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93" r:id="rId3"/>
    <p:sldId id="309" r:id="rId4"/>
    <p:sldId id="310" r:id="rId5"/>
    <p:sldId id="298" r:id="rId6"/>
    <p:sldId id="272" r:id="rId7"/>
    <p:sldId id="273" r:id="rId8"/>
    <p:sldId id="475" r:id="rId9"/>
    <p:sldId id="297" r:id="rId10"/>
    <p:sldId id="299" r:id="rId11"/>
    <p:sldId id="476" r:id="rId12"/>
    <p:sldId id="300" r:id="rId13"/>
    <p:sldId id="478" r:id="rId14"/>
    <p:sldId id="285" r:id="rId15"/>
    <p:sldId id="301" r:id="rId16"/>
    <p:sldId id="477" r:id="rId17"/>
    <p:sldId id="271" r:id="rId18"/>
    <p:sldId id="471" r:id="rId19"/>
    <p:sldId id="472" r:id="rId20"/>
    <p:sldId id="319" r:id="rId21"/>
    <p:sldId id="470" r:id="rId22"/>
    <p:sldId id="304" r:id="rId23"/>
    <p:sldId id="305" r:id="rId24"/>
    <p:sldId id="303" r:id="rId25"/>
    <p:sldId id="306" r:id="rId26"/>
    <p:sldId id="474" r:id="rId27"/>
    <p:sldId id="473" r:id="rId2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3DFF"/>
    <a:srgbClr val="F7F7F7"/>
    <a:srgbClr val="547DC7"/>
    <a:srgbClr val="B90F22"/>
    <a:srgbClr val="02C176"/>
    <a:srgbClr val="FFFFFF"/>
    <a:srgbClr val="FEFEFE"/>
    <a:srgbClr val="89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6"/>
    <p:restoredTop sz="96327"/>
  </p:normalViewPr>
  <p:slideViewPr>
    <p:cSldViewPr snapToGrid="0" showGuides="1">
      <p:cViewPr>
        <p:scale>
          <a:sx n="111" d="100"/>
          <a:sy n="111" d="100"/>
        </p:scale>
        <p:origin x="1080" y="61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40" d="100"/>
          <a:sy n="140" d="100"/>
        </p:scale>
        <p:origin x="3596" y="108"/>
      </p:cViewPr>
      <p:guideLst/>
    </p:cSldViewPr>
  </p:notesViewPr>
  <p:gridSpacing cx="360000" cy="360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1A78A55-3702-A9DD-485B-6C2348BAE6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3368F5-8D32-E048-ACBB-9803A71AF183}" type="datetime1">
              <a:rPr lang="de-DE" smtClean="0">
                <a:solidFill>
                  <a:srgbClr val="898989"/>
                </a:solidFill>
              </a:rPr>
              <a:t>04.09.26</a:t>
            </a:fld>
            <a:endParaRPr lang="de-DE" dirty="0">
              <a:solidFill>
                <a:srgbClr val="898989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3380354-33AD-CAA5-CECB-C976388172E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-1895" y="7812000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de-DE" dirty="0">
                <a:solidFill>
                  <a:srgbClr val="898989"/>
                </a:solidFill>
              </a:rPr>
              <a:t>Fachbereich | Institut | Person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3AF8F44-7C9B-FC9C-954B-B3100F2B9A6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2718" y="7812000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A7D0D7-CB1E-4E76-B87A-A5F3A360A4B8}" type="slidenum">
              <a:rPr lang="de-DE" smtClean="0">
                <a:solidFill>
                  <a:srgbClr val="898989"/>
                </a:solidFill>
              </a:rPr>
              <a:t>‹Nr.›</a:t>
            </a:fld>
            <a:endParaRPr lang="de-DE">
              <a:solidFill>
                <a:srgbClr val="898989"/>
              </a:solidFill>
            </a:endParaRPr>
          </a:p>
        </p:txBody>
      </p:sp>
      <p:grpSp>
        <p:nvGrpSpPr>
          <p:cNvPr id="6" name="TU Da Logo">
            <a:extLst>
              <a:ext uri="{FF2B5EF4-FFF2-40B4-BE49-F238E27FC236}">
                <a16:creationId xmlns:a16="http://schemas.microsoft.com/office/drawing/2014/main" id="{1B2B06D3-8753-5133-9188-AE459F7AD654}"/>
              </a:ext>
            </a:extLst>
          </p:cNvPr>
          <p:cNvGrpSpPr/>
          <p:nvPr/>
        </p:nvGrpSpPr>
        <p:grpSpPr>
          <a:xfrm>
            <a:off x="119822" y="137059"/>
            <a:ext cx="1396524" cy="559248"/>
            <a:chOff x="7454900" y="306388"/>
            <a:chExt cx="1704610" cy="682624"/>
          </a:xfrm>
        </p:grpSpPr>
        <p:sp>
          <p:nvSpPr>
            <p:cNvPr id="7" name="AutoShape 3">
              <a:extLst>
                <a:ext uri="{FF2B5EF4-FFF2-40B4-BE49-F238E27FC236}">
                  <a16:creationId xmlns:a16="http://schemas.microsoft.com/office/drawing/2014/main" id="{0D839F9D-D886-2326-7EDA-CFF7F40AFE0E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7454900" y="309563"/>
              <a:ext cx="1689100" cy="6778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A88F50A3-1558-A807-1966-87F4BFE9FA8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73585" y="306388"/>
              <a:ext cx="1685925" cy="682624"/>
            </a:xfrm>
            <a:custGeom>
              <a:avLst/>
              <a:gdLst>
                <a:gd name="T0" fmla="*/ 0 w 2079"/>
                <a:gd name="T1" fmla="*/ 0 h 831"/>
                <a:gd name="T2" fmla="*/ 0 w 2079"/>
                <a:gd name="T3" fmla="*/ 0 h 831"/>
                <a:gd name="T4" fmla="*/ 2079 w 2079"/>
                <a:gd name="T5" fmla="*/ 0 h 831"/>
                <a:gd name="T6" fmla="*/ 2079 w 2079"/>
                <a:gd name="T7" fmla="*/ 831 h 831"/>
                <a:gd name="T8" fmla="*/ 0 w 2079"/>
                <a:gd name="T9" fmla="*/ 831 h 831"/>
                <a:gd name="T10" fmla="*/ 0 w 2079"/>
                <a:gd name="T11" fmla="*/ 0 h 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9" h="831">
                  <a:moveTo>
                    <a:pt x="0" y="0"/>
                  </a:moveTo>
                  <a:lnTo>
                    <a:pt x="0" y="0"/>
                  </a:lnTo>
                  <a:lnTo>
                    <a:pt x="2079" y="0"/>
                  </a:lnTo>
                  <a:lnTo>
                    <a:pt x="2079" y="831"/>
                  </a:lnTo>
                  <a:lnTo>
                    <a:pt x="0" y="8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EF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3D601C6E-9093-8CBD-FD59-89128CE6AC7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499350" y="325438"/>
              <a:ext cx="525463" cy="576262"/>
            </a:xfrm>
            <a:custGeom>
              <a:avLst/>
              <a:gdLst>
                <a:gd name="T0" fmla="*/ 563 w 647"/>
                <a:gd name="T1" fmla="*/ 676 h 701"/>
                <a:gd name="T2" fmla="*/ 548 w 647"/>
                <a:gd name="T3" fmla="*/ 108 h 701"/>
                <a:gd name="T4" fmla="*/ 625 w 647"/>
                <a:gd name="T5" fmla="*/ 468 h 701"/>
                <a:gd name="T6" fmla="*/ 306 w 647"/>
                <a:gd name="T7" fmla="*/ 570 h 701"/>
                <a:gd name="T8" fmla="*/ 286 w 647"/>
                <a:gd name="T9" fmla="*/ 617 h 701"/>
                <a:gd name="T10" fmla="*/ 352 w 647"/>
                <a:gd name="T11" fmla="*/ 524 h 701"/>
                <a:gd name="T12" fmla="*/ 528 w 647"/>
                <a:gd name="T13" fmla="*/ 313 h 701"/>
                <a:gd name="T14" fmla="*/ 399 w 647"/>
                <a:gd name="T15" fmla="*/ 500 h 701"/>
                <a:gd name="T16" fmla="*/ 231 w 647"/>
                <a:gd name="T17" fmla="*/ 349 h 701"/>
                <a:gd name="T18" fmla="*/ 269 w 647"/>
                <a:gd name="T19" fmla="*/ 246 h 701"/>
                <a:gd name="T20" fmla="*/ 262 w 647"/>
                <a:gd name="T21" fmla="*/ 490 h 701"/>
                <a:gd name="T22" fmla="*/ 283 w 647"/>
                <a:gd name="T23" fmla="*/ 530 h 701"/>
                <a:gd name="T24" fmla="*/ 274 w 647"/>
                <a:gd name="T25" fmla="*/ 517 h 701"/>
                <a:gd name="T26" fmla="*/ 346 w 647"/>
                <a:gd name="T27" fmla="*/ 445 h 701"/>
                <a:gd name="T28" fmla="*/ 323 w 647"/>
                <a:gd name="T29" fmla="*/ 464 h 701"/>
                <a:gd name="T30" fmla="*/ 335 w 647"/>
                <a:gd name="T31" fmla="*/ 381 h 701"/>
                <a:gd name="T32" fmla="*/ 377 w 647"/>
                <a:gd name="T33" fmla="*/ 394 h 701"/>
                <a:gd name="T34" fmla="*/ 407 w 647"/>
                <a:gd name="T35" fmla="*/ 348 h 701"/>
                <a:gd name="T36" fmla="*/ 419 w 647"/>
                <a:gd name="T37" fmla="*/ 329 h 701"/>
                <a:gd name="T38" fmla="*/ 498 w 647"/>
                <a:gd name="T39" fmla="*/ 216 h 701"/>
                <a:gd name="T40" fmla="*/ 229 w 647"/>
                <a:gd name="T41" fmla="*/ 494 h 701"/>
                <a:gd name="T42" fmla="*/ 163 w 647"/>
                <a:gd name="T43" fmla="*/ 505 h 701"/>
                <a:gd name="T44" fmla="*/ 156 w 647"/>
                <a:gd name="T45" fmla="*/ 425 h 701"/>
                <a:gd name="T46" fmla="*/ 140 w 647"/>
                <a:gd name="T47" fmla="*/ 399 h 701"/>
                <a:gd name="T48" fmla="*/ 177 w 647"/>
                <a:gd name="T49" fmla="*/ 283 h 701"/>
                <a:gd name="T50" fmla="*/ 180 w 647"/>
                <a:gd name="T51" fmla="*/ 246 h 701"/>
                <a:gd name="T52" fmla="*/ 290 w 647"/>
                <a:gd name="T53" fmla="*/ 218 h 701"/>
                <a:gd name="T54" fmla="*/ 331 w 647"/>
                <a:gd name="T55" fmla="*/ 113 h 701"/>
                <a:gd name="T56" fmla="*/ 383 w 647"/>
                <a:gd name="T57" fmla="*/ 173 h 701"/>
                <a:gd name="T58" fmla="*/ 457 w 647"/>
                <a:gd name="T59" fmla="*/ 171 h 701"/>
                <a:gd name="T60" fmla="*/ 393 w 647"/>
                <a:gd name="T61" fmla="*/ 265 h 701"/>
                <a:gd name="T62" fmla="*/ 384 w 647"/>
                <a:gd name="T63" fmla="*/ 229 h 701"/>
                <a:gd name="T64" fmla="*/ 384 w 647"/>
                <a:gd name="T65" fmla="*/ 222 h 701"/>
                <a:gd name="T66" fmla="*/ 291 w 647"/>
                <a:gd name="T67" fmla="*/ 250 h 701"/>
                <a:gd name="T68" fmla="*/ 305 w 647"/>
                <a:gd name="T69" fmla="*/ 259 h 701"/>
                <a:gd name="T70" fmla="*/ 257 w 647"/>
                <a:gd name="T71" fmla="*/ 403 h 701"/>
                <a:gd name="T72" fmla="*/ 272 w 647"/>
                <a:gd name="T73" fmla="*/ 361 h 701"/>
                <a:gd name="T74" fmla="*/ 263 w 647"/>
                <a:gd name="T75" fmla="*/ 356 h 701"/>
                <a:gd name="T76" fmla="*/ 236 w 647"/>
                <a:gd name="T77" fmla="*/ 352 h 701"/>
                <a:gd name="T78" fmla="*/ 299 w 647"/>
                <a:gd name="T79" fmla="*/ 337 h 701"/>
                <a:gd name="T80" fmla="*/ 445 w 647"/>
                <a:gd name="T81" fmla="*/ 236 h 701"/>
                <a:gd name="T82" fmla="*/ 412 w 647"/>
                <a:gd name="T83" fmla="*/ 231 h 701"/>
                <a:gd name="T84" fmla="*/ 494 w 647"/>
                <a:gd name="T85" fmla="*/ 221 h 701"/>
                <a:gd name="T86" fmla="*/ 431 w 647"/>
                <a:gd name="T87" fmla="*/ 430 h 701"/>
                <a:gd name="T88" fmla="*/ 572 w 647"/>
                <a:gd name="T89" fmla="*/ 254 h 701"/>
                <a:gd name="T90" fmla="*/ 420 w 647"/>
                <a:gd name="T91" fmla="*/ 452 h 701"/>
                <a:gd name="T92" fmla="*/ 407 w 647"/>
                <a:gd name="T93" fmla="*/ 454 h 701"/>
                <a:gd name="T94" fmla="*/ 573 w 647"/>
                <a:gd name="T95" fmla="*/ 247 h 701"/>
                <a:gd name="T96" fmla="*/ 437 w 647"/>
                <a:gd name="T97" fmla="*/ 534 h 701"/>
                <a:gd name="T98" fmla="*/ 365 w 647"/>
                <a:gd name="T99" fmla="*/ 643 h 701"/>
                <a:gd name="T100" fmla="*/ 331 w 647"/>
                <a:gd name="T101" fmla="*/ 672 h 701"/>
                <a:gd name="T102" fmla="*/ 528 w 647"/>
                <a:gd name="T103" fmla="*/ 594 h 701"/>
                <a:gd name="T104" fmla="*/ 432 w 647"/>
                <a:gd name="T105" fmla="*/ 558 h 701"/>
                <a:gd name="T106" fmla="*/ 586 w 647"/>
                <a:gd name="T107" fmla="*/ 443 h 701"/>
                <a:gd name="T108" fmla="*/ 416 w 647"/>
                <a:gd name="T109" fmla="*/ 463 h 701"/>
                <a:gd name="T110" fmla="*/ 514 w 647"/>
                <a:gd name="T111" fmla="*/ 262 h 701"/>
                <a:gd name="T112" fmla="*/ 339 w 647"/>
                <a:gd name="T113" fmla="*/ 230 h 701"/>
                <a:gd name="T114" fmla="*/ 392 w 647"/>
                <a:gd name="T115" fmla="*/ 534 h 701"/>
                <a:gd name="T116" fmla="*/ 541 w 647"/>
                <a:gd name="T117" fmla="*/ 399 h 701"/>
                <a:gd name="T118" fmla="*/ 567 w 647"/>
                <a:gd name="T119" fmla="*/ 404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7" h="701">
                  <a:moveTo>
                    <a:pt x="555" y="673"/>
                  </a:moveTo>
                  <a:lnTo>
                    <a:pt x="555" y="673"/>
                  </a:lnTo>
                  <a:cubicBezTo>
                    <a:pt x="549" y="670"/>
                    <a:pt x="537" y="667"/>
                    <a:pt x="524" y="663"/>
                  </a:cubicBezTo>
                  <a:cubicBezTo>
                    <a:pt x="525" y="670"/>
                    <a:pt x="526" y="677"/>
                    <a:pt x="527" y="682"/>
                  </a:cubicBezTo>
                  <a:cubicBezTo>
                    <a:pt x="536" y="680"/>
                    <a:pt x="546" y="677"/>
                    <a:pt x="555" y="673"/>
                  </a:cubicBezTo>
                  <a:lnTo>
                    <a:pt x="555" y="673"/>
                  </a:lnTo>
                  <a:close/>
                  <a:moveTo>
                    <a:pt x="524" y="657"/>
                  </a:moveTo>
                  <a:lnTo>
                    <a:pt x="524" y="657"/>
                  </a:lnTo>
                  <a:cubicBezTo>
                    <a:pt x="539" y="662"/>
                    <a:pt x="556" y="666"/>
                    <a:pt x="563" y="670"/>
                  </a:cubicBezTo>
                  <a:cubicBezTo>
                    <a:pt x="568" y="668"/>
                    <a:pt x="574" y="666"/>
                    <a:pt x="579" y="663"/>
                  </a:cubicBezTo>
                  <a:cubicBezTo>
                    <a:pt x="569" y="658"/>
                    <a:pt x="546" y="651"/>
                    <a:pt x="524" y="645"/>
                  </a:cubicBezTo>
                  <a:cubicBezTo>
                    <a:pt x="524" y="649"/>
                    <a:pt x="524" y="653"/>
                    <a:pt x="524" y="657"/>
                  </a:cubicBezTo>
                  <a:lnTo>
                    <a:pt x="524" y="657"/>
                  </a:lnTo>
                  <a:close/>
                  <a:moveTo>
                    <a:pt x="564" y="676"/>
                  </a:moveTo>
                  <a:lnTo>
                    <a:pt x="564" y="676"/>
                  </a:lnTo>
                  <a:cubicBezTo>
                    <a:pt x="563" y="676"/>
                    <a:pt x="563" y="676"/>
                    <a:pt x="563" y="676"/>
                  </a:cubicBezTo>
                  <a:cubicBezTo>
                    <a:pt x="546" y="683"/>
                    <a:pt x="528" y="688"/>
                    <a:pt x="511" y="692"/>
                  </a:cubicBezTo>
                  <a:cubicBezTo>
                    <a:pt x="511" y="692"/>
                    <a:pt x="510" y="692"/>
                    <a:pt x="510" y="692"/>
                  </a:cubicBezTo>
                  <a:cubicBezTo>
                    <a:pt x="494" y="695"/>
                    <a:pt x="478" y="697"/>
                    <a:pt x="463" y="698"/>
                  </a:cubicBezTo>
                  <a:cubicBezTo>
                    <a:pt x="462" y="698"/>
                    <a:pt x="462" y="698"/>
                    <a:pt x="462" y="698"/>
                  </a:cubicBezTo>
                  <a:cubicBezTo>
                    <a:pt x="410" y="701"/>
                    <a:pt x="361" y="691"/>
                    <a:pt x="324" y="675"/>
                  </a:cubicBezTo>
                  <a:lnTo>
                    <a:pt x="323" y="674"/>
                  </a:lnTo>
                  <a:cubicBezTo>
                    <a:pt x="323" y="674"/>
                    <a:pt x="322" y="674"/>
                    <a:pt x="322" y="674"/>
                  </a:cubicBezTo>
                  <a:cubicBezTo>
                    <a:pt x="260" y="645"/>
                    <a:pt x="232" y="594"/>
                    <a:pt x="293" y="552"/>
                  </a:cubicBezTo>
                  <a:cubicBezTo>
                    <a:pt x="286" y="542"/>
                    <a:pt x="278" y="532"/>
                    <a:pt x="270" y="522"/>
                  </a:cubicBezTo>
                  <a:cubicBezTo>
                    <a:pt x="267" y="518"/>
                    <a:pt x="265" y="515"/>
                    <a:pt x="262" y="511"/>
                  </a:cubicBezTo>
                  <a:cubicBezTo>
                    <a:pt x="257" y="524"/>
                    <a:pt x="257" y="532"/>
                    <a:pt x="265" y="544"/>
                  </a:cubicBezTo>
                  <a:cubicBezTo>
                    <a:pt x="266" y="545"/>
                    <a:pt x="265" y="546"/>
                    <a:pt x="265" y="547"/>
                  </a:cubicBezTo>
                  <a:lnTo>
                    <a:pt x="221" y="599"/>
                  </a:lnTo>
                  <a:cubicBezTo>
                    <a:pt x="220" y="601"/>
                    <a:pt x="218" y="601"/>
                    <a:pt x="217" y="599"/>
                  </a:cubicBezTo>
                  <a:cubicBezTo>
                    <a:pt x="0" y="361"/>
                    <a:pt x="247" y="0"/>
                    <a:pt x="546" y="104"/>
                  </a:cubicBezTo>
                  <a:cubicBezTo>
                    <a:pt x="548" y="105"/>
                    <a:pt x="549" y="106"/>
                    <a:pt x="548" y="108"/>
                  </a:cubicBezTo>
                  <a:lnTo>
                    <a:pt x="501" y="186"/>
                  </a:lnTo>
                  <a:cubicBezTo>
                    <a:pt x="500" y="187"/>
                    <a:pt x="499" y="188"/>
                    <a:pt x="498" y="187"/>
                  </a:cubicBezTo>
                  <a:cubicBezTo>
                    <a:pt x="483" y="185"/>
                    <a:pt x="474" y="186"/>
                    <a:pt x="468" y="192"/>
                  </a:cubicBezTo>
                  <a:cubicBezTo>
                    <a:pt x="482" y="194"/>
                    <a:pt x="496" y="197"/>
                    <a:pt x="510" y="202"/>
                  </a:cubicBezTo>
                  <a:cubicBezTo>
                    <a:pt x="523" y="188"/>
                    <a:pt x="536" y="175"/>
                    <a:pt x="551" y="163"/>
                  </a:cubicBezTo>
                  <a:cubicBezTo>
                    <a:pt x="551" y="163"/>
                    <a:pt x="551" y="163"/>
                    <a:pt x="552" y="163"/>
                  </a:cubicBezTo>
                  <a:cubicBezTo>
                    <a:pt x="552" y="162"/>
                    <a:pt x="553" y="162"/>
                    <a:pt x="554" y="163"/>
                  </a:cubicBezTo>
                  <a:cubicBezTo>
                    <a:pt x="555" y="163"/>
                    <a:pt x="555" y="163"/>
                    <a:pt x="556" y="164"/>
                  </a:cubicBezTo>
                  <a:cubicBezTo>
                    <a:pt x="556" y="164"/>
                    <a:pt x="556" y="165"/>
                    <a:pt x="556" y="165"/>
                  </a:cubicBezTo>
                  <a:lnTo>
                    <a:pt x="583" y="244"/>
                  </a:lnTo>
                  <a:cubicBezTo>
                    <a:pt x="583" y="245"/>
                    <a:pt x="583" y="245"/>
                    <a:pt x="583" y="246"/>
                  </a:cubicBezTo>
                  <a:cubicBezTo>
                    <a:pt x="583" y="247"/>
                    <a:pt x="582" y="247"/>
                    <a:pt x="582" y="247"/>
                  </a:cubicBezTo>
                  <a:cubicBezTo>
                    <a:pt x="581" y="248"/>
                    <a:pt x="580" y="249"/>
                    <a:pt x="579" y="249"/>
                  </a:cubicBezTo>
                  <a:cubicBezTo>
                    <a:pt x="585" y="266"/>
                    <a:pt x="623" y="382"/>
                    <a:pt x="635" y="413"/>
                  </a:cubicBezTo>
                  <a:cubicBezTo>
                    <a:pt x="639" y="423"/>
                    <a:pt x="647" y="441"/>
                    <a:pt x="647" y="452"/>
                  </a:cubicBezTo>
                  <a:cubicBezTo>
                    <a:pt x="647" y="462"/>
                    <a:pt x="640" y="467"/>
                    <a:pt x="625" y="468"/>
                  </a:cubicBezTo>
                  <a:cubicBezTo>
                    <a:pt x="617" y="475"/>
                    <a:pt x="616" y="478"/>
                    <a:pt x="620" y="483"/>
                  </a:cubicBezTo>
                  <a:cubicBezTo>
                    <a:pt x="628" y="494"/>
                    <a:pt x="624" y="499"/>
                    <a:pt x="615" y="506"/>
                  </a:cubicBezTo>
                  <a:cubicBezTo>
                    <a:pt x="624" y="513"/>
                    <a:pt x="622" y="526"/>
                    <a:pt x="617" y="526"/>
                  </a:cubicBezTo>
                  <a:cubicBezTo>
                    <a:pt x="611" y="526"/>
                    <a:pt x="609" y="528"/>
                    <a:pt x="605" y="533"/>
                  </a:cubicBezTo>
                  <a:cubicBezTo>
                    <a:pt x="633" y="560"/>
                    <a:pt x="610" y="583"/>
                    <a:pt x="573" y="591"/>
                  </a:cubicBezTo>
                  <a:cubicBezTo>
                    <a:pt x="562" y="594"/>
                    <a:pt x="548" y="595"/>
                    <a:pt x="534" y="594"/>
                  </a:cubicBezTo>
                  <a:cubicBezTo>
                    <a:pt x="534" y="594"/>
                    <a:pt x="534" y="594"/>
                    <a:pt x="534" y="595"/>
                  </a:cubicBezTo>
                  <a:cubicBezTo>
                    <a:pt x="529" y="610"/>
                    <a:pt x="526" y="625"/>
                    <a:pt x="525" y="639"/>
                  </a:cubicBezTo>
                  <a:cubicBezTo>
                    <a:pt x="549" y="646"/>
                    <a:pt x="578" y="655"/>
                    <a:pt x="586" y="661"/>
                  </a:cubicBezTo>
                  <a:cubicBezTo>
                    <a:pt x="586" y="661"/>
                    <a:pt x="587" y="662"/>
                    <a:pt x="587" y="662"/>
                  </a:cubicBezTo>
                  <a:cubicBezTo>
                    <a:pt x="587" y="663"/>
                    <a:pt x="588" y="663"/>
                    <a:pt x="587" y="664"/>
                  </a:cubicBezTo>
                  <a:cubicBezTo>
                    <a:pt x="587" y="665"/>
                    <a:pt x="587" y="665"/>
                    <a:pt x="586" y="666"/>
                  </a:cubicBezTo>
                  <a:cubicBezTo>
                    <a:pt x="586" y="666"/>
                    <a:pt x="586" y="666"/>
                    <a:pt x="585" y="666"/>
                  </a:cubicBezTo>
                  <a:cubicBezTo>
                    <a:pt x="578" y="670"/>
                    <a:pt x="571" y="673"/>
                    <a:pt x="564" y="676"/>
                  </a:cubicBezTo>
                  <a:lnTo>
                    <a:pt x="564" y="676"/>
                  </a:lnTo>
                  <a:close/>
                  <a:moveTo>
                    <a:pt x="306" y="570"/>
                  </a:moveTo>
                  <a:lnTo>
                    <a:pt x="306" y="570"/>
                  </a:lnTo>
                  <a:cubicBezTo>
                    <a:pt x="306" y="570"/>
                    <a:pt x="306" y="570"/>
                    <a:pt x="306" y="571"/>
                  </a:cubicBezTo>
                  <a:cubicBezTo>
                    <a:pt x="308" y="577"/>
                    <a:pt x="309" y="584"/>
                    <a:pt x="309" y="592"/>
                  </a:cubicBezTo>
                  <a:cubicBezTo>
                    <a:pt x="326" y="581"/>
                    <a:pt x="321" y="561"/>
                    <a:pt x="316" y="552"/>
                  </a:cubicBezTo>
                  <a:cubicBezTo>
                    <a:pt x="312" y="555"/>
                    <a:pt x="307" y="558"/>
                    <a:pt x="303" y="560"/>
                  </a:cubicBezTo>
                  <a:cubicBezTo>
                    <a:pt x="304" y="563"/>
                    <a:pt x="305" y="566"/>
                    <a:pt x="306" y="570"/>
                  </a:cubicBezTo>
                  <a:lnTo>
                    <a:pt x="306" y="570"/>
                  </a:lnTo>
                  <a:close/>
                  <a:moveTo>
                    <a:pt x="302" y="575"/>
                  </a:moveTo>
                  <a:lnTo>
                    <a:pt x="302" y="575"/>
                  </a:lnTo>
                  <a:cubicBezTo>
                    <a:pt x="289" y="583"/>
                    <a:pt x="284" y="592"/>
                    <a:pt x="283" y="601"/>
                  </a:cubicBezTo>
                  <a:cubicBezTo>
                    <a:pt x="291" y="600"/>
                    <a:pt x="297" y="598"/>
                    <a:pt x="303" y="596"/>
                  </a:cubicBezTo>
                  <a:cubicBezTo>
                    <a:pt x="303" y="588"/>
                    <a:pt x="303" y="581"/>
                    <a:pt x="302" y="575"/>
                  </a:cubicBezTo>
                  <a:lnTo>
                    <a:pt x="302" y="575"/>
                  </a:lnTo>
                  <a:close/>
                  <a:moveTo>
                    <a:pt x="283" y="607"/>
                  </a:moveTo>
                  <a:lnTo>
                    <a:pt x="283" y="607"/>
                  </a:lnTo>
                  <a:cubicBezTo>
                    <a:pt x="283" y="610"/>
                    <a:pt x="284" y="614"/>
                    <a:pt x="286" y="617"/>
                  </a:cubicBezTo>
                  <a:cubicBezTo>
                    <a:pt x="325" y="617"/>
                    <a:pt x="354" y="578"/>
                    <a:pt x="333" y="540"/>
                  </a:cubicBezTo>
                  <a:cubicBezTo>
                    <a:pt x="329" y="543"/>
                    <a:pt x="325" y="546"/>
                    <a:pt x="321" y="549"/>
                  </a:cubicBezTo>
                  <a:cubicBezTo>
                    <a:pt x="329" y="563"/>
                    <a:pt x="335" y="601"/>
                    <a:pt x="283" y="607"/>
                  </a:cubicBezTo>
                  <a:lnTo>
                    <a:pt x="283" y="607"/>
                  </a:lnTo>
                  <a:close/>
                  <a:moveTo>
                    <a:pt x="289" y="623"/>
                  </a:moveTo>
                  <a:lnTo>
                    <a:pt x="289" y="623"/>
                  </a:lnTo>
                  <a:cubicBezTo>
                    <a:pt x="292" y="627"/>
                    <a:pt x="296" y="631"/>
                    <a:pt x="301" y="635"/>
                  </a:cubicBezTo>
                  <a:cubicBezTo>
                    <a:pt x="358" y="619"/>
                    <a:pt x="370" y="571"/>
                    <a:pt x="348" y="528"/>
                  </a:cubicBezTo>
                  <a:cubicBezTo>
                    <a:pt x="344" y="531"/>
                    <a:pt x="341" y="533"/>
                    <a:pt x="338" y="536"/>
                  </a:cubicBezTo>
                  <a:cubicBezTo>
                    <a:pt x="362" y="578"/>
                    <a:pt x="330" y="620"/>
                    <a:pt x="289" y="623"/>
                  </a:cubicBezTo>
                  <a:lnTo>
                    <a:pt x="289" y="623"/>
                  </a:lnTo>
                  <a:close/>
                  <a:moveTo>
                    <a:pt x="307" y="639"/>
                  </a:moveTo>
                  <a:lnTo>
                    <a:pt x="307" y="639"/>
                  </a:lnTo>
                  <a:cubicBezTo>
                    <a:pt x="312" y="643"/>
                    <a:pt x="318" y="645"/>
                    <a:pt x="325" y="647"/>
                  </a:cubicBezTo>
                  <a:cubicBezTo>
                    <a:pt x="395" y="612"/>
                    <a:pt x="378" y="539"/>
                    <a:pt x="362" y="514"/>
                  </a:cubicBezTo>
                  <a:cubicBezTo>
                    <a:pt x="359" y="517"/>
                    <a:pt x="355" y="521"/>
                    <a:pt x="352" y="524"/>
                  </a:cubicBezTo>
                  <a:cubicBezTo>
                    <a:pt x="376" y="569"/>
                    <a:pt x="365" y="620"/>
                    <a:pt x="307" y="639"/>
                  </a:cubicBezTo>
                  <a:lnTo>
                    <a:pt x="307" y="639"/>
                  </a:lnTo>
                  <a:close/>
                  <a:moveTo>
                    <a:pt x="527" y="353"/>
                  </a:moveTo>
                  <a:lnTo>
                    <a:pt x="527" y="353"/>
                  </a:lnTo>
                  <a:cubicBezTo>
                    <a:pt x="552" y="343"/>
                    <a:pt x="582" y="339"/>
                    <a:pt x="606" y="346"/>
                  </a:cubicBezTo>
                  <a:cubicBezTo>
                    <a:pt x="595" y="315"/>
                    <a:pt x="584" y="282"/>
                    <a:pt x="578" y="264"/>
                  </a:cubicBezTo>
                  <a:cubicBezTo>
                    <a:pt x="578" y="295"/>
                    <a:pt x="563" y="325"/>
                    <a:pt x="532" y="338"/>
                  </a:cubicBezTo>
                  <a:cubicBezTo>
                    <a:pt x="531" y="343"/>
                    <a:pt x="529" y="348"/>
                    <a:pt x="527" y="353"/>
                  </a:cubicBezTo>
                  <a:lnTo>
                    <a:pt x="527" y="353"/>
                  </a:lnTo>
                  <a:close/>
                  <a:moveTo>
                    <a:pt x="518" y="357"/>
                  </a:moveTo>
                  <a:lnTo>
                    <a:pt x="518" y="357"/>
                  </a:lnTo>
                  <a:cubicBezTo>
                    <a:pt x="518" y="357"/>
                    <a:pt x="518" y="357"/>
                    <a:pt x="519" y="356"/>
                  </a:cubicBezTo>
                  <a:cubicBezTo>
                    <a:pt x="523" y="350"/>
                    <a:pt x="525" y="343"/>
                    <a:pt x="527" y="336"/>
                  </a:cubicBezTo>
                  <a:cubicBezTo>
                    <a:pt x="527" y="335"/>
                    <a:pt x="527" y="335"/>
                    <a:pt x="527" y="335"/>
                  </a:cubicBezTo>
                  <a:cubicBezTo>
                    <a:pt x="528" y="328"/>
                    <a:pt x="529" y="321"/>
                    <a:pt x="528" y="314"/>
                  </a:cubicBezTo>
                  <a:cubicBezTo>
                    <a:pt x="528" y="314"/>
                    <a:pt x="528" y="314"/>
                    <a:pt x="528" y="313"/>
                  </a:cubicBezTo>
                  <a:cubicBezTo>
                    <a:pt x="528" y="308"/>
                    <a:pt x="527" y="303"/>
                    <a:pt x="526" y="298"/>
                  </a:cubicBezTo>
                  <a:cubicBezTo>
                    <a:pt x="523" y="302"/>
                    <a:pt x="519" y="306"/>
                    <a:pt x="516" y="310"/>
                  </a:cubicBezTo>
                  <a:cubicBezTo>
                    <a:pt x="517" y="328"/>
                    <a:pt x="513" y="348"/>
                    <a:pt x="494" y="365"/>
                  </a:cubicBezTo>
                  <a:cubicBezTo>
                    <a:pt x="495" y="371"/>
                    <a:pt x="495" y="377"/>
                    <a:pt x="494" y="382"/>
                  </a:cubicBezTo>
                  <a:cubicBezTo>
                    <a:pt x="505" y="374"/>
                    <a:pt x="513" y="366"/>
                    <a:pt x="518" y="357"/>
                  </a:cubicBezTo>
                  <a:lnTo>
                    <a:pt x="518" y="357"/>
                  </a:lnTo>
                  <a:close/>
                  <a:moveTo>
                    <a:pt x="374" y="525"/>
                  </a:moveTo>
                  <a:lnTo>
                    <a:pt x="374" y="525"/>
                  </a:lnTo>
                  <a:cubicBezTo>
                    <a:pt x="375" y="519"/>
                    <a:pt x="378" y="513"/>
                    <a:pt x="383" y="509"/>
                  </a:cubicBezTo>
                  <a:cubicBezTo>
                    <a:pt x="381" y="505"/>
                    <a:pt x="379" y="501"/>
                    <a:pt x="379" y="497"/>
                  </a:cubicBezTo>
                  <a:cubicBezTo>
                    <a:pt x="375" y="501"/>
                    <a:pt x="370" y="506"/>
                    <a:pt x="366" y="510"/>
                  </a:cubicBezTo>
                  <a:cubicBezTo>
                    <a:pt x="369" y="514"/>
                    <a:pt x="371" y="519"/>
                    <a:pt x="374" y="525"/>
                  </a:cubicBezTo>
                  <a:lnTo>
                    <a:pt x="374" y="525"/>
                  </a:lnTo>
                  <a:close/>
                  <a:moveTo>
                    <a:pt x="387" y="505"/>
                  </a:moveTo>
                  <a:lnTo>
                    <a:pt x="387" y="505"/>
                  </a:lnTo>
                  <a:cubicBezTo>
                    <a:pt x="391" y="503"/>
                    <a:pt x="394" y="501"/>
                    <a:pt x="399" y="500"/>
                  </a:cubicBezTo>
                  <a:cubicBezTo>
                    <a:pt x="396" y="494"/>
                    <a:pt x="394" y="487"/>
                    <a:pt x="394" y="479"/>
                  </a:cubicBezTo>
                  <a:cubicBezTo>
                    <a:pt x="390" y="483"/>
                    <a:pt x="387" y="487"/>
                    <a:pt x="383" y="491"/>
                  </a:cubicBezTo>
                  <a:cubicBezTo>
                    <a:pt x="384" y="496"/>
                    <a:pt x="385" y="501"/>
                    <a:pt x="387" y="505"/>
                  </a:cubicBezTo>
                  <a:lnTo>
                    <a:pt x="387" y="505"/>
                  </a:lnTo>
                  <a:close/>
                  <a:moveTo>
                    <a:pt x="253" y="527"/>
                  </a:moveTo>
                  <a:lnTo>
                    <a:pt x="253" y="527"/>
                  </a:lnTo>
                  <a:cubicBezTo>
                    <a:pt x="253" y="520"/>
                    <a:pt x="255" y="513"/>
                    <a:pt x="258" y="506"/>
                  </a:cubicBezTo>
                  <a:cubicBezTo>
                    <a:pt x="244" y="485"/>
                    <a:pt x="232" y="458"/>
                    <a:pt x="227" y="419"/>
                  </a:cubicBezTo>
                  <a:cubicBezTo>
                    <a:pt x="227" y="418"/>
                    <a:pt x="227" y="418"/>
                    <a:pt x="227" y="418"/>
                  </a:cubicBezTo>
                  <a:cubicBezTo>
                    <a:pt x="227" y="414"/>
                    <a:pt x="227" y="410"/>
                    <a:pt x="226" y="406"/>
                  </a:cubicBezTo>
                  <a:cubicBezTo>
                    <a:pt x="226" y="406"/>
                    <a:pt x="226" y="406"/>
                    <a:pt x="226" y="405"/>
                  </a:cubicBezTo>
                  <a:cubicBezTo>
                    <a:pt x="226" y="404"/>
                    <a:pt x="226" y="403"/>
                    <a:pt x="226" y="401"/>
                  </a:cubicBezTo>
                  <a:cubicBezTo>
                    <a:pt x="226" y="388"/>
                    <a:pt x="226" y="375"/>
                    <a:pt x="228" y="363"/>
                  </a:cubicBezTo>
                  <a:cubicBezTo>
                    <a:pt x="228" y="362"/>
                    <a:pt x="229" y="362"/>
                    <a:pt x="229" y="362"/>
                  </a:cubicBezTo>
                  <a:cubicBezTo>
                    <a:pt x="229" y="358"/>
                    <a:pt x="230" y="354"/>
                    <a:pt x="231" y="350"/>
                  </a:cubicBezTo>
                  <a:cubicBezTo>
                    <a:pt x="231" y="350"/>
                    <a:pt x="231" y="349"/>
                    <a:pt x="231" y="349"/>
                  </a:cubicBezTo>
                  <a:cubicBezTo>
                    <a:pt x="239" y="313"/>
                    <a:pt x="258" y="278"/>
                    <a:pt x="284" y="250"/>
                  </a:cubicBezTo>
                  <a:cubicBezTo>
                    <a:pt x="284" y="250"/>
                    <a:pt x="284" y="249"/>
                    <a:pt x="284" y="249"/>
                  </a:cubicBezTo>
                  <a:cubicBezTo>
                    <a:pt x="292" y="241"/>
                    <a:pt x="301" y="234"/>
                    <a:pt x="310" y="227"/>
                  </a:cubicBezTo>
                  <a:lnTo>
                    <a:pt x="310" y="227"/>
                  </a:lnTo>
                  <a:cubicBezTo>
                    <a:pt x="324" y="216"/>
                    <a:pt x="340" y="207"/>
                    <a:pt x="358" y="201"/>
                  </a:cubicBezTo>
                  <a:cubicBezTo>
                    <a:pt x="358" y="200"/>
                    <a:pt x="358" y="200"/>
                    <a:pt x="358" y="200"/>
                  </a:cubicBezTo>
                  <a:cubicBezTo>
                    <a:pt x="379" y="192"/>
                    <a:pt x="403" y="188"/>
                    <a:pt x="428" y="188"/>
                  </a:cubicBezTo>
                  <a:cubicBezTo>
                    <a:pt x="430" y="188"/>
                    <a:pt x="431" y="188"/>
                    <a:pt x="433" y="188"/>
                  </a:cubicBezTo>
                  <a:cubicBezTo>
                    <a:pt x="442" y="188"/>
                    <a:pt x="452" y="189"/>
                    <a:pt x="462" y="190"/>
                  </a:cubicBezTo>
                  <a:cubicBezTo>
                    <a:pt x="466" y="185"/>
                    <a:pt x="471" y="182"/>
                    <a:pt x="478" y="181"/>
                  </a:cubicBezTo>
                  <a:cubicBezTo>
                    <a:pt x="477" y="181"/>
                    <a:pt x="477" y="180"/>
                    <a:pt x="476" y="180"/>
                  </a:cubicBezTo>
                  <a:cubicBezTo>
                    <a:pt x="476" y="180"/>
                    <a:pt x="476" y="180"/>
                    <a:pt x="476" y="180"/>
                  </a:cubicBezTo>
                  <a:cubicBezTo>
                    <a:pt x="464" y="177"/>
                    <a:pt x="451" y="175"/>
                    <a:pt x="439" y="174"/>
                  </a:cubicBezTo>
                  <a:lnTo>
                    <a:pt x="439" y="174"/>
                  </a:lnTo>
                  <a:cubicBezTo>
                    <a:pt x="374" y="170"/>
                    <a:pt x="312" y="198"/>
                    <a:pt x="269" y="246"/>
                  </a:cubicBezTo>
                  <a:lnTo>
                    <a:pt x="269" y="246"/>
                  </a:lnTo>
                  <a:cubicBezTo>
                    <a:pt x="260" y="256"/>
                    <a:pt x="252" y="266"/>
                    <a:pt x="245" y="277"/>
                  </a:cubicBezTo>
                  <a:cubicBezTo>
                    <a:pt x="245" y="277"/>
                    <a:pt x="245" y="277"/>
                    <a:pt x="245" y="277"/>
                  </a:cubicBezTo>
                  <a:cubicBezTo>
                    <a:pt x="238" y="288"/>
                    <a:pt x="233" y="298"/>
                    <a:pt x="228" y="310"/>
                  </a:cubicBezTo>
                  <a:cubicBezTo>
                    <a:pt x="228" y="310"/>
                    <a:pt x="228" y="310"/>
                    <a:pt x="228" y="310"/>
                  </a:cubicBezTo>
                  <a:cubicBezTo>
                    <a:pt x="223" y="321"/>
                    <a:pt x="219" y="333"/>
                    <a:pt x="217" y="345"/>
                  </a:cubicBezTo>
                  <a:cubicBezTo>
                    <a:pt x="206" y="391"/>
                    <a:pt x="210" y="442"/>
                    <a:pt x="235" y="494"/>
                  </a:cubicBezTo>
                  <a:lnTo>
                    <a:pt x="235" y="494"/>
                  </a:lnTo>
                  <a:cubicBezTo>
                    <a:pt x="240" y="505"/>
                    <a:pt x="246" y="516"/>
                    <a:pt x="253" y="527"/>
                  </a:cubicBezTo>
                  <a:lnTo>
                    <a:pt x="253" y="527"/>
                  </a:lnTo>
                  <a:close/>
                  <a:moveTo>
                    <a:pt x="264" y="503"/>
                  </a:moveTo>
                  <a:lnTo>
                    <a:pt x="264" y="503"/>
                  </a:lnTo>
                  <a:cubicBezTo>
                    <a:pt x="264" y="504"/>
                    <a:pt x="264" y="504"/>
                    <a:pt x="264" y="504"/>
                  </a:cubicBezTo>
                  <a:cubicBezTo>
                    <a:pt x="266" y="507"/>
                    <a:pt x="268" y="510"/>
                    <a:pt x="270" y="513"/>
                  </a:cubicBezTo>
                  <a:cubicBezTo>
                    <a:pt x="281" y="504"/>
                    <a:pt x="292" y="495"/>
                    <a:pt x="301" y="486"/>
                  </a:cubicBezTo>
                  <a:cubicBezTo>
                    <a:pt x="297" y="483"/>
                    <a:pt x="292" y="481"/>
                    <a:pt x="288" y="479"/>
                  </a:cubicBezTo>
                  <a:cubicBezTo>
                    <a:pt x="281" y="486"/>
                    <a:pt x="275" y="490"/>
                    <a:pt x="262" y="490"/>
                  </a:cubicBezTo>
                  <a:cubicBezTo>
                    <a:pt x="260" y="490"/>
                    <a:pt x="259" y="488"/>
                    <a:pt x="260" y="486"/>
                  </a:cubicBezTo>
                  <a:cubicBezTo>
                    <a:pt x="262" y="479"/>
                    <a:pt x="260" y="461"/>
                    <a:pt x="260" y="452"/>
                  </a:cubicBezTo>
                  <a:cubicBezTo>
                    <a:pt x="259" y="450"/>
                    <a:pt x="258" y="448"/>
                    <a:pt x="257" y="446"/>
                  </a:cubicBezTo>
                  <a:cubicBezTo>
                    <a:pt x="253" y="447"/>
                    <a:pt x="249" y="447"/>
                    <a:pt x="243" y="447"/>
                  </a:cubicBezTo>
                  <a:cubicBezTo>
                    <a:pt x="240" y="447"/>
                    <a:pt x="239" y="444"/>
                    <a:pt x="241" y="442"/>
                  </a:cubicBezTo>
                  <a:cubicBezTo>
                    <a:pt x="250" y="434"/>
                    <a:pt x="249" y="423"/>
                    <a:pt x="250" y="408"/>
                  </a:cubicBezTo>
                  <a:cubicBezTo>
                    <a:pt x="245" y="411"/>
                    <a:pt x="237" y="417"/>
                    <a:pt x="233" y="419"/>
                  </a:cubicBezTo>
                  <a:cubicBezTo>
                    <a:pt x="237" y="458"/>
                    <a:pt x="250" y="483"/>
                    <a:pt x="264" y="503"/>
                  </a:cubicBezTo>
                  <a:lnTo>
                    <a:pt x="264" y="503"/>
                  </a:lnTo>
                  <a:close/>
                  <a:moveTo>
                    <a:pt x="291" y="540"/>
                  </a:moveTo>
                  <a:lnTo>
                    <a:pt x="291" y="540"/>
                  </a:lnTo>
                  <a:cubicBezTo>
                    <a:pt x="406" y="463"/>
                    <a:pt x="451" y="323"/>
                    <a:pt x="554" y="235"/>
                  </a:cubicBezTo>
                  <a:lnTo>
                    <a:pt x="539" y="232"/>
                  </a:lnTo>
                  <a:cubicBezTo>
                    <a:pt x="536" y="231"/>
                    <a:pt x="536" y="231"/>
                    <a:pt x="536" y="228"/>
                  </a:cubicBezTo>
                  <a:lnTo>
                    <a:pt x="539" y="207"/>
                  </a:lnTo>
                  <a:cubicBezTo>
                    <a:pt x="444" y="303"/>
                    <a:pt x="391" y="462"/>
                    <a:pt x="283" y="530"/>
                  </a:cubicBezTo>
                  <a:cubicBezTo>
                    <a:pt x="286" y="533"/>
                    <a:pt x="288" y="536"/>
                    <a:pt x="291" y="540"/>
                  </a:cubicBezTo>
                  <a:lnTo>
                    <a:pt x="291" y="540"/>
                  </a:lnTo>
                  <a:close/>
                  <a:moveTo>
                    <a:pt x="558" y="188"/>
                  </a:moveTo>
                  <a:lnTo>
                    <a:pt x="558" y="188"/>
                  </a:lnTo>
                  <a:cubicBezTo>
                    <a:pt x="554" y="192"/>
                    <a:pt x="549" y="196"/>
                    <a:pt x="545" y="200"/>
                  </a:cubicBezTo>
                  <a:lnTo>
                    <a:pt x="542" y="227"/>
                  </a:lnTo>
                  <a:lnTo>
                    <a:pt x="560" y="230"/>
                  </a:lnTo>
                  <a:cubicBezTo>
                    <a:pt x="563" y="228"/>
                    <a:pt x="566" y="225"/>
                    <a:pt x="570" y="222"/>
                  </a:cubicBezTo>
                  <a:lnTo>
                    <a:pt x="567" y="216"/>
                  </a:lnTo>
                  <a:cubicBezTo>
                    <a:pt x="562" y="217"/>
                    <a:pt x="557" y="215"/>
                    <a:pt x="555" y="210"/>
                  </a:cubicBezTo>
                  <a:cubicBezTo>
                    <a:pt x="553" y="204"/>
                    <a:pt x="556" y="199"/>
                    <a:pt x="561" y="197"/>
                  </a:cubicBezTo>
                  <a:lnTo>
                    <a:pt x="558" y="188"/>
                  </a:lnTo>
                  <a:lnTo>
                    <a:pt x="558" y="188"/>
                  </a:lnTo>
                  <a:close/>
                  <a:moveTo>
                    <a:pt x="308" y="487"/>
                  </a:moveTo>
                  <a:lnTo>
                    <a:pt x="308" y="487"/>
                  </a:lnTo>
                  <a:cubicBezTo>
                    <a:pt x="297" y="498"/>
                    <a:pt x="286" y="508"/>
                    <a:pt x="274" y="517"/>
                  </a:cubicBezTo>
                  <a:lnTo>
                    <a:pt x="274" y="518"/>
                  </a:lnTo>
                  <a:cubicBezTo>
                    <a:pt x="276" y="521"/>
                    <a:pt x="278" y="523"/>
                    <a:pt x="280" y="525"/>
                  </a:cubicBezTo>
                  <a:cubicBezTo>
                    <a:pt x="336" y="490"/>
                    <a:pt x="378" y="429"/>
                    <a:pt x="419" y="364"/>
                  </a:cubicBezTo>
                  <a:cubicBezTo>
                    <a:pt x="454" y="308"/>
                    <a:pt x="492" y="245"/>
                    <a:pt x="540" y="197"/>
                  </a:cubicBezTo>
                  <a:cubicBezTo>
                    <a:pt x="540" y="197"/>
                    <a:pt x="541" y="197"/>
                    <a:pt x="541" y="196"/>
                  </a:cubicBezTo>
                  <a:cubicBezTo>
                    <a:pt x="546" y="192"/>
                    <a:pt x="551" y="187"/>
                    <a:pt x="556" y="183"/>
                  </a:cubicBezTo>
                  <a:lnTo>
                    <a:pt x="552" y="170"/>
                  </a:lnTo>
                  <a:cubicBezTo>
                    <a:pt x="533" y="185"/>
                    <a:pt x="516" y="203"/>
                    <a:pt x="500" y="222"/>
                  </a:cubicBezTo>
                  <a:cubicBezTo>
                    <a:pt x="500" y="222"/>
                    <a:pt x="500" y="223"/>
                    <a:pt x="500" y="223"/>
                  </a:cubicBezTo>
                  <a:cubicBezTo>
                    <a:pt x="469" y="260"/>
                    <a:pt x="443" y="302"/>
                    <a:pt x="418" y="341"/>
                  </a:cubicBezTo>
                  <a:cubicBezTo>
                    <a:pt x="405" y="361"/>
                    <a:pt x="392" y="382"/>
                    <a:pt x="378" y="402"/>
                  </a:cubicBezTo>
                  <a:cubicBezTo>
                    <a:pt x="378" y="402"/>
                    <a:pt x="378" y="402"/>
                    <a:pt x="378" y="402"/>
                  </a:cubicBezTo>
                  <a:cubicBezTo>
                    <a:pt x="372" y="411"/>
                    <a:pt x="366" y="419"/>
                    <a:pt x="360" y="426"/>
                  </a:cubicBezTo>
                  <a:cubicBezTo>
                    <a:pt x="360" y="427"/>
                    <a:pt x="360" y="427"/>
                    <a:pt x="360" y="427"/>
                  </a:cubicBezTo>
                  <a:cubicBezTo>
                    <a:pt x="355" y="433"/>
                    <a:pt x="351" y="439"/>
                    <a:pt x="347" y="444"/>
                  </a:cubicBezTo>
                  <a:cubicBezTo>
                    <a:pt x="346" y="444"/>
                    <a:pt x="346" y="445"/>
                    <a:pt x="346" y="445"/>
                  </a:cubicBezTo>
                  <a:cubicBezTo>
                    <a:pt x="340" y="453"/>
                    <a:pt x="333" y="461"/>
                    <a:pt x="326" y="468"/>
                  </a:cubicBezTo>
                  <a:cubicBezTo>
                    <a:pt x="326" y="469"/>
                    <a:pt x="326" y="469"/>
                    <a:pt x="325" y="469"/>
                  </a:cubicBezTo>
                  <a:cubicBezTo>
                    <a:pt x="320" y="475"/>
                    <a:pt x="314" y="481"/>
                    <a:pt x="308" y="487"/>
                  </a:cubicBezTo>
                  <a:lnTo>
                    <a:pt x="308" y="487"/>
                  </a:lnTo>
                  <a:lnTo>
                    <a:pt x="308" y="487"/>
                  </a:lnTo>
                  <a:close/>
                  <a:moveTo>
                    <a:pt x="306" y="482"/>
                  </a:moveTo>
                  <a:lnTo>
                    <a:pt x="306" y="482"/>
                  </a:lnTo>
                  <a:cubicBezTo>
                    <a:pt x="310" y="477"/>
                    <a:pt x="314" y="473"/>
                    <a:pt x="318" y="469"/>
                  </a:cubicBezTo>
                  <a:cubicBezTo>
                    <a:pt x="292" y="465"/>
                    <a:pt x="277" y="452"/>
                    <a:pt x="272" y="437"/>
                  </a:cubicBezTo>
                  <a:cubicBezTo>
                    <a:pt x="268" y="440"/>
                    <a:pt x="265" y="443"/>
                    <a:pt x="262" y="444"/>
                  </a:cubicBezTo>
                  <a:cubicBezTo>
                    <a:pt x="263" y="446"/>
                    <a:pt x="264" y="447"/>
                    <a:pt x="264" y="449"/>
                  </a:cubicBezTo>
                  <a:cubicBezTo>
                    <a:pt x="265" y="449"/>
                    <a:pt x="265" y="449"/>
                    <a:pt x="265" y="450"/>
                  </a:cubicBezTo>
                  <a:cubicBezTo>
                    <a:pt x="276" y="467"/>
                    <a:pt x="288" y="472"/>
                    <a:pt x="306" y="482"/>
                  </a:cubicBezTo>
                  <a:lnTo>
                    <a:pt x="306" y="482"/>
                  </a:lnTo>
                  <a:close/>
                  <a:moveTo>
                    <a:pt x="323" y="464"/>
                  </a:moveTo>
                  <a:lnTo>
                    <a:pt x="323" y="464"/>
                  </a:lnTo>
                  <a:cubicBezTo>
                    <a:pt x="327" y="459"/>
                    <a:pt x="331" y="454"/>
                    <a:pt x="335" y="449"/>
                  </a:cubicBezTo>
                  <a:cubicBezTo>
                    <a:pt x="287" y="463"/>
                    <a:pt x="257" y="387"/>
                    <a:pt x="339" y="356"/>
                  </a:cubicBezTo>
                  <a:cubicBezTo>
                    <a:pt x="333" y="354"/>
                    <a:pt x="327" y="352"/>
                    <a:pt x="321" y="349"/>
                  </a:cubicBezTo>
                  <a:cubicBezTo>
                    <a:pt x="268" y="373"/>
                    <a:pt x="250" y="454"/>
                    <a:pt x="323" y="464"/>
                  </a:cubicBezTo>
                  <a:lnTo>
                    <a:pt x="323" y="464"/>
                  </a:lnTo>
                  <a:close/>
                  <a:moveTo>
                    <a:pt x="343" y="440"/>
                  </a:moveTo>
                  <a:lnTo>
                    <a:pt x="343" y="440"/>
                  </a:lnTo>
                  <a:cubicBezTo>
                    <a:pt x="347" y="435"/>
                    <a:pt x="351" y="430"/>
                    <a:pt x="355" y="424"/>
                  </a:cubicBezTo>
                  <a:cubicBezTo>
                    <a:pt x="357" y="410"/>
                    <a:pt x="353" y="394"/>
                    <a:pt x="336" y="386"/>
                  </a:cubicBezTo>
                  <a:cubicBezTo>
                    <a:pt x="331" y="389"/>
                    <a:pt x="326" y="392"/>
                    <a:pt x="322" y="396"/>
                  </a:cubicBezTo>
                  <a:cubicBezTo>
                    <a:pt x="348" y="400"/>
                    <a:pt x="348" y="433"/>
                    <a:pt x="324" y="433"/>
                  </a:cubicBezTo>
                  <a:cubicBezTo>
                    <a:pt x="305" y="433"/>
                    <a:pt x="306" y="409"/>
                    <a:pt x="314" y="397"/>
                  </a:cubicBezTo>
                  <a:cubicBezTo>
                    <a:pt x="314" y="397"/>
                    <a:pt x="315" y="396"/>
                    <a:pt x="315" y="396"/>
                  </a:cubicBezTo>
                  <a:lnTo>
                    <a:pt x="315" y="396"/>
                  </a:lnTo>
                  <a:cubicBezTo>
                    <a:pt x="319" y="391"/>
                    <a:pt x="325" y="386"/>
                    <a:pt x="334" y="381"/>
                  </a:cubicBezTo>
                  <a:cubicBezTo>
                    <a:pt x="334" y="381"/>
                    <a:pt x="334" y="381"/>
                    <a:pt x="335" y="381"/>
                  </a:cubicBezTo>
                  <a:cubicBezTo>
                    <a:pt x="341" y="378"/>
                    <a:pt x="349" y="375"/>
                    <a:pt x="358" y="373"/>
                  </a:cubicBezTo>
                  <a:cubicBezTo>
                    <a:pt x="358" y="372"/>
                    <a:pt x="359" y="372"/>
                    <a:pt x="359" y="372"/>
                  </a:cubicBezTo>
                  <a:cubicBezTo>
                    <a:pt x="364" y="371"/>
                    <a:pt x="370" y="370"/>
                    <a:pt x="377" y="369"/>
                  </a:cubicBezTo>
                  <a:cubicBezTo>
                    <a:pt x="372" y="367"/>
                    <a:pt x="366" y="365"/>
                    <a:pt x="360" y="363"/>
                  </a:cubicBezTo>
                  <a:cubicBezTo>
                    <a:pt x="356" y="362"/>
                    <a:pt x="352" y="360"/>
                    <a:pt x="348" y="359"/>
                  </a:cubicBezTo>
                  <a:cubicBezTo>
                    <a:pt x="259" y="388"/>
                    <a:pt x="295" y="466"/>
                    <a:pt x="343" y="440"/>
                  </a:cubicBezTo>
                  <a:lnTo>
                    <a:pt x="343" y="440"/>
                  </a:lnTo>
                  <a:close/>
                  <a:moveTo>
                    <a:pt x="361" y="416"/>
                  </a:moveTo>
                  <a:lnTo>
                    <a:pt x="361" y="416"/>
                  </a:lnTo>
                  <a:cubicBezTo>
                    <a:pt x="365" y="411"/>
                    <a:pt x="369" y="405"/>
                    <a:pt x="373" y="400"/>
                  </a:cubicBezTo>
                  <a:cubicBezTo>
                    <a:pt x="372" y="395"/>
                    <a:pt x="366" y="385"/>
                    <a:pt x="358" y="378"/>
                  </a:cubicBezTo>
                  <a:cubicBezTo>
                    <a:pt x="353" y="380"/>
                    <a:pt x="347" y="381"/>
                    <a:pt x="342" y="384"/>
                  </a:cubicBezTo>
                  <a:cubicBezTo>
                    <a:pt x="356" y="391"/>
                    <a:pt x="361" y="404"/>
                    <a:pt x="361" y="416"/>
                  </a:cubicBezTo>
                  <a:lnTo>
                    <a:pt x="361" y="416"/>
                  </a:lnTo>
                  <a:close/>
                  <a:moveTo>
                    <a:pt x="377" y="394"/>
                  </a:moveTo>
                  <a:lnTo>
                    <a:pt x="377" y="394"/>
                  </a:lnTo>
                  <a:cubicBezTo>
                    <a:pt x="381" y="388"/>
                    <a:pt x="385" y="382"/>
                    <a:pt x="389" y="376"/>
                  </a:cubicBezTo>
                  <a:cubicBezTo>
                    <a:pt x="388" y="375"/>
                    <a:pt x="387" y="375"/>
                    <a:pt x="386" y="374"/>
                  </a:cubicBezTo>
                  <a:cubicBezTo>
                    <a:pt x="380" y="375"/>
                    <a:pt x="373" y="375"/>
                    <a:pt x="365" y="377"/>
                  </a:cubicBezTo>
                  <a:cubicBezTo>
                    <a:pt x="370" y="382"/>
                    <a:pt x="374" y="389"/>
                    <a:pt x="377" y="394"/>
                  </a:cubicBezTo>
                  <a:lnTo>
                    <a:pt x="377" y="394"/>
                  </a:lnTo>
                  <a:close/>
                  <a:moveTo>
                    <a:pt x="392" y="372"/>
                  </a:moveTo>
                  <a:lnTo>
                    <a:pt x="392" y="372"/>
                  </a:lnTo>
                  <a:cubicBezTo>
                    <a:pt x="396" y="365"/>
                    <a:pt x="400" y="359"/>
                    <a:pt x="404" y="353"/>
                  </a:cubicBezTo>
                  <a:cubicBezTo>
                    <a:pt x="389" y="349"/>
                    <a:pt x="360" y="351"/>
                    <a:pt x="343" y="351"/>
                  </a:cubicBezTo>
                  <a:cubicBezTo>
                    <a:pt x="349" y="354"/>
                    <a:pt x="355" y="356"/>
                    <a:pt x="362" y="358"/>
                  </a:cubicBezTo>
                  <a:cubicBezTo>
                    <a:pt x="371" y="361"/>
                    <a:pt x="380" y="364"/>
                    <a:pt x="387" y="369"/>
                  </a:cubicBezTo>
                  <a:cubicBezTo>
                    <a:pt x="388" y="369"/>
                    <a:pt x="388" y="369"/>
                    <a:pt x="388" y="369"/>
                  </a:cubicBezTo>
                  <a:cubicBezTo>
                    <a:pt x="389" y="370"/>
                    <a:pt x="391" y="371"/>
                    <a:pt x="392" y="372"/>
                  </a:cubicBezTo>
                  <a:lnTo>
                    <a:pt x="392" y="372"/>
                  </a:lnTo>
                  <a:close/>
                  <a:moveTo>
                    <a:pt x="407" y="348"/>
                  </a:moveTo>
                  <a:lnTo>
                    <a:pt x="407" y="348"/>
                  </a:lnTo>
                  <a:cubicBezTo>
                    <a:pt x="410" y="343"/>
                    <a:pt x="413" y="339"/>
                    <a:pt x="416" y="334"/>
                  </a:cubicBezTo>
                  <a:cubicBezTo>
                    <a:pt x="399" y="329"/>
                    <a:pt x="371" y="330"/>
                    <a:pt x="354" y="330"/>
                  </a:cubicBezTo>
                  <a:cubicBezTo>
                    <a:pt x="333" y="331"/>
                    <a:pt x="312" y="331"/>
                    <a:pt x="295" y="327"/>
                  </a:cubicBezTo>
                  <a:cubicBezTo>
                    <a:pt x="304" y="335"/>
                    <a:pt x="315" y="340"/>
                    <a:pt x="327" y="345"/>
                  </a:cubicBezTo>
                  <a:cubicBezTo>
                    <a:pt x="335" y="347"/>
                    <a:pt x="356" y="345"/>
                    <a:pt x="363" y="345"/>
                  </a:cubicBezTo>
                  <a:cubicBezTo>
                    <a:pt x="379" y="345"/>
                    <a:pt x="396" y="345"/>
                    <a:pt x="407" y="348"/>
                  </a:cubicBezTo>
                  <a:lnTo>
                    <a:pt x="407" y="348"/>
                  </a:lnTo>
                  <a:close/>
                  <a:moveTo>
                    <a:pt x="419" y="329"/>
                  </a:moveTo>
                  <a:lnTo>
                    <a:pt x="419" y="329"/>
                  </a:lnTo>
                  <a:cubicBezTo>
                    <a:pt x="421" y="325"/>
                    <a:pt x="424" y="322"/>
                    <a:pt x="426" y="318"/>
                  </a:cubicBezTo>
                  <a:cubicBezTo>
                    <a:pt x="404" y="309"/>
                    <a:pt x="369" y="312"/>
                    <a:pt x="346" y="312"/>
                  </a:cubicBezTo>
                  <a:cubicBezTo>
                    <a:pt x="320" y="312"/>
                    <a:pt x="293" y="311"/>
                    <a:pt x="276" y="296"/>
                  </a:cubicBezTo>
                  <a:cubicBezTo>
                    <a:pt x="279" y="305"/>
                    <a:pt x="283" y="312"/>
                    <a:pt x="287" y="318"/>
                  </a:cubicBezTo>
                  <a:cubicBezTo>
                    <a:pt x="313" y="329"/>
                    <a:pt x="361" y="323"/>
                    <a:pt x="391" y="325"/>
                  </a:cubicBezTo>
                  <a:cubicBezTo>
                    <a:pt x="401" y="325"/>
                    <a:pt x="411" y="326"/>
                    <a:pt x="419" y="329"/>
                  </a:cubicBezTo>
                  <a:lnTo>
                    <a:pt x="419" y="329"/>
                  </a:lnTo>
                  <a:close/>
                  <a:moveTo>
                    <a:pt x="429" y="313"/>
                  </a:moveTo>
                  <a:lnTo>
                    <a:pt x="429" y="313"/>
                  </a:lnTo>
                  <a:cubicBezTo>
                    <a:pt x="432" y="309"/>
                    <a:pt x="434" y="305"/>
                    <a:pt x="437" y="301"/>
                  </a:cubicBezTo>
                  <a:cubicBezTo>
                    <a:pt x="428" y="298"/>
                    <a:pt x="420" y="296"/>
                    <a:pt x="411" y="295"/>
                  </a:cubicBezTo>
                  <a:cubicBezTo>
                    <a:pt x="411" y="295"/>
                    <a:pt x="411" y="295"/>
                    <a:pt x="410" y="295"/>
                  </a:cubicBezTo>
                  <a:cubicBezTo>
                    <a:pt x="388" y="291"/>
                    <a:pt x="366" y="292"/>
                    <a:pt x="343" y="293"/>
                  </a:cubicBezTo>
                  <a:cubicBezTo>
                    <a:pt x="328" y="293"/>
                    <a:pt x="314" y="292"/>
                    <a:pt x="302" y="288"/>
                  </a:cubicBezTo>
                  <a:cubicBezTo>
                    <a:pt x="301" y="288"/>
                    <a:pt x="301" y="288"/>
                    <a:pt x="301" y="288"/>
                  </a:cubicBezTo>
                  <a:cubicBezTo>
                    <a:pt x="291" y="285"/>
                    <a:pt x="282" y="279"/>
                    <a:pt x="275" y="269"/>
                  </a:cubicBezTo>
                  <a:cubicBezTo>
                    <a:pt x="274" y="270"/>
                    <a:pt x="273" y="271"/>
                    <a:pt x="272" y="272"/>
                  </a:cubicBezTo>
                  <a:cubicBezTo>
                    <a:pt x="273" y="277"/>
                    <a:pt x="273" y="281"/>
                    <a:pt x="274" y="285"/>
                  </a:cubicBezTo>
                  <a:cubicBezTo>
                    <a:pt x="288" y="304"/>
                    <a:pt x="316" y="307"/>
                    <a:pt x="346" y="307"/>
                  </a:cubicBezTo>
                  <a:cubicBezTo>
                    <a:pt x="371" y="307"/>
                    <a:pt x="406" y="303"/>
                    <a:pt x="429" y="313"/>
                  </a:cubicBezTo>
                  <a:lnTo>
                    <a:pt x="429" y="313"/>
                  </a:lnTo>
                  <a:close/>
                  <a:moveTo>
                    <a:pt x="498" y="216"/>
                  </a:moveTo>
                  <a:lnTo>
                    <a:pt x="498" y="216"/>
                  </a:lnTo>
                  <a:cubicBezTo>
                    <a:pt x="500" y="213"/>
                    <a:pt x="503" y="210"/>
                    <a:pt x="506" y="207"/>
                  </a:cubicBezTo>
                  <a:cubicBezTo>
                    <a:pt x="491" y="202"/>
                    <a:pt x="477" y="199"/>
                    <a:pt x="463" y="196"/>
                  </a:cubicBezTo>
                  <a:cubicBezTo>
                    <a:pt x="463" y="196"/>
                    <a:pt x="462" y="196"/>
                    <a:pt x="462" y="196"/>
                  </a:cubicBezTo>
                  <a:cubicBezTo>
                    <a:pt x="456" y="195"/>
                    <a:pt x="449" y="195"/>
                    <a:pt x="443" y="194"/>
                  </a:cubicBezTo>
                  <a:cubicBezTo>
                    <a:pt x="445" y="198"/>
                    <a:pt x="447" y="203"/>
                    <a:pt x="447" y="209"/>
                  </a:cubicBezTo>
                  <a:cubicBezTo>
                    <a:pt x="450" y="212"/>
                    <a:pt x="452" y="216"/>
                    <a:pt x="452" y="220"/>
                  </a:cubicBezTo>
                  <a:cubicBezTo>
                    <a:pt x="456" y="218"/>
                    <a:pt x="462" y="217"/>
                    <a:pt x="468" y="219"/>
                  </a:cubicBezTo>
                  <a:cubicBezTo>
                    <a:pt x="473" y="208"/>
                    <a:pt x="488" y="206"/>
                    <a:pt x="498" y="216"/>
                  </a:cubicBezTo>
                  <a:lnTo>
                    <a:pt x="498" y="216"/>
                  </a:lnTo>
                  <a:close/>
                  <a:moveTo>
                    <a:pt x="187" y="551"/>
                  </a:moveTo>
                  <a:lnTo>
                    <a:pt x="187" y="551"/>
                  </a:lnTo>
                  <a:lnTo>
                    <a:pt x="238" y="513"/>
                  </a:lnTo>
                  <a:cubicBezTo>
                    <a:pt x="236" y="508"/>
                    <a:pt x="233" y="504"/>
                    <a:pt x="231" y="499"/>
                  </a:cubicBezTo>
                  <a:lnTo>
                    <a:pt x="188" y="526"/>
                  </a:lnTo>
                  <a:cubicBezTo>
                    <a:pt x="185" y="528"/>
                    <a:pt x="182" y="523"/>
                    <a:pt x="185" y="521"/>
                  </a:cubicBezTo>
                  <a:lnTo>
                    <a:pt x="229" y="494"/>
                  </a:lnTo>
                  <a:cubicBezTo>
                    <a:pt x="227" y="491"/>
                    <a:pt x="225" y="487"/>
                    <a:pt x="224" y="483"/>
                  </a:cubicBezTo>
                  <a:lnTo>
                    <a:pt x="165" y="511"/>
                  </a:lnTo>
                  <a:cubicBezTo>
                    <a:pt x="171" y="524"/>
                    <a:pt x="178" y="538"/>
                    <a:pt x="187" y="551"/>
                  </a:cubicBezTo>
                  <a:lnTo>
                    <a:pt x="187" y="551"/>
                  </a:lnTo>
                  <a:close/>
                  <a:moveTo>
                    <a:pt x="241" y="518"/>
                  </a:moveTo>
                  <a:lnTo>
                    <a:pt x="241" y="518"/>
                  </a:lnTo>
                  <a:lnTo>
                    <a:pt x="190" y="556"/>
                  </a:lnTo>
                  <a:cubicBezTo>
                    <a:pt x="198" y="569"/>
                    <a:pt x="208" y="581"/>
                    <a:pt x="219" y="593"/>
                  </a:cubicBezTo>
                  <a:lnTo>
                    <a:pt x="259" y="545"/>
                  </a:lnTo>
                  <a:cubicBezTo>
                    <a:pt x="256" y="542"/>
                    <a:pt x="254" y="538"/>
                    <a:pt x="251" y="534"/>
                  </a:cubicBezTo>
                  <a:lnTo>
                    <a:pt x="213" y="572"/>
                  </a:lnTo>
                  <a:cubicBezTo>
                    <a:pt x="210" y="575"/>
                    <a:pt x="207" y="571"/>
                    <a:pt x="209" y="568"/>
                  </a:cubicBezTo>
                  <a:lnTo>
                    <a:pt x="248" y="530"/>
                  </a:lnTo>
                  <a:cubicBezTo>
                    <a:pt x="246" y="526"/>
                    <a:pt x="243" y="522"/>
                    <a:pt x="241" y="518"/>
                  </a:cubicBezTo>
                  <a:lnTo>
                    <a:pt x="241" y="518"/>
                  </a:lnTo>
                  <a:close/>
                  <a:moveTo>
                    <a:pt x="163" y="505"/>
                  </a:moveTo>
                  <a:lnTo>
                    <a:pt x="163" y="505"/>
                  </a:lnTo>
                  <a:lnTo>
                    <a:pt x="222" y="478"/>
                  </a:lnTo>
                  <a:cubicBezTo>
                    <a:pt x="220" y="474"/>
                    <a:pt x="219" y="470"/>
                    <a:pt x="218" y="466"/>
                  </a:cubicBezTo>
                  <a:lnTo>
                    <a:pt x="169" y="481"/>
                  </a:lnTo>
                  <a:cubicBezTo>
                    <a:pt x="166" y="482"/>
                    <a:pt x="164" y="476"/>
                    <a:pt x="168" y="475"/>
                  </a:cubicBezTo>
                  <a:lnTo>
                    <a:pt x="216" y="461"/>
                  </a:lnTo>
                  <a:cubicBezTo>
                    <a:pt x="214" y="456"/>
                    <a:pt x="213" y="451"/>
                    <a:pt x="212" y="445"/>
                  </a:cubicBezTo>
                  <a:lnTo>
                    <a:pt x="147" y="459"/>
                  </a:lnTo>
                  <a:cubicBezTo>
                    <a:pt x="151" y="475"/>
                    <a:pt x="156" y="490"/>
                    <a:pt x="163" y="505"/>
                  </a:cubicBezTo>
                  <a:lnTo>
                    <a:pt x="163" y="505"/>
                  </a:lnTo>
                  <a:close/>
                  <a:moveTo>
                    <a:pt x="146" y="454"/>
                  </a:moveTo>
                  <a:lnTo>
                    <a:pt x="146" y="454"/>
                  </a:lnTo>
                  <a:lnTo>
                    <a:pt x="210" y="440"/>
                  </a:lnTo>
                  <a:cubicBezTo>
                    <a:pt x="209" y="435"/>
                    <a:pt x="209" y="431"/>
                    <a:pt x="208" y="426"/>
                  </a:cubicBezTo>
                  <a:lnTo>
                    <a:pt x="157" y="431"/>
                  </a:lnTo>
                  <a:cubicBezTo>
                    <a:pt x="153" y="431"/>
                    <a:pt x="153" y="426"/>
                    <a:pt x="156" y="425"/>
                  </a:cubicBezTo>
                  <a:lnTo>
                    <a:pt x="207" y="421"/>
                  </a:lnTo>
                  <a:cubicBezTo>
                    <a:pt x="206" y="416"/>
                    <a:pt x="206" y="411"/>
                    <a:pt x="206" y="405"/>
                  </a:cubicBezTo>
                  <a:lnTo>
                    <a:pt x="140" y="404"/>
                  </a:lnTo>
                  <a:cubicBezTo>
                    <a:pt x="141" y="421"/>
                    <a:pt x="143" y="437"/>
                    <a:pt x="146" y="454"/>
                  </a:cubicBezTo>
                  <a:lnTo>
                    <a:pt x="146" y="454"/>
                  </a:lnTo>
                  <a:close/>
                  <a:moveTo>
                    <a:pt x="140" y="399"/>
                  </a:moveTo>
                  <a:lnTo>
                    <a:pt x="140" y="399"/>
                  </a:lnTo>
                  <a:lnTo>
                    <a:pt x="206" y="400"/>
                  </a:lnTo>
                  <a:cubicBezTo>
                    <a:pt x="205" y="395"/>
                    <a:pt x="205" y="391"/>
                    <a:pt x="206" y="387"/>
                  </a:cubicBezTo>
                  <a:lnTo>
                    <a:pt x="155" y="381"/>
                  </a:lnTo>
                  <a:cubicBezTo>
                    <a:pt x="151" y="381"/>
                    <a:pt x="152" y="375"/>
                    <a:pt x="156" y="375"/>
                  </a:cubicBezTo>
                  <a:lnTo>
                    <a:pt x="206" y="381"/>
                  </a:lnTo>
                  <a:cubicBezTo>
                    <a:pt x="206" y="375"/>
                    <a:pt x="207" y="370"/>
                    <a:pt x="207" y="364"/>
                  </a:cubicBezTo>
                  <a:lnTo>
                    <a:pt x="144" y="351"/>
                  </a:lnTo>
                  <a:cubicBezTo>
                    <a:pt x="141" y="367"/>
                    <a:pt x="140" y="383"/>
                    <a:pt x="140" y="399"/>
                  </a:cubicBezTo>
                  <a:lnTo>
                    <a:pt x="140" y="399"/>
                  </a:lnTo>
                  <a:close/>
                  <a:moveTo>
                    <a:pt x="144" y="346"/>
                  </a:moveTo>
                  <a:lnTo>
                    <a:pt x="144" y="346"/>
                  </a:lnTo>
                  <a:lnTo>
                    <a:pt x="208" y="359"/>
                  </a:lnTo>
                  <a:cubicBezTo>
                    <a:pt x="209" y="354"/>
                    <a:pt x="210" y="350"/>
                    <a:pt x="211" y="346"/>
                  </a:cubicBezTo>
                  <a:lnTo>
                    <a:pt x="162" y="330"/>
                  </a:lnTo>
                  <a:cubicBezTo>
                    <a:pt x="158" y="329"/>
                    <a:pt x="160" y="324"/>
                    <a:pt x="163" y="325"/>
                  </a:cubicBezTo>
                  <a:lnTo>
                    <a:pt x="212" y="340"/>
                  </a:lnTo>
                  <a:cubicBezTo>
                    <a:pt x="213" y="336"/>
                    <a:pt x="214" y="332"/>
                    <a:pt x="215" y="328"/>
                  </a:cubicBezTo>
                  <a:lnTo>
                    <a:pt x="157" y="299"/>
                  </a:lnTo>
                  <a:cubicBezTo>
                    <a:pt x="151" y="314"/>
                    <a:pt x="147" y="330"/>
                    <a:pt x="144" y="346"/>
                  </a:cubicBezTo>
                  <a:lnTo>
                    <a:pt x="144" y="346"/>
                  </a:lnTo>
                  <a:close/>
                  <a:moveTo>
                    <a:pt x="159" y="293"/>
                  </a:moveTo>
                  <a:lnTo>
                    <a:pt x="159" y="293"/>
                  </a:lnTo>
                  <a:lnTo>
                    <a:pt x="217" y="322"/>
                  </a:lnTo>
                  <a:cubicBezTo>
                    <a:pt x="219" y="318"/>
                    <a:pt x="220" y="314"/>
                    <a:pt x="222" y="310"/>
                  </a:cubicBezTo>
                  <a:lnTo>
                    <a:pt x="177" y="283"/>
                  </a:lnTo>
                  <a:cubicBezTo>
                    <a:pt x="174" y="281"/>
                    <a:pt x="177" y="276"/>
                    <a:pt x="180" y="278"/>
                  </a:cubicBezTo>
                  <a:lnTo>
                    <a:pt x="224" y="305"/>
                  </a:lnTo>
                  <a:cubicBezTo>
                    <a:pt x="226" y="300"/>
                    <a:pt x="228" y="296"/>
                    <a:pt x="230" y="292"/>
                  </a:cubicBezTo>
                  <a:lnTo>
                    <a:pt x="178" y="251"/>
                  </a:lnTo>
                  <a:cubicBezTo>
                    <a:pt x="170" y="265"/>
                    <a:pt x="164" y="279"/>
                    <a:pt x="159" y="293"/>
                  </a:cubicBezTo>
                  <a:lnTo>
                    <a:pt x="159" y="293"/>
                  </a:lnTo>
                  <a:close/>
                  <a:moveTo>
                    <a:pt x="180" y="246"/>
                  </a:moveTo>
                  <a:lnTo>
                    <a:pt x="180" y="246"/>
                  </a:lnTo>
                  <a:lnTo>
                    <a:pt x="233" y="287"/>
                  </a:lnTo>
                  <a:cubicBezTo>
                    <a:pt x="235" y="283"/>
                    <a:pt x="237" y="280"/>
                    <a:pt x="239" y="276"/>
                  </a:cubicBezTo>
                  <a:lnTo>
                    <a:pt x="200" y="239"/>
                  </a:lnTo>
                  <a:cubicBezTo>
                    <a:pt x="198" y="237"/>
                    <a:pt x="202" y="233"/>
                    <a:pt x="204" y="235"/>
                  </a:cubicBezTo>
                  <a:lnTo>
                    <a:pt x="242" y="271"/>
                  </a:lnTo>
                  <a:cubicBezTo>
                    <a:pt x="245" y="267"/>
                    <a:pt x="248" y="263"/>
                    <a:pt x="251" y="259"/>
                  </a:cubicBezTo>
                  <a:lnTo>
                    <a:pt x="207" y="208"/>
                  </a:lnTo>
                  <a:cubicBezTo>
                    <a:pt x="197" y="220"/>
                    <a:pt x="188" y="233"/>
                    <a:pt x="180" y="246"/>
                  </a:cubicBezTo>
                  <a:lnTo>
                    <a:pt x="180" y="246"/>
                  </a:lnTo>
                  <a:close/>
                  <a:moveTo>
                    <a:pt x="210" y="203"/>
                  </a:moveTo>
                  <a:lnTo>
                    <a:pt x="210" y="203"/>
                  </a:lnTo>
                  <a:lnTo>
                    <a:pt x="254" y="254"/>
                  </a:lnTo>
                  <a:cubicBezTo>
                    <a:pt x="257" y="251"/>
                    <a:pt x="260" y="247"/>
                    <a:pt x="263" y="244"/>
                  </a:cubicBezTo>
                  <a:lnTo>
                    <a:pt x="230" y="199"/>
                  </a:lnTo>
                  <a:cubicBezTo>
                    <a:pt x="228" y="196"/>
                    <a:pt x="233" y="193"/>
                    <a:pt x="235" y="196"/>
                  </a:cubicBezTo>
                  <a:lnTo>
                    <a:pt x="267" y="240"/>
                  </a:lnTo>
                  <a:cubicBezTo>
                    <a:pt x="270" y="236"/>
                    <a:pt x="273" y="233"/>
                    <a:pt x="277" y="230"/>
                  </a:cubicBezTo>
                  <a:lnTo>
                    <a:pt x="242" y="169"/>
                  </a:lnTo>
                  <a:cubicBezTo>
                    <a:pt x="231" y="180"/>
                    <a:pt x="220" y="191"/>
                    <a:pt x="210" y="203"/>
                  </a:cubicBezTo>
                  <a:lnTo>
                    <a:pt x="210" y="203"/>
                  </a:lnTo>
                  <a:close/>
                  <a:moveTo>
                    <a:pt x="246" y="166"/>
                  </a:moveTo>
                  <a:lnTo>
                    <a:pt x="246" y="166"/>
                  </a:lnTo>
                  <a:lnTo>
                    <a:pt x="281" y="226"/>
                  </a:lnTo>
                  <a:cubicBezTo>
                    <a:pt x="284" y="223"/>
                    <a:pt x="287" y="220"/>
                    <a:pt x="290" y="218"/>
                  </a:cubicBezTo>
                  <a:lnTo>
                    <a:pt x="267" y="165"/>
                  </a:lnTo>
                  <a:cubicBezTo>
                    <a:pt x="266" y="161"/>
                    <a:pt x="271" y="159"/>
                    <a:pt x="273" y="163"/>
                  </a:cubicBezTo>
                  <a:lnTo>
                    <a:pt x="295" y="214"/>
                  </a:lnTo>
                  <a:cubicBezTo>
                    <a:pt x="299" y="211"/>
                    <a:pt x="303" y="208"/>
                    <a:pt x="307" y="205"/>
                  </a:cubicBezTo>
                  <a:lnTo>
                    <a:pt x="284" y="137"/>
                  </a:lnTo>
                  <a:cubicBezTo>
                    <a:pt x="271" y="146"/>
                    <a:pt x="258" y="155"/>
                    <a:pt x="246" y="166"/>
                  </a:cubicBezTo>
                  <a:lnTo>
                    <a:pt x="246" y="166"/>
                  </a:lnTo>
                  <a:close/>
                  <a:moveTo>
                    <a:pt x="289" y="134"/>
                  </a:moveTo>
                  <a:lnTo>
                    <a:pt x="289" y="134"/>
                  </a:lnTo>
                  <a:lnTo>
                    <a:pt x="312" y="202"/>
                  </a:lnTo>
                  <a:cubicBezTo>
                    <a:pt x="316" y="200"/>
                    <a:pt x="319" y="198"/>
                    <a:pt x="323" y="196"/>
                  </a:cubicBezTo>
                  <a:lnTo>
                    <a:pt x="310" y="139"/>
                  </a:lnTo>
                  <a:cubicBezTo>
                    <a:pt x="309" y="135"/>
                    <a:pt x="314" y="134"/>
                    <a:pt x="315" y="137"/>
                  </a:cubicBezTo>
                  <a:lnTo>
                    <a:pt x="328" y="193"/>
                  </a:lnTo>
                  <a:cubicBezTo>
                    <a:pt x="332" y="191"/>
                    <a:pt x="336" y="189"/>
                    <a:pt x="340" y="187"/>
                  </a:cubicBezTo>
                  <a:lnTo>
                    <a:pt x="331" y="113"/>
                  </a:lnTo>
                  <a:cubicBezTo>
                    <a:pt x="316" y="119"/>
                    <a:pt x="302" y="126"/>
                    <a:pt x="289" y="134"/>
                  </a:cubicBezTo>
                  <a:lnTo>
                    <a:pt x="289" y="134"/>
                  </a:lnTo>
                  <a:close/>
                  <a:moveTo>
                    <a:pt x="336" y="111"/>
                  </a:moveTo>
                  <a:lnTo>
                    <a:pt x="336" y="111"/>
                  </a:lnTo>
                  <a:lnTo>
                    <a:pt x="346" y="185"/>
                  </a:lnTo>
                  <a:cubicBezTo>
                    <a:pt x="350" y="183"/>
                    <a:pt x="354" y="181"/>
                    <a:pt x="359" y="180"/>
                  </a:cubicBezTo>
                  <a:lnTo>
                    <a:pt x="357" y="118"/>
                  </a:lnTo>
                  <a:cubicBezTo>
                    <a:pt x="357" y="114"/>
                    <a:pt x="362" y="114"/>
                    <a:pt x="362" y="118"/>
                  </a:cubicBezTo>
                  <a:lnTo>
                    <a:pt x="364" y="178"/>
                  </a:lnTo>
                  <a:cubicBezTo>
                    <a:pt x="369" y="176"/>
                    <a:pt x="373" y="175"/>
                    <a:pt x="377" y="174"/>
                  </a:cubicBezTo>
                  <a:lnTo>
                    <a:pt x="383" y="97"/>
                  </a:lnTo>
                  <a:cubicBezTo>
                    <a:pt x="367" y="100"/>
                    <a:pt x="351" y="105"/>
                    <a:pt x="336" y="111"/>
                  </a:cubicBezTo>
                  <a:lnTo>
                    <a:pt x="336" y="111"/>
                  </a:lnTo>
                  <a:close/>
                  <a:moveTo>
                    <a:pt x="388" y="96"/>
                  </a:moveTo>
                  <a:lnTo>
                    <a:pt x="388" y="96"/>
                  </a:lnTo>
                  <a:lnTo>
                    <a:pt x="383" y="173"/>
                  </a:lnTo>
                  <a:cubicBezTo>
                    <a:pt x="388" y="172"/>
                    <a:pt x="393" y="171"/>
                    <a:pt x="398" y="170"/>
                  </a:cubicBezTo>
                  <a:lnTo>
                    <a:pt x="408" y="109"/>
                  </a:lnTo>
                  <a:cubicBezTo>
                    <a:pt x="408" y="106"/>
                    <a:pt x="414" y="107"/>
                    <a:pt x="413" y="110"/>
                  </a:cubicBezTo>
                  <a:lnTo>
                    <a:pt x="404" y="169"/>
                  </a:lnTo>
                  <a:cubicBezTo>
                    <a:pt x="408" y="169"/>
                    <a:pt x="412" y="169"/>
                    <a:pt x="416" y="168"/>
                  </a:cubicBezTo>
                  <a:lnTo>
                    <a:pt x="436" y="91"/>
                  </a:lnTo>
                  <a:cubicBezTo>
                    <a:pt x="420" y="92"/>
                    <a:pt x="404" y="93"/>
                    <a:pt x="388" y="96"/>
                  </a:cubicBezTo>
                  <a:lnTo>
                    <a:pt x="388" y="96"/>
                  </a:lnTo>
                  <a:close/>
                  <a:moveTo>
                    <a:pt x="442" y="91"/>
                  </a:moveTo>
                  <a:lnTo>
                    <a:pt x="442" y="91"/>
                  </a:lnTo>
                  <a:lnTo>
                    <a:pt x="422" y="168"/>
                  </a:lnTo>
                  <a:cubicBezTo>
                    <a:pt x="427" y="168"/>
                    <a:pt x="432" y="168"/>
                    <a:pt x="437" y="168"/>
                  </a:cubicBezTo>
                  <a:lnTo>
                    <a:pt x="456" y="108"/>
                  </a:lnTo>
                  <a:cubicBezTo>
                    <a:pt x="457" y="104"/>
                    <a:pt x="463" y="106"/>
                    <a:pt x="462" y="109"/>
                  </a:cubicBezTo>
                  <a:lnTo>
                    <a:pt x="443" y="169"/>
                  </a:lnTo>
                  <a:cubicBezTo>
                    <a:pt x="448" y="169"/>
                    <a:pt x="452" y="170"/>
                    <a:pt x="457" y="171"/>
                  </a:cubicBezTo>
                  <a:lnTo>
                    <a:pt x="489" y="95"/>
                  </a:lnTo>
                  <a:cubicBezTo>
                    <a:pt x="473" y="93"/>
                    <a:pt x="457" y="91"/>
                    <a:pt x="442" y="91"/>
                  </a:cubicBezTo>
                  <a:lnTo>
                    <a:pt x="442" y="91"/>
                  </a:lnTo>
                  <a:close/>
                  <a:moveTo>
                    <a:pt x="495" y="96"/>
                  </a:moveTo>
                  <a:lnTo>
                    <a:pt x="495" y="96"/>
                  </a:lnTo>
                  <a:lnTo>
                    <a:pt x="463" y="172"/>
                  </a:lnTo>
                  <a:cubicBezTo>
                    <a:pt x="467" y="172"/>
                    <a:pt x="471" y="173"/>
                    <a:pt x="475" y="174"/>
                  </a:cubicBezTo>
                  <a:lnTo>
                    <a:pt x="507" y="113"/>
                  </a:lnTo>
                  <a:cubicBezTo>
                    <a:pt x="509" y="110"/>
                    <a:pt x="514" y="112"/>
                    <a:pt x="512" y="116"/>
                  </a:cubicBezTo>
                  <a:lnTo>
                    <a:pt x="481" y="176"/>
                  </a:lnTo>
                  <a:cubicBezTo>
                    <a:pt x="486" y="177"/>
                    <a:pt x="492" y="179"/>
                    <a:pt x="497" y="181"/>
                  </a:cubicBezTo>
                  <a:lnTo>
                    <a:pt x="541" y="108"/>
                  </a:lnTo>
                  <a:cubicBezTo>
                    <a:pt x="526" y="103"/>
                    <a:pt x="510" y="99"/>
                    <a:pt x="495" y="96"/>
                  </a:cubicBezTo>
                  <a:lnTo>
                    <a:pt x="495" y="96"/>
                  </a:lnTo>
                  <a:close/>
                  <a:moveTo>
                    <a:pt x="393" y="265"/>
                  </a:moveTo>
                  <a:lnTo>
                    <a:pt x="393" y="265"/>
                  </a:lnTo>
                  <a:cubicBezTo>
                    <a:pt x="393" y="266"/>
                    <a:pt x="393" y="266"/>
                    <a:pt x="393" y="267"/>
                  </a:cubicBezTo>
                  <a:cubicBezTo>
                    <a:pt x="392" y="267"/>
                    <a:pt x="392" y="267"/>
                    <a:pt x="391" y="268"/>
                  </a:cubicBezTo>
                  <a:cubicBezTo>
                    <a:pt x="391" y="268"/>
                    <a:pt x="391" y="268"/>
                    <a:pt x="391" y="268"/>
                  </a:cubicBezTo>
                  <a:cubicBezTo>
                    <a:pt x="386" y="269"/>
                    <a:pt x="381" y="268"/>
                    <a:pt x="377" y="268"/>
                  </a:cubicBezTo>
                  <a:cubicBezTo>
                    <a:pt x="376" y="268"/>
                    <a:pt x="376" y="268"/>
                    <a:pt x="375" y="269"/>
                  </a:cubicBezTo>
                  <a:cubicBezTo>
                    <a:pt x="376" y="274"/>
                    <a:pt x="379" y="281"/>
                    <a:pt x="385" y="287"/>
                  </a:cubicBezTo>
                  <a:cubicBezTo>
                    <a:pt x="389" y="287"/>
                    <a:pt x="393" y="287"/>
                    <a:pt x="398" y="288"/>
                  </a:cubicBezTo>
                  <a:lnTo>
                    <a:pt x="410" y="236"/>
                  </a:lnTo>
                  <a:cubicBezTo>
                    <a:pt x="396" y="232"/>
                    <a:pt x="393" y="208"/>
                    <a:pt x="411" y="204"/>
                  </a:cubicBezTo>
                  <a:cubicBezTo>
                    <a:pt x="411" y="200"/>
                    <a:pt x="413" y="197"/>
                    <a:pt x="416" y="194"/>
                  </a:cubicBezTo>
                  <a:cubicBezTo>
                    <a:pt x="406" y="195"/>
                    <a:pt x="396" y="196"/>
                    <a:pt x="387" y="198"/>
                  </a:cubicBezTo>
                  <a:lnTo>
                    <a:pt x="390" y="227"/>
                  </a:lnTo>
                  <a:cubicBezTo>
                    <a:pt x="390" y="227"/>
                    <a:pt x="390" y="227"/>
                    <a:pt x="390" y="228"/>
                  </a:cubicBezTo>
                  <a:lnTo>
                    <a:pt x="390" y="231"/>
                  </a:lnTo>
                  <a:cubicBezTo>
                    <a:pt x="390" y="234"/>
                    <a:pt x="385" y="235"/>
                    <a:pt x="384" y="231"/>
                  </a:cubicBezTo>
                  <a:lnTo>
                    <a:pt x="384" y="229"/>
                  </a:lnTo>
                  <a:lnTo>
                    <a:pt x="373" y="221"/>
                  </a:lnTo>
                  <a:cubicBezTo>
                    <a:pt x="370" y="223"/>
                    <a:pt x="368" y="227"/>
                    <a:pt x="368" y="231"/>
                  </a:cubicBezTo>
                  <a:cubicBezTo>
                    <a:pt x="368" y="239"/>
                    <a:pt x="374" y="245"/>
                    <a:pt x="382" y="245"/>
                  </a:cubicBezTo>
                  <a:cubicBezTo>
                    <a:pt x="383" y="245"/>
                    <a:pt x="384" y="245"/>
                    <a:pt x="386" y="245"/>
                  </a:cubicBezTo>
                  <a:lnTo>
                    <a:pt x="386" y="244"/>
                  </a:lnTo>
                  <a:cubicBezTo>
                    <a:pt x="385" y="240"/>
                    <a:pt x="391" y="239"/>
                    <a:pt x="391" y="243"/>
                  </a:cubicBezTo>
                  <a:lnTo>
                    <a:pt x="391" y="246"/>
                  </a:lnTo>
                  <a:cubicBezTo>
                    <a:pt x="392" y="246"/>
                    <a:pt x="392" y="246"/>
                    <a:pt x="392" y="247"/>
                  </a:cubicBezTo>
                  <a:lnTo>
                    <a:pt x="393" y="265"/>
                  </a:lnTo>
                  <a:cubicBezTo>
                    <a:pt x="393" y="265"/>
                    <a:pt x="393" y="265"/>
                    <a:pt x="393" y="265"/>
                  </a:cubicBezTo>
                  <a:lnTo>
                    <a:pt x="393" y="265"/>
                  </a:lnTo>
                  <a:close/>
                  <a:moveTo>
                    <a:pt x="372" y="214"/>
                  </a:moveTo>
                  <a:lnTo>
                    <a:pt x="372" y="214"/>
                  </a:lnTo>
                  <a:lnTo>
                    <a:pt x="374" y="215"/>
                  </a:lnTo>
                  <a:cubicBezTo>
                    <a:pt x="374" y="215"/>
                    <a:pt x="374" y="215"/>
                    <a:pt x="375" y="215"/>
                  </a:cubicBezTo>
                  <a:lnTo>
                    <a:pt x="384" y="222"/>
                  </a:lnTo>
                  <a:lnTo>
                    <a:pt x="382" y="199"/>
                  </a:lnTo>
                  <a:cubicBezTo>
                    <a:pt x="374" y="201"/>
                    <a:pt x="367" y="203"/>
                    <a:pt x="360" y="206"/>
                  </a:cubicBezTo>
                  <a:cubicBezTo>
                    <a:pt x="346" y="221"/>
                    <a:pt x="347" y="238"/>
                    <a:pt x="356" y="250"/>
                  </a:cubicBezTo>
                  <a:cubicBezTo>
                    <a:pt x="357" y="250"/>
                    <a:pt x="357" y="250"/>
                    <a:pt x="357" y="250"/>
                  </a:cubicBezTo>
                  <a:cubicBezTo>
                    <a:pt x="364" y="259"/>
                    <a:pt x="376" y="264"/>
                    <a:pt x="387" y="263"/>
                  </a:cubicBezTo>
                  <a:lnTo>
                    <a:pt x="386" y="250"/>
                  </a:lnTo>
                  <a:cubicBezTo>
                    <a:pt x="385" y="251"/>
                    <a:pt x="383" y="251"/>
                    <a:pt x="382" y="251"/>
                  </a:cubicBezTo>
                  <a:cubicBezTo>
                    <a:pt x="371" y="251"/>
                    <a:pt x="362" y="242"/>
                    <a:pt x="362" y="231"/>
                  </a:cubicBezTo>
                  <a:cubicBezTo>
                    <a:pt x="362" y="226"/>
                    <a:pt x="365" y="221"/>
                    <a:pt x="368" y="217"/>
                  </a:cubicBezTo>
                  <a:cubicBezTo>
                    <a:pt x="367" y="215"/>
                    <a:pt x="370" y="212"/>
                    <a:pt x="372" y="214"/>
                  </a:cubicBezTo>
                  <a:lnTo>
                    <a:pt x="372" y="214"/>
                  </a:lnTo>
                  <a:close/>
                  <a:moveTo>
                    <a:pt x="370" y="266"/>
                  </a:moveTo>
                  <a:lnTo>
                    <a:pt x="370" y="266"/>
                  </a:lnTo>
                  <a:cubicBezTo>
                    <a:pt x="364" y="263"/>
                    <a:pt x="358" y="260"/>
                    <a:pt x="354" y="255"/>
                  </a:cubicBezTo>
                  <a:cubicBezTo>
                    <a:pt x="334" y="260"/>
                    <a:pt x="317" y="245"/>
                    <a:pt x="311" y="233"/>
                  </a:cubicBezTo>
                  <a:cubicBezTo>
                    <a:pt x="304" y="238"/>
                    <a:pt x="297" y="244"/>
                    <a:pt x="291" y="250"/>
                  </a:cubicBezTo>
                  <a:lnTo>
                    <a:pt x="303" y="253"/>
                  </a:lnTo>
                  <a:cubicBezTo>
                    <a:pt x="304" y="253"/>
                    <a:pt x="304" y="253"/>
                    <a:pt x="304" y="253"/>
                  </a:cubicBezTo>
                  <a:lnTo>
                    <a:pt x="307" y="254"/>
                  </a:lnTo>
                  <a:cubicBezTo>
                    <a:pt x="307" y="254"/>
                    <a:pt x="308" y="254"/>
                    <a:pt x="308" y="255"/>
                  </a:cubicBezTo>
                  <a:cubicBezTo>
                    <a:pt x="309" y="255"/>
                    <a:pt x="309" y="255"/>
                    <a:pt x="309" y="256"/>
                  </a:cubicBezTo>
                  <a:cubicBezTo>
                    <a:pt x="323" y="272"/>
                    <a:pt x="357" y="272"/>
                    <a:pt x="370" y="266"/>
                  </a:cubicBezTo>
                  <a:lnTo>
                    <a:pt x="370" y="266"/>
                  </a:lnTo>
                  <a:close/>
                  <a:moveTo>
                    <a:pt x="350" y="250"/>
                  </a:moveTo>
                  <a:lnTo>
                    <a:pt x="350" y="250"/>
                  </a:lnTo>
                  <a:cubicBezTo>
                    <a:pt x="342" y="239"/>
                    <a:pt x="341" y="225"/>
                    <a:pt x="350" y="210"/>
                  </a:cubicBezTo>
                  <a:cubicBezTo>
                    <a:pt x="338" y="215"/>
                    <a:pt x="326" y="222"/>
                    <a:pt x="315" y="230"/>
                  </a:cubicBezTo>
                  <a:cubicBezTo>
                    <a:pt x="320" y="240"/>
                    <a:pt x="334" y="252"/>
                    <a:pt x="350" y="250"/>
                  </a:cubicBezTo>
                  <a:lnTo>
                    <a:pt x="350" y="250"/>
                  </a:lnTo>
                  <a:close/>
                  <a:moveTo>
                    <a:pt x="305" y="260"/>
                  </a:moveTo>
                  <a:lnTo>
                    <a:pt x="305" y="260"/>
                  </a:lnTo>
                  <a:lnTo>
                    <a:pt x="305" y="259"/>
                  </a:lnTo>
                  <a:cubicBezTo>
                    <a:pt x="303" y="265"/>
                    <a:pt x="303" y="277"/>
                    <a:pt x="304" y="283"/>
                  </a:cubicBezTo>
                  <a:cubicBezTo>
                    <a:pt x="315" y="287"/>
                    <a:pt x="328" y="287"/>
                    <a:pt x="343" y="287"/>
                  </a:cubicBezTo>
                  <a:cubicBezTo>
                    <a:pt x="355" y="287"/>
                    <a:pt x="366" y="287"/>
                    <a:pt x="377" y="287"/>
                  </a:cubicBezTo>
                  <a:cubicBezTo>
                    <a:pt x="373" y="282"/>
                    <a:pt x="371" y="276"/>
                    <a:pt x="370" y="272"/>
                  </a:cubicBezTo>
                  <a:cubicBezTo>
                    <a:pt x="353" y="278"/>
                    <a:pt x="320" y="276"/>
                    <a:pt x="305" y="260"/>
                  </a:cubicBezTo>
                  <a:lnTo>
                    <a:pt x="305" y="260"/>
                  </a:lnTo>
                  <a:close/>
                  <a:moveTo>
                    <a:pt x="315" y="346"/>
                  </a:moveTo>
                  <a:lnTo>
                    <a:pt x="315" y="346"/>
                  </a:lnTo>
                  <a:cubicBezTo>
                    <a:pt x="311" y="345"/>
                    <a:pt x="308" y="343"/>
                    <a:pt x="304" y="341"/>
                  </a:cubicBezTo>
                  <a:cubicBezTo>
                    <a:pt x="300" y="344"/>
                    <a:pt x="296" y="346"/>
                    <a:pt x="293" y="349"/>
                  </a:cubicBezTo>
                  <a:cubicBezTo>
                    <a:pt x="293" y="349"/>
                    <a:pt x="292" y="350"/>
                    <a:pt x="292" y="350"/>
                  </a:cubicBezTo>
                  <a:cubicBezTo>
                    <a:pt x="285" y="356"/>
                    <a:pt x="279" y="362"/>
                    <a:pt x="274" y="367"/>
                  </a:cubicBezTo>
                  <a:cubicBezTo>
                    <a:pt x="274" y="367"/>
                    <a:pt x="274" y="368"/>
                    <a:pt x="274" y="368"/>
                  </a:cubicBezTo>
                  <a:cubicBezTo>
                    <a:pt x="272" y="370"/>
                    <a:pt x="270" y="373"/>
                    <a:pt x="268" y="375"/>
                  </a:cubicBezTo>
                  <a:cubicBezTo>
                    <a:pt x="268" y="376"/>
                    <a:pt x="268" y="376"/>
                    <a:pt x="268" y="376"/>
                  </a:cubicBezTo>
                  <a:cubicBezTo>
                    <a:pt x="261" y="386"/>
                    <a:pt x="258" y="395"/>
                    <a:pt x="257" y="403"/>
                  </a:cubicBezTo>
                  <a:cubicBezTo>
                    <a:pt x="255" y="415"/>
                    <a:pt x="256" y="431"/>
                    <a:pt x="249" y="441"/>
                  </a:cubicBezTo>
                  <a:cubicBezTo>
                    <a:pt x="260" y="440"/>
                    <a:pt x="263" y="437"/>
                    <a:pt x="270" y="431"/>
                  </a:cubicBezTo>
                  <a:cubicBezTo>
                    <a:pt x="263" y="401"/>
                    <a:pt x="285" y="362"/>
                    <a:pt x="315" y="346"/>
                  </a:cubicBezTo>
                  <a:lnTo>
                    <a:pt x="315" y="346"/>
                  </a:lnTo>
                  <a:close/>
                  <a:moveTo>
                    <a:pt x="318" y="401"/>
                  </a:moveTo>
                  <a:lnTo>
                    <a:pt x="318" y="401"/>
                  </a:lnTo>
                  <a:cubicBezTo>
                    <a:pt x="317" y="402"/>
                    <a:pt x="317" y="403"/>
                    <a:pt x="316" y="405"/>
                  </a:cubicBezTo>
                  <a:cubicBezTo>
                    <a:pt x="310" y="417"/>
                    <a:pt x="317" y="427"/>
                    <a:pt x="324" y="427"/>
                  </a:cubicBezTo>
                  <a:cubicBezTo>
                    <a:pt x="342" y="427"/>
                    <a:pt x="341" y="402"/>
                    <a:pt x="318" y="401"/>
                  </a:cubicBezTo>
                  <a:lnTo>
                    <a:pt x="318" y="401"/>
                  </a:lnTo>
                  <a:close/>
                  <a:moveTo>
                    <a:pt x="286" y="347"/>
                  </a:moveTo>
                  <a:lnTo>
                    <a:pt x="286" y="347"/>
                  </a:lnTo>
                  <a:cubicBezTo>
                    <a:pt x="277" y="340"/>
                    <a:pt x="266" y="331"/>
                    <a:pt x="261" y="320"/>
                  </a:cubicBezTo>
                  <a:cubicBezTo>
                    <a:pt x="260" y="326"/>
                    <a:pt x="260" y="332"/>
                    <a:pt x="262" y="338"/>
                  </a:cubicBezTo>
                  <a:lnTo>
                    <a:pt x="262" y="338"/>
                  </a:lnTo>
                  <a:cubicBezTo>
                    <a:pt x="264" y="347"/>
                    <a:pt x="268" y="355"/>
                    <a:pt x="272" y="361"/>
                  </a:cubicBezTo>
                  <a:cubicBezTo>
                    <a:pt x="276" y="357"/>
                    <a:pt x="281" y="352"/>
                    <a:pt x="286" y="347"/>
                  </a:cubicBezTo>
                  <a:lnTo>
                    <a:pt x="286" y="347"/>
                  </a:lnTo>
                  <a:close/>
                  <a:moveTo>
                    <a:pt x="266" y="460"/>
                  </a:moveTo>
                  <a:lnTo>
                    <a:pt x="266" y="460"/>
                  </a:lnTo>
                  <a:cubicBezTo>
                    <a:pt x="266" y="468"/>
                    <a:pt x="267" y="476"/>
                    <a:pt x="266" y="484"/>
                  </a:cubicBezTo>
                  <a:cubicBezTo>
                    <a:pt x="275" y="483"/>
                    <a:pt x="278" y="481"/>
                    <a:pt x="283" y="476"/>
                  </a:cubicBezTo>
                  <a:cubicBezTo>
                    <a:pt x="277" y="472"/>
                    <a:pt x="271" y="467"/>
                    <a:pt x="266" y="460"/>
                  </a:cubicBezTo>
                  <a:lnTo>
                    <a:pt x="266" y="460"/>
                  </a:lnTo>
                  <a:close/>
                  <a:moveTo>
                    <a:pt x="263" y="356"/>
                  </a:moveTo>
                  <a:lnTo>
                    <a:pt x="263" y="356"/>
                  </a:lnTo>
                  <a:lnTo>
                    <a:pt x="252" y="362"/>
                  </a:lnTo>
                  <a:lnTo>
                    <a:pt x="258" y="374"/>
                  </a:lnTo>
                  <a:cubicBezTo>
                    <a:pt x="260" y="373"/>
                    <a:pt x="262" y="372"/>
                    <a:pt x="264" y="372"/>
                  </a:cubicBezTo>
                  <a:cubicBezTo>
                    <a:pt x="265" y="370"/>
                    <a:pt x="267" y="368"/>
                    <a:pt x="269" y="366"/>
                  </a:cubicBezTo>
                  <a:cubicBezTo>
                    <a:pt x="267" y="363"/>
                    <a:pt x="265" y="359"/>
                    <a:pt x="263" y="356"/>
                  </a:cubicBezTo>
                  <a:lnTo>
                    <a:pt x="263" y="356"/>
                  </a:lnTo>
                  <a:close/>
                  <a:moveTo>
                    <a:pt x="232" y="406"/>
                  </a:moveTo>
                  <a:lnTo>
                    <a:pt x="232" y="406"/>
                  </a:lnTo>
                  <a:cubicBezTo>
                    <a:pt x="232" y="408"/>
                    <a:pt x="232" y="411"/>
                    <a:pt x="232" y="413"/>
                  </a:cubicBezTo>
                  <a:cubicBezTo>
                    <a:pt x="238" y="409"/>
                    <a:pt x="246" y="403"/>
                    <a:pt x="251" y="402"/>
                  </a:cubicBezTo>
                  <a:cubicBezTo>
                    <a:pt x="253" y="395"/>
                    <a:pt x="255" y="388"/>
                    <a:pt x="259" y="379"/>
                  </a:cubicBezTo>
                  <a:cubicBezTo>
                    <a:pt x="259" y="380"/>
                    <a:pt x="258" y="380"/>
                    <a:pt x="258" y="380"/>
                  </a:cubicBezTo>
                  <a:cubicBezTo>
                    <a:pt x="258" y="380"/>
                    <a:pt x="258" y="380"/>
                    <a:pt x="258" y="380"/>
                  </a:cubicBezTo>
                  <a:cubicBezTo>
                    <a:pt x="246" y="387"/>
                    <a:pt x="234" y="401"/>
                    <a:pt x="232" y="406"/>
                  </a:cubicBezTo>
                  <a:lnTo>
                    <a:pt x="232" y="406"/>
                  </a:lnTo>
                  <a:close/>
                  <a:moveTo>
                    <a:pt x="233" y="371"/>
                  </a:moveTo>
                  <a:lnTo>
                    <a:pt x="233" y="371"/>
                  </a:lnTo>
                  <a:cubicBezTo>
                    <a:pt x="232" y="379"/>
                    <a:pt x="231" y="388"/>
                    <a:pt x="232" y="397"/>
                  </a:cubicBezTo>
                  <a:cubicBezTo>
                    <a:pt x="234" y="393"/>
                    <a:pt x="238" y="389"/>
                    <a:pt x="242" y="385"/>
                  </a:cubicBezTo>
                  <a:lnTo>
                    <a:pt x="233" y="371"/>
                  </a:lnTo>
                  <a:lnTo>
                    <a:pt x="233" y="371"/>
                  </a:lnTo>
                  <a:close/>
                  <a:moveTo>
                    <a:pt x="236" y="352"/>
                  </a:moveTo>
                  <a:lnTo>
                    <a:pt x="236" y="352"/>
                  </a:lnTo>
                  <a:cubicBezTo>
                    <a:pt x="235" y="355"/>
                    <a:pt x="235" y="359"/>
                    <a:pt x="234" y="362"/>
                  </a:cubicBezTo>
                  <a:lnTo>
                    <a:pt x="246" y="381"/>
                  </a:lnTo>
                  <a:cubicBezTo>
                    <a:pt x="248" y="380"/>
                    <a:pt x="251" y="378"/>
                    <a:pt x="253" y="377"/>
                  </a:cubicBezTo>
                  <a:cubicBezTo>
                    <a:pt x="243" y="357"/>
                    <a:pt x="241" y="361"/>
                    <a:pt x="260" y="351"/>
                  </a:cubicBezTo>
                  <a:cubicBezTo>
                    <a:pt x="259" y="348"/>
                    <a:pt x="258" y="345"/>
                    <a:pt x="257" y="342"/>
                  </a:cubicBezTo>
                  <a:cubicBezTo>
                    <a:pt x="252" y="343"/>
                    <a:pt x="243" y="347"/>
                    <a:pt x="236" y="352"/>
                  </a:cubicBezTo>
                  <a:lnTo>
                    <a:pt x="236" y="352"/>
                  </a:lnTo>
                  <a:close/>
                  <a:moveTo>
                    <a:pt x="267" y="279"/>
                  </a:moveTo>
                  <a:lnTo>
                    <a:pt x="267" y="279"/>
                  </a:lnTo>
                  <a:cubicBezTo>
                    <a:pt x="254" y="299"/>
                    <a:pt x="244" y="321"/>
                    <a:pt x="238" y="344"/>
                  </a:cubicBezTo>
                  <a:cubicBezTo>
                    <a:pt x="244" y="340"/>
                    <a:pt x="251" y="338"/>
                    <a:pt x="255" y="336"/>
                  </a:cubicBezTo>
                  <a:cubicBezTo>
                    <a:pt x="254" y="328"/>
                    <a:pt x="254" y="319"/>
                    <a:pt x="258" y="309"/>
                  </a:cubicBezTo>
                  <a:cubicBezTo>
                    <a:pt x="259" y="306"/>
                    <a:pt x="263" y="306"/>
                    <a:pt x="263" y="310"/>
                  </a:cubicBezTo>
                  <a:cubicBezTo>
                    <a:pt x="265" y="324"/>
                    <a:pt x="280" y="335"/>
                    <a:pt x="291" y="344"/>
                  </a:cubicBezTo>
                  <a:cubicBezTo>
                    <a:pt x="293" y="342"/>
                    <a:pt x="296" y="339"/>
                    <a:pt x="299" y="337"/>
                  </a:cubicBezTo>
                  <a:cubicBezTo>
                    <a:pt x="283" y="325"/>
                    <a:pt x="271" y="308"/>
                    <a:pt x="267" y="279"/>
                  </a:cubicBezTo>
                  <a:lnTo>
                    <a:pt x="267" y="279"/>
                  </a:lnTo>
                  <a:close/>
                  <a:moveTo>
                    <a:pt x="287" y="255"/>
                  </a:moveTo>
                  <a:lnTo>
                    <a:pt x="287" y="255"/>
                  </a:lnTo>
                  <a:cubicBezTo>
                    <a:pt x="284" y="258"/>
                    <a:pt x="281" y="261"/>
                    <a:pt x="278" y="265"/>
                  </a:cubicBezTo>
                  <a:cubicBezTo>
                    <a:pt x="284" y="273"/>
                    <a:pt x="290" y="278"/>
                    <a:pt x="298" y="281"/>
                  </a:cubicBezTo>
                  <a:cubicBezTo>
                    <a:pt x="297" y="274"/>
                    <a:pt x="297" y="264"/>
                    <a:pt x="299" y="258"/>
                  </a:cubicBezTo>
                  <a:lnTo>
                    <a:pt x="287" y="255"/>
                  </a:lnTo>
                  <a:lnTo>
                    <a:pt x="287" y="255"/>
                  </a:lnTo>
                  <a:close/>
                  <a:moveTo>
                    <a:pt x="445" y="236"/>
                  </a:moveTo>
                  <a:lnTo>
                    <a:pt x="445" y="236"/>
                  </a:lnTo>
                  <a:cubicBezTo>
                    <a:pt x="442" y="238"/>
                    <a:pt x="439" y="239"/>
                    <a:pt x="435" y="239"/>
                  </a:cubicBezTo>
                  <a:cubicBezTo>
                    <a:pt x="434" y="247"/>
                    <a:pt x="433" y="255"/>
                    <a:pt x="434" y="263"/>
                  </a:cubicBezTo>
                  <a:lnTo>
                    <a:pt x="449" y="247"/>
                  </a:lnTo>
                  <a:cubicBezTo>
                    <a:pt x="446" y="243"/>
                    <a:pt x="445" y="240"/>
                    <a:pt x="445" y="236"/>
                  </a:cubicBezTo>
                  <a:lnTo>
                    <a:pt x="445" y="236"/>
                  </a:lnTo>
                  <a:close/>
                  <a:moveTo>
                    <a:pt x="428" y="253"/>
                  </a:moveTo>
                  <a:lnTo>
                    <a:pt x="428" y="253"/>
                  </a:lnTo>
                  <a:cubicBezTo>
                    <a:pt x="424" y="252"/>
                    <a:pt x="420" y="251"/>
                    <a:pt x="418" y="247"/>
                  </a:cubicBezTo>
                  <a:cubicBezTo>
                    <a:pt x="417" y="245"/>
                    <a:pt x="423" y="246"/>
                    <a:pt x="424" y="246"/>
                  </a:cubicBezTo>
                  <a:cubicBezTo>
                    <a:pt x="426" y="246"/>
                    <a:pt x="427" y="245"/>
                    <a:pt x="429" y="245"/>
                  </a:cubicBezTo>
                  <a:cubicBezTo>
                    <a:pt x="429" y="242"/>
                    <a:pt x="429" y="239"/>
                    <a:pt x="430" y="236"/>
                  </a:cubicBezTo>
                  <a:cubicBezTo>
                    <a:pt x="430" y="236"/>
                    <a:pt x="430" y="235"/>
                    <a:pt x="430" y="235"/>
                  </a:cubicBezTo>
                  <a:cubicBezTo>
                    <a:pt x="430" y="234"/>
                    <a:pt x="430" y="233"/>
                    <a:pt x="430" y="232"/>
                  </a:cubicBezTo>
                  <a:cubicBezTo>
                    <a:pt x="431" y="229"/>
                    <a:pt x="436" y="229"/>
                    <a:pt x="436" y="233"/>
                  </a:cubicBezTo>
                  <a:cubicBezTo>
                    <a:pt x="452" y="232"/>
                    <a:pt x="449" y="208"/>
                    <a:pt x="432" y="212"/>
                  </a:cubicBezTo>
                  <a:cubicBezTo>
                    <a:pt x="428" y="212"/>
                    <a:pt x="427" y="207"/>
                    <a:pt x="431" y="206"/>
                  </a:cubicBezTo>
                  <a:cubicBezTo>
                    <a:pt x="435" y="205"/>
                    <a:pt x="438" y="205"/>
                    <a:pt x="441" y="206"/>
                  </a:cubicBezTo>
                  <a:cubicBezTo>
                    <a:pt x="439" y="183"/>
                    <a:pt x="403" y="197"/>
                    <a:pt x="423" y="215"/>
                  </a:cubicBezTo>
                  <a:cubicBezTo>
                    <a:pt x="426" y="217"/>
                    <a:pt x="423" y="222"/>
                    <a:pt x="420" y="219"/>
                  </a:cubicBezTo>
                  <a:cubicBezTo>
                    <a:pt x="416" y="216"/>
                    <a:pt x="414" y="213"/>
                    <a:pt x="413" y="210"/>
                  </a:cubicBezTo>
                  <a:cubicBezTo>
                    <a:pt x="400" y="212"/>
                    <a:pt x="403" y="228"/>
                    <a:pt x="412" y="231"/>
                  </a:cubicBezTo>
                  <a:lnTo>
                    <a:pt x="412" y="230"/>
                  </a:lnTo>
                  <a:cubicBezTo>
                    <a:pt x="413" y="227"/>
                    <a:pt x="418" y="228"/>
                    <a:pt x="417" y="232"/>
                  </a:cubicBezTo>
                  <a:lnTo>
                    <a:pt x="416" y="234"/>
                  </a:lnTo>
                  <a:cubicBezTo>
                    <a:pt x="416" y="235"/>
                    <a:pt x="416" y="235"/>
                    <a:pt x="416" y="235"/>
                  </a:cubicBezTo>
                  <a:lnTo>
                    <a:pt x="403" y="288"/>
                  </a:lnTo>
                  <a:cubicBezTo>
                    <a:pt x="406" y="288"/>
                    <a:pt x="408" y="289"/>
                    <a:pt x="410" y="289"/>
                  </a:cubicBezTo>
                  <a:lnTo>
                    <a:pt x="430" y="268"/>
                  </a:lnTo>
                  <a:cubicBezTo>
                    <a:pt x="428" y="263"/>
                    <a:pt x="428" y="258"/>
                    <a:pt x="428" y="253"/>
                  </a:cubicBezTo>
                  <a:lnTo>
                    <a:pt x="428" y="253"/>
                  </a:lnTo>
                  <a:close/>
                  <a:moveTo>
                    <a:pt x="456" y="273"/>
                  </a:moveTo>
                  <a:lnTo>
                    <a:pt x="456" y="273"/>
                  </a:lnTo>
                  <a:cubicBezTo>
                    <a:pt x="453" y="268"/>
                    <a:pt x="452" y="262"/>
                    <a:pt x="453" y="257"/>
                  </a:cubicBezTo>
                  <a:cubicBezTo>
                    <a:pt x="453" y="254"/>
                    <a:pt x="456" y="259"/>
                    <a:pt x="456" y="259"/>
                  </a:cubicBezTo>
                  <a:cubicBezTo>
                    <a:pt x="458" y="261"/>
                    <a:pt x="460" y="262"/>
                    <a:pt x="463" y="263"/>
                  </a:cubicBezTo>
                  <a:cubicBezTo>
                    <a:pt x="467" y="256"/>
                    <a:pt x="472" y="249"/>
                    <a:pt x="477" y="243"/>
                  </a:cubicBezTo>
                  <a:cubicBezTo>
                    <a:pt x="483" y="235"/>
                    <a:pt x="488" y="228"/>
                    <a:pt x="494" y="221"/>
                  </a:cubicBezTo>
                  <a:cubicBezTo>
                    <a:pt x="484" y="209"/>
                    <a:pt x="468" y="216"/>
                    <a:pt x="473" y="234"/>
                  </a:cubicBezTo>
                  <a:cubicBezTo>
                    <a:pt x="474" y="238"/>
                    <a:pt x="468" y="239"/>
                    <a:pt x="467" y="235"/>
                  </a:cubicBezTo>
                  <a:cubicBezTo>
                    <a:pt x="466" y="231"/>
                    <a:pt x="466" y="228"/>
                    <a:pt x="466" y="225"/>
                  </a:cubicBezTo>
                  <a:cubicBezTo>
                    <a:pt x="454" y="221"/>
                    <a:pt x="445" y="232"/>
                    <a:pt x="453" y="243"/>
                  </a:cubicBezTo>
                  <a:cubicBezTo>
                    <a:pt x="456" y="240"/>
                    <a:pt x="459" y="244"/>
                    <a:pt x="457" y="247"/>
                  </a:cubicBezTo>
                  <a:lnTo>
                    <a:pt x="435" y="270"/>
                  </a:lnTo>
                  <a:cubicBezTo>
                    <a:pt x="435" y="271"/>
                    <a:pt x="435" y="271"/>
                    <a:pt x="434" y="271"/>
                  </a:cubicBezTo>
                  <a:lnTo>
                    <a:pt x="417" y="290"/>
                  </a:lnTo>
                  <a:cubicBezTo>
                    <a:pt x="424" y="292"/>
                    <a:pt x="432" y="293"/>
                    <a:pt x="440" y="296"/>
                  </a:cubicBezTo>
                  <a:cubicBezTo>
                    <a:pt x="445" y="288"/>
                    <a:pt x="451" y="280"/>
                    <a:pt x="456" y="273"/>
                  </a:cubicBezTo>
                  <a:lnTo>
                    <a:pt x="456" y="273"/>
                  </a:lnTo>
                  <a:close/>
                  <a:moveTo>
                    <a:pt x="431" y="430"/>
                  </a:moveTo>
                  <a:lnTo>
                    <a:pt x="431" y="430"/>
                  </a:lnTo>
                  <a:cubicBezTo>
                    <a:pt x="462" y="417"/>
                    <a:pt x="472" y="392"/>
                    <a:pt x="471" y="372"/>
                  </a:cubicBezTo>
                  <a:cubicBezTo>
                    <a:pt x="464" y="382"/>
                    <a:pt x="457" y="393"/>
                    <a:pt x="450" y="402"/>
                  </a:cubicBezTo>
                  <a:cubicBezTo>
                    <a:pt x="444" y="412"/>
                    <a:pt x="437" y="421"/>
                    <a:pt x="431" y="430"/>
                  </a:cubicBezTo>
                  <a:lnTo>
                    <a:pt x="431" y="430"/>
                  </a:lnTo>
                  <a:close/>
                  <a:moveTo>
                    <a:pt x="493" y="359"/>
                  </a:moveTo>
                  <a:lnTo>
                    <a:pt x="493" y="359"/>
                  </a:lnTo>
                  <a:cubicBezTo>
                    <a:pt x="506" y="345"/>
                    <a:pt x="511" y="331"/>
                    <a:pt x="511" y="317"/>
                  </a:cubicBezTo>
                  <a:cubicBezTo>
                    <a:pt x="503" y="326"/>
                    <a:pt x="496" y="335"/>
                    <a:pt x="490" y="345"/>
                  </a:cubicBezTo>
                  <a:cubicBezTo>
                    <a:pt x="491" y="349"/>
                    <a:pt x="492" y="354"/>
                    <a:pt x="493" y="359"/>
                  </a:cubicBezTo>
                  <a:lnTo>
                    <a:pt x="493" y="359"/>
                  </a:lnTo>
                  <a:close/>
                  <a:moveTo>
                    <a:pt x="534" y="308"/>
                  </a:moveTo>
                  <a:lnTo>
                    <a:pt x="534" y="308"/>
                  </a:lnTo>
                  <a:cubicBezTo>
                    <a:pt x="548" y="297"/>
                    <a:pt x="553" y="285"/>
                    <a:pt x="553" y="270"/>
                  </a:cubicBezTo>
                  <a:cubicBezTo>
                    <a:pt x="545" y="277"/>
                    <a:pt x="538" y="284"/>
                    <a:pt x="531" y="292"/>
                  </a:cubicBezTo>
                  <a:cubicBezTo>
                    <a:pt x="532" y="298"/>
                    <a:pt x="533" y="303"/>
                    <a:pt x="534" y="308"/>
                  </a:cubicBezTo>
                  <a:lnTo>
                    <a:pt x="534" y="308"/>
                  </a:lnTo>
                  <a:close/>
                  <a:moveTo>
                    <a:pt x="533" y="331"/>
                  </a:moveTo>
                  <a:lnTo>
                    <a:pt x="533" y="331"/>
                  </a:lnTo>
                  <a:cubicBezTo>
                    <a:pt x="562" y="318"/>
                    <a:pt x="575" y="287"/>
                    <a:pt x="572" y="254"/>
                  </a:cubicBezTo>
                  <a:cubicBezTo>
                    <a:pt x="567" y="258"/>
                    <a:pt x="563" y="261"/>
                    <a:pt x="558" y="265"/>
                  </a:cubicBezTo>
                  <a:cubicBezTo>
                    <a:pt x="560" y="285"/>
                    <a:pt x="553" y="301"/>
                    <a:pt x="534" y="315"/>
                  </a:cubicBezTo>
                  <a:cubicBezTo>
                    <a:pt x="534" y="321"/>
                    <a:pt x="534" y="326"/>
                    <a:pt x="533" y="331"/>
                  </a:cubicBezTo>
                  <a:lnTo>
                    <a:pt x="533" y="331"/>
                  </a:lnTo>
                  <a:close/>
                  <a:moveTo>
                    <a:pt x="420" y="452"/>
                  </a:moveTo>
                  <a:lnTo>
                    <a:pt x="420" y="452"/>
                  </a:lnTo>
                  <a:cubicBezTo>
                    <a:pt x="420" y="452"/>
                    <a:pt x="420" y="452"/>
                    <a:pt x="420" y="452"/>
                  </a:cubicBezTo>
                  <a:cubicBezTo>
                    <a:pt x="453" y="449"/>
                    <a:pt x="482" y="423"/>
                    <a:pt x="488" y="388"/>
                  </a:cubicBezTo>
                  <a:cubicBezTo>
                    <a:pt x="488" y="387"/>
                    <a:pt x="488" y="387"/>
                    <a:pt x="488" y="387"/>
                  </a:cubicBezTo>
                  <a:cubicBezTo>
                    <a:pt x="489" y="380"/>
                    <a:pt x="489" y="373"/>
                    <a:pt x="488" y="365"/>
                  </a:cubicBezTo>
                  <a:cubicBezTo>
                    <a:pt x="488" y="365"/>
                    <a:pt x="488" y="364"/>
                    <a:pt x="488" y="364"/>
                  </a:cubicBezTo>
                  <a:cubicBezTo>
                    <a:pt x="488" y="360"/>
                    <a:pt x="487" y="355"/>
                    <a:pt x="485" y="351"/>
                  </a:cubicBezTo>
                  <a:cubicBezTo>
                    <a:pt x="482" y="355"/>
                    <a:pt x="479" y="360"/>
                    <a:pt x="475" y="365"/>
                  </a:cubicBezTo>
                  <a:cubicBezTo>
                    <a:pt x="480" y="390"/>
                    <a:pt x="469" y="425"/>
                    <a:pt x="425" y="438"/>
                  </a:cubicBezTo>
                  <a:cubicBezTo>
                    <a:pt x="422" y="443"/>
                    <a:pt x="418" y="447"/>
                    <a:pt x="415" y="452"/>
                  </a:cubicBezTo>
                  <a:cubicBezTo>
                    <a:pt x="416" y="452"/>
                    <a:pt x="418" y="452"/>
                    <a:pt x="420" y="452"/>
                  </a:cubicBezTo>
                  <a:lnTo>
                    <a:pt x="420" y="452"/>
                  </a:lnTo>
                  <a:close/>
                  <a:moveTo>
                    <a:pt x="299" y="552"/>
                  </a:moveTo>
                  <a:lnTo>
                    <a:pt x="299" y="552"/>
                  </a:lnTo>
                  <a:cubicBezTo>
                    <a:pt x="299" y="552"/>
                    <a:pt x="299" y="552"/>
                    <a:pt x="299" y="552"/>
                  </a:cubicBezTo>
                  <a:cubicBezTo>
                    <a:pt x="299" y="553"/>
                    <a:pt x="300" y="554"/>
                    <a:pt x="301" y="555"/>
                  </a:cubicBezTo>
                  <a:cubicBezTo>
                    <a:pt x="312" y="549"/>
                    <a:pt x="322" y="541"/>
                    <a:pt x="332" y="533"/>
                  </a:cubicBezTo>
                  <a:cubicBezTo>
                    <a:pt x="332" y="533"/>
                    <a:pt x="332" y="533"/>
                    <a:pt x="332" y="533"/>
                  </a:cubicBezTo>
                  <a:cubicBezTo>
                    <a:pt x="337" y="529"/>
                    <a:pt x="342" y="525"/>
                    <a:pt x="346" y="521"/>
                  </a:cubicBezTo>
                  <a:cubicBezTo>
                    <a:pt x="346" y="521"/>
                    <a:pt x="347" y="521"/>
                    <a:pt x="347" y="521"/>
                  </a:cubicBezTo>
                  <a:cubicBezTo>
                    <a:pt x="351" y="517"/>
                    <a:pt x="356" y="512"/>
                    <a:pt x="360" y="508"/>
                  </a:cubicBezTo>
                  <a:cubicBezTo>
                    <a:pt x="360" y="508"/>
                    <a:pt x="361" y="508"/>
                    <a:pt x="361" y="507"/>
                  </a:cubicBezTo>
                  <a:cubicBezTo>
                    <a:pt x="367" y="502"/>
                    <a:pt x="372" y="495"/>
                    <a:pt x="378" y="489"/>
                  </a:cubicBezTo>
                  <a:cubicBezTo>
                    <a:pt x="378" y="489"/>
                    <a:pt x="378" y="488"/>
                    <a:pt x="379" y="488"/>
                  </a:cubicBezTo>
                  <a:cubicBezTo>
                    <a:pt x="384" y="483"/>
                    <a:pt x="389" y="477"/>
                    <a:pt x="393" y="471"/>
                  </a:cubicBezTo>
                  <a:cubicBezTo>
                    <a:pt x="394" y="470"/>
                    <a:pt x="394" y="470"/>
                    <a:pt x="394" y="470"/>
                  </a:cubicBezTo>
                  <a:cubicBezTo>
                    <a:pt x="398" y="465"/>
                    <a:pt x="403" y="459"/>
                    <a:pt x="407" y="454"/>
                  </a:cubicBezTo>
                  <a:cubicBezTo>
                    <a:pt x="407" y="453"/>
                    <a:pt x="407" y="453"/>
                    <a:pt x="407" y="453"/>
                  </a:cubicBezTo>
                  <a:cubicBezTo>
                    <a:pt x="412" y="447"/>
                    <a:pt x="417" y="440"/>
                    <a:pt x="421" y="434"/>
                  </a:cubicBezTo>
                  <a:cubicBezTo>
                    <a:pt x="421" y="434"/>
                    <a:pt x="421" y="434"/>
                    <a:pt x="422" y="433"/>
                  </a:cubicBezTo>
                  <a:cubicBezTo>
                    <a:pt x="438" y="410"/>
                    <a:pt x="454" y="386"/>
                    <a:pt x="470" y="363"/>
                  </a:cubicBezTo>
                  <a:cubicBezTo>
                    <a:pt x="470" y="363"/>
                    <a:pt x="470" y="363"/>
                    <a:pt x="470" y="363"/>
                  </a:cubicBezTo>
                  <a:cubicBezTo>
                    <a:pt x="475" y="356"/>
                    <a:pt x="479" y="350"/>
                    <a:pt x="484" y="343"/>
                  </a:cubicBezTo>
                  <a:cubicBezTo>
                    <a:pt x="484" y="343"/>
                    <a:pt x="484" y="343"/>
                    <a:pt x="484" y="343"/>
                  </a:cubicBezTo>
                  <a:cubicBezTo>
                    <a:pt x="492" y="332"/>
                    <a:pt x="500" y="321"/>
                    <a:pt x="508" y="311"/>
                  </a:cubicBezTo>
                  <a:cubicBezTo>
                    <a:pt x="509" y="310"/>
                    <a:pt x="510" y="309"/>
                    <a:pt x="510" y="308"/>
                  </a:cubicBezTo>
                  <a:cubicBezTo>
                    <a:pt x="511" y="308"/>
                    <a:pt x="511" y="307"/>
                    <a:pt x="511" y="307"/>
                  </a:cubicBezTo>
                  <a:cubicBezTo>
                    <a:pt x="516" y="301"/>
                    <a:pt x="521" y="296"/>
                    <a:pt x="526" y="290"/>
                  </a:cubicBezTo>
                  <a:cubicBezTo>
                    <a:pt x="526" y="290"/>
                    <a:pt x="526" y="290"/>
                    <a:pt x="526" y="289"/>
                  </a:cubicBezTo>
                  <a:cubicBezTo>
                    <a:pt x="535" y="280"/>
                    <a:pt x="544" y="270"/>
                    <a:pt x="553" y="262"/>
                  </a:cubicBezTo>
                  <a:cubicBezTo>
                    <a:pt x="553" y="262"/>
                    <a:pt x="554" y="262"/>
                    <a:pt x="554" y="262"/>
                  </a:cubicBezTo>
                  <a:cubicBezTo>
                    <a:pt x="560" y="256"/>
                    <a:pt x="566" y="252"/>
                    <a:pt x="572" y="247"/>
                  </a:cubicBezTo>
                  <a:cubicBezTo>
                    <a:pt x="572" y="247"/>
                    <a:pt x="573" y="247"/>
                    <a:pt x="573" y="247"/>
                  </a:cubicBezTo>
                  <a:lnTo>
                    <a:pt x="574" y="246"/>
                  </a:lnTo>
                  <a:cubicBezTo>
                    <a:pt x="574" y="246"/>
                    <a:pt x="574" y="246"/>
                    <a:pt x="574" y="246"/>
                  </a:cubicBezTo>
                  <a:cubicBezTo>
                    <a:pt x="575" y="245"/>
                    <a:pt x="576" y="244"/>
                    <a:pt x="577" y="244"/>
                  </a:cubicBezTo>
                  <a:lnTo>
                    <a:pt x="571" y="228"/>
                  </a:lnTo>
                  <a:cubicBezTo>
                    <a:pt x="568" y="230"/>
                    <a:pt x="565" y="233"/>
                    <a:pt x="562" y="235"/>
                  </a:cubicBezTo>
                  <a:cubicBezTo>
                    <a:pt x="562" y="235"/>
                    <a:pt x="562" y="236"/>
                    <a:pt x="562" y="236"/>
                  </a:cubicBezTo>
                  <a:cubicBezTo>
                    <a:pt x="456" y="323"/>
                    <a:pt x="411" y="466"/>
                    <a:pt x="294" y="544"/>
                  </a:cubicBezTo>
                  <a:cubicBezTo>
                    <a:pt x="296" y="547"/>
                    <a:pt x="297" y="549"/>
                    <a:pt x="299" y="552"/>
                  </a:cubicBezTo>
                  <a:lnTo>
                    <a:pt x="299" y="552"/>
                  </a:lnTo>
                  <a:close/>
                  <a:moveTo>
                    <a:pt x="400" y="562"/>
                  </a:moveTo>
                  <a:lnTo>
                    <a:pt x="400" y="562"/>
                  </a:lnTo>
                  <a:cubicBezTo>
                    <a:pt x="400" y="562"/>
                    <a:pt x="400" y="562"/>
                    <a:pt x="400" y="562"/>
                  </a:cubicBezTo>
                  <a:cubicBezTo>
                    <a:pt x="402" y="563"/>
                    <a:pt x="405" y="563"/>
                    <a:pt x="407" y="563"/>
                  </a:cubicBezTo>
                  <a:cubicBezTo>
                    <a:pt x="414" y="563"/>
                    <a:pt x="421" y="561"/>
                    <a:pt x="426" y="556"/>
                  </a:cubicBezTo>
                  <a:cubicBezTo>
                    <a:pt x="426" y="556"/>
                    <a:pt x="426" y="556"/>
                    <a:pt x="426" y="556"/>
                  </a:cubicBezTo>
                  <a:cubicBezTo>
                    <a:pt x="433" y="551"/>
                    <a:pt x="437" y="543"/>
                    <a:pt x="437" y="534"/>
                  </a:cubicBezTo>
                  <a:cubicBezTo>
                    <a:pt x="437" y="529"/>
                    <a:pt x="436" y="525"/>
                    <a:pt x="434" y="522"/>
                  </a:cubicBezTo>
                  <a:cubicBezTo>
                    <a:pt x="434" y="521"/>
                    <a:pt x="434" y="521"/>
                    <a:pt x="434" y="521"/>
                  </a:cubicBezTo>
                  <a:cubicBezTo>
                    <a:pt x="429" y="511"/>
                    <a:pt x="419" y="505"/>
                    <a:pt x="407" y="505"/>
                  </a:cubicBezTo>
                  <a:cubicBezTo>
                    <a:pt x="406" y="505"/>
                    <a:pt x="404" y="505"/>
                    <a:pt x="403" y="505"/>
                  </a:cubicBezTo>
                  <a:lnTo>
                    <a:pt x="402" y="505"/>
                  </a:lnTo>
                  <a:cubicBezTo>
                    <a:pt x="397" y="506"/>
                    <a:pt x="392" y="508"/>
                    <a:pt x="388" y="512"/>
                  </a:cubicBezTo>
                  <a:lnTo>
                    <a:pt x="388" y="512"/>
                  </a:lnTo>
                  <a:cubicBezTo>
                    <a:pt x="382" y="517"/>
                    <a:pt x="378" y="525"/>
                    <a:pt x="378" y="534"/>
                  </a:cubicBezTo>
                  <a:cubicBezTo>
                    <a:pt x="378" y="547"/>
                    <a:pt x="387" y="559"/>
                    <a:pt x="400" y="562"/>
                  </a:cubicBezTo>
                  <a:lnTo>
                    <a:pt x="400" y="562"/>
                  </a:lnTo>
                  <a:close/>
                  <a:moveTo>
                    <a:pt x="324" y="668"/>
                  </a:moveTo>
                  <a:lnTo>
                    <a:pt x="324" y="668"/>
                  </a:lnTo>
                  <a:cubicBezTo>
                    <a:pt x="332" y="665"/>
                    <a:pt x="340" y="662"/>
                    <a:pt x="347" y="657"/>
                  </a:cubicBezTo>
                  <a:cubicBezTo>
                    <a:pt x="347" y="657"/>
                    <a:pt x="347" y="657"/>
                    <a:pt x="348" y="657"/>
                  </a:cubicBezTo>
                  <a:cubicBezTo>
                    <a:pt x="354" y="653"/>
                    <a:pt x="360" y="648"/>
                    <a:pt x="365" y="643"/>
                  </a:cubicBezTo>
                  <a:cubicBezTo>
                    <a:pt x="365" y="643"/>
                    <a:pt x="365" y="643"/>
                    <a:pt x="365" y="643"/>
                  </a:cubicBezTo>
                  <a:cubicBezTo>
                    <a:pt x="390" y="618"/>
                    <a:pt x="397" y="585"/>
                    <a:pt x="396" y="567"/>
                  </a:cubicBezTo>
                  <a:cubicBezTo>
                    <a:pt x="391" y="565"/>
                    <a:pt x="385" y="562"/>
                    <a:pt x="381" y="557"/>
                  </a:cubicBezTo>
                  <a:cubicBezTo>
                    <a:pt x="384" y="590"/>
                    <a:pt x="374" y="629"/>
                    <a:pt x="327" y="653"/>
                  </a:cubicBezTo>
                  <a:cubicBezTo>
                    <a:pt x="326" y="653"/>
                    <a:pt x="326" y="653"/>
                    <a:pt x="325" y="653"/>
                  </a:cubicBezTo>
                  <a:cubicBezTo>
                    <a:pt x="325" y="653"/>
                    <a:pt x="324" y="653"/>
                    <a:pt x="324" y="653"/>
                  </a:cubicBezTo>
                  <a:cubicBezTo>
                    <a:pt x="316" y="650"/>
                    <a:pt x="307" y="646"/>
                    <a:pt x="300" y="641"/>
                  </a:cubicBezTo>
                  <a:cubicBezTo>
                    <a:pt x="299" y="640"/>
                    <a:pt x="299" y="640"/>
                    <a:pt x="298" y="640"/>
                  </a:cubicBezTo>
                  <a:cubicBezTo>
                    <a:pt x="292" y="635"/>
                    <a:pt x="286" y="629"/>
                    <a:pt x="282" y="622"/>
                  </a:cubicBezTo>
                  <a:cubicBezTo>
                    <a:pt x="282" y="621"/>
                    <a:pt x="282" y="621"/>
                    <a:pt x="281" y="621"/>
                  </a:cubicBezTo>
                  <a:cubicBezTo>
                    <a:pt x="272" y="605"/>
                    <a:pt x="274" y="585"/>
                    <a:pt x="300" y="569"/>
                  </a:cubicBezTo>
                  <a:cubicBezTo>
                    <a:pt x="299" y="565"/>
                    <a:pt x="297" y="561"/>
                    <a:pt x="295" y="557"/>
                  </a:cubicBezTo>
                  <a:cubicBezTo>
                    <a:pt x="241" y="594"/>
                    <a:pt x="263" y="640"/>
                    <a:pt x="324" y="668"/>
                  </a:cubicBezTo>
                  <a:lnTo>
                    <a:pt x="324" y="668"/>
                  </a:lnTo>
                  <a:close/>
                  <a:moveTo>
                    <a:pt x="349" y="662"/>
                  </a:moveTo>
                  <a:lnTo>
                    <a:pt x="349" y="662"/>
                  </a:lnTo>
                  <a:cubicBezTo>
                    <a:pt x="344" y="666"/>
                    <a:pt x="338" y="669"/>
                    <a:pt x="331" y="672"/>
                  </a:cubicBezTo>
                  <a:cubicBezTo>
                    <a:pt x="363" y="685"/>
                    <a:pt x="405" y="694"/>
                    <a:pt x="449" y="693"/>
                  </a:cubicBezTo>
                  <a:cubicBezTo>
                    <a:pt x="423" y="683"/>
                    <a:pt x="374" y="667"/>
                    <a:pt x="349" y="662"/>
                  </a:cubicBezTo>
                  <a:lnTo>
                    <a:pt x="349" y="662"/>
                  </a:lnTo>
                  <a:close/>
                  <a:moveTo>
                    <a:pt x="368" y="648"/>
                  </a:moveTo>
                  <a:lnTo>
                    <a:pt x="368" y="648"/>
                  </a:lnTo>
                  <a:cubicBezTo>
                    <a:pt x="364" y="652"/>
                    <a:pt x="360" y="655"/>
                    <a:pt x="356" y="658"/>
                  </a:cubicBezTo>
                  <a:cubicBezTo>
                    <a:pt x="387" y="665"/>
                    <a:pt x="443" y="683"/>
                    <a:pt x="463" y="692"/>
                  </a:cubicBezTo>
                  <a:cubicBezTo>
                    <a:pt x="475" y="692"/>
                    <a:pt x="487" y="690"/>
                    <a:pt x="499" y="688"/>
                  </a:cubicBezTo>
                  <a:cubicBezTo>
                    <a:pt x="465" y="677"/>
                    <a:pt x="398" y="656"/>
                    <a:pt x="368" y="648"/>
                  </a:cubicBezTo>
                  <a:lnTo>
                    <a:pt x="368" y="648"/>
                  </a:lnTo>
                  <a:close/>
                  <a:moveTo>
                    <a:pt x="402" y="568"/>
                  </a:moveTo>
                  <a:lnTo>
                    <a:pt x="402" y="568"/>
                  </a:lnTo>
                  <a:cubicBezTo>
                    <a:pt x="402" y="587"/>
                    <a:pt x="395" y="619"/>
                    <a:pt x="372" y="644"/>
                  </a:cubicBezTo>
                  <a:cubicBezTo>
                    <a:pt x="407" y="652"/>
                    <a:pt x="482" y="676"/>
                    <a:pt x="510" y="686"/>
                  </a:cubicBezTo>
                  <a:cubicBezTo>
                    <a:pt x="514" y="685"/>
                    <a:pt x="518" y="684"/>
                    <a:pt x="521" y="683"/>
                  </a:cubicBezTo>
                  <a:cubicBezTo>
                    <a:pt x="517" y="661"/>
                    <a:pt x="517" y="629"/>
                    <a:pt x="528" y="594"/>
                  </a:cubicBezTo>
                  <a:cubicBezTo>
                    <a:pt x="497" y="592"/>
                    <a:pt x="461" y="582"/>
                    <a:pt x="428" y="562"/>
                  </a:cubicBezTo>
                  <a:cubicBezTo>
                    <a:pt x="422" y="566"/>
                    <a:pt x="415" y="569"/>
                    <a:pt x="407" y="569"/>
                  </a:cubicBezTo>
                  <a:cubicBezTo>
                    <a:pt x="405" y="569"/>
                    <a:pt x="404" y="569"/>
                    <a:pt x="402" y="568"/>
                  </a:cubicBezTo>
                  <a:lnTo>
                    <a:pt x="402" y="568"/>
                  </a:lnTo>
                  <a:close/>
                  <a:moveTo>
                    <a:pt x="402" y="492"/>
                  </a:moveTo>
                  <a:lnTo>
                    <a:pt x="402" y="492"/>
                  </a:lnTo>
                  <a:cubicBezTo>
                    <a:pt x="402" y="495"/>
                    <a:pt x="403" y="497"/>
                    <a:pt x="404" y="499"/>
                  </a:cubicBezTo>
                  <a:cubicBezTo>
                    <a:pt x="405" y="499"/>
                    <a:pt x="406" y="499"/>
                    <a:pt x="407" y="499"/>
                  </a:cubicBezTo>
                  <a:cubicBezTo>
                    <a:pt x="413" y="499"/>
                    <a:pt x="418" y="500"/>
                    <a:pt x="423" y="503"/>
                  </a:cubicBezTo>
                  <a:cubicBezTo>
                    <a:pt x="426" y="487"/>
                    <a:pt x="411" y="481"/>
                    <a:pt x="402" y="492"/>
                  </a:cubicBezTo>
                  <a:lnTo>
                    <a:pt x="402" y="492"/>
                  </a:lnTo>
                  <a:close/>
                  <a:moveTo>
                    <a:pt x="422" y="464"/>
                  </a:moveTo>
                  <a:lnTo>
                    <a:pt x="422" y="464"/>
                  </a:lnTo>
                  <a:cubicBezTo>
                    <a:pt x="447" y="470"/>
                    <a:pt x="455" y="502"/>
                    <a:pt x="440" y="521"/>
                  </a:cubicBezTo>
                  <a:cubicBezTo>
                    <a:pt x="441" y="525"/>
                    <a:pt x="442" y="529"/>
                    <a:pt x="442" y="534"/>
                  </a:cubicBezTo>
                  <a:cubicBezTo>
                    <a:pt x="442" y="543"/>
                    <a:pt x="438" y="552"/>
                    <a:pt x="432" y="558"/>
                  </a:cubicBezTo>
                  <a:cubicBezTo>
                    <a:pt x="481" y="588"/>
                    <a:pt x="536" y="593"/>
                    <a:pt x="572" y="586"/>
                  </a:cubicBezTo>
                  <a:cubicBezTo>
                    <a:pt x="610" y="578"/>
                    <a:pt x="623" y="557"/>
                    <a:pt x="600" y="536"/>
                  </a:cubicBezTo>
                  <a:cubicBezTo>
                    <a:pt x="595" y="532"/>
                    <a:pt x="607" y="521"/>
                    <a:pt x="615" y="520"/>
                  </a:cubicBezTo>
                  <a:cubicBezTo>
                    <a:pt x="616" y="515"/>
                    <a:pt x="614" y="511"/>
                    <a:pt x="609" y="509"/>
                  </a:cubicBezTo>
                  <a:cubicBezTo>
                    <a:pt x="598" y="508"/>
                    <a:pt x="579" y="514"/>
                    <a:pt x="566" y="517"/>
                  </a:cubicBezTo>
                  <a:cubicBezTo>
                    <a:pt x="566" y="519"/>
                    <a:pt x="562" y="520"/>
                    <a:pt x="561" y="517"/>
                  </a:cubicBezTo>
                  <a:cubicBezTo>
                    <a:pt x="560" y="513"/>
                    <a:pt x="563" y="507"/>
                    <a:pt x="564" y="505"/>
                  </a:cubicBezTo>
                  <a:cubicBezTo>
                    <a:pt x="566" y="501"/>
                    <a:pt x="570" y="504"/>
                    <a:pt x="569" y="507"/>
                  </a:cubicBezTo>
                  <a:cubicBezTo>
                    <a:pt x="568" y="508"/>
                    <a:pt x="568" y="509"/>
                    <a:pt x="567" y="511"/>
                  </a:cubicBezTo>
                  <a:cubicBezTo>
                    <a:pt x="580" y="508"/>
                    <a:pt x="597" y="502"/>
                    <a:pt x="609" y="503"/>
                  </a:cubicBezTo>
                  <a:cubicBezTo>
                    <a:pt x="612" y="501"/>
                    <a:pt x="620" y="495"/>
                    <a:pt x="619" y="491"/>
                  </a:cubicBezTo>
                  <a:cubicBezTo>
                    <a:pt x="618" y="490"/>
                    <a:pt x="617" y="489"/>
                    <a:pt x="616" y="487"/>
                  </a:cubicBezTo>
                  <a:cubicBezTo>
                    <a:pt x="610" y="479"/>
                    <a:pt x="612" y="473"/>
                    <a:pt x="618" y="467"/>
                  </a:cubicBezTo>
                  <a:cubicBezTo>
                    <a:pt x="608" y="466"/>
                    <a:pt x="596" y="467"/>
                    <a:pt x="590" y="474"/>
                  </a:cubicBezTo>
                  <a:cubicBezTo>
                    <a:pt x="586" y="479"/>
                    <a:pt x="579" y="467"/>
                    <a:pt x="579" y="466"/>
                  </a:cubicBezTo>
                  <a:cubicBezTo>
                    <a:pt x="576" y="460"/>
                    <a:pt x="576" y="452"/>
                    <a:pt x="586" y="443"/>
                  </a:cubicBezTo>
                  <a:cubicBezTo>
                    <a:pt x="588" y="440"/>
                    <a:pt x="592" y="445"/>
                    <a:pt x="590" y="447"/>
                  </a:cubicBezTo>
                  <a:cubicBezTo>
                    <a:pt x="582" y="454"/>
                    <a:pt x="580" y="461"/>
                    <a:pt x="587" y="468"/>
                  </a:cubicBezTo>
                  <a:lnTo>
                    <a:pt x="588" y="469"/>
                  </a:lnTo>
                  <a:cubicBezTo>
                    <a:pt x="598" y="461"/>
                    <a:pt x="612" y="460"/>
                    <a:pt x="624" y="463"/>
                  </a:cubicBezTo>
                  <a:lnTo>
                    <a:pt x="624" y="463"/>
                  </a:lnTo>
                  <a:lnTo>
                    <a:pt x="624" y="463"/>
                  </a:lnTo>
                  <a:cubicBezTo>
                    <a:pt x="645" y="461"/>
                    <a:pt x="644" y="453"/>
                    <a:pt x="638" y="437"/>
                  </a:cubicBezTo>
                  <a:cubicBezTo>
                    <a:pt x="636" y="431"/>
                    <a:pt x="633" y="424"/>
                    <a:pt x="630" y="415"/>
                  </a:cubicBezTo>
                  <a:cubicBezTo>
                    <a:pt x="625" y="404"/>
                    <a:pt x="617" y="379"/>
                    <a:pt x="608" y="353"/>
                  </a:cubicBezTo>
                  <a:cubicBezTo>
                    <a:pt x="584" y="343"/>
                    <a:pt x="549" y="349"/>
                    <a:pt x="523" y="361"/>
                  </a:cubicBezTo>
                  <a:cubicBezTo>
                    <a:pt x="516" y="371"/>
                    <a:pt x="507" y="380"/>
                    <a:pt x="493" y="389"/>
                  </a:cubicBezTo>
                  <a:cubicBezTo>
                    <a:pt x="487" y="426"/>
                    <a:pt x="457" y="453"/>
                    <a:pt x="423" y="457"/>
                  </a:cubicBezTo>
                  <a:lnTo>
                    <a:pt x="422" y="464"/>
                  </a:lnTo>
                  <a:lnTo>
                    <a:pt x="422" y="464"/>
                  </a:lnTo>
                  <a:close/>
                  <a:moveTo>
                    <a:pt x="416" y="463"/>
                  </a:moveTo>
                  <a:lnTo>
                    <a:pt x="416" y="463"/>
                  </a:lnTo>
                  <a:lnTo>
                    <a:pt x="417" y="458"/>
                  </a:lnTo>
                  <a:cubicBezTo>
                    <a:pt x="415" y="458"/>
                    <a:pt x="413" y="458"/>
                    <a:pt x="411" y="458"/>
                  </a:cubicBezTo>
                  <a:cubicBezTo>
                    <a:pt x="407" y="463"/>
                    <a:pt x="403" y="468"/>
                    <a:pt x="399" y="473"/>
                  </a:cubicBezTo>
                  <a:cubicBezTo>
                    <a:pt x="399" y="477"/>
                    <a:pt x="399" y="482"/>
                    <a:pt x="400" y="485"/>
                  </a:cubicBezTo>
                  <a:cubicBezTo>
                    <a:pt x="412" y="476"/>
                    <a:pt x="435" y="482"/>
                    <a:pt x="428" y="506"/>
                  </a:cubicBezTo>
                  <a:cubicBezTo>
                    <a:pt x="431" y="508"/>
                    <a:pt x="434" y="511"/>
                    <a:pt x="437" y="515"/>
                  </a:cubicBezTo>
                  <a:cubicBezTo>
                    <a:pt x="449" y="498"/>
                    <a:pt x="439" y="469"/>
                    <a:pt x="414" y="469"/>
                  </a:cubicBezTo>
                  <a:cubicBezTo>
                    <a:pt x="411" y="468"/>
                    <a:pt x="411" y="463"/>
                    <a:pt x="415" y="463"/>
                  </a:cubicBezTo>
                  <a:cubicBezTo>
                    <a:pt x="415" y="463"/>
                    <a:pt x="416" y="463"/>
                    <a:pt x="416" y="463"/>
                  </a:cubicBezTo>
                  <a:lnTo>
                    <a:pt x="416" y="463"/>
                  </a:lnTo>
                  <a:close/>
                  <a:moveTo>
                    <a:pt x="514" y="262"/>
                  </a:moveTo>
                  <a:lnTo>
                    <a:pt x="514" y="262"/>
                  </a:lnTo>
                  <a:cubicBezTo>
                    <a:pt x="514" y="265"/>
                    <a:pt x="511" y="267"/>
                    <a:pt x="509" y="267"/>
                  </a:cubicBezTo>
                  <a:cubicBezTo>
                    <a:pt x="506" y="267"/>
                    <a:pt x="503" y="265"/>
                    <a:pt x="503" y="262"/>
                  </a:cubicBezTo>
                  <a:cubicBezTo>
                    <a:pt x="503" y="259"/>
                    <a:pt x="506" y="257"/>
                    <a:pt x="509" y="257"/>
                  </a:cubicBezTo>
                  <a:cubicBezTo>
                    <a:pt x="511" y="257"/>
                    <a:pt x="514" y="259"/>
                    <a:pt x="514" y="262"/>
                  </a:cubicBezTo>
                  <a:lnTo>
                    <a:pt x="514" y="262"/>
                  </a:lnTo>
                  <a:close/>
                  <a:moveTo>
                    <a:pt x="529" y="244"/>
                  </a:moveTo>
                  <a:lnTo>
                    <a:pt x="529" y="244"/>
                  </a:lnTo>
                  <a:cubicBezTo>
                    <a:pt x="529" y="248"/>
                    <a:pt x="526" y="250"/>
                    <a:pt x="523" y="250"/>
                  </a:cubicBezTo>
                  <a:cubicBezTo>
                    <a:pt x="520" y="250"/>
                    <a:pt x="517" y="248"/>
                    <a:pt x="517" y="244"/>
                  </a:cubicBezTo>
                  <a:cubicBezTo>
                    <a:pt x="517" y="241"/>
                    <a:pt x="520" y="239"/>
                    <a:pt x="523" y="239"/>
                  </a:cubicBezTo>
                  <a:cubicBezTo>
                    <a:pt x="526" y="239"/>
                    <a:pt x="529" y="241"/>
                    <a:pt x="529" y="244"/>
                  </a:cubicBezTo>
                  <a:lnTo>
                    <a:pt x="529" y="244"/>
                  </a:lnTo>
                  <a:close/>
                  <a:moveTo>
                    <a:pt x="499" y="280"/>
                  </a:moveTo>
                  <a:lnTo>
                    <a:pt x="499" y="280"/>
                  </a:lnTo>
                  <a:cubicBezTo>
                    <a:pt x="499" y="283"/>
                    <a:pt x="497" y="285"/>
                    <a:pt x="495" y="285"/>
                  </a:cubicBezTo>
                  <a:cubicBezTo>
                    <a:pt x="492" y="285"/>
                    <a:pt x="490" y="283"/>
                    <a:pt x="490" y="280"/>
                  </a:cubicBezTo>
                  <a:cubicBezTo>
                    <a:pt x="490" y="278"/>
                    <a:pt x="492" y="276"/>
                    <a:pt x="495" y="276"/>
                  </a:cubicBezTo>
                  <a:cubicBezTo>
                    <a:pt x="497" y="276"/>
                    <a:pt x="499" y="278"/>
                    <a:pt x="499" y="280"/>
                  </a:cubicBezTo>
                  <a:lnTo>
                    <a:pt x="499" y="280"/>
                  </a:lnTo>
                  <a:close/>
                  <a:moveTo>
                    <a:pt x="339" y="230"/>
                  </a:moveTo>
                  <a:lnTo>
                    <a:pt x="339" y="230"/>
                  </a:lnTo>
                  <a:cubicBezTo>
                    <a:pt x="339" y="233"/>
                    <a:pt x="336" y="236"/>
                    <a:pt x="333" y="236"/>
                  </a:cubicBezTo>
                  <a:cubicBezTo>
                    <a:pt x="330" y="236"/>
                    <a:pt x="328" y="233"/>
                    <a:pt x="328" y="230"/>
                  </a:cubicBezTo>
                  <a:cubicBezTo>
                    <a:pt x="328" y="227"/>
                    <a:pt x="330" y="224"/>
                    <a:pt x="333" y="224"/>
                  </a:cubicBezTo>
                  <a:cubicBezTo>
                    <a:pt x="336" y="224"/>
                    <a:pt x="339" y="227"/>
                    <a:pt x="339" y="230"/>
                  </a:cubicBezTo>
                  <a:lnTo>
                    <a:pt x="339" y="230"/>
                  </a:lnTo>
                  <a:close/>
                  <a:moveTo>
                    <a:pt x="407" y="544"/>
                  </a:moveTo>
                  <a:lnTo>
                    <a:pt x="407" y="544"/>
                  </a:lnTo>
                  <a:cubicBezTo>
                    <a:pt x="413" y="544"/>
                    <a:pt x="417" y="539"/>
                    <a:pt x="417" y="534"/>
                  </a:cubicBezTo>
                  <a:cubicBezTo>
                    <a:pt x="417" y="528"/>
                    <a:pt x="413" y="524"/>
                    <a:pt x="407" y="524"/>
                  </a:cubicBezTo>
                  <a:cubicBezTo>
                    <a:pt x="402" y="524"/>
                    <a:pt x="397" y="528"/>
                    <a:pt x="397" y="534"/>
                  </a:cubicBezTo>
                  <a:cubicBezTo>
                    <a:pt x="397" y="539"/>
                    <a:pt x="402" y="544"/>
                    <a:pt x="407" y="544"/>
                  </a:cubicBezTo>
                  <a:lnTo>
                    <a:pt x="407" y="544"/>
                  </a:lnTo>
                  <a:close/>
                  <a:moveTo>
                    <a:pt x="407" y="550"/>
                  </a:moveTo>
                  <a:lnTo>
                    <a:pt x="407" y="550"/>
                  </a:lnTo>
                  <a:cubicBezTo>
                    <a:pt x="399" y="550"/>
                    <a:pt x="392" y="542"/>
                    <a:pt x="392" y="534"/>
                  </a:cubicBezTo>
                  <a:cubicBezTo>
                    <a:pt x="392" y="525"/>
                    <a:pt x="399" y="518"/>
                    <a:pt x="407" y="518"/>
                  </a:cubicBezTo>
                  <a:cubicBezTo>
                    <a:pt x="416" y="518"/>
                    <a:pt x="423" y="525"/>
                    <a:pt x="423" y="534"/>
                  </a:cubicBezTo>
                  <a:cubicBezTo>
                    <a:pt x="423" y="542"/>
                    <a:pt x="416" y="550"/>
                    <a:pt x="407" y="550"/>
                  </a:cubicBezTo>
                  <a:lnTo>
                    <a:pt x="407" y="550"/>
                  </a:lnTo>
                  <a:close/>
                  <a:moveTo>
                    <a:pt x="624" y="463"/>
                  </a:moveTo>
                  <a:lnTo>
                    <a:pt x="624" y="463"/>
                  </a:lnTo>
                  <a:cubicBezTo>
                    <a:pt x="624" y="463"/>
                    <a:pt x="624" y="463"/>
                    <a:pt x="624" y="463"/>
                  </a:cubicBezTo>
                  <a:lnTo>
                    <a:pt x="624" y="463"/>
                  </a:lnTo>
                  <a:lnTo>
                    <a:pt x="624" y="463"/>
                  </a:lnTo>
                  <a:lnTo>
                    <a:pt x="624" y="463"/>
                  </a:lnTo>
                  <a:close/>
                  <a:moveTo>
                    <a:pt x="541" y="399"/>
                  </a:moveTo>
                  <a:lnTo>
                    <a:pt x="541" y="399"/>
                  </a:lnTo>
                  <a:cubicBezTo>
                    <a:pt x="539" y="395"/>
                    <a:pt x="539" y="389"/>
                    <a:pt x="539" y="383"/>
                  </a:cubicBezTo>
                  <a:cubicBezTo>
                    <a:pt x="531" y="385"/>
                    <a:pt x="523" y="389"/>
                    <a:pt x="516" y="395"/>
                  </a:cubicBezTo>
                  <a:cubicBezTo>
                    <a:pt x="518" y="395"/>
                    <a:pt x="522" y="397"/>
                    <a:pt x="527" y="398"/>
                  </a:cubicBezTo>
                  <a:cubicBezTo>
                    <a:pt x="531" y="398"/>
                    <a:pt x="536" y="399"/>
                    <a:pt x="541" y="399"/>
                  </a:cubicBezTo>
                  <a:lnTo>
                    <a:pt x="541" y="399"/>
                  </a:lnTo>
                  <a:close/>
                  <a:moveTo>
                    <a:pt x="545" y="381"/>
                  </a:moveTo>
                  <a:lnTo>
                    <a:pt x="545" y="381"/>
                  </a:lnTo>
                  <a:cubicBezTo>
                    <a:pt x="544" y="389"/>
                    <a:pt x="545" y="395"/>
                    <a:pt x="547" y="400"/>
                  </a:cubicBezTo>
                  <a:cubicBezTo>
                    <a:pt x="551" y="400"/>
                    <a:pt x="554" y="399"/>
                    <a:pt x="558" y="399"/>
                  </a:cubicBezTo>
                  <a:cubicBezTo>
                    <a:pt x="556" y="397"/>
                    <a:pt x="555" y="393"/>
                    <a:pt x="555" y="389"/>
                  </a:cubicBezTo>
                  <a:cubicBezTo>
                    <a:pt x="555" y="386"/>
                    <a:pt x="555" y="382"/>
                    <a:pt x="556" y="379"/>
                  </a:cubicBezTo>
                  <a:cubicBezTo>
                    <a:pt x="553" y="380"/>
                    <a:pt x="549" y="380"/>
                    <a:pt x="545" y="381"/>
                  </a:cubicBezTo>
                  <a:lnTo>
                    <a:pt x="545" y="381"/>
                  </a:lnTo>
                  <a:close/>
                  <a:moveTo>
                    <a:pt x="569" y="373"/>
                  </a:moveTo>
                  <a:lnTo>
                    <a:pt x="569" y="373"/>
                  </a:lnTo>
                  <a:cubicBezTo>
                    <a:pt x="572" y="373"/>
                    <a:pt x="576" y="372"/>
                    <a:pt x="579" y="373"/>
                  </a:cubicBezTo>
                  <a:cubicBezTo>
                    <a:pt x="581" y="373"/>
                    <a:pt x="582" y="375"/>
                    <a:pt x="582" y="376"/>
                  </a:cubicBezTo>
                  <a:cubicBezTo>
                    <a:pt x="582" y="379"/>
                    <a:pt x="577" y="381"/>
                    <a:pt x="574" y="382"/>
                  </a:cubicBezTo>
                  <a:cubicBezTo>
                    <a:pt x="574" y="384"/>
                    <a:pt x="575" y="386"/>
                    <a:pt x="575" y="387"/>
                  </a:cubicBezTo>
                  <a:cubicBezTo>
                    <a:pt x="576" y="395"/>
                    <a:pt x="572" y="402"/>
                    <a:pt x="567" y="404"/>
                  </a:cubicBezTo>
                  <a:cubicBezTo>
                    <a:pt x="567" y="404"/>
                    <a:pt x="567" y="404"/>
                    <a:pt x="567" y="404"/>
                  </a:cubicBezTo>
                  <a:cubicBezTo>
                    <a:pt x="560" y="405"/>
                    <a:pt x="553" y="405"/>
                    <a:pt x="546" y="405"/>
                  </a:cubicBezTo>
                  <a:cubicBezTo>
                    <a:pt x="545" y="405"/>
                    <a:pt x="545" y="405"/>
                    <a:pt x="544" y="405"/>
                  </a:cubicBezTo>
                  <a:cubicBezTo>
                    <a:pt x="533" y="405"/>
                    <a:pt x="521" y="403"/>
                    <a:pt x="511" y="399"/>
                  </a:cubicBezTo>
                  <a:cubicBezTo>
                    <a:pt x="511" y="399"/>
                    <a:pt x="511" y="399"/>
                    <a:pt x="511" y="399"/>
                  </a:cubicBezTo>
                  <a:cubicBezTo>
                    <a:pt x="508" y="402"/>
                    <a:pt x="504" y="399"/>
                    <a:pt x="506" y="396"/>
                  </a:cubicBezTo>
                  <a:cubicBezTo>
                    <a:pt x="506" y="396"/>
                    <a:pt x="507" y="395"/>
                    <a:pt x="508" y="394"/>
                  </a:cubicBezTo>
                  <a:cubicBezTo>
                    <a:pt x="508" y="394"/>
                    <a:pt x="509" y="393"/>
                    <a:pt x="509" y="393"/>
                  </a:cubicBezTo>
                  <a:cubicBezTo>
                    <a:pt x="515" y="387"/>
                    <a:pt x="534" y="373"/>
                    <a:pt x="569" y="373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0F27C1C5-EE32-79B6-CC5B-76E0A46695B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499350" y="325438"/>
              <a:ext cx="525463" cy="576262"/>
            </a:xfrm>
            <a:custGeom>
              <a:avLst/>
              <a:gdLst>
                <a:gd name="T0" fmla="*/ 524 w 647"/>
                <a:gd name="T1" fmla="*/ 663 h 701"/>
                <a:gd name="T2" fmla="*/ 555 w 647"/>
                <a:gd name="T3" fmla="*/ 673 h 701"/>
                <a:gd name="T4" fmla="*/ 563 w 647"/>
                <a:gd name="T5" fmla="*/ 670 h 701"/>
                <a:gd name="T6" fmla="*/ 524 w 647"/>
                <a:gd name="T7" fmla="*/ 657 h 701"/>
                <a:gd name="T8" fmla="*/ 564 w 647"/>
                <a:gd name="T9" fmla="*/ 676 h 701"/>
                <a:gd name="T10" fmla="*/ 510 w 647"/>
                <a:gd name="T11" fmla="*/ 692 h 701"/>
                <a:gd name="T12" fmla="*/ 324 w 647"/>
                <a:gd name="T13" fmla="*/ 675 h 701"/>
                <a:gd name="T14" fmla="*/ 293 w 647"/>
                <a:gd name="T15" fmla="*/ 552 h 701"/>
                <a:gd name="T16" fmla="*/ 265 w 647"/>
                <a:gd name="T17" fmla="*/ 544 h 701"/>
                <a:gd name="T18" fmla="*/ 217 w 647"/>
                <a:gd name="T19" fmla="*/ 599 h 701"/>
                <a:gd name="T20" fmla="*/ 501 w 647"/>
                <a:gd name="T21" fmla="*/ 186 h 701"/>
                <a:gd name="T22" fmla="*/ 510 w 647"/>
                <a:gd name="T23" fmla="*/ 202 h 701"/>
                <a:gd name="T24" fmla="*/ 554 w 647"/>
                <a:gd name="T25" fmla="*/ 163 h 701"/>
                <a:gd name="T26" fmla="*/ 583 w 647"/>
                <a:gd name="T27" fmla="*/ 244 h 701"/>
                <a:gd name="T28" fmla="*/ 579 w 647"/>
                <a:gd name="T29" fmla="*/ 249 h 701"/>
                <a:gd name="T30" fmla="*/ 625 w 647"/>
                <a:gd name="T31" fmla="*/ 468 h 701"/>
                <a:gd name="T32" fmla="*/ 617 w 647"/>
                <a:gd name="T33" fmla="*/ 526 h 701"/>
                <a:gd name="T34" fmla="*/ 534 w 647"/>
                <a:gd name="T35" fmla="*/ 594 h 701"/>
                <a:gd name="T36" fmla="*/ 586 w 647"/>
                <a:gd name="T37" fmla="*/ 661 h 701"/>
                <a:gd name="T38" fmla="*/ 586 w 647"/>
                <a:gd name="T39" fmla="*/ 666 h 701"/>
                <a:gd name="T40" fmla="*/ 564 w 647"/>
                <a:gd name="T41" fmla="*/ 676 h 701"/>
                <a:gd name="T42" fmla="*/ 306 w 647"/>
                <a:gd name="T43" fmla="*/ 571 h 701"/>
                <a:gd name="T44" fmla="*/ 303 w 647"/>
                <a:gd name="T45" fmla="*/ 560 h 701"/>
                <a:gd name="T46" fmla="*/ 302 w 647"/>
                <a:gd name="T47" fmla="*/ 575 h 701"/>
                <a:gd name="T48" fmla="*/ 303 w 647"/>
                <a:gd name="T49" fmla="*/ 596 h 701"/>
                <a:gd name="T50" fmla="*/ 283 w 647"/>
                <a:gd name="T51" fmla="*/ 607 h 701"/>
                <a:gd name="T52" fmla="*/ 333 w 647"/>
                <a:gd name="T53" fmla="*/ 540 h 701"/>
                <a:gd name="T54" fmla="*/ 283 w 647"/>
                <a:gd name="T55" fmla="*/ 607 h 701"/>
                <a:gd name="T56" fmla="*/ 301 w 647"/>
                <a:gd name="T57" fmla="*/ 635 h 701"/>
                <a:gd name="T58" fmla="*/ 289 w 647"/>
                <a:gd name="T59" fmla="*/ 623 h 701"/>
                <a:gd name="T60" fmla="*/ 307 w 647"/>
                <a:gd name="T61" fmla="*/ 639 h 701"/>
                <a:gd name="T62" fmla="*/ 352 w 647"/>
                <a:gd name="T63" fmla="*/ 524 h 701"/>
                <a:gd name="T64" fmla="*/ 527 w 647"/>
                <a:gd name="T65" fmla="*/ 353 h 701"/>
                <a:gd name="T66" fmla="*/ 578 w 647"/>
                <a:gd name="T67" fmla="*/ 264 h 701"/>
                <a:gd name="T68" fmla="*/ 527 w 647"/>
                <a:gd name="T69" fmla="*/ 353 h 701"/>
                <a:gd name="T70" fmla="*/ 519 w 647"/>
                <a:gd name="T71" fmla="*/ 356 h 701"/>
                <a:gd name="T72" fmla="*/ 528 w 647"/>
                <a:gd name="T73" fmla="*/ 314 h 701"/>
                <a:gd name="T74" fmla="*/ 516 w 647"/>
                <a:gd name="T75" fmla="*/ 310 h 701"/>
                <a:gd name="T76" fmla="*/ 518 w 647"/>
                <a:gd name="T77" fmla="*/ 357 h 701"/>
                <a:gd name="T78" fmla="*/ 374 w 647"/>
                <a:gd name="T79" fmla="*/ 525 h 701"/>
                <a:gd name="T80" fmla="*/ 366 w 647"/>
                <a:gd name="T81" fmla="*/ 510 h 701"/>
                <a:gd name="T82" fmla="*/ 387 w 647"/>
                <a:gd name="T83" fmla="*/ 505 h 701"/>
                <a:gd name="T84" fmla="*/ 394 w 647"/>
                <a:gd name="T85" fmla="*/ 479 h 701"/>
                <a:gd name="T86" fmla="*/ 387 w 647"/>
                <a:gd name="T87" fmla="*/ 505 h 701"/>
                <a:gd name="T88" fmla="*/ 258 w 647"/>
                <a:gd name="T89" fmla="*/ 506 h 701"/>
                <a:gd name="T90" fmla="*/ 226 w 647"/>
                <a:gd name="T91" fmla="*/ 406 h 701"/>
                <a:gd name="T92" fmla="*/ 228 w 647"/>
                <a:gd name="T93" fmla="*/ 363 h 701"/>
                <a:gd name="T94" fmla="*/ 231 w 647"/>
                <a:gd name="T95" fmla="*/ 349 h 701"/>
                <a:gd name="T96" fmla="*/ 310 w 647"/>
                <a:gd name="T97" fmla="*/ 227 h 701"/>
                <a:gd name="T98" fmla="*/ 358 w 647"/>
                <a:gd name="T99" fmla="*/ 200 h 701"/>
                <a:gd name="T100" fmla="*/ 462 w 647"/>
                <a:gd name="T101" fmla="*/ 190 h 701"/>
                <a:gd name="T102" fmla="*/ 476 w 647"/>
                <a:gd name="T103" fmla="*/ 180 h 701"/>
                <a:gd name="T104" fmla="*/ 269 w 647"/>
                <a:gd name="T105" fmla="*/ 246 h 701"/>
                <a:gd name="T106" fmla="*/ 245 w 647"/>
                <a:gd name="T107" fmla="*/ 277 h 701"/>
                <a:gd name="T108" fmla="*/ 217 w 647"/>
                <a:gd name="T109" fmla="*/ 345 h 701"/>
                <a:gd name="T110" fmla="*/ 253 w 647"/>
                <a:gd name="T111" fmla="*/ 527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7" h="701">
                  <a:moveTo>
                    <a:pt x="555" y="673"/>
                  </a:moveTo>
                  <a:lnTo>
                    <a:pt x="555" y="673"/>
                  </a:lnTo>
                  <a:cubicBezTo>
                    <a:pt x="549" y="670"/>
                    <a:pt x="537" y="667"/>
                    <a:pt x="524" y="663"/>
                  </a:cubicBezTo>
                  <a:cubicBezTo>
                    <a:pt x="525" y="670"/>
                    <a:pt x="526" y="677"/>
                    <a:pt x="527" y="682"/>
                  </a:cubicBezTo>
                  <a:cubicBezTo>
                    <a:pt x="536" y="680"/>
                    <a:pt x="546" y="677"/>
                    <a:pt x="555" y="673"/>
                  </a:cubicBezTo>
                  <a:lnTo>
                    <a:pt x="555" y="673"/>
                  </a:lnTo>
                  <a:close/>
                  <a:moveTo>
                    <a:pt x="524" y="657"/>
                  </a:moveTo>
                  <a:lnTo>
                    <a:pt x="524" y="657"/>
                  </a:lnTo>
                  <a:cubicBezTo>
                    <a:pt x="539" y="662"/>
                    <a:pt x="556" y="666"/>
                    <a:pt x="563" y="670"/>
                  </a:cubicBezTo>
                  <a:cubicBezTo>
                    <a:pt x="568" y="668"/>
                    <a:pt x="574" y="666"/>
                    <a:pt x="579" y="663"/>
                  </a:cubicBezTo>
                  <a:cubicBezTo>
                    <a:pt x="569" y="658"/>
                    <a:pt x="546" y="651"/>
                    <a:pt x="524" y="645"/>
                  </a:cubicBezTo>
                  <a:cubicBezTo>
                    <a:pt x="524" y="649"/>
                    <a:pt x="524" y="653"/>
                    <a:pt x="524" y="657"/>
                  </a:cubicBezTo>
                  <a:lnTo>
                    <a:pt x="524" y="657"/>
                  </a:lnTo>
                  <a:close/>
                  <a:moveTo>
                    <a:pt x="564" y="676"/>
                  </a:moveTo>
                  <a:lnTo>
                    <a:pt x="564" y="676"/>
                  </a:lnTo>
                  <a:cubicBezTo>
                    <a:pt x="563" y="676"/>
                    <a:pt x="563" y="676"/>
                    <a:pt x="563" y="676"/>
                  </a:cubicBezTo>
                  <a:cubicBezTo>
                    <a:pt x="546" y="683"/>
                    <a:pt x="528" y="688"/>
                    <a:pt x="511" y="692"/>
                  </a:cubicBezTo>
                  <a:cubicBezTo>
                    <a:pt x="511" y="692"/>
                    <a:pt x="510" y="692"/>
                    <a:pt x="510" y="692"/>
                  </a:cubicBezTo>
                  <a:cubicBezTo>
                    <a:pt x="494" y="695"/>
                    <a:pt x="478" y="697"/>
                    <a:pt x="463" y="698"/>
                  </a:cubicBezTo>
                  <a:cubicBezTo>
                    <a:pt x="462" y="698"/>
                    <a:pt x="462" y="698"/>
                    <a:pt x="462" y="698"/>
                  </a:cubicBezTo>
                  <a:cubicBezTo>
                    <a:pt x="410" y="701"/>
                    <a:pt x="361" y="691"/>
                    <a:pt x="324" y="675"/>
                  </a:cubicBezTo>
                  <a:lnTo>
                    <a:pt x="323" y="674"/>
                  </a:lnTo>
                  <a:cubicBezTo>
                    <a:pt x="323" y="674"/>
                    <a:pt x="322" y="674"/>
                    <a:pt x="322" y="674"/>
                  </a:cubicBezTo>
                  <a:cubicBezTo>
                    <a:pt x="260" y="645"/>
                    <a:pt x="232" y="594"/>
                    <a:pt x="293" y="552"/>
                  </a:cubicBezTo>
                  <a:cubicBezTo>
                    <a:pt x="286" y="542"/>
                    <a:pt x="278" y="532"/>
                    <a:pt x="270" y="522"/>
                  </a:cubicBezTo>
                  <a:cubicBezTo>
                    <a:pt x="267" y="518"/>
                    <a:pt x="265" y="515"/>
                    <a:pt x="262" y="511"/>
                  </a:cubicBezTo>
                  <a:cubicBezTo>
                    <a:pt x="257" y="524"/>
                    <a:pt x="257" y="532"/>
                    <a:pt x="265" y="544"/>
                  </a:cubicBezTo>
                  <a:cubicBezTo>
                    <a:pt x="266" y="545"/>
                    <a:pt x="265" y="546"/>
                    <a:pt x="265" y="547"/>
                  </a:cubicBezTo>
                  <a:lnTo>
                    <a:pt x="221" y="599"/>
                  </a:lnTo>
                  <a:cubicBezTo>
                    <a:pt x="220" y="601"/>
                    <a:pt x="218" y="601"/>
                    <a:pt x="217" y="599"/>
                  </a:cubicBezTo>
                  <a:cubicBezTo>
                    <a:pt x="0" y="361"/>
                    <a:pt x="247" y="0"/>
                    <a:pt x="546" y="104"/>
                  </a:cubicBezTo>
                  <a:cubicBezTo>
                    <a:pt x="548" y="105"/>
                    <a:pt x="549" y="106"/>
                    <a:pt x="548" y="108"/>
                  </a:cubicBezTo>
                  <a:lnTo>
                    <a:pt x="501" y="186"/>
                  </a:lnTo>
                  <a:cubicBezTo>
                    <a:pt x="500" y="187"/>
                    <a:pt x="499" y="188"/>
                    <a:pt x="498" y="187"/>
                  </a:cubicBezTo>
                  <a:cubicBezTo>
                    <a:pt x="483" y="185"/>
                    <a:pt x="474" y="186"/>
                    <a:pt x="468" y="192"/>
                  </a:cubicBezTo>
                  <a:cubicBezTo>
                    <a:pt x="482" y="194"/>
                    <a:pt x="496" y="197"/>
                    <a:pt x="510" y="202"/>
                  </a:cubicBezTo>
                  <a:cubicBezTo>
                    <a:pt x="523" y="188"/>
                    <a:pt x="536" y="175"/>
                    <a:pt x="551" y="163"/>
                  </a:cubicBezTo>
                  <a:cubicBezTo>
                    <a:pt x="551" y="163"/>
                    <a:pt x="551" y="163"/>
                    <a:pt x="552" y="163"/>
                  </a:cubicBezTo>
                  <a:cubicBezTo>
                    <a:pt x="552" y="162"/>
                    <a:pt x="553" y="162"/>
                    <a:pt x="554" y="163"/>
                  </a:cubicBezTo>
                  <a:cubicBezTo>
                    <a:pt x="555" y="163"/>
                    <a:pt x="555" y="163"/>
                    <a:pt x="556" y="164"/>
                  </a:cubicBezTo>
                  <a:cubicBezTo>
                    <a:pt x="556" y="164"/>
                    <a:pt x="556" y="165"/>
                    <a:pt x="556" y="165"/>
                  </a:cubicBezTo>
                  <a:lnTo>
                    <a:pt x="583" y="244"/>
                  </a:lnTo>
                  <a:cubicBezTo>
                    <a:pt x="583" y="245"/>
                    <a:pt x="583" y="245"/>
                    <a:pt x="583" y="246"/>
                  </a:cubicBezTo>
                  <a:cubicBezTo>
                    <a:pt x="583" y="247"/>
                    <a:pt x="582" y="247"/>
                    <a:pt x="582" y="247"/>
                  </a:cubicBezTo>
                  <a:cubicBezTo>
                    <a:pt x="581" y="248"/>
                    <a:pt x="580" y="249"/>
                    <a:pt x="579" y="249"/>
                  </a:cubicBezTo>
                  <a:cubicBezTo>
                    <a:pt x="585" y="266"/>
                    <a:pt x="623" y="382"/>
                    <a:pt x="635" y="413"/>
                  </a:cubicBezTo>
                  <a:cubicBezTo>
                    <a:pt x="639" y="423"/>
                    <a:pt x="647" y="441"/>
                    <a:pt x="647" y="452"/>
                  </a:cubicBezTo>
                  <a:cubicBezTo>
                    <a:pt x="647" y="462"/>
                    <a:pt x="640" y="467"/>
                    <a:pt x="625" y="468"/>
                  </a:cubicBezTo>
                  <a:cubicBezTo>
                    <a:pt x="617" y="475"/>
                    <a:pt x="616" y="478"/>
                    <a:pt x="620" y="483"/>
                  </a:cubicBezTo>
                  <a:cubicBezTo>
                    <a:pt x="628" y="494"/>
                    <a:pt x="624" y="499"/>
                    <a:pt x="615" y="506"/>
                  </a:cubicBezTo>
                  <a:cubicBezTo>
                    <a:pt x="624" y="513"/>
                    <a:pt x="622" y="526"/>
                    <a:pt x="617" y="526"/>
                  </a:cubicBezTo>
                  <a:cubicBezTo>
                    <a:pt x="611" y="526"/>
                    <a:pt x="609" y="528"/>
                    <a:pt x="605" y="533"/>
                  </a:cubicBezTo>
                  <a:cubicBezTo>
                    <a:pt x="633" y="560"/>
                    <a:pt x="610" y="583"/>
                    <a:pt x="573" y="591"/>
                  </a:cubicBezTo>
                  <a:cubicBezTo>
                    <a:pt x="562" y="594"/>
                    <a:pt x="548" y="595"/>
                    <a:pt x="534" y="594"/>
                  </a:cubicBezTo>
                  <a:cubicBezTo>
                    <a:pt x="534" y="594"/>
                    <a:pt x="534" y="594"/>
                    <a:pt x="534" y="595"/>
                  </a:cubicBezTo>
                  <a:cubicBezTo>
                    <a:pt x="529" y="610"/>
                    <a:pt x="526" y="625"/>
                    <a:pt x="525" y="639"/>
                  </a:cubicBezTo>
                  <a:cubicBezTo>
                    <a:pt x="549" y="646"/>
                    <a:pt x="578" y="655"/>
                    <a:pt x="586" y="661"/>
                  </a:cubicBezTo>
                  <a:cubicBezTo>
                    <a:pt x="586" y="661"/>
                    <a:pt x="587" y="662"/>
                    <a:pt x="587" y="662"/>
                  </a:cubicBezTo>
                  <a:cubicBezTo>
                    <a:pt x="587" y="663"/>
                    <a:pt x="588" y="663"/>
                    <a:pt x="587" y="664"/>
                  </a:cubicBezTo>
                  <a:cubicBezTo>
                    <a:pt x="587" y="665"/>
                    <a:pt x="587" y="665"/>
                    <a:pt x="586" y="666"/>
                  </a:cubicBezTo>
                  <a:cubicBezTo>
                    <a:pt x="586" y="666"/>
                    <a:pt x="586" y="666"/>
                    <a:pt x="585" y="666"/>
                  </a:cubicBezTo>
                  <a:cubicBezTo>
                    <a:pt x="578" y="670"/>
                    <a:pt x="571" y="673"/>
                    <a:pt x="564" y="676"/>
                  </a:cubicBezTo>
                  <a:lnTo>
                    <a:pt x="564" y="676"/>
                  </a:lnTo>
                  <a:close/>
                  <a:moveTo>
                    <a:pt x="306" y="570"/>
                  </a:moveTo>
                  <a:lnTo>
                    <a:pt x="306" y="570"/>
                  </a:lnTo>
                  <a:cubicBezTo>
                    <a:pt x="306" y="570"/>
                    <a:pt x="306" y="570"/>
                    <a:pt x="306" y="571"/>
                  </a:cubicBezTo>
                  <a:cubicBezTo>
                    <a:pt x="308" y="577"/>
                    <a:pt x="309" y="584"/>
                    <a:pt x="309" y="592"/>
                  </a:cubicBezTo>
                  <a:cubicBezTo>
                    <a:pt x="326" y="581"/>
                    <a:pt x="321" y="561"/>
                    <a:pt x="316" y="552"/>
                  </a:cubicBezTo>
                  <a:cubicBezTo>
                    <a:pt x="312" y="555"/>
                    <a:pt x="307" y="558"/>
                    <a:pt x="303" y="560"/>
                  </a:cubicBezTo>
                  <a:cubicBezTo>
                    <a:pt x="304" y="563"/>
                    <a:pt x="305" y="566"/>
                    <a:pt x="306" y="570"/>
                  </a:cubicBezTo>
                  <a:lnTo>
                    <a:pt x="306" y="570"/>
                  </a:lnTo>
                  <a:close/>
                  <a:moveTo>
                    <a:pt x="302" y="575"/>
                  </a:moveTo>
                  <a:lnTo>
                    <a:pt x="302" y="575"/>
                  </a:lnTo>
                  <a:cubicBezTo>
                    <a:pt x="289" y="583"/>
                    <a:pt x="284" y="592"/>
                    <a:pt x="283" y="601"/>
                  </a:cubicBezTo>
                  <a:cubicBezTo>
                    <a:pt x="291" y="600"/>
                    <a:pt x="297" y="598"/>
                    <a:pt x="303" y="596"/>
                  </a:cubicBezTo>
                  <a:cubicBezTo>
                    <a:pt x="303" y="588"/>
                    <a:pt x="303" y="581"/>
                    <a:pt x="302" y="575"/>
                  </a:cubicBezTo>
                  <a:lnTo>
                    <a:pt x="302" y="575"/>
                  </a:lnTo>
                  <a:close/>
                  <a:moveTo>
                    <a:pt x="283" y="607"/>
                  </a:moveTo>
                  <a:lnTo>
                    <a:pt x="283" y="607"/>
                  </a:lnTo>
                  <a:cubicBezTo>
                    <a:pt x="283" y="610"/>
                    <a:pt x="284" y="614"/>
                    <a:pt x="286" y="617"/>
                  </a:cubicBezTo>
                  <a:cubicBezTo>
                    <a:pt x="325" y="617"/>
                    <a:pt x="354" y="578"/>
                    <a:pt x="333" y="540"/>
                  </a:cubicBezTo>
                  <a:cubicBezTo>
                    <a:pt x="329" y="543"/>
                    <a:pt x="325" y="546"/>
                    <a:pt x="321" y="549"/>
                  </a:cubicBezTo>
                  <a:cubicBezTo>
                    <a:pt x="329" y="563"/>
                    <a:pt x="335" y="601"/>
                    <a:pt x="283" y="607"/>
                  </a:cubicBezTo>
                  <a:lnTo>
                    <a:pt x="283" y="607"/>
                  </a:lnTo>
                  <a:close/>
                  <a:moveTo>
                    <a:pt x="289" y="623"/>
                  </a:moveTo>
                  <a:lnTo>
                    <a:pt x="289" y="623"/>
                  </a:lnTo>
                  <a:cubicBezTo>
                    <a:pt x="292" y="627"/>
                    <a:pt x="296" y="631"/>
                    <a:pt x="301" y="635"/>
                  </a:cubicBezTo>
                  <a:cubicBezTo>
                    <a:pt x="358" y="619"/>
                    <a:pt x="370" y="571"/>
                    <a:pt x="348" y="528"/>
                  </a:cubicBezTo>
                  <a:cubicBezTo>
                    <a:pt x="344" y="531"/>
                    <a:pt x="341" y="533"/>
                    <a:pt x="338" y="536"/>
                  </a:cubicBezTo>
                  <a:cubicBezTo>
                    <a:pt x="362" y="578"/>
                    <a:pt x="330" y="620"/>
                    <a:pt x="289" y="623"/>
                  </a:cubicBezTo>
                  <a:lnTo>
                    <a:pt x="289" y="623"/>
                  </a:lnTo>
                  <a:close/>
                  <a:moveTo>
                    <a:pt x="307" y="639"/>
                  </a:moveTo>
                  <a:lnTo>
                    <a:pt x="307" y="639"/>
                  </a:lnTo>
                  <a:cubicBezTo>
                    <a:pt x="312" y="643"/>
                    <a:pt x="318" y="645"/>
                    <a:pt x="325" y="647"/>
                  </a:cubicBezTo>
                  <a:cubicBezTo>
                    <a:pt x="395" y="612"/>
                    <a:pt x="378" y="539"/>
                    <a:pt x="362" y="514"/>
                  </a:cubicBezTo>
                  <a:cubicBezTo>
                    <a:pt x="359" y="517"/>
                    <a:pt x="355" y="521"/>
                    <a:pt x="352" y="524"/>
                  </a:cubicBezTo>
                  <a:cubicBezTo>
                    <a:pt x="376" y="569"/>
                    <a:pt x="365" y="620"/>
                    <a:pt x="307" y="639"/>
                  </a:cubicBezTo>
                  <a:lnTo>
                    <a:pt x="307" y="639"/>
                  </a:lnTo>
                  <a:close/>
                  <a:moveTo>
                    <a:pt x="527" y="353"/>
                  </a:moveTo>
                  <a:lnTo>
                    <a:pt x="527" y="353"/>
                  </a:lnTo>
                  <a:cubicBezTo>
                    <a:pt x="552" y="343"/>
                    <a:pt x="582" y="339"/>
                    <a:pt x="606" y="346"/>
                  </a:cubicBezTo>
                  <a:cubicBezTo>
                    <a:pt x="595" y="315"/>
                    <a:pt x="584" y="282"/>
                    <a:pt x="578" y="264"/>
                  </a:cubicBezTo>
                  <a:cubicBezTo>
                    <a:pt x="578" y="295"/>
                    <a:pt x="563" y="325"/>
                    <a:pt x="532" y="338"/>
                  </a:cubicBezTo>
                  <a:cubicBezTo>
                    <a:pt x="531" y="343"/>
                    <a:pt x="529" y="348"/>
                    <a:pt x="527" y="353"/>
                  </a:cubicBezTo>
                  <a:lnTo>
                    <a:pt x="527" y="353"/>
                  </a:lnTo>
                  <a:close/>
                  <a:moveTo>
                    <a:pt x="518" y="357"/>
                  </a:moveTo>
                  <a:lnTo>
                    <a:pt x="518" y="357"/>
                  </a:lnTo>
                  <a:cubicBezTo>
                    <a:pt x="518" y="357"/>
                    <a:pt x="518" y="357"/>
                    <a:pt x="519" y="356"/>
                  </a:cubicBezTo>
                  <a:cubicBezTo>
                    <a:pt x="523" y="350"/>
                    <a:pt x="525" y="343"/>
                    <a:pt x="527" y="336"/>
                  </a:cubicBezTo>
                  <a:cubicBezTo>
                    <a:pt x="527" y="335"/>
                    <a:pt x="527" y="335"/>
                    <a:pt x="527" y="335"/>
                  </a:cubicBezTo>
                  <a:cubicBezTo>
                    <a:pt x="528" y="328"/>
                    <a:pt x="529" y="321"/>
                    <a:pt x="528" y="314"/>
                  </a:cubicBezTo>
                  <a:cubicBezTo>
                    <a:pt x="528" y="314"/>
                    <a:pt x="528" y="314"/>
                    <a:pt x="528" y="313"/>
                  </a:cubicBezTo>
                  <a:cubicBezTo>
                    <a:pt x="528" y="308"/>
                    <a:pt x="527" y="303"/>
                    <a:pt x="526" y="298"/>
                  </a:cubicBezTo>
                  <a:cubicBezTo>
                    <a:pt x="523" y="302"/>
                    <a:pt x="519" y="306"/>
                    <a:pt x="516" y="310"/>
                  </a:cubicBezTo>
                  <a:cubicBezTo>
                    <a:pt x="517" y="328"/>
                    <a:pt x="513" y="348"/>
                    <a:pt x="494" y="365"/>
                  </a:cubicBezTo>
                  <a:cubicBezTo>
                    <a:pt x="495" y="371"/>
                    <a:pt x="495" y="377"/>
                    <a:pt x="494" y="382"/>
                  </a:cubicBezTo>
                  <a:cubicBezTo>
                    <a:pt x="505" y="374"/>
                    <a:pt x="513" y="366"/>
                    <a:pt x="518" y="357"/>
                  </a:cubicBezTo>
                  <a:lnTo>
                    <a:pt x="518" y="357"/>
                  </a:lnTo>
                  <a:close/>
                  <a:moveTo>
                    <a:pt x="374" y="525"/>
                  </a:moveTo>
                  <a:lnTo>
                    <a:pt x="374" y="525"/>
                  </a:lnTo>
                  <a:cubicBezTo>
                    <a:pt x="375" y="519"/>
                    <a:pt x="378" y="513"/>
                    <a:pt x="383" y="509"/>
                  </a:cubicBezTo>
                  <a:cubicBezTo>
                    <a:pt x="381" y="505"/>
                    <a:pt x="379" y="501"/>
                    <a:pt x="379" y="497"/>
                  </a:cubicBezTo>
                  <a:cubicBezTo>
                    <a:pt x="375" y="501"/>
                    <a:pt x="370" y="506"/>
                    <a:pt x="366" y="510"/>
                  </a:cubicBezTo>
                  <a:cubicBezTo>
                    <a:pt x="369" y="514"/>
                    <a:pt x="371" y="519"/>
                    <a:pt x="374" y="525"/>
                  </a:cubicBezTo>
                  <a:lnTo>
                    <a:pt x="374" y="525"/>
                  </a:lnTo>
                  <a:close/>
                  <a:moveTo>
                    <a:pt x="387" y="505"/>
                  </a:moveTo>
                  <a:lnTo>
                    <a:pt x="387" y="505"/>
                  </a:lnTo>
                  <a:cubicBezTo>
                    <a:pt x="391" y="503"/>
                    <a:pt x="394" y="501"/>
                    <a:pt x="399" y="500"/>
                  </a:cubicBezTo>
                  <a:cubicBezTo>
                    <a:pt x="396" y="494"/>
                    <a:pt x="394" y="487"/>
                    <a:pt x="394" y="479"/>
                  </a:cubicBezTo>
                  <a:cubicBezTo>
                    <a:pt x="390" y="483"/>
                    <a:pt x="387" y="487"/>
                    <a:pt x="383" y="491"/>
                  </a:cubicBezTo>
                  <a:cubicBezTo>
                    <a:pt x="384" y="496"/>
                    <a:pt x="385" y="501"/>
                    <a:pt x="387" y="505"/>
                  </a:cubicBezTo>
                  <a:lnTo>
                    <a:pt x="387" y="505"/>
                  </a:lnTo>
                  <a:close/>
                  <a:moveTo>
                    <a:pt x="253" y="527"/>
                  </a:moveTo>
                  <a:lnTo>
                    <a:pt x="253" y="527"/>
                  </a:lnTo>
                  <a:cubicBezTo>
                    <a:pt x="253" y="520"/>
                    <a:pt x="255" y="513"/>
                    <a:pt x="258" y="506"/>
                  </a:cubicBezTo>
                  <a:cubicBezTo>
                    <a:pt x="244" y="485"/>
                    <a:pt x="232" y="458"/>
                    <a:pt x="227" y="419"/>
                  </a:cubicBezTo>
                  <a:cubicBezTo>
                    <a:pt x="227" y="418"/>
                    <a:pt x="227" y="418"/>
                    <a:pt x="227" y="418"/>
                  </a:cubicBezTo>
                  <a:cubicBezTo>
                    <a:pt x="227" y="414"/>
                    <a:pt x="227" y="410"/>
                    <a:pt x="226" y="406"/>
                  </a:cubicBezTo>
                  <a:cubicBezTo>
                    <a:pt x="226" y="406"/>
                    <a:pt x="226" y="406"/>
                    <a:pt x="226" y="405"/>
                  </a:cubicBezTo>
                  <a:cubicBezTo>
                    <a:pt x="226" y="404"/>
                    <a:pt x="226" y="403"/>
                    <a:pt x="226" y="401"/>
                  </a:cubicBezTo>
                  <a:cubicBezTo>
                    <a:pt x="226" y="388"/>
                    <a:pt x="226" y="375"/>
                    <a:pt x="228" y="363"/>
                  </a:cubicBezTo>
                  <a:cubicBezTo>
                    <a:pt x="228" y="362"/>
                    <a:pt x="229" y="362"/>
                    <a:pt x="229" y="362"/>
                  </a:cubicBezTo>
                  <a:cubicBezTo>
                    <a:pt x="229" y="358"/>
                    <a:pt x="230" y="354"/>
                    <a:pt x="231" y="350"/>
                  </a:cubicBezTo>
                  <a:cubicBezTo>
                    <a:pt x="231" y="350"/>
                    <a:pt x="231" y="349"/>
                    <a:pt x="231" y="349"/>
                  </a:cubicBezTo>
                  <a:cubicBezTo>
                    <a:pt x="239" y="313"/>
                    <a:pt x="258" y="278"/>
                    <a:pt x="284" y="250"/>
                  </a:cubicBezTo>
                  <a:cubicBezTo>
                    <a:pt x="284" y="250"/>
                    <a:pt x="284" y="249"/>
                    <a:pt x="284" y="249"/>
                  </a:cubicBezTo>
                  <a:cubicBezTo>
                    <a:pt x="292" y="241"/>
                    <a:pt x="301" y="234"/>
                    <a:pt x="310" y="227"/>
                  </a:cubicBezTo>
                  <a:lnTo>
                    <a:pt x="310" y="227"/>
                  </a:lnTo>
                  <a:cubicBezTo>
                    <a:pt x="324" y="216"/>
                    <a:pt x="340" y="207"/>
                    <a:pt x="358" y="201"/>
                  </a:cubicBezTo>
                  <a:cubicBezTo>
                    <a:pt x="358" y="200"/>
                    <a:pt x="358" y="200"/>
                    <a:pt x="358" y="200"/>
                  </a:cubicBezTo>
                  <a:cubicBezTo>
                    <a:pt x="379" y="192"/>
                    <a:pt x="403" y="188"/>
                    <a:pt x="428" y="188"/>
                  </a:cubicBezTo>
                  <a:cubicBezTo>
                    <a:pt x="430" y="188"/>
                    <a:pt x="431" y="188"/>
                    <a:pt x="433" y="188"/>
                  </a:cubicBezTo>
                  <a:cubicBezTo>
                    <a:pt x="442" y="188"/>
                    <a:pt x="452" y="189"/>
                    <a:pt x="462" y="190"/>
                  </a:cubicBezTo>
                  <a:cubicBezTo>
                    <a:pt x="466" y="185"/>
                    <a:pt x="471" y="182"/>
                    <a:pt x="478" y="181"/>
                  </a:cubicBezTo>
                  <a:cubicBezTo>
                    <a:pt x="477" y="181"/>
                    <a:pt x="477" y="180"/>
                    <a:pt x="476" y="180"/>
                  </a:cubicBezTo>
                  <a:cubicBezTo>
                    <a:pt x="476" y="180"/>
                    <a:pt x="476" y="180"/>
                    <a:pt x="476" y="180"/>
                  </a:cubicBezTo>
                  <a:cubicBezTo>
                    <a:pt x="464" y="177"/>
                    <a:pt x="451" y="175"/>
                    <a:pt x="439" y="174"/>
                  </a:cubicBezTo>
                  <a:lnTo>
                    <a:pt x="439" y="174"/>
                  </a:lnTo>
                  <a:cubicBezTo>
                    <a:pt x="374" y="170"/>
                    <a:pt x="312" y="198"/>
                    <a:pt x="269" y="246"/>
                  </a:cubicBezTo>
                  <a:lnTo>
                    <a:pt x="269" y="246"/>
                  </a:lnTo>
                  <a:cubicBezTo>
                    <a:pt x="260" y="256"/>
                    <a:pt x="252" y="266"/>
                    <a:pt x="245" y="277"/>
                  </a:cubicBezTo>
                  <a:cubicBezTo>
                    <a:pt x="245" y="277"/>
                    <a:pt x="245" y="277"/>
                    <a:pt x="245" y="277"/>
                  </a:cubicBezTo>
                  <a:cubicBezTo>
                    <a:pt x="238" y="288"/>
                    <a:pt x="233" y="298"/>
                    <a:pt x="228" y="310"/>
                  </a:cubicBezTo>
                  <a:cubicBezTo>
                    <a:pt x="228" y="310"/>
                    <a:pt x="228" y="310"/>
                    <a:pt x="228" y="310"/>
                  </a:cubicBezTo>
                  <a:cubicBezTo>
                    <a:pt x="223" y="321"/>
                    <a:pt x="219" y="333"/>
                    <a:pt x="217" y="345"/>
                  </a:cubicBezTo>
                  <a:cubicBezTo>
                    <a:pt x="206" y="391"/>
                    <a:pt x="210" y="442"/>
                    <a:pt x="235" y="494"/>
                  </a:cubicBezTo>
                  <a:lnTo>
                    <a:pt x="235" y="494"/>
                  </a:lnTo>
                  <a:cubicBezTo>
                    <a:pt x="240" y="505"/>
                    <a:pt x="246" y="516"/>
                    <a:pt x="253" y="527"/>
                  </a:cubicBezTo>
                  <a:lnTo>
                    <a:pt x="253" y="527"/>
                  </a:lnTo>
                  <a:close/>
                </a:path>
              </a:pathLst>
            </a:custGeom>
            <a:noFill/>
            <a:ln w="1588" cap="flat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DCA98B89-C06C-1AFA-6046-473CE330AD7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688263" y="465138"/>
              <a:ext cx="273050" cy="304800"/>
            </a:xfrm>
            <a:custGeom>
              <a:avLst/>
              <a:gdLst>
                <a:gd name="T0" fmla="*/ 31 w 337"/>
                <a:gd name="T1" fmla="*/ 334 h 370"/>
                <a:gd name="T2" fmla="*/ 55 w 337"/>
                <a:gd name="T3" fmla="*/ 309 h 370"/>
                <a:gd name="T4" fmla="*/ 27 w 337"/>
                <a:gd name="T5" fmla="*/ 282 h 370"/>
                <a:gd name="T6" fmla="*/ 8 w 337"/>
                <a:gd name="T7" fmla="*/ 272 h 370"/>
                <a:gd name="T8" fmla="*/ 31 w 337"/>
                <a:gd name="T9" fmla="*/ 333 h 370"/>
                <a:gd name="T10" fmla="*/ 58 w 337"/>
                <a:gd name="T11" fmla="*/ 370 h 370"/>
                <a:gd name="T12" fmla="*/ 303 w 337"/>
                <a:gd name="T13" fmla="*/ 58 h 370"/>
                <a:gd name="T14" fmla="*/ 58 w 337"/>
                <a:gd name="T15" fmla="*/ 370 h 370"/>
                <a:gd name="T16" fmla="*/ 325 w 337"/>
                <a:gd name="T17" fmla="*/ 18 h 370"/>
                <a:gd name="T18" fmla="*/ 327 w 337"/>
                <a:gd name="T19" fmla="*/ 60 h 370"/>
                <a:gd name="T20" fmla="*/ 322 w 337"/>
                <a:gd name="T21" fmla="*/ 40 h 370"/>
                <a:gd name="T22" fmla="*/ 325 w 337"/>
                <a:gd name="T23" fmla="*/ 18 h 370"/>
                <a:gd name="T24" fmla="*/ 41 w 337"/>
                <a:gd name="T25" fmla="*/ 347 h 370"/>
                <a:gd name="T26" fmla="*/ 186 w 337"/>
                <a:gd name="T27" fmla="*/ 194 h 370"/>
                <a:gd name="T28" fmla="*/ 323 w 337"/>
                <a:gd name="T29" fmla="*/ 13 h 370"/>
                <a:gd name="T30" fmla="*/ 267 w 337"/>
                <a:gd name="T31" fmla="*/ 53 h 370"/>
                <a:gd name="T32" fmla="*/ 145 w 337"/>
                <a:gd name="T33" fmla="*/ 232 h 370"/>
                <a:gd name="T34" fmla="*/ 114 w 337"/>
                <a:gd name="T35" fmla="*/ 274 h 370"/>
                <a:gd name="T36" fmla="*/ 92 w 337"/>
                <a:gd name="T37" fmla="*/ 299 h 370"/>
                <a:gd name="T38" fmla="*/ 75 w 337"/>
                <a:gd name="T39" fmla="*/ 317 h 370"/>
                <a:gd name="T40" fmla="*/ 85 w 337"/>
                <a:gd name="T41" fmla="*/ 299 h 370"/>
                <a:gd name="T42" fmla="*/ 31 w 337"/>
                <a:gd name="T43" fmla="*/ 279 h 370"/>
                <a:gd name="T44" fmla="*/ 73 w 337"/>
                <a:gd name="T45" fmla="*/ 312 h 370"/>
                <a:gd name="T46" fmla="*/ 102 w 337"/>
                <a:gd name="T47" fmla="*/ 279 h 370"/>
                <a:gd name="T48" fmla="*/ 90 w 337"/>
                <a:gd name="T49" fmla="*/ 294 h 370"/>
                <a:gd name="T50" fmla="*/ 110 w 337"/>
                <a:gd name="T51" fmla="*/ 270 h 370"/>
                <a:gd name="T52" fmla="*/ 89 w 337"/>
                <a:gd name="T53" fmla="*/ 226 h 370"/>
                <a:gd name="T54" fmla="*/ 82 w 337"/>
                <a:gd name="T55" fmla="*/ 226 h 370"/>
                <a:gd name="T56" fmla="*/ 102 w 337"/>
                <a:gd name="T57" fmla="*/ 211 h 370"/>
                <a:gd name="T58" fmla="*/ 144 w 337"/>
                <a:gd name="T59" fmla="*/ 199 h 370"/>
                <a:gd name="T60" fmla="*/ 110 w 337"/>
                <a:gd name="T61" fmla="*/ 270 h 370"/>
                <a:gd name="T62" fmla="*/ 128 w 337"/>
                <a:gd name="T63" fmla="*/ 246 h 370"/>
                <a:gd name="T64" fmla="*/ 109 w 337"/>
                <a:gd name="T65" fmla="*/ 214 h 370"/>
                <a:gd name="T66" fmla="*/ 144 w 337"/>
                <a:gd name="T67" fmla="*/ 224 h 370"/>
                <a:gd name="T68" fmla="*/ 153 w 337"/>
                <a:gd name="T69" fmla="*/ 204 h 370"/>
                <a:gd name="T70" fmla="*/ 144 w 337"/>
                <a:gd name="T71" fmla="*/ 224 h 370"/>
                <a:gd name="T72" fmla="*/ 171 w 337"/>
                <a:gd name="T73" fmla="*/ 183 h 370"/>
                <a:gd name="T74" fmla="*/ 154 w 337"/>
                <a:gd name="T75" fmla="*/ 199 h 370"/>
                <a:gd name="T76" fmla="*/ 159 w 337"/>
                <a:gd name="T77" fmla="*/ 202 h 370"/>
                <a:gd name="T78" fmla="*/ 183 w 337"/>
                <a:gd name="T79" fmla="*/ 164 h 370"/>
                <a:gd name="T80" fmla="*/ 94 w 337"/>
                <a:gd name="T81" fmla="*/ 175 h 370"/>
                <a:gd name="T82" fmla="*/ 174 w 337"/>
                <a:gd name="T83" fmla="*/ 178 h 370"/>
                <a:gd name="T84" fmla="*/ 193 w 337"/>
                <a:gd name="T85" fmla="*/ 148 h 370"/>
                <a:gd name="T86" fmla="*/ 54 w 337"/>
                <a:gd name="T87" fmla="*/ 148 h 370"/>
                <a:gd name="T88" fmla="*/ 186 w 337"/>
                <a:gd name="T89" fmla="*/ 159 h 370"/>
                <a:gd name="T90" fmla="*/ 204 w 337"/>
                <a:gd name="T91" fmla="*/ 131 h 370"/>
                <a:gd name="T92" fmla="*/ 110 w 337"/>
                <a:gd name="T93" fmla="*/ 123 h 370"/>
                <a:gd name="T94" fmla="*/ 42 w 337"/>
                <a:gd name="T95" fmla="*/ 99 h 370"/>
                <a:gd name="T96" fmla="*/ 113 w 337"/>
                <a:gd name="T97" fmla="*/ 137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37" h="370">
                  <a:moveTo>
                    <a:pt x="31" y="333"/>
                  </a:moveTo>
                  <a:lnTo>
                    <a:pt x="31" y="333"/>
                  </a:lnTo>
                  <a:cubicBezTo>
                    <a:pt x="31" y="334"/>
                    <a:pt x="31" y="334"/>
                    <a:pt x="31" y="334"/>
                  </a:cubicBezTo>
                  <a:cubicBezTo>
                    <a:pt x="33" y="337"/>
                    <a:pt x="35" y="340"/>
                    <a:pt x="37" y="343"/>
                  </a:cubicBezTo>
                  <a:cubicBezTo>
                    <a:pt x="48" y="334"/>
                    <a:pt x="59" y="325"/>
                    <a:pt x="68" y="316"/>
                  </a:cubicBezTo>
                  <a:cubicBezTo>
                    <a:pt x="64" y="313"/>
                    <a:pt x="59" y="311"/>
                    <a:pt x="55" y="309"/>
                  </a:cubicBezTo>
                  <a:cubicBezTo>
                    <a:pt x="48" y="316"/>
                    <a:pt x="42" y="320"/>
                    <a:pt x="29" y="320"/>
                  </a:cubicBezTo>
                  <a:cubicBezTo>
                    <a:pt x="27" y="320"/>
                    <a:pt x="26" y="318"/>
                    <a:pt x="27" y="316"/>
                  </a:cubicBezTo>
                  <a:cubicBezTo>
                    <a:pt x="29" y="309"/>
                    <a:pt x="27" y="291"/>
                    <a:pt x="27" y="282"/>
                  </a:cubicBezTo>
                  <a:cubicBezTo>
                    <a:pt x="26" y="280"/>
                    <a:pt x="25" y="278"/>
                    <a:pt x="24" y="276"/>
                  </a:cubicBezTo>
                  <a:cubicBezTo>
                    <a:pt x="20" y="277"/>
                    <a:pt x="16" y="277"/>
                    <a:pt x="10" y="277"/>
                  </a:cubicBezTo>
                  <a:cubicBezTo>
                    <a:pt x="7" y="277"/>
                    <a:pt x="6" y="274"/>
                    <a:pt x="8" y="272"/>
                  </a:cubicBezTo>
                  <a:cubicBezTo>
                    <a:pt x="17" y="264"/>
                    <a:pt x="16" y="253"/>
                    <a:pt x="17" y="238"/>
                  </a:cubicBezTo>
                  <a:cubicBezTo>
                    <a:pt x="12" y="241"/>
                    <a:pt x="4" y="247"/>
                    <a:pt x="0" y="249"/>
                  </a:cubicBezTo>
                  <a:cubicBezTo>
                    <a:pt x="4" y="288"/>
                    <a:pt x="17" y="313"/>
                    <a:pt x="31" y="333"/>
                  </a:cubicBezTo>
                  <a:lnTo>
                    <a:pt x="31" y="333"/>
                  </a:lnTo>
                  <a:close/>
                  <a:moveTo>
                    <a:pt x="58" y="370"/>
                  </a:moveTo>
                  <a:lnTo>
                    <a:pt x="58" y="370"/>
                  </a:lnTo>
                  <a:cubicBezTo>
                    <a:pt x="173" y="293"/>
                    <a:pt x="218" y="153"/>
                    <a:pt x="321" y="65"/>
                  </a:cubicBezTo>
                  <a:lnTo>
                    <a:pt x="306" y="62"/>
                  </a:lnTo>
                  <a:cubicBezTo>
                    <a:pt x="303" y="61"/>
                    <a:pt x="303" y="61"/>
                    <a:pt x="303" y="58"/>
                  </a:cubicBezTo>
                  <a:lnTo>
                    <a:pt x="306" y="37"/>
                  </a:lnTo>
                  <a:cubicBezTo>
                    <a:pt x="211" y="133"/>
                    <a:pt x="158" y="292"/>
                    <a:pt x="50" y="360"/>
                  </a:cubicBezTo>
                  <a:cubicBezTo>
                    <a:pt x="53" y="363"/>
                    <a:pt x="55" y="366"/>
                    <a:pt x="58" y="370"/>
                  </a:cubicBezTo>
                  <a:lnTo>
                    <a:pt x="58" y="370"/>
                  </a:lnTo>
                  <a:close/>
                  <a:moveTo>
                    <a:pt x="325" y="18"/>
                  </a:moveTo>
                  <a:lnTo>
                    <a:pt x="325" y="18"/>
                  </a:lnTo>
                  <a:cubicBezTo>
                    <a:pt x="321" y="22"/>
                    <a:pt x="316" y="26"/>
                    <a:pt x="312" y="30"/>
                  </a:cubicBezTo>
                  <a:lnTo>
                    <a:pt x="309" y="57"/>
                  </a:lnTo>
                  <a:lnTo>
                    <a:pt x="327" y="60"/>
                  </a:lnTo>
                  <a:cubicBezTo>
                    <a:pt x="330" y="58"/>
                    <a:pt x="333" y="55"/>
                    <a:pt x="337" y="52"/>
                  </a:cubicBezTo>
                  <a:lnTo>
                    <a:pt x="334" y="46"/>
                  </a:lnTo>
                  <a:cubicBezTo>
                    <a:pt x="329" y="47"/>
                    <a:pt x="324" y="45"/>
                    <a:pt x="322" y="40"/>
                  </a:cubicBezTo>
                  <a:cubicBezTo>
                    <a:pt x="320" y="34"/>
                    <a:pt x="323" y="29"/>
                    <a:pt x="328" y="27"/>
                  </a:cubicBezTo>
                  <a:lnTo>
                    <a:pt x="325" y="18"/>
                  </a:lnTo>
                  <a:lnTo>
                    <a:pt x="325" y="18"/>
                  </a:lnTo>
                  <a:close/>
                  <a:moveTo>
                    <a:pt x="75" y="317"/>
                  </a:moveTo>
                  <a:lnTo>
                    <a:pt x="75" y="317"/>
                  </a:lnTo>
                  <a:cubicBezTo>
                    <a:pt x="64" y="328"/>
                    <a:pt x="53" y="338"/>
                    <a:pt x="41" y="347"/>
                  </a:cubicBezTo>
                  <a:lnTo>
                    <a:pt x="41" y="348"/>
                  </a:lnTo>
                  <a:cubicBezTo>
                    <a:pt x="43" y="351"/>
                    <a:pt x="45" y="353"/>
                    <a:pt x="47" y="355"/>
                  </a:cubicBezTo>
                  <a:cubicBezTo>
                    <a:pt x="103" y="320"/>
                    <a:pt x="145" y="259"/>
                    <a:pt x="186" y="194"/>
                  </a:cubicBezTo>
                  <a:cubicBezTo>
                    <a:pt x="221" y="138"/>
                    <a:pt x="259" y="75"/>
                    <a:pt x="307" y="27"/>
                  </a:cubicBezTo>
                  <a:cubicBezTo>
                    <a:pt x="307" y="27"/>
                    <a:pt x="308" y="27"/>
                    <a:pt x="308" y="26"/>
                  </a:cubicBezTo>
                  <a:cubicBezTo>
                    <a:pt x="313" y="22"/>
                    <a:pt x="318" y="17"/>
                    <a:pt x="323" y="13"/>
                  </a:cubicBezTo>
                  <a:lnTo>
                    <a:pt x="319" y="0"/>
                  </a:lnTo>
                  <a:cubicBezTo>
                    <a:pt x="300" y="15"/>
                    <a:pt x="283" y="33"/>
                    <a:pt x="267" y="52"/>
                  </a:cubicBezTo>
                  <a:cubicBezTo>
                    <a:pt x="267" y="52"/>
                    <a:pt x="267" y="53"/>
                    <a:pt x="267" y="53"/>
                  </a:cubicBezTo>
                  <a:cubicBezTo>
                    <a:pt x="236" y="90"/>
                    <a:pt x="210" y="132"/>
                    <a:pt x="185" y="171"/>
                  </a:cubicBezTo>
                  <a:cubicBezTo>
                    <a:pt x="172" y="191"/>
                    <a:pt x="159" y="212"/>
                    <a:pt x="145" y="232"/>
                  </a:cubicBezTo>
                  <a:cubicBezTo>
                    <a:pt x="145" y="232"/>
                    <a:pt x="145" y="232"/>
                    <a:pt x="145" y="232"/>
                  </a:cubicBezTo>
                  <a:cubicBezTo>
                    <a:pt x="139" y="241"/>
                    <a:pt x="133" y="249"/>
                    <a:pt x="127" y="256"/>
                  </a:cubicBezTo>
                  <a:cubicBezTo>
                    <a:pt x="127" y="257"/>
                    <a:pt x="127" y="257"/>
                    <a:pt x="127" y="257"/>
                  </a:cubicBezTo>
                  <a:cubicBezTo>
                    <a:pt x="122" y="263"/>
                    <a:pt x="118" y="269"/>
                    <a:pt x="114" y="274"/>
                  </a:cubicBezTo>
                  <a:cubicBezTo>
                    <a:pt x="113" y="274"/>
                    <a:pt x="113" y="275"/>
                    <a:pt x="113" y="275"/>
                  </a:cubicBezTo>
                  <a:cubicBezTo>
                    <a:pt x="107" y="283"/>
                    <a:pt x="100" y="291"/>
                    <a:pt x="93" y="298"/>
                  </a:cubicBezTo>
                  <a:cubicBezTo>
                    <a:pt x="93" y="299"/>
                    <a:pt x="93" y="299"/>
                    <a:pt x="92" y="299"/>
                  </a:cubicBezTo>
                  <a:cubicBezTo>
                    <a:pt x="87" y="305"/>
                    <a:pt x="81" y="311"/>
                    <a:pt x="75" y="317"/>
                  </a:cubicBezTo>
                  <a:lnTo>
                    <a:pt x="75" y="317"/>
                  </a:lnTo>
                  <a:lnTo>
                    <a:pt x="75" y="317"/>
                  </a:lnTo>
                  <a:close/>
                  <a:moveTo>
                    <a:pt x="73" y="312"/>
                  </a:moveTo>
                  <a:lnTo>
                    <a:pt x="73" y="312"/>
                  </a:lnTo>
                  <a:cubicBezTo>
                    <a:pt x="77" y="307"/>
                    <a:pt x="81" y="303"/>
                    <a:pt x="85" y="299"/>
                  </a:cubicBezTo>
                  <a:cubicBezTo>
                    <a:pt x="59" y="295"/>
                    <a:pt x="44" y="282"/>
                    <a:pt x="39" y="267"/>
                  </a:cubicBezTo>
                  <a:cubicBezTo>
                    <a:pt x="35" y="270"/>
                    <a:pt x="32" y="273"/>
                    <a:pt x="29" y="274"/>
                  </a:cubicBezTo>
                  <a:cubicBezTo>
                    <a:pt x="30" y="276"/>
                    <a:pt x="31" y="277"/>
                    <a:pt x="31" y="279"/>
                  </a:cubicBezTo>
                  <a:cubicBezTo>
                    <a:pt x="32" y="279"/>
                    <a:pt x="32" y="279"/>
                    <a:pt x="32" y="280"/>
                  </a:cubicBezTo>
                  <a:cubicBezTo>
                    <a:pt x="43" y="297"/>
                    <a:pt x="55" y="302"/>
                    <a:pt x="73" y="312"/>
                  </a:cubicBezTo>
                  <a:lnTo>
                    <a:pt x="73" y="312"/>
                  </a:lnTo>
                  <a:close/>
                  <a:moveTo>
                    <a:pt x="90" y="294"/>
                  </a:moveTo>
                  <a:lnTo>
                    <a:pt x="90" y="294"/>
                  </a:lnTo>
                  <a:cubicBezTo>
                    <a:pt x="94" y="289"/>
                    <a:pt x="98" y="284"/>
                    <a:pt x="102" y="279"/>
                  </a:cubicBezTo>
                  <a:cubicBezTo>
                    <a:pt x="54" y="293"/>
                    <a:pt x="24" y="217"/>
                    <a:pt x="106" y="186"/>
                  </a:cubicBezTo>
                  <a:cubicBezTo>
                    <a:pt x="100" y="184"/>
                    <a:pt x="94" y="182"/>
                    <a:pt x="88" y="179"/>
                  </a:cubicBezTo>
                  <a:cubicBezTo>
                    <a:pt x="35" y="203"/>
                    <a:pt x="17" y="284"/>
                    <a:pt x="90" y="294"/>
                  </a:cubicBezTo>
                  <a:lnTo>
                    <a:pt x="90" y="294"/>
                  </a:lnTo>
                  <a:close/>
                  <a:moveTo>
                    <a:pt x="110" y="270"/>
                  </a:moveTo>
                  <a:lnTo>
                    <a:pt x="110" y="270"/>
                  </a:lnTo>
                  <a:cubicBezTo>
                    <a:pt x="114" y="265"/>
                    <a:pt x="118" y="260"/>
                    <a:pt x="122" y="254"/>
                  </a:cubicBezTo>
                  <a:cubicBezTo>
                    <a:pt x="124" y="240"/>
                    <a:pt x="120" y="224"/>
                    <a:pt x="103" y="216"/>
                  </a:cubicBezTo>
                  <a:cubicBezTo>
                    <a:pt x="98" y="219"/>
                    <a:pt x="93" y="222"/>
                    <a:pt x="89" y="226"/>
                  </a:cubicBezTo>
                  <a:cubicBezTo>
                    <a:pt x="115" y="230"/>
                    <a:pt x="115" y="263"/>
                    <a:pt x="91" y="263"/>
                  </a:cubicBezTo>
                  <a:cubicBezTo>
                    <a:pt x="72" y="263"/>
                    <a:pt x="73" y="239"/>
                    <a:pt x="81" y="227"/>
                  </a:cubicBezTo>
                  <a:cubicBezTo>
                    <a:pt x="81" y="227"/>
                    <a:pt x="82" y="226"/>
                    <a:pt x="82" y="226"/>
                  </a:cubicBezTo>
                  <a:lnTo>
                    <a:pt x="82" y="226"/>
                  </a:lnTo>
                  <a:cubicBezTo>
                    <a:pt x="86" y="221"/>
                    <a:pt x="92" y="216"/>
                    <a:pt x="101" y="211"/>
                  </a:cubicBezTo>
                  <a:cubicBezTo>
                    <a:pt x="101" y="211"/>
                    <a:pt x="101" y="211"/>
                    <a:pt x="102" y="211"/>
                  </a:cubicBezTo>
                  <a:cubicBezTo>
                    <a:pt x="108" y="208"/>
                    <a:pt x="116" y="205"/>
                    <a:pt x="125" y="203"/>
                  </a:cubicBezTo>
                  <a:cubicBezTo>
                    <a:pt x="125" y="202"/>
                    <a:pt x="126" y="202"/>
                    <a:pt x="126" y="202"/>
                  </a:cubicBezTo>
                  <a:cubicBezTo>
                    <a:pt x="131" y="201"/>
                    <a:pt x="137" y="200"/>
                    <a:pt x="144" y="199"/>
                  </a:cubicBezTo>
                  <a:cubicBezTo>
                    <a:pt x="139" y="197"/>
                    <a:pt x="133" y="195"/>
                    <a:pt x="127" y="193"/>
                  </a:cubicBezTo>
                  <a:cubicBezTo>
                    <a:pt x="123" y="192"/>
                    <a:pt x="119" y="190"/>
                    <a:pt x="115" y="189"/>
                  </a:cubicBezTo>
                  <a:cubicBezTo>
                    <a:pt x="26" y="218"/>
                    <a:pt x="62" y="296"/>
                    <a:pt x="110" y="270"/>
                  </a:cubicBezTo>
                  <a:lnTo>
                    <a:pt x="110" y="270"/>
                  </a:lnTo>
                  <a:close/>
                  <a:moveTo>
                    <a:pt x="128" y="246"/>
                  </a:moveTo>
                  <a:lnTo>
                    <a:pt x="128" y="246"/>
                  </a:lnTo>
                  <a:cubicBezTo>
                    <a:pt x="132" y="241"/>
                    <a:pt x="136" y="235"/>
                    <a:pt x="140" y="230"/>
                  </a:cubicBezTo>
                  <a:cubicBezTo>
                    <a:pt x="139" y="225"/>
                    <a:pt x="133" y="215"/>
                    <a:pt x="125" y="208"/>
                  </a:cubicBezTo>
                  <a:cubicBezTo>
                    <a:pt x="120" y="210"/>
                    <a:pt x="114" y="211"/>
                    <a:pt x="109" y="214"/>
                  </a:cubicBezTo>
                  <a:cubicBezTo>
                    <a:pt x="123" y="221"/>
                    <a:pt x="128" y="234"/>
                    <a:pt x="128" y="246"/>
                  </a:cubicBezTo>
                  <a:lnTo>
                    <a:pt x="128" y="246"/>
                  </a:lnTo>
                  <a:close/>
                  <a:moveTo>
                    <a:pt x="144" y="224"/>
                  </a:moveTo>
                  <a:lnTo>
                    <a:pt x="144" y="224"/>
                  </a:lnTo>
                  <a:cubicBezTo>
                    <a:pt x="148" y="218"/>
                    <a:pt x="152" y="212"/>
                    <a:pt x="156" y="206"/>
                  </a:cubicBezTo>
                  <a:cubicBezTo>
                    <a:pt x="155" y="205"/>
                    <a:pt x="154" y="205"/>
                    <a:pt x="153" y="204"/>
                  </a:cubicBezTo>
                  <a:cubicBezTo>
                    <a:pt x="147" y="205"/>
                    <a:pt x="140" y="205"/>
                    <a:pt x="132" y="207"/>
                  </a:cubicBezTo>
                  <a:cubicBezTo>
                    <a:pt x="137" y="212"/>
                    <a:pt x="141" y="219"/>
                    <a:pt x="144" y="224"/>
                  </a:cubicBezTo>
                  <a:lnTo>
                    <a:pt x="144" y="224"/>
                  </a:lnTo>
                  <a:close/>
                  <a:moveTo>
                    <a:pt x="159" y="202"/>
                  </a:moveTo>
                  <a:lnTo>
                    <a:pt x="159" y="202"/>
                  </a:lnTo>
                  <a:cubicBezTo>
                    <a:pt x="163" y="195"/>
                    <a:pt x="167" y="189"/>
                    <a:pt x="171" y="183"/>
                  </a:cubicBezTo>
                  <a:cubicBezTo>
                    <a:pt x="156" y="179"/>
                    <a:pt x="127" y="181"/>
                    <a:pt x="110" y="181"/>
                  </a:cubicBezTo>
                  <a:cubicBezTo>
                    <a:pt x="116" y="184"/>
                    <a:pt x="122" y="186"/>
                    <a:pt x="129" y="188"/>
                  </a:cubicBezTo>
                  <a:cubicBezTo>
                    <a:pt x="138" y="191"/>
                    <a:pt x="147" y="194"/>
                    <a:pt x="154" y="199"/>
                  </a:cubicBezTo>
                  <a:cubicBezTo>
                    <a:pt x="155" y="199"/>
                    <a:pt x="155" y="199"/>
                    <a:pt x="155" y="199"/>
                  </a:cubicBezTo>
                  <a:cubicBezTo>
                    <a:pt x="156" y="200"/>
                    <a:pt x="158" y="201"/>
                    <a:pt x="159" y="202"/>
                  </a:cubicBezTo>
                  <a:lnTo>
                    <a:pt x="159" y="202"/>
                  </a:lnTo>
                  <a:close/>
                  <a:moveTo>
                    <a:pt x="174" y="178"/>
                  </a:moveTo>
                  <a:lnTo>
                    <a:pt x="174" y="178"/>
                  </a:lnTo>
                  <a:cubicBezTo>
                    <a:pt x="177" y="173"/>
                    <a:pt x="180" y="169"/>
                    <a:pt x="183" y="164"/>
                  </a:cubicBezTo>
                  <a:cubicBezTo>
                    <a:pt x="166" y="159"/>
                    <a:pt x="138" y="160"/>
                    <a:pt x="121" y="160"/>
                  </a:cubicBezTo>
                  <a:cubicBezTo>
                    <a:pt x="100" y="161"/>
                    <a:pt x="79" y="161"/>
                    <a:pt x="62" y="157"/>
                  </a:cubicBezTo>
                  <a:cubicBezTo>
                    <a:pt x="71" y="165"/>
                    <a:pt x="82" y="170"/>
                    <a:pt x="94" y="175"/>
                  </a:cubicBezTo>
                  <a:cubicBezTo>
                    <a:pt x="102" y="177"/>
                    <a:pt x="123" y="175"/>
                    <a:pt x="130" y="175"/>
                  </a:cubicBezTo>
                  <a:cubicBezTo>
                    <a:pt x="146" y="175"/>
                    <a:pt x="163" y="175"/>
                    <a:pt x="174" y="178"/>
                  </a:cubicBezTo>
                  <a:lnTo>
                    <a:pt x="174" y="178"/>
                  </a:lnTo>
                  <a:close/>
                  <a:moveTo>
                    <a:pt x="186" y="159"/>
                  </a:moveTo>
                  <a:lnTo>
                    <a:pt x="186" y="159"/>
                  </a:lnTo>
                  <a:cubicBezTo>
                    <a:pt x="188" y="155"/>
                    <a:pt x="191" y="152"/>
                    <a:pt x="193" y="148"/>
                  </a:cubicBezTo>
                  <a:cubicBezTo>
                    <a:pt x="171" y="139"/>
                    <a:pt x="136" y="142"/>
                    <a:pt x="113" y="142"/>
                  </a:cubicBezTo>
                  <a:cubicBezTo>
                    <a:pt x="87" y="142"/>
                    <a:pt x="60" y="141"/>
                    <a:pt x="43" y="126"/>
                  </a:cubicBezTo>
                  <a:cubicBezTo>
                    <a:pt x="46" y="135"/>
                    <a:pt x="50" y="142"/>
                    <a:pt x="54" y="148"/>
                  </a:cubicBezTo>
                  <a:cubicBezTo>
                    <a:pt x="80" y="159"/>
                    <a:pt x="128" y="153"/>
                    <a:pt x="158" y="155"/>
                  </a:cubicBezTo>
                  <a:cubicBezTo>
                    <a:pt x="168" y="155"/>
                    <a:pt x="178" y="156"/>
                    <a:pt x="186" y="159"/>
                  </a:cubicBezTo>
                  <a:lnTo>
                    <a:pt x="186" y="159"/>
                  </a:lnTo>
                  <a:close/>
                  <a:moveTo>
                    <a:pt x="196" y="143"/>
                  </a:moveTo>
                  <a:lnTo>
                    <a:pt x="196" y="143"/>
                  </a:lnTo>
                  <a:cubicBezTo>
                    <a:pt x="199" y="139"/>
                    <a:pt x="201" y="135"/>
                    <a:pt x="204" y="131"/>
                  </a:cubicBezTo>
                  <a:cubicBezTo>
                    <a:pt x="195" y="128"/>
                    <a:pt x="187" y="126"/>
                    <a:pt x="178" y="125"/>
                  </a:cubicBezTo>
                  <a:cubicBezTo>
                    <a:pt x="178" y="125"/>
                    <a:pt x="178" y="125"/>
                    <a:pt x="177" y="125"/>
                  </a:cubicBezTo>
                  <a:cubicBezTo>
                    <a:pt x="155" y="121"/>
                    <a:pt x="133" y="122"/>
                    <a:pt x="110" y="123"/>
                  </a:cubicBezTo>
                  <a:cubicBezTo>
                    <a:pt x="95" y="123"/>
                    <a:pt x="81" y="122"/>
                    <a:pt x="69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58" y="115"/>
                    <a:pt x="49" y="109"/>
                    <a:pt x="42" y="99"/>
                  </a:cubicBezTo>
                  <a:cubicBezTo>
                    <a:pt x="41" y="100"/>
                    <a:pt x="40" y="101"/>
                    <a:pt x="39" y="102"/>
                  </a:cubicBezTo>
                  <a:cubicBezTo>
                    <a:pt x="40" y="107"/>
                    <a:pt x="40" y="111"/>
                    <a:pt x="41" y="115"/>
                  </a:cubicBezTo>
                  <a:cubicBezTo>
                    <a:pt x="55" y="134"/>
                    <a:pt x="83" y="137"/>
                    <a:pt x="113" y="137"/>
                  </a:cubicBezTo>
                  <a:cubicBezTo>
                    <a:pt x="138" y="137"/>
                    <a:pt x="173" y="133"/>
                    <a:pt x="196" y="143"/>
                  </a:cubicBezTo>
                  <a:lnTo>
                    <a:pt x="196" y="143"/>
                  </a:lnTo>
                  <a:close/>
                </a:path>
              </a:pathLst>
            </a:custGeom>
            <a:noFill/>
            <a:ln w="1588" cap="flat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6CE97323-EA31-B978-ED66-B1F83219FC6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613650" y="406400"/>
              <a:ext cx="296863" cy="406400"/>
            </a:xfrm>
            <a:custGeom>
              <a:avLst/>
              <a:gdLst>
                <a:gd name="T0" fmla="*/ 366 w 366"/>
                <a:gd name="T1" fmla="*/ 110 h 496"/>
                <a:gd name="T2" fmla="*/ 303 w 366"/>
                <a:gd name="T3" fmla="*/ 97 h 496"/>
                <a:gd name="T4" fmla="*/ 328 w 366"/>
                <a:gd name="T5" fmla="*/ 122 h 496"/>
                <a:gd name="T6" fmla="*/ 47 w 366"/>
                <a:gd name="T7" fmla="*/ 454 h 496"/>
                <a:gd name="T8" fmla="*/ 91 w 366"/>
                <a:gd name="T9" fmla="*/ 402 h 496"/>
                <a:gd name="T10" fmla="*/ 89 w 366"/>
                <a:gd name="T11" fmla="*/ 397 h 496"/>
                <a:gd name="T12" fmla="*/ 47 w 366"/>
                <a:gd name="T13" fmla="*/ 454 h 496"/>
                <a:gd name="T14" fmla="*/ 101 w 366"/>
                <a:gd name="T15" fmla="*/ 421 h 496"/>
                <a:gd name="T16" fmla="*/ 119 w 366"/>
                <a:gd name="T17" fmla="*/ 448 h 496"/>
                <a:gd name="T18" fmla="*/ 69 w 366"/>
                <a:gd name="T19" fmla="*/ 471 h 496"/>
                <a:gd name="T20" fmla="*/ 101 w 366"/>
                <a:gd name="T21" fmla="*/ 421 h 496"/>
                <a:gd name="T22" fmla="*/ 82 w 366"/>
                <a:gd name="T23" fmla="*/ 381 h 496"/>
                <a:gd name="T24" fmla="*/ 28 w 366"/>
                <a:gd name="T25" fmla="*/ 378 h 496"/>
                <a:gd name="T26" fmla="*/ 7 w 366"/>
                <a:gd name="T27" fmla="*/ 362 h 496"/>
                <a:gd name="T28" fmla="*/ 6 w 366"/>
                <a:gd name="T29" fmla="*/ 357 h 496"/>
                <a:gd name="T30" fmla="*/ 68 w 366"/>
                <a:gd name="T31" fmla="*/ 329 h 496"/>
                <a:gd name="T32" fmla="*/ 67 w 366"/>
                <a:gd name="T33" fmla="*/ 324 h 496"/>
                <a:gd name="T34" fmla="*/ 6 w 366"/>
                <a:gd name="T35" fmla="*/ 357 h 496"/>
                <a:gd name="T36" fmla="*/ 0 w 366"/>
                <a:gd name="T37" fmla="*/ 302 h 496"/>
                <a:gd name="T38" fmla="*/ 15 w 366"/>
                <a:gd name="T39" fmla="*/ 284 h 496"/>
                <a:gd name="T40" fmla="*/ 67 w 366"/>
                <a:gd name="T41" fmla="*/ 267 h 496"/>
                <a:gd name="T42" fmla="*/ 0 w 366"/>
                <a:gd name="T43" fmla="*/ 302 h 496"/>
                <a:gd name="T44" fmla="*/ 68 w 366"/>
                <a:gd name="T45" fmla="*/ 262 h 496"/>
                <a:gd name="T46" fmla="*/ 23 w 366"/>
                <a:gd name="T47" fmla="*/ 228 h 496"/>
                <a:gd name="T48" fmla="*/ 17 w 366"/>
                <a:gd name="T49" fmla="*/ 202 h 496"/>
                <a:gd name="T50" fmla="*/ 19 w 366"/>
                <a:gd name="T51" fmla="*/ 196 h 496"/>
                <a:gd name="T52" fmla="*/ 82 w 366"/>
                <a:gd name="T53" fmla="*/ 213 h 496"/>
                <a:gd name="T54" fmla="*/ 84 w 366"/>
                <a:gd name="T55" fmla="*/ 208 h 496"/>
                <a:gd name="T56" fmla="*/ 19 w 366"/>
                <a:gd name="T57" fmla="*/ 196 h 496"/>
                <a:gd name="T58" fmla="*/ 40 w 366"/>
                <a:gd name="T59" fmla="*/ 149 h 496"/>
                <a:gd name="T60" fmla="*/ 60 w 366"/>
                <a:gd name="T61" fmla="*/ 142 h 496"/>
                <a:gd name="T62" fmla="*/ 111 w 366"/>
                <a:gd name="T63" fmla="*/ 162 h 496"/>
                <a:gd name="T64" fmla="*/ 40 w 366"/>
                <a:gd name="T65" fmla="*/ 149 h 496"/>
                <a:gd name="T66" fmla="*/ 114 w 366"/>
                <a:gd name="T67" fmla="*/ 157 h 496"/>
                <a:gd name="T68" fmla="*/ 95 w 366"/>
                <a:gd name="T69" fmla="*/ 99 h 496"/>
                <a:gd name="T70" fmla="*/ 102 w 366"/>
                <a:gd name="T71" fmla="*/ 72 h 496"/>
                <a:gd name="T72" fmla="*/ 106 w 366"/>
                <a:gd name="T73" fmla="*/ 69 h 496"/>
                <a:gd name="T74" fmla="*/ 150 w 366"/>
                <a:gd name="T75" fmla="*/ 121 h 496"/>
                <a:gd name="T76" fmla="*/ 155 w 366"/>
                <a:gd name="T77" fmla="*/ 117 h 496"/>
                <a:gd name="T78" fmla="*/ 106 w 366"/>
                <a:gd name="T79" fmla="*/ 69 h 496"/>
                <a:gd name="T80" fmla="*/ 149 w 366"/>
                <a:gd name="T81" fmla="*/ 37 h 496"/>
                <a:gd name="T82" fmla="*/ 170 w 366"/>
                <a:gd name="T83" fmla="*/ 42 h 496"/>
                <a:gd name="T84" fmla="*/ 200 w 366"/>
                <a:gd name="T85" fmla="*/ 90 h 496"/>
                <a:gd name="T86" fmla="*/ 149 w 366"/>
                <a:gd name="T87" fmla="*/ 37 h 496"/>
                <a:gd name="T88" fmla="*/ 206 w 366"/>
                <a:gd name="T89" fmla="*/ 88 h 496"/>
                <a:gd name="T90" fmla="*/ 222 w 366"/>
                <a:gd name="T91" fmla="*/ 21 h 496"/>
                <a:gd name="T92" fmla="*/ 243 w 366"/>
                <a:gd name="T93" fmla="*/ 0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66" h="496">
                  <a:moveTo>
                    <a:pt x="358" y="119"/>
                  </a:moveTo>
                  <a:lnTo>
                    <a:pt x="358" y="119"/>
                  </a:lnTo>
                  <a:cubicBezTo>
                    <a:pt x="360" y="116"/>
                    <a:pt x="363" y="113"/>
                    <a:pt x="366" y="110"/>
                  </a:cubicBezTo>
                  <a:cubicBezTo>
                    <a:pt x="351" y="105"/>
                    <a:pt x="337" y="102"/>
                    <a:pt x="323" y="99"/>
                  </a:cubicBezTo>
                  <a:cubicBezTo>
                    <a:pt x="323" y="99"/>
                    <a:pt x="322" y="99"/>
                    <a:pt x="322" y="99"/>
                  </a:cubicBezTo>
                  <a:cubicBezTo>
                    <a:pt x="316" y="98"/>
                    <a:pt x="309" y="98"/>
                    <a:pt x="303" y="97"/>
                  </a:cubicBezTo>
                  <a:cubicBezTo>
                    <a:pt x="305" y="101"/>
                    <a:pt x="307" y="106"/>
                    <a:pt x="307" y="112"/>
                  </a:cubicBezTo>
                  <a:cubicBezTo>
                    <a:pt x="310" y="115"/>
                    <a:pt x="312" y="119"/>
                    <a:pt x="312" y="123"/>
                  </a:cubicBezTo>
                  <a:cubicBezTo>
                    <a:pt x="316" y="121"/>
                    <a:pt x="322" y="120"/>
                    <a:pt x="328" y="122"/>
                  </a:cubicBezTo>
                  <a:cubicBezTo>
                    <a:pt x="333" y="111"/>
                    <a:pt x="348" y="109"/>
                    <a:pt x="358" y="119"/>
                  </a:cubicBezTo>
                  <a:lnTo>
                    <a:pt x="358" y="119"/>
                  </a:lnTo>
                  <a:close/>
                  <a:moveTo>
                    <a:pt x="47" y="454"/>
                  </a:moveTo>
                  <a:lnTo>
                    <a:pt x="47" y="454"/>
                  </a:lnTo>
                  <a:lnTo>
                    <a:pt x="98" y="416"/>
                  </a:lnTo>
                  <a:cubicBezTo>
                    <a:pt x="96" y="411"/>
                    <a:pt x="93" y="407"/>
                    <a:pt x="91" y="402"/>
                  </a:cubicBezTo>
                  <a:lnTo>
                    <a:pt x="48" y="429"/>
                  </a:lnTo>
                  <a:cubicBezTo>
                    <a:pt x="45" y="431"/>
                    <a:pt x="42" y="426"/>
                    <a:pt x="45" y="424"/>
                  </a:cubicBezTo>
                  <a:lnTo>
                    <a:pt x="89" y="397"/>
                  </a:lnTo>
                  <a:cubicBezTo>
                    <a:pt x="87" y="394"/>
                    <a:pt x="85" y="390"/>
                    <a:pt x="84" y="386"/>
                  </a:cubicBezTo>
                  <a:lnTo>
                    <a:pt x="25" y="414"/>
                  </a:lnTo>
                  <a:cubicBezTo>
                    <a:pt x="31" y="427"/>
                    <a:pt x="38" y="441"/>
                    <a:pt x="47" y="454"/>
                  </a:cubicBezTo>
                  <a:lnTo>
                    <a:pt x="47" y="454"/>
                  </a:lnTo>
                  <a:close/>
                  <a:moveTo>
                    <a:pt x="101" y="421"/>
                  </a:moveTo>
                  <a:lnTo>
                    <a:pt x="101" y="421"/>
                  </a:lnTo>
                  <a:lnTo>
                    <a:pt x="50" y="459"/>
                  </a:lnTo>
                  <a:cubicBezTo>
                    <a:pt x="58" y="472"/>
                    <a:pt x="68" y="484"/>
                    <a:pt x="79" y="496"/>
                  </a:cubicBezTo>
                  <a:lnTo>
                    <a:pt x="119" y="448"/>
                  </a:lnTo>
                  <a:cubicBezTo>
                    <a:pt x="116" y="445"/>
                    <a:pt x="114" y="441"/>
                    <a:pt x="111" y="437"/>
                  </a:cubicBezTo>
                  <a:lnTo>
                    <a:pt x="73" y="475"/>
                  </a:lnTo>
                  <a:cubicBezTo>
                    <a:pt x="70" y="478"/>
                    <a:pt x="67" y="474"/>
                    <a:pt x="69" y="471"/>
                  </a:cubicBezTo>
                  <a:lnTo>
                    <a:pt x="108" y="433"/>
                  </a:lnTo>
                  <a:cubicBezTo>
                    <a:pt x="106" y="429"/>
                    <a:pt x="103" y="425"/>
                    <a:pt x="101" y="421"/>
                  </a:cubicBezTo>
                  <a:lnTo>
                    <a:pt x="101" y="421"/>
                  </a:lnTo>
                  <a:close/>
                  <a:moveTo>
                    <a:pt x="23" y="408"/>
                  </a:moveTo>
                  <a:lnTo>
                    <a:pt x="23" y="408"/>
                  </a:lnTo>
                  <a:lnTo>
                    <a:pt x="82" y="381"/>
                  </a:lnTo>
                  <a:cubicBezTo>
                    <a:pt x="80" y="377"/>
                    <a:pt x="79" y="373"/>
                    <a:pt x="78" y="369"/>
                  </a:cubicBezTo>
                  <a:lnTo>
                    <a:pt x="29" y="384"/>
                  </a:lnTo>
                  <a:cubicBezTo>
                    <a:pt x="26" y="385"/>
                    <a:pt x="24" y="379"/>
                    <a:pt x="28" y="378"/>
                  </a:cubicBezTo>
                  <a:lnTo>
                    <a:pt x="76" y="364"/>
                  </a:lnTo>
                  <a:cubicBezTo>
                    <a:pt x="74" y="359"/>
                    <a:pt x="73" y="354"/>
                    <a:pt x="72" y="348"/>
                  </a:cubicBezTo>
                  <a:lnTo>
                    <a:pt x="7" y="362"/>
                  </a:lnTo>
                  <a:cubicBezTo>
                    <a:pt x="11" y="378"/>
                    <a:pt x="16" y="393"/>
                    <a:pt x="23" y="408"/>
                  </a:cubicBezTo>
                  <a:lnTo>
                    <a:pt x="23" y="408"/>
                  </a:lnTo>
                  <a:close/>
                  <a:moveTo>
                    <a:pt x="6" y="357"/>
                  </a:moveTo>
                  <a:lnTo>
                    <a:pt x="6" y="357"/>
                  </a:lnTo>
                  <a:lnTo>
                    <a:pt x="70" y="343"/>
                  </a:lnTo>
                  <a:cubicBezTo>
                    <a:pt x="69" y="338"/>
                    <a:pt x="69" y="334"/>
                    <a:pt x="68" y="329"/>
                  </a:cubicBezTo>
                  <a:lnTo>
                    <a:pt x="17" y="334"/>
                  </a:lnTo>
                  <a:cubicBezTo>
                    <a:pt x="13" y="334"/>
                    <a:pt x="13" y="329"/>
                    <a:pt x="16" y="328"/>
                  </a:cubicBezTo>
                  <a:lnTo>
                    <a:pt x="67" y="324"/>
                  </a:lnTo>
                  <a:cubicBezTo>
                    <a:pt x="66" y="319"/>
                    <a:pt x="66" y="314"/>
                    <a:pt x="66" y="308"/>
                  </a:cubicBezTo>
                  <a:lnTo>
                    <a:pt x="0" y="307"/>
                  </a:lnTo>
                  <a:cubicBezTo>
                    <a:pt x="1" y="324"/>
                    <a:pt x="3" y="340"/>
                    <a:pt x="6" y="357"/>
                  </a:cubicBezTo>
                  <a:lnTo>
                    <a:pt x="6" y="357"/>
                  </a:lnTo>
                  <a:close/>
                  <a:moveTo>
                    <a:pt x="0" y="302"/>
                  </a:moveTo>
                  <a:lnTo>
                    <a:pt x="0" y="302"/>
                  </a:lnTo>
                  <a:lnTo>
                    <a:pt x="66" y="303"/>
                  </a:lnTo>
                  <a:cubicBezTo>
                    <a:pt x="65" y="298"/>
                    <a:pt x="65" y="294"/>
                    <a:pt x="66" y="290"/>
                  </a:cubicBezTo>
                  <a:lnTo>
                    <a:pt x="15" y="284"/>
                  </a:lnTo>
                  <a:cubicBezTo>
                    <a:pt x="11" y="284"/>
                    <a:pt x="12" y="278"/>
                    <a:pt x="16" y="278"/>
                  </a:cubicBezTo>
                  <a:lnTo>
                    <a:pt x="66" y="284"/>
                  </a:lnTo>
                  <a:cubicBezTo>
                    <a:pt x="66" y="278"/>
                    <a:pt x="67" y="273"/>
                    <a:pt x="67" y="267"/>
                  </a:cubicBezTo>
                  <a:lnTo>
                    <a:pt x="4" y="254"/>
                  </a:lnTo>
                  <a:cubicBezTo>
                    <a:pt x="1" y="270"/>
                    <a:pt x="0" y="286"/>
                    <a:pt x="0" y="302"/>
                  </a:cubicBezTo>
                  <a:lnTo>
                    <a:pt x="0" y="302"/>
                  </a:lnTo>
                  <a:close/>
                  <a:moveTo>
                    <a:pt x="4" y="249"/>
                  </a:moveTo>
                  <a:lnTo>
                    <a:pt x="4" y="249"/>
                  </a:lnTo>
                  <a:lnTo>
                    <a:pt x="68" y="262"/>
                  </a:lnTo>
                  <a:cubicBezTo>
                    <a:pt x="69" y="257"/>
                    <a:pt x="70" y="253"/>
                    <a:pt x="71" y="249"/>
                  </a:cubicBezTo>
                  <a:lnTo>
                    <a:pt x="22" y="233"/>
                  </a:lnTo>
                  <a:cubicBezTo>
                    <a:pt x="18" y="232"/>
                    <a:pt x="20" y="227"/>
                    <a:pt x="23" y="228"/>
                  </a:cubicBezTo>
                  <a:lnTo>
                    <a:pt x="72" y="243"/>
                  </a:lnTo>
                  <a:cubicBezTo>
                    <a:pt x="73" y="239"/>
                    <a:pt x="74" y="235"/>
                    <a:pt x="75" y="231"/>
                  </a:cubicBezTo>
                  <a:lnTo>
                    <a:pt x="17" y="202"/>
                  </a:lnTo>
                  <a:cubicBezTo>
                    <a:pt x="11" y="217"/>
                    <a:pt x="7" y="233"/>
                    <a:pt x="4" y="249"/>
                  </a:cubicBezTo>
                  <a:lnTo>
                    <a:pt x="4" y="249"/>
                  </a:lnTo>
                  <a:close/>
                  <a:moveTo>
                    <a:pt x="19" y="196"/>
                  </a:moveTo>
                  <a:lnTo>
                    <a:pt x="19" y="196"/>
                  </a:lnTo>
                  <a:lnTo>
                    <a:pt x="77" y="225"/>
                  </a:lnTo>
                  <a:cubicBezTo>
                    <a:pt x="79" y="221"/>
                    <a:pt x="80" y="217"/>
                    <a:pt x="82" y="213"/>
                  </a:cubicBezTo>
                  <a:lnTo>
                    <a:pt x="37" y="186"/>
                  </a:lnTo>
                  <a:cubicBezTo>
                    <a:pt x="34" y="184"/>
                    <a:pt x="37" y="179"/>
                    <a:pt x="40" y="181"/>
                  </a:cubicBezTo>
                  <a:lnTo>
                    <a:pt x="84" y="208"/>
                  </a:lnTo>
                  <a:cubicBezTo>
                    <a:pt x="86" y="203"/>
                    <a:pt x="88" y="199"/>
                    <a:pt x="90" y="195"/>
                  </a:cubicBezTo>
                  <a:lnTo>
                    <a:pt x="38" y="154"/>
                  </a:lnTo>
                  <a:cubicBezTo>
                    <a:pt x="30" y="168"/>
                    <a:pt x="24" y="182"/>
                    <a:pt x="19" y="196"/>
                  </a:cubicBezTo>
                  <a:lnTo>
                    <a:pt x="19" y="196"/>
                  </a:lnTo>
                  <a:close/>
                  <a:moveTo>
                    <a:pt x="40" y="149"/>
                  </a:moveTo>
                  <a:lnTo>
                    <a:pt x="40" y="149"/>
                  </a:lnTo>
                  <a:lnTo>
                    <a:pt x="93" y="190"/>
                  </a:lnTo>
                  <a:cubicBezTo>
                    <a:pt x="95" y="186"/>
                    <a:pt x="97" y="183"/>
                    <a:pt x="99" y="179"/>
                  </a:cubicBezTo>
                  <a:lnTo>
                    <a:pt x="60" y="142"/>
                  </a:lnTo>
                  <a:cubicBezTo>
                    <a:pt x="58" y="140"/>
                    <a:pt x="62" y="136"/>
                    <a:pt x="64" y="138"/>
                  </a:cubicBezTo>
                  <a:lnTo>
                    <a:pt x="102" y="174"/>
                  </a:lnTo>
                  <a:cubicBezTo>
                    <a:pt x="105" y="170"/>
                    <a:pt x="108" y="166"/>
                    <a:pt x="111" y="162"/>
                  </a:cubicBezTo>
                  <a:lnTo>
                    <a:pt x="67" y="111"/>
                  </a:lnTo>
                  <a:cubicBezTo>
                    <a:pt x="57" y="123"/>
                    <a:pt x="48" y="136"/>
                    <a:pt x="40" y="149"/>
                  </a:cubicBezTo>
                  <a:lnTo>
                    <a:pt x="40" y="149"/>
                  </a:lnTo>
                  <a:close/>
                  <a:moveTo>
                    <a:pt x="70" y="106"/>
                  </a:moveTo>
                  <a:lnTo>
                    <a:pt x="70" y="106"/>
                  </a:lnTo>
                  <a:lnTo>
                    <a:pt x="114" y="157"/>
                  </a:lnTo>
                  <a:cubicBezTo>
                    <a:pt x="117" y="154"/>
                    <a:pt x="120" y="150"/>
                    <a:pt x="123" y="147"/>
                  </a:cubicBezTo>
                  <a:lnTo>
                    <a:pt x="90" y="102"/>
                  </a:lnTo>
                  <a:cubicBezTo>
                    <a:pt x="88" y="99"/>
                    <a:pt x="93" y="96"/>
                    <a:pt x="95" y="99"/>
                  </a:cubicBezTo>
                  <a:lnTo>
                    <a:pt x="127" y="143"/>
                  </a:lnTo>
                  <a:cubicBezTo>
                    <a:pt x="130" y="139"/>
                    <a:pt x="133" y="136"/>
                    <a:pt x="137" y="133"/>
                  </a:cubicBezTo>
                  <a:lnTo>
                    <a:pt x="102" y="72"/>
                  </a:lnTo>
                  <a:cubicBezTo>
                    <a:pt x="91" y="83"/>
                    <a:pt x="80" y="94"/>
                    <a:pt x="70" y="106"/>
                  </a:cubicBezTo>
                  <a:lnTo>
                    <a:pt x="70" y="106"/>
                  </a:lnTo>
                  <a:close/>
                  <a:moveTo>
                    <a:pt x="106" y="69"/>
                  </a:moveTo>
                  <a:lnTo>
                    <a:pt x="106" y="69"/>
                  </a:lnTo>
                  <a:lnTo>
                    <a:pt x="141" y="129"/>
                  </a:lnTo>
                  <a:cubicBezTo>
                    <a:pt x="144" y="126"/>
                    <a:pt x="147" y="123"/>
                    <a:pt x="150" y="121"/>
                  </a:cubicBezTo>
                  <a:lnTo>
                    <a:pt x="127" y="68"/>
                  </a:lnTo>
                  <a:cubicBezTo>
                    <a:pt x="126" y="64"/>
                    <a:pt x="131" y="62"/>
                    <a:pt x="133" y="66"/>
                  </a:cubicBezTo>
                  <a:lnTo>
                    <a:pt x="155" y="117"/>
                  </a:lnTo>
                  <a:cubicBezTo>
                    <a:pt x="159" y="114"/>
                    <a:pt x="163" y="111"/>
                    <a:pt x="167" y="108"/>
                  </a:cubicBezTo>
                  <a:lnTo>
                    <a:pt x="144" y="40"/>
                  </a:lnTo>
                  <a:cubicBezTo>
                    <a:pt x="131" y="49"/>
                    <a:pt x="118" y="58"/>
                    <a:pt x="106" y="69"/>
                  </a:cubicBezTo>
                  <a:lnTo>
                    <a:pt x="106" y="69"/>
                  </a:lnTo>
                  <a:close/>
                  <a:moveTo>
                    <a:pt x="149" y="37"/>
                  </a:moveTo>
                  <a:lnTo>
                    <a:pt x="149" y="37"/>
                  </a:lnTo>
                  <a:lnTo>
                    <a:pt x="172" y="105"/>
                  </a:lnTo>
                  <a:cubicBezTo>
                    <a:pt x="176" y="103"/>
                    <a:pt x="179" y="101"/>
                    <a:pt x="183" y="99"/>
                  </a:cubicBezTo>
                  <a:lnTo>
                    <a:pt x="170" y="42"/>
                  </a:lnTo>
                  <a:cubicBezTo>
                    <a:pt x="169" y="38"/>
                    <a:pt x="174" y="37"/>
                    <a:pt x="175" y="40"/>
                  </a:cubicBezTo>
                  <a:lnTo>
                    <a:pt x="188" y="96"/>
                  </a:lnTo>
                  <a:cubicBezTo>
                    <a:pt x="192" y="94"/>
                    <a:pt x="196" y="92"/>
                    <a:pt x="200" y="90"/>
                  </a:cubicBezTo>
                  <a:lnTo>
                    <a:pt x="191" y="16"/>
                  </a:lnTo>
                  <a:cubicBezTo>
                    <a:pt x="176" y="22"/>
                    <a:pt x="162" y="29"/>
                    <a:pt x="149" y="37"/>
                  </a:cubicBezTo>
                  <a:lnTo>
                    <a:pt x="149" y="37"/>
                  </a:lnTo>
                  <a:close/>
                  <a:moveTo>
                    <a:pt x="196" y="14"/>
                  </a:moveTo>
                  <a:lnTo>
                    <a:pt x="196" y="14"/>
                  </a:lnTo>
                  <a:lnTo>
                    <a:pt x="206" y="88"/>
                  </a:lnTo>
                  <a:cubicBezTo>
                    <a:pt x="210" y="86"/>
                    <a:pt x="214" y="84"/>
                    <a:pt x="219" y="83"/>
                  </a:cubicBezTo>
                  <a:lnTo>
                    <a:pt x="217" y="21"/>
                  </a:lnTo>
                  <a:cubicBezTo>
                    <a:pt x="217" y="17"/>
                    <a:pt x="222" y="17"/>
                    <a:pt x="222" y="21"/>
                  </a:cubicBezTo>
                  <a:lnTo>
                    <a:pt x="224" y="81"/>
                  </a:lnTo>
                  <a:cubicBezTo>
                    <a:pt x="229" y="79"/>
                    <a:pt x="233" y="78"/>
                    <a:pt x="237" y="77"/>
                  </a:cubicBezTo>
                  <a:lnTo>
                    <a:pt x="243" y="0"/>
                  </a:lnTo>
                  <a:cubicBezTo>
                    <a:pt x="227" y="3"/>
                    <a:pt x="211" y="8"/>
                    <a:pt x="196" y="14"/>
                  </a:cubicBezTo>
                  <a:lnTo>
                    <a:pt x="196" y="14"/>
                  </a:lnTo>
                  <a:close/>
                </a:path>
              </a:pathLst>
            </a:custGeom>
            <a:noFill/>
            <a:ln w="1588" cap="flat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88BFE13B-74F5-DD35-6914-A8A6E24A024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700963" y="400050"/>
              <a:ext cx="238125" cy="323850"/>
            </a:xfrm>
            <a:custGeom>
              <a:avLst/>
              <a:gdLst>
                <a:gd name="T0" fmla="*/ 134 w 292"/>
                <a:gd name="T1" fmla="*/ 82 h 393"/>
                <a:gd name="T2" fmla="*/ 164 w 292"/>
                <a:gd name="T3" fmla="*/ 19 h 393"/>
                <a:gd name="T4" fmla="*/ 187 w 292"/>
                <a:gd name="T5" fmla="*/ 0 h 393"/>
                <a:gd name="T6" fmla="*/ 193 w 292"/>
                <a:gd name="T7" fmla="*/ 0 h 393"/>
                <a:gd name="T8" fmla="*/ 188 w 292"/>
                <a:gd name="T9" fmla="*/ 77 h 393"/>
                <a:gd name="T10" fmla="*/ 194 w 292"/>
                <a:gd name="T11" fmla="*/ 78 h 393"/>
                <a:gd name="T12" fmla="*/ 193 w 292"/>
                <a:gd name="T13" fmla="*/ 0 h 393"/>
                <a:gd name="T14" fmla="*/ 246 w 292"/>
                <a:gd name="T15" fmla="*/ 5 h 393"/>
                <a:gd name="T16" fmla="*/ 258 w 292"/>
                <a:gd name="T17" fmla="*/ 22 h 393"/>
                <a:gd name="T18" fmla="*/ 248 w 292"/>
                <a:gd name="T19" fmla="*/ 90 h 393"/>
                <a:gd name="T20" fmla="*/ 246 w 292"/>
                <a:gd name="T21" fmla="*/ 5 h 393"/>
                <a:gd name="T22" fmla="*/ 144 w 292"/>
                <a:gd name="T23" fmla="*/ 176 h 393"/>
                <a:gd name="T24" fmla="*/ 128 w 292"/>
                <a:gd name="T25" fmla="*/ 177 h 393"/>
                <a:gd name="T26" fmla="*/ 149 w 292"/>
                <a:gd name="T27" fmla="*/ 197 h 393"/>
                <a:gd name="T28" fmla="*/ 167 w 292"/>
                <a:gd name="T29" fmla="*/ 103 h 393"/>
                <a:gd name="T30" fmla="*/ 141 w 292"/>
                <a:gd name="T31" fmla="*/ 137 h 393"/>
                <a:gd name="T32" fmla="*/ 135 w 292"/>
                <a:gd name="T33" fmla="*/ 138 h 393"/>
                <a:gd name="T34" fmla="*/ 133 w 292"/>
                <a:gd name="T35" fmla="*/ 154 h 393"/>
                <a:gd name="T36" fmla="*/ 142 w 292"/>
                <a:gd name="T37" fmla="*/ 152 h 393"/>
                <a:gd name="T38" fmla="*/ 144 w 292"/>
                <a:gd name="T39" fmla="*/ 174 h 393"/>
                <a:gd name="T40" fmla="*/ 123 w 292"/>
                <a:gd name="T41" fmla="*/ 123 h 393"/>
                <a:gd name="T42" fmla="*/ 126 w 292"/>
                <a:gd name="T43" fmla="*/ 124 h 393"/>
                <a:gd name="T44" fmla="*/ 111 w 292"/>
                <a:gd name="T45" fmla="*/ 115 h 393"/>
                <a:gd name="T46" fmla="*/ 138 w 292"/>
                <a:gd name="T47" fmla="*/ 172 h 393"/>
                <a:gd name="T48" fmla="*/ 113 w 292"/>
                <a:gd name="T49" fmla="*/ 140 h 393"/>
                <a:gd name="T50" fmla="*/ 123 w 292"/>
                <a:gd name="T51" fmla="*/ 123 h 393"/>
                <a:gd name="T52" fmla="*/ 105 w 292"/>
                <a:gd name="T53" fmla="*/ 164 h 393"/>
                <a:gd name="T54" fmla="*/ 54 w 292"/>
                <a:gd name="T55" fmla="*/ 162 h 393"/>
                <a:gd name="T56" fmla="*/ 59 w 292"/>
                <a:gd name="T57" fmla="*/ 164 h 393"/>
                <a:gd name="T58" fmla="*/ 121 w 292"/>
                <a:gd name="T59" fmla="*/ 175 h 393"/>
                <a:gd name="T60" fmla="*/ 101 w 292"/>
                <a:gd name="T61" fmla="*/ 119 h 393"/>
                <a:gd name="T62" fmla="*/ 101 w 292"/>
                <a:gd name="T63" fmla="*/ 159 h 393"/>
                <a:gd name="T64" fmla="*/ 56 w 292"/>
                <a:gd name="T65" fmla="*/ 168 h 393"/>
                <a:gd name="T66" fmla="*/ 128 w 292"/>
                <a:gd name="T67" fmla="*/ 196 h 393"/>
                <a:gd name="T68" fmla="*/ 56 w 292"/>
                <a:gd name="T69" fmla="*/ 169 h 393"/>
                <a:gd name="T70" fmla="*/ 55 w 292"/>
                <a:gd name="T71" fmla="*/ 250 h 393"/>
                <a:gd name="T72" fmla="*/ 25 w 292"/>
                <a:gd name="T73" fmla="*/ 276 h 393"/>
                <a:gd name="T74" fmla="*/ 19 w 292"/>
                <a:gd name="T75" fmla="*/ 285 h 393"/>
                <a:gd name="T76" fmla="*/ 21 w 292"/>
                <a:gd name="T77" fmla="*/ 340 h 393"/>
                <a:gd name="T78" fmla="*/ 69 w 292"/>
                <a:gd name="T79" fmla="*/ 310 h 393"/>
                <a:gd name="T80" fmla="*/ 75 w 292"/>
                <a:gd name="T81" fmla="*/ 336 h 393"/>
                <a:gd name="T82" fmla="*/ 37 w 292"/>
                <a:gd name="T83" fmla="*/ 256 h 393"/>
                <a:gd name="T84" fmla="*/ 13 w 292"/>
                <a:gd name="T85" fmla="*/ 247 h 393"/>
                <a:gd name="T86" fmla="*/ 37 w 292"/>
                <a:gd name="T87" fmla="*/ 256 h 393"/>
                <a:gd name="T88" fmla="*/ 17 w 292"/>
                <a:gd name="T89" fmla="*/ 369 h 393"/>
                <a:gd name="T90" fmla="*/ 17 w 292"/>
                <a:gd name="T91" fmla="*/ 369 h 393"/>
                <a:gd name="T92" fmla="*/ 14 w 292"/>
                <a:gd name="T93" fmla="*/ 265 h 393"/>
                <a:gd name="T94" fmla="*/ 15 w 292"/>
                <a:gd name="T95" fmla="*/ 281 h 393"/>
                <a:gd name="T96" fmla="*/ 14 w 292"/>
                <a:gd name="T97" fmla="*/ 265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92" h="393">
                  <a:moveTo>
                    <a:pt x="139" y="5"/>
                  </a:moveTo>
                  <a:lnTo>
                    <a:pt x="139" y="5"/>
                  </a:lnTo>
                  <a:lnTo>
                    <a:pt x="134" y="82"/>
                  </a:lnTo>
                  <a:cubicBezTo>
                    <a:pt x="139" y="81"/>
                    <a:pt x="144" y="80"/>
                    <a:pt x="149" y="79"/>
                  </a:cubicBezTo>
                  <a:lnTo>
                    <a:pt x="159" y="18"/>
                  </a:lnTo>
                  <a:cubicBezTo>
                    <a:pt x="159" y="15"/>
                    <a:pt x="165" y="16"/>
                    <a:pt x="164" y="19"/>
                  </a:cubicBezTo>
                  <a:lnTo>
                    <a:pt x="155" y="78"/>
                  </a:lnTo>
                  <a:cubicBezTo>
                    <a:pt x="159" y="78"/>
                    <a:pt x="163" y="78"/>
                    <a:pt x="167" y="77"/>
                  </a:cubicBezTo>
                  <a:lnTo>
                    <a:pt x="187" y="0"/>
                  </a:lnTo>
                  <a:cubicBezTo>
                    <a:pt x="171" y="1"/>
                    <a:pt x="155" y="2"/>
                    <a:pt x="139" y="5"/>
                  </a:cubicBezTo>
                  <a:lnTo>
                    <a:pt x="139" y="5"/>
                  </a:lnTo>
                  <a:close/>
                  <a:moveTo>
                    <a:pt x="193" y="0"/>
                  </a:moveTo>
                  <a:lnTo>
                    <a:pt x="193" y="0"/>
                  </a:lnTo>
                  <a:lnTo>
                    <a:pt x="173" y="77"/>
                  </a:lnTo>
                  <a:cubicBezTo>
                    <a:pt x="178" y="77"/>
                    <a:pt x="183" y="77"/>
                    <a:pt x="188" y="77"/>
                  </a:cubicBezTo>
                  <a:lnTo>
                    <a:pt x="207" y="17"/>
                  </a:lnTo>
                  <a:cubicBezTo>
                    <a:pt x="208" y="13"/>
                    <a:pt x="214" y="15"/>
                    <a:pt x="213" y="18"/>
                  </a:cubicBezTo>
                  <a:lnTo>
                    <a:pt x="194" y="78"/>
                  </a:lnTo>
                  <a:cubicBezTo>
                    <a:pt x="199" y="78"/>
                    <a:pt x="203" y="79"/>
                    <a:pt x="208" y="80"/>
                  </a:cubicBezTo>
                  <a:lnTo>
                    <a:pt x="240" y="4"/>
                  </a:lnTo>
                  <a:cubicBezTo>
                    <a:pt x="224" y="2"/>
                    <a:pt x="208" y="0"/>
                    <a:pt x="193" y="0"/>
                  </a:cubicBezTo>
                  <a:lnTo>
                    <a:pt x="193" y="0"/>
                  </a:lnTo>
                  <a:close/>
                  <a:moveTo>
                    <a:pt x="246" y="5"/>
                  </a:moveTo>
                  <a:lnTo>
                    <a:pt x="246" y="5"/>
                  </a:lnTo>
                  <a:lnTo>
                    <a:pt x="214" y="81"/>
                  </a:lnTo>
                  <a:cubicBezTo>
                    <a:pt x="218" y="81"/>
                    <a:pt x="222" y="82"/>
                    <a:pt x="226" y="83"/>
                  </a:cubicBezTo>
                  <a:lnTo>
                    <a:pt x="258" y="22"/>
                  </a:lnTo>
                  <a:cubicBezTo>
                    <a:pt x="260" y="19"/>
                    <a:pt x="265" y="21"/>
                    <a:pt x="263" y="25"/>
                  </a:cubicBezTo>
                  <a:lnTo>
                    <a:pt x="232" y="85"/>
                  </a:lnTo>
                  <a:cubicBezTo>
                    <a:pt x="237" y="86"/>
                    <a:pt x="243" y="88"/>
                    <a:pt x="248" y="90"/>
                  </a:cubicBezTo>
                  <a:lnTo>
                    <a:pt x="292" y="17"/>
                  </a:lnTo>
                  <a:cubicBezTo>
                    <a:pt x="277" y="12"/>
                    <a:pt x="261" y="8"/>
                    <a:pt x="246" y="5"/>
                  </a:cubicBezTo>
                  <a:lnTo>
                    <a:pt x="246" y="5"/>
                  </a:lnTo>
                  <a:close/>
                  <a:moveTo>
                    <a:pt x="144" y="174"/>
                  </a:moveTo>
                  <a:lnTo>
                    <a:pt x="144" y="174"/>
                  </a:lnTo>
                  <a:cubicBezTo>
                    <a:pt x="144" y="175"/>
                    <a:pt x="144" y="175"/>
                    <a:pt x="144" y="176"/>
                  </a:cubicBezTo>
                  <a:cubicBezTo>
                    <a:pt x="143" y="176"/>
                    <a:pt x="143" y="176"/>
                    <a:pt x="142" y="177"/>
                  </a:cubicBezTo>
                  <a:cubicBezTo>
                    <a:pt x="142" y="177"/>
                    <a:pt x="142" y="177"/>
                    <a:pt x="142" y="177"/>
                  </a:cubicBezTo>
                  <a:cubicBezTo>
                    <a:pt x="137" y="178"/>
                    <a:pt x="132" y="177"/>
                    <a:pt x="128" y="177"/>
                  </a:cubicBezTo>
                  <a:cubicBezTo>
                    <a:pt x="127" y="177"/>
                    <a:pt x="127" y="177"/>
                    <a:pt x="126" y="178"/>
                  </a:cubicBezTo>
                  <a:cubicBezTo>
                    <a:pt x="127" y="183"/>
                    <a:pt x="130" y="190"/>
                    <a:pt x="136" y="196"/>
                  </a:cubicBezTo>
                  <a:cubicBezTo>
                    <a:pt x="140" y="196"/>
                    <a:pt x="144" y="196"/>
                    <a:pt x="149" y="197"/>
                  </a:cubicBezTo>
                  <a:lnTo>
                    <a:pt x="161" y="145"/>
                  </a:lnTo>
                  <a:cubicBezTo>
                    <a:pt x="147" y="141"/>
                    <a:pt x="144" y="117"/>
                    <a:pt x="162" y="113"/>
                  </a:cubicBezTo>
                  <a:cubicBezTo>
                    <a:pt x="162" y="109"/>
                    <a:pt x="164" y="106"/>
                    <a:pt x="167" y="103"/>
                  </a:cubicBezTo>
                  <a:cubicBezTo>
                    <a:pt x="157" y="104"/>
                    <a:pt x="147" y="105"/>
                    <a:pt x="138" y="107"/>
                  </a:cubicBezTo>
                  <a:lnTo>
                    <a:pt x="141" y="136"/>
                  </a:lnTo>
                  <a:cubicBezTo>
                    <a:pt x="141" y="136"/>
                    <a:pt x="141" y="136"/>
                    <a:pt x="141" y="137"/>
                  </a:cubicBezTo>
                  <a:lnTo>
                    <a:pt x="141" y="140"/>
                  </a:lnTo>
                  <a:cubicBezTo>
                    <a:pt x="141" y="143"/>
                    <a:pt x="136" y="144"/>
                    <a:pt x="135" y="140"/>
                  </a:cubicBezTo>
                  <a:lnTo>
                    <a:pt x="135" y="138"/>
                  </a:lnTo>
                  <a:lnTo>
                    <a:pt x="124" y="130"/>
                  </a:lnTo>
                  <a:cubicBezTo>
                    <a:pt x="121" y="132"/>
                    <a:pt x="119" y="136"/>
                    <a:pt x="119" y="140"/>
                  </a:cubicBezTo>
                  <a:cubicBezTo>
                    <a:pt x="119" y="148"/>
                    <a:pt x="125" y="154"/>
                    <a:pt x="133" y="154"/>
                  </a:cubicBezTo>
                  <a:cubicBezTo>
                    <a:pt x="134" y="154"/>
                    <a:pt x="135" y="154"/>
                    <a:pt x="137" y="154"/>
                  </a:cubicBezTo>
                  <a:lnTo>
                    <a:pt x="137" y="153"/>
                  </a:lnTo>
                  <a:cubicBezTo>
                    <a:pt x="136" y="149"/>
                    <a:pt x="142" y="148"/>
                    <a:pt x="142" y="152"/>
                  </a:cubicBezTo>
                  <a:lnTo>
                    <a:pt x="142" y="155"/>
                  </a:lnTo>
                  <a:cubicBezTo>
                    <a:pt x="143" y="155"/>
                    <a:pt x="143" y="155"/>
                    <a:pt x="143" y="156"/>
                  </a:cubicBezTo>
                  <a:lnTo>
                    <a:pt x="144" y="174"/>
                  </a:lnTo>
                  <a:cubicBezTo>
                    <a:pt x="144" y="174"/>
                    <a:pt x="144" y="174"/>
                    <a:pt x="144" y="174"/>
                  </a:cubicBezTo>
                  <a:lnTo>
                    <a:pt x="144" y="174"/>
                  </a:lnTo>
                  <a:close/>
                  <a:moveTo>
                    <a:pt x="123" y="123"/>
                  </a:moveTo>
                  <a:lnTo>
                    <a:pt x="123" y="123"/>
                  </a:lnTo>
                  <a:lnTo>
                    <a:pt x="125" y="124"/>
                  </a:lnTo>
                  <a:cubicBezTo>
                    <a:pt x="125" y="124"/>
                    <a:pt x="125" y="124"/>
                    <a:pt x="126" y="124"/>
                  </a:cubicBezTo>
                  <a:lnTo>
                    <a:pt x="135" y="131"/>
                  </a:lnTo>
                  <a:lnTo>
                    <a:pt x="133" y="108"/>
                  </a:lnTo>
                  <a:cubicBezTo>
                    <a:pt x="125" y="110"/>
                    <a:pt x="118" y="112"/>
                    <a:pt x="111" y="115"/>
                  </a:cubicBezTo>
                  <a:cubicBezTo>
                    <a:pt x="97" y="130"/>
                    <a:pt x="98" y="147"/>
                    <a:pt x="107" y="159"/>
                  </a:cubicBezTo>
                  <a:cubicBezTo>
                    <a:pt x="108" y="159"/>
                    <a:pt x="108" y="159"/>
                    <a:pt x="108" y="159"/>
                  </a:cubicBezTo>
                  <a:cubicBezTo>
                    <a:pt x="115" y="168"/>
                    <a:pt x="127" y="173"/>
                    <a:pt x="138" y="172"/>
                  </a:cubicBezTo>
                  <a:lnTo>
                    <a:pt x="137" y="159"/>
                  </a:lnTo>
                  <a:cubicBezTo>
                    <a:pt x="136" y="160"/>
                    <a:pt x="134" y="160"/>
                    <a:pt x="133" y="160"/>
                  </a:cubicBezTo>
                  <a:cubicBezTo>
                    <a:pt x="122" y="160"/>
                    <a:pt x="113" y="151"/>
                    <a:pt x="113" y="140"/>
                  </a:cubicBezTo>
                  <a:cubicBezTo>
                    <a:pt x="113" y="135"/>
                    <a:pt x="116" y="130"/>
                    <a:pt x="119" y="126"/>
                  </a:cubicBezTo>
                  <a:cubicBezTo>
                    <a:pt x="118" y="124"/>
                    <a:pt x="121" y="121"/>
                    <a:pt x="123" y="123"/>
                  </a:cubicBezTo>
                  <a:lnTo>
                    <a:pt x="123" y="123"/>
                  </a:lnTo>
                  <a:close/>
                  <a:moveTo>
                    <a:pt x="121" y="175"/>
                  </a:moveTo>
                  <a:lnTo>
                    <a:pt x="121" y="175"/>
                  </a:lnTo>
                  <a:cubicBezTo>
                    <a:pt x="115" y="172"/>
                    <a:pt x="109" y="169"/>
                    <a:pt x="105" y="164"/>
                  </a:cubicBezTo>
                  <a:cubicBezTo>
                    <a:pt x="85" y="169"/>
                    <a:pt x="68" y="154"/>
                    <a:pt x="62" y="142"/>
                  </a:cubicBezTo>
                  <a:cubicBezTo>
                    <a:pt x="55" y="147"/>
                    <a:pt x="48" y="153"/>
                    <a:pt x="42" y="159"/>
                  </a:cubicBezTo>
                  <a:lnTo>
                    <a:pt x="54" y="162"/>
                  </a:lnTo>
                  <a:cubicBezTo>
                    <a:pt x="55" y="162"/>
                    <a:pt x="55" y="162"/>
                    <a:pt x="55" y="162"/>
                  </a:cubicBezTo>
                  <a:lnTo>
                    <a:pt x="58" y="163"/>
                  </a:lnTo>
                  <a:cubicBezTo>
                    <a:pt x="58" y="163"/>
                    <a:pt x="59" y="163"/>
                    <a:pt x="59" y="164"/>
                  </a:cubicBezTo>
                  <a:cubicBezTo>
                    <a:pt x="60" y="164"/>
                    <a:pt x="60" y="164"/>
                    <a:pt x="60" y="165"/>
                  </a:cubicBezTo>
                  <a:cubicBezTo>
                    <a:pt x="74" y="181"/>
                    <a:pt x="108" y="181"/>
                    <a:pt x="121" y="175"/>
                  </a:cubicBezTo>
                  <a:lnTo>
                    <a:pt x="121" y="175"/>
                  </a:lnTo>
                  <a:close/>
                  <a:moveTo>
                    <a:pt x="101" y="159"/>
                  </a:moveTo>
                  <a:lnTo>
                    <a:pt x="101" y="159"/>
                  </a:lnTo>
                  <a:cubicBezTo>
                    <a:pt x="93" y="148"/>
                    <a:pt x="92" y="134"/>
                    <a:pt x="101" y="119"/>
                  </a:cubicBezTo>
                  <a:cubicBezTo>
                    <a:pt x="89" y="124"/>
                    <a:pt x="77" y="131"/>
                    <a:pt x="66" y="139"/>
                  </a:cubicBezTo>
                  <a:cubicBezTo>
                    <a:pt x="71" y="149"/>
                    <a:pt x="85" y="161"/>
                    <a:pt x="101" y="159"/>
                  </a:cubicBezTo>
                  <a:lnTo>
                    <a:pt x="101" y="159"/>
                  </a:lnTo>
                  <a:close/>
                  <a:moveTo>
                    <a:pt x="56" y="169"/>
                  </a:moveTo>
                  <a:lnTo>
                    <a:pt x="56" y="169"/>
                  </a:lnTo>
                  <a:lnTo>
                    <a:pt x="56" y="168"/>
                  </a:lnTo>
                  <a:cubicBezTo>
                    <a:pt x="54" y="174"/>
                    <a:pt x="54" y="186"/>
                    <a:pt x="55" y="192"/>
                  </a:cubicBezTo>
                  <a:cubicBezTo>
                    <a:pt x="66" y="196"/>
                    <a:pt x="79" y="196"/>
                    <a:pt x="94" y="196"/>
                  </a:cubicBezTo>
                  <a:cubicBezTo>
                    <a:pt x="106" y="196"/>
                    <a:pt x="117" y="196"/>
                    <a:pt x="128" y="196"/>
                  </a:cubicBezTo>
                  <a:cubicBezTo>
                    <a:pt x="124" y="191"/>
                    <a:pt x="122" y="185"/>
                    <a:pt x="121" y="181"/>
                  </a:cubicBezTo>
                  <a:cubicBezTo>
                    <a:pt x="104" y="187"/>
                    <a:pt x="71" y="185"/>
                    <a:pt x="56" y="169"/>
                  </a:cubicBezTo>
                  <a:lnTo>
                    <a:pt x="56" y="169"/>
                  </a:lnTo>
                  <a:close/>
                  <a:moveTo>
                    <a:pt x="66" y="255"/>
                  </a:moveTo>
                  <a:lnTo>
                    <a:pt x="66" y="255"/>
                  </a:lnTo>
                  <a:cubicBezTo>
                    <a:pt x="62" y="254"/>
                    <a:pt x="59" y="252"/>
                    <a:pt x="55" y="250"/>
                  </a:cubicBezTo>
                  <a:cubicBezTo>
                    <a:pt x="51" y="253"/>
                    <a:pt x="47" y="255"/>
                    <a:pt x="44" y="258"/>
                  </a:cubicBezTo>
                  <a:cubicBezTo>
                    <a:pt x="44" y="258"/>
                    <a:pt x="43" y="259"/>
                    <a:pt x="43" y="259"/>
                  </a:cubicBezTo>
                  <a:cubicBezTo>
                    <a:pt x="36" y="265"/>
                    <a:pt x="30" y="271"/>
                    <a:pt x="25" y="276"/>
                  </a:cubicBezTo>
                  <a:cubicBezTo>
                    <a:pt x="25" y="276"/>
                    <a:pt x="25" y="277"/>
                    <a:pt x="25" y="277"/>
                  </a:cubicBezTo>
                  <a:cubicBezTo>
                    <a:pt x="23" y="279"/>
                    <a:pt x="21" y="282"/>
                    <a:pt x="19" y="284"/>
                  </a:cubicBezTo>
                  <a:cubicBezTo>
                    <a:pt x="19" y="285"/>
                    <a:pt x="19" y="285"/>
                    <a:pt x="19" y="285"/>
                  </a:cubicBezTo>
                  <a:cubicBezTo>
                    <a:pt x="12" y="295"/>
                    <a:pt x="9" y="304"/>
                    <a:pt x="8" y="312"/>
                  </a:cubicBezTo>
                  <a:cubicBezTo>
                    <a:pt x="6" y="324"/>
                    <a:pt x="7" y="340"/>
                    <a:pt x="0" y="350"/>
                  </a:cubicBezTo>
                  <a:cubicBezTo>
                    <a:pt x="11" y="349"/>
                    <a:pt x="14" y="346"/>
                    <a:pt x="21" y="340"/>
                  </a:cubicBezTo>
                  <a:cubicBezTo>
                    <a:pt x="14" y="310"/>
                    <a:pt x="36" y="271"/>
                    <a:pt x="66" y="255"/>
                  </a:cubicBezTo>
                  <a:lnTo>
                    <a:pt x="66" y="255"/>
                  </a:lnTo>
                  <a:close/>
                  <a:moveTo>
                    <a:pt x="69" y="310"/>
                  </a:moveTo>
                  <a:lnTo>
                    <a:pt x="69" y="310"/>
                  </a:lnTo>
                  <a:cubicBezTo>
                    <a:pt x="68" y="311"/>
                    <a:pt x="68" y="312"/>
                    <a:pt x="67" y="314"/>
                  </a:cubicBezTo>
                  <a:cubicBezTo>
                    <a:pt x="61" y="326"/>
                    <a:pt x="68" y="336"/>
                    <a:pt x="75" y="336"/>
                  </a:cubicBezTo>
                  <a:cubicBezTo>
                    <a:pt x="93" y="336"/>
                    <a:pt x="92" y="311"/>
                    <a:pt x="69" y="310"/>
                  </a:cubicBezTo>
                  <a:lnTo>
                    <a:pt x="69" y="310"/>
                  </a:lnTo>
                  <a:close/>
                  <a:moveTo>
                    <a:pt x="37" y="256"/>
                  </a:moveTo>
                  <a:lnTo>
                    <a:pt x="37" y="256"/>
                  </a:lnTo>
                  <a:cubicBezTo>
                    <a:pt x="28" y="249"/>
                    <a:pt x="17" y="240"/>
                    <a:pt x="12" y="229"/>
                  </a:cubicBezTo>
                  <a:cubicBezTo>
                    <a:pt x="11" y="235"/>
                    <a:pt x="11" y="241"/>
                    <a:pt x="13" y="247"/>
                  </a:cubicBezTo>
                  <a:lnTo>
                    <a:pt x="13" y="247"/>
                  </a:lnTo>
                  <a:cubicBezTo>
                    <a:pt x="15" y="256"/>
                    <a:pt x="19" y="264"/>
                    <a:pt x="23" y="270"/>
                  </a:cubicBezTo>
                  <a:cubicBezTo>
                    <a:pt x="27" y="266"/>
                    <a:pt x="32" y="261"/>
                    <a:pt x="37" y="256"/>
                  </a:cubicBezTo>
                  <a:lnTo>
                    <a:pt x="37" y="256"/>
                  </a:lnTo>
                  <a:close/>
                  <a:moveTo>
                    <a:pt x="17" y="369"/>
                  </a:moveTo>
                  <a:lnTo>
                    <a:pt x="17" y="369"/>
                  </a:lnTo>
                  <a:cubicBezTo>
                    <a:pt x="17" y="377"/>
                    <a:pt x="18" y="385"/>
                    <a:pt x="17" y="393"/>
                  </a:cubicBezTo>
                  <a:cubicBezTo>
                    <a:pt x="26" y="392"/>
                    <a:pt x="29" y="390"/>
                    <a:pt x="34" y="385"/>
                  </a:cubicBezTo>
                  <a:cubicBezTo>
                    <a:pt x="28" y="381"/>
                    <a:pt x="22" y="376"/>
                    <a:pt x="17" y="369"/>
                  </a:cubicBezTo>
                  <a:lnTo>
                    <a:pt x="17" y="369"/>
                  </a:lnTo>
                  <a:close/>
                  <a:moveTo>
                    <a:pt x="14" y="265"/>
                  </a:moveTo>
                  <a:lnTo>
                    <a:pt x="14" y="265"/>
                  </a:lnTo>
                  <a:lnTo>
                    <a:pt x="3" y="271"/>
                  </a:lnTo>
                  <a:lnTo>
                    <a:pt x="9" y="283"/>
                  </a:lnTo>
                  <a:cubicBezTo>
                    <a:pt x="11" y="282"/>
                    <a:pt x="13" y="281"/>
                    <a:pt x="15" y="281"/>
                  </a:cubicBezTo>
                  <a:cubicBezTo>
                    <a:pt x="16" y="279"/>
                    <a:pt x="18" y="277"/>
                    <a:pt x="20" y="275"/>
                  </a:cubicBezTo>
                  <a:cubicBezTo>
                    <a:pt x="18" y="272"/>
                    <a:pt x="16" y="268"/>
                    <a:pt x="14" y="265"/>
                  </a:cubicBezTo>
                  <a:lnTo>
                    <a:pt x="14" y="265"/>
                  </a:lnTo>
                  <a:close/>
                </a:path>
              </a:pathLst>
            </a:custGeom>
            <a:noFill/>
            <a:ln w="1588" cap="flat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00CFEF3E-A6FE-E8FE-10F8-3ED6C3F212C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686675" y="476250"/>
              <a:ext cx="280988" cy="304800"/>
            </a:xfrm>
            <a:custGeom>
              <a:avLst/>
              <a:gdLst>
                <a:gd name="T0" fmla="*/ 1 w 346"/>
                <a:gd name="T1" fmla="*/ 230 h 372"/>
                <a:gd name="T2" fmla="*/ 27 w 346"/>
                <a:gd name="T3" fmla="*/ 197 h 372"/>
                <a:gd name="T4" fmla="*/ 1 w 346"/>
                <a:gd name="T5" fmla="*/ 223 h 372"/>
                <a:gd name="T6" fmla="*/ 1 w 346"/>
                <a:gd name="T7" fmla="*/ 214 h 372"/>
                <a:gd name="T8" fmla="*/ 2 w 346"/>
                <a:gd name="T9" fmla="*/ 188 h 372"/>
                <a:gd name="T10" fmla="*/ 3 w 346"/>
                <a:gd name="T11" fmla="*/ 179 h 372"/>
                <a:gd name="T12" fmla="*/ 29 w 346"/>
                <a:gd name="T13" fmla="*/ 168 h 372"/>
                <a:gd name="T14" fmla="*/ 5 w 346"/>
                <a:gd name="T15" fmla="*/ 169 h 372"/>
                <a:gd name="T16" fmla="*/ 7 w 346"/>
                <a:gd name="T17" fmla="*/ 161 h 372"/>
                <a:gd name="T18" fmla="*/ 32 w 346"/>
                <a:gd name="T19" fmla="*/ 127 h 372"/>
                <a:gd name="T20" fmla="*/ 36 w 346"/>
                <a:gd name="T21" fmla="*/ 96 h 372"/>
                <a:gd name="T22" fmla="*/ 56 w 346"/>
                <a:gd name="T23" fmla="*/ 72 h 372"/>
                <a:gd name="T24" fmla="*/ 68 w 346"/>
                <a:gd name="T25" fmla="*/ 75 h 372"/>
                <a:gd name="T26" fmla="*/ 214 w 346"/>
                <a:gd name="T27" fmla="*/ 53 h 372"/>
                <a:gd name="T28" fmla="*/ 203 w 346"/>
                <a:gd name="T29" fmla="*/ 80 h 372"/>
                <a:gd name="T30" fmla="*/ 214 w 346"/>
                <a:gd name="T31" fmla="*/ 53 h 372"/>
                <a:gd name="T32" fmla="*/ 187 w 346"/>
                <a:gd name="T33" fmla="*/ 64 h 372"/>
                <a:gd name="T34" fmla="*/ 199 w 346"/>
                <a:gd name="T35" fmla="*/ 53 h 372"/>
                <a:gd name="T36" fmla="*/ 205 w 346"/>
                <a:gd name="T37" fmla="*/ 50 h 372"/>
                <a:gd name="T38" fmla="*/ 210 w 346"/>
                <a:gd name="T39" fmla="*/ 23 h 372"/>
                <a:gd name="T40" fmla="*/ 182 w 346"/>
                <a:gd name="T41" fmla="*/ 27 h 372"/>
                <a:gd name="T42" fmla="*/ 186 w 346"/>
                <a:gd name="T43" fmla="*/ 49 h 372"/>
                <a:gd name="T44" fmla="*/ 172 w 346"/>
                <a:gd name="T45" fmla="*/ 105 h 372"/>
                <a:gd name="T46" fmla="*/ 197 w 346"/>
                <a:gd name="T47" fmla="*/ 70 h 372"/>
                <a:gd name="T48" fmla="*/ 225 w 346"/>
                <a:gd name="T49" fmla="*/ 90 h 372"/>
                <a:gd name="T50" fmla="*/ 232 w 346"/>
                <a:gd name="T51" fmla="*/ 80 h 372"/>
                <a:gd name="T52" fmla="*/ 242 w 346"/>
                <a:gd name="T53" fmla="*/ 51 h 372"/>
                <a:gd name="T54" fmla="*/ 222 w 346"/>
                <a:gd name="T55" fmla="*/ 60 h 372"/>
                <a:gd name="T56" fmla="*/ 203 w 346"/>
                <a:gd name="T57" fmla="*/ 88 h 372"/>
                <a:gd name="T58" fmla="*/ 225 w 346"/>
                <a:gd name="T59" fmla="*/ 90 h 372"/>
                <a:gd name="T60" fmla="*/ 200 w 346"/>
                <a:gd name="T61" fmla="*/ 247 h 372"/>
                <a:gd name="T62" fmla="*/ 200 w 346"/>
                <a:gd name="T63" fmla="*/ 247 h 372"/>
                <a:gd name="T64" fmla="*/ 262 w 346"/>
                <a:gd name="T65" fmla="*/ 176 h 372"/>
                <a:gd name="T66" fmla="*/ 262 w 346"/>
                <a:gd name="T67" fmla="*/ 176 h 372"/>
                <a:gd name="T68" fmla="*/ 303 w 346"/>
                <a:gd name="T69" fmla="*/ 125 h 372"/>
                <a:gd name="T70" fmla="*/ 303 w 346"/>
                <a:gd name="T71" fmla="*/ 125 h 372"/>
                <a:gd name="T72" fmla="*/ 302 w 346"/>
                <a:gd name="T73" fmla="*/ 148 h 372"/>
                <a:gd name="T74" fmla="*/ 303 w 346"/>
                <a:gd name="T75" fmla="*/ 132 h 372"/>
                <a:gd name="T76" fmla="*/ 189 w 346"/>
                <a:gd name="T77" fmla="*/ 269 h 372"/>
                <a:gd name="T78" fmla="*/ 257 w 346"/>
                <a:gd name="T79" fmla="*/ 205 h 372"/>
                <a:gd name="T80" fmla="*/ 257 w 346"/>
                <a:gd name="T81" fmla="*/ 181 h 372"/>
                <a:gd name="T82" fmla="*/ 194 w 346"/>
                <a:gd name="T83" fmla="*/ 255 h 372"/>
                <a:gd name="T84" fmla="*/ 189 w 346"/>
                <a:gd name="T85" fmla="*/ 269 h 372"/>
                <a:gd name="T86" fmla="*/ 68 w 346"/>
                <a:gd name="T87" fmla="*/ 369 h 372"/>
                <a:gd name="T88" fmla="*/ 101 w 346"/>
                <a:gd name="T89" fmla="*/ 350 h 372"/>
                <a:gd name="T90" fmla="*/ 129 w 346"/>
                <a:gd name="T91" fmla="*/ 325 h 372"/>
                <a:gd name="T92" fmla="*/ 148 w 346"/>
                <a:gd name="T93" fmla="*/ 305 h 372"/>
                <a:gd name="T94" fmla="*/ 176 w 346"/>
                <a:gd name="T95" fmla="*/ 271 h 372"/>
                <a:gd name="T96" fmla="*/ 191 w 346"/>
                <a:gd name="T97" fmla="*/ 250 h 372"/>
                <a:gd name="T98" fmla="*/ 253 w 346"/>
                <a:gd name="T99" fmla="*/ 160 h 372"/>
                <a:gd name="T100" fmla="*/ 279 w 346"/>
                <a:gd name="T101" fmla="*/ 125 h 372"/>
                <a:gd name="T102" fmla="*/ 295 w 346"/>
                <a:gd name="T103" fmla="*/ 106 h 372"/>
                <a:gd name="T104" fmla="*/ 341 w 346"/>
                <a:gd name="T105" fmla="*/ 64 h 372"/>
                <a:gd name="T106" fmla="*/ 343 w 346"/>
                <a:gd name="T107" fmla="*/ 63 h 372"/>
                <a:gd name="T108" fmla="*/ 331 w 346"/>
                <a:gd name="T109" fmla="*/ 52 h 372"/>
                <a:gd name="T110" fmla="*/ 68 w 346"/>
                <a:gd name="T111" fmla="*/ 369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46" h="372">
                  <a:moveTo>
                    <a:pt x="1" y="223"/>
                  </a:moveTo>
                  <a:lnTo>
                    <a:pt x="1" y="223"/>
                  </a:lnTo>
                  <a:cubicBezTo>
                    <a:pt x="1" y="225"/>
                    <a:pt x="1" y="228"/>
                    <a:pt x="1" y="230"/>
                  </a:cubicBezTo>
                  <a:cubicBezTo>
                    <a:pt x="7" y="226"/>
                    <a:pt x="15" y="220"/>
                    <a:pt x="20" y="219"/>
                  </a:cubicBezTo>
                  <a:cubicBezTo>
                    <a:pt x="22" y="212"/>
                    <a:pt x="24" y="205"/>
                    <a:pt x="28" y="196"/>
                  </a:cubicBezTo>
                  <a:cubicBezTo>
                    <a:pt x="28" y="197"/>
                    <a:pt x="27" y="197"/>
                    <a:pt x="27" y="197"/>
                  </a:cubicBezTo>
                  <a:cubicBezTo>
                    <a:pt x="27" y="197"/>
                    <a:pt x="27" y="197"/>
                    <a:pt x="27" y="197"/>
                  </a:cubicBezTo>
                  <a:cubicBezTo>
                    <a:pt x="15" y="204"/>
                    <a:pt x="3" y="218"/>
                    <a:pt x="1" y="223"/>
                  </a:cubicBezTo>
                  <a:lnTo>
                    <a:pt x="1" y="223"/>
                  </a:lnTo>
                  <a:close/>
                  <a:moveTo>
                    <a:pt x="2" y="188"/>
                  </a:moveTo>
                  <a:lnTo>
                    <a:pt x="2" y="188"/>
                  </a:lnTo>
                  <a:cubicBezTo>
                    <a:pt x="1" y="196"/>
                    <a:pt x="0" y="205"/>
                    <a:pt x="1" y="214"/>
                  </a:cubicBezTo>
                  <a:cubicBezTo>
                    <a:pt x="3" y="210"/>
                    <a:pt x="7" y="206"/>
                    <a:pt x="11" y="202"/>
                  </a:cubicBezTo>
                  <a:lnTo>
                    <a:pt x="2" y="188"/>
                  </a:lnTo>
                  <a:lnTo>
                    <a:pt x="2" y="188"/>
                  </a:lnTo>
                  <a:close/>
                  <a:moveTo>
                    <a:pt x="5" y="169"/>
                  </a:moveTo>
                  <a:lnTo>
                    <a:pt x="5" y="169"/>
                  </a:lnTo>
                  <a:cubicBezTo>
                    <a:pt x="4" y="172"/>
                    <a:pt x="4" y="176"/>
                    <a:pt x="3" y="179"/>
                  </a:cubicBezTo>
                  <a:lnTo>
                    <a:pt x="15" y="198"/>
                  </a:lnTo>
                  <a:cubicBezTo>
                    <a:pt x="17" y="197"/>
                    <a:pt x="20" y="195"/>
                    <a:pt x="22" y="194"/>
                  </a:cubicBezTo>
                  <a:cubicBezTo>
                    <a:pt x="12" y="174"/>
                    <a:pt x="10" y="178"/>
                    <a:pt x="29" y="168"/>
                  </a:cubicBezTo>
                  <a:cubicBezTo>
                    <a:pt x="28" y="165"/>
                    <a:pt x="27" y="162"/>
                    <a:pt x="26" y="159"/>
                  </a:cubicBezTo>
                  <a:cubicBezTo>
                    <a:pt x="21" y="160"/>
                    <a:pt x="12" y="164"/>
                    <a:pt x="5" y="169"/>
                  </a:cubicBezTo>
                  <a:lnTo>
                    <a:pt x="5" y="169"/>
                  </a:lnTo>
                  <a:close/>
                  <a:moveTo>
                    <a:pt x="36" y="96"/>
                  </a:moveTo>
                  <a:lnTo>
                    <a:pt x="36" y="96"/>
                  </a:lnTo>
                  <a:cubicBezTo>
                    <a:pt x="23" y="116"/>
                    <a:pt x="13" y="138"/>
                    <a:pt x="7" y="161"/>
                  </a:cubicBezTo>
                  <a:cubicBezTo>
                    <a:pt x="13" y="157"/>
                    <a:pt x="20" y="155"/>
                    <a:pt x="24" y="153"/>
                  </a:cubicBezTo>
                  <a:cubicBezTo>
                    <a:pt x="23" y="145"/>
                    <a:pt x="23" y="136"/>
                    <a:pt x="27" y="126"/>
                  </a:cubicBezTo>
                  <a:cubicBezTo>
                    <a:pt x="28" y="123"/>
                    <a:pt x="32" y="123"/>
                    <a:pt x="32" y="127"/>
                  </a:cubicBezTo>
                  <a:cubicBezTo>
                    <a:pt x="34" y="141"/>
                    <a:pt x="49" y="152"/>
                    <a:pt x="60" y="161"/>
                  </a:cubicBezTo>
                  <a:cubicBezTo>
                    <a:pt x="62" y="159"/>
                    <a:pt x="65" y="156"/>
                    <a:pt x="68" y="154"/>
                  </a:cubicBezTo>
                  <a:cubicBezTo>
                    <a:pt x="52" y="142"/>
                    <a:pt x="40" y="125"/>
                    <a:pt x="36" y="96"/>
                  </a:cubicBezTo>
                  <a:lnTo>
                    <a:pt x="36" y="96"/>
                  </a:lnTo>
                  <a:close/>
                  <a:moveTo>
                    <a:pt x="56" y="72"/>
                  </a:moveTo>
                  <a:lnTo>
                    <a:pt x="56" y="72"/>
                  </a:lnTo>
                  <a:cubicBezTo>
                    <a:pt x="53" y="75"/>
                    <a:pt x="50" y="78"/>
                    <a:pt x="47" y="82"/>
                  </a:cubicBezTo>
                  <a:cubicBezTo>
                    <a:pt x="53" y="90"/>
                    <a:pt x="59" y="95"/>
                    <a:pt x="67" y="98"/>
                  </a:cubicBezTo>
                  <a:cubicBezTo>
                    <a:pt x="66" y="91"/>
                    <a:pt x="66" y="81"/>
                    <a:pt x="68" y="75"/>
                  </a:cubicBezTo>
                  <a:lnTo>
                    <a:pt x="56" y="72"/>
                  </a:lnTo>
                  <a:lnTo>
                    <a:pt x="56" y="72"/>
                  </a:lnTo>
                  <a:close/>
                  <a:moveTo>
                    <a:pt x="214" y="53"/>
                  </a:moveTo>
                  <a:lnTo>
                    <a:pt x="214" y="53"/>
                  </a:lnTo>
                  <a:cubicBezTo>
                    <a:pt x="211" y="55"/>
                    <a:pt x="208" y="56"/>
                    <a:pt x="204" y="56"/>
                  </a:cubicBezTo>
                  <a:cubicBezTo>
                    <a:pt x="203" y="64"/>
                    <a:pt x="202" y="72"/>
                    <a:pt x="203" y="80"/>
                  </a:cubicBezTo>
                  <a:lnTo>
                    <a:pt x="218" y="64"/>
                  </a:lnTo>
                  <a:cubicBezTo>
                    <a:pt x="215" y="60"/>
                    <a:pt x="214" y="57"/>
                    <a:pt x="214" y="53"/>
                  </a:cubicBezTo>
                  <a:lnTo>
                    <a:pt x="214" y="53"/>
                  </a:lnTo>
                  <a:close/>
                  <a:moveTo>
                    <a:pt x="197" y="70"/>
                  </a:moveTo>
                  <a:lnTo>
                    <a:pt x="197" y="70"/>
                  </a:lnTo>
                  <a:cubicBezTo>
                    <a:pt x="193" y="69"/>
                    <a:pt x="189" y="68"/>
                    <a:pt x="187" y="64"/>
                  </a:cubicBezTo>
                  <a:cubicBezTo>
                    <a:pt x="186" y="62"/>
                    <a:pt x="192" y="63"/>
                    <a:pt x="193" y="63"/>
                  </a:cubicBezTo>
                  <a:cubicBezTo>
                    <a:pt x="195" y="63"/>
                    <a:pt x="196" y="62"/>
                    <a:pt x="198" y="62"/>
                  </a:cubicBezTo>
                  <a:cubicBezTo>
                    <a:pt x="198" y="59"/>
                    <a:pt x="198" y="56"/>
                    <a:pt x="199" y="53"/>
                  </a:cubicBezTo>
                  <a:cubicBezTo>
                    <a:pt x="199" y="53"/>
                    <a:pt x="199" y="52"/>
                    <a:pt x="199" y="52"/>
                  </a:cubicBezTo>
                  <a:cubicBezTo>
                    <a:pt x="199" y="51"/>
                    <a:pt x="199" y="50"/>
                    <a:pt x="199" y="49"/>
                  </a:cubicBezTo>
                  <a:cubicBezTo>
                    <a:pt x="200" y="46"/>
                    <a:pt x="205" y="46"/>
                    <a:pt x="205" y="50"/>
                  </a:cubicBezTo>
                  <a:cubicBezTo>
                    <a:pt x="221" y="49"/>
                    <a:pt x="218" y="25"/>
                    <a:pt x="201" y="29"/>
                  </a:cubicBezTo>
                  <a:cubicBezTo>
                    <a:pt x="197" y="29"/>
                    <a:pt x="196" y="24"/>
                    <a:pt x="200" y="23"/>
                  </a:cubicBezTo>
                  <a:cubicBezTo>
                    <a:pt x="204" y="22"/>
                    <a:pt x="207" y="22"/>
                    <a:pt x="210" y="23"/>
                  </a:cubicBezTo>
                  <a:cubicBezTo>
                    <a:pt x="208" y="0"/>
                    <a:pt x="172" y="14"/>
                    <a:pt x="192" y="32"/>
                  </a:cubicBezTo>
                  <a:cubicBezTo>
                    <a:pt x="195" y="34"/>
                    <a:pt x="192" y="39"/>
                    <a:pt x="189" y="36"/>
                  </a:cubicBezTo>
                  <a:cubicBezTo>
                    <a:pt x="185" y="33"/>
                    <a:pt x="183" y="30"/>
                    <a:pt x="182" y="27"/>
                  </a:cubicBezTo>
                  <a:cubicBezTo>
                    <a:pt x="169" y="29"/>
                    <a:pt x="172" y="45"/>
                    <a:pt x="181" y="48"/>
                  </a:cubicBezTo>
                  <a:lnTo>
                    <a:pt x="181" y="47"/>
                  </a:lnTo>
                  <a:cubicBezTo>
                    <a:pt x="182" y="44"/>
                    <a:pt x="187" y="45"/>
                    <a:pt x="186" y="49"/>
                  </a:cubicBezTo>
                  <a:lnTo>
                    <a:pt x="185" y="51"/>
                  </a:lnTo>
                  <a:cubicBezTo>
                    <a:pt x="185" y="52"/>
                    <a:pt x="185" y="52"/>
                    <a:pt x="185" y="52"/>
                  </a:cubicBezTo>
                  <a:lnTo>
                    <a:pt x="172" y="105"/>
                  </a:lnTo>
                  <a:cubicBezTo>
                    <a:pt x="175" y="105"/>
                    <a:pt x="177" y="106"/>
                    <a:pt x="179" y="106"/>
                  </a:cubicBezTo>
                  <a:lnTo>
                    <a:pt x="199" y="85"/>
                  </a:lnTo>
                  <a:cubicBezTo>
                    <a:pt x="197" y="80"/>
                    <a:pt x="197" y="75"/>
                    <a:pt x="197" y="70"/>
                  </a:cubicBezTo>
                  <a:lnTo>
                    <a:pt x="197" y="70"/>
                  </a:lnTo>
                  <a:close/>
                  <a:moveTo>
                    <a:pt x="225" y="90"/>
                  </a:moveTo>
                  <a:lnTo>
                    <a:pt x="225" y="90"/>
                  </a:lnTo>
                  <a:cubicBezTo>
                    <a:pt x="222" y="85"/>
                    <a:pt x="221" y="79"/>
                    <a:pt x="222" y="74"/>
                  </a:cubicBezTo>
                  <a:cubicBezTo>
                    <a:pt x="222" y="71"/>
                    <a:pt x="225" y="76"/>
                    <a:pt x="225" y="76"/>
                  </a:cubicBezTo>
                  <a:cubicBezTo>
                    <a:pt x="227" y="78"/>
                    <a:pt x="229" y="79"/>
                    <a:pt x="232" y="80"/>
                  </a:cubicBezTo>
                  <a:cubicBezTo>
                    <a:pt x="236" y="73"/>
                    <a:pt x="241" y="66"/>
                    <a:pt x="246" y="60"/>
                  </a:cubicBezTo>
                  <a:cubicBezTo>
                    <a:pt x="252" y="52"/>
                    <a:pt x="257" y="45"/>
                    <a:pt x="263" y="38"/>
                  </a:cubicBezTo>
                  <a:cubicBezTo>
                    <a:pt x="253" y="26"/>
                    <a:pt x="237" y="33"/>
                    <a:pt x="242" y="51"/>
                  </a:cubicBezTo>
                  <a:cubicBezTo>
                    <a:pt x="243" y="55"/>
                    <a:pt x="237" y="56"/>
                    <a:pt x="236" y="52"/>
                  </a:cubicBezTo>
                  <a:cubicBezTo>
                    <a:pt x="235" y="48"/>
                    <a:pt x="235" y="45"/>
                    <a:pt x="235" y="42"/>
                  </a:cubicBezTo>
                  <a:cubicBezTo>
                    <a:pt x="223" y="38"/>
                    <a:pt x="214" y="49"/>
                    <a:pt x="222" y="60"/>
                  </a:cubicBezTo>
                  <a:cubicBezTo>
                    <a:pt x="225" y="57"/>
                    <a:pt x="228" y="61"/>
                    <a:pt x="226" y="64"/>
                  </a:cubicBezTo>
                  <a:lnTo>
                    <a:pt x="204" y="87"/>
                  </a:lnTo>
                  <a:cubicBezTo>
                    <a:pt x="204" y="88"/>
                    <a:pt x="204" y="88"/>
                    <a:pt x="203" y="88"/>
                  </a:cubicBezTo>
                  <a:lnTo>
                    <a:pt x="186" y="107"/>
                  </a:lnTo>
                  <a:cubicBezTo>
                    <a:pt x="193" y="109"/>
                    <a:pt x="201" y="110"/>
                    <a:pt x="209" y="113"/>
                  </a:cubicBezTo>
                  <a:cubicBezTo>
                    <a:pt x="214" y="105"/>
                    <a:pt x="220" y="97"/>
                    <a:pt x="225" y="90"/>
                  </a:cubicBezTo>
                  <a:lnTo>
                    <a:pt x="225" y="90"/>
                  </a:lnTo>
                  <a:close/>
                  <a:moveTo>
                    <a:pt x="200" y="247"/>
                  </a:moveTo>
                  <a:lnTo>
                    <a:pt x="200" y="247"/>
                  </a:lnTo>
                  <a:cubicBezTo>
                    <a:pt x="231" y="234"/>
                    <a:pt x="241" y="209"/>
                    <a:pt x="240" y="189"/>
                  </a:cubicBezTo>
                  <a:cubicBezTo>
                    <a:pt x="233" y="199"/>
                    <a:pt x="226" y="210"/>
                    <a:pt x="219" y="219"/>
                  </a:cubicBezTo>
                  <a:cubicBezTo>
                    <a:pt x="213" y="229"/>
                    <a:pt x="206" y="238"/>
                    <a:pt x="200" y="247"/>
                  </a:cubicBezTo>
                  <a:lnTo>
                    <a:pt x="200" y="247"/>
                  </a:lnTo>
                  <a:close/>
                  <a:moveTo>
                    <a:pt x="262" y="176"/>
                  </a:moveTo>
                  <a:lnTo>
                    <a:pt x="262" y="176"/>
                  </a:lnTo>
                  <a:cubicBezTo>
                    <a:pt x="275" y="162"/>
                    <a:pt x="280" y="148"/>
                    <a:pt x="280" y="134"/>
                  </a:cubicBezTo>
                  <a:cubicBezTo>
                    <a:pt x="272" y="143"/>
                    <a:pt x="265" y="152"/>
                    <a:pt x="259" y="162"/>
                  </a:cubicBezTo>
                  <a:cubicBezTo>
                    <a:pt x="260" y="166"/>
                    <a:pt x="261" y="171"/>
                    <a:pt x="262" y="176"/>
                  </a:cubicBezTo>
                  <a:lnTo>
                    <a:pt x="262" y="176"/>
                  </a:lnTo>
                  <a:close/>
                  <a:moveTo>
                    <a:pt x="303" y="125"/>
                  </a:moveTo>
                  <a:lnTo>
                    <a:pt x="303" y="125"/>
                  </a:lnTo>
                  <a:cubicBezTo>
                    <a:pt x="317" y="114"/>
                    <a:pt x="322" y="102"/>
                    <a:pt x="322" y="87"/>
                  </a:cubicBezTo>
                  <a:cubicBezTo>
                    <a:pt x="314" y="94"/>
                    <a:pt x="307" y="101"/>
                    <a:pt x="300" y="109"/>
                  </a:cubicBezTo>
                  <a:cubicBezTo>
                    <a:pt x="301" y="115"/>
                    <a:pt x="302" y="120"/>
                    <a:pt x="303" y="125"/>
                  </a:cubicBezTo>
                  <a:lnTo>
                    <a:pt x="303" y="125"/>
                  </a:lnTo>
                  <a:close/>
                  <a:moveTo>
                    <a:pt x="302" y="148"/>
                  </a:moveTo>
                  <a:lnTo>
                    <a:pt x="302" y="148"/>
                  </a:lnTo>
                  <a:cubicBezTo>
                    <a:pt x="331" y="135"/>
                    <a:pt x="344" y="104"/>
                    <a:pt x="341" y="71"/>
                  </a:cubicBezTo>
                  <a:cubicBezTo>
                    <a:pt x="336" y="75"/>
                    <a:pt x="332" y="78"/>
                    <a:pt x="327" y="82"/>
                  </a:cubicBezTo>
                  <a:cubicBezTo>
                    <a:pt x="329" y="102"/>
                    <a:pt x="322" y="118"/>
                    <a:pt x="303" y="132"/>
                  </a:cubicBezTo>
                  <a:cubicBezTo>
                    <a:pt x="303" y="138"/>
                    <a:pt x="303" y="143"/>
                    <a:pt x="302" y="148"/>
                  </a:cubicBezTo>
                  <a:lnTo>
                    <a:pt x="302" y="148"/>
                  </a:lnTo>
                  <a:close/>
                  <a:moveTo>
                    <a:pt x="189" y="269"/>
                  </a:moveTo>
                  <a:lnTo>
                    <a:pt x="189" y="269"/>
                  </a:lnTo>
                  <a:cubicBezTo>
                    <a:pt x="189" y="269"/>
                    <a:pt x="189" y="269"/>
                    <a:pt x="189" y="269"/>
                  </a:cubicBezTo>
                  <a:cubicBezTo>
                    <a:pt x="222" y="266"/>
                    <a:pt x="251" y="240"/>
                    <a:pt x="257" y="205"/>
                  </a:cubicBezTo>
                  <a:cubicBezTo>
                    <a:pt x="257" y="204"/>
                    <a:pt x="257" y="204"/>
                    <a:pt x="257" y="204"/>
                  </a:cubicBezTo>
                  <a:cubicBezTo>
                    <a:pt x="258" y="197"/>
                    <a:pt x="258" y="190"/>
                    <a:pt x="257" y="182"/>
                  </a:cubicBezTo>
                  <a:cubicBezTo>
                    <a:pt x="257" y="182"/>
                    <a:pt x="257" y="181"/>
                    <a:pt x="257" y="181"/>
                  </a:cubicBezTo>
                  <a:cubicBezTo>
                    <a:pt x="257" y="177"/>
                    <a:pt x="256" y="172"/>
                    <a:pt x="254" y="168"/>
                  </a:cubicBezTo>
                  <a:cubicBezTo>
                    <a:pt x="251" y="172"/>
                    <a:pt x="248" y="177"/>
                    <a:pt x="244" y="182"/>
                  </a:cubicBezTo>
                  <a:cubicBezTo>
                    <a:pt x="249" y="207"/>
                    <a:pt x="238" y="242"/>
                    <a:pt x="194" y="255"/>
                  </a:cubicBezTo>
                  <a:cubicBezTo>
                    <a:pt x="191" y="260"/>
                    <a:pt x="187" y="264"/>
                    <a:pt x="184" y="269"/>
                  </a:cubicBezTo>
                  <a:cubicBezTo>
                    <a:pt x="185" y="269"/>
                    <a:pt x="187" y="269"/>
                    <a:pt x="189" y="269"/>
                  </a:cubicBezTo>
                  <a:lnTo>
                    <a:pt x="189" y="269"/>
                  </a:lnTo>
                  <a:close/>
                  <a:moveTo>
                    <a:pt x="68" y="369"/>
                  </a:moveTo>
                  <a:lnTo>
                    <a:pt x="68" y="369"/>
                  </a:lnTo>
                  <a:cubicBezTo>
                    <a:pt x="68" y="369"/>
                    <a:pt x="68" y="369"/>
                    <a:pt x="68" y="369"/>
                  </a:cubicBezTo>
                  <a:cubicBezTo>
                    <a:pt x="68" y="370"/>
                    <a:pt x="69" y="371"/>
                    <a:pt x="70" y="372"/>
                  </a:cubicBezTo>
                  <a:cubicBezTo>
                    <a:pt x="81" y="366"/>
                    <a:pt x="91" y="358"/>
                    <a:pt x="101" y="350"/>
                  </a:cubicBezTo>
                  <a:cubicBezTo>
                    <a:pt x="101" y="350"/>
                    <a:pt x="101" y="350"/>
                    <a:pt x="101" y="350"/>
                  </a:cubicBezTo>
                  <a:cubicBezTo>
                    <a:pt x="106" y="346"/>
                    <a:pt x="111" y="342"/>
                    <a:pt x="115" y="338"/>
                  </a:cubicBezTo>
                  <a:cubicBezTo>
                    <a:pt x="115" y="338"/>
                    <a:pt x="116" y="338"/>
                    <a:pt x="116" y="338"/>
                  </a:cubicBezTo>
                  <a:cubicBezTo>
                    <a:pt x="120" y="334"/>
                    <a:pt x="125" y="329"/>
                    <a:pt x="129" y="325"/>
                  </a:cubicBezTo>
                  <a:cubicBezTo>
                    <a:pt x="129" y="325"/>
                    <a:pt x="130" y="325"/>
                    <a:pt x="130" y="324"/>
                  </a:cubicBezTo>
                  <a:cubicBezTo>
                    <a:pt x="136" y="319"/>
                    <a:pt x="141" y="312"/>
                    <a:pt x="147" y="306"/>
                  </a:cubicBezTo>
                  <a:cubicBezTo>
                    <a:pt x="147" y="306"/>
                    <a:pt x="147" y="305"/>
                    <a:pt x="148" y="305"/>
                  </a:cubicBezTo>
                  <a:cubicBezTo>
                    <a:pt x="153" y="300"/>
                    <a:pt x="158" y="294"/>
                    <a:pt x="162" y="288"/>
                  </a:cubicBezTo>
                  <a:cubicBezTo>
                    <a:pt x="163" y="287"/>
                    <a:pt x="163" y="287"/>
                    <a:pt x="163" y="287"/>
                  </a:cubicBezTo>
                  <a:cubicBezTo>
                    <a:pt x="167" y="282"/>
                    <a:pt x="172" y="276"/>
                    <a:pt x="176" y="271"/>
                  </a:cubicBezTo>
                  <a:cubicBezTo>
                    <a:pt x="176" y="270"/>
                    <a:pt x="176" y="270"/>
                    <a:pt x="176" y="270"/>
                  </a:cubicBezTo>
                  <a:cubicBezTo>
                    <a:pt x="181" y="264"/>
                    <a:pt x="186" y="257"/>
                    <a:pt x="190" y="251"/>
                  </a:cubicBezTo>
                  <a:cubicBezTo>
                    <a:pt x="190" y="251"/>
                    <a:pt x="190" y="251"/>
                    <a:pt x="191" y="250"/>
                  </a:cubicBezTo>
                  <a:cubicBezTo>
                    <a:pt x="207" y="227"/>
                    <a:pt x="223" y="203"/>
                    <a:pt x="239" y="180"/>
                  </a:cubicBezTo>
                  <a:cubicBezTo>
                    <a:pt x="239" y="180"/>
                    <a:pt x="239" y="180"/>
                    <a:pt x="239" y="180"/>
                  </a:cubicBezTo>
                  <a:cubicBezTo>
                    <a:pt x="244" y="173"/>
                    <a:pt x="248" y="167"/>
                    <a:pt x="253" y="160"/>
                  </a:cubicBezTo>
                  <a:cubicBezTo>
                    <a:pt x="253" y="160"/>
                    <a:pt x="253" y="160"/>
                    <a:pt x="253" y="160"/>
                  </a:cubicBezTo>
                  <a:cubicBezTo>
                    <a:pt x="261" y="149"/>
                    <a:pt x="269" y="138"/>
                    <a:pt x="277" y="128"/>
                  </a:cubicBezTo>
                  <a:cubicBezTo>
                    <a:pt x="278" y="127"/>
                    <a:pt x="279" y="126"/>
                    <a:pt x="279" y="125"/>
                  </a:cubicBezTo>
                  <a:cubicBezTo>
                    <a:pt x="280" y="125"/>
                    <a:pt x="280" y="124"/>
                    <a:pt x="280" y="124"/>
                  </a:cubicBezTo>
                  <a:cubicBezTo>
                    <a:pt x="285" y="118"/>
                    <a:pt x="290" y="113"/>
                    <a:pt x="295" y="107"/>
                  </a:cubicBezTo>
                  <a:cubicBezTo>
                    <a:pt x="295" y="107"/>
                    <a:pt x="295" y="107"/>
                    <a:pt x="295" y="106"/>
                  </a:cubicBezTo>
                  <a:cubicBezTo>
                    <a:pt x="304" y="97"/>
                    <a:pt x="313" y="87"/>
                    <a:pt x="322" y="79"/>
                  </a:cubicBezTo>
                  <a:cubicBezTo>
                    <a:pt x="322" y="79"/>
                    <a:pt x="323" y="79"/>
                    <a:pt x="323" y="79"/>
                  </a:cubicBezTo>
                  <a:cubicBezTo>
                    <a:pt x="329" y="73"/>
                    <a:pt x="335" y="69"/>
                    <a:pt x="341" y="64"/>
                  </a:cubicBezTo>
                  <a:cubicBezTo>
                    <a:pt x="341" y="64"/>
                    <a:pt x="342" y="64"/>
                    <a:pt x="342" y="64"/>
                  </a:cubicBezTo>
                  <a:lnTo>
                    <a:pt x="343" y="63"/>
                  </a:lnTo>
                  <a:cubicBezTo>
                    <a:pt x="343" y="63"/>
                    <a:pt x="343" y="63"/>
                    <a:pt x="343" y="63"/>
                  </a:cubicBezTo>
                  <a:cubicBezTo>
                    <a:pt x="344" y="62"/>
                    <a:pt x="345" y="61"/>
                    <a:pt x="346" y="61"/>
                  </a:cubicBezTo>
                  <a:lnTo>
                    <a:pt x="340" y="45"/>
                  </a:lnTo>
                  <a:cubicBezTo>
                    <a:pt x="337" y="47"/>
                    <a:pt x="334" y="50"/>
                    <a:pt x="331" y="52"/>
                  </a:cubicBezTo>
                  <a:cubicBezTo>
                    <a:pt x="331" y="52"/>
                    <a:pt x="331" y="53"/>
                    <a:pt x="331" y="53"/>
                  </a:cubicBezTo>
                  <a:cubicBezTo>
                    <a:pt x="225" y="140"/>
                    <a:pt x="180" y="283"/>
                    <a:pt x="63" y="361"/>
                  </a:cubicBezTo>
                  <a:cubicBezTo>
                    <a:pt x="65" y="364"/>
                    <a:pt x="66" y="366"/>
                    <a:pt x="68" y="369"/>
                  </a:cubicBezTo>
                  <a:lnTo>
                    <a:pt x="68" y="369"/>
                  </a:lnTo>
                  <a:close/>
                </a:path>
              </a:pathLst>
            </a:custGeom>
            <a:noFill/>
            <a:ln w="1588" cap="flat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70B05B52-12B6-944D-AC1A-F00C2F4E2E2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694613" y="509588"/>
              <a:ext cx="328613" cy="385762"/>
            </a:xfrm>
            <a:custGeom>
              <a:avLst/>
              <a:gdLst>
                <a:gd name="T0" fmla="*/ 159 w 404"/>
                <a:gd name="T1" fmla="*/ 338 h 470"/>
                <a:gd name="T2" fmla="*/ 185 w 404"/>
                <a:gd name="T3" fmla="*/ 332 h 470"/>
                <a:gd name="T4" fmla="*/ 193 w 404"/>
                <a:gd name="T5" fmla="*/ 297 h 470"/>
                <a:gd name="T6" fmla="*/ 161 w 404"/>
                <a:gd name="T7" fmla="*/ 281 h 470"/>
                <a:gd name="T8" fmla="*/ 137 w 404"/>
                <a:gd name="T9" fmla="*/ 310 h 470"/>
                <a:gd name="T10" fmla="*/ 83 w 404"/>
                <a:gd name="T11" fmla="*/ 444 h 470"/>
                <a:gd name="T12" fmla="*/ 107 w 404"/>
                <a:gd name="T13" fmla="*/ 433 h 470"/>
                <a:gd name="T14" fmla="*/ 155 w 404"/>
                <a:gd name="T15" fmla="*/ 343 h 470"/>
                <a:gd name="T16" fmla="*/ 84 w 404"/>
                <a:gd name="T17" fmla="*/ 429 h 470"/>
                <a:gd name="T18" fmla="*/ 57 w 404"/>
                <a:gd name="T19" fmla="*/ 416 h 470"/>
                <a:gd name="T20" fmla="*/ 59 w 404"/>
                <a:gd name="T21" fmla="*/ 345 h 470"/>
                <a:gd name="T22" fmla="*/ 83 w 404"/>
                <a:gd name="T23" fmla="*/ 444 h 470"/>
                <a:gd name="T24" fmla="*/ 90 w 404"/>
                <a:gd name="T25" fmla="*/ 448 h 470"/>
                <a:gd name="T26" fmla="*/ 108 w 404"/>
                <a:gd name="T27" fmla="*/ 438 h 470"/>
                <a:gd name="T28" fmla="*/ 115 w 404"/>
                <a:gd name="T29" fmla="*/ 434 h 470"/>
                <a:gd name="T30" fmla="*/ 127 w 404"/>
                <a:gd name="T31" fmla="*/ 424 h 470"/>
                <a:gd name="T32" fmla="*/ 161 w 404"/>
                <a:gd name="T33" fmla="*/ 344 h 470"/>
                <a:gd name="T34" fmla="*/ 280 w 404"/>
                <a:gd name="T35" fmla="*/ 459 h 470"/>
                <a:gd name="T36" fmla="*/ 166 w 404"/>
                <a:gd name="T37" fmla="*/ 345 h 470"/>
                <a:gd name="T38" fmla="*/ 161 w 404"/>
                <a:gd name="T39" fmla="*/ 268 h 470"/>
                <a:gd name="T40" fmla="*/ 166 w 404"/>
                <a:gd name="T41" fmla="*/ 275 h 470"/>
                <a:gd name="T42" fmla="*/ 161 w 404"/>
                <a:gd name="T43" fmla="*/ 268 h 470"/>
                <a:gd name="T44" fmla="*/ 199 w 404"/>
                <a:gd name="T45" fmla="*/ 297 h 470"/>
                <a:gd name="T46" fmla="*/ 331 w 404"/>
                <a:gd name="T47" fmla="*/ 362 h 470"/>
                <a:gd name="T48" fmla="*/ 368 w 404"/>
                <a:gd name="T49" fmla="*/ 285 h 470"/>
                <a:gd name="T50" fmla="*/ 323 w 404"/>
                <a:gd name="T51" fmla="*/ 281 h 470"/>
                <a:gd name="T52" fmla="*/ 368 w 404"/>
                <a:gd name="T53" fmla="*/ 279 h 470"/>
                <a:gd name="T54" fmla="*/ 377 w 404"/>
                <a:gd name="T55" fmla="*/ 243 h 470"/>
                <a:gd name="T56" fmla="*/ 345 w 404"/>
                <a:gd name="T57" fmla="*/ 219 h 470"/>
                <a:gd name="T58" fmla="*/ 347 w 404"/>
                <a:gd name="T59" fmla="*/ 245 h 470"/>
                <a:gd name="T60" fmla="*/ 383 w 404"/>
                <a:gd name="T61" fmla="*/ 239 h 470"/>
                <a:gd name="T62" fmla="*/ 367 w 404"/>
                <a:gd name="T63" fmla="*/ 129 h 470"/>
                <a:gd name="T64" fmla="*/ 182 w 404"/>
                <a:gd name="T65" fmla="*/ 233 h 470"/>
                <a:gd name="T66" fmla="*/ 175 w 404"/>
                <a:gd name="T67" fmla="*/ 239 h 470"/>
                <a:gd name="T68" fmla="*/ 170 w 404"/>
                <a:gd name="T69" fmla="*/ 234 h 470"/>
                <a:gd name="T70" fmla="*/ 187 w 404"/>
                <a:gd name="T71" fmla="*/ 282 h 470"/>
                <a:gd name="T72" fmla="*/ 174 w 404"/>
                <a:gd name="T73" fmla="*/ 239 h 470"/>
                <a:gd name="T74" fmla="*/ 273 w 404"/>
                <a:gd name="T75" fmla="*/ 38 h 470"/>
                <a:gd name="T76" fmla="*/ 262 w 404"/>
                <a:gd name="T77" fmla="*/ 38 h 470"/>
                <a:gd name="T78" fmla="*/ 273 w 404"/>
                <a:gd name="T79" fmla="*/ 38 h 470"/>
                <a:gd name="T80" fmla="*/ 282 w 404"/>
                <a:gd name="T81" fmla="*/ 26 h 470"/>
                <a:gd name="T82" fmla="*/ 288 w 404"/>
                <a:gd name="T83" fmla="*/ 20 h 470"/>
                <a:gd name="T84" fmla="*/ 258 w 404"/>
                <a:gd name="T85" fmla="*/ 56 h 470"/>
                <a:gd name="T86" fmla="*/ 254 w 404"/>
                <a:gd name="T87" fmla="*/ 52 h 470"/>
                <a:gd name="T88" fmla="*/ 98 w 404"/>
                <a:gd name="T89" fmla="*/ 6 h 470"/>
                <a:gd name="T90" fmla="*/ 87 w 404"/>
                <a:gd name="T91" fmla="*/ 6 h 470"/>
                <a:gd name="T92" fmla="*/ 98 w 404"/>
                <a:gd name="T93" fmla="*/ 6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04" h="470">
                  <a:moveTo>
                    <a:pt x="159" y="338"/>
                  </a:moveTo>
                  <a:lnTo>
                    <a:pt x="159" y="338"/>
                  </a:lnTo>
                  <a:cubicBezTo>
                    <a:pt x="159" y="338"/>
                    <a:pt x="159" y="338"/>
                    <a:pt x="159" y="338"/>
                  </a:cubicBezTo>
                  <a:cubicBezTo>
                    <a:pt x="161" y="339"/>
                    <a:pt x="164" y="339"/>
                    <a:pt x="166" y="339"/>
                  </a:cubicBezTo>
                  <a:cubicBezTo>
                    <a:pt x="173" y="339"/>
                    <a:pt x="180" y="337"/>
                    <a:pt x="185" y="332"/>
                  </a:cubicBezTo>
                  <a:cubicBezTo>
                    <a:pt x="185" y="332"/>
                    <a:pt x="185" y="332"/>
                    <a:pt x="185" y="332"/>
                  </a:cubicBezTo>
                  <a:cubicBezTo>
                    <a:pt x="192" y="327"/>
                    <a:pt x="196" y="319"/>
                    <a:pt x="196" y="310"/>
                  </a:cubicBezTo>
                  <a:cubicBezTo>
                    <a:pt x="196" y="305"/>
                    <a:pt x="195" y="301"/>
                    <a:pt x="193" y="298"/>
                  </a:cubicBezTo>
                  <a:cubicBezTo>
                    <a:pt x="193" y="297"/>
                    <a:pt x="193" y="297"/>
                    <a:pt x="193" y="297"/>
                  </a:cubicBezTo>
                  <a:cubicBezTo>
                    <a:pt x="188" y="287"/>
                    <a:pt x="178" y="281"/>
                    <a:pt x="166" y="281"/>
                  </a:cubicBezTo>
                  <a:cubicBezTo>
                    <a:pt x="165" y="281"/>
                    <a:pt x="163" y="281"/>
                    <a:pt x="162" y="281"/>
                  </a:cubicBezTo>
                  <a:lnTo>
                    <a:pt x="161" y="281"/>
                  </a:lnTo>
                  <a:cubicBezTo>
                    <a:pt x="156" y="282"/>
                    <a:pt x="151" y="284"/>
                    <a:pt x="147" y="288"/>
                  </a:cubicBezTo>
                  <a:lnTo>
                    <a:pt x="147" y="288"/>
                  </a:lnTo>
                  <a:cubicBezTo>
                    <a:pt x="141" y="293"/>
                    <a:pt x="137" y="301"/>
                    <a:pt x="137" y="310"/>
                  </a:cubicBezTo>
                  <a:cubicBezTo>
                    <a:pt x="137" y="323"/>
                    <a:pt x="146" y="335"/>
                    <a:pt x="159" y="338"/>
                  </a:cubicBezTo>
                  <a:lnTo>
                    <a:pt x="159" y="338"/>
                  </a:lnTo>
                  <a:close/>
                  <a:moveTo>
                    <a:pt x="83" y="444"/>
                  </a:moveTo>
                  <a:lnTo>
                    <a:pt x="83" y="444"/>
                  </a:lnTo>
                  <a:cubicBezTo>
                    <a:pt x="91" y="441"/>
                    <a:pt x="99" y="438"/>
                    <a:pt x="106" y="433"/>
                  </a:cubicBezTo>
                  <a:cubicBezTo>
                    <a:pt x="106" y="433"/>
                    <a:pt x="106" y="433"/>
                    <a:pt x="107" y="433"/>
                  </a:cubicBezTo>
                  <a:cubicBezTo>
                    <a:pt x="113" y="429"/>
                    <a:pt x="119" y="424"/>
                    <a:pt x="124" y="419"/>
                  </a:cubicBezTo>
                  <a:cubicBezTo>
                    <a:pt x="124" y="419"/>
                    <a:pt x="124" y="419"/>
                    <a:pt x="124" y="419"/>
                  </a:cubicBezTo>
                  <a:cubicBezTo>
                    <a:pt x="149" y="394"/>
                    <a:pt x="156" y="361"/>
                    <a:pt x="155" y="343"/>
                  </a:cubicBezTo>
                  <a:cubicBezTo>
                    <a:pt x="150" y="341"/>
                    <a:pt x="144" y="338"/>
                    <a:pt x="140" y="333"/>
                  </a:cubicBezTo>
                  <a:cubicBezTo>
                    <a:pt x="143" y="366"/>
                    <a:pt x="133" y="405"/>
                    <a:pt x="86" y="429"/>
                  </a:cubicBezTo>
                  <a:cubicBezTo>
                    <a:pt x="85" y="429"/>
                    <a:pt x="85" y="429"/>
                    <a:pt x="84" y="429"/>
                  </a:cubicBezTo>
                  <a:cubicBezTo>
                    <a:pt x="84" y="429"/>
                    <a:pt x="83" y="429"/>
                    <a:pt x="83" y="429"/>
                  </a:cubicBezTo>
                  <a:cubicBezTo>
                    <a:pt x="75" y="426"/>
                    <a:pt x="66" y="422"/>
                    <a:pt x="59" y="417"/>
                  </a:cubicBezTo>
                  <a:cubicBezTo>
                    <a:pt x="58" y="416"/>
                    <a:pt x="58" y="416"/>
                    <a:pt x="57" y="416"/>
                  </a:cubicBezTo>
                  <a:cubicBezTo>
                    <a:pt x="51" y="411"/>
                    <a:pt x="45" y="405"/>
                    <a:pt x="41" y="398"/>
                  </a:cubicBezTo>
                  <a:cubicBezTo>
                    <a:pt x="41" y="397"/>
                    <a:pt x="41" y="397"/>
                    <a:pt x="40" y="397"/>
                  </a:cubicBezTo>
                  <a:cubicBezTo>
                    <a:pt x="31" y="381"/>
                    <a:pt x="33" y="361"/>
                    <a:pt x="59" y="345"/>
                  </a:cubicBezTo>
                  <a:cubicBezTo>
                    <a:pt x="58" y="341"/>
                    <a:pt x="56" y="337"/>
                    <a:pt x="54" y="333"/>
                  </a:cubicBezTo>
                  <a:cubicBezTo>
                    <a:pt x="0" y="370"/>
                    <a:pt x="22" y="416"/>
                    <a:pt x="83" y="444"/>
                  </a:cubicBezTo>
                  <a:lnTo>
                    <a:pt x="83" y="444"/>
                  </a:lnTo>
                  <a:close/>
                  <a:moveTo>
                    <a:pt x="108" y="438"/>
                  </a:moveTo>
                  <a:lnTo>
                    <a:pt x="108" y="438"/>
                  </a:lnTo>
                  <a:cubicBezTo>
                    <a:pt x="103" y="442"/>
                    <a:pt x="97" y="445"/>
                    <a:pt x="90" y="448"/>
                  </a:cubicBezTo>
                  <a:cubicBezTo>
                    <a:pt x="122" y="461"/>
                    <a:pt x="164" y="470"/>
                    <a:pt x="208" y="469"/>
                  </a:cubicBezTo>
                  <a:cubicBezTo>
                    <a:pt x="182" y="459"/>
                    <a:pt x="133" y="443"/>
                    <a:pt x="108" y="438"/>
                  </a:cubicBezTo>
                  <a:lnTo>
                    <a:pt x="108" y="438"/>
                  </a:lnTo>
                  <a:close/>
                  <a:moveTo>
                    <a:pt x="127" y="424"/>
                  </a:moveTo>
                  <a:lnTo>
                    <a:pt x="127" y="424"/>
                  </a:lnTo>
                  <a:cubicBezTo>
                    <a:pt x="123" y="428"/>
                    <a:pt x="119" y="431"/>
                    <a:pt x="115" y="434"/>
                  </a:cubicBezTo>
                  <a:cubicBezTo>
                    <a:pt x="146" y="441"/>
                    <a:pt x="202" y="459"/>
                    <a:pt x="222" y="468"/>
                  </a:cubicBezTo>
                  <a:cubicBezTo>
                    <a:pt x="234" y="468"/>
                    <a:pt x="246" y="466"/>
                    <a:pt x="258" y="464"/>
                  </a:cubicBezTo>
                  <a:cubicBezTo>
                    <a:pt x="224" y="453"/>
                    <a:pt x="157" y="432"/>
                    <a:pt x="127" y="424"/>
                  </a:cubicBezTo>
                  <a:lnTo>
                    <a:pt x="127" y="424"/>
                  </a:lnTo>
                  <a:close/>
                  <a:moveTo>
                    <a:pt x="161" y="344"/>
                  </a:moveTo>
                  <a:lnTo>
                    <a:pt x="161" y="344"/>
                  </a:lnTo>
                  <a:cubicBezTo>
                    <a:pt x="161" y="363"/>
                    <a:pt x="154" y="395"/>
                    <a:pt x="131" y="420"/>
                  </a:cubicBezTo>
                  <a:cubicBezTo>
                    <a:pt x="166" y="428"/>
                    <a:pt x="241" y="452"/>
                    <a:pt x="269" y="462"/>
                  </a:cubicBezTo>
                  <a:cubicBezTo>
                    <a:pt x="273" y="461"/>
                    <a:pt x="277" y="460"/>
                    <a:pt x="280" y="459"/>
                  </a:cubicBezTo>
                  <a:cubicBezTo>
                    <a:pt x="276" y="437"/>
                    <a:pt x="276" y="405"/>
                    <a:pt x="287" y="370"/>
                  </a:cubicBezTo>
                  <a:cubicBezTo>
                    <a:pt x="256" y="368"/>
                    <a:pt x="220" y="358"/>
                    <a:pt x="187" y="338"/>
                  </a:cubicBezTo>
                  <a:cubicBezTo>
                    <a:pt x="181" y="342"/>
                    <a:pt x="174" y="345"/>
                    <a:pt x="166" y="345"/>
                  </a:cubicBezTo>
                  <a:cubicBezTo>
                    <a:pt x="164" y="345"/>
                    <a:pt x="163" y="345"/>
                    <a:pt x="161" y="344"/>
                  </a:cubicBezTo>
                  <a:lnTo>
                    <a:pt x="161" y="344"/>
                  </a:lnTo>
                  <a:close/>
                  <a:moveTo>
                    <a:pt x="161" y="268"/>
                  </a:moveTo>
                  <a:lnTo>
                    <a:pt x="161" y="268"/>
                  </a:lnTo>
                  <a:cubicBezTo>
                    <a:pt x="161" y="271"/>
                    <a:pt x="162" y="273"/>
                    <a:pt x="163" y="275"/>
                  </a:cubicBezTo>
                  <a:cubicBezTo>
                    <a:pt x="164" y="275"/>
                    <a:pt x="165" y="275"/>
                    <a:pt x="166" y="275"/>
                  </a:cubicBezTo>
                  <a:cubicBezTo>
                    <a:pt x="172" y="275"/>
                    <a:pt x="177" y="276"/>
                    <a:pt x="182" y="279"/>
                  </a:cubicBezTo>
                  <a:cubicBezTo>
                    <a:pt x="185" y="263"/>
                    <a:pt x="170" y="257"/>
                    <a:pt x="161" y="268"/>
                  </a:cubicBezTo>
                  <a:lnTo>
                    <a:pt x="161" y="268"/>
                  </a:lnTo>
                  <a:close/>
                  <a:moveTo>
                    <a:pt x="181" y="240"/>
                  </a:moveTo>
                  <a:lnTo>
                    <a:pt x="181" y="240"/>
                  </a:lnTo>
                  <a:cubicBezTo>
                    <a:pt x="206" y="246"/>
                    <a:pt x="214" y="278"/>
                    <a:pt x="199" y="297"/>
                  </a:cubicBezTo>
                  <a:cubicBezTo>
                    <a:pt x="200" y="301"/>
                    <a:pt x="201" y="305"/>
                    <a:pt x="201" y="310"/>
                  </a:cubicBezTo>
                  <a:cubicBezTo>
                    <a:pt x="201" y="319"/>
                    <a:pt x="197" y="328"/>
                    <a:pt x="191" y="334"/>
                  </a:cubicBezTo>
                  <a:cubicBezTo>
                    <a:pt x="240" y="364"/>
                    <a:pt x="295" y="369"/>
                    <a:pt x="331" y="362"/>
                  </a:cubicBezTo>
                  <a:cubicBezTo>
                    <a:pt x="369" y="354"/>
                    <a:pt x="382" y="333"/>
                    <a:pt x="359" y="312"/>
                  </a:cubicBezTo>
                  <a:cubicBezTo>
                    <a:pt x="354" y="308"/>
                    <a:pt x="366" y="297"/>
                    <a:pt x="374" y="296"/>
                  </a:cubicBezTo>
                  <a:cubicBezTo>
                    <a:pt x="375" y="291"/>
                    <a:pt x="373" y="287"/>
                    <a:pt x="368" y="285"/>
                  </a:cubicBezTo>
                  <a:cubicBezTo>
                    <a:pt x="357" y="284"/>
                    <a:pt x="338" y="290"/>
                    <a:pt x="325" y="293"/>
                  </a:cubicBezTo>
                  <a:cubicBezTo>
                    <a:pt x="325" y="295"/>
                    <a:pt x="321" y="296"/>
                    <a:pt x="320" y="293"/>
                  </a:cubicBezTo>
                  <a:cubicBezTo>
                    <a:pt x="319" y="289"/>
                    <a:pt x="322" y="283"/>
                    <a:pt x="323" y="281"/>
                  </a:cubicBezTo>
                  <a:cubicBezTo>
                    <a:pt x="325" y="277"/>
                    <a:pt x="329" y="280"/>
                    <a:pt x="328" y="283"/>
                  </a:cubicBezTo>
                  <a:cubicBezTo>
                    <a:pt x="327" y="284"/>
                    <a:pt x="327" y="285"/>
                    <a:pt x="326" y="287"/>
                  </a:cubicBezTo>
                  <a:cubicBezTo>
                    <a:pt x="339" y="284"/>
                    <a:pt x="356" y="278"/>
                    <a:pt x="368" y="279"/>
                  </a:cubicBezTo>
                  <a:cubicBezTo>
                    <a:pt x="371" y="277"/>
                    <a:pt x="379" y="271"/>
                    <a:pt x="378" y="267"/>
                  </a:cubicBezTo>
                  <a:cubicBezTo>
                    <a:pt x="377" y="266"/>
                    <a:pt x="376" y="265"/>
                    <a:pt x="375" y="263"/>
                  </a:cubicBezTo>
                  <a:cubicBezTo>
                    <a:pt x="369" y="255"/>
                    <a:pt x="371" y="249"/>
                    <a:pt x="377" y="243"/>
                  </a:cubicBezTo>
                  <a:cubicBezTo>
                    <a:pt x="367" y="242"/>
                    <a:pt x="355" y="243"/>
                    <a:pt x="349" y="250"/>
                  </a:cubicBezTo>
                  <a:cubicBezTo>
                    <a:pt x="345" y="255"/>
                    <a:pt x="338" y="243"/>
                    <a:pt x="338" y="242"/>
                  </a:cubicBezTo>
                  <a:cubicBezTo>
                    <a:pt x="335" y="236"/>
                    <a:pt x="335" y="228"/>
                    <a:pt x="345" y="219"/>
                  </a:cubicBezTo>
                  <a:cubicBezTo>
                    <a:pt x="347" y="216"/>
                    <a:pt x="351" y="221"/>
                    <a:pt x="349" y="223"/>
                  </a:cubicBezTo>
                  <a:cubicBezTo>
                    <a:pt x="341" y="230"/>
                    <a:pt x="339" y="237"/>
                    <a:pt x="346" y="244"/>
                  </a:cubicBezTo>
                  <a:lnTo>
                    <a:pt x="347" y="245"/>
                  </a:lnTo>
                  <a:cubicBezTo>
                    <a:pt x="357" y="237"/>
                    <a:pt x="371" y="236"/>
                    <a:pt x="383" y="239"/>
                  </a:cubicBezTo>
                  <a:lnTo>
                    <a:pt x="383" y="239"/>
                  </a:lnTo>
                  <a:lnTo>
                    <a:pt x="383" y="239"/>
                  </a:lnTo>
                  <a:cubicBezTo>
                    <a:pt x="404" y="237"/>
                    <a:pt x="403" y="229"/>
                    <a:pt x="397" y="213"/>
                  </a:cubicBezTo>
                  <a:cubicBezTo>
                    <a:pt x="395" y="207"/>
                    <a:pt x="392" y="200"/>
                    <a:pt x="389" y="191"/>
                  </a:cubicBezTo>
                  <a:cubicBezTo>
                    <a:pt x="384" y="180"/>
                    <a:pt x="376" y="155"/>
                    <a:pt x="367" y="129"/>
                  </a:cubicBezTo>
                  <a:cubicBezTo>
                    <a:pt x="343" y="119"/>
                    <a:pt x="308" y="125"/>
                    <a:pt x="282" y="137"/>
                  </a:cubicBezTo>
                  <a:cubicBezTo>
                    <a:pt x="275" y="147"/>
                    <a:pt x="266" y="156"/>
                    <a:pt x="252" y="165"/>
                  </a:cubicBezTo>
                  <a:cubicBezTo>
                    <a:pt x="246" y="202"/>
                    <a:pt x="216" y="229"/>
                    <a:pt x="182" y="233"/>
                  </a:cubicBezTo>
                  <a:lnTo>
                    <a:pt x="181" y="240"/>
                  </a:lnTo>
                  <a:lnTo>
                    <a:pt x="181" y="240"/>
                  </a:lnTo>
                  <a:close/>
                  <a:moveTo>
                    <a:pt x="175" y="239"/>
                  </a:moveTo>
                  <a:lnTo>
                    <a:pt x="175" y="239"/>
                  </a:lnTo>
                  <a:lnTo>
                    <a:pt x="176" y="234"/>
                  </a:lnTo>
                  <a:cubicBezTo>
                    <a:pt x="174" y="234"/>
                    <a:pt x="172" y="234"/>
                    <a:pt x="170" y="234"/>
                  </a:cubicBezTo>
                  <a:cubicBezTo>
                    <a:pt x="166" y="239"/>
                    <a:pt x="162" y="244"/>
                    <a:pt x="158" y="249"/>
                  </a:cubicBezTo>
                  <a:cubicBezTo>
                    <a:pt x="158" y="253"/>
                    <a:pt x="158" y="258"/>
                    <a:pt x="159" y="261"/>
                  </a:cubicBezTo>
                  <a:cubicBezTo>
                    <a:pt x="171" y="252"/>
                    <a:pt x="194" y="258"/>
                    <a:pt x="187" y="282"/>
                  </a:cubicBezTo>
                  <a:cubicBezTo>
                    <a:pt x="190" y="284"/>
                    <a:pt x="193" y="287"/>
                    <a:pt x="196" y="291"/>
                  </a:cubicBezTo>
                  <a:cubicBezTo>
                    <a:pt x="208" y="274"/>
                    <a:pt x="198" y="245"/>
                    <a:pt x="173" y="245"/>
                  </a:cubicBezTo>
                  <a:cubicBezTo>
                    <a:pt x="170" y="244"/>
                    <a:pt x="170" y="239"/>
                    <a:pt x="174" y="239"/>
                  </a:cubicBezTo>
                  <a:cubicBezTo>
                    <a:pt x="174" y="239"/>
                    <a:pt x="175" y="239"/>
                    <a:pt x="175" y="239"/>
                  </a:cubicBezTo>
                  <a:lnTo>
                    <a:pt x="175" y="239"/>
                  </a:lnTo>
                  <a:close/>
                  <a:moveTo>
                    <a:pt x="273" y="38"/>
                  </a:moveTo>
                  <a:lnTo>
                    <a:pt x="273" y="38"/>
                  </a:lnTo>
                  <a:cubicBezTo>
                    <a:pt x="273" y="41"/>
                    <a:pt x="270" y="43"/>
                    <a:pt x="268" y="43"/>
                  </a:cubicBezTo>
                  <a:cubicBezTo>
                    <a:pt x="265" y="43"/>
                    <a:pt x="262" y="41"/>
                    <a:pt x="262" y="38"/>
                  </a:cubicBezTo>
                  <a:cubicBezTo>
                    <a:pt x="262" y="35"/>
                    <a:pt x="265" y="33"/>
                    <a:pt x="268" y="33"/>
                  </a:cubicBezTo>
                  <a:cubicBezTo>
                    <a:pt x="270" y="33"/>
                    <a:pt x="273" y="35"/>
                    <a:pt x="273" y="38"/>
                  </a:cubicBezTo>
                  <a:lnTo>
                    <a:pt x="273" y="38"/>
                  </a:lnTo>
                  <a:close/>
                  <a:moveTo>
                    <a:pt x="288" y="20"/>
                  </a:moveTo>
                  <a:lnTo>
                    <a:pt x="288" y="20"/>
                  </a:lnTo>
                  <a:cubicBezTo>
                    <a:pt x="288" y="24"/>
                    <a:pt x="285" y="26"/>
                    <a:pt x="282" y="26"/>
                  </a:cubicBezTo>
                  <a:cubicBezTo>
                    <a:pt x="279" y="26"/>
                    <a:pt x="276" y="24"/>
                    <a:pt x="276" y="20"/>
                  </a:cubicBezTo>
                  <a:cubicBezTo>
                    <a:pt x="276" y="17"/>
                    <a:pt x="279" y="15"/>
                    <a:pt x="282" y="15"/>
                  </a:cubicBezTo>
                  <a:cubicBezTo>
                    <a:pt x="285" y="15"/>
                    <a:pt x="288" y="17"/>
                    <a:pt x="288" y="20"/>
                  </a:cubicBezTo>
                  <a:lnTo>
                    <a:pt x="288" y="20"/>
                  </a:lnTo>
                  <a:close/>
                  <a:moveTo>
                    <a:pt x="258" y="56"/>
                  </a:moveTo>
                  <a:lnTo>
                    <a:pt x="258" y="56"/>
                  </a:lnTo>
                  <a:cubicBezTo>
                    <a:pt x="258" y="59"/>
                    <a:pt x="256" y="61"/>
                    <a:pt x="254" y="61"/>
                  </a:cubicBezTo>
                  <a:cubicBezTo>
                    <a:pt x="251" y="61"/>
                    <a:pt x="249" y="59"/>
                    <a:pt x="249" y="56"/>
                  </a:cubicBezTo>
                  <a:cubicBezTo>
                    <a:pt x="249" y="54"/>
                    <a:pt x="251" y="52"/>
                    <a:pt x="254" y="52"/>
                  </a:cubicBezTo>
                  <a:cubicBezTo>
                    <a:pt x="256" y="52"/>
                    <a:pt x="258" y="54"/>
                    <a:pt x="258" y="56"/>
                  </a:cubicBezTo>
                  <a:lnTo>
                    <a:pt x="258" y="56"/>
                  </a:lnTo>
                  <a:close/>
                  <a:moveTo>
                    <a:pt x="98" y="6"/>
                  </a:moveTo>
                  <a:lnTo>
                    <a:pt x="98" y="6"/>
                  </a:lnTo>
                  <a:cubicBezTo>
                    <a:pt x="98" y="9"/>
                    <a:pt x="95" y="12"/>
                    <a:pt x="92" y="12"/>
                  </a:cubicBezTo>
                  <a:cubicBezTo>
                    <a:pt x="89" y="12"/>
                    <a:pt x="87" y="9"/>
                    <a:pt x="87" y="6"/>
                  </a:cubicBezTo>
                  <a:cubicBezTo>
                    <a:pt x="87" y="3"/>
                    <a:pt x="89" y="0"/>
                    <a:pt x="92" y="0"/>
                  </a:cubicBezTo>
                  <a:cubicBezTo>
                    <a:pt x="95" y="0"/>
                    <a:pt x="98" y="3"/>
                    <a:pt x="98" y="6"/>
                  </a:cubicBezTo>
                  <a:lnTo>
                    <a:pt x="98" y="6"/>
                  </a:lnTo>
                  <a:close/>
                </a:path>
              </a:pathLst>
            </a:custGeom>
            <a:noFill/>
            <a:ln w="1588" cap="flat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1E356202-0A47-80E7-90B0-E97229222D1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816850" y="631825"/>
              <a:ext cx="188913" cy="146050"/>
            </a:xfrm>
            <a:custGeom>
              <a:avLst/>
              <a:gdLst>
                <a:gd name="T0" fmla="*/ 15 w 232"/>
                <a:gd name="T1" fmla="*/ 172 h 178"/>
                <a:gd name="T2" fmla="*/ 15 w 232"/>
                <a:gd name="T3" fmla="*/ 172 h 178"/>
                <a:gd name="T4" fmla="*/ 25 w 232"/>
                <a:gd name="T5" fmla="*/ 162 h 178"/>
                <a:gd name="T6" fmla="*/ 15 w 232"/>
                <a:gd name="T7" fmla="*/ 152 h 178"/>
                <a:gd name="T8" fmla="*/ 5 w 232"/>
                <a:gd name="T9" fmla="*/ 162 h 178"/>
                <a:gd name="T10" fmla="*/ 15 w 232"/>
                <a:gd name="T11" fmla="*/ 172 h 178"/>
                <a:gd name="T12" fmla="*/ 15 w 232"/>
                <a:gd name="T13" fmla="*/ 172 h 178"/>
                <a:gd name="T14" fmla="*/ 15 w 232"/>
                <a:gd name="T15" fmla="*/ 178 h 178"/>
                <a:gd name="T16" fmla="*/ 15 w 232"/>
                <a:gd name="T17" fmla="*/ 178 h 178"/>
                <a:gd name="T18" fmla="*/ 0 w 232"/>
                <a:gd name="T19" fmla="*/ 162 h 178"/>
                <a:gd name="T20" fmla="*/ 15 w 232"/>
                <a:gd name="T21" fmla="*/ 146 h 178"/>
                <a:gd name="T22" fmla="*/ 31 w 232"/>
                <a:gd name="T23" fmla="*/ 162 h 178"/>
                <a:gd name="T24" fmla="*/ 15 w 232"/>
                <a:gd name="T25" fmla="*/ 178 h 178"/>
                <a:gd name="T26" fmla="*/ 15 w 232"/>
                <a:gd name="T27" fmla="*/ 178 h 178"/>
                <a:gd name="T28" fmla="*/ 232 w 232"/>
                <a:gd name="T29" fmla="*/ 91 h 178"/>
                <a:gd name="T30" fmla="*/ 232 w 232"/>
                <a:gd name="T31" fmla="*/ 91 h 178"/>
                <a:gd name="T32" fmla="*/ 232 w 232"/>
                <a:gd name="T33" fmla="*/ 91 h 178"/>
                <a:gd name="T34" fmla="*/ 232 w 232"/>
                <a:gd name="T35" fmla="*/ 91 h 178"/>
                <a:gd name="T36" fmla="*/ 232 w 232"/>
                <a:gd name="T37" fmla="*/ 91 h 178"/>
                <a:gd name="T38" fmla="*/ 232 w 232"/>
                <a:gd name="T39" fmla="*/ 91 h 178"/>
                <a:gd name="T40" fmla="*/ 149 w 232"/>
                <a:gd name="T41" fmla="*/ 27 h 178"/>
                <a:gd name="T42" fmla="*/ 149 w 232"/>
                <a:gd name="T43" fmla="*/ 27 h 178"/>
                <a:gd name="T44" fmla="*/ 147 w 232"/>
                <a:gd name="T45" fmla="*/ 11 h 178"/>
                <a:gd name="T46" fmla="*/ 124 w 232"/>
                <a:gd name="T47" fmla="*/ 23 h 178"/>
                <a:gd name="T48" fmla="*/ 135 w 232"/>
                <a:gd name="T49" fmla="*/ 26 h 178"/>
                <a:gd name="T50" fmla="*/ 149 w 232"/>
                <a:gd name="T51" fmla="*/ 27 h 178"/>
                <a:gd name="T52" fmla="*/ 149 w 232"/>
                <a:gd name="T53" fmla="*/ 27 h 178"/>
                <a:gd name="T54" fmla="*/ 153 w 232"/>
                <a:gd name="T55" fmla="*/ 9 h 178"/>
                <a:gd name="T56" fmla="*/ 153 w 232"/>
                <a:gd name="T57" fmla="*/ 9 h 178"/>
                <a:gd name="T58" fmla="*/ 155 w 232"/>
                <a:gd name="T59" fmla="*/ 28 h 178"/>
                <a:gd name="T60" fmla="*/ 166 w 232"/>
                <a:gd name="T61" fmla="*/ 27 h 178"/>
                <a:gd name="T62" fmla="*/ 163 w 232"/>
                <a:gd name="T63" fmla="*/ 17 h 178"/>
                <a:gd name="T64" fmla="*/ 164 w 232"/>
                <a:gd name="T65" fmla="*/ 7 h 178"/>
                <a:gd name="T66" fmla="*/ 153 w 232"/>
                <a:gd name="T67" fmla="*/ 9 h 178"/>
                <a:gd name="T68" fmla="*/ 153 w 232"/>
                <a:gd name="T69" fmla="*/ 9 h 178"/>
                <a:gd name="T70" fmla="*/ 177 w 232"/>
                <a:gd name="T71" fmla="*/ 1 h 178"/>
                <a:gd name="T72" fmla="*/ 177 w 232"/>
                <a:gd name="T73" fmla="*/ 1 h 178"/>
                <a:gd name="T74" fmla="*/ 187 w 232"/>
                <a:gd name="T75" fmla="*/ 1 h 178"/>
                <a:gd name="T76" fmla="*/ 190 w 232"/>
                <a:gd name="T77" fmla="*/ 4 h 178"/>
                <a:gd name="T78" fmla="*/ 182 w 232"/>
                <a:gd name="T79" fmla="*/ 10 h 178"/>
                <a:gd name="T80" fmla="*/ 183 w 232"/>
                <a:gd name="T81" fmla="*/ 15 h 178"/>
                <a:gd name="T82" fmla="*/ 175 w 232"/>
                <a:gd name="T83" fmla="*/ 32 h 178"/>
                <a:gd name="T84" fmla="*/ 175 w 232"/>
                <a:gd name="T85" fmla="*/ 32 h 178"/>
                <a:gd name="T86" fmla="*/ 154 w 232"/>
                <a:gd name="T87" fmla="*/ 33 h 178"/>
                <a:gd name="T88" fmla="*/ 152 w 232"/>
                <a:gd name="T89" fmla="*/ 33 h 178"/>
                <a:gd name="T90" fmla="*/ 119 w 232"/>
                <a:gd name="T91" fmla="*/ 27 h 178"/>
                <a:gd name="T92" fmla="*/ 119 w 232"/>
                <a:gd name="T93" fmla="*/ 27 h 178"/>
                <a:gd name="T94" fmla="*/ 114 w 232"/>
                <a:gd name="T95" fmla="*/ 24 h 178"/>
                <a:gd name="T96" fmla="*/ 116 w 232"/>
                <a:gd name="T97" fmla="*/ 22 h 178"/>
                <a:gd name="T98" fmla="*/ 117 w 232"/>
                <a:gd name="T99" fmla="*/ 21 h 178"/>
                <a:gd name="T100" fmla="*/ 177 w 232"/>
                <a:gd name="T101" fmla="*/ 1 h 178"/>
                <a:gd name="T102" fmla="*/ 177 w 232"/>
                <a:gd name="T103" fmla="*/ 1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32" h="178">
                  <a:moveTo>
                    <a:pt x="15" y="172"/>
                  </a:moveTo>
                  <a:lnTo>
                    <a:pt x="15" y="172"/>
                  </a:lnTo>
                  <a:cubicBezTo>
                    <a:pt x="21" y="172"/>
                    <a:pt x="25" y="167"/>
                    <a:pt x="25" y="162"/>
                  </a:cubicBezTo>
                  <a:cubicBezTo>
                    <a:pt x="25" y="156"/>
                    <a:pt x="21" y="152"/>
                    <a:pt x="15" y="152"/>
                  </a:cubicBezTo>
                  <a:cubicBezTo>
                    <a:pt x="10" y="152"/>
                    <a:pt x="5" y="156"/>
                    <a:pt x="5" y="162"/>
                  </a:cubicBezTo>
                  <a:cubicBezTo>
                    <a:pt x="5" y="167"/>
                    <a:pt x="10" y="172"/>
                    <a:pt x="15" y="172"/>
                  </a:cubicBezTo>
                  <a:lnTo>
                    <a:pt x="15" y="172"/>
                  </a:lnTo>
                  <a:close/>
                  <a:moveTo>
                    <a:pt x="15" y="178"/>
                  </a:moveTo>
                  <a:lnTo>
                    <a:pt x="15" y="178"/>
                  </a:lnTo>
                  <a:cubicBezTo>
                    <a:pt x="7" y="178"/>
                    <a:pt x="0" y="170"/>
                    <a:pt x="0" y="162"/>
                  </a:cubicBezTo>
                  <a:cubicBezTo>
                    <a:pt x="0" y="153"/>
                    <a:pt x="7" y="146"/>
                    <a:pt x="15" y="146"/>
                  </a:cubicBezTo>
                  <a:cubicBezTo>
                    <a:pt x="24" y="146"/>
                    <a:pt x="31" y="153"/>
                    <a:pt x="31" y="162"/>
                  </a:cubicBezTo>
                  <a:cubicBezTo>
                    <a:pt x="31" y="170"/>
                    <a:pt x="24" y="178"/>
                    <a:pt x="15" y="178"/>
                  </a:cubicBezTo>
                  <a:lnTo>
                    <a:pt x="15" y="178"/>
                  </a:lnTo>
                  <a:close/>
                  <a:moveTo>
                    <a:pt x="232" y="91"/>
                  </a:moveTo>
                  <a:lnTo>
                    <a:pt x="232" y="91"/>
                  </a:lnTo>
                  <a:cubicBezTo>
                    <a:pt x="232" y="91"/>
                    <a:pt x="232" y="91"/>
                    <a:pt x="232" y="91"/>
                  </a:cubicBezTo>
                  <a:lnTo>
                    <a:pt x="232" y="91"/>
                  </a:lnTo>
                  <a:lnTo>
                    <a:pt x="232" y="91"/>
                  </a:lnTo>
                  <a:lnTo>
                    <a:pt x="232" y="91"/>
                  </a:lnTo>
                  <a:close/>
                  <a:moveTo>
                    <a:pt x="149" y="27"/>
                  </a:moveTo>
                  <a:lnTo>
                    <a:pt x="149" y="27"/>
                  </a:lnTo>
                  <a:cubicBezTo>
                    <a:pt x="147" y="23"/>
                    <a:pt x="147" y="17"/>
                    <a:pt x="147" y="11"/>
                  </a:cubicBezTo>
                  <a:cubicBezTo>
                    <a:pt x="139" y="13"/>
                    <a:pt x="131" y="17"/>
                    <a:pt x="124" y="23"/>
                  </a:cubicBezTo>
                  <a:cubicBezTo>
                    <a:pt x="126" y="23"/>
                    <a:pt x="130" y="25"/>
                    <a:pt x="135" y="26"/>
                  </a:cubicBezTo>
                  <a:cubicBezTo>
                    <a:pt x="139" y="26"/>
                    <a:pt x="144" y="27"/>
                    <a:pt x="149" y="27"/>
                  </a:cubicBezTo>
                  <a:lnTo>
                    <a:pt x="149" y="27"/>
                  </a:lnTo>
                  <a:close/>
                  <a:moveTo>
                    <a:pt x="153" y="9"/>
                  </a:moveTo>
                  <a:lnTo>
                    <a:pt x="153" y="9"/>
                  </a:lnTo>
                  <a:cubicBezTo>
                    <a:pt x="152" y="17"/>
                    <a:pt x="153" y="23"/>
                    <a:pt x="155" y="28"/>
                  </a:cubicBezTo>
                  <a:cubicBezTo>
                    <a:pt x="159" y="28"/>
                    <a:pt x="162" y="27"/>
                    <a:pt x="166" y="27"/>
                  </a:cubicBezTo>
                  <a:cubicBezTo>
                    <a:pt x="164" y="25"/>
                    <a:pt x="163" y="21"/>
                    <a:pt x="163" y="17"/>
                  </a:cubicBezTo>
                  <a:cubicBezTo>
                    <a:pt x="163" y="14"/>
                    <a:pt x="163" y="10"/>
                    <a:pt x="164" y="7"/>
                  </a:cubicBezTo>
                  <a:cubicBezTo>
                    <a:pt x="161" y="8"/>
                    <a:pt x="157" y="8"/>
                    <a:pt x="153" y="9"/>
                  </a:cubicBezTo>
                  <a:lnTo>
                    <a:pt x="153" y="9"/>
                  </a:lnTo>
                  <a:close/>
                  <a:moveTo>
                    <a:pt x="177" y="1"/>
                  </a:moveTo>
                  <a:lnTo>
                    <a:pt x="177" y="1"/>
                  </a:lnTo>
                  <a:cubicBezTo>
                    <a:pt x="180" y="1"/>
                    <a:pt x="184" y="0"/>
                    <a:pt x="187" y="1"/>
                  </a:cubicBezTo>
                  <a:cubicBezTo>
                    <a:pt x="189" y="1"/>
                    <a:pt x="190" y="3"/>
                    <a:pt x="190" y="4"/>
                  </a:cubicBezTo>
                  <a:cubicBezTo>
                    <a:pt x="190" y="7"/>
                    <a:pt x="185" y="9"/>
                    <a:pt x="182" y="10"/>
                  </a:cubicBezTo>
                  <a:cubicBezTo>
                    <a:pt x="182" y="12"/>
                    <a:pt x="183" y="14"/>
                    <a:pt x="183" y="15"/>
                  </a:cubicBezTo>
                  <a:cubicBezTo>
                    <a:pt x="184" y="23"/>
                    <a:pt x="180" y="30"/>
                    <a:pt x="175" y="32"/>
                  </a:cubicBezTo>
                  <a:cubicBezTo>
                    <a:pt x="175" y="32"/>
                    <a:pt x="175" y="32"/>
                    <a:pt x="175" y="32"/>
                  </a:cubicBezTo>
                  <a:cubicBezTo>
                    <a:pt x="168" y="33"/>
                    <a:pt x="161" y="33"/>
                    <a:pt x="154" y="33"/>
                  </a:cubicBezTo>
                  <a:cubicBezTo>
                    <a:pt x="153" y="33"/>
                    <a:pt x="153" y="33"/>
                    <a:pt x="152" y="33"/>
                  </a:cubicBezTo>
                  <a:cubicBezTo>
                    <a:pt x="141" y="33"/>
                    <a:pt x="129" y="31"/>
                    <a:pt x="119" y="27"/>
                  </a:cubicBezTo>
                  <a:cubicBezTo>
                    <a:pt x="119" y="27"/>
                    <a:pt x="119" y="27"/>
                    <a:pt x="119" y="27"/>
                  </a:cubicBezTo>
                  <a:cubicBezTo>
                    <a:pt x="116" y="30"/>
                    <a:pt x="112" y="27"/>
                    <a:pt x="114" y="24"/>
                  </a:cubicBezTo>
                  <a:cubicBezTo>
                    <a:pt x="114" y="24"/>
                    <a:pt x="115" y="23"/>
                    <a:pt x="116" y="22"/>
                  </a:cubicBezTo>
                  <a:cubicBezTo>
                    <a:pt x="116" y="22"/>
                    <a:pt x="117" y="21"/>
                    <a:pt x="117" y="21"/>
                  </a:cubicBezTo>
                  <a:cubicBezTo>
                    <a:pt x="123" y="15"/>
                    <a:pt x="142" y="1"/>
                    <a:pt x="177" y="1"/>
                  </a:cubicBezTo>
                  <a:lnTo>
                    <a:pt x="177" y="1"/>
                  </a:lnTo>
                  <a:close/>
                </a:path>
              </a:pathLst>
            </a:custGeom>
            <a:noFill/>
            <a:ln w="1588" cap="flat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BB654D27-05C8-139B-EB9C-5F888F7226F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123238" y="455613"/>
              <a:ext cx="800100" cy="385762"/>
            </a:xfrm>
            <a:custGeom>
              <a:avLst/>
              <a:gdLst>
                <a:gd name="T0" fmla="*/ 44 w 986"/>
                <a:gd name="T1" fmla="*/ 12 h 469"/>
                <a:gd name="T2" fmla="*/ 100 w 986"/>
                <a:gd name="T3" fmla="*/ 110 h 469"/>
                <a:gd name="T4" fmla="*/ 112 w 986"/>
                <a:gd name="T5" fmla="*/ 49 h 469"/>
                <a:gd name="T6" fmla="*/ 238 w 986"/>
                <a:gd name="T7" fmla="*/ 9 h 469"/>
                <a:gd name="T8" fmla="*/ 265 w 986"/>
                <a:gd name="T9" fmla="*/ 94 h 469"/>
                <a:gd name="T10" fmla="*/ 297 w 986"/>
                <a:gd name="T11" fmla="*/ 110 h 469"/>
                <a:gd name="T12" fmla="*/ 368 w 986"/>
                <a:gd name="T13" fmla="*/ 2 h 469"/>
                <a:gd name="T14" fmla="*/ 431 w 986"/>
                <a:gd name="T15" fmla="*/ 0 h 469"/>
                <a:gd name="T16" fmla="*/ 506 w 986"/>
                <a:gd name="T17" fmla="*/ 2 h 469"/>
                <a:gd name="T18" fmla="*/ 562 w 986"/>
                <a:gd name="T19" fmla="*/ 110 h 469"/>
                <a:gd name="T20" fmla="*/ 595 w 986"/>
                <a:gd name="T21" fmla="*/ 104 h 469"/>
                <a:gd name="T22" fmla="*/ 653 w 986"/>
                <a:gd name="T23" fmla="*/ 16 h 469"/>
                <a:gd name="T24" fmla="*/ 623 w 986"/>
                <a:gd name="T25" fmla="*/ 103 h 469"/>
                <a:gd name="T26" fmla="*/ 741 w 986"/>
                <a:gd name="T27" fmla="*/ 112 h 469"/>
                <a:gd name="T28" fmla="*/ 805 w 986"/>
                <a:gd name="T29" fmla="*/ 2 h 469"/>
                <a:gd name="T30" fmla="*/ 887 w 986"/>
                <a:gd name="T31" fmla="*/ 110 h 469"/>
                <a:gd name="T32" fmla="*/ 805 w 986"/>
                <a:gd name="T33" fmla="*/ 2 h 469"/>
                <a:gd name="T34" fmla="*/ 938 w 986"/>
                <a:gd name="T35" fmla="*/ 59 h 469"/>
                <a:gd name="T36" fmla="*/ 926 w 986"/>
                <a:gd name="T37" fmla="*/ 2 h 469"/>
                <a:gd name="T38" fmla="*/ 54 w 986"/>
                <a:gd name="T39" fmla="*/ 281 h 469"/>
                <a:gd name="T40" fmla="*/ 96 w 986"/>
                <a:gd name="T41" fmla="*/ 251 h 469"/>
                <a:gd name="T42" fmla="*/ 205 w 986"/>
                <a:gd name="T43" fmla="*/ 291 h 469"/>
                <a:gd name="T44" fmla="*/ 256 w 986"/>
                <a:gd name="T45" fmla="*/ 288 h 469"/>
                <a:gd name="T46" fmla="*/ 303 w 986"/>
                <a:gd name="T47" fmla="*/ 179 h 469"/>
                <a:gd name="T48" fmla="*/ 303 w 986"/>
                <a:gd name="T49" fmla="*/ 179 h 469"/>
                <a:gd name="T50" fmla="*/ 421 w 986"/>
                <a:gd name="T51" fmla="*/ 278 h 469"/>
                <a:gd name="T52" fmla="*/ 467 w 986"/>
                <a:gd name="T53" fmla="*/ 180 h 469"/>
                <a:gd name="T54" fmla="*/ 525 w 986"/>
                <a:gd name="T55" fmla="*/ 190 h 469"/>
                <a:gd name="T56" fmla="*/ 495 w 986"/>
                <a:gd name="T57" fmla="*/ 288 h 469"/>
                <a:gd name="T58" fmla="*/ 575 w 986"/>
                <a:gd name="T59" fmla="*/ 285 h 469"/>
                <a:gd name="T60" fmla="*/ 618 w 986"/>
                <a:gd name="T61" fmla="*/ 282 h 469"/>
                <a:gd name="T62" fmla="*/ 620 w 986"/>
                <a:gd name="T63" fmla="*/ 227 h 469"/>
                <a:gd name="T64" fmla="*/ 625 w 986"/>
                <a:gd name="T65" fmla="*/ 241 h 469"/>
                <a:gd name="T66" fmla="*/ 697 w 986"/>
                <a:gd name="T67" fmla="*/ 180 h 469"/>
                <a:gd name="T68" fmla="*/ 752 w 986"/>
                <a:gd name="T69" fmla="*/ 288 h 469"/>
                <a:gd name="T70" fmla="*/ 851 w 986"/>
                <a:gd name="T71" fmla="*/ 191 h 469"/>
                <a:gd name="T72" fmla="*/ 900 w 986"/>
                <a:gd name="T73" fmla="*/ 287 h 469"/>
                <a:gd name="T74" fmla="*/ 888 w 986"/>
                <a:gd name="T75" fmla="*/ 291 h 469"/>
                <a:gd name="T76" fmla="*/ 871 w 986"/>
                <a:gd name="T77" fmla="*/ 174 h 469"/>
                <a:gd name="T78" fmla="*/ 820 w 986"/>
                <a:gd name="T79" fmla="*/ 188 h 469"/>
                <a:gd name="T80" fmla="*/ 954 w 986"/>
                <a:gd name="T81" fmla="*/ 190 h 469"/>
                <a:gd name="T82" fmla="*/ 25 w 986"/>
                <a:gd name="T83" fmla="*/ 457 h 469"/>
                <a:gd name="T84" fmla="*/ 46 w 986"/>
                <a:gd name="T85" fmla="*/ 359 h 469"/>
                <a:gd name="T86" fmla="*/ 171 w 986"/>
                <a:gd name="T87" fmla="*/ 369 h 469"/>
                <a:gd name="T88" fmla="*/ 220 w 986"/>
                <a:gd name="T89" fmla="*/ 465 h 469"/>
                <a:gd name="T90" fmla="*/ 208 w 986"/>
                <a:gd name="T91" fmla="*/ 469 h 469"/>
                <a:gd name="T92" fmla="*/ 278 w 986"/>
                <a:gd name="T93" fmla="*/ 368 h 469"/>
                <a:gd name="T94" fmla="*/ 249 w 986"/>
                <a:gd name="T95" fmla="*/ 467 h 469"/>
                <a:gd name="T96" fmla="*/ 328 w 986"/>
                <a:gd name="T97" fmla="*/ 463 h 469"/>
                <a:gd name="T98" fmla="*/ 394 w 986"/>
                <a:gd name="T99" fmla="*/ 359 h 469"/>
                <a:gd name="T100" fmla="*/ 429 w 986"/>
                <a:gd name="T101" fmla="*/ 466 h 469"/>
                <a:gd name="T102" fmla="*/ 394 w 986"/>
                <a:gd name="T103" fmla="*/ 359 h 469"/>
                <a:gd name="T104" fmla="*/ 579 w 986"/>
                <a:gd name="T105" fmla="*/ 438 h 469"/>
                <a:gd name="T106" fmla="*/ 551 w 986"/>
                <a:gd name="T107" fmla="*/ 357 h 469"/>
                <a:gd name="T108" fmla="*/ 599 w 986"/>
                <a:gd name="T109" fmla="*/ 359 h 469"/>
                <a:gd name="T110" fmla="*/ 675 w 986"/>
                <a:gd name="T111" fmla="*/ 359 h 469"/>
                <a:gd name="T112" fmla="*/ 731 w 986"/>
                <a:gd name="T113" fmla="*/ 370 h 469"/>
                <a:gd name="T114" fmla="*/ 693 w 986"/>
                <a:gd name="T115" fmla="*/ 469 h 469"/>
                <a:gd name="T116" fmla="*/ 832 w 986"/>
                <a:gd name="T117" fmla="*/ 457 h 469"/>
                <a:gd name="T118" fmla="*/ 837 w 986"/>
                <a:gd name="T119" fmla="*/ 359 h 469"/>
                <a:gd name="T120" fmla="*/ 837 w 986"/>
                <a:gd name="T121" fmla="*/ 359 h 469"/>
                <a:gd name="T122" fmla="*/ 954 w 986"/>
                <a:gd name="T123" fmla="*/ 3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6" h="469">
                  <a:moveTo>
                    <a:pt x="0" y="2"/>
                  </a:moveTo>
                  <a:lnTo>
                    <a:pt x="0" y="2"/>
                  </a:lnTo>
                  <a:lnTo>
                    <a:pt x="0" y="12"/>
                  </a:lnTo>
                  <a:lnTo>
                    <a:pt x="32" y="12"/>
                  </a:lnTo>
                  <a:lnTo>
                    <a:pt x="32" y="110"/>
                  </a:lnTo>
                  <a:lnTo>
                    <a:pt x="44" y="110"/>
                  </a:lnTo>
                  <a:lnTo>
                    <a:pt x="44" y="12"/>
                  </a:lnTo>
                  <a:lnTo>
                    <a:pt x="76" y="12"/>
                  </a:lnTo>
                  <a:lnTo>
                    <a:pt x="76" y="2"/>
                  </a:lnTo>
                  <a:lnTo>
                    <a:pt x="0" y="2"/>
                  </a:lnTo>
                  <a:lnTo>
                    <a:pt x="0" y="2"/>
                  </a:lnTo>
                  <a:close/>
                  <a:moveTo>
                    <a:pt x="100" y="2"/>
                  </a:moveTo>
                  <a:lnTo>
                    <a:pt x="100" y="2"/>
                  </a:lnTo>
                  <a:lnTo>
                    <a:pt x="100" y="110"/>
                  </a:lnTo>
                  <a:lnTo>
                    <a:pt x="158" y="110"/>
                  </a:lnTo>
                  <a:lnTo>
                    <a:pt x="158" y="100"/>
                  </a:lnTo>
                  <a:lnTo>
                    <a:pt x="112" y="100"/>
                  </a:lnTo>
                  <a:lnTo>
                    <a:pt x="112" y="59"/>
                  </a:lnTo>
                  <a:lnTo>
                    <a:pt x="154" y="59"/>
                  </a:lnTo>
                  <a:lnTo>
                    <a:pt x="154" y="49"/>
                  </a:lnTo>
                  <a:lnTo>
                    <a:pt x="112" y="49"/>
                  </a:lnTo>
                  <a:lnTo>
                    <a:pt x="112" y="12"/>
                  </a:lnTo>
                  <a:lnTo>
                    <a:pt x="158" y="12"/>
                  </a:lnTo>
                  <a:lnTo>
                    <a:pt x="158" y="2"/>
                  </a:lnTo>
                  <a:lnTo>
                    <a:pt x="100" y="2"/>
                  </a:lnTo>
                  <a:lnTo>
                    <a:pt x="100" y="2"/>
                  </a:lnTo>
                  <a:close/>
                  <a:moveTo>
                    <a:pt x="238" y="9"/>
                  </a:moveTo>
                  <a:lnTo>
                    <a:pt x="238" y="9"/>
                  </a:lnTo>
                  <a:cubicBezTo>
                    <a:pt x="248" y="9"/>
                    <a:pt x="257" y="11"/>
                    <a:pt x="266" y="17"/>
                  </a:cubicBezTo>
                  <a:lnTo>
                    <a:pt x="270" y="8"/>
                  </a:lnTo>
                  <a:cubicBezTo>
                    <a:pt x="260" y="3"/>
                    <a:pt x="250" y="0"/>
                    <a:pt x="238" y="0"/>
                  </a:cubicBezTo>
                  <a:cubicBezTo>
                    <a:pt x="206" y="0"/>
                    <a:pt x="181" y="23"/>
                    <a:pt x="181" y="56"/>
                  </a:cubicBezTo>
                  <a:cubicBezTo>
                    <a:pt x="181" y="91"/>
                    <a:pt x="206" y="112"/>
                    <a:pt x="238" y="112"/>
                  </a:cubicBezTo>
                  <a:cubicBezTo>
                    <a:pt x="248" y="112"/>
                    <a:pt x="260" y="107"/>
                    <a:pt x="270" y="102"/>
                  </a:cubicBezTo>
                  <a:lnTo>
                    <a:pt x="265" y="94"/>
                  </a:lnTo>
                  <a:cubicBezTo>
                    <a:pt x="257" y="99"/>
                    <a:pt x="247" y="102"/>
                    <a:pt x="238" y="102"/>
                  </a:cubicBezTo>
                  <a:cubicBezTo>
                    <a:pt x="211" y="102"/>
                    <a:pt x="193" y="82"/>
                    <a:pt x="193" y="56"/>
                  </a:cubicBezTo>
                  <a:cubicBezTo>
                    <a:pt x="193" y="30"/>
                    <a:pt x="211" y="9"/>
                    <a:pt x="238" y="9"/>
                  </a:cubicBezTo>
                  <a:lnTo>
                    <a:pt x="238" y="9"/>
                  </a:lnTo>
                  <a:close/>
                  <a:moveTo>
                    <a:pt x="297" y="2"/>
                  </a:moveTo>
                  <a:lnTo>
                    <a:pt x="297" y="2"/>
                  </a:lnTo>
                  <a:lnTo>
                    <a:pt x="297" y="110"/>
                  </a:lnTo>
                  <a:lnTo>
                    <a:pt x="309" y="110"/>
                  </a:lnTo>
                  <a:lnTo>
                    <a:pt x="309" y="58"/>
                  </a:lnTo>
                  <a:lnTo>
                    <a:pt x="368" y="58"/>
                  </a:lnTo>
                  <a:lnTo>
                    <a:pt x="368" y="110"/>
                  </a:lnTo>
                  <a:lnTo>
                    <a:pt x="380" y="110"/>
                  </a:lnTo>
                  <a:lnTo>
                    <a:pt x="380" y="2"/>
                  </a:lnTo>
                  <a:lnTo>
                    <a:pt x="368" y="2"/>
                  </a:lnTo>
                  <a:lnTo>
                    <a:pt x="368" y="49"/>
                  </a:lnTo>
                  <a:lnTo>
                    <a:pt x="309" y="49"/>
                  </a:lnTo>
                  <a:lnTo>
                    <a:pt x="309" y="2"/>
                  </a:lnTo>
                  <a:lnTo>
                    <a:pt x="297" y="2"/>
                  </a:lnTo>
                  <a:lnTo>
                    <a:pt x="297" y="2"/>
                  </a:lnTo>
                  <a:close/>
                  <a:moveTo>
                    <a:pt x="431" y="0"/>
                  </a:moveTo>
                  <a:lnTo>
                    <a:pt x="431" y="0"/>
                  </a:lnTo>
                  <a:lnTo>
                    <a:pt x="418" y="3"/>
                  </a:lnTo>
                  <a:lnTo>
                    <a:pt x="418" y="110"/>
                  </a:lnTo>
                  <a:lnTo>
                    <a:pt x="430" y="110"/>
                  </a:lnTo>
                  <a:lnTo>
                    <a:pt x="430" y="18"/>
                  </a:lnTo>
                  <a:lnTo>
                    <a:pt x="493" y="112"/>
                  </a:lnTo>
                  <a:lnTo>
                    <a:pt x="506" y="109"/>
                  </a:lnTo>
                  <a:lnTo>
                    <a:pt x="506" y="2"/>
                  </a:lnTo>
                  <a:lnTo>
                    <a:pt x="495" y="2"/>
                  </a:lnTo>
                  <a:lnTo>
                    <a:pt x="495" y="95"/>
                  </a:lnTo>
                  <a:lnTo>
                    <a:pt x="431" y="0"/>
                  </a:lnTo>
                  <a:lnTo>
                    <a:pt x="431" y="0"/>
                  </a:lnTo>
                  <a:close/>
                  <a:moveTo>
                    <a:pt x="550" y="110"/>
                  </a:moveTo>
                  <a:lnTo>
                    <a:pt x="550" y="110"/>
                  </a:lnTo>
                  <a:lnTo>
                    <a:pt x="562" y="110"/>
                  </a:lnTo>
                  <a:lnTo>
                    <a:pt x="562" y="2"/>
                  </a:lnTo>
                  <a:lnTo>
                    <a:pt x="550" y="2"/>
                  </a:lnTo>
                  <a:lnTo>
                    <a:pt x="550" y="110"/>
                  </a:lnTo>
                  <a:close/>
                  <a:moveTo>
                    <a:pt x="623" y="103"/>
                  </a:moveTo>
                  <a:lnTo>
                    <a:pt x="623" y="103"/>
                  </a:lnTo>
                  <a:cubicBezTo>
                    <a:pt x="615" y="103"/>
                    <a:pt x="606" y="100"/>
                    <a:pt x="600" y="96"/>
                  </a:cubicBezTo>
                  <a:lnTo>
                    <a:pt x="595" y="104"/>
                  </a:lnTo>
                  <a:cubicBezTo>
                    <a:pt x="604" y="109"/>
                    <a:pt x="613" y="112"/>
                    <a:pt x="624" y="112"/>
                  </a:cubicBezTo>
                  <a:cubicBezTo>
                    <a:pt x="647" y="112"/>
                    <a:pt x="658" y="97"/>
                    <a:pt x="658" y="81"/>
                  </a:cubicBezTo>
                  <a:cubicBezTo>
                    <a:pt x="658" y="65"/>
                    <a:pt x="646" y="58"/>
                    <a:pt x="634" y="52"/>
                  </a:cubicBezTo>
                  <a:lnTo>
                    <a:pt x="625" y="48"/>
                  </a:lnTo>
                  <a:cubicBezTo>
                    <a:pt x="617" y="44"/>
                    <a:pt x="609" y="39"/>
                    <a:pt x="609" y="28"/>
                  </a:cubicBezTo>
                  <a:cubicBezTo>
                    <a:pt x="609" y="14"/>
                    <a:pt x="620" y="8"/>
                    <a:pt x="630" y="8"/>
                  </a:cubicBezTo>
                  <a:cubicBezTo>
                    <a:pt x="640" y="8"/>
                    <a:pt x="647" y="12"/>
                    <a:pt x="653" y="16"/>
                  </a:cubicBezTo>
                  <a:lnTo>
                    <a:pt x="657" y="8"/>
                  </a:lnTo>
                  <a:cubicBezTo>
                    <a:pt x="649" y="3"/>
                    <a:pt x="640" y="0"/>
                    <a:pt x="630" y="0"/>
                  </a:cubicBezTo>
                  <a:cubicBezTo>
                    <a:pt x="611" y="0"/>
                    <a:pt x="598" y="11"/>
                    <a:pt x="598" y="28"/>
                  </a:cubicBezTo>
                  <a:cubicBezTo>
                    <a:pt x="598" y="50"/>
                    <a:pt x="614" y="54"/>
                    <a:pt x="630" y="62"/>
                  </a:cubicBezTo>
                  <a:cubicBezTo>
                    <a:pt x="639" y="66"/>
                    <a:pt x="646" y="71"/>
                    <a:pt x="646" y="82"/>
                  </a:cubicBezTo>
                  <a:cubicBezTo>
                    <a:pt x="646" y="95"/>
                    <a:pt x="636" y="103"/>
                    <a:pt x="623" y="103"/>
                  </a:cubicBezTo>
                  <a:lnTo>
                    <a:pt x="623" y="103"/>
                  </a:lnTo>
                  <a:close/>
                  <a:moveTo>
                    <a:pt x="741" y="9"/>
                  </a:moveTo>
                  <a:lnTo>
                    <a:pt x="741" y="9"/>
                  </a:lnTo>
                  <a:cubicBezTo>
                    <a:pt x="752" y="9"/>
                    <a:pt x="761" y="11"/>
                    <a:pt x="769" y="17"/>
                  </a:cubicBezTo>
                  <a:lnTo>
                    <a:pt x="774" y="8"/>
                  </a:lnTo>
                  <a:cubicBezTo>
                    <a:pt x="764" y="3"/>
                    <a:pt x="754" y="0"/>
                    <a:pt x="741" y="0"/>
                  </a:cubicBezTo>
                  <a:cubicBezTo>
                    <a:pt x="709" y="0"/>
                    <a:pt x="684" y="23"/>
                    <a:pt x="684" y="56"/>
                  </a:cubicBezTo>
                  <a:cubicBezTo>
                    <a:pt x="684" y="91"/>
                    <a:pt x="709" y="112"/>
                    <a:pt x="741" y="112"/>
                  </a:cubicBezTo>
                  <a:cubicBezTo>
                    <a:pt x="752" y="112"/>
                    <a:pt x="764" y="107"/>
                    <a:pt x="773" y="102"/>
                  </a:cubicBezTo>
                  <a:lnTo>
                    <a:pt x="769" y="94"/>
                  </a:lnTo>
                  <a:cubicBezTo>
                    <a:pt x="761" y="99"/>
                    <a:pt x="751" y="102"/>
                    <a:pt x="741" y="102"/>
                  </a:cubicBezTo>
                  <a:cubicBezTo>
                    <a:pt x="715" y="102"/>
                    <a:pt x="697" y="82"/>
                    <a:pt x="697" y="56"/>
                  </a:cubicBezTo>
                  <a:cubicBezTo>
                    <a:pt x="697" y="30"/>
                    <a:pt x="715" y="9"/>
                    <a:pt x="741" y="9"/>
                  </a:cubicBezTo>
                  <a:lnTo>
                    <a:pt x="741" y="9"/>
                  </a:lnTo>
                  <a:close/>
                  <a:moveTo>
                    <a:pt x="805" y="2"/>
                  </a:moveTo>
                  <a:lnTo>
                    <a:pt x="805" y="2"/>
                  </a:lnTo>
                  <a:lnTo>
                    <a:pt x="805" y="110"/>
                  </a:lnTo>
                  <a:lnTo>
                    <a:pt x="817" y="110"/>
                  </a:lnTo>
                  <a:lnTo>
                    <a:pt x="817" y="58"/>
                  </a:lnTo>
                  <a:lnTo>
                    <a:pt x="875" y="58"/>
                  </a:lnTo>
                  <a:lnTo>
                    <a:pt x="875" y="110"/>
                  </a:lnTo>
                  <a:lnTo>
                    <a:pt x="887" y="110"/>
                  </a:lnTo>
                  <a:lnTo>
                    <a:pt x="887" y="2"/>
                  </a:lnTo>
                  <a:lnTo>
                    <a:pt x="875" y="2"/>
                  </a:lnTo>
                  <a:lnTo>
                    <a:pt x="875" y="49"/>
                  </a:lnTo>
                  <a:lnTo>
                    <a:pt x="817" y="49"/>
                  </a:lnTo>
                  <a:lnTo>
                    <a:pt x="817" y="2"/>
                  </a:lnTo>
                  <a:lnTo>
                    <a:pt x="805" y="2"/>
                  </a:lnTo>
                  <a:lnTo>
                    <a:pt x="805" y="2"/>
                  </a:lnTo>
                  <a:close/>
                  <a:moveTo>
                    <a:pt x="926" y="2"/>
                  </a:moveTo>
                  <a:lnTo>
                    <a:pt x="926" y="2"/>
                  </a:lnTo>
                  <a:lnTo>
                    <a:pt x="926" y="110"/>
                  </a:lnTo>
                  <a:lnTo>
                    <a:pt x="984" y="110"/>
                  </a:lnTo>
                  <a:lnTo>
                    <a:pt x="984" y="100"/>
                  </a:lnTo>
                  <a:lnTo>
                    <a:pt x="938" y="100"/>
                  </a:lnTo>
                  <a:lnTo>
                    <a:pt x="938" y="59"/>
                  </a:lnTo>
                  <a:lnTo>
                    <a:pt x="980" y="59"/>
                  </a:lnTo>
                  <a:lnTo>
                    <a:pt x="980" y="49"/>
                  </a:lnTo>
                  <a:lnTo>
                    <a:pt x="938" y="49"/>
                  </a:lnTo>
                  <a:lnTo>
                    <a:pt x="938" y="12"/>
                  </a:lnTo>
                  <a:lnTo>
                    <a:pt x="984" y="12"/>
                  </a:lnTo>
                  <a:lnTo>
                    <a:pt x="984" y="2"/>
                  </a:lnTo>
                  <a:lnTo>
                    <a:pt x="926" y="2"/>
                  </a:lnTo>
                  <a:lnTo>
                    <a:pt x="926" y="2"/>
                  </a:lnTo>
                  <a:close/>
                  <a:moveTo>
                    <a:pt x="96" y="251"/>
                  </a:moveTo>
                  <a:lnTo>
                    <a:pt x="96" y="251"/>
                  </a:lnTo>
                  <a:lnTo>
                    <a:pt x="96" y="180"/>
                  </a:lnTo>
                  <a:lnTo>
                    <a:pt x="84" y="180"/>
                  </a:lnTo>
                  <a:lnTo>
                    <a:pt x="84" y="249"/>
                  </a:lnTo>
                  <a:cubicBezTo>
                    <a:pt x="84" y="274"/>
                    <a:pt x="73" y="281"/>
                    <a:pt x="54" y="281"/>
                  </a:cubicBezTo>
                  <a:cubicBezTo>
                    <a:pt x="34" y="281"/>
                    <a:pt x="25" y="270"/>
                    <a:pt x="25" y="249"/>
                  </a:cubicBezTo>
                  <a:lnTo>
                    <a:pt x="25" y="180"/>
                  </a:lnTo>
                  <a:lnTo>
                    <a:pt x="13" y="180"/>
                  </a:lnTo>
                  <a:lnTo>
                    <a:pt x="13" y="252"/>
                  </a:lnTo>
                  <a:cubicBezTo>
                    <a:pt x="13" y="277"/>
                    <a:pt x="27" y="290"/>
                    <a:pt x="54" y="290"/>
                  </a:cubicBezTo>
                  <a:cubicBezTo>
                    <a:pt x="74" y="290"/>
                    <a:pt x="96" y="284"/>
                    <a:pt x="96" y="251"/>
                  </a:cubicBezTo>
                  <a:lnTo>
                    <a:pt x="96" y="251"/>
                  </a:lnTo>
                  <a:close/>
                  <a:moveTo>
                    <a:pt x="143" y="178"/>
                  </a:moveTo>
                  <a:lnTo>
                    <a:pt x="143" y="178"/>
                  </a:lnTo>
                  <a:lnTo>
                    <a:pt x="130" y="181"/>
                  </a:lnTo>
                  <a:lnTo>
                    <a:pt x="130" y="288"/>
                  </a:lnTo>
                  <a:lnTo>
                    <a:pt x="142" y="288"/>
                  </a:lnTo>
                  <a:lnTo>
                    <a:pt x="142" y="196"/>
                  </a:lnTo>
                  <a:lnTo>
                    <a:pt x="205" y="291"/>
                  </a:lnTo>
                  <a:lnTo>
                    <a:pt x="218" y="287"/>
                  </a:lnTo>
                  <a:lnTo>
                    <a:pt x="218" y="181"/>
                  </a:lnTo>
                  <a:lnTo>
                    <a:pt x="207" y="181"/>
                  </a:lnTo>
                  <a:lnTo>
                    <a:pt x="206" y="273"/>
                  </a:lnTo>
                  <a:lnTo>
                    <a:pt x="143" y="178"/>
                  </a:lnTo>
                  <a:lnTo>
                    <a:pt x="143" y="178"/>
                  </a:lnTo>
                  <a:close/>
                  <a:moveTo>
                    <a:pt x="256" y="288"/>
                  </a:moveTo>
                  <a:lnTo>
                    <a:pt x="256" y="288"/>
                  </a:lnTo>
                  <a:lnTo>
                    <a:pt x="268" y="288"/>
                  </a:lnTo>
                  <a:lnTo>
                    <a:pt x="268" y="180"/>
                  </a:lnTo>
                  <a:lnTo>
                    <a:pt x="256" y="180"/>
                  </a:lnTo>
                  <a:lnTo>
                    <a:pt x="256" y="288"/>
                  </a:lnTo>
                  <a:close/>
                  <a:moveTo>
                    <a:pt x="303" y="179"/>
                  </a:moveTo>
                  <a:lnTo>
                    <a:pt x="303" y="179"/>
                  </a:lnTo>
                  <a:lnTo>
                    <a:pt x="291" y="183"/>
                  </a:lnTo>
                  <a:lnTo>
                    <a:pt x="332" y="288"/>
                  </a:lnTo>
                  <a:lnTo>
                    <a:pt x="344" y="288"/>
                  </a:lnTo>
                  <a:lnTo>
                    <a:pt x="385" y="183"/>
                  </a:lnTo>
                  <a:lnTo>
                    <a:pt x="374" y="179"/>
                  </a:lnTo>
                  <a:lnTo>
                    <a:pt x="338" y="275"/>
                  </a:lnTo>
                  <a:lnTo>
                    <a:pt x="303" y="179"/>
                  </a:lnTo>
                  <a:lnTo>
                    <a:pt x="303" y="179"/>
                  </a:lnTo>
                  <a:close/>
                  <a:moveTo>
                    <a:pt x="409" y="180"/>
                  </a:moveTo>
                  <a:lnTo>
                    <a:pt x="409" y="180"/>
                  </a:lnTo>
                  <a:lnTo>
                    <a:pt x="409" y="288"/>
                  </a:lnTo>
                  <a:lnTo>
                    <a:pt x="467" y="288"/>
                  </a:lnTo>
                  <a:lnTo>
                    <a:pt x="467" y="278"/>
                  </a:lnTo>
                  <a:lnTo>
                    <a:pt x="421" y="278"/>
                  </a:lnTo>
                  <a:lnTo>
                    <a:pt x="421" y="237"/>
                  </a:lnTo>
                  <a:lnTo>
                    <a:pt x="463" y="237"/>
                  </a:lnTo>
                  <a:lnTo>
                    <a:pt x="463" y="227"/>
                  </a:lnTo>
                  <a:lnTo>
                    <a:pt x="421" y="227"/>
                  </a:lnTo>
                  <a:lnTo>
                    <a:pt x="421" y="190"/>
                  </a:lnTo>
                  <a:lnTo>
                    <a:pt x="467" y="190"/>
                  </a:lnTo>
                  <a:lnTo>
                    <a:pt x="467" y="180"/>
                  </a:lnTo>
                  <a:lnTo>
                    <a:pt x="409" y="180"/>
                  </a:lnTo>
                  <a:lnTo>
                    <a:pt x="409" y="180"/>
                  </a:lnTo>
                  <a:close/>
                  <a:moveTo>
                    <a:pt x="522" y="233"/>
                  </a:moveTo>
                  <a:lnTo>
                    <a:pt x="522" y="233"/>
                  </a:lnTo>
                  <a:lnTo>
                    <a:pt x="508" y="233"/>
                  </a:lnTo>
                  <a:lnTo>
                    <a:pt x="508" y="190"/>
                  </a:lnTo>
                  <a:lnTo>
                    <a:pt x="525" y="190"/>
                  </a:lnTo>
                  <a:cubicBezTo>
                    <a:pt x="543" y="190"/>
                    <a:pt x="549" y="199"/>
                    <a:pt x="549" y="211"/>
                  </a:cubicBezTo>
                  <a:cubicBezTo>
                    <a:pt x="549" y="228"/>
                    <a:pt x="536" y="233"/>
                    <a:pt x="522" y="233"/>
                  </a:cubicBezTo>
                  <a:lnTo>
                    <a:pt x="522" y="233"/>
                  </a:lnTo>
                  <a:close/>
                  <a:moveTo>
                    <a:pt x="528" y="181"/>
                  </a:moveTo>
                  <a:lnTo>
                    <a:pt x="528" y="181"/>
                  </a:lnTo>
                  <a:lnTo>
                    <a:pt x="495" y="180"/>
                  </a:lnTo>
                  <a:lnTo>
                    <a:pt x="495" y="288"/>
                  </a:lnTo>
                  <a:lnTo>
                    <a:pt x="508" y="288"/>
                  </a:lnTo>
                  <a:lnTo>
                    <a:pt x="508" y="242"/>
                  </a:lnTo>
                  <a:lnTo>
                    <a:pt x="517" y="242"/>
                  </a:lnTo>
                  <a:cubicBezTo>
                    <a:pt x="525" y="242"/>
                    <a:pt x="530" y="245"/>
                    <a:pt x="534" y="251"/>
                  </a:cubicBezTo>
                  <a:lnTo>
                    <a:pt x="539" y="257"/>
                  </a:lnTo>
                  <a:lnTo>
                    <a:pt x="564" y="291"/>
                  </a:lnTo>
                  <a:lnTo>
                    <a:pt x="575" y="285"/>
                  </a:lnTo>
                  <a:lnTo>
                    <a:pt x="553" y="256"/>
                  </a:lnTo>
                  <a:cubicBezTo>
                    <a:pt x="549" y="251"/>
                    <a:pt x="543" y="241"/>
                    <a:pt x="537" y="240"/>
                  </a:cubicBezTo>
                  <a:lnTo>
                    <a:pt x="537" y="237"/>
                  </a:lnTo>
                  <a:cubicBezTo>
                    <a:pt x="551" y="235"/>
                    <a:pt x="560" y="227"/>
                    <a:pt x="560" y="209"/>
                  </a:cubicBezTo>
                  <a:cubicBezTo>
                    <a:pt x="560" y="192"/>
                    <a:pt x="548" y="181"/>
                    <a:pt x="528" y="181"/>
                  </a:cubicBezTo>
                  <a:lnTo>
                    <a:pt x="528" y="181"/>
                  </a:lnTo>
                  <a:close/>
                  <a:moveTo>
                    <a:pt x="618" y="282"/>
                  </a:moveTo>
                  <a:lnTo>
                    <a:pt x="618" y="282"/>
                  </a:lnTo>
                  <a:cubicBezTo>
                    <a:pt x="609" y="282"/>
                    <a:pt x="601" y="279"/>
                    <a:pt x="595" y="275"/>
                  </a:cubicBezTo>
                  <a:lnTo>
                    <a:pt x="590" y="283"/>
                  </a:lnTo>
                  <a:cubicBezTo>
                    <a:pt x="599" y="288"/>
                    <a:pt x="607" y="291"/>
                    <a:pt x="618" y="291"/>
                  </a:cubicBezTo>
                  <a:cubicBezTo>
                    <a:pt x="642" y="291"/>
                    <a:pt x="653" y="276"/>
                    <a:pt x="653" y="260"/>
                  </a:cubicBezTo>
                  <a:cubicBezTo>
                    <a:pt x="653" y="244"/>
                    <a:pt x="641" y="237"/>
                    <a:pt x="629" y="231"/>
                  </a:cubicBezTo>
                  <a:lnTo>
                    <a:pt x="620" y="227"/>
                  </a:lnTo>
                  <a:cubicBezTo>
                    <a:pt x="612" y="223"/>
                    <a:pt x="604" y="218"/>
                    <a:pt x="604" y="207"/>
                  </a:cubicBezTo>
                  <a:cubicBezTo>
                    <a:pt x="604" y="193"/>
                    <a:pt x="615" y="187"/>
                    <a:pt x="625" y="187"/>
                  </a:cubicBezTo>
                  <a:cubicBezTo>
                    <a:pt x="635" y="187"/>
                    <a:pt x="642" y="191"/>
                    <a:pt x="648" y="195"/>
                  </a:cubicBezTo>
                  <a:lnTo>
                    <a:pt x="652" y="187"/>
                  </a:lnTo>
                  <a:cubicBezTo>
                    <a:pt x="644" y="182"/>
                    <a:pt x="634" y="179"/>
                    <a:pt x="624" y="179"/>
                  </a:cubicBezTo>
                  <a:cubicBezTo>
                    <a:pt x="605" y="179"/>
                    <a:pt x="592" y="190"/>
                    <a:pt x="592" y="207"/>
                  </a:cubicBezTo>
                  <a:cubicBezTo>
                    <a:pt x="592" y="229"/>
                    <a:pt x="609" y="233"/>
                    <a:pt x="625" y="241"/>
                  </a:cubicBezTo>
                  <a:cubicBezTo>
                    <a:pt x="633" y="245"/>
                    <a:pt x="640" y="250"/>
                    <a:pt x="640" y="261"/>
                  </a:cubicBezTo>
                  <a:cubicBezTo>
                    <a:pt x="640" y="274"/>
                    <a:pt x="631" y="282"/>
                    <a:pt x="618" y="282"/>
                  </a:cubicBezTo>
                  <a:lnTo>
                    <a:pt x="618" y="282"/>
                  </a:lnTo>
                  <a:close/>
                  <a:moveTo>
                    <a:pt x="685" y="288"/>
                  </a:moveTo>
                  <a:lnTo>
                    <a:pt x="685" y="288"/>
                  </a:lnTo>
                  <a:lnTo>
                    <a:pt x="697" y="288"/>
                  </a:lnTo>
                  <a:lnTo>
                    <a:pt x="697" y="180"/>
                  </a:lnTo>
                  <a:lnTo>
                    <a:pt x="685" y="180"/>
                  </a:lnTo>
                  <a:lnTo>
                    <a:pt x="685" y="288"/>
                  </a:lnTo>
                  <a:close/>
                  <a:moveTo>
                    <a:pt x="721" y="180"/>
                  </a:moveTo>
                  <a:lnTo>
                    <a:pt x="721" y="180"/>
                  </a:lnTo>
                  <a:lnTo>
                    <a:pt x="721" y="190"/>
                  </a:lnTo>
                  <a:lnTo>
                    <a:pt x="752" y="190"/>
                  </a:lnTo>
                  <a:lnTo>
                    <a:pt x="752" y="288"/>
                  </a:lnTo>
                  <a:lnTo>
                    <a:pt x="764" y="288"/>
                  </a:lnTo>
                  <a:lnTo>
                    <a:pt x="764" y="190"/>
                  </a:lnTo>
                  <a:lnTo>
                    <a:pt x="796" y="190"/>
                  </a:lnTo>
                  <a:lnTo>
                    <a:pt x="796" y="180"/>
                  </a:lnTo>
                  <a:lnTo>
                    <a:pt x="721" y="180"/>
                  </a:lnTo>
                  <a:lnTo>
                    <a:pt x="721" y="180"/>
                  </a:lnTo>
                  <a:close/>
                  <a:moveTo>
                    <a:pt x="851" y="191"/>
                  </a:moveTo>
                  <a:lnTo>
                    <a:pt x="851" y="191"/>
                  </a:lnTo>
                  <a:lnTo>
                    <a:pt x="870" y="245"/>
                  </a:lnTo>
                  <a:lnTo>
                    <a:pt x="830" y="245"/>
                  </a:lnTo>
                  <a:lnTo>
                    <a:pt x="851" y="191"/>
                  </a:lnTo>
                  <a:lnTo>
                    <a:pt x="851" y="191"/>
                  </a:lnTo>
                  <a:close/>
                  <a:moveTo>
                    <a:pt x="900" y="287"/>
                  </a:moveTo>
                  <a:lnTo>
                    <a:pt x="900" y="287"/>
                  </a:lnTo>
                  <a:lnTo>
                    <a:pt x="857" y="180"/>
                  </a:lnTo>
                  <a:lnTo>
                    <a:pt x="844" y="180"/>
                  </a:lnTo>
                  <a:lnTo>
                    <a:pt x="800" y="287"/>
                  </a:lnTo>
                  <a:lnTo>
                    <a:pt x="812" y="291"/>
                  </a:lnTo>
                  <a:lnTo>
                    <a:pt x="827" y="253"/>
                  </a:lnTo>
                  <a:lnTo>
                    <a:pt x="874" y="253"/>
                  </a:lnTo>
                  <a:lnTo>
                    <a:pt x="888" y="291"/>
                  </a:lnTo>
                  <a:lnTo>
                    <a:pt x="900" y="287"/>
                  </a:lnTo>
                  <a:lnTo>
                    <a:pt x="900" y="287"/>
                  </a:lnTo>
                  <a:close/>
                  <a:moveTo>
                    <a:pt x="871" y="188"/>
                  </a:moveTo>
                  <a:lnTo>
                    <a:pt x="871" y="188"/>
                  </a:lnTo>
                  <a:lnTo>
                    <a:pt x="882" y="188"/>
                  </a:lnTo>
                  <a:lnTo>
                    <a:pt x="882" y="174"/>
                  </a:lnTo>
                  <a:lnTo>
                    <a:pt x="871" y="174"/>
                  </a:lnTo>
                  <a:lnTo>
                    <a:pt x="871" y="188"/>
                  </a:lnTo>
                  <a:close/>
                  <a:moveTo>
                    <a:pt x="820" y="188"/>
                  </a:moveTo>
                  <a:lnTo>
                    <a:pt x="820" y="188"/>
                  </a:lnTo>
                  <a:lnTo>
                    <a:pt x="831" y="188"/>
                  </a:lnTo>
                  <a:lnTo>
                    <a:pt x="831" y="174"/>
                  </a:lnTo>
                  <a:lnTo>
                    <a:pt x="820" y="174"/>
                  </a:lnTo>
                  <a:lnTo>
                    <a:pt x="820" y="188"/>
                  </a:lnTo>
                  <a:close/>
                  <a:moveTo>
                    <a:pt x="911" y="180"/>
                  </a:moveTo>
                  <a:lnTo>
                    <a:pt x="911" y="180"/>
                  </a:lnTo>
                  <a:lnTo>
                    <a:pt x="911" y="190"/>
                  </a:lnTo>
                  <a:lnTo>
                    <a:pt x="942" y="190"/>
                  </a:lnTo>
                  <a:lnTo>
                    <a:pt x="942" y="288"/>
                  </a:lnTo>
                  <a:lnTo>
                    <a:pt x="954" y="288"/>
                  </a:lnTo>
                  <a:lnTo>
                    <a:pt x="954" y="190"/>
                  </a:lnTo>
                  <a:lnTo>
                    <a:pt x="986" y="190"/>
                  </a:lnTo>
                  <a:lnTo>
                    <a:pt x="986" y="180"/>
                  </a:lnTo>
                  <a:lnTo>
                    <a:pt x="911" y="180"/>
                  </a:lnTo>
                  <a:lnTo>
                    <a:pt x="911" y="180"/>
                  </a:lnTo>
                  <a:close/>
                  <a:moveTo>
                    <a:pt x="41" y="457"/>
                  </a:moveTo>
                  <a:lnTo>
                    <a:pt x="41" y="457"/>
                  </a:lnTo>
                  <a:lnTo>
                    <a:pt x="25" y="457"/>
                  </a:lnTo>
                  <a:lnTo>
                    <a:pt x="25" y="368"/>
                  </a:lnTo>
                  <a:lnTo>
                    <a:pt x="43" y="368"/>
                  </a:lnTo>
                  <a:cubicBezTo>
                    <a:pt x="73" y="368"/>
                    <a:pt x="93" y="383"/>
                    <a:pt x="93" y="412"/>
                  </a:cubicBezTo>
                  <a:cubicBezTo>
                    <a:pt x="93" y="440"/>
                    <a:pt x="73" y="457"/>
                    <a:pt x="41" y="457"/>
                  </a:cubicBezTo>
                  <a:lnTo>
                    <a:pt x="41" y="457"/>
                  </a:lnTo>
                  <a:close/>
                  <a:moveTo>
                    <a:pt x="46" y="359"/>
                  </a:moveTo>
                  <a:lnTo>
                    <a:pt x="46" y="359"/>
                  </a:lnTo>
                  <a:lnTo>
                    <a:pt x="13" y="359"/>
                  </a:lnTo>
                  <a:lnTo>
                    <a:pt x="13" y="466"/>
                  </a:lnTo>
                  <a:lnTo>
                    <a:pt x="42" y="466"/>
                  </a:lnTo>
                  <a:cubicBezTo>
                    <a:pt x="79" y="466"/>
                    <a:pt x="104" y="448"/>
                    <a:pt x="104" y="411"/>
                  </a:cubicBezTo>
                  <a:cubicBezTo>
                    <a:pt x="104" y="385"/>
                    <a:pt x="89" y="359"/>
                    <a:pt x="46" y="359"/>
                  </a:cubicBezTo>
                  <a:lnTo>
                    <a:pt x="46" y="359"/>
                  </a:lnTo>
                  <a:close/>
                  <a:moveTo>
                    <a:pt x="171" y="369"/>
                  </a:moveTo>
                  <a:lnTo>
                    <a:pt x="171" y="369"/>
                  </a:lnTo>
                  <a:lnTo>
                    <a:pt x="191" y="423"/>
                  </a:lnTo>
                  <a:lnTo>
                    <a:pt x="150" y="423"/>
                  </a:lnTo>
                  <a:lnTo>
                    <a:pt x="171" y="369"/>
                  </a:lnTo>
                  <a:lnTo>
                    <a:pt x="171" y="369"/>
                  </a:lnTo>
                  <a:close/>
                  <a:moveTo>
                    <a:pt x="220" y="465"/>
                  </a:moveTo>
                  <a:lnTo>
                    <a:pt x="220" y="465"/>
                  </a:lnTo>
                  <a:lnTo>
                    <a:pt x="177" y="359"/>
                  </a:lnTo>
                  <a:lnTo>
                    <a:pt x="165" y="359"/>
                  </a:lnTo>
                  <a:lnTo>
                    <a:pt x="121" y="465"/>
                  </a:lnTo>
                  <a:lnTo>
                    <a:pt x="133" y="469"/>
                  </a:lnTo>
                  <a:lnTo>
                    <a:pt x="147" y="432"/>
                  </a:lnTo>
                  <a:lnTo>
                    <a:pt x="194" y="432"/>
                  </a:lnTo>
                  <a:lnTo>
                    <a:pt x="208" y="469"/>
                  </a:lnTo>
                  <a:lnTo>
                    <a:pt x="220" y="465"/>
                  </a:lnTo>
                  <a:lnTo>
                    <a:pt x="220" y="465"/>
                  </a:lnTo>
                  <a:close/>
                  <a:moveTo>
                    <a:pt x="275" y="411"/>
                  </a:moveTo>
                  <a:lnTo>
                    <a:pt x="275" y="411"/>
                  </a:lnTo>
                  <a:lnTo>
                    <a:pt x="261" y="411"/>
                  </a:lnTo>
                  <a:lnTo>
                    <a:pt x="261" y="368"/>
                  </a:lnTo>
                  <a:lnTo>
                    <a:pt x="278" y="368"/>
                  </a:lnTo>
                  <a:cubicBezTo>
                    <a:pt x="297" y="368"/>
                    <a:pt x="302" y="377"/>
                    <a:pt x="302" y="389"/>
                  </a:cubicBezTo>
                  <a:cubicBezTo>
                    <a:pt x="302" y="407"/>
                    <a:pt x="289" y="411"/>
                    <a:pt x="275" y="411"/>
                  </a:cubicBezTo>
                  <a:lnTo>
                    <a:pt x="275" y="411"/>
                  </a:lnTo>
                  <a:close/>
                  <a:moveTo>
                    <a:pt x="281" y="359"/>
                  </a:moveTo>
                  <a:lnTo>
                    <a:pt x="281" y="359"/>
                  </a:lnTo>
                  <a:lnTo>
                    <a:pt x="249" y="359"/>
                  </a:lnTo>
                  <a:lnTo>
                    <a:pt x="249" y="467"/>
                  </a:lnTo>
                  <a:lnTo>
                    <a:pt x="261" y="467"/>
                  </a:lnTo>
                  <a:lnTo>
                    <a:pt x="261" y="420"/>
                  </a:lnTo>
                  <a:lnTo>
                    <a:pt x="271" y="420"/>
                  </a:lnTo>
                  <a:cubicBezTo>
                    <a:pt x="279" y="420"/>
                    <a:pt x="283" y="423"/>
                    <a:pt x="287" y="429"/>
                  </a:cubicBezTo>
                  <a:lnTo>
                    <a:pt x="292" y="435"/>
                  </a:lnTo>
                  <a:lnTo>
                    <a:pt x="317" y="469"/>
                  </a:lnTo>
                  <a:lnTo>
                    <a:pt x="328" y="463"/>
                  </a:lnTo>
                  <a:lnTo>
                    <a:pt x="306" y="435"/>
                  </a:lnTo>
                  <a:cubicBezTo>
                    <a:pt x="302" y="429"/>
                    <a:pt x="297" y="419"/>
                    <a:pt x="290" y="418"/>
                  </a:cubicBezTo>
                  <a:lnTo>
                    <a:pt x="290" y="415"/>
                  </a:lnTo>
                  <a:cubicBezTo>
                    <a:pt x="305" y="413"/>
                    <a:pt x="313" y="405"/>
                    <a:pt x="313" y="387"/>
                  </a:cubicBezTo>
                  <a:cubicBezTo>
                    <a:pt x="313" y="370"/>
                    <a:pt x="301" y="359"/>
                    <a:pt x="281" y="359"/>
                  </a:cubicBezTo>
                  <a:lnTo>
                    <a:pt x="281" y="359"/>
                  </a:lnTo>
                  <a:close/>
                  <a:moveTo>
                    <a:pt x="394" y="359"/>
                  </a:moveTo>
                  <a:lnTo>
                    <a:pt x="394" y="359"/>
                  </a:lnTo>
                  <a:lnTo>
                    <a:pt x="381" y="359"/>
                  </a:lnTo>
                  <a:lnTo>
                    <a:pt x="351" y="465"/>
                  </a:lnTo>
                  <a:lnTo>
                    <a:pt x="362" y="468"/>
                  </a:lnTo>
                  <a:lnTo>
                    <a:pt x="388" y="375"/>
                  </a:lnTo>
                  <a:lnTo>
                    <a:pt x="415" y="466"/>
                  </a:lnTo>
                  <a:lnTo>
                    <a:pt x="429" y="466"/>
                  </a:lnTo>
                  <a:lnTo>
                    <a:pt x="457" y="375"/>
                  </a:lnTo>
                  <a:lnTo>
                    <a:pt x="482" y="468"/>
                  </a:lnTo>
                  <a:lnTo>
                    <a:pt x="493" y="465"/>
                  </a:lnTo>
                  <a:lnTo>
                    <a:pt x="463" y="359"/>
                  </a:lnTo>
                  <a:lnTo>
                    <a:pt x="450" y="359"/>
                  </a:lnTo>
                  <a:lnTo>
                    <a:pt x="422" y="453"/>
                  </a:lnTo>
                  <a:lnTo>
                    <a:pt x="394" y="359"/>
                  </a:lnTo>
                  <a:lnTo>
                    <a:pt x="394" y="359"/>
                  </a:lnTo>
                  <a:close/>
                  <a:moveTo>
                    <a:pt x="544" y="460"/>
                  </a:moveTo>
                  <a:lnTo>
                    <a:pt x="544" y="460"/>
                  </a:lnTo>
                  <a:cubicBezTo>
                    <a:pt x="536" y="460"/>
                    <a:pt x="527" y="457"/>
                    <a:pt x="521" y="453"/>
                  </a:cubicBezTo>
                  <a:lnTo>
                    <a:pt x="517" y="461"/>
                  </a:lnTo>
                  <a:cubicBezTo>
                    <a:pt x="525" y="466"/>
                    <a:pt x="534" y="468"/>
                    <a:pt x="545" y="468"/>
                  </a:cubicBezTo>
                  <a:cubicBezTo>
                    <a:pt x="569" y="468"/>
                    <a:pt x="579" y="454"/>
                    <a:pt x="579" y="438"/>
                  </a:cubicBezTo>
                  <a:cubicBezTo>
                    <a:pt x="579" y="422"/>
                    <a:pt x="568" y="415"/>
                    <a:pt x="555" y="409"/>
                  </a:cubicBezTo>
                  <a:lnTo>
                    <a:pt x="546" y="405"/>
                  </a:lnTo>
                  <a:cubicBezTo>
                    <a:pt x="539" y="401"/>
                    <a:pt x="530" y="395"/>
                    <a:pt x="530" y="385"/>
                  </a:cubicBezTo>
                  <a:cubicBezTo>
                    <a:pt x="530" y="371"/>
                    <a:pt x="542" y="365"/>
                    <a:pt x="552" y="365"/>
                  </a:cubicBezTo>
                  <a:cubicBezTo>
                    <a:pt x="562" y="365"/>
                    <a:pt x="568" y="369"/>
                    <a:pt x="574" y="373"/>
                  </a:cubicBezTo>
                  <a:lnTo>
                    <a:pt x="579" y="365"/>
                  </a:lnTo>
                  <a:cubicBezTo>
                    <a:pt x="570" y="360"/>
                    <a:pt x="561" y="357"/>
                    <a:pt x="551" y="357"/>
                  </a:cubicBezTo>
                  <a:cubicBezTo>
                    <a:pt x="532" y="357"/>
                    <a:pt x="519" y="368"/>
                    <a:pt x="519" y="384"/>
                  </a:cubicBezTo>
                  <a:cubicBezTo>
                    <a:pt x="519" y="407"/>
                    <a:pt x="535" y="411"/>
                    <a:pt x="551" y="419"/>
                  </a:cubicBezTo>
                  <a:cubicBezTo>
                    <a:pt x="560" y="423"/>
                    <a:pt x="567" y="428"/>
                    <a:pt x="567" y="439"/>
                  </a:cubicBezTo>
                  <a:cubicBezTo>
                    <a:pt x="567" y="452"/>
                    <a:pt x="558" y="460"/>
                    <a:pt x="544" y="460"/>
                  </a:cubicBezTo>
                  <a:lnTo>
                    <a:pt x="544" y="460"/>
                  </a:lnTo>
                  <a:close/>
                  <a:moveTo>
                    <a:pt x="599" y="359"/>
                  </a:moveTo>
                  <a:lnTo>
                    <a:pt x="599" y="359"/>
                  </a:lnTo>
                  <a:lnTo>
                    <a:pt x="599" y="369"/>
                  </a:lnTo>
                  <a:lnTo>
                    <a:pt x="631" y="369"/>
                  </a:lnTo>
                  <a:lnTo>
                    <a:pt x="631" y="466"/>
                  </a:lnTo>
                  <a:lnTo>
                    <a:pt x="643" y="466"/>
                  </a:lnTo>
                  <a:lnTo>
                    <a:pt x="643" y="369"/>
                  </a:lnTo>
                  <a:lnTo>
                    <a:pt x="675" y="369"/>
                  </a:lnTo>
                  <a:lnTo>
                    <a:pt x="675" y="359"/>
                  </a:lnTo>
                  <a:lnTo>
                    <a:pt x="599" y="359"/>
                  </a:lnTo>
                  <a:lnTo>
                    <a:pt x="599" y="359"/>
                  </a:lnTo>
                  <a:close/>
                  <a:moveTo>
                    <a:pt x="731" y="370"/>
                  </a:moveTo>
                  <a:lnTo>
                    <a:pt x="731" y="370"/>
                  </a:lnTo>
                  <a:lnTo>
                    <a:pt x="751" y="423"/>
                  </a:lnTo>
                  <a:lnTo>
                    <a:pt x="710" y="423"/>
                  </a:lnTo>
                  <a:lnTo>
                    <a:pt x="731" y="370"/>
                  </a:lnTo>
                  <a:lnTo>
                    <a:pt x="731" y="370"/>
                  </a:lnTo>
                  <a:close/>
                  <a:moveTo>
                    <a:pt x="780" y="465"/>
                  </a:moveTo>
                  <a:lnTo>
                    <a:pt x="780" y="465"/>
                  </a:lnTo>
                  <a:lnTo>
                    <a:pt x="737" y="359"/>
                  </a:lnTo>
                  <a:lnTo>
                    <a:pt x="725" y="359"/>
                  </a:lnTo>
                  <a:lnTo>
                    <a:pt x="681" y="465"/>
                  </a:lnTo>
                  <a:lnTo>
                    <a:pt x="693" y="469"/>
                  </a:lnTo>
                  <a:lnTo>
                    <a:pt x="707" y="432"/>
                  </a:lnTo>
                  <a:lnTo>
                    <a:pt x="754" y="432"/>
                  </a:lnTo>
                  <a:lnTo>
                    <a:pt x="768" y="469"/>
                  </a:lnTo>
                  <a:lnTo>
                    <a:pt x="780" y="465"/>
                  </a:lnTo>
                  <a:lnTo>
                    <a:pt x="780" y="465"/>
                  </a:lnTo>
                  <a:close/>
                  <a:moveTo>
                    <a:pt x="832" y="457"/>
                  </a:moveTo>
                  <a:lnTo>
                    <a:pt x="832" y="457"/>
                  </a:lnTo>
                  <a:lnTo>
                    <a:pt x="817" y="457"/>
                  </a:lnTo>
                  <a:lnTo>
                    <a:pt x="817" y="368"/>
                  </a:lnTo>
                  <a:lnTo>
                    <a:pt x="835" y="368"/>
                  </a:lnTo>
                  <a:cubicBezTo>
                    <a:pt x="865" y="368"/>
                    <a:pt x="884" y="383"/>
                    <a:pt x="884" y="412"/>
                  </a:cubicBezTo>
                  <a:cubicBezTo>
                    <a:pt x="884" y="440"/>
                    <a:pt x="864" y="457"/>
                    <a:pt x="832" y="457"/>
                  </a:cubicBezTo>
                  <a:lnTo>
                    <a:pt x="832" y="457"/>
                  </a:lnTo>
                  <a:close/>
                  <a:moveTo>
                    <a:pt x="837" y="359"/>
                  </a:moveTo>
                  <a:lnTo>
                    <a:pt x="837" y="359"/>
                  </a:lnTo>
                  <a:lnTo>
                    <a:pt x="804" y="359"/>
                  </a:lnTo>
                  <a:lnTo>
                    <a:pt x="804" y="466"/>
                  </a:lnTo>
                  <a:lnTo>
                    <a:pt x="834" y="466"/>
                  </a:lnTo>
                  <a:cubicBezTo>
                    <a:pt x="871" y="466"/>
                    <a:pt x="896" y="448"/>
                    <a:pt x="896" y="411"/>
                  </a:cubicBezTo>
                  <a:cubicBezTo>
                    <a:pt x="896" y="385"/>
                    <a:pt x="881" y="359"/>
                    <a:pt x="837" y="359"/>
                  </a:cubicBezTo>
                  <a:lnTo>
                    <a:pt x="837" y="359"/>
                  </a:lnTo>
                  <a:close/>
                  <a:moveTo>
                    <a:pt x="910" y="359"/>
                  </a:moveTo>
                  <a:lnTo>
                    <a:pt x="910" y="359"/>
                  </a:lnTo>
                  <a:lnTo>
                    <a:pt x="910" y="369"/>
                  </a:lnTo>
                  <a:lnTo>
                    <a:pt x="942" y="369"/>
                  </a:lnTo>
                  <a:lnTo>
                    <a:pt x="942" y="466"/>
                  </a:lnTo>
                  <a:lnTo>
                    <a:pt x="954" y="466"/>
                  </a:lnTo>
                  <a:lnTo>
                    <a:pt x="954" y="369"/>
                  </a:lnTo>
                  <a:lnTo>
                    <a:pt x="986" y="369"/>
                  </a:lnTo>
                  <a:lnTo>
                    <a:pt x="986" y="359"/>
                  </a:lnTo>
                  <a:lnTo>
                    <a:pt x="910" y="359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</p:grpSp>
    </p:spTree>
    <p:extLst>
      <p:ext uri="{BB962C8B-B14F-4D97-AF65-F5344CB8AC3E}">
        <p14:creationId xmlns:p14="http://schemas.microsoft.com/office/powerpoint/2010/main" val="1810847879"/>
      </p:ext>
    </p:extLst>
  </p:cSld>
  <p:clrMap bg1="lt1" tx1="dk1" bg2="lt2" tx2="dk2" accent1="accent1" accent2="accent2" accent3="accent3" accent4="accent4" accent5="accent5" accent6="accent6" hlink="hlink" folHlink="folHlink"/>
  <p:hf hdr="0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EA3E098E-2A62-8349-ADBA-969EFC3B7ED9}" type="datetime1">
              <a:rPr lang="de-DE" smtClean="0"/>
              <a:t>04.09.26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rgbClr val="898989"/>
                </a:solidFill>
              </a:defRPr>
            </a:lvl1pPr>
          </a:lstStyle>
          <a:p>
            <a:r>
              <a:rPr lang="de-DE"/>
              <a:t>Fachbereich | Institut | Person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0A89A431-735D-4157-B499-868DAC0D551C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8" name="TU Da Logo">
            <a:extLst>
              <a:ext uri="{FF2B5EF4-FFF2-40B4-BE49-F238E27FC236}">
                <a16:creationId xmlns:a16="http://schemas.microsoft.com/office/drawing/2014/main" id="{96C9F426-C331-5A79-76DF-05A5F9463BF3}"/>
              </a:ext>
            </a:extLst>
          </p:cNvPr>
          <p:cNvGrpSpPr/>
          <p:nvPr/>
        </p:nvGrpSpPr>
        <p:grpSpPr>
          <a:xfrm>
            <a:off x="0" y="0"/>
            <a:ext cx="1396524" cy="559248"/>
            <a:chOff x="7454900" y="306388"/>
            <a:chExt cx="1704610" cy="682624"/>
          </a:xfrm>
        </p:grpSpPr>
        <p:sp>
          <p:nvSpPr>
            <p:cNvPr id="9" name="AutoShape 3">
              <a:extLst>
                <a:ext uri="{FF2B5EF4-FFF2-40B4-BE49-F238E27FC236}">
                  <a16:creationId xmlns:a16="http://schemas.microsoft.com/office/drawing/2014/main" id="{29449998-EA2C-2328-4B51-411E09C4E080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7454900" y="309563"/>
              <a:ext cx="1689100" cy="6778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6A34355F-DA0C-5D6B-7826-E4185B86D49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73585" y="306388"/>
              <a:ext cx="1685925" cy="682624"/>
            </a:xfrm>
            <a:custGeom>
              <a:avLst/>
              <a:gdLst>
                <a:gd name="T0" fmla="*/ 0 w 2079"/>
                <a:gd name="T1" fmla="*/ 0 h 831"/>
                <a:gd name="T2" fmla="*/ 0 w 2079"/>
                <a:gd name="T3" fmla="*/ 0 h 831"/>
                <a:gd name="T4" fmla="*/ 2079 w 2079"/>
                <a:gd name="T5" fmla="*/ 0 h 831"/>
                <a:gd name="T6" fmla="*/ 2079 w 2079"/>
                <a:gd name="T7" fmla="*/ 831 h 831"/>
                <a:gd name="T8" fmla="*/ 0 w 2079"/>
                <a:gd name="T9" fmla="*/ 831 h 831"/>
                <a:gd name="T10" fmla="*/ 0 w 2079"/>
                <a:gd name="T11" fmla="*/ 0 h 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9" h="831">
                  <a:moveTo>
                    <a:pt x="0" y="0"/>
                  </a:moveTo>
                  <a:lnTo>
                    <a:pt x="0" y="0"/>
                  </a:lnTo>
                  <a:lnTo>
                    <a:pt x="2079" y="0"/>
                  </a:lnTo>
                  <a:lnTo>
                    <a:pt x="2079" y="831"/>
                  </a:lnTo>
                  <a:lnTo>
                    <a:pt x="0" y="8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EFE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F8FD2880-5146-CE19-42AE-BB9DE00652E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499350" y="325438"/>
              <a:ext cx="525463" cy="576262"/>
            </a:xfrm>
            <a:custGeom>
              <a:avLst/>
              <a:gdLst>
                <a:gd name="T0" fmla="*/ 563 w 647"/>
                <a:gd name="T1" fmla="*/ 676 h 701"/>
                <a:gd name="T2" fmla="*/ 548 w 647"/>
                <a:gd name="T3" fmla="*/ 108 h 701"/>
                <a:gd name="T4" fmla="*/ 625 w 647"/>
                <a:gd name="T5" fmla="*/ 468 h 701"/>
                <a:gd name="T6" fmla="*/ 306 w 647"/>
                <a:gd name="T7" fmla="*/ 570 h 701"/>
                <a:gd name="T8" fmla="*/ 286 w 647"/>
                <a:gd name="T9" fmla="*/ 617 h 701"/>
                <a:gd name="T10" fmla="*/ 352 w 647"/>
                <a:gd name="T11" fmla="*/ 524 h 701"/>
                <a:gd name="T12" fmla="*/ 528 w 647"/>
                <a:gd name="T13" fmla="*/ 313 h 701"/>
                <a:gd name="T14" fmla="*/ 399 w 647"/>
                <a:gd name="T15" fmla="*/ 500 h 701"/>
                <a:gd name="T16" fmla="*/ 231 w 647"/>
                <a:gd name="T17" fmla="*/ 349 h 701"/>
                <a:gd name="T18" fmla="*/ 269 w 647"/>
                <a:gd name="T19" fmla="*/ 246 h 701"/>
                <a:gd name="T20" fmla="*/ 262 w 647"/>
                <a:gd name="T21" fmla="*/ 490 h 701"/>
                <a:gd name="T22" fmla="*/ 283 w 647"/>
                <a:gd name="T23" fmla="*/ 530 h 701"/>
                <a:gd name="T24" fmla="*/ 274 w 647"/>
                <a:gd name="T25" fmla="*/ 517 h 701"/>
                <a:gd name="T26" fmla="*/ 346 w 647"/>
                <a:gd name="T27" fmla="*/ 445 h 701"/>
                <a:gd name="T28" fmla="*/ 323 w 647"/>
                <a:gd name="T29" fmla="*/ 464 h 701"/>
                <a:gd name="T30" fmla="*/ 335 w 647"/>
                <a:gd name="T31" fmla="*/ 381 h 701"/>
                <a:gd name="T32" fmla="*/ 377 w 647"/>
                <a:gd name="T33" fmla="*/ 394 h 701"/>
                <a:gd name="T34" fmla="*/ 407 w 647"/>
                <a:gd name="T35" fmla="*/ 348 h 701"/>
                <a:gd name="T36" fmla="*/ 419 w 647"/>
                <a:gd name="T37" fmla="*/ 329 h 701"/>
                <a:gd name="T38" fmla="*/ 498 w 647"/>
                <a:gd name="T39" fmla="*/ 216 h 701"/>
                <a:gd name="T40" fmla="*/ 229 w 647"/>
                <a:gd name="T41" fmla="*/ 494 h 701"/>
                <a:gd name="T42" fmla="*/ 163 w 647"/>
                <a:gd name="T43" fmla="*/ 505 h 701"/>
                <a:gd name="T44" fmla="*/ 156 w 647"/>
                <a:gd name="T45" fmla="*/ 425 h 701"/>
                <a:gd name="T46" fmla="*/ 140 w 647"/>
                <a:gd name="T47" fmla="*/ 399 h 701"/>
                <a:gd name="T48" fmla="*/ 177 w 647"/>
                <a:gd name="T49" fmla="*/ 283 h 701"/>
                <a:gd name="T50" fmla="*/ 180 w 647"/>
                <a:gd name="T51" fmla="*/ 246 h 701"/>
                <a:gd name="T52" fmla="*/ 290 w 647"/>
                <a:gd name="T53" fmla="*/ 218 h 701"/>
                <a:gd name="T54" fmla="*/ 331 w 647"/>
                <a:gd name="T55" fmla="*/ 113 h 701"/>
                <a:gd name="T56" fmla="*/ 383 w 647"/>
                <a:gd name="T57" fmla="*/ 173 h 701"/>
                <a:gd name="T58" fmla="*/ 457 w 647"/>
                <a:gd name="T59" fmla="*/ 171 h 701"/>
                <a:gd name="T60" fmla="*/ 393 w 647"/>
                <a:gd name="T61" fmla="*/ 265 h 701"/>
                <a:gd name="T62" fmla="*/ 384 w 647"/>
                <a:gd name="T63" fmla="*/ 229 h 701"/>
                <a:gd name="T64" fmla="*/ 384 w 647"/>
                <a:gd name="T65" fmla="*/ 222 h 701"/>
                <a:gd name="T66" fmla="*/ 291 w 647"/>
                <a:gd name="T67" fmla="*/ 250 h 701"/>
                <a:gd name="T68" fmla="*/ 305 w 647"/>
                <a:gd name="T69" fmla="*/ 259 h 701"/>
                <a:gd name="T70" fmla="*/ 257 w 647"/>
                <a:gd name="T71" fmla="*/ 403 h 701"/>
                <a:gd name="T72" fmla="*/ 272 w 647"/>
                <a:gd name="T73" fmla="*/ 361 h 701"/>
                <a:gd name="T74" fmla="*/ 263 w 647"/>
                <a:gd name="T75" fmla="*/ 356 h 701"/>
                <a:gd name="T76" fmla="*/ 236 w 647"/>
                <a:gd name="T77" fmla="*/ 352 h 701"/>
                <a:gd name="T78" fmla="*/ 299 w 647"/>
                <a:gd name="T79" fmla="*/ 337 h 701"/>
                <a:gd name="T80" fmla="*/ 445 w 647"/>
                <a:gd name="T81" fmla="*/ 236 h 701"/>
                <a:gd name="T82" fmla="*/ 412 w 647"/>
                <a:gd name="T83" fmla="*/ 231 h 701"/>
                <a:gd name="T84" fmla="*/ 494 w 647"/>
                <a:gd name="T85" fmla="*/ 221 h 701"/>
                <a:gd name="T86" fmla="*/ 431 w 647"/>
                <a:gd name="T87" fmla="*/ 430 h 701"/>
                <a:gd name="T88" fmla="*/ 572 w 647"/>
                <a:gd name="T89" fmla="*/ 254 h 701"/>
                <a:gd name="T90" fmla="*/ 420 w 647"/>
                <a:gd name="T91" fmla="*/ 452 h 701"/>
                <a:gd name="T92" fmla="*/ 407 w 647"/>
                <a:gd name="T93" fmla="*/ 454 h 701"/>
                <a:gd name="T94" fmla="*/ 573 w 647"/>
                <a:gd name="T95" fmla="*/ 247 h 701"/>
                <a:gd name="T96" fmla="*/ 437 w 647"/>
                <a:gd name="T97" fmla="*/ 534 h 701"/>
                <a:gd name="T98" fmla="*/ 365 w 647"/>
                <a:gd name="T99" fmla="*/ 643 h 701"/>
                <a:gd name="T100" fmla="*/ 331 w 647"/>
                <a:gd name="T101" fmla="*/ 672 h 701"/>
                <a:gd name="T102" fmla="*/ 528 w 647"/>
                <a:gd name="T103" fmla="*/ 594 h 701"/>
                <a:gd name="T104" fmla="*/ 432 w 647"/>
                <a:gd name="T105" fmla="*/ 558 h 701"/>
                <a:gd name="T106" fmla="*/ 586 w 647"/>
                <a:gd name="T107" fmla="*/ 443 h 701"/>
                <a:gd name="T108" fmla="*/ 416 w 647"/>
                <a:gd name="T109" fmla="*/ 463 h 701"/>
                <a:gd name="T110" fmla="*/ 514 w 647"/>
                <a:gd name="T111" fmla="*/ 262 h 701"/>
                <a:gd name="T112" fmla="*/ 339 w 647"/>
                <a:gd name="T113" fmla="*/ 230 h 701"/>
                <a:gd name="T114" fmla="*/ 392 w 647"/>
                <a:gd name="T115" fmla="*/ 534 h 701"/>
                <a:gd name="T116" fmla="*/ 541 w 647"/>
                <a:gd name="T117" fmla="*/ 399 h 701"/>
                <a:gd name="T118" fmla="*/ 567 w 647"/>
                <a:gd name="T119" fmla="*/ 404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7" h="701">
                  <a:moveTo>
                    <a:pt x="555" y="673"/>
                  </a:moveTo>
                  <a:lnTo>
                    <a:pt x="555" y="673"/>
                  </a:lnTo>
                  <a:cubicBezTo>
                    <a:pt x="549" y="670"/>
                    <a:pt x="537" y="667"/>
                    <a:pt x="524" y="663"/>
                  </a:cubicBezTo>
                  <a:cubicBezTo>
                    <a:pt x="525" y="670"/>
                    <a:pt x="526" y="677"/>
                    <a:pt x="527" y="682"/>
                  </a:cubicBezTo>
                  <a:cubicBezTo>
                    <a:pt x="536" y="680"/>
                    <a:pt x="546" y="677"/>
                    <a:pt x="555" y="673"/>
                  </a:cubicBezTo>
                  <a:lnTo>
                    <a:pt x="555" y="673"/>
                  </a:lnTo>
                  <a:close/>
                  <a:moveTo>
                    <a:pt x="524" y="657"/>
                  </a:moveTo>
                  <a:lnTo>
                    <a:pt x="524" y="657"/>
                  </a:lnTo>
                  <a:cubicBezTo>
                    <a:pt x="539" y="662"/>
                    <a:pt x="556" y="666"/>
                    <a:pt x="563" y="670"/>
                  </a:cubicBezTo>
                  <a:cubicBezTo>
                    <a:pt x="568" y="668"/>
                    <a:pt x="574" y="666"/>
                    <a:pt x="579" y="663"/>
                  </a:cubicBezTo>
                  <a:cubicBezTo>
                    <a:pt x="569" y="658"/>
                    <a:pt x="546" y="651"/>
                    <a:pt x="524" y="645"/>
                  </a:cubicBezTo>
                  <a:cubicBezTo>
                    <a:pt x="524" y="649"/>
                    <a:pt x="524" y="653"/>
                    <a:pt x="524" y="657"/>
                  </a:cubicBezTo>
                  <a:lnTo>
                    <a:pt x="524" y="657"/>
                  </a:lnTo>
                  <a:close/>
                  <a:moveTo>
                    <a:pt x="564" y="676"/>
                  </a:moveTo>
                  <a:lnTo>
                    <a:pt x="564" y="676"/>
                  </a:lnTo>
                  <a:cubicBezTo>
                    <a:pt x="563" y="676"/>
                    <a:pt x="563" y="676"/>
                    <a:pt x="563" y="676"/>
                  </a:cubicBezTo>
                  <a:cubicBezTo>
                    <a:pt x="546" y="683"/>
                    <a:pt x="528" y="688"/>
                    <a:pt x="511" y="692"/>
                  </a:cubicBezTo>
                  <a:cubicBezTo>
                    <a:pt x="511" y="692"/>
                    <a:pt x="510" y="692"/>
                    <a:pt x="510" y="692"/>
                  </a:cubicBezTo>
                  <a:cubicBezTo>
                    <a:pt x="494" y="695"/>
                    <a:pt x="478" y="697"/>
                    <a:pt x="463" y="698"/>
                  </a:cubicBezTo>
                  <a:cubicBezTo>
                    <a:pt x="462" y="698"/>
                    <a:pt x="462" y="698"/>
                    <a:pt x="462" y="698"/>
                  </a:cubicBezTo>
                  <a:cubicBezTo>
                    <a:pt x="410" y="701"/>
                    <a:pt x="361" y="691"/>
                    <a:pt x="324" y="675"/>
                  </a:cubicBezTo>
                  <a:lnTo>
                    <a:pt x="323" y="674"/>
                  </a:lnTo>
                  <a:cubicBezTo>
                    <a:pt x="323" y="674"/>
                    <a:pt x="322" y="674"/>
                    <a:pt x="322" y="674"/>
                  </a:cubicBezTo>
                  <a:cubicBezTo>
                    <a:pt x="260" y="645"/>
                    <a:pt x="232" y="594"/>
                    <a:pt x="293" y="552"/>
                  </a:cubicBezTo>
                  <a:cubicBezTo>
                    <a:pt x="286" y="542"/>
                    <a:pt x="278" y="532"/>
                    <a:pt x="270" y="522"/>
                  </a:cubicBezTo>
                  <a:cubicBezTo>
                    <a:pt x="267" y="518"/>
                    <a:pt x="265" y="515"/>
                    <a:pt x="262" y="511"/>
                  </a:cubicBezTo>
                  <a:cubicBezTo>
                    <a:pt x="257" y="524"/>
                    <a:pt x="257" y="532"/>
                    <a:pt x="265" y="544"/>
                  </a:cubicBezTo>
                  <a:cubicBezTo>
                    <a:pt x="266" y="545"/>
                    <a:pt x="265" y="546"/>
                    <a:pt x="265" y="547"/>
                  </a:cubicBezTo>
                  <a:lnTo>
                    <a:pt x="221" y="599"/>
                  </a:lnTo>
                  <a:cubicBezTo>
                    <a:pt x="220" y="601"/>
                    <a:pt x="218" y="601"/>
                    <a:pt x="217" y="599"/>
                  </a:cubicBezTo>
                  <a:cubicBezTo>
                    <a:pt x="0" y="361"/>
                    <a:pt x="247" y="0"/>
                    <a:pt x="546" y="104"/>
                  </a:cubicBezTo>
                  <a:cubicBezTo>
                    <a:pt x="548" y="105"/>
                    <a:pt x="549" y="106"/>
                    <a:pt x="548" y="108"/>
                  </a:cubicBezTo>
                  <a:lnTo>
                    <a:pt x="501" y="186"/>
                  </a:lnTo>
                  <a:cubicBezTo>
                    <a:pt x="500" y="187"/>
                    <a:pt x="499" y="188"/>
                    <a:pt x="498" y="187"/>
                  </a:cubicBezTo>
                  <a:cubicBezTo>
                    <a:pt x="483" y="185"/>
                    <a:pt x="474" y="186"/>
                    <a:pt x="468" y="192"/>
                  </a:cubicBezTo>
                  <a:cubicBezTo>
                    <a:pt x="482" y="194"/>
                    <a:pt x="496" y="197"/>
                    <a:pt x="510" y="202"/>
                  </a:cubicBezTo>
                  <a:cubicBezTo>
                    <a:pt x="523" y="188"/>
                    <a:pt x="536" y="175"/>
                    <a:pt x="551" y="163"/>
                  </a:cubicBezTo>
                  <a:cubicBezTo>
                    <a:pt x="551" y="163"/>
                    <a:pt x="551" y="163"/>
                    <a:pt x="552" y="163"/>
                  </a:cubicBezTo>
                  <a:cubicBezTo>
                    <a:pt x="552" y="162"/>
                    <a:pt x="553" y="162"/>
                    <a:pt x="554" y="163"/>
                  </a:cubicBezTo>
                  <a:cubicBezTo>
                    <a:pt x="555" y="163"/>
                    <a:pt x="555" y="163"/>
                    <a:pt x="556" y="164"/>
                  </a:cubicBezTo>
                  <a:cubicBezTo>
                    <a:pt x="556" y="164"/>
                    <a:pt x="556" y="165"/>
                    <a:pt x="556" y="165"/>
                  </a:cubicBezTo>
                  <a:lnTo>
                    <a:pt x="583" y="244"/>
                  </a:lnTo>
                  <a:cubicBezTo>
                    <a:pt x="583" y="245"/>
                    <a:pt x="583" y="245"/>
                    <a:pt x="583" y="246"/>
                  </a:cubicBezTo>
                  <a:cubicBezTo>
                    <a:pt x="583" y="247"/>
                    <a:pt x="582" y="247"/>
                    <a:pt x="582" y="247"/>
                  </a:cubicBezTo>
                  <a:cubicBezTo>
                    <a:pt x="581" y="248"/>
                    <a:pt x="580" y="249"/>
                    <a:pt x="579" y="249"/>
                  </a:cubicBezTo>
                  <a:cubicBezTo>
                    <a:pt x="585" y="266"/>
                    <a:pt x="623" y="382"/>
                    <a:pt x="635" y="413"/>
                  </a:cubicBezTo>
                  <a:cubicBezTo>
                    <a:pt x="639" y="423"/>
                    <a:pt x="647" y="441"/>
                    <a:pt x="647" y="452"/>
                  </a:cubicBezTo>
                  <a:cubicBezTo>
                    <a:pt x="647" y="462"/>
                    <a:pt x="640" y="467"/>
                    <a:pt x="625" y="468"/>
                  </a:cubicBezTo>
                  <a:cubicBezTo>
                    <a:pt x="617" y="475"/>
                    <a:pt x="616" y="478"/>
                    <a:pt x="620" y="483"/>
                  </a:cubicBezTo>
                  <a:cubicBezTo>
                    <a:pt x="628" y="494"/>
                    <a:pt x="624" y="499"/>
                    <a:pt x="615" y="506"/>
                  </a:cubicBezTo>
                  <a:cubicBezTo>
                    <a:pt x="624" y="513"/>
                    <a:pt x="622" y="526"/>
                    <a:pt x="617" y="526"/>
                  </a:cubicBezTo>
                  <a:cubicBezTo>
                    <a:pt x="611" y="526"/>
                    <a:pt x="609" y="528"/>
                    <a:pt x="605" y="533"/>
                  </a:cubicBezTo>
                  <a:cubicBezTo>
                    <a:pt x="633" y="560"/>
                    <a:pt x="610" y="583"/>
                    <a:pt x="573" y="591"/>
                  </a:cubicBezTo>
                  <a:cubicBezTo>
                    <a:pt x="562" y="594"/>
                    <a:pt x="548" y="595"/>
                    <a:pt x="534" y="594"/>
                  </a:cubicBezTo>
                  <a:cubicBezTo>
                    <a:pt x="534" y="594"/>
                    <a:pt x="534" y="594"/>
                    <a:pt x="534" y="595"/>
                  </a:cubicBezTo>
                  <a:cubicBezTo>
                    <a:pt x="529" y="610"/>
                    <a:pt x="526" y="625"/>
                    <a:pt x="525" y="639"/>
                  </a:cubicBezTo>
                  <a:cubicBezTo>
                    <a:pt x="549" y="646"/>
                    <a:pt x="578" y="655"/>
                    <a:pt x="586" y="661"/>
                  </a:cubicBezTo>
                  <a:cubicBezTo>
                    <a:pt x="586" y="661"/>
                    <a:pt x="587" y="662"/>
                    <a:pt x="587" y="662"/>
                  </a:cubicBezTo>
                  <a:cubicBezTo>
                    <a:pt x="587" y="663"/>
                    <a:pt x="588" y="663"/>
                    <a:pt x="587" y="664"/>
                  </a:cubicBezTo>
                  <a:cubicBezTo>
                    <a:pt x="587" y="665"/>
                    <a:pt x="587" y="665"/>
                    <a:pt x="586" y="666"/>
                  </a:cubicBezTo>
                  <a:cubicBezTo>
                    <a:pt x="586" y="666"/>
                    <a:pt x="586" y="666"/>
                    <a:pt x="585" y="666"/>
                  </a:cubicBezTo>
                  <a:cubicBezTo>
                    <a:pt x="578" y="670"/>
                    <a:pt x="571" y="673"/>
                    <a:pt x="564" y="676"/>
                  </a:cubicBezTo>
                  <a:lnTo>
                    <a:pt x="564" y="676"/>
                  </a:lnTo>
                  <a:close/>
                  <a:moveTo>
                    <a:pt x="306" y="570"/>
                  </a:moveTo>
                  <a:lnTo>
                    <a:pt x="306" y="570"/>
                  </a:lnTo>
                  <a:cubicBezTo>
                    <a:pt x="306" y="570"/>
                    <a:pt x="306" y="570"/>
                    <a:pt x="306" y="571"/>
                  </a:cubicBezTo>
                  <a:cubicBezTo>
                    <a:pt x="308" y="577"/>
                    <a:pt x="309" y="584"/>
                    <a:pt x="309" y="592"/>
                  </a:cubicBezTo>
                  <a:cubicBezTo>
                    <a:pt x="326" y="581"/>
                    <a:pt x="321" y="561"/>
                    <a:pt x="316" y="552"/>
                  </a:cubicBezTo>
                  <a:cubicBezTo>
                    <a:pt x="312" y="555"/>
                    <a:pt x="307" y="558"/>
                    <a:pt x="303" y="560"/>
                  </a:cubicBezTo>
                  <a:cubicBezTo>
                    <a:pt x="304" y="563"/>
                    <a:pt x="305" y="566"/>
                    <a:pt x="306" y="570"/>
                  </a:cubicBezTo>
                  <a:lnTo>
                    <a:pt x="306" y="570"/>
                  </a:lnTo>
                  <a:close/>
                  <a:moveTo>
                    <a:pt x="302" y="575"/>
                  </a:moveTo>
                  <a:lnTo>
                    <a:pt x="302" y="575"/>
                  </a:lnTo>
                  <a:cubicBezTo>
                    <a:pt x="289" y="583"/>
                    <a:pt x="284" y="592"/>
                    <a:pt x="283" y="601"/>
                  </a:cubicBezTo>
                  <a:cubicBezTo>
                    <a:pt x="291" y="600"/>
                    <a:pt x="297" y="598"/>
                    <a:pt x="303" y="596"/>
                  </a:cubicBezTo>
                  <a:cubicBezTo>
                    <a:pt x="303" y="588"/>
                    <a:pt x="303" y="581"/>
                    <a:pt x="302" y="575"/>
                  </a:cubicBezTo>
                  <a:lnTo>
                    <a:pt x="302" y="575"/>
                  </a:lnTo>
                  <a:close/>
                  <a:moveTo>
                    <a:pt x="283" y="607"/>
                  </a:moveTo>
                  <a:lnTo>
                    <a:pt x="283" y="607"/>
                  </a:lnTo>
                  <a:cubicBezTo>
                    <a:pt x="283" y="610"/>
                    <a:pt x="284" y="614"/>
                    <a:pt x="286" y="617"/>
                  </a:cubicBezTo>
                  <a:cubicBezTo>
                    <a:pt x="325" y="617"/>
                    <a:pt x="354" y="578"/>
                    <a:pt x="333" y="540"/>
                  </a:cubicBezTo>
                  <a:cubicBezTo>
                    <a:pt x="329" y="543"/>
                    <a:pt x="325" y="546"/>
                    <a:pt x="321" y="549"/>
                  </a:cubicBezTo>
                  <a:cubicBezTo>
                    <a:pt x="329" y="563"/>
                    <a:pt x="335" y="601"/>
                    <a:pt x="283" y="607"/>
                  </a:cubicBezTo>
                  <a:lnTo>
                    <a:pt x="283" y="607"/>
                  </a:lnTo>
                  <a:close/>
                  <a:moveTo>
                    <a:pt x="289" y="623"/>
                  </a:moveTo>
                  <a:lnTo>
                    <a:pt x="289" y="623"/>
                  </a:lnTo>
                  <a:cubicBezTo>
                    <a:pt x="292" y="627"/>
                    <a:pt x="296" y="631"/>
                    <a:pt x="301" y="635"/>
                  </a:cubicBezTo>
                  <a:cubicBezTo>
                    <a:pt x="358" y="619"/>
                    <a:pt x="370" y="571"/>
                    <a:pt x="348" y="528"/>
                  </a:cubicBezTo>
                  <a:cubicBezTo>
                    <a:pt x="344" y="531"/>
                    <a:pt x="341" y="533"/>
                    <a:pt x="338" y="536"/>
                  </a:cubicBezTo>
                  <a:cubicBezTo>
                    <a:pt x="362" y="578"/>
                    <a:pt x="330" y="620"/>
                    <a:pt x="289" y="623"/>
                  </a:cubicBezTo>
                  <a:lnTo>
                    <a:pt x="289" y="623"/>
                  </a:lnTo>
                  <a:close/>
                  <a:moveTo>
                    <a:pt x="307" y="639"/>
                  </a:moveTo>
                  <a:lnTo>
                    <a:pt x="307" y="639"/>
                  </a:lnTo>
                  <a:cubicBezTo>
                    <a:pt x="312" y="643"/>
                    <a:pt x="318" y="645"/>
                    <a:pt x="325" y="647"/>
                  </a:cubicBezTo>
                  <a:cubicBezTo>
                    <a:pt x="395" y="612"/>
                    <a:pt x="378" y="539"/>
                    <a:pt x="362" y="514"/>
                  </a:cubicBezTo>
                  <a:cubicBezTo>
                    <a:pt x="359" y="517"/>
                    <a:pt x="355" y="521"/>
                    <a:pt x="352" y="524"/>
                  </a:cubicBezTo>
                  <a:cubicBezTo>
                    <a:pt x="376" y="569"/>
                    <a:pt x="365" y="620"/>
                    <a:pt x="307" y="639"/>
                  </a:cubicBezTo>
                  <a:lnTo>
                    <a:pt x="307" y="639"/>
                  </a:lnTo>
                  <a:close/>
                  <a:moveTo>
                    <a:pt x="527" y="353"/>
                  </a:moveTo>
                  <a:lnTo>
                    <a:pt x="527" y="353"/>
                  </a:lnTo>
                  <a:cubicBezTo>
                    <a:pt x="552" y="343"/>
                    <a:pt x="582" y="339"/>
                    <a:pt x="606" y="346"/>
                  </a:cubicBezTo>
                  <a:cubicBezTo>
                    <a:pt x="595" y="315"/>
                    <a:pt x="584" y="282"/>
                    <a:pt x="578" y="264"/>
                  </a:cubicBezTo>
                  <a:cubicBezTo>
                    <a:pt x="578" y="295"/>
                    <a:pt x="563" y="325"/>
                    <a:pt x="532" y="338"/>
                  </a:cubicBezTo>
                  <a:cubicBezTo>
                    <a:pt x="531" y="343"/>
                    <a:pt x="529" y="348"/>
                    <a:pt x="527" y="353"/>
                  </a:cubicBezTo>
                  <a:lnTo>
                    <a:pt x="527" y="353"/>
                  </a:lnTo>
                  <a:close/>
                  <a:moveTo>
                    <a:pt x="518" y="357"/>
                  </a:moveTo>
                  <a:lnTo>
                    <a:pt x="518" y="357"/>
                  </a:lnTo>
                  <a:cubicBezTo>
                    <a:pt x="518" y="357"/>
                    <a:pt x="518" y="357"/>
                    <a:pt x="519" y="356"/>
                  </a:cubicBezTo>
                  <a:cubicBezTo>
                    <a:pt x="523" y="350"/>
                    <a:pt x="525" y="343"/>
                    <a:pt x="527" y="336"/>
                  </a:cubicBezTo>
                  <a:cubicBezTo>
                    <a:pt x="527" y="335"/>
                    <a:pt x="527" y="335"/>
                    <a:pt x="527" y="335"/>
                  </a:cubicBezTo>
                  <a:cubicBezTo>
                    <a:pt x="528" y="328"/>
                    <a:pt x="529" y="321"/>
                    <a:pt x="528" y="314"/>
                  </a:cubicBezTo>
                  <a:cubicBezTo>
                    <a:pt x="528" y="314"/>
                    <a:pt x="528" y="314"/>
                    <a:pt x="528" y="313"/>
                  </a:cubicBezTo>
                  <a:cubicBezTo>
                    <a:pt x="528" y="308"/>
                    <a:pt x="527" y="303"/>
                    <a:pt x="526" y="298"/>
                  </a:cubicBezTo>
                  <a:cubicBezTo>
                    <a:pt x="523" y="302"/>
                    <a:pt x="519" y="306"/>
                    <a:pt x="516" y="310"/>
                  </a:cubicBezTo>
                  <a:cubicBezTo>
                    <a:pt x="517" y="328"/>
                    <a:pt x="513" y="348"/>
                    <a:pt x="494" y="365"/>
                  </a:cubicBezTo>
                  <a:cubicBezTo>
                    <a:pt x="495" y="371"/>
                    <a:pt x="495" y="377"/>
                    <a:pt x="494" y="382"/>
                  </a:cubicBezTo>
                  <a:cubicBezTo>
                    <a:pt x="505" y="374"/>
                    <a:pt x="513" y="366"/>
                    <a:pt x="518" y="357"/>
                  </a:cubicBezTo>
                  <a:lnTo>
                    <a:pt x="518" y="357"/>
                  </a:lnTo>
                  <a:close/>
                  <a:moveTo>
                    <a:pt x="374" y="525"/>
                  </a:moveTo>
                  <a:lnTo>
                    <a:pt x="374" y="525"/>
                  </a:lnTo>
                  <a:cubicBezTo>
                    <a:pt x="375" y="519"/>
                    <a:pt x="378" y="513"/>
                    <a:pt x="383" y="509"/>
                  </a:cubicBezTo>
                  <a:cubicBezTo>
                    <a:pt x="381" y="505"/>
                    <a:pt x="379" y="501"/>
                    <a:pt x="379" y="497"/>
                  </a:cubicBezTo>
                  <a:cubicBezTo>
                    <a:pt x="375" y="501"/>
                    <a:pt x="370" y="506"/>
                    <a:pt x="366" y="510"/>
                  </a:cubicBezTo>
                  <a:cubicBezTo>
                    <a:pt x="369" y="514"/>
                    <a:pt x="371" y="519"/>
                    <a:pt x="374" y="525"/>
                  </a:cubicBezTo>
                  <a:lnTo>
                    <a:pt x="374" y="525"/>
                  </a:lnTo>
                  <a:close/>
                  <a:moveTo>
                    <a:pt x="387" y="505"/>
                  </a:moveTo>
                  <a:lnTo>
                    <a:pt x="387" y="505"/>
                  </a:lnTo>
                  <a:cubicBezTo>
                    <a:pt x="391" y="503"/>
                    <a:pt x="394" y="501"/>
                    <a:pt x="399" y="500"/>
                  </a:cubicBezTo>
                  <a:cubicBezTo>
                    <a:pt x="396" y="494"/>
                    <a:pt x="394" y="487"/>
                    <a:pt x="394" y="479"/>
                  </a:cubicBezTo>
                  <a:cubicBezTo>
                    <a:pt x="390" y="483"/>
                    <a:pt x="387" y="487"/>
                    <a:pt x="383" y="491"/>
                  </a:cubicBezTo>
                  <a:cubicBezTo>
                    <a:pt x="384" y="496"/>
                    <a:pt x="385" y="501"/>
                    <a:pt x="387" y="505"/>
                  </a:cubicBezTo>
                  <a:lnTo>
                    <a:pt x="387" y="505"/>
                  </a:lnTo>
                  <a:close/>
                  <a:moveTo>
                    <a:pt x="253" y="527"/>
                  </a:moveTo>
                  <a:lnTo>
                    <a:pt x="253" y="527"/>
                  </a:lnTo>
                  <a:cubicBezTo>
                    <a:pt x="253" y="520"/>
                    <a:pt x="255" y="513"/>
                    <a:pt x="258" y="506"/>
                  </a:cubicBezTo>
                  <a:cubicBezTo>
                    <a:pt x="244" y="485"/>
                    <a:pt x="232" y="458"/>
                    <a:pt x="227" y="419"/>
                  </a:cubicBezTo>
                  <a:cubicBezTo>
                    <a:pt x="227" y="418"/>
                    <a:pt x="227" y="418"/>
                    <a:pt x="227" y="418"/>
                  </a:cubicBezTo>
                  <a:cubicBezTo>
                    <a:pt x="227" y="414"/>
                    <a:pt x="227" y="410"/>
                    <a:pt x="226" y="406"/>
                  </a:cubicBezTo>
                  <a:cubicBezTo>
                    <a:pt x="226" y="406"/>
                    <a:pt x="226" y="406"/>
                    <a:pt x="226" y="405"/>
                  </a:cubicBezTo>
                  <a:cubicBezTo>
                    <a:pt x="226" y="404"/>
                    <a:pt x="226" y="403"/>
                    <a:pt x="226" y="401"/>
                  </a:cubicBezTo>
                  <a:cubicBezTo>
                    <a:pt x="226" y="388"/>
                    <a:pt x="226" y="375"/>
                    <a:pt x="228" y="363"/>
                  </a:cubicBezTo>
                  <a:cubicBezTo>
                    <a:pt x="228" y="362"/>
                    <a:pt x="229" y="362"/>
                    <a:pt x="229" y="362"/>
                  </a:cubicBezTo>
                  <a:cubicBezTo>
                    <a:pt x="229" y="358"/>
                    <a:pt x="230" y="354"/>
                    <a:pt x="231" y="350"/>
                  </a:cubicBezTo>
                  <a:cubicBezTo>
                    <a:pt x="231" y="350"/>
                    <a:pt x="231" y="349"/>
                    <a:pt x="231" y="349"/>
                  </a:cubicBezTo>
                  <a:cubicBezTo>
                    <a:pt x="239" y="313"/>
                    <a:pt x="258" y="278"/>
                    <a:pt x="284" y="250"/>
                  </a:cubicBezTo>
                  <a:cubicBezTo>
                    <a:pt x="284" y="250"/>
                    <a:pt x="284" y="249"/>
                    <a:pt x="284" y="249"/>
                  </a:cubicBezTo>
                  <a:cubicBezTo>
                    <a:pt x="292" y="241"/>
                    <a:pt x="301" y="234"/>
                    <a:pt x="310" y="227"/>
                  </a:cubicBezTo>
                  <a:lnTo>
                    <a:pt x="310" y="227"/>
                  </a:lnTo>
                  <a:cubicBezTo>
                    <a:pt x="324" y="216"/>
                    <a:pt x="340" y="207"/>
                    <a:pt x="358" y="201"/>
                  </a:cubicBezTo>
                  <a:cubicBezTo>
                    <a:pt x="358" y="200"/>
                    <a:pt x="358" y="200"/>
                    <a:pt x="358" y="200"/>
                  </a:cubicBezTo>
                  <a:cubicBezTo>
                    <a:pt x="379" y="192"/>
                    <a:pt x="403" y="188"/>
                    <a:pt x="428" y="188"/>
                  </a:cubicBezTo>
                  <a:cubicBezTo>
                    <a:pt x="430" y="188"/>
                    <a:pt x="431" y="188"/>
                    <a:pt x="433" y="188"/>
                  </a:cubicBezTo>
                  <a:cubicBezTo>
                    <a:pt x="442" y="188"/>
                    <a:pt x="452" y="189"/>
                    <a:pt x="462" y="190"/>
                  </a:cubicBezTo>
                  <a:cubicBezTo>
                    <a:pt x="466" y="185"/>
                    <a:pt x="471" y="182"/>
                    <a:pt x="478" y="181"/>
                  </a:cubicBezTo>
                  <a:cubicBezTo>
                    <a:pt x="477" y="181"/>
                    <a:pt x="477" y="180"/>
                    <a:pt x="476" y="180"/>
                  </a:cubicBezTo>
                  <a:cubicBezTo>
                    <a:pt x="476" y="180"/>
                    <a:pt x="476" y="180"/>
                    <a:pt x="476" y="180"/>
                  </a:cubicBezTo>
                  <a:cubicBezTo>
                    <a:pt x="464" y="177"/>
                    <a:pt x="451" y="175"/>
                    <a:pt x="439" y="174"/>
                  </a:cubicBezTo>
                  <a:lnTo>
                    <a:pt x="439" y="174"/>
                  </a:lnTo>
                  <a:cubicBezTo>
                    <a:pt x="374" y="170"/>
                    <a:pt x="312" y="198"/>
                    <a:pt x="269" y="246"/>
                  </a:cubicBezTo>
                  <a:lnTo>
                    <a:pt x="269" y="246"/>
                  </a:lnTo>
                  <a:cubicBezTo>
                    <a:pt x="260" y="256"/>
                    <a:pt x="252" y="266"/>
                    <a:pt x="245" y="277"/>
                  </a:cubicBezTo>
                  <a:cubicBezTo>
                    <a:pt x="245" y="277"/>
                    <a:pt x="245" y="277"/>
                    <a:pt x="245" y="277"/>
                  </a:cubicBezTo>
                  <a:cubicBezTo>
                    <a:pt x="238" y="288"/>
                    <a:pt x="233" y="298"/>
                    <a:pt x="228" y="310"/>
                  </a:cubicBezTo>
                  <a:cubicBezTo>
                    <a:pt x="228" y="310"/>
                    <a:pt x="228" y="310"/>
                    <a:pt x="228" y="310"/>
                  </a:cubicBezTo>
                  <a:cubicBezTo>
                    <a:pt x="223" y="321"/>
                    <a:pt x="219" y="333"/>
                    <a:pt x="217" y="345"/>
                  </a:cubicBezTo>
                  <a:cubicBezTo>
                    <a:pt x="206" y="391"/>
                    <a:pt x="210" y="442"/>
                    <a:pt x="235" y="494"/>
                  </a:cubicBezTo>
                  <a:lnTo>
                    <a:pt x="235" y="494"/>
                  </a:lnTo>
                  <a:cubicBezTo>
                    <a:pt x="240" y="505"/>
                    <a:pt x="246" y="516"/>
                    <a:pt x="253" y="527"/>
                  </a:cubicBezTo>
                  <a:lnTo>
                    <a:pt x="253" y="527"/>
                  </a:lnTo>
                  <a:close/>
                  <a:moveTo>
                    <a:pt x="264" y="503"/>
                  </a:moveTo>
                  <a:lnTo>
                    <a:pt x="264" y="503"/>
                  </a:lnTo>
                  <a:cubicBezTo>
                    <a:pt x="264" y="504"/>
                    <a:pt x="264" y="504"/>
                    <a:pt x="264" y="504"/>
                  </a:cubicBezTo>
                  <a:cubicBezTo>
                    <a:pt x="266" y="507"/>
                    <a:pt x="268" y="510"/>
                    <a:pt x="270" y="513"/>
                  </a:cubicBezTo>
                  <a:cubicBezTo>
                    <a:pt x="281" y="504"/>
                    <a:pt x="292" y="495"/>
                    <a:pt x="301" y="486"/>
                  </a:cubicBezTo>
                  <a:cubicBezTo>
                    <a:pt x="297" y="483"/>
                    <a:pt x="292" y="481"/>
                    <a:pt x="288" y="479"/>
                  </a:cubicBezTo>
                  <a:cubicBezTo>
                    <a:pt x="281" y="486"/>
                    <a:pt x="275" y="490"/>
                    <a:pt x="262" y="490"/>
                  </a:cubicBezTo>
                  <a:cubicBezTo>
                    <a:pt x="260" y="490"/>
                    <a:pt x="259" y="488"/>
                    <a:pt x="260" y="486"/>
                  </a:cubicBezTo>
                  <a:cubicBezTo>
                    <a:pt x="262" y="479"/>
                    <a:pt x="260" y="461"/>
                    <a:pt x="260" y="452"/>
                  </a:cubicBezTo>
                  <a:cubicBezTo>
                    <a:pt x="259" y="450"/>
                    <a:pt x="258" y="448"/>
                    <a:pt x="257" y="446"/>
                  </a:cubicBezTo>
                  <a:cubicBezTo>
                    <a:pt x="253" y="447"/>
                    <a:pt x="249" y="447"/>
                    <a:pt x="243" y="447"/>
                  </a:cubicBezTo>
                  <a:cubicBezTo>
                    <a:pt x="240" y="447"/>
                    <a:pt x="239" y="444"/>
                    <a:pt x="241" y="442"/>
                  </a:cubicBezTo>
                  <a:cubicBezTo>
                    <a:pt x="250" y="434"/>
                    <a:pt x="249" y="423"/>
                    <a:pt x="250" y="408"/>
                  </a:cubicBezTo>
                  <a:cubicBezTo>
                    <a:pt x="245" y="411"/>
                    <a:pt x="237" y="417"/>
                    <a:pt x="233" y="419"/>
                  </a:cubicBezTo>
                  <a:cubicBezTo>
                    <a:pt x="237" y="458"/>
                    <a:pt x="250" y="483"/>
                    <a:pt x="264" y="503"/>
                  </a:cubicBezTo>
                  <a:lnTo>
                    <a:pt x="264" y="503"/>
                  </a:lnTo>
                  <a:close/>
                  <a:moveTo>
                    <a:pt x="291" y="540"/>
                  </a:moveTo>
                  <a:lnTo>
                    <a:pt x="291" y="540"/>
                  </a:lnTo>
                  <a:cubicBezTo>
                    <a:pt x="406" y="463"/>
                    <a:pt x="451" y="323"/>
                    <a:pt x="554" y="235"/>
                  </a:cubicBezTo>
                  <a:lnTo>
                    <a:pt x="539" y="232"/>
                  </a:lnTo>
                  <a:cubicBezTo>
                    <a:pt x="536" y="231"/>
                    <a:pt x="536" y="231"/>
                    <a:pt x="536" y="228"/>
                  </a:cubicBezTo>
                  <a:lnTo>
                    <a:pt x="539" y="207"/>
                  </a:lnTo>
                  <a:cubicBezTo>
                    <a:pt x="444" y="303"/>
                    <a:pt x="391" y="462"/>
                    <a:pt x="283" y="530"/>
                  </a:cubicBezTo>
                  <a:cubicBezTo>
                    <a:pt x="286" y="533"/>
                    <a:pt x="288" y="536"/>
                    <a:pt x="291" y="540"/>
                  </a:cubicBezTo>
                  <a:lnTo>
                    <a:pt x="291" y="540"/>
                  </a:lnTo>
                  <a:close/>
                  <a:moveTo>
                    <a:pt x="558" y="188"/>
                  </a:moveTo>
                  <a:lnTo>
                    <a:pt x="558" y="188"/>
                  </a:lnTo>
                  <a:cubicBezTo>
                    <a:pt x="554" y="192"/>
                    <a:pt x="549" y="196"/>
                    <a:pt x="545" y="200"/>
                  </a:cubicBezTo>
                  <a:lnTo>
                    <a:pt x="542" y="227"/>
                  </a:lnTo>
                  <a:lnTo>
                    <a:pt x="560" y="230"/>
                  </a:lnTo>
                  <a:cubicBezTo>
                    <a:pt x="563" y="228"/>
                    <a:pt x="566" y="225"/>
                    <a:pt x="570" y="222"/>
                  </a:cubicBezTo>
                  <a:lnTo>
                    <a:pt x="567" y="216"/>
                  </a:lnTo>
                  <a:cubicBezTo>
                    <a:pt x="562" y="217"/>
                    <a:pt x="557" y="215"/>
                    <a:pt x="555" y="210"/>
                  </a:cubicBezTo>
                  <a:cubicBezTo>
                    <a:pt x="553" y="204"/>
                    <a:pt x="556" y="199"/>
                    <a:pt x="561" y="197"/>
                  </a:cubicBezTo>
                  <a:lnTo>
                    <a:pt x="558" y="188"/>
                  </a:lnTo>
                  <a:lnTo>
                    <a:pt x="558" y="188"/>
                  </a:lnTo>
                  <a:close/>
                  <a:moveTo>
                    <a:pt x="308" y="487"/>
                  </a:moveTo>
                  <a:lnTo>
                    <a:pt x="308" y="487"/>
                  </a:lnTo>
                  <a:cubicBezTo>
                    <a:pt x="297" y="498"/>
                    <a:pt x="286" y="508"/>
                    <a:pt x="274" y="517"/>
                  </a:cubicBezTo>
                  <a:lnTo>
                    <a:pt x="274" y="518"/>
                  </a:lnTo>
                  <a:cubicBezTo>
                    <a:pt x="276" y="521"/>
                    <a:pt x="278" y="523"/>
                    <a:pt x="280" y="525"/>
                  </a:cubicBezTo>
                  <a:cubicBezTo>
                    <a:pt x="336" y="490"/>
                    <a:pt x="378" y="429"/>
                    <a:pt x="419" y="364"/>
                  </a:cubicBezTo>
                  <a:cubicBezTo>
                    <a:pt x="454" y="308"/>
                    <a:pt x="492" y="245"/>
                    <a:pt x="540" y="197"/>
                  </a:cubicBezTo>
                  <a:cubicBezTo>
                    <a:pt x="540" y="197"/>
                    <a:pt x="541" y="197"/>
                    <a:pt x="541" y="196"/>
                  </a:cubicBezTo>
                  <a:cubicBezTo>
                    <a:pt x="546" y="192"/>
                    <a:pt x="551" y="187"/>
                    <a:pt x="556" y="183"/>
                  </a:cubicBezTo>
                  <a:lnTo>
                    <a:pt x="552" y="170"/>
                  </a:lnTo>
                  <a:cubicBezTo>
                    <a:pt x="533" y="185"/>
                    <a:pt x="516" y="203"/>
                    <a:pt x="500" y="222"/>
                  </a:cubicBezTo>
                  <a:cubicBezTo>
                    <a:pt x="500" y="222"/>
                    <a:pt x="500" y="223"/>
                    <a:pt x="500" y="223"/>
                  </a:cubicBezTo>
                  <a:cubicBezTo>
                    <a:pt x="469" y="260"/>
                    <a:pt x="443" y="302"/>
                    <a:pt x="418" y="341"/>
                  </a:cubicBezTo>
                  <a:cubicBezTo>
                    <a:pt x="405" y="361"/>
                    <a:pt x="392" y="382"/>
                    <a:pt x="378" y="402"/>
                  </a:cubicBezTo>
                  <a:cubicBezTo>
                    <a:pt x="378" y="402"/>
                    <a:pt x="378" y="402"/>
                    <a:pt x="378" y="402"/>
                  </a:cubicBezTo>
                  <a:cubicBezTo>
                    <a:pt x="372" y="411"/>
                    <a:pt x="366" y="419"/>
                    <a:pt x="360" y="426"/>
                  </a:cubicBezTo>
                  <a:cubicBezTo>
                    <a:pt x="360" y="427"/>
                    <a:pt x="360" y="427"/>
                    <a:pt x="360" y="427"/>
                  </a:cubicBezTo>
                  <a:cubicBezTo>
                    <a:pt x="355" y="433"/>
                    <a:pt x="351" y="439"/>
                    <a:pt x="347" y="444"/>
                  </a:cubicBezTo>
                  <a:cubicBezTo>
                    <a:pt x="346" y="444"/>
                    <a:pt x="346" y="445"/>
                    <a:pt x="346" y="445"/>
                  </a:cubicBezTo>
                  <a:cubicBezTo>
                    <a:pt x="340" y="453"/>
                    <a:pt x="333" y="461"/>
                    <a:pt x="326" y="468"/>
                  </a:cubicBezTo>
                  <a:cubicBezTo>
                    <a:pt x="326" y="469"/>
                    <a:pt x="326" y="469"/>
                    <a:pt x="325" y="469"/>
                  </a:cubicBezTo>
                  <a:cubicBezTo>
                    <a:pt x="320" y="475"/>
                    <a:pt x="314" y="481"/>
                    <a:pt x="308" y="487"/>
                  </a:cubicBezTo>
                  <a:lnTo>
                    <a:pt x="308" y="487"/>
                  </a:lnTo>
                  <a:lnTo>
                    <a:pt x="308" y="487"/>
                  </a:lnTo>
                  <a:close/>
                  <a:moveTo>
                    <a:pt x="306" y="482"/>
                  </a:moveTo>
                  <a:lnTo>
                    <a:pt x="306" y="482"/>
                  </a:lnTo>
                  <a:cubicBezTo>
                    <a:pt x="310" y="477"/>
                    <a:pt x="314" y="473"/>
                    <a:pt x="318" y="469"/>
                  </a:cubicBezTo>
                  <a:cubicBezTo>
                    <a:pt x="292" y="465"/>
                    <a:pt x="277" y="452"/>
                    <a:pt x="272" y="437"/>
                  </a:cubicBezTo>
                  <a:cubicBezTo>
                    <a:pt x="268" y="440"/>
                    <a:pt x="265" y="443"/>
                    <a:pt x="262" y="444"/>
                  </a:cubicBezTo>
                  <a:cubicBezTo>
                    <a:pt x="263" y="446"/>
                    <a:pt x="264" y="447"/>
                    <a:pt x="264" y="449"/>
                  </a:cubicBezTo>
                  <a:cubicBezTo>
                    <a:pt x="265" y="449"/>
                    <a:pt x="265" y="449"/>
                    <a:pt x="265" y="450"/>
                  </a:cubicBezTo>
                  <a:cubicBezTo>
                    <a:pt x="276" y="467"/>
                    <a:pt x="288" y="472"/>
                    <a:pt x="306" y="482"/>
                  </a:cubicBezTo>
                  <a:lnTo>
                    <a:pt x="306" y="482"/>
                  </a:lnTo>
                  <a:close/>
                  <a:moveTo>
                    <a:pt x="323" y="464"/>
                  </a:moveTo>
                  <a:lnTo>
                    <a:pt x="323" y="464"/>
                  </a:lnTo>
                  <a:cubicBezTo>
                    <a:pt x="327" y="459"/>
                    <a:pt x="331" y="454"/>
                    <a:pt x="335" y="449"/>
                  </a:cubicBezTo>
                  <a:cubicBezTo>
                    <a:pt x="287" y="463"/>
                    <a:pt x="257" y="387"/>
                    <a:pt x="339" y="356"/>
                  </a:cubicBezTo>
                  <a:cubicBezTo>
                    <a:pt x="333" y="354"/>
                    <a:pt x="327" y="352"/>
                    <a:pt x="321" y="349"/>
                  </a:cubicBezTo>
                  <a:cubicBezTo>
                    <a:pt x="268" y="373"/>
                    <a:pt x="250" y="454"/>
                    <a:pt x="323" y="464"/>
                  </a:cubicBezTo>
                  <a:lnTo>
                    <a:pt x="323" y="464"/>
                  </a:lnTo>
                  <a:close/>
                  <a:moveTo>
                    <a:pt x="343" y="440"/>
                  </a:moveTo>
                  <a:lnTo>
                    <a:pt x="343" y="440"/>
                  </a:lnTo>
                  <a:cubicBezTo>
                    <a:pt x="347" y="435"/>
                    <a:pt x="351" y="430"/>
                    <a:pt x="355" y="424"/>
                  </a:cubicBezTo>
                  <a:cubicBezTo>
                    <a:pt x="357" y="410"/>
                    <a:pt x="353" y="394"/>
                    <a:pt x="336" y="386"/>
                  </a:cubicBezTo>
                  <a:cubicBezTo>
                    <a:pt x="331" y="389"/>
                    <a:pt x="326" y="392"/>
                    <a:pt x="322" y="396"/>
                  </a:cubicBezTo>
                  <a:cubicBezTo>
                    <a:pt x="348" y="400"/>
                    <a:pt x="348" y="433"/>
                    <a:pt x="324" y="433"/>
                  </a:cubicBezTo>
                  <a:cubicBezTo>
                    <a:pt x="305" y="433"/>
                    <a:pt x="306" y="409"/>
                    <a:pt x="314" y="397"/>
                  </a:cubicBezTo>
                  <a:cubicBezTo>
                    <a:pt x="314" y="397"/>
                    <a:pt x="315" y="396"/>
                    <a:pt x="315" y="396"/>
                  </a:cubicBezTo>
                  <a:lnTo>
                    <a:pt x="315" y="396"/>
                  </a:lnTo>
                  <a:cubicBezTo>
                    <a:pt x="319" y="391"/>
                    <a:pt x="325" y="386"/>
                    <a:pt x="334" y="381"/>
                  </a:cubicBezTo>
                  <a:cubicBezTo>
                    <a:pt x="334" y="381"/>
                    <a:pt x="334" y="381"/>
                    <a:pt x="335" y="381"/>
                  </a:cubicBezTo>
                  <a:cubicBezTo>
                    <a:pt x="341" y="378"/>
                    <a:pt x="349" y="375"/>
                    <a:pt x="358" y="373"/>
                  </a:cubicBezTo>
                  <a:cubicBezTo>
                    <a:pt x="358" y="372"/>
                    <a:pt x="359" y="372"/>
                    <a:pt x="359" y="372"/>
                  </a:cubicBezTo>
                  <a:cubicBezTo>
                    <a:pt x="364" y="371"/>
                    <a:pt x="370" y="370"/>
                    <a:pt x="377" y="369"/>
                  </a:cubicBezTo>
                  <a:cubicBezTo>
                    <a:pt x="372" y="367"/>
                    <a:pt x="366" y="365"/>
                    <a:pt x="360" y="363"/>
                  </a:cubicBezTo>
                  <a:cubicBezTo>
                    <a:pt x="356" y="362"/>
                    <a:pt x="352" y="360"/>
                    <a:pt x="348" y="359"/>
                  </a:cubicBezTo>
                  <a:cubicBezTo>
                    <a:pt x="259" y="388"/>
                    <a:pt x="295" y="466"/>
                    <a:pt x="343" y="440"/>
                  </a:cubicBezTo>
                  <a:lnTo>
                    <a:pt x="343" y="440"/>
                  </a:lnTo>
                  <a:close/>
                  <a:moveTo>
                    <a:pt x="361" y="416"/>
                  </a:moveTo>
                  <a:lnTo>
                    <a:pt x="361" y="416"/>
                  </a:lnTo>
                  <a:cubicBezTo>
                    <a:pt x="365" y="411"/>
                    <a:pt x="369" y="405"/>
                    <a:pt x="373" y="400"/>
                  </a:cubicBezTo>
                  <a:cubicBezTo>
                    <a:pt x="372" y="395"/>
                    <a:pt x="366" y="385"/>
                    <a:pt x="358" y="378"/>
                  </a:cubicBezTo>
                  <a:cubicBezTo>
                    <a:pt x="353" y="380"/>
                    <a:pt x="347" y="381"/>
                    <a:pt x="342" y="384"/>
                  </a:cubicBezTo>
                  <a:cubicBezTo>
                    <a:pt x="356" y="391"/>
                    <a:pt x="361" y="404"/>
                    <a:pt x="361" y="416"/>
                  </a:cubicBezTo>
                  <a:lnTo>
                    <a:pt x="361" y="416"/>
                  </a:lnTo>
                  <a:close/>
                  <a:moveTo>
                    <a:pt x="377" y="394"/>
                  </a:moveTo>
                  <a:lnTo>
                    <a:pt x="377" y="394"/>
                  </a:lnTo>
                  <a:cubicBezTo>
                    <a:pt x="381" y="388"/>
                    <a:pt x="385" y="382"/>
                    <a:pt x="389" y="376"/>
                  </a:cubicBezTo>
                  <a:cubicBezTo>
                    <a:pt x="388" y="375"/>
                    <a:pt x="387" y="375"/>
                    <a:pt x="386" y="374"/>
                  </a:cubicBezTo>
                  <a:cubicBezTo>
                    <a:pt x="380" y="375"/>
                    <a:pt x="373" y="375"/>
                    <a:pt x="365" y="377"/>
                  </a:cubicBezTo>
                  <a:cubicBezTo>
                    <a:pt x="370" y="382"/>
                    <a:pt x="374" y="389"/>
                    <a:pt x="377" y="394"/>
                  </a:cubicBezTo>
                  <a:lnTo>
                    <a:pt x="377" y="394"/>
                  </a:lnTo>
                  <a:close/>
                  <a:moveTo>
                    <a:pt x="392" y="372"/>
                  </a:moveTo>
                  <a:lnTo>
                    <a:pt x="392" y="372"/>
                  </a:lnTo>
                  <a:cubicBezTo>
                    <a:pt x="396" y="365"/>
                    <a:pt x="400" y="359"/>
                    <a:pt x="404" y="353"/>
                  </a:cubicBezTo>
                  <a:cubicBezTo>
                    <a:pt x="389" y="349"/>
                    <a:pt x="360" y="351"/>
                    <a:pt x="343" y="351"/>
                  </a:cubicBezTo>
                  <a:cubicBezTo>
                    <a:pt x="349" y="354"/>
                    <a:pt x="355" y="356"/>
                    <a:pt x="362" y="358"/>
                  </a:cubicBezTo>
                  <a:cubicBezTo>
                    <a:pt x="371" y="361"/>
                    <a:pt x="380" y="364"/>
                    <a:pt x="387" y="369"/>
                  </a:cubicBezTo>
                  <a:cubicBezTo>
                    <a:pt x="388" y="369"/>
                    <a:pt x="388" y="369"/>
                    <a:pt x="388" y="369"/>
                  </a:cubicBezTo>
                  <a:cubicBezTo>
                    <a:pt x="389" y="370"/>
                    <a:pt x="391" y="371"/>
                    <a:pt x="392" y="372"/>
                  </a:cubicBezTo>
                  <a:lnTo>
                    <a:pt x="392" y="372"/>
                  </a:lnTo>
                  <a:close/>
                  <a:moveTo>
                    <a:pt x="407" y="348"/>
                  </a:moveTo>
                  <a:lnTo>
                    <a:pt x="407" y="348"/>
                  </a:lnTo>
                  <a:cubicBezTo>
                    <a:pt x="410" y="343"/>
                    <a:pt x="413" y="339"/>
                    <a:pt x="416" y="334"/>
                  </a:cubicBezTo>
                  <a:cubicBezTo>
                    <a:pt x="399" y="329"/>
                    <a:pt x="371" y="330"/>
                    <a:pt x="354" y="330"/>
                  </a:cubicBezTo>
                  <a:cubicBezTo>
                    <a:pt x="333" y="331"/>
                    <a:pt x="312" y="331"/>
                    <a:pt x="295" y="327"/>
                  </a:cubicBezTo>
                  <a:cubicBezTo>
                    <a:pt x="304" y="335"/>
                    <a:pt x="315" y="340"/>
                    <a:pt x="327" y="345"/>
                  </a:cubicBezTo>
                  <a:cubicBezTo>
                    <a:pt x="335" y="347"/>
                    <a:pt x="356" y="345"/>
                    <a:pt x="363" y="345"/>
                  </a:cubicBezTo>
                  <a:cubicBezTo>
                    <a:pt x="379" y="345"/>
                    <a:pt x="396" y="345"/>
                    <a:pt x="407" y="348"/>
                  </a:cubicBezTo>
                  <a:lnTo>
                    <a:pt x="407" y="348"/>
                  </a:lnTo>
                  <a:close/>
                  <a:moveTo>
                    <a:pt x="419" y="329"/>
                  </a:moveTo>
                  <a:lnTo>
                    <a:pt x="419" y="329"/>
                  </a:lnTo>
                  <a:cubicBezTo>
                    <a:pt x="421" y="325"/>
                    <a:pt x="424" y="322"/>
                    <a:pt x="426" y="318"/>
                  </a:cubicBezTo>
                  <a:cubicBezTo>
                    <a:pt x="404" y="309"/>
                    <a:pt x="369" y="312"/>
                    <a:pt x="346" y="312"/>
                  </a:cubicBezTo>
                  <a:cubicBezTo>
                    <a:pt x="320" y="312"/>
                    <a:pt x="293" y="311"/>
                    <a:pt x="276" y="296"/>
                  </a:cubicBezTo>
                  <a:cubicBezTo>
                    <a:pt x="279" y="305"/>
                    <a:pt x="283" y="312"/>
                    <a:pt x="287" y="318"/>
                  </a:cubicBezTo>
                  <a:cubicBezTo>
                    <a:pt x="313" y="329"/>
                    <a:pt x="361" y="323"/>
                    <a:pt x="391" y="325"/>
                  </a:cubicBezTo>
                  <a:cubicBezTo>
                    <a:pt x="401" y="325"/>
                    <a:pt x="411" y="326"/>
                    <a:pt x="419" y="329"/>
                  </a:cubicBezTo>
                  <a:lnTo>
                    <a:pt x="419" y="329"/>
                  </a:lnTo>
                  <a:close/>
                  <a:moveTo>
                    <a:pt x="429" y="313"/>
                  </a:moveTo>
                  <a:lnTo>
                    <a:pt x="429" y="313"/>
                  </a:lnTo>
                  <a:cubicBezTo>
                    <a:pt x="432" y="309"/>
                    <a:pt x="434" y="305"/>
                    <a:pt x="437" y="301"/>
                  </a:cubicBezTo>
                  <a:cubicBezTo>
                    <a:pt x="428" y="298"/>
                    <a:pt x="420" y="296"/>
                    <a:pt x="411" y="295"/>
                  </a:cubicBezTo>
                  <a:cubicBezTo>
                    <a:pt x="411" y="295"/>
                    <a:pt x="411" y="295"/>
                    <a:pt x="410" y="295"/>
                  </a:cubicBezTo>
                  <a:cubicBezTo>
                    <a:pt x="388" y="291"/>
                    <a:pt x="366" y="292"/>
                    <a:pt x="343" y="293"/>
                  </a:cubicBezTo>
                  <a:cubicBezTo>
                    <a:pt x="328" y="293"/>
                    <a:pt x="314" y="292"/>
                    <a:pt x="302" y="288"/>
                  </a:cubicBezTo>
                  <a:cubicBezTo>
                    <a:pt x="301" y="288"/>
                    <a:pt x="301" y="288"/>
                    <a:pt x="301" y="288"/>
                  </a:cubicBezTo>
                  <a:cubicBezTo>
                    <a:pt x="291" y="285"/>
                    <a:pt x="282" y="279"/>
                    <a:pt x="275" y="269"/>
                  </a:cubicBezTo>
                  <a:cubicBezTo>
                    <a:pt x="274" y="270"/>
                    <a:pt x="273" y="271"/>
                    <a:pt x="272" y="272"/>
                  </a:cubicBezTo>
                  <a:cubicBezTo>
                    <a:pt x="273" y="277"/>
                    <a:pt x="273" y="281"/>
                    <a:pt x="274" y="285"/>
                  </a:cubicBezTo>
                  <a:cubicBezTo>
                    <a:pt x="288" y="304"/>
                    <a:pt x="316" y="307"/>
                    <a:pt x="346" y="307"/>
                  </a:cubicBezTo>
                  <a:cubicBezTo>
                    <a:pt x="371" y="307"/>
                    <a:pt x="406" y="303"/>
                    <a:pt x="429" y="313"/>
                  </a:cubicBezTo>
                  <a:lnTo>
                    <a:pt x="429" y="313"/>
                  </a:lnTo>
                  <a:close/>
                  <a:moveTo>
                    <a:pt x="498" y="216"/>
                  </a:moveTo>
                  <a:lnTo>
                    <a:pt x="498" y="216"/>
                  </a:lnTo>
                  <a:cubicBezTo>
                    <a:pt x="500" y="213"/>
                    <a:pt x="503" y="210"/>
                    <a:pt x="506" y="207"/>
                  </a:cubicBezTo>
                  <a:cubicBezTo>
                    <a:pt x="491" y="202"/>
                    <a:pt x="477" y="199"/>
                    <a:pt x="463" y="196"/>
                  </a:cubicBezTo>
                  <a:cubicBezTo>
                    <a:pt x="463" y="196"/>
                    <a:pt x="462" y="196"/>
                    <a:pt x="462" y="196"/>
                  </a:cubicBezTo>
                  <a:cubicBezTo>
                    <a:pt x="456" y="195"/>
                    <a:pt x="449" y="195"/>
                    <a:pt x="443" y="194"/>
                  </a:cubicBezTo>
                  <a:cubicBezTo>
                    <a:pt x="445" y="198"/>
                    <a:pt x="447" y="203"/>
                    <a:pt x="447" y="209"/>
                  </a:cubicBezTo>
                  <a:cubicBezTo>
                    <a:pt x="450" y="212"/>
                    <a:pt x="452" y="216"/>
                    <a:pt x="452" y="220"/>
                  </a:cubicBezTo>
                  <a:cubicBezTo>
                    <a:pt x="456" y="218"/>
                    <a:pt x="462" y="217"/>
                    <a:pt x="468" y="219"/>
                  </a:cubicBezTo>
                  <a:cubicBezTo>
                    <a:pt x="473" y="208"/>
                    <a:pt x="488" y="206"/>
                    <a:pt x="498" y="216"/>
                  </a:cubicBezTo>
                  <a:lnTo>
                    <a:pt x="498" y="216"/>
                  </a:lnTo>
                  <a:close/>
                  <a:moveTo>
                    <a:pt x="187" y="551"/>
                  </a:moveTo>
                  <a:lnTo>
                    <a:pt x="187" y="551"/>
                  </a:lnTo>
                  <a:lnTo>
                    <a:pt x="238" y="513"/>
                  </a:lnTo>
                  <a:cubicBezTo>
                    <a:pt x="236" y="508"/>
                    <a:pt x="233" y="504"/>
                    <a:pt x="231" y="499"/>
                  </a:cubicBezTo>
                  <a:lnTo>
                    <a:pt x="188" y="526"/>
                  </a:lnTo>
                  <a:cubicBezTo>
                    <a:pt x="185" y="528"/>
                    <a:pt x="182" y="523"/>
                    <a:pt x="185" y="521"/>
                  </a:cubicBezTo>
                  <a:lnTo>
                    <a:pt x="229" y="494"/>
                  </a:lnTo>
                  <a:cubicBezTo>
                    <a:pt x="227" y="491"/>
                    <a:pt x="225" y="487"/>
                    <a:pt x="224" y="483"/>
                  </a:cubicBezTo>
                  <a:lnTo>
                    <a:pt x="165" y="511"/>
                  </a:lnTo>
                  <a:cubicBezTo>
                    <a:pt x="171" y="524"/>
                    <a:pt x="178" y="538"/>
                    <a:pt x="187" y="551"/>
                  </a:cubicBezTo>
                  <a:lnTo>
                    <a:pt x="187" y="551"/>
                  </a:lnTo>
                  <a:close/>
                  <a:moveTo>
                    <a:pt x="241" y="518"/>
                  </a:moveTo>
                  <a:lnTo>
                    <a:pt x="241" y="518"/>
                  </a:lnTo>
                  <a:lnTo>
                    <a:pt x="190" y="556"/>
                  </a:lnTo>
                  <a:cubicBezTo>
                    <a:pt x="198" y="569"/>
                    <a:pt x="208" y="581"/>
                    <a:pt x="219" y="593"/>
                  </a:cubicBezTo>
                  <a:lnTo>
                    <a:pt x="259" y="545"/>
                  </a:lnTo>
                  <a:cubicBezTo>
                    <a:pt x="256" y="542"/>
                    <a:pt x="254" y="538"/>
                    <a:pt x="251" y="534"/>
                  </a:cubicBezTo>
                  <a:lnTo>
                    <a:pt x="213" y="572"/>
                  </a:lnTo>
                  <a:cubicBezTo>
                    <a:pt x="210" y="575"/>
                    <a:pt x="207" y="571"/>
                    <a:pt x="209" y="568"/>
                  </a:cubicBezTo>
                  <a:lnTo>
                    <a:pt x="248" y="530"/>
                  </a:lnTo>
                  <a:cubicBezTo>
                    <a:pt x="246" y="526"/>
                    <a:pt x="243" y="522"/>
                    <a:pt x="241" y="518"/>
                  </a:cubicBezTo>
                  <a:lnTo>
                    <a:pt x="241" y="518"/>
                  </a:lnTo>
                  <a:close/>
                  <a:moveTo>
                    <a:pt x="163" y="505"/>
                  </a:moveTo>
                  <a:lnTo>
                    <a:pt x="163" y="505"/>
                  </a:lnTo>
                  <a:lnTo>
                    <a:pt x="222" y="478"/>
                  </a:lnTo>
                  <a:cubicBezTo>
                    <a:pt x="220" y="474"/>
                    <a:pt x="219" y="470"/>
                    <a:pt x="218" y="466"/>
                  </a:cubicBezTo>
                  <a:lnTo>
                    <a:pt x="169" y="481"/>
                  </a:lnTo>
                  <a:cubicBezTo>
                    <a:pt x="166" y="482"/>
                    <a:pt x="164" y="476"/>
                    <a:pt x="168" y="475"/>
                  </a:cubicBezTo>
                  <a:lnTo>
                    <a:pt x="216" y="461"/>
                  </a:lnTo>
                  <a:cubicBezTo>
                    <a:pt x="214" y="456"/>
                    <a:pt x="213" y="451"/>
                    <a:pt x="212" y="445"/>
                  </a:cubicBezTo>
                  <a:lnTo>
                    <a:pt x="147" y="459"/>
                  </a:lnTo>
                  <a:cubicBezTo>
                    <a:pt x="151" y="475"/>
                    <a:pt x="156" y="490"/>
                    <a:pt x="163" y="505"/>
                  </a:cubicBezTo>
                  <a:lnTo>
                    <a:pt x="163" y="505"/>
                  </a:lnTo>
                  <a:close/>
                  <a:moveTo>
                    <a:pt x="146" y="454"/>
                  </a:moveTo>
                  <a:lnTo>
                    <a:pt x="146" y="454"/>
                  </a:lnTo>
                  <a:lnTo>
                    <a:pt x="210" y="440"/>
                  </a:lnTo>
                  <a:cubicBezTo>
                    <a:pt x="209" y="435"/>
                    <a:pt x="209" y="431"/>
                    <a:pt x="208" y="426"/>
                  </a:cubicBezTo>
                  <a:lnTo>
                    <a:pt x="157" y="431"/>
                  </a:lnTo>
                  <a:cubicBezTo>
                    <a:pt x="153" y="431"/>
                    <a:pt x="153" y="426"/>
                    <a:pt x="156" y="425"/>
                  </a:cubicBezTo>
                  <a:lnTo>
                    <a:pt x="207" y="421"/>
                  </a:lnTo>
                  <a:cubicBezTo>
                    <a:pt x="206" y="416"/>
                    <a:pt x="206" y="411"/>
                    <a:pt x="206" y="405"/>
                  </a:cubicBezTo>
                  <a:lnTo>
                    <a:pt x="140" y="404"/>
                  </a:lnTo>
                  <a:cubicBezTo>
                    <a:pt x="141" y="421"/>
                    <a:pt x="143" y="437"/>
                    <a:pt x="146" y="454"/>
                  </a:cubicBezTo>
                  <a:lnTo>
                    <a:pt x="146" y="454"/>
                  </a:lnTo>
                  <a:close/>
                  <a:moveTo>
                    <a:pt x="140" y="399"/>
                  </a:moveTo>
                  <a:lnTo>
                    <a:pt x="140" y="399"/>
                  </a:lnTo>
                  <a:lnTo>
                    <a:pt x="206" y="400"/>
                  </a:lnTo>
                  <a:cubicBezTo>
                    <a:pt x="205" y="395"/>
                    <a:pt x="205" y="391"/>
                    <a:pt x="206" y="387"/>
                  </a:cubicBezTo>
                  <a:lnTo>
                    <a:pt x="155" y="381"/>
                  </a:lnTo>
                  <a:cubicBezTo>
                    <a:pt x="151" y="381"/>
                    <a:pt x="152" y="375"/>
                    <a:pt x="156" y="375"/>
                  </a:cubicBezTo>
                  <a:lnTo>
                    <a:pt x="206" y="381"/>
                  </a:lnTo>
                  <a:cubicBezTo>
                    <a:pt x="206" y="375"/>
                    <a:pt x="207" y="370"/>
                    <a:pt x="207" y="364"/>
                  </a:cubicBezTo>
                  <a:lnTo>
                    <a:pt x="144" y="351"/>
                  </a:lnTo>
                  <a:cubicBezTo>
                    <a:pt x="141" y="367"/>
                    <a:pt x="140" y="383"/>
                    <a:pt x="140" y="399"/>
                  </a:cubicBezTo>
                  <a:lnTo>
                    <a:pt x="140" y="399"/>
                  </a:lnTo>
                  <a:close/>
                  <a:moveTo>
                    <a:pt x="144" y="346"/>
                  </a:moveTo>
                  <a:lnTo>
                    <a:pt x="144" y="346"/>
                  </a:lnTo>
                  <a:lnTo>
                    <a:pt x="208" y="359"/>
                  </a:lnTo>
                  <a:cubicBezTo>
                    <a:pt x="209" y="354"/>
                    <a:pt x="210" y="350"/>
                    <a:pt x="211" y="346"/>
                  </a:cubicBezTo>
                  <a:lnTo>
                    <a:pt x="162" y="330"/>
                  </a:lnTo>
                  <a:cubicBezTo>
                    <a:pt x="158" y="329"/>
                    <a:pt x="160" y="324"/>
                    <a:pt x="163" y="325"/>
                  </a:cubicBezTo>
                  <a:lnTo>
                    <a:pt x="212" y="340"/>
                  </a:lnTo>
                  <a:cubicBezTo>
                    <a:pt x="213" y="336"/>
                    <a:pt x="214" y="332"/>
                    <a:pt x="215" y="328"/>
                  </a:cubicBezTo>
                  <a:lnTo>
                    <a:pt x="157" y="299"/>
                  </a:lnTo>
                  <a:cubicBezTo>
                    <a:pt x="151" y="314"/>
                    <a:pt x="147" y="330"/>
                    <a:pt x="144" y="346"/>
                  </a:cubicBezTo>
                  <a:lnTo>
                    <a:pt x="144" y="346"/>
                  </a:lnTo>
                  <a:close/>
                  <a:moveTo>
                    <a:pt x="159" y="293"/>
                  </a:moveTo>
                  <a:lnTo>
                    <a:pt x="159" y="293"/>
                  </a:lnTo>
                  <a:lnTo>
                    <a:pt x="217" y="322"/>
                  </a:lnTo>
                  <a:cubicBezTo>
                    <a:pt x="219" y="318"/>
                    <a:pt x="220" y="314"/>
                    <a:pt x="222" y="310"/>
                  </a:cubicBezTo>
                  <a:lnTo>
                    <a:pt x="177" y="283"/>
                  </a:lnTo>
                  <a:cubicBezTo>
                    <a:pt x="174" y="281"/>
                    <a:pt x="177" y="276"/>
                    <a:pt x="180" y="278"/>
                  </a:cubicBezTo>
                  <a:lnTo>
                    <a:pt x="224" y="305"/>
                  </a:lnTo>
                  <a:cubicBezTo>
                    <a:pt x="226" y="300"/>
                    <a:pt x="228" y="296"/>
                    <a:pt x="230" y="292"/>
                  </a:cubicBezTo>
                  <a:lnTo>
                    <a:pt x="178" y="251"/>
                  </a:lnTo>
                  <a:cubicBezTo>
                    <a:pt x="170" y="265"/>
                    <a:pt x="164" y="279"/>
                    <a:pt x="159" y="293"/>
                  </a:cubicBezTo>
                  <a:lnTo>
                    <a:pt x="159" y="293"/>
                  </a:lnTo>
                  <a:close/>
                  <a:moveTo>
                    <a:pt x="180" y="246"/>
                  </a:moveTo>
                  <a:lnTo>
                    <a:pt x="180" y="246"/>
                  </a:lnTo>
                  <a:lnTo>
                    <a:pt x="233" y="287"/>
                  </a:lnTo>
                  <a:cubicBezTo>
                    <a:pt x="235" y="283"/>
                    <a:pt x="237" y="280"/>
                    <a:pt x="239" y="276"/>
                  </a:cubicBezTo>
                  <a:lnTo>
                    <a:pt x="200" y="239"/>
                  </a:lnTo>
                  <a:cubicBezTo>
                    <a:pt x="198" y="237"/>
                    <a:pt x="202" y="233"/>
                    <a:pt x="204" y="235"/>
                  </a:cubicBezTo>
                  <a:lnTo>
                    <a:pt x="242" y="271"/>
                  </a:lnTo>
                  <a:cubicBezTo>
                    <a:pt x="245" y="267"/>
                    <a:pt x="248" y="263"/>
                    <a:pt x="251" y="259"/>
                  </a:cubicBezTo>
                  <a:lnTo>
                    <a:pt x="207" y="208"/>
                  </a:lnTo>
                  <a:cubicBezTo>
                    <a:pt x="197" y="220"/>
                    <a:pt x="188" y="233"/>
                    <a:pt x="180" y="246"/>
                  </a:cubicBezTo>
                  <a:lnTo>
                    <a:pt x="180" y="246"/>
                  </a:lnTo>
                  <a:close/>
                  <a:moveTo>
                    <a:pt x="210" y="203"/>
                  </a:moveTo>
                  <a:lnTo>
                    <a:pt x="210" y="203"/>
                  </a:lnTo>
                  <a:lnTo>
                    <a:pt x="254" y="254"/>
                  </a:lnTo>
                  <a:cubicBezTo>
                    <a:pt x="257" y="251"/>
                    <a:pt x="260" y="247"/>
                    <a:pt x="263" y="244"/>
                  </a:cubicBezTo>
                  <a:lnTo>
                    <a:pt x="230" y="199"/>
                  </a:lnTo>
                  <a:cubicBezTo>
                    <a:pt x="228" y="196"/>
                    <a:pt x="233" y="193"/>
                    <a:pt x="235" y="196"/>
                  </a:cubicBezTo>
                  <a:lnTo>
                    <a:pt x="267" y="240"/>
                  </a:lnTo>
                  <a:cubicBezTo>
                    <a:pt x="270" y="236"/>
                    <a:pt x="273" y="233"/>
                    <a:pt x="277" y="230"/>
                  </a:cubicBezTo>
                  <a:lnTo>
                    <a:pt x="242" y="169"/>
                  </a:lnTo>
                  <a:cubicBezTo>
                    <a:pt x="231" y="180"/>
                    <a:pt x="220" y="191"/>
                    <a:pt x="210" y="203"/>
                  </a:cubicBezTo>
                  <a:lnTo>
                    <a:pt x="210" y="203"/>
                  </a:lnTo>
                  <a:close/>
                  <a:moveTo>
                    <a:pt x="246" y="166"/>
                  </a:moveTo>
                  <a:lnTo>
                    <a:pt x="246" y="166"/>
                  </a:lnTo>
                  <a:lnTo>
                    <a:pt x="281" y="226"/>
                  </a:lnTo>
                  <a:cubicBezTo>
                    <a:pt x="284" y="223"/>
                    <a:pt x="287" y="220"/>
                    <a:pt x="290" y="218"/>
                  </a:cubicBezTo>
                  <a:lnTo>
                    <a:pt x="267" y="165"/>
                  </a:lnTo>
                  <a:cubicBezTo>
                    <a:pt x="266" y="161"/>
                    <a:pt x="271" y="159"/>
                    <a:pt x="273" y="163"/>
                  </a:cubicBezTo>
                  <a:lnTo>
                    <a:pt x="295" y="214"/>
                  </a:lnTo>
                  <a:cubicBezTo>
                    <a:pt x="299" y="211"/>
                    <a:pt x="303" y="208"/>
                    <a:pt x="307" y="205"/>
                  </a:cubicBezTo>
                  <a:lnTo>
                    <a:pt x="284" y="137"/>
                  </a:lnTo>
                  <a:cubicBezTo>
                    <a:pt x="271" y="146"/>
                    <a:pt x="258" y="155"/>
                    <a:pt x="246" y="166"/>
                  </a:cubicBezTo>
                  <a:lnTo>
                    <a:pt x="246" y="166"/>
                  </a:lnTo>
                  <a:close/>
                  <a:moveTo>
                    <a:pt x="289" y="134"/>
                  </a:moveTo>
                  <a:lnTo>
                    <a:pt x="289" y="134"/>
                  </a:lnTo>
                  <a:lnTo>
                    <a:pt x="312" y="202"/>
                  </a:lnTo>
                  <a:cubicBezTo>
                    <a:pt x="316" y="200"/>
                    <a:pt x="319" y="198"/>
                    <a:pt x="323" y="196"/>
                  </a:cubicBezTo>
                  <a:lnTo>
                    <a:pt x="310" y="139"/>
                  </a:lnTo>
                  <a:cubicBezTo>
                    <a:pt x="309" y="135"/>
                    <a:pt x="314" y="134"/>
                    <a:pt x="315" y="137"/>
                  </a:cubicBezTo>
                  <a:lnTo>
                    <a:pt x="328" y="193"/>
                  </a:lnTo>
                  <a:cubicBezTo>
                    <a:pt x="332" y="191"/>
                    <a:pt x="336" y="189"/>
                    <a:pt x="340" y="187"/>
                  </a:cubicBezTo>
                  <a:lnTo>
                    <a:pt x="331" y="113"/>
                  </a:lnTo>
                  <a:cubicBezTo>
                    <a:pt x="316" y="119"/>
                    <a:pt x="302" y="126"/>
                    <a:pt x="289" y="134"/>
                  </a:cubicBezTo>
                  <a:lnTo>
                    <a:pt x="289" y="134"/>
                  </a:lnTo>
                  <a:close/>
                  <a:moveTo>
                    <a:pt x="336" y="111"/>
                  </a:moveTo>
                  <a:lnTo>
                    <a:pt x="336" y="111"/>
                  </a:lnTo>
                  <a:lnTo>
                    <a:pt x="346" y="185"/>
                  </a:lnTo>
                  <a:cubicBezTo>
                    <a:pt x="350" y="183"/>
                    <a:pt x="354" y="181"/>
                    <a:pt x="359" y="180"/>
                  </a:cubicBezTo>
                  <a:lnTo>
                    <a:pt x="357" y="118"/>
                  </a:lnTo>
                  <a:cubicBezTo>
                    <a:pt x="357" y="114"/>
                    <a:pt x="362" y="114"/>
                    <a:pt x="362" y="118"/>
                  </a:cubicBezTo>
                  <a:lnTo>
                    <a:pt x="364" y="178"/>
                  </a:lnTo>
                  <a:cubicBezTo>
                    <a:pt x="369" y="176"/>
                    <a:pt x="373" y="175"/>
                    <a:pt x="377" y="174"/>
                  </a:cubicBezTo>
                  <a:lnTo>
                    <a:pt x="383" y="97"/>
                  </a:lnTo>
                  <a:cubicBezTo>
                    <a:pt x="367" y="100"/>
                    <a:pt x="351" y="105"/>
                    <a:pt x="336" y="111"/>
                  </a:cubicBezTo>
                  <a:lnTo>
                    <a:pt x="336" y="111"/>
                  </a:lnTo>
                  <a:close/>
                  <a:moveTo>
                    <a:pt x="388" y="96"/>
                  </a:moveTo>
                  <a:lnTo>
                    <a:pt x="388" y="96"/>
                  </a:lnTo>
                  <a:lnTo>
                    <a:pt x="383" y="173"/>
                  </a:lnTo>
                  <a:cubicBezTo>
                    <a:pt x="388" y="172"/>
                    <a:pt x="393" y="171"/>
                    <a:pt x="398" y="170"/>
                  </a:cubicBezTo>
                  <a:lnTo>
                    <a:pt x="408" y="109"/>
                  </a:lnTo>
                  <a:cubicBezTo>
                    <a:pt x="408" y="106"/>
                    <a:pt x="414" y="107"/>
                    <a:pt x="413" y="110"/>
                  </a:cubicBezTo>
                  <a:lnTo>
                    <a:pt x="404" y="169"/>
                  </a:lnTo>
                  <a:cubicBezTo>
                    <a:pt x="408" y="169"/>
                    <a:pt x="412" y="169"/>
                    <a:pt x="416" y="168"/>
                  </a:cubicBezTo>
                  <a:lnTo>
                    <a:pt x="436" y="91"/>
                  </a:lnTo>
                  <a:cubicBezTo>
                    <a:pt x="420" y="92"/>
                    <a:pt x="404" y="93"/>
                    <a:pt x="388" y="96"/>
                  </a:cubicBezTo>
                  <a:lnTo>
                    <a:pt x="388" y="96"/>
                  </a:lnTo>
                  <a:close/>
                  <a:moveTo>
                    <a:pt x="442" y="91"/>
                  </a:moveTo>
                  <a:lnTo>
                    <a:pt x="442" y="91"/>
                  </a:lnTo>
                  <a:lnTo>
                    <a:pt x="422" y="168"/>
                  </a:lnTo>
                  <a:cubicBezTo>
                    <a:pt x="427" y="168"/>
                    <a:pt x="432" y="168"/>
                    <a:pt x="437" y="168"/>
                  </a:cubicBezTo>
                  <a:lnTo>
                    <a:pt x="456" y="108"/>
                  </a:lnTo>
                  <a:cubicBezTo>
                    <a:pt x="457" y="104"/>
                    <a:pt x="463" y="106"/>
                    <a:pt x="462" y="109"/>
                  </a:cubicBezTo>
                  <a:lnTo>
                    <a:pt x="443" y="169"/>
                  </a:lnTo>
                  <a:cubicBezTo>
                    <a:pt x="448" y="169"/>
                    <a:pt x="452" y="170"/>
                    <a:pt x="457" y="171"/>
                  </a:cubicBezTo>
                  <a:lnTo>
                    <a:pt x="489" y="95"/>
                  </a:lnTo>
                  <a:cubicBezTo>
                    <a:pt x="473" y="93"/>
                    <a:pt x="457" y="91"/>
                    <a:pt x="442" y="91"/>
                  </a:cubicBezTo>
                  <a:lnTo>
                    <a:pt x="442" y="91"/>
                  </a:lnTo>
                  <a:close/>
                  <a:moveTo>
                    <a:pt x="495" y="96"/>
                  </a:moveTo>
                  <a:lnTo>
                    <a:pt x="495" y="96"/>
                  </a:lnTo>
                  <a:lnTo>
                    <a:pt x="463" y="172"/>
                  </a:lnTo>
                  <a:cubicBezTo>
                    <a:pt x="467" y="172"/>
                    <a:pt x="471" y="173"/>
                    <a:pt x="475" y="174"/>
                  </a:cubicBezTo>
                  <a:lnTo>
                    <a:pt x="507" y="113"/>
                  </a:lnTo>
                  <a:cubicBezTo>
                    <a:pt x="509" y="110"/>
                    <a:pt x="514" y="112"/>
                    <a:pt x="512" y="116"/>
                  </a:cubicBezTo>
                  <a:lnTo>
                    <a:pt x="481" y="176"/>
                  </a:lnTo>
                  <a:cubicBezTo>
                    <a:pt x="486" y="177"/>
                    <a:pt x="492" y="179"/>
                    <a:pt x="497" y="181"/>
                  </a:cubicBezTo>
                  <a:lnTo>
                    <a:pt x="541" y="108"/>
                  </a:lnTo>
                  <a:cubicBezTo>
                    <a:pt x="526" y="103"/>
                    <a:pt x="510" y="99"/>
                    <a:pt x="495" y="96"/>
                  </a:cubicBezTo>
                  <a:lnTo>
                    <a:pt x="495" y="96"/>
                  </a:lnTo>
                  <a:close/>
                  <a:moveTo>
                    <a:pt x="393" y="265"/>
                  </a:moveTo>
                  <a:lnTo>
                    <a:pt x="393" y="265"/>
                  </a:lnTo>
                  <a:cubicBezTo>
                    <a:pt x="393" y="266"/>
                    <a:pt x="393" y="266"/>
                    <a:pt x="393" y="267"/>
                  </a:cubicBezTo>
                  <a:cubicBezTo>
                    <a:pt x="392" y="267"/>
                    <a:pt x="392" y="267"/>
                    <a:pt x="391" y="268"/>
                  </a:cubicBezTo>
                  <a:cubicBezTo>
                    <a:pt x="391" y="268"/>
                    <a:pt x="391" y="268"/>
                    <a:pt x="391" y="268"/>
                  </a:cubicBezTo>
                  <a:cubicBezTo>
                    <a:pt x="386" y="269"/>
                    <a:pt x="381" y="268"/>
                    <a:pt x="377" y="268"/>
                  </a:cubicBezTo>
                  <a:cubicBezTo>
                    <a:pt x="376" y="268"/>
                    <a:pt x="376" y="268"/>
                    <a:pt x="375" y="269"/>
                  </a:cubicBezTo>
                  <a:cubicBezTo>
                    <a:pt x="376" y="274"/>
                    <a:pt x="379" y="281"/>
                    <a:pt x="385" y="287"/>
                  </a:cubicBezTo>
                  <a:cubicBezTo>
                    <a:pt x="389" y="287"/>
                    <a:pt x="393" y="287"/>
                    <a:pt x="398" y="288"/>
                  </a:cubicBezTo>
                  <a:lnTo>
                    <a:pt x="410" y="236"/>
                  </a:lnTo>
                  <a:cubicBezTo>
                    <a:pt x="396" y="232"/>
                    <a:pt x="393" y="208"/>
                    <a:pt x="411" y="204"/>
                  </a:cubicBezTo>
                  <a:cubicBezTo>
                    <a:pt x="411" y="200"/>
                    <a:pt x="413" y="197"/>
                    <a:pt x="416" y="194"/>
                  </a:cubicBezTo>
                  <a:cubicBezTo>
                    <a:pt x="406" y="195"/>
                    <a:pt x="396" y="196"/>
                    <a:pt x="387" y="198"/>
                  </a:cubicBezTo>
                  <a:lnTo>
                    <a:pt x="390" y="227"/>
                  </a:lnTo>
                  <a:cubicBezTo>
                    <a:pt x="390" y="227"/>
                    <a:pt x="390" y="227"/>
                    <a:pt x="390" y="228"/>
                  </a:cubicBezTo>
                  <a:lnTo>
                    <a:pt x="390" y="231"/>
                  </a:lnTo>
                  <a:cubicBezTo>
                    <a:pt x="390" y="234"/>
                    <a:pt x="385" y="235"/>
                    <a:pt x="384" y="231"/>
                  </a:cubicBezTo>
                  <a:lnTo>
                    <a:pt x="384" y="229"/>
                  </a:lnTo>
                  <a:lnTo>
                    <a:pt x="373" y="221"/>
                  </a:lnTo>
                  <a:cubicBezTo>
                    <a:pt x="370" y="223"/>
                    <a:pt x="368" y="227"/>
                    <a:pt x="368" y="231"/>
                  </a:cubicBezTo>
                  <a:cubicBezTo>
                    <a:pt x="368" y="239"/>
                    <a:pt x="374" y="245"/>
                    <a:pt x="382" y="245"/>
                  </a:cubicBezTo>
                  <a:cubicBezTo>
                    <a:pt x="383" y="245"/>
                    <a:pt x="384" y="245"/>
                    <a:pt x="386" y="245"/>
                  </a:cubicBezTo>
                  <a:lnTo>
                    <a:pt x="386" y="244"/>
                  </a:lnTo>
                  <a:cubicBezTo>
                    <a:pt x="385" y="240"/>
                    <a:pt x="391" y="239"/>
                    <a:pt x="391" y="243"/>
                  </a:cubicBezTo>
                  <a:lnTo>
                    <a:pt x="391" y="246"/>
                  </a:lnTo>
                  <a:cubicBezTo>
                    <a:pt x="392" y="246"/>
                    <a:pt x="392" y="246"/>
                    <a:pt x="392" y="247"/>
                  </a:cubicBezTo>
                  <a:lnTo>
                    <a:pt x="393" y="265"/>
                  </a:lnTo>
                  <a:cubicBezTo>
                    <a:pt x="393" y="265"/>
                    <a:pt x="393" y="265"/>
                    <a:pt x="393" y="265"/>
                  </a:cubicBezTo>
                  <a:lnTo>
                    <a:pt x="393" y="265"/>
                  </a:lnTo>
                  <a:close/>
                  <a:moveTo>
                    <a:pt x="372" y="214"/>
                  </a:moveTo>
                  <a:lnTo>
                    <a:pt x="372" y="214"/>
                  </a:lnTo>
                  <a:lnTo>
                    <a:pt x="374" y="215"/>
                  </a:lnTo>
                  <a:cubicBezTo>
                    <a:pt x="374" y="215"/>
                    <a:pt x="374" y="215"/>
                    <a:pt x="375" y="215"/>
                  </a:cubicBezTo>
                  <a:lnTo>
                    <a:pt x="384" y="222"/>
                  </a:lnTo>
                  <a:lnTo>
                    <a:pt x="382" y="199"/>
                  </a:lnTo>
                  <a:cubicBezTo>
                    <a:pt x="374" y="201"/>
                    <a:pt x="367" y="203"/>
                    <a:pt x="360" y="206"/>
                  </a:cubicBezTo>
                  <a:cubicBezTo>
                    <a:pt x="346" y="221"/>
                    <a:pt x="347" y="238"/>
                    <a:pt x="356" y="250"/>
                  </a:cubicBezTo>
                  <a:cubicBezTo>
                    <a:pt x="357" y="250"/>
                    <a:pt x="357" y="250"/>
                    <a:pt x="357" y="250"/>
                  </a:cubicBezTo>
                  <a:cubicBezTo>
                    <a:pt x="364" y="259"/>
                    <a:pt x="376" y="264"/>
                    <a:pt x="387" y="263"/>
                  </a:cubicBezTo>
                  <a:lnTo>
                    <a:pt x="386" y="250"/>
                  </a:lnTo>
                  <a:cubicBezTo>
                    <a:pt x="385" y="251"/>
                    <a:pt x="383" y="251"/>
                    <a:pt x="382" y="251"/>
                  </a:cubicBezTo>
                  <a:cubicBezTo>
                    <a:pt x="371" y="251"/>
                    <a:pt x="362" y="242"/>
                    <a:pt x="362" y="231"/>
                  </a:cubicBezTo>
                  <a:cubicBezTo>
                    <a:pt x="362" y="226"/>
                    <a:pt x="365" y="221"/>
                    <a:pt x="368" y="217"/>
                  </a:cubicBezTo>
                  <a:cubicBezTo>
                    <a:pt x="367" y="215"/>
                    <a:pt x="370" y="212"/>
                    <a:pt x="372" y="214"/>
                  </a:cubicBezTo>
                  <a:lnTo>
                    <a:pt x="372" y="214"/>
                  </a:lnTo>
                  <a:close/>
                  <a:moveTo>
                    <a:pt x="370" y="266"/>
                  </a:moveTo>
                  <a:lnTo>
                    <a:pt x="370" y="266"/>
                  </a:lnTo>
                  <a:cubicBezTo>
                    <a:pt x="364" y="263"/>
                    <a:pt x="358" y="260"/>
                    <a:pt x="354" y="255"/>
                  </a:cubicBezTo>
                  <a:cubicBezTo>
                    <a:pt x="334" y="260"/>
                    <a:pt x="317" y="245"/>
                    <a:pt x="311" y="233"/>
                  </a:cubicBezTo>
                  <a:cubicBezTo>
                    <a:pt x="304" y="238"/>
                    <a:pt x="297" y="244"/>
                    <a:pt x="291" y="250"/>
                  </a:cubicBezTo>
                  <a:lnTo>
                    <a:pt x="303" y="253"/>
                  </a:lnTo>
                  <a:cubicBezTo>
                    <a:pt x="304" y="253"/>
                    <a:pt x="304" y="253"/>
                    <a:pt x="304" y="253"/>
                  </a:cubicBezTo>
                  <a:lnTo>
                    <a:pt x="307" y="254"/>
                  </a:lnTo>
                  <a:cubicBezTo>
                    <a:pt x="307" y="254"/>
                    <a:pt x="308" y="254"/>
                    <a:pt x="308" y="255"/>
                  </a:cubicBezTo>
                  <a:cubicBezTo>
                    <a:pt x="309" y="255"/>
                    <a:pt x="309" y="255"/>
                    <a:pt x="309" y="256"/>
                  </a:cubicBezTo>
                  <a:cubicBezTo>
                    <a:pt x="323" y="272"/>
                    <a:pt x="357" y="272"/>
                    <a:pt x="370" y="266"/>
                  </a:cubicBezTo>
                  <a:lnTo>
                    <a:pt x="370" y="266"/>
                  </a:lnTo>
                  <a:close/>
                  <a:moveTo>
                    <a:pt x="350" y="250"/>
                  </a:moveTo>
                  <a:lnTo>
                    <a:pt x="350" y="250"/>
                  </a:lnTo>
                  <a:cubicBezTo>
                    <a:pt x="342" y="239"/>
                    <a:pt x="341" y="225"/>
                    <a:pt x="350" y="210"/>
                  </a:cubicBezTo>
                  <a:cubicBezTo>
                    <a:pt x="338" y="215"/>
                    <a:pt x="326" y="222"/>
                    <a:pt x="315" y="230"/>
                  </a:cubicBezTo>
                  <a:cubicBezTo>
                    <a:pt x="320" y="240"/>
                    <a:pt x="334" y="252"/>
                    <a:pt x="350" y="250"/>
                  </a:cubicBezTo>
                  <a:lnTo>
                    <a:pt x="350" y="250"/>
                  </a:lnTo>
                  <a:close/>
                  <a:moveTo>
                    <a:pt x="305" y="260"/>
                  </a:moveTo>
                  <a:lnTo>
                    <a:pt x="305" y="260"/>
                  </a:lnTo>
                  <a:lnTo>
                    <a:pt x="305" y="259"/>
                  </a:lnTo>
                  <a:cubicBezTo>
                    <a:pt x="303" y="265"/>
                    <a:pt x="303" y="277"/>
                    <a:pt x="304" y="283"/>
                  </a:cubicBezTo>
                  <a:cubicBezTo>
                    <a:pt x="315" y="287"/>
                    <a:pt x="328" y="287"/>
                    <a:pt x="343" y="287"/>
                  </a:cubicBezTo>
                  <a:cubicBezTo>
                    <a:pt x="355" y="287"/>
                    <a:pt x="366" y="287"/>
                    <a:pt x="377" y="287"/>
                  </a:cubicBezTo>
                  <a:cubicBezTo>
                    <a:pt x="373" y="282"/>
                    <a:pt x="371" y="276"/>
                    <a:pt x="370" y="272"/>
                  </a:cubicBezTo>
                  <a:cubicBezTo>
                    <a:pt x="353" y="278"/>
                    <a:pt x="320" y="276"/>
                    <a:pt x="305" y="260"/>
                  </a:cubicBezTo>
                  <a:lnTo>
                    <a:pt x="305" y="260"/>
                  </a:lnTo>
                  <a:close/>
                  <a:moveTo>
                    <a:pt x="315" y="346"/>
                  </a:moveTo>
                  <a:lnTo>
                    <a:pt x="315" y="346"/>
                  </a:lnTo>
                  <a:cubicBezTo>
                    <a:pt x="311" y="345"/>
                    <a:pt x="308" y="343"/>
                    <a:pt x="304" y="341"/>
                  </a:cubicBezTo>
                  <a:cubicBezTo>
                    <a:pt x="300" y="344"/>
                    <a:pt x="296" y="346"/>
                    <a:pt x="293" y="349"/>
                  </a:cubicBezTo>
                  <a:cubicBezTo>
                    <a:pt x="293" y="349"/>
                    <a:pt x="292" y="350"/>
                    <a:pt x="292" y="350"/>
                  </a:cubicBezTo>
                  <a:cubicBezTo>
                    <a:pt x="285" y="356"/>
                    <a:pt x="279" y="362"/>
                    <a:pt x="274" y="367"/>
                  </a:cubicBezTo>
                  <a:cubicBezTo>
                    <a:pt x="274" y="367"/>
                    <a:pt x="274" y="368"/>
                    <a:pt x="274" y="368"/>
                  </a:cubicBezTo>
                  <a:cubicBezTo>
                    <a:pt x="272" y="370"/>
                    <a:pt x="270" y="373"/>
                    <a:pt x="268" y="375"/>
                  </a:cubicBezTo>
                  <a:cubicBezTo>
                    <a:pt x="268" y="376"/>
                    <a:pt x="268" y="376"/>
                    <a:pt x="268" y="376"/>
                  </a:cubicBezTo>
                  <a:cubicBezTo>
                    <a:pt x="261" y="386"/>
                    <a:pt x="258" y="395"/>
                    <a:pt x="257" y="403"/>
                  </a:cubicBezTo>
                  <a:cubicBezTo>
                    <a:pt x="255" y="415"/>
                    <a:pt x="256" y="431"/>
                    <a:pt x="249" y="441"/>
                  </a:cubicBezTo>
                  <a:cubicBezTo>
                    <a:pt x="260" y="440"/>
                    <a:pt x="263" y="437"/>
                    <a:pt x="270" y="431"/>
                  </a:cubicBezTo>
                  <a:cubicBezTo>
                    <a:pt x="263" y="401"/>
                    <a:pt x="285" y="362"/>
                    <a:pt x="315" y="346"/>
                  </a:cubicBezTo>
                  <a:lnTo>
                    <a:pt x="315" y="346"/>
                  </a:lnTo>
                  <a:close/>
                  <a:moveTo>
                    <a:pt x="318" y="401"/>
                  </a:moveTo>
                  <a:lnTo>
                    <a:pt x="318" y="401"/>
                  </a:lnTo>
                  <a:cubicBezTo>
                    <a:pt x="317" y="402"/>
                    <a:pt x="317" y="403"/>
                    <a:pt x="316" y="405"/>
                  </a:cubicBezTo>
                  <a:cubicBezTo>
                    <a:pt x="310" y="417"/>
                    <a:pt x="317" y="427"/>
                    <a:pt x="324" y="427"/>
                  </a:cubicBezTo>
                  <a:cubicBezTo>
                    <a:pt x="342" y="427"/>
                    <a:pt x="341" y="402"/>
                    <a:pt x="318" y="401"/>
                  </a:cubicBezTo>
                  <a:lnTo>
                    <a:pt x="318" y="401"/>
                  </a:lnTo>
                  <a:close/>
                  <a:moveTo>
                    <a:pt x="286" y="347"/>
                  </a:moveTo>
                  <a:lnTo>
                    <a:pt x="286" y="347"/>
                  </a:lnTo>
                  <a:cubicBezTo>
                    <a:pt x="277" y="340"/>
                    <a:pt x="266" y="331"/>
                    <a:pt x="261" y="320"/>
                  </a:cubicBezTo>
                  <a:cubicBezTo>
                    <a:pt x="260" y="326"/>
                    <a:pt x="260" y="332"/>
                    <a:pt x="262" y="338"/>
                  </a:cubicBezTo>
                  <a:lnTo>
                    <a:pt x="262" y="338"/>
                  </a:lnTo>
                  <a:cubicBezTo>
                    <a:pt x="264" y="347"/>
                    <a:pt x="268" y="355"/>
                    <a:pt x="272" y="361"/>
                  </a:cubicBezTo>
                  <a:cubicBezTo>
                    <a:pt x="276" y="357"/>
                    <a:pt x="281" y="352"/>
                    <a:pt x="286" y="347"/>
                  </a:cubicBezTo>
                  <a:lnTo>
                    <a:pt x="286" y="347"/>
                  </a:lnTo>
                  <a:close/>
                  <a:moveTo>
                    <a:pt x="266" y="460"/>
                  </a:moveTo>
                  <a:lnTo>
                    <a:pt x="266" y="460"/>
                  </a:lnTo>
                  <a:cubicBezTo>
                    <a:pt x="266" y="468"/>
                    <a:pt x="267" y="476"/>
                    <a:pt x="266" y="484"/>
                  </a:cubicBezTo>
                  <a:cubicBezTo>
                    <a:pt x="275" y="483"/>
                    <a:pt x="278" y="481"/>
                    <a:pt x="283" y="476"/>
                  </a:cubicBezTo>
                  <a:cubicBezTo>
                    <a:pt x="277" y="472"/>
                    <a:pt x="271" y="467"/>
                    <a:pt x="266" y="460"/>
                  </a:cubicBezTo>
                  <a:lnTo>
                    <a:pt x="266" y="460"/>
                  </a:lnTo>
                  <a:close/>
                  <a:moveTo>
                    <a:pt x="263" y="356"/>
                  </a:moveTo>
                  <a:lnTo>
                    <a:pt x="263" y="356"/>
                  </a:lnTo>
                  <a:lnTo>
                    <a:pt x="252" y="362"/>
                  </a:lnTo>
                  <a:lnTo>
                    <a:pt x="258" y="374"/>
                  </a:lnTo>
                  <a:cubicBezTo>
                    <a:pt x="260" y="373"/>
                    <a:pt x="262" y="372"/>
                    <a:pt x="264" y="372"/>
                  </a:cubicBezTo>
                  <a:cubicBezTo>
                    <a:pt x="265" y="370"/>
                    <a:pt x="267" y="368"/>
                    <a:pt x="269" y="366"/>
                  </a:cubicBezTo>
                  <a:cubicBezTo>
                    <a:pt x="267" y="363"/>
                    <a:pt x="265" y="359"/>
                    <a:pt x="263" y="356"/>
                  </a:cubicBezTo>
                  <a:lnTo>
                    <a:pt x="263" y="356"/>
                  </a:lnTo>
                  <a:close/>
                  <a:moveTo>
                    <a:pt x="232" y="406"/>
                  </a:moveTo>
                  <a:lnTo>
                    <a:pt x="232" y="406"/>
                  </a:lnTo>
                  <a:cubicBezTo>
                    <a:pt x="232" y="408"/>
                    <a:pt x="232" y="411"/>
                    <a:pt x="232" y="413"/>
                  </a:cubicBezTo>
                  <a:cubicBezTo>
                    <a:pt x="238" y="409"/>
                    <a:pt x="246" y="403"/>
                    <a:pt x="251" y="402"/>
                  </a:cubicBezTo>
                  <a:cubicBezTo>
                    <a:pt x="253" y="395"/>
                    <a:pt x="255" y="388"/>
                    <a:pt x="259" y="379"/>
                  </a:cubicBezTo>
                  <a:cubicBezTo>
                    <a:pt x="259" y="380"/>
                    <a:pt x="258" y="380"/>
                    <a:pt x="258" y="380"/>
                  </a:cubicBezTo>
                  <a:cubicBezTo>
                    <a:pt x="258" y="380"/>
                    <a:pt x="258" y="380"/>
                    <a:pt x="258" y="380"/>
                  </a:cubicBezTo>
                  <a:cubicBezTo>
                    <a:pt x="246" y="387"/>
                    <a:pt x="234" y="401"/>
                    <a:pt x="232" y="406"/>
                  </a:cubicBezTo>
                  <a:lnTo>
                    <a:pt x="232" y="406"/>
                  </a:lnTo>
                  <a:close/>
                  <a:moveTo>
                    <a:pt x="233" y="371"/>
                  </a:moveTo>
                  <a:lnTo>
                    <a:pt x="233" y="371"/>
                  </a:lnTo>
                  <a:cubicBezTo>
                    <a:pt x="232" y="379"/>
                    <a:pt x="231" y="388"/>
                    <a:pt x="232" y="397"/>
                  </a:cubicBezTo>
                  <a:cubicBezTo>
                    <a:pt x="234" y="393"/>
                    <a:pt x="238" y="389"/>
                    <a:pt x="242" y="385"/>
                  </a:cubicBezTo>
                  <a:lnTo>
                    <a:pt x="233" y="371"/>
                  </a:lnTo>
                  <a:lnTo>
                    <a:pt x="233" y="371"/>
                  </a:lnTo>
                  <a:close/>
                  <a:moveTo>
                    <a:pt x="236" y="352"/>
                  </a:moveTo>
                  <a:lnTo>
                    <a:pt x="236" y="352"/>
                  </a:lnTo>
                  <a:cubicBezTo>
                    <a:pt x="235" y="355"/>
                    <a:pt x="235" y="359"/>
                    <a:pt x="234" y="362"/>
                  </a:cubicBezTo>
                  <a:lnTo>
                    <a:pt x="246" y="381"/>
                  </a:lnTo>
                  <a:cubicBezTo>
                    <a:pt x="248" y="380"/>
                    <a:pt x="251" y="378"/>
                    <a:pt x="253" y="377"/>
                  </a:cubicBezTo>
                  <a:cubicBezTo>
                    <a:pt x="243" y="357"/>
                    <a:pt x="241" y="361"/>
                    <a:pt x="260" y="351"/>
                  </a:cubicBezTo>
                  <a:cubicBezTo>
                    <a:pt x="259" y="348"/>
                    <a:pt x="258" y="345"/>
                    <a:pt x="257" y="342"/>
                  </a:cubicBezTo>
                  <a:cubicBezTo>
                    <a:pt x="252" y="343"/>
                    <a:pt x="243" y="347"/>
                    <a:pt x="236" y="352"/>
                  </a:cubicBezTo>
                  <a:lnTo>
                    <a:pt x="236" y="352"/>
                  </a:lnTo>
                  <a:close/>
                  <a:moveTo>
                    <a:pt x="267" y="279"/>
                  </a:moveTo>
                  <a:lnTo>
                    <a:pt x="267" y="279"/>
                  </a:lnTo>
                  <a:cubicBezTo>
                    <a:pt x="254" y="299"/>
                    <a:pt x="244" y="321"/>
                    <a:pt x="238" y="344"/>
                  </a:cubicBezTo>
                  <a:cubicBezTo>
                    <a:pt x="244" y="340"/>
                    <a:pt x="251" y="338"/>
                    <a:pt x="255" y="336"/>
                  </a:cubicBezTo>
                  <a:cubicBezTo>
                    <a:pt x="254" y="328"/>
                    <a:pt x="254" y="319"/>
                    <a:pt x="258" y="309"/>
                  </a:cubicBezTo>
                  <a:cubicBezTo>
                    <a:pt x="259" y="306"/>
                    <a:pt x="263" y="306"/>
                    <a:pt x="263" y="310"/>
                  </a:cubicBezTo>
                  <a:cubicBezTo>
                    <a:pt x="265" y="324"/>
                    <a:pt x="280" y="335"/>
                    <a:pt x="291" y="344"/>
                  </a:cubicBezTo>
                  <a:cubicBezTo>
                    <a:pt x="293" y="342"/>
                    <a:pt x="296" y="339"/>
                    <a:pt x="299" y="337"/>
                  </a:cubicBezTo>
                  <a:cubicBezTo>
                    <a:pt x="283" y="325"/>
                    <a:pt x="271" y="308"/>
                    <a:pt x="267" y="279"/>
                  </a:cubicBezTo>
                  <a:lnTo>
                    <a:pt x="267" y="279"/>
                  </a:lnTo>
                  <a:close/>
                  <a:moveTo>
                    <a:pt x="287" y="255"/>
                  </a:moveTo>
                  <a:lnTo>
                    <a:pt x="287" y="255"/>
                  </a:lnTo>
                  <a:cubicBezTo>
                    <a:pt x="284" y="258"/>
                    <a:pt x="281" y="261"/>
                    <a:pt x="278" y="265"/>
                  </a:cubicBezTo>
                  <a:cubicBezTo>
                    <a:pt x="284" y="273"/>
                    <a:pt x="290" y="278"/>
                    <a:pt x="298" y="281"/>
                  </a:cubicBezTo>
                  <a:cubicBezTo>
                    <a:pt x="297" y="274"/>
                    <a:pt x="297" y="264"/>
                    <a:pt x="299" y="258"/>
                  </a:cubicBezTo>
                  <a:lnTo>
                    <a:pt x="287" y="255"/>
                  </a:lnTo>
                  <a:lnTo>
                    <a:pt x="287" y="255"/>
                  </a:lnTo>
                  <a:close/>
                  <a:moveTo>
                    <a:pt x="445" y="236"/>
                  </a:moveTo>
                  <a:lnTo>
                    <a:pt x="445" y="236"/>
                  </a:lnTo>
                  <a:cubicBezTo>
                    <a:pt x="442" y="238"/>
                    <a:pt x="439" y="239"/>
                    <a:pt x="435" y="239"/>
                  </a:cubicBezTo>
                  <a:cubicBezTo>
                    <a:pt x="434" y="247"/>
                    <a:pt x="433" y="255"/>
                    <a:pt x="434" y="263"/>
                  </a:cubicBezTo>
                  <a:lnTo>
                    <a:pt x="449" y="247"/>
                  </a:lnTo>
                  <a:cubicBezTo>
                    <a:pt x="446" y="243"/>
                    <a:pt x="445" y="240"/>
                    <a:pt x="445" y="236"/>
                  </a:cubicBezTo>
                  <a:lnTo>
                    <a:pt x="445" y="236"/>
                  </a:lnTo>
                  <a:close/>
                  <a:moveTo>
                    <a:pt x="428" y="253"/>
                  </a:moveTo>
                  <a:lnTo>
                    <a:pt x="428" y="253"/>
                  </a:lnTo>
                  <a:cubicBezTo>
                    <a:pt x="424" y="252"/>
                    <a:pt x="420" y="251"/>
                    <a:pt x="418" y="247"/>
                  </a:cubicBezTo>
                  <a:cubicBezTo>
                    <a:pt x="417" y="245"/>
                    <a:pt x="423" y="246"/>
                    <a:pt x="424" y="246"/>
                  </a:cubicBezTo>
                  <a:cubicBezTo>
                    <a:pt x="426" y="246"/>
                    <a:pt x="427" y="245"/>
                    <a:pt x="429" y="245"/>
                  </a:cubicBezTo>
                  <a:cubicBezTo>
                    <a:pt x="429" y="242"/>
                    <a:pt x="429" y="239"/>
                    <a:pt x="430" y="236"/>
                  </a:cubicBezTo>
                  <a:cubicBezTo>
                    <a:pt x="430" y="236"/>
                    <a:pt x="430" y="235"/>
                    <a:pt x="430" y="235"/>
                  </a:cubicBezTo>
                  <a:cubicBezTo>
                    <a:pt x="430" y="234"/>
                    <a:pt x="430" y="233"/>
                    <a:pt x="430" y="232"/>
                  </a:cubicBezTo>
                  <a:cubicBezTo>
                    <a:pt x="431" y="229"/>
                    <a:pt x="436" y="229"/>
                    <a:pt x="436" y="233"/>
                  </a:cubicBezTo>
                  <a:cubicBezTo>
                    <a:pt x="452" y="232"/>
                    <a:pt x="449" y="208"/>
                    <a:pt x="432" y="212"/>
                  </a:cubicBezTo>
                  <a:cubicBezTo>
                    <a:pt x="428" y="212"/>
                    <a:pt x="427" y="207"/>
                    <a:pt x="431" y="206"/>
                  </a:cubicBezTo>
                  <a:cubicBezTo>
                    <a:pt x="435" y="205"/>
                    <a:pt x="438" y="205"/>
                    <a:pt x="441" y="206"/>
                  </a:cubicBezTo>
                  <a:cubicBezTo>
                    <a:pt x="439" y="183"/>
                    <a:pt x="403" y="197"/>
                    <a:pt x="423" y="215"/>
                  </a:cubicBezTo>
                  <a:cubicBezTo>
                    <a:pt x="426" y="217"/>
                    <a:pt x="423" y="222"/>
                    <a:pt x="420" y="219"/>
                  </a:cubicBezTo>
                  <a:cubicBezTo>
                    <a:pt x="416" y="216"/>
                    <a:pt x="414" y="213"/>
                    <a:pt x="413" y="210"/>
                  </a:cubicBezTo>
                  <a:cubicBezTo>
                    <a:pt x="400" y="212"/>
                    <a:pt x="403" y="228"/>
                    <a:pt x="412" y="231"/>
                  </a:cubicBezTo>
                  <a:lnTo>
                    <a:pt x="412" y="230"/>
                  </a:lnTo>
                  <a:cubicBezTo>
                    <a:pt x="413" y="227"/>
                    <a:pt x="418" y="228"/>
                    <a:pt x="417" y="232"/>
                  </a:cubicBezTo>
                  <a:lnTo>
                    <a:pt x="416" y="234"/>
                  </a:lnTo>
                  <a:cubicBezTo>
                    <a:pt x="416" y="235"/>
                    <a:pt x="416" y="235"/>
                    <a:pt x="416" y="235"/>
                  </a:cubicBezTo>
                  <a:lnTo>
                    <a:pt x="403" y="288"/>
                  </a:lnTo>
                  <a:cubicBezTo>
                    <a:pt x="406" y="288"/>
                    <a:pt x="408" y="289"/>
                    <a:pt x="410" y="289"/>
                  </a:cubicBezTo>
                  <a:lnTo>
                    <a:pt x="430" y="268"/>
                  </a:lnTo>
                  <a:cubicBezTo>
                    <a:pt x="428" y="263"/>
                    <a:pt x="428" y="258"/>
                    <a:pt x="428" y="253"/>
                  </a:cubicBezTo>
                  <a:lnTo>
                    <a:pt x="428" y="253"/>
                  </a:lnTo>
                  <a:close/>
                  <a:moveTo>
                    <a:pt x="456" y="273"/>
                  </a:moveTo>
                  <a:lnTo>
                    <a:pt x="456" y="273"/>
                  </a:lnTo>
                  <a:cubicBezTo>
                    <a:pt x="453" y="268"/>
                    <a:pt x="452" y="262"/>
                    <a:pt x="453" y="257"/>
                  </a:cubicBezTo>
                  <a:cubicBezTo>
                    <a:pt x="453" y="254"/>
                    <a:pt x="456" y="259"/>
                    <a:pt x="456" y="259"/>
                  </a:cubicBezTo>
                  <a:cubicBezTo>
                    <a:pt x="458" y="261"/>
                    <a:pt x="460" y="262"/>
                    <a:pt x="463" y="263"/>
                  </a:cubicBezTo>
                  <a:cubicBezTo>
                    <a:pt x="467" y="256"/>
                    <a:pt x="472" y="249"/>
                    <a:pt x="477" y="243"/>
                  </a:cubicBezTo>
                  <a:cubicBezTo>
                    <a:pt x="483" y="235"/>
                    <a:pt x="488" y="228"/>
                    <a:pt x="494" y="221"/>
                  </a:cubicBezTo>
                  <a:cubicBezTo>
                    <a:pt x="484" y="209"/>
                    <a:pt x="468" y="216"/>
                    <a:pt x="473" y="234"/>
                  </a:cubicBezTo>
                  <a:cubicBezTo>
                    <a:pt x="474" y="238"/>
                    <a:pt x="468" y="239"/>
                    <a:pt x="467" y="235"/>
                  </a:cubicBezTo>
                  <a:cubicBezTo>
                    <a:pt x="466" y="231"/>
                    <a:pt x="466" y="228"/>
                    <a:pt x="466" y="225"/>
                  </a:cubicBezTo>
                  <a:cubicBezTo>
                    <a:pt x="454" y="221"/>
                    <a:pt x="445" y="232"/>
                    <a:pt x="453" y="243"/>
                  </a:cubicBezTo>
                  <a:cubicBezTo>
                    <a:pt x="456" y="240"/>
                    <a:pt x="459" y="244"/>
                    <a:pt x="457" y="247"/>
                  </a:cubicBezTo>
                  <a:lnTo>
                    <a:pt x="435" y="270"/>
                  </a:lnTo>
                  <a:cubicBezTo>
                    <a:pt x="435" y="271"/>
                    <a:pt x="435" y="271"/>
                    <a:pt x="434" y="271"/>
                  </a:cubicBezTo>
                  <a:lnTo>
                    <a:pt x="417" y="290"/>
                  </a:lnTo>
                  <a:cubicBezTo>
                    <a:pt x="424" y="292"/>
                    <a:pt x="432" y="293"/>
                    <a:pt x="440" y="296"/>
                  </a:cubicBezTo>
                  <a:cubicBezTo>
                    <a:pt x="445" y="288"/>
                    <a:pt x="451" y="280"/>
                    <a:pt x="456" y="273"/>
                  </a:cubicBezTo>
                  <a:lnTo>
                    <a:pt x="456" y="273"/>
                  </a:lnTo>
                  <a:close/>
                  <a:moveTo>
                    <a:pt x="431" y="430"/>
                  </a:moveTo>
                  <a:lnTo>
                    <a:pt x="431" y="430"/>
                  </a:lnTo>
                  <a:cubicBezTo>
                    <a:pt x="462" y="417"/>
                    <a:pt x="472" y="392"/>
                    <a:pt x="471" y="372"/>
                  </a:cubicBezTo>
                  <a:cubicBezTo>
                    <a:pt x="464" y="382"/>
                    <a:pt x="457" y="393"/>
                    <a:pt x="450" y="402"/>
                  </a:cubicBezTo>
                  <a:cubicBezTo>
                    <a:pt x="444" y="412"/>
                    <a:pt x="437" y="421"/>
                    <a:pt x="431" y="430"/>
                  </a:cubicBezTo>
                  <a:lnTo>
                    <a:pt x="431" y="430"/>
                  </a:lnTo>
                  <a:close/>
                  <a:moveTo>
                    <a:pt x="493" y="359"/>
                  </a:moveTo>
                  <a:lnTo>
                    <a:pt x="493" y="359"/>
                  </a:lnTo>
                  <a:cubicBezTo>
                    <a:pt x="506" y="345"/>
                    <a:pt x="511" y="331"/>
                    <a:pt x="511" y="317"/>
                  </a:cubicBezTo>
                  <a:cubicBezTo>
                    <a:pt x="503" y="326"/>
                    <a:pt x="496" y="335"/>
                    <a:pt x="490" y="345"/>
                  </a:cubicBezTo>
                  <a:cubicBezTo>
                    <a:pt x="491" y="349"/>
                    <a:pt x="492" y="354"/>
                    <a:pt x="493" y="359"/>
                  </a:cubicBezTo>
                  <a:lnTo>
                    <a:pt x="493" y="359"/>
                  </a:lnTo>
                  <a:close/>
                  <a:moveTo>
                    <a:pt x="534" y="308"/>
                  </a:moveTo>
                  <a:lnTo>
                    <a:pt x="534" y="308"/>
                  </a:lnTo>
                  <a:cubicBezTo>
                    <a:pt x="548" y="297"/>
                    <a:pt x="553" y="285"/>
                    <a:pt x="553" y="270"/>
                  </a:cubicBezTo>
                  <a:cubicBezTo>
                    <a:pt x="545" y="277"/>
                    <a:pt x="538" y="284"/>
                    <a:pt x="531" y="292"/>
                  </a:cubicBezTo>
                  <a:cubicBezTo>
                    <a:pt x="532" y="298"/>
                    <a:pt x="533" y="303"/>
                    <a:pt x="534" y="308"/>
                  </a:cubicBezTo>
                  <a:lnTo>
                    <a:pt x="534" y="308"/>
                  </a:lnTo>
                  <a:close/>
                  <a:moveTo>
                    <a:pt x="533" y="331"/>
                  </a:moveTo>
                  <a:lnTo>
                    <a:pt x="533" y="331"/>
                  </a:lnTo>
                  <a:cubicBezTo>
                    <a:pt x="562" y="318"/>
                    <a:pt x="575" y="287"/>
                    <a:pt x="572" y="254"/>
                  </a:cubicBezTo>
                  <a:cubicBezTo>
                    <a:pt x="567" y="258"/>
                    <a:pt x="563" y="261"/>
                    <a:pt x="558" y="265"/>
                  </a:cubicBezTo>
                  <a:cubicBezTo>
                    <a:pt x="560" y="285"/>
                    <a:pt x="553" y="301"/>
                    <a:pt x="534" y="315"/>
                  </a:cubicBezTo>
                  <a:cubicBezTo>
                    <a:pt x="534" y="321"/>
                    <a:pt x="534" y="326"/>
                    <a:pt x="533" y="331"/>
                  </a:cubicBezTo>
                  <a:lnTo>
                    <a:pt x="533" y="331"/>
                  </a:lnTo>
                  <a:close/>
                  <a:moveTo>
                    <a:pt x="420" y="452"/>
                  </a:moveTo>
                  <a:lnTo>
                    <a:pt x="420" y="452"/>
                  </a:lnTo>
                  <a:cubicBezTo>
                    <a:pt x="420" y="452"/>
                    <a:pt x="420" y="452"/>
                    <a:pt x="420" y="452"/>
                  </a:cubicBezTo>
                  <a:cubicBezTo>
                    <a:pt x="453" y="449"/>
                    <a:pt x="482" y="423"/>
                    <a:pt x="488" y="388"/>
                  </a:cubicBezTo>
                  <a:cubicBezTo>
                    <a:pt x="488" y="387"/>
                    <a:pt x="488" y="387"/>
                    <a:pt x="488" y="387"/>
                  </a:cubicBezTo>
                  <a:cubicBezTo>
                    <a:pt x="489" y="380"/>
                    <a:pt x="489" y="373"/>
                    <a:pt x="488" y="365"/>
                  </a:cubicBezTo>
                  <a:cubicBezTo>
                    <a:pt x="488" y="365"/>
                    <a:pt x="488" y="364"/>
                    <a:pt x="488" y="364"/>
                  </a:cubicBezTo>
                  <a:cubicBezTo>
                    <a:pt x="488" y="360"/>
                    <a:pt x="487" y="355"/>
                    <a:pt x="485" y="351"/>
                  </a:cubicBezTo>
                  <a:cubicBezTo>
                    <a:pt x="482" y="355"/>
                    <a:pt x="479" y="360"/>
                    <a:pt x="475" y="365"/>
                  </a:cubicBezTo>
                  <a:cubicBezTo>
                    <a:pt x="480" y="390"/>
                    <a:pt x="469" y="425"/>
                    <a:pt x="425" y="438"/>
                  </a:cubicBezTo>
                  <a:cubicBezTo>
                    <a:pt x="422" y="443"/>
                    <a:pt x="418" y="447"/>
                    <a:pt x="415" y="452"/>
                  </a:cubicBezTo>
                  <a:cubicBezTo>
                    <a:pt x="416" y="452"/>
                    <a:pt x="418" y="452"/>
                    <a:pt x="420" y="452"/>
                  </a:cubicBezTo>
                  <a:lnTo>
                    <a:pt x="420" y="452"/>
                  </a:lnTo>
                  <a:close/>
                  <a:moveTo>
                    <a:pt x="299" y="552"/>
                  </a:moveTo>
                  <a:lnTo>
                    <a:pt x="299" y="552"/>
                  </a:lnTo>
                  <a:cubicBezTo>
                    <a:pt x="299" y="552"/>
                    <a:pt x="299" y="552"/>
                    <a:pt x="299" y="552"/>
                  </a:cubicBezTo>
                  <a:cubicBezTo>
                    <a:pt x="299" y="553"/>
                    <a:pt x="300" y="554"/>
                    <a:pt x="301" y="555"/>
                  </a:cubicBezTo>
                  <a:cubicBezTo>
                    <a:pt x="312" y="549"/>
                    <a:pt x="322" y="541"/>
                    <a:pt x="332" y="533"/>
                  </a:cubicBezTo>
                  <a:cubicBezTo>
                    <a:pt x="332" y="533"/>
                    <a:pt x="332" y="533"/>
                    <a:pt x="332" y="533"/>
                  </a:cubicBezTo>
                  <a:cubicBezTo>
                    <a:pt x="337" y="529"/>
                    <a:pt x="342" y="525"/>
                    <a:pt x="346" y="521"/>
                  </a:cubicBezTo>
                  <a:cubicBezTo>
                    <a:pt x="346" y="521"/>
                    <a:pt x="347" y="521"/>
                    <a:pt x="347" y="521"/>
                  </a:cubicBezTo>
                  <a:cubicBezTo>
                    <a:pt x="351" y="517"/>
                    <a:pt x="356" y="512"/>
                    <a:pt x="360" y="508"/>
                  </a:cubicBezTo>
                  <a:cubicBezTo>
                    <a:pt x="360" y="508"/>
                    <a:pt x="361" y="508"/>
                    <a:pt x="361" y="507"/>
                  </a:cubicBezTo>
                  <a:cubicBezTo>
                    <a:pt x="367" y="502"/>
                    <a:pt x="372" y="495"/>
                    <a:pt x="378" y="489"/>
                  </a:cubicBezTo>
                  <a:cubicBezTo>
                    <a:pt x="378" y="489"/>
                    <a:pt x="378" y="488"/>
                    <a:pt x="379" y="488"/>
                  </a:cubicBezTo>
                  <a:cubicBezTo>
                    <a:pt x="384" y="483"/>
                    <a:pt x="389" y="477"/>
                    <a:pt x="393" y="471"/>
                  </a:cubicBezTo>
                  <a:cubicBezTo>
                    <a:pt x="394" y="470"/>
                    <a:pt x="394" y="470"/>
                    <a:pt x="394" y="470"/>
                  </a:cubicBezTo>
                  <a:cubicBezTo>
                    <a:pt x="398" y="465"/>
                    <a:pt x="403" y="459"/>
                    <a:pt x="407" y="454"/>
                  </a:cubicBezTo>
                  <a:cubicBezTo>
                    <a:pt x="407" y="453"/>
                    <a:pt x="407" y="453"/>
                    <a:pt x="407" y="453"/>
                  </a:cubicBezTo>
                  <a:cubicBezTo>
                    <a:pt x="412" y="447"/>
                    <a:pt x="417" y="440"/>
                    <a:pt x="421" y="434"/>
                  </a:cubicBezTo>
                  <a:cubicBezTo>
                    <a:pt x="421" y="434"/>
                    <a:pt x="421" y="434"/>
                    <a:pt x="422" y="433"/>
                  </a:cubicBezTo>
                  <a:cubicBezTo>
                    <a:pt x="438" y="410"/>
                    <a:pt x="454" y="386"/>
                    <a:pt x="470" y="363"/>
                  </a:cubicBezTo>
                  <a:cubicBezTo>
                    <a:pt x="470" y="363"/>
                    <a:pt x="470" y="363"/>
                    <a:pt x="470" y="363"/>
                  </a:cubicBezTo>
                  <a:cubicBezTo>
                    <a:pt x="475" y="356"/>
                    <a:pt x="479" y="350"/>
                    <a:pt x="484" y="343"/>
                  </a:cubicBezTo>
                  <a:cubicBezTo>
                    <a:pt x="484" y="343"/>
                    <a:pt x="484" y="343"/>
                    <a:pt x="484" y="343"/>
                  </a:cubicBezTo>
                  <a:cubicBezTo>
                    <a:pt x="492" y="332"/>
                    <a:pt x="500" y="321"/>
                    <a:pt x="508" y="311"/>
                  </a:cubicBezTo>
                  <a:cubicBezTo>
                    <a:pt x="509" y="310"/>
                    <a:pt x="510" y="309"/>
                    <a:pt x="510" y="308"/>
                  </a:cubicBezTo>
                  <a:cubicBezTo>
                    <a:pt x="511" y="308"/>
                    <a:pt x="511" y="307"/>
                    <a:pt x="511" y="307"/>
                  </a:cubicBezTo>
                  <a:cubicBezTo>
                    <a:pt x="516" y="301"/>
                    <a:pt x="521" y="296"/>
                    <a:pt x="526" y="290"/>
                  </a:cubicBezTo>
                  <a:cubicBezTo>
                    <a:pt x="526" y="290"/>
                    <a:pt x="526" y="290"/>
                    <a:pt x="526" y="289"/>
                  </a:cubicBezTo>
                  <a:cubicBezTo>
                    <a:pt x="535" y="280"/>
                    <a:pt x="544" y="270"/>
                    <a:pt x="553" y="262"/>
                  </a:cubicBezTo>
                  <a:cubicBezTo>
                    <a:pt x="553" y="262"/>
                    <a:pt x="554" y="262"/>
                    <a:pt x="554" y="262"/>
                  </a:cubicBezTo>
                  <a:cubicBezTo>
                    <a:pt x="560" y="256"/>
                    <a:pt x="566" y="252"/>
                    <a:pt x="572" y="247"/>
                  </a:cubicBezTo>
                  <a:cubicBezTo>
                    <a:pt x="572" y="247"/>
                    <a:pt x="573" y="247"/>
                    <a:pt x="573" y="247"/>
                  </a:cubicBezTo>
                  <a:lnTo>
                    <a:pt x="574" y="246"/>
                  </a:lnTo>
                  <a:cubicBezTo>
                    <a:pt x="574" y="246"/>
                    <a:pt x="574" y="246"/>
                    <a:pt x="574" y="246"/>
                  </a:cubicBezTo>
                  <a:cubicBezTo>
                    <a:pt x="575" y="245"/>
                    <a:pt x="576" y="244"/>
                    <a:pt x="577" y="244"/>
                  </a:cubicBezTo>
                  <a:lnTo>
                    <a:pt x="571" y="228"/>
                  </a:lnTo>
                  <a:cubicBezTo>
                    <a:pt x="568" y="230"/>
                    <a:pt x="565" y="233"/>
                    <a:pt x="562" y="235"/>
                  </a:cubicBezTo>
                  <a:cubicBezTo>
                    <a:pt x="562" y="235"/>
                    <a:pt x="562" y="236"/>
                    <a:pt x="562" y="236"/>
                  </a:cubicBezTo>
                  <a:cubicBezTo>
                    <a:pt x="456" y="323"/>
                    <a:pt x="411" y="466"/>
                    <a:pt x="294" y="544"/>
                  </a:cubicBezTo>
                  <a:cubicBezTo>
                    <a:pt x="296" y="547"/>
                    <a:pt x="297" y="549"/>
                    <a:pt x="299" y="552"/>
                  </a:cubicBezTo>
                  <a:lnTo>
                    <a:pt x="299" y="552"/>
                  </a:lnTo>
                  <a:close/>
                  <a:moveTo>
                    <a:pt x="400" y="562"/>
                  </a:moveTo>
                  <a:lnTo>
                    <a:pt x="400" y="562"/>
                  </a:lnTo>
                  <a:cubicBezTo>
                    <a:pt x="400" y="562"/>
                    <a:pt x="400" y="562"/>
                    <a:pt x="400" y="562"/>
                  </a:cubicBezTo>
                  <a:cubicBezTo>
                    <a:pt x="402" y="563"/>
                    <a:pt x="405" y="563"/>
                    <a:pt x="407" y="563"/>
                  </a:cubicBezTo>
                  <a:cubicBezTo>
                    <a:pt x="414" y="563"/>
                    <a:pt x="421" y="561"/>
                    <a:pt x="426" y="556"/>
                  </a:cubicBezTo>
                  <a:cubicBezTo>
                    <a:pt x="426" y="556"/>
                    <a:pt x="426" y="556"/>
                    <a:pt x="426" y="556"/>
                  </a:cubicBezTo>
                  <a:cubicBezTo>
                    <a:pt x="433" y="551"/>
                    <a:pt x="437" y="543"/>
                    <a:pt x="437" y="534"/>
                  </a:cubicBezTo>
                  <a:cubicBezTo>
                    <a:pt x="437" y="529"/>
                    <a:pt x="436" y="525"/>
                    <a:pt x="434" y="522"/>
                  </a:cubicBezTo>
                  <a:cubicBezTo>
                    <a:pt x="434" y="521"/>
                    <a:pt x="434" y="521"/>
                    <a:pt x="434" y="521"/>
                  </a:cubicBezTo>
                  <a:cubicBezTo>
                    <a:pt x="429" y="511"/>
                    <a:pt x="419" y="505"/>
                    <a:pt x="407" y="505"/>
                  </a:cubicBezTo>
                  <a:cubicBezTo>
                    <a:pt x="406" y="505"/>
                    <a:pt x="404" y="505"/>
                    <a:pt x="403" y="505"/>
                  </a:cubicBezTo>
                  <a:lnTo>
                    <a:pt x="402" y="505"/>
                  </a:lnTo>
                  <a:cubicBezTo>
                    <a:pt x="397" y="506"/>
                    <a:pt x="392" y="508"/>
                    <a:pt x="388" y="512"/>
                  </a:cubicBezTo>
                  <a:lnTo>
                    <a:pt x="388" y="512"/>
                  </a:lnTo>
                  <a:cubicBezTo>
                    <a:pt x="382" y="517"/>
                    <a:pt x="378" y="525"/>
                    <a:pt x="378" y="534"/>
                  </a:cubicBezTo>
                  <a:cubicBezTo>
                    <a:pt x="378" y="547"/>
                    <a:pt x="387" y="559"/>
                    <a:pt x="400" y="562"/>
                  </a:cubicBezTo>
                  <a:lnTo>
                    <a:pt x="400" y="562"/>
                  </a:lnTo>
                  <a:close/>
                  <a:moveTo>
                    <a:pt x="324" y="668"/>
                  </a:moveTo>
                  <a:lnTo>
                    <a:pt x="324" y="668"/>
                  </a:lnTo>
                  <a:cubicBezTo>
                    <a:pt x="332" y="665"/>
                    <a:pt x="340" y="662"/>
                    <a:pt x="347" y="657"/>
                  </a:cubicBezTo>
                  <a:cubicBezTo>
                    <a:pt x="347" y="657"/>
                    <a:pt x="347" y="657"/>
                    <a:pt x="348" y="657"/>
                  </a:cubicBezTo>
                  <a:cubicBezTo>
                    <a:pt x="354" y="653"/>
                    <a:pt x="360" y="648"/>
                    <a:pt x="365" y="643"/>
                  </a:cubicBezTo>
                  <a:cubicBezTo>
                    <a:pt x="365" y="643"/>
                    <a:pt x="365" y="643"/>
                    <a:pt x="365" y="643"/>
                  </a:cubicBezTo>
                  <a:cubicBezTo>
                    <a:pt x="390" y="618"/>
                    <a:pt x="397" y="585"/>
                    <a:pt x="396" y="567"/>
                  </a:cubicBezTo>
                  <a:cubicBezTo>
                    <a:pt x="391" y="565"/>
                    <a:pt x="385" y="562"/>
                    <a:pt x="381" y="557"/>
                  </a:cubicBezTo>
                  <a:cubicBezTo>
                    <a:pt x="384" y="590"/>
                    <a:pt x="374" y="629"/>
                    <a:pt x="327" y="653"/>
                  </a:cubicBezTo>
                  <a:cubicBezTo>
                    <a:pt x="326" y="653"/>
                    <a:pt x="326" y="653"/>
                    <a:pt x="325" y="653"/>
                  </a:cubicBezTo>
                  <a:cubicBezTo>
                    <a:pt x="325" y="653"/>
                    <a:pt x="324" y="653"/>
                    <a:pt x="324" y="653"/>
                  </a:cubicBezTo>
                  <a:cubicBezTo>
                    <a:pt x="316" y="650"/>
                    <a:pt x="307" y="646"/>
                    <a:pt x="300" y="641"/>
                  </a:cubicBezTo>
                  <a:cubicBezTo>
                    <a:pt x="299" y="640"/>
                    <a:pt x="299" y="640"/>
                    <a:pt x="298" y="640"/>
                  </a:cubicBezTo>
                  <a:cubicBezTo>
                    <a:pt x="292" y="635"/>
                    <a:pt x="286" y="629"/>
                    <a:pt x="282" y="622"/>
                  </a:cubicBezTo>
                  <a:cubicBezTo>
                    <a:pt x="282" y="621"/>
                    <a:pt x="282" y="621"/>
                    <a:pt x="281" y="621"/>
                  </a:cubicBezTo>
                  <a:cubicBezTo>
                    <a:pt x="272" y="605"/>
                    <a:pt x="274" y="585"/>
                    <a:pt x="300" y="569"/>
                  </a:cubicBezTo>
                  <a:cubicBezTo>
                    <a:pt x="299" y="565"/>
                    <a:pt x="297" y="561"/>
                    <a:pt x="295" y="557"/>
                  </a:cubicBezTo>
                  <a:cubicBezTo>
                    <a:pt x="241" y="594"/>
                    <a:pt x="263" y="640"/>
                    <a:pt x="324" y="668"/>
                  </a:cubicBezTo>
                  <a:lnTo>
                    <a:pt x="324" y="668"/>
                  </a:lnTo>
                  <a:close/>
                  <a:moveTo>
                    <a:pt x="349" y="662"/>
                  </a:moveTo>
                  <a:lnTo>
                    <a:pt x="349" y="662"/>
                  </a:lnTo>
                  <a:cubicBezTo>
                    <a:pt x="344" y="666"/>
                    <a:pt x="338" y="669"/>
                    <a:pt x="331" y="672"/>
                  </a:cubicBezTo>
                  <a:cubicBezTo>
                    <a:pt x="363" y="685"/>
                    <a:pt x="405" y="694"/>
                    <a:pt x="449" y="693"/>
                  </a:cubicBezTo>
                  <a:cubicBezTo>
                    <a:pt x="423" y="683"/>
                    <a:pt x="374" y="667"/>
                    <a:pt x="349" y="662"/>
                  </a:cubicBezTo>
                  <a:lnTo>
                    <a:pt x="349" y="662"/>
                  </a:lnTo>
                  <a:close/>
                  <a:moveTo>
                    <a:pt x="368" y="648"/>
                  </a:moveTo>
                  <a:lnTo>
                    <a:pt x="368" y="648"/>
                  </a:lnTo>
                  <a:cubicBezTo>
                    <a:pt x="364" y="652"/>
                    <a:pt x="360" y="655"/>
                    <a:pt x="356" y="658"/>
                  </a:cubicBezTo>
                  <a:cubicBezTo>
                    <a:pt x="387" y="665"/>
                    <a:pt x="443" y="683"/>
                    <a:pt x="463" y="692"/>
                  </a:cubicBezTo>
                  <a:cubicBezTo>
                    <a:pt x="475" y="692"/>
                    <a:pt x="487" y="690"/>
                    <a:pt x="499" y="688"/>
                  </a:cubicBezTo>
                  <a:cubicBezTo>
                    <a:pt x="465" y="677"/>
                    <a:pt x="398" y="656"/>
                    <a:pt x="368" y="648"/>
                  </a:cubicBezTo>
                  <a:lnTo>
                    <a:pt x="368" y="648"/>
                  </a:lnTo>
                  <a:close/>
                  <a:moveTo>
                    <a:pt x="402" y="568"/>
                  </a:moveTo>
                  <a:lnTo>
                    <a:pt x="402" y="568"/>
                  </a:lnTo>
                  <a:cubicBezTo>
                    <a:pt x="402" y="587"/>
                    <a:pt x="395" y="619"/>
                    <a:pt x="372" y="644"/>
                  </a:cubicBezTo>
                  <a:cubicBezTo>
                    <a:pt x="407" y="652"/>
                    <a:pt x="482" y="676"/>
                    <a:pt x="510" y="686"/>
                  </a:cubicBezTo>
                  <a:cubicBezTo>
                    <a:pt x="514" y="685"/>
                    <a:pt x="518" y="684"/>
                    <a:pt x="521" y="683"/>
                  </a:cubicBezTo>
                  <a:cubicBezTo>
                    <a:pt x="517" y="661"/>
                    <a:pt x="517" y="629"/>
                    <a:pt x="528" y="594"/>
                  </a:cubicBezTo>
                  <a:cubicBezTo>
                    <a:pt x="497" y="592"/>
                    <a:pt x="461" y="582"/>
                    <a:pt x="428" y="562"/>
                  </a:cubicBezTo>
                  <a:cubicBezTo>
                    <a:pt x="422" y="566"/>
                    <a:pt x="415" y="569"/>
                    <a:pt x="407" y="569"/>
                  </a:cubicBezTo>
                  <a:cubicBezTo>
                    <a:pt x="405" y="569"/>
                    <a:pt x="404" y="569"/>
                    <a:pt x="402" y="568"/>
                  </a:cubicBezTo>
                  <a:lnTo>
                    <a:pt x="402" y="568"/>
                  </a:lnTo>
                  <a:close/>
                  <a:moveTo>
                    <a:pt x="402" y="492"/>
                  </a:moveTo>
                  <a:lnTo>
                    <a:pt x="402" y="492"/>
                  </a:lnTo>
                  <a:cubicBezTo>
                    <a:pt x="402" y="495"/>
                    <a:pt x="403" y="497"/>
                    <a:pt x="404" y="499"/>
                  </a:cubicBezTo>
                  <a:cubicBezTo>
                    <a:pt x="405" y="499"/>
                    <a:pt x="406" y="499"/>
                    <a:pt x="407" y="499"/>
                  </a:cubicBezTo>
                  <a:cubicBezTo>
                    <a:pt x="413" y="499"/>
                    <a:pt x="418" y="500"/>
                    <a:pt x="423" y="503"/>
                  </a:cubicBezTo>
                  <a:cubicBezTo>
                    <a:pt x="426" y="487"/>
                    <a:pt x="411" y="481"/>
                    <a:pt x="402" y="492"/>
                  </a:cubicBezTo>
                  <a:lnTo>
                    <a:pt x="402" y="492"/>
                  </a:lnTo>
                  <a:close/>
                  <a:moveTo>
                    <a:pt x="422" y="464"/>
                  </a:moveTo>
                  <a:lnTo>
                    <a:pt x="422" y="464"/>
                  </a:lnTo>
                  <a:cubicBezTo>
                    <a:pt x="447" y="470"/>
                    <a:pt x="455" y="502"/>
                    <a:pt x="440" y="521"/>
                  </a:cubicBezTo>
                  <a:cubicBezTo>
                    <a:pt x="441" y="525"/>
                    <a:pt x="442" y="529"/>
                    <a:pt x="442" y="534"/>
                  </a:cubicBezTo>
                  <a:cubicBezTo>
                    <a:pt x="442" y="543"/>
                    <a:pt x="438" y="552"/>
                    <a:pt x="432" y="558"/>
                  </a:cubicBezTo>
                  <a:cubicBezTo>
                    <a:pt x="481" y="588"/>
                    <a:pt x="536" y="593"/>
                    <a:pt x="572" y="586"/>
                  </a:cubicBezTo>
                  <a:cubicBezTo>
                    <a:pt x="610" y="578"/>
                    <a:pt x="623" y="557"/>
                    <a:pt x="600" y="536"/>
                  </a:cubicBezTo>
                  <a:cubicBezTo>
                    <a:pt x="595" y="532"/>
                    <a:pt x="607" y="521"/>
                    <a:pt x="615" y="520"/>
                  </a:cubicBezTo>
                  <a:cubicBezTo>
                    <a:pt x="616" y="515"/>
                    <a:pt x="614" y="511"/>
                    <a:pt x="609" y="509"/>
                  </a:cubicBezTo>
                  <a:cubicBezTo>
                    <a:pt x="598" y="508"/>
                    <a:pt x="579" y="514"/>
                    <a:pt x="566" y="517"/>
                  </a:cubicBezTo>
                  <a:cubicBezTo>
                    <a:pt x="566" y="519"/>
                    <a:pt x="562" y="520"/>
                    <a:pt x="561" y="517"/>
                  </a:cubicBezTo>
                  <a:cubicBezTo>
                    <a:pt x="560" y="513"/>
                    <a:pt x="563" y="507"/>
                    <a:pt x="564" y="505"/>
                  </a:cubicBezTo>
                  <a:cubicBezTo>
                    <a:pt x="566" y="501"/>
                    <a:pt x="570" y="504"/>
                    <a:pt x="569" y="507"/>
                  </a:cubicBezTo>
                  <a:cubicBezTo>
                    <a:pt x="568" y="508"/>
                    <a:pt x="568" y="509"/>
                    <a:pt x="567" y="511"/>
                  </a:cubicBezTo>
                  <a:cubicBezTo>
                    <a:pt x="580" y="508"/>
                    <a:pt x="597" y="502"/>
                    <a:pt x="609" y="503"/>
                  </a:cubicBezTo>
                  <a:cubicBezTo>
                    <a:pt x="612" y="501"/>
                    <a:pt x="620" y="495"/>
                    <a:pt x="619" y="491"/>
                  </a:cubicBezTo>
                  <a:cubicBezTo>
                    <a:pt x="618" y="490"/>
                    <a:pt x="617" y="489"/>
                    <a:pt x="616" y="487"/>
                  </a:cubicBezTo>
                  <a:cubicBezTo>
                    <a:pt x="610" y="479"/>
                    <a:pt x="612" y="473"/>
                    <a:pt x="618" y="467"/>
                  </a:cubicBezTo>
                  <a:cubicBezTo>
                    <a:pt x="608" y="466"/>
                    <a:pt x="596" y="467"/>
                    <a:pt x="590" y="474"/>
                  </a:cubicBezTo>
                  <a:cubicBezTo>
                    <a:pt x="586" y="479"/>
                    <a:pt x="579" y="467"/>
                    <a:pt x="579" y="466"/>
                  </a:cubicBezTo>
                  <a:cubicBezTo>
                    <a:pt x="576" y="460"/>
                    <a:pt x="576" y="452"/>
                    <a:pt x="586" y="443"/>
                  </a:cubicBezTo>
                  <a:cubicBezTo>
                    <a:pt x="588" y="440"/>
                    <a:pt x="592" y="445"/>
                    <a:pt x="590" y="447"/>
                  </a:cubicBezTo>
                  <a:cubicBezTo>
                    <a:pt x="582" y="454"/>
                    <a:pt x="580" y="461"/>
                    <a:pt x="587" y="468"/>
                  </a:cubicBezTo>
                  <a:lnTo>
                    <a:pt x="588" y="469"/>
                  </a:lnTo>
                  <a:cubicBezTo>
                    <a:pt x="598" y="461"/>
                    <a:pt x="612" y="460"/>
                    <a:pt x="624" y="463"/>
                  </a:cubicBezTo>
                  <a:lnTo>
                    <a:pt x="624" y="463"/>
                  </a:lnTo>
                  <a:lnTo>
                    <a:pt x="624" y="463"/>
                  </a:lnTo>
                  <a:cubicBezTo>
                    <a:pt x="645" y="461"/>
                    <a:pt x="644" y="453"/>
                    <a:pt x="638" y="437"/>
                  </a:cubicBezTo>
                  <a:cubicBezTo>
                    <a:pt x="636" y="431"/>
                    <a:pt x="633" y="424"/>
                    <a:pt x="630" y="415"/>
                  </a:cubicBezTo>
                  <a:cubicBezTo>
                    <a:pt x="625" y="404"/>
                    <a:pt x="617" y="379"/>
                    <a:pt x="608" y="353"/>
                  </a:cubicBezTo>
                  <a:cubicBezTo>
                    <a:pt x="584" y="343"/>
                    <a:pt x="549" y="349"/>
                    <a:pt x="523" y="361"/>
                  </a:cubicBezTo>
                  <a:cubicBezTo>
                    <a:pt x="516" y="371"/>
                    <a:pt x="507" y="380"/>
                    <a:pt x="493" y="389"/>
                  </a:cubicBezTo>
                  <a:cubicBezTo>
                    <a:pt x="487" y="426"/>
                    <a:pt x="457" y="453"/>
                    <a:pt x="423" y="457"/>
                  </a:cubicBezTo>
                  <a:lnTo>
                    <a:pt x="422" y="464"/>
                  </a:lnTo>
                  <a:lnTo>
                    <a:pt x="422" y="464"/>
                  </a:lnTo>
                  <a:close/>
                  <a:moveTo>
                    <a:pt x="416" y="463"/>
                  </a:moveTo>
                  <a:lnTo>
                    <a:pt x="416" y="463"/>
                  </a:lnTo>
                  <a:lnTo>
                    <a:pt x="417" y="458"/>
                  </a:lnTo>
                  <a:cubicBezTo>
                    <a:pt x="415" y="458"/>
                    <a:pt x="413" y="458"/>
                    <a:pt x="411" y="458"/>
                  </a:cubicBezTo>
                  <a:cubicBezTo>
                    <a:pt x="407" y="463"/>
                    <a:pt x="403" y="468"/>
                    <a:pt x="399" y="473"/>
                  </a:cubicBezTo>
                  <a:cubicBezTo>
                    <a:pt x="399" y="477"/>
                    <a:pt x="399" y="482"/>
                    <a:pt x="400" y="485"/>
                  </a:cubicBezTo>
                  <a:cubicBezTo>
                    <a:pt x="412" y="476"/>
                    <a:pt x="435" y="482"/>
                    <a:pt x="428" y="506"/>
                  </a:cubicBezTo>
                  <a:cubicBezTo>
                    <a:pt x="431" y="508"/>
                    <a:pt x="434" y="511"/>
                    <a:pt x="437" y="515"/>
                  </a:cubicBezTo>
                  <a:cubicBezTo>
                    <a:pt x="449" y="498"/>
                    <a:pt x="439" y="469"/>
                    <a:pt x="414" y="469"/>
                  </a:cubicBezTo>
                  <a:cubicBezTo>
                    <a:pt x="411" y="468"/>
                    <a:pt x="411" y="463"/>
                    <a:pt x="415" y="463"/>
                  </a:cubicBezTo>
                  <a:cubicBezTo>
                    <a:pt x="415" y="463"/>
                    <a:pt x="416" y="463"/>
                    <a:pt x="416" y="463"/>
                  </a:cubicBezTo>
                  <a:lnTo>
                    <a:pt x="416" y="463"/>
                  </a:lnTo>
                  <a:close/>
                  <a:moveTo>
                    <a:pt x="514" y="262"/>
                  </a:moveTo>
                  <a:lnTo>
                    <a:pt x="514" y="262"/>
                  </a:lnTo>
                  <a:cubicBezTo>
                    <a:pt x="514" y="265"/>
                    <a:pt x="511" y="267"/>
                    <a:pt x="509" y="267"/>
                  </a:cubicBezTo>
                  <a:cubicBezTo>
                    <a:pt x="506" y="267"/>
                    <a:pt x="503" y="265"/>
                    <a:pt x="503" y="262"/>
                  </a:cubicBezTo>
                  <a:cubicBezTo>
                    <a:pt x="503" y="259"/>
                    <a:pt x="506" y="257"/>
                    <a:pt x="509" y="257"/>
                  </a:cubicBezTo>
                  <a:cubicBezTo>
                    <a:pt x="511" y="257"/>
                    <a:pt x="514" y="259"/>
                    <a:pt x="514" y="262"/>
                  </a:cubicBezTo>
                  <a:lnTo>
                    <a:pt x="514" y="262"/>
                  </a:lnTo>
                  <a:close/>
                  <a:moveTo>
                    <a:pt x="529" y="244"/>
                  </a:moveTo>
                  <a:lnTo>
                    <a:pt x="529" y="244"/>
                  </a:lnTo>
                  <a:cubicBezTo>
                    <a:pt x="529" y="248"/>
                    <a:pt x="526" y="250"/>
                    <a:pt x="523" y="250"/>
                  </a:cubicBezTo>
                  <a:cubicBezTo>
                    <a:pt x="520" y="250"/>
                    <a:pt x="517" y="248"/>
                    <a:pt x="517" y="244"/>
                  </a:cubicBezTo>
                  <a:cubicBezTo>
                    <a:pt x="517" y="241"/>
                    <a:pt x="520" y="239"/>
                    <a:pt x="523" y="239"/>
                  </a:cubicBezTo>
                  <a:cubicBezTo>
                    <a:pt x="526" y="239"/>
                    <a:pt x="529" y="241"/>
                    <a:pt x="529" y="244"/>
                  </a:cubicBezTo>
                  <a:lnTo>
                    <a:pt x="529" y="244"/>
                  </a:lnTo>
                  <a:close/>
                  <a:moveTo>
                    <a:pt x="499" y="280"/>
                  </a:moveTo>
                  <a:lnTo>
                    <a:pt x="499" y="280"/>
                  </a:lnTo>
                  <a:cubicBezTo>
                    <a:pt x="499" y="283"/>
                    <a:pt x="497" y="285"/>
                    <a:pt x="495" y="285"/>
                  </a:cubicBezTo>
                  <a:cubicBezTo>
                    <a:pt x="492" y="285"/>
                    <a:pt x="490" y="283"/>
                    <a:pt x="490" y="280"/>
                  </a:cubicBezTo>
                  <a:cubicBezTo>
                    <a:pt x="490" y="278"/>
                    <a:pt x="492" y="276"/>
                    <a:pt x="495" y="276"/>
                  </a:cubicBezTo>
                  <a:cubicBezTo>
                    <a:pt x="497" y="276"/>
                    <a:pt x="499" y="278"/>
                    <a:pt x="499" y="280"/>
                  </a:cubicBezTo>
                  <a:lnTo>
                    <a:pt x="499" y="280"/>
                  </a:lnTo>
                  <a:close/>
                  <a:moveTo>
                    <a:pt x="339" y="230"/>
                  </a:moveTo>
                  <a:lnTo>
                    <a:pt x="339" y="230"/>
                  </a:lnTo>
                  <a:cubicBezTo>
                    <a:pt x="339" y="233"/>
                    <a:pt x="336" y="236"/>
                    <a:pt x="333" y="236"/>
                  </a:cubicBezTo>
                  <a:cubicBezTo>
                    <a:pt x="330" y="236"/>
                    <a:pt x="328" y="233"/>
                    <a:pt x="328" y="230"/>
                  </a:cubicBezTo>
                  <a:cubicBezTo>
                    <a:pt x="328" y="227"/>
                    <a:pt x="330" y="224"/>
                    <a:pt x="333" y="224"/>
                  </a:cubicBezTo>
                  <a:cubicBezTo>
                    <a:pt x="336" y="224"/>
                    <a:pt x="339" y="227"/>
                    <a:pt x="339" y="230"/>
                  </a:cubicBezTo>
                  <a:lnTo>
                    <a:pt x="339" y="230"/>
                  </a:lnTo>
                  <a:close/>
                  <a:moveTo>
                    <a:pt x="407" y="544"/>
                  </a:moveTo>
                  <a:lnTo>
                    <a:pt x="407" y="544"/>
                  </a:lnTo>
                  <a:cubicBezTo>
                    <a:pt x="413" y="544"/>
                    <a:pt x="417" y="539"/>
                    <a:pt x="417" y="534"/>
                  </a:cubicBezTo>
                  <a:cubicBezTo>
                    <a:pt x="417" y="528"/>
                    <a:pt x="413" y="524"/>
                    <a:pt x="407" y="524"/>
                  </a:cubicBezTo>
                  <a:cubicBezTo>
                    <a:pt x="402" y="524"/>
                    <a:pt x="397" y="528"/>
                    <a:pt x="397" y="534"/>
                  </a:cubicBezTo>
                  <a:cubicBezTo>
                    <a:pt x="397" y="539"/>
                    <a:pt x="402" y="544"/>
                    <a:pt x="407" y="544"/>
                  </a:cubicBezTo>
                  <a:lnTo>
                    <a:pt x="407" y="544"/>
                  </a:lnTo>
                  <a:close/>
                  <a:moveTo>
                    <a:pt x="407" y="550"/>
                  </a:moveTo>
                  <a:lnTo>
                    <a:pt x="407" y="550"/>
                  </a:lnTo>
                  <a:cubicBezTo>
                    <a:pt x="399" y="550"/>
                    <a:pt x="392" y="542"/>
                    <a:pt x="392" y="534"/>
                  </a:cubicBezTo>
                  <a:cubicBezTo>
                    <a:pt x="392" y="525"/>
                    <a:pt x="399" y="518"/>
                    <a:pt x="407" y="518"/>
                  </a:cubicBezTo>
                  <a:cubicBezTo>
                    <a:pt x="416" y="518"/>
                    <a:pt x="423" y="525"/>
                    <a:pt x="423" y="534"/>
                  </a:cubicBezTo>
                  <a:cubicBezTo>
                    <a:pt x="423" y="542"/>
                    <a:pt x="416" y="550"/>
                    <a:pt x="407" y="550"/>
                  </a:cubicBezTo>
                  <a:lnTo>
                    <a:pt x="407" y="550"/>
                  </a:lnTo>
                  <a:close/>
                  <a:moveTo>
                    <a:pt x="624" y="463"/>
                  </a:moveTo>
                  <a:lnTo>
                    <a:pt x="624" y="463"/>
                  </a:lnTo>
                  <a:cubicBezTo>
                    <a:pt x="624" y="463"/>
                    <a:pt x="624" y="463"/>
                    <a:pt x="624" y="463"/>
                  </a:cubicBezTo>
                  <a:lnTo>
                    <a:pt x="624" y="463"/>
                  </a:lnTo>
                  <a:lnTo>
                    <a:pt x="624" y="463"/>
                  </a:lnTo>
                  <a:lnTo>
                    <a:pt x="624" y="463"/>
                  </a:lnTo>
                  <a:close/>
                  <a:moveTo>
                    <a:pt x="541" y="399"/>
                  </a:moveTo>
                  <a:lnTo>
                    <a:pt x="541" y="399"/>
                  </a:lnTo>
                  <a:cubicBezTo>
                    <a:pt x="539" y="395"/>
                    <a:pt x="539" y="389"/>
                    <a:pt x="539" y="383"/>
                  </a:cubicBezTo>
                  <a:cubicBezTo>
                    <a:pt x="531" y="385"/>
                    <a:pt x="523" y="389"/>
                    <a:pt x="516" y="395"/>
                  </a:cubicBezTo>
                  <a:cubicBezTo>
                    <a:pt x="518" y="395"/>
                    <a:pt x="522" y="397"/>
                    <a:pt x="527" y="398"/>
                  </a:cubicBezTo>
                  <a:cubicBezTo>
                    <a:pt x="531" y="398"/>
                    <a:pt x="536" y="399"/>
                    <a:pt x="541" y="399"/>
                  </a:cubicBezTo>
                  <a:lnTo>
                    <a:pt x="541" y="399"/>
                  </a:lnTo>
                  <a:close/>
                  <a:moveTo>
                    <a:pt x="545" y="381"/>
                  </a:moveTo>
                  <a:lnTo>
                    <a:pt x="545" y="381"/>
                  </a:lnTo>
                  <a:cubicBezTo>
                    <a:pt x="544" y="389"/>
                    <a:pt x="545" y="395"/>
                    <a:pt x="547" y="400"/>
                  </a:cubicBezTo>
                  <a:cubicBezTo>
                    <a:pt x="551" y="400"/>
                    <a:pt x="554" y="399"/>
                    <a:pt x="558" y="399"/>
                  </a:cubicBezTo>
                  <a:cubicBezTo>
                    <a:pt x="556" y="397"/>
                    <a:pt x="555" y="393"/>
                    <a:pt x="555" y="389"/>
                  </a:cubicBezTo>
                  <a:cubicBezTo>
                    <a:pt x="555" y="386"/>
                    <a:pt x="555" y="382"/>
                    <a:pt x="556" y="379"/>
                  </a:cubicBezTo>
                  <a:cubicBezTo>
                    <a:pt x="553" y="380"/>
                    <a:pt x="549" y="380"/>
                    <a:pt x="545" y="381"/>
                  </a:cubicBezTo>
                  <a:lnTo>
                    <a:pt x="545" y="381"/>
                  </a:lnTo>
                  <a:close/>
                  <a:moveTo>
                    <a:pt x="569" y="373"/>
                  </a:moveTo>
                  <a:lnTo>
                    <a:pt x="569" y="373"/>
                  </a:lnTo>
                  <a:cubicBezTo>
                    <a:pt x="572" y="373"/>
                    <a:pt x="576" y="372"/>
                    <a:pt x="579" y="373"/>
                  </a:cubicBezTo>
                  <a:cubicBezTo>
                    <a:pt x="581" y="373"/>
                    <a:pt x="582" y="375"/>
                    <a:pt x="582" y="376"/>
                  </a:cubicBezTo>
                  <a:cubicBezTo>
                    <a:pt x="582" y="379"/>
                    <a:pt x="577" y="381"/>
                    <a:pt x="574" y="382"/>
                  </a:cubicBezTo>
                  <a:cubicBezTo>
                    <a:pt x="574" y="384"/>
                    <a:pt x="575" y="386"/>
                    <a:pt x="575" y="387"/>
                  </a:cubicBezTo>
                  <a:cubicBezTo>
                    <a:pt x="576" y="395"/>
                    <a:pt x="572" y="402"/>
                    <a:pt x="567" y="404"/>
                  </a:cubicBezTo>
                  <a:cubicBezTo>
                    <a:pt x="567" y="404"/>
                    <a:pt x="567" y="404"/>
                    <a:pt x="567" y="404"/>
                  </a:cubicBezTo>
                  <a:cubicBezTo>
                    <a:pt x="560" y="405"/>
                    <a:pt x="553" y="405"/>
                    <a:pt x="546" y="405"/>
                  </a:cubicBezTo>
                  <a:cubicBezTo>
                    <a:pt x="545" y="405"/>
                    <a:pt x="545" y="405"/>
                    <a:pt x="544" y="405"/>
                  </a:cubicBezTo>
                  <a:cubicBezTo>
                    <a:pt x="533" y="405"/>
                    <a:pt x="521" y="403"/>
                    <a:pt x="511" y="399"/>
                  </a:cubicBezTo>
                  <a:cubicBezTo>
                    <a:pt x="511" y="399"/>
                    <a:pt x="511" y="399"/>
                    <a:pt x="511" y="399"/>
                  </a:cubicBezTo>
                  <a:cubicBezTo>
                    <a:pt x="508" y="402"/>
                    <a:pt x="504" y="399"/>
                    <a:pt x="506" y="396"/>
                  </a:cubicBezTo>
                  <a:cubicBezTo>
                    <a:pt x="506" y="396"/>
                    <a:pt x="507" y="395"/>
                    <a:pt x="508" y="394"/>
                  </a:cubicBezTo>
                  <a:cubicBezTo>
                    <a:pt x="508" y="394"/>
                    <a:pt x="509" y="393"/>
                    <a:pt x="509" y="393"/>
                  </a:cubicBezTo>
                  <a:cubicBezTo>
                    <a:pt x="515" y="387"/>
                    <a:pt x="534" y="373"/>
                    <a:pt x="569" y="373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019F0C27-B9AD-9598-6A47-3085A7D4B43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499350" y="325438"/>
              <a:ext cx="525463" cy="576262"/>
            </a:xfrm>
            <a:custGeom>
              <a:avLst/>
              <a:gdLst>
                <a:gd name="T0" fmla="*/ 524 w 647"/>
                <a:gd name="T1" fmla="*/ 663 h 701"/>
                <a:gd name="T2" fmla="*/ 555 w 647"/>
                <a:gd name="T3" fmla="*/ 673 h 701"/>
                <a:gd name="T4" fmla="*/ 563 w 647"/>
                <a:gd name="T5" fmla="*/ 670 h 701"/>
                <a:gd name="T6" fmla="*/ 524 w 647"/>
                <a:gd name="T7" fmla="*/ 657 h 701"/>
                <a:gd name="T8" fmla="*/ 564 w 647"/>
                <a:gd name="T9" fmla="*/ 676 h 701"/>
                <a:gd name="T10" fmla="*/ 510 w 647"/>
                <a:gd name="T11" fmla="*/ 692 h 701"/>
                <a:gd name="T12" fmla="*/ 324 w 647"/>
                <a:gd name="T13" fmla="*/ 675 h 701"/>
                <a:gd name="T14" fmla="*/ 293 w 647"/>
                <a:gd name="T15" fmla="*/ 552 h 701"/>
                <a:gd name="T16" fmla="*/ 265 w 647"/>
                <a:gd name="T17" fmla="*/ 544 h 701"/>
                <a:gd name="T18" fmla="*/ 217 w 647"/>
                <a:gd name="T19" fmla="*/ 599 h 701"/>
                <a:gd name="T20" fmla="*/ 501 w 647"/>
                <a:gd name="T21" fmla="*/ 186 h 701"/>
                <a:gd name="T22" fmla="*/ 510 w 647"/>
                <a:gd name="T23" fmla="*/ 202 h 701"/>
                <a:gd name="T24" fmla="*/ 554 w 647"/>
                <a:gd name="T25" fmla="*/ 163 h 701"/>
                <a:gd name="T26" fmla="*/ 583 w 647"/>
                <a:gd name="T27" fmla="*/ 244 h 701"/>
                <a:gd name="T28" fmla="*/ 579 w 647"/>
                <a:gd name="T29" fmla="*/ 249 h 701"/>
                <a:gd name="T30" fmla="*/ 625 w 647"/>
                <a:gd name="T31" fmla="*/ 468 h 701"/>
                <a:gd name="T32" fmla="*/ 617 w 647"/>
                <a:gd name="T33" fmla="*/ 526 h 701"/>
                <a:gd name="T34" fmla="*/ 534 w 647"/>
                <a:gd name="T35" fmla="*/ 594 h 701"/>
                <a:gd name="T36" fmla="*/ 586 w 647"/>
                <a:gd name="T37" fmla="*/ 661 h 701"/>
                <a:gd name="T38" fmla="*/ 586 w 647"/>
                <a:gd name="T39" fmla="*/ 666 h 701"/>
                <a:gd name="T40" fmla="*/ 564 w 647"/>
                <a:gd name="T41" fmla="*/ 676 h 701"/>
                <a:gd name="T42" fmla="*/ 306 w 647"/>
                <a:gd name="T43" fmla="*/ 571 h 701"/>
                <a:gd name="T44" fmla="*/ 303 w 647"/>
                <a:gd name="T45" fmla="*/ 560 h 701"/>
                <a:gd name="T46" fmla="*/ 302 w 647"/>
                <a:gd name="T47" fmla="*/ 575 h 701"/>
                <a:gd name="T48" fmla="*/ 303 w 647"/>
                <a:gd name="T49" fmla="*/ 596 h 701"/>
                <a:gd name="T50" fmla="*/ 283 w 647"/>
                <a:gd name="T51" fmla="*/ 607 h 701"/>
                <a:gd name="T52" fmla="*/ 333 w 647"/>
                <a:gd name="T53" fmla="*/ 540 h 701"/>
                <a:gd name="T54" fmla="*/ 283 w 647"/>
                <a:gd name="T55" fmla="*/ 607 h 701"/>
                <a:gd name="T56" fmla="*/ 301 w 647"/>
                <a:gd name="T57" fmla="*/ 635 h 701"/>
                <a:gd name="T58" fmla="*/ 289 w 647"/>
                <a:gd name="T59" fmla="*/ 623 h 701"/>
                <a:gd name="T60" fmla="*/ 307 w 647"/>
                <a:gd name="T61" fmla="*/ 639 h 701"/>
                <a:gd name="T62" fmla="*/ 352 w 647"/>
                <a:gd name="T63" fmla="*/ 524 h 701"/>
                <a:gd name="T64" fmla="*/ 527 w 647"/>
                <a:gd name="T65" fmla="*/ 353 h 701"/>
                <a:gd name="T66" fmla="*/ 578 w 647"/>
                <a:gd name="T67" fmla="*/ 264 h 701"/>
                <a:gd name="T68" fmla="*/ 527 w 647"/>
                <a:gd name="T69" fmla="*/ 353 h 701"/>
                <a:gd name="T70" fmla="*/ 519 w 647"/>
                <a:gd name="T71" fmla="*/ 356 h 701"/>
                <a:gd name="T72" fmla="*/ 528 w 647"/>
                <a:gd name="T73" fmla="*/ 314 h 701"/>
                <a:gd name="T74" fmla="*/ 516 w 647"/>
                <a:gd name="T75" fmla="*/ 310 h 701"/>
                <a:gd name="T76" fmla="*/ 518 w 647"/>
                <a:gd name="T77" fmla="*/ 357 h 701"/>
                <a:gd name="T78" fmla="*/ 374 w 647"/>
                <a:gd name="T79" fmla="*/ 525 h 701"/>
                <a:gd name="T80" fmla="*/ 366 w 647"/>
                <a:gd name="T81" fmla="*/ 510 h 701"/>
                <a:gd name="T82" fmla="*/ 387 w 647"/>
                <a:gd name="T83" fmla="*/ 505 h 701"/>
                <a:gd name="T84" fmla="*/ 394 w 647"/>
                <a:gd name="T85" fmla="*/ 479 h 701"/>
                <a:gd name="T86" fmla="*/ 387 w 647"/>
                <a:gd name="T87" fmla="*/ 505 h 701"/>
                <a:gd name="T88" fmla="*/ 258 w 647"/>
                <a:gd name="T89" fmla="*/ 506 h 701"/>
                <a:gd name="T90" fmla="*/ 226 w 647"/>
                <a:gd name="T91" fmla="*/ 406 h 701"/>
                <a:gd name="T92" fmla="*/ 228 w 647"/>
                <a:gd name="T93" fmla="*/ 363 h 701"/>
                <a:gd name="T94" fmla="*/ 231 w 647"/>
                <a:gd name="T95" fmla="*/ 349 h 701"/>
                <a:gd name="T96" fmla="*/ 310 w 647"/>
                <a:gd name="T97" fmla="*/ 227 h 701"/>
                <a:gd name="T98" fmla="*/ 358 w 647"/>
                <a:gd name="T99" fmla="*/ 200 h 701"/>
                <a:gd name="T100" fmla="*/ 462 w 647"/>
                <a:gd name="T101" fmla="*/ 190 h 701"/>
                <a:gd name="T102" fmla="*/ 476 w 647"/>
                <a:gd name="T103" fmla="*/ 180 h 701"/>
                <a:gd name="T104" fmla="*/ 269 w 647"/>
                <a:gd name="T105" fmla="*/ 246 h 701"/>
                <a:gd name="T106" fmla="*/ 245 w 647"/>
                <a:gd name="T107" fmla="*/ 277 h 701"/>
                <a:gd name="T108" fmla="*/ 217 w 647"/>
                <a:gd name="T109" fmla="*/ 345 h 701"/>
                <a:gd name="T110" fmla="*/ 253 w 647"/>
                <a:gd name="T111" fmla="*/ 527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7" h="701">
                  <a:moveTo>
                    <a:pt x="555" y="673"/>
                  </a:moveTo>
                  <a:lnTo>
                    <a:pt x="555" y="673"/>
                  </a:lnTo>
                  <a:cubicBezTo>
                    <a:pt x="549" y="670"/>
                    <a:pt x="537" y="667"/>
                    <a:pt x="524" y="663"/>
                  </a:cubicBezTo>
                  <a:cubicBezTo>
                    <a:pt x="525" y="670"/>
                    <a:pt x="526" y="677"/>
                    <a:pt x="527" y="682"/>
                  </a:cubicBezTo>
                  <a:cubicBezTo>
                    <a:pt x="536" y="680"/>
                    <a:pt x="546" y="677"/>
                    <a:pt x="555" y="673"/>
                  </a:cubicBezTo>
                  <a:lnTo>
                    <a:pt x="555" y="673"/>
                  </a:lnTo>
                  <a:close/>
                  <a:moveTo>
                    <a:pt x="524" y="657"/>
                  </a:moveTo>
                  <a:lnTo>
                    <a:pt x="524" y="657"/>
                  </a:lnTo>
                  <a:cubicBezTo>
                    <a:pt x="539" y="662"/>
                    <a:pt x="556" y="666"/>
                    <a:pt x="563" y="670"/>
                  </a:cubicBezTo>
                  <a:cubicBezTo>
                    <a:pt x="568" y="668"/>
                    <a:pt x="574" y="666"/>
                    <a:pt x="579" y="663"/>
                  </a:cubicBezTo>
                  <a:cubicBezTo>
                    <a:pt x="569" y="658"/>
                    <a:pt x="546" y="651"/>
                    <a:pt x="524" y="645"/>
                  </a:cubicBezTo>
                  <a:cubicBezTo>
                    <a:pt x="524" y="649"/>
                    <a:pt x="524" y="653"/>
                    <a:pt x="524" y="657"/>
                  </a:cubicBezTo>
                  <a:lnTo>
                    <a:pt x="524" y="657"/>
                  </a:lnTo>
                  <a:close/>
                  <a:moveTo>
                    <a:pt x="564" y="676"/>
                  </a:moveTo>
                  <a:lnTo>
                    <a:pt x="564" y="676"/>
                  </a:lnTo>
                  <a:cubicBezTo>
                    <a:pt x="563" y="676"/>
                    <a:pt x="563" y="676"/>
                    <a:pt x="563" y="676"/>
                  </a:cubicBezTo>
                  <a:cubicBezTo>
                    <a:pt x="546" y="683"/>
                    <a:pt x="528" y="688"/>
                    <a:pt x="511" y="692"/>
                  </a:cubicBezTo>
                  <a:cubicBezTo>
                    <a:pt x="511" y="692"/>
                    <a:pt x="510" y="692"/>
                    <a:pt x="510" y="692"/>
                  </a:cubicBezTo>
                  <a:cubicBezTo>
                    <a:pt x="494" y="695"/>
                    <a:pt x="478" y="697"/>
                    <a:pt x="463" y="698"/>
                  </a:cubicBezTo>
                  <a:cubicBezTo>
                    <a:pt x="462" y="698"/>
                    <a:pt x="462" y="698"/>
                    <a:pt x="462" y="698"/>
                  </a:cubicBezTo>
                  <a:cubicBezTo>
                    <a:pt x="410" y="701"/>
                    <a:pt x="361" y="691"/>
                    <a:pt x="324" y="675"/>
                  </a:cubicBezTo>
                  <a:lnTo>
                    <a:pt x="323" y="674"/>
                  </a:lnTo>
                  <a:cubicBezTo>
                    <a:pt x="323" y="674"/>
                    <a:pt x="322" y="674"/>
                    <a:pt x="322" y="674"/>
                  </a:cubicBezTo>
                  <a:cubicBezTo>
                    <a:pt x="260" y="645"/>
                    <a:pt x="232" y="594"/>
                    <a:pt x="293" y="552"/>
                  </a:cubicBezTo>
                  <a:cubicBezTo>
                    <a:pt x="286" y="542"/>
                    <a:pt x="278" y="532"/>
                    <a:pt x="270" y="522"/>
                  </a:cubicBezTo>
                  <a:cubicBezTo>
                    <a:pt x="267" y="518"/>
                    <a:pt x="265" y="515"/>
                    <a:pt x="262" y="511"/>
                  </a:cubicBezTo>
                  <a:cubicBezTo>
                    <a:pt x="257" y="524"/>
                    <a:pt x="257" y="532"/>
                    <a:pt x="265" y="544"/>
                  </a:cubicBezTo>
                  <a:cubicBezTo>
                    <a:pt x="266" y="545"/>
                    <a:pt x="265" y="546"/>
                    <a:pt x="265" y="547"/>
                  </a:cubicBezTo>
                  <a:lnTo>
                    <a:pt x="221" y="599"/>
                  </a:lnTo>
                  <a:cubicBezTo>
                    <a:pt x="220" y="601"/>
                    <a:pt x="218" y="601"/>
                    <a:pt x="217" y="599"/>
                  </a:cubicBezTo>
                  <a:cubicBezTo>
                    <a:pt x="0" y="361"/>
                    <a:pt x="247" y="0"/>
                    <a:pt x="546" y="104"/>
                  </a:cubicBezTo>
                  <a:cubicBezTo>
                    <a:pt x="548" y="105"/>
                    <a:pt x="549" y="106"/>
                    <a:pt x="548" y="108"/>
                  </a:cubicBezTo>
                  <a:lnTo>
                    <a:pt x="501" y="186"/>
                  </a:lnTo>
                  <a:cubicBezTo>
                    <a:pt x="500" y="187"/>
                    <a:pt x="499" y="188"/>
                    <a:pt x="498" y="187"/>
                  </a:cubicBezTo>
                  <a:cubicBezTo>
                    <a:pt x="483" y="185"/>
                    <a:pt x="474" y="186"/>
                    <a:pt x="468" y="192"/>
                  </a:cubicBezTo>
                  <a:cubicBezTo>
                    <a:pt x="482" y="194"/>
                    <a:pt x="496" y="197"/>
                    <a:pt x="510" y="202"/>
                  </a:cubicBezTo>
                  <a:cubicBezTo>
                    <a:pt x="523" y="188"/>
                    <a:pt x="536" y="175"/>
                    <a:pt x="551" y="163"/>
                  </a:cubicBezTo>
                  <a:cubicBezTo>
                    <a:pt x="551" y="163"/>
                    <a:pt x="551" y="163"/>
                    <a:pt x="552" y="163"/>
                  </a:cubicBezTo>
                  <a:cubicBezTo>
                    <a:pt x="552" y="162"/>
                    <a:pt x="553" y="162"/>
                    <a:pt x="554" y="163"/>
                  </a:cubicBezTo>
                  <a:cubicBezTo>
                    <a:pt x="555" y="163"/>
                    <a:pt x="555" y="163"/>
                    <a:pt x="556" y="164"/>
                  </a:cubicBezTo>
                  <a:cubicBezTo>
                    <a:pt x="556" y="164"/>
                    <a:pt x="556" y="165"/>
                    <a:pt x="556" y="165"/>
                  </a:cubicBezTo>
                  <a:lnTo>
                    <a:pt x="583" y="244"/>
                  </a:lnTo>
                  <a:cubicBezTo>
                    <a:pt x="583" y="245"/>
                    <a:pt x="583" y="245"/>
                    <a:pt x="583" y="246"/>
                  </a:cubicBezTo>
                  <a:cubicBezTo>
                    <a:pt x="583" y="247"/>
                    <a:pt x="582" y="247"/>
                    <a:pt x="582" y="247"/>
                  </a:cubicBezTo>
                  <a:cubicBezTo>
                    <a:pt x="581" y="248"/>
                    <a:pt x="580" y="249"/>
                    <a:pt x="579" y="249"/>
                  </a:cubicBezTo>
                  <a:cubicBezTo>
                    <a:pt x="585" y="266"/>
                    <a:pt x="623" y="382"/>
                    <a:pt x="635" y="413"/>
                  </a:cubicBezTo>
                  <a:cubicBezTo>
                    <a:pt x="639" y="423"/>
                    <a:pt x="647" y="441"/>
                    <a:pt x="647" y="452"/>
                  </a:cubicBezTo>
                  <a:cubicBezTo>
                    <a:pt x="647" y="462"/>
                    <a:pt x="640" y="467"/>
                    <a:pt x="625" y="468"/>
                  </a:cubicBezTo>
                  <a:cubicBezTo>
                    <a:pt x="617" y="475"/>
                    <a:pt x="616" y="478"/>
                    <a:pt x="620" y="483"/>
                  </a:cubicBezTo>
                  <a:cubicBezTo>
                    <a:pt x="628" y="494"/>
                    <a:pt x="624" y="499"/>
                    <a:pt x="615" y="506"/>
                  </a:cubicBezTo>
                  <a:cubicBezTo>
                    <a:pt x="624" y="513"/>
                    <a:pt x="622" y="526"/>
                    <a:pt x="617" y="526"/>
                  </a:cubicBezTo>
                  <a:cubicBezTo>
                    <a:pt x="611" y="526"/>
                    <a:pt x="609" y="528"/>
                    <a:pt x="605" y="533"/>
                  </a:cubicBezTo>
                  <a:cubicBezTo>
                    <a:pt x="633" y="560"/>
                    <a:pt x="610" y="583"/>
                    <a:pt x="573" y="591"/>
                  </a:cubicBezTo>
                  <a:cubicBezTo>
                    <a:pt x="562" y="594"/>
                    <a:pt x="548" y="595"/>
                    <a:pt x="534" y="594"/>
                  </a:cubicBezTo>
                  <a:cubicBezTo>
                    <a:pt x="534" y="594"/>
                    <a:pt x="534" y="594"/>
                    <a:pt x="534" y="595"/>
                  </a:cubicBezTo>
                  <a:cubicBezTo>
                    <a:pt x="529" y="610"/>
                    <a:pt x="526" y="625"/>
                    <a:pt x="525" y="639"/>
                  </a:cubicBezTo>
                  <a:cubicBezTo>
                    <a:pt x="549" y="646"/>
                    <a:pt x="578" y="655"/>
                    <a:pt x="586" y="661"/>
                  </a:cubicBezTo>
                  <a:cubicBezTo>
                    <a:pt x="586" y="661"/>
                    <a:pt x="587" y="662"/>
                    <a:pt x="587" y="662"/>
                  </a:cubicBezTo>
                  <a:cubicBezTo>
                    <a:pt x="587" y="663"/>
                    <a:pt x="588" y="663"/>
                    <a:pt x="587" y="664"/>
                  </a:cubicBezTo>
                  <a:cubicBezTo>
                    <a:pt x="587" y="665"/>
                    <a:pt x="587" y="665"/>
                    <a:pt x="586" y="666"/>
                  </a:cubicBezTo>
                  <a:cubicBezTo>
                    <a:pt x="586" y="666"/>
                    <a:pt x="586" y="666"/>
                    <a:pt x="585" y="666"/>
                  </a:cubicBezTo>
                  <a:cubicBezTo>
                    <a:pt x="578" y="670"/>
                    <a:pt x="571" y="673"/>
                    <a:pt x="564" y="676"/>
                  </a:cubicBezTo>
                  <a:lnTo>
                    <a:pt x="564" y="676"/>
                  </a:lnTo>
                  <a:close/>
                  <a:moveTo>
                    <a:pt x="306" y="570"/>
                  </a:moveTo>
                  <a:lnTo>
                    <a:pt x="306" y="570"/>
                  </a:lnTo>
                  <a:cubicBezTo>
                    <a:pt x="306" y="570"/>
                    <a:pt x="306" y="570"/>
                    <a:pt x="306" y="571"/>
                  </a:cubicBezTo>
                  <a:cubicBezTo>
                    <a:pt x="308" y="577"/>
                    <a:pt x="309" y="584"/>
                    <a:pt x="309" y="592"/>
                  </a:cubicBezTo>
                  <a:cubicBezTo>
                    <a:pt x="326" y="581"/>
                    <a:pt x="321" y="561"/>
                    <a:pt x="316" y="552"/>
                  </a:cubicBezTo>
                  <a:cubicBezTo>
                    <a:pt x="312" y="555"/>
                    <a:pt x="307" y="558"/>
                    <a:pt x="303" y="560"/>
                  </a:cubicBezTo>
                  <a:cubicBezTo>
                    <a:pt x="304" y="563"/>
                    <a:pt x="305" y="566"/>
                    <a:pt x="306" y="570"/>
                  </a:cubicBezTo>
                  <a:lnTo>
                    <a:pt x="306" y="570"/>
                  </a:lnTo>
                  <a:close/>
                  <a:moveTo>
                    <a:pt x="302" y="575"/>
                  </a:moveTo>
                  <a:lnTo>
                    <a:pt x="302" y="575"/>
                  </a:lnTo>
                  <a:cubicBezTo>
                    <a:pt x="289" y="583"/>
                    <a:pt x="284" y="592"/>
                    <a:pt x="283" y="601"/>
                  </a:cubicBezTo>
                  <a:cubicBezTo>
                    <a:pt x="291" y="600"/>
                    <a:pt x="297" y="598"/>
                    <a:pt x="303" y="596"/>
                  </a:cubicBezTo>
                  <a:cubicBezTo>
                    <a:pt x="303" y="588"/>
                    <a:pt x="303" y="581"/>
                    <a:pt x="302" y="575"/>
                  </a:cubicBezTo>
                  <a:lnTo>
                    <a:pt x="302" y="575"/>
                  </a:lnTo>
                  <a:close/>
                  <a:moveTo>
                    <a:pt x="283" y="607"/>
                  </a:moveTo>
                  <a:lnTo>
                    <a:pt x="283" y="607"/>
                  </a:lnTo>
                  <a:cubicBezTo>
                    <a:pt x="283" y="610"/>
                    <a:pt x="284" y="614"/>
                    <a:pt x="286" y="617"/>
                  </a:cubicBezTo>
                  <a:cubicBezTo>
                    <a:pt x="325" y="617"/>
                    <a:pt x="354" y="578"/>
                    <a:pt x="333" y="540"/>
                  </a:cubicBezTo>
                  <a:cubicBezTo>
                    <a:pt x="329" y="543"/>
                    <a:pt x="325" y="546"/>
                    <a:pt x="321" y="549"/>
                  </a:cubicBezTo>
                  <a:cubicBezTo>
                    <a:pt x="329" y="563"/>
                    <a:pt x="335" y="601"/>
                    <a:pt x="283" y="607"/>
                  </a:cubicBezTo>
                  <a:lnTo>
                    <a:pt x="283" y="607"/>
                  </a:lnTo>
                  <a:close/>
                  <a:moveTo>
                    <a:pt x="289" y="623"/>
                  </a:moveTo>
                  <a:lnTo>
                    <a:pt x="289" y="623"/>
                  </a:lnTo>
                  <a:cubicBezTo>
                    <a:pt x="292" y="627"/>
                    <a:pt x="296" y="631"/>
                    <a:pt x="301" y="635"/>
                  </a:cubicBezTo>
                  <a:cubicBezTo>
                    <a:pt x="358" y="619"/>
                    <a:pt x="370" y="571"/>
                    <a:pt x="348" y="528"/>
                  </a:cubicBezTo>
                  <a:cubicBezTo>
                    <a:pt x="344" y="531"/>
                    <a:pt x="341" y="533"/>
                    <a:pt x="338" y="536"/>
                  </a:cubicBezTo>
                  <a:cubicBezTo>
                    <a:pt x="362" y="578"/>
                    <a:pt x="330" y="620"/>
                    <a:pt x="289" y="623"/>
                  </a:cubicBezTo>
                  <a:lnTo>
                    <a:pt x="289" y="623"/>
                  </a:lnTo>
                  <a:close/>
                  <a:moveTo>
                    <a:pt x="307" y="639"/>
                  </a:moveTo>
                  <a:lnTo>
                    <a:pt x="307" y="639"/>
                  </a:lnTo>
                  <a:cubicBezTo>
                    <a:pt x="312" y="643"/>
                    <a:pt x="318" y="645"/>
                    <a:pt x="325" y="647"/>
                  </a:cubicBezTo>
                  <a:cubicBezTo>
                    <a:pt x="395" y="612"/>
                    <a:pt x="378" y="539"/>
                    <a:pt x="362" y="514"/>
                  </a:cubicBezTo>
                  <a:cubicBezTo>
                    <a:pt x="359" y="517"/>
                    <a:pt x="355" y="521"/>
                    <a:pt x="352" y="524"/>
                  </a:cubicBezTo>
                  <a:cubicBezTo>
                    <a:pt x="376" y="569"/>
                    <a:pt x="365" y="620"/>
                    <a:pt x="307" y="639"/>
                  </a:cubicBezTo>
                  <a:lnTo>
                    <a:pt x="307" y="639"/>
                  </a:lnTo>
                  <a:close/>
                  <a:moveTo>
                    <a:pt x="527" y="353"/>
                  </a:moveTo>
                  <a:lnTo>
                    <a:pt x="527" y="353"/>
                  </a:lnTo>
                  <a:cubicBezTo>
                    <a:pt x="552" y="343"/>
                    <a:pt x="582" y="339"/>
                    <a:pt x="606" y="346"/>
                  </a:cubicBezTo>
                  <a:cubicBezTo>
                    <a:pt x="595" y="315"/>
                    <a:pt x="584" y="282"/>
                    <a:pt x="578" y="264"/>
                  </a:cubicBezTo>
                  <a:cubicBezTo>
                    <a:pt x="578" y="295"/>
                    <a:pt x="563" y="325"/>
                    <a:pt x="532" y="338"/>
                  </a:cubicBezTo>
                  <a:cubicBezTo>
                    <a:pt x="531" y="343"/>
                    <a:pt x="529" y="348"/>
                    <a:pt x="527" y="353"/>
                  </a:cubicBezTo>
                  <a:lnTo>
                    <a:pt x="527" y="353"/>
                  </a:lnTo>
                  <a:close/>
                  <a:moveTo>
                    <a:pt x="518" y="357"/>
                  </a:moveTo>
                  <a:lnTo>
                    <a:pt x="518" y="357"/>
                  </a:lnTo>
                  <a:cubicBezTo>
                    <a:pt x="518" y="357"/>
                    <a:pt x="518" y="357"/>
                    <a:pt x="519" y="356"/>
                  </a:cubicBezTo>
                  <a:cubicBezTo>
                    <a:pt x="523" y="350"/>
                    <a:pt x="525" y="343"/>
                    <a:pt x="527" y="336"/>
                  </a:cubicBezTo>
                  <a:cubicBezTo>
                    <a:pt x="527" y="335"/>
                    <a:pt x="527" y="335"/>
                    <a:pt x="527" y="335"/>
                  </a:cubicBezTo>
                  <a:cubicBezTo>
                    <a:pt x="528" y="328"/>
                    <a:pt x="529" y="321"/>
                    <a:pt x="528" y="314"/>
                  </a:cubicBezTo>
                  <a:cubicBezTo>
                    <a:pt x="528" y="314"/>
                    <a:pt x="528" y="314"/>
                    <a:pt x="528" y="313"/>
                  </a:cubicBezTo>
                  <a:cubicBezTo>
                    <a:pt x="528" y="308"/>
                    <a:pt x="527" y="303"/>
                    <a:pt x="526" y="298"/>
                  </a:cubicBezTo>
                  <a:cubicBezTo>
                    <a:pt x="523" y="302"/>
                    <a:pt x="519" y="306"/>
                    <a:pt x="516" y="310"/>
                  </a:cubicBezTo>
                  <a:cubicBezTo>
                    <a:pt x="517" y="328"/>
                    <a:pt x="513" y="348"/>
                    <a:pt x="494" y="365"/>
                  </a:cubicBezTo>
                  <a:cubicBezTo>
                    <a:pt x="495" y="371"/>
                    <a:pt x="495" y="377"/>
                    <a:pt x="494" y="382"/>
                  </a:cubicBezTo>
                  <a:cubicBezTo>
                    <a:pt x="505" y="374"/>
                    <a:pt x="513" y="366"/>
                    <a:pt x="518" y="357"/>
                  </a:cubicBezTo>
                  <a:lnTo>
                    <a:pt x="518" y="357"/>
                  </a:lnTo>
                  <a:close/>
                  <a:moveTo>
                    <a:pt x="374" y="525"/>
                  </a:moveTo>
                  <a:lnTo>
                    <a:pt x="374" y="525"/>
                  </a:lnTo>
                  <a:cubicBezTo>
                    <a:pt x="375" y="519"/>
                    <a:pt x="378" y="513"/>
                    <a:pt x="383" y="509"/>
                  </a:cubicBezTo>
                  <a:cubicBezTo>
                    <a:pt x="381" y="505"/>
                    <a:pt x="379" y="501"/>
                    <a:pt x="379" y="497"/>
                  </a:cubicBezTo>
                  <a:cubicBezTo>
                    <a:pt x="375" y="501"/>
                    <a:pt x="370" y="506"/>
                    <a:pt x="366" y="510"/>
                  </a:cubicBezTo>
                  <a:cubicBezTo>
                    <a:pt x="369" y="514"/>
                    <a:pt x="371" y="519"/>
                    <a:pt x="374" y="525"/>
                  </a:cubicBezTo>
                  <a:lnTo>
                    <a:pt x="374" y="525"/>
                  </a:lnTo>
                  <a:close/>
                  <a:moveTo>
                    <a:pt x="387" y="505"/>
                  </a:moveTo>
                  <a:lnTo>
                    <a:pt x="387" y="505"/>
                  </a:lnTo>
                  <a:cubicBezTo>
                    <a:pt x="391" y="503"/>
                    <a:pt x="394" y="501"/>
                    <a:pt x="399" y="500"/>
                  </a:cubicBezTo>
                  <a:cubicBezTo>
                    <a:pt x="396" y="494"/>
                    <a:pt x="394" y="487"/>
                    <a:pt x="394" y="479"/>
                  </a:cubicBezTo>
                  <a:cubicBezTo>
                    <a:pt x="390" y="483"/>
                    <a:pt x="387" y="487"/>
                    <a:pt x="383" y="491"/>
                  </a:cubicBezTo>
                  <a:cubicBezTo>
                    <a:pt x="384" y="496"/>
                    <a:pt x="385" y="501"/>
                    <a:pt x="387" y="505"/>
                  </a:cubicBezTo>
                  <a:lnTo>
                    <a:pt x="387" y="505"/>
                  </a:lnTo>
                  <a:close/>
                  <a:moveTo>
                    <a:pt x="253" y="527"/>
                  </a:moveTo>
                  <a:lnTo>
                    <a:pt x="253" y="527"/>
                  </a:lnTo>
                  <a:cubicBezTo>
                    <a:pt x="253" y="520"/>
                    <a:pt x="255" y="513"/>
                    <a:pt x="258" y="506"/>
                  </a:cubicBezTo>
                  <a:cubicBezTo>
                    <a:pt x="244" y="485"/>
                    <a:pt x="232" y="458"/>
                    <a:pt x="227" y="419"/>
                  </a:cubicBezTo>
                  <a:cubicBezTo>
                    <a:pt x="227" y="418"/>
                    <a:pt x="227" y="418"/>
                    <a:pt x="227" y="418"/>
                  </a:cubicBezTo>
                  <a:cubicBezTo>
                    <a:pt x="227" y="414"/>
                    <a:pt x="227" y="410"/>
                    <a:pt x="226" y="406"/>
                  </a:cubicBezTo>
                  <a:cubicBezTo>
                    <a:pt x="226" y="406"/>
                    <a:pt x="226" y="406"/>
                    <a:pt x="226" y="405"/>
                  </a:cubicBezTo>
                  <a:cubicBezTo>
                    <a:pt x="226" y="404"/>
                    <a:pt x="226" y="403"/>
                    <a:pt x="226" y="401"/>
                  </a:cubicBezTo>
                  <a:cubicBezTo>
                    <a:pt x="226" y="388"/>
                    <a:pt x="226" y="375"/>
                    <a:pt x="228" y="363"/>
                  </a:cubicBezTo>
                  <a:cubicBezTo>
                    <a:pt x="228" y="362"/>
                    <a:pt x="229" y="362"/>
                    <a:pt x="229" y="362"/>
                  </a:cubicBezTo>
                  <a:cubicBezTo>
                    <a:pt x="229" y="358"/>
                    <a:pt x="230" y="354"/>
                    <a:pt x="231" y="350"/>
                  </a:cubicBezTo>
                  <a:cubicBezTo>
                    <a:pt x="231" y="350"/>
                    <a:pt x="231" y="349"/>
                    <a:pt x="231" y="349"/>
                  </a:cubicBezTo>
                  <a:cubicBezTo>
                    <a:pt x="239" y="313"/>
                    <a:pt x="258" y="278"/>
                    <a:pt x="284" y="250"/>
                  </a:cubicBezTo>
                  <a:cubicBezTo>
                    <a:pt x="284" y="250"/>
                    <a:pt x="284" y="249"/>
                    <a:pt x="284" y="249"/>
                  </a:cubicBezTo>
                  <a:cubicBezTo>
                    <a:pt x="292" y="241"/>
                    <a:pt x="301" y="234"/>
                    <a:pt x="310" y="227"/>
                  </a:cubicBezTo>
                  <a:lnTo>
                    <a:pt x="310" y="227"/>
                  </a:lnTo>
                  <a:cubicBezTo>
                    <a:pt x="324" y="216"/>
                    <a:pt x="340" y="207"/>
                    <a:pt x="358" y="201"/>
                  </a:cubicBezTo>
                  <a:cubicBezTo>
                    <a:pt x="358" y="200"/>
                    <a:pt x="358" y="200"/>
                    <a:pt x="358" y="200"/>
                  </a:cubicBezTo>
                  <a:cubicBezTo>
                    <a:pt x="379" y="192"/>
                    <a:pt x="403" y="188"/>
                    <a:pt x="428" y="188"/>
                  </a:cubicBezTo>
                  <a:cubicBezTo>
                    <a:pt x="430" y="188"/>
                    <a:pt x="431" y="188"/>
                    <a:pt x="433" y="188"/>
                  </a:cubicBezTo>
                  <a:cubicBezTo>
                    <a:pt x="442" y="188"/>
                    <a:pt x="452" y="189"/>
                    <a:pt x="462" y="190"/>
                  </a:cubicBezTo>
                  <a:cubicBezTo>
                    <a:pt x="466" y="185"/>
                    <a:pt x="471" y="182"/>
                    <a:pt x="478" y="181"/>
                  </a:cubicBezTo>
                  <a:cubicBezTo>
                    <a:pt x="477" y="181"/>
                    <a:pt x="477" y="180"/>
                    <a:pt x="476" y="180"/>
                  </a:cubicBezTo>
                  <a:cubicBezTo>
                    <a:pt x="476" y="180"/>
                    <a:pt x="476" y="180"/>
                    <a:pt x="476" y="180"/>
                  </a:cubicBezTo>
                  <a:cubicBezTo>
                    <a:pt x="464" y="177"/>
                    <a:pt x="451" y="175"/>
                    <a:pt x="439" y="174"/>
                  </a:cubicBezTo>
                  <a:lnTo>
                    <a:pt x="439" y="174"/>
                  </a:lnTo>
                  <a:cubicBezTo>
                    <a:pt x="374" y="170"/>
                    <a:pt x="312" y="198"/>
                    <a:pt x="269" y="246"/>
                  </a:cubicBezTo>
                  <a:lnTo>
                    <a:pt x="269" y="246"/>
                  </a:lnTo>
                  <a:cubicBezTo>
                    <a:pt x="260" y="256"/>
                    <a:pt x="252" y="266"/>
                    <a:pt x="245" y="277"/>
                  </a:cubicBezTo>
                  <a:cubicBezTo>
                    <a:pt x="245" y="277"/>
                    <a:pt x="245" y="277"/>
                    <a:pt x="245" y="277"/>
                  </a:cubicBezTo>
                  <a:cubicBezTo>
                    <a:pt x="238" y="288"/>
                    <a:pt x="233" y="298"/>
                    <a:pt x="228" y="310"/>
                  </a:cubicBezTo>
                  <a:cubicBezTo>
                    <a:pt x="228" y="310"/>
                    <a:pt x="228" y="310"/>
                    <a:pt x="228" y="310"/>
                  </a:cubicBezTo>
                  <a:cubicBezTo>
                    <a:pt x="223" y="321"/>
                    <a:pt x="219" y="333"/>
                    <a:pt x="217" y="345"/>
                  </a:cubicBezTo>
                  <a:cubicBezTo>
                    <a:pt x="206" y="391"/>
                    <a:pt x="210" y="442"/>
                    <a:pt x="235" y="494"/>
                  </a:cubicBezTo>
                  <a:lnTo>
                    <a:pt x="235" y="494"/>
                  </a:lnTo>
                  <a:cubicBezTo>
                    <a:pt x="240" y="505"/>
                    <a:pt x="246" y="516"/>
                    <a:pt x="253" y="527"/>
                  </a:cubicBezTo>
                  <a:lnTo>
                    <a:pt x="253" y="527"/>
                  </a:lnTo>
                  <a:close/>
                </a:path>
              </a:pathLst>
            </a:custGeom>
            <a:noFill/>
            <a:ln w="1588" cap="flat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1C03560C-EC72-CF50-20C3-4EA5F068426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688263" y="465138"/>
              <a:ext cx="273050" cy="304800"/>
            </a:xfrm>
            <a:custGeom>
              <a:avLst/>
              <a:gdLst>
                <a:gd name="T0" fmla="*/ 31 w 337"/>
                <a:gd name="T1" fmla="*/ 334 h 370"/>
                <a:gd name="T2" fmla="*/ 55 w 337"/>
                <a:gd name="T3" fmla="*/ 309 h 370"/>
                <a:gd name="T4" fmla="*/ 27 w 337"/>
                <a:gd name="T5" fmla="*/ 282 h 370"/>
                <a:gd name="T6" fmla="*/ 8 w 337"/>
                <a:gd name="T7" fmla="*/ 272 h 370"/>
                <a:gd name="T8" fmla="*/ 31 w 337"/>
                <a:gd name="T9" fmla="*/ 333 h 370"/>
                <a:gd name="T10" fmla="*/ 58 w 337"/>
                <a:gd name="T11" fmla="*/ 370 h 370"/>
                <a:gd name="T12" fmla="*/ 303 w 337"/>
                <a:gd name="T13" fmla="*/ 58 h 370"/>
                <a:gd name="T14" fmla="*/ 58 w 337"/>
                <a:gd name="T15" fmla="*/ 370 h 370"/>
                <a:gd name="T16" fmla="*/ 325 w 337"/>
                <a:gd name="T17" fmla="*/ 18 h 370"/>
                <a:gd name="T18" fmla="*/ 327 w 337"/>
                <a:gd name="T19" fmla="*/ 60 h 370"/>
                <a:gd name="T20" fmla="*/ 322 w 337"/>
                <a:gd name="T21" fmla="*/ 40 h 370"/>
                <a:gd name="T22" fmla="*/ 325 w 337"/>
                <a:gd name="T23" fmla="*/ 18 h 370"/>
                <a:gd name="T24" fmla="*/ 41 w 337"/>
                <a:gd name="T25" fmla="*/ 347 h 370"/>
                <a:gd name="T26" fmla="*/ 186 w 337"/>
                <a:gd name="T27" fmla="*/ 194 h 370"/>
                <a:gd name="T28" fmla="*/ 323 w 337"/>
                <a:gd name="T29" fmla="*/ 13 h 370"/>
                <a:gd name="T30" fmla="*/ 267 w 337"/>
                <a:gd name="T31" fmla="*/ 53 h 370"/>
                <a:gd name="T32" fmla="*/ 145 w 337"/>
                <a:gd name="T33" fmla="*/ 232 h 370"/>
                <a:gd name="T34" fmla="*/ 114 w 337"/>
                <a:gd name="T35" fmla="*/ 274 h 370"/>
                <a:gd name="T36" fmla="*/ 92 w 337"/>
                <a:gd name="T37" fmla="*/ 299 h 370"/>
                <a:gd name="T38" fmla="*/ 75 w 337"/>
                <a:gd name="T39" fmla="*/ 317 h 370"/>
                <a:gd name="T40" fmla="*/ 85 w 337"/>
                <a:gd name="T41" fmla="*/ 299 h 370"/>
                <a:gd name="T42" fmla="*/ 31 w 337"/>
                <a:gd name="T43" fmla="*/ 279 h 370"/>
                <a:gd name="T44" fmla="*/ 73 w 337"/>
                <a:gd name="T45" fmla="*/ 312 h 370"/>
                <a:gd name="T46" fmla="*/ 102 w 337"/>
                <a:gd name="T47" fmla="*/ 279 h 370"/>
                <a:gd name="T48" fmla="*/ 90 w 337"/>
                <a:gd name="T49" fmla="*/ 294 h 370"/>
                <a:gd name="T50" fmla="*/ 110 w 337"/>
                <a:gd name="T51" fmla="*/ 270 h 370"/>
                <a:gd name="T52" fmla="*/ 89 w 337"/>
                <a:gd name="T53" fmla="*/ 226 h 370"/>
                <a:gd name="T54" fmla="*/ 82 w 337"/>
                <a:gd name="T55" fmla="*/ 226 h 370"/>
                <a:gd name="T56" fmla="*/ 102 w 337"/>
                <a:gd name="T57" fmla="*/ 211 h 370"/>
                <a:gd name="T58" fmla="*/ 144 w 337"/>
                <a:gd name="T59" fmla="*/ 199 h 370"/>
                <a:gd name="T60" fmla="*/ 110 w 337"/>
                <a:gd name="T61" fmla="*/ 270 h 370"/>
                <a:gd name="T62" fmla="*/ 128 w 337"/>
                <a:gd name="T63" fmla="*/ 246 h 370"/>
                <a:gd name="T64" fmla="*/ 109 w 337"/>
                <a:gd name="T65" fmla="*/ 214 h 370"/>
                <a:gd name="T66" fmla="*/ 144 w 337"/>
                <a:gd name="T67" fmla="*/ 224 h 370"/>
                <a:gd name="T68" fmla="*/ 153 w 337"/>
                <a:gd name="T69" fmla="*/ 204 h 370"/>
                <a:gd name="T70" fmla="*/ 144 w 337"/>
                <a:gd name="T71" fmla="*/ 224 h 370"/>
                <a:gd name="T72" fmla="*/ 171 w 337"/>
                <a:gd name="T73" fmla="*/ 183 h 370"/>
                <a:gd name="T74" fmla="*/ 154 w 337"/>
                <a:gd name="T75" fmla="*/ 199 h 370"/>
                <a:gd name="T76" fmla="*/ 159 w 337"/>
                <a:gd name="T77" fmla="*/ 202 h 370"/>
                <a:gd name="T78" fmla="*/ 183 w 337"/>
                <a:gd name="T79" fmla="*/ 164 h 370"/>
                <a:gd name="T80" fmla="*/ 94 w 337"/>
                <a:gd name="T81" fmla="*/ 175 h 370"/>
                <a:gd name="T82" fmla="*/ 174 w 337"/>
                <a:gd name="T83" fmla="*/ 178 h 370"/>
                <a:gd name="T84" fmla="*/ 193 w 337"/>
                <a:gd name="T85" fmla="*/ 148 h 370"/>
                <a:gd name="T86" fmla="*/ 54 w 337"/>
                <a:gd name="T87" fmla="*/ 148 h 370"/>
                <a:gd name="T88" fmla="*/ 186 w 337"/>
                <a:gd name="T89" fmla="*/ 159 h 370"/>
                <a:gd name="T90" fmla="*/ 204 w 337"/>
                <a:gd name="T91" fmla="*/ 131 h 370"/>
                <a:gd name="T92" fmla="*/ 110 w 337"/>
                <a:gd name="T93" fmla="*/ 123 h 370"/>
                <a:gd name="T94" fmla="*/ 42 w 337"/>
                <a:gd name="T95" fmla="*/ 99 h 370"/>
                <a:gd name="T96" fmla="*/ 113 w 337"/>
                <a:gd name="T97" fmla="*/ 137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37" h="370">
                  <a:moveTo>
                    <a:pt x="31" y="333"/>
                  </a:moveTo>
                  <a:lnTo>
                    <a:pt x="31" y="333"/>
                  </a:lnTo>
                  <a:cubicBezTo>
                    <a:pt x="31" y="334"/>
                    <a:pt x="31" y="334"/>
                    <a:pt x="31" y="334"/>
                  </a:cubicBezTo>
                  <a:cubicBezTo>
                    <a:pt x="33" y="337"/>
                    <a:pt x="35" y="340"/>
                    <a:pt x="37" y="343"/>
                  </a:cubicBezTo>
                  <a:cubicBezTo>
                    <a:pt x="48" y="334"/>
                    <a:pt x="59" y="325"/>
                    <a:pt x="68" y="316"/>
                  </a:cubicBezTo>
                  <a:cubicBezTo>
                    <a:pt x="64" y="313"/>
                    <a:pt x="59" y="311"/>
                    <a:pt x="55" y="309"/>
                  </a:cubicBezTo>
                  <a:cubicBezTo>
                    <a:pt x="48" y="316"/>
                    <a:pt x="42" y="320"/>
                    <a:pt x="29" y="320"/>
                  </a:cubicBezTo>
                  <a:cubicBezTo>
                    <a:pt x="27" y="320"/>
                    <a:pt x="26" y="318"/>
                    <a:pt x="27" y="316"/>
                  </a:cubicBezTo>
                  <a:cubicBezTo>
                    <a:pt x="29" y="309"/>
                    <a:pt x="27" y="291"/>
                    <a:pt x="27" y="282"/>
                  </a:cubicBezTo>
                  <a:cubicBezTo>
                    <a:pt x="26" y="280"/>
                    <a:pt x="25" y="278"/>
                    <a:pt x="24" y="276"/>
                  </a:cubicBezTo>
                  <a:cubicBezTo>
                    <a:pt x="20" y="277"/>
                    <a:pt x="16" y="277"/>
                    <a:pt x="10" y="277"/>
                  </a:cubicBezTo>
                  <a:cubicBezTo>
                    <a:pt x="7" y="277"/>
                    <a:pt x="6" y="274"/>
                    <a:pt x="8" y="272"/>
                  </a:cubicBezTo>
                  <a:cubicBezTo>
                    <a:pt x="17" y="264"/>
                    <a:pt x="16" y="253"/>
                    <a:pt x="17" y="238"/>
                  </a:cubicBezTo>
                  <a:cubicBezTo>
                    <a:pt x="12" y="241"/>
                    <a:pt x="4" y="247"/>
                    <a:pt x="0" y="249"/>
                  </a:cubicBezTo>
                  <a:cubicBezTo>
                    <a:pt x="4" y="288"/>
                    <a:pt x="17" y="313"/>
                    <a:pt x="31" y="333"/>
                  </a:cubicBezTo>
                  <a:lnTo>
                    <a:pt x="31" y="333"/>
                  </a:lnTo>
                  <a:close/>
                  <a:moveTo>
                    <a:pt x="58" y="370"/>
                  </a:moveTo>
                  <a:lnTo>
                    <a:pt x="58" y="370"/>
                  </a:lnTo>
                  <a:cubicBezTo>
                    <a:pt x="173" y="293"/>
                    <a:pt x="218" y="153"/>
                    <a:pt x="321" y="65"/>
                  </a:cubicBezTo>
                  <a:lnTo>
                    <a:pt x="306" y="62"/>
                  </a:lnTo>
                  <a:cubicBezTo>
                    <a:pt x="303" y="61"/>
                    <a:pt x="303" y="61"/>
                    <a:pt x="303" y="58"/>
                  </a:cubicBezTo>
                  <a:lnTo>
                    <a:pt x="306" y="37"/>
                  </a:lnTo>
                  <a:cubicBezTo>
                    <a:pt x="211" y="133"/>
                    <a:pt x="158" y="292"/>
                    <a:pt x="50" y="360"/>
                  </a:cubicBezTo>
                  <a:cubicBezTo>
                    <a:pt x="53" y="363"/>
                    <a:pt x="55" y="366"/>
                    <a:pt x="58" y="370"/>
                  </a:cubicBezTo>
                  <a:lnTo>
                    <a:pt x="58" y="370"/>
                  </a:lnTo>
                  <a:close/>
                  <a:moveTo>
                    <a:pt x="325" y="18"/>
                  </a:moveTo>
                  <a:lnTo>
                    <a:pt x="325" y="18"/>
                  </a:lnTo>
                  <a:cubicBezTo>
                    <a:pt x="321" y="22"/>
                    <a:pt x="316" y="26"/>
                    <a:pt x="312" y="30"/>
                  </a:cubicBezTo>
                  <a:lnTo>
                    <a:pt x="309" y="57"/>
                  </a:lnTo>
                  <a:lnTo>
                    <a:pt x="327" y="60"/>
                  </a:lnTo>
                  <a:cubicBezTo>
                    <a:pt x="330" y="58"/>
                    <a:pt x="333" y="55"/>
                    <a:pt x="337" y="52"/>
                  </a:cubicBezTo>
                  <a:lnTo>
                    <a:pt x="334" y="46"/>
                  </a:lnTo>
                  <a:cubicBezTo>
                    <a:pt x="329" y="47"/>
                    <a:pt x="324" y="45"/>
                    <a:pt x="322" y="40"/>
                  </a:cubicBezTo>
                  <a:cubicBezTo>
                    <a:pt x="320" y="34"/>
                    <a:pt x="323" y="29"/>
                    <a:pt x="328" y="27"/>
                  </a:cubicBezTo>
                  <a:lnTo>
                    <a:pt x="325" y="18"/>
                  </a:lnTo>
                  <a:lnTo>
                    <a:pt x="325" y="18"/>
                  </a:lnTo>
                  <a:close/>
                  <a:moveTo>
                    <a:pt x="75" y="317"/>
                  </a:moveTo>
                  <a:lnTo>
                    <a:pt x="75" y="317"/>
                  </a:lnTo>
                  <a:cubicBezTo>
                    <a:pt x="64" y="328"/>
                    <a:pt x="53" y="338"/>
                    <a:pt x="41" y="347"/>
                  </a:cubicBezTo>
                  <a:lnTo>
                    <a:pt x="41" y="348"/>
                  </a:lnTo>
                  <a:cubicBezTo>
                    <a:pt x="43" y="351"/>
                    <a:pt x="45" y="353"/>
                    <a:pt x="47" y="355"/>
                  </a:cubicBezTo>
                  <a:cubicBezTo>
                    <a:pt x="103" y="320"/>
                    <a:pt x="145" y="259"/>
                    <a:pt x="186" y="194"/>
                  </a:cubicBezTo>
                  <a:cubicBezTo>
                    <a:pt x="221" y="138"/>
                    <a:pt x="259" y="75"/>
                    <a:pt x="307" y="27"/>
                  </a:cubicBezTo>
                  <a:cubicBezTo>
                    <a:pt x="307" y="27"/>
                    <a:pt x="308" y="27"/>
                    <a:pt x="308" y="26"/>
                  </a:cubicBezTo>
                  <a:cubicBezTo>
                    <a:pt x="313" y="22"/>
                    <a:pt x="318" y="17"/>
                    <a:pt x="323" y="13"/>
                  </a:cubicBezTo>
                  <a:lnTo>
                    <a:pt x="319" y="0"/>
                  </a:lnTo>
                  <a:cubicBezTo>
                    <a:pt x="300" y="15"/>
                    <a:pt x="283" y="33"/>
                    <a:pt x="267" y="52"/>
                  </a:cubicBezTo>
                  <a:cubicBezTo>
                    <a:pt x="267" y="52"/>
                    <a:pt x="267" y="53"/>
                    <a:pt x="267" y="53"/>
                  </a:cubicBezTo>
                  <a:cubicBezTo>
                    <a:pt x="236" y="90"/>
                    <a:pt x="210" y="132"/>
                    <a:pt x="185" y="171"/>
                  </a:cubicBezTo>
                  <a:cubicBezTo>
                    <a:pt x="172" y="191"/>
                    <a:pt x="159" y="212"/>
                    <a:pt x="145" y="232"/>
                  </a:cubicBezTo>
                  <a:cubicBezTo>
                    <a:pt x="145" y="232"/>
                    <a:pt x="145" y="232"/>
                    <a:pt x="145" y="232"/>
                  </a:cubicBezTo>
                  <a:cubicBezTo>
                    <a:pt x="139" y="241"/>
                    <a:pt x="133" y="249"/>
                    <a:pt x="127" y="256"/>
                  </a:cubicBezTo>
                  <a:cubicBezTo>
                    <a:pt x="127" y="257"/>
                    <a:pt x="127" y="257"/>
                    <a:pt x="127" y="257"/>
                  </a:cubicBezTo>
                  <a:cubicBezTo>
                    <a:pt x="122" y="263"/>
                    <a:pt x="118" y="269"/>
                    <a:pt x="114" y="274"/>
                  </a:cubicBezTo>
                  <a:cubicBezTo>
                    <a:pt x="113" y="274"/>
                    <a:pt x="113" y="275"/>
                    <a:pt x="113" y="275"/>
                  </a:cubicBezTo>
                  <a:cubicBezTo>
                    <a:pt x="107" y="283"/>
                    <a:pt x="100" y="291"/>
                    <a:pt x="93" y="298"/>
                  </a:cubicBezTo>
                  <a:cubicBezTo>
                    <a:pt x="93" y="299"/>
                    <a:pt x="93" y="299"/>
                    <a:pt x="92" y="299"/>
                  </a:cubicBezTo>
                  <a:cubicBezTo>
                    <a:pt x="87" y="305"/>
                    <a:pt x="81" y="311"/>
                    <a:pt x="75" y="317"/>
                  </a:cubicBezTo>
                  <a:lnTo>
                    <a:pt x="75" y="317"/>
                  </a:lnTo>
                  <a:lnTo>
                    <a:pt x="75" y="317"/>
                  </a:lnTo>
                  <a:close/>
                  <a:moveTo>
                    <a:pt x="73" y="312"/>
                  </a:moveTo>
                  <a:lnTo>
                    <a:pt x="73" y="312"/>
                  </a:lnTo>
                  <a:cubicBezTo>
                    <a:pt x="77" y="307"/>
                    <a:pt x="81" y="303"/>
                    <a:pt x="85" y="299"/>
                  </a:cubicBezTo>
                  <a:cubicBezTo>
                    <a:pt x="59" y="295"/>
                    <a:pt x="44" y="282"/>
                    <a:pt x="39" y="267"/>
                  </a:cubicBezTo>
                  <a:cubicBezTo>
                    <a:pt x="35" y="270"/>
                    <a:pt x="32" y="273"/>
                    <a:pt x="29" y="274"/>
                  </a:cubicBezTo>
                  <a:cubicBezTo>
                    <a:pt x="30" y="276"/>
                    <a:pt x="31" y="277"/>
                    <a:pt x="31" y="279"/>
                  </a:cubicBezTo>
                  <a:cubicBezTo>
                    <a:pt x="32" y="279"/>
                    <a:pt x="32" y="279"/>
                    <a:pt x="32" y="280"/>
                  </a:cubicBezTo>
                  <a:cubicBezTo>
                    <a:pt x="43" y="297"/>
                    <a:pt x="55" y="302"/>
                    <a:pt x="73" y="312"/>
                  </a:cubicBezTo>
                  <a:lnTo>
                    <a:pt x="73" y="312"/>
                  </a:lnTo>
                  <a:close/>
                  <a:moveTo>
                    <a:pt x="90" y="294"/>
                  </a:moveTo>
                  <a:lnTo>
                    <a:pt x="90" y="294"/>
                  </a:lnTo>
                  <a:cubicBezTo>
                    <a:pt x="94" y="289"/>
                    <a:pt x="98" y="284"/>
                    <a:pt x="102" y="279"/>
                  </a:cubicBezTo>
                  <a:cubicBezTo>
                    <a:pt x="54" y="293"/>
                    <a:pt x="24" y="217"/>
                    <a:pt x="106" y="186"/>
                  </a:cubicBezTo>
                  <a:cubicBezTo>
                    <a:pt x="100" y="184"/>
                    <a:pt x="94" y="182"/>
                    <a:pt x="88" y="179"/>
                  </a:cubicBezTo>
                  <a:cubicBezTo>
                    <a:pt x="35" y="203"/>
                    <a:pt x="17" y="284"/>
                    <a:pt x="90" y="294"/>
                  </a:cubicBezTo>
                  <a:lnTo>
                    <a:pt x="90" y="294"/>
                  </a:lnTo>
                  <a:close/>
                  <a:moveTo>
                    <a:pt x="110" y="270"/>
                  </a:moveTo>
                  <a:lnTo>
                    <a:pt x="110" y="270"/>
                  </a:lnTo>
                  <a:cubicBezTo>
                    <a:pt x="114" y="265"/>
                    <a:pt x="118" y="260"/>
                    <a:pt x="122" y="254"/>
                  </a:cubicBezTo>
                  <a:cubicBezTo>
                    <a:pt x="124" y="240"/>
                    <a:pt x="120" y="224"/>
                    <a:pt x="103" y="216"/>
                  </a:cubicBezTo>
                  <a:cubicBezTo>
                    <a:pt x="98" y="219"/>
                    <a:pt x="93" y="222"/>
                    <a:pt x="89" y="226"/>
                  </a:cubicBezTo>
                  <a:cubicBezTo>
                    <a:pt x="115" y="230"/>
                    <a:pt x="115" y="263"/>
                    <a:pt x="91" y="263"/>
                  </a:cubicBezTo>
                  <a:cubicBezTo>
                    <a:pt x="72" y="263"/>
                    <a:pt x="73" y="239"/>
                    <a:pt x="81" y="227"/>
                  </a:cubicBezTo>
                  <a:cubicBezTo>
                    <a:pt x="81" y="227"/>
                    <a:pt x="82" y="226"/>
                    <a:pt x="82" y="226"/>
                  </a:cubicBezTo>
                  <a:lnTo>
                    <a:pt x="82" y="226"/>
                  </a:lnTo>
                  <a:cubicBezTo>
                    <a:pt x="86" y="221"/>
                    <a:pt x="92" y="216"/>
                    <a:pt x="101" y="211"/>
                  </a:cubicBezTo>
                  <a:cubicBezTo>
                    <a:pt x="101" y="211"/>
                    <a:pt x="101" y="211"/>
                    <a:pt x="102" y="211"/>
                  </a:cubicBezTo>
                  <a:cubicBezTo>
                    <a:pt x="108" y="208"/>
                    <a:pt x="116" y="205"/>
                    <a:pt x="125" y="203"/>
                  </a:cubicBezTo>
                  <a:cubicBezTo>
                    <a:pt x="125" y="202"/>
                    <a:pt x="126" y="202"/>
                    <a:pt x="126" y="202"/>
                  </a:cubicBezTo>
                  <a:cubicBezTo>
                    <a:pt x="131" y="201"/>
                    <a:pt x="137" y="200"/>
                    <a:pt x="144" y="199"/>
                  </a:cubicBezTo>
                  <a:cubicBezTo>
                    <a:pt x="139" y="197"/>
                    <a:pt x="133" y="195"/>
                    <a:pt x="127" y="193"/>
                  </a:cubicBezTo>
                  <a:cubicBezTo>
                    <a:pt x="123" y="192"/>
                    <a:pt x="119" y="190"/>
                    <a:pt x="115" y="189"/>
                  </a:cubicBezTo>
                  <a:cubicBezTo>
                    <a:pt x="26" y="218"/>
                    <a:pt x="62" y="296"/>
                    <a:pt x="110" y="270"/>
                  </a:cubicBezTo>
                  <a:lnTo>
                    <a:pt x="110" y="270"/>
                  </a:lnTo>
                  <a:close/>
                  <a:moveTo>
                    <a:pt x="128" y="246"/>
                  </a:moveTo>
                  <a:lnTo>
                    <a:pt x="128" y="246"/>
                  </a:lnTo>
                  <a:cubicBezTo>
                    <a:pt x="132" y="241"/>
                    <a:pt x="136" y="235"/>
                    <a:pt x="140" y="230"/>
                  </a:cubicBezTo>
                  <a:cubicBezTo>
                    <a:pt x="139" y="225"/>
                    <a:pt x="133" y="215"/>
                    <a:pt x="125" y="208"/>
                  </a:cubicBezTo>
                  <a:cubicBezTo>
                    <a:pt x="120" y="210"/>
                    <a:pt x="114" y="211"/>
                    <a:pt x="109" y="214"/>
                  </a:cubicBezTo>
                  <a:cubicBezTo>
                    <a:pt x="123" y="221"/>
                    <a:pt x="128" y="234"/>
                    <a:pt x="128" y="246"/>
                  </a:cubicBezTo>
                  <a:lnTo>
                    <a:pt x="128" y="246"/>
                  </a:lnTo>
                  <a:close/>
                  <a:moveTo>
                    <a:pt x="144" y="224"/>
                  </a:moveTo>
                  <a:lnTo>
                    <a:pt x="144" y="224"/>
                  </a:lnTo>
                  <a:cubicBezTo>
                    <a:pt x="148" y="218"/>
                    <a:pt x="152" y="212"/>
                    <a:pt x="156" y="206"/>
                  </a:cubicBezTo>
                  <a:cubicBezTo>
                    <a:pt x="155" y="205"/>
                    <a:pt x="154" y="205"/>
                    <a:pt x="153" y="204"/>
                  </a:cubicBezTo>
                  <a:cubicBezTo>
                    <a:pt x="147" y="205"/>
                    <a:pt x="140" y="205"/>
                    <a:pt x="132" y="207"/>
                  </a:cubicBezTo>
                  <a:cubicBezTo>
                    <a:pt x="137" y="212"/>
                    <a:pt x="141" y="219"/>
                    <a:pt x="144" y="224"/>
                  </a:cubicBezTo>
                  <a:lnTo>
                    <a:pt x="144" y="224"/>
                  </a:lnTo>
                  <a:close/>
                  <a:moveTo>
                    <a:pt x="159" y="202"/>
                  </a:moveTo>
                  <a:lnTo>
                    <a:pt x="159" y="202"/>
                  </a:lnTo>
                  <a:cubicBezTo>
                    <a:pt x="163" y="195"/>
                    <a:pt x="167" y="189"/>
                    <a:pt x="171" y="183"/>
                  </a:cubicBezTo>
                  <a:cubicBezTo>
                    <a:pt x="156" y="179"/>
                    <a:pt x="127" y="181"/>
                    <a:pt x="110" y="181"/>
                  </a:cubicBezTo>
                  <a:cubicBezTo>
                    <a:pt x="116" y="184"/>
                    <a:pt x="122" y="186"/>
                    <a:pt x="129" y="188"/>
                  </a:cubicBezTo>
                  <a:cubicBezTo>
                    <a:pt x="138" y="191"/>
                    <a:pt x="147" y="194"/>
                    <a:pt x="154" y="199"/>
                  </a:cubicBezTo>
                  <a:cubicBezTo>
                    <a:pt x="155" y="199"/>
                    <a:pt x="155" y="199"/>
                    <a:pt x="155" y="199"/>
                  </a:cubicBezTo>
                  <a:cubicBezTo>
                    <a:pt x="156" y="200"/>
                    <a:pt x="158" y="201"/>
                    <a:pt x="159" y="202"/>
                  </a:cubicBezTo>
                  <a:lnTo>
                    <a:pt x="159" y="202"/>
                  </a:lnTo>
                  <a:close/>
                  <a:moveTo>
                    <a:pt x="174" y="178"/>
                  </a:moveTo>
                  <a:lnTo>
                    <a:pt x="174" y="178"/>
                  </a:lnTo>
                  <a:cubicBezTo>
                    <a:pt x="177" y="173"/>
                    <a:pt x="180" y="169"/>
                    <a:pt x="183" y="164"/>
                  </a:cubicBezTo>
                  <a:cubicBezTo>
                    <a:pt x="166" y="159"/>
                    <a:pt x="138" y="160"/>
                    <a:pt x="121" y="160"/>
                  </a:cubicBezTo>
                  <a:cubicBezTo>
                    <a:pt x="100" y="161"/>
                    <a:pt x="79" y="161"/>
                    <a:pt x="62" y="157"/>
                  </a:cubicBezTo>
                  <a:cubicBezTo>
                    <a:pt x="71" y="165"/>
                    <a:pt x="82" y="170"/>
                    <a:pt x="94" y="175"/>
                  </a:cubicBezTo>
                  <a:cubicBezTo>
                    <a:pt x="102" y="177"/>
                    <a:pt x="123" y="175"/>
                    <a:pt x="130" y="175"/>
                  </a:cubicBezTo>
                  <a:cubicBezTo>
                    <a:pt x="146" y="175"/>
                    <a:pt x="163" y="175"/>
                    <a:pt x="174" y="178"/>
                  </a:cubicBezTo>
                  <a:lnTo>
                    <a:pt x="174" y="178"/>
                  </a:lnTo>
                  <a:close/>
                  <a:moveTo>
                    <a:pt x="186" y="159"/>
                  </a:moveTo>
                  <a:lnTo>
                    <a:pt x="186" y="159"/>
                  </a:lnTo>
                  <a:cubicBezTo>
                    <a:pt x="188" y="155"/>
                    <a:pt x="191" y="152"/>
                    <a:pt x="193" y="148"/>
                  </a:cubicBezTo>
                  <a:cubicBezTo>
                    <a:pt x="171" y="139"/>
                    <a:pt x="136" y="142"/>
                    <a:pt x="113" y="142"/>
                  </a:cubicBezTo>
                  <a:cubicBezTo>
                    <a:pt x="87" y="142"/>
                    <a:pt x="60" y="141"/>
                    <a:pt x="43" y="126"/>
                  </a:cubicBezTo>
                  <a:cubicBezTo>
                    <a:pt x="46" y="135"/>
                    <a:pt x="50" y="142"/>
                    <a:pt x="54" y="148"/>
                  </a:cubicBezTo>
                  <a:cubicBezTo>
                    <a:pt x="80" y="159"/>
                    <a:pt x="128" y="153"/>
                    <a:pt x="158" y="155"/>
                  </a:cubicBezTo>
                  <a:cubicBezTo>
                    <a:pt x="168" y="155"/>
                    <a:pt x="178" y="156"/>
                    <a:pt x="186" y="159"/>
                  </a:cubicBezTo>
                  <a:lnTo>
                    <a:pt x="186" y="159"/>
                  </a:lnTo>
                  <a:close/>
                  <a:moveTo>
                    <a:pt x="196" y="143"/>
                  </a:moveTo>
                  <a:lnTo>
                    <a:pt x="196" y="143"/>
                  </a:lnTo>
                  <a:cubicBezTo>
                    <a:pt x="199" y="139"/>
                    <a:pt x="201" y="135"/>
                    <a:pt x="204" y="131"/>
                  </a:cubicBezTo>
                  <a:cubicBezTo>
                    <a:pt x="195" y="128"/>
                    <a:pt x="187" y="126"/>
                    <a:pt x="178" y="125"/>
                  </a:cubicBezTo>
                  <a:cubicBezTo>
                    <a:pt x="178" y="125"/>
                    <a:pt x="178" y="125"/>
                    <a:pt x="177" y="125"/>
                  </a:cubicBezTo>
                  <a:cubicBezTo>
                    <a:pt x="155" y="121"/>
                    <a:pt x="133" y="122"/>
                    <a:pt x="110" y="123"/>
                  </a:cubicBezTo>
                  <a:cubicBezTo>
                    <a:pt x="95" y="123"/>
                    <a:pt x="81" y="122"/>
                    <a:pt x="69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58" y="115"/>
                    <a:pt x="49" y="109"/>
                    <a:pt x="42" y="99"/>
                  </a:cubicBezTo>
                  <a:cubicBezTo>
                    <a:pt x="41" y="100"/>
                    <a:pt x="40" y="101"/>
                    <a:pt x="39" y="102"/>
                  </a:cubicBezTo>
                  <a:cubicBezTo>
                    <a:pt x="40" y="107"/>
                    <a:pt x="40" y="111"/>
                    <a:pt x="41" y="115"/>
                  </a:cubicBezTo>
                  <a:cubicBezTo>
                    <a:pt x="55" y="134"/>
                    <a:pt x="83" y="137"/>
                    <a:pt x="113" y="137"/>
                  </a:cubicBezTo>
                  <a:cubicBezTo>
                    <a:pt x="138" y="137"/>
                    <a:pt x="173" y="133"/>
                    <a:pt x="196" y="143"/>
                  </a:cubicBezTo>
                  <a:lnTo>
                    <a:pt x="196" y="143"/>
                  </a:lnTo>
                  <a:close/>
                </a:path>
              </a:pathLst>
            </a:custGeom>
            <a:noFill/>
            <a:ln w="1588" cap="flat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0375D7A7-1E67-CF3A-F80C-50846D74CCD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613650" y="406400"/>
              <a:ext cx="296863" cy="406400"/>
            </a:xfrm>
            <a:custGeom>
              <a:avLst/>
              <a:gdLst>
                <a:gd name="T0" fmla="*/ 366 w 366"/>
                <a:gd name="T1" fmla="*/ 110 h 496"/>
                <a:gd name="T2" fmla="*/ 303 w 366"/>
                <a:gd name="T3" fmla="*/ 97 h 496"/>
                <a:gd name="T4" fmla="*/ 328 w 366"/>
                <a:gd name="T5" fmla="*/ 122 h 496"/>
                <a:gd name="T6" fmla="*/ 47 w 366"/>
                <a:gd name="T7" fmla="*/ 454 h 496"/>
                <a:gd name="T8" fmla="*/ 91 w 366"/>
                <a:gd name="T9" fmla="*/ 402 h 496"/>
                <a:gd name="T10" fmla="*/ 89 w 366"/>
                <a:gd name="T11" fmla="*/ 397 h 496"/>
                <a:gd name="T12" fmla="*/ 47 w 366"/>
                <a:gd name="T13" fmla="*/ 454 h 496"/>
                <a:gd name="T14" fmla="*/ 101 w 366"/>
                <a:gd name="T15" fmla="*/ 421 h 496"/>
                <a:gd name="T16" fmla="*/ 119 w 366"/>
                <a:gd name="T17" fmla="*/ 448 h 496"/>
                <a:gd name="T18" fmla="*/ 69 w 366"/>
                <a:gd name="T19" fmla="*/ 471 h 496"/>
                <a:gd name="T20" fmla="*/ 101 w 366"/>
                <a:gd name="T21" fmla="*/ 421 h 496"/>
                <a:gd name="T22" fmla="*/ 82 w 366"/>
                <a:gd name="T23" fmla="*/ 381 h 496"/>
                <a:gd name="T24" fmla="*/ 28 w 366"/>
                <a:gd name="T25" fmla="*/ 378 h 496"/>
                <a:gd name="T26" fmla="*/ 7 w 366"/>
                <a:gd name="T27" fmla="*/ 362 h 496"/>
                <a:gd name="T28" fmla="*/ 6 w 366"/>
                <a:gd name="T29" fmla="*/ 357 h 496"/>
                <a:gd name="T30" fmla="*/ 68 w 366"/>
                <a:gd name="T31" fmla="*/ 329 h 496"/>
                <a:gd name="T32" fmla="*/ 67 w 366"/>
                <a:gd name="T33" fmla="*/ 324 h 496"/>
                <a:gd name="T34" fmla="*/ 6 w 366"/>
                <a:gd name="T35" fmla="*/ 357 h 496"/>
                <a:gd name="T36" fmla="*/ 0 w 366"/>
                <a:gd name="T37" fmla="*/ 302 h 496"/>
                <a:gd name="T38" fmla="*/ 15 w 366"/>
                <a:gd name="T39" fmla="*/ 284 h 496"/>
                <a:gd name="T40" fmla="*/ 67 w 366"/>
                <a:gd name="T41" fmla="*/ 267 h 496"/>
                <a:gd name="T42" fmla="*/ 0 w 366"/>
                <a:gd name="T43" fmla="*/ 302 h 496"/>
                <a:gd name="T44" fmla="*/ 68 w 366"/>
                <a:gd name="T45" fmla="*/ 262 h 496"/>
                <a:gd name="T46" fmla="*/ 23 w 366"/>
                <a:gd name="T47" fmla="*/ 228 h 496"/>
                <a:gd name="T48" fmla="*/ 17 w 366"/>
                <a:gd name="T49" fmla="*/ 202 h 496"/>
                <a:gd name="T50" fmla="*/ 19 w 366"/>
                <a:gd name="T51" fmla="*/ 196 h 496"/>
                <a:gd name="T52" fmla="*/ 82 w 366"/>
                <a:gd name="T53" fmla="*/ 213 h 496"/>
                <a:gd name="T54" fmla="*/ 84 w 366"/>
                <a:gd name="T55" fmla="*/ 208 h 496"/>
                <a:gd name="T56" fmla="*/ 19 w 366"/>
                <a:gd name="T57" fmla="*/ 196 h 496"/>
                <a:gd name="T58" fmla="*/ 40 w 366"/>
                <a:gd name="T59" fmla="*/ 149 h 496"/>
                <a:gd name="T60" fmla="*/ 60 w 366"/>
                <a:gd name="T61" fmla="*/ 142 h 496"/>
                <a:gd name="T62" fmla="*/ 111 w 366"/>
                <a:gd name="T63" fmla="*/ 162 h 496"/>
                <a:gd name="T64" fmla="*/ 40 w 366"/>
                <a:gd name="T65" fmla="*/ 149 h 496"/>
                <a:gd name="T66" fmla="*/ 114 w 366"/>
                <a:gd name="T67" fmla="*/ 157 h 496"/>
                <a:gd name="T68" fmla="*/ 95 w 366"/>
                <a:gd name="T69" fmla="*/ 99 h 496"/>
                <a:gd name="T70" fmla="*/ 102 w 366"/>
                <a:gd name="T71" fmla="*/ 72 h 496"/>
                <a:gd name="T72" fmla="*/ 106 w 366"/>
                <a:gd name="T73" fmla="*/ 69 h 496"/>
                <a:gd name="T74" fmla="*/ 150 w 366"/>
                <a:gd name="T75" fmla="*/ 121 h 496"/>
                <a:gd name="T76" fmla="*/ 155 w 366"/>
                <a:gd name="T77" fmla="*/ 117 h 496"/>
                <a:gd name="T78" fmla="*/ 106 w 366"/>
                <a:gd name="T79" fmla="*/ 69 h 496"/>
                <a:gd name="T80" fmla="*/ 149 w 366"/>
                <a:gd name="T81" fmla="*/ 37 h 496"/>
                <a:gd name="T82" fmla="*/ 170 w 366"/>
                <a:gd name="T83" fmla="*/ 42 h 496"/>
                <a:gd name="T84" fmla="*/ 200 w 366"/>
                <a:gd name="T85" fmla="*/ 90 h 496"/>
                <a:gd name="T86" fmla="*/ 149 w 366"/>
                <a:gd name="T87" fmla="*/ 37 h 496"/>
                <a:gd name="T88" fmla="*/ 206 w 366"/>
                <a:gd name="T89" fmla="*/ 88 h 496"/>
                <a:gd name="T90" fmla="*/ 222 w 366"/>
                <a:gd name="T91" fmla="*/ 21 h 496"/>
                <a:gd name="T92" fmla="*/ 243 w 366"/>
                <a:gd name="T93" fmla="*/ 0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66" h="496">
                  <a:moveTo>
                    <a:pt x="358" y="119"/>
                  </a:moveTo>
                  <a:lnTo>
                    <a:pt x="358" y="119"/>
                  </a:lnTo>
                  <a:cubicBezTo>
                    <a:pt x="360" y="116"/>
                    <a:pt x="363" y="113"/>
                    <a:pt x="366" y="110"/>
                  </a:cubicBezTo>
                  <a:cubicBezTo>
                    <a:pt x="351" y="105"/>
                    <a:pt x="337" y="102"/>
                    <a:pt x="323" y="99"/>
                  </a:cubicBezTo>
                  <a:cubicBezTo>
                    <a:pt x="323" y="99"/>
                    <a:pt x="322" y="99"/>
                    <a:pt x="322" y="99"/>
                  </a:cubicBezTo>
                  <a:cubicBezTo>
                    <a:pt x="316" y="98"/>
                    <a:pt x="309" y="98"/>
                    <a:pt x="303" y="97"/>
                  </a:cubicBezTo>
                  <a:cubicBezTo>
                    <a:pt x="305" y="101"/>
                    <a:pt x="307" y="106"/>
                    <a:pt x="307" y="112"/>
                  </a:cubicBezTo>
                  <a:cubicBezTo>
                    <a:pt x="310" y="115"/>
                    <a:pt x="312" y="119"/>
                    <a:pt x="312" y="123"/>
                  </a:cubicBezTo>
                  <a:cubicBezTo>
                    <a:pt x="316" y="121"/>
                    <a:pt x="322" y="120"/>
                    <a:pt x="328" y="122"/>
                  </a:cubicBezTo>
                  <a:cubicBezTo>
                    <a:pt x="333" y="111"/>
                    <a:pt x="348" y="109"/>
                    <a:pt x="358" y="119"/>
                  </a:cubicBezTo>
                  <a:lnTo>
                    <a:pt x="358" y="119"/>
                  </a:lnTo>
                  <a:close/>
                  <a:moveTo>
                    <a:pt x="47" y="454"/>
                  </a:moveTo>
                  <a:lnTo>
                    <a:pt x="47" y="454"/>
                  </a:lnTo>
                  <a:lnTo>
                    <a:pt x="98" y="416"/>
                  </a:lnTo>
                  <a:cubicBezTo>
                    <a:pt x="96" y="411"/>
                    <a:pt x="93" y="407"/>
                    <a:pt x="91" y="402"/>
                  </a:cubicBezTo>
                  <a:lnTo>
                    <a:pt x="48" y="429"/>
                  </a:lnTo>
                  <a:cubicBezTo>
                    <a:pt x="45" y="431"/>
                    <a:pt x="42" y="426"/>
                    <a:pt x="45" y="424"/>
                  </a:cubicBezTo>
                  <a:lnTo>
                    <a:pt x="89" y="397"/>
                  </a:lnTo>
                  <a:cubicBezTo>
                    <a:pt x="87" y="394"/>
                    <a:pt x="85" y="390"/>
                    <a:pt x="84" y="386"/>
                  </a:cubicBezTo>
                  <a:lnTo>
                    <a:pt x="25" y="414"/>
                  </a:lnTo>
                  <a:cubicBezTo>
                    <a:pt x="31" y="427"/>
                    <a:pt x="38" y="441"/>
                    <a:pt x="47" y="454"/>
                  </a:cubicBezTo>
                  <a:lnTo>
                    <a:pt x="47" y="454"/>
                  </a:lnTo>
                  <a:close/>
                  <a:moveTo>
                    <a:pt x="101" y="421"/>
                  </a:moveTo>
                  <a:lnTo>
                    <a:pt x="101" y="421"/>
                  </a:lnTo>
                  <a:lnTo>
                    <a:pt x="50" y="459"/>
                  </a:lnTo>
                  <a:cubicBezTo>
                    <a:pt x="58" y="472"/>
                    <a:pt x="68" y="484"/>
                    <a:pt x="79" y="496"/>
                  </a:cubicBezTo>
                  <a:lnTo>
                    <a:pt x="119" y="448"/>
                  </a:lnTo>
                  <a:cubicBezTo>
                    <a:pt x="116" y="445"/>
                    <a:pt x="114" y="441"/>
                    <a:pt x="111" y="437"/>
                  </a:cubicBezTo>
                  <a:lnTo>
                    <a:pt x="73" y="475"/>
                  </a:lnTo>
                  <a:cubicBezTo>
                    <a:pt x="70" y="478"/>
                    <a:pt x="67" y="474"/>
                    <a:pt x="69" y="471"/>
                  </a:cubicBezTo>
                  <a:lnTo>
                    <a:pt x="108" y="433"/>
                  </a:lnTo>
                  <a:cubicBezTo>
                    <a:pt x="106" y="429"/>
                    <a:pt x="103" y="425"/>
                    <a:pt x="101" y="421"/>
                  </a:cubicBezTo>
                  <a:lnTo>
                    <a:pt x="101" y="421"/>
                  </a:lnTo>
                  <a:close/>
                  <a:moveTo>
                    <a:pt x="23" y="408"/>
                  </a:moveTo>
                  <a:lnTo>
                    <a:pt x="23" y="408"/>
                  </a:lnTo>
                  <a:lnTo>
                    <a:pt x="82" y="381"/>
                  </a:lnTo>
                  <a:cubicBezTo>
                    <a:pt x="80" y="377"/>
                    <a:pt x="79" y="373"/>
                    <a:pt x="78" y="369"/>
                  </a:cubicBezTo>
                  <a:lnTo>
                    <a:pt x="29" y="384"/>
                  </a:lnTo>
                  <a:cubicBezTo>
                    <a:pt x="26" y="385"/>
                    <a:pt x="24" y="379"/>
                    <a:pt x="28" y="378"/>
                  </a:cubicBezTo>
                  <a:lnTo>
                    <a:pt x="76" y="364"/>
                  </a:lnTo>
                  <a:cubicBezTo>
                    <a:pt x="74" y="359"/>
                    <a:pt x="73" y="354"/>
                    <a:pt x="72" y="348"/>
                  </a:cubicBezTo>
                  <a:lnTo>
                    <a:pt x="7" y="362"/>
                  </a:lnTo>
                  <a:cubicBezTo>
                    <a:pt x="11" y="378"/>
                    <a:pt x="16" y="393"/>
                    <a:pt x="23" y="408"/>
                  </a:cubicBezTo>
                  <a:lnTo>
                    <a:pt x="23" y="408"/>
                  </a:lnTo>
                  <a:close/>
                  <a:moveTo>
                    <a:pt x="6" y="357"/>
                  </a:moveTo>
                  <a:lnTo>
                    <a:pt x="6" y="357"/>
                  </a:lnTo>
                  <a:lnTo>
                    <a:pt x="70" y="343"/>
                  </a:lnTo>
                  <a:cubicBezTo>
                    <a:pt x="69" y="338"/>
                    <a:pt x="69" y="334"/>
                    <a:pt x="68" y="329"/>
                  </a:cubicBezTo>
                  <a:lnTo>
                    <a:pt x="17" y="334"/>
                  </a:lnTo>
                  <a:cubicBezTo>
                    <a:pt x="13" y="334"/>
                    <a:pt x="13" y="329"/>
                    <a:pt x="16" y="328"/>
                  </a:cubicBezTo>
                  <a:lnTo>
                    <a:pt x="67" y="324"/>
                  </a:lnTo>
                  <a:cubicBezTo>
                    <a:pt x="66" y="319"/>
                    <a:pt x="66" y="314"/>
                    <a:pt x="66" y="308"/>
                  </a:cubicBezTo>
                  <a:lnTo>
                    <a:pt x="0" y="307"/>
                  </a:lnTo>
                  <a:cubicBezTo>
                    <a:pt x="1" y="324"/>
                    <a:pt x="3" y="340"/>
                    <a:pt x="6" y="357"/>
                  </a:cubicBezTo>
                  <a:lnTo>
                    <a:pt x="6" y="357"/>
                  </a:lnTo>
                  <a:close/>
                  <a:moveTo>
                    <a:pt x="0" y="302"/>
                  </a:moveTo>
                  <a:lnTo>
                    <a:pt x="0" y="302"/>
                  </a:lnTo>
                  <a:lnTo>
                    <a:pt x="66" y="303"/>
                  </a:lnTo>
                  <a:cubicBezTo>
                    <a:pt x="65" y="298"/>
                    <a:pt x="65" y="294"/>
                    <a:pt x="66" y="290"/>
                  </a:cubicBezTo>
                  <a:lnTo>
                    <a:pt x="15" y="284"/>
                  </a:lnTo>
                  <a:cubicBezTo>
                    <a:pt x="11" y="284"/>
                    <a:pt x="12" y="278"/>
                    <a:pt x="16" y="278"/>
                  </a:cubicBezTo>
                  <a:lnTo>
                    <a:pt x="66" y="284"/>
                  </a:lnTo>
                  <a:cubicBezTo>
                    <a:pt x="66" y="278"/>
                    <a:pt x="67" y="273"/>
                    <a:pt x="67" y="267"/>
                  </a:cubicBezTo>
                  <a:lnTo>
                    <a:pt x="4" y="254"/>
                  </a:lnTo>
                  <a:cubicBezTo>
                    <a:pt x="1" y="270"/>
                    <a:pt x="0" y="286"/>
                    <a:pt x="0" y="302"/>
                  </a:cubicBezTo>
                  <a:lnTo>
                    <a:pt x="0" y="302"/>
                  </a:lnTo>
                  <a:close/>
                  <a:moveTo>
                    <a:pt x="4" y="249"/>
                  </a:moveTo>
                  <a:lnTo>
                    <a:pt x="4" y="249"/>
                  </a:lnTo>
                  <a:lnTo>
                    <a:pt x="68" y="262"/>
                  </a:lnTo>
                  <a:cubicBezTo>
                    <a:pt x="69" y="257"/>
                    <a:pt x="70" y="253"/>
                    <a:pt x="71" y="249"/>
                  </a:cubicBezTo>
                  <a:lnTo>
                    <a:pt x="22" y="233"/>
                  </a:lnTo>
                  <a:cubicBezTo>
                    <a:pt x="18" y="232"/>
                    <a:pt x="20" y="227"/>
                    <a:pt x="23" y="228"/>
                  </a:cubicBezTo>
                  <a:lnTo>
                    <a:pt x="72" y="243"/>
                  </a:lnTo>
                  <a:cubicBezTo>
                    <a:pt x="73" y="239"/>
                    <a:pt x="74" y="235"/>
                    <a:pt x="75" y="231"/>
                  </a:cubicBezTo>
                  <a:lnTo>
                    <a:pt x="17" y="202"/>
                  </a:lnTo>
                  <a:cubicBezTo>
                    <a:pt x="11" y="217"/>
                    <a:pt x="7" y="233"/>
                    <a:pt x="4" y="249"/>
                  </a:cubicBezTo>
                  <a:lnTo>
                    <a:pt x="4" y="249"/>
                  </a:lnTo>
                  <a:close/>
                  <a:moveTo>
                    <a:pt x="19" y="196"/>
                  </a:moveTo>
                  <a:lnTo>
                    <a:pt x="19" y="196"/>
                  </a:lnTo>
                  <a:lnTo>
                    <a:pt x="77" y="225"/>
                  </a:lnTo>
                  <a:cubicBezTo>
                    <a:pt x="79" y="221"/>
                    <a:pt x="80" y="217"/>
                    <a:pt x="82" y="213"/>
                  </a:cubicBezTo>
                  <a:lnTo>
                    <a:pt x="37" y="186"/>
                  </a:lnTo>
                  <a:cubicBezTo>
                    <a:pt x="34" y="184"/>
                    <a:pt x="37" y="179"/>
                    <a:pt x="40" y="181"/>
                  </a:cubicBezTo>
                  <a:lnTo>
                    <a:pt x="84" y="208"/>
                  </a:lnTo>
                  <a:cubicBezTo>
                    <a:pt x="86" y="203"/>
                    <a:pt x="88" y="199"/>
                    <a:pt x="90" y="195"/>
                  </a:cubicBezTo>
                  <a:lnTo>
                    <a:pt x="38" y="154"/>
                  </a:lnTo>
                  <a:cubicBezTo>
                    <a:pt x="30" y="168"/>
                    <a:pt x="24" y="182"/>
                    <a:pt x="19" y="196"/>
                  </a:cubicBezTo>
                  <a:lnTo>
                    <a:pt x="19" y="196"/>
                  </a:lnTo>
                  <a:close/>
                  <a:moveTo>
                    <a:pt x="40" y="149"/>
                  </a:moveTo>
                  <a:lnTo>
                    <a:pt x="40" y="149"/>
                  </a:lnTo>
                  <a:lnTo>
                    <a:pt x="93" y="190"/>
                  </a:lnTo>
                  <a:cubicBezTo>
                    <a:pt x="95" y="186"/>
                    <a:pt x="97" y="183"/>
                    <a:pt x="99" y="179"/>
                  </a:cubicBezTo>
                  <a:lnTo>
                    <a:pt x="60" y="142"/>
                  </a:lnTo>
                  <a:cubicBezTo>
                    <a:pt x="58" y="140"/>
                    <a:pt x="62" y="136"/>
                    <a:pt x="64" y="138"/>
                  </a:cubicBezTo>
                  <a:lnTo>
                    <a:pt x="102" y="174"/>
                  </a:lnTo>
                  <a:cubicBezTo>
                    <a:pt x="105" y="170"/>
                    <a:pt x="108" y="166"/>
                    <a:pt x="111" y="162"/>
                  </a:cubicBezTo>
                  <a:lnTo>
                    <a:pt x="67" y="111"/>
                  </a:lnTo>
                  <a:cubicBezTo>
                    <a:pt x="57" y="123"/>
                    <a:pt x="48" y="136"/>
                    <a:pt x="40" y="149"/>
                  </a:cubicBezTo>
                  <a:lnTo>
                    <a:pt x="40" y="149"/>
                  </a:lnTo>
                  <a:close/>
                  <a:moveTo>
                    <a:pt x="70" y="106"/>
                  </a:moveTo>
                  <a:lnTo>
                    <a:pt x="70" y="106"/>
                  </a:lnTo>
                  <a:lnTo>
                    <a:pt x="114" y="157"/>
                  </a:lnTo>
                  <a:cubicBezTo>
                    <a:pt x="117" y="154"/>
                    <a:pt x="120" y="150"/>
                    <a:pt x="123" y="147"/>
                  </a:cubicBezTo>
                  <a:lnTo>
                    <a:pt x="90" y="102"/>
                  </a:lnTo>
                  <a:cubicBezTo>
                    <a:pt x="88" y="99"/>
                    <a:pt x="93" y="96"/>
                    <a:pt x="95" y="99"/>
                  </a:cubicBezTo>
                  <a:lnTo>
                    <a:pt x="127" y="143"/>
                  </a:lnTo>
                  <a:cubicBezTo>
                    <a:pt x="130" y="139"/>
                    <a:pt x="133" y="136"/>
                    <a:pt x="137" y="133"/>
                  </a:cubicBezTo>
                  <a:lnTo>
                    <a:pt x="102" y="72"/>
                  </a:lnTo>
                  <a:cubicBezTo>
                    <a:pt x="91" y="83"/>
                    <a:pt x="80" y="94"/>
                    <a:pt x="70" y="106"/>
                  </a:cubicBezTo>
                  <a:lnTo>
                    <a:pt x="70" y="106"/>
                  </a:lnTo>
                  <a:close/>
                  <a:moveTo>
                    <a:pt x="106" y="69"/>
                  </a:moveTo>
                  <a:lnTo>
                    <a:pt x="106" y="69"/>
                  </a:lnTo>
                  <a:lnTo>
                    <a:pt x="141" y="129"/>
                  </a:lnTo>
                  <a:cubicBezTo>
                    <a:pt x="144" y="126"/>
                    <a:pt x="147" y="123"/>
                    <a:pt x="150" y="121"/>
                  </a:cubicBezTo>
                  <a:lnTo>
                    <a:pt x="127" y="68"/>
                  </a:lnTo>
                  <a:cubicBezTo>
                    <a:pt x="126" y="64"/>
                    <a:pt x="131" y="62"/>
                    <a:pt x="133" y="66"/>
                  </a:cubicBezTo>
                  <a:lnTo>
                    <a:pt x="155" y="117"/>
                  </a:lnTo>
                  <a:cubicBezTo>
                    <a:pt x="159" y="114"/>
                    <a:pt x="163" y="111"/>
                    <a:pt x="167" y="108"/>
                  </a:cubicBezTo>
                  <a:lnTo>
                    <a:pt x="144" y="40"/>
                  </a:lnTo>
                  <a:cubicBezTo>
                    <a:pt x="131" y="49"/>
                    <a:pt x="118" y="58"/>
                    <a:pt x="106" y="69"/>
                  </a:cubicBezTo>
                  <a:lnTo>
                    <a:pt x="106" y="69"/>
                  </a:lnTo>
                  <a:close/>
                  <a:moveTo>
                    <a:pt x="149" y="37"/>
                  </a:moveTo>
                  <a:lnTo>
                    <a:pt x="149" y="37"/>
                  </a:lnTo>
                  <a:lnTo>
                    <a:pt x="172" y="105"/>
                  </a:lnTo>
                  <a:cubicBezTo>
                    <a:pt x="176" y="103"/>
                    <a:pt x="179" y="101"/>
                    <a:pt x="183" y="99"/>
                  </a:cubicBezTo>
                  <a:lnTo>
                    <a:pt x="170" y="42"/>
                  </a:lnTo>
                  <a:cubicBezTo>
                    <a:pt x="169" y="38"/>
                    <a:pt x="174" y="37"/>
                    <a:pt x="175" y="40"/>
                  </a:cubicBezTo>
                  <a:lnTo>
                    <a:pt x="188" y="96"/>
                  </a:lnTo>
                  <a:cubicBezTo>
                    <a:pt x="192" y="94"/>
                    <a:pt x="196" y="92"/>
                    <a:pt x="200" y="90"/>
                  </a:cubicBezTo>
                  <a:lnTo>
                    <a:pt x="191" y="16"/>
                  </a:lnTo>
                  <a:cubicBezTo>
                    <a:pt x="176" y="22"/>
                    <a:pt x="162" y="29"/>
                    <a:pt x="149" y="37"/>
                  </a:cubicBezTo>
                  <a:lnTo>
                    <a:pt x="149" y="37"/>
                  </a:lnTo>
                  <a:close/>
                  <a:moveTo>
                    <a:pt x="196" y="14"/>
                  </a:moveTo>
                  <a:lnTo>
                    <a:pt x="196" y="14"/>
                  </a:lnTo>
                  <a:lnTo>
                    <a:pt x="206" y="88"/>
                  </a:lnTo>
                  <a:cubicBezTo>
                    <a:pt x="210" y="86"/>
                    <a:pt x="214" y="84"/>
                    <a:pt x="219" y="83"/>
                  </a:cubicBezTo>
                  <a:lnTo>
                    <a:pt x="217" y="21"/>
                  </a:lnTo>
                  <a:cubicBezTo>
                    <a:pt x="217" y="17"/>
                    <a:pt x="222" y="17"/>
                    <a:pt x="222" y="21"/>
                  </a:cubicBezTo>
                  <a:lnTo>
                    <a:pt x="224" y="81"/>
                  </a:lnTo>
                  <a:cubicBezTo>
                    <a:pt x="229" y="79"/>
                    <a:pt x="233" y="78"/>
                    <a:pt x="237" y="77"/>
                  </a:cubicBezTo>
                  <a:lnTo>
                    <a:pt x="243" y="0"/>
                  </a:lnTo>
                  <a:cubicBezTo>
                    <a:pt x="227" y="3"/>
                    <a:pt x="211" y="8"/>
                    <a:pt x="196" y="14"/>
                  </a:cubicBezTo>
                  <a:lnTo>
                    <a:pt x="196" y="14"/>
                  </a:lnTo>
                  <a:close/>
                </a:path>
              </a:pathLst>
            </a:custGeom>
            <a:noFill/>
            <a:ln w="1588" cap="flat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FB124E21-02A5-C056-2D6F-5FA0D0D9C0F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700963" y="400050"/>
              <a:ext cx="238125" cy="323850"/>
            </a:xfrm>
            <a:custGeom>
              <a:avLst/>
              <a:gdLst>
                <a:gd name="T0" fmla="*/ 134 w 292"/>
                <a:gd name="T1" fmla="*/ 82 h 393"/>
                <a:gd name="T2" fmla="*/ 164 w 292"/>
                <a:gd name="T3" fmla="*/ 19 h 393"/>
                <a:gd name="T4" fmla="*/ 187 w 292"/>
                <a:gd name="T5" fmla="*/ 0 h 393"/>
                <a:gd name="T6" fmla="*/ 193 w 292"/>
                <a:gd name="T7" fmla="*/ 0 h 393"/>
                <a:gd name="T8" fmla="*/ 188 w 292"/>
                <a:gd name="T9" fmla="*/ 77 h 393"/>
                <a:gd name="T10" fmla="*/ 194 w 292"/>
                <a:gd name="T11" fmla="*/ 78 h 393"/>
                <a:gd name="T12" fmla="*/ 193 w 292"/>
                <a:gd name="T13" fmla="*/ 0 h 393"/>
                <a:gd name="T14" fmla="*/ 246 w 292"/>
                <a:gd name="T15" fmla="*/ 5 h 393"/>
                <a:gd name="T16" fmla="*/ 258 w 292"/>
                <a:gd name="T17" fmla="*/ 22 h 393"/>
                <a:gd name="T18" fmla="*/ 248 w 292"/>
                <a:gd name="T19" fmla="*/ 90 h 393"/>
                <a:gd name="T20" fmla="*/ 246 w 292"/>
                <a:gd name="T21" fmla="*/ 5 h 393"/>
                <a:gd name="T22" fmla="*/ 144 w 292"/>
                <a:gd name="T23" fmla="*/ 176 h 393"/>
                <a:gd name="T24" fmla="*/ 128 w 292"/>
                <a:gd name="T25" fmla="*/ 177 h 393"/>
                <a:gd name="T26" fmla="*/ 149 w 292"/>
                <a:gd name="T27" fmla="*/ 197 h 393"/>
                <a:gd name="T28" fmla="*/ 167 w 292"/>
                <a:gd name="T29" fmla="*/ 103 h 393"/>
                <a:gd name="T30" fmla="*/ 141 w 292"/>
                <a:gd name="T31" fmla="*/ 137 h 393"/>
                <a:gd name="T32" fmla="*/ 135 w 292"/>
                <a:gd name="T33" fmla="*/ 138 h 393"/>
                <a:gd name="T34" fmla="*/ 133 w 292"/>
                <a:gd name="T35" fmla="*/ 154 h 393"/>
                <a:gd name="T36" fmla="*/ 142 w 292"/>
                <a:gd name="T37" fmla="*/ 152 h 393"/>
                <a:gd name="T38" fmla="*/ 144 w 292"/>
                <a:gd name="T39" fmla="*/ 174 h 393"/>
                <a:gd name="T40" fmla="*/ 123 w 292"/>
                <a:gd name="T41" fmla="*/ 123 h 393"/>
                <a:gd name="T42" fmla="*/ 126 w 292"/>
                <a:gd name="T43" fmla="*/ 124 h 393"/>
                <a:gd name="T44" fmla="*/ 111 w 292"/>
                <a:gd name="T45" fmla="*/ 115 h 393"/>
                <a:gd name="T46" fmla="*/ 138 w 292"/>
                <a:gd name="T47" fmla="*/ 172 h 393"/>
                <a:gd name="T48" fmla="*/ 113 w 292"/>
                <a:gd name="T49" fmla="*/ 140 h 393"/>
                <a:gd name="T50" fmla="*/ 123 w 292"/>
                <a:gd name="T51" fmla="*/ 123 h 393"/>
                <a:gd name="T52" fmla="*/ 105 w 292"/>
                <a:gd name="T53" fmla="*/ 164 h 393"/>
                <a:gd name="T54" fmla="*/ 54 w 292"/>
                <a:gd name="T55" fmla="*/ 162 h 393"/>
                <a:gd name="T56" fmla="*/ 59 w 292"/>
                <a:gd name="T57" fmla="*/ 164 h 393"/>
                <a:gd name="T58" fmla="*/ 121 w 292"/>
                <a:gd name="T59" fmla="*/ 175 h 393"/>
                <a:gd name="T60" fmla="*/ 101 w 292"/>
                <a:gd name="T61" fmla="*/ 119 h 393"/>
                <a:gd name="T62" fmla="*/ 101 w 292"/>
                <a:gd name="T63" fmla="*/ 159 h 393"/>
                <a:gd name="T64" fmla="*/ 56 w 292"/>
                <a:gd name="T65" fmla="*/ 168 h 393"/>
                <a:gd name="T66" fmla="*/ 128 w 292"/>
                <a:gd name="T67" fmla="*/ 196 h 393"/>
                <a:gd name="T68" fmla="*/ 56 w 292"/>
                <a:gd name="T69" fmla="*/ 169 h 393"/>
                <a:gd name="T70" fmla="*/ 55 w 292"/>
                <a:gd name="T71" fmla="*/ 250 h 393"/>
                <a:gd name="T72" fmla="*/ 25 w 292"/>
                <a:gd name="T73" fmla="*/ 276 h 393"/>
                <a:gd name="T74" fmla="*/ 19 w 292"/>
                <a:gd name="T75" fmla="*/ 285 h 393"/>
                <a:gd name="T76" fmla="*/ 21 w 292"/>
                <a:gd name="T77" fmla="*/ 340 h 393"/>
                <a:gd name="T78" fmla="*/ 69 w 292"/>
                <a:gd name="T79" fmla="*/ 310 h 393"/>
                <a:gd name="T80" fmla="*/ 75 w 292"/>
                <a:gd name="T81" fmla="*/ 336 h 393"/>
                <a:gd name="T82" fmla="*/ 37 w 292"/>
                <a:gd name="T83" fmla="*/ 256 h 393"/>
                <a:gd name="T84" fmla="*/ 13 w 292"/>
                <a:gd name="T85" fmla="*/ 247 h 393"/>
                <a:gd name="T86" fmla="*/ 37 w 292"/>
                <a:gd name="T87" fmla="*/ 256 h 393"/>
                <a:gd name="T88" fmla="*/ 17 w 292"/>
                <a:gd name="T89" fmla="*/ 369 h 393"/>
                <a:gd name="T90" fmla="*/ 17 w 292"/>
                <a:gd name="T91" fmla="*/ 369 h 393"/>
                <a:gd name="T92" fmla="*/ 14 w 292"/>
                <a:gd name="T93" fmla="*/ 265 h 393"/>
                <a:gd name="T94" fmla="*/ 15 w 292"/>
                <a:gd name="T95" fmla="*/ 281 h 393"/>
                <a:gd name="T96" fmla="*/ 14 w 292"/>
                <a:gd name="T97" fmla="*/ 265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92" h="393">
                  <a:moveTo>
                    <a:pt x="139" y="5"/>
                  </a:moveTo>
                  <a:lnTo>
                    <a:pt x="139" y="5"/>
                  </a:lnTo>
                  <a:lnTo>
                    <a:pt x="134" y="82"/>
                  </a:lnTo>
                  <a:cubicBezTo>
                    <a:pt x="139" y="81"/>
                    <a:pt x="144" y="80"/>
                    <a:pt x="149" y="79"/>
                  </a:cubicBezTo>
                  <a:lnTo>
                    <a:pt x="159" y="18"/>
                  </a:lnTo>
                  <a:cubicBezTo>
                    <a:pt x="159" y="15"/>
                    <a:pt x="165" y="16"/>
                    <a:pt x="164" y="19"/>
                  </a:cubicBezTo>
                  <a:lnTo>
                    <a:pt x="155" y="78"/>
                  </a:lnTo>
                  <a:cubicBezTo>
                    <a:pt x="159" y="78"/>
                    <a:pt x="163" y="78"/>
                    <a:pt x="167" y="77"/>
                  </a:cubicBezTo>
                  <a:lnTo>
                    <a:pt x="187" y="0"/>
                  </a:lnTo>
                  <a:cubicBezTo>
                    <a:pt x="171" y="1"/>
                    <a:pt x="155" y="2"/>
                    <a:pt x="139" y="5"/>
                  </a:cubicBezTo>
                  <a:lnTo>
                    <a:pt x="139" y="5"/>
                  </a:lnTo>
                  <a:close/>
                  <a:moveTo>
                    <a:pt x="193" y="0"/>
                  </a:moveTo>
                  <a:lnTo>
                    <a:pt x="193" y="0"/>
                  </a:lnTo>
                  <a:lnTo>
                    <a:pt x="173" y="77"/>
                  </a:lnTo>
                  <a:cubicBezTo>
                    <a:pt x="178" y="77"/>
                    <a:pt x="183" y="77"/>
                    <a:pt x="188" y="77"/>
                  </a:cubicBezTo>
                  <a:lnTo>
                    <a:pt x="207" y="17"/>
                  </a:lnTo>
                  <a:cubicBezTo>
                    <a:pt x="208" y="13"/>
                    <a:pt x="214" y="15"/>
                    <a:pt x="213" y="18"/>
                  </a:cubicBezTo>
                  <a:lnTo>
                    <a:pt x="194" y="78"/>
                  </a:lnTo>
                  <a:cubicBezTo>
                    <a:pt x="199" y="78"/>
                    <a:pt x="203" y="79"/>
                    <a:pt x="208" y="80"/>
                  </a:cubicBezTo>
                  <a:lnTo>
                    <a:pt x="240" y="4"/>
                  </a:lnTo>
                  <a:cubicBezTo>
                    <a:pt x="224" y="2"/>
                    <a:pt x="208" y="0"/>
                    <a:pt x="193" y="0"/>
                  </a:cubicBezTo>
                  <a:lnTo>
                    <a:pt x="193" y="0"/>
                  </a:lnTo>
                  <a:close/>
                  <a:moveTo>
                    <a:pt x="246" y="5"/>
                  </a:moveTo>
                  <a:lnTo>
                    <a:pt x="246" y="5"/>
                  </a:lnTo>
                  <a:lnTo>
                    <a:pt x="214" y="81"/>
                  </a:lnTo>
                  <a:cubicBezTo>
                    <a:pt x="218" y="81"/>
                    <a:pt x="222" y="82"/>
                    <a:pt x="226" y="83"/>
                  </a:cubicBezTo>
                  <a:lnTo>
                    <a:pt x="258" y="22"/>
                  </a:lnTo>
                  <a:cubicBezTo>
                    <a:pt x="260" y="19"/>
                    <a:pt x="265" y="21"/>
                    <a:pt x="263" y="25"/>
                  </a:cubicBezTo>
                  <a:lnTo>
                    <a:pt x="232" y="85"/>
                  </a:lnTo>
                  <a:cubicBezTo>
                    <a:pt x="237" y="86"/>
                    <a:pt x="243" y="88"/>
                    <a:pt x="248" y="90"/>
                  </a:cubicBezTo>
                  <a:lnTo>
                    <a:pt x="292" y="17"/>
                  </a:lnTo>
                  <a:cubicBezTo>
                    <a:pt x="277" y="12"/>
                    <a:pt x="261" y="8"/>
                    <a:pt x="246" y="5"/>
                  </a:cubicBezTo>
                  <a:lnTo>
                    <a:pt x="246" y="5"/>
                  </a:lnTo>
                  <a:close/>
                  <a:moveTo>
                    <a:pt x="144" y="174"/>
                  </a:moveTo>
                  <a:lnTo>
                    <a:pt x="144" y="174"/>
                  </a:lnTo>
                  <a:cubicBezTo>
                    <a:pt x="144" y="175"/>
                    <a:pt x="144" y="175"/>
                    <a:pt x="144" y="176"/>
                  </a:cubicBezTo>
                  <a:cubicBezTo>
                    <a:pt x="143" y="176"/>
                    <a:pt x="143" y="176"/>
                    <a:pt x="142" y="177"/>
                  </a:cubicBezTo>
                  <a:cubicBezTo>
                    <a:pt x="142" y="177"/>
                    <a:pt x="142" y="177"/>
                    <a:pt x="142" y="177"/>
                  </a:cubicBezTo>
                  <a:cubicBezTo>
                    <a:pt x="137" y="178"/>
                    <a:pt x="132" y="177"/>
                    <a:pt x="128" y="177"/>
                  </a:cubicBezTo>
                  <a:cubicBezTo>
                    <a:pt x="127" y="177"/>
                    <a:pt x="127" y="177"/>
                    <a:pt x="126" y="178"/>
                  </a:cubicBezTo>
                  <a:cubicBezTo>
                    <a:pt x="127" y="183"/>
                    <a:pt x="130" y="190"/>
                    <a:pt x="136" y="196"/>
                  </a:cubicBezTo>
                  <a:cubicBezTo>
                    <a:pt x="140" y="196"/>
                    <a:pt x="144" y="196"/>
                    <a:pt x="149" y="197"/>
                  </a:cubicBezTo>
                  <a:lnTo>
                    <a:pt x="161" y="145"/>
                  </a:lnTo>
                  <a:cubicBezTo>
                    <a:pt x="147" y="141"/>
                    <a:pt x="144" y="117"/>
                    <a:pt x="162" y="113"/>
                  </a:cubicBezTo>
                  <a:cubicBezTo>
                    <a:pt x="162" y="109"/>
                    <a:pt x="164" y="106"/>
                    <a:pt x="167" y="103"/>
                  </a:cubicBezTo>
                  <a:cubicBezTo>
                    <a:pt x="157" y="104"/>
                    <a:pt x="147" y="105"/>
                    <a:pt x="138" y="107"/>
                  </a:cubicBezTo>
                  <a:lnTo>
                    <a:pt x="141" y="136"/>
                  </a:lnTo>
                  <a:cubicBezTo>
                    <a:pt x="141" y="136"/>
                    <a:pt x="141" y="136"/>
                    <a:pt x="141" y="137"/>
                  </a:cubicBezTo>
                  <a:lnTo>
                    <a:pt x="141" y="140"/>
                  </a:lnTo>
                  <a:cubicBezTo>
                    <a:pt x="141" y="143"/>
                    <a:pt x="136" y="144"/>
                    <a:pt x="135" y="140"/>
                  </a:cubicBezTo>
                  <a:lnTo>
                    <a:pt x="135" y="138"/>
                  </a:lnTo>
                  <a:lnTo>
                    <a:pt x="124" y="130"/>
                  </a:lnTo>
                  <a:cubicBezTo>
                    <a:pt x="121" y="132"/>
                    <a:pt x="119" y="136"/>
                    <a:pt x="119" y="140"/>
                  </a:cubicBezTo>
                  <a:cubicBezTo>
                    <a:pt x="119" y="148"/>
                    <a:pt x="125" y="154"/>
                    <a:pt x="133" y="154"/>
                  </a:cubicBezTo>
                  <a:cubicBezTo>
                    <a:pt x="134" y="154"/>
                    <a:pt x="135" y="154"/>
                    <a:pt x="137" y="154"/>
                  </a:cubicBezTo>
                  <a:lnTo>
                    <a:pt x="137" y="153"/>
                  </a:lnTo>
                  <a:cubicBezTo>
                    <a:pt x="136" y="149"/>
                    <a:pt x="142" y="148"/>
                    <a:pt x="142" y="152"/>
                  </a:cubicBezTo>
                  <a:lnTo>
                    <a:pt x="142" y="155"/>
                  </a:lnTo>
                  <a:cubicBezTo>
                    <a:pt x="143" y="155"/>
                    <a:pt x="143" y="155"/>
                    <a:pt x="143" y="156"/>
                  </a:cubicBezTo>
                  <a:lnTo>
                    <a:pt x="144" y="174"/>
                  </a:lnTo>
                  <a:cubicBezTo>
                    <a:pt x="144" y="174"/>
                    <a:pt x="144" y="174"/>
                    <a:pt x="144" y="174"/>
                  </a:cubicBezTo>
                  <a:lnTo>
                    <a:pt x="144" y="174"/>
                  </a:lnTo>
                  <a:close/>
                  <a:moveTo>
                    <a:pt x="123" y="123"/>
                  </a:moveTo>
                  <a:lnTo>
                    <a:pt x="123" y="123"/>
                  </a:lnTo>
                  <a:lnTo>
                    <a:pt x="125" y="124"/>
                  </a:lnTo>
                  <a:cubicBezTo>
                    <a:pt x="125" y="124"/>
                    <a:pt x="125" y="124"/>
                    <a:pt x="126" y="124"/>
                  </a:cubicBezTo>
                  <a:lnTo>
                    <a:pt x="135" y="131"/>
                  </a:lnTo>
                  <a:lnTo>
                    <a:pt x="133" y="108"/>
                  </a:lnTo>
                  <a:cubicBezTo>
                    <a:pt x="125" y="110"/>
                    <a:pt x="118" y="112"/>
                    <a:pt x="111" y="115"/>
                  </a:cubicBezTo>
                  <a:cubicBezTo>
                    <a:pt x="97" y="130"/>
                    <a:pt x="98" y="147"/>
                    <a:pt x="107" y="159"/>
                  </a:cubicBezTo>
                  <a:cubicBezTo>
                    <a:pt x="108" y="159"/>
                    <a:pt x="108" y="159"/>
                    <a:pt x="108" y="159"/>
                  </a:cubicBezTo>
                  <a:cubicBezTo>
                    <a:pt x="115" y="168"/>
                    <a:pt x="127" y="173"/>
                    <a:pt x="138" y="172"/>
                  </a:cubicBezTo>
                  <a:lnTo>
                    <a:pt x="137" y="159"/>
                  </a:lnTo>
                  <a:cubicBezTo>
                    <a:pt x="136" y="160"/>
                    <a:pt x="134" y="160"/>
                    <a:pt x="133" y="160"/>
                  </a:cubicBezTo>
                  <a:cubicBezTo>
                    <a:pt x="122" y="160"/>
                    <a:pt x="113" y="151"/>
                    <a:pt x="113" y="140"/>
                  </a:cubicBezTo>
                  <a:cubicBezTo>
                    <a:pt x="113" y="135"/>
                    <a:pt x="116" y="130"/>
                    <a:pt x="119" y="126"/>
                  </a:cubicBezTo>
                  <a:cubicBezTo>
                    <a:pt x="118" y="124"/>
                    <a:pt x="121" y="121"/>
                    <a:pt x="123" y="123"/>
                  </a:cubicBezTo>
                  <a:lnTo>
                    <a:pt x="123" y="123"/>
                  </a:lnTo>
                  <a:close/>
                  <a:moveTo>
                    <a:pt x="121" y="175"/>
                  </a:moveTo>
                  <a:lnTo>
                    <a:pt x="121" y="175"/>
                  </a:lnTo>
                  <a:cubicBezTo>
                    <a:pt x="115" y="172"/>
                    <a:pt x="109" y="169"/>
                    <a:pt x="105" y="164"/>
                  </a:cubicBezTo>
                  <a:cubicBezTo>
                    <a:pt x="85" y="169"/>
                    <a:pt x="68" y="154"/>
                    <a:pt x="62" y="142"/>
                  </a:cubicBezTo>
                  <a:cubicBezTo>
                    <a:pt x="55" y="147"/>
                    <a:pt x="48" y="153"/>
                    <a:pt x="42" y="159"/>
                  </a:cubicBezTo>
                  <a:lnTo>
                    <a:pt x="54" y="162"/>
                  </a:lnTo>
                  <a:cubicBezTo>
                    <a:pt x="55" y="162"/>
                    <a:pt x="55" y="162"/>
                    <a:pt x="55" y="162"/>
                  </a:cubicBezTo>
                  <a:lnTo>
                    <a:pt x="58" y="163"/>
                  </a:lnTo>
                  <a:cubicBezTo>
                    <a:pt x="58" y="163"/>
                    <a:pt x="59" y="163"/>
                    <a:pt x="59" y="164"/>
                  </a:cubicBezTo>
                  <a:cubicBezTo>
                    <a:pt x="60" y="164"/>
                    <a:pt x="60" y="164"/>
                    <a:pt x="60" y="165"/>
                  </a:cubicBezTo>
                  <a:cubicBezTo>
                    <a:pt x="74" y="181"/>
                    <a:pt x="108" y="181"/>
                    <a:pt x="121" y="175"/>
                  </a:cubicBezTo>
                  <a:lnTo>
                    <a:pt x="121" y="175"/>
                  </a:lnTo>
                  <a:close/>
                  <a:moveTo>
                    <a:pt x="101" y="159"/>
                  </a:moveTo>
                  <a:lnTo>
                    <a:pt x="101" y="159"/>
                  </a:lnTo>
                  <a:cubicBezTo>
                    <a:pt x="93" y="148"/>
                    <a:pt x="92" y="134"/>
                    <a:pt x="101" y="119"/>
                  </a:cubicBezTo>
                  <a:cubicBezTo>
                    <a:pt x="89" y="124"/>
                    <a:pt x="77" y="131"/>
                    <a:pt x="66" y="139"/>
                  </a:cubicBezTo>
                  <a:cubicBezTo>
                    <a:pt x="71" y="149"/>
                    <a:pt x="85" y="161"/>
                    <a:pt x="101" y="159"/>
                  </a:cubicBezTo>
                  <a:lnTo>
                    <a:pt x="101" y="159"/>
                  </a:lnTo>
                  <a:close/>
                  <a:moveTo>
                    <a:pt x="56" y="169"/>
                  </a:moveTo>
                  <a:lnTo>
                    <a:pt x="56" y="169"/>
                  </a:lnTo>
                  <a:lnTo>
                    <a:pt x="56" y="168"/>
                  </a:lnTo>
                  <a:cubicBezTo>
                    <a:pt x="54" y="174"/>
                    <a:pt x="54" y="186"/>
                    <a:pt x="55" y="192"/>
                  </a:cubicBezTo>
                  <a:cubicBezTo>
                    <a:pt x="66" y="196"/>
                    <a:pt x="79" y="196"/>
                    <a:pt x="94" y="196"/>
                  </a:cubicBezTo>
                  <a:cubicBezTo>
                    <a:pt x="106" y="196"/>
                    <a:pt x="117" y="196"/>
                    <a:pt x="128" y="196"/>
                  </a:cubicBezTo>
                  <a:cubicBezTo>
                    <a:pt x="124" y="191"/>
                    <a:pt x="122" y="185"/>
                    <a:pt x="121" y="181"/>
                  </a:cubicBezTo>
                  <a:cubicBezTo>
                    <a:pt x="104" y="187"/>
                    <a:pt x="71" y="185"/>
                    <a:pt x="56" y="169"/>
                  </a:cubicBezTo>
                  <a:lnTo>
                    <a:pt x="56" y="169"/>
                  </a:lnTo>
                  <a:close/>
                  <a:moveTo>
                    <a:pt x="66" y="255"/>
                  </a:moveTo>
                  <a:lnTo>
                    <a:pt x="66" y="255"/>
                  </a:lnTo>
                  <a:cubicBezTo>
                    <a:pt x="62" y="254"/>
                    <a:pt x="59" y="252"/>
                    <a:pt x="55" y="250"/>
                  </a:cubicBezTo>
                  <a:cubicBezTo>
                    <a:pt x="51" y="253"/>
                    <a:pt x="47" y="255"/>
                    <a:pt x="44" y="258"/>
                  </a:cubicBezTo>
                  <a:cubicBezTo>
                    <a:pt x="44" y="258"/>
                    <a:pt x="43" y="259"/>
                    <a:pt x="43" y="259"/>
                  </a:cubicBezTo>
                  <a:cubicBezTo>
                    <a:pt x="36" y="265"/>
                    <a:pt x="30" y="271"/>
                    <a:pt x="25" y="276"/>
                  </a:cubicBezTo>
                  <a:cubicBezTo>
                    <a:pt x="25" y="276"/>
                    <a:pt x="25" y="277"/>
                    <a:pt x="25" y="277"/>
                  </a:cubicBezTo>
                  <a:cubicBezTo>
                    <a:pt x="23" y="279"/>
                    <a:pt x="21" y="282"/>
                    <a:pt x="19" y="284"/>
                  </a:cubicBezTo>
                  <a:cubicBezTo>
                    <a:pt x="19" y="285"/>
                    <a:pt x="19" y="285"/>
                    <a:pt x="19" y="285"/>
                  </a:cubicBezTo>
                  <a:cubicBezTo>
                    <a:pt x="12" y="295"/>
                    <a:pt x="9" y="304"/>
                    <a:pt x="8" y="312"/>
                  </a:cubicBezTo>
                  <a:cubicBezTo>
                    <a:pt x="6" y="324"/>
                    <a:pt x="7" y="340"/>
                    <a:pt x="0" y="350"/>
                  </a:cubicBezTo>
                  <a:cubicBezTo>
                    <a:pt x="11" y="349"/>
                    <a:pt x="14" y="346"/>
                    <a:pt x="21" y="340"/>
                  </a:cubicBezTo>
                  <a:cubicBezTo>
                    <a:pt x="14" y="310"/>
                    <a:pt x="36" y="271"/>
                    <a:pt x="66" y="255"/>
                  </a:cubicBezTo>
                  <a:lnTo>
                    <a:pt x="66" y="255"/>
                  </a:lnTo>
                  <a:close/>
                  <a:moveTo>
                    <a:pt x="69" y="310"/>
                  </a:moveTo>
                  <a:lnTo>
                    <a:pt x="69" y="310"/>
                  </a:lnTo>
                  <a:cubicBezTo>
                    <a:pt x="68" y="311"/>
                    <a:pt x="68" y="312"/>
                    <a:pt x="67" y="314"/>
                  </a:cubicBezTo>
                  <a:cubicBezTo>
                    <a:pt x="61" y="326"/>
                    <a:pt x="68" y="336"/>
                    <a:pt x="75" y="336"/>
                  </a:cubicBezTo>
                  <a:cubicBezTo>
                    <a:pt x="93" y="336"/>
                    <a:pt x="92" y="311"/>
                    <a:pt x="69" y="310"/>
                  </a:cubicBezTo>
                  <a:lnTo>
                    <a:pt x="69" y="310"/>
                  </a:lnTo>
                  <a:close/>
                  <a:moveTo>
                    <a:pt x="37" y="256"/>
                  </a:moveTo>
                  <a:lnTo>
                    <a:pt x="37" y="256"/>
                  </a:lnTo>
                  <a:cubicBezTo>
                    <a:pt x="28" y="249"/>
                    <a:pt x="17" y="240"/>
                    <a:pt x="12" y="229"/>
                  </a:cubicBezTo>
                  <a:cubicBezTo>
                    <a:pt x="11" y="235"/>
                    <a:pt x="11" y="241"/>
                    <a:pt x="13" y="247"/>
                  </a:cubicBezTo>
                  <a:lnTo>
                    <a:pt x="13" y="247"/>
                  </a:lnTo>
                  <a:cubicBezTo>
                    <a:pt x="15" y="256"/>
                    <a:pt x="19" y="264"/>
                    <a:pt x="23" y="270"/>
                  </a:cubicBezTo>
                  <a:cubicBezTo>
                    <a:pt x="27" y="266"/>
                    <a:pt x="32" y="261"/>
                    <a:pt x="37" y="256"/>
                  </a:cubicBezTo>
                  <a:lnTo>
                    <a:pt x="37" y="256"/>
                  </a:lnTo>
                  <a:close/>
                  <a:moveTo>
                    <a:pt x="17" y="369"/>
                  </a:moveTo>
                  <a:lnTo>
                    <a:pt x="17" y="369"/>
                  </a:lnTo>
                  <a:cubicBezTo>
                    <a:pt x="17" y="377"/>
                    <a:pt x="18" y="385"/>
                    <a:pt x="17" y="393"/>
                  </a:cubicBezTo>
                  <a:cubicBezTo>
                    <a:pt x="26" y="392"/>
                    <a:pt x="29" y="390"/>
                    <a:pt x="34" y="385"/>
                  </a:cubicBezTo>
                  <a:cubicBezTo>
                    <a:pt x="28" y="381"/>
                    <a:pt x="22" y="376"/>
                    <a:pt x="17" y="369"/>
                  </a:cubicBezTo>
                  <a:lnTo>
                    <a:pt x="17" y="369"/>
                  </a:lnTo>
                  <a:close/>
                  <a:moveTo>
                    <a:pt x="14" y="265"/>
                  </a:moveTo>
                  <a:lnTo>
                    <a:pt x="14" y="265"/>
                  </a:lnTo>
                  <a:lnTo>
                    <a:pt x="3" y="271"/>
                  </a:lnTo>
                  <a:lnTo>
                    <a:pt x="9" y="283"/>
                  </a:lnTo>
                  <a:cubicBezTo>
                    <a:pt x="11" y="282"/>
                    <a:pt x="13" y="281"/>
                    <a:pt x="15" y="281"/>
                  </a:cubicBezTo>
                  <a:cubicBezTo>
                    <a:pt x="16" y="279"/>
                    <a:pt x="18" y="277"/>
                    <a:pt x="20" y="275"/>
                  </a:cubicBezTo>
                  <a:cubicBezTo>
                    <a:pt x="18" y="272"/>
                    <a:pt x="16" y="268"/>
                    <a:pt x="14" y="265"/>
                  </a:cubicBezTo>
                  <a:lnTo>
                    <a:pt x="14" y="265"/>
                  </a:lnTo>
                  <a:close/>
                </a:path>
              </a:pathLst>
            </a:custGeom>
            <a:noFill/>
            <a:ln w="1588" cap="flat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FD42C70B-C72B-02BF-16BD-BB8E559E3FF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686675" y="476250"/>
              <a:ext cx="280988" cy="304800"/>
            </a:xfrm>
            <a:custGeom>
              <a:avLst/>
              <a:gdLst>
                <a:gd name="T0" fmla="*/ 1 w 346"/>
                <a:gd name="T1" fmla="*/ 230 h 372"/>
                <a:gd name="T2" fmla="*/ 27 w 346"/>
                <a:gd name="T3" fmla="*/ 197 h 372"/>
                <a:gd name="T4" fmla="*/ 1 w 346"/>
                <a:gd name="T5" fmla="*/ 223 h 372"/>
                <a:gd name="T6" fmla="*/ 1 w 346"/>
                <a:gd name="T7" fmla="*/ 214 h 372"/>
                <a:gd name="T8" fmla="*/ 2 w 346"/>
                <a:gd name="T9" fmla="*/ 188 h 372"/>
                <a:gd name="T10" fmla="*/ 3 w 346"/>
                <a:gd name="T11" fmla="*/ 179 h 372"/>
                <a:gd name="T12" fmla="*/ 29 w 346"/>
                <a:gd name="T13" fmla="*/ 168 h 372"/>
                <a:gd name="T14" fmla="*/ 5 w 346"/>
                <a:gd name="T15" fmla="*/ 169 h 372"/>
                <a:gd name="T16" fmla="*/ 7 w 346"/>
                <a:gd name="T17" fmla="*/ 161 h 372"/>
                <a:gd name="T18" fmla="*/ 32 w 346"/>
                <a:gd name="T19" fmla="*/ 127 h 372"/>
                <a:gd name="T20" fmla="*/ 36 w 346"/>
                <a:gd name="T21" fmla="*/ 96 h 372"/>
                <a:gd name="T22" fmla="*/ 56 w 346"/>
                <a:gd name="T23" fmla="*/ 72 h 372"/>
                <a:gd name="T24" fmla="*/ 68 w 346"/>
                <a:gd name="T25" fmla="*/ 75 h 372"/>
                <a:gd name="T26" fmla="*/ 214 w 346"/>
                <a:gd name="T27" fmla="*/ 53 h 372"/>
                <a:gd name="T28" fmla="*/ 203 w 346"/>
                <a:gd name="T29" fmla="*/ 80 h 372"/>
                <a:gd name="T30" fmla="*/ 214 w 346"/>
                <a:gd name="T31" fmla="*/ 53 h 372"/>
                <a:gd name="T32" fmla="*/ 187 w 346"/>
                <a:gd name="T33" fmla="*/ 64 h 372"/>
                <a:gd name="T34" fmla="*/ 199 w 346"/>
                <a:gd name="T35" fmla="*/ 53 h 372"/>
                <a:gd name="T36" fmla="*/ 205 w 346"/>
                <a:gd name="T37" fmla="*/ 50 h 372"/>
                <a:gd name="T38" fmla="*/ 210 w 346"/>
                <a:gd name="T39" fmla="*/ 23 h 372"/>
                <a:gd name="T40" fmla="*/ 182 w 346"/>
                <a:gd name="T41" fmla="*/ 27 h 372"/>
                <a:gd name="T42" fmla="*/ 186 w 346"/>
                <a:gd name="T43" fmla="*/ 49 h 372"/>
                <a:gd name="T44" fmla="*/ 172 w 346"/>
                <a:gd name="T45" fmla="*/ 105 h 372"/>
                <a:gd name="T46" fmla="*/ 197 w 346"/>
                <a:gd name="T47" fmla="*/ 70 h 372"/>
                <a:gd name="T48" fmla="*/ 225 w 346"/>
                <a:gd name="T49" fmla="*/ 90 h 372"/>
                <a:gd name="T50" fmla="*/ 232 w 346"/>
                <a:gd name="T51" fmla="*/ 80 h 372"/>
                <a:gd name="T52" fmla="*/ 242 w 346"/>
                <a:gd name="T53" fmla="*/ 51 h 372"/>
                <a:gd name="T54" fmla="*/ 222 w 346"/>
                <a:gd name="T55" fmla="*/ 60 h 372"/>
                <a:gd name="T56" fmla="*/ 203 w 346"/>
                <a:gd name="T57" fmla="*/ 88 h 372"/>
                <a:gd name="T58" fmla="*/ 225 w 346"/>
                <a:gd name="T59" fmla="*/ 90 h 372"/>
                <a:gd name="T60" fmla="*/ 200 w 346"/>
                <a:gd name="T61" fmla="*/ 247 h 372"/>
                <a:gd name="T62" fmla="*/ 200 w 346"/>
                <a:gd name="T63" fmla="*/ 247 h 372"/>
                <a:gd name="T64" fmla="*/ 262 w 346"/>
                <a:gd name="T65" fmla="*/ 176 h 372"/>
                <a:gd name="T66" fmla="*/ 262 w 346"/>
                <a:gd name="T67" fmla="*/ 176 h 372"/>
                <a:gd name="T68" fmla="*/ 303 w 346"/>
                <a:gd name="T69" fmla="*/ 125 h 372"/>
                <a:gd name="T70" fmla="*/ 303 w 346"/>
                <a:gd name="T71" fmla="*/ 125 h 372"/>
                <a:gd name="T72" fmla="*/ 302 w 346"/>
                <a:gd name="T73" fmla="*/ 148 h 372"/>
                <a:gd name="T74" fmla="*/ 303 w 346"/>
                <a:gd name="T75" fmla="*/ 132 h 372"/>
                <a:gd name="T76" fmla="*/ 189 w 346"/>
                <a:gd name="T77" fmla="*/ 269 h 372"/>
                <a:gd name="T78" fmla="*/ 257 w 346"/>
                <a:gd name="T79" fmla="*/ 205 h 372"/>
                <a:gd name="T80" fmla="*/ 257 w 346"/>
                <a:gd name="T81" fmla="*/ 181 h 372"/>
                <a:gd name="T82" fmla="*/ 194 w 346"/>
                <a:gd name="T83" fmla="*/ 255 h 372"/>
                <a:gd name="T84" fmla="*/ 189 w 346"/>
                <a:gd name="T85" fmla="*/ 269 h 372"/>
                <a:gd name="T86" fmla="*/ 68 w 346"/>
                <a:gd name="T87" fmla="*/ 369 h 372"/>
                <a:gd name="T88" fmla="*/ 101 w 346"/>
                <a:gd name="T89" fmla="*/ 350 h 372"/>
                <a:gd name="T90" fmla="*/ 129 w 346"/>
                <a:gd name="T91" fmla="*/ 325 h 372"/>
                <a:gd name="T92" fmla="*/ 148 w 346"/>
                <a:gd name="T93" fmla="*/ 305 h 372"/>
                <a:gd name="T94" fmla="*/ 176 w 346"/>
                <a:gd name="T95" fmla="*/ 271 h 372"/>
                <a:gd name="T96" fmla="*/ 191 w 346"/>
                <a:gd name="T97" fmla="*/ 250 h 372"/>
                <a:gd name="T98" fmla="*/ 253 w 346"/>
                <a:gd name="T99" fmla="*/ 160 h 372"/>
                <a:gd name="T100" fmla="*/ 279 w 346"/>
                <a:gd name="T101" fmla="*/ 125 h 372"/>
                <a:gd name="T102" fmla="*/ 295 w 346"/>
                <a:gd name="T103" fmla="*/ 106 h 372"/>
                <a:gd name="T104" fmla="*/ 341 w 346"/>
                <a:gd name="T105" fmla="*/ 64 h 372"/>
                <a:gd name="T106" fmla="*/ 343 w 346"/>
                <a:gd name="T107" fmla="*/ 63 h 372"/>
                <a:gd name="T108" fmla="*/ 331 w 346"/>
                <a:gd name="T109" fmla="*/ 52 h 372"/>
                <a:gd name="T110" fmla="*/ 68 w 346"/>
                <a:gd name="T111" fmla="*/ 369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46" h="372">
                  <a:moveTo>
                    <a:pt x="1" y="223"/>
                  </a:moveTo>
                  <a:lnTo>
                    <a:pt x="1" y="223"/>
                  </a:lnTo>
                  <a:cubicBezTo>
                    <a:pt x="1" y="225"/>
                    <a:pt x="1" y="228"/>
                    <a:pt x="1" y="230"/>
                  </a:cubicBezTo>
                  <a:cubicBezTo>
                    <a:pt x="7" y="226"/>
                    <a:pt x="15" y="220"/>
                    <a:pt x="20" y="219"/>
                  </a:cubicBezTo>
                  <a:cubicBezTo>
                    <a:pt x="22" y="212"/>
                    <a:pt x="24" y="205"/>
                    <a:pt x="28" y="196"/>
                  </a:cubicBezTo>
                  <a:cubicBezTo>
                    <a:pt x="28" y="197"/>
                    <a:pt x="27" y="197"/>
                    <a:pt x="27" y="197"/>
                  </a:cubicBezTo>
                  <a:cubicBezTo>
                    <a:pt x="27" y="197"/>
                    <a:pt x="27" y="197"/>
                    <a:pt x="27" y="197"/>
                  </a:cubicBezTo>
                  <a:cubicBezTo>
                    <a:pt x="15" y="204"/>
                    <a:pt x="3" y="218"/>
                    <a:pt x="1" y="223"/>
                  </a:cubicBezTo>
                  <a:lnTo>
                    <a:pt x="1" y="223"/>
                  </a:lnTo>
                  <a:close/>
                  <a:moveTo>
                    <a:pt x="2" y="188"/>
                  </a:moveTo>
                  <a:lnTo>
                    <a:pt x="2" y="188"/>
                  </a:lnTo>
                  <a:cubicBezTo>
                    <a:pt x="1" y="196"/>
                    <a:pt x="0" y="205"/>
                    <a:pt x="1" y="214"/>
                  </a:cubicBezTo>
                  <a:cubicBezTo>
                    <a:pt x="3" y="210"/>
                    <a:pt x="7" y="206"/>
                    <a:pt x="11" y="202"/>
                  </a:cubicBezTo>
                  <a:lnTo>
                    <a:pt x="2" y="188"/>
                  </a:lnTo>
                  <a:lnTo>
                    <a:pt x="2" y="188"/>
                  </a:lnTo>
                  <a:close/>
                  <a:moveTo>
                    <a:pt x="5" y="169"/>
                  </a:moveTo>
                  <a:lnTo>
                    <a:pt x="5" y="169"/>
                  </a:lnTo>
                  <a:cubicBezTo>
                    <a:pt x="4" y="172"/>
                    <a:pt x="4" y="176"/>
                    <a:pt x="3" y="179"/>
                  </a:cubicBezTo>
                  <a:lnTo>
                    <a:pt x="15" y="198"/>
                  </a:lnTo>
                  <a:cubicBezTo>
                    <a:pt x="17" y="197"/>
                    <a:pt x="20" y="195"/>
                    <a:pt x="22" y="194"/>
                  </a:cubicBezTo>
                  <a:cubicBezTo>
                    <a:pt x="12" y="174"/>
                    <a:pt x="10" y="178"/>
                    <a:pt x="29" y="168"/>
                  </a:cubicBezTo>
                  <a:cubicBezTo>
                    <a:pt x="28" y="165"/>
                    <a:pt x="27" y="162"/>
                    <a:pt x="26" y="159"/>
                  </a:cubicBezTo>
                  <a:cubicBezTo>
                    <a:pt x="21" y="160"/>
                    <a:pt x="12" y="164"/>
                    <a:pt x="5" y="169"/>
                  </a:cubicBezTo>
                  <a:lnTo>
                    <a:pt x="5" y="169"/>
                  </a:lnTo>
                  <a:close/>
                  <a:moveTo>
                    <a:pt x="36" y="96"/>
                  </a:moveTo>
                  <a:lnTo>
                    <a:pt x="36" y="96"/>
                  </a:lnTo>
                  <a:cubicBezTo>
                    <a:pt x="23" y="116"/>
                    <a:pt x="13" y="138"/>
                    <a:pt x="7" y="161"/>
                  </a:cubicBezTo>
                  <a:cubicBezTo>
                    <a:pt x="13" y="157"/>
                    <a:pt x="20" y="155"/>
                    <a:pt x="24" y="153"/>
                  </a:cubicBezTo>
                  <a:cubicBezTo>
                    <a:pt x="23" y="145"/>
                    <a:pt x="23" y="136"/>
                    <a:pt x="27" y="126"/>
                  </a:cubicBezTo>
                  <a:cubicBezTo>
                    <a:pt x="28" y="123"/>
                    <a:pt x="32" y="123"/>
                    <a:pt x="32" y="127"/>
                  </a:cubicBezTo>
                  <a:cubicBezTo>
                    <a:pt x="34" y="141"/>
                    <a:pt x="49" y="152"/>
                    <a:pt x="60" y="161"/>
                  </a:cubicBezTo>
                  <a:cubicBezTo>
                    <a:pt x="62" y="159"/>
                    <a:pt x="65" y="156"/>
                    <a:pt x="68" y="154"/>
                  </a:cubicBezTo>
                  <a:cubicBezTo>
                    <a:pt x="52" y="142"/>
                    <a:pt x="40" y="125"/>
                    <a:pt x="36" y="96"/>
                  </a:cubicBezTo>
                  <a:lnTo>
                    <a:pt x="36" y="96"/>
                  </a:lnTo>
                  <a:close/>
                  <a:moveTo>
                    <a:pt x="56" y="72"/>
                  </a:moveTo>
                  <a:lnTo>
                    <a:pt x="56" y="72"/>
                  </a:lnTo>
                  <a:cubicBezTo>
                    <a:pt x="53" y="75"/>
                    <a:pt x="50" y="78"/>
                    <a:pt x="47" y="82"/>
                  </a:cubicBezTo>
                  <a:cubicBezTo>
                    <a:pt x="53" y="90"/>
                    <a:pt x="59" y="95"/>
                    <a:pt x="67" y="98"/>
                  </a:cubicBezTo>
                  <a:cubicBezTo>
                    <a:pt x="66" y="91"/>
                    <a:pt x="66" y="81"/>
                    <a:pt x="68" y="75"/>
                  </a:cubicBezTo>
                  <a:lnTo>
                    <a:pt x="56" y="72"/>
                  </a:lnTo>
                  <a:lnTo>
                    <a:pt x="56" y="72"/>
                  </a:lnTo>
                  <a:close/>
                  <a:moveTo>
                    <a:pt x="214" y="53"/>
                  </a:moveTo>
                  <a:lnTo>
                    <a:pt x="214" y="53"/>
                  </a:lnTo>
                  <a:cubicBezTo>
                    <a:pt x="211" y="55"/>
                    <a:pt x="208" y="56"/>
                    <a:pt x="204" y="56"/>
                  </a:cubicBezTo>
                  <a:cubicBezTo>
                    <a:pt x="203" y="64"/>
                    <a:pt x="202" y="72"/>
                    <a:pt x="203" y="80"/>
                  </a:cubicBezTo>
                  <a:lnTo>
                    <a:pt x="218" y="64"/>
                  </a:lnTo>
                  <a:cubicBezTo>
                    <a:pt x="215" y="60"/>
                    <a:pt x="214" y="57"/>
                    <a:pt x="214" y="53"/>
                  </a:cubicBezTo>
                  <a:lnTo>
                    <a:pt x="214" y="53"/>
                  </a:lnTo>
                  <a:close/>
                  <a:moveTo>
                    <a:pt x="197" y="70"/>
                  </a:moveTo>
                  <a:lnTo>
                    <a:pt x="197" y="70"/>
                  </a:lnTo>
                  <a:cubicBezTo>
                    <a:pt x="193" y="69"/>
                    <a:pt x="189" y="68"/>
                    <a:pt x="187" y="64"/>
                  </a:cubicBezTo>
                  <a:cubicBezTo>
                    <a:pt x="186" y="62"/>
                    <a:pt x="192" y="63"/>
                    <a:pt x="193" y="63"/>
                  </a:cubicBezTo>
                  <a:cubicBezTo>
                    <a:pt x="195" y="63"/>
                    <a:pt x="196" y="62"/>
                    <a:pt x="198" y="62"/>
                  </a:cubicBezTo>
                  <a:cubicBezTo>
                    <a:pt x="198" y="59"/>
                    <a:pt x="198" y="56"/>
                    <a:pt x="199" y="53"/>
                  </a:cubicBezTo>
                  <a:cubicBezTo>
                    <a:pt x="199" y="53"/>
                    <a:pt x="199" y="52"/>
                    <a:pt x="199" y="52"/>
                  </a:cubicBezTo>
                  <a:cubicBezTo>
                    <a:pt x="199" y="51"/>
                    <a:pt x="199" y="50"/>
                    <a:pt x="199" y="49"/>
                  </a:cubicBezTo>
                  <a:cubicBezTo>
                    <a:pt x="200" y="46"/>
                    <a:pt x="205" y="46"/>
                    <a:pt x="205" y="50"/>
                  </a:cubicBezTo>
                  <a:cubicBezTo>
                    <a:pt x="221" y="49"/>
                    <a:pt x="218" y="25"/>
                    <a:pt x="201" y="29"/>
                  </a:cubicBezTo>
                  <a:cubicBezTo>
                    <a:pt x="197" y="29"/>
                    <a:pt x="196" y="24"/>
                    <a:pt x="200" y="23"/>
                  </a:cubicBezTo>
                  <a:cubicBezTo>
                    <a:pt x="204" y="22"/>
                    <a:pt x="207" y="22"/>
                    <a:pt x="210" y="23"/>
                  </a:cubicBezTo>
                  <a:cubicBezTo>
                    <a:pt x="208" y="0"/>
                    <a:pt x="172" y="14"/>
                    <a:pt x="192" y="32"/>
                  </a:cubicBezTo>
                  <a:cubicBezTo>
                    <a:pt x="195" y="34"/>
                    <a:pt x="192" y="39"/>
                    <a:pt x="189" y="36"/>
                  </a:cubicBezTo>
                  <a:cubicBezTo>
                    <a:pt x="185" y="33"/>
                    <a:pt x="183" y="30"/>
                    <a:pt x="182" y="27"/>
                  </a:cubicBezTo>
                  <a:cubicBezTo>
                    <a:pt x="169" y="29"/>
                    <a:pt x="172" y="45"/>
                    <a:pt x="181" y="48"/>
                  </a:cubicBezTo>
                  <a:lnTo>
                    <a:pt x="181" y="47"/>
                  </a:lnTo>
                  <a:cubicBezTo>
                    <a:pt x="182" y="44"/>
                    <a:pt x="187" y="45"/>
                    <a:pt x="186" y="49"/>
                  </a:cubicBezTo>
                  <a:lnTo>
                    <a:pt x="185" y="51"/>
                  </a:lnTo>
                  <a:cubicBezTo>
                    <a:pt x="185" y="52"/>
                    <a:pt x="185" y="52"/>
                    <a:pt x="185" y="52"/>
                  </a:cubicBezTo>
                  <a:lnTo>
                    <a:pt x="172" y="105"/>
                  </a:lnTo>
                  <a:cubicBezTo>
                    <a:pt x="175" y="105"/>
                    <a:pt x="177" y="106"/>
                    <a:pt x="179" y="106"/>
                  </a:cubicBezTo>
                  <a:lnTo>
                    <a:pt x="199" y="85"/>
                  </a:lnTo>
                  <a:cubicBezTo>
                    <a:pt x="197" y="80"/>
                    <a:pt x="197" y="75"/>
                    <a:pt x="197" y="70"/>
                  </a:cubicBezTo>
                  <a:lnTo>
                    <a:pt x="197" y="70"/>
                  </a:lnTo>
                  <a:close/>
                  <a:moveTo>
                    <a:pt x="225" y="90"/>
                  </a:moveTo>
                  <a:lnTo>
                    <a:pt x="225" y="90"/>
                  </a:lnTo>
                  <a:cubicBezTo>
                    <a:pt x="222" y="85"/>
                    <a:pt x="221" y="79"/>
                    <a:pt x="222" y="74"/>
                  </a:cubicBezTo>
                  <a:cubicBezTo>
                    <a:pt x="222" y="71"/>
                    <a:pt x="225" y="76"/>
                    <a:pt x="225" y="76"/>
                  </a:cubicBezTo>
                  <a:cubicBezTo>
                    <a:pt x="227" y="78"/>
                    <a:pt x="229" y="79"/>
                    <a:pt x="232" y="80"/>
                  </a:cubicBezTo>
                  <a:cubicBezTo>
                    <a:pt x="236" y="73"/>
                    <a:pt x="241" y="66"/>
                    <a:pt x="246" y="60"/>
                  </a:cubicBezTo>
                  <a:cubicBezTo>
                    <a:pt x="252" y="52"/>
                    <a:pt x="257" y="45"/>
                    <a:pt x="263" y="38"/>
                  </a:cubicBezTo>
                  <a:cubicBezTo>
                    <a:pt x="253" y="26"/>
                    <a:pt x="237" y="33"/>
                    <a:pt x="242" y="51"/>
                  </a:cubicBezTo>
                  <a:cubicBezTo>
                    <a:pt x="243" y="55"/>
                    <a:pt x="237" y="56"/>
                    <a:pt x="236" y="52"/>
                  </a:cubicBezTo>
                  <a:cubicBezTo>
                    <a:pt x="235" y="48"/>
                    <a:pt x="235" y="45"/>
                    <a:pt x="235" y="42"/>
                  </a:cubicBezTo>
                  <a:cubicBezTo>
                    <a:pt x="223" y="38"/>
                    <a:pt x="214" y="49"/>
                    <a:pt x="222" y="60"/>
                  </a:cubicBezTo>
                  <a:cubicBezTo>
                    <a:pt x="225" y="57"/>
                    <a:pt x="228" y="61"/>
                    <a:pt x="226" y="64"/>
                  </a:cubicBezTo>
                  <a:lnTo>
                    <a:pt x="204" y="87"/>
                  </a:lnTo>
                  <a:cubicBezTo>
                    <a:pt x="204" y="88"/>
                    <a:pt x="204" y="88"/>
                    <a:pt x="203" y="88"/>
                  </a:cubicBezTo>
                  <a:lnTo>
                    <a:pt x="186" y="107"/>
                  </a:lnTo>
                  <a:cubicBezTo>
                    <a:pt x="193" y="109"/>
                    <a:pt x="201" y="110"/>
                    <a:pt x="209" y="113"/>
                  </a:cubicBezTo>
                  <a:cubicBezTo>
                    <a:pt x="214" y="105"/>
                    <a:pt x="220" y="97"/>
                    <a:pt x="225" y="90"/>
                  </a:cubicBezTo>
                  <a:lnTo>
                    <a:pt x="225" y="90"/>
                  </a:lnTo>
                  <a:close/>
                  <a:moveTo>
                    <a:pt x="200" y="247"/>
                  </a:moveTo>
                  <a:lnTo>
                    <a:pt x="200" y="247"/>
                  </a:lnTo>
                  <a:cubicBezTo>
                    <a:pt x="231" y="234"/>
                    <a:pt x="241" y="209"/>
                    <a:pt x="240" y="189"/>
                  </a:cubicBezTo>
                  <a:cubicBezTo>
                    <a:pt x="233" y="199"/>
                    <a:pt x="226" y="210"/>
                    <a:pt x="219" y="219"/>
                  </a:cubicBezTo>
                  <a:cubicBezTo>
                    <a:pt x="213" y="229"/>
                    <a:pt x="206" y="238"/>
                    <a:pt x="200" y="247"/>
                  </a:cubicBezTo>
                  <a:lnTo>
                    <a:pt x="200" y="247"/>
                  </a:lnTo>
                  <a:close/>
                  <a:moveTo>
                    <a:pt x="262" y="176"/>
                  </a:moveTo>
                  <a:lnTo>
                    <a:pt x="262" y="176"/>
                  </a:lnTo>
                  <a:cubicBezTo>
                    <a:pt x="275" y="162"/>
                    <a:pt x="280" y="148"/>
                    <a:pt x="280" y="134"/>
                  </a:cubicBezTo>
                  <a:cubicBezTo>
                    <a:pt x="272" y="143"/>
                    <a:pt x="265" y="152"/>
                    <a:pt x="259" y="162"/>
                  </a:cubicBezTo>
                  <a:cubicBezTo>
                    <a:pt x="260" y="166"/>
                    <a:pt x="261" y="171"/>
                    <a:pt x="262" y="176"/>
                  </a:cubicBezTo>
                  <a:lnTo>
                    <a:pt x="262" y="176"/>
                  </a:lnTo>
                  <a:close/>
                  <a:moveTo>
                    <a:pt x="303" y="125"/>
                  </a:moveTo>
                  <a:lnTo>
                    <a:pt x="303" y="125"/>
                  </a:lnTo>
                  <a:cubicBezTo>
                    <a:pt x="317" y="114"/>
                    <a:pt x="322" y="102"/>
                    <a:pt x="322" y="87"/>
                  </a:cubicBezTo>
                  <a:cubicBezTo>
                    <a:pt x="314" y="94"/>
                    <a:pt x="307" y="101"/>
                    <a:pt x="300" y="109"/>
                  </a:cubicBezTo>
                  <a:cubicBezTo>
                    <a:pt x="301" y="115"/>
                    <a:pt x="302" y="120"/>
                    <a:pt x="303" y="125"/>
                  </a:cubicBezTo>
                  <a:lnTo>
                    <a:pt x="303" y="125"/>
                  </a:lnTo>
                  <a:close/>
                  <a:moveTo>
                    <a:pt x="302" y="148"/>
                  </a:moveTo>
                  <a:lnTo>
                    <a:pt x="302" y="148"/>
                  </a:lnTo>
                  <a:cubicBezTo>
                    <a:pt x="331" y="135"/>
                    <a:pt x="344" y="104"/>
                    <a:pt x="341" y="71"/>
                  </a:cubicBezTo>
                  <a:cubicBezTo>
                    <a:pt x="336" y="75"/>
                    <a:pt x="332" y="78"/>
                    <a:pt x="327" y="82"/>
                  </a:cubicBezTo>
                  <a:cubicBezTo>
                    <a:pt x="329" y="102"/>
                    <a:pt x="322" y="118"/>
                    <a:pt x="303" y="132"/>
                  </a:cubicBezTo>
                  <a:cubicBezTo>
                    <a:pt x="303" y="138"/>
                    <a:pt x="303" y="143"/>
                    <a:pt x="302" y="148"/>
                  </a:cubicBezTo>
                  <a:lnTo>
                    <a:pt x="302" y="148"/>
                  </a:lnTo>
                  <a:close/>
                  <a:moveTo>
                    <a:pt x="189" y="269"/>
                  </a:moveTo>
                  <a:lnTo>
                    <a:pt x="189" y="269"/>
                  </a:lnTo>
                  <a:cubicBezTo>
                    <a:pt x="189" y="269"/>
                    <a:pt x="189" y="269"/>
                    <a:pt x="189" y="269"/>
                  </a:cubicBezTo>
                  <a:cubicBezTo>
                    <a:pt x="222" y="266"/>
                    <a:pt x="251" y="240"/>
                    <a:pt x="257" y="205"/>
                  </a:cubicBezTo>
                  <a:cubicBezTo>
                    <a:pt x="257" y="204"/>
                    <a:pt x="257" y="204"/>
                    <a:pt x="257" y="204"/>
                  </a:cubicBezTo>
                  <a:cubicBezTo>
                    <a:pt x="258" y="197"/>
                    <a:pt x="258" y="190"/>
                    <a:pt x="257" y="182"/>
                  </a:cubicBezTo>
                  <a:cubicBezTo>
                    <a:pt x="257" y="182"/>
                    <a:pt x="257" y="181"/>
                    <a:pt x="257" y="181"/>
                  </a:cubicBezTo>
                  <a:cubicBezTo>
                    <a:pt x="257" y="177"/>
                    <a:pt x="256" y="172"/>
                    <a:pt x="254" y="168"/>
                  </a:cubicBezTo>
                  <a:cubicBezTo>
                    <a:pt x="251" y="172"/>
                    <a:pt x="248" y="177"/>
                    <a:pt x="244" y="182"/>
                  </a:cubicBezTo>
                  <a:cubicBezTo>
                    <a:pt x="249" y="207"/>
                    <a:pt x="238" y="242"/>
                    <a:pt x="194" y="255"/>
                  </a:cubicBezTo>
                  <a:cubicBezTo>
                    <a:pt x="191" y="260"/>
                    <a:pt x="187" y="264"/>
                    <a:pt x="184" y="269"/>
                  </a:cubicBezTo>
                  <a:cubicBezTo>
                    <a:pt x="185" y="269"/>
                    <a:pt x="187" y="269"/>
                    <a:pt x="189" y="269"/>
                  </a:cubicBezTo>
                  <a:lnTo>
                    <a:pt x="189" y="269"/>
                  </a:lnTo>
                  <a:close/>
                  <a:moveTo>
                    <a:pt x="68" y="369"/>
                  </a:moveTo>
                  <a:lnTo>
                    <a:pt x="68" y="369"/>
                  </a:lnTo>
                  <a:cubicBezTo>
                    <a:pt x="68" y="369"/>
                    <a:pt x="68" y="369"/>
                    <a:pt x="68" y="369"/>
                  </a:cubicBezTo>
                  <a:cubicBezTo>
                    <a:pt x="68" y="370"/>
                    <a:pt x="69" y="371"/>
                    <a:pt x="70" y="372"/>
                  </a:cubicBezTo>
                  <a:cubicBezTo>
                    <a:pt x="81" y="366"/>
                    <a:pt x="91" y="358"/>
                    <a:pt x="101" y="350"/>
                  </a:cubicBezTo>
                  <a:cubicBezTo>
                    <a:pt x="101" y="350"/>
                    <a:pt x="101" y="350"/>
                    <a:pt x="101" y="350"/>
                  </a:cubicBezTo>
                  <a:cubicBezTo>
                    <a:pt x="106" y="346"/>
                    <a:pt x="111" y="342"/>
                    <a:pt x="115" y="338"/>
                  </a:cubicBezTo>
                  <a:cubicBezTo>
                    <a:pt x="115" y="338"/>
                    <a:pt x="116" y="338"/>
                    <a:pt x="116" y="338"/>
                  </a:cubicBezTo>
                  <a:cubicBezTo>
                    <a:pt x="120" y="334"/>
                    <a:pt x="125" y="329"/>
                    <a:pt x="129" y="325"/>
                  </a:cubicBezTo>
                  <a:cubicBezTo>
                    <a:pt x="129" y="325"/>
                    <a:pt x="130" y="325"/>
                    <a:pt x="130" y="324"/>
                  </a:cubicBezTo>
                  <a:cubicBezTo>
                    <a:pt x="136" y="319"/>
                    <a:pt x="141" y="312"/>
                    <a:pt x="147" y="306"/>
                  </a:cubicBezTo>
                  <a:cubicBezTo>
                    <a:pt x="147" y="306"/>
                    <a:pt x="147" y="305"/>
                    <a:pt x="148" y="305"/>
                  </a:cubicBezTo>
                  <a:cubicBezTo>
                    <a:pt x="153" y="300"/>
                    <a:pt x="158" y="294"/>
                    <a:pt x="162" y="288"/>
                  </a:cubicBezTo>
                  <a:cubicBezTo>
                    <a:pt x="163" y="287"/>
                    <a:pt x="163" y="287"/>
                    <a:pt x="163" y="287"/>
                  </a:cubicBezTo>
                  <a:cubicBezTo>
                    <a:pt x="167" y="282"/>
                    <a:pt x="172" y="276"/>
                    <a:pt x="176" y="271"/>
                  </a:cubicBezTo>
                  <a:cubicBezTo>
                    <a:pt x="176" y="270"/>
                    <a:pt x="176" y="270"/>
                    <a:pt x="176" y="270"/>
                  </a:cubicBezTo>
                  <a:cubicBezTo>
                    <a:pt x="181" y="264"/>
                    <a:pt x="186" y="257"/>
                    <a:pt x="190" y="251"/>
                  </a:cubicBezTo>
                  <a:cubicBezTo>
                    <a:pt x="190" y="251"/>
                    <a:pt x="190" y="251"/>
                    <a:pt x="191" y="250"/>
                  </a:cubicBezTo>
                  <a:cubicBezTo>
                    <a:pt x="207" y="227"/>
                    <a:pt x="223" y="203"/>
                    <a:pt x="239" y="180"/>
                  </a:cubicBezTo>
                  <a:cubicBezTo>
                    <a:pt x="239" y="180"/>
                    <a:pt x="239" y="180"/>
                    <a:pt x="239" y="180"/>
                  </a:cubicBezTo>
                  <a:cubicBezTo>
                    <a:pt x="244" y="173"/>
                    <a:pt x="248" y="167"/>
                    <a:pt x="253" y="160"/>
                  </a:cubicBezTo>
                  <a:cubicBezTo>
                    <a:pt x="253" y="160"/>
                    <a:pt x="253" y="160"/>
                    <a:pt x="253" y="160"/>
                  </a:cubicBezTo>
                  <a:cubicBezTo>
                    <a:pt x="261" y="149"/>
                    <a:pt x="269" y="138"/>
                    <a:pt x="277" y="128"/>
                  </a:cubicBezTo>
                  <a:cubicBezTo>
                    <a:pt x="278" y="127"/>
                    <a:pt x="279" y="126"/>
                    <a:pt x="279" y="125"/>
                  </a:cubicBezTo>
                  <a:cubicBezTo>
                    <a:pt x="280" y="125"/>
                    <a:pt x="280" y="124"/>
                    <a:pt x="280" y="124"/>
                  </a:cubicBezTo>
                  <a:cubicBezTo>
                    <a:pt x="285" y="118"/>
                    <a:pt x="290" y="113"/>
                    <a:pt x="295" y="107"/>
                  </a:cubicBezTo>
                  <a:cubicBezTo>
                    <a:pt x="295" y="107"/>
                    <a:pt x="295" y="107"/>
                    <a:pt x="295" y="106"/>
                  </a:cubicBezTo>
                  <a:cubicBezTo>
                    <a:pt x="304" y="97"/>
                    <a:pt x="313" y="87"/>
                    <a:pt x="322" y="79"/>
                  </a:cubicBezTo>
                  <a:cubicBezTo>
                    <a:pt x="322" y="79"/>
                    <a:pt x="323" y="79"/>
                    <a:pt x="323" y="79"/>
                  </a:cubicBezTo>
                  <a:cubicBezTo>
                    <a:pt x="329" y="73"/>
                    <a:pt x="335" y="69"/>
                    <a:pt x="341" y="64"/>
                  </a:cubicBezTo>
                  <a:cubicBezTo>
                    <a:pt x="341" y="64"/>
                    <a:pt x="342" y="64"/>
                    <a:pt x="342" y="64"/>
                  </a:cubicBezTo>
                  <a:lnTo>
                    <a:pt x="343" y="63"/>
                  </a:lnTo>
                  <a:cubicBezTo>
                    <a:pt x="343" y="63"/>
                    <a:pt x="343" y="63"/>
                    <a:pt x="343" y="63"/>
                  </a:cubicBezTo>
                  <a:cubicBezTo>
                    <a:pt x="344" y="62"/>
                    <a:pt x="345" y="61"/>
                    <a:pt x="346" y="61"/>
                  </a:cubicBezTo>
                  <a:lnTo>
                    <a:pt x="340" y="45"/>
                  </a:lnTo>
                  <a:cubicBezTo>
                    <a:pt x="337" y="47"/>
                    <a:pt x="334" y="50"/>
                    <a:pt x="331" y="52"/>
                  </a:cubicBezTo>
                  <a:cubicBezTo>
                    <a:pt x="331" y="52"/>
                    <a:pt x="331" y="53"/>
                    <a:pt x="331" y="53"/>
                  </a:cubicBezTo>
                  <a:cubicBezTo>
                    <a:pt x="225" y="140"/>
                    <a:pt x="180" y="283"/>
                    <a:pt x="63" y="361"/>
                  </a:cubicBezTo>
                  <a:cubicBezTo>
                    <a:pt x="65" y="364"/>
                    <a:pt x="66" y="366"/>
                    <a:pt x="68" y="369"/>
                  </a:cubicBezTo>
                  <a:lnTo>
                    <a:pt x="68" y="369"/>
                  </a:lnTo>
                  <a:close/>
                </a:path>
              </a:pathLst>
            </a:custGeom>
            <a:noFill/>
            <a:ln w="1588" cap="flat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F5539213-4F7F-2105-A3FB-10E097A76B5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694613" y="509588"/>
              <a:ext cx="328613" cy="385762"/>
            </a:xfrm>
            <a:custGeom>
              <a:avLst/>
              <a:gdLst>
                <a:gd name="T0" fmla="*/ 159 w 404"/>
                <a:gd name="T1" fmla="*/ 338 h 470"/>
                <a:gd name="T2" fmla="*/ 185 w 404"/>
                <a:gd name="T3" fmla="*/ 332 h 470"/>
                <a:gd name="T4" fmla="*/ 193 w 404"/>
                <a:gd name="T5" fmla="*/ 297 h 470"/>
                <a:gd name="T6" fmla="*/ 161 w 404"/>
                <a:gd name="T7" fmla="*/ 281 h 470"/>
                <a:gd name="T8" fmla="*/ 137 w 404"/>
                <a:gd name="T9" fmla="*/ 310 h 470"/>
                <a:gd name="T10" fmla="*/ 83 w 404"/>
                <a:gd name="T11" fmla="*/ 444 h 470"/>
                <a:gd name="T12" fmla="*/ 107 w 404"/>
                <a:gd name="T13" fmla="*/ 433 h 470"/>
                <a:gd name="T14" fmla="*/ 155 w 404"/>
                <a:gd name="T15" fmla="*/ 343 h 470"/>
                <a:gd name="T16" fmla="*/ 84 w 404"/>
                <a:gd name="T17" fmla="*/ 429 h 470"/>
                <a:gd name="T18" fmla="*/ 57 w 404"/>
                <a:gd name="T19" fmla="*/ 416 h 470"/>
                <a:gd name="T20" fmla="*/ 59 w 404"/>
                <a:gd name="T21" fmla="*/ 345 h 470"/>
                <a:gd name="T22" fmla="*/ 83 w 404"/>
                <a:gd name="T23" fmla="*/ 444 h 470"/>
                <a:gd name="T24" fmla="*/ 90 w 404"/>
                <a:gd name="T25" fmla="*/ 448 h 470"/>
                <a:gd name="T26" fmla="*/ 108 w 404"/>
                <a:gd name="T27" fmla="*/ 438 h 470"/>
                <a:gd name="T28" fmla="*/ 115 w 404"/>
                <a:gd name="T29" fmla="*/ 434 h 470"/>
                <a:gd name="T30" fmla="*/ 127 w 404"/>
                <a:gd name="T31" fmla="*/ 424 h 470"/>
                <a:gd name="T32" fmla="*/ 161 w 404"/>
                <a:gd name="T33" fmla="*/ 344 h 470"/>
                <a:gd name="T34" fmla="*/ 280 w 404"/>
                <a:gd name="T35" fmla="*/ 459 h 470"/>
                <a:gd name="T36" fmla="*/ 166 w 404"/>
                <a:gd name="T37" fmla="*/ 345 h 470"/>
                <a:gd name="T38" fmla="*/ 161 w 404"/>
                <a:gd name="T39" fmla="*/ 268 h 470"/>
                <a:gd name="T40" fmla="*/ 166 w 404"/>
                <a:gd name="T41" fmla="*/ 275 h 470"/>
                <a:gd name="T42" fmla="*/ 161 w 404"/>
                <a:gd name="T43" fmla="*/ 268 h 470"/>
                <a:gd name="T44" fmla="*/ 199 w 404"/>
                <a:gd name="T45" fmla="*/ 297 h 470"/>
                <a:gd name="T46" fmla="*/ 331 w 404"/>
                <a:gd name="T47" fmla="*/ 362 h 470"/>
                <a:gd name="T48" fmla="*/ 368 w 404"/>
                <a:gd name="T49" fmla="*/ 285 h 470"/>
                <a:gd name="T50" fmla="*/ 323 w 404"/>
                <a:gd name="T51" fmla="*/ 281 h 470"/>
                <a:gd name="T52" fmla="*/ 368 w 404"/>
                <a:gd name="T53" fmla="*/ 279 h 470"/>
                <a:gd name="T54" fmla="*/ 377 w 404"/>
                <a:gd name="T55" fmla="*/ 243 h 470"/>
                <a:gd name="T56" fmla="*/ 345 w 404"/>
                <a:gd name="T57" fmla="*/ 219 h 470"/>
                <a:gd name="T58" fmla="*/ 347 w 404"/>
                <a:gd name="T59" fmla="*/ 245 h 470"/>
                <a:gd name="T60" fmla="*/ 383 w 404"/>
                <a:gd name="T61" fmla="*/ 239 h 470"/>
                <a:gd name="T62" fmla="*/ 367 w 404"/>
                <a:gd name="T63" fmla="*/ 129 h 470"/>
                <a:gd name="T64" fmla="*/ 182 w 404"/>
                <a:gd name="T65" fmla="*/ 233 h 470"/>
                <a:gd name="T66" fmla="*/ 175 w 404"/>
                <a:gd name="T67" fmla="*/ 239 h 470"/>
                <a:gd name="T68" fmla="*/ 170 w 404"/>
                <a:gd name="T69" fmla="*/ 234 h 470"/>
                <a:gd name="T70" fmla="*/ 187 w 404"/>
                <a:gd name="T71" fmla="*/ 282 h 470"/>
                <a:gd name="T72" fmla="*/ 174 w 404"/>
                <a:gd name="T73" fmla="*/ 239 h 470"/>
                <a:gd name="T74" fmla="*/ 273 w 404"/>
                <a:gd name="T75" fmla="*/ 38 h 470"/>
                <a:gd name="T76" fmla="*/ 262 w 404"/>
                <a:gd name="T77" fmla="*/ 38 h 470"/>
                <a:gd name="T78" fmla="*/ 273 w 404"/>
                <a:gd name="T79" fmla="*/ 38 h 470"/>
                <a:gd name="T80" fmla="*/ 282 w 404"/>
                <a:gd name="T81" fmla="*/ 26 h 470"/>
                <a:gd name="T82" fmla="*/ 288 w 404"/>
                <a:gd name="T83" fmla="*/ 20 h 470"/>
                <a:gd name="T84" fmla="*/ 258 w 404"/>
                <a:gd name="T85" fmla="*/ 56 h 470"/>
                <a:gd name="T86" fmla="*/ 254 w 404"/>
                <a:gd name="T87" fmla="*/ 52 h 470"/>
                <a:gd name="T88" fmla="*/ 98 w 404"/>
                <a:gd name="T89" fmla="*/ 6 h 470"/>
                <a:gd name="T90" fmla="*/ 87 w 404"/>
                <a:gd name="T91" fmla="*/ 6 h 470"/>
                <a:gd name="T92" fmla="*/ 98 w 404"/>
                <a:gd name="T93" fmla="*/ 6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04" h="470">
                  <a:moveTo>
                    <a:pt x="159" y="338"/>
                  </a:moveTo>
                  <a:lnTo>
                    <a:pt x="159" y="338"/>
                  </a:lnTo>
                  <a:cubicBezTo>
                    <a:pt x="159" y="338"/>
                    <a:pt x="159" y="338"/>
                    <a:pt x="159" y="338"/>
                  </a:cubicBezTo>
                  <a:cubicBezTo>
                    <a:pt x="161" y="339"/>
                    <a:pt x="164" y="339"/>
                    <a:pt x="166" y="339"/>
                  </a:cubicBezTo>
                  <a:cubicBezTo>
                    <a:pt x="173" y="339"/>
                    <a:pt x="180" y="337"/>
                    <a:pt x="185" y="332"/>
                  </a:cubicBezTo>
                  <a:cubicBezTo>
                    <a:pt x="185" y="332"/>
                    <a:pt x="185" y="332"/>
                    <a:pt x="185" y="332"/>
                  </a:cubicBezTo>
                  <a:cubicBezTo>
                    <a:pt x="192" y="327"/>
                    <a:pt x="196" y="319"/>
                    <a:pt x="196" y="310"/>
                  </a:cubicBezTo>
                  <a:cubicBezTo>
                    <a:pt x="196" y="305"/>
                    <a:pt x="195" y="301"/>
                    <a:pt x="193" y="298"/>
                  </a:cubicBezTo>
                  <a:cubicBezTo>
                    <a:pt x="193" y="297"/>
                    <a:pt x="193" y="297"/>
                    <a:pt x="193" y="297"/>
                  </a:cubicBezTo>
                  <a:cubicBezTo>
                    <a:pt x="188" y="287"/>
                    <a:pt x="178" y="281"/>
                    <a:pt x="166" y="281"/>
                  </a:cubicBezTo>
                  <a:cubicBezTo>
                    <a:pt x="165" y="281"/>
                    <a:pt x="163" y="281"/>
                    <a:pt x="162" y="281"/>
                  </a:cubicBezTo>
                  <a:lnTo>
                    <a:pt x="161" y="281"/>
                  </a:lnTo>
                  <a:cubicBezTo>
                    <a:pt x="156" y="282"/>
                    <a:pt x="151" y="284"/>
                    <a:pt x="147" y="288"/>
                  </a:cubicBezTo>
                  <a:lnTo>
                    <a:pt x="147" y="288"/>
                  </a:lnTo>
                  <a:cubicBezTo>
                    <a:pt x="141" y="293"/>
                    <a:pt x="137" y="301"/>
                    <a:pt x="137" y="310"/>
                  </a:cubicBezTo>
                  <a:cubicBezTo>
                    <a:pt x="137" y="323"/>
                    <a:pt x="146" y="335"/>
                    <a:pt x="159" y="338"/>
                  </a:cubicBezTo>
                  <a:lnTo>
                    <a:pt x="159" y="338"/>
                  </a:lnTo>
                  <a:close/>
                  <a:moveTo>
                    <a:pt x="83" y="444"/>
                  </a:moveTo>
                  <a:lnTo>
                    <a:pt x="83" y="444"/>
                  </a:lnTo>
                  <a:cubicBezTo>
                    <a:pt x="91" y="441"/>
                    <a:pt x="99" y="438"/>
                    <a:pt x="106" y="433"/>
                  </a:cubicBezTo>
                  <a:cubicBezTo>
                    <a:pt x="106" y="433"/>
                    <a:pt x="106" y="433"/>
                    <a:pt x="107" y="433"/>
                  </a:cubicBezTo>
                  <a:cubicBezTo>
                    <a:pt x="113" y="429"/>
                    <a:pt x="119" y="424"/>
                    <a:pt x="124" y="419"/>
                  </a:cubicBezTo>
                  <a:cubicBezTo>
                    <a:pt x="124" y="419"/>
                    <a:pt x="124" y="419"/>
                    <a:pt x="124" y="419"/>
                  </a:cubicBezTo>
                  <a:cubicBezTo>
                    <a:pt x="149" y="394"/>
                    <a:pt x="156" y="361"/>
                    <a:pt x="155" y="343"/>
                  </a:cubicBezTo>
                  <a:cubicBezTo>
                    <a:pt x="150" y="341"/>
                    <a:pt x="144" y="338"/>
                    <a:pt x="140" y="333"/>
                  </a:cubicBezTo>
                  <a:cubicBezTo>
                    <a:pt x="143" y="366"/>
                    <a:pt x="133" y="405"/>
                    <a:pt x="86" y="429"/>
                  </a:cubicBezTo>
                  <a:cubicBezTo>
                    <a:pt x="85" y="429"/>
                    <a:pt x="85" y="429"/>
                    <a:pt x="84" y="429"/>
                  </a:cubicBezTo>
                  <a:cubicBezTo>
                    <a:pt x="84" y="429"/>
                    <a:pt x="83" y="429"/>
                    <a:pt x="83" y="429"/>
                  </a:cubicBezTo>
                  <a:cubicBezTo>
                    <a:pt x="75" y="426"/>
                    <a:pt x="66" y="422"/>
                    <a:pt x="59" y="417"/>
                  </a:cubicBezTo>
                  <a:cubicBezTo>
                    <a:pt x="58" y="416"/>
                    <a:pt x="58" y="416"/>
                    <a:pt x="57" y="416"/>
                  </a:cubicBezTo>
                  <a:cubicBezTo>
                    <a:pt x="51" y="411"/>
                    <a:pt x="45" y="405"/>
                    <a:pt x="41" y="398"/>
                  </a:cubicBezTo>
                  <a:cubicBezTo>
                    <a:pt x="41" y="397"/>
                    <a:pt x="41" y="397"/>
                    <a:pt x="40" y="397"/>
                  </a:cubicBezTo>
                  <a:cubicBezTo>
                    <a:pt x="31" y="381"/>
                    <a:pt x="33" y="361"/>
                    <a:pt x="59" y="345"/>
                  </a:cubicBezTo>
                  <a:cubicBezTo>
                    <a:pt x="58" y="341"/>
                    <a:pt x="56" y="337"/>
                    <a:pt x="54" y="333"/>
                  </a:cubicBezTo>
                  <a:cubicBezTo>
                    <a:pt x="0" y="370"/>
                    <a:pt x="22" y="416"/>
                    <a:pt x="83" y="444"/>
                  </a:cubicBezTo>
                  <a:lnTo>
                    <a:pt x="83" y="444"/>
                  </a:lnTo>
                  <a:close/>
                  <a:moveTo>
                    <a:pt x="108" y="438"/>
                  </a:moveTo>
                  <a:lnTo>
                    <a:pt x="108" y="438"/>
                  </a:lnTo>
                  <a:cubicBezTo>
                    <a:pt x="103" y="442"/>
                    <a:pt x="97" y="445"/>
                    <a:pt x="90" y="448"/>
                  </a:cubicBezTo>
                  <a:cubicBezTo>
                    <a:pt x="122" y="461"/>
                    <a:pt x="164" y="470"/>
                    <a:pt x="208" y="469"/>
                  </a:cubicBezTo>
                  <a:cubicBezTo>
                    <a:pt x="182" y="459"/>
                    <a:pt x="133" y="443"/>
                    <a:pt x="108" y="438"/>
                  </a:cubicBezTo>
                  <a:lnTo>
                    <a:pt x="108" y="438"/>
                  </a:lnTo>
                  <a:close/>
                  <a:moveTo>
                    <a:pt x="127" y="424"/>
                  </a:moveTo>
                  <a:lnTo>
                    <a:pt x="127" y="424"/>
                  </a:lnTo>
                  <a:cubicBezTo>
                    <a:pt x="123" y="428"/>
                    <a:pt x="119" y="431"/>
                    <a:pt x="115" y="434"/>
                  </a:cubicBezTo>
                  <a:cubicBezTo>
                    <a:pt x="146" y="441"/>
                    <a:pt x="202" y="459"/>
                    <a:pt x="222" y="468"/>
                  </a:cubicBezTo>
                  <a:cubicBezTo>
                    <a:pt x="234" y="468"/>
                    <a:pt x="246" y="466"/>
                    <a:pt x="258" y="464"/>
                  </a:cubicBezTo>
                  <a:cubicBezTo>
                    <a:pt x="224" y="453"/>
                    <a:pt x="157" y="432"/>
                    <a:pt x="127" y="424"/>
                  </a:cubicBezTo>
                  <a:lnTo>
                    <a:pt x="127" y="424"/>
                  </a:lnTo>
                  <a:close/>
                  <a:moveTo>
                    <a:pt x="161" y="344"/>
                  </a:moveTo>
                  <a:lnTo>
                    <a:pt x="161" y="344"/>
                  </a:lnTo>
                  <a:cubicBezTo>
                    <a:pt x="161" y="363"/>
                    <a:pt x="154" y="395"/>
                    <a:pt x="131" y="420"/>
                  </a:cubicBezTo>
                  <a:cubicBezTo>
                    <a:pt x="166" y="428"/>
                    <a:pt x="241" y="452"/>
                    <a:pt x="269" y="462"/>
                  </a:cubicBezTo>
                  <a:cubicBezTo>
                    <a:pt x="273" y="461"/>
                    <a:pt x="277" y="460"/>
                    <a:pt x="280" y="459"/>
                  </a:cubicBezTo>
                  <a:cubicBezTo>
                    <a:pt x="276" y="437"/>
                    <a:pt x="276" y="405"/>
                    <a:pt x="287" y="370"/>
                  </a:cubicBezTo>
                  <a:cubicBezTo>
                    <a:pt x="256" y="368"/>
                    <a:pt x="220" y="358"/>
                    <a:pt x="187" y="338"/>
                  </a:cubicBezTo>
                  <a:cubicBezTo>
                    <a:pt x="181" y="342"/>
                    <a:pt x="174" y="345"/>
                    <a:pt x="166" y="345"/>
                  </a:cubicBezTo>
                  <a:cubicBezTo>
                    <a:pt x="164" y="345"/>
                    <a:pt x="163" y="345"/>
                    <a:pt x="161" y="344"/>
                  </a:cubicBezTo>
                  <a:lnTo>
                    <a:pt x="161" y="344"/>
                  </a:lnTo>
                  <a:close/>
                  <a:moveTo>
                    <a:pt x="161" y="268"/>
                  </a:moveTo>
                  <a:lnTo>
                    <a:pt x="161" y="268"/>
                  </a:lnTo>
                  <a:cubicBezTo>
                    <a:pt x="161" y="271"/>
                    <a:pt x="162" y="273"/>
                    <a:pt x="163" y="275"/>
                  </a:cubicBezTo>
                  <a:cubicBezTo>
                    <a:pt x="164" y="275"/>
                    <a:pt x="165" y="275"/>
                    <a:pt x="166" y="275"/>
                  </a:cubicBezTo>
                  <a:cubicBezTo>
                    <a:pt x="172" y="275"/>
                    <a:pt x="177" y="276"/>
                    <a:pt x="182" y="279"/>
                  </a:cubicBezTo>
                  <a:cubicBezTo>
                    <a:pt x="185" y="263"/>
                    <a:pt x="170" y="257"/>
                    <a:pt x="161" y="268"/>
                  </a:cubicBezTo>
                  <a:lnTo>
                    <a:pt x="161" y="268"/>
                  </a:lnTo>
                  <a:close/>
                  <a:moveTo>
                    <a:pt x="181" y="240"/>
                  </a:moveTo>
                  <a:lnTo>
                    <a:pt x="181" y="240"/>
                  </a:lnTo>
                  <a:cubicBezTo>
                    <a:pt x="206" y="246"/>
                    <a:pt x="214" y="278"/>
                    <a:pt x="199" y="297"/>
                  </a:cubicBezTo>
                  <a:cubicBezTo>
                    <a:pt x="200" y="301"/>
                    <a:pt x="201" y="305"/>
                    <a:pt x="201" y="310"/>
                  </a:cubicBezTo>
                  <a:cubicBezTo>
                    <a:pt x="201" y="319"/>
                    <a:pt x="197" y="328"/>
                    <a:pt x="191" y="334"/>
                  </a:cubicBezTo>
                  <a:cubicBezTo>
                    <a:pt x="240" y="364"/>
                    <a:pt x="295" y="369"/>
                    <a:pt x="331" y="362"/>
                  </a:cubicBezTo>
                  <a:cubicBezTo>
                    <a:pt x="369" y="354"/>
                    <a:pt x="382" y="333"/>
                    <a:pt x="359" y="312"/>
                  </a:cubicBezTo>
                  <a:cubicBezTo>
                    <a:pt x="354" y="308"/>
                    <a:pt x="366" y="297"/>
                    <a:pt x="374" y="296"/>
                  </a:cubicBezTo>
                  <a:cubicBezTo>
                    <a:pt x="375" y="291"/>
                    <a:pt x="373" y="287"/>
                    <a:pt x="368" y="285"/>
                  </a:cubicBezTo>
                  <a:cubicBezTo>
                    <a:pt x="357" y="284"/>
                    <a:pt x="338" y="290"/>
                    <a:pt x="325" y="293"/>
                  </a:cubicBezTo>
                  <a:cubicBezTo>
                    <a:pt x="325" y="295"/>
                    <a:pt x="321" y="296"/>
                    <a:pt x="320" y="293"/>
                  </a:cubicBezTo>
                  <a:cubicBezTo>
                    <a:pt x="319" y="289"/>
                    <a:pt x="322" y="283"/>
                    <a:pt x="323" y="281"/>
                  </a:cubicBezTo>
                  <a:cubicBezTo>
                    <a:pt x="325" y="277"/>
                    <a:pt x="329" y="280"/>
                    <a:pt x="328" y="283"/>
                  </a:cubicBezTo>
                  <a:cubicBezTo>
                    <a:pt x="327" y="284"/>
                    <a:pt x="327" y="285"/>
                    <a:pt x="326" y="287"/>
                  </a:cubicBezTo>
                  <a:cubicBezTo>
                    <a:pt x="339" y="284"/>
                    <a:pt x="356" y="278"/>
                    <a:pt x="368" y="279"/>
                  </a:cubicBezTo>
                  <a:cubicBezTo>
                    <a:pt x="371" y="277"/>
                    <a:pt x="379" y="271"/>
                    <a:pt x="378" y="267"/>
                  </a:cubicBezTo>
                  <a:cubicBezTo>
                    <a:pt x="377" y="266"/>
                    <a:pt x="376" y="265"/>
                    <a:pt x="375" y="263"/>
                  </a:cubicBezTo>
                  <a:cubicBezTo>
                    <a:pt x="369" y="255"/>
                    <a:pt x="371" y="249"/>
                    <a:pt x="377" y="243"/>
                  </a:cubicBezTo>
                  <a:cubicBezTo>
                    <a:pt x="367" y="242"/>
                    <a:pt x="355" y="243"/>
                    <a:pt x="349" y="250"/>
                  </a:cubicBezTo>
                  <a:cubicBezTo>
                    <a:pt x="345" y="255"/>
                    <a:pt x="338" y="243"/>
                    <a:pt x="338" y="242"/>
                  </a:cubicBezTo>
                  <a:cubicBezTo>
                    <a:pt x="335" y="236"/>
                    <a:pt x="335" y="228"/>
                    <a:pt x="345" y="219"/>
                  </a:cubicBezTo>
                  <a:cubicBezTo>
                    <a:pt x="347" y="216"/>
                    <a:pt x="351" y="221"/>
                    <a:pt x="349" y="223"/>
                  </a:cubicBezTo>
                  <a:cubicBezTo>
                    <a:pt x="341" y="230"/>
                    <a:pt x="339" y="237"/>
                    <a:pt x="346" y="244"/>
                  </a:cubicBezTo>
                  <a:lnTo>
                    <a:pt x="347" y="245"/>
                  </a:lnTo>
                  <a:cubicBezTo>
                    <a:pt x="357" y="237"/>
                    <a:pt x="371" y="236"/>
                    <a:pt x="383" y="239"/>
                  </a:cubicBezTo>
                  <a:lnTo>
                    <a:pt x="383" y="239"/>
                  </a:lnTo>
                  <a:lnTo>
                    <a:pt x="383" y="239"/>
                  </a:lnTo>
                  <a:cubicBezTo>
                    <a:pt x="404" y="237"/>
                    <a:pt x="403" y="229"/>
                    <a:pt x="397" y="213"/>
                  </a:cubicBezTo>
                  <a:cubicBezTo>
                    <a:pt x="395" y="207"/>
                    <a:pt x="392" y="200"/>
                    <a:pt x="389" y="191"/>
                  </a:cubicBezTo>
                  <a:cubicBezTo>
                    <a:pt x="384" y="180"/>
                    <a:pt x="376" y="155"/>
                    <a:pt x="367" y="129"/>
                  </a:cubicBezTo>
                  <a:cubicBezTo>
                    <a:pt x="343" y="119"/>
                    <a:pt x="308" y="125"/>
                    <a:pt x="282" y="137"/>
                  </a:cubicBezTo>
                  <a:cubicBezTo>
                    <a:pt x="275" y="147"/>
                    <a:pt x="266" y="156"/>
                    <a:pt x="252" y="165"/>
                  </a:cubicBezTo>
                  <a:cubicBezTo>
                    <a:pt x="246" y="202"/>
                    <a:pt x="216" y="229"/>
                    <a:pt x="182" y="233"/>
                  </a:cubicBezTo>
                  <a:lnTo>
                    <a:pt x="181" y="240"/>
                  </a:lnTo>
                  <a:lnTo>
                    <a:pt x="181" y="240"/>
                  </a:lnTo>
                  <a:close/>
                  <a:moveTo>
                    <a:pt x="175" y="239"/>
                  </a:moveTo>
                  <a:lnTo>
                    <a:pt x="175" y="239"/>
                  </a:lnTo>
                  <a:lnTo>
                    <a:pt x="176" y="234"/>
                  </a:lnTo>
                  <a:cubicBezTo>
                    <a:pt x="174" y="234"/>
                    <a:pt x="172" y="234"/>
                    <a:pt x="170" y="234"/>
                  </a:cubicBezTo>
                  <a:cubicBezTo>
                    <a:pt x="166" y="239"/>
                    <a:pt x="162" y="244"/>
                    <a:pt x="158" y="249"/>
                  </a:cubicBezTo>
                  <a:cubicBezTo>
                    <a:pt x="158" y="253"/>
                    <a:pt x="158" y="258"/>
                    <a:pt x="159" y="261"/>
                  </a:cubicBezTo>
                  <a:cubicBezTo>
                    <a:pt x="171" y="252"/>
                    <a:pt x="194" y="258"/>
                    <a:pt x="187" y="282"/>
                  </a:cubicBezTo>
                  <a:cubicBezTo>
                    <a:pt x="190" y="284"/>
                    <a:pt x="193" y="287"/>
                    <a:pt x="196" y="291"/>
                  </a:cubicBezTo>
                  <a:cubicBezTo>
                    <a:pt x="208" y="274"/>
                    <a:pt x="198" y="245"/>
                    <a:pt x="173" y="245"/>
                  </a:cubicBezTo>
                  <a:cubicBezTo>
                    <a:pt x="170" y="244"/>
                    <a:pt x="170" y="239"/>
                    <a:pt x="174" y="239"/>
                  </a:cubicBezTo>
                  <a:cubicBezTo>
                    <a:pt x="174" y="239"/>
                    <a:pt x="175" y="239"/>
                    <a:pt x="175" y="239"/>
                  </a:cubicBezTo>
                  <a:lnTo>
                    <a:pt x="175" y="239"/>
                  </a:lnTo>
                  <a:close/>
                  <a:moveTo>
                    <a:pt x="273" y="38"/>
                  </a:moveTo>
                  <a:lnTo>
                    <a:pt x="273" y="38"/>
                  </a:lnTo>
                  <a:cubicBezTo>
                    <a:pt x="273" y="41"/>
                    <a:pt x="270" y="43"/>
                    <a:pt x="268" y="43"/>
                  </a:cubicBezTo>
                  <a:cubicBezTo>
                    <a:pt x="265" y="43"/>
                    <a:pt x="262" y="41"/>
                    <a:pt x="262" y="38"/>
                  </a:cubicBezTo>
                  <a:cubicBezTo>
                    <a:pt x="262" y="35"/>
                    <a:pt x="265" y="33"/>
                    <a:pt x="268" y="33"/>
                  </a:cubicBezTo>
                  <a:cubicBezTo>
                    <a:pt x="270" y="33"/>
                    <a:pt x="273" y="35"/>
                    <a:pt x="273" y="38"/>
                  </a:cubicBezTo>
                  <a:lnTo>
                    <a:pt x="273" y="38"/>
                  </a:lnTo>
                  <a:close/>
                  <a:moveTo>
                    <a:pt x="288" y="20"/>
                  </a:moveTo>
                  <a:lnTo>
                    <a:pt x="288" y="20"/>
                  </a:lnTo>
                  <a:cubicBezTo>
                    <a:pt x="288" y="24"/>
                    <a:pt x="285" y="26"/>
                    <a:pt x="282" y="26"/>
                  </a:cubicBezTo>
                  <a:cubicBezTo>
                    <a:pt x="279" y="26"/>
                    <a:pt x="276" y="24"/>
                    <a:pt x="276" y="20"/>
                  </a:cubicBezTo>
                  <a:cubicBezTo>
                    <a:pt x="276" y="17"/>
                    <a:pt x="279" y="15"/>
                    <a:pt x="282" y="15"/>
                  </a:cubicBezTo>
                  <a:cubicBezTo>
                    <a:pt x="285" y="15"/>
                    <a:pt x="288" y="17"/>
                    <a:pt x="288" y="20"/>
                  </a:cubicBezTo>
                  <a:lnTo>
                    <a:pt x="288" y="20"/>
                  </a:lnTo>
                  <a:close/>
                  <a:moveTo>
                    <a:pt x="258" y="56"/>
                  </a:moveTo>
                  <a:lnTo>
                    <a:pt x="258" y="56"/>
                  </a:lnTo>
                  <a:cubicBezTo>
                    <a:pt x="258" y="59"/>
                    <a:pt x="256" y="61"/>
                    <a:pt x="254" y="61"/>
                  </a:cubicBezTo>
                  <a:cubicBezTo>
                    <a:pt x="251" y="61"/>
                    <a:pt x="249" y="59"/>
                    <a:pt x="249" y="56"/>
                  </a:cubicBezTo>
                  <a:cubicBezTo>
                    <a:pt x="249" y="54"/>
                    <a:pt x="251" y="52"/>
                    <a:pt x="254" y="52"/>
                  </a:cubicBezTo>
                  <a:cubicBezTo>
                    <a:pt x="256" y="52"/>
                    <a:pt x="258" y="54"/>
                    <a:pt x="258" y="56"/>
                  </a:cubicBezTo>
                  <a:lnTo>
                    <a:pt x="258" y="56"/>
                  </a:lnTo>
                  <a:close/>
                  <a:moveTo>
                    <a:pt x="98" y="6"/>
                  </a:moveTo>
                  <a:lnTo>
                    <a:pt x="98" y="6"/>
                  </a:lnTo>
                  <a:cubicBezTo>
                    <a:pt x="98" y="9"/>
                    <a:pt x="95" y="12"/>
                    <a:pt x="92" y="12"/>
                  </a:cubicBezTo>
                  <a:cubicBezTo>
                    <a:pt x="89" y="12"/>
                    <a:pt x="87" y="9"/>
                    <a:pt x="87" y="6"/>
                  </a:cubicBezTo>
                  <a:cubicBezTo>
                    <a:pt x="87" y="3"/>
                    <a:pt x="89" y="0"/>
                    <a:pt x="92" y="0"/>
                  </a:cubicBezTo>
                  <a:cubicBezTo>
                    <a:pt x="95" y="0"/>
                    <a:pt x="98" y="3"/>
                    <a:pt x="98" y="6"/>
                  </a:cubicBezTo>
                  <a:lnTo>
                    <a:pt x="98" y="6"/>
                  </a:lnTo>
                  <a:close/>
                </a:path>
              </a:pathLst>
            </a:custGeom>
            <a:noFill/>
            <a:ln w="1588" cap="flat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FFACB8FC-374A-F97F-4BCF-93906CBC44A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816850" y="631825"/>
              <a:ext cx="188913" cy="146050"/>
            </a:xfrm>
            <a:custGeom>
              <a:avLst/>
              <a:gdLst>
                <a:gd name="T0" fmla="*/ 15 w 232"/>
                <a:gd name="T1" fmla="*/ 172 h 178"/>
                <a:gd name="T2" fmla="*/ 15 w 232"/>
                <a:gd name="T3" fmla="*/ 172 h 178"/>
                <a:gd name="T4" fmla="*/ 25 w 232"/>
                <a:gd name="T5" fmla="*/ 162 h 178"/>
                <a:gd name="T6" fmla="*/ 15 w 232"/>
                <a:gd name="T7" fmla="*/ 152 h 178"/>
                <a:gd name="T8" fmla="*/ 5 w 232"/>
                <a:gd name="T9" fmla="*/ 162 h 178"/>
                <a:gd name="T10" fmla="*/ 15 w 232"/>
                <a:gd name="T11" fmla="*/ 172 h 178"/>
                <a:gd name="T12" fmla="*/ 15 w 232"/>
                <a:gd name="T13" fmla="*/ 172 h 178"/>
                <a:gd name="T14" fmla="*/ 15 w 232"/>
                <a:gd name="T15" fmla="*/ 178 h 178"/>
                <a:gd name="T16" fmla="*/ 15 w 232"/>
                <a:gd name="T17" fmla="*/ 178 h 178"/>
                <a:gd name="T18" fmla="*/ 0 w 232"/>
                <a:gd name="T19" fmla="*/ 162 h 178"/>
                <a:gd name="T20" fmla="*/ 15 w 232"/>
                <a:gd name="T21" fmla="*/ 146 h 178"/>
                <a:gd name="T22" fmla="*/ 31 w 232"/>
                <a:gd name="T23" fmla="*/ 162 h 178"/>
                <a:gd name="T24" fmla="*/ 15 w 232"/>
                <a:gd name="T25" fmla="*/ 178 h 178"/>
                <a:gd name="T26" fmla="*/ 15 w 232"/>
                <a:gd name="T27" fmla="*/ 178 h 178"/>
                <a:gd name="T28" fmla="*/ 232 w 232"/>
                <a:gd name="T29" fmla="*/ 91 h 178"/>
                <a:gd name="T30" fmla="*/ 232 w 232"/>
                <a:gd name="T31" fmla="*/ 91 h 178"/>
                <a:gd name="T32" fmla="*/ 232 w 232"/>
                <a:gd name="T33" fmla="*/ 91 h 178"/>
                <a:gd name="T34" fmla="*/ 232 w 232"/>
                <a:gd name="T35" fmla="*/ 91 h 178"/>
                <a:gd name="T36" fmla="*/ 232 w 232"/>
                <a:gd name="T37" fmla="*/ 91 h 178"/>
                <a:gd name="T38" fmla="*/ 232 w 232"/>
                <a:gd name="T39" fmla="*/ 91 h 178"/>
                <a:gd name="T40" fmla="*/ 149 w 232"/>
                <a:gd name="T41" fmla="*/ 27 h 178"/>
                <a:gd name="T42" fmla="*/ 149 w 232"/>
                <a:gd name="T43" fmla="*/ 27 h 178"/>
                <a:gd name="T44" fmla="*/ 147 w 232"/>
                <a:gd name="T45" fmla="*/ 11 h 178"/>
                <a:gd name="T46" fmla="*/ 124 w 232"/>
                <a:gd name="T47" fmla="*/ 23 h 178"/>
                <a:gd name="T48" fmla="*/ 135 w 232"/>
                <a:gd name="T49" fmla="*/ 26 h 178"/>
                <a:gd name="T50" fmla="*/ 149 w 232"/>
                <a:gd name="T51" fmla="*/ 27 h 178"/>
                <a:gd name="T52" fmla="*/ 149 w 232"/>
                <a:gd name="T53" fmla="*/ 27 h 178"/>
                <a:gd name="T54" fmla="*/ 153 w 232"/>
                <a:gd name="T55" fmla="*/ 9 h 178"/>
                <a:gd name="T56" fmla="*/ 153 w 232"/>
                <a:gd name="T57" fmla="*/ 9 h 178"/>
                <a:gd name="T58" fmla="*/ 155 w 232"/>
                <a:gd name="T59" fmla="*/ 28 h 178"/>
                <a:gd name="T60" fmla="*/ 166 w 232"/>
                <a:gd name="T61" fmla="*/ 27 h 178"/>
                <a:gd name="T62" fmla="*/ 163 w 232"/>
                <a:gd name="T63" fmla="*/ 17 h 178"/>
                <a:gd name="T64" fmla="*/ 164 w 232"/>
                <a:gd name="T65" fmla="*/ 7 h 178"/>
                <a:gd name="T66" fmla="*/ 153 w 232"/>
                <a:gd name="T67" fmla="*/ 9 h 178"/>
                <a:gd name="T68" fmla="*/ 153 w 232"/>
                <a:gd name="T69" fmla="*/ 9 h 178"/>
                <a:gd name="T70" fmla="*/ 177 w 232"/>
                <a:gd name="T71" fmla="*/ 1 h 178"/>
                <a:gd name="T72" fmla="*/ 177 w 232"/>
                <a:gd name="T73" fmla="*/ 1 h 178"/>
                <a:gd name="T74" fmla="*/ 187 w 232"/>
                <a:gd name="T75" fmla="*/ 1 h 178"/>
                <a:gd name="T76" fmla="*/ 190 w 232"/>
                <a:gd name="T77" fmla="*/ 4 h 178"/>
                <a:gd name="T78" fmla="*/ 182 w 232"/>
                <a:gd name="T79" fmla="*/ 10 h 178"/>
                <a:gd name="T80" fmla="*/ 183 w 232"/>
                <a:gd name="T81" fmla="*/ 15 h 178"/>
                <a:gd name="T82" fmla="*/ 175 w 232"/>
                <a:gd name="T83" fmla="*/ 32 h 178"/>
                <a:gd name="T84" fmla="*/ 175 w 232"/>
                <a:gd name="T85" fmla="*/ 32 h 178"/>
                <a:gd name="T86" fmla="*/ 154 w 232"/>
                <a:gd name="T87" fmla="*/ 33 h 178"/>
                <a:gd name="T88" fmla="*/ 152 w 232"/>
                <a:gd name="T89" fmla="*/ 33 h 178"/>
                <a:gd name="T90" fmla="*/ 119 w 232"/>
                <a:gd name="T91" fmla="*/ 27 h 178"/>
                <a:gd name="T92" fmla="*/ 119 w 232"/>
                <a:gd name="T93" fmla="*/ 27 h 178"/>
                <a:gd name="T94" fmla="*/ 114 w 232"/>
                <a:gd name="T95" fmla="*/ 24 h 178"/>
                <a:gd name="T96" fmla="*/ 116 w 232"/>
                <a:gd name="T97" fmla="*/ 22 h 178"/>
                <a:gd name="T98" fmla="*/ 117 w 232"/>
                <a:gd name="T99" fmla="*/ 21 h 178"/>
                <a:gd name="T100" fmla="*/ 177 w 232"/>
                <a:gd name="T101" fmla="*/ 1 h 178"/>
                <a:gd name="T102" fmla="*/ 177 w 232"/>
                <a:gd name="T103" fmla="*/ 1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32" h="178">
                  <a:moveTo>
                    <a:pt x="15" y="172"/>
                  </a:moveTo>
                  <a:lnTo>
                    <a:pt x="15" y="172"/>
                  </a:lnTo>
                  <a:cubicBezTo>
                    <a:pt x="21" y="172"/>
                    <a:pt x="25" y="167"/>
                    <a:pt x="25" y="162"/>
                  </a:cubicBezTo>
                  <a:cubicBezTo>
                    <a:pt x="25" y="156"/>
                    <a:pt x="21" y="152"/>
                    <a:pt x="15" y="152"/>
                  </a:cubicBezTo>
                  <a:cubicBezTo>
                    <a:pt x="10" y="152"/>
                    <a:pt x="5" y="156"/>
                    <a:pt x="5" y="162"/>
                  </a:cubicBezTo>
                  <a:cubicBezTo>
                    <a:pt x="5" y="167"/>
                    <a:pt x="10" y="172"/>
                    <a:pt x="15" y="172"/>
                  </a:cubicBezTo>
                  <a:lnTo>
                    <a:pt x="15" y="172"/>
                  </a:lnTo>
                  <a:close/>
                  <a:moveTo>
                    <a:pt x="15" y="178"/>
                  </a:moveTo>
                  <a:lnTo>
                    <a:pt x="15" y="178"/>
                  </a:lnTo>
                  <a:cubicBezTo>
                    <a:pt x="7" y="178"/>
                    <a:pt x="0" y="170"/>
                    <a:pt x="0" y="162"/>
                  </a:cubicBezTo>
                  <a:cubicBezTo>
                    <a:pt x="0" y="153"/>
                    <a:pt x="7" y="146"/>
                    <a:pt x="15" y="146"/>
                  </a:cubicBezTo>
                  <a:cubicBezTo>
                    <a:pt x="24" y="146"/>
                    <a:pt x="31" y="153"/>
                    <a:pt x="31" y="162"/>
                  </a:cubicBezTo>
                  <a:cubicBezTo>
                    <a:pt x="31" y="170"/>
                    <a:pt x="24" y="178"/>
                    <a:pt x="15" y="178"/>
                  </a:cubicBezTo>
                  <a:lnTo>
                    <a:pt x="15" y="178"/>
                  </a:lnTo>
                  <a:close/>
                  <a:moveTo>
                    <a:pt x="232" y="91"/>
                  </a:moveTo>
                  <a:lnTo>
                    <a:pt x="232" y="91"/>
                  </a:lnTo>
                  <a:cubicBezTo>
                    <a:pt x="232" y="91"/>
                    <a:pt x="232" y="91"/>
                    <a:pt x="232" y="91"/>
                  </a:cubicBezTo>
                  <a:lnTo>
                    <a:pt x="232" y="91"/>
                  </a:lnTo>
                  <a:lnTo>
                    <a:pt x="232" y="91"/>
                  </a:lnTo>
                  <a:lnTo>
                    <a:pt x="232" y="91"/>
                  </a:lnTo>
                  <a:close/>
                  <a:moveTo>
                    <a:pt x="149" y="27"/>
                  </a:moveTo>
                  <a:lnTo>
                    <a:pt x="149" y="27"/>
                  </a:lnTo>
                  <a:cubicBezTo>
                    <a:pt x="147" y="23"/>
                    <a:pt x="147" y="17"/>
                    <a:pt x="147" y="11"/>
                  </a:cubicBezTo>
                  <a:cubicBezTo>
                    <a:pt x="139" y="13"/>
                    <a:pt x="131" y="17"/>
                    <a:pt x="124" y="23"/>
                  </a:cubicBezTo>
                  <a:cubicBezTo>
                    <a:pt x="126" y="23"/>
                    <a:pt x="130" y="25"/>
                    <a:pt x="135" y="26"/>
                  </a:cubicBezTo>
                  <a:cubicBezTo>
                    <a:pt x="139" y="26"/>
                    <a:pt x="144" y="27"/>
                    <a:pt x="149" y="27"/>
                  </a:cubicBezTo>
                  <a:lnTo>
                    <a:pt x="149" y="27"/>
                  </a:lnTo>
                  <a:close/>
                  <a:moveTo>
                    <a:pt x="153" y="9"/>
                  </a:moveTo>
                  <a:lnTo>
                    <a:pt x="153" y="9"/>
                  </a:lnTo>
                  <a:cubicBezTo>
                    <a:pt x="152" y="17"/>
                    <a:pt x="153" y="23"/>
                    <a:pt x="155" y="28"/>
                  </a:cubicBezTo>
                  <a:cubicBezTo>
                    <a:pt x="159" y="28"/>
                    <a:pt x="162" y="27"/>
                    <a:pt x="166" y="27"/>
                  </a:cubicBezTo>
                  <a:cubicBezTo>
                    <a:pt x="164" y="25"/>
                    <a:pt x="163" y="21"/>
                    <a:pt x="163" y="17"/>
                  </a:cubicBezTo>
                  <a:cubicBezTo>
                    <a:pt x="163" y="14"/>
                    <a:pt x="163" y="10"/>
                    <a:pt x="164" y="7"/>
                  </a:cubicBezTo>
                  <a:cubicBezTo>
                    <a:pt x="161" y="8"/>
                    <a:pt x="157" y="8"/>
                    <a:pt x="153" y="9"/>
                  </a:cubicBezTo>
                  <a:lnTo>
                    <a:pt x="153" y="9"/>
                  </a:lnTo>
                  <a:close/>
                  <a:moveTo>
                    <a:pt x="177" y="1"/>
                  </a:moveTo>
                  <a:lnTo>
                    <a:pt x="177" y="1"/>
                  </a:lnTo>
                  <a:cubicBezTo>
                    <a:pt x="180" y="1"/>
                    <a:pt x="184" y="0"/>
                    <a:pt x="187" y="1"/>
                  </a:cubicBezTo>
                  <a:cubicBezTo>
                    <a:pt x="189" y="1"/>
                    <a:pt x="190" y="3"/>
                    <a:pt x="190" y="4"/>
                  </a:cubicBezTo>
                  <a:cubicBezTo>
                    <a:pt x="190" y="7"/>
                    <a:pt x="185" y="9"/>
                    <a:pt x="182" y="10"/>
                  </a:cubicBezTo>
                  <a:cubicBezTo>
                    <a:pt x="182" y="12"/>
                    <a:pt x="183" y="14"/>
                    <a:pt x="183" y="15"/>
                  </a:cubicBezTo>
                  <a:cubicBezTo>
                    <a:pt x="184" y="23"/>
                    <a:pt x="180" y="30"/>
                    <a:pt x="175" y="32"/>
                  </a:cubicBezTo>
                  <a:cubicBezTo>
                    <a:pt x="175" y="32"/>
                    <a:pt x="175" y="32"/>
                    <a:pt x="175" y="32"/>
                  </a:cubicBezTo>
                  <a:cubicBezTo>
                    <a:pt x="168" y="33"/>
                    <a:pt x="161" y="33"/>
                    <a:pt x="154" y="33"/>
                  </a:cubicBezTo>
                  <a:cubicBezTo>
                    <a:pt x="153" y="33"/>
                    <a:pt x="153" y="33"/>
                    <a:pt x="152" y="33"/>
                  </a:cubicBezTo>
                  <a:cubicBezTo>
                    <a:pt x="141" y="33"/>
                    <a:pt x="129" y="31"/>
                    <a:pt x="119" y="27"/>
                  </a:cubicBezTo>
                  <a:cubicBezTo>
                    <a:pt x="119" y="27"/>
                    <a:pt x="119" y="27"/>
                    <a:pt x="119" y="27"/>
                  </a:cubicBezTo>
                  <a:cubicBezTo>
                    <a:pt x="116" y="30"/>
                    <a:pt x="112" y="27"/>
                    <a:pt x="114" y="24"/>
                  </a:cubicBezTo>
                  <a:cubicBezTo>
                    <a:pt x="114" y="24"/>
                    <a:pt x="115" y="23"/>
                    <a:pt x="116" y="22"/>
                  </a:cubicBezTo>
                  <a:cubicBezTo>
                    <a:pt x="116" y="22"/>
                    <a:pt x="117" y="21"/>
                    <a:pt x="117" y="21"/>
                  </a:cubicBezTo>
                  <a:cubicBezTo>
                    <a:pt x="123" y="15"/>
                    <a:pt x="142" y="1"/>
                    <a:pt x="177" y="1"/>
                  </a:cubicBezTo>
                  <a:lnTo>
                    <a:pt x="177" y="1"/>
                  </a:lnTo>
                  <a:close/>
                </a:path>
              </a:pathLst>
            </a:custGeom>
            <a:noFill/>
            <a:ln w="1588" cap="flat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5086F604-AA6F-7757-E42D-F621BFBEDB4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123238" y="455613"/>
              <a:ext cx="800100" cy="385762"/>
            </a:xfrm>
            <a:custGeom>
              <a:avLst/>
              <a:gdLst>
                <a:gd name="T0" fmla="*/ 44 w 986"/>
                <a:gd name="T1" fmla="*/ 12 h 469"/>
                <a:gd name="T2" fmla="*/ 100 w 986"/>
                <a:gd name="T3" fmla="*/ 110 h 469"/>
                <a:gd name="T4" fmla="*/ 112 w 986"/>
                <a:gd name="T5" fmla="*/ 49 h 469"/>
                <a:gd name="T6" fmla="*/ 238 w 986"/>
                <a:gd name="T7" fmla="*/ 9 h 469"/>
                <a:gd name="T8" fmla="*/ 265 w 986"/>
                <a:gd name="T9" fmla="*/ 94 h 469"/>
                <a:gd name="T10" fmla="*/ 297 w 986"/>
                <a:gd name="T11" fmla="*/ 110 h 469"/>
                <a:gd name="T12" fmla="*/ 368 w 986"/>
                <a:gd name="T13" fmla="*/ 2 h 469"/>
                <a:gd name="T14" fmla="*/ 431 w 986"/>
                <a:gd name="T15" fmla="*/ 0 h 469"/>
                <a:gd name="T16" fmla="*/ 506 w 986"/>
                <a:gd name="T17" fmla="*/ 2 h 469"/>
                <a:gd name="T18" fmla="*/ 562 w 986"/>
                <a:gd name="T19" fmla="*/ 110 h 469"/>
                <a:gd name="T20" fmla="*/ 595 w 986"/>
                <a:gd name="T21" fmla="*/ 104 h 469"/>
                <a:gd name="T22" fmla="*/ 653 w 986"/>
                <a:gd name="T23" fmla="*/ 16 h 469"/>
                <a:gd name="T24" fmla="*/ 623 w 986"/>
                <a:gd name="T25" fmla="*/ 103 h 469"/>
                <a:gd name="T26" fmla="*/ 741 w 986"/>
                <a:gd name="T27" fmla="*/ 112 h 469"/>
                <a:gd name="T28" fmla="*/ 805 w 986"/>
                <a:gd name="T29" fmla="*/ 2 h 469"/>
                <a:gd name="T30" fmla="*/ 887 w 986"/>
                <a:gd name="T31" fmla="*/ 110 h 469"/>
                <a:gd name="T32" fmla="*/ 805 w 986"/>
                <a:gd name="T33" fmla="*/ 2 h 469"/>
                <a:gd name="T34" fmla="*/ 938 w 986"/>
                <a:gd name="T35" fmla="*/ 59 h 469"/>
                <a:gd name="T36" fmla="*/ 926 w 986"/>
                <a:gd name="T37" fmla="*/ 2 h 469"/>
                <a:gd name="T38" fmla="*/ 54 w 986"/>
                <a:gd name="T39" fmla="*/ 281 h 469"/>
                <a:gd name="T40" fmla="*/ 96 w 986"/>
                <a:gd name="T41" fmla="*/ 251 h 469"/>
                <a:gd name="T42" fmla="*/ 205 w 986"/>
                <a:gd name="T43" fmla="*/ 291 h 469"/>
                <a:gd name="T44" fmla="*/ 256 w 986"/>
                <a:gd name="T45" fmla="*/ 288 h 469"/>
                <a:gd name="T46" fmla="*/ 303 w 986"/>
                <a:gd name="T47" fmla="*/ 179 h 469"/>
                <a:gd name="T48" fmla="*/ 303 w 986"/>
                <a:gd name="T49" fmla="*/ 179 h 469"/>
                <a:gd name="T50" fmla="*/ 421 w 986"/>
                <a:gd name="T51" fmla="*/ 278 h 469"/>
                <a:gd name="T52" fmla="*/ 467 w 986"/>
                <a:gd name="T53" fmla="*/ 180 h 469"/>
                <a:gd name="T54" fmla="*/ 525 w 986"/>
                <a:gd name="T55" fmla="*/ 190 h 469"/>
                <a:gd name="T56" fmla="*/ 495 w 986"/>
                <a:gd name="T57" fmla="*/ 288 h 469"/>
                <a:gd name="T58" fmla="*/ 575 w 986"/>
                <a:gd name="T59" fmla="*/ 285 h 469"/>
                <a:gd name="T60" fmla="*/ 618 w 986"/>
                <a:gd name="T61" fmla="*/ 282 h 469"/>
                <a:gd name="T62" fmla="*/ 620 w 986"/>
                <a:gd name="T63" fmla="*/ 227 h 469"/>
                <a:gd name="T64" fmla="*/ 625 w 986"/>
                <a:gd name="T65" fmla="*/ 241 h 469"/>
                <a:gd name="T66" fmla="*/ 697 w 986"/>
                <a:gd name="T67" fmla="*/ 180 h 469"/>
                <a:gd name="T68" fmla="*/ 752 w 986"/>
                <a:gd name="T69" fmla="*/ 288 h 469"/>
                <a:gd name="T70" fmla="*/ 851 w 986"/>
                <a:gd name="T71" fmla="*/ 191 h 469"/>
                <a:gd name="T72" fmla="*/ 900 w 986"/>
                <a:gd name="T73" fmla="*/ 287 h 469"/>
                <a:gd name="T74" fmla="*/ 888 w 986"/>
                <a:gd name="T75" fmla="*/ 291 h 469"/>
                <a:gd name="T76" fmla="*/ 871 w 986"/>
                <a:gd name="T77" fmla="*/ 174 h 469"/>
                <a:gd name="T78" fmla="*/ 820 w 986"/>
                <a:gd name="T79" fmla="*/ 188 h 469"/>
                <a:gd name="T80" fmla="*/ 954 w 986"/>
                <a:gd name="T81" fmla="*/ 190 h 469"/>
                <a:gd name="T82" fmla="*/ 25 w 986"/>
                <a:gd name="T83" fmla="*/ 457 h 469"/>
                <a:gd name="T84" fmla="*/ 46 w 986"/>
                <a:gd name="T85" fmla="*/ 359 h 469"/>
                <a:gd name="T86" fmla="*/ 171 w 986"/>
                <a:gd name="T87" fmla="*/ 369 h 469"/>
                <a:gd name="T88" fmla="*/ 220 w 986"/>
                <a:gd name="T89" fmla="*/ 465 h 469"/>
                <a:gd name="T90" fmla="*/ 208 w 986"/>
                <a:gd name="T91" fmla="*/ 469 h 469"/>
                <a:gd name="T92" fmla="*/ 278 w 986"/>
                <a:gd name="T93" fmla="*/ 368 h 469"/>
                <a:gd name="T94" fmla="*/ 249 w 986"/>
                <a:gd name="T95" fmla="*/ 467 h 469"/>
                <a:gd name="T96" fmla="*/ 328 w 986"/>
                <a:gd name="T97" fmla="*/ 463 h 469"/>
                <a:gd name="T98" fmla="*/ 394 w 986"/>
                <a:gd name="T99" fmla="*/ 359 h 469"/>
                <a:gd name="T100" fmla="*/ 429 w 986"/>
                <a:gd name="T101" fmla="*/ 466 h 469"/>
                <a:gd name="T102" fmla="*/ 394 w 986"/>
                <a:gd name="T103" fmla="*/ 359 h 469"/>
                <a:gd name="T104" fmla="*/ 579 w 986"/>
                <a:gd name="T105" fmla="*/ 438 h 469"/>
                <a:gd name="T106" fmla="*/ 551 w 986"/>
                <a:gd name="T107" fmla="*/ 357 h 469"/>
                <a:gd name="T108" fmla="*/ 599 w 986"/>
                <a:gd name="T109" fmla="*/ 359 h 469"/>
                <a:gd name="T110" fmla="*/ 675 w 986"/>
                <a:gd name="T111" fmla="*/ 359 h 469"/>
                <a:gd name="T112" fmla="*/ 731 w 986"/>
                <a:gd name="T113" fmla="*/ 370 h 469"/>
                <a:gd name="T114" fmla="*/ 693 w 986"/>
                <a:gd name="T115" fmla="*/ 469 h 469"/>
                <a:gd name="T116" fmla="*/ 832 w 986"/>
                <a:gd name="T117" fmla="*/ 457 h 469"/>
                <a:gd name="T118" fmla="*/ 837 w 986"/>
                <a:gd name="T119" fmla="*/ 359 h 469"/>
                <a:gd name="T120" fmla="*/ 837 w 986"/>
                <a:gd name="T121" fmla="*/ 359 h 469"/>
                <a:gd name="T122" fmla="*/ 954 w 986"/>
                <a:gd name="T123" fmla="*/ 3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6" h="469">
                  <a:moveTo>
                    <a:pt x="0" y="2"/>
                  </a:moveTo>
                  <a:lnTo>
                    <a:pt x="0" y="2"/>
                  </a:lnTo>
                  <a:lnTo>
                    <a:pt x="0" y="12"/>
                  </a:lnTo>
                  <a:lnTo>
                    <a:pt x="32" y="12"/>
                  </a:lnTo>
                  <a:lnTo>
                    <a:pt x="32" y="110"/>
                  </a:lnTo>
                  <a:lnTo>
                    <a:pt x="44" y="110"/>
                  </a:lnTo>
                  <a:lnTo>
                    <a:pt x="44" y="12"/>
                  </a:lnTo>
                  <a:lnTo>
                    <a:pt x="76" y="12"/>
                  </a:lnTo>
                  <a:lnTo>
                    <a:pt x="76" y="2"/>
                  </a:lnTo>
                  <a:lnTo>
                    <a:pt x="0" y="2"/>
                  </a:lnTo>
                  <a:lnTo>
                    <a:pt x="0" y="2"/>
                  </a:lnTo>
                  <a:close/>
                  <a:moveTo>
                    <a:pt x="100" y="2"/>
                  </a:moveTo>
                  <a:lnTo>
                    <a:pt x="100" y="2"/>
                  </a:lnTo>
                  <a:lnTo>
                    <a:pt x="100" y="110"/>
                  </a:lnTo>
                  <a:lnTo>
                    <a:pt x="158" y="110"/>
                  </a:lnTo>
                  <a:lnTo>
                    <a:pt x="158" y="100"/>
                  </a:lnTo>
                  <a:lnTo>
                    <a:pt x="112" y="100"/>
                  </a:lnTo>
                  <a:lnTo>
                    <a:pt x="112" y="59"/>
                  </a:lnTo>
                  <a:lnTo>
                    <a:pt x="154" y="59"/>
                  </a:lnTo>
                  <a:lnTo>
                    <a:pt x="154" y="49"/>
                  </a:lnTo>
                  <a:lnTo>
                    <a:pt x="112" y="49"/>
                  </a:lnTo>
                  <a:lnTo>
                    <a:pt x="112" y="12"/>
                  </a:lnTo>
                  <a:lnTo>
                    <a:pt x="158" y="12"/>
                  </a:lnTo>
                  <a:lnTo>
                    <a:pt x="158" y="2"/>
                  </a:lnTo>
                  <a:lnTo>
                    <a:pt x="100" y="2"/>
                  </a:lnTo>
                  <a:lnTo>
                    <a:pt x="100" y="2"/>
                  </a:lnTo>
                  <a:close/>
                  <a:moveTo>
                    <a:pt x="238" y="9"/>
                  </a:moveTo>
                  <a:lnTo>
                    <a:pt x="238" y="9"/>
                  </a:lnTo>
                  <a:cubicBezTo>
                    <a:pt x="248" y="9"/>
                    <a:pt x="257" y="11"/>
                    <a:pt x="266" y="17"/>
                  </a:cubicBezTo>
                  <a:lnTo>
                    <a:pt x="270" y="8"/>
                  </a:lnTo>
                  <a:cubicBezTo>
                    <a:pt x="260" y="3"/>
                    <a:pt x="250" y="0"/>
                    <a:pt x="238" y="0"/>
                  </a:cubicBezTo>
                  <a:cubicBezTo>
                    <a:pt x="206" y="0"/>
                    <a:pt x="181" y="23"/>
                    <a:pt x="181" y="56"/>
                  </a:cubicBezTo>
                  <a:cubicBezTo>
                    <a:pt x="181" y="91"/>
                    <a:pt x="206" y="112"/>
                    <a:pt x="238" y="112"/>
                  </a:cubicBezTo>
                  <a:cubicBezTo>
                    <a:pt x="248" y="112"/>
                    <a:pt x="260" y="107"/>
                    <a:pt x="270" y="102"/>
                  </a:cubicBezTo>
                  <a:lnTo>
                    <a:pt x="265" y="94"/>
                  </a:lnTo>
                  <a:cubicBezTo>
                    <a:pt x="257" y="99"/>
                    <a:pt x="247" y="102"/>
                    <a:pt x="238" y="102"/>
                  </a:cubicBezTo>
                  <a:cubicBezTo>
                    <a:pt x="211" y="102"/>
                    <a:pt x="193" y="82"/>
                    <a:pt x="193" y="56"/>
                  </a:cubicBezTo>
                  <a:cubicBezTo>
                    <a:pt x="193" y="30"/>
                    <a:pt x="211" y="9"/>
                    <a:pt x="238" y="9"/>
                  </a:cubicBezTo>
                  <a:lnTo>
                    <a:pt x="238" y="9"/>
                  </a:lnTo>
                  <a:close/>
                  <a:moveTo>
                    <a:pt x="297" y="2"/>
                  </a:moveTo>
                  <a:lnTo>
                    <a:pt x="297" y="2"/>
                  </a:lnTo>
                  <a:lnTo>
                    <a:pt x="297" y="110"/>
                  </a:lnTo>
                  <a:lnTo>
                    <a:pt x="309" y="110"/>
                  </a:lnTo>
                  <a:lnTo>
                    <a:pt x="309" y="58"/>
                  </a:lnTo>
                  <a:lnTo>
                    <a:pt x="368" y="58"/>
                  </a:lnTo>
                  <a:lnTo>
                    <a:pt x="368" y="110"/>
                  </a:lnTo>
                  <a:lnTo>
                    <a:pt x="380" y="110"/>
                  </a:lnTo>
                  <a:lnTo>
                    <a:pt x="380" y="2"/>
                  </a:lnTo>
                  <a:lnTo>
                    <a:pt x="368" y="2"/>
                  </a:lnTo>
                  <a:lnTo>
                    <a:pt x="368" y="49"/>
                  </a:lnTo>
                  <a:lnTo>
                    <a:pt x="309" y="49"/>
                  </a:lnTo>
                  <a:lnTo>
                    <a:pt x="309" y="2"/>
                  </a:lnTo>
                  <a:lnTo>
                    <a:pt x="297" y="2"/>
                  </a:lnTo>
                  <a:lnTo>
                    <a:pt x="297" y="2"/>
                  </a:lnTo>
                  <a:close/>
                  <a:moveTo>
                    <a:pt x="431" y="0"/>
                  </a:moveTo>
                  <a:lnTo>
                    <a:pt x="431" y="0"/>
                  </a:lnTo>
                  <a:lnTo>
                    <a:pt x="418" y="3"/>
                  </a:lnTo>
                  <a:lnTo>
                    <a:pt x="418" y="110"/>
                  </a:lnTo>
                  <a:lnTo>
                    <a:pt x="430" y="110"/>
                  </a:lnTo>
                  <a:lnTo>
                    <a:pt x="430" y="18"/>
                  </a:lnTo>
                  <a:lnTo>
                    <a:pt x="493" y="112"/>
                  </a:lnTo>
                  <a:lnTo>
                    <a:pt x="506" y="109"/>
                  </a:lnTo>
                  <a:lnTo>
                    <a:pt x="506" y="2"/>
                  </a:lnTo>
                  <a:lnTo>
                    <a:pt x="495" y="2"/>
                  </a:lnTo>
                  <a:lnTo>
                    <a:pt x="495" y="95"/>
                  </a:lnTo>
                  <a:lnTo>
                    <a:pt x="431" y="0"/>
                  </a:lnTo>
                  <a:lnTo>
                    <a:pt x="431" y="0"/>
                  </a:lnTo>
                  <a:close/>
                  <a:moveTo>
                    <a:pt x="550" y="110"/>
                  </a:moveTo>
                  <a:lnTo>
                    <a:pt x="550" y="110"/>
                  </a:lnTo>
                  <a:lnTo>
                    <a:pt x="562" y="110"/>
                  </a:lnTo>
                  <a:lnTo>
                    <a:pt x="562" y="2"/>
                  </a:lnTo>
                  <a:lnTo>
                    <a:pt x="550" y="2"/>
                  </a:lnTo>
                  <a:lnTo>
                    <a:pt x="550" y="110"/>
                  </a:lnTo>
                  <a:close/>
                  <a:moveTo>
                    <a:pt x="623" y="103"/>
                  </a:moveTo>
                  <a:lnTo>
                    <a:pt x="623" y="103"/>
                  </a:lnTo>
                  <a:cubicBezTo>
                    <a:pt x="615" y="103"/>
                    <a:pt x="606" y="100"/>
                    <a:pt x="600" y="96"/>
                  </a:cubicBezTo>
                  <a:lnTo>
                    <a:pt x="595" y="104"/>
                  </a:lnTo>
                  <a:cubicBezTo>
                    <a:pt x="604" y="109"/>
                    <a:pt x="613" y="112"/>
                    <a:pt x="624" y="112"/>
                  </a:cubicBezTo>
                  <a:cubicBezTo>
                    <a:pt x="647" y="112"/>
                    <a:pt x="658" y="97"/>
                    <a:pt x="658" y="81"/>
                  </a:cubicBezTo>
                  <a:cubicBezTo>
                    <a:pt x="658" y="65"/>
                    <a:pt x="646" y="58"/>
                    <a:pt x="634" y="52"/>
                  </a:cubicBezTo>
                  <a:lnTo>
                    <a:pt x="625" y="48"/>
                  </a:lnTo>
                  <a:cubicBezTo>
                    <a:pt x="617" y="44"/>
                    <a:pt x="609" y="39"/>
                    <a:pt x="609" y="28"/>
                  </a:cubicBezTo>
                  <a:cubicBezTo>
                    <a:pt x="609" y="14"/>
                    <a:pt x="620" y="8"/>
                    <a:pt x="630" y="8"/>
                  </a:cubicBezTo>
                  <a:cubicBezTo>
                    <a:pt x="640" y="8"/>
                    <a:pt x="647" y="12"/>
                    <a:pt x="653" y="16"/>
                  </a:cubicBezTo>
                  <a:lnTo>
                    <a:pt x="657" y="8"/>
                  </a:lnTo>
                  <a:cubicBezTo>
                    <a:pt x="649" y="3"/>
                    <a:pt x="640" y="0"/>
                    <a:pt x="630" y="0"/>
                  </a:cubicBezTo>
                  <a:cubicBezTo>
                    <a:pt x="611" y="0"/>
                    <a:pt x="598" y="11"/>
                    <a:pt x="598" y="28"/>
                  </a:cubicBezTo>
                  <a:cubicBezTo>
                    <a:pt x="598" y="50"/>
                    <a:pt x="614" y="54"/>
                    <a:pt x="630" y="62"/>
                  </a:cubicBezTo>
                  <a:cubicBezTo>
                    <a:pt x="639" y="66"/>
                    <a:pt x="646" y="71"/>
                    <a:pt x="646" y="82"/>
                  </a:cubicBezTo>
                  <a:cubicBezTo>
                    <a:pt x="646" y="95"/>
                    <a:pt x="636" y="103"/>
                    <a:pt x="623" y="103"/>
                  </a:cubicBezTo>
                  <a:lnTo>
                    <a:pt x="623" y="103"/>
                  </a:lnTo>
                  <a:close/>
                  <a:moveTo>
                    <a:pt x="741" y="9"/>
                  </a:moveTo>
                  <a:lnTo>
                    <a:pt x="741" y="9"/>
                  </a:lnTo>
                  <a:cubicBezTo>
                    <a:pt x="752" y="9"/>
                    <a:pt x="761" y="11"/>
                    <a:pt x="769" y="17"/>
                  </a:cubicBezTo>
                  <a:lnTo>
                    <a:pt x="774" y="8"/>
                  </a:lnTo>
                  <a:cubicBezTo>
                    <a:pt x="764" y="3"/>
                    <a:pt x="754" y="0"/>
                    <a:pt x="741" y="0"/>
                  </a:cubicBezTo>
                  <a:cubicBezTo>
                    <a:pt x="709" y="0"/>
                    <a:pt x="684" y="23"/>
                    <a:pt x="684" y="56"/>
                  </a:cubicBezTo>
                  <a:cubicBezTo>
                    <a:pt x="684" y="91"/>
                    <a:pt x="709" y="112"/>
                    <a:pt x="741" y="112"/>
                  </a:cubicBezTo>
                  <a:cubicBezTo>
                    <a:pt x="752" y="112"/>
                    <a:pt x="764" y="107"/>
                    <a:pt x="773" y="102"/>
                  </a:cubicBezTo>
                  <a:lnTo>
                    <a:pt x="769" y="94"/>
                  </a:lnTo>
                  <a:cubicBezTo>
                    <a:pt x="761" y="99"/>
                    <a:pt x="751" y="102"/>
                    <a:pt x="741" y="102"/>
                  </a:cubicBezTo>
                  <a:cubicBezTo>
                    <a:pt x="715" y="102"/>
                    <a:pt x="697" y="82"/>
                    <a:pt x="697" y="56"/>
                  </a:cubicBezTo>
                  <a:cubicBezTo>
                    <a:pt x="697" y="30"/>
                    <a:pt x="715" y="9"/>
                    <a:pt x="741" y="9"/>
                  </a:cubicBezTo>
                  <a:lnTo>
                    <a:pt x="741" y="9"/>
                  </a:lnTo>
                  <a:close/>
                  <a:moveTo>
                    <a:pt x="805" y="2"/>
                  </a:moveTo>
                  <a:lnTo>
                    <a:pt x="805" y="2"/>
                  </a:lnTo>
                  <a:lnTo>
                    <a:pt x="805" y="110"/>
                  </a:lnTo>
                  <a:lnTo>
                    <a:pt x="817" y="110"/>
                  </a:lnTo>
                  <a:lnTo>
                    <a:pt x="817" y="58"/>
                  </a:lnTo>
                  <a:lnTo>
                    <a:pt x="875" y="58"/>
                  </a:lnTo>
                  <a:lnTo>
                    <a:pt x="875" y="110"/>
                  </a:lnTo>
                  <a:lnTo>
                    <a:pt x="887" y="110"/>
                  </a:lnTo>
                  <a:lnTo>
                    <a:pt x="887" y="2"/>
                  </a:lnTo>
                  <a:lnTo>
                    <a:pt x="875" y="2"/>
                  </a:lnTo>
                  <a:lnTo>
                    <a:pt x="875" y="49"/>
                  </a:lnTo>
                  <a:lnTo>
                    <a:pt x="817" y="49"/>
                  </a:lnTo>
                  <a:lnTo>
                    <a:pt x="817" y="2"/>
                  </a:lnTo>
                  <a:lnTo>
                    <a:pt x="805" y="2"/>
                  </a:lnTo>
                  <a:lnTo>
                    <a:pt x="805" y="2"/>
                  </a:lnTo>
                  <a:close/>
                  <a:moveTo>
                    <a:pt x="926" y="2"/>
                  </a:moveTo>
                  <a:lnTo>
                    <a:pt x="926" y="2"/>
                  </a:lnTo>
                  <a:lnTo>
                    <a:pt x="926" y="110"/>
                  </a:lnTo>
                  <a:lnTo>
                    <a:pt x="984" y="110"/>
                  </a:lnTo>
                  <a:lnTo>
                    <a:pt x="984" y="100"/>
                  </a:lnTo>
                  <a:lnTo>
                    <a:pt x="938" y="100"/>
                  </a:lnTo>
                  <a:lnTo>
                    <a:pt x="938" y="59"/>
                  </a:lnTo>
                  <a:lnTo>
                    <a:pt x="980" y="59"/>
                  </a:lnTo>
                  <a:lnTo>
                    <a:pt x="980" y="49"/>
                  </a:lnTo>
                  <a:lnTo>
                    <a:pt x="938" y="49"/>
                  </a:lnTo>
                  <a:lnTo>
                    <a:pt x="938" y="12"/>
                  </a:lnTo>
                  <a:lnTo>
                    <a:pt x="984" y="12"/>
                  </a:lnTo>
                  <a:lnTo>
                    <a:pt x="984" y="2"/>
                  </a:lnTo>
                  <a:lnTo>
                    <a:pt x="926" y="2"/>
                  </a:lnTo>
                  <a:lnTo>
                    <a:pt x="926" y="2"/>
                  </a:lnTo>
                  <a:close/>
                  <a:moveTo>
                    <a:pt x="96" y="251"/>
                  </a:moveTo>
                  <a:lnTo>
                    <a:pt x="96" y="251"/>
                  </a:lnTo>
                  <a:lnTo>
                    <a:pt x="96" y="180"/>
                  </a:lnTo>
                  <a:lnTo>
                    <a:pt x="84" y="180"/>
                  </a:lnTo>
                  <a:lnTo>
                    <a:pt x="84" y="249"/>
                  </a:lnTo>
                  <a:cubicBezTo>
                    <a:pt x="84" y="274"/>
                    <a:pt x="73" y="281"/>
                    <a:pt x="54" y="281"/>
                  </a:cubicBezTo>
                  <a:cubicBezTo>
                    <a:pt x="34" y="281"/>
                    <a:pt x="25" y="270"/>
                    <a:pt x="25" y="249"/>
                  </a:cubicBezTo>
                  <a:lnTo>
                    <a:pt x="25" y="180"/>
                  </a:lnTo>
                  <a:lnTo>
                    <a:pt x="13" y="180"/>
                  </a:lnTo>
                  <a:lnTo>
                    <a:pt x="13" y="252"/>
                  </a:lnTo>
                  <a:cubicBezTo>
                    <a:pt x="13" y="277"/>
                    <a:pt x="27" y="290"/>
                    <a:pt x="54" y="290"/>
                  </a:cubicBezTo>
                  <a:cubicBezTo>
                    <a:pt x="74" y="290"/>
                    <a:pt x="96" y="284"/>
                    <a:pt x="96" y="251"/>
                  </a:cubicBezTo>
                  <a:lnTo>
                    <a:pt x="96" y="251"/>
                  </a:lnTo>
                  <a:close/>
                  <a:moveTo>
                    <a:pt x="143" y="178"/>
                  </a:moveTo>
                  <a:lnTo>
                    <a:pt x="143" y="178"/>
                  </a:lnTo>
                  <a:lnTo>
                    <a:pt x="130" y="181"/>
                  </a:lnTo>
                  <a:lnTo>
                    <a:pt x="130" y="288"/>
                  </a:lnTo>
                  <a:lnTo>
                    <a:pt x="142" y="288"/>
                  </a:lnTo>
                  <a:lnTo>
                    <a:pt x="142" y="196"/>
                  </a:lnTo>
                  <a:lnTo>
                    <a:pt x="205" y="291"/>
                  </a:lnTo>
                  <a:lnTo>
                    <a:pt x="218" y="287"/>
                  </a:lnTo>
                  <a:lnTo>
                    <a:pt x="218" y="181"/>
                  </a:lnTo>
                  <a:lnTo>
                    <a:pt x="207" y="181"/>
                  </a:lnTo>
                  <a:lnTo>
                    <a:pt x="206" y="273"/>
                  </a:lnTo>
                  <a:lnTo>
                    <a:pt x="143" y="178"/>
                  </a:lnTo>
                  <a:lnTo>
                    <a:pt x="143" y="178"/>
                  </a:lnTo>
                  <a:close/>
                  <a:moveTo>
                    <a:pt x="256" y="288"/>
                  </a:moveTo>
                  <a:lnTo>
                    <a:pt x="256" y="288"/>
                  </a:lnTo>
                  <a:lnTo>
                    <a:pt x="268" y="288"/>
                  </a:lnTo>
                  <a:lnTo>
                    <a:pt x="268" y="180"/>
                  </a:lnTo>
                  <a:lnTo>
                    <a:pt x="256" y="180"/>
                  </a:lnTo>
                  <a:lnTo>
                    <a:pt x="256" y="288"/>
                  </a:lnTo>
                  <a:close/>
                  <a:moveTo>
                    <a:pt x="303" y="179"/>
                  </a:moveTo>
                  <a:lnTo>
                    <a:pt x="303" y="179"/>
                  </a:lnTo>
                  <a:lnTo>
                    <a:pt x="291" y="183"/>
                  </a:lnTo>
                  <a:lnTo>
                    <a:pt x="332" y="288"/>
                  </a:lnTo>
                  <a:lnTo>
                    <a:pt x="344" y="288"/>
                  </a:lnTo>
                  <a:lnTo>
                    <a:pt x="385" y="183"/>
                  </a:lnTo>
                  <a:lnTo>
                    <a:pt x="374" y="179"/>
                  </a:lnTo>
                  <a:lnTo>
                    <a:pt x="338" y="275"/>
                  </a:lnTo>
                  <a:lnTo>
                    <a:pt x="303" y="179"/>
                  </a:lnTo>
                  <a:lnTo>
                    <a:pt x="303" y="179"/>
                  </a:lnTo>
                  <a:close/>
                  <a:moveTo>
                    <a:pt x="409" y="180"/>
                  </a:moveTo>
                  <a:lnTo>
                    <a:pt x="409" y="180"/>
                  </a:lnTo>
                  <a:lnTo>
                    <a:pt x="409" y="288"/>
                  </a:lnTo>
                  <a:lnTo>
                    <a:pt x="467" y="288"/>
                  </a:lnTo>
                  <a:lnTo>
                    <a:pt x="467" y="278"/>
                  </a:lnTo>
                  <a:lnTo>
                    <a:pt x="421" y="278"/>
                  </a:lnTo>
                  <a:lnTo>
                    <a:pt x="421" y="237"/>
                  </a:lnTo>
                  <a:lnTo>
                    <a:pt x="463" y="237"/>
                  </a:lnTo>
                  <a:lnTo>
                    <a:pt x="463" y="227"/>
                  </a:lnTo>
                  <a:lnTo>
                    <a:pt x="421" y="227"/>
                  </a:lnTo>
                  <a:lnTo>
                    <a:pt x="421" y="190"/>
                  </a:lnTo>
                  <a:lnTo>
                    <a:pt x="467" y="190"/>
                  </a:lnTo>
                  <a:lnTo>
                    <a:pt x="467" y="180"/>
                  </a:lnTo>
                  <a:lnTo>
                    <a:pt x="409" y="180"/>
                  </a:lnTo>
                  <a:lnTo>
                    <a:pt x="409" y="180"/>
                  </a:lnTo>
                  <a:close/>
                  <a:moveTo>
                    <a:pt x="522" y="233"/>
                  </a:moveTo>
                  <a:lnTo>
                    <a:pt x="522" y="233"/>
                  </a:lnTo>
                  <a:lnTo>
                    <a:pt x="508" y="233"/>
                  </a:lnTo>
                  <a:lnTo>
                    <a:pt x="508" y="190"/>
                  </a:lnTo>
                  <a:lnTo>
                    <a:pt x="525" y="190"/>
                  </a:lnTo>
                  <a:cubicBezTo>
                    <a:pt x="543" y="190"/>
                    <a:pt x="549" y="199"/>
                    <a:pt x="549" y="211"/>
                  </a:cubicBezTo>
                  <a:cubicBezTo>
                    <a:pt x="549" y="228"/>
                    <a:pt x="536" y="233"/>
                    <a:pt x="522" y="233"/>
                  </a:cubicBezTo>
                  <a:lnTo>
                    <a:pt x="522" y="233"/>
                  </a:lnTo>
                  <a:close/>
                  <a:moveTo>
                    <a:pt x="528" y="181"/>
                  </a:moveTo>
                  <a:lnTo>
                    <a:pt x="528" y="181"/>
                  </a:lnTo>
                  <a:lnTo>
                    <a:pt x="495" y="180"/>
                  </a:lnTo>
                  <a:lnTo>
                    <a:pt x="495" y="288"/>
                  </a:lnTo>
                  <a:lnTo>
                    <a:pt x="508" y="288"/>
                  </a:lnTo>
                  <a:lnTo>
                    <a:pt x="508" y="242"/>
                  </a:lnTo>
                  <a:lnTo>
                    <a:pt x="517" y="242"/>
                  </a:lnTo>
                  <a:cubicBezTo>
                    <a:pt x="525" y="242"/>
                    <a:pt x="530" y="245"/>
                    <a:pt x="534" y="251"/>
                  </a:cubicBezTo>
                  <a:lnTo>
                    <a:pt x="539" y="257"/>
                  </a:lnTo>
                  <a:lnTo>
                    <a:pt x="564" y="291"/>
                  </a:lnTo>
                  <a:lnTo>
                    <a:pt x="575" y="285"/>
                  </a:lnTo>
                  <a:lnTo>
                    <a:pt x="553" y="256"/>
                  </a:lnTo>
                  <a:cubicBezTo>
                    <a:pt x="549" y="251"/>
                    <a:pt x="543" y="241"/>
                    <a:pt x="537" y="240"/>
                  </a:cubicBezTo>
                  <a:lnTo>
                    <a:pt x="537" y="237"/>
                  </a:lnTo>
                  <a:cubicBezTo>
                    <a:pt x="551" y="235"/>
                    <a:pt x="560" y="227"/>
                    <a:pt x="560" y="209"/>
                  </a:cubicBezTo>
                  <a:cubicBezTo>
                    <a:pt x="560" y="192"/>
                    <a:pt x="548" y="181"/>
                    <a:pt x="528" y="181"/>
                  </a:cubicBezTo>
                  <a:lnTo>
                    <a:pt x="528" y="181"/>
                  </a:lnTo>
                  <a:close/>
                  <a:moveTo>
                    <a:pt x="618" y="282"/>
                  </a:moveTo>
                  <a:lnTo>
                    <a:pt x="618" y="282"/>
                  </a:lnTo>
                  <a:cubicBezTo>
                    <a:pt x="609" y="282"/>
                    <a:pt x="601" y="279"/>
                    <a:pt x="595" y="275"/>
                  </a:cubicBezTo>
                  <a:lnTo>
                    <a:pt x="590" y="283"/>
                  </a:lnTo>
                  <a:cubicBezTo>
                    <a:pt x="599" y="288"/>
                    <a:pt x="607" y="291"/>
                    <a:pt x="618" y="291"/>
                  </a:cubicBezTo>
                  <a:cubicBezTo>
                    <a:pt x="642" y="291"/>
                    <a:pt x="653" y="276"/>
                    <a:pt x="653" y="260"/>
                  </a:cubicBezTo>
                  <a:cubicBezTo>
                    <a:pt x="653" y="244"/>
                    <a:pt x="641" y="237"/>
                    <a:pt x="629" y="231"/>
                  </a:cubicBezTo>
                  <a:lnTo>
                    <a:pt x="620" y="227"/>
                  </a:lnTo>
                  <a:cubicBezTo>
                    <a:pt x="612" y="223"/>
                    <a:pt x="604" y="218"/>
                    <a:pt x="604" y="207"/>
                  </a:cubicBezTo>
                  <a:cubicBezTo>
                    <a:pt x="604" y="193"/>
                    <a:pt x="615" y="187"/>
                    <a:pt x="625" y="187"/>
                  </a:cubicBezTo>
                  <a:cubicBezTo>
                    <a:pt x="635" y="187"/>
                    <a:pt x="642" y="191"/>
                    <a:pt x="648" y="195"/>
                  </a:cubicBezTo>
                  <a:lnTo>
                    <a:pt x="652" y="187"/>
                  </a:lnTo>
                  <a:cubicBezTo>
                    <a:pt x="644" y="182"/>
                    <a:pt x="634" y="179"/>
                    <a:pt x="624" y="179"/>
                  </a:cubicBezTo>
                  <a:cubicBezTo>
                    <a:pt x="605" y="179"/>
                    <a:pt x="592" y="190"/>
                    <a:pt x="592" y="207"/>
                  </a:cubicBezTo>
                  <a:cubicBezTo>
                    <a:pt x="592" y="229"/>
                    <a:pt x="609" y="233"/>
                    <a:pt x="625" y="241"/>
                  </a:cubicBezTo>
                  <a:cubicBezTo>
                    <a:pt x="633" y="245"/>
                    <a:pt x="640" y="250"/>
                    <a:pt x="640" y="261"/>
                  </a:cubicBezTo>
                  <a:cubicBezTo>
                    <a:pt x="640" y="274"/>
                    <a:pt x="631" y="282"/>
                    <a:pt x="618" y="282"/>
                  </a:cubicBezTo>
                  <a:lnTo>
                    <a:pt x="618" y="282"/>
                  </a:lnTo>
                  <a:close/>
                  <a:moveTo>
                    <a:pt x="685" y="288"/>
                  </a:moveTo>
                  <a:lnTo>
                    <a:pt x="685" y="288"/>
                  </a:lnTo>
                  <a:lnTo>
                    <a:pt x="697" y="288"/>
                  </a:lnTo>
                  <a:lnTo>
                    <a:pt x="697" y="180"/>
                  </a:lnTo>
                  <a:lnTo>
                    <a:pt x="685" y="180"/>
                  </a:lnTo>
                  <a:lnTo>
                    <a:pt x="685" y="288"/>
                  </a:lnTo>
                  <a:close/>
                  <a:moveTo>
                    <a:pt x="721" y="180"/>
                  </a:moveTo>
                  <a:lnTo>
                    <a:pt x="721" y="180"/>
                  </a:lnTo>
                  <a:lnTo>
                    <a:pt x="721" y="190"/>
                  </a:lnTo>
                  <a:lnTo>
                    <a:pt x="752" y="190"/>
                  </a:lnTo>
                  <a:lnTo>
                    <a:pt x="752" y="288"/>
                  </a:lnTo>
                  <a:lnTo>
                    <a:pt x="764" y="288"/>
                  </a:lnTo>
                  <a:lnTo>
                    <a:pt x="764" y="190"/>
                  </a:lnTo>
                  <a:lnTo>
                    <a:pt x="796" y="190"/>
                  </a:lnTo>
                  <a:lnTo>
                    <a:pt x="796" y="180"/>
                  </a:lnTo>
                  <a:lnTo>
                    <a:pt x="721" y="180"/>
                  </a:lnTo>
                  <a:lnTo>
                    <a:pt x="721" y="180"/>
                  </a:lnTo>
                  <a:close/>
                  <a:moveTo>
                    <a:pt x="851" y="191"/>
                  </a:moveTo>
                  <a:lnTo>
                    <a:pt x="851" y="191"/>
                  </a:lnTo>
                  <a:lnTo>
                    <a:pt x="870" y="245"/>
                  </a:lnTo>
                  <a:lnTo>
                    <a:pt x="830" y="245"/>
                  </a:lnTo>
                  <a:lnTo>
                    <a:pt x="851" y="191"/>
                  </a:lnTo>
                  <a:lnTo>
                    <a:pt x="851" y="191"/>
                  </a:lnTo>
                  <a:close/>
                  <a:moveTo>
                    <a:pt x="900" y="287"/>
                  </a:moveTo>
                  <a:lnTo>
                    <a:pt x="900" y="287"/>
                  </a:lnTo>
                  <a:lnTo>
                    <a:pt x="857" y="180"/>
                  </a:lnTo>
                  <a:lnTo>
                    <a:pt x="844" y="180"/>
                  </a:lnTo>
                  <a:lnTo>
                    <a:pt x="800" y="287"/>
                  </a:lnTo>
                  <a:lnTo>
                    <a:pt x="812" y="291"/>
                  </a:lnTo>
                  <a:lnTo>
                    <a:pt x="827" y="253"/>
                  </a:lnTo>
                  <a:lnTo>
                    <a:pt x="874" y="253"/>
                  </a:lnTo>
                  <a:lnTo>
                    <a:pt x="888" y="291"/>
                  </a:lnTo>
                  <a:lnTo>
                    <a:pt x="900" y="287"/>
                  </a:lnTo>
                  <a:lnTo>
                    <a:pt x="900" y="287"/>
                  </a:lnTo>
                  <a:close/>
                  <a:moveTo>
                    <a:pt x="871" y="188"/>
                  </a:moveTo>
                  <a:lnTo>
                    <a:pt x="871" y="188"/>
                  </a:lnTo>
                  <a:lnTo>
                    <a:pt x="882" y="188"/>
                  </a:lnTo>
                  <a:lnTo>
                    <a:pt x="882" y="174"/>
                  </a:lnTo>
                  <a:lnTo>
                    <a:pt x="871" y="174"/>
                  </a:lnTo>
                  <a:lnTo>
                    <a:pt x="871" y="188"/>
                  </a:lnTo>
                  <a:close/>
                  <a:moveTo>
                    <a:pt x="820" y="188"/>
                  </a:moveTo>
                  <a:lnTo>
                    <a:pt x="820" y="188"/>
                  </a:lnTo>
                  <a:lnTo>
                    <a:pt x="831" y="188"/>
                  </a:lnTo>
                  <a:lnTo>
                    <a:pt x="831" y="174"/>
                  </a:lnTo>
                  <a:lnTo>
                    <a:pt x="820" y="174"/>
                  </a:lnTo>
                  <a:lnTo>
                    <a:pt x="820" y="188"/>
                  </a:lnTo>
                  <a:close/>
                  <a:moveTo>
                    <a:pt x="911" y="180"/>
                  </a:moveTo>
                  <a:lnTo>
                    <a:pt x="911" y="180"/>
                  </a:lnTo>
                  <a:lnTo>
                    <a:pt x="911" y="190"/>
                  </a:lnTo>
                  <a:lnTo>
                    <a:pt x="942" y="190"/>
                  </a:lnTo>
                  <a:lnTo>
                    <a:pt x="942" y="288"/>
                  </a:lnTo>
                  <a:lnTo>
                    <a:pt x="954" y="288"/>
                  </a:lnTo>
                  <a:lnTo>
                    <a:pt x="954" y="190"/>
                  </a:lnTo>
                  <a:lnTo>
                    <a:pt x="986" y="190"/>
                  </a:lnTo>
                  <a:lnTo>
                    <a:pt x="986" y="180"/>
                  </a:lnTo>
                  <a:lnTo>
                    <a:pt x="911" y="180"/>
                  </a:lnTo>
                  <a:lnTo>
                    <a:pt x="911" y="180"/>
                  </a:lnTo>
                  <a:close/>
                  <a:moveTo>
                    <a:pt x="41" y="457"/>
                  </a:moveTo>
                  <a:lnTo>
                    <a:pt x="41" y="457"/>
                  </a:lnTo>
                  <a:lnTo>
                    <a:pt x="25" y="457"/>
                  </a:lnTo>
                  <a:lnTo>
                    <a:pt x="25" y="368"/>
                  </a:lnTo>
                  <a:lnTo>
                    <a:pt x="43" y="368"/>
                  </a:lnTo>
                  <a:cubicBezTo>
                    <a:pt x="73" y="368"/>
                    <a:pt x="93" y="383"/>
                    <a:pt x="93" y="412"/>
                  </a:cubicBezTo>
                  <a:cubicBezTo>
                    <a:pt x="93" y="440"/>
                    <a:pt x="73" y="457"/>
                    <a:pt x="41" y="457"/>
                  </a:cubicBezTo>
                  <a:lnTo>
                    <a:pt x="41" y="457"/>
                  </a:lnTo>
                  <a:close/>
                  <a:moveTo>
                    <a:pt x="46" y="359"/>
                  </a:moveTo>
                  <a:lnTo>
                    <a:pt x="46" y="359"/>
                  </a:lnTo>
                  <a:lnTo>
                    <a:pt x="13" y="359"/>
                  </a:lnTo>
                  <a:lnTo>
                    <a:pt x="13" y="466"/>
                  </a:lnTo>
                  <a:lnTo>
                    <a:pt x="42" y="466"/>
                  </a:lnTo>
                  <a:cubicBezTo>
                    <a:pt x="79" y="466"/>
                    <a:pt x="104" y="448"/>
                    <a:pt x="104" y="411"/>
                  </a:cubicBezTo>
                  <a:cubicBezTo>
                    <a:pt x="104" y="385"/>
                    <a:pt x="89" y="359"/>
                    <a:pt x="46" y="359"/>
                  </a:cubicBezTo>
                  <a:lnTo>
                    <a:pt x="46" y="359"/>
                  </a:lnTo>
                  <a:close/>
                  <a:moveTo>
                    <a:pt x="171" y="369"/>
                  </a:moveTo>
                  <a:lnTo>
                    <a:pt x="171" y="369"/>
                  </a:lnTo>
                  <a:lnTo>
                    <a:pt x="191" y="423"/>
                  </a:lnTo>
                  <a:lnTo>
                    <a:pt x="150" y="423"/>
                  </a:lnTo>
                  <a:lnTo>
                    <a:pt x="171" y="369"/>
                  </a:lnTo>
                  <a:lnTo>
                    <a:pt x="171" y="369"/>
                  </a:lnTo>
                  <a:close/>
                  <a:moveTo>
                    <a:pt x="220" y="465"/>
                  </a:moveTo>
                  <a:lnTo>
                    <a:pt x="220" y="465"/>
                  </a:lnTo>
                  <a:lnTo>
                    <a:pt x="177" y="359"/>
                  </a:lnTo>
                  <a:lnTo>
                    <a:pt x="165" y="359"/>
                  </a:lnTo>
                  <a:lnTo>
                    <a:pt x="121" y="465"/>
                  </a:lnTo>
                  <a:lnTo>
                    <a:pt x="133" y="469"/>
                  </a:lnTo>
                  <a:lnTo>
                    <a:pt x="147" y="432"/>
                  </a:lnTo>
                  <a:lnTo>
                    <a:pt x="194" y="432"/>
                  </a:lnTo>
                  <a:lnTo>
                    <a:pt x="208" y="469"/>
                  </a:lnTo>
                  <a:lnTo>
                    <a:pt x="220" y="465"/>
                  </a:lnTo>
                  <a:lnTo>
                    <a:pt x="220" y="465"/>
                  </a:lnTo>
                  <a:close/>
                  <a:moveTo>
                    <a:pt x="275" y="411"/>
                  </a:moveTo>
                  <a:lnTo>
                    <a:pt x="275" y="411"/>
                  </a:lnTo>
                  <a:lnTo>
                    <a:pt x="261" y="411"/>
                  </a:lnTo>
                  <a:lnTo>
                    <a:pt x="261" y="368"/>
                  </a:lnTo>
                  <a:lnTo>
                    <a:pt x="278" y="368"/>
                  </a:lnTo>
                  <a:cubicBezTo>
                    <a:pt x="297" y="368"/>
                    <a:pt x="302" y="377"/>
                    <a:pt x="302" y="389"/>
                  </a:cubicBezTo>
                  <a:cubicBezTo>
                    <a:pt x="302" y="407"/>
                    <a:pt x="289" y="411"/>
                    <a:pt x="275" y="411"/>
                  </a:cubicBezTo>
                  <a:lnTo>
                    <a:pt x="275" y="411"/>
                  </a:lnTo>
                  <a:close/>
                  <a:moveTo>
                    <a:pt x="281" y="359"/>
                  </a:moveTo>
                  <a:lnTo>
                    <a:pt x="281" y="359"/>
                  </a:lnTo>
                  <a:lnTo>
                    <a:pt x="249" y="359"/>
                  </a:lnTo>
                  <a:lnTo>
                    <a:pt x="249" y="467"/>
                  </a:lnTo>
                  <a:lnTo>
                    <a:pt x="261" y="467"/>
                  </a:lnTo>
                  <a:lnTo>
                    <a:pt x="261" y="420"/>
                  </a:lnTo>
                  <a:lnTo>
                    <a:pt x="271" y="420"/>
                  </a:lnTo>
                  <a:cubicBezTo>
                    <a:pt x="279" y="420"/>
                    <a:pt x="283" y="423"/>
                    <a:pt x="287" y="429"/>
                  </a:cubicBezTo>
                  <a:lnTo>
                    <a:pt x="292" y="435"/>
                  </a:lnTo>
                  <a:lnTo>
                    <a:pt x="317" y="469"/>
                  </a:lnTo>
                  <a:lnTo>
                    <a:pt x="328" y="463"/>
                  </a:lnTo>
                  <a:lnTo>
                    <a:pt x="306" y="435"/>
                  </a:lnTo>
                  <a:cubicBezTo>
                    <a:pt x="302" y="429"/>
                    <a:pt x="297" y="419"/>
                    <a:pt x="290" y="418"/>
                  </a:cubicBezTo>
                  <a:lnTo>
                    <a:pt x="290" y="415"/>
                  </a:lnTo>
                  <a:cubicBezTo>
                    <a:pt x="305" y="413"/>
                    <a:pt x="313" y="405"/>
                    <a:pt x="313" y="387"/>
                  </a:cubicBezTo>
                  <a:cubicBezTo>
                    <a:pt x="313" y="370"/>
                    <a:pt x="301" y="359"/>
                    <a:pt x="281" y="359"/>
                  </a:cubicBezTo>
                  <a:lnTo>
                    <a:pt x="281" y="359"/>
                  </a:lnTo>
                  <a:close/>
                  <a:moveTo>
                    <a:pt x="394" y="359"/>
                  </a:moveTo>
                  <a:lnTo>
                    <a:pt x="394" y="359"/>
                  </a:lnTo>
                  <a:lnTo>
                    <a:pt x="381" y="359"/>
                  </a:lnTo>
                  <a:lnTo>
                    <a:pt x="351" y="465"/>
                  </a:lnTo>
                  <a:lnTo>
                    <a:pt x="362" y="468"/>
                  </a:lnTo>
                  <a:lnTo>
                    <a:pt x="388" y="375"/>
                  </a:lnTo>
                  <a:lnTo>
                    <a:pt x="415" y="466"/>
                  </a:lnTo>
                  <a:lnTo>
                    <a:pt x="429" y="466"/>
                  </a:lnTo>
                  <a:lnTo>
                    <a:pt x="457" y="375"/>
                  </a:lnTo>
                  <a:lnTo>
                    <a:pt x="482" y="468"/>
                  </a:lnTo>
                  <a:lnTo>
                    <a:pt x="493" y="465"/>
                  </a:lnTo>
                  <a:lnTo>
                    <a:pt x="463" y="359"/>
                  </a:lnTo>
                  <a:lnTo>
                    <a:pt x="450" y="359"/>
                  </a:lnTo>
                  <a:lnTo>
                    <a:pt x="422" y="453"/>
                  </a:lnTo>
                  <a:lnTo>
                    <a:pt x="394" y="359"/>
                  </a:lnTo>
                  <a:lnTo>
                    <a:pt x="394" y="359"/>
                  </a:lnTo>
                  <a:close/>
                  <a:moveTo>
                    <a:pt x="544" y="460"/>
                  </a:moveTo>
                  <a:lnTo>
                    <a:pt x="544" y="460"/>
                  </a:lnTo>
                  <a:cubicBezTo>
                    <a:pt x="536" y="460"/>
                    <a:pt x="527" y="457"/>
                    <a:pt x="521" y="453"/>
                  </a:cubicBezTo>
                  <a:lnTo>
                    <a:pt x="517" y="461"/>
                  </a:lnTo>
                  <a:cubicBezTo>
                    <a:pt x="525" y="466"/>
                    <a:pt x="534" y="468"/>
                    <a:pt x="545" y="468"/>
                  </a:cubicBezTo>
                  <a:cubicBezTo>
                    <a:pt x="569" y="468"/>
                    <a:pt x="579" y="454"/>
                    <a:pt x="579" y="438"/>
                  </a:cubicBezTo>
                  <a:cubicBezTo>
                    <a:pt x="579" y="422"/>
                    <a:pt x="568" y="415"/>
                    <a:pt x="555" y="409"/>
                  </a:cubicBezTo>
                  <a:lnTo>
                    <a:pt x="546" y="405"/>
                  </a:lnTo>
                  <a:cubicBezTo>
                    <a:pt x="539" y="401"/>
                    <a:pt x="530" y="395"/>
                    <a:pt x="530" y="385"/>
                  </a:cubicBezTo>
                  <a:cubicBezTo>
                    <a:pt x="530" y="371"/>
                    <a:pt x="542" y="365"/>
                    <a:pt x="552" y="365"/>
                  </a:cubicBezTo>
                  <a:cubicBezTo>
                    <a:pt x="562" y="365"/>
                    <a:pt x="568" y="369"/>
                    <a:pt x="574" y="373"/>
                  </a:cubicBezTo>
                  <a:lnTo>
                    <a:pt x="579" y="365"/>
                  </a:lnTo>
                  <a:cubicBezTo>
                    <a:pt x="570" y="360"/>
                    <a:pt x="561" y="357"/>
                    <a:pt x="551" y="357"/>
                  </a:cubicBezTo>
                  <a:cubicBezTo>
                    <a:pt x="532" y="357"/>
                    <a:pt x="519" y="368"/>
                    <a:pt x="519" y="384"/>
                  </a:cubicBezTo>
                  <a:cubicBezTo>
                    <a:pt x="519" y="407"/>
                    <a:pt x="535" y="411"/>
                    <a:pt x="551" y="419"/>
                  </a:cubicBezTo>
                  <a:cubicBezTo>
                    <a:pt x="560" y="423"/>
                    <a:pt x="567" y="428"/>
                    <a:pt x="567" y="439"/>
                  </a:cubicBezTo>
                  <a:cubicBezTo>
                    <a:pt x="567" y="452"/>
                    <a:pt x="558" y="460"/>
                    <a:pt x="544" y="460"/>
                  </a:cubicBezTo>
                  <a:lnTo>
                    <a:pt x="544" y="460"/>
                  </a:lnTo>
                  <a:close/>
                  <a:moveTo>
                    <a:pt x="599" y="359"/>
                  </a:moveTo>
                  <a:lnTo>
                    <a:pt x="599" y="359"/>
                  </a:lnTo>
                  <a:lnTo>
                    <a:pt x="599" y="369"/>
                  </a:lnTo>
                  <a:lnTo>
                    <a:pt x="631" y="369"/>
                  </a:lnTo>
                  <a:lnTo>
                    <a:pt x="631" y="466"/>
                  </a:lnTo>
                  <a:lnTo>
                    <a:pt x="643" y="466"/>
                  </a:lnTo>
                  <a:lnTo>
                    <a:pt x="643" y="369"/>
                  </a:lnTo>
                  <a:lnTo>
                    <a:pt x="675" y="369"/>
                  </a:lnTo>
                  <a:lnTo>
                    <a:pt x="675" y="359"/>
                  </a:lnTo>
                  <a:lnTo>
                    <a:pt x="599" y="359"/>
                  </a:lnTo>
                  <a:lnTo>
                    <a:pt x="599" y="359"/>
                  </a:lnTo>
                  <a:close/>
                  <a:moveTo>
                    <a:pt x="731" y="370"/>
                  </a:moveTo>
                  <a:lnTo>
                    <a:pt x="731" y="370"/>
                  </a:lnTo>
                  <a:lnTo>
                    <a:pt x="751" y="423"/>
                  </a:lnTo>
                  <a:lnTo>
                    <a:pt x="710" y="423"/>
                  </a:lnTo>
                  <a:lnTo>
                    <a:pt x="731" y="370"/>
                  </a:lnTo>
                  <a:lnTo>
                    <a:pt x="731" y="370"/>
                  </a:lnTo>
                  <a:close/>
                  <a:moveTo>
                    <a:pt x="780" y="465"/>
                  </a:moveTo>
                  <a:lnTo>
                    <a:pt x="780" y="465"/>
                  </a:lnTo>
                  <a:lnTo>
                    <a:pt x="737" y="359"/>
                  </a:lnTo>
                  <a:lnTo>
                    <a:pt x="725" y="359"/>
                  </a:lnTo>
                  <a:lnTo>
                    <a:pt x="681" y="465"/>
                  </a:lnTo>
                  <a:lnTo>
                    <a:pt x="693" y="469"/>
                  </a:lnTo>
                  <a:lnTo>
                    <a:pt x="707" y="432"/>
                  </a:lnTo>
                  <a:lnTo>
                    <a:pt x="754" y="432"/>
                  </a:lnTo>
                  <a:lnTo>
                    <a:pt x="768" y="469"/>
                  </a:lnTo>
                  <a:lnTo>
                    <a:pt x="780" y="465"/>
                  </a:lnTo>
                  <a:lnTo>
                    <a:pt x="780" y="465"/>
                  </a:lnTo>
                  <a:close/>
                  <a:moveTo>
                    <a:pt x="832" y="457"/>
                  </a:moveTo>
                  <a:lnTo>
                    <a:pt x="832" y="457"/>
                  </a:lnTo>
                  <a:lnTo>
                    <a:pt x="817" y="457"/>
                  </a:lnTo>
                  <a:lnTo>
                    <a:pt x="817" y="368"/>
                  </a:lnTo>
                  <a:lnTo>
                    <a:pt x="835" y="368"/>
                  </a:lnTo>
                  <a:cubicBezTo>
                    <a:pt x="865" y="368"/>
                    <a:pt x="884" y="383"/>
                    <a:pt x="884" y="412"/>
                  </a:cubicBezTo>
                  <a:cubicBezTo>
                    <a:pt x="884" y="440"/>
                    <a:pt x="864" y="457"/>
                    <a:pt x="832" y="457"/>
                  </a:cubicBezTo>
                  <a:lnTo>
                    <a:pt x="832" y="457"/>
                  </a:lnTo>
                  <a:close/>
                  <a:moveTo>
                    <a:pt x="837" y="359"/>
                  </a:moveTo>
                  <a:lnTo>
                    <a:pt x="837" y="359"/>
                  </a:lnTo>
                  <a:lnTo>
                    <a:pt x="804" y="359"/>
                  </a:lnTo>
                  <a:lnTo>
                    <a:pt x="804" y="466"/>
                  </a:lnTo>
                  <a:lnTo>
                    <a:pt x="834" y="466"/>
                  </a:lnTo>
                  <a:cubicBezTo>
                    <a:pt x="871" y="466"/>
                    <a:pt x="896" y="448"/>
                    <a:pt x="896" y="411"/>
                  </a:cubicBezTo>
                  <a:cubicBezTo>
                    <a:pt x="896" y="385"/>
                    <a:pt x="881" y="359"/>
                    <a:pt x="837" y="359"/>
                  </a:cubicBezTo>
                  <a:lnTo>
                    <a:pt x="837" y="359"/>
                  </a:lnTo>
                  <a:close/>
                  <a:moveTo>
                    <a:pt x="910" y="359"/>
                  </a:moveTo>
                  <a:lnTo>
                    <a:pt x="910" y="359"/>
                  </a:lnTo>
                  <a:lnTo>
                    <a:pt x="910" y="369"/>
                  </a:lnTo>
                  <a:lnTo>
                    <a:pt x="942" y="369"/>
                  </a:lnTo>
                  <a:lnTo>
                    <a:pt x="942" y="466"/>
                  </a:lnTo>
                  <a:lnTo>
                    <a:pt x="954" y="466"/>
                  </a:lnTo>
                  <a:lnTo>
                    <a:pt x="954" y="369"/>
                  </a:lnTo>
                  <a:lnTo>
                    <a:pt x="986" y="369"/>
                  </a:lnTo>
                  <a:lnTo>
                    <a:pt x="986" y="359"/>
                  </a:lnTo>
                  <a:lnTo>
                    <a:pt x="910" y="359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</p:grpSp>
      <p:sp>
        <p:nvSpPr>
          <p:cNvPr id="20" name="Notizenplatzhalter 19">
            <a:extLst>
              <a:ext uri="{FF2B5EF4-FFF2-40B4-BE49-F238E27FC236}">
                <a16:creationId xmlns:a16="http://schemas.microsoft.com/office/drawing/2014/main" id="{12F4F817-719A-78AC-E4C4-9C9BEF2E8A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764491941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B044DADC-BF92-E348-97E0-FC7D72ADB372}" type="datetime1">
              <a:rPr lang="de-DE" smtClean="0"/>
              <a:t>04.09.26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Fachbereich | Institut | Person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89A431-735D-4157-B499-868DAC0D551C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7992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6233B-2E78-B305-9E97-F5BEC1DAA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3E7BB35-2D15-DCFF-B961-20D84C9654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izenplatzhalter 2">
                <a:extLst>
                  <a:ext uri="{FF2B5EF4-FFF2-40B4-BE49-F238E27FC236}">
                    <a16:creationId xmlns:a16="http://schemas.microsoft.com/office/drawing/2014/main" id="{22016622-6731-1743-F3D8-957012D77690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≈2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, Usual</a:t>
                </a:r>
                <a:r>
                  <a:rPr lang="en-US" baseline="0" dirty="0"/>
                  <a:t> cross sections in the </a:t>
                </a:r>
                <a:r>
                  <a:rPr lang="en-US" baseline="0" dirty="0" err="1"/>
                  <a:t>nb</a:t>
                </a:r>
                <a:r>
                  <a:rPr lang="en-US" baseline="0" dirty="0"/>
                  <a:t> region</a:t>
                </a: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Notizenplatzhalter 2">
                <a:extLst>
                  <a:ext uri="{FF2B5EF4-FFF2-40B4-BE49-F238E27FC236}">
                    <a16:creationId xmlns:a16="http://schemas.microsoft.com/office/drawing/2014/main" id="{22016622-6731-1743-F3D8-957012D77690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b="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𝜎≈2𝜇𝑏</a:t>
                </a:r>
                <a:r>
                  <a:rPr lang="en-US" dirty="0"/>
                  <a:t>, Usual</a:t>
                </a:r>
                <a:r>
                  <a:rPr lang="en-US" baseline="0" dirty="0"/>
                  <a:t> cross sections in the </a:t>
                </a:r>
                <a:r>
                  <a:rPr lang="en-US" baseline="0" dirty="0" err="1"/>
                  <a:t>nb</a:t>
                </a:r>
                <a:r>
                  <a:rPr lang="en-US" baseline="0" dirty="0"/>
                  <a:t> region</a:t>
                </a:r>
                <a:endParaRPr lang="en-US" dirty="0"/>
              </a:p>
              <a:p>
                <a:endParaRPr lang="en-US" dirty="0"/>
              </a:p>
            </p:txBody>
          </p:sp>
        </mc:Fallback>
      </mc:AlternateContent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73377AA-FD04-302E-D50A-6AEA3BE2D5F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32D4B8F6-C8CB-2B4D-9954-955826FC90DD}" type="datetime1">
              <a:rPr lang="de-DE" smtClean="0"/>
              <a:t>04.09.26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9C423E3-EFFA-FC64-F5F5-656281D7040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Fachbereich | Institut | Person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424611C-5042-3007-01E2-EB983E5A16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89A431-735D-4157-B499-868DAC0D551C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4765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E8ED7-3A8D-593C-E60B-8EAB920EB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00AF856-09A9-9C8F-0CAD-D05B9A3272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DF94551-5357-8EFC-82B2-ABE9813233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6D1553B-094D-A58A-7EC8-A341F43C62E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95463B8-A2CF-5240-8F34-0D07D297C478}" type="datetime1">
              <a:rPr lang="de-DE" smtClean="0"/>
              <a:t>04.09.26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A677975-E660-3896-6C0D-8594CE2C6BD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Fachbereich | Institut | Person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5E79B4C-F421-D9EA-6427-32E45E6240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89A431-735D-4157-B499-868DAC0D551C}" type="slidenum">
              <a:rPr lang="de-DE" smtClean="0"/>
              <a:pPr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91180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izenplatzhalt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≈2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de-D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, Usual</a:t>
                </a:r>
                <a:r>
                  <a:rPr lang="en-US" baseline="0" dirty="0"/>
                  <a:t> cross sections in the </a:t>
                </a:r>
                <a:r>
                  <a:rPr lang="en-US" baseline="0" dirty="0" err="1"/>
                  <a:t>nb</a:t>
                </a:r>
                <a:r>
                  <a:rPr lang="en-US" baseline="0" dirty="0"/>
                  <a:t> region</a:t>
                </a: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Notizenplatzhalt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de-DE" b="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𝜎≈2𝜇𝑏</a:t>
                </a:r>
                <a:r>
                  <a:rPr lang="en-US" dirty="0"/>
                  <a:t>, Usual</a:t>
                </a:r>
                <a:r>
                  <a:rPr lang="en-US" baseline="0" dirty="0"/>
                  <a:t> cross sections in the </a:t>
                </a:r>
                <a:r>
                  <a:rPr lang="en-US" baseline="0" dirty="0" err="1"/>
                  <a:t>nb</a:t>
                </a:r>
                <a:r>
                  <a:rPr lang="en-US" baseline="0" dirty="0"/>
                  <a:t> region</a:t>
                </a:r>
                <a:endParaRPr lang="en-US" dirty="0"/>
              </a:p>
              <a:p>
                <a:endParaRPr lang="en-US" dirty="0"/>
              </a:p>
            </p:txBody>
          </p:sp>
        </mc:Fallback>
      </mc:AlternateContent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CD60D878-4520-114C-B2CC-8FB91696F575}" type="datetime1">
              <a:rPr lang="de-DE" smtClean="0"/>
              <a:t>04.09.26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Fachbereich | Institut | Person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89A431-735D-4157-B499-868DAC0D551C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67797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ACBE22-A5D2-6687-E960-0F08D951D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A92F4C5-9A8F-4A76-38DB-8B7E2F7AF0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B9618AC-580E-6C85-4D54-AD8516D095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C478D01-2809-FA9E-2F39-1028CCED248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963836E-CAE1-CF49-A552-EC801F377D25}" type="datetime1">
              <a:rPr lang="de-DE" smtClean="0"/>
              <a:t>04.09.26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3D2B141-D904-7AC1-878F-42FF624D74E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Fachbereich | Institut | Person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8241A93-8B72-BE0E-F8F8-9E97452E39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89A431-735D-4157-B499-868DAC0D551C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06049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AF9F0-5DA5-5F43-DAC0-991DAC085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F7EB681-3C6F-81C9-C845-B94A18DE23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654A606-7DC1-0044-4688-8463242F2C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9D98130-47CD-C6F6-0ECB-9D4A92E0158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B72FBD04-9B5B-0F4E-8CC9-8E76489358DD}" type="datetime1">
              <a:rPr lang="de-DE" smtClean="0"/>
              <a:t>04.09.26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C30B799-CDAC-88FB-3E95-EC99B814608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Fachbereich | Institut | Person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8F09140-8BE4-C0F4-64F6-765EFA767B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89A431-735D-4157-B499-868DAC0D551C}" type="slidenum">
              <a:rPr lang="de-DE" smtClean="0"/>
              <a:pPr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9643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67473-8388-C235-8CCB-071B9688A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9584B02-328C-9247-1A73-0C35487233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45D7B20-E158-86A7-0F4D-071AB2BEFD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232832B-F793-5022-4D42-09400204C2F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6483AB65-B931-594E-99B6-5C3533FAA936}" type="datetime1">
              <a:rPr lang="de-DE" smtClean="0"/>
              <a:t>04.09.26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11FE974-C8F1-5B55-17D6-12BB4ABF8F8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Fachbereich | Institut | Person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263AC30-BEA3-1D4A-364C-6C44008756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89A431-735D-4157-B499-868DAC0D551C}" type="slidenum">
              <a:rPr lang="de-DE" smtClean="0"/>
              <a:pPr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9200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- Imag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703780-5D85-D274-7391-0F765996CFC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16000" y="1989000"/>
            <a:ext cx="9360000" cy="1611000"/>
          </a:xfrm>
        </p:spPr>
        <p:txBody>
          <a:bodyPr anchor="b" anchorCtr="0">
            <a:normAutofit/>
          </a:bodyPr>
          <a:lstStyle>
            <a:lvl1pPr algn="ctr">
              <a:defRPr sz="4200"/>
            </a:lvl1pPr>
          </a:lstStyle>
          <a:p>
            <a:r>
              <a:rPr lang="de-DE" sz="4000" b="1" dirty="0"/>
              <a:t>Evolution of </a:t>
            </a:r>
            <a:r>
              <a:rPr lang="de-DE" sz="4000" b="1" dirty="0" err="1"/>
              <a:t>changes</a:t>
            </a:r>
            <a:r>
              <a:rPr lang="de-DE" sz="4000" b="1" dirty="0"/>
              <a:t> in </a:t>
            </a:r>
            <a:r>
              <a:rPr lang="de-DE" sz="4000" b="1" dirty="0" err="1"/>
              <a:t>mean-square</a:t>
            </a:r>
            <a:r>
              <a:rPr lang="de-DE" sz="4000" b="1" dirty="0"/>
              <a:t> </a:t>
            </a:r>
            <a:r>
              <a:rPr lang="de-DE" sz="4000" b="1" dirty="0" err="1"/>
              <a:t>charge</a:t>
            </a:r>
            <a:r>
              <a:rPr lang="de-DE" sz="4000" b="1" dirty="0"/>
              <a:t> radii in </a:t>
            </a:r>
            <a:r>
              <a:rPr lang="de-DE" sz="4000" b="1" dirty="0" err="1"/>
              <a:t>californium</a:t>
            </a:r>
            <a:r>
              <a:rPr lang="de-DE" sz="4000" b="1" dirty="0"/>
              <a:t> isotopes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4FBF234-5426-5554-0876-C0CB41FEB79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16000" y="3789000"/>
            <a:ext cx="9360000" cy="1468800"/>
          </a:xfrm>
        </p:spPr>
        <p:txBody>
          <a:bodyPr>
            <a:normAutofit/>
          </a:bodyPr>
          <a:lstStyle>
            <a:lvl1pPr marL="0" indent="0" algn="ctr">
              <a:buNone/>
              <a:defRPr sz="1800" spc="4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Kenneth van Beek</a:t>
            </a:r>
          </a:p>
          <a:p>
            <a:r>
              <a:rPr lang="de-DE" dirty="0"/>
              <a:t>for the RADRIS </a:t>
            </a:r>
            <a:r>
              <a:rPr lang="de-DE" dirty="0" err="1"/>
              <a:t>collaboration</a:t>
            </a:r>
            <a:endParaRPr lang="de-DE" dirty="0"/>
          </a:p>
          <a:p>
            <a:r>
              <a:rPr lang="de-DE" dirty="0"/>
              <a:t>Technische Universität Darmstadt, Germany</a:t>
            </a:r>
          </a:p>
          <a:p>
            <a:r>
              <a:rPr lang="de-DE" dirty="0"/>
              <a:t>GSI Helmholtzzentrum für Schwerionenforschung GmbH, Darmstadt, Germany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B30F3C0-3A75-8681-9853-8AC245B5D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2454E-BF40-4449-8BB4-3200F63D9422}" type="datetime1">
              <a:rPr lang="de-DE" smtClean="0"/>
              <a:t>04.09.26</a:t>
            </a:fld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6E4576B-5E3F-FDCE-C398-AB2D5908E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C09-65E4-4AD7-8D55-83CBD210ED85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3246F40-EFC5-4839-7377-B4D31824C810}"/>
              </a:ext>
            </a:extLst>
          </p:cNvPr>
          <p:cNvSpPr txBox="1"/>
          <p:nvPr userDrawn="1"/>
        </p:nvSpPr>
        <p:spPr>
          <a:xfrm rot="-5400000">
            <a:off x="10738800" y="5196244"/>
            <a:ext cx="2160000" cy="12311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de-DE" sz="800" dirty="0">
                <a:solidFill>
                  <a:srgbClr val="898989"/>
                </a:solidFill>
              </a:rPr>
              <a:t>© Axel Becker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2093AB9-B78B-7EE7-20B8-35627A93B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287" y="6371953"/>
            <a:ext cx="1339325" cy="36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711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C2DE3C2-C819-A980-93F3-EAC418950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FA8F5-CDCC-4545-BAB2-03C6C196FD4B}" type="datetime1">
              <a:rPr lang="de-DE" smtClean="0"/>
              <a:t>04.09.26</a:t>
            </a:fld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D40727B-45B4-9274-85DF-F723F18B2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C09-65E4-4AD7-8D55-83CBD210ED85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6601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- Imag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703780-5D85-D274-7391-0F765996CF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6000" y="2520000"/>
            <a:ext cx="9360000" cy="1080000"/>
          </a:xfrm>
        </p:spPr>
        <p:txBody>
          <a:bodyPr anchor="b" anchorCtr="0">
            <a:normAutofit/>
          </a:bodyPr>
          <a:lstStyle>
            <a:lvl1pPr algn="ctr">
              <a:defRPr sz="42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4FBF234-5426-5554-0876-C0CB41FEB7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000" y="3789000"/>
            <a:ext cx="9360000" cy="1468800"/>
          </a:xfrm>
        </p:spPr>
        <p:txBody>
          <a:bodyPr>
            <a:normAutofit/>
          </a:bodyPr>
          <a:lstStyle>
            <a:lvl1pPr marL="0" indent="0" algn="ctr">
              <a:buNone/>
              <a:defRPr sz="1800" spc="4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B30F3C0-3A75-8681-9853-8AC245B5D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8E95F-790A-0C4F-9261-B97976B89ABF}" type="datetime1">
              <a:rPr lang="de-DE" smtClean="0"/>
              <a:t>04.09.26</a:t>
            </a:fld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6E4576B-5E3F-FDCE-C398-AB2D5908E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C09-65E4-4AD7-8D55-83CBD210ED85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3246F40-EFC5-4839-7377-B4D31824C810}"/>
              </a:ext>
            </a:extLst>
          </p:cNvPr>
          <p:cNvSpPr txBox="1"/>
          <p:nvPr userDrawn="1"/>
        </p:nvSpPr>
        <p:spPr>
          <a:xfrm rot="-5400000">
            <a:off x="10738800" y="5196244"/>
            <a:ext cx="2160000" cy="12311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de-DE" sz="800" dirty="0">
                <a:solidFill>
                  <a:srgbClr val="898989"/>
                </a:solidFill>
              </a:rPr>
              <a:t>© Thomas Ott</a:t>
            </a:r>
          </a:p>
        </p:txBody>
      </p:sp>
    </p:spTree>
    <p:extLst>
      <p:ext uri="{BB962C8B-B14F-4D97-AF65-F5344CB8AC3E}">
        <p14:creationId xmlns:p14="http://schemas.microsoft.com/office/powerpoint/2010/main" val="34989944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- Imag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703780-5D85-D274-7391-0F765996CF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6000" y="2520000"/>
            <a:ext cx="9360000" cy="1080000"/>
          </a:xfrm>
        </p:spPr>
        <p:txBody>
          <a:bodyPr anchor="b" anchorCtr="0">
            <a:normAutofit/>
          </a:bodyPr>
          <a:lstStyle>
            <a:lvl1pPr algn="ctr">
              <a:defRPr sz="42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4FBF234-5426-5554-0876-C0CB41FEB7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000" y="3789000"/>
            <a:ext cx="9360000" cy="1468800"/>
          </a:xfrm>
        </p:spPr>
        <p:txBody>
          <a:bodyPr>
            <a:normAutofit/>
          </a:bodyPr>
          <a:lstStyle>
            <a:lvl1pPr marL="0" indent="0" algn="ctr">
              <a:buNone/>
              <a:defRPr sz="1800" spc="4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B30F3C0-3A75-8681-9853-8AC245B5D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95848-0059-BF42-9808-7EB9E6CB2230}" type="datetime1">
              <a:rPr lang="de-DE" smtClean="0"/>
              <a:t>04.09.26</a:t>
            </a:fld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6E4576B-5E3F-FDCE-C398-AB2D5908E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C09-65E4-4AD7-8D55-83CBD210ED85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3246F40-EFC5-4839-7377-B4D31824C810}"/>
              </a:ext>
            </a:extLst>
          </p:cNvPr>
          <p:cNvSpPr txBox="1"/>
          <p:nvPr userDrawn="1"/>
        </p:nvSpPr>
        <p:spPr>
          <a:xfrm rot="-5400000">
            <a:off x="10738800" y="5196244"/>
            <a:ext cx="2160000" cy="12311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de-DE" sz="800" dirty="0">
                <a:solidFill>
                  <a:srgbClr val="898989"/>
                </a:solidFill>
              </a:rPr>
              <a:t>© Thomas Ott</a:t>
            </a:r>
          </a:p>
        </p:txBody>
      </p:sp>
    </p:spTree>
    <p:extLst>
      <p:ext uri="{BB962C8B-B14F-4D97-AF65-F5344CB8AC3E}">
        <p14:creationId xmlns:p14="http://schemas.microsoft.com/office/powerpoint/2010/main" val="10139829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5CDA01-DDC9-2253-72DE-96209CE4E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27C98BC-77ED-57FD-F633-2BC8142A2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980000"/>
            <a:ext cx="11519987" cy="4500000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FCB9AE0-FB31-AD7B-F074-94F25823D69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479DA50-B9EC-BE4A-A156-6D5F29536D61}" type="datetime1">
              <a:rPr lang="de-DE" smtClean="0"/>
              <a:t>04.09.26</a:t>
            </a:fld>
            <a:endParaRPr lang="de-DE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DBDDB1D6-39C5-381A-1C8E-0B3A2109CC7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Evolution of changes in mean-square charge radii in californium isotopes</a:t>
            </a:r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D1513966-0604-55AE-E780-E1382633BFC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D2F4C09-65E4-4AD7-8D55-83CBD210ED85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12126D3-3C81-044C-8D9A-04893EECE7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287" y="6371953"/>
            <a:ext cx="1339325" cy="36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783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A8DEF2-3EB0-7C61-65FD-4CF2BF6AA0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924000"/>
            <a:ext cx="11558700" cy="1080000"/>
          </a:xfrm>
        </p:spPr>
        <p:txBody>
          <a:bodyPr anchor="b">
            <a:normAutofit/>
          </a:bodyPr>
          <a:lstStyle>
            <a:lvl1pPr>
              <a:defRPr sz="4200"/>
            </a:lvl1pPr>
          </a:lstStyle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BB02D4D-81F0-49AF-1CF0-1A75D0BC7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0000" y="5040000"/>
            <a:ext cx="7919993" cy="1080000"/>
          </a:xfr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A0B6FE2-4691-8E94-5E86-36CF5EFB7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584A-4848-8448-8CB6-A1538F865F15}" type="datetime1">
              <a:rPr lang="de-DE" smtClean="0"/>
              <a:t>04.09.26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A590409-784D-7817-ED5F-00C6036B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360000"/>
            <a:ext cx="8976000" cy="189000"/>
          </a:xfrm>
        </p:spPr>
        <p:txBody>
          <a:bodyPr/>
          <a:lstStyle/>
          <a:p>
            <a:r>
              <a:rPr lang="de-DE"/>
              <a:t>Evolution of changes in mean-square charge radii in californium isotopes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28A47B0-219D-E504-F79C-A5E591940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C09-65E4-4AD7-8D55-83CBD210ED85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7053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964544-40DC-4288-275B-FB15B4D07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512A440-6CC2-C81B-AAB4-F8419E201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7E61F-76FB-534C-BCD9-55A78739EE2E}" type="datetime1">
              <a:rPr lang="de-DE" smtClean="0"/>
              <a:t>04.09.26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0EA03BC-F835-8900-FE38-6958D04E8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Evolution of changes in mean-square charge radii in californium isotopes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469E877-7369-A8AF-FF8A-DDFA8A855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C09-65E4-4AD7-8D55-83CBD210ED8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6B08FBBD-180E-596B-F91F-8F6ADC5F639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0362" y="1980000"/>
            <a:ext cx="5580000" cy="4500000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CD333C59-0ADD-F97D-91D2-1E187ECAF60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00209" y="1980000"/>
            <a:ext cx="5580000" cy="4500000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888877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-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EA8B7A-08C3-285D-CDA3-D0DCEF856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5C45FF0-DFBA-6FB8-5D9D-4E9A98A87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51CC7-57AE-2D4C-B7CD-1DD469E66043}" type="datetime1">
              <a:rPr lang="de-DE" smtClean="0"/>
              <a:t>04.09.26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C1DAEC6-70FB-93F3-56DA-505CA7898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Evolution of changes in mean-square charge radii in californium isotopes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19F1D11-78E8-8CC4-923C-7925ADB7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C09-65E4-4AD7-8D55-83CBD210ED8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AD1F37F6-4222-0F2F-8273-DDE8A60C7A1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0363" y="1980000"/>
            <a:ext cx="11520487" cy="4068000"/>
          </a:xfrm>
        </p:spPr>
        <p:txBody>
          <a:bodyPr/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27B3ED93-4F10-B98E-C79A-9C75CB74FCC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0363" y="6084000"/>
            <a:ext cx="11520487" cy="3600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400">
                <a:solidFill>
                  <a:schemeClr val="accent6"/>
                </a:solidFill>
              </a:defRPr>
            </a:lvl1pPr>
            <a:lvl2pPr marL="457200" indent="0">
              <a:buNone/>
              <a:defRPr sz="1400">
                <a:solidFill>
                  <a:schemeClr val="accent6"/>
                </a:solidFill>
              </a:defRPr>
            </a:lvl2pPr>
            <a:lvl3pPr marL="914400" indent="0">
              <a:buNone/>
              <a:defRPr sz="1400">
                <a:solidFill>
                  <a:schemeClr val="accent6"/>
                </a:solidFill>
              </a:defRPr>
            </a:lvl3pPr>
            <a:lvl4pPr marL="1371600" indent="0">
              <a:buNone/>
              <a:defRPr sz="1400">
                <a:solidFill>
                  <a:schemeClr val="accent6"/>
                </a:solidFill>
              </a:defRPr>
            </a:lvl4pPr>
            <a:lvl5pPr marL="1828800" indent="0">
              <a:buNone/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de-DE" dirty="0"/>
              <a:t>Bildunterschrift / Caption</a:t>
            </a:r>
          </a:p>
        </p:txBody>
      </p:sp>
    </p:spTree>
    <p:extLst>
      <p:ext uri="{BB962C8B-B14F-4D97-AF65-F5344CB8AC3E}">
        <p14:creationId xmlns:p14="http://schemas.microsoft.com/office/powerpoint/2010/main" val="3588630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Full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>
            <a:extLst>
              <a:ext uri="{FF2B5EF4-FFF2-40B4-BE49-F238E27FC236}">
                <a16:creationId xmlns:a16="http://schemas.microsoft.com/office/drawing/2014/main" id="{8FC2DAB9-ADD2-1E42-D0D7-6395646D291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753468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9093F2-7696-269A-BB11-D5C2FFA8B7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Mastertitelformat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A41FE660-7BC8-B76D-97BD-90A64F338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DE58D-F093-624B-ACAD-FF8CDE494924}" type="datetime1">
              <a:rPr lang="de-DE" smtClean="0"/>
              <a:t>04.09.26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6363686E-60AA-D422-E6EE-8DD8E5F8A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Evolution of changes in mean-square charge radii in californium isotopes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0739CE4A-2BE8-F232-4C6E-237F56ABC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C09-65E4-4AD7-8D55-83CBD210ED85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7419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859BFDA-5919-80E3-6FB9-03C9FBF61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736682"/>
            <a:ext cx="8976000" cy="108000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B5DB4C4-7360-79EC-43CC-2887232E87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0000" y="1980000"/>
            <a:ext cx="11519987" cy="450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grpSp>
        <p:nvGrpSpPr>
          <p:cNvPr id="7" name="TU Da Logo">
            <a:extLst>
              <a:ext uri="{FF2B5EF4-FFF2-40B4-BE49-F238E27FC236}">
                <a16:creationId xmlns:a16="http://schemas.microsoft.com/office/drawing/2014/main" id="{51119E7C-0EFF-440C-7D9B-DC934FA66296}"/>
              </a:ext>
            </a:extLst>
          </p:cNvPr>
          <p:cNvGrpSpPr/>
          <p:nvPr userDrawn="1"/>
        </p:nvGrpSpPr>
        <p:grpSpPr>
          <a:xfrm>
            <a:off x="9917994" y="179999"/>
            <a:ext cx="2272819" cy="910166"/>
            <a:chOff x="7454900" y="306388"/>
            <a:chExt cx="1704614" cy="682624"/>
          </a:xfrm>
        </p:grpSpPr>
        <p:sp>
          <p:nvSpPr>
            <p:cNvPr id="8" name="AutoShape 3">
              <a:extLst>
                <a:ext uri="{FF2B5EF4-FFF2-40B4-BE49-F238E27FC236}">
                  <a16:creationId xmlns:a16="http://schemas.microsoft.com/office/drawing/2014/main" id="{65BC44CB-CBBB-FAC0-EB9F-E8F9DC95037D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7454900" y="309563"/>
              <a:ext cx="1689100" cy="6778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9C445B24-F9B1-8960-5444-7772C7A47F9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54900" y="306388"/>
              <a:ext cx="1704614" cy="682624"/>
            </a:xfrm>
            <a:custGeom>
              <a:avLst/>
              <a:gdLst>
                <a:gd name="T0" fmla="*/ 0 w 2079"/>
                <a:gd name="T1" fmla="*/ 0 h 831"/>
                <a:gd name="T2" fmla="*/ 0 w 2079"/>
                <a:gd name="T3" fmla="*/ 0 h 831"/>
                <a:gd name="T4" fmla="*/ 2079 w 2079"/>
                <a:gd name="T5" fmla="*/ 0 h 831"/>
                <a:gd name="T6" fmla="*/ 2079 w 2079"/>
                <a:gd name="T7" fmla="*/ 831 h 831"/>
                <a:gd name="T8" fmla="*/ 0 w 2079"/>
                <a:gd name="T9" fmla="*/ 831 h 831"/>
                <a:gd name="T10" fmla="*/ 0 w 2079"/>
                <a:gd name="T11" fmla="*/ 0 h 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79" h="831">
                  <a:moveTo>
                    <a:pt x="0" y="0"/>
                  </a:moveTo>
                  <a:lnTo>
                    <a:pt x="0" y="0"/>
                  </a:lnTo>
                  <a:lnTo>
                    <a:pt x="2079" y="0"/>
                  </a:lnTo>
                  <a:lnTo>
                    <a:pt x="2079" y="831"/>
                  </a:lnTo>
                  <a:lnTo>
                    <a:pt x="0" y="8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378BFC59-1C78-1D5B-F297-FDAE60A3B3F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499350" y="325438"/>
              <a:ext cx="525463" cy="576262"/>
            </a:xfrm>
            <a:custGeom>
              <a:avLst/>
              <a:gdLst>
                <a:gd name="T0" fmla="*/ 563 w 647"/>
                <a:gd name="T1" fmla="*/ 676 h 701"/>
                <a:gd name="T2" fmla="*/ 548 w 647"/>
                <a:gd name="T3" fmla="*/ 108 h 701"/>
                <a:gd name="T4" fmla="*/ 625 w 647"/>
                <a:gd name="T5" fmla="*/ 468 h 701"/>
                <a:gd name="T6" fmla="*/ 306 w 647"/>
                <a:gd name="T7" fmla="*/ 570 h 701"/>
                <a:gd name="T8" fmla="*/ 286 w 647"/>
                <a:gd name="T9" fmla="*/ 617 h 701"/>
                <a:gd name="T10" fmla="*/ 352 w 647"/>
                <a:gd name="T11" fmla="*/ 524 h 701"/>
                <a:gd name="T12" fmla="*/ 528 w 647"/>
                <a:gd name="T13" fmla="*/ 313 h 701"/>
                <a:gd name="T14" fmla="*/ 399 w 647"/>
                <a:gd name="T15" fmla="*/ 500 h 701"/>
                <a:gd name="T16" fmla="*/ 231 w 647"/>
                <a:gd name="T17" fmla="*/ 349 h 701"/>
                <a:gd name="T18" fmla="*/ 269 w 647"/>
                <a:gd name="T19" fmla="*/ 246 h 701"/>
                <a:gd name="T20" fmla="*/ 262 w 647"/>
                <a:gd name="T21" fmla="*/ 490 h 701"/>
                <a:gd name="T22" fmla="*/ 283 w 647"/>
                <a:gd name="T23" fmla="*/ 530 h 701"/>
                <a:gd name="T24" fmla="*/ 274 w 647"/>
                <a:gd name="T25" fmla="*/ 517 h 701"/>
                <a:gd name="T26" fmla="*/ 346 w 647"/>
                <a:gd name="T27" fmla="*/ 445 h 701"/>
                <a:gd name="T28" fmla="*/ 323 w 647"/>
                <a:gd name="T29" fmla="*/ 464 h 701"/>
                <a:gd name="T30" fmla="*/ 335 w 647"/>
                <a:gd name="T31" fmla="*/ 381 h 701"/>
                <a:gd name="T32" fmla="*/ 377 w 647"/>
                <a:gd name="T33" fmla="*/ 394 h 701"/>
                <a:gd name="T34" fmla="*/ 407 w 647"/>
                <a:gd name="T35" fmla="*/ 348 h 701"/>
                <a:gd name="T36" fmla="*/ 419 w 647"/>
                <a:gd name="T37" fmla="*/ 329 h 701"/>
                <a:gd name="T38" fmla="*/ 498 w 647"/>
                <a:gd name="T39" fmla="*/ 216 h 701"/>
                <a:gd name="T40" fmla="*/ 229 w 647"/>
                <a:gd name="T41" fmla="*/ 494 h 701"/>
                <a:gd name="T42" fmla="*/ 163 w 647"/>
                <a:gd name="T43" fmla="*/ 505 h 701"/>
                <a:gd name="T44" fmla="*/ 156 w 647"/>
                <a:gd name="T45" fmla="*/ 425 h 701"/>
                <a:gd name="T46" fmla="*/ 140 w 647"/>
                <a:gd name="T47" fmla="*/ 399 h 701"/>
                <a:gd name="T48" fmla="*/ 177 w 647"/>
                <a:gd name="T49" fmla="*/ 283 h 701"/>
                <a:gd name="T50" fmla="*/ 180 w 647"/>
                <a:gd name="T51" fmla="*/ 246 h 701"/>
                <a:gd name="T52" fmla="*/ 290 w 647"/>
                <a:gd name="T53" fmla="*/ 218 h 701"/>
                <a:gd name="T54" fmla="*/ 331 w 647"/>
                <a:gd name="T55" fmla="*/ 113 h 701"/>
                <a:gd name="T56" fmla="*/ 383 w 647"/>
                <a:gd name="T57" fmla="*/ 173 h 701"/>
                <a:gd name="T58" fmla="*/ 457 w 647"/>
                <a:gd name="T59" fmla="*/ 171 h 701"/>
                <a:gd name="T60" fmla="*/ 393 w 647"/>
                <a:gd name="T61" fmla="*/ 265 h 701"/>
                <a:gd name="T62" fmla="*/ 384 w 647"/>
                <a:gd name="T63" fmla="*/ 229 h 701"/>
                <a:gd name="T64" fmla="*/ 384 w 647"/>
                <a:gd name="T65" fmla="*/ 222 h 701"/>
                <a:gd name="T66" fmla="*/ 291 w 647"/>
                <a:gd name="T67" fmla="*/ 250 h 701"/>
                <a:gd name="T68" fmla="*/ 305 w 647"/>
                <a:gd name="T69" fmla="*/ 259 h 701"/>
                <a:gd name="T70" fmla="*/ 257 w 647"/>
                <a:gd name="T71" fmla="*/ 403 h 701"/>
                <a:gd name="T72" fmla="*/ 272 w 647"/>
                <a:gd name="T73" fmla="*/ 361 h 701"/>
                <a:gd name="T74" fmla="*/ 263 w 647"/>
                <a:gd name="T75" fmla="*/ 356 h 701"/>
                <a:gd name="T76" fmla="*/ 236 w 647"/>
                <a:gd name="T77" fmla="*/ 352 h 701"/>
                <a:gd name="T78" fmla="*/ 299 w 647"/>
                <a:gd name="T79" fmla="*/ 337 h 701"/>
                <a:gd name="T80" fmla="*/ 445 w 647"/>
                <a:gd name="T81" fmla="*/ 236 h 701"/>
                <a:gd name="T82" fmla="*/ 412 w 647"/>
                <a:gd name="T83" fmla="*/ 231 h 701"/>
                <a:gd name="T84" fmla="*/ 494 w 647"/>
                <a:gd name="T85" fmla="*/ 221 h 701"/>
                <a:gd name="T86" fmla="*/ 431 w 647"/>
                <a:gd name="T87" fmla="*/ 430 h 701"/>
                <a:gd name="T88" fmla="*/ 572 w 647"/>
                <a:gd name="T89" fmla="*/ 254 h 701"/>
                <a:gd name="T90" fmla="*/ 420 w 647"/>
                <a:gd name="T91" fmla="*/ 452 h 701"/>
                <a:gd name="T92" fmla="*/ 407 w 647"/>
                <a:gd name="T93" fmla="*/ 454 h 701"/>
                <a:gd name="T94" fmla="*/ 573 w 647"/>
                <a:gd name="T95" fmla="*/ 247 h 701"/>
                <a:gd name="T96" fmla="*/ 437 w 647"/>
                <a:gd name="T97" fmla="*/ 534 h 701"/>
                <a:gd name="T98" fmla="*/ 365 w 647"/>
                <a:gd name="T99" fmla="*/ 643 h 701"/>
                <a:gd name="T100" fmla="*/ 331 w 647"/>
                <a:gd name="T101" fmla="*/ 672 h 701"/>
                <a:gd name="T102" fmla="*/ 528 w 647"/>
                <a:gd name="T103" fmla="*/ 594 h 701"/>
                <a:gd name="T104" fmla="*/ 432 w 647"/>
                <a:gd name="T105" fmla="*/ 558 h 701"/>
                <a:gd name="T106" fmla="*/ 586 w 647"/>
                <a:gd name="T107" fmla="*/ 443 h 701"/>
                <a:gd name="T108" fmla="*/ 416 w 647"/>
                <a:gd name="T109" fmla="*/ 463 h 701"/>
                <a:gd name="T110" fmla="*/ 514 w 647"/>
                <a:gd name="T111" fmla="*/ 262 h 701"/>
                <a:gd name="T112" fmla="*/ 339 w 647"/>
                <a:gd name="T113" fmla="*/ 230 h 701"/>
                <a:gd name="T114" fmla="*/ 392 w 647"/>
                <a:gd name="T115" fmla="*/ 534 h 701"/>
                <a:gd name="T116" fmla="*/ 541 w 647"/>
                <a:gd name="T117" fmla="*/ 399 h 701"/>
                <a:gd name="T118" fmla="*/ 567 w 647"/>
                <a:gd name="T119" fmla="*/ 404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7" h="701">
                  <a:moveTo>
                    <a:pt x="555" y="673"/>
                  </a:moveTo>
                  <a:lnTo>
                    <a:pt x="555" y="673"/>
                  </a:lnTo>
                  <a:cubicBezTo>
                    <a:pt x="549" y="670"/>
                    <a:pt x="537" y="667"/>
                    <a:pt x="524" y="663"/>
                  </a:cubicBezTo>
                  <a:cubicBezTo>
                    <a:pt x="525" y="670"/>
                    <a:pt x="526" y="677"/>
                    <a:pt x="527" y="682"/>
                  </a:cubicBezTo>
                  <a:cubicBezTo>
                    <a:pt x="536" y="680"/>
                    <a:pt x="546" y="677"/>
                    <a:pt x="555" y="673"/>
                  </a:cubicBezTo>
                  <a:lnTo>
                    <a:pt x="555" y="673"/>
                  </a:lnTo>
                  <a:close/>
                  <a:moveTo>
                    <a:pt x="524" y="657"/>
                  </a:moveTo>
                  <a:lnTo>
                    <a:pt x="524" y="657"/>
                  </a:lnTo>
                  <a:cubicBezTo>
                    <a:pt x="539" y="662"/>
                    <a:pt x="556" y="666"/>
                    <a:pt x="563" y="670"/>
                  </a:cubicBezTo>
                  <a:cubicBezTo>
                    <a:pt x="568" y="668"/>
                    <a:pt x="574" y="666"/>
                    <a:pt x="579" y="663"/>
                  </a:cubicBezTo>
                  <a:cubicBezTo>
                    <a:pt x="569" y="658"/>
                    <a:pt x="546" y="651"/>
                    <a:pt x="524" y="645"/>
                  </a:cubicBezTo>
                  <a:cubicBezTo>
                    <a:pt x="524" y="649"/>
                    <a:pt x="524" y="653"/>
                    <a:pt x="524" y="657"/>
                  </a:cubicBezTo>
                  <a:lnTo>
                    <a:pt x="524" y="657"/>
                  </a:lnTo>
                  <a:close/>
                  <a:moveTo>
                    <a:pt x="564" y="676"/>
                  </a:moveTo>
                  <a:lnTo>
                    <a:pt x="564" y="676"/>
                  </a:lnTo>
                  <a:cubicBezTo>
                    <a:pt x="563" y="676"/>
                    <a:pt x="563" y="676"/>
                    <a:pt x="563" y="676"/>
                  </a:cubicBezTo>
                  <a:cubicBezTo>
                    <a:pt x="546" y="683"/>
                    <a:pt x="528" y="688"/>
                    <a:pt x="511" y="692"/>
                  </a:cubicBezTo>
                  <a:cubicBezTo>
                    <a:pt x="511" y="692"/>
                    <a:pt x="510" y="692"/>
                    <a:pt x="510" y="692"/>
                  </a:cubicBezTo>
                  <a:cubicBezTo>
                    <a:pt x="494" y="695"/>
                    <a:pt x="478" y="697"/>
                    <a:pt x="463" y="698"/>
                  </a:cubicBezTo>
                  <a:cubicBezTo>
                    <a:pt x="462" y="698"/>
                    <a:pt x="462" y="698"/>
                    <a:pt x="462" y="698"/>
                  </a:cubicBezTo>
                  <a:cubicBezTo>
                    <a:pt x="410" y="701"/>
                    <a:pt x="361" y="691"/>
                    <a:pt x="324" y="675"/>
                  </a:cubicBezTo>
                  <a:lnTo>
                    <a:pt x="323" y="674"/>
                  </a:lnTo>
                  <a:cubicBezTo>
                    <a:pt x="323" y="674"/>
                    <a:pt x="322" y="674"/>
                    <a:pt x="322" y="674"/>
                  </a:cubicBezTo>
                  <a:cubicBezTo>
                    <a:pt x="260" y="645"/>
                    <a:pt x="232" y="594"/>
                    <a:pt x="293" y="552"/>
                  </a:cubicBezTo>
                  <a:cubicBezTo>
                    <a:pt x="286" y="542"/>
                    <a:pt x="278" y="532"/>
                    <a:pt x="270" y="522"/>
                  </a:cubicBezTo>
                  <a:cubicBezTo>
                    <a:pt x="267" y="518"/>
                    <a:pt x="265" y="515"/>
                    <a:pt x="262" y="511"/>
                  </a:cubicBezTo>
                  <a:cubicBezTo>
                    <a:pt x="257" y="524"/>
                    <a:pt x="257" y="532"/>
                    <a:pt x="265" y="544"/>
                  </a:cubicBezTo>
                  <a:cubicBezTo>
                    <a:pt x="266" y="545"/>
                    <a:pt x="265" y="546"/>
                    <a:pt x="265" y="547"/>
                  </a:cubicBezTo>
                  <a:lnTo>
                    <a:pt x="221" y="599"/>
                  </a:lnTo>
                  <a:cubicBezTo>
                    <a:pt x="220" y="601"/>
                    <a:pt x="218" y="601"/>
                    <a:pt x="217" y="599"/>
                  </a:cubicBezTo>
                  <a:cubicBezTo>
                    <a:pt x="0" y="361"/>
                    <a:pt x="247" y="0"/>
                    <a:pt x="546" y="104"/>
                  </a:cubicBezTo>
                  <a:cubicBezTo>
                    <a:pt x="548" y="105"/>
                    <a:pt x="549" y="106"/>
                    <a:pt x="548" y="108"/>
                  </a:cubicBezTo>
                  <a:lnTo>
                    <a:pt x="501" y="186"/>
                  </a:lnTo>
                  <a:cubicBezTo>
                    <a:pt x="500" y="187"/>
                    <a:pt x="499" y="188"/>
                    <a:pt x="498" y="187"/>
                  </a:cubicBezTo>
                  <a:cubicBezTo>
                    <a:pt x="483" y="185"/>
                    <a:pt x="474" y="186"/>
                    <a:pt x="468" y="192"/>
                  </a:cubicBezTo>
                  <a:cubicBezTo>
                    <a:pt x="482" y="194"/>
                    <a:pt x="496" y="197"/>
                    <a:pt x="510" y="202"/>
                  </a:cubicBezTo>
                  <a:cubicBezTo>
                    <a:pt x="523" y="188"/>
                    <a:pt x="536" y="175"/>
                    <a:pt x="551" y="163"/>
                  </a:cubicBezTo>
                  <a:cubicBezTo>
                    <a:pt x="551" y="163"/>
                    <a:pt x="551" y="163"/>
                    <a:pt x="552" y="163"/>
                  </a:cubicBezTo>
                  <a:cubicBezTo>
                    <a:pt x="552" y="162"/>
                    <a:pt x="553" y="162"/>
                    <a:pt x="554" y="163"/>
                  </a:cubicBezTo>
                  <a:cubicBezTo>
                    <a:pt x="555" y="163"/>
                    <a:pt x="555" y="163"/>
                    <a:pt x="556" y="164"/>
                  </a:cubicBezTo>
                  <a:cubicBezTo>
                    <a:pt x="556" y="164"/>
                    <a:pt x="556" y="165"/>
                    <a:pt x="556" y="165"/>
                  </a:cubicBezTo>
                  <a:lnTo>
                    <a:pt x="583" y="244"/>
                  </a:lnTo>
                  <a:cubicBezTo>
                    <a:pt x="583" y="245"/>
                    <a:pt x="583" y="245"/>
                    <a:pt x="583" y="246"/>
                  </a:cubicBezTo>
                  <a:cubicBezTo>
                    <a:pt x="583" y="247"/>
                    <a:pt x="582" y="247"/>
                    <a:pt x="582" y="247"/>
                  </a:cubicBezTo>
                  <a:cubicBezTo>
                    <a:pt x="581" y="248"/>
                    <a:pt x="580" y="249"/>
                    <a:pt x="579" y="249"/>
                  </a:cubicBezTo>
                  <a:cubicBezTo>
                    <a:pt x="585" y="266"/>
                    <a:pt x="623" y="382"/>
                    <a:pt x="635" y="413"/>
                  </a:cubicBezTo>
                  <a:cubicBezTo>
                    <a:pt x="639" y="423"/>
                    <a:pt x="647" y="441"/>
                    <a:pt x="647" y="452"/>
                  </a:cubicBezTo>
                  <a:cubicBezTo>
                    <a:pt x="647" y="462"/>
                    <a:pt x="640" y="467"/>
                    <a:pt x="625" y="468"/>
                  </a:cubicBezTo>
                  <a:cubicBezTo>
                    <a:pt x="617" y="475"/>
                    <a:pt x="616" y="478"/>
                    <a:pt x="620" y="483"/>
                  </a:cubicBezTo>
                  <a:cubicBezTo>
                    <a:pt x="628" y="494"/>
                    <a:pt x="624" y="499"/>
                    <a:pt x="615" y="506"/>
                  </a:cubicBezTo>
                  <a:cubicBezTo>
                    <a:pt x="624" y="513"/>
                    <a:pt x="622" y="526"/>
                    <a:pt x="617" y="526"/>
                  </a:cubicBezTo>
                  <a:cubicBezTo>
                    <a:pt x="611" y="526"/>
                    <a:pt x="609" y="528"/>
                    <a:pt x="605" y="533"/>
                  </a:cubicBezTo>
                  <a:cubicBezTo>
                    <a:pt x="633" y="560"/>
                    <a:pt x="610" y="583"/>
                    <a:pt x="573" y="591"/>
                  </a:cubicBezTo>
                  <a:cubicBezTo>
                    <a:pt x="562" y="594"/>
                    <a:pt x="548" y="595"/>
                    <a:pt x="534" y="594"/>
                  </a:cubicBezTo>
                  <a:cubicBezTo>
                    <a:pt x="534" y="594"/>
                    <a:pt x="534" y="594"/>
                    <a:pt x="534" y="595"/>
                  </a:cubicBezTo>
                  <a:cubicBezTo>
                    <a:pt x="529" y="610"/>
                    <a:pt x="526" y="625"/>
                    <a:pt x="525" y="639"/>
                  </a:cubicBezTo>
                  <a:cubicBezTo>
                    <a:pt x="549" y="646"/>
                    <a:pt x="578" y="655"/>
                    <a:pt x="586" y="661"/>
                  </a:cubicBezTo>
                  <a:cubicBezTo>
                    <a:pt x="586" y="661"/>
                    <a:pt x="587" y="662"/>
                    <a:pt x="587" y="662"/>
                  </a:cubicBezTo>
                  <a:cubicBezTo>
                    <a:pt x="587" y="663"/>
                    <a:pt x="588" y="663"/>
                    <a:pt x="587" y="664"/>
                  </a:cubicBezTo>
                  <a:cubicBezTo>
                    <a:pt x="587" y="665"/>
                    <a:pt x="587" y="665"/>
                    <a:pt x="586" y="666"/>
                  </a:cubicBezTo>
                  <a:cubicBezTo>
                    <a:pt x="586" y="666"/>
                    <a:pt x="586" y="666"/>
                    <a:pt x="585" y="666"/>
                  </a:cubicBezTo>
                  <a:cubicBezTo>
                    <a:pt x="578" y="670"/>
                    <a:pt x="571" y="673"/>
                    <a:pt x="564" y="676"/>
                  </a:cubicBezTo>
                  <a:lnTo>
                    <a:pt x="564" y="676"/>
                  </a:lnTo>
                  <a:close/>
                  <a:moveTo>
                    <a:pt x="306" y="570"/>
                  </a:moveTo>
                  <a:lnTo>
                    <a:pt x="306" y="570"/>
                  </a:lnTo>
                  <a:cubicBezTo>
                    <a:pt x="306" y="570"/>
                    <a:pt x="306" y="570"/>
                    <a:pt x="306" y="571"/>
                  </a:cubicBezTo>
                  <a:cubicBezTo>
                    <a:pt x="308" y="577"/>
                    <a:pt x="309" y="584"/>
                    <a:pt x="309" y="592"/>
                  </a:cubicBezTo>
                  <a:cubicBezTo>
                    <a:pt x="326" y="581"/>
                    <a:pt x="321" y="561"/>
                    <a:pt x="316" y="552"/>
                  </a:cubicBezTo>
                  <a:cubicBezTo>
                    <a:pt x="312" y="555"/>
                    <a:pt x="307" y="558"/>
                    <a:pt x="303" y="560"/>
                  </a:cubicBezTo>
                  <a:cubicBezTo>
                    <a:pt x="304" y="563"/>
                    <a:pt x="305" y="566"/>
                    <a:pt x="306" y="570"/>
                  </a:cubicBezTo>
                  <a:lnTo>
                    <a:pt x="306" y="570"/>
                  </a:lnTo>
                  <a:close/>
                  <a:moveTo>
                    <a:pt x="302" y="575"/>
                  </a:moveTo>
                  <a:lnTo>
                    <a:pt x="302" y="575"/>
                  </a:lnTo>
                  <a:cubicBezTo>
                    <a:pt x="289" y="583"/>
                    <a:pt x="284" y="592"/>
                    <a:pt x="283" y="601"/>
                  </a:cubicBezTo>
                  <a:cubicBezTo>
                    <a:pt x="291" y="600"/>
                    <a:pt x="297" y="598"/>
                    <a:pt x="303" y="596"/>
                  </a:cubicBezTo>
                  <a:cubicBezTo>
                    <a:pt x="303" y="588"/>
                    <a:pt x="303" y="581"/>
                    <a:pt x="302" y="575"/>
                  </a:cubicBezTo>
                  <a:lnTo>
                    <a:pt x="302" y="575"/>
                  </a:lnTo>
                  <a:close/>
                  <a:moveTo>
                    <a:pt x="283" y="607"/>
                  </a:moveTo>
                  <a:lnTo>
                    <a:pt x="283" y="607"/>
                  </a:lnTo>
                  <a:cubicBezTo>
                    <a:pt x="283" y="610"/>
                    <a:pt x="284" y="614"/>
                    <a:pt x="286" y="617"/>
                  </a:cubicBezTo>
                  <a:cubicBezTo>
                    <a:pt x="325" y="617"/>
                    <a:pt x="354" y="578"/>
                    <a:pt x="333" y="540"/>
                  </a:cubicBezTo>
                  <a:cubicBezTo>
                    <a:pt x="329" y="543"/>
                    <a:pt x="325" y="546"/>
                    <a:pt x="321" y="549"/>
                  </a:cubicBezTo>
                  <a:cubicBezTo>
                    <a:pt x="329" y="563"/>
                    <a:pt x="335" y="601"/>
                    <a:pt x="283" y="607"/>
                  </a:cubicBezTo>
                  <a:lnTo>
                    <a:pt x="283" y="607"/>
                  </a:lnTo>
                  <a:close/>
                  <a:moveTo>
                    <a:pt x="289" y="623"/>
                  </a:moveTo>
                  <a:lnTo>
                    <a:pt x="289" y="623"/>
                  </a:lnTo>
                  <a:cubicBezTo>
                    <a:pt x="292" y="627"/>
                    <a:pt x="296" y="631"/>
                    <a:pt x="301" y="635"/>
                  </a:cubicBezTo>
                  <a:cubicBezTo>
                    <a:pt x="358" y="619"/>
                    <a:pt x="370" y="571"/>
                    <a:pt x="348" y="528"/>
                  </a:cubicBezTo>
                  <a:cubicBezTo>
                    <a:pt x="344" y="531"/>
                    <a:pt x="341" y="533"/>
                    <a:pt x="338" y="536"/>
                  </a:cubicBezTo>
                  <a:cubicBezTo>
                    <a:pt x="362" y="578"/>
                    <a:pt x="330" y="620"/>
                    <a:pt x="289" y="623"/>
                  </a:cubicBezTo>
                  <a:lnTo>
                    <a:pt x="289" y="623"/>
                  </a:lnTo>
                  <a:close/>
                  <a:moveTo>
                    <a:pt x="307" y="639"/>
                  </a:moveTo>
                  <a:lnTo>
                    <a:pt x="307" y="639"/>
                  </a:lnTo>
                  <a:cubicBezTo>
                    <a:pt x="312" y="643"/>
                    <a:pt x="318" y="645"/>
                    <a:pt x="325" y="647"/>
                  </a:cubicBezTo>
                  <a:cubicBezTo>
                    <a:pt x="395" y="612"/>
                    <a:pt x="378" y="539"/>
                    <a:pt x="362" y="514"/>
                  </a:cubicBezTo>
                  <a:cubicBezTo>
                    <a:pt x="359" y="517"/>
                    <a:pt x="355" y="521"/>
                    <a:pt x="352" y="524"/>
                  </a:cubicBezTo>
                  <a:cubicBezTo>
                    <a:pt x="376" y="569"/>
                    <a:pt x="365" y="620"/>
                    <a:pt x="307" y="639"/>
                  </a:cubicBezTo>
                  <a:lnTo>
                    <a:pt x="307" y="639"/>
                  </a:lnTo>
                  <a:close/>
                  <a:moveTo>
                    <a:pt x="527" y="353"/>
                  </a:moveTo>
                  <a:lnTo>
                    <a:pt x="527" y="353"/>
                  </a:lnTo>
                  <a:cubicBezTo>
                    <a:pt x="552" y="343"/>
                    <a:pt x="582" y="339"/>
                    <a:pt x="606" y="346"/>
                  </a:cubicBezTo>
                  <a:cubicBezTo>
                    <a:pt x="595" y="315"/>
                    <a:pt x="584" y="282"/>
                    <a:pt x="578" y="264"/>
                  </a:cubicBezTo>
                  <a:cubicBezTo>
                    <a:pt x="578" y="295"/>
                    <a:pt x="563" y="325"/>
                    <a:pt x="532" y="338"/>
                  </a:cubicBezTo>
                  <a:cubicBezTo>
                    <a:pt x="531" y="343"/>
                    <a:pt x="529" y="348"/>
                    <a:pt x="527" y="353"/>
                  </a:cubicBezTo>
                  <a:lnTo>
                    <a:pt x="527" y="353"/>
                  </a:lnTo>
                  <a:close/>
                  <a:moveTo>
                    <a:pt x="518" y="357"/>
                  </a:moveTo>
                  <a:lnTo>
                    <a:pt x="518" y="357"/>
                  </a:lnTo>
                  <a:cubicBezTo>
                    <a:pt x="518" y="357"/>
                    <a:pt x="518" y="357"/>
                    <a:pt x="519" y="356"/>
                  </a:cubicBezTo>
                  <a:cubicBezTo>
                    <a:pt x="523" y="350"/>
                    <a:pt x="525" y="343"/>
                    <a:pt x="527" y="336"/>
                  </a:cubicBezTo>
                  <a:cubicBezTo>
                    <a:pt x="527" y="335"/>
                    <a:pt x="527" y="335"/>
                    <a:pt x="527" y="335"/>
                  </a:cubicBezTo>
                  <a:cubicBezTo>
                    <a:pt x="528" y="328"/>
                    <a:pt x="529" y="321"/>
                    <a:pt x="528" y="314"/>
                  </a:cubicBezTo>
                  <a:cubicBezTo>
                    <a:pt x="528" y="314"/>
                    <a:pt x="528" y="314"/>
                    <a:pt x="528" y="313"/>
                  </a:cubicBezTo>
                  <a:cubicBezTo>
                    <a:pt x="528" y="308"/>
                    <a:pt x="527" y="303"/>
                    <a:pt x="526" y="298"/>
                  </a:cubicBezTo>
                  <a:cubicBezTo>
                    <a:pt x="523" y="302"/>
                    <a:pt x="519" y="306"/>
                    <a:pt x="516" y="310"/>
                  </a:cubicBezTo>
                  <a:cubicBezTo>
                    <a:pt x="517" y="328"/>
                    <a:pt x="513" y="348"/>
                    <a:pt x="494" y="365"/>
                  </a:cubicBezTo>
                  <a:cubicBezTo>
                    <a:pt x="495" y="371"/>
                    <a:pt x="495" y="377"/>
                    <a:pt x="494" y="382"/>
                  </a:cubicBezTo>
                  <a:cubicBezTo>
                    <a:pt x="505" y="374"/>
                    <a:pt x="513" y="366"/>
                    <a:pt x="518" y="357"/>
                  </a:cubicBezTo>
                  <a:lnTo>
                    <a:pt x="518" y="357"/>
                  </a:lnTo>
                  <a:close/>
                  <a:moveTo>
                    <a:pt x="374" y="525"/>
                  </a:moveTo>
                  <a:lnTo>
                    <a:pt x="374" y="525"/>
                  </a:lnTo>
                  <a:cubicBezTo>
                    <a:pt x="375" y="519"/>
                    <a:pt x="378" y="513"/>
                    <a:pt x="383" y="509"/>
                  </a:cubicBezTo>
                  <a:cubicBezTo>
                    <a:pt x="381" y="505"/>
                    <a:pt x="379" y="501"/>
                    <a:pt x="379" y="497"/>
                  </a:cubicBezTo>
                  <a:cubicBezTo>
                    <a:pt x="375" y="501"/>
                    <a:pt x="370" y="506"/>
                    <a:pt x="366" y="510"/>
                  </a:cubicBezTo>
                  <a:cubicBezTo>
                    <a:pt x="369" y="514"/>
                    <a:pt x="371" y="519"/>
                    <a:pt x="374" y="525"/>
                  </a:cubicBezTo>
                  <a:lnTo>
                    <a:pt x="374" y="525"/>
                  </a:lnTo>
                  <a:close/>
                  <a:moveTo>
                    <a:pt x="387" y="505"/>
                  </a:moveTo>
                  <a:lnTo>
                    <a:pt x="387" y="505"/>
                  </a:lnTo>
                  <a:cubicBezTo>
                    <a:pt x="391" y="503"/>
                    <a:pt x="394" y="501"/>
                    <a:pt x="399" y="500"/>
                  </a:cubicBezTo>
                  <a:cubicBezTo>
                    <a:pt x="396" y="494"/>
                    <a:pt x="394" y="487"/>
                    <a:pt x="394" y="479"/>
                  </a:cubicBezTo>
                  <a:cubicBezTo>
                    <a:pt x="390" y="483"/>
                    <a:pt x="387" y="487"/>
                    <a:pt x="383" y="491"/>
                  </a:cubicBezTo>
                  <a:cubicBezTo>
                    <a:pt x="384" y="496"/>
                    <a:pt x="385" y="501"/>
                    <a:pt x="387" y="505"/>
                  </a:cubicBezTo>
                  <a:lnTo>
                    <a:pt x="387" y="505"/>
                  </a:lnTo>
                  <a:close/>
                  <a:moveTo>
                    <a:pt x="253" y="527"/>
                  </a:moveTo>
                  <a:lnTo>
                    <a:pt x="253" y="527"/>
                  </a:lnTo>
                  <a:cubicBezTo>
                    <a:pt x="253" y="520"/>
                    <a:pt x="255" y="513"/>
                    <a:pt x="258" y="506"/>
                  </a:cubicBezTo>
                  <a:cubicBezTo>
                    <a:pt x="244" y="485"/>
                    <a:pt x="232" y="458"/>
                    <a:pt x="227" y="419"/>
                  </a:cubicBezTo>
                  <a:cubicBezTo>
                    <a:pt x="227" y="418"/>
                    <a:pt x="227" y="418"/>
                    <a:pt x="227" y="418"/>
                  </a:cubicBezTo>
                  <a:cubicBezTo>
                    <a:pt x="227" y="414"/>
                    <a:pt x="227" y="410"/>
                    <a:pt x="226" y="406"/>
                  </a:cubicBezTo>
                  <a:cubicBezTo>
                    <a:pt x="226" y="406"/>
                    <a:pt x="226" y="406"/>
                    <a:pt x="226" y="405"/>
                  </a:cubicBezTo>
                  <a:cubicBezTo>
                    <a:pt x="226" y="404"/>
                    <a:pt x="226" y="403"/>
                    <a:pt x="226" y="401"/>
                  </a:cubicBezTo>
                  <a:cubicBezTo>
                    <a:pt x="226" y="388"/>
                    <a:pt x="226" y="375"/>
                    <a:pt x="228" y="363"/>
                  </a:cubicBezTo>
                  <a:cubicBezTo>
                    <a:pt x="228" y="362"/>
                    <a:pt x="229" y="362"/>
                    <a:pt x="229" y="362"/>
                  </a:cubicBezTo>
                  <a:cubicBezTo>
                    <a:pt x="229" y="358"/>
                    <a:pt x="230" y="354"/>
                    <a:pt x="231" y="350"/>
                  </a:cubicBezTo>
                  <a:cubicBezTo>
                    <a:pt x="231" y="350"/>
                    <a:pt x="231" y="349"/>
                    <a:pt x="231" y="349"/>
                  </a:cubicBezTo>
                  <a:cubicBezTo>
                    <a:pt x="239" y="313"/>
                    <a:pt x="258" y="278"/>
                    <a:pt x="284" y="250"/>
                  </a:cubicBezTo>
                  <a:cubicBezTo>
                    <a:pt x="284" y="250"/>
                    <a:pt x="284" y="249"/>
                    <a:pt x="284" y="249"/>
                  </a:cubicBezTo>
                  <a:cubicBezTo>
                    <a:pt x="292" y="241"/>
                    <a:pt x="301" y="234"/>
                    <a:pt x="310" y="227"/>
                  </a:cubicBezTo>
                  <a:lnTo>
                    <a:pt x="310" y="227"/>
                  </a:lnTo>
                  <a:cubicBezTo>
                    <a:pt x="324" y="216"/>
                    <a:pt x="340" y="207"/>
                    <a:pt x="358" y="201"/>
                  </a:cubicBezTo>
                  <a:cubicBezTo>
                    <a:pt x="358" y="200"/>
                    <a:pt x="358" y="200"/>
                    <a:pt x="358" y="200"/>
                  </a:cubicBezTo>
                  <a:cubicBezTo>
                    <a:pt x="379" y="192"/>
                    <a:pt x="403" y="188"/>
                    <a:pt x="428" y="188"/>
                  </a:cubicBezTo>
                  <a:cubicBezTo>
                    <a:pt x="430" y="188"/>
                    <a:pt x="431" y="188"/>
                    <a:pt x="433" y="188"/>
                  </a:cubicBezTo>
                  <a:cubicBezTo>
                    <a:pt x="442" y="188"/>
                    <a:pt x="452" y="189"/>
                    <a:pt x="462" y="190"/>
                  </a:cubicBezTo>
                  <a:cubicBezTo>
                    <a:pt x="466" y="185"/>
                    <a:pt x="471" y="182"/>
                    <a:pt x="478" y="181"/>
                  </a:cubicBezTo>
                  <a:cubicBezTo>
                    <a:pt x="477" y="181"/>
                    <a:pt x="477" y="180"/>
                    <a:pt x="476" y="180"/>
                  </a:cubicBezTo>
                  <a:cubicBezTo>
                    <a:pt x="476" y="180"/>
                    <a:pt x="476" y="180"/>
                    <a:pt x="476" y="180"/>
                  </a:cubicBezTo>
                  <a:cubicBezTo>
                    <a:pt x="464" y="177"/>
                    <a:pt x="451" y="175"/>
                    <a:pt x="439" y="174"/>
                  </a:cubicBezTo>
                  <a:lnTo>
                    <a:pt x="439" y="174"/>
                  </a:lnTo>
                  <a:cubicBezTo>
                    <a:pt x="374" y="170"/>
                    <a:pt x="312" y="198"/>
                    <a:pt x="269" y="246"/>
                  </a:cubicBezTo>
                  <a:lnTo>
                    <a:pt x="269" y="246"/>
                  </a:lnTo>
                  <a:cubicBezTo>
                    <a:pt x="260" y="256"/>
                    <a:pt x="252" y="266"/>
                    <a:pt x="245" y="277"/>
                  </a:cubicBezTo>
                  <a:cubicBezTo>
                    <a:pt x="245" y="277"/>
                    <a:pt x="245" y="277"/>
                    <a:pt x="245" y="277"/>
                  </a:cubicBezTo>
                  <a:cubicBezTo>
                    <a:pt x="238" y="288"/>
                    <a:pt x="233" y="298"/>
                    <a:pt x="228" y="310"/>
                  </a:cubicBezTo>
                  <a:cubicBezTo>
                    <a:pt x="228" y="310"/>
                    <a:pt x="228" y="310"/>
                    <a:pt x="228" y="310"/>
                  </a:cubicBezTo>
                  <a:cubicBezTo>
                    <a:pt x="223" y="321"/>
                    <a:pt x="219" y="333"/>
                    <a:pt x="217" y="345"/>
                  </a:cubicBezTo>
                  <a:cubicBezTo>
                    <a:pt x="206" y="391"/>
                    <a:pt x="210" y="442"/>
                    <a:pt x="235" y="494"/>
                  </a:cubicBezTo>
                  <a:lnTo>
                    <a:pt x="235" y="494"/>
                  </a:lnTo>
                  <a:cubicBezTo>
                    <a:pt x="240" y="505"/>
                    <a:pt x="246" y="516"/>
                    <a:pt x="253" y="527"/>
                  </a:cubicBezTo>
                  <a:lnTo>
                    <a:pt x="253" y="527"/>
                  </a:lnTo>
                  <a:close/>
                  <a:moveTo>
                    <a:pt x="264" y="503"/>
                  </a:moveTo>
                  <a:lnTo>
                    <a:pt x="264" y="503"/>
                  </a:lnTo>
                  <a:cubicBezTo>
                    <a:pt x="264" y="504"/>
                    <a:pt x="264" y="504"/>
                    <a:pt x="264" y="504"/>
                  </a:cubicBezTo>
                  <a:cubicBezTo>
                    <a:pt x="266" y="507"/>
                    <a:pt x="268" y="510"/>
                    <a:pt x="270" y="513"/>
                  </a:cubicBezTo>
                  <a:cubicBezTo>
                    <a:pt x="281" y="504"/>
                    <a:pt x="292" y="495"/>
                    <a:pt x="301" y="486"/>
                  </a:cubicBezTo>
                  <a:cubicBezTo>
                    <a:pt x="297" y="483"/>
                    <a:pt x="292" y="481"/>
                    <a:pt x="288" y="479"/>
                  </a:cubicBezTo>
                  <a:cubicBezTo>
                    <a:pt x="281" y="486"/>
                    <a:pt x="275" y="490"/>
                    <a:pt x="262" y="490"/>
                  </a:cubicBezTo>
                  <a:cubicBezTo>
                    <a:pt x="260" y="490"/>
                    <a:pt x="259" y="488"/>
                    <a:pt x="260" y="486"/>
                  </a:cubicBezTo>
                  <a:cubicBezTo>
                    <a:pt x="262" y="479"/>
                    <a:pt x="260" y="461"/>
                    <a:pt x="260" y="452"/>
                  </a:cubicBezTo>
                  <a:cubicBezTo>
                    <a:pt x="259" y="450"/>
                    <a:pt x="258" y="448"/>
                    <a:pt x="257" y="446"/>
                  </a:cubicBezTo>
                  <a:cubicBezTo>
                    <a:pt x="253" y="447"/>
                    <a:pt x="249" y="447"/>
                    <a:pt x="243" y="447"/>
                  </a:cubicBezTo>
                  <a:cubicBezTo>
                    <a:pt x="240" y="447"/>
                    <a:pt x="239" y="444"/>
                    <a:pt x="241" y="442"/>
                  </a:cubicBezTo>
                  <a:cubicBezTo>
                    <a:pt x="250" y="434"/>
                    <a:pt x="249" y="423"/>
                    <a:pt x="250" y="408"/>
                  </a:cubicBezTo>
                  <a:cubicBezTo>
                    <a:pt x="245" y="411"/>
                    <a:pt x="237" y="417"/>
                    <a:pt x="233" y="419"/>
                  </a:cubicBezTo>
                  <a:cubicBezTo>
                    <a:pt x="237" y="458"/>
                    <a:pt x="250" y="483"/>
                    <a:pt x="264" y="503"/>
                  </a:cubicBezTo>
                  <a:lnTo>
                    <a:pt x="264" y="503"/>
                  </a:lnTo>
                  <a:close/>
                  <a:moveTo>
                    <a:pt x="291" y="540"/>
                  </a:moveTo>
                  <a:lnTo>
                    <a:pt x="291" y="540"/>
                  </a:lnTo>
                  <a:cubicBezTo>
                    <a:pt x="406" y="463"/>
                    <a:pt x="451" y="323"/>
                    <a:pt x="554" y="235"/>
                  </a:cubicBezTo>
                  <a:lnTo>
                    <a:pt x="539" y="232"/>
                  </a:lnTo>
                  <a:cubicBezTo>
                    <a:pt x="536" y="231"/>
                    <a:pt x="536" y="231"/>
                    <a:pt x="536" y="228"/>
                  </a:cubicBezTo>
                  <a:lnTo>
                    <a:pt x="539" y="207"/>
                  </a:lnTo>
                  <a:cubicBezTo>
                    <a:pt x="444" y="303"/>
                    <a:pt x="391" y="462"/>
                    <a:pt x="283" y="530"/>
                  </a:cubicBezTo>
                  <a:cubicBezTo>
                    <a:pt x="286" y="533"/>
                    <a:pt x="288" y="536"/>
                    <a:pt x="291" y="540"/>
                  </a:cubicBezTo>
                  <a:lnTo>
                    <a:pt x="291" y="540"/>
                  </a:lnTo>
                  <a:close/>
                  <a:moveTo>
                    <a:pt x="558" y="188"/>
                  </a:moveTo>
                  <a:lnTo>
                    <a:pt x="558" y="188"/>
                  </a:lnTo>
                  <a:cubicBezTo>
                    <a:pt x="554" y="192"/>
                    <a:pt x="549" y="196"/>
                    <a:pt x="545" y="200"/>
                  </a:cubicBezTo>
                  <a:lnTo>
                    <a:pt x="542" y="227"/>
                  </a:lnTo>
                  <a:lnTo>
                    <a:pt x="560" y="230"/>
                  </a:lnTo>
                  <a:cubicBezTo>
                    <a:pt x="563" y="228"/>
                    <a:pt x="566" y="225"/>
                    <a:pt x="570" y="222"/>
                  </a:cubicBezTo>
                  <a:lnTo>
                    <a:pt x="567" y="216"/>
                  </a:lnTo>
                  <a:cubicBezTo>
                    <a:pt x="562" y="217"/>
                    <a:pt x="557" y="215"/>
                    <a:pt x="555" y="210"/>
                  </a:cubicBezTo>
                  <a:cubicBezTo>
                    <a:pt x="553" y="204"/>
                    <a:pt x="556" y="199"/>
                    <a:pt x="561" y="197"/>
                  </a:cubicBezTo>
                  <a:lnTo>
                    <a:pt x="558" y="188"/>
                  </a:lnTo>
                  <a:lnTo>
                    <a:pt x="558" y="188"/>
                  </a:lnTo>
                  <a:close/>
                  <a:moveTo>
                    <a:pt x="308" y="487"/>
                  </a:moveTo>
                  <a:lnTo>
                    <a:pt x="308" y="487"/>
                  </a:lnTo>
                  <a:cubicBezTo>
                    <a:pt x="297" y="498"/>
                    <a:pt x="286" y="508"/>
                    <a:pt x="274" y="517"/>
                  </a:cubicBezTo>
                  <a:lnTo>
                    <a:pt x="274" y="518"/>
                  </a:lnTo>
                  <a:cubicBezTo>
                    <a:pt x="276" y="521"/>
                    <a:pt x="278" y="523"/>
                    <a:pt x="280" y="525"/>
                  </a:cubicBezTo>
                  <a:cubicBezTo>
                    <a:pt x="336" y="490"/>
                    <a:pt x="378" y="429"/>
                    <a:pt x="419" y="364"/>
                  </a:cubicBezTo>
                  <a:cubicBezTo>
                    <a:pt x="454" y="308"/>
                    <a:pt x="492" y="245"/>
                    <a:pt x="540" y="197"/>
                  </a:cubicBezTo>
                  <a:cubicBezTo>
                    <a:pt x="540" y="197"/>
                    <a:pt x="541" y="197"/>
                    <a:pt x="541" y="196"/>
                  </a:cubicBezTo>
                  <a:cubicBezTo>
                    <a:pt x="546" y="192"/>
                    <a:pt x="551" y="187"/>
                    <a:pt x="556" y="183"/>
                  </a:cubicBezTo>
                  <a:lnTo>
                    <a:pt x="552" y="170"/>
                  </a:lnTo>
                  <a:cubicBezTo>
                    <a:pt x="533" y="185"/>
                    <a:pt x="516" y="203"/>
                    <a:pt x="500" y="222"/>
                  </a:cubicBezTo>
                  <a:cubicBezTo>
                    <a:pt x="500" y="222"/>
                    <a:pt x="500" y="223"/>
                    <a:pt x="500" y="223"/>
                  </a:cubicBezTo>
                  <a:cubicBezTo>
                    <a:pt x="469" y="260"/>
                    <a:pt x="443" y="302"/>
                    <a:pt x="418" y="341"/>
                  </a:cubicBezTo>
                  <a:cubicBezTo>
                    <a:pt x="405" y="361"/>
                    <a:pt x="392" y="382"/>
                    <a:pt x="378" y="402"/>
                  </a:cubicBezTo>
                  <a:cubicBezTo>
                    <a:pt x="378" y="402"/>
                    <a:pt x="378" y="402"/>
                    <a:pt x="378" y="402"/>
                  </a:cubicBezTo>
                  <a:cubicBezTo>
                    <a:pt x="372" y="411"/>
                    <a:pt x="366" y="419"/>
                    <a:pt x="360" y="426"/>
                  </a:cubicBezTo>
                  <a:cubicBezTo>
                    <a:pt x="360" y="427"/>
                    <a:pt x="360" y="427"/>
                    <a:pt x="360" y="427"/>
                  </a:cubicBezTo>
                  <a:cubicBezTo>
                    <a:pt x="355" y="433"/>
                    <a:pt x="351" y="439"/>
                    <a:pt x="347" y="444"/>
                  </a:cubicBezTo>
                  <a:cubicBezTo>
                    <a:pt x="346" y="444"/>
                    <a:pt x="346" y="445"/>
                    <a:pt x="346" y="445"/>
                  </a:cubicBezTo>
                  <a:cubicBezTo>
                    <a:pt x="340" y="453"/>
                    <a:pt x="333" y="461"/>
                    <a:pt x="326" y="468"/>
                  </a:cubicBezTo>
                  <a:cubicBezTo>
                    <a:pt x="326" y="469"/>
                    <a:pt x="326" y="469"/>
                    <a:pt x="325" y="469"/>
                  </a:cubicBezTo>
                  <a:cubicBezTo>
                    <a:pt x="320" y="475"/>
                    <a:pt x="314" y="481"/>
                    <a:pt x="308" y="487"/>
                  </a:cubicBezTo>
                  <a:lnTo>
                    <a:pt x="308" y="487"/>
                  </a:lnTo>
                  <a:lnTo>
                    <a:pt x="308" y="487"/>
                  </a:lnTo>
                  <a:close/>
                  <a:moveTo>
                    <a:pt x="306" y="482"/>
                  </a:moveTo>
                  <a:lnTo>
                    <a:pt x="306" y="482"/>
                  </a:lnTo>
                  <a:cubicBezTo>
                    <a:pt x="310" y="477"/>
                    <a:pt x="314" y="473"/>
                    <a:pt x="318" y="469"/>
                  </a:cubicBezTo>
                  <a:cubicBezTo>
                    <a:pt x="292" y="465"/>
                    <a:pt x="277" y="452"/>
                    <a:pt x="272" y="437"/>
                  </a:cubicBezTo>
                  <a:cubicBezTo>
                    <a:pt x="268" y="440"/>
                    <a:pt x="265" y="443"/>
                    <a:pt x="262" y="444"/>
                  </a:cubicBezTo>
                  <a:cubicBezTo>
                    <a:pt x="263" y="446"/>
                    <a:pt x="264" y="447"/>
                    <a:pt x="264" y="449"/>
                  </a:cubicBezTo>
                  <a:cubicBezTo>
                    <a:pt x="265" y="449"/>
                    <a:pt x="265" y="449"/>
                    <a:pt x="265" y="450"/>
                  </a:cubicBezTo>
                  <a:cubicBezTo>
                    <a:pt x="276" y="467"/>
                    <a:pt x="288" y="472"/>
                    <a:pt x="306" y="482"/>
                  </a:cubicBezTo>
                  <a:lnTo>
                    <a:pt x="306" y="482"/>
                  </a:lnTo>
                  <a:close/>
                  <a:moveTo>
                    <a:pt x="323" y="464"/>
                  </a:moveTo>
                  <a:lnTo>
                    <a:pt x="323" y="464"/>
                  </a:lnTo>
                  <a:cubicBezTo>
                    <a:pt x="327" y="459"/>
                    <a:pt x="331" y="454"/>
                    <a:pt x="335" y="449"/>
                  </a:cubicBezTo>
                  <a:cubicBezTo>
                    <a:pt x="287" y="463"/>
                    <a:pt x="257" y="387"/>
                    <a:pt x="339" y="356"/>
                  </a:cubicBezTo>
                  <a:cubicBezTo>
                    <a:pt x="333" y="354"/>
                    <a:pt x="327" y="352"/>
                    <a:pt x="321" y="349"/>
                  </a:cubicBezTo>
                  <a:cubicBezTo>
                    <a:pt x="268" y="373"/>
                    <a:pt x="250" y="454"/>
                    <a:pt x="323" y="464"/>
                  </a:cubicBezTo>
                  <a:lnTo>
                    <a:pt x="323" y="464"/>
                  </a:lnTo>
                  <a:close/>
                  <a:moveTo>
                    <a:pt x="343" y="440"/>
                  </a:moveTo>
                  <a:lnTo>
                    <a:pt x="343" y="440"/>
                  </a:lnTo>
                  <a:cubicBezTo>
                    <a:pt x="347" y="435"/>
                    <a:pt x="351" y="430"/>
                    <a:pt x="355" y="424"/>
                  </a:cubicBezTo>
                  <a:cubicBezTo>
                    <a:pt x="357" y="410"/>
                    <a:pt x="353" y="394"/>
                    <a:pt x="336" y="386"/>
                  </a:cubicBezTo>
                  <a:cubicBezTo>
                    <a:pt x="331" y="389"/>
                    <a:pt x="326" y="392"/>
                    <a:pt x="322" y="396"/>
                  </a:cubicBezTo>
                  <a:cubicBezTo>
                    <a:pt x="348" y="400"/>
                    <a:pt x="348" y="433"/>
                    <a:pt x="324" y="433"/>
                  </a:cubicBezTo>
                  <a:cubicBezTo>
                    <a:pt x="305" y="433"/>
                    <a:pt x="306" y="409"/>
                    <a:pt x="314" y="397"/>
                  </a:cubicBezTo>
                  <a:cubicBezTo>
                    <a:pt x="314" y="397"/>
                    <a:pt x="315" y="396"/>
                    <a:pt x="315" y="396"/>
                  </a:cubicBezTo>
                  <a:lnTo>
                    <a:pt x="315" y="396"/>
                  </a:lnTo>
                  <a:cubicBezTo>
                    <a:pt x="319" y="391"/>
                    <a:pt x="325" y="386"/>
                    <a:pt x="334" y="381"/>
                  </a:cubicBezTo>
                  <a:cubicBezTo>
                    <a:pt x="334" y="381"/>
                    <a:pt x="334" y="381"/>
                    <a:pt x="335" y="381"/>
                  </a:cubicBezTo>
                  <a:cubicBezTo>
                    <a:pt x="341" y="378"/>
                    <a:pt x="349" y="375"/>
                    <a:pt x="358" y="373"/>
                  </a:cubicBezTo>
                  <a:cubicBezTo>
                    <a:pt x="358" y="372"/>
                    <a:pt x="359" y="372"/>
                    <a:pt x="359" y="372"/>
                  </a:cubicBezTo>
                  <a:cubicBezTo>
                    <a:pt x="364" y="371"/>
                    <a:pt x="370" y="370"/>
                    <a:pt x="377" y="369"/>
                  </a:cubicBezTo>
                  <a:cubicBezTo>
                    <a:pt x="372" y="367"/>
                    <a:pt x="366" y="365"/>
                    <a:pt x="360" y="363"/>
                  </a:cubicBezTo>
                  <a:cubicBezTo>
                    <a:pt x="356" y="362"/>
                    <a:pt x="352" y="360"/>
                    <a:pt x="348" y="359"/>
                  </a:cubicBezTo>
                  <a:cubicBezTo>
                    <a:pt x="259" y="388"/>
                    <a:pt x="295" y="466"/>
                    <a:pt x="343" y="440"/>
                  </a:cubicBezTo>
                  <a:lnTo>
                    <a:pt x="343" y="440"/>
                  </a:lnTo>
                  <a:close/>
                  <a:moveTo>
                    <a:pt x="361" y="416"/>
                  </a:moveTo>
                  <a:lnTo>
                    <a:pt x="361" y="416"/>
                  </a:lnTo>
                  <a:cubicBezTo>
                    <a:pt x="365" y="411"/>
                    <a:pt x="369" y="405"/>
                    <a:pt x="373" y="400"/>
                  </a:cubicBezTo>
                  <a:cubicBezTo>
                    <a:pt x="372" y="395"/>
                    <a:pt x="366" y="385"/>
                    <a:pt x="358" y="378"/>
                  </a:cubicBezTo>
                  <a:cubicBezTo>
                    <a:pt x="353" y="380"/>
                    <a:pt x="347" y="381"/>
                    <a:pt x="342" y="384"/>
                  </a:cubicBezTo>
                  <a:cubicBezTo>
                    <a:pt x="356" y="391"/>
                    <a:pt x="361" y="404"/>
                    <a:pt x="361" y="416"/>
                  </a:cubicBezTo>
                  <a:lnTo>
                    <a:pt x="361" y="416"/>
                  </a:lnTo>
                  <a:close/>
                  <a:moveTo>
                    <a:pt x="377" y="394"/>
                  </a:moveTo>
                  <a:lnTo>
                    <a:pt x="377" y="394"/>
                  </a:lnTo>
                  <a:cubicBezTo>
                    <a:pt x="381" y="388"/>
                    <a:pt x="385" y="382"/>
                    <a:pt x="389" y="376"/>
                  </a:cubicBezTo>
                  <a:cubicBezTo>
                    <a:pt x="388" y="375"/>
                    <a:pt x="387" y="375"/>
                    <a:pt x="386" y="374"/>
                  </a:cubicBezTo>
                  <a:cubicBezTo>
                    <a:pt x="380" y="375"/>
                    <a:pt x="373" y="375"/>
                    <a:pt x="365" y="377"/>
                  </a:cubicBezTo>
                  <a:cubicBezTo>
                    <a:pt x="370" y="382"/>
                    <a:pt x="374" y="389"/>
                    <a:pt x="377" y="394"/>
                  </a:cubicBezTo>
                  <a:lnTo>
                    <a:pt x="377" y="394"/>
                  </a:lnTo>
                  <a:close/>
                  <a:moveTo>
                    <a:pt x="392" y="372"/>
                  </a:moveTo>
                  <a:lnTo>
                    <a:pt x="392" y="372"/>
                  </a:lnTo>
                  <a:cubicBezTo>
                    <a:pt x="396" y="365"/>
                    <a:pt x="400" y="359"/>
                    <a:pt x="404" y="353"/>
                  </a:cubicBezTo>
                  <a:cubicBezTo>
                    <a:pt x="389" y="349"/>
                    <a:pt x="360" y="351"/>
                    <a:pt x="343" y="351"/>
                  </a:cubicBezTo>
                  <a:cubicBezTo>
                    <a:pt x="349" y="354"/>
                    <a:pt x="355" y="356"/>
                    <a:pt x="362" y="358"/>
                  </a:cubicBezTo>
                  <a:cubicBezTo>
                    <a:pt x="371" y="361"/>
                    <a:pt x="380" y="364"/>
                    <a:pt x="387" y="369"/>
                  </a:cubicBezTo>
                  <a:cubicBezTo>
                    <a:pt x="388" y="369"/>
                    <a:pt x="388" y="369"/>
                    <a:pt x="388" y="369"/>
                  </a:cubicBezTo>
                  <a:cubicBezTo>
                    <a:pt x="389" y="370"/>
                    <a:pt x="391" y="371"/>
                    <a:pt x="392" y="372"/>
                  </a:cubicBezTo>
                  <a:lnTo>
                    <a:pt x="392" y="372"/>
                  </a:lnTo>
                  <a:close/>
                  <a:moveTo>
                    <a:pt x="407" y="348"/>
                  </a:moveTo>
                  <a:lnTo>
                    <a:pt x="407" y="348"/>
                  </a:lnTo>
                  <a:cubicBezTo>
                    <a:pt x="410" y="343"/>
                    <a:pt x="413" y="339"/>
                    <a:pt x="416" y="334"/>
                  </a:cubicBezTo>
                  <a:cubicBezTo>
                    <a:pt x="399" y="329"/>
                    <a:pt x="371" y="330"/>
                    <a:pt x="354" y="330"/>
                  </a:cubicBezTo>
                  <a:cubicBezTo>
                    <a:pt x="333" y="331"/>
                    <a:pt x="312" y="331"/>
                    <a:pt x="295" y="327"/>
                  </a:cubicBezTo>
                  <a:cubicBezTo>
                    <a:pt x="304" y="335"/>
                    <a:pt x="315" y="340"/>
                    <a:pt x="327" y="345"/>
                  </a:cubicBezTo>
                  <a:cubicBezTo>
                    <a:pt x="335" y="347"/>
                    <a:pt x="356" y="345"/>
                    <a:pt x="363" y="345"/>
                  </a:cubicBezTo>
                  <a:cubicBezTo>
                    <a:pt x="379" y="345"/>
                    <a:pt x="396" y="345"/>
                    <a:pt x="407" y="348"/>
                  </a:cubicBezTo>
                  <a:lnTo>
                    <a:pt x="407" y="348"/>
                  </a:lnTo>
                  <a:close/>
                  <a:moveTo>
                    <a:pt x="419" y="329"/>
                  </a:moveTo>
                  <a:lnTo>
                    <a:pt x="419" y="329"/>
                  </a:lnTo>
                  <a:cubicBezTo>
                    <a:pt x="421" y="325"/>
                    <a:pt x="424" y="322"/>
                    <a:pt x="426" y="318"/>
                  </a:cubicBezTo>
                  <a:cubicBezTo>
                    <a:pt x="404" y="309"/>
                    <a:pt x="369" y="312"/>
                    <a:pt x="346" y="312"/>
                  </a:cubicBezTo>
                  <a:cubicBezTo>
                    <a:pt x="320" y="312"/>
                    <a:pt x="293" y="311"/>
                    <a:pt x="276" y="296"/>
                  </a:cubicBezTo>
                  <a:cubicBezTo>
                    <a:pt x="279" y="305"/>
                    <a:pt x="283" y="312"/>
                    <a:pt x="287" y="318"/>
                  </a:cubicBezTo>
                  <a:cubicBezTo>
                    <a:pt x="313" y="329"/>
                    <a:pt x="361" y="323"/>
                    <a:pt x="391" y="325"/>
                  </a:cubicBezTo>
                  <a:cubicBezTo>
                    <a:pt x="401" y="325"/>
                    <a:pt x="411" y="326"/>
                    <a:pt x="419" y="329"/>
                  </a:cubicBezTo>
                  <a:lnTo>
                    <a:pt x="419" y="329"/>
                  </a:lnTo>
                  <a:close/>
                  <a:moveTo>
                    <a:pt x="429" y="313"/>
                  </a:moveTo>
                  <a:lnTo>
                    <a:pt x="429" y="313"/>
                  </a:lnTo>
                  <a:cubicBezTo>
                    <a:pt x="432" y="309"/>
                    <a:pt x="434" y="305"/>
                    <a:pt x="437" y="301"/>
                  </a:cubicBezTo>
                  <a:cubicBezTo>
                    <a:pt x="428" y="298"/>
                    <a:pt x="420" y="296"/>
                    <a:pt x="411" y="295"/>
                  </a:cubicBezTo>
                  <a:cubicBezTo>
                    <a:pt x="411" y="295"/>
                    <a:pt x="411" y="295"/>
                    <a:pt x="410" y="295"/>
                  </a:cubicBezTo>
                  <a:cubicBezTo>
                    <a:pt x="388" y="291"/>
                    <a:pt x="366" y="292"/>
                    <a:pt x="343" y="293"/>
                  </a:cubicBezTo>
                  <a:cubicBezTo>
                    <a:pt x="328" y="293"/>
                    <a:pt x="314" y="292"/>
                    <a:pt x="302" y="288"/>
                  </a:cubicBezTo>
                  <a:cubicBezTo>
                    <a:pt x="301" y="288"/>
                    <a:pt x="301" y="288"/>
                    <a:pt x="301" y="288"/>
                  </a:cubicBezTo>
                  <a:cubicBezTo>
                    <a:pt x="291" y="285"/>
                    <a:pt x="282" y="279"/>
                    <a:pt x="275" y="269"/>
                  </a:cubicBezTo>
                  <a:cubicBezTo>
                    <a:pt x="274" y="270"/>
                    <a:pt x="273" y="271"/>
                    <a:pt x="272" y="272"/>
                  </a:cubicBezTo>
                  <a:cubicBezTo>
                    <a:pt x="273" y="277"/>
                    <a:pt x="273" y="281"/>
                    <a:pt x="274" y="285"/>
                  </a:cubicBezTo>
                  <a:cubicBezTo>
                    <a:pt x="288" y="304"/>
                    <a:pt x="316" y="307"/>
                    <a:pt x="346" y="307"/>
                  </a:cubicBezTo>
                  <a:cubicBezTo>
                    <a:pt x="371" y="307"/>
                    <a:pt x="406" y="303"/>
                    <a:pt x="429" y="313"/>
                  </a:cubicBezTo>
                  <a:lnTo>
                    <a:pt x="429" y="313"/>
                  </a:lnTo>
                  <a:close/>
                  <a:moveTo>
                    <a:pt x="498" y="216"/>
                  </a:moveTo>
                  <a:lnTo>
                    <a:pt x="498" y="216"/>
                  </a:lnTo>
                  <a:cubicBezTo>
                    <a:pt x="500" y="213"/>
                    <a:pt x="503" y="210"/>
                    <a:pt x="506" y="207"/>
                  </a:cubicBezTo>
                  <a:cubicBezTo>
                    <a:pt x="491" y="202"/>
                    <a:pt x="477" y="199"/>
                    <a:pt x="463" y="196"/>
                  </a:cubicBezTo>
                  <a:cubicBezTo>
                    <a:pt x="463" y="196"/>
                    <a:pt x="462" y="196"/>
                    <a:pt x="462" y="196"/>
                  </a:cubicBezTo>
                  <a:cubicBezTo>
                    <a:pt x="456" y="195"/>
                    <a:pt x="449" y="195"/>
                    <a:pt x="443" y="194"/>
                  </a:cubicBezTo>
                  <a:cubicBezTo>
                    <a:pt x="445" y="198"/>
                    <a:pt x="447" y="203"/>
                    <a:pt x="447" y="209"/>
                  </a:cubicBezTo>
                  <a:cubicBezTo>
                    <a:pt x="450" y="212"/>
                    <a:pt x="452" y="216"/>
                    <a:pt x="452" y="220"/>
                  </a:cubicBezTo>
                  <a:cubicBezTo>
                    <a:pt x="456" y="218"/>
                    <a:pt x="462" y="217"/>
                    <a:pt x="468" y="219"/>
                  </a:cubicBezTo>
                  <a:cubicBezTo>
                    <a:pt x="473" y="208"/>
                    <a:pt x="488" y="206"/>
                    <a:pt x="498" y="216"/>
                  </a:cubicBezTo>
                  <a:lnTo>
                    <a:pt x="498" y="216"/>
                  </a:lnTo>
                  <a:close/>
                  <a:moveTo>
                    <a:pt x="187" y="551"/>
                  </a:moveTo>
                  <a:lnTo>
                    <a:pt x="187" y="551"/>
                  </a:lnTo>
                  <a:lnTo>
                    <a:pt x="238" y="513"/>
                  </a:lnTo>
                  <a:cubicBezTo>
                    <a:pt x="236" y="508"/>
                    <a:pt x="233" y="504"/>
                    <a:pt x="231" y="499"/>
                  </a:cubicBezTo>
                  <a:lnTo>
                    <a:pt x="188" y="526"/>
                  </a:lnTo>
                  <a:cubicBezTo>
                    <a:pt x="185" y="528"/>
                    <a:pt x="182" y="523"/>
                    <a:pt x="185" y="521"/>
                  </a:cubicBezTo>
                  <a:lnTo>
                    <a:pt x="229" y="494"/>
                  </a:lnTo>
                  <a:cubicBezTo>
                    <a:pt x="227" y="491"/>
                    <a:pt x="225" y="487"/>
                    <a:pt x="224" y="483"/>
                  </a:cubicBezTo>
                  <a:lnTo>
                    <a:pt x="165" y="511"/>
                  </a:lnTo>
                  <a:cubicBezTo>
                    <a:pt x="171" y="524"/>
                    <a:pt x="178" y="538"/>
                    <a:pt x="187" y="551"/>
                  </a:cubicBezTo>
                  <a:lnTo>
                    <a:pt x="187" y="551"/>
                  </a:lnTo>
                  <a:close/>
                  <a:moveTo>
                    <a:pt x="241" y="518"/>
                  </a:moveTo>
                  <a:lnTo>
                    <a:pt x="241" y="518"/>
                  </a:lnTo>
                  <a:lnTo>
                    <a:pt x="190" y="556"/>
                  </a:lnTo>
                  <a:cubicBezTo>
                    <a:pt x="198" y="569"/>
                    <a:pt x="208" y="581"/>
                    <a:pt x="219" y="593"/>
                  </a:cubicBezTo>
                  <a:lnTo>
                    <a:pt x="259" y="545"/>
                  </a:lnTo>
                  <a:cubicBezTo>
                    <a:pt x="256" y="542"/>
                    <a:pt x="254" y="538"/>
                    <a:pt x="251" y="534"/>
                  </a:cubicBezTo>
                  <a:lnTo>
                    <a:pt x="213" y="572"/>
                  </a:lnTo>
                  <a:cubicBezTo>
                    <a:pt x="210" y="575"/>
                    <a:pt x="207" y="571"/>
                    <a:pt x="209" y="568"/>
                  </a:cubicBezTo>
                  <a:lnTo>
                    <a:pt x="248" y="530"/>
                  </a:lnTo>
                  <a:cubicBezTo>
                    <a:pt x="246" y="526"/>
                    <a:pt x="243" y="522"/>
                    <a:pt x="241" y="518"/>
                  </a:cubicBezTo>
                  <a:lnTo>
                    <a:pt x="241" y="518"/>
                  </a:lnTo>
                  <a:close/>
                  <a:moveTo>
                    <a:pt x="163" y="505"/>
                  </a:moveTo>
                  <a:lnTo>
                    <a:pt x="163" y="505"/>
                  </a:lnTo>
                  <a:lnTo>
                    <a:pt x="222" y="478"/>
                  </a:lnTo>
                  <a:cubicBezTo>
                    <a:pt x="220" y="474"/>
                    <a:pt x="219" y="470"/>
                    <a:pt x="218" y="466"/>
                  </a:cubicBezTo>
                  <a:lnTo>
                    <a:pt x="169" y="481"/>
                  </a:lnTo>
                  <a:cubicBezTo>
                    <a:pt x="166" y="482"/>
                    <a:pt x="164" y="476"/>
                    <a:pt x="168" y="475"/>
                  </a:cubicBezTo>
                  <a:lnTo>
                    <a:pt x="216" y="461"/>
                  </a:lnTo>
                  <a:cubicBezTo>
                    <a:pt x="214" y="456"/>
                    <a:pt x="213" y="451"/>
                    <a:pt x="212" y="445"/>
                  </a:cubicBezTo>
                  <a:lnTo>
                    <a:pt x="147" y="459"/>
                  </a:lnTo>
                  <a:cubicBezTo>
                    <a:pt x="151" y="475"/>
                    <a:pt x="156" y="490"/>
                    <a:pt x="163" y="505"/>
                  </a:cubicBezTo>
                  <a:lnTo>
                    <a:pt x="163" y="505"/>
                  </a:lnTo>
                  <a:close/>
                  <a:moveTo>
                    <a:pt x="146" y="454"/>
                  </a:moveTo>
                  <a:lnTo>
                    <a:pt x="146" y="454"/>
                  </a:lnTo>
                  <a:lnTo>
                    <a:pt x="210" y="440"/>
                  </a:lnTo>
                  <a:cubicBezTo>
                    <a:pt x="209" y="435"/>
                    <a:pt x="209" y="431"/>
                    <a:pt x="208" y="426"/>
                  </a:cubicBezTo>
                  <a:lnTo>
                    <a:pt x="157" y="431"/>
                  </a:lnTo>
                  <a:cubicBezTo>
                    <a:pt x="153" y="431"/>
                    <a:pt x="153" y="426"/>
                    <a:pt x="156" y="425"/>
                  </a:cubicBezTo>
                  <a:lnTo>
                    <a:pt x="207" y="421"/>
                  </a:lnTo>
                  <a:cubicBezTo>
                    <a:pt x="206" y="416"/>
                    <a:pt x="206" y="411"/>
                    <a:pt x="206" y="405"/>
                  </a:cubicBezTo>
                  <a:lnTo>
                    <a:pt x="140" y="404"/>
                  </a:lnTo>
                  <a:cubicBezTo>
                    <a:pt x="141" y="421"/>
                    <a:pt x="143" y="437"/>
                    <a:pt x="146" y="454"/>
                  </a:cubicBezTo>
                  <a:lnTo>
                    <a:pt x="146" y="454"/>
                  </a:lnTo>
                  <a:close/>
                  <a:moveTo>
                    <a:pt x="140" y="399"/>
                  </a:moveTo>
                  <a:lnTo>
                    <a:pt x="140" y="399"/>
                  </a:lnTo>
                  <a:lnTo>
                    <a:pt x="206" y="400"/>
                  </a:lnTo>
                  <a:cubicBezTo>
                    <a:pt x="205" y="395"/>
                    <a:pt x="205" y="391"/>
                    <a:pt x="206" y="387"/>
                  </a:cubicBezTo>
                  <a:lnTo>
                    <a:pt x="155" y="381"/>
                  </a:lnTo>
                  <a:cubicBezTo>
                    <a:pt x="151" y="381"/>
                    <a:pt x="152" y="375"/>
                    <a:pt x="156" y="375"/>
                  </a:cubicBezTo>
                  <a:lnTo>
                    <a:pt x="206" y="381"/>
                  </a:lnTo>
                  <a:cubicBezTo>
                    <a:pt x="206" y="375"/>
                    <a:pt x="207" y="370"/>
                    <a:pt x="207" y="364"/>
                  </a:cubicBezTo>
                  <a:lnTo>
                    <a:pt x="144" y="351"/>
                  </a:lnTo>
                  <a:cubicBezTo>
                    <a:pt x="141" y="367"/>
                    <a:pt x="140" y="383"/>
                    <a:pt x="140" y="399"/>
                  </a:cubicBezTo>
                  <a:lnTo>
                    <a:pt x="140" y="399"/>
                  </a:lnTo>
                  <a:close/>
                  <a:moveTo>
                    <a:pt x="144" y="346"/>
                  </a:moveTo>
                  <a:lnTo>
                    <a:pt x="144" y="346"/>
                  </a:lnTo>
                  <a:lnTo>
                    <a:pt x="208" y="359"/>
                  </a:lnTo>
                  <a:cubicBezTo>
                    <a:pt x="209" y="354"/>
                    <a:pt x="210" y="350"/>
                    <a:pt x="211" y="346"/>
                  </a:cubicBezTo>
                  <a:lnTo>
                    <a:pt x="162" y="330"/>
                  </a:lnTo>
                  <a:cubicBezTo>
                    <a:pt x="158" y="329"/>
                    <a:pt x="160" y="324"/>
                    <a:pt x="163" y="325"/>
                  </a:cubicBezTo>
                  <a:lnTo>
                    <a:pt x="212" y="340"/>
                  </a:lnTo>
                  <a:cubicBezTo>
                    <a:pt x="213" y="336"/>
                    <a:pt x="214" y="332"/>
                    <a:pt x="215" y="328"/>
                  </a:cubicBezTo>
                  <a:lnTo>
                    <a:pt x="157" y="299"/>
                  </a:lnTo>
                  <a:cubicBezTo>
                    <a:pt x="151" y="314"/>
                    <a:pt x="147" y="330"/>
                    <a:pt x="144" y="346"/>
                  </a:cubicBezTo>
                  <a:lnTo>
                    <a:pt x="144" y="346"/>
                  </a:lnTo>
                  <a:close/>
                  <a:moveTo>
                    <a:pt x="159" y="293"/>
                  </a:moveTo>
                  <a:lnTo>
                    <a:pt x="159" y="293"/>
                  </a:lnTo>
                  <a:lnTo>
                    <a:pt x="217" y="322"/>
                  </a:lnTo>
                  <a:cubicBezTo>
                    <a:pt x="219" y="318"/>
                    <a:pt x="220" y="314"/>
                    <a:pt x="222" y="310"/>
                  </a:cubicBezTo>
                  <a:lnTo>
                    <a:pt x="177" y="283"/>
                  </a:lnTo>
                  <a:cubicBezTo>
                    <a:pt x="174" y="281"/>
                    <a:pt x="177" y="276"/>
                    <a:pt x="180" y="278"/>
                  </a:cubicBezTo>
                  <a:lnTo>
                    <a:pt x="224" y="305"/>
                  </a:lnTo>
                  <a:cubicBezTo>
                    <a:pt x="226" y="300"/>
                    <a:pt x="228" y="296"/>
                    <a:pt x="230" y="292"/>
                  </a:cubicBezTo>
                  <a:lnTo>
                    <a:pt x="178" y="251"/>
                  </a:lnTo>
                  <a:cubicBezTo>
                    <a:pt x="170" y="265"/>
                    <a:pt x="164" y="279"/>
                    <a:pt x="159" y="293"/>
                  </a:cubicBezTo>
                  <a:lnTo>
                    <a:pt x="159" y="293"/>
                  </a:lnTo>
                  <a:close/>
                  <a:moveTo>
                    <a:pt x="180" y="246"/>
                  </a:moveTo>
                  <a:lnTo>
                    <a:pt x="180" y="246"/>
                  </a:lnTo>
                  <a:lnTo>
                    <a:pt x="233" y="287"/>
                  </a:lnTo>
                  <a:cubicBezTo>
                    <a:pt x="235" y="283"/>
                    <a:pt x="237" y="280"/>
                    <a:pt x="239" y="276"/>
                  </a:cubicBezTo>
                  <a:lnTo>
                    <a:pt x="200" y="239"/>
                  </a:lnTo>
                  <a:cubicBezTo>
                    <a:pt x="198" y="237"/>
                    <a:pt x="202" y="233"/>
                    <a:pt x="204" y="235"/>
                  </a:cubicBezTo>
                  <a:lnTo>
                    <a:pt x="242" y="271"/>
                  </a:lnTo>
                  <a:cubicBezTo>
                    <a:pt x="245" y="267"/>
                    <a:pt x="248" y="263"/>
                    <a:pt x="251" y="259"/>
                  </a:cubicBezTo>
                  <a:lnTo>
                    <a:pt x="207" y="208"/>
                  </a:lnTo>
                  <a:cubicBezTo>
                    <a:pt x="197" y="220"/>
                    <a:pt x="188" y="233"/>
                    <a:pt x="180" y="246"/>
                  </a:cubicBezTo>
                  <a:lnTo>
                    <a:pt x="180" y="246"/>
                  </a:lnTo>
                  <a:close/>
                  <a:moveTo>
                    <a:pt x="210" y="203"/>
                  </a:moveTo>
                  <a:lnTo>
                    <a:pt x="210" y="203"/>
                  </a:lnTo>
                  <a:lnTo>
                    <a:pt x="254" y="254"/>
                  </a:lnTo>
                  <a:cubicBezTo>
                    <a:pt x="257" y="251"/>
                    <a:pt x="260" y="247"/>
                    <a:pt x="263" y="244"/>
                  </a:cubicBezTo>
                  <a:lnTo>
                    <a:pt x="230" y="199"/>
                  </a:lnTo>
                  <a:cubicBezTo>
                    <a:pt x="228" y="196"/>
                    <a:pt x="233" y="193"/>
                    <a:pt x="235" y="196"/>
                  </a:cubicBezTo>
                  <a:lnTo>
                    <a:pt x="267" y="240"/>
                  </a:lnTo>
                  <a:cubicBezTo>
                    <a:pt x="270" y="236"/>
                    <a:pt x="273" y="233"/>
                    <a:pt x="277" y="230"/>
                  </a:cubicBezTo>
                  <a:lnTo>
                    <a:pt x="242" y="169"/>
                  </a:lnTo>
                  <a:cubicBezTo>
                    <a:pt x="231" y="180"/>
                    <a:pt x="220" y="191"/>
                    <a:pt x="210" y="203"/>
                  </a:cubicBezTo>
                  <a:lnTo>
                    <a:pt x="210" y="203"/>
                  </a:lnTo>
                  <a:close/>
                  <a:moveTo>
                    <a:pt x="246" y="166"/>
                  </a:moveTo>
                  <a:lnTo>
                    <a:pt x="246" y="166"/>
                  </a:lnTo>
                  <a:lnTo>
                    <a:pt x="281" y="226"/>
                  </a:lnTo>
                  <a:cubicBezTo>
                    <a:pt x="284" y="223"/>
                    <a:pt x="287" y="220"/>
                    <a:pt x="290" y="218"/>
                  </a:cubicBezTo>
                  <a:lnTo>
                    <a:pt x="267" y="165"/>
                  </a:lnTo>
                  <a:cubicBezTo>
                    <a:pt x="266" y="161"/>
                    <a:pt x="271" y="159"/>
                    <a:pt x="273" y="163"/>
                  </a:cubicBezTo>
                  <a:lnTo>
                    <a:pt x="295" y="214"/>
                  </a:lnTo>
                  <a:cubicBezTo>
                    <a:pt x="299" y="211"/>
                    <a:pt x="303" y="208"/>
                    <a:pt x="307" y="205"/>
                  </a:cubicBezTo>
                  <a:lnTo>
                    <a:pt x="284" y="137"/>
                  </a:lnTo>
                  <a:cubicBezTo>
                    <a:pt x="271" y="146"/>
                    <a:pt x="258" y="155"/>
                    <a:pt x="246" y="166"/>
                  </a:cubicBezTo>
                  <a:lnTo>
                    <a:pt x="246" y="166"/>
                  </a:lnTo>
                  <a:close/>
                  <a:moveTo>
                    <a:pt x="289" y="134"/>
                  </a:moveTo>
                  <a:lnTo>
                    <a:pt x="289" y="134"/>
                  </a:lnTo>
                  <a:lnTo>
                    <a:pt x="312" y="202"/>
                  </a:lnTo>
                  <a:cubicBezTo>
                    <a:pt x="316" y="200"/>
                    <a:pt x="319" y="198"/>
                    <a:pt x="323" y="196"/>
                  </a:cubicBezTo>
                  <a:lnTo>
                    <a:pt x="310" y="139"/>
                  </a:lnTo>
                  <a:cubicBezTo>
                    <a:pt x="309" y="135"/>
                    <a:pt x="314" y="134"/>
                    <a:pt x="315" y="137"/>
                  </a:cubicBezTo>
                  <a:lnTo>
                    <a:pt x="328" y="193"/>
                  </a:lnTo>
                  <a:cubicBezTo>
                    <a:pt x="332" y="191"/>
                    <a:pt x="336" y="189"/>
                    <a:pt x="340" y="187"/>
                  </a:cubicBezTo>
                  <a:lnTo>
                    <a:pt x="331" y="113"/>
                  </a:lnTo>
                  <a:cubicBezTo>
                    <a:pt x="316" y="119"/>
                    <a:pt x="302" y="126"/>
                    <a:pt x="289" y="134"/>
                  </a:cubicBezTo>
                  <a:lnTo>
                    <a:pt x="289" y="134"/>
                  </a:lnTo>
                  <a:close/>
                  <a:moveTo>
                    <a:pt x="336" y="111"/>
                  </a:moveTo>
                  <a:lnTo>
                    <a:pt x="336" y="111"/>
                  </a:lnTo>
                  <a:lnTo>
                    <a:pt x="346" y="185"/>
                  </a:lnTo>
                  <a:cubicBezTo>
                    <a:pt x="350" y="183"/>
                    <a:pt x="354" y="181"/>
                    <a:pt x="359" y="180"/>
                  </a:cubicBezTo>
                  <a:lnTo>
                    <a:pt x="357" y="118"/>
                  </a:lnTo>
                  <a:cubicBezTo>
                    <a:pt x="357" y="114"/>
                    <a:pt x="362" y="114"/>
                    <a:pt x="362" y="118"/>
                  </a:cubicBezTo>
                  <a:lnTo>
                    <a:pt x="364" y="178"/>
                  </a:lnTo>
                  <a:cubicBezTo>
                    <a:pt x="369" y="176"/>
                    <a:pt x="373" y="175"/>
                    <a:pt x="377" y="174"/>
                  </a:cubicBezTo>
                  <a:lnTo>
                    <a:pt x="383" y="97"/>
                  </a:lnTo>
                  <a:cubicBezTo>
                    <a:pt x="367" y="100"/>
                    <a:pt x="351" y="105"/>
                    <a:pt x="336" y="111"/>
                  </a:cubicBezTo>
                  <a:lnTo>
                    <a:pt x="336" y="111"/>
                  </a:lnTo>
                  <a:close/>
                  <a:moveTo>
                    <a:pt x="388" y="96"/>
                  </a:moveTo>
                  <a:lnTo>
                    <a:pt x="388" y="96"/>
                  </a:lnTo>
                  <a:lnTo>
                    <a:pt x="383" y="173"/>
                  </a:lnTo>
                  <a:cubicBezTo>
                    <a:pt x="388" y="172"/>
                    <a:pt x="393" y="171"/>
                    <a:pt x="398" y="170"/>
                  </a:cubicBezTo>
                  <a:lnTo>
                    <a:pt x="408" y="109"/>
                  </a:lnTo>
                  <a:cubicBezTo>
                    <a:pt x="408" y="106"/>
                    <a:pt x="414" y="107"/>
                    <a:pt x="413" y="110"/>
                  </a:cubicBezTo>
                  <a:lnTo>
                    <a:pt x="404" y="169"/>
                  </a:lnTo>
                  <a:cubicBezTo>
                    <a:pt x="408" y="169"/>
                    <a:pt x="412" y="169"/>
                    <a:pt x="416" y="168"/>
                  </a:cubicBezTo>
                  <a:lnTo>
                    <a:pt x="436" y="91"/>
                  </a:lnTo>
                  <a:cubicBezTo>
                    <a:pt x="420" y="92"/>
                    <a:pt x="404" y="93"/>
                    <a:pt x="388" y="96"/>
                  </a:cubicBezTo>
                  <a:lnTo>
                    <a:pt x="388" y="96"/>
                  </a:lnTo>
                  <a:close/>
                  <a:moveTo>
                    <a:pt x="442" y="91"/>
                  </a:moveTo>
                  <a:lnTo>
                    <a:pt x="442" y="91"/>
                  </a:lnTo>
                  <a:lnTo>
                    <a:pt x="422" y="168"/>
                  </a:lnTo>
                  <a:cubicBezTo>
                    <a:pt x="427" y="168"/>
                    <a:pt x="432" y="168"/>
                    <a:pt x="437" y="168"/>
                  </a:cubicBezTo>
                  <a:lnTo>
                    <a:pt x="456" y="108"/>
                  </a:lnTo>
                  <a:cubicBezTo>
                    <a:pt x="457" y="104"/>
                    <a:pt x="463" y="106"/>
                    <a:pt x="462" y="109"/>
                  </a:cubicBezTo>
                  <a:lnTo>
                    <a:pt x="443" y="169"/>
                  </a:lnTo>
                  <a:cubicBezTo>
                    <a:pt x="448" y="169"/>
                    <a:pt x="452" y="170"/>
                    <a:pt x="457" y="171"/>
                  </a:cubicBezTo>
                  <a:lnTo>
                    <a:pt x="489" y="95"/>
                  </a:lnTo>
                  <a:cubicBezTo>
                    <a:pt x="473" y="93"/>
                    <a:pt x="457" y="91"/>
                    <a:pt x="442" y="91"/>
                  </a:cubicBezTo>
                  <a:lnTo>
                    <a:pt x="442" y="91"/>
                  </a:lnTo>
                  <a:close/>
                  <a:moveTo>
                    <a:pt x="495" y="96"/>
                  </a:moveTo>
                  <a:lnTo>
                    <a:pt x="495" y="96"/>
                  </a:lnTo>
                  <a:lnTo>
                    <a:pt x="463" y="172"/>
                  </a:lnTo>
                  <a:cubicBezTo>
                    <a:pt x="467" y="172"/>
                    <a:pt x="471" y="173"/>
                    <a:pt x="475" y="174"/>
                  </a:cubicBezTo>
                  <a:lnTo>
                    <a:pt x="507" y="113"/>
                  </a:lnTo>
                  <a:cubicBezTo>
                    <a:pt x="509" y="110"/>
                    <a:pt x="514" y="112"/>
                    <a:pt x="512" y="116"/>
                  </a:cubicBezTo>
                  <a:lnTo>
                    <a:pt x="481" y="176"/>
                  </a:lnTo>
                  <a:cubicBezTo>
                    <a:pt x="486" y="177"/>
                    <a:pt x="492" y="179"/>
                    <a:pt x="497" y="181"/>
                  </a:cubicBezTo>
                  <a:lnTo>
                    <a:pt x="541" y="108"/>
                  </a:lnTo>
                  <a:cubicBezTo>
                    <a:pt x="526" y="103"/>
                    <a:pt x="510" y="99"/>
                    <a:pt x="495" y="96"/>
                  </a:cubicBezTo>
                  <a:lnTo>
                    <a:pt x="495" y="96"/>
                  </a:lnTo>
                  <a:close/>
                  <a:moveTo>
                    <a:pt x="393" y="265"/>
                  </a:moveTo>
                  <a:lnTo>
                    <a:pt x="393" y="265"/>
                  </a:lnTo>
                  <a:cubicBezTo>
                    <a:pt x="393" y="266"/>
                    <a:pt x="393" y="266"/>
                    <a:pt x="393" y="267"/>
                  </a:cubicBezTo>
                  <a:cubicBezTo>
                    <a:pt x="392" y="267"/>
                    <a:pt x="392" y="267"/>
                    <a:pt x="391" y="268"/>
                  </a:cubicBezTo>
                  <a:cubicBezTo>
                    <a:pt x="391" y="268"/>
                    <a:pt x="391" y="268"/>
                    <a:pt x="391" y="268"/>
                  </a:cubicBezTo>
                  <a:cubicBezTo>
                    <a:pt x="386" y="269"/>
                    <a:pt x="381" y="268"/>
                    <a:pt x="377" y="268"/>
                  </a:cubicBezTo>
                  <a:cubicBezTo>
                    <a:pt x="376" y="268"/>
                    <a:pt x="376" y="268"/>
                    <a:pt x="375" y="269"/>
                  </a:cubicBezTo>
                  <a:cubicBezTo>
                    <a:pt x="376" y="274"/>
                    <a:pt x="379" y="281"/>
                    <a:pt x="385" y="287"/>
                  </a:cubicBezTo>
                  <a:cubicBezTo>
                    <a:pt x="389" y="287"/>
                    <a:pt x="393" y="287"/>
                    <a:pt x="398" y="288"/>
                  </a:cubicBezTo>
                  <a:lnTo>
                    <a:pt x="410" y="236"/>
                  </a:lnTo>
                  <a:cubicBezTo>
                    <a:pt x="396" y="232"/>
                    <a:pt x="393" y="208"/>
                    <a:pt x="411" y="204"/>
                  </a:cubicBezTo>
                  <a:cubicBezTo>
                    <a:pt x="411" y="200"/>
                    <a:pt x="413" y="197"/>
                    <a:pt x="416" y="194"/>
                  </a:cubicBezTo>
                  <a:cubicBezTo>
                    <a:pt x="406" y="195"/>
                    <a:pt x="396" y="196"/>
                    <a:pt x="387" y="198"/>
                  </a:cubicBezTo>
                  <a:lnTo>
                    <a:pt x="390" y="227"/>
                  </a:lnTo>
                  <a:cubicBezTo>
                    <a:pt x="390" y="227"/>
                    <a:pt x="390" y="227"/>
                    <a:pt x="390" y="228"/>
                  </a:cubicBezTo>
                  <a:lnTo>
                    <a:pt x="390" y="231"/>
                  </a:lnTo>
                  <a:cubicBezTo>
                    <a:pt x="390" y="234"/>
                    <a:pt x="385" y="235"/>
                    <a:pt x="384" y="231"/>
                  </a:cubicBezTo>
                  <a:lnTo>
                    <a:pt x="384" y="229"/>
                  </a:lnTo>
                  <a:lnTo>
                    <a:pt x="373" y="221"/>
                  </a:lnTo>
                  <a:cubicBezTo>
                    <a:pt x="370" y="223"/>
                    <a:pt x="368" y="227"/>
                    <a:pt x="368" y="231"/>
                  </a:cubicBezTo>
                  <a:cubicBezTo>
                    <a:pt x="368" y="239"/>
                    <a:pt x="374" y="245"/>
                    <a:pt x="382" y="245"/>
                  </a:cubicBezTo>
                  <a:cubicBezTo>
                    <a:pt x="383" y="245"/>
                    <a:pt x="384" y="245"/>
                    <a:pt x="386" y="245"/>
                  </a:cubicBezTo>
                  <a:lnTo>
                    <a:pt x="386" y="244"/>
                  </a:lnTo>
                  <a:cubicBezTo>
                    <a:pt x="385" y="240"/>
                    <a:pt x="391" y="239"/>
                    <a:pt x="391" y="243"/>
                  </a:cubicBezTo>
                  <a:lnTo>
                    <a:pt x="391" y="246"/>
                  </a:lnTo>
                  <a:cubicBezTo>
                    <a:pt x="392" y="246"/>
                    <a:pt x="392" y="246"/>
                    <a:pt x="392" y="247"/>
                  </a:cubicBezTo>
                  <a:lnTo>
                    <a:pt x="393" y="265"/>
                  </a:lnTo>
                  <a:cubicBezTo>
                    <a:pt x="393" y="265"/>
                    <a:pt x="393" y="265"/>
                    <a:pt x="393" y="265"/>
                  </a:cubicBezTo>
                  <a:lnTo>
                    <a:pt x="393" y="265"/>
                  </a:lnTo>
                  <a:close/>
                  <a:moveTo>
                    <a:pt x="372" y="214"/>
                  </a:moveTo>
                  <a:lnTo>
                    <a:pt x="372" y="214"/>
                  </a:lnTo>
                  <a:lnTo>
                    <a:pt x="374" y="215"/>
                  </a:lnTo>
                  <a:cubicBezTo>
                    <a:pt x="374" y="215"/>
                    <a:pt x="374" y="215"/>
                    <a:pt x="375" y="215"/>
                  </a:cubicBezTo>
                  <a:lnTo>
                    <a:pt x="384" y="222"/>
                  </a:lnTo>
                  <a:lnTo>
                    <a:pt x="382" y="199"/>
                  </a:lnTo>
                  <a:cubicBezTo>
                    <a:pt x="374" y="201"/>
                    <a:pt x="367" y="203"/>
                    <a:pt x="360" y="206"/>
                  </a:cubicBezTo>
                  <a:cubicBezTo>
                    <a:pt x="346" y="221"/>
                    <a:pt x="347" y="238"/>
                    <a:pt x="356" y="250"/>
                  </a:cubicBezTo>
                  <a:cubicBezTo>
                    <a:pt x="357" y="250"/>
                    <a:pt x="357" y="250"/>
                    <a:pt x="357" y="250"/>
                  </a:cubicBezTo>
                  <a:cubicBezTo>
                    <a:pt x="364" y="259"/>
                    <a:pt x="376" y="264"/>
                    <a:pt x="387" y="263"/>
                  </a:cubicBezTo>
                  <a:lnTo>
                    <a:pt x="386" y="250"/>
                  </a:lnTo>
                  <a:cubicBezTo>
                    <a:pt x="385" y="251"/>
                    <a:pt x="383" y="251"/>
                    <a:pt x="382" y="251"/>
                  </a:cubicBezTo>
                  <a:cubicBezTo>
                    <a:pt x="371" y="251"/>
                    <a:pt x="362" y="242"/>
                    <a:pt x="362" y="231"/>
                  </a:cubicBezTo>
                  <a:cubicBezTo>
                    <a:pt x="362" y="226"/>
                    <a:pt x="365" y="221"/>
                    <a:pt x="368" y="217"/>
                  </a:cubicBezTo>
                  <a:cubicBezTo>
                    <a:pt x="367" y="215"/>
                    <a:pt x="370" y="212"/>
                    <a:pt x="372" y="214"/>
                  </a:cubicBezTo>
                  <a:lnTo>
                    <a:pt x="372" y="214"/>
                  </a:lnTo>
                  <a:close/>
                  <a:moveTo>
                    <a:pt x="370" y="266"/>
                  </a:moveTo>
                  <a:lnTo>
                    <a:pt x="370" y="266"/>
                  </a:lnTo>
                  <a:cubicBezTo>
                    <a:pt x="364" y="263"/>
                    <a:pt x="358" y="260"/>
                    <a:pt x="354" y="255"/>
                  </a:cubicBezTo>
                  <a:cubicBezTo>
                    <a:pt x="334" y="260"/>
                    <a:pt x="317" y="245"/>
                    <a:pt x="311" y="233"/>
                  </a:cubicBezTo>
                  <a:cubicBezTo>
                    <a:pt x="304" y="238"/>
                    <a:pt x="297" y="244"/>
                    <a:pt x="291" y="250"/>
                  </a:cubicBezTo>
                  <a:lnTo>
                    <a:pt x="303" y="253"/>
                  </a:lnTo>
                  <a:cubicBezTo>
                    <a:pt x="304" y="253"/>
                    <a:pt x="304" y="253"/>
                    <a:pt x="304" y="253"/>
                  </a:cubicBezTo>
                  <a:lnTo>
                    <a:pt x="307" y="254"/>
                  </a:lnTo>
                  <a:cubicBezTo>
                    <a:pt x="307" y="254"/>
                    <a:pt x="308" y="254"/>
                    <a:pt x="308" y="255"/>
                  </a:cubicBezTo>
                  <a:cubicBezTo>
                    <a:pt x="309" y="255"/>
                    <a:pt x="309" y="255"/>
                    <a:pt x="309" y="256"/>
                  </a:cubicBezTo>
                  <a:cubicBezTo>
                    <a:pt x="323" y="272"/>
                    <a:pt x="357" y="272"/>
                    <a:pt x="370" y="266"/>
                  </a:cubicBezTo>
                  <a:lnTo>
                    <a:pt x="370" y="266"/>
                  </a:lnTo>
                  <a:close/>
                  <a:moveTo>
                    <a:pt x="350" y="250"/>
                  </a:moveTo>
                  <a:lnTo>
                    <a:pt x="350" y="250"/>
                  </a:lnTo>
                  <a:cubicBezTo>
                    <a:pt x="342" y="239"/>
                    <a:pt x="341" y="225"/>
                    <a:pt x="350" y="210"/>
                  </a:cubicBezTo>
                  <a:cubicBezTo>
                    <a:pt x="338" y="215"/>
                    <a:pt x="326" y="222"/>
                    <a:pt x="315" y="230"/>
                  </a:cubicBezTo>
                  <a:cubicBezTo>
                    <a:pt x="320" y="240"/>
                    <a:pt x="334" y="252"/>
                    <a:pt x="350" y="250"/>
                  </a:cubicBezTo>
                  <a:lnTo>
                    <a:pt x="350" y="250"/>
                  </a:lnTo>
                  <a:close/>
                  <a:moveTo>
                    <a:pt x="305" y="260"/>
                  </a:moveTo>
                  <a:lnTo>
                    <a:pt x="305" y="260"/>
                  </a:lnTo>
                  <a:lnTo>
                    <a:pt x="305" y="259"/>
                  </a:lnTo>
                  <a:cubicBezTo>
                    <a:pt x="303" y="265"/>
                    <a:pt x="303" y="277"/>
                    <a:pt x="304" y="283"/>
                  </a:cubicBezTo>
                  <a:cubicBezTo>
                    <a:pt x="315" y="287"/>
                    <a:pt x="328" y="287"/>
                    <a:pt x="343" y="287"/>
                  </a:cubicBezTo>
                  <a:cubicBezTo>
                    <a:pt x="355" y="287"/>
                    <a:pt x="366" y="287"/>
                    <a:pt x="377" y="287"/>
                  </a:cubicBezTo>
                  <a:cubicBezTo>
                    <a:pt x="373" y="282"/>
                    <a:pt x="371" y="276"/>
                    <a:pt x="370" y="272"/>
                  </a:cubicBezTo>
                  <a:cubicBezTo>
                    <a:pt x="353" y="278"/>
                    <a:pt x="320" y="276"/>
                    <a:pt x="305" y="260"/>
                  </a:cubicBezTo>
                  <a:lnTo>
                    <a:pt x="305" y="260"/>
                  </a:lnTo>
                  <a:close/>
                  <a:moveTo>
                    <a:pt x="315" y="346"/>
                  </a:moveTo>
                  <a:lnTo>
                    <a:pt x="315" y="346"/>
                  </a:lnTo>
                  <a:cubicBezTo>
                    <a:pt x="311" y="345"/>
                    <a:pt x="308" y="343"/>
                    <a:pt x="304" y="341"/>
                  </a:cubicBezTo>
                  <a:cubicBezTo>
                    <a:pt x="300" y="344"/>
                    <a:pt x="296" y="346"/>
                    <a:pt x="293" y="349"/>
                  </a:cubicBezTo>
                  <a:cubicBezTo>
                    <a:pt x="293" y="349"/>
                    <a:pt x="292" y="350"/>
                    <a:pt x="292" y="350"/>
                  </a:cubicBezTo>
                  <a:cubicBezTo>
                    <a:pt x="285" y="356"/>
                    <a:pt x="279" y="362"/>
                    <a:pt x="274" y="367"/>
                  </a:cubicBezTo>
                  <a:cubicBezTo>
                    <a:pt x="274" y="367"/>
                    <a:pt x="274" y="368"/>
                    <a:pt x="274" y="368"/>
                  </a:cubicBezTo>
                  <a:cubicBezTo>
                    <a:pt x="272" y="370"/>
                    <a:pt x="270" y="373"/>
                    <a:pt x="268" y="375"/>
                  </a:cubicBezTo>
                  <a:cubicBezTo>
                    <a:pt x="268" y="376"/>
                    <a:pt x="268" y="376"/>
                    <a:pt x="268" y="376"/>
                  </a:cubicBezTo>
                  <a:cubicBezTo>
                    <a:pt x="261" y="386"/>
                    <a:pt x="258" y="395"/>
                    <a:pt x="257" y="403"/>
                  </a:cubicBezTo>
                  <a:cubicBezTo>
                    <a:pt x="255" y="415"/>
                    <a:pt x="256" y="431"/>
                    <a:pt x="249" y="441"/>
                  </a:cubicBezTo>
                  <a:cubicBezTo>
                    <a:pt x="260" y="440"/>
                    <a:pt x="263" y="437"/>
                    <a:pt x="270" y="431"/>
                  </a:cubicBezTo>
                  <a:cubicBezTo>
                    <a:pt x="263" y="401"/>
                    <a:pt x="285" y="362"/>
                    <a:pt x="315" y="346"/>
                  </a:cubicBezTo>
                  <a:lnTo>
                    <a:pt x="315" y="346"/>
                  </a:lnTo>
                  <a:close/>
                  <a:moveTo>
                    <a:pt x="318" y="401"/>
                  </a:moveTo>
                  <a:lnTo>
                    <a:pt x="318" y="401"/>
                  </a:lnTo>
                  <a:cubicBezTo>
                    <a:pt x="317" y="402"/>
                    <a:pt x="317" y="403"/>
                    <a:pt x="316" y="405"/>
                  </a:cubicBezTo>
                  <a:cubicBezTo>
                    <a:pt x="310" y="417"/>
                    <a:pt x="317" y="427"/>
                    <a:pt x="324" y="427"/>
                  </a:cubicBezTo>
                  <a:cubicBezTo>
                    <a:pt x="342" y="427"/>
                    <a:pt x="341" y="402"/>
                    <a:pt x="318" y="401"/>
                  </a:cubicBezTo>
                  <a:lnTo>
                    <a:pt x="318" y="401"/>
                  </a:lnTo>
                  <a:close/>
                  <a:moveTo>
                    <a:pt x="286" y="347"/>
                  </a:moveTo>
                  <a:lnTo>
                    <a:pt x="286" y="347"/>
                  </a:lnTo>
                  <a:cubicBezTo>
                    <a:pt x="277" y="340"/>
                    <a:pt x="266" y="331"/>
                    <a:pt x="261" y="320"/>
                  </a:cubicBezTo>
                  <a:cubicBezTo>
                    <a:pt x="260" y="326"/>
                    <a:pt x="260" y="332"/>
                    <a:pt x="262" y="338"/>
                  </a:cubicBezTo>
                  <a:lnTo>
                    <a:pt x="262" y="338"/>
                  </a:lnTo>
                  <a:cubicBezTo>
                    <a:pt x="264" y="347"/>
                    <a:pt x="268" y="355"/>
                    <a:pt x="272" y="361"/>
                  </a:cubicBezTo>
                  <a:cubicBezTo>
                    <a:pt x="276" y="357"/>
                    <a:pt x="281" y="352"/>
                    <a:pt x="286" y="347"/>
                  </a:cubicBezTo>
                  <a:lnTo>
                    <a:pt x="286" y="347"/>
                  </a:lnTo>
                  <a:close/>
                  <a:moveTo>
                    <a:pt x="266" y="460"/>
                  </a:moveTo>
                  <a:lnTo>
                    <a:pt x="266" y="460"/>
                  </a:lnTo>
                  <a:cubicBezTo>
                    <a:pt x="266" y="468"/>
                    <a:pt x="267" y="476"/>
                    <a:pt x="266" y="484"/>
                  </a:cubicBezTo>
                  <a:cubicBezTo>
                    <a:pt x="275" y="483"/>
                    <a:pt x="278" y="481"/>
                    <a:pt x="283" y="476"/>
                  </a:cubicBezTo>
                  <a:cubicBezTo>
                    <a:pt x="277" y="472"/>
                    <a:pt x="271" y="467"/>
                    <a:pt x="266" y="460"/>
                  </a:cubicBezTo>
                  <a:lnTo>
                    <a:pt x="266" y="460"/>
                  </a:lnTo>
                  <a:close/>
                  <a:moveTo>
                    <a:pt x="263" y="356"/>
                  </a:moveTo>
                  <a:lnTo>
                    <a:pt x="263" y="356"/>
                  </a:lnTo>
                  <a:lnTo>
                    <a:pt x="252" y="362"/>
                  </a:lnTo>
                  <a:lnTo>
                    <a:pt x="258" y="374"/>
                  </a:lnTo>
                  <a:cubicBezTo>
                    <a:pt x="260" y="373"/>
                    <a:pt x="262" y="372"/>
                    <a:pt x="264" y="372"/>
                  </a:cubicBezTo>
                  <a:cubicBezTo>
                    <a:pt x="265" y="370"/>
                    <a:pt x="267" y="368"/>
                    <a:pt x="269" y="366"/>
                  </a:cubicBezTo>
                  <a:cubicBezTo>
                    <a:pt x="267" y="363"/>
                    <a:pt x="265" y="359"/>
                    <a:pt x="263" y="356"/>
                  </a:cubicBezTo>
                  <a:lnTo>
                    <a:pt x="263" y="356"/>
                  </a:lnTo>
                  <a:close/>
                  <a:moveTo>
                    <a:pt x="232" y="406"/>
                  </a:moveTo>
                  <a:lnTo>
                    <a:pt x="232" y="406"/>
                  </a:lnTo>
                  <a:cubicBezTo>
                    <a:pt x="232" y="408"/>
                    <a:pt x="232" y="411"/>
                    <a:pt x="232" y="413"/>
                  </a:cubicBezTo>
                  <a:cubicBezTo>
                    <a:pt x="238" y="409"/>
                    <a:pt x="246" y="403"/>
                    <a:pt x="251" y="402"/>
                  </a:cubicBezTo>
                  <a:cubicBezTo>
                    <a:pt x="253" y="395"/>
                    <a:pt x="255" y="388"/>
                    <a:pt x="259" y="379"/>
                  </a:cubicBezTo>
                  <a:cubicBezTo>
                    <a:pt x="259" y="380"/>
                    <a:pt x="258" y="380"/>
                    <a:pt x="258" y="380"/>
                  </a:cubicBezTo>
                  <a:cubicBezTo>
                    <a:pt x="258" y="380"/>
                    <a:pt x="258" y="380"/>
                    <a:pt x="258" y="380"/>
                  </a:cubicBezTo>
                  <a:cubicBezTo>
                    <a:pt x="246" y="387"/>
                    <a:pt x="234" y="401"/>
                    <a:pt x="232" y="406"/>
                  </a:cubicBezTo>
                  <a:lnTo>
                    <a:pt x="232" y="406"/>
                  </a:lnTo>
                  <a:close/>
                  <a:moveTo>
                    <a:pt x="233" y="371"/>
                  </a:moveTo>
                  <a:lnTo>
                    <a:pt x="233" y="371"/>
                  </a:lnTo>
                  <a:cubicBezTo>
                    <a:pt x="232" y="379"/>
                    <a:pt x="231" y="388"/>
                    <a:pt x="232" y="397"/>
                  </a:cubicBezTo>
                  <a:cubicBezTo>
                    <a:pt x="234" y="393"/>
                    <a:pt x="238" y="389"/>
                    <a:pt x="242" y="385"/>
                  </a:cubicBezTo>
                  <a:lnTo>
                    <a:pt x="233" y="371"/>
                  </a:lnTo>
                  <a:lnTo>
                    <a:pt x="233" y="371"/>
                  </a:lnTo>
                  <a:close/>
                  <a:moveTo>
                    <a:pt x="236" y="352"/>
                  </a:moveTo>
                  <a:lnTo>
                    <a:pt x="236" y="352"/>
                  </a:lnTo>
                  <a:cubicBezTo>
                    <a:pt x="235" y="355"/>
                    <a:pt x="235" y="359"/>
                    <a:pt x="234" y="362"/>
                  </a:cubicBezTo>
                  <a:lnTo>
                    <a:pt x="246" y="381"/>
                  </a:lnTo>
                  <a:cubicBezTo>
                    <a:pt x="248" y="380"/>
                    <a:pt x="251" y="378"/>
                    <a:pt x="253" y="377"/>
                  </a:cubicBezTo>
                  <a:cubicBezTo>
                    <a:pt x="243" y="357"/>
                    <a:pt x="241" y="361"/>
                    <a:pt x="260" y="351"/>
                  </a:cubicBezTo>
                  <a:cubicBezTo>
                    <a:pt x="259" y="348"/>
                    <a:pt x="258" y="345"/>
                    <a:pt x="257" y="342"/>
                  </a:cubicBezTo>
                  <a:cubicBezTo>
                    <a:pt x="252" y="343"/>
                    <a:pt x="243" y="347"/>
                    <a:pt x="236" y="352"/>
                  </a:cubicBezTo>
                  <a:lnTo>
                    <a:pt x="236" y="352"/>
                  </a:lnTo>
                  <a:close/>
                  <a:moveTo>
                    <a:pt x="267" y="279"/>
                  </a:moveTo>
                  <a:lnTo>
                    <a:pt x="267" y="279"/>
                  </a:lnTo>
                  <a:cubicBezTo>
                    <a:pt x="254" y="299"/>
                    <a:pt x="244" y="321"/>
                    <a:pt x="238" y="344"/>
                  </a:cubicBezTo>
                  <a:cubicBezTo>
                    <a:pt x="244" y="340"/>
                    <a:pt x="251" y="338"/>
                    <a:pt x="255" y="336"/>
                  </a:cubicBezTo>
                  <a:cubicBezTo>
                    <a:pt x="254" y="328"/>
                    <a:pt x="254" y="319"/>
                    <a:pt x="258" y="309"/>
                  </a:cubicBezTo>
                  <a:cubicBezTo>
                    <a:pt x="259" y="306"/>
                    <a:pt x="263" y="306"/>
                    <a:pt x="263" y="310"/>
                  </a:cubicBezTo>
                  <a:cubicBezTo>
                    <a:pt x="265" y="324"/>
                    <a:pt x="280" y="335"/>
                    <a:pt x="291" y="344"/>
                  </a:cubicBezTo>
                  <a:cubicBezTo>
                    <a:pt x="293" y="342"/>
                    <a:pt x="296" y="339"/>
                    <a:pt x="299" y="337"/>
                  </a:cubicBezTo>
                  <a:cubicBezTo>
                    <a:pt x="283" y="325"/>
                    <a:pt x="271" y="308"/>
                    <a:pt x="267" y="279"/>
                  </a:cubicBezTo>
                  <a:lnTo>
                    <a:pt x="267" y="279"/>
                  </a:lnTo>
                  <a:close/>
                  <a:moveTo>
                    <a:pt x="287" y="255"/>
                  </a:moveTo>
                  <a:lnTo>
                    <a:pt x="287" y="255"/>
                  </a:lnTo>
                  <a:cubicBezTo>
                    <a:pt x="284" y="258"/>
                    <a:pt x="281" y="261"/>
                    <a:pt x="278" y="265"/>
                  </a:cubicBezTo>
                  <a:cubicBezTo>
                    <a:pt x="284" y="273"/>
                    <a:pt x="290" y="278"/>
                    <a:pt x="298" y="281"/>
                  </a:cubicBezTo>
                  <a:cubicBezTo>
                    <a:pt x="297" y="274"/>
                    <a:pt x="297" y="264"/>
                    <a:pt x="299" y="258"/>
                  </a:cubicBezTo>
                  <a:lnTo>
                    <a:pt x="287" y="255"/>
                  </a:lnTo>
                  <a:lnTo>
                    <a:pt x="287" y="255"/>
                  </a:lnTo>
                  <a:close/>
                  <a:moveTo>
                    <a:pt x="445" y="236"/>
                  </a:moveTo>
                  <a:lnTo>
                    <a:pt x="445" y="236"/>
                  </a:lnTo>
                  <a:cubicBezTo>
                    <a:pt x="442" y="238"/>
                    <a:pt x="439" y="239"/>
                    <a:pt x="435" y="239"/>
                  </a:cubicBezTo>
                  <a:cubicBezTo>
                    <a:pt x="434" y="247"/>
                    <a:pt x="433" y="255"/>
                    <a:pt x="434" y="263"/>
                  </a:cubicBezTo>
                  <a:lnTo>
                    <a:pt x="449" y="247"/>
                  </a:lnTo>
                  <a:cubicBezTo>
                    <a:pt x="446" y="243"/>
                    <a:pt x="445" y="240"/>
                    <a:pt x="445" y="236"/>
                  </a:cubicBezTo>
                  <a:lnTo>
                    <a:pt x="445" y="236"/>
                  </a:lnTo>
                  <a:close/>
                  <a:moveTo>
                    <a:pt x="428" y="253"/>
                  </a:moveTo>
                  <a:lnTo>
                    <a:pt x="428" y="253"/>
                  </a:lnTo>
                  <a:cubicBezTo>
                    <a:pt x="424" y="252"/>
                    <a:pt x="420" y="251"/>
                    <a:pt x="418" y="247"/>
                  </a:cubicBezTo>
                  <a:cubicBezTo>
                    <a:pt x="417" y="245"/>
                    <a:pt x="423" y="246"/>
                    <a:pt x="424" y="246"/>
                  </a:cubicBezTo>
                  <a:cubicBezTo>
                    <a:pt x="426" y="246"/>
                    <a:pt x="427" y="245"/>
                    <a:pt x="429" y="245"/>
                  </a:cubicBezTo>
                  <a:cubicBezTo>
                    <a:pt x="429" y="242"/>
                    <a:pt x="429" y="239"/>
                    <a:pt x="430" y="236"/>
                  </a:cubicBezTo>
                  <a:cubicBezTo>
                    <a:pt x="430" y="236"/>
                    <a:pt x="430" y="235"/>
                    <a:pt x="430" y="235"/>
                  </a:cubicBezTo>
                  <a:cubicBezTo>
                    <a:pt x="430" y="234"/>
                    <a:pt x="430" y="233"/>
                    <a:pt x="430" y="232"/>
                  </a:cubicBezTo>
                  <a:cubicBezTo>
                    <a:pt x="431" y="229"/>
                    <a:pt x="436" y="229"/>
                    <a:pt x="436" y="233"/>
                  </a:cubicBezTo>
                  <a:cubicBezTo>
                    <a:pt x="452" y="232"/>
                    <a:pt x="449" y="208"/>
                    <a:pt x="432" y="212"/>
                  </a:cubicBezTo>
                  <a:cubicBezTo>
                    <a:pt x="428" y="212"/>
                    <a:pt x="427" y="207"/>
                    <a:pt x="431" y="206"/>
                  </a:cubicBezTo>
                  <a:cubicBezTo>
                    <a:pt x="435" y="205"/>
                    <a:pt x="438" y="205"/>
                    <a:pt x="441" y="206"/>
                  </a:cubicBezTo>
                  <a:cubicBezTo>
                    <a:pt x="439" y="183"/>
                    <a:pt x="403" y="197"/>
                    <a:pt x="423" y="215"/>
                  </a:cubicBezTo>
                  <a:cubicBezTo>
                    <a:pt x="426" y="217"/>
                    <a:pt x="423" y="222"/>
                    <a:pt x="420" y="219"/>
                  </a:cubicBezTo>
                  <a:cubicBezTo>
                    <a:pt x="416" y="216"/>
                    <a:pt x="414" y="213"/>
                    <a:pt x="413" y="210"/>
                  </a:cubicBezTo>
                  <a:cubicBezTo>
                    <a:pt x="400" y="212"/>
                    <a:pt x="403" y="228"/>
                    <a:pt x="412" y="231"/>
                  </a:cubicBezTo>
                  <a:lnTo>
                    <a:pt x="412" y="230"/>
                  </a:lnTo>
                  <a:cubicBezTo>
                    <a:pt x="413" y="227"/>
                    <a:pt x="418" y="228"/>
                    <a:pt x="417" y="232"/>
                  </a:cubicBezTo>
                  <a:lnTo>
                    <a:pt x="416" y="234"/>
                  </a:lnTo>
                  <a:cubicBezTo>
                    <a:pt x="416" y="235"/>
                    <a:pt x="416" y="235"/>
                    <a:pt x="416" y="235"/>
                  </a:cubicBezTo>
                  <a:lnTo>
                    <a:pt x="403" y="288"/>
                  </a:lnTo>
                  <a:cubicBezTo>
                    <a:pt x="406" y="288"/>
                    <a:pt x="408" y="289"/>
                    <a:pt x="410" y="289"/>
                  </a:cubicBezTo>
                  <a:lnTo>
                    <a:pt x="430" y="268"/>
                  </a:lnTo>
                  <a:cubicBezTo>
                    <a:pt x="428" y="263"/>
                    <a:pt x="428" y="258"/>
                    <a:pt x="428" y="253"/>
                  </a:cubicBezTo>
                  <a:lnTo>
                    <a:pt x="428" y="253"/>
                  </a:lnTo>
                  <a:close/>
                  <a:moveTo>
                    <a:pt x="456" y="273"/>
                  </a:moveTo>
                  <a:lnTo>
                    <a:pt x="456" y="273"/>
                  </a:lnTo>
                  <a:cubicBezTo>
                    <a:pt x="453" y="268"/>
                    <a:pt x="452" y="262"/>
                    <a:pt x="453" y="257"/>
                  </a:cubicBezTo>
                  <a:cubicBezTo>
                    <a:pt x="453" y="254"/>
                    <a:pt x="456" y="259"/>
                    <a:pt x="456" y="259"/>
                  </a:cubicBezTo>
                  <a:cubicBezTo>
                    <a:pt x="458" y="261"/>
                    <a:pt x="460" y="262"/>
                    <a:pt x="463" y="263"/>
                  </a:cubicBezTo>
                  <a:cubicBezTo>
                    <a:pt x="467" y="256"/>
                    <a:pt x="472" y="249"/>
                    <a:pt x="477" y="243"/>
                  </a:cubicBezTo>
                  <a:cubicBezTo>
                    <a:pt x="483" y="235"/>
                    <a:pt x="488" y="228"/>
                    <a:pt x="494" y="221"/>
                  </a:cubicBezTo>
                  <a:cubicBezTo>
                    <a:pt x="484" y="209"/>
                    <a:pt x="468" y="216"/>
                    <a:pt x="473" y="234"/>
                  </a:cubicBezTo>
                  <a:cubicBezTo>
                    <a:pt x="474" y="238"/>
                    <a:pt x="468" y="239"/>
                    <a:pt x="467" y="235"/>
                  </a:cubicBezTo>
                  <a:cubicBezTo>
                    <a:pt x="466" y="231"/>
                    <a:pt x="466" y="228"/>
                    <a:pt x="466" y="225"/>
                  </a:cubicBezTo>
                  <a:cubicBezTo>
                    <a:pt x="454" y="221"/>
                    <a:pt x="445" y="232"/>
                    <a:pt x="453" y="243"/>
                  </a:cubicBezTo>
                  <a:cubicBezTo>
                    <a:pt x="456" y="240"/>
                    <a:pt x="459" y="244"/>
                    <a:pt x="457" y="247"/>
                  </a:cubicBezTo>
                  <a:lnTo>
                    <a:pt x="435" y="270"/>
                  </a:lnTo>
                  <a:cubicBezTo>
                    <a:pt x="435" y="271"/>
                    <a:pt x="435" y="271"/>
                    <a:pt x="434" y="271"/>
                  </a:cubicBezTo>
                  <a:lnTo>
                    <a:pt x="417" y="290"/>
                  </a:lnTo>
                  <a:cubicBezTo>
                    <a:pt x="424" y="292"/>
                    <a:pt x="432" y="293"/>
                    <a:pt x="440" y="296"/>
                  </a:cubicBezTo>
                  <a:cubicBezTo>
                    <a:pt x="445" y="288"/>
                    <a:pt x="451" y="280"/>
                    <a:pt x="456" y="273"/>
                  </a:cubicBezTo>
                  <a:lnTo>
                    <a:pt x="456" y="273"/>
                  </a:lnTo>
                  <a:close/>
                  <a:moveTo>
                    <a:pt x="431" y="430"/>
                  </a:moveTo>
                  <a:lnTo>
                    <a:pt x="431" y="430"/>
                  </a:lnTo>
                  <a:cubicBezTo>
                    <a:pt x="462" y="417"/>
                    <a:pt x="472" y="392"/>
                    <a:pt x="471" y="372"/>
                  </a:cubicBezTo>
                  <a:cubicBezTo>
                    <a:pt x="464" y="382"/>
                    <a:pt x="457" y="393"/>
                    <a:pt x="450" y="402"/>
                  </a:cubicBezTo>
                  <a:cubicBezTo>
                    <a:pt x="444" y="412"/>
                    <a:pt x="437" y="421"/>
                    <a:pt x="431" y="430"/>
                  </a:cubicBezTo>
                  <a:lnTo>
                    <a:pt x="431" y="430"/>
                  </a:lnTo>
                  <a:close/>
                  <a:moveTo>
                    <a:pt x="493" y="359"/>
                  </a:moveTo>
                  <a:lnTo>
                    <a:pt x="493" y="359"/>
                  </a:lnTo>
                  <a:cubicBezTo>
                    <a:pt x="506" y="345"/>
                    <a:pt x="511" y="331"/>
                    <a:pt x="511" y="317"/>
                  </a:cubicBezTo>
                  <a:cubicBezTo>
                    <a:pt x="503" y="326"/>
                    <a:pt x="496" y="335"/>
                    <a:pt x="490" y="345"/>
                  </a:cubicBezTo>
                  <a:cubicBezTo>
                    <a:pt x="491" y="349"/>
                    <a:pt x="492" y="354"/>
                    <a:pt x="493" y="359"/>
                  </a:cubicBezTo>
                  <a:lnTo>
                    <a:pt x="493" y="359"/>
                  </a:lnTo>
                  <a:close/>
                  <a:moveTo>
                    <a:pt x="534" y="308"/>
                  </a:moveTo>
                  <a:lnTo>
                    <a:pt x="534" y="308"/>
                  </a:lnTo>
                  <a:cubicBezTo>
                    <a:pt x="548" y="297"/>
                    <a:pt x="553" y="285"/>
                    <a:pt x="553" y="270"/>
                  </a:cubicBezTo>
                  <a:cubicBezTo>
                    <a:pt x="545" y="277"/>
                    <a:pt x="538" y="284"/>
                    <a:pt x="531" y="292"/>
                  </a:cubicBezTo>
                  <a:cubicBezTo>
                    <a:pt x="532" y="298"/>
                    <a:pt x="533" y="303"/>
                    <a:pt x="534" y="308"/>
                  </a:cubicBezTo>
                  <a:lnTo>
                    <a:pt x="534" y="308"/>
                  </a:lnTo>
                  <a:close/>
                  <a:moveTo>
                    <a:pt x="533" y="331"/>
                  </a:moveTo>
                  <a:lnTo>
                    <a:pt x="533" y="331"/>
                  </a:lnTo>
                  <a:cubicBezTo>
                    <a:pt x="562" y="318"/>
                    <a:pt x="575" y="287"/>
                    <a:pt x="572" y="254"/>
                  </a:cubicBezTo>
                  <a:cubicBezTo>
                    <a:pt x="567" y="258"/>
                    <a:pt x="563" y="261"/>
                    <a:pt x="558" y="265"/>
                  </a:cubicBezTo>
                  <a:cubicBezTo>
                    <a:pt x="560" y="285"/>
                    <a:pt x="553" y="301"/>
                    <a:pt x="534" y="315"/>
                  </a:cubicBezTo>
                  <a:cubicBezTo>
                    <a:pt x="534" y="321"/>
                    <a:pt x="534" y="326"/>
                    <a:pt x="533" y="331"/>
                  </a:cubicBezTo>
                  <a:lnTo>
                    <a:pt x="533" y="331"/>
                  </a:lnTo>
                  <a:close/>
                  <a:moveTo>
                    <a:pt x="420" y="452"/>
                  </a:moveTo>
                  <a:lnTo>
                    <a:pt x="420" y="452"/>
                  </a:lnTo>
                  <a:cubicBezTo>
                    <a:pt x="420" y="452"/>
                    <a:pt x="420" y="452"/>
                    <a:pt x="420" y="452"/>
                  </a:cubicBezTo>
                  <a:cubicBezTo>
                    <a:pt x="453" y="449"/>
                    <a:pt x="482" y="423"/>
                    <a:pt x="488" y="388"/>
                  </a:cubicBezTo>
                  <a:cubicBezTo>
                    <a:pt x="488" y="387"/>
                    <a:pt x="488" y="387"/>
                    <a:pt x="488" y="387"/>
                  </a:cubicBezTo>
                  <a:cubicBezTo>
                    <a:pt x="489" y="380"/>
                    <a:pt x="489" y="373"/>
                    <a:pt x="488" y="365"/>
                  </a:cubicBezTo>
                  <a:cubicBezTo>
                    <a:pt x="488" y="365"/>
                    <a:pt x="488" y="364"/>
                    <a:pt x="488" y="364"/>
                  </a:cubicBezTo>
                  <a:cubicBezTo>
                    <a:pt x="488" y="360"/>
                    <a:pt x="487" y="355"/>
                    <a:pt x="485" y="351"/>
                  </a:cubicBezTo>
                  <a:cubicBezTo>
                    <a:pt x="482" y="355"/>
                    <a:pt x="479" y="360"/>
                    <a:pt x="475" y="365"/>
                  </a:cubicBezTo>
                  <a:cubicBezTo>
                    <a:pt x="480" y="390"/>
                    <a:pt x="469" y="425"/>
                    <a:pt x="425" y="438"/>
                  </a:cubicBezTo>
                  <a:cubicBezTo>
                    <a:pt x="422" y="443"/>
                    <a:pt x="418" y="447"/>
                    <a:pt x="415" y="452"/>
                  </a:cubicBezTo>
                  <a:cubicBezTo>
                    <a:pt x="416" y="452"/>
                    <a:pt x="418" y="452"/>
                    <a:pt x="420" y="452"/>
                  </a:cubicBezTo>
                  <a:lnTo>
                    <a:pt x="420" y="452"/>
                  </a:lnTo>
                  <a:close/>
                  <a:moveTo>
                    <a:pt x="299" y="552"/>
                  </a:moveTo>
                  <a:lnTo>
                    <a:pt x="299" y="552"/>
                  </a:lnTo>
                  <a:cubicBezTo>
                    <a:pt x="299" y="552"/>
                    <a:pt x="299" y="552"/>
                    <a:pt x="299" y="552"/>
                  </a:cubicBezTo>
                  <a:cubicBezTo>
                    <a:pt x="299" y="553"/>
                    <a:pt x="300" y="554"/>
                    <a:pt x="301" y="555"/>
                  </a:cubicBezTo>
                  <a:cubicBezTo>
                    <a:pt x="312" y="549"/>
                    <a:pt x="322" y="541"/>
                    <a:pt x="332" y="533"/>
                  </a:cubicBezTo>
                  <a:cubicBezTo>
                    <a:pt x="332" y="533"/>
                    <a:pt x="332" y="533"/>
                    <a:pt x="332" y="533"/>
                  </a:cubicBezTo>
                  <a:cubicBezTo>
                    <a:pt x="337" y="529"/>
                    <a:pt x="342" y="525"/>
                    <a:pt x="346" y="521"/>
                  </a:cubicBezTo>
                  <a:cubicBezTo>
                    <a:pt x="346" y="521"/>
                    <a:pt x="347" y="521"/>
                    <a:pt x="347" y="521"/>
                  </a:cubicBezTo>
                  <a:cubicBezTo>
                    <a:pt x="351" y="517"/>
                    <a:pt x="356" y="512"/>
                    <a:pt x="360" y="508"/>
                  </a:cubicBezTo>
                  <a:cubicBezTo>
                    <a:pt x="360" y="508"/>
                    <a:pt x="361" y="508"/>
                    <a:pt x="361" y="507"/>
                  </a:cubicBezTo>
                  <a:cubicBezTo>
                    <a:pt x="367" y="502"/>
                    <a:pt x="372" y="495"/>
                    <a:pt x="378" y="489"/>
                  </a:cubicBezTo>
                  <a:cubicBezTo>
                    <a:pt x="378" y="489"/>
                    <a:pt x="378" y="488"/>
                    <a:pt x="379" y="488"/>
                  </a:cubicBezTo>
                  <a:cubicBezTo>
                    <a:pt x="384" y="483"/>
                    <a:pt x="389" y="477"/>
                    <a:pt x="393" y="471"/>
                  </a:cubicBezTo>
                  <a:cubicBezTo>
                    <a:pt x="394" y="470"/>
                    <a:pt x="394" y="470"/>
                    <a:pt x="394" y="470"/>
                  </a:cubicBezTo>
                  <a:cubicBezTo>
                    <a:pt x="398" y="465"/>
                    <a:pt x="403" y="459"/>
                    <a:pt x="407" y="454"/>
                  </a:cubicBezTo>
                  <a:cubicBezTo>
                    <a:pt x="407" y="453"/>
                    <a:pt x="407" y="453"/>
                    <a:pt x="407" y="453"/>
                  </a:cubicBezTo>
                  <a:cubicBezTo>
                    <a:pt x="412" y="447"/>
                    <a:pt x="417" y="440"/>
                    <a:pt x="421" y="434"/>
                  </a:cubicBezTo>
                  <a:cubicBezTo>
                    <a:pt x="421" y="434"/>
                    <a:pt x="421" y="434"/>
                    <a:pt x="422" y="433"/>
                  </a:cubicBezTo>
                  <a:cubicBezTo>
                    <a:pt x="438" y="410"/>
                    <a:pt x="454" y="386"/>
                    <a:pt x="470" y="363"/>
                  </a:cubicBezTo>
                  <a:cubicBezTo>
                    <a:pt x="470" y="363"/>
                    <a:pt x="470" y="363"/>
                    <a:pt x="470" y="363"/>
                  </a:cubicBezTo>
                  <a:cubicBezTo>
                    <a:pt x="475" y="356"/>
                    <a:pt x="479" y="350"/>
                    <a:pt x="484" y="343"/>
                  </a:cubicBezTo>
                  <a:cubicBezTo>
                    <a:pt x="484" y="343"/>
                    <a:pt x="484" y="343"/>
                    <a:pt x="484" y="343"/>
                  </a:cubicBezTo>
                  <a:cubicBezTo>
                    <a:pt x="492" y="332"/>
                    <a:pt x="500" y="321"/>
                    <a:pt x="508" y="311"/>
                  </a:cubicBezTo>
                  <a:cubicBezTo>
                    <a:pt x="509" y="310"/>
                    <a:pt x="510" y="309"/>
                    <a:pt x="510" y="308"/>
                  </a:cubicBezTo>
                  <a:cubicBezTo>
                    <a:pt x="511" y="308"/>
                    <a:pt x="511" y="307"/>
                    <a:pt x="511" y="307"/>
                  </a:cubicBezTo>
                  <a:cubicBezTo>
                    <a:pt x="516" y="301"/>
                    <a:pt x="521" y="296"/>
                    <a:pt x="526" y="290"/>
                  </a:cubicBezTo>
                  <a:cubicBezTo>
                    <a:pt x="526" y="290"/>
                    <a:pt x="526" y="290"/>
                    <a:pt x="526" y="289"/>
                  </a:cubicBezTo>
                  <a:cubicBezTo>
                    <a:pt x="535" y="280"/>
                    <a:pt x="544" y="270"/>
                    <a:pt x="553" y="262"/>
                  </a:cubicBezTo>
                  <a:cubicBezTo>
                    <a:pt x="553" y="262"/>
                    <a:pt x="554" y="262"/>
                    <a:pt x="554" y="262"/>
                  </a:cubicBezTo>
                  <a:cubicBezTo>
                    <a:pt x="560" y="256"/>
                    <a:pt x="566" y="252"/>
                    <a:pt x="572" y="247"/>
                  </a:cubicBezTo>
                  <a:cubicBezTo>
                    <a:pt x="572" y="247"/>
                    <a:pt x="573" y="247"/>
                    <a:pt x="573" y="247"/>
                  </a:cubicBezTo>
                  <a:lnTo>
                    <a:pt x="574" y="246"/>
                  </a:lnTo>
                  <a:cubicBezTo>
                    <a:pt x="574" y="246"/>
                    <a:pt x="574" y="246"/>
                    <a:pt x="574" y="246"/>
                  </a:cubicBezTo>
                  <a:cubicBezTo>
                    <a:pt x="575" y="245"/>
                    <a:pt x="576" y="244"/>
                    <a:pt x="577" y="244"/>
                  </a:cubicBezTo>
                  <a:lnTo>
                    <a:pt x="571" y="228"/>
                  </a:lnTo>
                  <a:cubicBezTo>
                    <a:pt x="568" y="230"/>
                    <a:pt x="565" y="233"/>
                    <a:pt x="562" y="235"/>
                  </a:cubicBezTo>
                  <a:cubicBezTo>
                    <a:pt x="562" y="235"/>
                    <a:pt x="562" y="236"/>
                    <a:pt x="562" y="236"/>
                  </a:cubicBezTo>
                  <a:cubicBezTo>
                    <a:pt x="456" y="323"/>
                    <a:pt x="411" y="466"/>
                    <a:pt x="294" y="544"/>
                  </a:cubicBezTo>
                  <a:cubicBezTo>
                    <a:pt x="296" y="547"/>
                    <a:pt x="297" y="549"/>
                    <a:pt x="299" y="552"/>
                  </a:cubicBezTo>
                  <a:lnTo>
                    <a:pt x="299" y="552"/>
                  </a:lnTo>
                  <a:close/>
                  <a:moveTo>
                    <a:pt x="400" y="562"/>
                  </a:moveTo>
                  <a:lnTo>
                    <a:pt x="400" y="562"/>
                  </a:lnTo>
                  <a:cubicBezTo>
                    <a:pt x="400" y="562"/>
                    <a:pt x="400" y="562"/>
                    <a:pt x="400" y="562"/>
                  </a:cubicBezTo>
                  <a:cubicBezTo>
                    <a:pt x="402" y="563"/>
                    <a:pt x="405" y="563"/>
                    <a:pt x="407" y="563"/>
                  </a:cubicBezTo>
                  <a:cubicBezTo>
                    <a:pt x="414" y="563"/>
                    <a:pt x="421" y="561"/>
                    <a:pt x="426" y="556"/>
                  </a:cubicBezTo>
                  <a:cubicBezTo>
                    <a:pt x="426" y="556"/>
                    <a:pt x="426" y="556"/>
                    <a:pt x="426" y="556"/>
                  </a:cubicBezTo>
                  <a:cubicBezTo>
                    <a:pt x="433" y="551"/>
                    <a:pt x="437" y="543"/>
                    <a:pt x="437" y="534"/>
                  </a:cubicBezTo>
                  <a:cubicBezTo>
                    <a:pt x="437" y="529"/>
                    <a:pt x="436" y="525"/>
                    <a:pt x="434" y="522"/>
                  </a:cubicBezTo>
                  <a:cubicBezTo>
                    <a:pt x="434" y="521"/>
                    <a:pt x="434" y="521"/>
                    <a:pt x="434" y="521"/>
                  </a:cubicBezTo>
                  <a:cubicBezTo>
                    <a:pt x="429" y="511"/>
                    <a:pt x="419" y="505"/>
                    <a:pt x="407" y="505"/>
                  </a:cubicBezTo>
                  <a:cubicBezTo>
                    <a:pt x="406" y="505"/>
                    <a:pt x="404" y="505"/>
                    <a:pt x="403" y="505"/>
                  </a:cubicBezTo>
                  <a:lnTo>
                    <a:pt x="402" y="505"/>
                  </a:lnTo>
                  <a:cubicBezTo>
                    <a:pt x="397" y="506"/>
                    <a:pt x="392" y="508"/>
                    <a:pt x="388" y="512"/>
                  </a:cubicBezTo>
                  <a:lnTo>
                    <a:pt x="388" y="512"/>
                  </a:lnTo>
                  <a:cubicBezTo>
                    <a:pt x="382" y="517"/>
                    <a:pt x="378" y="525"/>
                    <a:pt x="378" y="534"/>
                  </a:cubicBezTo>
                  <a:cubicBezTo>
                    <a:pt x="378" y="547"/>
                    <a:pt x="387" y="559"/>
                    <a:pt x="400" y="562"/>
                  </a:cubicBezTo>
                  <a:lnTo>
                    <a:pt x="400" y="562"/>
                  </a:lnTo>
                  <a:close/>
                  <a:moveTo>
                    <a:pt x="324" y="668"/>
                  </a:moveTo>
                  <a:lnTo>
                    <a:pt x="324" y="668"/>
                  </a:lnTo>
                  <a:cubicBezTo>
                    <a:pt x="332" y="665"/>
                    <a:pt x="340" y="662"/>
                    <a:pt x="347" y="657"/>
                  </a:cubicBezTo>
                  <a:cubicBezTo>
                    <a:pt x="347" y="657"/>
                    <a:pt x="347" y="657"/>
                    <a:pt x="348" y="657"/>
                  </a:cubicBezTo>
                  <a:cubicBezTo>
                    <a:pt x="354" y="653"/>
                    <a:pt x="360" y="648"/>
                    <a:pt x="365" y="643"/>
                  </a:cubicBezTo>
                  <a:cubicBezTo>
                    <a:pt x="365" y="643"/>
                    <a:pt x="365" y="643"/>
                    <a:pt x="365" y="643"/>
                  </a:cubicBezTo>
                  <a:cubicBezTo>
                    <a:pt x="390" y="618"/>
                    <a:pt x="397" y="585"/>
                    <a:pt x="396" y="567"/>
                  </a:cubicBezTo>
                  <a:cubicBezTo>
                    <a:pt x="391" y="565"/>
                    <a:pt x="385" y="562"/>
                    <a:pt x="381" y="557"/>
                  </a:cubicBezTo>
                  <a:cubicBezTo>
                    <a:pt x="384" y="590"/>
                    <a:pt x="374" y="629"/>
                    <a:pt x="327" y="653"/>
                  </a:cubicBezTo>
                  <a:cubicBezTo>
                    <a:pt x="326" y="653"/>
                    <a:pt x="326" y="653"/>
                    <a:pt x="325" y="653"/>
                  </a:cubicBezTo>
                  <a:cubicBezTo>
                    <a:pt x="325" y="653"/>
                    <a:pt x="324" y="653"/>
                    <a:pt x="324" y="653"/>
                  </a:cubicBezTo>
                  <a:cubicBezTo>
                    <a:pt x="316" y="650"/>
                    <a:pt x="307" y="646"/>
                    <a:pt x="300" y="641"/>
                  </a:cubicBezTo>
                  <a:cubicBezTo>
                    <a:pt x="299" y="640"/>
                    <a:pt x="299" y="640"/>
                    <a:pt x="298" y="640"/>
                  </a:cubicBezTo>
                  <a:cubicBezTo>
                    <a:pt x="292" y="635"/>
                    <a:pt x="286" y="629"/>
                    <a:pt x="282" y="622"/>
                  </a:cubicBezTo>
                  <a:cubicBezTo>
                    <a:pt x="282" y="621"/>
                    <a:pt x="282" y="621"/>
                    <a:pt x="281" y="621"/>
                  </a:cubicBezTo>
                  <a:cubicBezTo>
                    <a:pt x="272" y="605"/>
                    <a:pt x="274" y="585"/>
                    <a:pt x="300" y="569"/>
                  </a:cubicBezTo>
                  <a:cubicBezTo>
                    <a:pt x="299" y="565"/>
                    <a:pt x="297" y="561"/>
                    <a:pt x="295" y="557"/>
                  </a:cubicBezTo>
                  <a:cubicBezTo>
                    <a:pt x="241" y="594"/>
                    <a:pt x="263" y="640"/>
                    <a:pt x="324" y="668"/>
                  </a:cubicBezTo>
                  <a:lnTo>
                    <a:pt x="324" y="668"/>
                  </a:lnTo>
                  <a:close/>
                  <a:moveTo>
                    <a:pt x="349" y="662"/>
                  </a:moveTo>
                  <a:lnTo>
                    <a:pt x="349" y="662"/>
                  </a:lnTo>
                  <a:cubicBezTo>
                    <a:pt x="344" y="666"/>
                    <a:pt x="338" y="669"/>
                    <a:pt x="331" y="672"/>
                  </a:cubicBezTo>
                  <a:cubicBezTo>
                    <a:pt x="363" y="685"/>
                    <a:pt x="405" y="694"/>
                    <a:pt x="449" y="693"/>
                  </a:cubicBezTo>
                  <a:cubicBezTo>
                    <a:pt x="423" y="683"/>
                    <a:pt x="374" y="667"/>
                    <a:pt x="349" y="662"/>
                  </a:cubicBezTo>
                  <a:lnTo>
                    <a:pt x="349" y="662"/>
                  </a:lnTo>
                  <a:close/>
                  <a:moveTo>
                    <a:pt x="368" y="648"/>
                  </a:moveTo>
                  <a:lnTo>
                    <a:pt x="368" y="648"/>
                  </a:lnTo>
                  <a:cubicBezTo>
                    <a:pt x="364" y="652"/>
                    <a:pt x="360" y="655"/>
                    <a:pt x="356" y="658"/>
                  </a:cubicBezTo>
                  <a:cubicBezTo>
                    <a:pt x="387" y="665"/>
                    <a:pt x="443" y="683"/>
                    <a:pt x="463" y="692"/>
                  </a:cubicBezTo>
                  <a:cubicBezTo>
                    <a:pt x="475" y="692"/>
                    <a:pt x="487" y="690"/>
                    <a:pt x="499" y="688"/>
                  </a:cubicBezTo>
                  <a:cubicBezTo>
                    <a:pt x="465" y="677"/>
                    <a:pt x="398" y="656"/>
                    <a:pt x="368" y="648"/>
                  </a:cubicBezTo>
                  <a:lnTo>
                    <a:pt x="368" y="648"/>
                  </a:lnTo>
                  <a:close/>
                  <a:moveTo>
                    <a:pt x="402" y="568"/>
                  </a:moveTo>
                  <a:lnTo>
                    <a:pt x="402" y="568"/>
                  </a:lnTo>
                  <a:cubicBezTo>
                    <a:pt x="402" y="587"/>
                    <a:pt x="395" y="619"/>
                    <a:pt x="372" y="644"/>
                  </a:cubicBezTo>
                  <a:cubicBezTo>
                    <a:pt x="407" y="652"/>
                    <a:pt x="482" y="676"/>
                    <a:pt x="510" y="686"/>
                  </a:cubicBezTo>
                  <a:cubicBezTo>
                    <a:pt x="514" y="685"/>
                    <a:pt x="518" y="684"/>
                    <a:pt x="521" y="683"/>
                  </a:cubicBezTo>
                  <a:cubicBezTo>
                    <a:pt x="517" y="661"/>
                    <a:pt x="517" y="629"/>
                    <a:pt x="528" y="594"/>
                  </a:cubicBezTo>
                  <a:cubicBezTo>
                    <a:pt x="497" y="592"/>
                    <a:pt x="461" y="582"/>
                    <a:pt x="428" y="562"/>
                  </a:cubicBezTo>
                  <a:cubicBezTo>
                    <a:pt x="422" y="566"/>
                    <a:pt x="415" y="569"/>
                    <a:pt x="407" y="569"/>
                  </a:cubicBezTo>
                  <a:cubicBezTo>
                    <a:pt x="405" y="569"/>
                    <a:pt x="404" y="569"/>
                    <a:pt x="402" y="568"/>
                  </a:cubicBezTo>
                  <a:lnTo>
                    <a:pt x="402" y="568"/>
                  </a:lnTo>
                  <a:close/>
                  <a:moveTo>
                    <a:pt x="402" y="492"/>
                  </a:moveTo>
                  <a:lnTo>
                    <a:pt x="402" y="492"/>
                  </a:lnTo>
                  <a:cubicBezTo>
                    <a:pt x="402" y="495"/>
                    <a:pt x="403" y="497"/>
                    <a:pt x="404" y="499"/>
                  </a:cubicBezTo>
                  <a:cubicBezTo>
                    <a:pt x="405" y="499"/>
                    <a:pt x="406" y="499"/>
                    <a:pt x="407" y="499"/>
                  </a:cubicBezTo>
                  <a:cubicBezTo>
                    <a:pt x="413" y="499"/>
                    <a:pt x="418" y="500"/>
                    <a:pt x="423" y="503"/>
                  </a:cubicBezTo>
                  <a:cubicBezTo>
                    <a:pt x="426" y="487"/>
                    <a:pt x="411" y="481"/>
                    <a:pt x="402" y="492"/>
                  </a:cubicBezTo>
                  <a:lnTo>
                    <a:pt x="402" y="492"/>
                  </a:lnTo>
                  <a:close/>
                  <a:moveTo>
                    <a:pt x="422" y="464"/>
                  </a:moveTo>
                  <a:lnTo>
                    <a:pt x="422" y="464"/>
                  </a:lnTo>
                  <a:cubicBezTo>
                    <a:pt x="447" y="470"/>
                    <a:pt x="455" y="502"/>
                    <a:pt x="440" y="521"/>
                  </a:cubicBezTo>
                  <a:cubicBezTo>
                    <a:pt x="441" y="525"/>
                    <a:pt x="442" y="529"/>
                    <a:pt x="442" y="534"/>
                  </a:cubicBezTo>
                  <a:cubicBezTo>
                    <a:pt x="442" y="543"/>
                    <a:pt x="438" y="552"/>
                    <a:pt x="432" y="558"/>
                  </a:cubicBezTo>
                  <a:cubicBezTo>
                    <a:pt x="481" y="588"/>
                    <a:pt x="536" y="593"/>
                    <a:pt x="572" y="586"/>
                  </a:cubicBezTo>
                  <a:cubicBezTo>
                    <a:pt x="610" y="578"/>
                    <a:pt x="623" y="557"/>
                    <a:pt x="600" y="536"/>
                  </a:cubicBezTo>
                  <a:cubicBezTo>
                    <a:pt x="595" y="532"/>
                    <a:pt x="607" y="521"/>
                    <a:pt x="615" y="520"/>
                  </a:cubicBezTo>
                  <a:cubicBezTo>
                    <a:pt x="616" y="515"/>
                    <a:pt x="614" y="511"/>
                    <a:pt x="609" y="509"/>
                  </a:cubicBezTo>
                  <a:cubicBezTo>
                    <a:pt x="598" y="508"/>
                    <a:pt x="579" y="514"/>
                    <a:pt x="566" y="517"/>
                  </a:cubicBezTo>
                  <a:cubicBezTo>
                    <a:pt x="566" y="519"/>
                    <a:pt x="562" y="520"/>
                    <a:pt x="561" y="517"/>
                  </a:cubicBezTo>
                  <a:cubicBezTo>
                    <a:pt x="560" y="513"/>
                    <a:pt x="563" y="507"/>
                    <a:pt x="564" y="505"/>
                  </a:cubicBezTo>
                  <a:cubicBezTo>
                    <a:pt x="566" y="501"/>
                    <a:pt x="570" y="504"/>
                    <a:pt x="569" y="507"/>
                  </a:cubicBezTo>
                  <a:cubicBezTo>
                    <a:pt x="568" y="508"/>
                    <a:pt x="568" y="509"/>
                    <a:pt x="567" y="511"/>
                  </a:cubicBezTo>
                  <a:cubicBezTo>
                    <a:pt x="580" y="508"/>
                    <a:pt x="597" y="502"/>
                    <a:pt x="609" y="503"/>
                  </a:cubicBezTo>
                  <a:cubicBezTo>
                    <a:pt x="612" y="501"/>
                    <a:pt x="620" y="495"/>
                    <a:pt x="619" y="491"/>
                  </a:cubicBezTo>
                  <a:cubicBezTo>
                    <a:pt x="618" y="490"/>
                    <a:pt x="617" y="489"/>
                    <a:pt x="616" y="487"/>
                  </a:cubicBezTo>
                  <a:cubicBezTo>
                    <a:pt x="610" y="479"/>
                    <a:pt x="612" y="473"/>
                    <a:pt x="618" y="467"/>
                  </a:cubicBezTo>
                  <a:cubicBezTo>
                    <a:pt x="608" y="466"/>
                    <a:pt x="596" y="467"/>
                    <a:pt x="590" y="474"/>
                  </a:cubicBezTo>
                  <a:cubicBezTo>
                    <a:pt x="586" y="479"/>
                    <a:pt x="579" y="467"/>
                    <a:pt x="579" y="466"/>
                  </a:cubicBezTo>
                  <a:cubicBezTo>
                    <a:pt x="576" y="460"/>
                    <a:pt x="576" y="452"/>
                    <a:pt x="586" y="443"/>
                  </a:cubicBezTo>
                  <a:cubicBezTo>
                    <a:pt x="588" y="440"/>
                    <a:pt x="592" y="445"/>
                    <a:pt x="590" y="447"/>
                  </a:cubicBezTo>
                  <a:cubicBezTo>
                    <a:pt x="582" y="454"/>
                    <a:pt x="580" y="461"/>
                    <a:pt x="587" y="468"/>
                  </a:cubicBezTo>
                  <a:lnTo>
                    <a:pt x="588" y="469"/>
                  </a:lnTo>
                  <a:cubicBezTo>
                    <a:pt x="598" y="461"/>
                    <a:pt x="612" y="460"/>
                    <a:pt x="624" y="463"/>
                  </a:cubicBezTo>
                  <a:lnTo>
                    <a:pt x="624" y="463"/>
                  </a:lnTo>
                  <a:lnTo>
                    <a:pt x="624" y="463"/>
                  </a:lnTo>
                  <a:cubicBezTo>
                    <a:pt x="645" y="461"/>
                    <a:pt x="644" y="453"/>
                    <a:pt x="638" y="437"/>
                  </a:cubicBezTo>
                  <a:cubicBezTo>
                    <a:pt x="636" y="431"/>
                    <a:pt x="633" y="424"/>
                    <a:pt x="630" y="415"/>
                  </a:cubicBezTo>
                  <a:cubicBezTo>
                    <a:pt x="625" y="404"/>
                    <a:pt x="617" y="379"/>
                    <a:pt x="608" y="353"/>
                  </a:cubicBezTo>
                  <a:cubicBezTo>
                    <a:pt x="584" y="343"/>
                    <a:pt x="549" y="349"/>
                    <a:pt x="523" y="361"/>
                  </a:cubicBezTo>
                  <a:cubicBezTo>
                    <a:pt x="516" y="371"/>
                    <a:pt x="507" y="380"/>
                    <a:pt x="493" y="389"/>
                  </a:cubicBezTo>
                  <a:cubicBezTo>
                    <a:pt x="487" y="426"/>
                    <a:pt x="457" y="453"/>
                    <a:pt x="423" y="457"/>
                  </a:cubicBezTo>
                  <a:lnTo>
                    <a:pt x="422" y="464"/>
                  </a:lnTo>
                  <a:lnTo>
                    <a:pt x="422" y="464"/>
                  </a:lnTo>
                  <a:close/>
                  <a:moveTo>
                    <a:pt x="416" y="463"/>
                  </a:moveTo>
                  <a:lnTo>
                    <a:pt x="416" y="463"/>
                  </a:lnTo>
                  <a:lnTo>
                    <a:pt x="417" y="458"/>
                  </a:lnTo>
                  <a:cubicBezTo>
                    <a:pt x="415" y="458"/>
                    <a:pt x="413" y="458"/>
                    <a:pt x="411" y="458"/>
                  </a:cubicBezTo>
                  <a:cubicBezTo>
                    <a:pt x="407" y="463"/>
                    <a:pt x="403" y="468"/>
                    <a:pt x="399" y="473"/>
                  </a:cubicBezTo>
                  <a:cubicBezTo>
                    <a:pt x="399" y="477"/>
                    <a:pt x="399" y="482"/>
                    <a:pt x="400" y="485"/>
                  </a:cubicBezTo>
                  <a:cubicBezTo>
                    <a:pt x="412" y="476"/>
                    <a:pt x="435" y="482"/>
                    <a:pt x="428" y="506"/>
                  </a:cubicBezTo>
                  <a:cubicBezTo>
                    <a:pt x="431" y="508"/>
                    <a:pt x="434" y="511"/>
                    <a:pt x="437" y="515"/>
                  </a:cubicBezTo>
                  <a:cubicBezTo>
                    <a:pt x="449" y="498"/>
                    <a:pt x="439" y="469"/>
                    <a:pt x="414" y="469"/>
                  </a:cubicBezTo>
                  <a:cubicBezTo>
                    <a:pt x="411" y="468"/>
                    <a:pt x="411" y="463"/>
                    <a:pt x="415" y="463"/>
                  </a:cubicBezTo>
                  <a:cubicBezTo>
                    <a:pt x="415" y="463"/>
                    <a:pt x="416" y="463"/>
                    <a:pt x="416" y="463"/>
                  </a:cubicBezTo>
                  <a:lnTo>
                    <a:pt x="416" y="463"/>
                  </a:lnTo>
                  <a:close/>
                  <a:moveTo>
                    <a:pt x="514" y="262"/>
                  </a:moveTo>
                  <a:lnTo>
                    <a:pt x="514" y="262"/>
                  </a:lnTo>
                  <a:cubicBezTo>
                    <a:pt x="514" y="265"/>
                    <a:pt x="511" y="267"/>
                    <a:pt x="509" y="267"/>
                  </a:cubicBezTo>
                  <a:cubicBezTo>
                    <a:pt x="506" y="267"/>
                    <a:pt x="503" y="265"/>
                    <a:pt x="503" y="262"/>
                  </a:cubicBezTo>
                  <a:cubicBezTo>
                    <a:pt x="503" y="259"/>
                    <a:pt x="506" y="257"/>
                    <a:pt x="509" y="257"/>
                  </a:cubicBezTo>
                  <a:cubicBezTo>
                    <a:pt x="511" y="257"/>
                    <a:pt x="514" y="259"/>
                    <a:pt x="514" y="262"/>
                  </a:cubicBezTo>
                  <a:lnTo>
                    <a:pt x="514" y="262"/>
                  </a:lnTo>
                  <a:close/>
                  <a:moveTo>
                    <a:pt x="529" y="244"/>
                  </a:moveTo>
                  <a:lnTo>
                    <a:pt x="529" y="244"/>
                  </a:lnTo>
                  <a:cubicBezTo>
                    <a:pt x="529" y="248"/>
                    <a:pt x="526" y="250"/>
                    <a:pt x="523" y="250"/>
                  </a:cubicBezTo>
                  <a:cubicBezTo>
                    <a:pt x="520" y="250"/>
                    <a:pt x="517" y="248"/>
                    <a:pt x="517" y="244"/>
                  </a:cubicBezTo>
                  <a:cubicBezTo>
                    <a:pt x="517" y="241"/>
                    <a:pt x="520" y="239"/>
                    <a:pt x="523" y="239"/>
                  </a:cubicBezTo>
                  <a:cubicBezTo>
                    <a:pt x="526" y="239"/>
                    <a:pt x="529" y="241"/>
                    <a:pt x="529" y="244"/>
                  </a:cubicBezTo>
                  <a:lnTo>
                    <a:pt x="529" y="244"/>
                  </a:lnTo>
                  <a:close/>
                  <a:moveTo>
                    <a:pt x="499" y="280"/>
                  </a:moveTo>
                  <a:lnTo>
                    <a:pt x="499" y="280"/>
                  </a:lnTo>
                  <a:cubicBezTo>
                    <a:pt x="499" y="283"/>
                    <a:pt x="497" y="285"/>
                    <a:pt x="495" y="285"/>
                  </a:cubicBezTo>
                  <a:cubicBezTo>
                    <a:pt x="492" y="285"/>
                    <a:pt x="490" y="283"/>
                    <a:pt x="490" y="280"/>
                  </a:cubicBezTo>
                  <a:cubicBezTo>
                    <a:pt x="490" y="278"/>
                    <a:pt x="492" y="276"/>
                    <a:pt x="495" y="276"/>
                  </a:cubicBezTo>
                  <a:cubicBezTo>
                    <a:pt x="497" y="276"/>
                    <a:pt x="499" y="278"/>
                    <a:pt x="499" y="280"/>
                  </a:cubicBezTo>
                  <a:lnTo>
                    <a:pt x="499" y="280"/>
                  </a:lnTo>
                  <a:close/>
                  <a:moveTo>
                    <a:pt x="339" y="230"/>
                  </a:moveTo>
                  <a:lnTo>
                    <a:pt x="339" y="230"/>
                  </a:lnTo>
                  <a:cubicBezTo>
                    <a:pt x="339" y="233"/>
                    <a:pt x="336" y="236"/>
                    <a:pt x="333" y="236"/>
                  </a:cubicBezTo>
                  <a:cubicBezTo>
                    <a:pt x="330" y="236"/>
                    <a:pt x="328" y="233"/>
                    <a:pt x="328" y="230"/>
                  </a:cubicBezTo>
                  <a:cubicBezTo>
                    <a:pt x="328" y="227"/>
                    <a:pt x="330" y="224"/>
                    <a:pt x="333" y="224"/>
                  </a:cubicBezTo>
                  <a:cubicBezTo>
                    <a:pt x="336" y="224"/>
                    <a:pt x="339" y="227"/>
                    <a:pt x="339" y="230"/>
                  </a:cubicBezTo>
                  <a:lnTo>
                    <a:pt x="339" y="230"/>
                  </a:lnTo>
                  <a:close/>
                  <a:moveTo>
                    <a:pt x="407" y="544"/>
                  </a:moveTo>
                  <a:lnTo>
                    <a:pt x="407" y="544"/>
                  </a:lnTo>
                  <a:cubicBezTo>
                    <a:pt x="413" y="544"/>
                    <a:pt x="417" y="539"/>
                    <a:pt x="417" y="534"/>
                  </a:cubicBezTo>
                  <a:cubicBezTo>
                    <a:pt x="417" y="528"/>
                    <a:pt x="413" y="524"/>
                    <a:pt x="407" y="524"/>
                  </a:cubicBezTo>
                  <a:cubicBezTo>
                    <a:pt x="402" y="524"/>
                    <a:pt x="397" y="528"/>
                    <a:pt x="397" y="534"/>
                  </a:cubicBezTo>
                  <a:cubicBezTo>
                    <a:pt x="397" y="539"/>
                    <a:pt x="402" y="544"/>
                    <a:pt x="407" y="544"/>
                  </a:cubicBezTo>
                  <a:lnTo>
                    <a:pt x="407" y="544"/>
                  </a:lnTo>
                  <a:close/>
                  <a:moveTo>
                    <a:pt x="407" y="550"/>
                  </a:moveTo>
                  <a:lnTo>
                    <a:pt x="407" y="550"/>
                  </a:lnTo>
                  <a:cubicBezTo>
                    <a:pt x="399" y="550"/>
                    <a:pt x="392" y="542"/>
                    <a:pt x="392" y="534"/>
                  </a:cubicBezTo>
                  <a:cubicBezTo>
                    <a:pt x="392" y="525"/>
                    <a:pt x="399" y="518"/>
                    <a:pt x="407" y="518"/>
                  </a:cubicBezTo>
                  <a:cubicBezTo>
                    <a:pt x="416" y="518"/>
                    <a:pt x="423" y="525"/>
                    <a:pt x="423" y="534"/>
                  </a:cubicBezTo>
                  <a:cubicBezTo>
                    <a:pt x="423" y="542"/>
                    <a:pt x="416" y="550"/>
                    <a:pt x="407" y="550"/>
                  </a:cubicBezTo>
                  <a:lnTo>
                    <a:pt x="407" y="550"/>
                  </a:lnTo>
                  <a:close/>
                  <a:moveTo>
                    <a:pt x="624" y="463"/>
                  </a:moveTo>
                  <a:lnTo>
                    <a:pt x="624" y="463"/>
                  </a:lnTo>
                  <a:cubicBezTo>
                    <a:pt x="624" y="463"/>
                    <a:pt x="624" y="463"/>
                    <a:pt x="624" y="463"/>
                  </a:cubicBezTo>
                  <a:lnTo>
                    <a:pt x="624" y="463"/>
                  </a:lnTo>
                  <a:lnTo>
                    <a:pt x="624" y="463"/>
                  </a:lnTo>
                  <a:lnTo>
                    <a:pt x="624" y="463"/>
                  </a:lnTo>
                  <a:close/>
                  <a:moveTo>
                    <a:pt x="541" y="399"/>
                  </a:moveTo>
                  <a:lnTo>
                    <a:pt x="541" y="399"/>
                  </a:lnTo>
                  <a:cubicBezTo>
                    <a:pt x="539" y="395"/>
                    <a:pt x="539" y="389"/>
                    <a:pt x="539" y="383"/>
                  </a:cubicBezTo>
                  <a:cubicBezTo>
                    <a:pt x="531" y="385"/>
                    <a:pt x="523" y="389"/>
                    <a:pt x="516" y="395"/>
                  </a:cubicBezTo>
                  <a:cubicBezTo>
                    <a:pt x="518" y="395"/>
                    <a:pt x="522" y="397"/>
                    <a:pt x="527" y="398"/>
                  </a:cubicBezTo>
                  <a:cubicBezTo>
                    <a:pt x="531" y="398"/>
                    <a:pt x="536" y="399"/>
                    <a:pt x="541" y="399"/>
                  </a:cubicBezTo>
                  <a:lnTo>
                    <a:pt x="541" y="399"/>
                  </a:lnTo>
                  <a:close/>
                  <a:moveTo>
                    <a:pt x="545" y="381"/>
                  </a:moveTo>
                  <a:lnTo>
                    <a:pt x="545" y="381"/>
                  </a:lnTo>
                  <a:cubicBezTo>
                    <a:pt x="544" y="389"/>
                    <a:pt x="545" y="395"/>
                    <a:pt x="547" y="400"/>
                  </a:cubicBezTo>
                  <a:cubicBezTo>
                    <a:pt x="551" y="400"/>
                    <a:pt x="554" y="399"/>
                    <a:pt x="558" y="399"/>
                  </a:cubicBezTo>
                  <a:cubicBezTo>
                    <a:pt x="556" y="397"/>
                    <a:pt x="555" y="393"/>
                    <a:pt x="555" y="389"/>
                  </a:cubicBezTo>
                  <a:cubicBezTo>
                    <a:pt x="555" y="386"/>
                    <a:pt x="555" y="382"/>
                    <a:pt x="556" y="379"/>
                  </a:cubicBezTo>
                  <a:cubicBezTo>
                    <a:pt x="553" y="380"/>
                    <a:pt x="549" y="380"/>
                    <a:pt x="545" y="381"/>
                  </a:cubicBezTo>
                  <a:lnTo>
                    <a:pt x="545" y="381"/>
                  </a:lnTo>
                  <a:close/>
                  <a:moveTo>
                    <a:pt x="569" y="373"/>
                  </a:moveTo>
                  <a:lnTo>
                    <a:pt x="569" y="373"/>
                  </a:lnTo>
                  <a:cubicBezTo>
                    <a:pt x="572" y="373"/>
                    <a:pt x="576" y="372"/>
                    <a:pt x="579" y="373"/>
                  </a:cubicBezTo>
                  <a:cubicBezTo>
                    <a:pt x="581" y="373"/>
                    <a:pt x="582" y="375"/>
                    <a:pt x="582" y="376"/>
                  </a:cubicBezTo>
                  <a:cubicBezTo>
                    <a:pt x="582" y="379"/>
                    <a:pt x="577" y="381"/>
                    <a:pt x="574" y="382"/>
                  </a:cubicBezTo>
                  <a:cubicBezTo>
                    <a:pt x="574" y="384"/>
                    <a:pt x="575" y="386"/>
                    <a:pt x="575" y="387"/>
                  </a:cubicBezTo>
                  <a:cubicBezTo>
                    <a:pt x="576" y="395"/>
                    <a:pt x="572" y="402"/>
                    <a:pt x="567" y="404"/>
                  </a:cubicBezTo>
                  <a:cubicBezTo>
                    <a:pt x="567" y="404"/>
                    <a:pt x="567" y="404"/>
                    <a:pt x="567" y="404"/>
                  </a:cubicBezTo>
                  <a:cubicBezTo>
                    <a:pt x="560" y="405"/>
                    <a:pt x="553" y="405"/>
                    <a:pt x="546" y="405"/>
                  </a:cubicBezTo>
                  <a:cubicBezTo>
                    <a:pt x="545" y="405"/>
                    <a:pt x="545" y="405"/>
                    <a:pt x="544" y="405"/>
                  </a:cubicBezTo>
                  <a:cubicBezTo>
                    <a:pt x="533" y="405"/>
                    <a:pt x="521" y="403"/>
                    <a:pt x="511" y="399"/>
                  </a:cubicBezTo>
                  <a:cubicBezTo>
                    <a:pt x="511" y="399"/>
                    <a:pt x="511" y="399"/>
                    <a:pt x="511" y="399"/>
                  </a:cubicBezTo>
                  <a:cubicBezTo>
                    <a:pt x="508" y="402"/>
                    <a:pt x="504" y="399"/>
                    <a:pt x="506" y="396"/>
                  </a:cubicBezTo>
                  <a:cubicBezTo>
                    <a:pt x="506" y="396"/>
                    <a:pt x="507" y="395"/>
                    <a:pt x="508" y="394"/>
                  </a:cubicBezTo>
                  <a:cubicBezTo>
                    <a:pt x="508" y="394"/>
                    <a:pt x="509" y="393"/>
                    <a:pt x="509" y="393"/>
                  </a:cubicBezTo>
                  <a:cubicBezTo>
                    <a:pt x="515" y="387"/>
                    <a:pt x="534" y="373"/>
                    <a:pt x="569" y="373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AD4C2154-1036-25AE-9332-6CD29C8A49F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499350" y="325438"/>
              <a:ext cx="525463" cy="576262"/>
            </a:xfrm>
            <a:custGeom>
              <a:avLst/>
              <a:gdLst>
                <a:gd name="T0" fmla="*/ 524 w 647"/>
                <a:gd name="T1" fmla="*/ 663 h 701"/>
                <a:gd name="T2" fmla="*/ 555 w 647"/>
                <a:gd name="T3" fmla="*/ 673 h 701"/>
                <a:gd name="T4" fmla="*/ 563 w 647"/>
                <a:gd name="T5" fmla="*/ 670 h 701"/>
                <a:gd name="T6" fmla="*/ 524 w 647"/>
                <a:gd name="T7" fmla="*/ 657 h 701"/>
                <a:gd name="T8" fmla="*/ 564 w 647"/>
                <a:gd name="T9" fmla="*/ 676 h 701"/>
                <a:gd name="T10" fmla="*/ 510 w 647"/>
                <a:gd name="T11" fmla="*/ 692 h 701"/>
                <a:gd name="T12" fmla="*/ 324 w 647"/>
                <a:gd name="T13" fmla="*/ 675 h 701"/>
                <a:gd name="T14" fmla="*/ 293 w 647"/>
                <a:gd name="T15" fmla="*/ 552 h 701"/>
                <a:gd name="T16" fmla="*/ 265 w 647"/>
                <a:gd name="T17" fmla="*/ 544 h 701"/>
                <a:gd name="T18" fmla="*/ 217 w 647"/>
                <a:gd name="T19" fmla="*/ 599 h 701"/>
                <a:gd name="T20" fmla="*/ 501 w 647"/>
                <a:gd name="T21" fmla="*/ 186 h 701"/>
                <a:gd name="T22" fmla="*/ 510 w 647"/>
                <a:gd name="T23" fmla="*/ 202 h 701"/>
                <a:gd name="T24" fmla="*/ 554 w 647"/>
                <a:gd name="T25" fmla="*/ 163 h 701"/>
                <a:gd name="T26" fmla="*/ 583 w 647"/>
                <a:gd name="T27" fmla="*/ 244 h 701"/>
                <a:gd name="T28" fmla="*/ 579 w 647"/>
                <a:gd name="T29" fmla="*/ 249 h 701"/>
                <a:gd name="T30" fmla="*/ 625 w 647"/>
                <a:gd name="T31" fmla="*/ 468 h 701"/>
                <a:gd name="T32" fmla="*/ 617 w 647"/>
                <a:gd name="T33" fmla="*/ 526 h 701"/>
                <a:gd name="T34" fmla="*/ 534 w 647"/>
                <a:gd name="T35" fmla="*/ 594 h 701"/>
                <a:gd name="T36" fmla="*/ 586 w 647"/>
                <a:gd name="T37" fmla="*/ 661 h 701"/>
                <a:gd name="T38" fmla="*/ 586 w 647"/>
                <a:gd name="T39" fmla="*/ 666 h 701"/>
                <a:gd name="T40" fmla="*/ 564 w 647"/>
                <a:gd name="T41" fmla="*/ 676 h 701"/>
                <a:gd name="T42" fmla="*/ 306 w 647"/>
                <a:gd name="T43" fmla="*/ 571 h 701"/>
                <a:gd name="T44" fmla="*/ 303 w 647"/>
                <a:gd name="T45" fmla="*/ 560 h 701"/>
                <a:gd name="T46" fmla="*/ 302 w 647"/>
                <a:gd name="T47" fmla="*/ 575 h 701"/>
                <a:gd name="T48" fmla="*/ 303 w 647"/>
                <a:gd name="T49" fmla="*/ 596 h 701"/>
                <a:gd name="T50" fmla="*/ 283 w 647"/>
                <a:gd name="T51" fmla="*/ 607 h 701"/>
                <a:gd name="T52" fmla="*/ 333 w 647"/>
                <a:gd name="T53" fmla="*/ 540 h 701"/>
                <a:gd name="T54" fmla="*/ 283 w 647"/>
                <a:gd name="T55" fmla="*/ 607 h 701"/>
                <a:gd name="T56" fmla="*/ 301 w 647"/>
                <a:gd name="T57" fmla="*/ 635 h 701"/>
                <a:gd name="T58" fmla="*/ 289 w 647"/>
                <a:gd name="T59" fmla="*/ 623 h 701"/>
                <a:gd name="T60" fmla="*/ 307 w 647"/>
                <a:gd name="T61" fmla="*/ 639 h 701"/>
                <a:gd name="T62" fmla="*/ 352 w 647"/>
                <a:gd name="T63" fmla="*/ 524 h 701"/>
                <a:gd name="T64" fmla="*/ 527 w 647"/>
                <a:gd name="T65" fmla="*/ 353 h 701"/>
                <a:gd name="T66" fmla="*/ 578 w 647"/>
                <a:gd name="T67" fmla="*/ 264 h 701"/>
                <a:gd name="T68" fmla="*/ 527 w 647"/>
                <a:gd name="T69" fmla="*/ 353 h 701"/>
                <a:gd name="T70" fmla="*/ 519 w 647"/>
                <a:gd name="T71" fmla="*/ 356 h 701"/>
                <a:gd name="T72" fmla="*/ 528 w 647"/>
                <a:gd name="T73" fmla="*/ 314 h 701"/>
                <a:gd name="T74" fmla="*/ 516 w 647"/>
                <a:gd name="T75" fmla="*/ 310 h 701"/>
                <a:gd name="T76" fmla="*/ 518 w 647"/>
                <a:gd name="T77" fmla="*/ 357 h 701"/>
                <a:gd name="T78" fmla="*/ 374 w 647"/>
                <a:gd name="T79" fmla="*/ 525 h 701"/>
                <a:gd name="T80" fmla="*/ 366 w 647"/>
                <a:gd name="T81" fmla="*/ 510 h 701"/>
                <a:gd name="T82" fmla="*/ 387 w 647"/>
                <a:gd name="T83" fmla="*/ 505 h 701"/>
                <a:gd name="T84" fmla="*/ 394 w 647"/>
                <a:gd name="T85" fmla="*/ 479 h 701"/>
                <a:gd name="T86" fmla="*/ 387 w 647"/>
                <a:gd name="T87" fmla="*/ 505 h 701"/>
                <a:gd name="T88" fmla="*/ 258 w 647"/>
                <a:gd name="T89" fmla="*/ 506 h 701"/>
                <a:gd name="T90" fmla="*/ 226 w 647"/>
                <a:gd name="T91" fmla="*/ 406 h 701"/>
                <a:gd name="T92" fmla="*/ 228 w 647"/>
                <a:gd name="T93" fmla="*/ 363 h 701"/>
                <a:gd name="T94" fmla="*/ 231 w 647"/>
                <a:gd name="T95" fmla="*/ 349 h 701"/>
                <a:gd name="T96" fmla="*/ 310 w 647"/>
                <a:gd name="T97" fmla="*/ 227 h 701"/>
                <a:gd name="T98" fmla="*/ 358 w 647"/>
                <a:gd name="T99" fmla="*/ 200 h 701"/>
                <a:gd name="T100" fmla="*/ 462 w 647"/>
                <a:gd name="T101" fmla="*/ 190 h 701"/>
                <a:gd name="T102" fmla="*/ 476 w 647"/>
                <a:gd name="T103" fmla="*/ 180 h 701"/>
                <a:gd name="T104" fmla="*/ 269 w 647"/>
                <a:gd name="T105" fmla="*/ 246 h 701"/>
                <a:gd name="T106" fmla="*/ 245 w 647"/>
                <a:gd name="T107" fmla="*/ 277 h 701"/>
                <a:gd name="T108" fmla="*/ 217 w 647"/>
                <a:gd name="T109" fmla="*/ 345 h 701"/>
                <a:gd name="T110" fmla="*/ 253 w 647"/>
                <a:gd name="T111" fmla="*/ 527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7" h="701">
                  <a:moveTo>
                    <a:pt x="555" y="673"/>
                  </a:moveTo>
                  <a:lnTo>
                    <a:pt x="555" y="673"/>
                  </a:lnTo>
                  <a:cubicBezTo>
                    <a:pt x="549" y="670"/>
                    <a:pt x="537" y="667"/>
                    <a:pt x="524" y="663"/>
                  </a:cubicBezTo>
                  <a:cubicBezTo>
                    <a:pt x="525" y="670"/>
                    <a:pt x="526" y="677"/>
                    <a:pt x="527" y="682"/>
                  </a:cubicBezTo>
                  <a:cubicBezTo>
                    <a:pt x="536" y="680"/>
                    <a:pt x="546" y="677"/>
                    <a:pt x="555" y="673"/>
                  </a:cubicBezTo>
                  <a:lnTo>
                    <a:pt x="555" y="673"/>
                  </a:lnTo>
                  <a:close/>
                  <a:moveTo>
                    <a:pt x="524" y="657"/>
                  </a:moveTo>
                  <a:lnTo>
                    <a:pt x="524" y="657"/>
                  </a:lnTo>
                  <a:cubicBezTo>
                    <a:pt x="539" y="662"/>
                    <a:pt x="556" y="666"/>
                    <a:pt x="563" y="670"/>
                  </a:cubicBezTo>
                  <a:cubicBezTo>
                    <a:pt x="568" y="668"/>
                    <a:pt x="574" y="666"/>
                    <a:pt x="579" y="663"/>
                  </a:cubicBezTo>
                  <a:cubicBezTo>
                    <a:pt x="569" y="658"/>
                    <a:pt x="546" y="651"/>
                    <a:pt x="524" y="645"/>
                  </a:cubicBezTo>
                  <a:cubicBezTo>
                    <a:pt x="524" y="649"/>
                    <a:pt x="524" y="653"/>
                    <a:pt x="524" y="657"/>
                  </a:cubicBezTo>
                  <a:lnTo>
                    <a:pt x="524" y="657"/>
                  </a:lnTo>
                  <a:close/>
                  <a:moveTo>
                    <a:pt x="564" y="676"/>
                  </a:moveTo>
                  <a:lnTo>
                    <a:pt x="564" y="676"/>
                  </a:lnTo>
                  <a:cubicBezTo>
                    <a:pt x="563" y="676"/>
                    <a:pt x="563" y="676"/>
                    <a:pt x="563" y="676"/>
                  </a:cubicBezTo>
                  <a:cubicBezTo>
                    <a:pt x="546" y="683"/>
                    <a:pt x="528" y="688"/>
                    <a:pt x="511" y="692"/>
                  </a:cubicBezTo>
                  <a:cubicBezTo>
                    <a:pt x="511" y="692"/>
                    <a:pt x="510" y="692"/>
                    <a:pt x="510" y="692"/>
                  </a:cubicBezTo>
                  <a:cubicBezTo>
                    <a:pt x="494" y="695"/>
                    <a:pt x="478" y="697"/>
                    <a:pt x="463" y="698"/>
                  </a:cubicBezTo>
                  <a:cubicBezTo>
                    <a:pt x="462" y="698"/>
                    <a:pt x="462" y="698"/>
                    <a:pt x="462" y="698"/>
                  </a:cubicBezTo>
                  <a:cubicBezTo>
                    <a:pt x="410" y="701"/>
                    <a:pt x="361" y="691"/>
                    <a:pt x="324" y="675"/>
                  </a:cubicBezTo>
                  <a:lnTo>
                    <a:pt x="323" y="674"/>
                  </a:lnTo>
                  <a:cubicBezTo>
                    <a:pt x="323" y="674"/>
                    <a:pt x="322" y="674"/>
                    <a:pt x="322" y="674"/>
                  </a:cubicBezTo>
                  <a:cubicBezTo>
                    <a:pt x="260" y="645"/>
                    <a:pt x="232" y="594"/>
                    <a:pt x="293" y="552"/>
                  </a:cubicBezTo>
                  <a:cubicBezTo>
                    <a:pt x="286" y="542"/>
                    <a:pt x="278" y="532"/>
                    <a:pt x="270" y="522"/>
                  </a:cubicBezTo>
                  <a:cubicBezTo>
                    <a:pt x="267" y="518"/>
                    <a:pt x="265" y="515"/>
                    <a:pt x="262" y="511"/>
                  </a:cubicBezTo>
                  <a:cubicBezTo>
                    <a:pt x="257" y="524"/>
                    <a:pt x="257" y="532"/>
                    <a:pt x="265" y="544"/>
                  </a:cubicBezTo>
                  <a:cubicBezTo>
                    <a:pt x="266" y="545"/>
                    <a:pt x="265" y="546"/>
                    <a:pt x="265" y="547"/>
                  </a:cubicBezTo>
                  <a:lnTo>
                    <a:pt x="221" y="599"/>
                  </a:lnTo>
                  <a:cubicBezTo>
                    <a:pt x="220" y="601"/>
                    <a:pt x="218" y="601"/>
                    <a:pt x="217" y="599"/>
                  </a:cubicBezTo>
                  <a:cubicBezTo>
                    <a:pt x="0" y="361"/>
                    <a:pt x="247" y="0"/>
                    <a:pt x="546" y="104"/>
                  </a:cubicBezTo>
                  <a:cubicBezTo>
                    <a:pt x="548" y="105"/>
                    <a:pt x="549" y="106"/>
                    <a:pt x="548" y="108"/>
                  </a:cubicBezTo>
                  <a:lnTo>
                    <a:pt x="501" y="186"/>
                  </a:lnTo>
                  <a:cubicBezTo>
                    <a:pt x="500" y="187"/>
                    <a:pt x="499" y="188"/>
                    <a:pt x="498" y="187"/>
                  </a:cubicBezTo>
                  <a:cubicBezTo>
                    <a:pt x="483" y="185"/>
                    <a:pt x="474" y="186"/>
                    <a:pt x="468" y="192"/>
                  </a:cubicBezTo>
                  <a:cubicBezTo>
                    <a:pt x="482" y="194"/>
                    <a:pt x="496" y="197"/>
                    <a:pt x="510" y="202"/>
                  </a:cubicBezTo>
                  <a:cubicBezTo>
                    <a:pt x="523" y="188"/>
                    <a:pt x="536" y="175"/>
                    <a:pt x="551" y="163"/>
                  </a:cubicBezTo>
                  <a:cubicBezTo>
                    <a:pt x="551" y="163"/>
                    <a:pt x="551" y="163"/>
                    <a:pt x="552" y="163"/>
                  </a:cubicBezTo>
                  <a:cubicBezTo>
                    <a:pt x="552" y="162"/>
                    <a:pt x="553" y="162"/>
                    <a:pt x="554" y="163"/>
                  </a:cubicBezTo>
                  <a:cubicBezTo>
                    <a:pt x="555" y="163"/>
                    <a:pt x="555" y="163"/>
                    <a:pt x="556" y="164"/>
                  </a:cubicBezTo>
                  <a:cubicBezTo>
                    <a:pt x="556" y="164"/>
                    <a:pt x="556" y="165"/>
                    <a:pt x="556" y="165"/>
                  </a:cubicBezTo>
                  <a:lnTo>
                    <a:pt x="583" y="244"/>
                  </a:lnTo>
                  <a:cubicBezTo>
                    <a:pt x="583" y="245"/>
                    <a:pt x="583" y="245"/>
                    <a:pt x="583" y="246"/>
                  </a:cubicBezTo>
                  <a:cubicBezTo>
                    <a:pt x="583" y="247"/>
                    <a:pt x="582" y="247"/>
                    <a:pt x="582" y="247"/>
                  </a:cubicBezTo>
                  <a:cubicBezTo>
                    <a:pt x="581" y="248"/>
                    <a:pt x="580" y="249"/>
                    <a:pt x="579" y="249"/>
                  </a:cubicBezTo>
                  <a:cubicBezTo>
                    <a:pt x="585" y="266"/>
                    <a:pt x="623" y="382"/>
                    <a:pt x="635" y="413"/>
                  </a:cubicBezTo>
                  <a:cubicBezTo>
                    <a:pt x="639" y="423"/>
                    <a:pt x="647" y="441"/>
                    <a:pt x="647" y="452"/>
                  </a:cubicBezTo>
                  <a:cubicBezTo>
                    <a:pt x="647" y="462"/>
                    <a:pt x="640" y="467"/>
                    <a:pt x="625" y="468"/>
                  </a:cubicBezTo>
                  <a:cubicBezTo>
                    <a:pt x="617" y="475"/>
                    <a:pt x="616" y="478"/>
                    <a:pt x="620" y="483"/>
                  </a:cubicBezTo>
                  <a:cubicBezTo>
                    <a:pt x="628" y="494"/>
                    <a:pt x="624" y="499"/>
                    <a:pt x="615" y="506"/>
                  </a:cubicBezTo>
                  <a:cubicBezTo>
                    <a:pt x="624" y="513"/>
                    <a:pt x="622" y="526"/>
                    <a:pt x="617" y="526"/>
                  </a:cubicBezTo>
                  <a:cubicBezTo>
                    <a:pt x="611" y="526"/>
                    <a:pt x="609" y="528"/>
                    <a:pt x="605" y="533"/>
                  </a:cubicBezTo>
                  <a:cubicBezTo>
                    <a:pt x="633" y="560"/>
                    <a:pt x="610" y="583"/>
                    <a:pt x="573" y="591"/>
                  </a:cubicBezTo>
                  <a:cubicBezTo>
                    <a:pt x="562" y="594"/>
                    <a:pt x="548" y="595"/>
                    <a:pt x="534" y="594"/>
                  </a:cubicBezTo>
                  <a:cubicBezTo>
                    <a:pt x="534" y="594"/>
                    <a:pt x="534" y="594"/>
                    <a:pt x="534" y="595"/>
                  </a:cubicBezTo>
                  <a:cubicBezTo>
                    <a:pt x="529" y="610"/>
                    <a:pt x="526" y="625"/>
                    <a:pt x="525" y="639"/>
                  </a:cubicBezTo>
                  <a:cubicBezTo>
                    <a:pt x="549" y="646"/>
                    <a:pt x="578" y="655"/>
                    <a:pt x="586" y="661"/>
                  </a:cubicBezTo>
                  <a:cubicBezTo>
                    <a:pt x="586" y="661"/>
                    <a:pt x="587" y="662"/>
                    <a:pt x="587" y="662"/>
                  </a:cubicBezTo>
                  <a:cubicBezTo>
                    <a:pt x="587" y="663"/>
                    <a:pt x="588" y="663"/>
                    <a:pt x="587" y="664"/>
                  </a:cubicBezTo>
                  <a:cubicBezTo>
                    <a:pt x="587" y="665"/>
                    <a:pt x="587" y="665"/>
                    <a:pt x="586" y="666"/>
                  </a:cubicBezTo>
                  <a:cubicBezTo>
                    <a:pt x="586" y="666"/>
                    <a:pt x="586" y="666"/>
                    <a:pt x="585" y="666"/>
                  </a:cubicBezTo>
                  <a:cubicBezTo>
                    <a:pt x="578" y="670"/>
                    <a:pt x="571" y="673"/>
                    <a:pt x="564" y="676"/>
                  </a:cubicBezTo>
                  <a:lnTo>
                    <a:pt x="564" y="676"/>
                  </a:lnTo>
                  <a:close/>
                  <a:moveTo>
                    <a:pt x="306" y="570"/>
                  </a:moveTo>
                  <a:lnTo>
                    <a:pt x="306" y="570"/>
                  </a:lnTo>
                  <a:cubicBezTo>
                    <a:pt x="306" y="570"/>
                    <a:pt x="306" y="570"/>
                    <a:pt x="306" y="571"/>
                  </a:cubicBezTo>
                  <a:cubicBezTo>
                    <a:pt x="308" y="577"/>
                    <a:pt x="309" y="584"/>
                    <a:pt x="309" y="592"/>
                  </a:cubicBezTo>
                  <a:cubicBezTo>
                    <a:pt x="326" y="581"/>
                    <a:pt x="321" y="561"/>
                    <a:pt x="316" y="552"/>
                  </a:cubicBezTo>
                  <a:cubicBezTo>
                    <a:pt x="312" y="555"/>
                    <a:pt x="307" y="558"/>
                    <a:pt x="303" y="560"/>
                  </a:cubicBezTo>
                  <a:cubicBezTo>
                    <a:pt x="304" y="563"/>
                    <a:pt x="305" y="566"/>
                    <a:pt x="306" y="570"/>
                  </a:cubicBezTo>
                  <a:lnTo>
                    <a:pt x="306" y="570"/>
                  </a:lnTo>
                  <a:close/>
                  <a:moveTo>
                    <a:pt x="302" y="575"/>
                  </a:moveTo>
                  <a:lnTo>
                    <a:pt x="302" y="575"/>
                  </a:lnTo>
                  <a:cubicBezTo>
                    <a:pt x="289" y="583"/>
                    <a:pt x="284" y="592"/>
                    <a:pt x="283" y="601"/>
                  </a:cubicBezTo>
                  <a:cubicBezTo>
                    <a:pt x="291" y="600"/>
                    <a:pt x="297" y="598"/>
                    <a:pt x="303" y="596"/>
                  </a:cubicBezTo>
                  <a:cubicBezTo>
                    <a:pt x="303" y="588"/>
                    <a:pt x="303" y="581"/>
                    <a:pt x="302" y="575"/>
                  </a:cubicBezTo>
                  <a:lnTo>
                    <a:pt x="302" y="575"/>
                  </a:lnTo>
                  <a:close/>
                  <a:moveTo>
                    <a:pt x="283" y="607"/>
                  </a:moveTo>
                  <a:lnTo>
                    <a:pt x="283" y="607"/>
                  </a:lnTo>
                  <a:cubicBezTo>
                    <a:pt x="283" y="610"/>
                    <a:pt x="284" y="614"/>
                    <a:pt x="286" y="617"/>
                  </a:cubicBezTo>
                  <a:cubicBezTo>
                    <a:pt x="325" y="617"/>
                    <a:pt x="354" y="578"/>
                    <a:pt x="333" y="540"/>
                  </a:cubicBezTo>
                  <a:cubicBezTo>
                    <a:pt x="329" y="543"/>
                    <a:pt x="325" y="546"/>
                    <a:pt x="321" y="549"/>
                  </a:cubicBezTo>
                  <a:cubicBezTo>
                    <a:pt x="329" y="563"/>
                    <a:pt x="335" y="601"/>
                    <a:pt x="283" y="607"/>
                  </a:cubicBezTo>
                  <a:lnTo>
                    <a:pt x="283" y="607"/>
                  </a:lnTo>
                  <a:close/>
                  <a:moveTo>
                    <a:pt x="289" y="623"/>
                  </a:moveTo>
                  <a:lnTo>
                    <a:pt x="289" y="623"/>
                  </a:lnTo>
                  <a:cubicBezTo>
                    <a:pt x="292" y="627"/>
                    <a:pt x="296" y="631"/>
                    <a:pt x="301" y="635"/>
                  </a:cubicBezTo>
                  <a:cubicBezTo>
                    <a:pt x="358" y="619"/>
                    <a:pt x="370" y="571"/>
                    <a:pt x="348" y="528"/>
                  </a:cubicBezTo>
                  <a:cubicBezTo>
                    <a:pt x="344" y="531"/>
                    <a:pt x="341" y="533"/>
                    <a:pt x="338" y="536"/>
                  </a:cubicBezTo>
                  <a:cubicBezTo>
                    <a:pt x="362" y="578"/>
                    <a:pt x="330" y="620"/>
                    <a:pt x="289" y="623"/>
                  </a:cubicBezTo>
                  <a:lnTo>
                    <a:pt x="289" y="623"/>
                  </a:lnTo>
                  <a:close/>
                  <a:moveTo>
                    <a:pt x="307" y="639"/>
                  </a:moveTo>
                  <a:lnTo>
                    <a:pt x="307" y="639"/>
                  </a:lnTo>
                  <a:cubicBezTo>
                    <a:pt x="312" y="643"/>
                    <a:pt x="318" y="645"/>
                    <a:pt x="325" y="647"/>
                  </a:cubicBezTo>
                  <a:cubicBezTo>
                    <a:pt x="395" y="612"/>
                    <a:pt x="378" y="539"/>
                    <a:pt x="362" y="514"/>
                  </a:cubicBezTo>
                  <a:cubicBezTo>
                    <a:pt x="359" y="517"/>
                    <a:pt x="355" y="521"/>
                    <a:pt x="352" y="524"/>
                  </a:cubicBezTo>
                  <a:cubicBezTo>
                    <a:pt x="376" y="569"/>
                    <a:pt x="365" y="620"/>
                    <a:pt x="307" y="639"/>
                  </a:cubicBezTo>
                  <a:lnTo>
                    <a:pt x="307" y="639"/>
                  </a:lnTo>
                  <a:close/>
                  <a:moveTo>
                    <a:pt x="527" y="353"/>
                  </a:moveTo>
                  <a:lnTo>
                    <a:pt x="527" y="353"/>
                  </a:lnTo>
                  <a:cubicBezTo>
                    <a:pt x="552" y="343"/>
                    <a:pt x="582" y="339"/>
                    <a:pt x="606" y="346"/>
                  </a:cubicBezTo>
                  <a:cubicBezTo>
                    <a:pt x="595" y="315"/>
                    <a:pt x="584" y="282"/>
                    <a:pt x="578" y="264"/>
                  </a:cubicBezTo>
                  <a:cubicBezTo>
                    <a:pt x="578" y="295"/>
                    <a:pt x="563" y="325"/>
                    <a:pt x="532" y="338"/>
                  </a:cubicBezTo>
                  <a:cubicBezTo>
                    <a:pt x="531" y="343"/>
                    <a:pt x="529" y="348"/>
                    <a:pt x="527" y="353"/>
                  </a:cubicBezTo>
                  <a:lnTo>
                    <a:pt x="527" y="353"/>
                  </a:lnTo>
                  <a:close/>
                  <a:moveTo>
                    <a:pt x="518" y="357"/>
                  </a:moveTo>
                  <a:lnTo>
                    <a:pt x="518" y="357"/>
                  </a:lnTo>
                  <a:cubicBezTo>
                    <a:pt x="518" y="357"/>
                    <a:pt x="518" y="357"/>
                    <a:pt x="519" y="356"/>
                  </a:cubicBezTo>
                  <a:cubicBezTo>
                    <a:pt x="523" y="350"/>
                    <a:pt x="525" y="343"/>
                    <a:pt x="527" y="336"/>
                  </a:cubicBezTo>
                  <a:cubicBezTo>
                    <a:pt x="527" y="335"/>
                    <a:pt x="527" y="335"/>
                    <a:pt x="527" y="335"/>
                  </a:cubicBezTo>
                  <a:cubicBezTo>
                    <a:pt x="528" y="328"/>
                    <a:pt x="529" y="321"/>
                    <a:pt x="528" y="314"/>
                  </a:cubicBezTo>
                  <a:cubicBezTo>
                    <a:pt x="528" y="314"/>
                    <a:pt x="528" y="314"/>
                    <a:pt x="528" y="313"/>
                  </a:cubicBezTo>
                  <a:cubicBezTo>
                    <a:pt x="528" y="308"/>
                    <a:pt x="527" y="303"/>
                    <a:pt x="526" y="298"/>
                  </a:cubicBezTo>
                  <a:cubicBezTo>
                    <a:pt x="523" y="302"/>
                    <a:pt x="519" y="306"/>
                    <a:pt x="516" y="310"/>
                  </a:cubicBezTo>
                  <a:cubicBezTo>
                    <a:pt x="517" y="328"/>
                    <a:pt x="513" y="348"/>
                    <a:pt x="494" y="365"/>
                  </a:cubicBezTo>
                  <a:cubicBezTo>
                    <a:pt x="495" y="371"/>
                    <a:pt x="495" y="377"/>
                    <a:pt x="494" y="382"/>
                  </a:cubicBezTo>
                  <a:cubicBezTo>
                    <a:pt x="505" y="374"/>
                    <a:pt x="513" y="366"/>
                    <a:pt x="518" y="357"/>
                  </a:cubicBezTo>
                  <a:lnTo>
                    <a:pt x="518" y="357"/>
                  </a:lnTo>
                  <a:close/>
                  <a:moveTo>
                    <a:pt x="374" y="525"/>
                  </a:moveTo>
                  <a:lnTo>
                    <a:pt x="374" y="525"/>
                  </a:lnTo>
                  <a:cubicBezTo>
                    <a:pt x="375" y="519"/>
                    <a:pt x="378" y="513"/>
                    <a:pt x="383" y="509"/>
                  </a:cubicBezTo>
                  <a:cubicBezTo>
                    <a:pt x="381" y="505"/>
                    <a:pt x="379" y="501"/>
                    <a:pt x="379" y="497"/>
                  </a:cubicBezTo>
                  <a:cubicBezTo>
                    <a:pt x="375" y="501"/>
                    <a:pt x="370" y="506"/>
                    <a:pt x="366" y="510"/>
                  </a:cubicBezTo>
                  <a:cubicBezTo>
                    <a:pt x="369" y="514"/>
                    <a:pt x="371" y="519"/>
                    <a:pt x="374" y="525"/>
                  </a:cubicBezTo>
                  <a:lnTo>
                    <a:pt x="374" y="525"/>
                  </a:lnTo>
                  <a:close/>
                  <a:moveTo>
                    <a:pt x="387" y="505"/>
                  </a:moveTo>
                  <a:lnTo>
                    <a:pt x="387" y="505"/>
                  </a:lnTo>
                  <a:cubicBezTo>
                    <a:pt x="391" y="503"/>
                    <a:pt x="394" y="501"/>
                    <a:pt x="399" y="500"/>
                  </a:cubicBezTo>
                  <a:cubicBezTo>
                    <a:pt x="396" y="494"/>
                    <a:pt x="394" y="487"/>
                    <a:pt x="394" y="479"/>
                  </a:cubicBezTo>
                  <a:cubicBezTo>
                    <a:pt x="390" y="483"/>
                    <a:pt x="387" y="487"/>
                    <a:pt x="383" y="491"/>
                  </a:cubicBezTo>
                  <a:cubicBezTo>
                    <a:pt x="384" y="496"/>
                    <a:pt x="385" y="501"/>
                    <a:pt x="387" y="505"/>
                  </a:cubicBezTo>
                  <a:lnTo>
                    <a:pt x="387" y="505"/>
                  </a:lnTo>
                  <a:close/>
                  <a:moveTo>
                    <a:pt x="253" y="527"/>
                  </a:moveTo>
                  <a:lnTo>
                    <a:pt x="253" y="527"/>
                  </a:lnTo>
                  <a:cubicBezTo>
                    <a:pt x="253" y="520"/>
                    <a:pt x="255" y="513"/>
                    <a:pt x="258" y="506"/>
                  </a:cubicBezTo>
                  <a:cubicBezTo>
                    <a:pt x="244" y="485"/>
                    <a:pt x="232" y="458"/>
                    <a:pt x="227" y="419"/>
                  </a:cubicBezTo>
                  <a:cubicBezTo>
                    <a:pt x="227" y="418"/>
                    <a:pt x="227" y="418"/>
                    <a:pt x="227" y="418"/>
                  </a:cubicBezTo>
                  <a:cubicBezTo>
                    <a:pt x="227" y="414"/>
                    <a:pt x="227" y="410"/>
                    <a:pt x="226" y="406"/>
                  </a:cubicBezTo>
                  <a:cubicBezTo>
                    <a:pt x="226" y="406"/>
                    <a:pt x="226" y="406"/>
                    <a:pt x="226" y="405"/>
                  </a:cubicBezTo>
                  <a:cubicBezTo>
                    <a:pt x="226" y="404"/>
                    <a:pt x="226" y="403"/>
                    <a:pt x="226" y="401"/>
                  </a:cubicBezTo>
                  <a:cubicBezTo>
                    <a:pt x="226" y="388"/>
                    <a:pt x="226" y="375"/>
                    <a:pt x="228" y="363"/>
                  </a:cubicBezTo>
                  <a:cubicBezTo>
                    <a:pt x="228" y="362"/>
                    <a:pt x="229" y="362"/>
                    <a:pt x="229" y="362"/>
                  </a:cubicBezTo>
                  <a:cubicBezTo>
                    <a:pt x="229" y="358"/>
                    <a:pt x="230" y="354"/>
                    <a:pt x="231" y="350"/>
                  </a:cubicBezTo>
                  <a:cubicBezTo>
                    <a:pt x="231" y="350"/>
                    <a:pt x="231" y="349"/>
                    <a:pt x="231" y="349"/>
                  </a:cubicBezTo>
                  <a:cubicBezTo>
                    <a:pt x="239" y="313"/>
                    <a:pt x="258" y="278"/>
                    <a:pt x="284" y="250"/>
                  </a:cubicBezTo>
                  <a:cubicBezTo>
                    <a:pt x="284" y="250"/>
                    <a:pt x="284" y="249"/>
                    <a:pt x="284" y="249"/>
                  </a:cubicBezTo>
                  <a:cubicBezTo>
                    <a:pt x="292" y="241"/>
                    <a:pt x="301" y="234"/>
                    <a:pt x="310" y="227"/>
                  </a:cubicBezTo>
                  <a:lnTo>
                    <a:pt x="310" y="227"/>
                  </a:lnTo>
                  <a:cubicBezTo>
                    <a:pt x="324" y="216"/>
                    <a:pt x="340" y="207"/>
                    <a:pt x="358" y="201"/>
                  </a:cubicBezTo>
                  <a:cubicBezTo>
                    <a:pt x="358" y="200"/>
                    <a:pt x="358" y="200"/>
                    <a:pt x="358" y="200"/>
                  </a:cubicBezTo>
                  <a:cubicBezTo>
                    <a:pt x="379" y="192"/>
                    <a:pt x="403" y="188"/>
                    <a:pt x="428" y="188"/>
                  </a:cubicBezTo>
                  <a:cubicBezTo>
                    <a:pt x="430" y="188"/>
                    <a:pt x="431" y="188"/>
                    <a:pt x="433" y="188"/>
                  </a:cubicBezTo>
                  <a:cubicBezTo>
                    <a:pt x="442" y="188"/>
                    <a:pt x="452" y="189"/>
                    <a:pt x="462" y="190"/>
                  </a:cubicBezTo>
                  <a:cubicBezTo>
                    <a:pt x="466" y="185"/>
                    <a:pt x="471" y="182"/>
                    <a:pt x="478" y="181"/>
                  </a:cubicBezTo>
                  <a:cubicBezTo>
                    <a:pt x="477" y="181"/>
                    <a:pt x="477" y="180"/>
                    <a:pt x="476" y="180"/>
                  </a:cubicBezTo>
                  <a:cubicBezTo>
                    <a:pt x="476" y="180"/>
                    <a:pt x="476" y="180"/>
                    <a:pt x="476" y="180"/>
                  </a:cubicBezTo>
                  <a:cubicBezTo>
                    <a:pt x="464" y="177"/>
                    <a:pt x="451" y="175"/>
                    <a:pt x="439" y="174"/>
                  </a:cubicBezTo>
                  <a:lnTo>
                    <a:pt x="439" y="174"/>
                  </a:lnTo>
                  <a:cubicBezTo>
                    <a:pt x="374" y="170"/>
                    <a:pt x="312" y="198"/>
                    <a:pt x="269" y="246"/>
                  </a:cubicBezTo>
                  <a:lnTo>
                    <a:pt x="269" y="246"/>
                  </a:lnTo>
                  <a:cubicBezTo>
                    <a:pt x="260" y="256"/>
                    <a:pt x="252" y="266"/>
                    <a:pt x="245" y="277"/>
                  </a:cubicBezTo>
                  <a:cubicBezTo>
                    <a:pt x="245" y="277"/>
                    <a:pt x="245" y="277"/>
                    <a:pt x="245" y="277"/>
                  </a:cubicBezTo>
                  <a:cubicBezTo>
                    <a:pt x="238" y="288"/>
                    <a:pt x="233" y="298"/>
                    <a:pt x="228" y="310"/>
                  </a:cubicBezTo>
                  <a:cubicBezTo>
                    <a:pt x="228" y="310"/>
                    <a:pt x="228" y="310"/>
                    <a:pt x="228" y="310"/>
                  </a:cubicBezTo>
                  <a:cubicBezTo>
                    <a:pt x="223" y="321"/>
                    <a:pt x="219" y="333"/>
                    <a:pt x="217" y="345"/>
                  </a:cubicBezTo>
                  <a:cubicBezTo>
                    <a:pt x="206" y="391"/>
                    <a:pt x="210" y="442"/>
                    <a:pt x="235" y="494"/>
                  </a:cubicBezTo>
                  <a:lnTo>
                    <a:pt x="235" y="494"/>
                  </a:lnTo>
                  <a:cubicBezTo>
                    <a:pt x="240" y="505"/>
                    <a:pt x="246" y="516"/>
                    <a:pt x="253" y="527"/>
                  </a:cubicBezTo>
                  <a:lnTo>
                    <a:pt x="253" y="527"/>
                  </a:lnTo>
                  <a:close/>
                </a:path>
              </a:pathLst>
            </a:custGeom>
            <a:noFill/>
            <a:ln w="1588" cap="flat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F1AA4C57-F564-9D30-8972-9143A104F61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688263" y="465138"/>
              <a:ext cx="273050" cy="304800"/>
            </a:xfrm>
            <a:custGeom>
              <a:avLst/>
              <a:gdLst>
                <a:gd name="T0" fmla="*/ 31 w 337"/>
                <a:gd name="T1" fmla="*/ 334 h 370"/>
                <a:gd name="T2" fmla="*/ 55 w 337"/>
                <a:gd name="T3" fmla="*/ 309 h 370"/>
                <a:gd name="T4" fmla="*/ 27 w 337"/>
                <a:gd name="T5" fmla="*/ 282 h 370"/>
                <a:gd name="T6" fmla="*/ 8 w 337"/>
                <a:gd name="T7" fmla="*/ 272 h 370"/>
                <a:gd name="T8" fmla="*/ 31 w 337"/>
                <a:gd name="T9" fmla="*/ 333 h 370"/>
                <a:gd name="T10" fmla="*/ 58 w 337"/>
                <a:gd name="T11" fmla="*/ 370 h 370"/>
                <a:gd name="T12" fmla="*/ 303 w 337"/>
                <a:gd name="T13" fmla="*/ 58 h 370"/>
                <a:gd name="T14" fmla="*/ 58 w 337"/>
                <a:gd name="T15" fmla="*/ 370 h 370"/>
                <a:gd name="T16" fmla="*/ 325 w 337"/>
                <a:gd name="T17" fmla="*/ 18 h 370"/>
                <a:gd name="T18" fmla="*/ 327 w 337"/>
                <a:gd name="T19" fmla="*/ 60 h 370"/>
                <a:gd name="T20" fmla="*/ 322 w 337"/>
                <a:gd name="T21" fmla="*/ 40 h 370"/>
                <a:gd name="T22" fmla="*/ 325 w 337"/>
                <a:gd name="T23" fmla="*/ 18 h 370"/>
                <a:gd name="T24" fmla="*/ 41 w 337"/>
                <a:gd name="T25" fmla="*/ 347 h 370"/>
                <a:gd name="T26" fmla="*/ 186 w 337"/>
                <a:gd name="T27" fmla="*/ 194 h 370"/>
                <a:gd name="T28" fmla="*/ 323 w 337"/>
                <a:gd name="T29" fmla="*/ 13 h 370"/>
                <a:gd name="T30" fmla="*/ 267 w 337"/>
                <a:gd name="T31" fmla="*/ 53 h 370"/>
                <a:gd name="T32" fmla="*/ 145 w 337"/>
                <a:gd name="T33" fmla="*/ 232 h 370"/>
                <a:gd name="T34" fmla="*/ 114 w 337"/>
                <a:gd name="T35" fmla="*/ 274 h 370"/>
                <a:gd name="T36" fmla="*/ 92 w 337"/>
                <a:gd name="T37" fmla="*/ 299 h 370"/>
                <a:gd name="T38" fmla="*/ 75 w 337"/>
                <a:gd name="T39" fmla="*/ 317 h 370"/>
                <a:gd name="T40" fmla="*/ 85 w 337"/>
                <a:gd name="T41" fmla="*/ 299 h 370"/>
                <a:gd name="T42" fmla="*/ 31 w 337"/>
                <a:gd name="T43" fmla="*/ 279 h 370"/>
                <a:gd name="T44" fmla="*/ 73 w 337"/>
                <a:gd name="T45" fmla="*/ 312 h 370"/>
                <a:gd name="T46" fmla="*/ 102 w 337"/>
                <a:gd name="T47" fmla="*/ 279 h 370"/>
                <a:gd name="T48" fmla="*/ 90 w 337"/>
                <a:gd name="T49" fmla="*/ 294 h 370"/>
                <a:gd name="T50" fmla="*/ 110 w 337"/>
                <a:gd name="T51" fmla="*/ 270 h 370"/>
                <a:gd name="T52" fmla="*/ 89 w 337"/>
                <a:gd name="T53" fmla="*/ 226 h 370"/>
                <a:gd name="T54" fmla="*/ 82 w 337"/>
                <a:gd name="T55" fmla="*/ 226 h 370"/>
                <a:gd name="T56" fmla="*/ 102 w 337"/>
                <a:gd name="T57" fmla="*/ 211 h 370"/>
                <a:gd name="T58" fmla="*/ 144 w 337"/>
                <a:gd name="T59" fmla="*/ 199 h 370"/>
                <a:gd name="T60" fmla="*/ 110 w 337"/>
                <a:gd name="T61" fmla="*/ 270 h 370"/>
                <a:gd name="T62" fmla="*/ 128 w 337"/>
                <a:gd name="T63" fmla="*/ 246 h 370"/>
                <a:gd name="T64" fmla="*/ 109 w 337"/>
                <a:gd name="T65" fmla="*/ 214 h 370"/>
                <a:gd name="T66" fmla="*/ 144 w 337"/>
                <a:gd name="T67" fmla="*/ 224 h 370"/>
                <a:gd name="T68" fmla="*/ 153 w 337"/>
                <a:gd name="T69" fmla="*/ 204 h 370"/>
                <a:gd name="T70" fmla="*/ 144 w 337"/>
                <a:gd name="T71" fmla="*/ 224 h 370"/>
                <a:gd name="T72" fmla="*/ 171 w 337"/>
                <a:gd name="T73" fmla="*/ 183 h 370"/>
                <a:gd name="T74" fmla="*/ 154 w 337"/>
                <a:gd name="T75" fmla="*/ 199 h 370"/>
                <a:gd name="T76" fmla="*/ 159 w 337"/>
                <a:gd name="T77" fmla="*/ 202 h 370"/>
                <a:gd name="T78" fmla="*/ 183 w 337"/>
                <a:gd name="T79" fmla="*/ 164 h 370"/>
                <a:gd name="T80" fmla="*/ 94 w 337"/>
                <a:gd name="T81" fmla="*/ 175 h 370"/>
                <a:gd name="T82" fmla="*/ 174 w 337"/>
                <a:gd name="T83" fmla="*/ 178 h 370"/>
                <a:gd name="T84" fmla="*/ 193 w 337"/>
                <a:gd name="T85" fmla="*/ 148 h 370"/>
                <a:gd name="T86" fmla="*/ 54 w 337"/>
                <a:gd name="T87" fmla="*/ 148 h 370"/>
                <a:gd name="T88" fmla="*/ 186 w 337"/>
                <a:gd name="T89" fmla="*/ 159 h 370"/>
                <a:gd name="T90" fmla="*/ 204 w 337"/>
                <a:gd name="T91" fmla="*/ 131 h 370"/>
                <a:gd name="T92" fmla="*/ 110 w 337"/>
                <a:gd name="T93" fmla="*/ 123 h 370"/>
                <a:gd name="T94" fmla="*/ 42 w 337"/>
                <a:gd name="T95" fmla="*/ 99 h 370"/>
                <a:gd name="T96" fmla="*/ 113 w 337"/>
                <a:gd name="T97" fmla="*/ 137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37" h="370">
                  <a:moveTo>
                    <a:pt x="31" y="333"/>
                  </a:moveTo>
                  <a:lnTo>
                    <a:pt x="31" y="333"/>
                  </a:lnTo>
                  <a:cubicBezTo>
                    <a:pt x="31" y="334"/>
                    <a:pt x="31" y="334"/>
                    <a:pt x="31" y="334"/>
                  </a:cubicBezTo>
                  <a:cubicBezTo>
                    <a:pt x="33" y="337"/>
                    <a:pt x="35" y="340"/>
                    <a:pt x="37" y="343"/>
                  </a:cubicBezTo>
                  <a:cubicBezTo>
                    <a:pt x="48" y="334"/>
                    <a:pt x="59" y="325"/>
                    <a:pt x="68" y="316"/>
                  </a:cubicBezTo>
                  <a:cubicBezTo>
                    <a:pt x="64" y="313"/>
                    <a:pt x="59" y="311"/>
                    <a:pt x="55" y="309"/>
                  </a:cubicBezTo>
                  <a:cubicBezTo>
                    <a:pt x="48" y="316"/>
                    <a:pt x="42" y="320"/>
                    <a:pt x="29" y="320"/>
                  </a:cubicBezTo>
                  <a:cubicBezTo>
                    <a:pt x="27" y="320"/>
                    <a:pt x="26" y="318"/>
                    <a:pt x="27" y="316"/>
                  </a:cubicBezTo>
                  <a:cubicBezTo>
                    <a:pt x="29" y="309"/>
                    <a:pt x="27" y="291"/>
                    <a:pt x="27" y="282"/>
                  </a:cubicBezTo>
                  <a:cubicBezTo>
                    <a:pt x="26" y="280"/>
                    <a:pt x="25" y="278"/>
                    <a:pt x="24" y="276"/>
                  </a:cubicBezTo>
                  <a:cubicBezTo>
                    <a:pt x="20" y="277"/>
                    <a:pt x="16" y="277"/>
                    <a:pt x="10" y="277"/>
                  </a:cubicBezTo>
                  <a:cubicBezTo>
                    <a:pt x="7" y="277"/>
                    <a:pt x="6" y="274"/>
                    <a:pt x="8" y="272"/>
                  </a:cubicBezTo>
                  <a:cubicBezTo>
                    <a:pt x="17" y="264"/>
                    <a:pt x="16" y="253"/>
                    <a:pt x="17" y="238"/>
                  </a:cubicBezTo>
                  <a:cubicBezTo>
                    <a:pt x="12" y="241"/>
                    <a:pt x="4" y="247"/>
                    <a:pt x="0" y="249"/>
                  </a:cubicBezTo>
                  <a:cubicBezTo>
                    <a:pt x="4" y="288"/>
                    <a:pt x="17" y="313"/>
                    <a:pt x="31" y="333"/>
                  </a:cubicBezTo>
                  <a:lnTo>
                    <a:pt x="31" y="333"/>
                  </a:lnTo>
                  <a:close/>
                  <a:moveTo>
                    <a:pt x="58" y="370"/>
                  </a:moveTo>
                  <a:lnTo>
                    <a:pt x="58" y="370"/>
                  </a:lnTo>
                  <a:cubicBezTo>
                    <a:pt x="173" y="293"/>
                    <a:pt x="218" y="153"/>
                    <a:pt x="321" y="65"/>
                  </a:cubicBezTo>
                  <a:lnTo>
                    <a:pt x="306" y="62"/>
                  </a:lnTo>
                  <a:cubicBezTo>
                    <a:pt x="303" y="61"/>
                    <a:pt x="303" y="61"/>
                    <a:pt x="303" y="58"/>
                  </a:cubicBezTo>
                  <a:lnTo>
                    <a:pt x="306" y="37"/>
                  </a:lnTo>
                  <a:cubicBezTo>
                    <a:pt x="211" y="133"/>
                    <a:pt x="158" y="292"/>
                    <a:pt x="50" y="360"/>
                  </a:cubicBezTo>
                  <a:cubicBezTo>
                    <a:pt x="53" y="363"/>
                    <a:pt x="55" y="366"/>
                    <a:pt x="58" y="370"/>
                  </a:cubicBezTo>
                  <a:lnTo>
                    <a:pt x="58" y="370"/>
                  </a:lnTo>
                  <a:close/>
                  <a:moveTo>
                    <a:pt x="325" y="18"/>
                  </a:moveTo>
                  <a:lnTo>
                    <a:pt x="325" y="18"/>
                  </a:lnTo>
                  <a:cubicBezTo>
                    <a:pt x="321" y="22"/>
                    <a:pt x="316" y="26"/>
                    <a:pt x="312" y="30"/>
                  </a:cubicBezTo>
                  <a:lnTo>
                    <a:pt x="309" y="57"/>
                  </a:lnTo>
                  <a:lnTo>
                    <a:pt x="327" y="60"/>
                  </a:lnTo>
                  <a:cubicBezTo>
                    <a:pt x="330" y="58"/>
                    <a:pt x="333" y="55"/>
                    <a:pt x="337" y="52"/>
                  </a:cubicBezTo>
                  <a:lnTo>
                    <a:pt x="334" y="46"/>
                  </a:lnTo>
                  <a:cubicBezTo>
                    <a:pt x="329" y="47"/>
                    <a:pt x="324" y="45"/>
                    <a:pt x="322" y="40"/>
                  </a:cubicBezTo>
                  <a:cubicBezTo>
                    <a:pt x="320" y="34"/>
                    <a:pt x="323" y="29"/>
                    <a:pt x="328" y="27"/>
                  </a:cubicBezTo>
                  <a:lnTo>
                    <a:pt x="325" y="18"/>
                  </a:lnTo>
                  <a:lnTo>
                    <a:pt x="325" y="18"/>
                  </a:lnTo>
                  <a:close/>
                  <a:moveTo>
                    <a:pt x="75" y="317"/>
                  </a:moveTo>
                  <a:lnTo>
                    <a:pt x="75" y="317"/>
                  </a:lnTo>
                  <a:cubicBezTo>
                    <a:pt x="64" y="328"/>
                    <a:pt x="53" y="338"/>
                    <a:pt x="41" y="347"/>
                  </a:cubicBezTo>
                  <a:lnTo>
                    <a:pt x="41" y="348"/>
                  </a:lnTo>
                  <a:cubicBezTo>
                    <a:pt x="43" y="351"/>
                    <a:pt x="45" y="353"/>
                    <a:pt x="47" y="355"/>
                  </a:cubicBezTo>
                  <a:cubicBezTo>
                    <a:pt x="103" y="320"/>
                    <a:pt x="145" y="259"/>
                    <a:pt x="186" y="194"/>
                  </a:cubicBezTo>
                  <a:cubicBezTo>
                    <a:pt x="221" y="138"/>
                    <a:pt x="259" y="75"/>
                    <a:pt x="307" y="27"/>
                  </a:cubicBezTo>
                  <a:cubicBezTo>
                    <a:pt x="307" y="27"/>
                    <a:pt x="308" y="27"/>
                    <a:pt x="308" y="26"/>
                  </a:cubicBezTo>
                  <a:cubicBezTo>
                    <a:pt x="313" y="22"/>
                    <a:pt x="318" y="17"/>
                    <a:pt x="323" y="13"/>
                  </a:cubicBezTo>
                  <a:lnTo>
                    <a:pt x="319" y="0"/>
                  </a:lnTo>
                  <a:cubicBezTo>
                    <a:pt x="300" y="15"/>
                    <a:pt x="283" y="33"/>
                    <a:pt x="267" y="52"/>
                  </a:cubicBezTo>
                  <a:cubicBezTo>
                    <a:pt x="267" y="52"/>
                    <a:pt x="267" y="53"/>
                    <a:pt x="267" y="53"/>
                  </a:cubicBezTo>
                  <a:cubicBezTo>
                    <a:pt x="236" y="90"/>
                    <a:pt x="210" y="132"/>
                    <a:pt x="185" y="171"/>
                  </a:cubicBezTo>
                  <a:cubicBezTo>
                    <a:pt x="172" y="191"/>
                    <a:pt x="159" y="212"/>
                    <a:pt x="145" y="232"/>
                  </a:cubicBezTo>
                  <a:cubicBezTo>
                    <a:pt x="145" y="232"/>
                    <a:pt x="145" y="232"/>
                    <a:pt x="145" y="232"/>
                  </a:cubicBezTo>
                  <a:cubicBezTo>
                    <a:pt x="139" y="241"/>
                    <a:pt x="133" y="249"/>
                    <a:pt x="127" y="256"/>
                  </a:cubicBezTo>
                  <a:cubicBezTo>
                    <a:pt x="127" y="257"/>
                    <a:pt x="127" y="257"/>
                    <a:pt x="127" y="257"/>
                  </a:cubicBezTo>
                  <a:cubicBezTo>
                    <a:pt x="122" y="263"/>
                    <a:pt x="118" y="269"/>
                    <a:pt x="114" y="274"/>
                  </a:cubicBezTo>
                  <a:cubicBezTo>
                    <a:pt x="113" y="274"/>
                    <a:pt x="113" y="275"/>
                    <a:pt x="113" y="275"/>
                  </a:cubicBezTo>
                  <a:cubicBezTo>
                    <a:pt x="107" y="283"/>
                    <a:pt x="100" y="291"/>
                    <a:pt x="93" y="298"/>
                  </a:cubicBezTo>
                  <a:cubicBezTo>
                    <a:pt x="93" y="299"/>
                    <a:pt x="93" y="299"/>
                    <a:pt x="92" y="299"/>
                  </a:cubicBezTo>
                  <a:cubicBezTo>
                    <a:pt x="87" y="305"/>
                    <a:pt x="81" y="311"/>
                    <a:pt x="75" y="317"/>
                  </a:cubicBezTo>
                  <a:lnTo>
                    <a:pt x="75" y="317"/>
                  </a:lnTo>
                  <a:lnTo>
                    <a:pt x="75" y="317"/>
                  </a:lnTo>
                  <a:close/>
                  <a:moveTo>
                    <a:pt x="73" y="312"/>
                  </a:moveTo>
                  <a:lnTo>
                    <a:pt x="73" y="312"/>
                  </a:lnTo>
                  <a:cubicBezTo>
                    <a:pt x="77" y="307"/>
                    <a:pt x="81" y="303"/>
                    <a:pt x="85" y="299"/>
                  </a:cubicBezTo>
                  <a:cubicBezTo>
                    <a:pt x="59" y="295"/>
                    <a:pt x="44" y="282"/>
                    <a:pt x="39" y="267"/>
                  </a:cubicBezTo>
                  <a:cubicBezTo>
                    <a:pt x="35" y="270"/>
                    <a:pt x="32" y="273"/>
                    <a:pt x="29" y="274"/>
                  </a:cubicBezTo>
                  <a:cubicBezTo>
                    <a:pt x="30" y="276"/>
                    <a:pt x="31" y="277"/>
                    <a:pt x="31" y="279"/>
                  </a:cubicBezTo>
                  <a:cubicBezTo>
                    <a:pt x="32" y="279"/>
                    <a:pt x="32" y="279"/>
                    <a:pt x="32" y="280"/>
                  </a:cubicBezTo>
                  <a:cubicBezTo>
                    <a:pt x="43" y="297"/>
                    <a:pt x="55" y="302"/>
                    <a:pt x="73" y="312"/>
                  </a:cubicBezTo>
                  <a:lnTo>
                    <a:pt x="73" y="312"/>
                  </a:lnTo>
                  <a:close/>
                  <a:moveTo>
                    <a:pt x="90" y="294"/>
                  </a:moveTo>
                  <a:lnTo>
                    <a:pt x="90" y="294"/>
                  </a:lnTo>
                  <a:cubicBezTo>
                    <a:pt x="94" y="289"/>
                    <a:pt x="98" y="284"/>
                    <a:pt x="102" y="279"/>
                  </a:cubicBezTo>
                  <a:cubicBezTo>
                    <a:pt x="54" y="293"/>
                    <a:pt x="24" y="217"/>
                    <a:pt x="106" y="186"/>
                  </a:cubicBezTo>
                  <a:cubicBezTo>
                    <a:pt x="100" y="184"/>
                    <a:pt x="94" y="182"/>
                    <a:pt x="88" y="179"/>
                  </a:cubicBezTo>
                  <a:cubicBezTo>
                    <a:pt x="35" y="203"/>
                    <a:pt x="17" y="284"/>
                    <a:pt x="90" y="294"/>
                  </a:cubicBezTo>
                  <a:lnTo>
                    <a:pt x="90" y="294"/>
                  </a:lnTo>
                  <a:close/>
                  <a:moveTo>
                    <a:pt x="110" y="270"/>
                  </a:moveTo>
                  <a:lnTo>
                    <a:pt x="110" y="270"/>
                  </a:lnTo>
                  <a:cubicBezTo>
                    <a:pt x="114" y="265"/>
                    <a:pt x="118" y="260"/>
                    <a:pt x="122" y="254"/>
                  </a:cubicBezTo>
                  <a:cubicBezTo>
                    <a:pt x="124" y="240"/>
                    <a:pt x="120" y="224"/>
                    <a:pt x="103" y="216"/>
                  </a:cubicBezTo>
                  <a:cubicBezTo>
                    <a:pt x="98" y="219"/>
                    <a:pt x="93" y="222"/>
                    <a:pt x="89" y="226"/>
                  </a:cubicBezTo>
                  <a:cubicBezTo>
                    <a:pt x="115" y="230"/>
                    <a:pt x="115" y="263"/>
                    <a:pt x="91" y="263"/>
                  </a:cubicBezTo>
                  <a:cubicBezTo>
                    <a:pt x="72" y="263"/>
                    <a:pt x="73" y="239"/>
                    <a:pt x="81" y="227"/>
                  </a:cubicBezTo>
                  <a:cubicBezTo>
                    <a:pt x="81" y="227"/>
                    <a:pt x="82" y="226"/>
                    <a:pt x="82" y="226"/>
                  </a:cubicBezTo>
                  <a:lnTo>
                    <a:pt x="82" y="226"/>
                  </a:lnTo>
                  <a:cubicBezTo>
                    <a:pt x="86" y="221"/>
                    <a:pt x="92" y="216"/>
                    <a:pt x="101" y="211"/>
                  </a:cubicBezTo>
                  <a:cubicBezTo>
                    <a:pt x="101" y="211"/>
                    <a:pt x="101" y="211"/>
                    <a:pt x="102" y="211"/>
                  </a:cubicBezTo>
                  <a:cubicBezTo>
                    <a:pt x="108" y="208"/>
                    <a:pt x="116" y="205"/>
                    <a:pt x="125" y="203"/>
                  </a:cubicBezTo>
                  <a:cubicBezTo>
                    <a:pt x="125" y="202"/>
                    <a:pt x="126" y="202"/>
                    <a:pt x="126" y="202"/>
                  </a:cubicBezTo>
                  <a:cubicBezTo>
                    <a:pt x="131" y="201"/>
                    <a:pt x="137" y="200"/>
                    <a:pt x="144" y="199"/>
                  </a:cubicBezTo>
                  <a:cubicBezTo>
                    <a:pt x="139" y="197"/>
                    <a:pt x="133" y="195"/>
                    <a:pt x="127" y="193"/>
                  </a:cubicBezTo>
                  <a:cubicBezTo>
                    <a:pt x="123" y="192"/>
                    <a:pt x="119" y="190"/>
                    <a:pt x="115" y="189"/>
                  </a:cubicBezTo>
                  <a:cubicBezTo>
                    <a:pt x="26" y="218"/>
                    <a:pt x="62" y="296"/>
                    <a:pt x="110" y="270"/>
                  </a:cubicBezTo>
                  <a:lnTo>
                    <a:pt x="110" y="270"/>
                  </a:lnTo>
                  <a:close/>
                  <a:moveTo>
                    <a:pt x="128" y="246"/>
                  </a:moveTo>
                  <a:lnTo>
                    <a:pt x="128" y="246"/>
                  </a:lnTo>
                  <a:cubicBezTo>
                    <a:pt x="132" y="241"/>
                    <a:pt x="136" y="235"/>
                    <a:pt x="140" y="230"/>
                  </a:cubicBezTo>
                  <a:cubicBezTo>
                    <a:pt x="139" y="225"/>
                    <a:pt x="133" y="215"/>
                    <a:pt x="125" y="208"/>
                  </a:cubicBezTo>
                  <a:cubicBezTo>
                    <a:pt x="120" y="210"/>
                    <a:pt x="114" y="211"/>
                    <a:pt x="109" y="214"/>
                  </a:cubicBezTo>
                  <a:cubicBezTo>
                    <a:pt x="123" y="221"/>
                    <a:pt x="128" y="234"/>
                    <a:pt x="128" y="246"/>
                  </a:cubicBezTo>
                  <a:lnTo>
                    <a:pt x="128" y="246"/>
                  </a:lnTo>
                  <a:close/>
                  <a:moveTo>
                    <a:pt x="144" y="224"/>
                  </a:moveTo>
                  <a:lnTo>
                    <a:pt x="144" y="224"/>
                  </a:lnTo>
                  <a:cubicBezTo>
                    <a:pt x="148" y="218"/>
                    <a:pt x="152" y="212"/>
                    <a:pt x="156" y="206"/>
                  </a:cubicBezTo>
                  <a:cubicBezTo>
                    <a:pt x="155" y="205"/>
                    <a:pt x="154" y="205"/>
                    <a:pt x="153" y="204"/>
                  </a:cubicBezTo>
                  <a:cubicBezTo>
                    <a:pt x="147" y="205"/>
                    <a:pt x="140" y="205"/>
                    <a:pt x="132" y="207"/>
                  </a:cubicBezTo>
                  <a:cubicBezTo>
                    <a:pt x="137" y="212"/>
                    <a:pt x="141" y="219"/>
                    <a:pt x="144" y="224"/>
                  </a:cubicBezTo>
                  <a:lnTo>
                    <a:pt x="144" y="224"/>
                  </a:lnTo>
                  <a:close/>
                  <a:moveTo>
                    <a:pt x="159" y="202"/>
                  </a:moveTo>
                  <a:lnTo>
                    <a:pt x="159" y="202"/>
                  </a:lnTo>
                  <a:cubicBezTo>
                    <a:pt x="163" y="195"/>
                    <a:pt x="167" y="189"/>
                    <a:pt x="171" y="183"/>
                  </a:cubicBezTo>
                  <a:cubicBezTo>
                    <a:pt x="156" y="179"/>
                    <a:pt x="127" y="181"/>
                    <a:pt x="110" y="181"/>
                  </a:cubicBezTo>
                  <a:cubicBezTo>
                    <a:pt x="116" y="184"/>
                    <a:pt x="122" y="186"/>
                    <a:pt x="129" y="188"/>
                  </a:cubicBezTo>
                  <a:cubicBezTo>
                    <a:pt x="138" y="191"/>
                    <a:pt x="147" y="194"/>
                    <a:pt x="154" y="199"/>
                  </a:cubicBezTo>
                  <a:cubicBezTo>
                    <a:pt x="155" y="199"/>
                    <a:pt x="155" y="199"/>
                    <a:pt x="155" y="199"/>
                  </a:cubicBezTo>
                  <a:cubicBezTo>
                    <a:pt x="156" y="200"/>
                    <a:pt x="158" y="201"/>
                    <a:pt x="159" y="202"/>
                  </a:cubicBezTo>
                  <a:lnTo>
                    <a:pt x="159" y="202"/>
                  </a:lnTo>
                  <a:close/>
                  <a:moveTo>
                    <a:pt x="174" y="178"/>
                  </a:moveTo>
                  <a:lnTo>
                    <a:pt x="174" y="178"/>
                  </a:lnTo>
                  <a:cubicBezTo>
                    <a:pt x="177" y="173"/>
                    <a:pt x="180" y="169"/>
                    <a:pt x="183" y="164"/>
                  </a:cubicBezTo>
                  <a:cubicBezTo>
                    <a:pt x="166" y="159"/>
                    <a:pt x="138" y="160"/>
                    <a:pt x="121" y="160"/>
                  </a:cubicBezTo>
                  <a:cubicBezTo>
                    <a:pt x="100" y="161"/>
                    <a:pt x="79" y="161"/>
                    <a:pt x="62" y="157"/>
                  </a:cubicBezTo>
                  <a:cubicBezTo>
                    <a:pt x="71" y="165"/>
                    <a:pt x="82" y="170"/>
                    <a:pt x="94" y="175"/>
                  </a:cubicBezTo>
                  <a:cubicBezTo>
                    <a:pt x="102" y="177"/>
                    <a:pt x="123" y="175"/>
                    <a:pt x="130" y="175"/>
                  </a:cubicBezTo>
                  <a:cubicBezTo>
                    <a:pt x="146" y="175"/>
                    <a:pt x="163" y="175"/>
                    <a:pt x="174" y="178"/>
                  </a:cubicBezTo>
                  <a:lnTo>
                    <a:pt x="174" y="178"/>
                  </a:lnTo>
                  <a:close/>
                  <a:moveTo>
                    <a:pt x="186" y="159"/>
                  </a:moveTo>
                  <a:lnTo>
                    <a:pt x="186" y="159"/>
                  </a:lnTo>
                  <a:cubicBezTo>
                    <a:pt x="188" y="155"/>
                    <a:pt x="191" y="152"/>
                    <a:pt x="193" y="148"/>
                  </a:cubicBezTo>
                  <a:cubicBezTo>
                    <a:pt x="171" y="139"/>
                    <a:pt x="136" y="142"/>
                    <a:pt x="113" y="142"/>
                  </a:cubicBezTo>
                  <a:cubicBezTo>
                    <a:pt x="87" y="142"/>
                    <a:pt x="60" y="141"/>
                    <a:pt x="43" y="126"/>
                  </a:cubicBezTo>
                  <a:cubicBezTo>
                    <a:pt x="46" y="135"/>
                    <a:pt x="50" y="142"/>
                    <a:pt x="54" y="148"/>
                  </a:cubicBezTo>
                  <a:cubicBezTo>
                    <a:pt x="80" y="159"/>
                    <a:pt x="128" y="153"/>
                    <a:pt x="158" y="155"/>
                  </a:cubicBezTo>
                  <a:cubicBezTo>
                    <a:pt x="168" y="155"/>
                    <a:pt x="178" y="156"/>
                    <a:pt x="186" y="159"/>
                  </a:cubicBezTo>
                  <a:lnTo>
                    <a:pt x="186" y="159"/>
                  </a:lnTo>
                  <a:close/>
                  <a:moveTo>
                    <a:pt x="196" y="143"/>
                  </a:moveTo>
                  <a:lnTo>
                    <a:pt x="196" y="143"/>
                  </a:lnTo>
                  <a:cubicBezTo>
                    <a:pt x="199" y="139"/>
                    <a:pt x="201" y="135"/>
                    <a:pt x="204" y="131"/>
                  </a:cubicBezTo>
                  <a:cubicBezTo>
                    <a:pt x="195" y="128"/>
                    <a:pt x="187" y="126"/>
                    <a:pt x="178" y="125"/>
                  </a:cubicBezTo>
                  <a:cubicBezTo>
                    <a:pt x="178" y="125"/>
                    <a:pt x="178" y="125"/>
                    <a:pt x="177" y="125"/>
                  </a:cubicBezTo>
                  <a:cubicBezTo>
                    <a:pt x="155" y="121"/>
                    <a:pt x="133" y="122"/>
                    <a:pt x="110" y="123"/>
                  </a:cubicBezTo>
                  <a:cubicBezTo>
                    <a:pt x="95" y="123"/>
                    <a:pt x="81" y="122"/>
                    <a:pt x="69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58" y="115"/>
                    <a:pt x="49" y="109"/>
                    <a:pt x="42" y="99"/>
                  </a:cubicBezTo>
                  <a:cubicBezTo>
                    <a:pt x="41" y="100"/>
                    <a:pt x="40" y="101"/>
                    <a:pt x="39" y="102"/>
                  </a:cubicBezTo>
                  <a:cubicBezTo>
                    <a:pt x="40" y="107"/>
                    <a:pt x="40" y="111"/>
                    <a:pt x="41" y="115"/>
                  </a:cubicBezTo>
                  <a:cubicBezTo>
                    <a:pt x="55" y="134"/>
                    <a:pt x="83" y="137"/>
                    <a:pt x="113" y="137"/>
                  </a:cubicBezTo>
                  <a:cubicBezTo>
                    <a:pt x="138" y="137"/>
                    <a:pt x="173" y="133"/>
                    <a:pt x="196" y="143"/>
                  </a:cubicBezTo>
                  <a:lnTo>
                    <a:pt x="196" y="143"/>
                  </a:lnTo>
                  <a:close/>
                </a:path>
              </a:pathLst>
            </a:custGeom>
            <a:noFill/>
            <a:ln w="1588" cap="flat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88ED9D6D-B335-8396-2289-7DD61F9A061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613650" y="406400"/>
              <a:ext cx="296863" cy="406400"/>
            </a:xfrm>
            <a:custGeom>
              <a:avLst/>
              <a:gdLst>
                <a:gd name="T0" fmla="*/ 366 w 366"/>
                <a:gd name="T1" fmla="*/ 110 h 496"/>
                <a:gd name="T2" fmla="*/ 303 w 366"/>
                <a:gd name="T3" fmla="*/ 97 h 496"/>
                <a:gd name="T4" fmla="*/ 328 w 366"/>
                <a:gd name="T5" fmla="*/ 122 h 496"/>
                <a:gd name="T6" fmla="*/ 47 w 366"/>
                <a:gd name="T7" fmla="*/ 454 h 496"/>
                <a:gd name="T8" fmla="*/ 91 w 366"/>
                <a:gd name="T9" fmla="*/ 402 h 496"/>
                <a:gd name="T10" fmla="*/ 89 w 366"/>
                <a:gd name="T11" fmla="*/ 397 h 496"/>
                <a:gd name="T12" fmla="*/ 47 w 366"/>
                <a:gd name="T13" fmla="*/ 454 h 496"/>
                <a:gd name="T14" fmla="*/ 101 w 366"/>
                <a:gd name="T15" fmla="*/ 421 h 496"/>
                <a:gd name="T16" fmla="*/ 119 w 366"/>
                <a:gd name="T17" fmla="*/ 448 h 496"/>
                <a:gd name="T18" fmla="*/ 69 w 366"/>
                <a:gd name="T19" fmla="*/ 471 h 496"/>
                <a:gd name="T20" fmla="*/ 101 w 366"/>
                <a:gd name="T21" fmla="*/ 421 h 496"/>
                <a:gd name="T22" fmla="*/ 82 w 366"/>
                <a:gd name="T23" fmla="*/ 381 h 496"/>
                <a:gd name="T24" fmla="*/ 28 w 366"/>
                <a:gd name="T25" fmla="*/ 378 h 496"/>
                <a:gd name="T26" fmla="*/ 7 w 366"/>
                <a:gd name="T27" fmla="*/ 362 h 496"/>
                <a:gd name="T28" fmla="*/ 6 w 366"/>
                <a:gd name="T29" fmla="*/ 357 h 496"/>
                <a:gd name="T30" fmla="*/ 68 w 366"/>
                <a:gd name="T31" fmla="*/ 329 h 496"/>
                <a:gd name="T32" fmla="*/ 67 w 366"/>
                <a:gd name="T33" fmla="*/ 324 h 496"/>
                <a:gd name="T34" fmla="*/ 6 w 366"/>
                <a:gd name="T35" fmla="*/ 357 h 496"/>
                <a:gd name="T36" fmla="*/ 0 w 366"/>
                <a:gd name="T37" fmla="*/ 302 h 496"/>
                <a:gd name="T38" fmla="*/ 15 w 366"/>
                <a:gd name="T39" fmla="*/ 284 h 496"/>
                <a:gd name="T40" fmla="*/ 67 w 366"/>
                <a:gd name="T41" fmla="*/ 267 h 496"/>
                <a:gd name="T42" fmla="*/ 0 w 366"/>
                <a:gd name="T43" fmla="*/ 302 h 496"/>
                <a:gd name="T44" fmla="*/ 68 w 366"/>
                <a:gd name="T45" fmla="*/ 262 h 496"/>
                <a:gd name="T46" fmla="*/ 23 w 366"/>
                <a:gd name="T47" fmla="*/ 228 h 496"/>
                <a:gd name="T48" fmla="*/ 17 w 366"/>
                <a:gd name="T49" fmla="*/ 202 h 496"/>
                <a:gd name="T50" fmla="*/ 19 w 366"/>
                <a:gd name="T51" fmla="*/ 196 h 496"/>
                <a:gd name="T52" fmla="*/ 82 w 366"/>
                <a:gd name="T53" fmla="*/ 213 h 496"/>
                <a:gd name="T54" fmla="*/ 84 w 366"/>
                <a:gd name="T55" fmla="*/ 208 h 496"/>
                <a:gd name="T56" fmla="*/ 19 w 366"/>
                <a:gd name="T57" fmla="*/ 196 h 496"/>
                <a:gd name="T58" fmla="*/ 40 w 366"/>
                <a:gd name="T59" fmla="*/ 149 h 496"/>
                <a:gd name="T60" fmla="*/ 60 w 366"/>
                <a:gd name="T61" fmla="*/ 142 h 496"/>
                <a:gd name="T62" fmla="*/ 111 w 366"/>
                <a:gd name="T63" fmla="*/ 162 h 496"/>
                <a:gd name="T64" fmla="*/ 40 w 366"/>
                <a:gd name="T65" fmla="*/ 149 h 496"/>
                <a:gd name="T66" fmla="*/ 114 w 366"/>
                <a:gd name="T67" fmla="*/ 157 h 496"/>
                <a:gd name="T68" fmla="*/ 95 w 366"/>
                <a:gd name="T69" fmla="*/ 99 h 496"/>
                <a:gd name="T70" fmla="*/ 102 w 366"/>
                <a:gd name="T71" fmla="*/ 72 h 496"/>
                <a:gd name="T72" fmla="*/ 106 w 366"/>
                <a:gd name="T73" fmla="*/ 69 h 496"/>
                <a:gd name="T74" fmla="*/ 150 w 366"/>
                <a:gd name="T75" fmla="*/ 121 h 496"/>
                <a:gd name="T76" fmla="*/ 155 w 366"/>
                <a:gd name="T77" fmla="*/ 117 h 496"/>
                <a:gd name="T78" fmla="*/ 106 w 366"/>
                <a:gd name="T79" fmla="*/ 69 h 496"/>
                <a:gd name="T80" fmla="*/ 149 w 366"/>
                <a:gd name="T81" fmla="*/ 37 h 496"/>
                <a:gd name="T82" fmla="*/ 170 w 366"/>
                <a:gd name="T83" fmla="*/ 42 h 496"/>
                <a:gd name="T84" fmla="*/ 200 w 366"/>
                <a:gd name="T85" fmla="*/ 90 h 496"/>
                <a:gd name="T86" fmla="*/ 149 w 366"/>
                <a:gd name="T87" fmla="*/ 37 h 496"/>
                <a:gd name="T88" fmla="*/ 206 w 366"/>
                <a:gd name="T89" fmla="*/ 88 h 496"/>
                <a:gd name="T90" fmla="*/ 222 w 366"/>
                <a:gd name="T91" fmla="*/ 21 h 496"/>
                <a:gd name="T92" fmla="*/ 243 w 366"/>
                <a:gd name="T93" fmla="*/ 0 h 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66" h="496">
                  <a:moveTo>
                    <a:pt x="358" y="119"/>
                  </a:moveTo>
                  <a:lnTo>
                    <a:pt x="358" y="119"/>
                  </a:lnTo>
                  <a:cubicBezTo>
                    <a:pt x="360" y="116"/>
                    <a:pt x="363" y="113"/>
                    <a:pt x="366" y="110"/>
                  </a:cubicBezTo>
                  <a:cubicBezTo>
                    <a:pt x="351" y="105"/>
                    <a:pt x="337" y="102"/>
                    <a:pt x="323" y="99"/>
                  </a:cubicBezTo>
                  <a:cubicBezTo>
                    <a:pt x="323" y="99"/>
                    <a:pt x="322" y="99"/>
                    <a:pt x="322" y="99"/>
                  </a:cubicBezTo>
                  <a:cubicBezTo>
                    <a:pt x="316" y="98"/>
                    <a:pt x="309" y="98"/>
                    <a:pt x="303" y="97"/>
                  </a:cubicBezTo>
                  <a:cubicBezTo>
                    <a:pt x="305" y="101"/>
                    <a:pt x="307" y="106"/>
                    <a:pt x="307" y="112"/>
                  </a:cubicBezTo>
                  <a:cubicBezTo>
                    <a:pt x="310" y="115"/>
                    <a:pt x="312" y="119"/>
                    <a:pt x="312" y="123"/>
                  </a:cubicBezTo>
                  <a:cubicBezTo>
                    <a:pt x="316" y="121"/>
                    <a:pt x="322" y="120"/>
                    <a:pt x="328" y="122"/>
                  </a:cubicBezTo>
                  <a:cubicBezTo>
                    <a:pt x="333" y="111"/>
                    <a:pt x="348" y="109"/>
                    <a:pt x="358" y="119"/>
                  </a:cubicBezTo>
                  <a:lnTo>
                    <a:pt x="358" y="119"/>
                  </a:lnTo>
                  <a:close/>
                  <a:moveTo>
                    <a:pt x="47" y="454"/>
                  </a:moveTo>
                  <a:lnTo>
                    <a:pt x="47" y="454"/>
                  </a:lnTo>
                  <a:lnTo>
                    <a:pt x="98" y="416"/>
                  </a:lnTo>
                  <a:cubicBezTo>
                    <a:pt x="96" y="411"/>
                    <a:pt x="93" y="407"/>
                    <a:pt x="91" y="402"/>
                  </a:cubicBezTo>
                  <a:lnTo>
                    <a:pt x="48" y="429"/>
                  </a:lnTo>
                  <a:cubicBezTo>
                    <a:pt x="45" y="431"/>
                    <a:pt x="42" y="426"/>
                    <a:pt x="45" y="424"/>
                  </a:cubicBezTo>
                  <a:lnTo>
                    <a:pt x="89" y="397"/>
                  </a:lnTo>
                  <a:cubicBezTo>
                    <a:pt x="87" y="394"/>
                    <a:pt x="85" y="390"/>
                    <a:pt x="84" y="386"/>
                  </a:cubicBezTo>
                  <a:lnTo>
                    <a:pt x="25" y="414"/>
                  </a:lnTo>
                  <a:cubicBezTo>
                    <a:pt x="31" y="427"/>
                    <a:pt x="38" y="441"/>
                    <a:pt x="47" y="454"/>
                  </a:cubicBezTo>
                  <a:lnTo>
                    <a:pt x="47" y="454"/>
                  </a:lnTo>
                  <a:close/>
                  <a:moveTo>
                    <a:pt x="101" y="421"/>
                  </a:moveTo>
                  <a:lnTo>
                    <a:pt x="101" y="421"/>
                  </a:lnTo>
                  <a:lnTo>
                    <a:pt x="50" y="459"/>
                  </a:lnTo>
                  <a:cubicBezTo>
                    <a:pt x="58" y="472"/>
                    <a:pt x="68" y="484"/>
                    <a:pt x="79" y="496"/>
                  </a:cubicBezTo>
                  <a:lnTo>
                    <a:pt x="119" y="448"/>
                  </a:lnTo>
                  <a:cubicBezTo>
                    <a:pt x="116" y="445"/>
                    <a:pt x="114" y="441"/>
                    <a:pt x="111" y="437"/>
                  </a:cubicBezTo>
                  <a:lnTo>
                    <a:pt x="73" y="475"/>
                  </a:lnTo>
                  <a:cubicBezTo>
                    <a:pt x="70" y="478"/>
                    <a:pt x="67" y="474"/>
                    <a:pt x="69" y="471"/>
                  </a:cubicBezTo>
                  <a:lnTo>
                    <a:pt x="108" y="433"/>
                  </a:lnTo>
                  <a:cubicBezTo>
                    <a:pt x="106" y="429"/>
                    <a:pt x="103" y="425"/>
                    <a:pt x="101" y="421"/>
                  </a:cubicBezTo>
                  <a:lnTo>
                    <a:pt x="101" y="421"/>
                  </a:lnTo>
                  <a:close/>
                  <a:moveTo>
                    <a:pt x="23" y="408"/>
                  </a:moveTo>
                  <a:lnTo>
                    <a:pt x="23" y="408"/>
                  </a:lnTo>
                  <a:lnTo>
                    <a:pt x="82" y="381"/>
                  </a:lnTo>
                  <a:cubicBezTo>
                    <a:pt x="80" y="377"/>
                    <a:pt x="79" y="373"/>
                    <a:pt x="78" y="369"/>
                  </a:cubicBezTo>
                  <a:lnTo>
                    <a:pt x="29" y="384"/>
                  </a:lnTo>
                  <a:cubicBezTo>
                    <a:pt x="26" y="385"/>
                    <a:pt x="24" y="379"/>
                    <a:pt x="28" y="378"/>
                  </a:cubicBezTo>
                  <a:lnTo>
                    <a:pt x="76" y="364"/>
                  </a:lnTo>
                  <a:cubicBezTo>
                    <a:pt x="74" y="359"/>
                    <a:pt x="73" y="354"/>
                    <a:pt x="72" y="348"/>
                  </a:cubicBezTo>
                  <a:lnTo>
                    <a:pt x="7" y="362"/>
                  </a:lnTo>
                  <a:cubicBezTo>
                    <a:pt x="11" y="378"/>
                    <a:pt x="16" y="393"/>
                    <a:pt x="23" y="408"/>
                  </a:cubicBezTo>
                  <a:lnTo>
                    <a:pt x="23" y="408"/>
                  </a:lnTo>
                  <a:close/>
                  <a:moveTo>
                    <a:pt x="6" y="357"/>
                  </a:moveTo>
                  <a:lnTo>
                    <a:pt x="6" y="357"/>
                  </a:lnTo>
                  <a:lnTo>
                    <a:pt x="70" y="343"/>
                  </a:lnTo>
                  <a:cubicBezTo>
                    <a:pt x="69" y="338"/>
                    <a:pt x="69" y="334"/>
                    <a:pt x="68" y="329"/>
                  </a:cubicBezTo>
                  <a:lnTo>
                    <a:pt x="17" y="334"/>
                  </a:lnTo>
                  <a:cubicBezTo>
                    <a:pt x="13" y="334"/>
                    <a:pt x="13" y="329"/>
                    <a:pt x="16" y="328"/>
                  </a:cubicBezTo>
                  <a:lnTo>
                    <a:pt x="67" y="324"/>
                  </a:lnTo>
                  <a:cubicBezTo>
                    <a:pt x="66" y="319"/>
                    <a:pt x="66" y="314"/>
                    <a:pt x="66" y="308"/>
                  </a:cubicBezTo>
                  <a:lnTo>
                    <a:pt x="0" y="307"/>
                  </a:lnTo>
                  <a:cubicBezTo>
                    <a:pt x="1" y="324"/>
                    <a:pt x="3" y="340"/>
                    <a:pt x="6" y="357"/>
                  </a:cubicBezTo>
                  <a:lnTo>
                    <a:pt x="6" y="357"/>
                  </a:lnTo>
                  <a:close/>
                  <a:moveTo>
                    <a:pt x="0" y="302"/>
                  </a:moveTo>
                  <a:lnTo>
                    <a:pt x="0" y="302"/>
                  </a:lnTo>
                  <a:lnTo>
                    <a:pt x="66" y="303"/>
                  </a:lnTo>
                  <a:cubicBezTo>
                    <a:pt x="65" y="298"/>
                    <a:pt x="65" y="294"/>
                    <a:pt x="66" y="290"/>
                  </a:cubicBezTo>
                  <a:lnTo>
                    <a:pt x="15" y="284"/>
                  </a:lnTo>
                  <a:cubicBezTo>
                    <a:pt x="11" y="284"/>
                    <a:pt x="12" y="278"/>
                    <a:pt x="16" y="278"/>
                  </a:cubicBezTo>
                  <a:lnTo>
                    <a:pt x="66" y="284"/>
                  </a:lnTo>
                  <a:cubicBezTo>
                    <a:pt x="66" y="278"/>
                    <a:pt x="67" y="273"/>
                    <a:pt x="67" y="267"/>
                  </a:cubicBezTo>
                  <a:lnTo>
                    <a:pt x="4" y="254"/>
                  </a:lnTo>
                  <a:cubicBezTo>
                    <a:pt x="1" y="270"/>
                    <a:pt x="0" y="286"/>
                    <a:pt x="0" y="302"/>
                  </a:cubicBezTo>
                  <a:lnTo>
                    <a:pt x="0" y="302"/>
                  </a:lnTo>
                  <a:close/>
                  <a:moveTo>
                    <a:pt x="4" y="249"/>
                  </a:moveTo>
                  <a:lnTo>
                    <a:pt x="4" y="249"/>
                  </a:lnTo>
                  <a:lnTo>
                    <a:pt x="68" y="262"/>
                  </a:lnTo>
                  <a:cubicBezTo>
                    <a:pt x="69" y="257"/>
                    <a:pt x="70" y="253"/>
                    <a:pt x="71" y="249"/>
                  </a:cubicBezTo>
                  <a:lnTo>
                    <a:pt x="22" y="233"/>
                  </a:lnTo>
                  <a:cubicBezTo>
                    <a:pt x="18" y="232"/>
                    <a:pt x="20" y="227"/>
                    <a:pt x="23" y="228"/>
                  </a:cubicBezTo>
                  <a:lnTo>
                    <a:pt x="72" y="243"/>
                  </a:lnTo>
                  <a:cubicBezTo>
                    <a:pt x="73" y="239"/>
                    <a:pt x="74" y="235"/>
                    <a:pt x="75" y="231"/>
                  </a:cubicBezTo>
                  <a:lnTo>
                    <a:pt x="17" y="202"/>
                  </a:lnTo>
                  <a:cubicBezTo>
                    <a:pt x="11" y="217"/>
                    <a:pt x="7" y="233"/>
                    <a:pt x="4" y="249"/>
                  </a:cubicBezTo>
                  <a:lnTo>
                    <a:pt x="4" y="249"/>
                  </a:lnTo>
                  <a:close/>
                  <a:moveTo>
                    <a:pt x="19" y="196"/>
                  </a:moveTo>
                  <a:lnTo>
                    <a:pt x="19" y="196"/>
                  </a:lnTo>
                  <a:lnTo>
                    <a:pt x="77" y="225"/>
                  </a:lnTo>
                  <a:cubicBezTo>
                    <a:pt x="79" y="221"/>
                    <a:pt x="80" y="217"/>
                    <a:pt x="82" y="213"/>
                  </a:cubicBezTo>
                  <a:lnTo>
                    <a:pt x="37" y="186"/>
                  </a:lnTo>
                  <a:cubicBezTo>
                    <a:pt x="34" y="184"/>
                    <a:pt x="37" y="179"/>
                    <a:pt x="40" y="181"/>
                  </a:cubicBezTo>
                  <a:lnTo>
                    <a:pt x="84" y="208"/>
                  </a:lnTo>
                  <a:cubicBezTo>
                    <a:pt x="86" y="203"/>
                    <a:pt x="88" y="199"/>
                    <a:pt x="90" y="195"/>
                  </a:cubicBezTo>
                  <a:lnTo>
                    <a:pt x="38" y="154"/>
                  </a:lnTo>
                  <a:cubicBezTo>
                    <a:pt x="30" y="168"/>
                    <a:pt x="24" y="182"/>
                    <a:pt x="19" y="196"/>
                  </a:cubicBezTo>
                  <a:lnTo>
                    <a:pt x="19" y="196"/>
                  </a:lnTo>
                  <a:close/>
                  <a:moveTo>
                    <a:pt x="40" y="149"/>
                  </a:moveTo>
                  <a:lnTo>
                    <a:pt x="40" y="149"/>
                  </a:lnTo>
                  <a:lnTo>
                    <a:pt x="93" y="190"/>
                  </a:lnTo>
                  <a:cubicBezTo>
                    <a:pt x="95" y="186"/>
                    <a:pt x="97" y="183"/>
                    <a:pt x="99" y="179"/>
                  </a:cubicBezTo>
                  <a:lnTo>
                    <a:pt x="60" y="142"/>
                  </a:lnTo>
                  <a:cubicBezTo>
                    <a:pt x="58" y="140"/>
                    <a:pt x="62" y="136"/>
                    <a:pt x="64" y="138"/>
                  </a:cubicBezTo>
                  <a:lnTo>
                    <a:pt x="102" y="174"/>
                  </a:lnTo>
                  <a:cubicBezTo>
                    <a:pt x="105" y="170"/>
                    <a:pt x="108" y="166"/>
                    <a:pt x="111" y="162"/>
                  </a:cubicBezTo>
                  <a:lnTo>
                    <a:pt x="67" y="111"/>
                  </a:lnTo>
                  <a:cubicBezTo>
                    <a:pt x="57" y="123"/>
                    <a:pt x="48" y="136"/>
                    <a:pt x="40" y="149"/>
                  </a:cubicBezTo>
                  <a:lnTo>
                    <a:pt x="40" y="149"/>
                  </a:lnTo>
                  <a:close/>
                  <a:moveTo>
                    <a:pt x="70" y="106"/>
                  </a:moveTo>
                  <a:lnTo>
                    <a:pt x="70" y="106"/>
                  </a:lnTo>
                  <a:lnTo>
                    <a:pt x="114" y="157"/>
                  </a:lnTo>
                  <a:cubicBezTo>
                    <a:pt x="117" y="154"/>
                    <a:pt x="120" y="150"/>
                    <a:pt x="123" y="147"/>
                  </a:cubicBezTo>
                  <a:lnTo>
                    <a:pt x="90" y="102"/>
                  </a:lnTo>
                  <a:cubicBezTo>
                    <a:pt x="88" y="99"/>
                    <a:pt x="93" y="96"/>
                    <a:pt x="95" y="99"/>
                  </a:cubicBezTo>
                  <a:lnTo>
                    <a:pt x="127" y="143"/>
                  </a:lnTo>
                  <a:cubicBezTo>
                    <a:pt x="130" y="139"/>
                    <a:pt x="133" y="136"/>
                    <a:pt x="137" y="133"/>
                  </a:cubicBezTo>
                  <a:lnTo>
                    <a:pt x="102" y="72"/>
                  </a:lnTo>
                  <a:cubicBezTo>
                    <a:pt x="91" y="83"/>
                    <a:pt x="80" y="94"/>
                    <a:pt x="70" y="106"/>
                  </a:cubicBezTo>
                  <a:lnTo>
                    <a:pt x="70" y="106"/>
                  </a:lnTo>
                  <a:close/>
                  <a:moveTo>
                    <a:pt x="106" y="69"/>
                  </a:moveTo>
                  <a:lnTo>
                    <a:pt x="106" y="69"/>
                  </a:lnTo>
                  <a:lnTo>
                    <a:pt x="141" y="129"/>
                  </a:lnTo>
                  <a:cubicBezTo>
                    <a:pt x="144" y="126"/>
                    <a:pt x="147" y="123"/>
                    <a:pt x="150" y="121"/>
                  </a:cubicBezTo>
                  <a:lnTo>
                    <a:pt x="127" y="68"/>
                  </a:lnTo>
                  <a:cubicBezTo>
                    <a:pt x="126" y="64"/>
                    <a:pt x="131" y="62"/>
                    <a:pt x="133" y="66"/>
                  </a:cubicBezTo>
                  <a:lnTo>
                    <a:pt x="155" y="117"/>
                  </a:lnTo>
                  <a:cubicBezTo>
                    <a:pt x="159" y="114"/>
                    <a:pt x="163" y="111"/>
                    <a:pt x="167" y="108"/>
                  </a:cubicBezTo>
                  <a:lnTo>
                    <a:pt x="144" y="40"/>
                  </a:lnTo>
                  <a:cubicBezTo>
                    <a:pt x="131" y="49"/>
                    <a:pt x="118" y="58"/>
                    <a:pt x="106" y="69"/>
                  </a:cubicBezTo>
                  <a:lnTo>
                    <a:pt x="106" y="69"/>
                  </a:lnTo>
                  <a:close/>
                  <a:moveTo>
                    <a:pt x="149" y="37"/>
                  </a:moveTo>
                  <a:lnTo>
                    <a:pt x="149" y="37"/>
                  </a:lnTo>
                  <a:lnTo>
                    <a:pt x="172" y="105"/>
                  </a:lnTo>
                  <a:cubicBezTo>
                    <a:pt x="176" y="103"/>
                    <a:pt x="179" y="101"/>
                    <a:pt x="183" y="99"/>
                  </a:cubicBezTo>
                  <a:lnTo>
                    <a:pt x="170" y="42"/>
                  </a:lnTo>
                  <a:cubicBezTo>
                    <a:pt x="169" y="38"/>
                    <a:pt x="174" y="37"/>
                    <a:pt x="175" y="40"/>
                  </a:cubicBezTo>
                  <a:lnTo>
                    <a:pt x="188" y="96"/>
                  </a:lnTo>
                  <a:cubicBezTo>
                    <a:pt x="192" y="94"/>
                    <a:pt x="196" y="92"/>
                    <a:pt x="200" y="90"/>
                  </a:cubicBezTo>
                  <a:lnTo>
                    <a:pt x="191" y="16"/>
                  </a:lnTo>
                  <a:cubicBezTo>
                    <a:pt x="176" y="22"/>
                    <a:pt x="162" y="29"/>
                    <a:pt x="149" y="37"/>
                  </a:cubicBezTo>
                  <a:lnTo>
                    <a:pt x="149" y="37"/>
                  </a:lnTo>
                  <a:close/>
                  <a:moveTo>
                    <a:pt x="196" y="14"/>
                  </a:moveTo>
                  <a:lnTo>
                    <a:pt x="196" y="14"/>
                  </a:lnTo>
                  <a:lnTo>
                    <a:pt x="206" y="88"/>
                  </a:lnTo>
                  <a:cubicBezTo>
                    <a:pt x="210" y="86"/>
                    <a:pt x="214" y="84"/>
                    <a:pt x="219" y="83"/>
                  </a:cubicBezTo>
                  <a:lnTo>
                    <a:pt x="217" y="21"/>
                  </a:lnTo>
                  <a:cubicBezTo>
                    <a:pt x="217" y="17"/>
                    <a:pt x="222" y="17"/>
                    <a:pt x="222" y="21"/>
                  </a:cubicBezTo>
                  <a:lnTo>
                    <a:pt x="224" y="81"/>
                  </a:lnTo>
                  <a:cubicBezTo>
                    <a:pt x="229" y="79"/>
                    <a:pt x="233" y="78"/>
                    <a:pt x="237" y="77"/>
                  </a:cubicBezTo>
                  <a:lnTo>
                    <a:pt x="243" y="0"/>
                  </a:lnTo>
                  <a:cubicBezTo>
                    <a:pt x="227" y="3"/>
                    <a:pt x="211" y="8"/>
                    <a:pt x="196" y="14"/>
                  </a:cubicBezTo>
                  <a:lnTo>
                    <a:pt x="196" y="14"/>
                  </a:lnTo>
                  <a:close/>
                </a:path>
              </a:pathLst>
            </a:custGeom>
            <a:noFill/>
            <a:ln w="1588" cap="flat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8872A2F5-7430-CC8E-7732-1707D9E6FB4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700963" y="400050"/>
              <a:ext cx="238125" cy="323850"/>
            </a:xfrm>
            <a:custGeom>
              <a:avLst/>
              <a:gdLst>
                <a:gd name="T0" fmla="*/ 134 w 292"/>
                <a:gd name="T1" fmla="*/ 82 h 393"/>
                <a:gd name="T2" fmla="*/ 164 w 292"/>
                <a:gd name="T3" fmla="*/ 19 h 393"/>
                <a:gd name="T4" fmla="*/ 187 w 292"/>
                <a:gd name="T5" fmla="*/ 0 h 393"/>
                <a:gd name="T6" fmla="*/ 193 w 292"/>
                <a:gd name="T7" fmla="*/ 0 h 393"/>
                <a:gd name="T8" fmla="*/ 188 w 292"/>
                <a:gd name="T9" fmla="*/ 77 h 393"/>
                <a:gd name="T10" fmla="*/ 194 w 292"/>
                <a:gd name="T11" fmla="*/ 78 h 393"/>
                <a:gd name="T12" fmla="*/ 193 w 292"/>
                <a:gd name="T13" fmla="*/ 0 h 393"/>
                <a:gd name="T14" fmla="*/ 246 w 292"/>
                <a:gd name="T15" fmla="*/ 5 h 393"/>
                <a:gd name="T16" fmla="*/ 258 w 292"/>
                <a:gd name="T17" fmla="*/ 22 h 393"/>
                <a:gd name="T18" fmla="*/ 248 w 292"/>
                <a:gd name="T19" fmla="*/ 90 h 393"/>
                <a:gd name="T20" fmla="*/ 246 w 292"/>
                <a:gd name="T21" fmla="*/ 5 h 393"/>
                <a:gd name="T22" fmla="*/ 144 w 292"/>
                <a:gd name="T23" fmla="*/ 176 h 393"/>
                <a:gd name="T24" fmla="*/ 128 w 292"/>
                <a:gd name="T25" fmla="*/ 177 h 393"/>
                <a:gd name="T26" fmla="*/ 149 w 292"/>
                <a:gd name="T27" fmla="*/ 197 h 393"/>
                <a:gd name="T28" fmla="*/ 167 w 292"/>
                <a:gd name="T29" fmla="*/ 103 h 393"/>
                <a:gd name="T30" fmla="*/ 141 w 292"/>
                <a:gd name="T31" fmla="*/ 137 h 393"/>
                <a:gd name="T32" fmla="*/ 135 w 292"/>
                <a:gd name="T33" fmla="*/ 138 h 393"/>
                <a:gd name="T34" fmla="*/ 133 w 292"/>
                <a:gd name="T35" fmla="*/ 154 h 393"/>
                <a:gd name="T36" fmla="*/ 142 w 292"/>
                <a:gd name="T37" fmla="*/ 152 h 393"/>
                <a:gd name="T38" fmla="*/ 144 w 292"/>
                <a:gd name="T39" fmla="*/ 174 h 393"/>
                <a:gd name="T40" fmla="*/ 123 w 292"/>
                <a:gd name="T41" fmla="*/ 123 h 393"/>
                <a:gd name="T42" fmla="*/ 126 w 292"/>
                <a:gd name="T43" fmla="*/ 124 h 393"/>
                <a:gd name="T44" fmla="*/ 111 w 292"/>
                <a:gd name="T45" fmla="*/ 115 h 393"/>
                <a:gd name="T46" fmla="*/ 138 w 292"/>
                <a:gd name="T47" fmla="*/ 172 h 393"/>
                <a:gd name="T48" fmla="*/ 113 w 292"/>
                <a:gd name="T49" fmla="*/ 140 h 393"/>
                <a:gd name="T50" fmla="*/ 123 w 292"/>
                <a:gd name="T51" fmla="*/ 123 h 393"/>
                <a:gd name="T52" fmla="*/ 105 w 292"/>
                <a:gd name="T53" fmla="*/ 164 h 393"/>
                <a:gd name="T54" fmla="*/ 54 w 292"/>
                <a:gd name="T55" fmla="*/ 162 h 393"/>
                <a:gd name="T56" fmla="*/ 59 w 292"/>
                <a:gd name="T57" fmla="*/ 164 h 393"/>
                <a:gd name="T58" fmla="*/ 121 w 292"/>
                <a:gd name="T59" fmla="*/ 175 h 393"/>
                <a:gd name="T60" fmla="*/ 101 w 292"/>
                <a:gd name="T61" fmla="*/ 119 h 393"/>
                <a:gd name="T62" fmla="*/ 101 w 292"/>
                <a:gd name="T63" fmla="*/ 159 h 393"/>
                <a:gd name="T64" fmla="*/ 56 w 292"/>
                <a:gd name="T65" fmla="*/ 168 h 393"/>
                <a:gd name="T66" fmla="*/ 128 w 292"/>
                <a:gd name="T67" fmla="*/ 196 h 393"/>
                <a:gd name="T68" fmla="*/ 56 w 292"/>
                <a:gd name="T69" fmla="*/ 169 h 393"/>
                <a:gd name="T70" fmla="*/ 55 w 292"/>
                <a:gd name="T71" fmla="*/ 250 h 393"/>
                <a:gd name="T72" fmla="*/ 25 w 292"/>
                <a:gd name="T73" fmla="*/ 276 h 393"/>
                <a:gd name="T74" fmla="*/ 19 w 292"/>
                <a:gd name="T75" fmla="*/ 285 h 393"/>
                <a:gd name="T76" fmla="*/ 21 w 292"/>
                <a:gd name="T77" fmla="*/ 340 h 393"/>
                <a:gd name="T78" fmla="*/ 69 w 292"/>
                <a:gd name="T79" fmla="*/ 310 h 393"/>
                <a:gd name="T80" fmla="*/ 75 w 292"/>
                <a:gd name="T81" fmla="*/ 336 h 393"/>
                <a:gd name="T82" fmla="*/ 37 w 292"/>
                <a:gd name="T83" fmla="*/ 256 h 393"/>
                <a:gd name="T84" fmla="*/ 13 w 292"/>
                <a:gd name="T85" fmla="*/ 247 h 393"/>
                <a:gd name="T86" fmla="*/ 37 w 292"/>
                <a:gd name="T87" fmla="*/ 256 h 393"/>
                <a:gd name="T88" fmla="*/ 17 w 292"/>
                <a:gd name="T89" fmla="*/ 369 h 393"/>
                <a:gd name="T90" fmla="*/ 17 w 292"/>
                <a:gd name="T91" fmla="*/ 369 h 393"/>
                <a:gd name="T92" fmla="*/ 14 w 292"/>
                <a:gd name="T93" fmla="*/ 265 h 393"/>
                <a:gd name="T94" fmla="*/ 15 w 292"/>
                <a:gd name="T95" fmla="*/ 281 h 393"/>
                <a:gd name="T96" fmla="*/ 14 w 292"/>
                <a:gd name="T97" fmla="*/ 265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92" h="393">
                  <a:moveTo>
                    <a:pt x="139" y="5"/>
                  </a:moveTo>
                  <a:lnTo>
                    <a:pt x="139" y="5"/>
                  </a:lnTo>
                  <a:lnTo>
                    <a:pt x="134" y="82"/>
                  </a:lnTo>
                  <a:cubicBezTo>
                    <a:pt x="139" y="81"/>
                    <a:pt x="144" y="80"/>
                    <a:pt x="149" y="79"/>
                  </a:cubicBezTo>
                  <a:lnTo>
                    <a:pt x="159" y="18"/>
                  </a:lnTo>
                  <a:cubicBezTo>
                    <a:pt x="159" y="15"/>
                    <a:pt x="165" y="16"/>
                    <a:pt x="164" y="19"/>
                  </a:cubicBezTo>
                  <a:lnTo>
                    <a:pt x="155" y="78"/>
                  </a:lnTo>
                  <a:cubicBezTo>
                    <a:pt x="159" y="78"/>
                    <a:pt x="163" y="78"/>
                    <a:pt x="167" y="77"/>
                  </a:cubicBezTo>
                  <a:lnTo>
                    <a:pt x="187" y="0"/>
                  </a:lnTo>
                  <a:cubicBezTo>
                    <a:pt x="171" y="1"/>
                    <a:pt x="155" y="2"/>
                    <a:pt x="139" y="5"/>
                  </a:cubicBezTo>
                  <a:lnTo>
                    <a:pt x="139" y="5"/>
                  </a:lnTo>
                  <a:close/>
                  <a:moveTo>
                    <a:pt x="193" y="0"/>
                  </a:moveTo>
                  <a:lnTo>
                    <a:pt x="193" y="0"/>
                  </a:lnTo>
                  <a:lnTo>
                    <a:pt x="173" y="77"/>
                  </a:lnTo>
                  <a:cubicBezTo>
                    <a:pt x="178" y="77"/>
                    <a:pt x="183" y="77"/>
                    <a:pt x="188" y="77"/>
                  </a:cubicBezTo>
                  <a:lnTo>
                    <a:pt x="207" y="17"/>
                  </a:lnTo>
                  <a:cubicBezTo>
                    <a:pt x="208" y="13"/>
                    <a:pt x="214" y="15"/>
                    <a:pt x="213" y="18"/>
                  </a:cubicBezTo>
                  <a:lnTo>
                    <a:pt x="194" y="78"/>
                  </a:lnTo>
                  <a:cubicBezTo>
                    <a:pt x="199" y="78"/>
                    <a:pt x="203" y="79"/>
                    <a:pt x="208" y="80"/>
                  </a:cubicBezTo>
                  <a:lnTo>
                    <a:pt x="240" y="4"/>
                  </a:lnTo>
                  <a:cubicBezTo>
                    <a:pt x="224" y="2"/>
                    <a:pt x="208" y="0"/>
                    <a:pt x="193" y="0"/>
                  </a:cubicBezTo>
                  <a:lnTo>
                    <a:pt x="193" y="0"/>
                  </a:lnTo>
                  <a:close/>
                  <a:moveTo>
                    <a:pt x="246" y="5"/>
                  </a:moveTo>
                  <a:lnTo>
                    <a:pt x="246" y="5"/>
                  </a:lnTo>
                  <a:lnTo>
                    <a:pt x="214" y="81"/>
                  </a:lnTo>
                  <a:cubicBezTo>
                    <a:pt x="218" y="81"/>
                    <a:pt x="222" y="82"/>
                    <a:pt x="226" y="83"/>
                  </a:cubicBezTo>
                  <a:lnTo>
                    <a:pt x="258" y="22"/>
                  </a:lnTo>
                  <a:cubicBezTo>
                    <a:pt x="260" y="19"/>
                    <a:pt x="265" y="21"/>
                    <a:pt x="263" y="25"/>
                  </a:cubicBezTo>
                  <a:lnTo>
                    <a:pt x="232" y="85"/>
                  </a:lnTo>
                  <a:cubicBezTo>
                    <a:pt x="237" y="86"/>
                    <a:pt x="243" y="88"/>
                    <a:pt x="248" y="90"/>
                  </a:cubicBezTo>
                  <a:lnTo>
                    <a:pt x="292" y="17"/>
                  </a:lnTo>
                  <a:cubicBezTo>
                    <a:pt x="277" y="12"/>
                    <a:pt x="261" y="8"/>
                    <a:pt x="246" y="5"/>
                  </a:cubicBezTo>
                  <a:lnTo>
                    <a:pt x="246" y="5"/>
                  </a:lnTo>
                  <a:close/>
                  <a:moveTo>
                    <a:pt x="144" y="174"/>
                  </a:moveTo>
                  <a:lnTo>
                    <a:pt x="144" y="174"/>
                  </a:lnTo>
                  <a:cubicBezTo>
                    <a:pt x="144" y="175"/>
                    <a:pt x="144" y="175"/>
                    <a:pt x="144" y="176"/>
                  </a:cubicBezTo>
                  <a:cubicBezTo>
                    <a:pt x="143" y="176"/>
                    <a:pt x="143" y="176"/>
                    <a:pt x="142" y="177"/>
                  </a:cubicBezTo>
                  <a:cubicBezTo>
                    <a:pt x="142" y="177"/>
                    <a:pt x="142" y="177"/>
                    <a:pt x="142" y="177"/>
                  </a:cubicBezTo>
                  <a:cubicBezTo>
                    <a:pt x="137" y="178"/>
                    <a:pt x="132" y="177"/>
                    <a:pt x="128" y="177"/>
                  </a:cubicBezTo>
                  <a:cubicBezTo>
                    <a:pt x="127" y="177"/>
                    <a:pt x="127" y="177"/>
                    <a:pt x="126" y="178"/>
                  </a:cubicBezTo>
                  <a:cubicBezTo>
                    <a:pt x="127" y="183"/>
                    <a:pt x="130" y="190"/>
                    <a:pt x="136" y="196"/>
                  </a:cubicBezTo>
                  <a:cubicBezTo>
                    <a:pt x="140" y="196"/>
                    <a:pt x="144" y="196"/>
                    <a:pt x="149" y="197"/>
                  </a:cubicBezTo>
                  <a:lnTo>
                    <a:pt x="161" y="145"/>
                  </a:lnTo>
                  <a:cubicBezTo>
                    <a:pt x="147" y="141"/>
                    <a:pt x="144" y="117"/>
                    <a:pt x="162" y="113"/>
                  </a:cubicBezTo>
                  <a:cubicBezTo>
                    <a:pt x="162" y="109"/>
                    <a:pt x="164" y="106"/>
                    <a:pt x="167" y="103"/>
                  </a:cubicBezTo>
                  <a:cubicBezTo>
                    <a:pt x="157" y="104"/>
                    <a:pt x="147" y="105"/>
                    <a:pt x="138" y="107"/>
                  </a:cubicBezTo>
                  <a:lnTo>
                    <a:pt x="141" y="136"/>
                  </a:lnTo>
                  <a:cubicBezTo>
                    <a:pt x="141" y="136"/>
                    <a:pt x="141" y="136"/>
                    <a:pt x="141" y="137"/>
                  </a:cubicBezTo>
                  <a:lnTo>
                    <a:pt x="141" y="140"/>
                  </a:lnTo>
                  <a:cubicBezTo>
                    <a:pt x="141" y="143"/>
                    <a:pt x="136" y="144"/>
                    <a:pt x="135" y="140"/>
                  </a:cubicBezTo>
                  <a:lnTo>
                    <a:pt x="135" y="138"/>
                  </a:lnTo>
                  <a:lnTo>
                    <a:pt x="124" y="130"/>
                  </a:lnTo>
                  <a:cubicBezTo>
                    <a:pt x="121" y="132"/>
                    <a:pt x="119" y="136"/>
                    <a:pt x="119" y="140"/>
                  </a:cubicBezTo>
                  <a:cubicBezTo>
                    <a:pt x="119" y="148"/>
                    <a:pt x="125" y="154"/>
                    <a:pt x="133" y="154"/>
                  </a:cubicBezTo>
                  <a:cubicBezTo>
                    <a:pt x="134" y="154"/>
                    <a:pt x="135" y="154"/>
                    <a:pt x="137" y="154"/>
                  </a:cubicBezTo>
                  <a:lnTo>
                    <a:pt x="137" y="153"/>
                  </a:lnTo>
                  <a:cubicBezTo>
                    <a:pt x="136" y="149"/>
                    <a:pt x="142" y="148"/>
                    <a:pt x="142" y="152"/>
                  </a:cubicBezTo>
                  <a:lnTo>
                    <a:pt x="142" y="155"/>
                  </a:lnTo>
                  <a:cubicBezTo>
                    <a:pt x="143" y="155"/>
                    <a:pt x="143" y="155"/>
                    <a:pt x="143" y="156"/>
                  </a:cubicBezTo>
                  <a:lnTo>
                    <a:pt x="144" y="174"/>
                  </a:lnTo>
                  <a:cubicBezTo>
                    <a:pt x="144" y="174"/>
                    <a:pt x="144" y="174"/>
                    <a:pt x="144" y="174"/>
                  </a:cubicBezTo>
                  <a:lnTo>
                    <a:pt x="144" y="174"/>
                  </a:lnTo>
                  <a:close/>
                  <a:moveTo>
                    <a:pt x="123" y="123"/>
                  </a:moveTo>
                  <a:lnTo>
                    <a:pt x="123" y="123"/>
                  </a:lnTo>
                  <a:lnTo>
                    <a:pt x="125" y="124"/>
                  </a:lnTo>
                  <a:cubicBezTo>
                    <a:pt x="125" y="124"/>
                    <a:pt x="125" y="124"/>
                    <a:pt x="126" y="124"/>
                  </a:cubicBezTo>
                  <a:lnTo>
                    <a:pt x="135" y="131"/>
                  </a:lnTo>
                  <a:lnTo>
                    <a:pt x="133" y="108"/>
                  </a:lnTo>
                  <a:cubicBezTo>
                    <a:pt x="125" y="110"/>
                    <a:pt x="118" y="112"/>
                    <a:pt x="111" y="115"/>
                  </a:cubicBezTo>
                  <a:cubicBezTo>
                    <a:pt x="97" y="130"/>
                    <a:pt x="98" y="147"/>
                    <a:pt x="107" y="159"/>
                  </a:cubicBezTo>
                  <a:cubicBezTo>
                    <a:pt x="108" y="159"/>
                    <a:pt x="108" y="159"/>
                    <a:pt x="108" y="159"/>
                  </a:cubicBezTo>
                  <a:cubicBezTo>
                    <a:pt x="115" y="168"/>
                    <a:pt x="127" y="173"/>
                    <a:pt x="138" y="172"/>
                  </a:cubicBezTo>
                  <a:lnTo>
                    <a:pt x="137" y="159"/>
                  </a:lnTo>
                  <a:cubicBezTo>
                    <a:pt x="136" y="160"/>
                    <a:pt x="134" y="160"/>
                    <a:pt x="133" y="160"/>
                  </a:cubicBezTo>
                  <a:cubicBezTo>
                    <a:pt x="122" y="160"/>
                    <a:pt x="113" y="151"/>
                    <a:pt x="113" y="140"/>
                  </a:cubicBezTo>
                  <a:cubicBezTo>
                    <a:pt x="113" y="135"/>
                    <a:pt x="116" y="130"/>
                    <a:pt x="119" y="126"/>
                  </a:cubicBezTo>
                  <a:cubicBezTo>
                    <a:pt x="118" y="124"/>
                    <a:pt x="121" y="121"/>
                    <a:pt x="123" y="123"/>
                  </a:cubicBezTo>
                  <a:lnTo>
                    <a:pt x="123" y="123"/>
                  </a:lnTo>
                  <a:close/>
                  <a:moveTo>
                    <a:pt x="121" y="175"/>
                  </a:moveTo>
                  <a:lnTo>
                    <a:pt x="121" y="175"/>
                  </a:lnTo>
                  <a:cubicBezTo>
                    <a:pt x="115" y="172"/>
                    <a:pt x="109" y="169"/>
                    <a:pt x="105" y="164"/>
                  </a:cubicBezTo>
                  <a:cubicBezTo>
                    <a:pt x="85" y="169"/>
                    <a:pt x="68" y="154"/>
                    <a:pt x="62" y="142"/>
                  </a:cubicBezTo>
                  <a:cubicBezTo>
                    <a:pt x="55" y="147"/>
                    <a:pt x="48" y="153"/>
                    <a:pt x="42" y="159"/>
                  </a:cubicBezTo>
                  <a:lnTo>
                    <a:pt x="54" y="162"/>
                  </a:lnTo>
                  <a:cubicBezTo>
                    <a:pt x="55" y="162"/>
                    <a:pt x="55" y="162"/>
                    <a:pt x="55" y="162"/>
                  </a:cubicBezTo>
                  <a:lnTo>
                    <a:pt x="58" y="163"/>
                  </a:lnTo>
                  <a:cubicBezTo>
                    <a:pt x="58" y="163"/>
                    <a:pt x="59" y="163"/>
                    <a:pt x="59" y="164"/>
                  </a:cubicBezTo>
                  <a:cubicBezTo>
                    <a:pt x="60" y="164"/>
                    <a:pt x="60" y="164"/>
                    <a:pt x="60" y="165"/>
                  </a:cubicBezTo>
                  <a:cubicBezTo>
                    <a:pt x="74" y="181"/>
                    <a:pt x="108" y="181"/>
                    <a:pt x="121" y="175"/>
                  </a:cubicBezTo>
                  <a:lnTo>
                    <a:pt x="121" y="175"/>
                  </a:lnTo>
                  <a:close/>
                  <a:moveTo>
                    <a:pt x="101" y="159"/>
                  </a:moveTo>
                  <a:lnTo>
                    <a:pt x="101" y="159"/>
                  </a:lnTo>
                  <a:cubicBezTo>
                    <a:pt x="93" y="148"/>
                    <a:pt x="92" y="134"/>
                    <a:pt x="101" y="119"/>
                  </a:cubicBezTo>
                  <a:cubicBezTo>
                    <a:pt x="89" y="124"/>
                    <a:pt x="77" y="131"/>
                    <a:pt x="66" y="139"/>
                  </a:cubicBezTo>
                  <a:cubicBezTo>
                    <a:pt x="71" y="149"/>
                    <a:pt x="85" y="161"/>
                    <a:pt x="101" y="159"/>
                  </a:cubicBezTo>
                  <a:lnTo>
                    <a:pt x="101" y="159"/>
                  </a:lnTo>
                  <a:close/>
                  <a:moveTo>
                    <a:pt x="56" y="169"/>
                  </a:moveTo>
                  <a:lnTo>
                    <a:pt x="56" y="169"/>
                  </a:lnTo>
                  <a:lnTo>
                    <a:pt x="56" y="168"/>
                  </a:lnTo>
                  <a:cubicBezTo>
                    <a:pt x="54" y="174"/>
                    <a:pt x="54" y="186"/>
                    <a:pt x="55" y="192"/>
                  </a:cubicBezTo>
                  <a:cubicBezTo>
                    <a:pt x="66" y="196"/>
                    <a:pt x="79" y="196"/>
                    <a:pt x="94" y="196"/>
                  </a:cubicBezTo>
                  <a:cubicBezTo>
                    <a:pt x="106" y="196"/>
                    <a:pt x="117" y="196"/>
                    <a:pt x="128" y="196"/>
                  </a:cubicBezTo>
                  <a:cubicBezTo>
                    <a:pt x="124" y="191"/>
                    <a:pt x="122" y="185"/>
                    <a:pt x="121" y="181"/>
                  </a:cubicBezTo>
                  <a:cubicBezTo>
                    <a:pt x="104" y="187"/>
                    <a:pt x="71" y="185"/>
                    <a:pt x="56" y="169"/>
                  </a:cubicBezTo>
                  <a:lnTo>
                    <a:pt x="56" y="169"/>
                  </a:lnTo>
                  <a:close/>
                  <a:moveTo>
                    <a:pt x="66" y="255"/>
                  </a:moveTo>
                  <a:lnTo>
                    <a:pt x="66" y="255"/>
                  </a:lnTo>
                  <a:cubicBezTo>
                    <a:pt x="62" y="254"/>
                    <a:pt x="59" y="252"/>
                    <a:pt x="55" y="250"/>
                  </a:cubicBezTo>
                  <a:cubicBezTo>
                    <a:pt x="51" y="253"/>
                    <a:pt x="47" y="255"/>
                    <a:pt x="44" y="258"/>
                  </a:cubicBezTo>
                  <a:cubicBezTo>
                    <a:pt x="44" y="258"/>
                    <a:pt x="43" y="259"/>
                    <a:pt x="43" y="259"/>
                  </a:cubicBezTo>
                  <a:cubicBezTo>
                    <a:pt x="36" y="265"/>
                    <a:pt x="30" y="271"/>
                    <a:pt x="25" y="276"/>
                  </a:cubicBezTo>
                  <a:cubicBezTo>
                    <a:pt x="25" y="276"/>
                    <a:pt x="25" y="277"/>
                    <a:pt x="25" y="277"/>
                  </a:cubicBezTo>
                  <a:cubicBezTo>
                    <a:pt x="23" y="279"/>
                    <a:pt x="21" y="282"/>
                    <a:pt x="19" y="284"/>
                  </a:cubicBezTo>
                  <a:cubicBezTo>
                    <a:pt x="19" y="285"/>
                    <a:pt x="19" y="285"/>
                    <a:pt x="19" y="285"/>
                  </a:cubicBezTo>
                  <a:cubicBezTo>
                    <a:pt x="12" y="295"/>
                    <a:pt x="9" y="304"/>
                    <a:pt x="8" y="312"/>
                  </a:cubicBezTo>
                  <a:cubicBezTo>
                    <a:pt x="6" y="324"/>
                    <a:pt x="7" y="340"/>
                    <a:pt x="0" y="350"/>
                  </a:cubicBezTo>
                  <a:cubicBezTo>
                    <a:pt x="11" y="349"/>
                    <a:pt x="14" y="346"/>
                    <a:pt x="21" y="340"/>
                  </a:cubicBezTo>
                  <a:cubicBezTo>
                    <a:pt x="14" y="310"/>
                    <a:pt x="36" y="271"/>
                    <a:pt x="66" y="255"/>
                  </a:cubicBezTo>
                  <a:lnTo>
                    <a:pt x="66" y="255"/>
                  </a:lnTo>
                  <a:close/>
                  <a:moveTo>
                    <a:pt x="69" y="310"/>
                  </a:moveTo>
                  <a:lnTo>
                    <a:pt x="69" y="310"/>
                  </a:lnTo>
                  <a:cubicBezTo>
                    <a:pt x="68" y="311"/>
                    <a:pt x="68" y="312"/>
                    <a:pt x="67" y="314"/>
                  </a:cubicBezTo>
                  <a:cubicBezTo>
                    <a:pt x="61" y="326"/>
                    <a:pt x="68" y="336"/>
                    <a:pt x="75" y="336"/>
                  </a:cubicBezTo>
                  <a:cubicBezTo>
                    <a:pt x="93" y="336"/>
                    <a:pt x="92" y="311"/>
                    <a:pt x="69" y="310"/>
                  </a:cubicBezTo>
                  <a:lnTo>
                    <a:pt x="69" y="310"/>
                  </a:lnTo>
                  <a:close/>
                  <a:moveTo>
                    <a:pt x="37" y="256"/>
                  </a:moveTo>
                  <a:lnTo>
                    <a:pt x="37" y="256"/>
                  </a:lnTo>
                  <a:cubicBezTo>
                    <a:pt x="28" y="249"/>
                    <a:pt x="17" y="240"/>
                    <a:pt x="12" y="229"/>
                  </a:cubicBezTo>
                  <a:cubicBezTo>
                    <a:pt x="11" y="235"/>
                    <a:pt x="11" y="241"/>
                    <a:pt x="13" y="247"/>
                  </a:cubicBezTo>
                  <a:lnTo>
                    <a:pt x="13" y="247"/>
                  </a:lnTo>
                  <a:cubicBezTo>
                    <a:pt x="15" y="256"/>
                    <a:pt x="19" y="264"/>
                    <a:pt x="23" y="270"/>
                  </a:cubicBezTo>
                  <a:cubicBezTo>
                    <a:pt x="27" y="266"/>
                    <a:pt x="32" y="261"/>
                    <a:pt x="37" y="256"/>
                  </a:cubicBezTo>
                  <a:lnTo>
                    <a:pt x="37" y="256"/>
                  </a:lnTo>
                  <a:close/>
                  <a:moveTo>
                    <a:pt x="17" y="369"/>
                  </a:moveTo>
                  <a:lnTo>
                    <a:pt x="17" y="369"/>
                  </a:lnTo>
                  <a:cubicBezTo>
                    <a:pt x="17" y="377"/>
                    <a:pt x="18" y="385"/>
                    <a:pt x="17" y="393"/>
                  </a:cubicBezTo>
                  <a:cubicBezTo>
                    <a:pt x="26" y="392"/>
                    <a:pt x="29" y="390"/>
                    <a:pt x="34" y="385"/>
                  </a:cubicBezTo>
                  <a:cubicBezTo>
                    <a:pt x="28" y="381"/>
                    <a:pt x="22" y="376"/>
                    <a:pt x="17" y="369"/>
                  </a:cubicBezTo>
                  <a:lnTo>
                    <a:pt x="17" y="369"/>
                  </a:lnTo>
                  <a:close/>
                  <a:moveTo>
                    <a:pt x="14" y="265"/>
                  </a:moveTo>
                  <a:lnTo>
                    <a:pt x="14" y="265"/>
                  </a:lnTo>
                  <a:lnTo>
                    <a:pt x="3" y="271"/>
                  </a:lnTo>
                  <a:lnTo>
                    <a:pt x="9" y="283"/>
                  </a:lnTo>
                  <a:cubicBezTo>
                    <a:pt x="11" y="282"/>
                    <a:pt x="13" y="281"/>
                    <a:pt x="15" y="281"/>
                  </a:cubicBezTo>
                  <a:cubicBezTo>
                    <a:pt x="16" y="279"/>
                    <a:pt x="18" y="277"/>
                    <a:pt x="20" y="275"/>
                  </a:cubicBezTo>
                  <a:cubicBezTo>
                    <a:pt x="18" y="272"/>
                    <a:pt x="16" y="268"/>
                    <a:pt x="14" y="265"/>
                  </a:cubicBezTo>
                  <a:lnTo>
                    <a:pt x="14" y="265"/>
                  </a:lnTo>
                  <a:close/>
                </a:path>
              </a:pathLst>
            </a:custGeom>
            <a:noFill/>
            <a:ln w="1588" cap="flat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AE49A029-9AE0-4CF9-87DF-91910B2623E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686675" y="476250"/>
              <a:ext cx="280988" cy="304800"/>
            </a:xfrm>
            <a:custGeom>
              <a:avLst/>
              <a:gdLst>
                <a:gd name="T0" fmla="*/ 1 w 346"/>
                <a:gd name="T1" fmla="*/ 230 h 372"/>
                <a:gd name="T2" fmla="*/ 27 w 346"/>
                <a:gd name="T3" fmla="*/ 197 h 372"/>
                <a:gd name="T4" fmla="*/ 1 w 346"/>
                <a:gd name="T5" fmla="*/ 223 h 372"/>
                <a:gd name="T6" fmla="*/ 1 w 346"/>
                <a:gd name="T7" fmla="*/ 214 h 372"/>
                <a:gd name="T8" fmla="*/ 2 w 346"/>
                <a:gd name="T9" fmla="*/ 188 h 372"/>
                <a:gd name="T10" fmla="*/ 3 w 346"/>
                <a:gd name="T11" fmla="*/ 179 h 372"/>
                <a:gd name="T12" fmla="*/ 29 w 346"/>
                <a:gd name="T13" fmla="*/ 168 h 372"/>
                <a:gd name="T14" fmla="*/ 5 w 346"/>
                <a:gd name="T15" fmla="*/ 169 h 372"/>
                <a:gd name="T16" fmla="*/ 7 w 346"/>
                <a:gd name="T17" fmla="*/ 161 h 372"/>
                <a:gd name="T18" fmla="*/ 32 w 346"/>
                <a:gd name="T19" fmla="*/ 127 h 372"/>
                <a:gd name="T20" fmla="*/ 36 w 346"/>
                <a:gd name="T21" fmla="*/ 96 h 372"/>
                <a:gd name="T22" fmla="*/ 56 w 346"/>
                <a:gd name="T23" fmla="*/ 72 h 372"/>
                <a:gd name="T24" fmla="*/ 68 w 346"/>
                <a:gd name="T25" fmla="*/ 75 h 372"/>
                <a:gd name="T26" fmla="*/ 214 w 346"/>
                <a:gd name="T27" fmla="*/ 53 h 372"/>
                <a:gd name="T28" fmla="*/ 203 w 346"/>
                <a:gd name="T29" fmla="*/ 80 h 372"/>
                <a:gd name="T30" fmla="*/ 214 w 346"/>
                <a:gd name="T31" fmla="*/ 53 h 372"/>
                <a:gd name="T32" fmla="*/ 187 w 346"/>
                <a:gd name="T33" fmla="*/ 64 h 372"/>
                <a:gd name="T34" fmla="*/ 199 w 346"/>
                <a:gd name="T35" fmla="*/ 53 h 372"/>
                <a:gd name="T36" fmla="*/ 205 w 346"/>
                <a:gd name="T37" fmla="*/ 50 h 372"/>
                <a:gd name="T38" fmla="*/ 210 w 346"/>
                <a:gd name="T39" fmla="*/ 23 h 372"/>
                <a:gd name="T40" fmla="*/ 182 w 346"/>
                <a:gd name="T41" fmla="*/ 27 h 372"/>
                <a:gd name="T42" fmla="*/ 186 w 346"/>
                <a:gd name="T43" fmla="*/ 49 h 372"/>
                <a:gd name="T44" fmla="*/ 172 w 346"/>
                <a:gd name="T45" fmla="*/ 105 h 372"/>
                <a:gd name="T46" fmla="*/ 197 w 346"/>
                <a:gd name="T47" fmla="*/ 70 h 372"/>
                <a:gd name="T48" fmla="*/ 225 w 346"/>
                <a:gd name="T49" fmla="*/ 90 h 372"/>
                <a:gd name="T50" fmla="*/ 232 w 346"/>
                <a:gd name="T51" fmla="*/ 80 h 372"/>
                <a:gd name="T52" fmla="*/ 242 w 346"/>
                <a:gd name="T53" fmla="*/ 51 h 372"/>
                <a:gd name="T54" fmla="*/ 222 w 346"/>
                <a:gd name="T55" fmla="*/ 60 h 372"/>
                <a:gd name="T56" fmla="*/ 203 w 346"/>
                <a:gd name="T57" fmla="*/ 88 h 372"/>
                <a:gd name="T58" fmla="*/ 225 w 346"/>
                <a:gd name="T59" fmla="*/ 90 h 372"/>
                <a:gd name="T60" fmla="*/ 200 w 346"/>
                <a:gd name="T61" fmla="*/ 247 h 372"/>
                <a:gd name="T62" fmla="*/ 200 w 346"/>
                <a:gd name="T63" fmla="*/ 247 h 372"/>
                <a:gd name="T64" fmla="*/ 262 w 346"/>
                <a:gd name="T65" fmla="*/ 176 h 372"/>
                <a:gd name="T66" fmla="*/ 262 w 346"/>
                <a:gd name="T67" fmla="*/ 176 h 372"/>
                <a:gd name="T68" fmla="*/ 303 w 346"/>
                <a:gd name="T69" fmla="*/ 125 h 372"/>
                <a:gd name="T70" fmla="*/ 303 w 346"/>
                <a:gd name="T71" fmla="*/ 125 h 372"/>
                <a:gd name="T72" fmla="*/ 302 w 346"/>
                <a:gd name="T73" fmla="*/ 148 h 372"/>
                <a:gd name="T74" fmla="*/ 303 w 346"/>
                <a:gd name="T75" fmla="*/ 132 h 372"/>
                <a:gd name="T76" fmla="*/ 189 w 346"/>
                <a:gd name="T77" fmla="*/ 269 h 372"/>
                <a:gd name="T78" fmla="*/ 257 w 346"/>
                <a:gd name="T79" fmla="*/ 205 h 372"/>
                <a:gd name="T80" fmla="*/ 257 w 346"/>
                <a:gd name="T81" fmla="*/ 181 h 372"/>
                <a:gd name="T82" fmla="*/ 194 w 346"/>
                <a:gd name="T83" fmla="*/ 255 h 372"/>
                <a:gd name="T84" fmla="*/ 189 w 346"/>
                <a:gd name="T85" fmla="*/ 269 h 372"/>
                <a:gd name="T86" fmla="*/ 68 w 346"/>
                <a:gd name="T87" fmla="*/ 369 h 372"/>
                <a:gd name="T88" fmla="*/ 101 w 346"/>
                <a:gd name="T89" fmla="*/ 350 h 372"/>
                <a:gd name="T90" fmla="*/ 129 w 346"/>
                <a:gd name="T91" fmla="*/ 325 h 372"/>
                <a:gd name="T92" fmla="*/ 148 w 346"/>
                <a:gd name="T93" fmla="*/ 305 h 372"/>
                <a:gd name="T94" fmla="*/ 176 w 346"/>
                <a:gd name="T95" fmla="*/ 271 h 372"/>
                <a:gd name="T96" fmla="*/ 191 w 346"/>
                <a:gd name="T97" fmla="*/ 250 h 372"/>
                <a:gd name="T98" fmla="*/ 253 w 346"/>
                <a:gd name="T99" fmla="*/ 160 h 372"/>
                <a:gd name="T100" fmla="*/ 279 w 346"/>
                <a:gd name="T101" fmla="*/ 125 h 372"/>
                <a:gd name="T102" fmla="*/ 295 w 346"/>
                <a:gd name="T103" fmla="*/ 106 h 372"/>
                <a:gd name="T104" fmla="*/ 341 w 346"/>
                <a:gd name="T105" fmla="*/ 64 h 372"/>
                <a:gd name="T106" fmla="*/ 343 w 346"/>
                <a:gd name="T107" fmla="*/ 63 h 372"/>
                <a:gd name="T108" fmla="*/ 331 w 346"/>
                <a:gd name="T109" fmla="*/ 52 h 372"/>
                <a:gd name="T110" fmla="*/ 68 w 346"/>
                <a:gd name="T111" fmla="*/ 369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46" h="372">
                  <a:moveTo>
                    <a:pt x="1" y="223"/>
                  </a:moveTo>
                  <a:lnTo>
                    <a:pt x="1" y="223"/>
                  </a:lnTo>
                  <a:cubicBezTo>
                    <a:pt x="1" y="225"/>
                    <a:pt x="1" y="228"/>
                    <a:pt x="1" y="230"/>
                  </a:cubicBezTo>
                  <a:cubicBezTo>
                    <a:pt x="7" y="226"/>
                    <a:pt x="15" y="220"/>
                    <a:pt x="20" y="219"/>
                  </a:cubicBezTo>
                  <a:cubicBezTo>
                    <a:pt x="22" y="212"/>
                    <a:pt x="24" y="205"/>
                    <a:pt x="28" y="196"/>
                  </a:cubicBezTo>
                  <a:cubicBezTo>
                    <a:pt x="28" y="197"/>
                    <a:pt x="27" y="197"/>
                    <a:pt x="27" y="197"/>
                  </a:cubicBezTo>
                  <a:cubicBezTo>
                    <a:pt x="27" y="197"/>
                    <a:pt x="27" y="197"/>
                    <a:pt x="27" y="197"/>
                  </a:cubicBezTo>
                  <a:cubicBezTo>
                    <a:pt x="15" y="204"/>
                    <a:pt x="3" y="218"/>
                    <a:pt x="1" y="223"/>
                  </a:cubicBezTo>
                  <a:lnTo>
                    <a:pt x="1" y="223"/>
                  </a:lnTo>
                  <a:close/>
                  <a:moveTo>
                    <a:pt x="2" y="188"/>
                  </a:moveTo>
                  <a:lnTo>
                    <a:pt x="2" y="188"/>
                  </a:lnTo>
                  <a:cubicBezTo>
                    <a:pt x="1" y="196"/>
                    <a:pt x="0" y="205"/>
                    <a:pt x="1" y="214"/>
                  </a:cubicBezTo>
                  <a:cubicBezTo>
                    <a:pt x="3" y="210"/>
                    <a:pt x="7" y="206"/>
                    <a:pt x="11" y="202"/>
                  </a:cubicBezTo>
                  <a:lnTo>
                    <a:pt x="2" y="188"/>
                  </a:lnTo>
                  <a:lnTo>
                    <a:pt x="2" y="188"/>
                  </a:lnTo>
                  <a:close/>
                  <a:moveTo>
                    <a:pt x="5" y="169"/>
                  </a:moveTo>
                  <a:lnTo>
                    <a:pt x="5" y="169"/>
                  </a:lnTo>
                  <a:cubicBezTo>
                    <a:pt x="4" y="172"/>
                    <a:pt x="4" y="176"/>
                    <a:pt x="3" y="179"/>
                  </a:cubicBezTo>
                  <a:lnTo>
                    <a:pt x="15" y="198"/>
                  </a:lnTo>
                  <a:cubicBezTo>
                    <a:pt x="17" y="197"/>
                    <a:pt x="20" y="195"/>
                    <a:pt x="22" y="194"/>
                  </a:cubicBezTo>
                  <a:cubicBezTo>
                    <a:pt x="12" y="174"/>
                    <a:pt x="10" y="178"/>
                    <a:pt x="29" y="168"/>
                  </a:cubicBezTo>
                  <a:cubicBezTo>
                    <a:pt x="28" y="165"/>
                    <a:pt x="27" y="162"/>
                    <a:pt x="26" y="159"/>
                  </a:cubicBezTo>
                  <a:cubicBezTo>
                    <a:pt x="21" y="160"/>
                    <a:pt x="12" y="164"/>
                    <a:pt x="5" y="169"/>
                  </a:cubicBezTo>
                  <a:lnTo>
                    <a:pt x="5" y="169"/>
                  </a:lnTo>
                  <a:close/>
                  <a:moveTo>
                    <a:pt x="36" y="96"/>
                  </a:moveTo>
                  <a:lnTo>
                    <a:pt x="36" y="96"/>
                  </a:lnTo>
                  <a:cubicBezTo>
                    <a:pt x="23" y="116"/>
                    <a:pt x="13" y="138"/>
                    <a:pt x="7" y="161"/>
                  </a:cubicBezTo>
                  <a:cubicBezTo>
                    <a:pt x="13" y="157"/>
                    <a:pt x="20" y="155"/>
                    <a:pt x="24" y="153"/>
                  </a:cubicBezTo>
                  <a:cubicBezTo>
                    <a:pt x="23" y="145"/>
                    <a:pt x="23" y="136"/>
                    <a:pt x="27" y="126"/>
                  </a:cubicBezTo>
                  <a:cubicBezTo>
                    <a:pt x="28" y="123"/>
                    <a:pt x="32" y="123"/>
                    <a:pt x="32" y="127"/>
                  </a:cubicBezTo>
                  <a:cubicBezTo>
                    <a:pt x="34" y="141"/>
                    <a:pt x="49" y="152"/>
                    <a:pt x="60" y="161"/>
                  </a:cubicBezTo>
                  <a:cubicBezTo>
                    <a:pt x="62" y="159"/>
                    <a:pt x="65" y="156"/>
                    <a:pt x="68" y="154"/>
                  </a:cubicBezTo>
                  <a:cubicBezTo>
                    <a:pt x="52" y="142"/>
                    <a:pt x="40" y="125"/>
                    <a:pt x="36" y="96"/>
                  </a:cubicBezTo>
                  <a:lnTo>
                    <a:pt x="36" y="96"/>
                  </a:lnTo>
                  <a:close/>
                  <a:moveTo>
                    <a:pt x="56" y="72"/>
                  </a:moveTo>
                  <a:lnTo>
                    <a:pt x="56" y="72"/>
                  </a:lnTo>
                  <a:cubicBezTo>
                    <a:pt x="53" y="75"/>
                    <a:pt x="50" y="78"/>
                    <a:pt x="47" y="82"/>
                  </a:cubicBezTo>
                  <a:cubicBezTo>
                    <a:pt x="53" y="90"/>
                    <a:pt x="59" y="95"/>
                    <a:pt x="67" y="98"/>
                  </a:cubicBezTo>
                  <a:cubicBezTo>
                    <a:pt x="66" y="91"/>
                    <a:pt x="66" y="81"/>
                    <a:pt x="68" y="75"/>
                  </a:cubicBezTo>
                  <a:lnTo>
                    <a:pt x="56" y="72"/>
                  </a:lnTo>
                  <a:lnTo>
                    <a:pt x="56" y="72"/>
                  </a:lnTo>
                  <a:close/>
                  <a:moveTo>
                    <a:pt x="214" y="53"/>
                  </a:moveTo>
                  <a:lnTo>
                    <a:pt x="214" y="53"/>
                  </a:lnTo>
                  <a:cubicBezTo>
                    <a:pt x="211" y="55"/>
                    <a:pt x="208" y="56"/>
                    <a:pt x="204" y="56"/>
                  </a:cubicBezTo>
                  <a:cubicBezTo>
                    <a:pt x="203" y="64"/>
                    <a:pt x="202" y="72"/>
                    <a:pt x="203" y="80"/>
                  </a:cubicBezTo>
                  <a:lnTo>
                    <a:pt x="218" y="64"/>
                  </a:lnTo>
                  <a:cubicBezTo>
                    <a:pt x="215" y="60"/>
                    <a:pt x="214" y="57"/>
                    <a:pt x="214" y="53"/>
                  </a:cubicBezTo>
                  <a:lnTo>
                    <a:pt x="214" y="53"/>
                  </a:lnTo>
                  <a:close/>
                  <a:moveTo>
                    <a:pt x="197" y="70"/>
                  </a:moveTo>
                  <a:lnTo>
                    <a:pt x="197" y="70"/>
                  </a:lnTo>
                  <a:cubicBezTo>
                    <a:pt x="193" y="69"/>
                    <a:pt x="189" y="68"/>
                    <a:pt x="187" y="64"/>
                  </a:cubicBezTo>
                  <a:cubicBezTo>
                    <a:pt x="186" y="62"/>
                    <a:pt x="192" y="63"/>
                    <a:pt x="193" y="63"/>
                  </a:cubicBezTo>
                  <a:cubicBezTo>
                    <a:pt x="195" y="63"/>
                    <a:pt x="196" y="62"/>
                    <a:pt x="198" y="62"/>
                  </a:cubicBezTo>
                  <a:cubicBezTo>
                    <a:pt x="198" y="59"/>
                    <a:pt x="198" y="56"/>
                    <a:pt x="199" y="53"/>
                  </a:cubicBezTo>
                  <a:cubicBezTo>
                    <a:pt x="199" y="53"/>
                    <a:pt x="199" y="52"/>
                    <a:pt x="199" y="52"/>
                  </a:cubicBezTo>
                  <a:cubicBezTo>
                    <a:pt x="199" y="51"/>
                    <a:pt x="199" y="50"/>
                    <a:pt x="199" y="49"/>
                  </a:cubicBezTo>
                  <a:cubicBezTo>
                    <a:pt x="200" y="46"/>
                    <a:pt x="205" y="46"/>
                    <a:pt x="205" y="50"/>
                  </a:cubicBezTo>
                  <a:cubicBezTo>
                    <a:pt x="221" y="49"/>
                    <a:pt x="218" y="25"/>
                    <a:pt x="201" y="29"/>
                  </a:cubicBezTo>
                  <a:cubicBezTo>
                    <a:pt x="197" y="29"/>
                    <a:pt x="196" y="24"/>
                    <a:pt x="200" y="23"/>
                  </a:cubicBezTo>
                  <a:cubicBezTo>
                    <a:pt x="204" y="22"/>
                    <a:pt x="207" y="22"/>
                    <a:pt x="210" y="23"/>
                  </a:cubicBezTo>
                  <a:cubicBezTo>
                    <a:pt x="208" y="0"/>
                    <a:pt x="172" y="14"/>
                    <a:pt x="192" y="32"/>
                  </a:cubicBezTo>
                  <a:cubicBezTo>
                    <a:pt x="195" y="34"/>
                    <a:pt x="192" y="39"/>
                    <a:pt x="189" y="36"/>
                  </a:cubicBezTo>
                  <a:cubicBezTo>
                    <a:pt x="185" y="33"/>
                    <a:pt x="183" y="30"/>
                    <a:pt x="182" y="27"/>
                  </a:cubicBezTo>
                  <a:cubicBezTo>
                    <a:pt x="169" y="29"/>
                    <a:pt x="172" y="45"/>
                    <a:pt x="181" y="48"/>
                  </a:cubicBezTo>
                  <a:lnTo>
                    <a:pt x="181" y="47"/>
                  </a:lnTo>
                  <a:cubicBezTo>
                    <a:pt x="182" y="44"/>
                    <a:pt x="187" y="45"/>
                    <a:pt x="186" y="49"/>
                  </a:cubicBezTo>
                  <a:lnTo>
                    <a:pt x="185" y="51"/>
                  </a:lnTo>
                  <a:cubicBezTo>
                    <a:pt x="185" y="52"/>
                    <a:pt x="185" y="52"/>
                    <a:pt x="185" y="52"/>
                  </a:cubicBezTo>
                  <a:lnTo>
                    <a:pt x="172" y="105"/>
                  </a:lnTo>
                  <a:cubicBezTo>
                    <a:pt x="175" y="105"/>
                    <a:pt x="177" y="106"/>
                    <a:pt x="179" y="106"/>
                  </a:cubicBezTo>
                  <a:lnTo>
                    <a:pt x="199" y="85"/>
                  </a:lnTo>
                  <a:cubicBezTo>
                    <a:pt x="197" y="80"/>
                    <a:pt x="197" y="75"/>
                    <a:pt x="197" y="70"/>
                  </a:cubicBezTo>
                  <a:lnTo>
                    <a:pt x="197" y="70"/>
                  </a:lnTo>
                  <a:close/>
                  <a:moveTo>
                    <a:pt x="225" y="90"/>
                  </a:moveTo>
                  <a:lnTo>
                    <a:pt x="225" y="90"/>
                  </a:lnTo>
                  <a:cubicBezTo>
                    <a:pt x="222" y="85"/>
                    <a:pt x="221" y="79"/>
                    <a:pt x="222" y="74"/>
                  </a:cubicBezTo>
                  <a:cubicBezTo>
                    <a:pt x="222" y="71"/>
                    <a:pt x="225" y="76"/>
                    <a:pt x="225" y="76"/>
                  </a:cubicBezTo>
                  <a:cubicBezTo>
                    <a:pt x="227" y="78"/>
                    <a:pt x="229" y="79"/>
                    <a:pt x="232" y="80"/>
                  </a:cubicBezTo>
                  <a:cubicBezTo>
                    <a:pt x="236" y="73"/>
                    <a:pt x="241" y="66"/>
                    <a:pt x="246" y="60"/>
                  </a:cubicBezTo>
                  <a:cubicBezTo>
                    <a:pt x="252" y="52"/>
                    <a:pt x="257" y="45"/>
                    <a:pt x="263" y="38"/>
                  </a:cubicBezTo>
                  <a:cubicBezTo>
                    <a:pt x="253" y="26"/>
                    <a:pt x="237" y="33"/>
                    <a:pt x="242" y="51"/>
                  </a:cubicBezTo>
                  <a:cubicBezTo>
                    <a:pt x="243" y="55"/>
                    <a:pt x="237" y="56"/>
                    <a:pt x="236" y="52"/>
                  </a:cubicBezTo>
                  <a:cubicBezTo>
                    <a:pt x="235" y="48"/>
                    <a:pt x="235" y="45"/>
                    <a:pt x="235" y="42"/>
                  </a:cubicBezTo>
                  <a:cubicBezTo>
                    <a:pt x="223" y="38"/>
                    <a:pt x="214" y="49"/>
                    <a:pt x="222" y="60"/>
                  </a:cubicBezTo>
                  <a:cubicBezTo>
                    <a:pt x="225" y="57"/>
                    <a:pt x="228" y="61"/>
                    <a:pt x="226" y="64"/>
                  </a:cubicBezTo>
                  <a:lnTo>
                    <a:pt x="204" y="87"/>
                  </a:lnTo>
                  <a:cubicBezTo>
                    <a:pt x="204" y="88"/>
                    <a:pt x="204" y="88"/>
                    <a:pt x="203" y="88"/>
                  </a:cubicBezTo>
                  <a:lnTo>
                    <a:pt x="186" y="107"/>
                  </a:lnTo>
                  <a:cubicBezTo>
                    <a:pt x="193" y="109"/>
                    <a:pt x="201" y="110"/>
                    <a:pt x="209" y="113"/>
                  </a:cubicBezTo>
                  <a:cubicBezTo>
                    <a:pt x="214" y="105"/>
                    <a:pt x="220" y="97"/>
                    <a:pt x="225" y="90"/>
                  </a:cubicBezTo>
                  <a:lnTo>
                    <a:pt x="225" y="90"/>
                  </a:lnTo>
                  <a:close/>
                  <a:moveTo>
                    <a:pt x="200" y="247"/>
                  </a:moveTo>
                  <a:lnTo>
                    <a:pt x="200" y="247"/>
                  </a:lnTo>
                  <a:cubicBezTo>
                    <a:pt x="231" y="234"/>
                    <a:pt x="241" y="209"/>
                    <a:pt x="240" y="189"/>
                  </a:cubicBezTo>
                  <a:cubicBezTo>
                    <a:pt x="233" y="199"/>
                    <a:pt x="226" y="210"/>
                    <a:pt x="219" y="219"/>
                  </a:cubicBezTo>
                  <a:cubicBezTo>
                    <a:pt x="213" y="229"/>
                    <a:pt x="206" y="238"/>
                    <a:pt x="200" y="247"/>
                  </a:cubicBezTo>
                  <a:lnTo>
                    <a:pt x="200" y="247"/>
                  </a:lnTo>
                  <a:close/>
                  <a:moveTo>
                    <a:pt x="262" y="176"/>
                  </a:moveTo>
                  <a:lnTo>
                    <a:pt x="262" y="176"/>
                  </a:lnTo>
                  <a:cubicBezTo>
                    <a:pt x="275" y="162"/>
                    <a:pt x="280" y="148"/>
                    <a:pt x="280" y="134"/>
                  </a:cubicBezTo>
                  <a:cubicBezTo>
                    <a:pt x="272" y="143"/>
                    <a:pt x="265" y="152"/>
                    <a:pt x="259" y="162"/>
                  </a:cubicBezTo>
                  <a:cubicBezTo>
                    <a:pt x="260" y="166"/>
                    <a:pt x="261" y="171"/>
                    <a:pt x="262" y="176"/>
                  </a:cubicBezTo>
                  <a:lnTo>
                    <a:pt x="262" y="176"/>
                  </a:lnTo>
                  <a:close/>
                  <a:moveTo>
                    <a:pt x="303" y="125"/>
                  </a:moveTo>
                  <a:lnTo>
                    <a:pt x="303" y="125"/>
                  </a:lnTo>
                  <a:cubicBezTo>
                    <a:pt x="317" y="114"/>
                    <a:pt x="322" y="102"/>
                    <a:pt x="322" y="87"/>
                  </a:cubicBezTo>
                  <a:cubicBezTo>
                    <a:pt x="314" y="94"/>
                    <a:pt x="307" y="101"/>
                    <a:pt x="300" y="109"/>
                  </a:cubicBezTo>
                  <a:cubicBezTo>
                    <a:pt x="301" y="115"/>
                    <a:pt x="302" y="120"/>
                    <a:pt x="303" y="125"/>
                  </a:cubicBezTo>
                  <a:lnTo>
                    <a:pt x="303" y="125"/>
                  </a:lnTo>
                  <a:close/>
                  <a:moveTo>
                    <a:pt x="302" y="148"/>
                  </a:moveTo>
                  <a:lnTo>
                    <a:pt x="302" y="148"/>
                  </a:lnTo>
                  <a:cubicBezTo>
                    <a:pt x="331" y="135"/>
                    <a:pt x="344" y="104"/>
                    <a:pt x="341" y="71"/>
                  </a:cubicBezTo>
                  <a:cubicBezTo>
                    <a:pt x="336" y="75"/>
                    <a:pt x="332" y="78"/>
                    <a:pt x="327" y="82"/>
                  </a:cubicBezTo>
                  <a:cubicBezTo>
                    <a:pt x="329" y="102"/>
                    <a:pt x="322" y="118"/>
                    <a:pt x="303" y="132"/>
                  </a:cubicBezTo>
                  <a:cubicBezTo>
                    <a:pt x="303" y="138"/>
                    <a:pt x="303" y="143"/>
                    <a:pt x="302" y="148"/>
                  </a:cubicBezTo>
                  <a:lnTo>
                    <a:pt x="302" y="148"/>
                  </a:lnTo>
                  <a:close/>
                  <a:moveTo>
                    <a:pt x="189" y="269"/>
                  </a:moveTo>
                  <a:lnTo>
                    <a:pt x="189" y="269"/>
                  </a:lnTo>
                  <a:cubicBezTo>
                    <a:pt x="189" y="269"/>
                    <a:pt x="189" y="269"/>
                    <a:pt x="189" y="269"/>
                  </a:cubicBezTo>
                  <a:cubicBezTo>
                    <a:pt x="222" y="266"/>
                    <a:pt x="251" y="240"/>
                    <a:pt x="257" y="205"/>
                  </a:cubicBezTo>
                  <a:cubicBezTo>
                    <a:pt x="257" y="204"/>
                    <a:pt x="257" y="204"/>
                    <a:pt x="257" y="204"/>
                  </a:cubicBezTo>
                  <a:cubicBezTo>
                    <a:pt x="258" y="197"/>
                    <a:pt x="258" y="190"/>
                    <a:pt x="257" y="182"/>
                  </a:cubicBezTo>
                  <a:cubicBezTo>
                    <a:pt x="257" y="182"/>
                    <a:pt x="257" y="181"/>
                    <a:pt x="257" y="181"/>
                  </a:cubicBezTo>
                  <a:cubicBezTo>
                    <a:pt x="257" y="177"/>
                    <a:pt x="256" y="172"/>
                    <a:pt x="254" y="168"/>
                  </a:cubicBezTo>
                  <a:cubicBezTo>
                    <a:pt x="251" y="172"/>
                    <a:pt x="248" y="177"/>
                    <a:pt x="244" y="182"/>
                  </a:cubicBezTo>
                  <a:cubicBezTo>
                    <a:pt x="249" y="207"/>
                    <a:pt x="238" y="242"/>
                    <a:pt x="194" y="255"/>
                  </a:cubicBezTo>
                  <a:cubicBezTo>
                    <a:pt x="191" y="260"/>
                    <a:pt x="187" y="264"/>
                    <a:pt x="184" y="269"/>
                  </a:cubicBezTo>
                  <a:cubicBezTo>
                    <a:pt x="185" y="269"/>
                    <a:pt x="187" y="269"/>
                    <a:pt x="189" y="269"/>
                  </a:cubicBezTo>
                  <a:lnTo>
                    <a:pt x="189" y="269"/>
                  </a:lnTo>
                  <a:close/>
                  <a:moveTo>
                    <a:pt x="68" y="369"/>
                  </a:moveTo>
                  <a:lnTo>
                    <a:pt x="68" y="369"/>
                  </a:lnTo>
                  <a:cubicBezTo>
                    <a:pt x="68" y="369"/>
                    <a:pt x="68" y="369"/>
                    <a:pt x="68" y="369"/>
                  </a:cubicBezTo>
                  <a:cubicBezTo>
                    <a:pt x="68" y="370"/>
                    <a:pt x="69" y="371"/>
                    <a:pt x="70" y="372"/>
                  </a:cubicBezTo>
                  <a:cubicBezTo>
                    <a:pt x="81" y="366"/>
                    <a:pt x="91" y="358"/>
                    <a:pt x="101" y="350"/>
                  </a:cubicBezTo>
                  <a:cubicBezTo>
                    <a:pt x="101" y="350"/>
                    <a:pt x="101" y="350"/>
                    <a:pt x="101" y="350"/>
                  </a:cubicBezTo>
                  <a:cubicBezTo>
                    <a:pt x="106" y="346"/>
                    <a:pt x="111" y="342"/>
                    <a:pt x="115" y="338"/>
                  </a:cubicBezTo>
                  <a:cubicBezTo>
                    <a:pt x="115" y="338"/>
                    <a:pt x="116" y="338"/>
                    <a:pt x="116" y="338"/>
                  </a:cubicBezTo>
                  <a:cubicBezTo>
                    <a:pt x="120" y="334"/>
                    <a:pt x="125" y="329"/>
                    <a:pt x="129" y="325"/>
                  </a:cubicBezTo>
                  <a:cubicBezTo>
                    <a:pt x="129" y="325"/>
                    <a:pt x="130" y="325"/>
                    <a:pt x="130" y="324"/>
                  </a:cubicBezTo>
                  <a:cubicBezTo>
                    <a:pt x="136" y="319"/>
                    <a:pt x="141" y="312"/>
                    <a:pt x="147" y="306"/>
                  </a:cubicBezTo>
                  <a:cubicBezTo>
                    <a:pt x="147" y="306"/>
                    <a:pt x="147" y="305"/>
                    <a:pt x="148" y="305"/>
                  </a:cubicBezTo>
                  <a:cubicBezTo>
                    <a:pt x="153" y="300"/>
                    <a:pt x="158" y="294"/>
                    <a:pt x="162" y="288"/>
                  </a:cubicBezTo>
                  <a:cubicBezTo>
                    <a:pt x="163" y="287"/>
                    <a:pt x="163" y="287"/>
                    <a:pt x="163" y="287"/>
                  </a:cubicBezTo>
                  <a:cubicBezTo>
                    <a:pt x="167" y="282"/>
                    <a:pt x="172" y="276"/>
                    <a:pt x="176" y="271"/>
                  </a:cubicBezTo>
                  <a:cubicBezTo>
                    <a:pt x="176" y="270"/>
                    <a:pt x="176" y="270"/>
                    <a:pt x="176" y="270"/>
                  </a:cubicBezTo>
                  <a:cubicBezTo>
                    <a:pt x="181" y="264"/>
                    <a:pt x="186" y="257"/>
                    <a:pt x="190" y="251"/>
                  </a:cubicBezTo>
                  <a:cubicBezTo>
                    <a:pt x="190" y="251"/>
                    <a:pt x="190" y="251"/>
                    <a:pt x="191" y="250"/>
                  </a:cubicBezTo>
                  <a:cubicBezTo>
                    <a:pt x="207" y="227"/>
                    <a:pt x="223" y="203"/>
                    <a:pt x="239" y="180"/>
                  </a:cubicBezTo>
                  <a:cubicBezTo>
                    <a:pt x="239" y="180"/>
                    <a:pt x="239" y="180"/>
                    <a:pt x="239" y="180"/>
                  </a:cubicBezTo>
                  <a:cubicBezTo>
                    <a:pt x="244" y="173"/>
                    <a:pt x="248" y="167"/>
                    <a:pt x="253" y="160"/>
                  </a:cubicBezTo>
                  <a:cubicBezTo>
                    <a:pt x="253" y="160"/>
                    <a:pt x="253" y="160"/>
                    <a:pt x="253" y="160"/>
                  </a:cubicBezTo>
                  <a:cubicBezTo>
                    <a:pt x="261" y="149"/>
                    <a:pt x="269" y="138"/>
                    <a:pt x="277" y="128"/>
                  </a:cubicBezTo>
                  <a:cubicBezTo>
                    <a:pt x="278" y="127"/>
                    <a:pt x="279" y="126"/>
                    <a:pt x="279" y="125"/>
                  </a:cubicBezTo>
                  <a:cubicBezTo>
                    <a:pt x="280" y="125"/>
                    <a:pt x="280" y="124"/>
                    <a:pt x="280" y="124"/>
                  </a:cubicBezTo>
                  <a:cubicBezTo>
                    <a:pt x="285" y="118"/>
                    <a:pt x="290" y="113"/>
                    <a:pt x="295" y="107"/>
                  </a:cubicBezTo>
                  <a:cubicBezTo>
                    <a:pt x="295" y="107"/>
                    <a:pt x="295" y="107"/>
                    <a:pt x="295" y="106"/>
                  </a:cubicBezTo>
                  <a:cubicBezTo>
                    <a:pt x="304" y="97"/>
                    <a:pt x="313" y="87"/>
                    <a:pt x="322" y="79"/>
                  </a:cubicBezTo>
                  <a:cubicBezTo>
                    <a:pt x="322" y="79"/>
                    <a:pt x="323" y="79"/>
                    <a:pt x="323" y="79"/>
                  </a:cubicBezTo>
                  <a:cubicBezTo>
                    <a:pt x="329" y="73"/>
                    <a:pt x="335" y="69"/>
                    <a:pt x="341" y="64"/>
                  </a:cubicBezTo>
                  <a:cubicBezTo>
                    <a:pt x="341" y="64"/>
                    <a:pt x="342" y="64"/>
                    <a:pt x="342" y="64"/>
                  </a:cubicBezTo>
                  <a:lnTo>
                    <a:pt x="343" y="63"/>
                  </a:lnTo>
                  <a:cubicBezTo>
                    <a:pt x="343" y="63"/>
                    <a:pt x="343" y="63"/>
                    <a:pt x="343" y="63"/>
                  </a:cubicBezTo>
                  <a:cubicBezTo>
                    <a:pt x="344" y="62"/>
                    <a:pt x="345" y="61"/>
                    <a:pt x="346" y="61"/>
                  </a:cubicBezTo>
                  <a:lnTo>
                    <a:pt x="340" y="45"/>
                  </a:lnTo>
                  <a:cubicBezTo>
                    <a:pt x="337" y="47"/>
                    <a:pt x="334" y="50"/>
                    <a:pt x="331" y="52"/>
                  </a:cubicBezTo>
                  <a:cubicBezTo>
                    <a:pt x="331" y="52"/>
                    <a:pt x="331" y="53"/>
                    <a:pt x="331" y="53"/>
                  </a:cubicBezTo>
                  <a:cubicBezTo>
                    <a:pt x="225" y="140"/>
                    <a:pt x="180" y="283"/>
                    <a:pt x="63" y="361"/>
                  </a:cubicBezTo>
                  <a:cubicBezTo>
                    <a:pt x="65" y="364"/>
                    <a:pt x="66" y="366"/>
                    <a:pt x="68" y="369"/>
                  </a:cubicBezTo>
                  <a:lnTo>
                    <a:pt x="68" y="369"/>
                  </a:lnTo>
                  <a:close/>
                </a:path>
              </a:pathLst>
            </a:custGeom>
            <a:noFill/>
            <a:ln w="1588" cap="flat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B8CBC970-FC0D-4723-B28A-D212B56428E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694613" y="509588"/>
              <a:ext cx="328613" cy="385762"/>
            </a:xfrm>
            <a:custGeom>
              <a:avLst/>
              <a:gdLst>
                <a:gd name="T0" fmla="*/ 159 w 404"/>
                <a:gd name="T1" fmla="*/ 338 h 470"/>
                <a:gd name="T2" fmla="*/ 185 w 404"/>
                <a:gd name="T3" fmla="*/ 332 h 470"/>
                <a:gd name="T4" fmla="*/ 193 w 404"/>
                <a:gd name="T5" fmla="*/ 297 h 470"/>
                <a:gd name="T6" fmla="*/ 161 w 404"/>
                <a:gd name="T7" fmla="*/ 281 h 470"/>
                <a:gd name="T8" fmla="*/ 137 w 404"/>
                <a:gd name="T9" fmla="*/ 310 h 470"/>
                <a:gd name="T10" fmla="*/ 83 w 404"/>
                <a:gd name="T11" fmla="*/ 444 h 470"/>
                <a:gd name="T12" fmla="*/ 107 w 404"/>
                <a:gd name="T13" fmla="*/ 433 h 470"/>
                <a:gd name="T14" fmla="*/ 155 w 404"/>
                <a:gd name="T15" fmla="*/ 343 h 470"/>
                <a:gd name="T16" fmla="*/ 84 w 404"/>
                <a:gd name="T17" fmla="*/ 429 h 470"/>
                <a:gd name="T18" fmla="*/ 57 w 404"/>
                <a:gd name="T19" fmla="*/ 416 h 470"/>
                <a:gd name="T20" fmla="*/ 59 w 404"/>
                <a:gd name="T21" fmla="*/ 345 h 470"/>
                <a:gd name="T22" fmla="*/ 83 w 404"/>
                <a:gd name="T23" fmla="*/ 444 h 470"/>
                <a:gd name="T24" fmla="*/ 90 w 404"/>
                <a:gd name="T25" fmla="*/ 448 h 470"/>
                <a:gd name="T26" fmla="*/ 108 w 404"/>
                <a:gd name="T27" fmla="*/ 438 h 470"/>
                <a:gd name="T28" fmla="*/ 115 w 404"/>
                <a:gd name="T29" fmla="*/ 434 h 470"/>
                <a:gd name="T30" fmla="*/ 127 w 404"/>
                <a:gd name="T31" fmla="*/ 424 h 470"/>
                <a:gd name="T32" fmla="*/ 161 w 404"/>
                <a:gd name="T33" fmla="*/ 344 h 470"/>
                <a:gd name="T34" fmla="*/ 280 w 404"/>
                <a:gd name="T35" fmla="*/ 459 h 470"/>
                <a:gd name="T36" fmla="*/ 166 w 404"/>
                <a:gd name="T37" fmla="*/ 345 h 470"/>
                <a:gd name="T38" fmla="*/ 161 w 404"/>
                <a:gd name="T39" fmla="*/ 268 h 470"/>
                <a:gd name="T40" fmla="*/ 166 w 404"/>
                <a:gd name="T41" fmla="*/ 275 h 470"/>
                <a:gd name="T42" fmla="*/ 161 w 404"/>
                <a:gd name="T43" fmla="*/ 268 h 470"/>
                <a:gd name="T44" fmla="*/ 199 w 404"/>
                <a:gd name="T45" fmla="*/ 297 h 470"/>
                <a:gd name="T46" fmla="*/ 331 w 404"/>
                <a:gd name="T47" fmla="*/ 362 h 470"/>
                <a:gd name="T48" fmla="*/ 368 w 404"/>
                <a:gd name="T49" fmla="*/ 285 h 470"/>
                <a:gd name="T50" fmla="*/ 323 w 404"/>
                <a:gd name="T51" fmla="*/ 281 h 470"/>
                <a:gd name="T52" fmla="*/ 368 w 404"/>
                <a:gd name="T53" fmla="*/ 279 h 470"/>
                <a:gd name="T54" fmla="*/ 377 w 404"/>
                <a:gd name="T55" fmla="*/ 243 h 470"/>
                <a:gd name="T56" fmla="*/ 345 w 404"/>
                <a:gd name="T57" fmla="*/ 219 h 470"/>
                <a:gd name="T58" fmla="*/ 347 w 404"/>
                <a:gd name="T59" fmla="*/ 245 h 470"/>
                <a:gd name="T60" fmla="*/ 383 w 404"/>
                <a:gd name="T61" fmla="*/ 239 h 470"/>
                <a:gd name="T62" fmla="*/ 367 w 404"/>
                <a:gd name="T63" fmla="*/ 129 h 470"/>
                <a:gd name="T64" fmla="*/ 182 w 404"/>
                <a:gd name="T65" fmla="*/ 233 h 470"/>
                <a:gd name="T66" fmla="*/ 175 w 404"/>
                <a:gd name="T67" fmla="*/ 239 h 470"/>
                <a:gd name="T68" fmla="*/ 170 w 404"/>
                <a:gd name="T69" fmla="*/ 234 h 470"/>
                <a:gd name="T70" fmla="*/ 187 w 404"/>
                <a:gd name="T71" fmla="*/ 282 h 470"/>
                <a:gd name="T72" fmla="*/ 174 w 404"/>
                <a:gd name="T73" fmla="*/ 239 h 470"/>
                <a:gd name="T74" fmla="*/ 273 w 404"/>
                <a:gd name="T75" fmla="*/ 38 h 470"/>
                <a:gd name="T76" fmla="*/ 262 w 404"/>
                <a:gd name="T77" fmla="*/ 38 h 470"/>
                <a:gd name="T78" fmla="*/ 273 w 404"/>
                <a:gd name="T79" fmla="*/ 38 h 470"/>
                <a:gd name="T80" fmla="*/ 282 w 404"/>
                <a:gd name="T81" fmla="*/ 26 h 470"/>
                <a:gd name="T82" fmla="*/ 288 w 404"/>
                <a:gd name="T83" fmla="*/ 20 h 470"/>
                <a:gd name="T84" fmla="*/ 258 w 404"/>
                <a:gd name="T85" fmla="*/ 56 h 470"/>
                <a:gd name="T86" fmla="*/ 254 w 404"/>
                <a:gd name="T87" fmla="*/ 52 h 470"/>
                <a:gd name="T88" fmla="*/ 98 w 404"/>
                <a:gd name="T89" fmla="*/ 6 h 470"/>
                <a:gd name="T90" fmla="*/ 87 w 404"/>
                <a:gd name="T91" fmla="*/ 6 h 470"/>
                <a:gd name="T92" fmla="*/ 98 w 404"/>
                <a:gd name="T93" fmla="*/ 6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04" h="470">
                  <a:moveTo>
                    <a:pt x="159" y="338"/>
                  </a:moveTo>
                  <a:lnTo>
                    <a:pt x="159" y="338"/>
                  </a:lnTo>
                  <a:cubicBezTo>
                    <a:pt x="159" y="338"/>
                    <a:pt x="159" y="338"/>
                    <a:pt x="159" y="338"/>
                  </a:cubicBezTo>
                  <a:cubicBezTo>
                    <a:pt x="161" y="339"/>
                    <a:pt x="164" y="339"/>
                    <a:pt x="166" y="339"/>
                  </a:cubicBezTo>
                  <a:cubicBezTo>
                    <a:pt x="173" y="339"/>
                    <a:pt x="180" y="337"/>
                    <a:pt x="185" y="332"/>
                  </a:cubicBezTo>
                  <a:cubicBezTo>
                    <a:pt x="185" y="332"/>
                    <a:pt x="185" y="332"/>
                    <a:pt x="185" y="332"/>
                  </a:cubicBezTo>
                  <a:cubicBezTo>
                    <a:pt x="192" y="327"/>
                    <a:pt x="196" y="319"/>
                    <a:pt x="196" y="310"/>
                  </a:cubicBezTo>
                  <a:cubicBezTo>
                    <a:pt x="196" y="305"/>
                    <a:pt x="195" y="301"/>
                    <a:pt x="193" y="298"/>
                  </a:cubicBezTo>
                  <a:cubicBezTo>
                    <a:pt x="193" y="297"/>
                    <a:pt x="193" y="297"/>
                    <a:pt x="193" y="297"/>
                  </a:cubicBezTo>
                  <a:cubicBezTo>
                    <a:pt x="188" y="287"/>
                    <a:pt x="178" y="281"/>
                    <a:pt x="166" y="281"/>
                  </a:cubicBezTo>
                  <a:cubicBezTo>
                    <a:pt x="165" y="281"/>
                    <a:pt x="163" y="281"/>
                    <a:pt x="162" y="281"/>
                  </a:cubicBezTo>
                  <a:lnTo>
                    <a:pt x="161" y="281"/>
                  </a:lnTo>
                  <a:cubicBezTo>
                    <a:pt x="156" y="282"/>
                    <a:pt x="151" y="284"/>
                    <a:pt x="147" y="288"/>
                  </a:cubicBezTo>
                  <a:lnTo>
                    <a:pt x="147" y="288"/>
                  </a:lnTo>
                  <a:cubicBezTo>
                    <a:pt x="141" y="293"/>
                    <a:pt x="137" y="301"/>
                    <a:pt x="137" y="310"/>
                  </a:cubicBezTo>
                  <a:cubicBezTo>
                    <a:pt x="137" y="323"/>
                    <a:pt x="146" y="335"/>
                    <a:pt x="159" y="338"/>
                  </a:cubicBezTo>
                  <a:lnTo>
                    <a:pt x="159" y="338"/>
                  </a:lnTo>
                  <a:close/>
                  <a:moveTo>
                    <a:pt x="83" y="444"/>
                  </a:moveTo>
                  <a:lnTo>
                    <a:pt x="83" y="444"/>
                  </a:lnTo>
                  <a:cubicBezTo>
                    <a:pt x="91" y="441"/>
                    <a:pt x="99" y="438"/>
                    <a:pt x="106" y="433"/>
                  </a:cubicBezTo>
                  <a:cubicBezTo>
                    <a:pt x="106" y="433"/>
                    <a:pt x="106" y="433"/>
                    <a:pt x="107" y="433"/>
                  </a:cubicBezTo>
                  <a:cubicBezTo>
                    <a:pt x="113" y="429"/>
                    <a:pt x="119" y="424"/>
                    <a:pt x="124" y="419"/>
                  </a:cubicBezTo>
                  <a:cubicBezTo>
                    <a:pt x="124" y="419"/>
                    <a:pt x="124" y="419"/>
                    <a:pt x="124" y="419"/>
                  </a:cubicBezTo>
                  <a:cubicBezTo>
                    <a:pt x="149" y="394"/>
                    <a:pt x="156" y="361"/>
                    <a:pt x="155" y="343"/>
                  </a:cubicBezTo>
                  <a:cubicBezTo>
                    <a:pt x="150" y="341"/>
                    <a:pt x="144" y="338"/>
                    <a:pt x="140" y="333"/>
                  </a:cubicBezTo>
                  <a:cubicBezTo>
                    <a:pt x="143" y="366"/>
                    <a:pt x="133" y="405"/>
                    <a:pt x="86" y="429"/>
                  </a:cubicBezTo>
                  <a:cubicBezTo>
                    <a:pt x="85" y="429"/>
                    <a:pt x="85" y="429"/>
                    <a:pt x="84" y="429"/>
                  </a:cubicBezTo>
                  <a:cubicBezTo>
                    <a:pt x="84" y="429"/>
                    <a:pt x="83" y="429"/>
                    <a:pt x="83" y="429"/>
                  </a:cubicBezTo>
                  <a:cubicBezTo>
                    <a:pt x="75" y="426"/>
                    <a:pt x="66" y="422"/>
                    <a:pt x="59" y="417"/>
                  </a:cubicBezTo>
                  <a:cubicBezTo>
                    <a:pt x="58" y="416"/>
                    <a:pt x="58" y="416"/>
                    <a:pt x="57" y="416"/>
                  </a:cubicBezTo>
                  <a:cubicBezTo>
                    <a:pt x="51" y="411"/>
                    <a:pt x="45" y="405"/>
                    <a:pt x="41" y="398"/>
                  </a:cubicBezTo>
                  <a:cubicBezTo>
                    <a:pt x="41" y="397"/>
                    <a:pt x="41" y="397"/>
                    <a:pt x="40" y="397"/>
                  </a:cubicBezTo>
                  <a:cubicBezTo>
                    <a:pt x="31" y="381"/>
                    <a:pt x="33" y="361"/>
                    <a:pt x="59" y="345"/>
                  </a:cubicBezTo>
                  <a:cubicBezTo>
                    <a:pt x="58" y="341"/>
                    <a:pt x="56" y="337"/>
                    <a:pt x="54" y="333"/>
                  </a:cubicBezTo>
                  <a:cubicBezTo>
                    <a:pt x="0" y="370"/>
                    <a:pt x="22" y="416"/>
                    <a:pt x="83" y="444"/>
                  </a:cubicBezTo>
                  <a:lnTo>
                    <a:pt x="83" y="444"/>
                  </a:lnTo>
                  <a:close/>
                  <a:moveTo>
                    <a:pt x="108" y="438"/>
                  </a:moveTo>
                  <a:lnTo>
                    <a:pt x="108" y="438"/>
                  </a:lnTo>
                  <a:cubicBezTo>
                    <a:pt x="103" y="442"/>
                    <a:pt x="97" y="445"/>
                    <a:pt x="90" y="448"/>
                  </a:cubicBezTo>
                  <a:cubicBezTo>
                    <a:pt x="122" y="461"/>
                    <a:pt x="164" y="470"/>
                    <a:pt x="208" y="469"/>
                  </a:cubicBezTo>
                  <a:cubicBezTo>
                    <a:pt x="182" y="459"/>
                    <a:pt x="133" y="443"/>
                    <a:pt x="108" y="438"/>
                  </a:cubicBezTo>
                  <a:lnTo>
                    <a:pt x="108" y="438"/>
                  </a:lnTo>
                  <a:close/>
                  <a:moveTo>
                    <a:pt x="127" y="424"/>
                  </a:moveTo>
                  <a:lnTo>
                    <a:pt x="127" y="424"/>
                  </a:lnTo>
                  <a:cubicBezTo>
                    <a:pt x="123" y="428"/>
                    <a:pt x="119" y="431"/>
                    <a:pt x="115" y="434"/>
                  </a:cubicBezTo>
                  <a:cubicBezTo>
                    <a:pt x="146" y="441"/>
                    <a:pt x="202" y="459"/>
                    <a:pt x="222" y="468"/>
                  </a:cubicBezTo>
                  <a:cubicBezTo>
                    <a:pt x="234" y="468"/>
                    <a:pt x="246" y="466"/>
                    <a:pt x="258" y="464"/>
                  </a:cubicBezTo>
                  <a:cubicBezTo>
                    <a:pt x="224" y="453"/>
                    <a:pt x="157" y="432"/>
                    <a:pt x="127" y="424"/>
                  </a:cubicBezTo>
                  <a:lnTo>
                    <a:pt x="127" y="424"/>
                  </a:lnTo>
                  <a:close/>
                  <a:moveTo>
                    <a:pt x="161" y="344"/>
                  </a:moveTo>
                  <a:lnTo>
                    <a:pt x="161" y="344"/>
                  </a:lnTo>
                  <a:cubicBezTo>
                    <a:pt x="161" y="363"/>
                    <a:pt x="154" y="395"/>
                    <a:pt x="131" y="420"/>
                  </a:cubicBezTo>
                  <a:cubicBezTo>
                    <a:pt x="166" y="428"/>
                    <a:pt x="241" y="452"/>
                    <a:pt x="269" y="462"/>
                  </a:cubicBezTo>
                  <a:cubicBezTo>
                    <a:pt x="273" y="461"/>
                    <a:pt x="277" y="460"/>
                    <a:pt x="280" y="459"/>
                  </a:cubicBezTo>
                  <a:cubicBezTo>
                    <a:pt x="276" y="437"/>
                    <a:pt x="276" y="405"/>
                    <a:pt x="287" y="370"/>
                  </a:cubicBezTo>
                  <a:cubicBezTo>
                    <a:pt x="256" y="368"/>
                    <a:pt x="220" y="358"/>
                    <a:pt x="187" y="338"/>
                  </a:cubicBezTo>
                  <a:cubicBezTo>
                    <a:pt x="181" y="342"/>
                    <a:pt x="174" y="345"/>
                    <a:pt x="166" y="345"/>
                  </a:cubicBezTo>
                  <a:cubicBezTo>
                    <a:pt x="164" y="345"/>
                    <a:pt x="163" y="345"/>
                    <a:pt x="161" y="344"/>
                  </a:cubicBezTo>
                  <a:lnTo>
                    <a:pt x="161" y="344"/>
                  </a:lnTo>
                  <a:close/>
                  <a:moveTo>
                    <a:pt x="161" y="268"/>
                  </a:moveTo>
                  <a:lnTo>
                    <a:pt x="161" y="268"/>
                  </a:lnTo>
                  <a:cubicBezTo>
                    <a:pt x="161" y="271"/>
                    <a:pt x="162" y="273"/>
                    <a:pt x="163" y="275"/>
                  </a:cubicBezTo>
                  <a:cubicBezTo>
                    <a:pt x="164" y="275"/>
                    <a:pt x="165" y="275"/>
                    <a:pt x="166" y="275"/>
                  </a:cubicBezTo>
                  <a:cubicBezTo>
                    <a:pt x="172" y="275"/>
                    <a:pt x="177" y="276"/>
                    <a:pt x="182" y="279"/>
                  </a:cubicBezTo>
                  <a:cubicBezTo>
                    <a:pt x="185" y="263"/>
                    <a:pt x="170" y="257"/>
                    <a:pt x="161" y="268"/>
                  </a:cubicBezTo>
                  <a:lnTo>
                    <a:pt x="161" y="268"/>
                  </a:lnTo>
                  <a:close/>
                  <a:moveTo>
                    <a:pt x="181" y="240"/>
                  </a:moveTo>
                  <a:lnTo>
                    <a:pt x="181" y="240"/>
                  </a:lnTo>
                  <a:cubicBezTo>
                    <a:pt x="206" y="246"/>
                    <a:pt x="214" y="278"/>
                    <a:pt x="199" y="297"/>
                  </a:cubicBezTo>
                  <a:cubicBezTo>
                    <a:pt x="200" y="301"/>
                    <a:pt x="201" y="305"/>
                    <a:pt x="201" y="310"/>
                  </a:cubicBezTo>
                  <a:cubicBezTo>
                    <a:pt x="201" y="319"/>
                    <a:pt x="197" y="328"/>
                    <a:pt x="191" y="334"/>
                  </a:cubicBezTo>
                  <a:cubicBezTo>
                    <a:pt x="240" y="364"/>
                    <a:pt x="295" y="369"/>
                    <a:pt x="331" y="362"/>
                  </a:cubicBezTo>
                  <a:cubicBezTo>
                    <a:pt x="369" y="354"/>
                    <a:pt x="382" y="333"/>
                    <a:pt x="359" y="312"/>
                  </a:cubicBezTo>
                  <a:cubicBezTo>
                    <a:pt x="354" y="308"/>
                    <a:pt x="366" y="297"/>
                    <a:pt x="374" y="296"/>
                  </a:cubicBezTo>
                  <a:cubicBezTo>
                    <a:pt x="375" y="291"/>
                    <a:pt x="373" y="287"/>
                    <a:pt x="368" y="285"/>
                  </a:cubicBezTo>
                  <a:cubicBezTo>
                    <a:pt x="357" y="284"/>
                    <a:pt x="338" y="290"/>
                    <a:pt x="325" y="293"/>
                  </a:cubicBezTo>
                  <a:cubicBezTo>
                    <a:pt x="325" y="295"/>
                    <a:pt x="321" y="296"/>
                    <a:pt x="320" y="293"/>
                  </a:cubicBezTo>
                  <a:cubicBezTo>
                    <a:pt x="319" y="289"/>
                    <a:pt x="322" y="283"/>
                    <a:pt x="323" y="281"/>
                  </a:cubicBezTo>
                  <a:cubicBezTo>
                    <a:pt x="325" y="277"/>
                    <a:pt x="329" y="280"/>
                    <a:pt x="328" y="283"/>
                  </a:cubicBezTo>
                  <a:cubicBezTo>
                    <a:pt x="327" y="284"/>
                    <a:pt x="327" y="285"/>
                    <a:pt x="326" y="287"/>
                  </a:cubicBezTo>
                  <a:cubicBezTo>
                    <a:pt x="339" y="284"/>
                    <a:pt x="356" y="278"/>
                    <a:pt x="368" y="279"/>
                  </a:cubicBezTo>
                  <a:cubicBezTo>
                    <a:pt x="371" y="277"/>
                    <a:pt x="379" y="271"/>
                    <a:pt x="378" y="267"/>
                  </a:cubicBezTo>
                  <a:cubicBezTo>
                    <a:pt x="377" y="266"/>
                    <a:pt x="376" y="265"/>
                    <a:pt x="375" y="263"/>
                  </a:cubicBezTo>
                  <a:cubicBezTo>
                    <a:pt x="369" y="255"/>
                    <a:pt x="371" y="249"/>
                    <a:pt x="377" y="243"/>
                  </a:cubicBezTo>
                  <a:cubicBezTo>
                    <a:pt x="367" y="242"/>
                    <a:pt x="355" y="243"/>
                    <a:pt x="349" y="250"/>
                  </a:cubicBezTo>
                  <a:cubicBezTo>
                    <a:pt x="345" y="255"/>
                    <a:pt x="338" y="243"/>
                    <a:pt x="338" y="242"/>
                  </a:cubicBezTo>
                  <a:cubicBezTo>
                    <a:pt x="335" y="236"/>
                    <a:pt x="335" y="228"/>
                    <a:pt x="345" y="219"/>
                  </a:cubicBezTo>
                  <a:cubicBezTo>
                    <a:pt x="347" y="216"/>
                    <a:pt x="351" y="221"/>
                    <a:pt x="349" y="223"/>
                  </a:cubicBezTo>
                  <a:cubicBezTo>
                    <a:pt x="341" y="230"/>
                    <a:pt x="339" y="237"/>
                    <a:pt x="346" y="244"/>
                  </a:cubicBezTo>
                  <a:lnTo>
                    <a:pt x="347" y="245"/>
                  </a:lnTo>
                  <a:cubicBezTo>
                    <a:pt x="357" y="237"/>
                    <a:pt x="371" y="236"/>
                    <a:pt x="383" y="239"/>
                  </a:cubicBezTo>
                  <a:lnTo>
                    <a:pt x="383" y="239"/>
                  </a:lnTo>
                  <a:lnTo>
                    <a:pt x="383" y="239"/>
                  </a:lnTo>
                  <a:cubicBezTo>
                    <a:pt x="404" y="237"/>
                    <a:pt x="403" y="229"/>
                    <a:pt x="397" y="213"/>
                  </a:cubicBezTo>
                  <a:cubicBezTo>
                    <a:pt x="395" y="207"/>
                    <a:pt x="392" y="200"/>
                    <a:pt x="389" y="191"/>
                  </a:cubicBezTo>
                  <a:cubicBezTo>
                    <a:pt x="384" y="180"/>
                    <a:pt x="376" y="155"/>
                    <a:pt x="367" y="129"/>
                  </a:cubicBezTo>
                  <a:cubicBezTo>
                    <a:pt x="343" y="119"/>
                    <a:pt x="308" y="125"/>
                    <a:pt x="282" y="137"/>
                  </a:cubicBezTo>
                  <a:cubicBezTo>
                    <a:pt x="275" y="147"/>
                    <a:pt x="266" y="156"/>
                    <a:pt x="252" y="165"/>
                  </a:cubicBezTo>
                  <a:cubicBezTo>
                    <a:pt x="246" y="202"/>
                    <a:pt x="216" y="229"/>
                    <a:pt x="182" y="233"/>
                  </a:cubicBezTo>
                  <a:lnTo>
                    <a:pt x="181" y="240"/>
                  </a:lnTo>
                  <a:lnTo>
                    <a:pt x="181" y="240"/>
                  </a:lnTo>
                  <a:close/>
                  <a:moveTo>
                    <a:pt x="175" y="239"/>
                  </a:moveTo>
                  <a:lnTo>
                    <a:pt x="175" y="239"/>
                  </a:lnTo>
                  <a:lnTo>
                    <a:pt x="176" y="234"/>
                  </a:lnTo>
                  <a:cubicBezTo>
                    <a:pt x="174" y="234"/>
                    <a:pt x="172" y="234"/>
                    <a:pt x="170" y="234"/>
                  </a:cubicBezTo>
                  <a:cubicBezTo>
                    <a:pt x="166" y="239"/>
                    <a:pt x="162" y="244"/>
                    <a:pt x="158" y="249"/>
                  </a:cubicBezTo>
                  <a:cubicBezTo>
                    <a:pt x="158" y="253"/>
                    <a:pt x="158" y="258"/>
                    <a:pt x="159" y="261"/>
                  </a:cubicBezTo>
                  <a:cubicBezTo>
                    <a:pt x="171" y="252"/>
                    <a:pt x="194" y="258"/>
                    <a:pt x="187" y="282"/>
                  </a:cubicBezTo>
                  <a:cubicBezTo>
                    <a:pt x="190" y="284"/>
                    <a:pt x="193" y="287"/>
                    <a:pt x="196" y="291"/>
                  </a:cubicBezTo>
                  <a:cubicBezTo>
                    <a:pt x="208" y="274"/>
                    <a:pt x="198" y="245"/>
                    <a:pt x="173" y="245"/>
                  </a:cubicBezTo>
                  <a:cubicBezTo>
                    <a:pt x="170" y="244"/>
                    <a:pt x="170" y="239"/>
                    <a:pt x="174" y="239"/>
                  </a:cubicBezTo>
                  <a:cubicBezTo>
                    <a:pt x="174" y="239"/>
                    <a:pt x="175" y="239"/>
                    <a:pt x="175" y="239"/>
                  </a:cubicBezTo>
                  <a:lnTo>
                    <a:pt x="175" y="239"/>
                  </a:lnTo>
                  <a:close/>
                  <a:moveTo>
                    <a:pt x="273" y="38"/>
                  </a:moveTo>
                  <a:lnTo>
                    <a:pt x="273" y="38"/>
                  </a:lnTo>
                  <a:cubicBezTo>
                    <a:pt x="273" y="41"/>
                    <a:pt x="270" y="43"/>
                    <a:pt x="268" y="43"/>
                  </a:cubicBezTo>
                  <a:cubicBezTo>
                    <a:pt x="265" y="43"/>
                    <a:pt x="262" y="41"/>
                    <a:pt x="262" y="38"/>
                  </a:cubicBezTo>
                  <a:cubicBezTo>
                    <a:pt x="262" y="35"/>
                    <a:pt x="265" y="33"/>
                    <a:pt x="268" y="33"/>
                  </a:cubicBezTo>
                  <a:cubicBezTo>
                    <a:pt x="270" y="33"/>
                    <a:pt x="273" y="35"/>
                    <a:pt x="273" y="38"/>
                  </a:cubicBezTo>
                  <a:lnTo>
                    <a:pt x="273" y="38"/>
                  </a:lnTo>
                  <a:close/>
                  <a:moveTo>
                    <a:pt x="288" y="20"/>
                  </a:moveTo>
                  <a:lnTo>
                    <a:pt x="288" y="20"/>
                  </a:lnTo>
                  <a:cubicBezTo>
                    <a:pt x="288" y="24"/>
                    <a:pt x="285" y="26"/>
                    <a:pt x="282" y="26"/>
                  </a:cubicBezTo>
                  <a:cubicBezTo>
                    <a:pt x="279" y="26"/>
                    <a:pt x="276" y="24"/>
                    <a:pt x="276" y="20"/>
                  </a:cubicBezTo>
                  <a:cubicBezTo>
                    <a:pt x="276" y="17"/>
                    <a:pt x="279" y="15"/>
                    <a:pt x="282" y="15"/>
                  </a:cubicBezTo>
                  <a:cubicBezTo>
                    <a:pt x="285" y="15"/>
                    <a:pt x="288" y="17"/>
                    <a:pt x="288" y="20"/>
                  </a:cubicBezTo>
                  <a:lnTo>
                    <a:pt x="288" y="20"/>
                  </a:lnTo>
                  <a:close/>
                  <a:moveTo>
                    <a:pt x="258" y="56"/>
                  </a:moveTo>
                  <a:lnTo>
                    <a:pt x="258" y="56"/>
                  </a:lnTo>
                  <a:cubicBezTo>
                    <a:pt x="258" y="59"/>
                    <a:pt x="256" y="61"/>
                    <a:pt x="254" y="61"/>
                  </a:cubicBezTo>
                  <a:cubicBezTo>
                    <a:pt x="251" y="61"/>
                    <a:pt x="249" y="59"/>
                    <a:pt x="249" y="56"/>
                  </a:cubicBezTo>
                  <a:cubicBezTo>
                    <a:pt x="249" y="54"/>
                    <a:pt x="251" y="52"/>
                    <a:pt x="254" y="52"/>
                  </a:cubicBezTo>
                  <a:cubicBezTo>
                    <a:pt x="256" y="52"/>
                    <a:pt x="258" y="54"/>
                    <a:pt x="258" y="56"/>
                  </a:cubicBezTo>
                  <a:lnTo>
                    <a:pt x="258" y="56"/>
                  </a:lnTo>
                  <a:close/>
                  <a:moveTo>
                    <a:pt x="98" y="6"/>
                  </a:moveTo>
                  <a:lnTo>
                    <a:pt x="98" y="6"/>
                  </a:lnTo>
                  <a:cubicBezTo>
                    <a:pt x="98" y="9"/>
                    <a:pt x="95" y="12"/>
                    <a:pt x="92" y="12"/>
                  </a:cubicBezTo>
                  <a:cubicBezTo>
                    <a:pt x="89" y="12"/>
                    <a:pt x="87" y="9"/>
                    <a:pt x="87" y="6"/>
                  </a:cubicBezTo>
                  <a:cubicBezTo>
                    <a:pt x="87" y="3"/>
                    <a:pt x="89" y="0"/>
                    <a:pt x="92" y="0"/>
                  </a:cubicBezTo>
                  <a:cubicBezTo>
                    <a:pt x="95" y="0"/>
                    <a:pt x="98" y="3"/>
                    <a:pt x="98" y="6"/>
                  </a:cubicBezTo>
                  <a:lnTo>
                    <a:pt x="98" y="6"/>
                  </a:lnTo>
                  <a:close/>
                </a:path>
              </a:pathLst>
            </a:custGeom>
            <a:noFill/>
            <a:ln w="1588" cap="flat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4638EAF1-DC81-698A-E2F9-ED824E3D31D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816850" y="631825"/>
              <a:ext cx="188913" cy="146050"/>
            </a:xfrm>
            <a:custGeom>
              <a:avLst/>
              <a:gdLst>
                <a:gd name="T0" fmla="*/ 15 w 232"/>
                <a:gd name="T1" fmla="*/ 172 h 178"/>
                <a:gd name="T2" fmla="*/ 15 w 232"/>
                <a:gd name="T3" fmla="*/ 172 h 178"/>
                <a:gd name="T4" fmla="*/ 25 w 232"/>
                <a:gd name="T5" fmla="*/ 162 h 178"/>
                <a:gd name="T6" fmla="*/ 15 w 232"/>
                <a:gd name="T7" fmla="*/ 152 h 178"/>
                <a:gd name="T8" fmla="*/ 5 w 232"/>
                <a:gd name="T9" fmla="*/ 162 h 178"/>
                <a:gd name="T10" fmla="*/ 15 w 232"/>
                <a:gd name="T11" fmla="*/ 172 h 178"/>
                <a:gd name="T12" fmla="*/ 15 w 232"/>
                <a:gd name="T13" fmla="*/ 172 h 178"/>
                <a:gd name="T14" fmla="*/ 15 w 232"/>
                <a:gd name="T15" fmla="*/ 178 h 178"/>
                <a:gd name="T16" fmla="*/ 15 w 232"/>
                <a:gd name="T17" fmla="*/ 178 h 178"/>
                <a:gd name="T18" fmla="*/ 0 w 232"/>
                <a:gd name="T19" fmla="*/ 162 h 178"/>
                <a:gd name="T20" fmla="*/ 15 w 232"/>
                <a:gd name="T21" fmla="*/ 146 h 178"/>
                <a:gd name="T22" fmla="*/ 31 w 232"/>
                <a:gd name="T23" fmla="*/ 162 h 178"/>
                <a:gd name="T24" fmla="*/ 15 w 232"/>
                <a:gd name="T25" fmla="*/ 178 h 178"/>
                <a:gd name="T26" fmla="*/ 15 w 232"/>
                <a:gd name="T27" fmla="*/ 178 h 178"/>
                <a:gd name="T28" fmla="*/ 232 w 232"/>
                <a:gd name="T29" fmla="*/ 91 h 178"/>
                <a:gd name="T30" fmla="*/ 232 w 232"/>
                <a:gd name="T31" fmla="*/ 91 h 178"/>
                <a:gd name="T32" fmla="*/ 232 w 232"/>
                <a:gd name="T33" fmla="*/ 91 h 178"/>
                <a:gd name="T34" fmla="*/ 232 w 232"/>
                <a:gd name="T35" fmla="*/ 91 h 178"/>
                <a:gd name="T36" fmla="*/ 232 w 232"/>
                <a:gd name="T37" fmla="*/ 91 h 178"/>
                <a:gd name="T38" fmla="*/ 232 w 232"/>
                <a:gd name="T39" fmla="*/ 91 h 178"/>
                <a:gd name="T40" fmla="*/ 149 w 232"/>
                <a:gd name="T41" fmla="*/ 27 h 178"/>
                <a:gd name="T42" fmla="*/ 149 w 232"/>
                <a:gd name="T43" fmla="*/ 27 h 178"/>
                <a:gd name="T44" fmla="*/ 147 w 232"/>
                <a:gd name="T45" fmla="*/ 11 h 178"/>
                <a:gd name="T46" fmla="*/ 124 w 232"/>
                <a:gd name="T47" fmla="*/ 23 h 178"/>
                <a:gd name="T48" fmla="*/ 135 w 232"/>
                <a:gd name="T49" fmla="*/ 26 h 178"/>
                <a:gd name="T50" fmla="*/ 149 w 232"/>
                <a:gd name="T51" fmla="*/ 27 h 178"/>
                <a:gd name="T52" fmla="*/ 149 w 232"/>
                <a:gd name="T53" fmla="*/ 27 h 178"/>
                <a:gd name="T54" fmla="*/ 153 w 232"/>
                <a:gd name="T55" fmla="*/ 9 h 178"/>
                <a:gd name="T56" fmla="*/ 153 w 232"/>
                <a:gd name="T57" fmla="*/ 9 h 178"/>
                <a:gd name="T58" fmla="*/ 155 w 232"/>
                <a:gd name="T59" fmla="*/ 28 h 178"/>
                <a:gd name="T60" fmla="*/ 166 w 232"/>
                <a:gd name="T61" fmla="*/ 27 h 178"/>
                <a:gd name="T62" fmla="*/ 163 w 232"/>
                <a:gd name="T63" fmla="*/ 17 h 178"/>
                <a:gd name="T64" fmla="*/ 164 w 232"/>
                <a:gd name="T65" fmla="*/ 7 h 178"/>
                <a:gd name="T66" fmla="*/ 153 w 232"/>
                <a:gd name="T67" fmla="*/ 9 h 178"/>
                <a:gd name="T68" fmla="*/ 153 w 232"/>
                <a:gd name="T69" fmla="*/ 9 h 178"/>
                <a:gd name="T70" fmla="*/ 177 w 232"/>
                <a:gd name="T71" fmla="*/ 1 h 178"/>
                <a:gd name="T72" fmla="*/ 177 w 232"/>
                <a:gd name="T73" fmla="*/ 1 h 178"/>
                <a:gd name="T74" fmla="*/ 187 w 232"/>
                <a:gd name="T75" fmla="*/ 1 h 178"/>
                <a:gd name="T76" fmla="*/ 190 w 232"/>
                <a:gd name="T77" fmla="*/ 4 h 178"/>
                <a:gd name="T78" fmla="*/ 182 w 232"/>
                <a:gd name="T79" fmla="*/ 10 h 178"/>
                <a:gd name="T80" fmla="*/ 183 w 232"/>
                <a:gd name="T81" fmla="*/ 15 h 178"/>
                <a:gd name="T82" fmla="*/ 175 w 232"/>
                <a:gd name="T83" fmla="*/ 32 h 178"/>
                <a:gd name="T84" fmla="*/ 175 w 232"/>
                <a:gd name="T85" fmla="*/ 32 h 178"/>
                <a:gd name="T86" fmla="*/ 154 w 232"/>
                <a:gd name="T87" fmla="*/ 33 h 178"/>
                <a:gd name="T88" fmla="*/ 152 w 232"/>
                <a:gd name="T89" fmla="*/ 33 h 178"/>
                <a:gd name="T90" fmla="*/ 119 w 232"/>
                <a:gd name="T91" fmla="*/ 27 h 178"/>
                <a:gd name="T92" fmla="*/ 119 w 232"/>
                <a:gd name="T93" fmla="*/ 27 h 178"/>
                <a:gd name="T94" fmla="*/ 114 w 232"/>
                <a:gd name="T95" fmla="*/ 24 h 178"/>
                <a:gd name="T96" fmla="*/ 116 w 232"/>
                <a:gd name="T97" fmla="*/ 22 h 178"/>
                <a:gd name="T98" fmla="*/ 117 w 232"/>
                <a:gd name="T99" fmla="*/ 21 h 178"/>
                <a:gd name="T100" fmla="*/ 177 w 232"/>
                <a:gd name="T101" fmla="*/ 1 h 178"/>
                <a:gd name="T102" fmla="*/ 177 w 232"/>
                <a:gd name="T103" fmla="*/ 1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32" h="178">
                  <a:moveTo>
                    <a:pt x="15" y="172"/>
                  </a:moveTo>
                  <a:lnTo>
                    <a:pt x="15" y="172"/>
                  </a:lnTo>
                  <a:cubicBezTo>
                    <a:pt x="21" y="172"/>
                    <a:pt x="25" y="167"/>
                    <a:pt x="25" y="162"/>
                  </a:cubicBezTo>
                  <a:cubicBezTo>
                    <a:pt x="25" y="156"/>
                    <a:pt x="21" y="152"/>
                    <a:pt x="15" y="152"/>
                  </a:cubicBezTo>
                  <a:cubicBezTo>
                    <a:pt x="10" y="152"/>
                    <a:pt x="5" y="156"/>
                    <a:pt x="5" y="162"/>
                  </a:cubicBezTo>
                  <a:cubicBezTo>
                    <a:pt x="5" y="167"/>
                    <a:pt x="10" y="172"/>
                    <a:pt x="15" y="172"/>
                  </a:cubicBezTo>
                  <a:lnTo>
                    <a:pt x="15" y="172"/>
                  </a:lnTo>
                  <a:close/>
                  <a:moveTo>
                    <a:pt x="15" y="178"/>
                  </a:moveTo>
                  <a:lnTo>
                    <a:pt x="15" y="178"/>
                  </a:lnTo>
                  <a:cubicBezTo>
                    <a:pt x="7" y="178"/>
                    <a:pt x="0" y="170"/>
                    <a:pt x="0" y="162"/>
                  </a:cubicBezTo>
                  <a:cubicBezTo>
                    <a:pt x="0" y="153"/>
                    <a:pt x="7" y="146"/>
                    <a:pt x="15" y="146"/>
                  </a:cubicBezTo>
                  <a:cubicBezTo>
                    <a:pt x="24" y="146"/>
                    <a:pt x="31" y="153"/>
                    <a:pt x="31" y="162"/>
                  </a:cubicBezTo>
                  <a:cubicBezTo>
                    <a:pt x="31" y="170"/>
                    <a:pt x="24" y="178"/>
                    <a:pt x="15" y="178"/>
                  </a:cubicBezTo>
                  <a:lnTo>
                    <a:pt x="15" y="178"/>
                  </a:lnTo>
                  <a:close/>
                  <a:moveTo>
                    <a:pt x="232" y="91"/>
                  </a:moveTo>
                  <a:lnTo>
                    <a:pt x="232" y="91"/>
                  </a:lnTo>
                  <a:cubicBezTo>
                    <a:pt x="232" y="91"/>
                    <a:pt x="232" y="91"/>
                    <a:pt x="232" y="91"/>
                  </a:cubicBezTo>
                  <a:lnTo>
                    <a:pt x="232" y="91"/>
                  </a:lnTo>
                  <a:lnTo>
                    <a:pt x="232" y="91"/>
                  </a:lnTo>
                  <a:lnTo>
                    <a:pt x="232" y="91"/>
                  </a:lnTo>
                  <a:close/>
                  <a:moveTo>
                    <a:pt x="149" y="27"/>
                  </a:moveTo>
                  <a:lnTo>
                    <a:pt x="149" y="27"/>
                  </a:lnTo>
                  <a:cubicBezTo>
                    <a:pt x="147" y="23"/>
                    <a:pt x="147" y="17"/>
                    <a:pt x="147" y="11"/>
                  </a:cubicBezTo>
                  <a:cubicBezTo>
                    <a:pt x="139" y="13"/>
                    <a:pt x="131" y="17"/>
                    <a:pt x="124" y="23"/>
                  </a:cubicBezTo>
                  <a:cubicBezTo>
                    <a:pt x="126" y="23"/>
                    <a:pt x="130" y="25"/>
                    <a:pt x="135" y="26"/>
                  </a:cubicBezTo>
                  <a:cubicBezTo>
                    <a:pt x="139" y="26"/>
                    <a:pt x="144" y="27"/>
                    <a:pt x="149" y="27"/>
                  </a:cubicBezTo>
                  <a:lnTo>
                    <a:pt x="149" y="27"/>
                  </a:lnTo>
                  <a:close/>
                  <a:moveTo>
                    <a:pt x="153" y="9"/>
                  </a:moveTo>
                  <a:lnTo>
                    <a:pt x="153" y="9"/>
                  </a:lnTo>
                  <a:cubicBezTo>
                    <a:pt x="152" y="17"/>
                    <a:pt x="153" y="23"/>
                    <a:pt x="155" y="28"/>
                  </a:cubicBezTo>
                  <a:cubicBezTo>
                    <a:pt x="159" y="28"/>
                    <a:pt x="162" y="27"/>
                    <a:pt x="166" y="27"/>
                  </a:cubicBezTo>
                  <a:cubicBezTo>
                    <a:pt x="164" y="25"/>
                    <a:pt x="163" y="21"/>
                    <a:pt x="163" y="17"/>
                  </a:cubicBezTo>
                  <a:cubicBezTo>
                    <a:pt x="163" y="14"/>
                    <a:pt x="163" y="10"/>
                    <a:pt x="164" y="7"/>
                  </a:cubicBezTo>
                  <a:cubicBezTo>
                    <a:pt x="161" y="8"/>
                    <a:pt x="157" y="8"/>
                    <a:pt x="153" y="9"/>
                  </a:cubicBezTo>
                  <a:lnTo>
                    <a:pt x="153" y="9"/>
                  </a:lnTo>
                  <a:close/>
                  <a:moveTo>
                    <a:pt x="177" y="1"/>
                  </a:moveTo>
                  <a:lnTo>
                    <a:pt x="177" y="1"/>
                  </a:lnTo>
                  <a:cubicBezTo>
                    <a:pt x="180" y="1"/>
                    <a:pt x="184" y="0"/>
                    <a:pt x="187" y="1"/>
                  </a:cubicBezTo>
                  <a:cubicBezTo>
                    <a:pt x="189" y="1"/>
                    <a:pt x="190" y="3"/>
                    <a:pt x="190" y="4"/>
                  </a:cubicBezTo>
                  <a:cubicBezTo>
                    <a:pt x="190" y="7"/>
                    <a:pt x="185" y="9"/>
                    <a:pt x="182" y="10"/>
                  </a:cubicBezTo>
                  <a:cubicBezTo>
                    <a:pt x="182" y="12"/>
                    <a:pt x="183" y="14"/>
                    <a:pt x="183" y="15"/>
                  </a:cubicBezTo>
                  <a:cubicBezTo>
                    <a:pt x="184" y="23"/>
                    <a:pt x="180" y="30"/>
                    <a:pt x="175" y="32"/>
                  </a:cubicBezTo>
                  <a:cubicBezTo>
                    <a:pt x="175" y="32"/>
                    <a:pt x="175" y="32"/>
                    <a:pt x="175" y="32"/>
                  </a:cubicBezTo>
                  <a:cubicBezTo>
                    <a:pt x="168" y="33"/>
                    <a:pt x="161" y="33"/>
                    <a:pt x="154" y="33"/>
                  </a:cubicBezTo>
                  <a:cubicBezTo>
                    <a:pt x="153" y="33"/>
                    <a:pt x="153" y="33"/>
                    <a:pt x="152" y="33"/>
                  </a:cubicBezTo>
                  <a:cubicBezTo>
                    <a:pt x="141" y="33"/>
                    <a:pt x="129" y="31"/>
                    <a:pt x="119" y="27"/>
                  </a:cubicBezTo>
                  <a:cubicBezTo>
                    <a:pt x="119" y="27"/>
                    <a:pt x="119" y="27"/>
                    <a:pt x="119" y="27"/>
                  </a:cubicBezTo>
                  <a:cubicBezTo>
                    <a:pt x="116" y="30"/>
                    <a:pt x="112" y="27"/>
                    <a:pt x="114" y="24"/>
                  </a:cubicBezTo>
                  <a:cubicBezTo>
                    <a:pt x="114" y="24"/>
                    <a:pt x="115" y="23"/>
                    <a:pt x="116" y="22"/>
                  </a:cubicBezTo>
                  <a:cubicBezTo>
                    <a:pt x="116" y="22"/>
                    <a:pt x="117" y="21"/>
                    <a:pt x="117" y="21"/>
                  </a:cubicBezTo>
                  <a:cubicBezTo>
                    <a:pt x="123" y="15"/>
                    <a:pt x="142" y="1"/>
                    <a:pt x="177" y="1"/>
                  </a:cubicBezTo>
                  <a:lnTo>
                    <a:pt x="177" y="1"/>
                  </a:lnTo>
                  <a:close/>
                </a:path>
              </a:pathLst>
            </a:custGeom>
            <a:noFill/>
            <a:ln w="1588" cap="flat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7FD520B6-32AC-A196-05E4-28829C4F09C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123238" y="455613"/>
              <a:ext cx="800100" cy="385762"/>
            </a:xfrm>
            <a:custGeom>
              <a:avLst/>
              <a:gdLst>
                <a:gd name="T0" fmla="*/ 44 w 986"/>
                <a:gd name="T1" fmla="*/ 12 h 469"/>
                <a:gd name="T2" fmla="*/ 100 w 986"/>
                <a:gd name="T3" fmla="*/ 110 h 469"/>
                <a:gd name="T4" fmla="*/ 112 w 986"/>
                <a:gd name="T5" fmla="*/ 49 h 469"/>
                <a:gd name="T6" fmla="*/ 238 w 986"/>
                <a:gd name="T7" fmla="*/ 9 h 469"/>
                <a:gd name="T8" fmla="*/ 265 w 986"/>
                <a:gd name="T9" fmla="*/ 94 h 469"/>
                <a:gd name="T10" fmla="*/ 297 w 986"/>
                <a:gd name="T11" fmla="*/ 110 h 469"/>
                <a:gd name="T12" fmla="*/ 368 w 986"/>
                <a:gd name="T13" fmla="*/ 2 h 469"/>
                <a:gd name="T14" fmla="*/ 431 w 986"/>
                <a:gd name="T15" fmla="*/ 0 h 469"/>
                <a:gd name="T16" fmla="*/ 506 w 986"/>
                <a:gd name="T17" fmla="*/ 2 h 469"/>
                <a:gd name="T18" fmla="*/ 562 w 986"/>
                <a:gd name="T19" fmla="*/ 110 h 469"/>
                <a:gd name="T20" fmla="*/ 595 w 986"/>
                <a:gd name="T21" fmla="*/ 104 h 469"/>
                <a:gd name="T22" fmla="*/ 653 w 986"/>
                <a:gd name="T23" fmla="*/ 16 h 469"/>
                <a:gd name="T24" fmla="*/ 623 w 986"/>
                <a:gd name="T25" fmla="*/ 103 h 469"/>
                <a:gd name="T26" fmla="*/ 741 w 986"/>
                <a:gd name="T27" fmla="*/ 112 h 469"/>
                <a:gd name="T28" fmla="*/ 805 w 986"/>
                <a:gd name="T29" fmla="*/ 2 h 469"/>
                <a:gd name="T30" fmla="*/ 887 w 986"/>
                <a:gd name="T31" fmla="*/ 110 h 469"/>
                <a:gd name="T32" fmla="*/ 805 w 986"/>
                <a:gd name="T33" fmla="*/ 2 h 469"/>
                <a:gd name="T34" fmla="*/ 938 w 986"/>
                <a:gd name="T35" fmla="*/ 59 h 469"/>
                <a:gd name="T36" fmla="*/ 926 w 986"/>
                <a:gd name="T37" fmla="*/ 2 h 469"/>
                <a:gd name="T38" fmla="*/ 54 w 986"/>
                <a:gd name="T39" fmla="*/ 281 h 469"/>
                <a:gd name="T40" fmla="*/ 96 w 986"/>
                <a:gd name="T41" fmla="*/ 251 h 469"/>
                <a:gd name="T42" fmla="*/ 205 w 986"/>
                <a:gd name="T43" fmla="*/ 291 h 469"/>
                <a:gd name="T44" fmla="*/ 256 w 986"/>
                <a:gd name="T45" fmla="*/ 288 h 469"/>
                <a:gd name="T46" fmla="*/ 303 w 986"/>
                <a:gd name="T47" fmla="*/ 179 h 469"/>
                <a:gd name="T48" fmla="*/ 303 w 986"/>
                <a:gd name="T49" fmla="*/ 179 h 469"/>
                <a:gd name="T50" fmla="*/ 421 w 986"/>
                <a:gd name="T51" fmla="*/ 278 h 469"/>
                <a:gd name="T52" fmla="*/ 467 w 986"/>
                <a:gd name="T53" fmla="*/ 180 h 469"/>
                <a:gd name="T54" fmla="*/ 525 w 986"/>
                <a:gd name="T55" fmla="*/ 190 h 469"/>
                <a:gd name="T56" fmla="*/ 495 w 986"/>
                <a:gd name="T57" fmla="*/ 288 h 469"/>
                <a:gd name="T58" fmla="*/ 575 w 986"/>
                <a:gd name="T59" fmla="*/ 285 h 469"/>
                <a:gd name="T60" fmla="*/ 618 w 986"/>
                <a:gd name="T61" fmla="*/ 282 h 469"/>
                <a:gd name="T62" fmla="*/ 620 w 986"/>
                <a:gd name="T63" fmla="*/ 227 h 469"/>
                <a:gd name="T64" fmla="*/ 625 w 986"/>
                <a:gd name="T65" fmla="*/ 241 h 469"/>
                <a:gd name="T66" fmla="*/ 697 w 986"/>
                <a:gd name="T67" fmla="*/ 180 h 469"/>
                <a:gd name="T68" fmla="*/ 752 w 986"/>
                <a:gd name="T69" fmla="*/ 288 h 469"/>
                <a:gd name="T70" fmla="*/ 851 w 986"/>
                <a:gd name="T71" fmla="*/ 191 h 469"/>
                <a:gd name="T72" fmla="*/ 900 w 986"/>
                <a:gd name="T73" fmla="*/ 287 h 469"/>
                <a:gd name="T74" fmla="*/ 888 w 986"/>
                <a:gd name="T75" fmla="*/ 291 h 469"/>
                <a:gd name="T76" fmla="*/ 871 w 986"/>
                <a:gd name="T77" fmla="*/ 174 h 469"/>
                <a:gd name="T78" fmla="*/ 820 w 986"/>
                <a:gd name="T79" fmla="*/ 188 h 469"/>
                <a:gd name="T80" fmla="*/ 954 w 986"/>
                <a:gd name="T81" fmla="*/ 190 h 469"/>
                <a:gd name="T82" fmla="*/ 25 w 986"/>
                <a:gd name="T83" fmla="*/ 457 h 469"/>
                <a:gd name="T84" fmla="*/ 46 w 986"/>
                <a:gd name="T85" fmla="*/ 359 h 469"/>
                <a:gd name="T86" fmla="*/ 171 w 986"/>
                <a:gd name="T87" fmla="*/ 369 h 469"/>
                <a:gd name="T88" fmla="*/ 220 w 986"/>
                <a:gd name="T89" fmla="*/ 465 h 469"/>
                <a:gd name="T90" fmla="*/ 208 w 986"/>
                <a:gd name="T91" fmla="*/ 469 h 469"/>
                <a:gd name="T92" fmla="*/ 278 w 986"/>
                <a:gd name="T93" fmla="*/ 368 h 469"/>
                <a:gd name="T94" fmla="*/ 249 w 986"/>
                <a:gd name="T95" fmla="*/ 467 h 469"/>
                <a:gd name="T96" fmla="*/ 328 w 986"/>
                <a:gd name="T97" fmla="*/ 463 h 469"/>
                <a:gd name="T98" fmla="*/ 394 w 986"/>
                <a:gd name="T99" fmla="*/ 359 h 469"/>
                <a:gd name="T100" fmla="*/ 429 w 986"/>
                <a:gd name="T101" fmla="*/ 466 h 469"/>
                <a:gd name="T102" fmla="*/ 394 w 986"/>
                <a:gd name="T103" fmla="*/ 359 h 469"/>
                <a:gd name="T104" fmla="*/ 579 w 986"/>
                <a:gd name="T105" fmla="*/ 438 h 469"/>
                <a:gd name="T106" fmla="*/ 551 w 986"/>
                <a:gd name="T107" fmla="*/ 357 h 469"/>
                <a:gd name="T108" fmla="*/ 599 w 986"/>
                <a:gd name="T109" fmla="*/ 359 h 469"/>
                <a:gd name="T110" fmla="*/ 675 w 986"/>
                <a:gd name="T111" fmla="*/ 359 h 469"/>
                <a:gd name="T112" fmla="*/ 731 w 986"/>
                <a:gd name="T113" fmla="*/ 370 h 469"/>
                <a:gd name="T114" fmla="*/ 693 w 986"/>
                <a:gd name="T115" fmla="*/ 469 h 469"/>
                <a:gd name="T116" fmla="*/ 832 w 986"/>
                <a:gd name="T117" fmla="*/ 457 h 469"/>
                <a:gd name="T118" fmla="*/ 837 w 986"/>
                <a:gd name="T119" fmla="*/ 359 h 469"/>
                <a:gd name="T120" fmla="*/ 837 w 986"/>
                <a:gd name="T121" fmla="*/ 359 h 469"/>
                <a:gd name="T122" fmla="*/ 954 w 986"/>
                <a:gd name="T123" fmla="*/ 3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6" h="469">
                  <a:moveTo>
                    <a:pt x="0" y="2"/>
                  </a:moveTo>
                  <a:lnTo>
                    <a:pt x="0" y="2"/>
                  </a:lnTo>
                  <a:lnTo>
                    <a:pt x="0" y="12"/>
                  </a:lnTo>
                  <a:lnTo>
                    <a:pt x="32" y="12"/>
                  </a:lnTo>
                  <a:lnTo>
                    <a:pt x="32" y="110"/>
                  </a:lnTo>
                  <a:lnTo>
                    <a:pt x="44" y="110"/>
                  </a:lnTo>
                  <a:lnTo>
                    <a:pt x="44" y="12"/>
                  </a:lnTo>
                  <a:lnTo>
                    <a:pt x="76" y="12"/>
                  </a:lnTo>
                  <a:lnTo>
                    <a:pt x="76" y="2"/>
                  </a:lnTo>
                  <a:lnTo>
                    <a:pt x="0" y="2"/>
                  </a:lnTo>
                  <a:lnTo>
                    <a:pt x="0" y="2"/>
                  </a:lnTo>
                  <a:close/>
                  <a:moveTo>
                    <a:pt x="100" y="2"/>
                  </a:moveTo>
                  <a:lnTo>
                    <a:pt x="100" y="2"/>
                  </a:lnTo>
                  <a:lnTo>
                    <a:pt x="100" y="110"/>
                  </a:lnTo>
                  <a:lnTo>
                    <a:pt x="158" y="110"/>
                  </a:lnTo>
                  <a:lnTo>
                    <a:pt x="158" y="100"/>
                  </a:lnTo>
                  <a:lnTo>
                    <a:pt x="112" y="100"/>
                  </a:lnTo>
                  <a:lnTo>
                    <a:pt x="112" y="59"/>
                  </a:lnTo>
                  <a:lnTo>
                    <a:pt x="154" y="59"/>
                  </a:lnTo>
                  <a:lnTo>
                    <a:pt x="154" y="49"/>
                  </a:lnTo>
                  <a:lnTo>
                    <a:pt x="112" y="49"/>
                  </a:lnTo>
                  <a:lnTo>
                    <a:pt x="112" y="12"/>
                  </a:lnTo>
                  <a:lnTo>
                    <a:pt x="158" y="12"/>
                  </a:lnTo>
                  <a:lnTo>
                    <a:pt x="158" y="2"/>
                  </a:lnTo>
                  <a:lnTo>
                    <a:pt x="100" y="2"/>
                  </a:lnTo>
                  <a:lnTo>
                    <a:pt x="100" y="2"/>
                  </a:lnTo>
                  <a:close/>
                  <a:moveTo>
                    <a:pt x="238" y="9"/>
                  </a:moveTo>
                  <a:lnTo>
                    <a:pt x="238" y="9"/>
                  </a:lnTo>
                  <a:cubicBezTo>
                    <a:pt x="248" y="9"/>
                    <a:pt x="257" y="11"/>
                    <a:pt x="266" y="17"/>
                  </a:cubicBezTo>
                  <a:lnTo>
                    <a:pt x="270" y="8"/>
                  </a:lnTo>
                  <a:cubicBezTo>
                    <a:pt x="260" y="3"/>
                    <a:pt x="250" y="0"/>
                    <a:pt x="238" y="0"/>
                  </a:cubicBezTo>
                  <a:cubicBezTo>
                    <a:pt x="206" y="0"/>
                    <a:pt x="181" y="23"/>
                    <a:pt x="181" y="56"/>
                  </a:cubicBezTo>
                  <a:cubicBezTo>
                    <a:pt x="181" y="91"/>
                    <a:pt x="206" y="112"/>
                    <a:pt x="238" y="112"/>
                  </a:cubicBezTo>
                  <a:cubicBezTo>
                    <a:pt x="248" y="112"/>
                    <a:pt x="260" y="107"/>
                    <a:pt x="270" y="102"/>
                  </a:cubicBezTo>
                  <a:lnTo>
                    <a:pt x="265" y="94"/>
                  </a:lnTo>
                  <a:cubicBezTo>
                    <a:pt x="257" y="99"/>
                    <a:pt x="247" y="102"/>
                    <a:pt x="238" y="102"/>
                  </a:cubicBezTo>
                  <a:cubicBezTo>
                    <a:pt x="211" y="102"/>
                    <a:pt x="193" y="82"/>
                    <a:pt x="193" y="56"/>
                  </a:cubicBezTo>
                  <a:cubicBezTo>
                    <a:pt x="193" y="30"/>
                    <a:pt x="211" y="9"/>
                    <a:pt x="238" y="9"/>
                  </a:cubicBezTo>
                  <a:lnTo>
                    <a:pt x="238" y="9"/>
                  </a:lnTo>
                  <a:close/>
                  <a:moveTo>
                    <a:pt x="297" y="2"/>
                  </a:moveTo>
                  <a:lnTo>
                    <a:pt x="297" y="2"/>
                  </a:lnTo>
                  <a:lnTo>
                    <a:pt x="297" y="110"/>
                  </a:lnTo>
                  <a:lnTo>
                    <a:pt x="309" y="110"/>
                  </a:lnTo>
                  <a:lnTo>
                    <a:pt x="309" y="58"/>
                  </a:lnTo>
                  <a:lnTo>
                    <a:pt x="368" y="58"/>
                  </a:lnTo>
                  <a:lnTo>
                    <a:pt x="368" y="110"/>
                  </a:lnTo>
                  <a:lnTo>
                    <a:pt x="380" y="110"/>
                  </a:lnTo>
                  <a:lnTo>
                    <a:pt x="380" y="2"/>
                  </a:lnTo>
                  <a:lnTo>
                    <a:pt x="368" y="2"/>
                  </a:lnTo>
                  <a:lnTo>
                    <a:pt x="368" y="49"/>
                  </a:lnTo>
                  <a:lnTo>
                    <a:pt x="309" y="49"/>
                  </a:lnTo>
                  <a:lnTo>
                    <a:pt x="309" y="2"/>
                  </a:lnTo>
                  <a:lnTo>
                    <a:pt x="297" y="2"/>
                  </a:lnTo>
                  <a:lnTo>
                    <a:pt x="297" y="2"/>
                  </a:lnTo>
                  <a:close/>
                  <a:moveTo>
                    <a:pt x="431" y="0"/>
                  </a:moveTo>
                  <a:lnTo>
                    <a:pt x="431" y="0"/>
                  </a:lnTo>
                  <a:lnTo>
                    <a:pt x="418" y="3"/>
                  </a:lnTo>
                  <a:lnTo>
                    <a:pt x="418" y="110"/>
                  </a:lnTo>
                  <a:lnTo>
                    <a:pt x="430" y="110"/>
                  </a:lnTo>
                  <a:lnTo>
                    <a:pt x="430" y="18"/>
                  </a:lnTo>
                  <a:lnTo>
                    <a:pt x="493" y="112"/>
                  </a:lnTo>
                  <a:lnTo>
                    <a:pt x="506" y="109"/>
                  </a:lnTo>
                  <a:lnTo>
                    <a:pt x="506" y="2"/>
                  </a:lnTo>
                  <a:lnTo>
                    <a:pt x="495" y="2"/>
                  </a:lnTo>
                  <a:lnTo>
                    <a:pt x="495" y="95"/>
                  </a:lnTo>
                  <a:lnTo>
                    <a:pt x="431" y="0"/>
                  </a:lnTo>
                  <a:lnTo>
                    <a:pt x="431" y="0"/>
                  </a:lnTo>
                  <a:close/>
                  <a:moveTo>
                    <a:pt x="550" y="110"/>
                  </a:moveTo>
                  <a:lnTo>
                    <a:pt x="550" y="110"/>
                  </a:lnTo>
                  <a:lnTo>
                    <a:pt x="562" y="110"/>
                  </a:lnTo>
                  <a:lnTo>
                    <a:pt x="562" y="2"/>
                  </a:lnTo>
                  <a:lnTo>
                    <a:pt x="550" y="2"/>
                  </a:lnTo>
                  <a:lnTo>
                    <a:pt x="550" y="110"/>
                  </a:lnTo>
                  <a:close/>
                  <a:moveTo>
                    <a:pt x="623" y="103"/>
                  </a:moveTo>
                  <a:lnTo>
                    <a:pt x="623" y="103"/>
                  </a:lnTo>
                  <a:cubicBezTo>
                    <a:pt x="615" y="103"/>
                    <a:pt x="606" y="100"/>
                    <a:pt x="600" y="96"/>
                  </a:cubicBezTo>
                  <a:lnTo>
                    <a:pt x="595" y="104"/>
                  </a:lnTo>
                  <a:cubicBezTo>
                    <a:pt x="604" y="109"/>
                    <a:pt x="613" y="112"/>
                    <a:pt x="624" y="112"/>
                  </a:cubicBezTo>
                  <a:cubicBezTo>
                    <a:pt x="647" y="112"/>
                    <a:pt x="658" y="97"/>
                    <a:pt x="658" y="81"/>
                  </a:cubicBezTo>
                  <a:cubicBezTo>
                    <a:pt x="658" y="65"/>
                    <a:pt x="646" y="58"/>
                    <a:pt x="634" y="52"/>
                  </a:cubicBezTo>
                  <a:lnTo>
                    <a:pt x="625" y="48"/>
                  </a:lnTo>
                  <a:cubicBezTo>
                    <a:pt x="617" y="44"/>
                    <a:pt x="609" y="39"/>
                    <a:pt x="609" y="28"/>
                  </a:cubicBezTo>
                  <a:cubicBezTo>
                    <a:pt x="609" y="14"/>
                    <a:pt x="620" y="8"/>
                    <a:pt x="630" y="8"/>
                  </a:cubicBezTo>
                  <a:cubicBezTo>
                    <a:pt x="640" y="8"/>
                    <a:pt x="647" y="12"/>
                    <a:pt x="653" y="16"/>
                  </a:cubicBezTo>
                  <a:lnTo>
                    <a:pt x="657" y="8"/>
                  </a:lnTo>
                  <a:cubicBezTo>
                    <a:pt x="649" y="3"/>
                    <a:pt x="640" y="0"/>
                    <a:pt x="630" y="0"/>
                  </a:cubicBezTo>
                  <a:cubicBezTo>
                    <a:pt x="611" y="0"/>
                    <a:pt x="598" y="11"/>
                    <a:pt x="598" y="28"/>
                  </a:cubicBezTo>
                  <a:cubicBezTo>
                    <a:pt x="598" y="50"/>
                    <a:pt x="614" y="54"/>
                    <a:pt x="630" y="62"/>
                  </a:cubicBezTo>
                  <a:cubicBezTo>
                    <a:pt x="639" y="66"/>
                    <a:pt x="646" y="71"/>
                    <a:pt x="646" y="82"/>
                  </a:cubicBezTo>
                  <a:cubicBezTo>
                    <a:pt x="646" y="95"/>
                    <a:pt x="636" y="103"/>
                    <a:pt x="623" y="103"/>
                  </a:cubicBezTo>
                  <a:lnTo>
                    <a:pt x="623" y="103"/>
                  </a:lnTo>
                  <a:close/>
                  <a:moveTo>
                    <a:pt x="741" y="9"/>
                  </a:moveTo>
                  <a:lnTo>
                    <a:pt x="741" y="9"/>
                  </a:lnTo>
                  <a:cubicBezTo>
                    <a:pt x="752" y="9"/>
                    <a:pt x="761" y="11"/>
                    <a:pt x="769" y="17"/>
                  </a:cubicBezTo>
                  <a:lnTo>
                    <a:pt x="774" y="8"/>
                  </a:lnTo>
                  <a:cubicBezTo>
                    <a:pt x="764" y="3"/>
                    <a:pt x="754" y="0"/>
                    <a:pt x="741" y="0"/>
                  </a:cubicBezTo>
                  <a:cubicBezTo>
                    <a:pt x="709" y="0"/>
                    <a:pt x="684" y="23"/>
                    <a:pt x="684" y="56"/>
                  </a:cubicBezTo>
                  <a:cubicBezTo>
                    <a:pt x="684" y="91"/>
                    <a:pt x="709" y="112"/>
                    <a:pt x="741" y="112"/>
                  </a:cubicBezTo>
                  <a:cubicBezTo>
                    <a:pt x="752" y="112"/>
                    <a:pt x="764" y="107"/>
                    <a:pt x="773" y="102"/>
                  </a:cubicBezTo>
                  <a:lnTo>
                    <a:pt x="769" y="94"/>
                  </a:lnTo>
                  <a:cubicBezTo>
                    <a:pt x="761" y="99"/>
                    <a:pt x="751" y="102"/>
                    <a:pt x="741" y="102"/>
                  </a:cubicBezTo>
                  <a:cubicBezTo>
                    <a:pt x="715" y="102"/>
                    <a:pt x="697" y="82"/>
                    <a:pt x="697" y="56"/>
                  </a:cubicBezTo>
                  <a:cubicBezTo>
                    <a:pt x="697" y="30"/>
                    <a:pt x="715" y="9"/>
                    <a:pt x="741" y="9"/>
                  </a:cubicBezTo>
                  <a:lnTo>
                    <a:pt x="741" y="9"/>
                  </a:lnTo>
                  <a:close/>
                  <a:moveTo>
                    <a:pt x="805" y="2"/>
                  </a:moveTo>
                  <a:lnTo>
                    <a:pt x="805" y="2"/>
                  </a:lnTo>
                  <a:lnTo>
                    <a:pt x="805" y="110"/>
                  </a:lnTo>
                  <a:lnTo>
                    <a:pt x="817" y="110"/>
                  </a:lnTo>
                  <a:lnTo>
                    <a:pt x="817" y="58"/>
                  </a:lnTo>
                  <a:lnTo>
                    <a:pt x="875" y="58"/>
                  </a:lnTo>
                  <a:lnTo>
                    <a:pt x="875" y="110"/>
                  </a:lnTo>
                  <a:lnTo>
                    <a:pt x="887" y="110"/>
                  </a:lnTo>
                  <a:lnTo>
                    <a:pt x="887" y="2"/>
                  </a:lnTo>
                  <a:lnTo>
                    <a:pt x="875" y="2"/>
                  </a:lnTo>
                  <a:lnTo>
                    <a:pt x="875" y="49"/>
                  </a:lnTo>
                  <a:lnTo>
                    <a:pt x="817" y="49"/>
                  </a:lnTo>
                  <a:lnTo>
                    <a:pt x="817" y="2"/>
                  </a:lnTo>
                  <a:lnTo>
                    <a:pt x="805" y="2"/>
                  </a:lnTo>
                  <a:lnTo>
                    <a:pt x="805" y="2"/>
                  </a:lnTo>
                  <a:close/>
                  <a:moveTo>
                    <a:pt x="926" y="2"/>
                  </a:moveTo>
                  <a:lnTo>
                    <a:pt x="926" y="2"/>
                  </a:lnTo>
                  <a:lnTo>
                    <a:pt x="926" y="110"/>
                  </a:lnTo>
                  <a:lnTo>
                    <a:pt x="984" y="110"/>
                  </a:lnTo>
                  <a:lnTo>
                    <a:pt x="984" y="100"/>
                  </a:lnTo>
                  <a:lnTo>
                    <a:pt x="938" y="100"/>
                  </a:lnTo>
                  <a:lnTo>
                    <a:pt x="938" y="59"/>
                  </a:lnTo>
                  <a:lnTo>
                    <a:pt x="980" y="59"/>
                  </a:lnTo>
                  <a:lnTo>
                    <a:pt x="980" y="49"/>
                  </a:lnTo>
                  <a:lnTo>
                    <a:pt x="938" y="49"/>
                  </a:lnTo>
                  <a:lnTo>
                    <a:pt x="938" y="12"/>
                  </a:lnTo>
                  <a:lnTo>
                    <a:pt x="984" y="12"/>
                  </a:lnTo>
                  <a:lnTo>
                    <a:pt x="984" y="2"/>
                  </a:lnTo>
                  <a:lnTo>
                    <a:pt x="926" y="2"/>
                  </a:lnTo>
                  <a:lnTo>
                    <a:pt x="926" y="2"/>
                  </a:lnTo>
                  <a:close/>
                  <a:moveTo>
                    <a:pt x="96" y="251"/>
                  </a:moveTo>
                  <a:lnTo>
                    <a:pt x="96" y="251"/>
                  </a:lnTo>
                  <a:lnTo>
                    <a:pt x="96" y="180"/>
                  </a:lnTo>
                  <a:lnTo>
                    <a:pt x="84" y="180"/>
                  </a:lnTo>
                  <a:lnTo>
                    <a:pt x="84" y="249"/>
                  </a:lnTo>
                  <a:cubicBezTo>
                    <a:pt x="84" y="274"/>
                    <a:pt x="73" y="281"/>
                    <a:pt x="54" y="281"/>
                  </a:cubicBezTo>
                  <a:cubicBezTo>
                    <a:pt x="34" y="281"/>
                    <a:pt x="25" y="270"/>
                    <a:pt x="25" y="249"/>
                  </a:cubicBezTo>
                  <a:lnTo>
                    <a:pt x="25" y="180"/>
                  </a:lnTo>
                  <a:lnTo>
                    <a:pt x="13" y="180"/>
                  </a:lnTo>
                  <a:lnTo>
                    <a:pt x="13" y="252"/>
                  </a:lnTo>
                  <a:cubicBezTo>
                    <a:pt x="13" y="277"/>
                    <a:pt x="27" y="290"/>
                    <a:pt x="54" y="290"/>
                  </a:cubicBezTo>
                  <a:cubicBezTo>
                    <a:pt x="74" y="290"/>
                    <a:pt x="96" y="284"/>
                    <a:pt x="96" y="251"/>
                  </a:cubicBezTo>
                  <a:lnTo>
                    <a:pt x="96" y="251"/>
                  </a:lnTo>
                  <a:close/>
                  <a:moveTo>
                    <a:pt x="143" y="178"/>
                  </a:moveTo>
                  <a:lnTo>
                    <a:pt x="143" y="178"/>
                  </a:lnTo>
                  <a:lnTo>
                    <a:pt x="130" y="181"/>
                  </a:lnTo>
                  <a:lnTo>
                    <a:pt x="130" y="288"/>
                  </a:lnTo>
                  <a:lnTo>
                    <a:pt x="142" y="288"/>
                  </a:lnTo>
                  <a:lnTo>
                    <a:pt x="142" y="196"/>
                  </a:lnTo>
                  <a:lnTo>
                    <a:pt x="205" y="291"/>
                  </a:lnTo>
                  <a:lnTo>
                    <a:pt x="218" y="287"/>
                  </a:lnTo>
                  <a:lnTo>
                    <a:pt x="218" y="181"/>
                  </a:lnTo>
                  <a:lnTo>
                    <a:pt x="207" y="181"/>
                  </a:lnTo>
                  <a:lnTo>
                    <a:pt x="206" y="273"/>
                  </a:lnTo>
                  <a:lnTo>
                    <a:pt x="143" y="178"/>
                  </a:lnTo>
                  <a:lnTo>
                    <a:pt x="143" y="178"/>
                  </a:lnTo>
                  <a:close/>
                  <a:moveTo>
                    <a:pt x="256" y="288"/>
                  </a:moveTo>
                  <a:lnTo>
                    <a:pt x="256" y="288"/>
                  </a:lnTo>
                  <a:lnTo>
                    <a:pt x="268" y="288"/>
                  </a:lnTo>
                  <a:lnTo>
                    <a:pt x="268" y="180"/>
                  </a:lnTo>
                  <a:lnTo>
                    <a:pt x="256" y="180"/>
                  </a:lnTo>
                  <a:lnTo>
                    <a:pt x="256" y="288"/>
                  </a:lnTo>
                  <a:close/>
                  <a:moveTo>
                    <a:pt x="303" y="179"/>
                  </a:moveTo>
                  <a:lnTo>
                    <a:pt x="303" y="179"/>
                  </a:lnTo>
                  <a:lnTo>
                    <a:pt x="291" y="183"/>
                  </a:lnTo>
                  <a:lnTo>
                    <a:pt x="332" y="288"/>
                  </a:lnTo>
                  <a:lnTo>
                    <a:pt x="344" y="288"/>
                  </a:lnTo>
                  <a:lnTo>
                    <a:pt x="385" y="183"/>
                  </a:lnTo>
                  <a:lnTo>
                    <a:pt x="374" y="179"/>
                  </a:lnTo>
                  <a:lnTo>
                    <a:pt x="338" y="275"/>
                  </a:lnTo>
                  <a:lnTo>
                    <a:pt x="303" y="179"/>
                  </a:lnTo>
                  <a:lnTo>
                    <a:pt x="303" y="179"/>
                  </a:lnTo>
                  <a:close/>
                  <a:moveTo>
                    <a:pt x="409" y="180"/>
                  </a:moveTo>
                  <a:lnTo>
                    <a:pt x="409" y="180"/>
                  </a:lnTo>
                  <a:lnTo>
                    <a:pt x="409" y="288"/>
                  </a:lnTo>
                  <a:lnTo>
                    <a:pt x="467" y="288"/>
                  </a:lnTo>
                  <a:lnTo>
                    <a:pt x="467" y="278"/>
                  </a:lnTo>
                  <a:lnTo>
                    <a:pt x="421" y="278"/>
                  </a:lnTo>
                  <a:lnTo>
                    <a:pt x="421" y="237"/>
                  </a:lnTo>
                  <a:lnTo>
                    <a:pt x="463" y="237"/>
                  </a:lnTo>
                  <a:lnTo>
                    <a:pt x="463" y="227"/>
                  </a:lnTo>
                  <a:lnTo>
                    <a:pt x="421" y="227"/>
                  </a:lnTo>
                  <a:lnTo>
                    <a:pt x="421" y="190"/>
                  </a:lnTo>
                  <a:lnTo>
                    <a:pt x="467" y="190"/>
                  </a:lnTo>
                  <a:lnTo>
                    <a:pt x="467" y="180"/>
                  </a:lnTo>
                  <a:lnTo>
                    <a:pt x="409" y="180"/>
                  </a:lnTo>
                  <a:lnTo>
                    <a:pt x="409" y="180"/>
                  </a:lnTo>
                  <a:close/>
                  <a:moveTo>
                    <a:pt x="522" y="233"/>
                  </a:moveTo>
                  <a:lnTo>
                    <a:pt x="522" y="233"/>
                  </a:lnTo>
                  <a:lnTo>
                    <a:pt x="508" y="233"/>
                  </a:lnTo>
                  <a:lnTo>
                    <a:pt x="508" y="190"/>
                  </a:lnTo>
                  <a:lnTo>
                    <a:pt x="525" y="190"/>
                  </a:lnTo>
                  <a:cubicBezTo>
                    <a:pt x="543" y="190"/>
                    <a:pt x="549" y="199"/>
                    <a:pt x="549" y="211"/>
                  </a:cubicBezTo>
                  <a:cubicBezTo>
                    <a:pt x="549" y="228"/>
                    <a:pt x="536" y="233"/>
                    <a:pt x="522" y="233"/>
                  </a:cubicBezTo>
                  <a:lnTo>
                    <a:pt x="522" y="233"/>
                  </a:lnTo>
                  <a:close/>
                  <a:moveTo>
                    <a:pt x="528" y="181"/>
                  </a:moveTo>
                  <a:lnTo>
                    <a:pt x="528" y="181"/>
                  </a:lnTo>
                  <a:lnTo>
                    <a:pt x="495" y="180"/>
                  </a:lnTo>
                  <a:lnTo>
                    <a:pt x="495" y="288"/>
                  </a:lnTo>
                  <a:lnTo>
                    <a:pt x="508" y="288"/>
                  </a:lnTo>
                  <a:lnTo>
                    <a:pt x="508" y="242"/>
                  </a:lnTo>
                  <a:lnTo>
                    <a:pt x="517" y="242"/>
                  </a:lnTo>
                  <a:cubicBezTo>
                    <a:pt x="525" y="242"/>
                    <a:pt x="530" y="245"/>
                    <a:pt x="534" y="251"/>
                  </a:cubicBezTo>
                  <a:lnTo>
                    <a:pt x="539" y="257"/>
                  </a:lnTo>
                  <a:lnTo>
                    <a:pt x="564" y="291"/>
                  </a:lnTo>
                  <a:lnTo>
                    <a:pt x="575" y="285"/>
                  </a:lnTo>
                  <a:lnTo>
                    <a:pt x="553" y="256"/>
                  </a:lnTo>
                  <a:cubicBezTo>
                    <a:pt x="549" y="251"/>
                    <a:pt x="543" y="241"/>
                    <a:pt x="537" y="240"/>
                  </a:cubicBezTo>
                  <a:lnTo>
                    <a:pt x="537" y="237"/>
                  </a:lnTo>
                  <a:cubicBezTo>
                    <a:pt x="551" y="235"/>
                    <a:pt x="560" y="227"/>
                    <a:pt x="560" y="209"/>
                  </a:cubicBezTo>
                  <a:cubicBezTo>
                    <a:pt x="560" y="192"/>
                    <a:pt x="548" y="181"/>
                    <a:pt x="528" y="181"/>
                  </a:cubicBezTo>
                  <a:lnTo>
                    <a:pt x="528" y="181"/>
                  </a:lnTo>
                  <a:close/>
                  <a:moveTo>
                    <a:pt x="618" y="282"/>
                  </a:moveTo>
                  <a:lnTo>
                    <a:pt x="618" y="282"/>
                  </a:lnTo>
                  <a:cubicBezTo>
                    <a:pt x="609" y="282"/>
                    <a:pt x="601" y="279"/>
                    <a:pt x="595" y="275"/>
                  </a:cubicBezTo>
                  <a:lnTo>
                    <a:pt x="590" y="283"/>
                  </a:lnTo>
                  <a:cubicBezTo>
                    <a:pt x="599" y="288"/>
                    <a:pt x="607" y="291"/>
                    <a:pt x="618" y="291"/>
                  </a:cubicBezTo>
                  <a:cubicBezTo>
                    <a:pt x="642" y="291"/>
                    <a:pt x="653" y="276"/>
                    <a:pt x="653" y="260"/>
                  </a:cubicBezTo>
                  <a:cubicBezTo>
                    <a:pt x="653" y="244"/>
                    <a:pt x="641" y="237"/>
                    <a:pt x="629" y="231"/>
                  </a:cubicBezTo>
                  <a:lnTo>
                    <a:pt x="620" y="227"/>
                  </a:lnTo>
                  <a:cubicBezTo>
                    <a:pt x="612" y="223"/>
                    <a:pt x="604" y="218"/>
                    <a:pt x="604" y="207"/>
                  </a:cubicBezTo>
                  <a:cubicBezTo>
                    <a:pt x="604" y="193"/>
                    <a:pt x="615" y="187"/>
                    <a:pt x="625" y="187"/>
                  </a:cubicBezTo>
                  <a:cubicBezTo>
                    <a:pt x="635" y="187"/>
                    <a:pt x="642" y="191"/>
                    <a:pt x="648" y="195"/>
                  </a:cubicBezTo>
                  <a:lnTo>
                    <a:pt x="652" y="187"/>
                  </a:lnTo>
                  <a:cubicBezTo>
                    <a:pt x="644" y="182"/>
                    <a:pt x="634" y="179"/>
                    <a:pt x="624" y="179"/>
                  </a:cubicBezTo>
                  <a:cubicBezTo>
                    <a:pt x="605" y="179"/>
                    <a:pt x="592" y="190"/>
                    <a:pt x="592" y="207"/>
                  </a:cubicBezTo>
                  <a:cubicBezTo>
                    <a:pt x="592" y="229"/>
                    <a:pt x="609" y="233"/>
                    <a:pt x="625" y="241"/>
                  </a:cubicBezTo>
                  <a:cubicBezTo>
                    <a:pt x="633" y="245"/>
                    <a:pt x="640" y="250"/>
                    <a:pt x="640" y="261"/>
                  </a:cubicBezTo>
                  <a:cubicBezTo>
                    <a:pt x="640" y="274"/>
                    <a:pt x="631" y="282"/>
                    <a:pt x="618" y="282"/>
                  </a:cubicBezTo>
                  <a:lnTo>
                    <a:pt x="618" y="282"/>
                  </a:lnTo>
                  <a:close/>
                  <a:moveTo>
                    <a:pt x="685" y="288"/>
                  </a:moveTo>
                  <a:lnTo>
                    <a:pt x="685" y="288"/>
                  </a:lnTo>
                  <a:lnTo>
                    <a:pt x="697" y="288"/>
                  </a:lnTo>
                  <a:lnTo>
                    <a:pt x="697" y="180"/>
                  </a:lnTo>
                  <a:lnTo>
                    <a:pt x="685" y="180"/>
                  </a:lnTo>
                  <a:lnTo>
                    <a:pt x="685" y="288"/>
                  </a:lnTo>
                  <a:close/>
                  <a:moveTo>
                    <a:pt x="721" y="180"/>
                  </a:moveTo>
                  <a:lnTo>
                    <a:pt x="721" y="180"/>
                  </a:lnTo>
                  <a:lnTo>
                    <a:pt x="721" y="190"/>
                  </a:lnTo>
                  <a:lnTo>
                    <a:pt x="752" y="190"/>
                  </a:lnTo>
                  <a:lnTo>
                    <a:pt x="752" y="288"/>
                  </a:lnTo>
                  <a:lnTo>
                    <a:pt x="764" y="288"/>
                  </a:lnTo>
                  <a:lnTo>
                    <a:pt x="764" y="190"/>
                  </a:lnTo>
                  <a:lnTo>
                    <a:pt x="796" y="190"/>
                  </a:lnTo>
                  <a:lnTo>
                    <a:pt x="796" y="180"/>
                  </a:lnTo>
                  <a:lnTo>
                    <a:pt x="721" y="180"/>
                  </a:lnTo>
                  <a:lnTo>
                    <a:pt x="721" y="180"/>
                  </a:lnTo>
                  <a:close/>
                  <a:moveTo>
                    <a:pt x="851" y="191"/>
                  </a:moveTo>
                  <a:lnTo>
                    <a:pt x="851" y="191"/>
                  </a:lnTo>
                  <a:lnTo>
                    <a:pt x="870" y="245"/>
                  </a:lnTo>
                  <a:lnTo>
                    <a:pt x="830" y="245"/>
                  </a:lnTo>
                  <a:lnTo>
                    <a:pt x="851" y="191"/>
                  </a:lnTo>
                  <a:lnTo>
                    <a:pt x="851" y="191"/>
                  </a:lnTo>
                  <a:close/>
                  <a:moveTo>
                    <a:pt x="900" y="287"/>
                  </a:moveTo>
                  <a:lnTo>
                    <a:pt x="900" y="287"/>
                  </a:lnTo>
                  <a:lnTo>
                    <a:pt x="857" y="180"/>
                  </a:lnTo>
                  <a:lnTo>
                    <a:pt x="844" y="180"/>
                  </a:lnTo>
                  <a:lnTo>
                    <a:pt x="800" y="287"/>
                  </a:lnTo>
                  <a:lnTo>
                    <a:pt x="812" y="291"/>
                  </a:lnTo>
                  <a:lnTo>
                    <a:pt x="827" y="253"/>
                  </a:lnTo>
                  <a:lnTo>
                    <a:pt x="874" y="253"/>
                  </a:lnTo>
                  <a:lnTo>
                    <a:pt x="888" y="291"/>
                  </a:lnTo>
                  <a:lnTo>
                    <a:pt x="900" y="287"/>
                  </a:lnTo>
                  <a:lnTo>
                    <a:pt x="900" y="287"/>
                  </a:lnTo>
                  <a:close/>
                  <a:moveTo>
                    <a:pt x="871" y="188"/>
                  </a:moveTo>
                  <a:lnTo>
                    <a:pt x="871" y="188"/>
                  </a:lnTo>
                  <a:lnTo>
                    <a:pt x="882" y="188"/>
                  </a:lnTo>
                  <a:lnTo>
                    <a:pt x="882" y="174"/>
                  </a:lnTo>
                  <a:lnTo>
                    <a:pt x="871" y="174"/>
                  </a:lnTo>
                  <a:lnTo>
                    <a:pt x="871" y="188"/>
                  </a:lnTo>
                  <a:close/>
                  <a:moveTo>
                    <a:pt x="820" y="188"/>
                  </a:moveTo>
                  <a:lnTo>
                    <a:pt x="820" y="188"/>
                  </a:lnTo>
                  <a:lnTo>
                    <a:pt x="831" y="188"/>
                  </a:lnTo>
                  <a:lnTo>
                    <a:pt x="831" y="174"/>
                  </a:lnTo>
                  <a:lnTo>
                    <a:pt x="820" y="174"/>
                  </a:lnTo>
                  <a:lnTo>
                    <a:pt x="820" y="188"/>
                  </a:lnTo>
                  <a:close/>
                  <a:moveTo>
                    <a:pt x="911" y="180"/>
                  </a:moveTo>
                  <a:lnTo>
                    <a:pt x="911" y="180"/>
                  </a:lnTo>
                  <a:lnTo>
                    <a:pt x="911" y="190"/>
                  </a:lnTo>
                  <a:lnTo>
                    <a:pt x="942" y="190"/>
                  </a:lnTo>
                  <a:lnTo>
                    <a:pt x="942" y="288"/>
                  </a:lnTo>
                  <a:lnTo>
                    <a:pt x="954" y="288"/>
                  </a:lnTo>
                  <a:lnTo>
                    <a:pt x="954" y="190"/>
                  </a:lnTo>
                  <a:lnTo>
                    <a:pt x="986" y="190"/>
                  </a:lnTo>
                  <a:lnTo>
                    <a:pt x="986" y="180"/>
                  </a:lnTo>
                  <a:lnTo>
                    <a:pt x="911" y="180"/>
                  </a:lnTo>
                  <a:lnTo>
                    <a:pt x="911" y="180"/>
                  </a:lnTo>
                  <a:close/>
                  <a:moveTo>
                    <a:pt x="41" y="457"/>
                  </a:moveTo>
                  <a:lnTo>
                    <a:pt x="41" y="457"/>
                  </a:lnTo>
                  <a:lnTo>
                    <a:pt x="25" y="457"/>
                  </a:lnTo>
                  <a:lnTo>
                    <a:pt x="25" y="368"/>
                  </a:lnTo>
                  <a:lnTo>
                    <a:pt x="43" y="368"/>
                  </a:lnTo>
                  <a:cubicBezTo>
                    <a:pt x="73" y="368"/>
                    <a:pt x="93" y="383"/>
                    <a:pt x="93" y="412"/>
                  </a:cubicBezTo>
                  <a:cubicBezTo>
                    <a:pt x="93" y="440"/>
                    <a:pt x="73" y="457"/>
                    <a:pt x="41" y="457"/>
                  </a:cubicBezTo>
                  <a:lnTo>
                    <a:pt x="41" y="457"/>
                  </a:lnTo>
                  <a:close/>
                  <a:moveTo>
                    <a:pt x="46" y="359"/>
                  </a:moveTo>
                  <a:lnTo>
                    <a:pt x="46" y="359"/>
                  </a:lnTo>
                  <a:lnTo>
                    <a:pt x="13" y="359"/>
                  </a:lnTo>
                  <a:lnTo>
                    <a:pt x="13" y="466"/>
                  </a:lnTo>
                  <a:lnTo>
                    <a:pt x="42" y="466"/>
                  </a:lnTo>
                  <a:cubicBezTo>
                    <a:pt x="79" y="466"/>
                    <a:pt x="104" y="448"/>
                    <a:pt x="104" y="411"/>
                  </a:cubicBezTo>
                  <a:cubicBezTo>
                    <a:pt x="104" y="385"/>
                    <a:pt x="89" y="359"/>
                    <a:pt x="46" y="359"/>
                  </a:cubicBezTo>
                  <a:lnTo>
                    <a:pt x="46" y="359"/>
                  </a:lnTo>
                  <a:close/>
                  <a:moveTo>
                    <a:pt x="171" y="369"/>
                  </a:moveTo>
                  <a:lnTo>
                    <a:pt x="171" y="369"/>
                  </a:lnTo>
                  <a:lnTo>
                    <a:pt x="191" y="423"/>
                  </a:lnTo>
                  <a:lnTo>
                    <a:pt x="150" y="423"/>
                  </a:lnTo>
                  <a:lnTo>
                    <a:pt x="171" y="369"/>
                  </a:lnTo>
                  <a:lnTo>
                    <a:pt x="171" y="369"/>
                  </a:lnTo>
                  <a:close/>
                  <a:moveTo>
                    <a:pt x="220" y="465"/>
                  </a:moveTo>
                  <a:lnTo>
                    <a:pt x="220" y="465"/>
                  </a:lnTo>
                  <a:lnTo>
                    <a:pt x="177" y="359"/>
                  </a:lnTo>
                  <a:lnTo>
                    <a:pt x="165" y="359"/>
                  </a:lnTo>
                  <a:lnTo>
                    <a:pt x="121" y="465"/>
                  </a:lnTo>
                  <a:lnTo>
                    <a:pt x="133" y="469"/>
                  </a:lnTo>
                  <a:lnTo>
                    <a:pt x="147" y="432"/>
                  </a:lnTo>
                  <a:lnTo>
                    <a:pt x="194" y="432"/>
                  </a:lnTo>
                  <a:lnTo>
                    <a:pt x="208" y="469"/>
                  </a:lnTo>
                  <a:lnTo>
                    <a:pt x="220" y="465"/>
                  </a:lnTo>
                  <a:lnTo>
                    <a:pt x="220" y="465"/>
                  </a:lnTo>
                  <a:close/>
                  <a:moveTo>
                    <a:pt x="275" y="411"/>
                  </a:moveTo>
                  <a:lnTo>
                    <a:pt x="275" y="411"/>
                  </a:lnTo>
                  <a:lnTo>
                    <a:pt x="261" y="411"/>
                  </a:lnTo>
                  <a:lnTo>
                    <a:pt x="261" y="368"/>
                  </a:lnTo>
                  <a:lnTo>
                    <a:pt x="278" y="368"/>
                  </a:lnTo>
                  <a:cubicBezTo>
                    <a:pt x="297" y="368"/>
                    <a:pt x="302" y="377"/>
                    <a:pt x="302" y="389"/>
                  </a:cubicBezTo>
                  <a:cubicBezTo>
                    <a:pt x="302" y="407"/>
                    <a:pt x="289" y="411"/>
                    <a:pt x="275" y="411"/>
                  </a:cubicBezTo>
                  <a:lnTo>
                    <a:pt x="275" y="411"/>
                  </a:lnTo>
                  <a:close/>
                  <a:moveTo>
                    <a:pt x="281" y="359"/>
                  </a:moveTo>
                  <a:lnTo>
                    <a:pt x="281" y="359"/>
                  </a:lnTo>
                  <a:lnTo>
                    <a:pt x="249" y="359"/>
                  </a:lnTo>
                  <a:lnTo>
                    <a:pt x="249" y="467"/>
                  </a:lnTo>
                  <a:lnTo>
                    <a:pt x="261" y="467"/>
                  </a:lnTo>
                  <a:lnTo>
                    <a:pt x="261" y="420"/>
                  </a:lnTo>
                  <a:lnTo>
                    <a:pt x="271" y="420"/>
                  </a:lnTo>
                  <a:cubicBezTo>
                    <a:pt x="279" y="420"/>
                    <a:pt x="283" y="423"/>
                    <a:pt x="287" y="429"/>
                  </a:cubicBezTo>
                  <a:lnTo>
                    <a:pt x="292" y="435"/>
                  </a:lnTo>
                  <a:lnTo>
                    <a:pt x="317" y="469"/>
                  </a:lnTo>
                  <a:lnTo>
                    <a:pt x="328" y="463"/>
                  </a:lnTo>
                  <a:lnTo>
                    <a:pt x="306" y="435"/>
                  </a:lnTo>
                  <a:cubicBezTo>
                    <a:pt x="302" y="429"/>
                    <a:pt x="297" y="419"/>
                    <a:pt x="290" y="418"/>
                  </a:cubicBezTo>
                  <a:lnTo>
                    <a:pt x="290" y="415"/>
                  </a:lnTo>
                  <a:cubicBezTo>
                    <a:pt x="305" y="413"/>
                    <a:pt x="313" y="405"/>
                    <a:pt x="313" y="387"/>
                  </a:cubicBezTo>
                  <a:cubicBezTo>
                    <a:pt x="313" y="370"/>
                    <a:pt x="301" y="359"/>
                    <a:pt x="281" y="359"/>
                  </a:cubicBezTo>
                  <a:lnTo>
                    <a:pt x="281" y="359"/>
                  </a:lnTo>
                  <a:close/>
                  <a:moveTo>
                    <a:pt x="394" y="359"/>
                  </a:moveTo>
                  <a:lnTo>
                    <a:pt x="394" y="359"/>
                  </a:lnTo>
                  <a:lnTo>
                    <a:pt x="381" y="359"/>
                  </a:lnTo>
                  <a:lnTo>
                    <a:pt x="351" y="465"/>
                  </a:lnTo>
                  <a:lnTo>
                    <a:pt x="362" y="468"/>
                  </a:lnTo>
                  <a:lnTo>
                    <a:pt x="388" y="375"/>
                  </a:lnTo>
                  <a:lnTo>
                    <a:pt x="415" y="466"/>
                  </a:lnTo>
                  <a:lnTo>
                    <a:pt x="429" y="466"/>
                  </a:lnTo>
                  <a:lnTo>
                    <a:pt x="457" y="375"/>
                  </a:lnTo>
                  <a:lnTo>
                    <a:pt x="482" y="468"/>
                  </a:lnTo>
                  <a:lnTo>
                    <a:pt x="493" y="465"/>
                  </a:lnTo>
                  <a:lnTo>
                    <a:pt x="463" y="359"/>
                  </a:lnTo>
                  <a:lnTo>
                    <a:pt x="450" y="359"/>
                  </a:lnTo>
                  <a:lnTo>
                    <a:pt x="422" y="453"/>
                  </a:lnTo>
                  <a:lnTo>
                    <a:pt x="394" y="359"/>
                  </a:lnTo>
                  <a:lnTo>
                    <a:pt x="394" y="359"/>
                  </a:lnTo>
                  <a:close/>
                  <a:moveTo>
                    <a:pt x="544" y="460"/>
                  </a:moveTo>
                  <a:lnTo>
                    <a:pt x="544" y="460"/>
                  </a:lnTo>
                  <a:cubicBezTo>
                    <a:pt x="536" y="460"/>
                    <a:pt x="527" y="457"/>
                    <a:pt x="521" y="453"/>
                  </a:cubicBezTo>
                  <a:lnTo>
                    <a:pt x="517" y="461"/>
                  </a:lnTo>
                  <a:cubicBezTo>
                    <a:pt x="525" y="466"/>
                    <a:pt x="534" y="468"/>
                    <a:pt x="545" y="468"/>
                  </a:cubicBezTo>
                  <a:cubicBezTo>
                    <a:pt x="569" y="468"/>
                    <a:pt x="579" y="454"/>
                    <a:pt x="579" y="438"/>
                  </a:cubicBezTo>
                  <a:cubicBezTo>
                    <a:pt x="579" y="422"/>
                    <a:pt x="568" y="415"/>
                    <a:pt x="555" y="409"/>
                  </a:cubicBezTo>
                  <a:lnTo>
                    <a:pt x="546" y="405"/>
                  </a:lnTo>
                  <a:cubicBezTo>
                    <a:pt x="539" y="401"/>
                    <a:pt x="530" y="395"/>
                    <a:pt x="530" y="385"/>
                  </a:cubicBezTo>
                  <a:cubicBezTo>
                    <a:pt x="530" y="371"/>
                    <a:pt x="542" y="365"/>
                    <a:pt x="552" y="365"/>
                  </a:cubicBezTo>
                  <a:cubicBezTo>
                    <a:pt x="562" y="365"/>
                    <a:pt x="568" y="369"/>
                    <a:pt x="574" y="373"/>
                  </a:cubicBezTo>
                  <a:lnTo>
                    <a:pt x="579" y="365"/>
                  </a:lnTo>
                  <a:cubicBezTo>
                    <a:pt x="570" y="360"/>
                    <a:pt x="561" y="357"/>
                    <a:pt x="551" y="357"/>
                  </a:cubicBezTo>
                  <a:cubicBezTo>
                    <a:pt x="532" y="357"/>
                    <a:pt x="519" y="368"/>
                    <a:pt x="519" y="384"/>
                  </a:cubicBezTo>
                  <a:cubicBezTo>
                    <a:pt x="519" y="407"/>
                    <a:pt x="535" y="411"/>
                    <a:pt x="551" y="419"/>
                  </a:cubicBezTo>
                  <a:cubicBezTo>
                    <a:pt x="560" y="423"/>
                    <a:pt x="567" y="428"/>
                    <a:pt x="567" y="439"/>
                  </a:cubicBezTo>
                  <a:cubicBezTo>
                    <a:pt x="567" y="452"/>
                    <a:pt x="558" y="460"/>
                    <a:pt x="544" y="460"/>
                  </a:cubicBezTo>
                  <a:lnTo>
                    <a:pt x="544" y="460"/>
                  </a:lnTo>
                  <a:close/>
                  <a:moveTo>
                    <a:pt x="599" y="359"/>
                  </a:moveTo>
                  <a:lnTo>
                    <a:pt x="599" y="359"/>
                  </a:lnTo>
                  <a:lnTo>
                    <a:pt x="599" y="369"/>
                  </a:lnTo>
                  <a:lnTo>
                    <a:pt x="631" y="369"/>
                  </a:lnTo>
                  <a:lnTo>
                    <a:pt x="631" y="466"/>
                  </a:lnTo>
                  <a:lnTo>
                    <a:pt x="643" y="466"/>
                  </a:lnTo>
                  <a:lnTo>
                    <a:pt x="643" y="369"/>
                  </a:lnTo>
                  <a:lnTo>
                    <a:pt x="675" y="369"/>
                  </a:lnTo>
                  <a:lnTo>
                    <a:pt x="675" y="359"/>
                  </a:lnTo>
                  <a:lnTo>
                    <a:pt x="599" y="359"/>
                  </a:lnTo>
                  <a:lnTo>
                    <a:pt x="599" y="359"/>
                  </a:lnTo>
                  <a:close/>
                  <a:moveTo>
                    <a:pt x="731" y="370"/>
                  </a:moveTo>
                  <a:lnTo>
                    <a:pt x="731" y="370"/>
                  </a:lnTo>
                  <a:lnTo>
                    <a:pt x="751" y="423"/>
                  </a:lnTo>
                  <a:lnTo>
                    <a:pt x="710" y="423"/>
                  </a:lnTo>
                  <a:lnTo>
                    <a:pt x="731" y="370"/>
                  </a:lnTo>
                  <a:lnTo>
                    <a:pt x="731" y="370"/>
                  </a:lnTo>
                  <a:close/>
                  <a:moveTo>
                    <a:pt x="780" y="465"/>
                  </a:moveTo>
                  <a:lnTo>
                    <a:pt x="780" y="465"/>
                  </a:lnTo>
                  <a:lnTo>
                    <a:pt x="737" y="359"/>
                  </a:lnTo>
                  <a:lnTo>
                    <a:pt x="725" y="359"/>
                  </a:lnTo>
                  <a:lnTo>
                    <a:pt x="681" y="465"/>
                  </a:lnTo>
                  <a:lnTo>
                    <a:pt x="693" y="469"/>
                  </a:lnTo>
                  <a:lnTo>
                    <a:pt x="707" y="432"/>
                  </a:lnTo>
                  <a:lnTo>
                    <a:pt x="754" y="432"/>
                  </a:lnTo>
                  <a:lnTo>
                    <a:pt x="768" y="469"/>
                  </a:lnTo>
                  <a:lnTo>
                    <a:pt x="780" y="465"/>
                  </a:lnTo>
                  <a:lnTo>
                    <a:pt x="780" y="465"/>
                  </a:lnTo>
                  <a:close/>
                  <a:moveTo>
                    <a:pt x="832" y="457"/>
                  </a:moveTo>
                  <a:lnTo>
                    <a:pt x="832" y="457"/>
                  </a:lnTo>
                  <a:lnTo>
                    <a:pt x="817" y="457"/>
                  </a:lnTo>
                  <a:lnTo>
                    <a:pt x="817" y="368"/>
                  </a:lnTo>
                  <a:lnTo>
                    <a:pt x="835" y="368"/>
                  </a:lnTo>
                  <a:cubicBezTo>
                    <a:pt x="865" y="368"/>
                    <a:pt x="884" y="383"/>
                    <a:pt x="884" y="412"/>
                  </a:cubicBezTo>
                  <a:cubicBezTo>
                    <a:pt x="884" y="440"/>
                    <a:pt x="864" y="457"/>
                    <a:pt x="832" y="457"/>
                  </a:cubicBezTo>
                  <a:lnTo>
                    <a:pt x="832" y="457"/>
                  </a:lnTo>
                  <a:close/>
                  <a:moveTo>
                    <a:pt x="837" y="359"/>
                  </a:moveTo>
                  <a:lnTo>
                    <a:pt x="837" y="359"/>
                  </a:lnTo>
                  <a:lnTo>
                    <a:pt x="804" y="359"/>
                  </a:lnTo>
                  <a:lnTo>
                    <a:pt x="804" y="466"/>
                  </a:lnTo>
                  <a:lnTo>
                    <a:pt x="834" y="466"/>
                  </a:lnTo>
                  <a:cubicBezTo>
                    <a:pt x="871" y="466"/>
                    <a:pt x="896" y="448"/>
                    <a:pt x="896" y="411"/>
                  </a:cubicBezTo>
                  <a:cubicBezTo>
                    <a:pt x="896" y="385"/>
                    <a:pt x="881" y="359"/>
                    <a:pt x="837" y="359"/>
                  </a:cubicBezTo>
                  <a:lnTo>
                    <a:pt x="837" y="359"/>
                  </a:lnTo>
                  <a:close/>
                  <a:moveTo>
                    <a:pt x="910" y="359"/>
                  </a:moveTo>
                  <a:lnTo>
                    <a:pt x="910" y="359"/>
                  </a:lnTo>
                  <a:lnTo>
                    <a:pt x="910" y="369"/>
                  </a:lnTo>
                  <a:lnTo>
                    <a:pt x="942" y="369"/>
                  </a:lnTo>
                  <a:lnTo>
                    <a:pt x="942" y="466"/>
                  </a:lnTo>
                  <a:lnTo>
                    <a:pt x="954" y="466"/>
                  </a:lnTo>
                  <a:lnTo>
                    <a:pt x="954" y="369"/>
                  </a:lnTo>
                  <a:lnTo>
                    <a:pt x="986" y="369"/>
                  </a:lnTo>
                  <a:lnTo>
                    <a:pt x="986" y="359"/>
                  </a:lnTo>
                  <a:lnTo>
                    <a:pt x="910" y="359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 sz="4267"/>
            </a:p>
          </p:txBody>
        </p:sp>
      </p:grpSp>
      <p:sp>
        <p:nvSpPr>
          <p:cNvPr id="21" name="Datumsplatzhalter 20">
            <a:extLst>
              <a:ext uri="{FF2B5EF4-FFF2-40B4-BE49-F238E27FC236}">
                <a16:creationId xmlns:a16="http://schemas.microsoft.com/office/drawing/2014/main" id="{AF9F05BC-ECE1-ED71-B285-6224B2166F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0000" y="6558140"/>
            <a:ext cx="1439993" cy="180000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800" spc="8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E7C378-A804-E141-9E5E-7B9D6506A60B}" type="datetime1">
              <a:rPr lang="de-DE" smtClean="0"/>
              <a:t>04.09.26</a:t>
            </a:fld>
            <a:endParaRPr lang="de-DE" dirty="0"/>
          </a:p>
        </p:txBody>
      </p:sp>
      <p:sp>
        <p:nvSpPr>
          <p:cNvPr id="22" name="Fußzeilenplatzhalter 21">
            <a:extLst>
              <a:ext uri="{FF2B5EF4-FFF2-40B4-BE49-F238E27FC236}">
                <a16:creationId xmlns:a16="http://schemas.microsoft.com/office/drawing/2014/main" id="{3419663B-FA1A-D2AC-6FFB-FEF3AE171B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0000" y="359999"/>
            <a:ext cx="8976000" cy="190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/>
              <a:t>Evolution of changes in mean-square charge radii in californium isotopes</a:t>
            </a:r>
            <a:endParaRPr lang="de-DE" dirty="0"/>
          </a:p>
        </p:txBody>
      </p:sp>
      <p:sp>
        <p:nvSpPr>
          <p:cNvPr id="23" name="Foliennummernplatzhalter 22">
            <a:extLst>
              <a:ext uri="{FF2B5EF4-FFF2-40B4-BE49-F238E27FC236}">
                <a16:creationId xmlns:a16="http://schemas.microsoft.com/office/drawing/2014/main" id="{146D37BF-C929-35EB-9D31-617A9D8FE4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17905" y="6558140"/>
            <a:ext cx="1462304" cy="180000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F4C09-65E4-4AD7-8D55-83CBD210ED8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Fußzeilenplatzhalter 21">
            <a:extLst>
              <a:ext uri="{FF2B5EF4-FFF2-40B4-BE49-F238E27FC236}">
                <a16:creationId xmlns:a16="http://schemas.microsoft.com/office/drawing/2014/main" id="{7D283BE2-FBCB-712B-618D-52A485BD70FD}"/>
              </a:ext>
            </a:extLst>
          </p:cNvPr>
          <p:cNvSpPr txBox="1">
            <a:spLocks/>
          </p:cNvSpPr>
          <p:nvPr userDrawn="1"/>
        </p:nvSpPr>
        <p:spPr>
          <a:xfrm>
            <a:off x="2134800" y="6563539"/>
            <a:ext cx="7920000" cy="1800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defPPr>
              <a:defRPr lang="de-DE"/>
            </a:defPPr>
            <a:lvl1pPr marL="0" algn="ctr" defTabSz="914400" rtl="0" eaLnBrk="1" latinLnBrk="0" hangingPunct="1">
              <a:defRPr sz="800" kern="1200" spc="4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Physics | Institute </a:t>
            </a:r>
            <a:r>
              <a:rPr lang="de-DE" dirty="0" err="1"/>
              <a:t>of</a:t>
            </a:r>
            <a:r>
              <a:rPr lang="de-DE" dirty="0"/>
              <a:t> Applied Physics | Kenneth van Beek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464CF79-8FDD-5303-2D83-D41AB90816E0}"/>
              </a:ext>
            </a:extLst>
          </p:cNvPr>
          <p:cNvSpPr txBox="1"/>
          <p:nvPr userDrawn="1"/>
        </p:nvSpPr>
        <p:spPr>
          <a:xfrm>
            <a:off x="8256000" y="1629000"/>
            <a:ext cx="108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79286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50" r:id="rId4"/>
    <p:sldLayoutId id="2147483651" r:id="rId5"/>
    <p:sldLayoutId id="2147483667" r:id="rId6"/>
    <p:sldLayoutId id="2147483668" r:id="rId7"/>
    <p:sldLayoutId id="2147483661" r:id="rId8"/>
    <p:sldLayoutId id="2147483654" r:id="rId9"/>
    <p:sldLayoutId id="2147483655" r:id="rId10"/>
  </p:sldLayoutIdLst>
  <p:hf hdr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200" kern="1200" cap="all" baseline="0">
          <a:solidFill>
            <a:schemeClr val="tx1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Wingdings" panose="05000000000000000000" pitchFamily="2" charset="2"/>
        <a:buChar char="§"/>
        <a:defRPr sz="2000" kern="1200" spc="4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1800" kern="1200" spc="4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1800" kern="1200" spc="4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1800" kern="1200" spc="4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1800" kern="1200" spc="4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emf"/><Relationship Id="rId5" Type="http://schemas.openxmlformats.org/officeDocument/2006/relationships/image" Target="../media/image46.emf"/><Relationship Id="rId4" Type="http://schemas.openxmlformats.org/officeDocument/2006/relationships/image" Target="../media/image45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3" Type="http://schemas.openxmlformats.org/officeDocument/2006/relationships/image" Target="../media/image50.emf"/><Relationship Id="rId7" Type="http://schemas.openxmlformats.org/officeDocument/2006/relationships/image" Target="../media/image46.emf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emf"/><Relationship Id="rId11" Type="http://schemas.openxmlformats.org/officeDocument/2006/relationships/image" Target="../media/image55.emf"/><Relationship Id="rId5" Type="http://schemas.openxmlformats.org/officeDocument/2006/relationships/image" Target="../media/image52.png"/><Relationship Id="rId10" Type="http://schemas.openxmlformats.org/officeDocument/2006/relationships/image" Target="../media/image54.emf"/><Relationship Id="rId4" Type="http://schemas.openxmlformats.org/officeDocument/2006/relationships/image" Target="../media/image51.emf"/><Relationship Id="rId9" Type="http://schemas.openxmlformats.org/officeDocument/2006/relationships/image" Target="../media/image5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69.png"/><Relationship Id="rId3" Type="http://schemas.openxmlformats.org/officeDocument/2006/relationships/image" Target="../media/image61.png"/><Relationship Id="rId7" Type="http://schemas.openxmlformats.org/officeDocument/2006/relationships/image" Target="../media/image64.png"/><Relationship Id="rId12" Type="http://schemas.openxmlformats.org/officeDocument/2006/relationships/image" Target="../media/image6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3.jpg"/><Relationship Id="rId11" Type="http://schemas.openxmlformats.org/officeDocument/2006/relationships/image" Target="../media/image2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48.png"/><Relationship Id="rId9" Type="http://schemas.openxmlformats.org/officeDocument/2006/relationships/image" Target="../media/image66.jpg"/><Relationship Id="rId14" Type="http://schemas.openxmlformats.org/officeDocument/2006/relationships/image" Target="../media/image7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emf"/><Relationship Id="rId3" Type="http://schemas.openxmlformats.org/officeDocument/2006/relationships/image" Target="../media/image74.png"/><Relationship Id="rId7" Type="http://schemas.openxmlformats.org/officeDocument/2006/relationships/image" Target="../media/image7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7.emf"/><Relationship Id="rId5" Type="http://schemas.openxmlformats.org/officeDocument/2006/relationships/image" Target="../media/image76.emf"/><Relationship Id="rId4" Type="http://schemas.openxmlformats.org/officeDocument/2006/relationships/image" Target="../media/image7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8" Type="http://schemas.openxmlformats.org/officeDocument/2006/relationships/image" Target="../media/image500.png"/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28" Type="http://schemas.openxmlformats.org/officeDocument/2006/relationships/image" Target="../media/image85.jpg"/><Relationship Id="rId19" Type="http://schemas.openxmlformats.org/officeDocument/2006/relationships/image" Target="../media/image510.png"/><Relationship Id="rId27" Type="http://schemas.openxmlformats.org/officeDocument/2006/relationships/image" Target="../media/image340.png"/><Relationship Id="rId4" Type="http://schemas.openxmlformats.org/officeDocument/2006/relationships/image" Target="../media/image35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emf"/><Relationship Id="rId3" Type="http://schemas.openxmlformats.org/officeDocument/2006/relationships/image" Target="../media/image87.emf"/><Relationship Id="rId7" Type="http://schemas.openxmlformats.org/officeDocument/2006/relationships/image" Target="../media/image91.png"/><Relationship Id="rId12" Type="http://schemas.openxmlformats.org/officeDocument/2006/relationships/image" Target="../media/image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0.emf"/><Relationship Id="rId11" Type="http://schemas.openxmlformats.org/officeDocument/2006/relationships/image" Target="../media/image9.png"/><Relationship Id="rId5" Type="http://schemas.openxmlformats.org/officeDocument/2006/relationships/image" Target="../media/image89.emf"/><Relationship Id="rId10" Type="http://schemas.openxmlformats.org/officeDocument/2006/relationships/image" Target="../media/image8.png"/><Relationship Id="rId4" Type="http://schemas.openxmlformats.org/officeDocument/2006/relationships/image" Target="../media/image88.emf"/><Relationship Id="rId9" Type="http://schemas.openxmlformats.org/officeDocument/2006/relationships/image" Target="../media/image93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13" Type="http://schemas.openxmlformats.org/officeDocument/2006/relationships/image" Target="../media/image120.png"/><Relationship Id="rId3" Type="http://schemas.openxmlformats.org/officeDocument/2006/relationships/image" Target="../media/image126.png"/><Relationship Id="rId7" Type="http://schemas.openxmlformats.org/officeDocument/2006/relationships/image" Target="../media/image114.png"/><Relationship Id="rId12" Type="http://schemas.openxmlformats.org/officeDocument/2006/relationships/image" Target="../media/image119.png"/><Relationship Id="rId2" Type="http://schemas.openxmlformats.org/officeDocument/2006/relationships/image" Target="../media/image94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3.png"/><Relationship Id="rId11" Type="http://schemas.openxmlformats.org/officeDocument/2006/relationships/image" Target="../media/image118.png"/><Relationship Id="rId5" Type="http://schemas.openxmlformats.org/officeDocument/2006/relationships/image" Target="../media/image112.png"/><Relationship Id="rId10" Type="http://schemas.openxmlformats.org/officeDocument/2006/relationships/image" Target="../media/image117.png"/><Relationship Id="rId4" Type="http://schemas.openxmlformats.org/officeDocument/2006/relationships/image" Target="../media/image127.png"/><Relationship Id="rId9" Type="http://schemas.openxmlformats.org/officeDocument/2006/relationships/image" Target="../media/image11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95.emf"/><Relationship Id="rId3" Type="http://schemas.openxmlformats.org/officeDocument/2006/relationships/image" Target="../media/image450.png"/><Relationship Id="rId7" Type="http://schemas.openxmlformats.org/officeDocument/2006/relationships/image" Target="../media/image115.png"/><Relationship Id="rId12" Type="http://schemas.openxmlformats.org/officeDocument/2006/relationships/image" Target="../media/image120.png"/><Relationship Id="rId2" Type="http://schemas.openxmlformats.org/officeDocument/2006/relationships/image" Target="../media/image440.png"/><Relationship Id="rId16" Type="http://schemas.openxmlformats.org/officeDocument/2006/relationships/image" Target="../media/image98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4.png"/><Relationship Id="rId11" Type="http://schemas.openxmlformats.org/officeDocument/2006/relationships/image" Target="../media/image119.png"/><Relationship Id="rId5" Type="http://schemas.openxmlformats.org/officeDocument/2006/relationships/image" Target="../media/image113.png"/><Relationship Id="rId15" Type="http://schemas.openxmlformats.org/officeDocument/2006/relationships/image" Target="../media/image97.emf"/><Relationship Id="rId10" Type="http://schemas.openxmlformats.org/officeDocument/2006/relationships/image" Target="../media/image118.png"/><Relationship Id="rId4" Type="http://schemas.openxmlformats.org/officeDocument/2006/relationships/image" Target="../media/image112.png"/><Relationship Id="rId9" Type="http://schemas.openxmlformats.org/officeDocument/2006/relationships/image" Target="../media/image117.png"/><Relationship Id="rId14" Type="http://schemas.openxmlformats.org/officeDocument/2006/relationships/image" Target="../media/image96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13" Type="http://schemas.openxmlformats.org/officeDocument/2006/relationships/image" Target="../media/image120.png"/><Relationship Id="rId3" Type="http://schemas.openxmlformats.org/officeDocument/2006/relationships/image" Target="../media/image126.png"/><Relationship Id="rId7" Type="http://schemas.openxmlformats.org/officeDocument/2006/relationships/image" Target="../media/image114.png"/><Relationship Id="rId12" Type="http://schemas.openxmlformats.org/officeDocument/2006/relationships/image" Target="../media/image119.png"/><Relationship Id="rId2" Type="http://schemas.openxmlformats.org/officeDocument/2006/relationships/image" Target="../media/image99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3.png"/><Relationship Id="rId11" Type="http://schemas.openxmlformats.org/officeDocument/2006/relationships/image" Target="../media/image118.png"/><Relationship Id="rId5" Type="http://schemas.openxmlformats.org/officeDocument/2006/relationships/image" Target="../media/image112.png"/><Relationship Id="rId10" Type="http://schemas.openxmlformats.org/officeDocument/2006/relationships/image" Target="../media/image117.png"/><Relationship Id="rId4" Type="http://schemas.openxmlformats.org/officeDocument/2006/relationships/image" Target="../media/image127.png"/><Relationship Id="rId9" Type="http://schemas.openxmlformats.org/officeDocument/2006/relationships/image" Target="../media/image11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13" Type="http://schemas.openxmlformats.org/officeDocument/2006/relationships/image" Target="../media/image119.png"/><Relationship Id="rId3" Type="http://schemas.openxmlformats.org/officeDocument/2006/relationships/image" Target="../media/image129.png"/><Relationship Id="rId7" Type="http://schemas.openxmlformats.org/officeDocument/2006/relationships/image" Target="../media/image113.png"/><Relationship Id="rId12" Type="http://schemas.openxmlformats.org/officeDocument/2006/relationships/image" Target="../media/image118.png"/><Relationship Id="rId2" Type="http://schemas.openxmlformats.org/officeDocument/2006/relationships/image" Target="../media/image100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2.png"/><Relationship Id="rId11" Type="http://schemas.openxmlformats.org/officeDocument/2006/relationships/image" Target="../media/image117.png"/><Relationship Id="rId5" Type="http://schemas.openxmlformats.org/officeDocument/2006/relationships/image" Target="../media/image127.png"/><Relationship Id="rId10" Type="http://schemas.openxmlformats.org/officeDocument/2006/relationships/image" Target="../media/image116.png"/><Relationship Id="rId4" Type="http://schemas.openxmlformats.org/officeDocument/2006/relationships/image" Target="../media/image126.png"/><Relationship Id="rId9" Type="http://schemas.openxmlformats.org/officeDocument/2006/relationships/image" Target="../media/image115.png"/><Relationship Id="rId14" Type="http://schemas.openxmlformats.org/officeDocument/2006/relationships/image" Target="../media/image12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98.png"/><Relationship Id="rId7" Type="http://schemas.openxmlformats.org/officeDocument/2006/relationships/image" Target="../media/image105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3.png"/><Relationship Id="rId5" Type="http://schemas.openxmlformats.org/officeDocument/2006/relationships/image" Target="../media/image100.png"/><Relationship Id="rId4" Type="http://schemas.openxmlformats.org/officeDocument/2006/relationships/image" Target="../media/image10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8.png"/><Relationship Id="rId7" Type="http://schemas.openxmlformats.org/officeDocument/2006/relationships/image" Target="../media/image12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emf"/><Relationship Id="rId7" Type="http://schemas.openxmlformats.org/officeDocument/2006/relationships/image" Target="../media/image9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11" Type="http://schemas.openxmlformats.org/officeDocument/2006/relationships/image" Target="../media/image27.emf"/><Relationship Id="rId5" Type="http://schemas.openxmlformats.org/officeDocument/2006/relationships/image" Target="../media/image23.png"/><Relationship Id="rId10" Type="http://schemas.openxmlformats.org/officeDocument/2006/relationships/image" Target="../media/image26.emf"/><Relationship Id="rId4" Type="http://schemas.openxmlformats.org/officeDocument/2006/relationships/image" Target="../media/image22.emf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33.emf"/><Relationship Id="rId3" Type="http://schemas.openxmlformats.org/officeDocument/2006/relationships/image" Target="../media/image51.png"/><Relationship Id="rId7" Type="http://schemas.openxmlformats.org/officeDocument/2006/relationships/image" Target="../media/image72.png"/><Relationship Id="rId12" Type="http://schemas.openxmlformats.org/officeDocument/2006/relationships/image" Target="../media/image1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png"/><Relationship Id="rId11" Type="http://schemas.openxmlformats.org/officeDocument/2006/relationships/image" Target="../media/image110.png"/><Relationship Id="rId5" Type="http://schemas.openxmlformats.org/officeDocument/2006/relationships/image" Target="../media/image32.png"/><Relationship Id="rId15" Type="http://schemas.openxmlformats.org/officeDocument/2006/relationships/image" Target="../media/image35.png"/><Relationship Id="rId10" Type="http://schemas.openxmlformats.org/officeDocument/2006/relationships/image" Target="../media/image1010.png"/><Relationship Id="rId4" Type="http://schemas.openxmlformats.org/officeDocument/2006/relationships/image" Target="../media/image63.png"/><Relationship Id="rId9" Type="http://schemas.openxmlformats.org/officeDocument/2006/relationships/image" Target="../media/image90.png"/><Relationship Id="rId14" Type="http://schemas.openxmlformats.org/officeDocument/2006/relationships/image" Target="../media/image34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37.png"/><Relationship Id="rId3" Type="http://schemas.openxmlformats.org/officeDocument/2006/relationships/image" Target="../media/image38.png"/><Relationship Id="rId7" Type="http://schemas.openxmlformats.org/officeDocument/2006/relationships/oleObject" Target="../embeddings/oleObject1.bin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11" Type="http://schemas.openxmlformats.org/officeDocument/2006/relationships/image" Target="../media/image42.png"/><Relationship Id="rId5" Type="http://schemas.openxmlformats.org/officeDocument/2006/relationships/oleObject" Target="../embeddings/oleObject1.bin"/><Relationship Id="rId15" Type="http://schemas.openxmlformats.org/officeDocument/2006/relationships/image" Target="../media/image38.emf"/><Relationship Id="rId10" Type="http://schemas.openxmlformats.org/officeDocument/2006/relationships/image" Target="../media/image41.png"/><Relationship Id="rId4" Type="http://schemas.openxmlformats.org/officeDocument/2006/relationships/image" Target="../media/image104.png"/><Relationship Id="rId9" Type="http://schemas.openxmlformats.org/officeDocument/2006/relationships/image" Target="../media/image40.png"/><Relationship Id="rId14" Type="http://schemas.openxmlformats.org/officeDocument/2006/relationships/image" Target="../media/image10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5A916C-D6A6-6C80-BE05-871C32781D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6000" y="1818000"/>
            <a:ext cx="9360000" cy="1611000"/>
          </a:xfrm>
        </p:spPr>
        <p:txBody>
          <a:bodyPr>
            <a:normAutofit/>
          </a:bodyPr>
          <a:lstStyle/>
          <a:p>
            <a:r>
              <a:rPr lang="de-DE" b="1" dirty="0"/>
              <a:t>Evolution of </a:t>
            </a:r>
            <a:r>
              <a:rPr lang="de-DE" b="1" dirty="0" err="1"/>
              <a:t>changes</a:t>
            </a:r>
            <a:r>
              <a:rPr lang="de-DE" b="1" dirty="0"/>
              <a:t> in </a:t>
            </a:r>
            <a:r>
              <a:rPr lang="de-DE" b="1" dirty="0" err="1"/>
              <a:t>mean-square</a:t>
            </a:r>
            <a:r>
              <a:rPr lang="de-DE" b="1" dirty="0"/>
              <a:t> </a:t>
            </a:r>
            <a:r>
              <a:rPr lang="de-DE" b="1" dirty="0" err="1"/>
              <a:t>charge</a:t>
            </a:r>
            <a:r>
              <a:rPr lang="de-DE" b="1" dirty="0"/>
              <a:t> radii in </a:t>
            </a:r>
            <a:r>
              <a:rPr lang="de-DE" b="1" dirty="0" err="1"/>
              <a:t>californium</a:t>
            </a:r>
            <a:r>
              <a:rPr lang="de-DE" b="1" dirty="0"/>
              <a:t> isotopes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23A51B1-483B-B1AB-44F2-664CCFB206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Kenneth van Beek</a:t>
            </a:r>
          </a:p>
          <a:p>
            <a:r>
              <a:rPr lang="de-DE" dirty="0"/>
              <a:t>For the RADRIS </a:t>
            </a:r>
            <a:r>
              <a:rPr lang="de-DE" dirty="0" err="1"/>
              <a:t>collaboration</a:t>
            </a:r>
            <a:endParaRPr lang="de-DE" dirty="0"/>
          </a:p>
          <a:p>
            <a:r>
              <a:rPr lang="de-DE" dirty="0"/>
              <a:t>Technische Universität Darmstadt, Germany</a:t>
            </a:r>
          </a:p>
          <a:p>
            <a:r>
              <a:rPr lang="de-DE" dirty="0"/>
              <a:t>GSI Helmholtzzentrum für Schwerionenforschung GmbH, Darmstadt, Germany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C476A6-B40D-4507-0B74-CCE241931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E2F03-4731-7046-894E-2A38CB08138A}" type="datetime1">
              <a:rPr lang="de-DE" smtClean="0"/>
              <a:t>04.09.26</a:t>
            </a:fld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FD36DFA-CF0F-EBD2-A47C-B0E5ECFC0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F4C09-65E4-4AD7-8D55-83CBD210ED85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80530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454E4-EB9E-5042-35AB-9B1DD4ED7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E078F8-AF4B-5F6A-DF27-73182E313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20" y="668823"/>
            <a:ext cx="8976000" cy="727682"/>
          </a:xfrm>
        </p:spPr>
        <p:txBody>
          <a:bodyPr anchor="b">
            <a:normAutofit/>
          </a:bodyPr>
          <a:lstStyle/>
          <a:p>
            <a:r>
              <a:rPr lang="en-US" dirty="0"/>
              <a:t>Isotope shifts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F9675D8-C825-77B6-A184-D7C4E6808BD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D2F4C09-65E4-4AD7-8D55-83CBD210ED85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F7B274EE-7933-C3BB-6344-D48D04922D55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60000" y="6558140"/>
            <a:ext cx="1439993" cy="180000"/>
          </a:xfrm>
        </p:spPr>
        <p:txBody>
          <a:bodyPr/>
          <a:lstStyle/>
          <a:p>
            <a:fld id="{3821EBA1-70B4-BD47-A7CA-DD018D76B5AC}" type="datetime1">
              <a:rPr lang="de-DE" smtClean="0"/>
              <a:t>04.09.26</a:t>
            </a:fld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0CA573C-1F6D-757E-6A29-5359F400FF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20106" y="1465862"/>
            <a:ext cx="6769463" cy="4843138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C094FD33-BDB9-2C69-6707-BBF42B63B28E}"/>
              </a:ext>
            </a:extLst>
          </p:cNvPr>
          <p:cNvGrpSpPr/>
          <p:nvPr/>
        </p:nvGrpSpPr>
        <p:grpSpPr>
          <a:xfrm>
            <a:off x="8871527" y="2024885"/>
            <a:ext cx="2264472" cy="3259285"/>
            <a:chOff x="8871527" y="2024885"/>
            <a:chExt cx="2264472" cy="3259285"/>
          </a:xfrm>
        </p:grpSpPr>
        <p:cxnSp>
          <p:nvCxnSpPr>
            <p:cNvPr id="3" name="Gerade Verbindung 20">
              <a:extLst>
                <a:ext uri="{FF2B5EF4-FFF2-40B4-BE49-F238E27FC236}">
                  <a16:creationId xmlns:a16="http://schemas.microsoft.com/office/drawing/2014/main" id="{317B3A2B-F3B1-13C1-2B15-20E7AC385325}"/>
                </a:ext>
              </a:extLst>
            </p:cNvPr>
            <p:cNvCxnSpPr>
              <a:cxnSpLocks/>
            </p:cNvCxnSpPr>
            <p:nvPr/>
          </p:nvCxnSpPr>
          <p:spPr>
            <a:xfrm>
              <a:off x="9117714" y="4839665"/>
              <a:ext cx="1620000" cy="0"/>
            </a:xfrm>
            <a:prstGeom prst="line">
              <a:avLst/>
            </a:prstGeom>
            <a:ln w="19050">
              <a:solidFill>
                <a:srgbClr val="2E89C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B4532DFB-5BB0-EA84-E4B9-7C63BB42987F}"/>
                </a:ext>
              </a:extLst>
            </p:cNvPr>
            <p:cNvSpPr/>
            <p:nvPr/>
          </p:nvSpPr>
          <p:spPr>
            <a:xfrm>
              <a:off x="9117718" y="2394681"/>
              <a:ext cx="1619996" cy="365327"/>
            </a:xfrm>
            <a:prstGeom prst="rect">
              <a:avLst/>
            </a:prstGeom>
            <a:gradFill>
              <a:gsLst>
                <a:gs pos="0">
                  <a:srgbClr val="2E89CD"/>
                </a:gs>
                <a:gs pos="100000">
                  <a:srgbClr val="F3F3F3">
                    <a:lumMod val="0"/>
                    <a:lumOff val="10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8" name="Gerade Verbindung 7">
              <a:extLst>
                <a:ext uri="{FF2B5EF4-FFF2-40B4-BE49-F238E27FC236}">
                  <a16:creationId xmlns:a16="http://schemas.microsoft.com/office/drawing/2014/main" id="{ED95B6F3-6B13-BA75-6B49-B8D97D5E04C8}"/>
                </a:ext>
              </a:extLst>
            </p:cNvPr>
            <p:cNvCxnSpPr>
              <a:cxnSpLocks/>
            </p:cNvCxnSpPr>
            <p:nvPr/>
          </p:nvCxnSpPr>
          <p:spPr>
            <a:xfrm>
              <a:off x="9117716" y="2765778"/>
              <a:ext cx="1620002" cy="0"/>
            </a:xfrm>
            <a:prstGeom prst="line">
              <a:avLst/>
            </a:prstGeom>
            <a:ln w="19050">
              <a:solidFill>
                <a:srgbClr val="2E89CD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mit Pfeil 8">
              <a:extLst>
                <a:ext uri="{FF2B5EF4-FFF2-40B4-BE49-F238E27FC236}">
                  <a16:creationId xmlns:a16="http://schemas.microsoft.com/office/drawing/2014/main" id="{516CE54C-92A5-9140-44BF-D367865D02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31527" y="3775259"/>
              <a:ext cx="0" cy="1044000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mit Pfeil 10">
              <a:extLst>
                <a:ext uri="{FF2B5EF4-FFF2-40B4-BE49-F238E27FC236}">
                  <a16:creationId xmlns:a16="http://schemas.microsoft.com/office/drawing/2014/main" id="{ECFAF826-1091-0845-7103-D95DBAC0914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31527" y="3811030"/>
              <a:ext cx="0" cy="1008000"/>
            </a:xfrm>
            <a:prstGeom prst="straightConnector1">
              <a:avLst/>
            </a:prstGeom>
            <a:ln w="28575">
              <a:solidFill>
                <a:srgbClr val="00B050">
                  <a:alpha val="75000"/>
                </a:srgb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mit Pfeil 11">
              <a:extLst>
                <a:ext uri="{FF2B5EF4-FFF2-40B4-BE49-F238E27FC236}">
                  <a16:creationId xmlns:a16="http://schemas.microsoft.com/office/drawing/2014/main" id="{BD019DEE-B62A-B0E5-BFEE-BA764AC7D1F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31527" y="3847030"/>
              <a:ext cx="0" cy="968400"/>
            </a:xfrm>
            <a:prstGeom prst="straightConnector1">
              <a:avLst/>
            </a:prstGeom>
            <a:ln w="28575">
              <a:solidFill>
                <a:srgbClr val="00B050">
                  <a:alpha val="50000"/>
                </a:srgb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21">
              <a:extLst>
                <a:ext uri="{FF2B5EF4-FFF2-40B4-BE49-F238E27FC236}">
                  <a16:creationId xmlns:a16="http://schemas.microsoft.com/office/drawing/2014/main" id="{E1039E61-B731-5674-4B4D-13D992C3CEE3}"/>
                </a:ext>
              </a:extLst>
            </p:cNvPr>
            <p:cNvCxnSpPr>
              <a:cxnSpLocks/>
            </p:cNvCxnSpPr>
            <p:nvPr/>
          </p:nvCxnSpPr>
          <p:spPr>
            <a:xfrm>
              <a:off x="9123472" y="3775259"/>
              <a:ext cx="1620000" cy="0"/>
            </a:xfrm>
            <a:prstGeom prst="line">
              <a:avLst/>
            </a:prstGeom>
            <a:ln w="19050">
              <a:solidFill>
                <a:srgbClr val="2E89C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mit Pfeil 13">
              <a:extLst>
                <a:ext uri="{FF2B5EF4-FFF2-40B4-BE49-F238E27FC236}">
                  <a16:creationId xmlns:a16="http://schemas.microsoft.com/office/drawing/2014/main" id="{A27D63AE-33D0-2BA5-8BC1-0301B23EC47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31527" y="2384886"/>
              <a:ext cx="0" cy="1390373"/>
            </a:xfrm>
            <a:prstGeom prst="straightConnector1">
              <a:avLst/>
            </a:prstGeom>
            <a:ln w="28575">
              <a:solidFill>
                <a:srgbClr val="FC8007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feld 14">
                  <a:extLst>
                    <a:ext uri="{FF2B5EF4-FFF2-40B4-BE49-F238E27FC236}">
                      <a16:creationId xmlns:a16="http://schemas.microsoft.com/office/drawing/2014/main" id="{7B7895E0-DF2F-1425-6D51-626ADE8B87B8}"/>
                    </a:ext>
                  </a:extLst>
                </p:cNvPr>
                <p:cNvSpPr txBox="1"/>
                <p:nvPr/>
              </p:nvSpPr>
              <p:spPr>
                <a:xfrm>
                  <a:off x="9589297" y="2100313"/>
                  <a:ext cx="740844" cy="3724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Pre>
                          <m:sPrePr>
                            <m:ctrlPr>
                              <a:rPr lang="de-DE" b="0" i="1" smtClean="0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250</m:t>
                            </m:r>
                          </m:sup>
                          <m:e>
                            <m:r>
                              <m:rPr>
                                <m:sty m:val="p"/>
                              </m:rPr>
                              <a:rPr lang="de-DE" b="0" i="0" smtClean="0">
                                <a:latin typeface="Cambria Math" panose="02040503050406030204" pitchFamily="18" charset="0"/>
                              </a:rPr>
                              <m:t>Cf</m:t>
                            </m:r>
                          </m:e>
                        </m:sPre>
                      </m:oMath>
                    </m:oMathPara>
                  </a14:m>
                  <a:endParaRPr lang="de-DE" dirty="0"/>
                </a:p>
              </p:txBody>
            </p:sp>
          </mc:Choice>
          <mc:Fallback>
            <p:sp>
              <p:nvSpPr>
                <p:cNvPr id="15" name="Textfeld 14">
                  <a:extLst>
                    <a:ext uri="{FF2B5EF4-FFF2-40B4-BE49-F238E27FC236}">
                      <a16:creationId xmlns:a16="http://schemas.microsoft.com/office/drawing/2014/main" id="{7B7895E0-DF2F-1425-6D51-626ADE8B87B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89297" y="2100313"/>
                  <a:ext cx="740844" cy="372410"/>
                </a:xfrm>
                <a:prstGeom prst="rect">
                  <a:avLst/>
                </a:prstGeom>
                <a:blipFill>
                  <a:blip r:embed="rId3"/>
                  <a:stretch>
                    <a:fillRect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CD988E43-E2EC-76E3-C1E3-0E5A5FB274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626364" y="4934585"/>
              <a:ext cx="622300" cy="215900"/>
            </a:xfrm>
            <a:prstGeom prst="rect">
              <a:avLst/>
            </a:prstGeom>
          </p:spPr>
        </p:pic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0E190280-A8A8-4396-3210-AE46882AB7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21323" y="2839186"/>
              <a:ext cx="1079500" cy="177800"/>
            </a:xfrm>
            <a:prstGeom prst="rect">
              <a:avLst/>
            </a:prstGeom>
          </p:spPr>
        </p:pic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B6A16E8D-9A7F-3ED3-3EB8-31821943C966}"/>
                </a:ext>
              </a:extLst>
            </p:cNvPr>
            <p:cNvSpPr/>
            <p:nvPr/>
          </p:nvSpPr>
          <p:spPr>
            <a:xfrm>
              <a:off x="8871527" y="2024885"/>
              <a:ext cx="2264472" cy="325928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>
              <a:outerShdw blurRad="50800" dist="2676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ACA09F29-23D2-4C9A-8626-6364B414C59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409616" y="3909078"/>
              <a:ext cx="1269576" cy="173915"/>
            </a:xfrm>
            <a:prstGeom prst="rect">
              <a:avLst/>
            </a:prstGeom>
          </p:spPr>
        </p:pic>
      </p:grpSp>
      <p:sp>
        <p:nvSpPr>
          <p:cNvPr id="21" name="Textfeld 20">
            <a:extLst>
              <a:ext uri="{FF2B5EF4-FFF2-40B4-BE49-F238E27FC236}">
                <a16:creationId xmlns:a16="http://schemas.microsoft.com/office/drawing/2014/main" id="{B6A8772F-79E6-BEC4-9A7D-DEB482CC1E46}"/>
              </a:ext>
            </a:extLst>
          </p:cNvPr>
          <p:cNvSpPr txBox="1"/>
          <p:nvPr/>
        </p:nvSpPr>
        <p:spPr>
          <a:xfrm>
            <a:off x="8871527" y="1509012"/>
            <a:ext cx="2264472" cy="38472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1900" dirty="0">
                <a:latin typeface="Calibri Light" panose="020F0302020204030204" pitchFamily="34" charset="0"/>
                <a:cs typeface="Calibri Light" panose="020F0302020204030204" pitchFamily="34" charset="0"/>
              </a:rPr>
              <a:t>Reference Isotope</a:t>
            </a:r>
            <a:endParaRPr lang="en-US" sz="1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958EBABB-511A-5F69-4DAD-8C3CC6CA8CFF}"/>
              </a:ext>
            </a:extLst>
          </p:cNvPr>
          <p:cNvSpPr txBox="1"/>
          <p:nvPr/>
        </p:nvSpPr>
        <p:spPr>
          <a:xfrm rot="2395945">
            <a:off x="2931904" y="2649185"/>
            <a:ext cx="3389069" cy="861774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sz="5000" dirty="0"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  <a:prstDash val="sysDash"/>
                </a:ln>
                <a:noFill/>
              </a:rPr>
              <a:t>Preliminary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1FD79C3-4C00-93A7-5BB1-FD96DD3476C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60000" y="359999"/>
            <a:ext cx="8976000" cy="190800"/>
          </a:xfrm>
        </p:spPr>
        <p:txBody>
          <a:bodyPr/>
          <a:lstStyle/>
          <a:p>
            <a:r>
              <a:rPr lang="de-DE" b="1" dirty="0"/>
              <a:t>Evolution of </a:t>
            </a:r>
            <a:r>
              <a:rPr lang="de-DE" b="1" dirty="0" err="1"/>
              <a:t>changes</a:t>
            </a:r>
            <a:r>
              <a:rPr lang="de-DE" b="1" dirty="0"/>
              <a:t> in </a:t>
            </a:r>
            <a:r>
              <a:rPr lang="de-DE" b="1" dirty="0" err="1"/>
              <a:t>mean-square</a:t>
            </a:r>
            <a:r>
              <a:rPr lang="de-DE" b="1" dirty="0"/>
              <a:t> </a:t>
            </a:r>
            <a:r>
              <a:rPr lang="de-DE" b="1" dirty="0" err="1"/>
              <a:t>charge</a:t>
            </a:r>
            <a:r>
              <a:rPr lang="de-DE" b="1" dirty="0"/>
              <a:t> radii in </a:t>
            </a:r>
            <a:r>
              <a:rPr lang="de-DE" b="1" dirty="0" err="1"/>
              <a:t>californium</a:t>
            </a:r>
            <a:r>
              <a:rPr lang="de-DE" b="1" dirty="0"/>
              <a:t> isotopes</a:t>
            </a: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3D9DF1B6-6C9D-6AB9-969E-330D1AA59A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11" y="1341000"/>
            <a:ext cx="808981" cy="739391"/>
          </a:xfrm>
          <a:prstGeom prst="rect">
            <a:avLst/>
          </a:prstGeom>
        </p:spPr>
      </p:pic>
      <p:sp>
        <p:nvSpPr>
          <p:cNvPr id="26" name="Textfeld 25">
            <a:extLst>
              <a:ext uri="{FF2B5EF4-FFF2-40B4-BE49-F238E27FC236}">
                <a16:creationId xmlns:a16="http://schemas.microsoft.com/office/drawing/2014/main" id="{92A843E5-EC41-0CFB-9533-C704A29CE4CC}"/>
              </a:ext>
            </a:extLst>
          </p:cNvPr>
          <p:cNvSpPr txBox="1"/>
          <p:nvPr/>
        </p:nvSpPr>
        <p:spPr>
          <a:xfrm>
            <a:off x="8538989" y="5572102"/>
            <a:ext cx="30108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>
                <a:solidFill>
                  <a:schemeClr val="bg1">
                    <a:lumMod val="75000"/>
                  </a:schemeClr>
                </a:solidFill>
              </a:rPr>
              <a:t>Weber et al. </a:t>
            </a:r>
            <a:r>
              <a:rPr lang="de-DE" sz="1400" i="1" dirty="0">
                <a:solidFill>
                  <a:schemeClr val="bg1">
                    <a:lumMod val="75000"/>
                  </a:schemeClr>
                </a:solidFill>
              </a:rPr>
              <a:t>Atoms</a:t>
            </a:r>
            <a:r>
              <a:rPr lang="de-DE" sz="14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de-DE" sz="1400" b="1" dirty="0">
                <a:solidFill>
                  <a:schemeClr val="bg1">
                    <a:lumMod val="75000"/>
                  </a:schemeClr>
                </a:solidFill>
              </a:rPr>
              <a:t>2022</a:t>
            </a:r>
            <a:r>
              <a:rPr lang="de-DE" sz="1400" dirty="0">
                <a:solidFill>
                  <a:schemeClr val="bg1">
                    <a:lumMod val="75000"/>
                  </a:schemeClr>
                </a:solidFill>
              </a:rPr>
              <a:t>, </a:t>
            </a:r>
            <a:r>
              <a:rPr lang="de-DE" sz="1400" i="1" dirty="0">
                <a:solidFill>
                  <a:schemeClr val="bg1">
                    <a:lumMod val="75000"/>
                  </a:schemeClr>
                </a:solidFill>
              </a:rPr>
              <a:t>10</a:t>
            </a:r>
            <a:r>
              <a:rPr lang="de-DE" sz="1400" dirty="0">
                <a:solidFill>
                  <a:schemeClr val="bg1">
                    <a:lumMod val="75000"/>
                  </a:schemeClr>
                </a:solidFill>
              </a:rPr>
              <a:t>(2), 51</a:t>
            </a: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829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A5A3C6-71BC-6669-2978-CA95888AC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9E6C9B4E-7A4E-A9F0-220F-5E2DB61E8E0F}"/>
              </a:ext>
            </a:extLst>
          </p:cNvPr>
          <p:cNvGrpSpPr/>
          <p:nvPr/>
        </p:nvGrpSpPr>
        <p:grpSpPr>
          <a:xfrm>
            <a:off x="4390103" y="1765343"/>
            <a:ext cx="4317876" cy="2411154"/>
            <a:chOff x="6931680" y="1863025"/>
            <a:chExt cx="4366986" cy="2153272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F15CD25E-104D-DBE4-BE61-341CBC2C80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1680" y="1863025"/>
              <a:ext cx="4366986" cy="2153272"/>
            </a:xfrm>
            <a:prstGeom prst="rect">
              <a:avLst/>
            </a:prstGeom>
          </p:spPr>
        </p:pic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625CF75D-2724-FD36-DF40-7F472F135F0D}"/>
                </a:ext>
              </a:extLst>
            </p:cNvPr>
            <p:cNvSpPr/>
            <p:nvPr/>
          </p:nvSpPr>
          <p:spPr>
            <a:xfrm>
              <a:off x="7592291" y="3052618"/>
              <a:ext cx="1011382" cy="5403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2D33004-F349-D91E-3491-33790BE06D0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D2F4C09-65E4-4AD7-8D55-83CBD210ED85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9A04B46E-A6F6-4A70-7D36-2C3929C8244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60000" y="6558140"/>
            <a:ext cx="1439993" cy="180000"/>
          </a:xfrm>
        </p:spPr>
        <p:txBody>
          <a:bodyPr/>
          <a:lstStyle/>
          <a:p>
            <a:fld id="{B3983677-55C5-C44B-B95B-630710DBE69F}" type="datetime1">
              <a:rPr lang="de-DE" smtClean="0"/>
              <a:t>04.09.26</a:t>
            </a:fld>
            <a:endParaRPr lang="de-DE" dirty="0"/>
          </a:p>
        </p:txBody>
      </p:sp>
      <p:sp>
        <p:nvSpPr>
          <p:cNvPr id="31" name="Titel 1">
            <a:extLst>
              <a:ext uri="{FF2B5EF4-FFF2-40B4-BE49-F238E27FC236}">
                <a16:creationId xmlns:a16="http://schemas.microsoft.com/office/drawing/2014/main" id="{00567171-59DF-DF18-2902-7F772EDD0604}"/>
              </a:ext>
            </a:extLst>
          </p:cNvPr>
          <p:cNvSpPr txBox="1">
            <a:spLocks/>
          </p:cNvSpPr>
          <p:nvPr/>
        </p:nvSpPr>
        <p:spPr>
          <a:xfrm>
            <a:off x="360000" y="724369"/>
            <a:ext cx="8976000" cy="823467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200" kern="1200" cap="all" baseline="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en-US" sz="3000" dirty="0"/>
              <a:t>From isotope shift to changes in mean-square charge radii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BE567656-8916-6271-004F-99D474FC59B7}"/>
              </a:ext>
            </a:extLst>
          </p:cNvPr>
          <p:cNvGrpSpPr/>
          <p:nvPr/>
        </p:nvGrpSpPr>
        <p:grpSpPr>
          <a:xfrm>
            <a:off x="360000" y="1863025"/>
            <a:ext cx="3621645" cy="911121"/>
            <a:chOff x="8258564" y="2916994"/>
            <a:chExt cx="3621645" cy="911121"/>
          </a:xfrm>
        </p:grpSpPr>
        <p:sp>
          <p:nvSpPr>
            <p:cNvPr id="85" name="Abgerundetes Rechteck 84">
              <a:extLst>
                <a:ext uri="{FF2B5EF4-FFF2-40B4-BE49-F238E27FC236}">
                  <a16:creationId xmlns:a16="http://schemas.microsoft.com/office/drawing/2014/main" id="{E4BED56B-9F3E-3C97-42C5-4F9E8ED68379}"/>
                </a:ext>
              </a:extLst>
            </p:cNvPr>
            <p:cNvSpPr/>
            <p:nvPr/>
          </p:nvSpPr>
          <p:spPr>
            <a:xfrm>
              <a:off x="8258564" y="2916994"/>
              <a:ext cx="3621645" cy="911121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88" name="Grafik 87">
              <a:extLst>
                <a:ext uri="{FF2B5EF4-FFF2-40B4-BE49-F238E27FC236}">
                  <a16:creationId xmlns:a16="http://schemas.microsoft.com/office/drawing/2014/main" id="{742B14AC-FDC1-3A99-2A2B-49217E248B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8524046" y="3092526"/>
              <a:ext cx="3090679" cy="560056"/>
            </a:xfrm>
            <a:prstGeom prst="rect">
              <a:avLst/>
            </a:prstGeom>
          </p:spPr>
        </p:pic>
      </p:grpSp>
      <p:sp>
        <p:nvSpPr>
          <p:cNvPr id="12" name="Fußzeilenplatzhalter 4">
            <a:extLst>
              <a:ext uri="{FF2B5EF4-FFF2-40B4-BE49-F238E27FC236}">
                <a16:creationId xmlns:a16="http://schemas.microsoft.com/office/drawing/2014/main" id="{81167D56-18F4-AF1F-064C-84E545E7490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60000" y="359999"/>
            <a:ext cx="8976000" cy="190800"/>
          </a:xfrm>
        </p:spPr>
        <p:txBody>
          <a:bodyPr/>
          <a:lstStyle/>
          <a:p>
            <a:r>
              <a:rPr lang="de-DE" b="1" dirty="0"/>
              <a:t>Evolution of </a:t>
            </a:r>
            <a:r>
              <a:rPr lang="de-DE" b="1" dirty="0" err="1"/>
              <a:t>changes</a:t>
            </a:r>
            <a:r>
              <a:rPr lang="de-DE" b="1" dirty="0"/>
              <a:t> in </a:t>
            </a:r>
            <a:r>
              <a:rPr lang="de-DE" b="1" dirty="0" err="1"/>
              <a:t>mean-square</a:t>
            </a:r>
            <a:r>
              <a:rPr lang="de-DE" b="1" dirty="0"/>
              <a:t> </a:t>
            </a:r>
            <a:r>
              <a:rPr lang="de-DE" b="1" dirty="0" err="1"/>
              <a:t>charge</a:t>
            </a:r>
            <a:r>
              <a:rPr lang="de-DE" b="1" dirty="0"/>
              <a:t> radii in </a:t>
            </a:r>
            <a:r>
              <a:rPr lang="de-DE" b="1" dirty="0" err="1"/>
              <a:t>californium</a:t>
            </a:r>
            <a:r>
              <a:rPr lang="de-DE" b="1" dirty="0"/>
              <a:t> isotopes</a:t>
            </a:r>
          </a:p>
        </p:txBody>
      </p: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2DE11354-7DB9-BCA9-D534-85B19D0F5C7B}"/>
              </a:ext>
            </a:extLst>
          </p:cNvPr>
          <p:cNvGrpSpPr/>
          <p:nvPr/>
        </p:nvGrpSpPr>
        <p:grpSpPr>
          <a:xfrm>
            <a:off x="4445171" y="4247579"/>
            <a:ext cx="4606253" cy="1240887"/>
            <a:chOff x="4440744" y="4347036"/>
            <a:chExt cx="4606253" cy="1240887"/>
          </a:xfrm>
        </p:grpSpPr>
        <p:sp>
          <p:nvSpPr>
            <p:cNvPr id="32" name="Abgerundetes Rechteck 31">
              <a:extLst>
                <a:ext uri="{FF2B5EF4-FFF2-40B4-BE49-F238E27FC236}">
                  <a16:creationId xmlns:a16="http://schemas.microsoft.com/office/drawing/2014/main" id="{2E1DF8BE-0AB8-CAAB-0B30-54060E970350}"/>
                </a:ext>
              </a:extLst>
            </p:cNvPr>
            <p:cNvSpPr/>
            <p:nvPr/>
          </p:nvSpPr>
          <p:spPr>
            <a:xfrm>
              <a:off x="4440744" y="4347036"/>
              <a:ext cx="4606253" cy="1240887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7D8A9A20-79BB-2D4D-A396-D0D24C67A4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62252" y="4653570"/>
              <a:ext cx="3963234" cy="845326"/>
            </a:xfrm>
            <a:prstGeom prst="rect">
              <a:avLst/>
            </a:prstGeom>
          </p:spPr>
        </p:pic>
      </p:grpSp>
      <p:sp>
        <p:nvSpPr>
          <p:cNvPr id="15" name="Abgerundetes Rechteck 14">
            <a:extLst>
              <a:ext uri="{FF2B5EF4-FFF2-40B4-BE49-F238E27FC236}">
                <a16:creationId xmlns:a16="http://schemas.microsoft.com/office/drawing/2014/main" id="{A5841302-9819-C1E2-71CB-D3C5AE6524D4}"/>
              </a:ext>
            </a:extLst>
          </p:cNvPr>
          <p:cNvSpPr/>
          <p:nvPr/>
        </p:nvSpPr>
        <p:spPr>
          <a:xfrm>
            <a:off x="360001" y="3089335"/>
            <a:ext cx="3621644" cy="104197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Input from atomic theory</a:t>
            </a:r>
          </a:p>
          <a:p>
            <a:pPr algn="ctr"/>
            <a:r>
              <a:rPr lang="en-US" sz="23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(CI, MCDHF,…)</a:t>
            </a:r>
          </a:p>
        </p:txBody>
      </p:sp>
      <p:sp>
        <p:nvSpPr>
          <p:cNvPr id="16" name="Abgerundetes Rechteck 15">
            <a:extLst>
              <a:ext uri="{FF2B5EF4-FFF2-40B4-BE49-F238E27FC236}">
                <a16:creationId xmlns:a16="http://schemas.microsoft.com/office/drawing/2014/main" id="{5B6C7799-4960-9BFF-C8F8-BA0433F5E543}"/>
              </a:ext>
            </a:extLst>
          </p:cNvPr>
          <p:cNvSpPr/>
          <p:nvPr/>
        </p:nvSpPr>
        <p:spPr>
          <a:xfrm>
            <a:off x="359999" y="4446495"/>
            <a:ext cx="3621644" cy="1041971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High uncertainty due to large number if open           f-shells in the actinides</a:t>
            </a:r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1E467A9A-B746-AFBA-ED14-AF889AADFB63}"/>
              </a:ext>
            </a:extLst>
          </p:cNvPr>
          <p:cNvGrpSpPr/>
          <p:nvPr/>
        </p:nvGrpSpPr>
        <p:grpSpPr>
          <a:xfrm>
            <a:off x="9514952" y="2084126"/>
            <a:ext cx="2264472" cy="3259285"/>
            <a:chOff x="8871527" y="2024885"/>
            <a:chExt cx="2264472" cy="3259285"/>
          </a:xfrm>
        </p:grpSpPr>
        <p:cxnSp>
          <p:nvCxnSpPr>
            <p:cNvPr id="18" name="Gerade Verbindung 20">
              <a:extLst>
                <a:ext uri="{FF2B5EF4-FFF2-40B4-BE49-F238E27FC236}">
                  <a16:creationId xmlns:a16="http://schemas.microsoft.com/office/drawing/2014/main" id="{BBB99493-3010-5027-B3AC-10D38ED95367}"/>
                </a:ext>
              </a:extLst>
            </p:cNvPr>
            <p:cNvCxnSpPr>
              <a:cxnSpLocks/>
            </p:cNvCxnSpPr>
            <p:nvPr/>
          </p:nvCxnSpPr>
          <p:spPr>
            <a:xfrm>
              <a:off x="9117714" y="4839665"/>
              <a:ext cx="1620000" cy="0"/>
            </a:xfrm>
            <a:prstGeom prst="line">
              <a:avLst/>
            </a:prstGeom>
            <a:ln w="19050">
              <a:solidFill>
                <a:srgbClr val="2E89C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AB2F498D-2BBD-A69A-9763-2FAB431939EA}"/>
                </a:ext>
              </a:extLst>
            </p:cNvPr>
            <p:cNvSpPr/>
            <p:nvPr/>
          </p:nvSpPr>
          <p:spPr>
            <a:xfrm>
              <a:off x="9117718" y="2394681"/>
              <a:ext cx="1619996" cy="365327"/>
            </a:xfrm>
            <a:prstGeom prst="rect">
              <a:avLst/>
            </a:prstGeom>
            <a:gradFill>
              <a:gsLst>
                <a:gs pos="0">
                  <a:srgbClr val="2E89CD"/>
                </a:gs>
                <a:gs pos="100000">
                  <a:srgbClr val="F3F3F3">
                    <a:lumMod val="0"/>
                    <a:lumOff val="100000"/>
                  </a:srgb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0" name="Gerade Verbindung 19">
              <a:extLst>
                <a:ext uri="{FF2B5EF4-FFF2-40B4-BE49-F238E27FC236}">
                  <a16:creationId xmlns:a16="http://schemas.microsoft.com/office/drawing/2014/main" id="{E928B357-B1E3-66B9-7DB4-F434A827F791}"/>
                </a:ext>
              </a:extLst>
            </p:cNvPr>
            <p:cNvCxnSpPr>
              <a:cxnSpLocks/>
            </p:cNvCxnSpPr>
            <p:nvPr/>
          </p:nvCxnSpPr>
          <p:spPr>
            <a:xfrm>
              <a:off x="9117716" y="2765778"/>
              <a:ext cx="1620002" cy="0"/>
            </a:xfrm>
            <a:prstGeom prst="line">
              <a:avLst/>
            </a:prstGeom>
            <a:ln w="19050">
              <a:solidFill>
                <a:srgbClr val="2E89CD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 Verbindung mit Pfeil 20">
              <a:extLst>
                <a:ext uri="{FF2B5EF4-FFF2-40B4-BE49-F238E27FC236}">
                  <a16:creationId xmlns:a16="http://schemas.microsoft.com/office/drawing/2014/main" id="{63C4E3CD-F09B-7AEE-2ABF-82942FDAC2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31527" y="3775259"/>
              <a:ext cx="0" cy="1044000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 Verbindung mit Pfeil 21">
              <a:extLst>
                <a:ext uri="{FF2B5EF4-FFF2-40B4-BE49-F238E27FC236}">
                  <a16:creationId xmlns:a16="http://schemas.microsoft.com/office/drawing/2014/main" id="{F86C04CC-0632-FED7-2528-193FB6F37B7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31527" y="3811030"/>
              <a:ext cx="0" cy="1008000"/>
            </a:xfrm>
            <a:prstGeom prst="straightConnector1">
              <a:avLst/>
            </a:prstGeom>
            <a:ln w="28575">
              <a:solidFill>
                <a:srgbClr val="00B050">
                  <a:alpha val="75000"/>
                </a:srgb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 Verbindung mit Pfeil 22">
              <a:extLst>
                <a:ext uri="{FF2B5EF4-FFF2-40B4-BE49-F238E27FC236}">
                  <a16:creationId xmlns:a16="http://schemas.microsoft.com/office/drawing/2014/main" id="{3C4D1B03-BAD1-2F3F-C1DA-EE317A61123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31527" y="3847030"/>
              <a:ext cx="0" cy="968400"/>
            </a:xfrm>
            <a:prstGeom prst="straightConnector1">
              <a:avLst/>
            </a:prstGeom>
            <a:ln w="28575">
              <a:solidFill>
                <a:srgbClr val="00B050">
                  <a:alpha val="50000"/>
                </a:srgb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 Verbindung 21">
              <a:extLst>
                <a:ext uri="{FF2B5EF4-FFF2-40B4-BE49-F238E27FC236}">
                  <a16:creationId xmlns:a16="http://schemas.microsoft.com/office/drawing/2014/main" id="{B9B6C11A-3650-C526-ED61-A1099AE34899}"/>
                </a:ext>
              </a:extLst>
            </p:cNvPr>
            <p:cNvCxnSpPr>
              <a:cxnSpLocks/>
            </p:cNvCxnSpPr>
            <p:nvPr/>
          </p:nvCxnSpPr>
          <p:spPr>
            <a:xfrm>
              <a:off x="9123472" y="3775259"/>
              <a:ext cx="1620000" cy="0"/>
            </a:xfrm>
            <a:prstGeom prst="line">
              <a:avLst/>
            </a:prstGeom>
            <a:ln w="19050">
              <a:solidFill>
                <a:srgbClr val="2E89C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 Verbindung mit Pfeil 24">
              <a:extLst>
                <a:ext uri="{FF2B5EF4-FFF2-40B4-BE49-F238E27FC236}">
                  <a16:creationId xmlns:a16="http://schemas.microsoft.com/office/drawing/2014/main" id="{7B5C5837-01BC-A6BC-6B95-737B95DF588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31527" y="2384886"/>
              <a:ext cx="0" cy="1390373"/>
            </a:xfrm>
            <a:prstGeom prst="straightConnector1">
              <a:avLst/>
            </a:prstGeom>
            <a:ln w="28575">
              <a:solidFill>
                <a:srgbClr val="FC8007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6" name="Textfeld 25">
                  <a:extLst>
                    <a:ext uri="{FF2B5EF4-FFF2-40B4-BE49-F238E27FC236}">
                      <a16:creationId xmlns:a16="http://schemas.microsoft.com/office/drawing/2014/main" id="{7387A6BF-3C8F-7210-0755-482FF75BA45C}"/>
                    </a:ext>
                  </a:extLst>
                </p:cNvPr>
                <p:cNvSpPr txBox="1"/>
                <p:nvPr/>
              </p:nvSpPr>
              <p:spPr>
                <a:xfrm>
                  <a:off x="9589297" y="2100313"/>
                  <a:ext cx="740844" cy="3724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Pre>
                          <m:sPrePr>
                            <m:ctrlPr>
                              <a:rPr lang="de-DE" b="0" i="1" smtClean="0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250</m:t>
                            </m:r>
                          </m:sup>
                          <m:e>
                            <m:r>
                              <m:rPr>
                                <m:sty m:val="p"/>
                              </m:rPr>
                              <a:rPr lang="de-DE" b="0" i="0" smtClean="0">
                                <a:latin typeface="Cambria Math" panose="02040503050406030204" pitchFamily="18" charset="0"/>
                              </a:rPr>
                              <m:t>Cf</m:t>
                            </m:r>
                          </m:e>
                        </m:sPre>
                      </m:oMath>
                    </m:oMathPara>
                  </a14:m>
                  <a:endParaRPr lang="de-DE" dirty="0"/>
                </a:p>
              </p:txBody>
            </p:sp>
          </mc:Choice>
          <mc:Fallback>
            <p:sp>
              <p:nvSpPr>
                <p:cNvPr id="26" name="Textfeld 25">
                  <a:extLst>
                    <a:ext uri="{FF2B5EF4-FFF2-40B4-BE49-F238E27FC236}">
                      <a16:creationId xmlns:a16="http://schemas.microsoft.com/office/drawing/2014/main" id="{7387A6BF-3C8F-7210-0755-482FF75BA45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89297" y="2100313"/>
                  <a:ext cx="740844" cy="372410"/>
                </a:xfrm>
                <a:prstGeom prst="rect">
                  <a:avLst/>
                </a:prstGeom>
                <a:blipFill>
                  <a:blip r:embed="rId5"/>
                  <a:stretch>
                    <a:fillRect b="-1612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7" name="Grafik 26">
              <a:extLst>
                <a:ext uri="{FF2B5EF4-FFF2-40B4-BE49-F238E27FC236}">
                  <a16:creationId xmlns:a16="http://schemas.microsoft.com/office/drawing/2014/main" id="{3780CE9C-BB5D-0DE3-0C3E-9B2E53D719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626364" y="4934585"/>
              <a:ext cx="622300" cy="215900"/>
            </a:xfrm>
            <a:prstGeom prst="rect">
              <a:avLst/>
            </a:prstGeom>
          </p:spPr>
        </p:pic>
        <p:pic>
          <p:nvPicPr>
            <p:cNvPr id="28" name="Grafik 27">
              <a:extLst>
                <a:ext uri="{FF2B5EF4-FFF2-40B4-BE49-F238E27FC236}">
                  <a16:creationId xmlns:a16="http://schemas.microsoft.com/office/drawing/2014/main" id="{1C349E53-5C7C-A2E8-0B2C-2B47BC4737E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421323" y="2839186"/>
              <a:ext cx="1079500" cy="177800"/>
            </a:xfrm>
            <a:prstGeom prst="rect">
              <a:avLst/>
            </a:prstGeom>
          </p:spPr>
        </p:pic>
        <p:sp>
          <p:nvSpPr>
            <p:cNvPr id="29" name="Rechteck 28">
              <a:extLst>
                <a:ext uri="{FF2B5EF4-FFF2-40B4-BE49-F238E27FC236}">
                  <a16:creationId xmlns:a16="http://schemas.microsoft.com/office/drawing/2014/main" id="{37C47324-7BA3-1FC7-2390-B2E4A1EC83EC}"/>
                </a:ext>
              </a:extLst>
            </p:cNvPr>
            <p:cNvSpPr/>
            <p:nvPr/>
          </p:nvSpPr>
          <p:spPr>
            <a:xfrm>
              <a:off x="8871527" y="2024885"/>
              <a:ext cx="2264472" cy="325928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  <a:effectLst>
              <a:outerShdw blurRad="50800" dist="2676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Grafik 29">
              <a:extLst>
                <a:ext uri="{FF2B5EF4-FFF2-40B4-BE49-F238E27FC236}">
                  <a16:creationId xmlns:a16="http://schemas.microsoft.com/office/drawing/2014/main" id="{FC970F18-228A-1145-F46E-9C6914CB01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409616" y="3909078"/>
              <a:ext cx="1269576" cy="173915"/>
            </a:xfrm>
            <a:prstGeom prst="rect">
              <a:avLst/>
            </a:prstGeom>
          </p:spPr>
        </p:pic>
      </p:grpSp>
      <p:pic>
        <p:nvPicPr>
          <p:cNvPr id="37" name="Grafik 36">
            <a:extLst>
              <a:ext uri="{FF2B5EF4-FFF2-40B4-BE49-F238E27FC236}">
                <a16:creationId xmlns:a16="http://schemas.microsoft.com/office/drawing/2014/main" id="{01F66DD6-12C2-6642-A988-AE8845D11A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24496" y="5705973"/>
            <a:ext cx="2047599" cy="596015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FDF545B3-A691-513A-BB5F-2E300019259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9471" y="5786796"/>
            <a:ext cx="2876690" cy="346835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BC65D539-5B18-0C5D-5EF9-A3BBEF551A1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79560" y="5788080"/>
            <a:ext cx="2876690" cy="363597"/>
          </a:xfrm>
          <a:prstGeom prst="rect">
            <a:avLst/>
          </a:prstGeom>
        </p:spPr>
      </p:pic>
      <p:sp>
        <p:nvSpPr>
          <p:cNvPr id="42" name="Textfeld 41">
            <a:extLst>
              <a:ext uri="{FF2B5EF4-FFF2-40B4-BE49-F238E27FC236}">
                <a16:creationId xmlns:a16="http://schemas.microsoft.com/office/drawing/2014/main" id="{E2627873-D084-58C4-6DA9-7F15BBD1EEF8}"/>
              </a:ext>
            </a:extLst>
          </p:cNvPr>
          <p:cNvSpPr txBox="1"/>
          <p:nvPr/>
        </p:nvSpPr>
        <p:spPr>
          <a:xfrm>
            <a:off x="8979560" y="1348344"/>
            <a:ext cx="30108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>
                <a:solidFill>
                  <a:schemeClr val="bg1">
                    <a:lumMod val="75000"/>
                  </a:schemeClr>
                </a:solidFill>
              </a:rPr>
              <a:t>Weber et al. </a:t>
            </a:r>
            <a:r>
              <a:rPr lang="de-DE" sz="1400" i="1" dirty="0">
                <a:solidFill>
                  <a:schemeClr val="bg1">
                    <a:lumMod val="75000"/>
                  </a:schemeClr>
                </a:solidFill>
              </a:rPr>
              <a:t>Atoms</a:t>
            </a:r>
            <a:r>
              <a:rPr lang="de-DE" sz="14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de-DE" sz="1400" b="1" dirty="0">
                <a:solidFill>
                  <a:schemeClr val="bg1">
                    <a:lumMod val="75000"/>
                  </a:schemeClr>
                </a:solidFill>
              </a:rPr>
              <a:t>2022</a:t>
            </a:r>
            <a:r>
              <a:rPr lang="de-DE" sz="1400" dirty="0">
                <a:solidFill>
                  <a:schemeClr val="bg1">
                    <a:lumMod val="75000"/>
                  </a:schemeClr>
                </a:solidFill>
              </a:rPr>
              <a:t>, </a:t>
            </a:r>
            <a:r>
              <a:rPr lang="de-DE" sz="1400" i="1" dirty="0">
                <a:solidFill>
                  <a:schemeClr val="bg1">
                    <a:lumMod val="75000"/>
                  </a:schemeClr>
                </a:solidFill>
              </a:rPr>
              <a:t>10</a:t>
            </a:r>
            <a:r>
              <a:rPr lang="de-DE" sz="1400" dirty="0">
                <a:solidFill>
                  <a:schemeClr val="bg1">
                    <a:lumMod val="75000"/>
                  </a:schemeClr>
                </a:solidFill>
              </a:rPr>
              <a:t>(2), 51</a:t>
            </a:r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766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15129-A7E1-F8EC-B0BB-CE503C179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873F9FA3-7BF5-E17C-2A39-406ECE95BB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569891" y="1783576"/>
            <a:ext cx="6525082" cy="4350055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A00D6F8-7A64-43D9-F8B9-DDAD5FF4F6F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D2F4C09-65E4-4AD7-8D55-83CBD210ED85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9F03A2EB-5A6F-3A04-4AB7-C28D30CAD1B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60000" y="6558140"/>
            <a:ext cx="1439993" cy="180000"/>
          </a:xfrm>
        </p:spPr>
        <p:txBody>
          <a:bodyPr/>
          <a:lstStyle/>
          <a:p>
            <a:fld id="{E5557236-AA55-D242-ADC5-079FF59A6A3E}" type="datetime1">
              <a:rPr lang="de-DE" smtClean="0"/>
              <a:t>04.09.26</a:t>
            </a:fld>
            <a:endParaRPr lang="de-DE" dirty="0"/>
          </a:p>
        </p:txBody>
      </p:sp>
      <p:sp>
        <p:nvSpPr>
          <p:cNvPr id="31" name="Titel 1">
            <a:extLst>
              <a:ext uri="{FF2B5EF4-FFF2-40B4-BE49-F238E27FC236}">
                <a16:creationId xmlns:a16="http://schemas.microsoft.com/office/drawing/2014/main" id="{019FC09D-17BA-76E1-CAFE-6D73BCDD3ECA}"/>
              </a:ext>
            </a:extLst>
          </p:cNvPr>
          <p:cNvSpPr txBox="1">
            <a:spLocks/>
          </p:cNvSpPr>
          <p:nvPr/>
        </p:nvSpPr>
        <p:spPr>
          <a:xfrm>
            <a:off x="360000" y="724369"/>
            <a:ext cx="8976000" cy="823467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200" kern="1200" cap="all" baseline="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en-US" sz="3000" dirty="0"/>
              <a:t>From isotope shift to changes in mean-square charge radii</a:t>
            </a:r>
          </a:p>
        </p:txBody>
      </p:sp>
      <p:sp>
        <p:nvSpPr>
          <p:cNvPr id="12" name="Fußzeilenplatzhalter 4">
            <a:extLst>
              <a:ext uri="{FF2B5EF4-FFF2-40B4-BE49-F238E27FC236}">
                <a16:creationId xmlns:a16="http://schemas.microsoft.com/office/drawing/2014/main" id="{80BBF14A-E543-4058-1149-C195BE47C4D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60000" y="359999"/>
            <a:ext cx="8976000" cy="190800"/>
          </a:xfrm>
        </p:spPr>
        <p:txBody>
          <a:bodyPr/>
          <a:lstStyle/>
          <a:p>
            <a:r>
              <a:rPr lang="de-DE" b="1" dirty="0"/>
              <a:t>Evolution of </a:t>
            </a:r>
            <a:r>
              <a:rPr lang="de-DE" b="1" dirty="0" err="1"/>
              <a:t>changes</a:t>
            </a:r>
            <a:r>
              <a:rPr lang="de-DE" b="1" dirty="0"/>
              <a:t> in </a:t>
            </a:r>
            <a:r>
              <a:rPr lang="de-DE" b="1" dirty="0" err="1"/>
              <a:t>mean-square</a:t>
            </a:r>
            <a:r>
              <a:rPr lang="de-DE" b="1" dirty="0"/>
              <a:t> </a:t>
            </a:r>
            <a:r>
              <a:rPr lang="de-DE" b="1" dirty="0" err="1"/>
              <a:t>charge</a:t>
            </a:r>
            <a:r>
              <a:rPr lang="de-DE" b="1" dirty="0"/>
              <a:t> radii in </a:t>
            </a:r>
            <a:r>
              <a:rPr lang="de-DE" b="1" dirty="0" err="1"/>
              <a:t>californium</a:t>
            </a:r>
            <a:r>
              <a:rPr lang="de-DE" b="1" dirty="0"/>
              <a:t> isotopes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1B769F9-E866-AB35-2B86-8F373743FD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9057" y="1006919"/>
            <a:ext cx="808981" cy="739391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47FCEFF0-B6FC-9BB0-463F-A1C8363ECD93}"/>
              </a:ext>
            </a:extLst>
          </p:cNvPr>
          <p:cNvSpPr txBox="1"/>
          <p:nvPr/>
        </p:nvSpPr>
        <p:spPr>
          <a:xfrm rot="19134676">
            <a:off x="9484810" y="4168886"/>
            <a:ext cx="2105063" cy="553998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sz="3000" dirty="0"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  <a:prstDash val="sysDash"/>
                </a:ln>
                <a:noFill/>
              </a:rPr>
              <a:t>Preliminary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feld 21">
                <a:extLst>
                  <a:ext uri="{FF2B5EF4-FFF2-40B4-BE49-F238E27FC236}">
                    <a16:creationId xmlns:a16="http://schemas.microsoft.com/office/drawing/2014/main" id="{AB3FC20B-EDC9-689C-02A1-ADCC0034CF50}"/>
                  </a:ext>
                </a:extLst>
              </p:cNvPr>
              <p:cNvSpPr txBox="1"/>
              <p:nvPr/>
            </p:nvSpPr>
            <p:spPr>
              <a:xfrm>
                <a:off x="360000" y="1898755"/>
                <a:ext cx="4929630" cy="32932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3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Mostly smooth isotope-shift evolution, with no large universal kink established at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𝑁</m:t>
                    </m:r>
                    <m:r>
                      <a:rPr lang="en-US" sz="2400" i="1" dirty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=152</m:t>
                    </m:r>
                  </m:oMath>
                </a14:m>
                <a:endParaRPr lang="en-US" sz="23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3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3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Bulk size is less sensitive to the subshell closure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3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3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Similar trend as recently established in an isotopic chain on fermium</a:t>
                </a:r>
              </a:p>
            </p:txBody>
          </p:sp>
        </mc:Choice>
        <mc:Fallback>
          <p:sp>
            <p:nvSpPr>
              <p:cNvPr id="22" name="Textfeld 21">
                <a:extLst>
                  <a:ext uri="{FF2B5EF4-FFF2-40B4-BE49-F238E27FC236}">
                    <a16:creationId xmlns:a16="http://schemas.microsoft.com/office/drawing/2014/main" id="{AB3FC20B-EDC9-689C-02A1-ADCC0034CF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000" y="1898755"/>
                <a:ext cx="4929630" cy="3293209"/>
              </a:xfrm>
              <a:prstGeom prst="rect">
                <a:avLst/>
              </a:prstGeom>
              <a:blipFill>
                <a:blip r:embed="rId4"/>
                <a:stretch>
                  <a:fillRect l="-1542" t="-1538" b="-3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75846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E7B1A-27B5-DC40-8A5B-5F9ED6521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64E9E9DC-DFB0-FC2D-C3C8-950B0BBE4F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569891" y="1783576"/>
            <a:ext cx="6525082" cy="4350055"/>
          </a:xfrm>
          <a:prstGeom prst="rect">
            <a:avLst/>
          </a:prstGeom>
        </p:spPr>
      </p:pic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A99A221-C516-4437-F903-63268241C35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D2F4C09-65E4-4AD7-8D55-83CBD210ED85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994E9A10-A2B5-E5E2-98D0-39A29693116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60000" y="6558140"/>
            <a:ext cx="1439993" cy="180000"/>
          </a:xfrm>
        </p:spPr>
        <p:txBody>
          <a:bodyPr/>
          <a:lstStyle/>
          <a:p>
            <a:fld id="{E5557236-AA55-D242-ADC5-079FF59A6A3E}" type="datetime1">
              <a:rPr lang="de-DE" smtClean="0"/>
              <a:t>04.09.26</a:t>
            </a:fld>
            <a:endParaRPr lang="de-DE" dirty="0"/>
          </a:p>
        </p:txBody>
      </p:sp>
      <p:sp>
        <p:nvSpPr>
          <p:cNvPr id="31" name="Titel 1">
            <a:extLst>
              <a:ext uri="{FF2B5EF4-FFF2-40B4-BE49-F238E27FC236}">
                <a16:creationId xmlns:a16="http://schemas.microsoft.com/office/drawing/2014/main" id="{8E42DF5B-68A8-F31A-05D9-8EDB0481CB53}"/>
              </a:ext>
            </a:extLst>
          </p:cNvPr>
          <p:cNvSpPr txBox="1">
            <a:spLocks/>
          </p:cNvSpPr>
          <p:nvPr/>
        </p:nvSpPr>
        <p:spPr>
          <a:xfrm>
            <a:off x="360000" y="724369"/>
            <a:ext cx="8976000" cy="823467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200" kern="1200" cap="all" baseline="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en-US" sz="3000" dirty="0"/>
              <a:t>From isotope shift to changes in mean-square charge radii</a:t>
            </a:r>
          </a:p>
        </p:txBody>
      </p:sp>
      <p:sp>
        <p:nvSpPr>
          <p:cNvPr id="12" name="Fußzeilenplatzhalter 4">
            <a:extLst>
              <a:ext uri="{FF2B5EF4-FFF2-40B4-BE49-F238E27FC236}">
                <a16:creationId xmlns:a16="http://schemas.microsoft.com/office/drawing/2014/main" id="{E0466320-F28B-EDE7-812D-F2D4C0E67C4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60000" y="359999"/>
            <a:ext cx="8976000" cy="190800"/>
          </a:xfrm>
        </p:spPr>
        <p:txBody>
          <a:bodyPr/>
          <a:lstStyle/>
          <a:p>
            <a:r>
              <a:rPr lang="de-DE" b="1" dirty="0"/>
              <a:t>Evolution of </a:t>
            </a:r>
            <a:r>
              <a:rPr lang="de-DE" b="1" dirty="0" err="1"/>
              <a:t>changes</a:t>
            </a:r>
            <a:r>
              <a:rPr lang="de-DE" b="1" dirty="0"/>
              <a:t> in </a:t>
            </a:r>
            <a:r>
              <a:rPr lang="de-DE" b="1" dirty="0" err="1"/>
              <a:t>mean-square</a:t>
            </a:r>
            <a:r>
              <a:rPr lang="de-DE" b="1" dirty="0"/>
              <a:t> </a:t>
            </a:r>
            <a:r>
              <a:rPr lang="de-DE" b="1" dirty="0" err="1"/>
              <a:t>charge</a:t>
            </a:r>
            <a:r>
              <a:rPr lang="de-DE" b="1" dirty="0"/>
              <a:t> radii in </a:t>
            </a:r>
            <a:r>
              <a:rPr lang="de-DE" b="1" dirty="0" err="1"/>
              <a:t>californium</a:t>
            </a:r>
            <a:r>
              <a:rPr lang="de-DE" b="1" dirty="0"/>
              <a:t> isotopes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28BA751-AECF-8E5C-652A-1FEA014B07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9057" y="1006919"/>
            <a:ext cx="808981" cy="739391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C71C1F6D-9101-89BD-3D39-D51D419C6E59}"/>
              </a:ext>
            </a:extLst>
          </p:cNvPr>
          <p:cNvSpPr txBox="1"/>
          <p:nvPr/>
        </p:nvSpPr>
        <p:spPr>
          <a:xfrm rot="19134676">
            <a:off x="9484810" y="4168886"/>
            <a:ext cx="2105063" cy="553998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sz="3000" dirty="0"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  <a:prstDash val="sysDash"/>
                </a:ln>
                <a:noFill/>
              </a:rPr>
              <a:t>Preliminary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feld 21">
                <a:extLst>
                  <a:ext uri="{FF2B5EF4-FFF2-40B4-BE49-F238E27FC236}">
                    <a16:creationId xmlns:a16="http://schemas.microsoft.com/office/drawing/2014/main" id="{2E9636DB-B09C-C614-A250-A6A413DDEE08}"/>
                  </a:ext>
                </a:extLst>
              </p:cNvPr>
              <p:cNvSpPr txBox="1"/>
              <p:nvPr/>
            </p:nvSpPr>
            <p:spPr>
              <a:xfrm>
                <a:off x="360000" y="1898755"/>
                <a:ext cx="4929630" cy="32932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3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Mostly smooth isotope-shift evolution, with no large universal kink established at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𝑁</m:t>
                    </m:r>
                    <m:r>
                      <a:rPr lang="en-US" sz="2400" i="1" dirty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=152</m:t>
                    </m:r>
                  </m:oMath>
                </a14:m>
                <a:endParaRPr lang="en-US" sz="23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3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3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Bulk size is less sensitive to the subshell closure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3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3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Similar trend as recently established in an isotopic chain on fermium</a:t>
                </a:r>
              </a:p>
            </p:txBody>
          </p:sp>
        </mc:Choice>
        <mc:Fallback>
          <p:sp>
            <p:nvSpPr>
              <p:cNvPr id="22" name="Textfeld 21">
                <a:extLst>
                  <a:ext uri="{FF2B5EF4-FFF2-40B4-BE49-F238E27FC236}">
                    <a16:creationId xmlns:a16="http://schemas.microsoft.com/office/drawing/2014/main" id="{2E9636DB-B09C-C614-A250-A6A413DDEE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000" y="1898755"/>
                <a:ext cx="4929630" cy="3293209"/>
              </a:xfrm>
              <a:prstGeom prst="rect">
                <a:avLst/>
              </a:prstGeom>
              <a:blipFill>
                <a:blip r:embed="rId4"/>
                <a:stretch>
                  <a:fillRect l="-1542" t="-1538" b="-3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Grafik 23">
            <a:extLst>
              <a:ext uri="{FF2B5EF4-FFF2-40B4-BE49-F238E27FC236}">
                <a16:creationId xmlns:a16="http://schemas.microsoft.com/office/drawing/2014/main" id="{EF75931A-9E68-E597-85DB-43F0485C6D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112" y="1783576"/>
            <a:ext cx="7030861" cy="421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88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592AA56-46C9-0AEB-7BE2-A9D713010DC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D2F4C09-65E4-4AD7-8D55-83CBD210ED85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5EB2F75E-91CB-E170-7286-59C4F464DFE8}"/>
              </a:ext>
            </a:extLst>
          </p:cNvPr>
          <p:cNvSpPr txBox="1">
            <a:spLocks/>
          </p:cNvSpPr>
          <p:nvPr/>
        </p:nvSpPr>
        <p:spPr>
          <a:xfrm>
            <a:off x="360000" y="727683"/>
            <a:ext cx="8976000" cy="541317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200" kern="1200" cap="all" baseline="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en-US" sz="3500" dirty="0"/>
              <a:t>Summary And outlook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feld 1">
                <a:extLst>
                  <a:ext uri="{FF2B5EF4-FFF2-40B4-BE49-F238E27FC236}">
                    <a16:creationId xmlns:a16="http://schemas.microsoft.com/office/drawing/2014/main" id="{0082AE4B-FC9F-D608-97F7-6DDD9720D668}"/>
                  </a:ext>
                </a:extLst>
              </p:cNvPr>
              <p:cNvSpPr txBox="1"/>
              <p:nvPr/>
            </p:nvSpPr>
            <p:spPr>
              <a:xfrm>
                <a:off x="360001" y="1769275"/>
                <a:ext cx="5735999" cy="44973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2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Isotopic shifts and changes in rms charge radii were determined for even-even Cf isotopes: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de-DE" sz="22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de-DE" sz="2200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  <m:sup>
                        <m:r>
                          <a:rPr lang="de-DE" sz="2200" i="1">
                            <a:latin typeface="Cambria Math" panose="02040503050406030204" pitchFamily="18" charset="0"/>
                          </a:rPr>
                          <m:t>240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de-DE" sz="2200">
                            <a:latin typeface="Cambria Math" panose="02040503050406030204" pitchFamily="18" charset="0"/>
                          </a:rPr>
                          <m:t>Cf</m:t>
                        </m:r>
                      </m:e>
                    </m:sPre>
                    <m:r>
                      <a:rPr lang="de-DE" sz="2200" i="1">
                        <a:latin typeface="Cambria Math" panose="02040503050406030204" pitchFamily="18" charset="0"/>
                      </a:rPr>
                      <m:t>,</m:t>
                    </m:r>
                    <m:sPre>
                      <m:sPrePr>
                        <m:ctrlPr>
                          <a:rPr lang="de-DE" sz="22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de-DE" sz="2200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  <m:sup>
                        <m:r>
                          <a:rPr lang="de-DE" sz="2200" i="1">
                            <a:latin typeface="Cambria Math" panose="02040503050406030204" pitchFamily="18" charset="0"/>
                          </a:rPr>
                          <m:t>24</m:t>
                        </m:r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de-DE" sz="2200">
                            <a:latin typeface="Cambria Math" panose="02040503050406030204" pitchFamily="18" charset="0"/>
                          </a:rPr>
                          <m:t>Cf</m:t>
                        </m:r>
                      </m:e>
                    </m:sPre>
                    <m:r>
                      <a:rPr lang="de-DE" sz="22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2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de-DE" sz="22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de-DE" sz="2200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  <m:sup>
                        <m:r>
                          <a:rPr lang="de-DE" sz="2200" i="1">
                            <a:latin typeface="Cambria Math" panose="02040503050406030204" pitchFamily="18" charset="0"/>
                          </a:rPr>
                          <m:t>24</m:t>
                        </m:r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de-DE" sz="2200">
                            <a:latin typeface="Cambria Math" panose="02040503050406030204" pitchFamily="18" charset="0"/>
                          </a:rPr>
                          <m:t>Cf</m:t>
                        </m:r>
                      </m:e>
                    </m:sPre>
                  </m:oMath>
                </a14:m>
                <a:r>
                  <a:rPr lang="en-US" sz="22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 and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de-DE" sz="22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de-DE" sz="2200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  <m:sup>
                        <m:r>
                          <a:rPr lang="de-DE" sz="2200" i="1">
                            <a:latin typeface="Cambria Math" panose="02040503050406030204" pitchFamily="18" charset="0"/>
                          </a:rPr>
                          <m:t>246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de-DE" sz="2200">
                            <a:latin typeface="Cambria Math" panose="02040503050406030204" pitchFamily="18" charset="0"/>
                          </a:rPr>
                          <m:t>Cf</m:t>
                        </m:r>
                      </m:e>
                    </m:sPre>
                  </m:oMath>
                </a14:m>
                <a:endParaRPr lang="en-US" sz="22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2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2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Smooth trend for charge radii continue to show up in the heavy actinide region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2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Collective behavior masks single particle effects that impact the charge radius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2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2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Long-lived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de-DE" sz="22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de-DE" sz="2200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  <m:sup>
                        <m:r>
                          <a:rPr lang="de-DE" sz="2200" b="0" i="1" smtClean="0">
                            <a:latin typeface="Cambria Math" panose="02040503050406030204" pitchFamily="18" charset="0"/>
                          </a:rPr>
                          <m:t>252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de-DE" sz="2200" b="0" i="0" smtClean="0">
                            <a:latin typeface="Cambria Math" panose="02040503050406030204" pitchFamily="18" charset="0"/>
                          </a:rPr>
                          <m:t>Fm</m:t>
                        </m:r>
                        <m:r>
                          <a:rPr lang="de-DE" sz="2200" b="0" i="0" smtClean="0">
                            <a:latin typeface="Cambria Math" panose="02040503050406030204" pitchFamily="18" charset="0"/>
                          </a:rPr>
                          <m:t> (25.4</m:t>
                        </m:r>
                        <m:r>
                          <m:rPr>
                            <m:sty m:val="p"/>
                          </m:rPr>
                          <a:rPr lang="de-DE" sz="2200" b="0" i="0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de-DE" sz="2200" b="0" i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sPre>
                  </m:oMath>
                </a14:m>
                <a:r>
                  <a:rPr lang="en-US" sz="22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on the deformed subshell closures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𝑁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=152</m:t>
                    </m:r>
                  </m:oMath>
                </a14:m>
                <a:r>
                  <a:rPr lang="en-US" sz="22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de-DE" sz="2200" b="0" i="1" dirty="0" smtClean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𝑍</m:t>
                    </m:r>
                    <m:r>
                      <a:rPr lang="en-US" sz="2200" i="1" dirty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=1</m:t>
                    </m:r>
                    <m:r>
                      <a:rPr lang="de-DE" sz="2200" b="0" i="1" dirty="0" smtClean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00</m:t>
                    </m:r>
                  </m:oMath>
                </a14:m>
                <a:r>
                  <a:rPr lang="en-US" sz="22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now in range for the RADRIS technique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2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>
          <p:sp>
            <p:nvSpPr>
              <p:cNvPr id="2" name="Textfeld 1">
                <a:extLst>
                  <a:ext uri="{FF2B5EF4-FFF2-40B4-BE49-F238E27FC236}">
                    <a16:creationId xmlns:a16="http://schemas.microsoft.com/office/drawing/2014/main" id="{0082AE4B-FC9F-D608-97F7-6DDD9720D6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001" y="1769275"/>
                <a:ext cx="5735999" cy="4497385"/>
              </a:xfrm>
              <a:prstGeom prst="rect">
                <a:avLst/>
              </a:prstGeom>
              <a:blipFill>
                <a:blip r:embed="rId2"/>
                <a:stretch>
                  <a:fillRect l="-1104" t="-8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F041B100-6234-C758-1FB9-A6D0D514F4E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60000" y="6558140"/>
            <a:ext cx="1439993" cy="180000"/>
          </a:xfrm>
        </p:spPr>
        <p:txBody>
          <a:bodyPr/>
          <a:lstStyle/>
          <a:p>
            <a:fld id="{8A8C5D09-66B4-0F40-AE4F-D27A15B50287}" type="datetime1">
              <a:rPr lang="de-DE" smtClean="0"/>
              <a:t>04.09.26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C381CA2-A119-3BC1-F4D2-2B63AE98C2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56000" y="1769713"/>
            <a:ext cx="5040000" cy="3360000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15E644E-AF2E-5326-57F2-F5E2F61FB8B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60000" y="359999"/>
            <a:ext cx="8976000" cy="190800"/>
          </a:xfrm>
        </p:spPr>
        <p:txBody>
          <a:bodyPr/>
          <a:lstStyle/>
          <a:p>
            <a:r>
              <a:rPr lang="de-DE" b="1" dirty="0"/>
              <a:t>Evolution of </a:t>
            </a:r>
            <a:r>
              <a:rPr lang="de-DE" b="1" dirty="0" err="1"/>
              <a:t>changes</a:t>
            </a:r>
            <a:r>
              <a:rPr lang="de-DE" b="1" dirty="0"/>
              <a:t> in </a:t>
            </a:r>
            <a:r>
              <a:rPr lang="de-DE" b="1" dirty="0" err="1"/>
              <a:t>mean-square</a:t>
            </a:r>
            <a:r>
              <a:rPr lang="de-DE" b="1" dirty="0"/>
              <a:t> </a:t>
            </a:r>
            <a:r>
              <a:rPr lang="de-DE" b="1" dirty="0" err="1"/>
              <a:t>charge</a:t>
            </a:r>
            <a:r>
              <a:rPr lang="de-DE" b="1" dirty="0"/>
              <a:t> radii in </a:t>
            </a:r>
            <a:r>
              <a:rPr lang="de-DE" b="1" dirty="0" err="1"/>
              <a:t>californium</a:t>
            </a:r>
            <a:r>
              <a:rPr lang="de-DE" b="1" dirty="0"/>
              <a:t> isotopes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DCA5E74-B6EB-1012-EF76-1027CD03B4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2521" y="1498616"/>
            <a:ext cx="592265" cy="541317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3029E80E-6844-2119-171B-DEF3C477165A}"/>
              </a:ext>
            </a:extLst>
          </p:cNvPr>
          <p:cNvSpPr txBox="1"/>
          <p:nvPr/>
        </p:nvSpPr>
        <p:spPr>
          <a:xfrm rot="19134676">
            <a:off x="9682845" y="3659466"/>
            <a:ext cx="1726755" cy="46166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sz="2400" dirty="0"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  <a:prstDash val="sysDash"/>
                </a:ln>
                <a:noFill/>
              </a:rPr>
              <a:t>Preliminary</a:t>
            </a:r>
          </a:p>
        </p:txBody>
      </p:sp>
    </p:spTree>
    <p:extLst>
      <p:ext uri="{BB962C8B-B14F-4D97-AF65-F5344CB8AC3E}">
        <p14:creationId xmlns:p14="http://schemas.microsoft.com/office/powerpoint/2010/main" val="2662323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619E8C-624B-B5AD-BC6E-023A30201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6D1EDAB-5C4E-0F0F-0968-25F42599E76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D2F4C09-65E4-4AD7-8D55-83CBD210ED85}" type="slidenum">
              <a:rPr lang="de-DE" smtClean="0"/>
              <a:pPr/>
              <a:t>15</a:t>
            </a:fld>
            <a:endParaRPr lang="de-DE"/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57ED1E69-F49D-5CD5-F265-A0BBBCAFF22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60000" y="6558140"/>
            <a:ext cx="1439993" cy="180000"/>
          </a:xfrm>
        </p:spPr>
        <p:txBody>
          <a:bodyPr/>
          <a:lstStyle/>
          <a:p>
            <a:fld id="{AF725502-58AB-1744-AA00-3E5DECA1319D}" type="datetime1">
              <a:rPr lang="de-DE" smtClean="0"/>
              <a:t>04.09.26</a:t>
            </a:fld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23B9EA0-DDC3-1719-0406-AA3A5B895A89}"/>
              </a:ext>
            </a:extLst>
          </p:cNvPr>
          <p:cNvSpPr txBox="1">
            <a:spLocks/>
          </p:cNvSpPr>
          <p:nvPr/>
        </p:nvSpPr>
        <p:spPr>
          <a:xfrm>
            <a:off x="1608000" y="6174412"/>
            <a:ext cx="9024209" cy="233924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spc="-1">
                <a:solidFill>
                  <a:srgbClr val="000000"/>
                </a:solidFill>
                <a:latin typeface="Arial"/>
              </a:rPr>
              <a:t>This Marie Sklodowska-Curie Action (MSCA) Innovative Training Network (ITN) receives funding from the European Union H2020 Framework Programme under grant agreement no. 861198.</a:t>
            </a:r>
            <a:endParaRPr lang="de-DE" sz="800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E8E986B3-D8C9-1C9D-47ED-BEE41AEFDF7D}"/>
              </a:ext>
            </a:extLst>
          </p:cNvPr>
          <p:cNvSpPr txBox="1">
            <a:spLocks/>
          </p:cNvSpPr>
          <p:nvPr/>
        </p:nvSpPr>
        <p:spPr>
          <a:xfrm>
            <a:off x="1887743" y="3234071"/>
            <a:ext cx="8464722" cy="541317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925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200" kern="1200" cap="all" baseline="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en-US" sz="3500" u="sng" dirty="0"/>
              <a:t>Thank you for your attention !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BDCA220-AAC2-A641-1C72-457ACD69E7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27" y="4195181"/>
            <a:ext cx="805380" cy="564596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8FA63173-27E0-56A0-3F82-276F178CDC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019" y="4149000"/>
            <a:ext cx="808981" cy="739391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FBC8E095-8589-D385-24C9-96C3B7968E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1" t="13510" r="10048" b="15771"/>
          <a:stretch>
            <a:fillRect/>
          </a:stretch>
        </p:blipFill>
        <p:spPr>
          <a:xfrm>
            <a:off x="1726676" y="4149000"/>
            <a:ext cx="1517681" cy="69892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B87E0FAC-17DF-2285-B725-1E0D8487CC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154" y="4304535"/>
            <a:ext cx="1324846" cy="56459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89353214-D3C9-B3C1-E47B-6EC83B77EF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2838" y="4249431"/>
            <a:ext cx="1393162" cy="499747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D93D02C1-5B1F-1B9E-07BE-23CE362771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186" y="4221983"/>
            <a:ext cx="1267814" cy="688021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99866B61-3519-BC4C-1C64-1036D0F0F8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907" y="5194318"/>
            <a:ext cx="1966422" cy="541318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DD238C9E-E076-4169-F18F-EAE084BEE0E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0540" y="5133169"/>
            <a:ext cx="1314690" cy="688021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2FF3AE20-55EA-7734-897B-35ADB26A8DE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999" y="4110954"/>
            <a:ext cx="1648561" cy="520945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381C6F57-36AF-9EFC-402F-A6801CB44BE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442" y="5119678"/>
            <a:ext cx="726784" cy="688022"/>
          </a:xfrm>
          <a:prstGeom prst="rect">
            <a:avLst/>
          </a:prstGeom>
        </p:spPr>
      </p:pic>
      <p:pic>
        <p:nvPicPr>
          <p:cNvPr id="33" name="Inhaltsplatzhalter 7">
            <a:extLst>
              <a:ext uri="{FF2B5EF4-FFF2-40B4-BE49-F238E27FC236}">
                <a16:creationId xmlns:a16="http://schemas.microsoft.com/office/drawing/2014/main" id="{4C846BC1-7E81-13E7-094D-5ACE92F6E68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412" y="5194318"/>
            <a:ext cx="1820640" cy="604481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38708CC6-5C6F-FFB1-CB11-24896ACBC814}"/>
              </a:ext>
            </a:extLst>
          </p:cNvPr>
          <p:cNvSpPr txBox="1"/>
          <p:nvPr/>
        </p:nvSpPr>
        <p:spPr>
          <a:xfrm>
            <a:off x="176841" y="1063098"/>
            <a:ext cx="2495827" cy="208774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defTabSz="743023">
              <a:spcBef>
                <a:spcPts val="488"/>
              </a:spcBef>
              <a:defRPr/>
            </a:pPr>
            <a:r>
              <a:rPr lang="en-GB" sz="1100" b="1" u="sng" kern="0" dirty="0">
                <a:solidFill>
                  <a:srgbClr val="000000">
                    <a:lumMod val="95000"/>
                    <a:lumOff val="5000"/>
                  </a:srgbClr>
                </a:solidFill>
                <a:latin typeface="Arial"/>
                <a:cs typeface="Arial"/>
              </a:rPr>
              <a:t>GSI Darmstadt</a:t>
            </a:r>
            <a:endParaRPr lang="en-GB" sz="1400" kern="0" dirty="0">
              <a:solidFill>
                <a:srgbClr val="000000"/>
              </a:solidFill>
              <a:latin typeface="Arial"/>
              <a:cs typeface="Arial"/>
            </a:endParaRPr>
          </a:p>
          <a:p>
            <a:pPr defTabSz="743023">
              <a:spcBef>
                <a:spcPts val="488"/>
              </a:spcBef>
              <a:defRPr/>
            </a:pPr>
            <a:r>
              <a:rPr lang="en-GB" sz="1100" i="1" kern="0" dirty="0">
                <a:solidFill>
                  <a:srgbClr val="000000">
                    <a:lumMod val="95000"/>
                    <a:lumOff val="5000"/>
                  </a:srgbClr>
                </a:solidFill>
                <a:latin typeface="Arial"/>
                <a:cs typeface="Arial"/>
              </a:rPr>
              <a:t>M. Block,</a:t>
            </a:r>
            <a:r>
              <a:rPr lang="en-GB" sz="11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1100" i="1" kern="0" dirty="0">
                <a:solidFill>
                  <a:srgbClr val="000000">
                    <a:lumMod val="95000"/>
                    <a:lumOff val="5000"/>
                  </a:srgbClr>
                </a:solidFill>
                <a:latin typeface="Arial"/>
                <a:cs typeface="Arial"/>
              </a:rPr>
              <a:t>F.</a:t>
            </a:r>
            <a:r>
              <a:rPr lang="en-GB" sz="11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GB" sz="1100" i="1" kern="0" dirty="0" err="1">
                <a:solidFill>
                  <a:srgbClr val="000000">
                    <a:lumMod val="95000"/>
                    <a:lumOff val="5000"/>
                  </a:srgbClr>
                </a:solidFill>
                <a:latin typeface="Arial"/>
                <a:cs typeface="Arial"/>
              </a:rPr>
              <a:t>Giacoppo</a:t>
            </a:r>
            <a:r>
              <a:rPr lang="en-GB" sz="1100" i="1" kern="0" dirty="0">
                <a:solidFill>
                  <a:srgbClr val="000000">
                    <a:lumMod val="95000"/>
                    <a:lumOff val="5000"/>
                  </a:srgbClr>
                </a:solidFill>
                <a:latin typeface="Arial"/>
                <a:cs typeface="Arial"/>
              </a:rPr>
              <a:t>, F.P.</a:t>
            </a:r>
            <a:r>
              <a:rPr lang="en-GB" sz="1100" kern="0" dirty="0">
                <a:solidFill>
                  <a:srgbClr val="000000"/>
                </a:solidFill>
                <a:latin typeface="Arial"/>
                <a:cs typeface="Arial"/>
              </a:rPr>
              <a:t> </a:t>
            </a:r>
            <a:r>
              <a:rPr lang="en-GB" sz="1100" i="1" kern="0" dirty="0" err="1">
                <a:solidFill>
                  <a:srgbClr val="000000">
                    <a:lumMod val="95000"/>
                    <a:lumOff val="5000"/>
                  </a:srgbClr>
                </a:solidFill>
                <a:latin typeface="Arial"/>
                <a:cs typeface="Arial"/>
              </a:rPr>
              <a:t>Heßberger</a:t>
            </a:r>
            <a:r>
              <a:rPr lang="en-GB" sz="1100" i="1" kern="0" dirty="0">
                <a:solidFill>
                  <a:srgbClr val="000000">
                    <a:lumMod val="95000"/>
                    <a:lumOff val="5000"/>
                  </a:srgbClr>
                </a:solidFill>
                <a:latin typeface="Arial"/>
                <a:cs typeface="Arial"/>
              </a:rPr>
              <a:t>, A. Mistry,               S. Raeder, J. Warbinek,   </a:t>
            </a:r>
            <a:r>
              <a:rPr lang="en-GB" sz="1100" i="1" kern="0" dirty="0" err="1">
                <a:solidFill>
                  <a:srgbClr val="000000">
                    <a:lumMod val="95000"/>
                    <a:lumOff val="5000"/>
                  </a:srgbClr>
                </a:solidFill>
                <a:latin typeface="Arial"/>
                <a:cs typeface="Arial"/>
              </a:rPr>
              <a:t>A.Yakushev</a:t>
            </a:r>
            <a:r>
              <a:rPr lang="en-GB" sz="1100" i="1" kern="0" dirty="0">
                <a:solidFill>
                  <a:srgbClr val="000000">
                    <a:lumMod val="95000"/>
                    <a:lumOff val="5000"/>
                  </a:srgbClr>
                </a:solidFill>
                <a:latin typeface="Arial"/>
                <a:cs typeface="Arial"/>
              </a:rPr>
              <a:t>,  B. Hartigan</a:t>
            </a:r>
            <a:r>
              <a:rPr lang="en-GB" sz="1100" i="1" kern="0" dirty="0">
                <a:solidFill>
                  <a:srgbClr val="000000">
                    <a:lumMod val="95000"/>
                    <a:lumOff val="5000"/>
                  </a:srgbClr>
                </a:solidFill>
                <a:cs typeface="Arial"/>
              </a:rPr>
              <a:t>,                M. Gutiérrez-Torres, </a:t>
            </a:r>
            <a:endParaRPr lang="en-GB" sz="1100" i="1" kern="0" dirty="0">
              <a:solidFill>
                <a:srgbClr val="000000">
                  <a:lumMod val="95000"/>
                  <a:lumOff val="5000"/>
                </a:srgbClr>
              </a:solidFill>
              <a:latin typeface="Arial"/>
              <a:cs typeface="Arial"/>
            </a:endParaRPr>
          </a:p>
          <a:p>
            <a:pPr defTabSz="743023">
              <a:spcBef>
                <a:spcPts val="488"/>
              </a:spcBef>
              <a:defRPr/>
            </a:pPr>
            <a:endParaRPr lang="en-GB" sz="300" i="1" kern="0" dirty="0">
              <a:solidFill>
                <a:srgbClr val="000000">
                  <a:lumMod val="95000"/>
                  <a:lumOff val="5000"/>
                </a:srgbClr>
              </a:solidFill>
              <a:latin typeface="Arial"/>
              <a:cs typeface="Arial"/>
            </a:endParaRPr>
          </a:p>
          <a:p>
            <a:pPr>
              <a:spcBef>
                <a:spcPts val="488"/>
              </a:spcBef>
              <a:defRPr/>
            </a:pPr>
            <a:r>
              <a:rPr lang="en-GB" sz="11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KU Leuven</a:t>
            </a:r>
            <a:endParaRPr lang="en-GB" sz="1100" dirty="0"/>
          </a:p>
          <a:p>
            <a:pPr>
              <a:spcBef>
                <a:spcPts val="488"/>
              </a:spcBef>
              <a:defRPr/>
            </a:pPr>
            <a:r>
              <a:rPr lang="en-GB" sz="11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A. </a:t>
            </a:r>
            <a:r>
              <a:rPr lang="en-GB" sz="11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Claessens</a:t>
            </a:r>
            <a:r>
              <a:rPr lang="en-GB" sz="11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R. Ferrer,                  S. Kraemer, P.</a:t>
            </a:r>
            <a:r>
              <a:rPr lang="en-GB" sz="1100" dirty="0"/>
              <a:t>  </a:t>
            </a:r>
            <a:r>
              <a:rPr lang="en-GB" sz="11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Van</a:t>
            </a:r>
            <a:r>
              <a:rPr lang="en-GB" sz="1100" dirty="0"/>
              <a:t> </a:t>
            </a:r>
            <a:r>
              <a:rPr lang="en-GB" sz="11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Duppen</a:t>
            </a:r>
            <a:r>
              <a:rPr lang="en-GB" sz="11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</a:t>
            </a:r>
            <a:br>
              <a:rPr lang="en-GB" sz="1100" i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GB" sz="11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F. </a:t>
            </a:r>
            <a:r>
              <a:rPr lang="en-GB" sz="11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Ivandikov</a:t>
            </a:r>
            <a:r>
              <a:rPr lang="en-GB" sz="11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GB" sz="11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Harshithbabu</a:t>
            </a:r>
            <a:endParaRPr lang="en-GB" sz="11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EA8D1437-F88A-86A3-C27C-CFFAD49CD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4383" y="1011365"/>
            <a:ext cx="3009059" cy="2096430"/>
          </a:xfrm>
          <a:prstGeom prst="rect">
            <a:avLst/>
          </a:prstGeom>
          <a:noFill/>
          <a:ln>
            <a:noFill/>
          </a:ln>
        </p:spPr>
        <p:txBody>
          <a:bodyPr wrap="square" lIns="74890" tIns="70209" rIns="74890" bIns="37446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/>
                <a:ea typeface="MS Gothic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/>
                <a:ea typeface="MS Gothic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/>
                <a:ea typeface="MS Gothic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/>
                <a:ea typeface="MS Gothic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/>
                <a:ea typeface="MS Gothic"/>
              </a:defRPr>
            </a:lvl5pPr>
            <a:lvl6pPr marL="2514600" indent="-228600" defTabSz="449263">
              <a:lnSpc>
                <a:spcPct val="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/>
                <a:ea typeface="MS Gothic"/>
              </a:defRPr>
            </a:lvl6pPr>
            <a:lvl7pPr marL="2971800" indent="-228600" defTabSz="449263">
              <a:lnSpc>
                <a:spcPct val="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/>
                <a:ea typeface="MS Gothic"/>
              </a:defRPr>
            </a:lvl7pPr>
            <a:lvl8pPr marL="3429000" indent="-228600" defTabSz="449263">
              <a:lnSpc>
                <a:spcPct val="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/>
                <a:ea typeface="MS Gothic"/>
              </a:defRPr>
            </a:lvl8pPr>
            <a:lvl9pPr marL="3886200" indent="-228600" defTabSz="449263">
              <a:lnSpc>
                <a:spcPct val="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/>
                <a:ea typeface="MS Gothic"/>
              </a:defRPr>
            </a:lvl9pPr>
          </a:lstStyle>
          <a:p>
            <a:pPr>
              <a:spcBef>
                <a:spcPts val="488"/>
              </a:spcBef>
              <a:defRPr/>
            </a:pPr>
            <a:r>
              <a:rPr lang="en-GB" sz="11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Universität Mainz</a:t>
            </a:r>
            <a:endParaRPr sz="1400" dirty="0"/>
          </a:p>
          <a:p>
            <a:pPr>
              <a:spcBef>
                <a:spcPts val="488"/>
              </a:spcBef>
              <a:defRPr/>
            </a:pPr>
            <a:r>
              <a:rPr lang="en-GB" sz="11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Ch.</a:t>
            </a:r>
            <a:r>
              <a:rPr lang="de-DE" sz="11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11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E. </a:t>
            </a:r>
            <a:r>
              <a:rPr lang="en-GB" sz="11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Düllmann</a:t>
            </a:r>
            <a:r>
              <a:rPr lang="en-GB" sz="11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M. Stemmler, K Wendt,        S. Berndt, Th. Niemeyer, R. Hasse, P. Chhetri, </a:t>
            </a:r>
          </a:p>
          <a:p>
            <a:pPr>
              <a:spcBef>
                <a:spcPts val="488"/>
              </a:spcBef>
              <a:defRPr/>
            </a:pPr>
            <a:endParaRPr lang="en-GB" sz="1100" b="1" u="sng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488"/>
              </a:spcBef>
              <a:defRPr/>
            </a:pPr>
            <a:r>
              <a:rPr lang="en-GB" sz="11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TU Darmstadt</a:t>
            </a:r>
            <a:endParaRPr lang="en-GB" sz="1100" dirty="0"/>
          </a:p>
          <a:p>
            <a:pPr>
              <a:spcBef>
                <a:spcPts val="488"/>
              </a:spcBef>
              <a:defRPr/>
            </a:pPr>
            <a:r>
              <a:rPr lang="en-GB" sz="11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Th. Walther, K. van Beek</a:t>
            </a:r>
            <a:endParaRPr lang="en-GB" sz="1100" i="1" kern="0" dirty="0">
              <a:solidFill>
                <a:srgbClr val="000000">
                  <a:lumMod val="95000"/>
                  <a:lumOff val="5000"/>
                </a:srgbClr>
              </a:solidFill>
              <a:cs typeface="Arial"/>
            </a:endParaRPr>
          </a:p>
          <a:p>
            <a:pPr>
              <a:spcBef>
                <a:spcPts val="488"/>
              </a:spcBef>
              <a:defRPr/>
            </a:pPr>
            <a:endParaRPr lang="en-GB" sz="1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488"/>
              </a:spcBef>
              <a:defRPr/>
            </a:pPr>
            <a:r>
              <a:rPr lang="en-GB" sz="11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RUG Groningen</a:t>
            </a:r>
            <a:endParaRPr lang="en-GB" sz="1100" dirty="0"/>
          </a:p>
          <a:p>
            <a:pPr>
              <a:spcBef>
                <a:spcPts val="488"/>
              </a:spcBef>
              <a:defRPr/>
            </a:pPr>
            <a:r>
              <a:rPr lang="en-GB" sz="1100" i="1" kern="0" dirty="0">
                <a:solidFill>
                  <a:schemeClr val="tx1">
                    <a:lumMod val="95000"/>
                    <a:lumOff val="5000"/>
                  </a:schemeClr>
                </a:solidFill>
                <a:cs typeface="Arial"/>
              </a:rPr>
              <a:t>T. Van de Vendel, J. Even</a:t>
            </a:r>
            <a:endParaRPr lang="en-GB" sz="11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19D68EFC-255C-7047-B11F-CBC5C9CFF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7805" y="1011365"/>
            <a:ext cx="2600112" cy="1824561"/>
          </a:xfrm>
          <a:prstGeom prst="rect">
            <a:avLst/>
          </a:prstGeom>
          <a:noFill/>
          <a:ln>
            <a:noFill/>
          </a:ln>
        </p:spPr>
        <p:txBody>
          <a:bodyPr wrap="square" lIns="74890" tIns="70209" rIns="74890" bIns="37446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/>
                <a:ea typeface="MS Gothic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/>
                <a:ea typeface="MS Gothic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/>
                <a:ea typeface="MS Gothic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/>
                <a:ea typeface="MS Gothic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/>
                <a:ea typeface="MS Gothic"/>
              </a:defRPr>
            </a:lvl5pPr>
            <a:lvl6pPr marL="2514600" indent="-228600" defTabSz="449263">
              <a:lnSpc>
                <a:spcPct val="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/>
                <a:ea typeface="MS Gothic"/>
              </a:defRPr>
            </a:lvl6pPr>
            <a:lvl7pPr marL="2971800" indent="-228600" defTabSz="449263">
              <a:lnSpc>
                <a:spcPct val="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/>
                <a:ea typeface="MS Gothic"/>
              </a:defRPr>
            </a:lvl7pPr>
            <a:lvl8pPr marL="3429000" indent="-228600" defTabSz="449263">
              <a:lnSpc>
                <a:spcPct val="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/>
                <a:ea typeface="MS Gothic"/>
              </a:defRPr>
            </a:lvl8pPr>
            <a:lvl9pPr marL="3886200" indent="-228600" defTabSz="449263">
              <a:lnSpc>
                <a:spcPct val="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/>
                <a:ea typeface="MS Gothic"/>
              </a:defRPr>
            </a:lvl9pPr>
          </a:lstStyle>
          <a:p>
            <a:pPr>
              <a:spcBef>
                <a:spcPts val="488"/>
              </a:spcBef>
              <a:defRPr/>
            </a:pPr>
            <a:r>
              <a:rPr lang="en-GB" sz="11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Helmholtz </a:t>
            </a:r>
            <a:r>
              <a:rPr lang="en-GB" sz="1100" b="1" u="sng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Institut</a:t>
            </a:r>
            <a:r>
              <a:rPr lang="en-GB" sz="11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 Mainz</a:t>
            </a:r>
            <a:endParaRPr sz="1400" dirty="0"/>
          </a:p>
          <a:p>
            <a:pPr>
              <a:spcBef>
                <a:spcPts val="488"/>
              </a:spcBef>
              <a:defRPr/>
            </a:pPr>
            <a:r>
              <a:rPr lang="en-GB" sz="11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D. </a:t>
            </a:r>
            <a:r>
              <a:rPr lang="en-GB" sz="11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Münzberg</a:t>
            </a:r>
            <a:r>
              <a:rPr lang="en-GB" sz="11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E. Rickert, T. Kieck,      D. Studer, J. </a:t>
            </a:r>
            <a:r>
              <a:rPr lang="en-GB" sz="11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Hindermann</a:t>
            </a:r>
            <a:r>
              <a:rPr lang="en-GB" sz="11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J. Weyrich</a:t>
            </a:r>
          </a:p>
          <a:p>
            <a:pPr>
              <a:spcBef>
                <a:spcPts val="488"/>
              </a:spcBef>
              <a:defRPr/>
            </a:pPr>
            <a:endParaRPr lang="en-GB" sz="1100" b="1" u="sng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488"/>
              </a:spcBef>
              <a:defRPr/>
            </a:pPr>
            <a:r>
              <a:rPr lang="en-GB" sz="11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GANIL / LPC Caen / Orsay</a:t>
            </a:r>
            <a:endParaRPr sz="1400" dirty="0"/>
          </a:p>
          <a:p>
            <a:pPr>
              <a:defRPr/>
            </a:pPr>
            <a:r>
              <a:rPr lang="en-GB" sz="11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N. Lecesne, A. Lopez, V. Marchant,    H. </a:t>
            </a:r>
            <a:r>
              <a:rPr lang="en-GB" sz="11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Savajols</a:t>
            </a:r>
            <a:r>
              <a:rPr lang="en-GB" sz="11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V. Manea, A. Brizard,      S. </a:t>
            </a:r>
            <a:r>
              <a:rPr lang="en-GB" sz="11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Geldhof</a:t>
            </a:r>
            <a:r>
              <a:rPr lang="en-GB" sz="11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A. De </a:t>
            </a:r>
            <a:r>
              <a:rPr lang="en-GB" sz="11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Roubin</a:t>
            </a:r>
            <a:r>
              <a:rPr lang="en-GB" sz="11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 E. Morin,                D. Ackermann, M. </a:t>
            </a:r>
            <a:r>
              <a:rPr lang="en-GB" sz="11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Laatiaoui</a:t>
            </a:r>
            <a:r>
              <a:rPr lang="en-GB" sz="11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</a:t>
            </a:r>
          </a:p>
        </p:txBody>
      </p:sp>
      <p:sp>
        <p:nvSpPr>
          <p:cNvPr id="17" name="Rechteck 17">
            <a:extLst>
              <a:ext uri="{FF2B5EF4-FFF2-40B4-BE49-F238E27FC236}">
                <a16:creationId xmlns:a16="http://schemas.microsoft.com/office/drawing/2014/main" id="{36A0F132-88BA-6485-9FAF-CE5FAB2F18D1}"/>
              </a:ext>
            </a:extLst>
          </p:cNvPr>
          <p:cNvSpPr/>
          <p:nvPr/>
        </p:nvSpPr>
        <p:spPr bwMode="auto">
          <a:xfrm>
            <a:off x="9457962" y="1002769"/>
            <a:ext cx="2423081" cy="2162128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>
              <a:spcBef>
                <a:spcPts val="488"/>
              </a:spcBef>
              <a:defRPr/>
            </a:pPr>
            <a:r>
              <a:rPr lang="en-GB" sz="11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TRIUMF Vancouver</a:t>
            </a:r>
            <a:endParaRPr sz="1400" dirty="0"/>
          </a:p>
          <a:p>
            <a:pPr>
              <a:spcBef>
                <a:spcPts val="488"/>
              </a:spcBef>
              <a:defRPr/>
            </a:pPr>
            <a:r>
              <a:rPr lang="en-GB" sz="11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P. Kunz</a:t>
            </a:r>
          </a:p>
          <a:p>
            <a:pPr>
              <a:spcBef>
                <a:spcPts val="488"/>
              </a:spcBef>
              <a:defRPr/>
            </a:pPr>
            <a:endParaRPr lang="en-GB" sz="400" b="1" u="sng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488"/>
              </a:spcBef>
              <a:defRPr/>
            </a:pPr>
            <a:endParaRPr lang="en-GB" sz="5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488"/>
              </a:spcBef>
              <a:defRPr/>
            </a:pPr>
            <a:r>
              <a:rPr lang="en-GB" sz="1100" b="1" i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University of Granada</a:t>
            </a:r>
            <a:endParaRPr lang="en-GB" sz="11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488"/>
              </a:spcBef>
              <a:defRPr/>
            </a:pPr>
            <a:r>
              <a:rPr lang="en-GB" sz="11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D. Rodriguez</a:t>
            </a:r>
          </a:p>
          <a:p>
            <a:pPr>
              <a:spcBef>
                <a:spcPts val="488"/>
              </a:spcBef>
              <a:defRPr/>
            </a:pPr>
            <a:endParaRPr lang="en-GB" sz="1100" b="1" i="1" u="sng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488"/>
              </a:spcBef>
              <a:defRPr/>
            </a:pPr>
            <a:r>
              <a:rPr lang="en-GB" sz="1100" b="1" i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University of Jyväskylä</a:t>
            </a:r>
            <a:endParaRPr lang="en-GB" sz="11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488"/>
              </a:spcBef>
              <a:defRPr/>
            </a:pPr>
            <a:r>
              <a:rPr lang="en-GB" sz="11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A. Raggio</a:t>
            </a:r>
          </a:p>
          <a:p>
            <a:pPr>
              <a:spcBef>
                <a:spcPts val="488"/>
              </a:spcBef>
              <a:defRPr/>
            </a:pPr>
            <a:r>
              <a:rPr lang="en-GB" sz="11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93D0D30A-695B-538D-EA02-23E05B8E156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60000" y="359999"/>
            <a:ext cx="8976000" cy="190800"/>
          </a:xfrm>
        </p:spPr>
        <p:txBody>
          <a:bodyPr/>
          <a:lstStyle/>
          <a:p>
            <a:r>
              <a:rPr lang="de-DE" b="1" dirty="0"/>
              <a:t>Evolution of </a:t>
            </a:r>
            <a:r>
              <a:rPr lang="de-DE" b="1" dirty="0" err="1"/>
              <a:t>changes</a:t>
            </a:r>
            <a:r>
              <a:rPr lang="de-DE" b="1" dirty="0"/>
              <a:t> in </a:t>
            </a:r>
            <a:r>
              <a:rPr lang="de-DE" b="1" dirty="0" err="1"/>
              <a:t>mean-square</a:t>
            </a:r>
            <a:r>
              <a:rPr lang="de-DE" b="1" dirty="0"/>
              <a:t> </a:t>
            </a:r>
            <a:r>
              <a:rPr lang="de-DE" b="1" dirty="0" err="1"/>
              <a:t>charge</a:t>
            </a:r>
            <a:r>
              <a:rPr lang="de-DE" b="1" dirty="0"/>
              <a:t> radii in </a:t>
            </a:r>
            <a:r>
              <a:rPr lang="de-DE" b="1" dirty="0" err="1"/>
              <a:t>californium</a:t>
            </a:r>
            <a:r>
              <a:rPr lang="de-DE" b="1" dirty="0"/>
              <a:t> isotopes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B4CEE39A-CDE6-9E87-3156-B3C9F5DE02C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7917" y="5308368"/>
            <a:ext cx="1599271" cy="33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6560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9D496-B710-5797-F10F-2498EA081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F294F6C-0EA5-5E5D-45EF-48E4DB687E4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D2F4C09-65E4-4AD7-8D55-83CBD210ED85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6E1FF048-2671-8695-97DB-7A0FC817AD40}"/>
              </a:ext>
            </a:extLst>
          </p:cNvPr>
          <p:cNvSpPr txBox="1">
            <a:spLocks/>
          </p:cNvSpPr>
          <p:nvPr/>
        </p:nvSpPr>
        <p:spPr>
          <a:xfrm>
            <a:off x="360000" y="727683"/>
            <a:ext cx="8976000" cy="541317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925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200" kern="1200" cap="all" baseline="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en-US" sz="3500" dirty="0"/>
              <a:t>Shell effect sensitive quantities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13ED07E3-1BFA-A7ED-E34E-C2C4651B944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60000" y="6558140"/>
            <a:ext cx="1439993" cy="180000"/>
          </a:xfrm>
        </p:spPr>
        <p:txBody>
          <a:bodyPr/>
          <a:lstStyle/>
          <a:p>
            <a:fld id="{581518C5-F12F-2D4A-B47C-EBC176A81974}" type="datetime1">
              <a:rPr lang="de-DE" smtClean="0"/>
              <a:t>04.09.26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C6478C2-F9CA-0F8C-6591-2767616C990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60000" y="359999"/>
            <a:ext cx="8976000" cy="190800"/>
          </a:xfrm>
        </p:spPr>
        <p:txBody>
          <a:bodyPr/>
          <a:lstStyle/>
          <a:p>
            <a:r>
              <a:rPr lang="de-DE" b="1" dirty="0"/>
              <a:t>Evolution of </a:t>
            </a:r>
            <a:r>
              <a:rPr lang="de-DE" b="1" dirty="0" err="1"/>
              <a:t>changes</a:t>
            </a:r>
            <a:r>
              <a:rPr lang="de-DE" b="1" dirty="0"/>
              <a:t> in </a:t>
            </a:r>
            <a:r>
              <a:rPr lang="de-DE" b="1" dirty="0" err="1"/>
              <a:t>mean-square</a:t>
            </a:r>
            <a:r>
              <a:rPr lang="de-DE" b="1" dirty="0"/>
              <a:t> </a:t>
            </a:r>
            <a:r>
              <a:rPr lang="de-DE" b="1" dirty="0" err="1"/>
              <a:t>charge</a:t>
            </a:r>
            <a:r>
              <a:rPr lang="de-DE" b="1" dirty="0"/>
              <a:t> radii in </a:t>
            </a:r>
            <a:r>
              <a:rPr lang="de-DE" b="1" dirty="0" err="1"/>
              <a:t>californium</a:t>
            </a:r>
            <a:r>
              <a:rPr lang="de-DE" b="1" dirty="0"/>
              <a:t> isotopes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ED18BC95-7F05-7C7E-815C-73088F5589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617" y="1442913"/>
            <a:ext cx="6037215" cy="468740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feld 13">
                <a:extLst>
                  <a:ext uri="{FF2B5EF4-FFF2-40B4-BE49-F238E27FC236}">
                    <a16:creationId xmlns:a16="http://schemas.microsoft.com/office/drawing/2014/main" id="{E1715E7F-A28C-C4B7-FB86-D5C1E86A0C8C}"/>
                  </a:ext>
                </a:extLst>
              </p:cNvPr>
              <p:cNvSpPr txBox="1"/>
              <p:nvPr/>
            </p:nvSpPr>
            <p:spPr>
              <a:xfrm>
                <a:off x="1156862" y="1666801"/>
                <a:ext cx="3691138" cy="449353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2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B(E2) values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2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2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E(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de-DE" sz="22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</m:ctrlPr>
                      </m:sSubSup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2</m:t>
                        </m:r>
                      </m:e>
                      <m:sub>
                        <m:r>
                          <a:rPr lang="de-DE" sz="22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1</m:t>
                        </m:r>
                      </m:sub>
                      <m:sup>
                        <m:r>
                          <a:rPr lang="de-DE" sz="22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en-US" sz="22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2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2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Spacing in rotational bands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2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de-DE" sz="22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</m:ctrlPr>
                      </m:sSubPr>
                      <m:e>
                        <m:r>
                          <a:rPr lang="de-DE" sz="22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𝑄</m:t>
                        </m:r>
                      </m:e>
                      <m:sub>
                        <m:r>
                          <a:rPr lang="de-DE" sz="2200" b="0" i="1" smtClean="0">
                            <a:latin typeface="Cambria Math" panose="02040503050406030204" pitchFamily="18" charset="0"/>
                            <a:cs typeface="Calibri Light" panose="020F0302020204030204" pitchFamily="34" charset="0"/>
                          </a:rPr>
                          <m:t>𝛼</m:t>
                        </m:r>
                      </m:sub>
                    </m:sSub>
                  </m:oMath>
                </a14:m>
                <a:endParaRPr lang="en-US" sz="22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2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2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Half-lives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2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2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Hindrance factors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2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2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….</a:t>
                </a:r>
              </a:p>
            </p:txBody>
          </p:sp>
        </mc:Choice>
        <mc:Fallback>
          <p:sp>
            <p:nvSpPr>
              <p:cNvPr id="14" name="Textfeld 13">
                <a:extLst>
                  <a:ext uri="{FF2B5EF4-FFF2-40B4-BE49-F238E27FC236}">
                    <a16:creationId xmlns:a16="http://schemas.microsoft.com/office/drawing/2014/main" id="{E1715E7F-A28C-C4B7-FB86-D5C1E86A0C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6862" y="1666801"/>
                <a:ext cx="3691138" cy="4493538"/>
              </a:xfrm>
              <a:prstGeom prst="rect">
                <a:avLst/>
              </a:prstGeom>
              <a:blipFill>
                <a:blip r:embed="rId3"/>
                <a:stretch>
                  <a:fillRect l="-1706" t="-562" b="-1685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63827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F23C242C-AE4B-F5B8-61BC-9ECF65E9E3D7}"/>
              </a:ext>
            </a:extLst>
          </p:cNvPr>
          <p:cNvGrpSpPr/>
          <p:nvPr/>
        </p:nvGrpSpPr>
        <p:grpSpPr>
          <a:xfrm>
            <a:off x="275428" y="1811890"/>
            <a:ext cx="6203790" cy="3671287"/>
            <a:chOff x="303155" y="1217485"/>
            <a:chExt cx="5189053" cy="3295753"/>
          </a:xfrm>
        </p:grpSpPr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41652042-125E-F205-9E3C-4243DC31DE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3155" y="1217485"/>
              <a:ext cx="5189053" cy="3295753"/>
            </a:xfrm>
            <a:prstGeom prst="rect">
              <a:avLst/>
            </a:prstGeom>
          </p:spPr>
        </p:pic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8292647D-86C4-B8EB-7E9F-2C1CD3C05336}"/>
                </a:ext>
              </a:extLst>
            </p:cNvPr>
            <p:cNvSpPr/>
            <p:nvPr/>
          </p:nvSpPr>
          <p:spPr>
            <a:xfrm>
              <a:off x="3445885" y="2657645"/>
              <a:ext cx="2046323" cy="185559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6935839C-0B03-66C6-4D0D-D54116F1855B}"/>
                </a:ext>
              </a:extLst>
            </p:cNvPr>
            <p:cNvSpPr/>
            <p:nvPr/>
          </p:nvSpPr>
          <p:spPr>
            <a:xfrm>
              <a:off x="4129661" y="2485855"/>
              <a:ext cx="712568" cy="33776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592AA56-46C9-0AEB-7BE2-A9D713010DC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D2F4C09-65E4-4AD7-8D55-83CBD210ED85}" type="slidenum">
              <a:rPr lang="de-DE" smtClean="0"/>
              <a:pPr/>
              <a:t>17</a:t>
            </a:fld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5DFCE02-AEE4-A553-3DDF-0301977CDAB6}"/>
              </a:ext>
            </a:extLst>
          </p:cNvPr>
          <p:cNvSpPr txBox="1"/>
          <p:nvPr/>
        </p:nvSpPr>
        <p:spPr>
          <a:xfrm>
            <a:off x="1416000" y="5789067"/>
            <a:ext cx="24765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H. </a:t>
            </a:r>
            <a:r>
              <a:rPr lang="en-US" sz="1000" dirty="0" err="1">
                <a:solidFill>
                  <a:schemeClr val="bg1">
                    <a:lumMod val="75000"/>
                  </a:schemeClr>
                </a:solidFill>
              </a:rPr>
              <a:t>Backe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, W. </a:t>
            </a:r>
            <a:r>
              <a:rPr lang="en-US" sz="1000" dirty="0" err="1">
                <a:solidFill>
                  <a:schemeClr val="bg1">
                    <a:lumMod val="75000"/>
                  </a:schemeClr>
                </a:solidFill>
              </a:rPr>
              <a:t>Lauth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, M. Block, M. </a:t>
            </a:r>
            <a:r>
              <a:rPr lang="en-US" sz="1000" dirty="0" err="1">
                <a:solidFill>
                  <a:schemeClr val="bg1">
                    <a:lumMod val="75000"/>
                  </a:schemeClr>
                </a:solidFill>
              </a:rPr>
              <a:t>Laatiaoui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, , Nuclear Physics A, (2015)</a:t>
            </a:r>
          </a:p>
        </p:txBody>
      </p:sp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3F2A2DAB-2E69-ADE9-D4FB-54CAD2B61B9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60000" y="6558140"/>
            <a:ext cx="1439993" cy="180000"/>
          </a:xfrm>
        </p:spPr>
        <p:txBody>
          <a:bodyPr/>
          <a:lstStyle/>
          <a:p>
            <a:fld id="{6BE971A4-4765-6643-B633-5CD5F85BAEB0}" type="datetime1">
              <a:rPr lang="de-DE" smtClean="0"/>
              <a:t>04.09.26</a:t>
            </a:fld>
            <a:endParaRPr lang="de-DE" dirty="0"/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4B628FD4-2BD8-55CA-3C48-59E226EAE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20" y="668823"/>
            <a:ext cx="8976000" cy="727682"/>
          </a:xfrm>
        </p:spPr>
        <p:txBody>
          <a:bodyPr anchor="t">
            <a:normAutofit/>
          </a:bodyPr>
          <a:lstStyle/>
          <a:p>
            <a:r>
              <a:rPr lang="en-US" sz="3000" dirty="0"/>
              <a:t>Producing heavy elements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BC3C2CAB-C138-6E52-CA71-67D5C70E337B}"/>
              </a:ext>
            </a:extLst>
          </p:cNvPr>
          <p:cNvSpPr txBox="1"/>
          <p:nvPr/>
        </p:nvSpPr>
        <p:spPr>
          <a:xfrm>
            <a:off x="8874872" y="5789067"/>
            <a:ext cx="3086063" cy="40011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Injection into setup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6D1B1403-188F-6EC8-F77C-89D5BA4E883E}"/>
              </a:ext>
            </a:extLst>
          </p:cNvPr>
          <p:cNvSpPr txBox="1"/>
          <p:nvPr/>
        </p:nvSpPr>
        <p:spPr>
          <a:xfrm>
            <a:off x="8874872" y="1499004"/>
            <a:ext cx="3087743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Impinge rotating target wheel with beam</a:t>
            </a:r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B227D0C7-FD3D-64FF-9DA4-59DB0D0D255F}"/>
              </a:ext>
            </a:extLst>
          </p:cNvPr>
          <p:cNvSpPr txBox="1"/>
          <p:nvPr/>
        </p:nvSpPr>
        <p:spPr>
          <a:xfrm>
            <a:off x="8874871" y="4157137"/>
            <a:ext cx="3086064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Separating compound nuclei from primary beam</a:t>
            </a:r>
          </a:p>
        </p:txBody>
      </p:sp>
      <p:sp>
        <p:nvSpPr>
          <p:cNvPr id="94" name="Abgerundetes Rechteck 93">
            <a:extLst>
              <a:ext uri="{FF2B5EF4-FFF2-40B4-BE49-F238E27FC236}">
                <a16:creationId xmlns:a16="http://schemas.microsoft.com/office/drawing/2014/main" id="{48F8A191-1EC3-8AC4-1968-26E2DB0CFCBA}"/>
              </a:ext>
            </a:extLst>
          </p:cNvPr>
          <p:cNvSpPr/>
          <p:nvPr/>
        </p:nvSpPr>
        <p:spPr>
          <a:xfrm>
            <a:off x="6648149" y="4973102"/>
            <a:ext cx="1216395" cy="70788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4" name="Grafik 63">
            <a:extLst>
              <a:ext uri="{FF2B5EF4-FFF2-40B4-BE49-F238E27FC236}">
                <a16:creationId xmlns:a16="http://schemas.microsoft.com/office/drawing/2014/main" id="{64DF9AB2-11DE-7BA4-F3BB-B167168512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0071" y="5047873"/>
            <a:ext cx="752549" cy="558343"/>
          </a:xfrm>
          <a:prstGeom prst="rect">
            <a:avLst/>
          </a:prstGeom>
        </p:spPr>
      </p:pic>
      <p:cxnSp>
        <p:nvCxnSpPr>
          <p:cNvPr id="95" name="Gerade Verbindung mit Pfeil 94">
            <a:extLst>
              <a:ext uri="{FF2B5EF4-FFF2-40B4-BE49-F238E27FC236}">
                <a16:creationId xmlns:a16="http://schemas.microsoft.com/office/drawing/2014/main" id="{74505BA3-B7DD-41DA-AC40-A90FBDB9CF13}"/>
              </a:ext>
            </a:extLst>
          </p:cNvPr>
          <p:cNvCxnSpPr>
            <a:cxnSpLocks/>
            <a:stCxn id="94" idx="3"/>
          </p:cNvCxnSpPr>
          <p:nvPr/>
        </p:nvCxnSpPr>
        <p:spPr>
          <a:xfrm>
            <a:off x="7864544" y="5327045"/>
            <a:ext cx="2563816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Gerade Verbindung mit Pfeil 64">
            <a:extLst>
              <a:ext uri="{FF2B5EF4-FFF2-40B4-BE49-F238E27FC236}">
                <a16:creationId xmlns:a16="http://schemas.microsoft.com/office/drawing/2014/main" id="{8E468B1B-1545-9C38-4E10-EF30A71126E0}"/>
              </a:ext>
            </a:extLst>
          </p:cNvPr>
          <p:cNvCxnSpPr>
            <a:cxnSpLocks/>
            <a:stCxn id="52" idx="2"/>
            <a:endCxn id="38" idx="0"/>
          </p:cNvCxnSpPr>
          <p:nvPr/>
        </p:nvCxnSpPr>
        <p:spPr>
          <a:xfrm>
            <a:off x="10417903" y="4865023"/>
            <a:ext cx="1" cy="924044"/>
          </a:xfrm>
          <a:prstGeom prst="straightConnector1">
            <a:avLst/>
          </a:prstGeom>
          <a:ln w="28575">
            <a:solidFill>
              <a:schemeClr val="tx1"/>
            </a:solidFill>
            <a:prstDash val="solid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56BF4577-69DE-8300-AF62-37913A4BD6D5}"/>
              </a:ext>
            </a:extLst>
          </p:cNvPr>
          <p:cNvGrpSpPr/>
          <p:nvPr/>
        </p:nvGrpSpPr>
        <p:grpSpPr>
          <a:xfrm>
            <a:off x="5901218" y="2206890"/>
            <a:ext cx="6070174" cy="1253613"/>
            <a:chOff x="5901218" y="2206890"/>
            <a:chExt cx="6070174" cy="1253613"/>
          </a:xfrm>
        </p:grpSpPr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0C929D21-8671-65A7-940F-D261AD2B9FCE}"/>
                </a:ext>
              </a:extLst>
            </p:cNvPr>
            <p:cNvSpPr txBox="1"/>
            <p:nvPr/>
          </p:nvSpPr>
          <p:spPr>
            <a:xfrm>
              <a:off x="8885329" y="3060393"/>
              <a:ext cx="3086063" cy="40011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Fusion-evaporation reaction</a:t>
              </a:r>
            </a:p>
          </p:txBody>
        </p:sp>
        <p:cxnSp>
          <p:nvCxnSpPr>
            <p:cNvPr id="59" name="Gerade Verbindung mit Pfeil 58">
              <a:extLst>
                <a:ext uri="{FF2B5EF4-FFF2-40B4-BE49-F238E27FC236}">
                  <a16:creationId xmlns:a16="http://schemas.microsoft.com/office/drawing/2014/main" id="{F1E2639D-CDED-919D-7902-327F13821939}"/>
                </a:ext>
              </a:extLst>
            </p:cNvPr>
            <p:cNvCxnSpPr>
              <a:stCxn id="41" idx="2"/>
              <a:endCxn id="28" idx="0"/>
            </p:cNvCxnSpPr>
            <p:nvPr/>
          </p:nvCxnSpPr>
          <p:spPr>
            <a:xfrm>
              <a:off x="10418744" y="2206890"/>
              <a:ext cx="9617" cy="85350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 Verbindung mit Pfeil 87">
              <a:extLst>
                <a:ext uri="{FF2B5EF4-FFF2-40B4-BE49-F238E27FC236}">
                  <a16:creationId xmlns:a16="http://schemas.microsoft.com/office/drawing/2014/main" id="{A01357A8-14E8-2F18-8A69-D4C4149D084E}"/>
                </a:ext>
              </a:extLst>
            </p:cNvPr>
            <p:cNvCxnSpPr>
              <a:cxnSpLocks/>
              <a:stCxn id="84" idx="3"/>
            </p:cNvCxnSpPr>
            <p:nvPr/>
          </p:nvCxnSpPr>
          <p:spPr>
            <a:xfrm flipV="1">
              <a:off x="8609121" y="2644564"/>
              <a:ext cx="1808782" cy="1676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Gruppieren 19">
              <a:extLst>
                <a:ext uri="{FF2B5EF4-FFF2-40B4-BE49-F238E27FC236}">
                  <a16:creationId xmlns:a16="http://schemas.microsoft.com/office/drawing/2014/main" id="{1630894B-692A-F746-1020-E7F26D920266}"/>
                </a:ext>
              </a:extLst>
            </p:cNvPr>
            <p:cNvGrpSpPr/>
            <p:nvPr/>
          </p:nvGrpSpPr>
          <p:grpSpPr>
            <a:xfrm>
              <a:off x="5901218" y="2232087"/>
              <a:ext cx="2707903" cy="828306"/>
              <a:chOff x="5901218" y="2232087"/>
              <a:chExt cx="2707903" cy="828306"/>
            </a:xfrm>
          </p:grpSpPr>
          <p:sp>
            <p:nvSpPr>
              <p:cNvPr id="84" name="Abgerundetes Rechteck 83">
                <a:extLst>
                  <a:ext uri="{FF2B5EF4-FFF2-40B4-BE49-F238E27FC236}">
                    <a16:creationId xmlns:a16="http://schemas.microsoft.com/office/drawing/2014/main" id="{46DC4273-11DF-6574-14AA-4EC015826862}"/>
                  </a:ext>
                </a:extLst>
              </p:cNvPr>
              <p:cNvSpPr/>
              <p:nvPr/>
            </p:nvSpPr>
            <p:spPr>
              <a:xfrm>
                <a:off x="5901218" y="2232087"/>
                <a:ext cx="2707903" cy="828306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6" name="Grafik 45">
                <a:extLst>
                  <a:ext uri="{FF2B5EF4-FFF2-40B4-BE49-F238E27FC236}">
                    <a16:creationId xmlns:a16="http://schemas.microsoft.com/office/drawing/2014/main" id="{F4B3EFA6-DC6C-6766-2C9B-1FABBBC0A5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073318" y="2749367"/>
                <a:ext cx="2382327" cy="259685"/>
              </a:xfrm>
              <a:prstGeom prst="rect">
                <a:avLst/>
              </a:prstGeom>
            </p:spPr>
          </p:pic>
          <p:pic>
            <p:nvPicPr>
              <p:cNvPr id="9" name="Grafik 8">
                <a:extLst>
                  <a:ext uri="{FF2B5EF4-FFF2-40B4-BE49-F238E27FC236}">
                    <a16:creationId xmlns:a16="http://schemas.microsoft.com/office/drawing/2014/main" id="{50F5877C-1C86-6759-B498-79155B6820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127819" y="2328841"/>
                <a:ext cx="1663700" cy="304800"/>
              </a:xfrm>
              <a:prstGeom prst="rect">
                <a:avLst/>
              </a:prstGeom>
            </p:spPr>
          </p:pic>
        </p:grp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F2B1C69D-6B79-45B4-2744-9D8B9FE62E7A}"/>
              </a:ext>
            </a:extLst>
          </p:cNvPr>
          <p:cNvGrpSpPr/>
          <p:nvPr/>
        </p:nvGrpSpPr>
        <p:grpSpPr>
          <a:xfrm>
            <a:off x="6094935" y="3460503"/>
            <a:ext cx="4336716" cy="696634"/>
            <a:chOff x="6094935" y="3460503"/>
            <a:chExt cx="4336716" cy="696634"/>
          </a:xfrm>
        </p:grpSpPr>
        <p:cxnSp>
          <p:nvCxnSpPr>
            <p:cNvPr id="60" name="Gerade Verbindung mit Pfeil 59">
              <a:extLst>
                <a:ext uri="{FF2B5EF4-FFF2-40B4-BE49-F238E27FC236}">
                  <a16:creationId xmlns:a16="http://schemas.microsoft.com/office/drawing/2014/main" id="{752D46A4-C839-7A6E-513C-899E695CD80D}"/>
                </a:ext>
              </a:extLst>
            </p:cNvPr>
            <p:cNvCxnSpPr>
              <a:cxnSpLocks/>
              <a:stCxn id="28" idx="2"/>
              <a:endCxn id="52" idx="0"/>
            </p:cNvCxnSpPr>
            <p:nvPr/>
          </p:nvCxnSpPr>
          <p:spPr>
            <a:xfrm flipH="1">
              <a:off x="10417903" y="3460503"/>
              <a:ext cx="10458" cy="696634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Abgerundetes Rechteck 84">
              <a:extLst>
                <a:ext uri="{FF2B5EF4-FFF2-40B4-BE49-F238E27FC236}">
                  <a16:creationId xmlns:a16="http://schemas.microsoft.com/office/drawing/2014/main" id="{6BC0B7EE-7B77-DF81-7F70-1AAB244F85C6}"/>
                </a:ext>
              </a:extLst>
            </p:cNvPr>
            <p:cNvSpPr/>
            <p:nvPr/>
          </p:nvSpPr>
          <p:spPr>
            <a:xfrm>
              <a:off x="6094935" y="3541330"/>
              <a:ext cx="2339092" cy="527276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1" name="Gerade Verbindung mit Pfeil 90">
              <a:extLst>
                <a:ext uri="{FF2B5EF4-FFF2-40B4-BE49-F238E27FC236}">
                  <a16:creationId xmlns:a16="http://schemas.microsoft.com/office/drawing/2014/main" id="{BC91F8CB-44DA-2DF0-8582-AFC7FC274A4C}"/>
                </a:ext>
              </a:extLst>
            </p:cNvPr>
            <p:cNvCxnSpPr>
              <a:cxnSpLocks/>
              <a:stCxn id="85" idx="3"/>
            </p:cNvCxnSpPr>
            <p:nvPr/>
          </p:nvCxnSpPr>
          <p:spPr>
            <a:xfrm>
              <a:off x="8434027" y="3804968"/>
              <a:ext cx="1997624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BFF397BB-68A8-D28D-5F84-0AD9860ECB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163197" y="3675068"/>
              <a:ext cx="2183944" cy="259800"/>
            </a:xfrm>
            <a:prstGeom prst="rect">
              <a:avLst/>
            </a:prstGeom>
          </p:spPr>
        </p:pic>
      </p:grpSp>
      <p:sp>
        <p:nvSpPr>
          <p:cNvPr id="15" name="Abgerundetes Rechteck 14">
            <a:extLst>
              <a:ext uri="{FF2B5EF4-FFF2-40B4-BE49-F238E27FC236}">
                <a16:creationId xmlns:a16="http://schemas.microsoft.com/office/drawing/2014/main" id="{EF6C8D34-6D79-9A70-C20F-44AF32DAB830}"/>
              </a:ext>
            </a:extLst>
          </p:cNvPr>
          <p:cNvSpPr/>
          <p:nvPr/>
        </p:nvSpPr>
        <p:spPr>
          <a:xfrm>
            <a:off x="4049459" y="4157138"/>
            <a:ext cx="1528235" cy="104816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BCEE33F9-1F18-B6FA-51C7-F0C7565FB6B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24285"/>
          <a:stretch>
            <a:fillRect/>
          </a:stretch>
        </p:blipFill>
        <p:spPr>
          <a:xfrm>
            <a:off x="4167579" y="4303135"/>
            <a:ext cx="1277199" cy="902164"/>
          </a:xfrm>
          <a:prstGeom prst="rect">
            <a:avLst/>
          </a:prstGeom>
        </p:spPr>
      </p:pic>
      <p:cxnSp>
        <p:nvCxnSpPr>
          <p:cNvPr id="19" name="Gewinkelte Verbindung 18">
            <a:extLst>
              <a:ext uri="{FF2B5EF4-FFF2-40B4-BE49-F238E27FC236}">
                <a16:creationId xmlns:a16="http://schemas.microsoft.com/office/drawing/2014/main" id="{F2359BAC-6482-3193-B521-87434410BD34}"/>
              </a:ext>
            </a:extLst>
          </p:cNvPr>
          <p:cNvCxnSpPr>
            <a:cxnSpLocks/>
            <a:stCxn id="85" idx="2"/>
            <a:endCxn id="15" idx="3"/>
          </p:cNvCxnSpPr>
          <p:nvPr/>
        </p:nvCxnSpPr>
        <p:spPr>
          <a:xfrm rot="5400000">
            <a:off x="6114782" y="3531519"/>
            <a:ext cx="612613" cy="1686787"/>
          </a:xfrm>
          <a:prstGeom prst="bentConnector2">
            <a:avLst/>
          </a:prstGeom>
          <a:ln w="28575">
            <a:solidFill>
              <a:schemeClr val="tx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1B4B6CE-1128-6C5B-0F09-9C7A55E96A9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60000" y="359999"/>
            <a:ext cx="8976000" cy="190800"/>
          </a:xfrm>
        </p:spPr>
        <p:txBody>
          <a:bodyPr/>
          <a:lstStyle/>
          <a:p>
            <a:r>
              <a:rPr lang="de-DE" b="1" dirty="0"/>
              <a:t>Evolution of </a:t>
            </a:r>
            <a:r>
              <a:rPr lang="de-DE" b="1" dirty="0" err="1"/>
              <a:t>changes</a:t>
            </a:r>
            <a:r>
              <a:rPr lang="de-DE" b="1" dirty="0"/>
              <a:t> in </a:t>
            </a:r>
            <a:r>
              <a:rPr lang="de-DE" b="1" dirty="0" err="1"/>
              <a:t>mean-square</a:t>
            </a:r>
            <a:r>
              <a:rPr lang="de-DE" b="1" dirty="0"/>
              <a:t> </a:t>
            </a:r>
            <a:r>
              <a:rPr lang="de-DE" b="1" dirty="0" err="1"/>
              <a:t>charge</a:t>
            </a:r>
            <a:r>
              <a:rPr lang="de-DE" b="1" dirty="0"/>
              <a:t> radii in </a:t>
            </a:r>
            <a:r>
              <a:rPr lang="de-DE" b="1" dirty="0" err="1"/>
              <a:t>californium</a:t>
            </a:r>
            <a:r>
              <a:rPr lang="de-DE" b="1" dirty="0"/>
              <a:t> isotopes</a:t>
            </a:r>
          </a:p>
        </p:txBody>
      </p:sp>
    </p:spTree>
    <p:extLst>
      <p:ext uri="{BB962C8B-B14F-4D97-AF65-F5344CB8AC3E}">
        <p14:creationId xmlns:p14="http://schemas.microsoft.com/office/powerpoint/2010/main" val="17808194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AA769-C985-93BE-34DE-82E9EBDC6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CC5E08F-4A47-081F-B6C6-95CEC2AC6BF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D2F4C09-65E4-4AD7-8D55-83CBD210ED85}" type="slidenum">
              <a:rPr lang="de-DE" smtClean="0"/>
              <a:pPr/>
              <a:t>18</a:t>
            </a:fld>
            <a:endParaRPr lang="de-DE"/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39C10210-CC45-A43A-5A1C-186FE2C45A1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60000" y="6558140"/>
            <a:ext cx="1439993" cy="180000"/>
          </a:xfrm>
        </p:spPr>
        <p:txBody>
          <a:bodyPr/>
          <a:lstStyle/>
          <a:p>
            <a:fld id="{FBD92C28-9D20-6845-84FD-998B6778FF70}" type="datetime1">
              <a:rPr lang="de-DE" smtClean="0"/>
              <a:t>04.09.26</a:t>
            </a:fld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0146A40C-1F56-8C8F-C526-02F0722447E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60000" y="359999"/>
            <a:ext cx="8976000" cy="190800"/>
          </a:xfrm>
        </p:spPr>
        <p:txBody>
          <a:bodyPr/>
          <a:lstStyle/>
          <a:p>
            <a:r>
              <a:rPr lang="de-DE" b="1" dirty="0"/>
              <a:t>Evolution of </a:t>
            </a:r>
            <a:r>
              <a:rPr lang="de-DE" b="1" dirty="0" err="1"/>
              <a:t>changes</a:t>
            </a:r>
            <a:r>
              <a:rPr lang="de-DE" b="1" dirty="0"/>
              <a:t> in </a:t>
            </a:r>
            <a:r>
              <a:rPr lang="de-DE" b="1" dirty="0" err="1"/>
              <a:t>mean-square</a:t>
            </a:r>
            <a:r>
              <a:rPr lang="de-DE" b="1" dirty="0"/>
              <a:t> </a:t>
            </a:r>
            <a:r>
              <a:rPr lang="de-DE" b="1" dirty="0" err="1"/>
              <a:t>charge</a:t>
            </a:r>
            <a:r>
              <a:rPr lang="de-DE" b="1" dirty="0"/>
              <a:t> radii in </a:t>
            </a:r>
            <a:r>
              <a:rPr lang="de-DE" b="1" dirty="0" err="1"/>
              <a:t>californium</a:t>
            </a:r>
            <a:r>
              <a:rPr lang="de-DE" b="1" dirty="0"/>
              <a:t> isotopes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042B89AC-3246-95FB-F4D0-4AD630F010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31536"/>
            <a:ext cx="6209819" cy="4752000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FB0C376C-BAFF-85D9-5B58-BA0C86A9D29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929175" y="1053000"/>
            <a:ext cx="6209816" cy="47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411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CAAC6-94DA-D838-B2F7-F028A4B6F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1FCC650-15DE-4B24-DE4E-B4A1F3D3517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D2F4C09-65E4-4AD7-8D55-83CBD210ED85}" type="slidenum">
              <a:rPr lang="de-DE" smtClean="0"/>
              <a:pPr/>
              <a:t>19</a:t>
            </a:fld>
            <a:endParaRPr lang="de-DE"/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B9587EC2-4ABB-238E-C95E-459B92E37D4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60000" y="6558140"/>
            <a:ext cx="1439993" cy="180000"/>
          </a:xfrm>
        </p:spPr>
        <p:txBody>
          <a:bodyPr/>
          <a:lstStyle/>
          <a:p>
            <a:fld id="{B5847F11-B0F7-1E4D-BDB8-0737CB9CAC05}" type="datetime1">
              <a:rPr lang="de-DE" smtClean="0"/>
              <a:t>04.09.26</a:t>
            </a:fld>
            <a:endParaRPr lang="de-DE" dirty="0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9CA2BF67-00F2-DA87-4226-EB111827DF2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60000" y="359999"/>
            <a:ext cx="8976000" cy="190800"/>
          </a:xfrm>
        </p:spPr>
        <p:txBody>
          <a:bodyPr/>
          <a:lstStyle/>
          <a:p>
            <a:r>
              <a:rPr lang="de-DE" b="1" dirty="0"/>
              <a:t>Evolution of </a:t>
            </a:r>
            <a:r>
              <a:rPr lang="de-DE" b="1" dirty="0" err="1"/>
              <a:t>changes</a:t>
            </a:r>
            <a:r>
              <a:rPr lang="de-DE" b="1" dirty="0"/>
              <a:t> in </a:t>
            </a:r>
            <a:r>
              <a:rPr lang="de-DE" b="1" dirty="0" err="1"/>
              <a:t>mean-square</a:t>
            </a:r>
            <a:r>
              <a:rPr lang="de-DE" b="1" dirty="0"/>
              <a:t> </a:t>
            </a:r>
            <a:r>
              <a:rPr lang="de-DE" b="1" dirty="0" err="1"/>
              <a:t>charge</a:t>
            </a:r>
            <a:r>
              <a:rPr lang="de-DE" b="1" dirty="0"/>
              <a:t> radii in </a:t>
            </a:r>
            <a:r>
              <a:rPr lang="de-DE" b="1" dirty="0" err="1"/>
              <a:t>californium</a:t>
            </a:r>
            <a:r>
              <a:rPr lang="de-DE" b="1" dirty="0"/>
              <a:t> isotopes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7BCE334-CBE5-B485-1B23-9F91B78342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1442" y="1085816"/>
            <a:ext cx="6209816" cy="47520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3AE05803-0D53-103A-14FC-B71A268EB77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739437" y="1131536"/>
            <a:ext cx="6209818" cy="47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11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30C47-D78C-7569-685E-BB1D1B890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89FD5FB-123F-7ADB-A3E6-815A71624E0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9F815BE-FC68-8B44-A82F-30C009EA8D62}" type="datetime1">
              <a:rPr lang="de-DE" smtClean="0"/>
              <a:t>04.09.26</a:t>
            </a:fld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1E5A043-E289-CF79-3F89-A72D1EEEFDE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D2F4C09-65E4-4AD7-8D55-83CBD210ED85}" type="slidenum">
              <a:rPr lang="de-DE" smtClean="0"/>
              <a:pPr/>
              <a:t>2</a:t>
            </a:fld>
            <a:endParaRPr lang="de-DE"/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59300E5C-EEB9-7E9A-DF31-050E6C7CA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724369"/>
            <a:ext cx="8976000" cy="823467"/>
          </a:xfrm>
        </p:spPr>
        <p:txBody>
          <a:bodyPr anchor="t">
            <a:normAutofit/>
          </a:bodyPr>
          <a:lstStyle/>
          <a:p>
            <a:r>
              <a:rPr lang="en-US" sz="3000" dirty="0"/>
              <a:t>heavy elements: far from stability</a:t>
            </a:r>
          </a:p>
        </p:txBody>
      </p:sp>
      <p:sp>
        <p:nvSpPr>
          <p:cNvPr id="19" name="Fußzeilenplatzhalter 4">
            <a:extLst>
              <a:ext uri="{FF2B5EF4-FFF2-40B4-BE49-F238E27FC236}">
                <a16:creationId xmlns:a16="http://schemas.microsoft.com/office/drawing/2014/main" id="{F77C9208-476C-1752-07F2-0BA95C42A00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60000" y="359999"/>
            <a:ext cx="8976000" cy="190800"/>
          </a:xfrm>
        </p:spPr>
        <p:txBody>
          <a:bodyPr/>
          <a:lstStyle/>
          <a:p>
            <a:r>
              <a:rPr lang="de-DE" b="1" dirty="0"/>
              <a:t>Evolution of </a:t>
            </a:r>
            <a:r>
              <a:rPr lang="de-DE" b="1" dirty="0" err="1"/>
              <a:t>changes</a:t>
            </a:r>
            <a:r>
              <a:rPr lang="de-DE" b="1" dirty="0"/>
              <a:t> in </a:t>
            </a:r>
            <a:r>
              <a:rPr lang="de-DE" b="1" dirty="0" err="1"/>
              <a:t>mean-square</a:t>
            </a:r>
            <a:r>
              <a:rPr lang="de-DE" b="1" dirty="0"/>
              <a:t> </a:t>
            </a:r>
            <a:r>
              <a:rPr lang="de-DE" b="1" dirty="0" err="1"/>
              <a:t>charge</a:t>
            </a:r>
            <a:r>
              <a:rPr lang="de-DE" b="1" dirty="0"/>
              <a:t> radii in </a:t>
            </a:r>
            <a:r>
              <a:rPr lang="de-DE" b="1" dirty="0" err="1"/>
              <a:t>californium</a:t>
            </a:r>
            <a:r>
              <a:rPr lang="de-DE" b="1" dirty="0"/>
              <a:t> isotopes</a:t>
            </a:r>
          </a:p>
        </p:txBody>
      </p:sp>
      <p:grpSp>
        <p:nvGrpSpPr>
          <p:cNvPr id="83" name="Gruppieren 82">
            <a:extLst>
              <a:ext uri="{FF2B5EF4-FFF2-40B4-BE49-F238E27FC236}">
                <a16:creationId xmlns:a16="http://schemas.microsoft.com/office/drawing/2014/main" id="{0EB76901-843B-956F-F916-AA05528D02E7}"/>
              </a:ext>
            </a:extLst>
          </p:cNvPr>
          <p:cNvGrpSpPr/>
          <p:nvPr/>
        </p:nvGrpSpPr>
        <p:grpSpPr>
          <a:xfrm>
            <a:off x="7528213" y="1490573"/>
            <a:ext cx="3992193" cy="1578522"/>
            <a:chOff x="7528213" y="1490573"/>
            <a:chExt cx="3992193" cy="1578522"/>
          </a:xfrm>
        </p:grpSpPr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DB528781-6308-B506-96BB-77BA91C6AD8E}"/>
                </a:ext>
              </a:extLst>
            </p:cNvPr>
            <p:cNvGrpSpPr/>
            <p:nvPr/>
          </p:nvGrpSpPr>
          <p:grpSpPr>
            <a:xfrm>
              <a:off x="7528213" y="1490573"/>
              <a:ext cx="3992193" cy="1578522"/>
              <a:chOff x="7528213" y="1490573"/>
              <a:chExt cx="3992193" cy="1578522"/>
            </a:xfrm>
          </p:grpSpPr>
          <p:sp>
            <p:nvSpPr>
              <p:cNvPr id="38" name="Textfeld 37">
                <a:extLst>
                  <a:ext uri="{FF2B5EF4-FFF2-40B4-BE49-F238E27FC236}">
                    <a16:creationId xmlns:a16="http://schemas.microsoft.com/office/drawing/2014/main" id="{33FE2E3A-2947-3022-0312-21F848F119CC}"/>
                  </a:ext>
                </a:extLst>
              </p:cNvPr>
              <p:cNvSpPr txBox="1"/>
              <p:nvPr/>
            </p:nvSpPr>
            <p:spPr>
              <a:xfrm>
                <a:off x="7528213" y="1490573"/>
                <a:ext cx="3992193" cy="4616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3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Macroscopic instability</a:t>
                </a:r>
              </a:p>
            </p:txBody>
          </p:sp>
          <p:sp>
            <p:nvSpPr>
              <p:cNvPr id="62" name="Abgerundetes Rechteck 61">
                <a:extLst>
                  <a:ext uri="{FF2B5EF4-FFF2-40B4-BE49-F238E27FC236}">
                    <a16:creationId xmlns:a16="http://schemas.microsoft.com/office/drawing/2014/main" id="{D87870F1-1A73-1F70-27E5-EDFC8A3A2628}"/>
                  </a:ext>
                </a:extLst>
              </p:cNvPr>
              <p:cNvSpPr/>
              <p:nvPr/>
            </p:nvSpPr>
            <p:spPr>
              <a:xfrm>
                <a:off x="7528213" y="2179115"/>
                <a:ext cx="3992193" cy="889980"/>
              </a:xfrm>
              <a:prstGeom prst="roundRect">
                <a:avLst/>
              </a:prstGeom>
              <a:solidFill>
                <a:schemeClr val="bg1"/>
              </a:solidFill>
              <a:ln w="25400">
                <a:solidFill>
                  <a:srgbClr val="C0000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sz="2300" dirty="0">
                    <a:solidFill>
                      <a:schemeClr val="tx1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Fission barrier diminishes</a:t>
                </a:r>
                <a:endParaRPr lang="en-US" sz="2300" dirty="0">
                  <a:solidFill>
                    <a:srgbClr val="E7001A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p:grpSp>
        <p:pic>
          <p:nvPicPr>
            <p:cNvPr id="56" name="Grafik 55">
              <a:extLst>
                <a:ext uri="{FF2B5EF4-FFF2-40B4-BE49-F238E27FC236}">
                  <a16:creationId xmlns:a16="http://schemas.microsoft.com/office/drawing/2014/main" id="{1569E508-8DA9-3D3F-E157-5C704409BA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046184" y="2692952"/>
              <a:ext cx="956250" cy="270000"/>
            </a:xfrm>
            <a:prstGeom prst="rect">
              <a:avLst/>
            </a:prstGeom>
          </p:spPr>
        </p:pic>
      </p:grpSp>
      <p:grpSp>
        <p:nvGrpSpPr>
          <p:cNvPr id="81" name="Gruppieren 80">
            <a:extLst>
              <a:ext uri="{FF2B5EF4-FFF2-40B4-BE49-F238E27FC236}">
                <a16:creationId xmlns:a16="http://schemas.microsoft.com/office/drawing/2014/main" id="{4E36EDE6-3019-3F8C-E1DB-7667C46CB3B9}"/>
              </a:ext>
            </a:extLst>
          </p:cNvPr>
          <p:cNvGrpSpPr/>
          <p:nvPr/>
        </p:nvGrpSpPr>
        <p:grpSpPr>
          <a:xfrm>
            <a:off x="7528213" y="3330896"/>
            <a:ext cx="3992193" cy="1148266"/>
            <a:chOff x="7528213" y="3330896"/>
            <a:chExt cx="3992193" cy="1148266"/>
          </a:xfrm>
        </p:grpSpPr>
        <p:sp>
          <p:nvSpPr>
            <p:cNvPr id="46" name="Textfeld 45">
              <a:extLst>
                <a:ext uri="{FF2B5EF4-FFF2-40B4-BE49-F238E27FC236}">
                  <a16:creationId xmlns:a16="http://schemas.microsoft.com/office/drawing/2014/main" id="{49529D90-1C87-B1DE-1619-F3CEA2E482E3}"/>
                </a:ext>
              </a:extLst>
            </p:cNvPr>
            <p:cNvSpPr txBox="1"/>
            <p:nvPr/>
          </p:nvSpPr>
          <p:spPr>
            <a:xfrm>
              <a:off x="7528213" y="3330896"/>
              <a:ext cx="3992193" cy="46166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en-US" sz="23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Microscopic stabilization</a:t>
              </a:r>
            </a:p>
          </p:txBody>
        </p:sp>
        <p:sp>
          <p:nvSpPr>
            <p:cNvPr id="61" name="Abgerundetes Rechteck 60">
              <a:extLst>
                <a:ext uri="{FF2B5EF4-FFF2-40B4-BE49-F238E27FC236}">
                  <a16:creationId xmlns:a16="http://schemas.microsoft.com/office/drawing/2014/main" id="{23053DBF-DA79-BA8E-8465-CF43E54B4F21}"/>
                </a:ext>
              </a:extLst>
            </p:cNvPr>
            <p:cNvSpPr/>
            <p:nvPr/>
          </p:nvSpPr>
          <p:spPr>
            <a:xfrm>
              <a:off x="7528213" y="4023601"/>
              <a:ext cx="1754686" cy="455561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00B05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300" dirty="0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Shell effects</a:t>
              </a:r>
              <a:endParaRPr lang="en-US" sz="2300" dirty="0">
                <a:solidFill>
                  <a:srgbClr val="E7001A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69" name="Abgerundetes Rechteck 68">
              <a:extLst>
                <a:ext uri="{FF2B5EF4-FFF2-40B4-BE49-F238E27FC236}">
                  <a16:creationId xmlns:a16="http://schemas.microsoft.com/office/drawing/2014/main" id="{C12DFCD3-8F38-68D6-72E8-37EEF7EFB423}"/>
                </a:ext>
              </a:extLst>
            </p:cNvPr>
            <p:cNvSpPr/>
            <p:nvPr/>
          </p:nvSpPr>
          <p:spPr>
            <a:xfrm>
              <a:off x="9765720" y="4023600"/>
              <a:ext cx="1754686" cy="455561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00B05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300" dirty="0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Pairing</a:t>
              </a:r>
              <a:endParaRPr lang="en-US" sz="2300" dirty="0">
                <a:solidFill>
                  <a:srgbClr val="E7001A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71" name="Gruppieren 70">
            <a:extLst>
              <a:ext uri="{FF2B5EF4-FFF2-40B4-BE49-F238E27FC236}">
                <a16:creationId xmlns:a16="http://schemas.microsoft.com/office/drawing/2014/main" id="{EDA1EC84-4A68-C310-8706-F01366A79C47}"/>
              </a:ext>
            </a:extLst>
          </p:cNvPr>
          <p:cNvGrpSpPr/>
          <p:nvPr/>
        </p:nvGrpSpPr>
        <p:grpSpPr>
          <a:xfrm>
            <a:off x="548310" y="1112630"/>
            <a:ext cx="6343909" cy="3595376"/>
            <a:chOff x="548310" y="1280599"/>
            <a:chExt cx="6343909" cy="3595376"/>
          </a:xfrm>
        </p:grpSpPr>
        <p:cxnSp>
          <p:nvCxnSpPr>
            <p:cNvPr id="25" name="Gerade Verbindung mit Pfeil 24">
              <a:extLst>
                <a:ext uri="{FF2B5EF4-FFF2-40B4-BE49-F238E27FC236}">
                  <a16:creationId xmlns:a16="http://schemas.microsoft.com/office/drawing/2014/main" id="{EF7188FE-FDA4-2C3D-F215-9A3C3A1F259C}"/>
                </a:ext>
              </a:extLst>
            </p:cNvPr>
            <p:cNvCxnSpPr>
              <a:cxnSpLocks/>
            </p:cNvCxnSpPr>
            <p:nvPr/>
          </p:nvCxnSpPr>
          <p:spPr>
            <a:xfrm>
              <a:off x="1259938" y="4875975"/>
              <a:ext cx="5227202" cy="0"/>
            </a:xfrm>
            <a:prstGeom prst="straightConnector1">
              <a:avLst/>
            </a:prstGeom>
            <a:ln w="57150">
              <a:gradFill flip="none" rotWithShape="1">
                <a:gsLst>
                  <a:gs pos="8000">
                    <a:schemeClr val="accent2">
                      <a:lumMod val="60000"/>
                      <a:lumOff val="40000"/>
                    </a:schemeClr>
                  </a:gs>
                  <a:gs pos="100000">
                    <a:srgbClr val="F3F3F3">
                      <a:lumMod val="0"/>
                      <a:lumOff val="100000"/>
                    </a:srgbClr>
                  </a:gs>
                </a:gsLst>
                <a:lin ang="10800000" scaled="1"/>
                <a:tileRect/>
              </a:gra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 Verbindung mit Pfeil 26">
              <a:extLst>
                <a:ext uri="{FF2B5EF4-FFF2-40B4-BE49-F238E27FC236}">
                  <a16:creationId xmlns:a16="http://schemas.microsoft.com/office/drawing/2014/main" id="{C7EE6248-E10E-694E-B9EA-2140E45FB860}"/>
                </a:ext>
              </a:extLst>
            </p:cNvPr>
            <p:cNvCxnSpPr>
              <a:cxnSpLocks/>
            </p:cNvCxnSpPr>
            <p:nvPr/>
          </p:nvCxnSpPr>
          <p:spPr>
            <a:xfrm>
              <a:off x="1647731" y="3839518"/>
              <a:ext cx="5184000" cy="0"/>
            </a:xfrm>
            <a:prstGeom prst="straightConnector1">
              <a:avLst/>
            </a:prstGeom>
            <a:ln w="57150">
              <a:gradFill flip="none" rotWithShape="1"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4"/>
                  </a:gs>
                </a:gsLst>
                <a:lin ang="0" scaled="1"/>
                <a:tileRect/>
              </a:gra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0" name="Picture 2">
              <a:extLst>
                <a:ext uri="{FF2B5EF4-FFF2-40B4-BE49-F238E27FC236}">
                  <a16:creationId xmlns:a16="http://schemas.microsoft.com/office/drawing/2014/main" id="{1BF6C4F3-93C3-AEAA-EE6A-5F2884A91D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48310" y="1280599"/>
              <a:ext cx="6343909" cy="3542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72" name="Abgerundetes Rechteck 71">
            <a:extLst>
              <a:ext uri="{FF2B5EF4-FFF2-40B4-BE49-F238E27FC236}">
                <a16:creationId xmlns:a16="http://schemas.microsoft.com/office/drawing/2014/main" id="{4F30D756-D22C-7B36-E994-88DA7F97BB58}"/>
              </a:ext>
            </a:extLst>
          </p:cNvPr>
          <p:cNvSpPr/>
          <p:nvPr/>
        </p:nvSpPr>
        <p:spPr>
          <a:xfrm>
            <a:off x="2101119" y="5668984"/>
            <a:ext cx="8174412" cy="627431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Studying their properties provide </a:t>
            </a:r>
            <a:r>
              <a:rPr lang="en-US" sz="230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stringest</a:t>
            </a:r>
            <a:r>
              <a:rPr lang="en-US" sz="23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tests of nuclear models</a:t>
            </a:r>
            <a:endParaRPr lang="en-US" sz="2300" dirty="0">
              <a:solidFill>
                <a:srgbClr val="E7001A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3" name="Abgerundetes Rechteck 72">
            <a:extLst>
              <a:ext uri="{FF2B5EF4-FFF2-40B4-BE49-F238E27FC236}">
                <a16:creationId xmlns:a16="http://schemas.microsoft.com/office/drawing/2014/main" id="{20DCCA50-FCF6-C728-11B6-80CE9A416732}"/>
              </a:ext>
            </a:extLst>
          </p:cNvPr>
          <p:cNvSpPr/>
          <p:nvPr/>
        </p:nvSpPr>
        <p:spPr>
          <a:xfrm>
            <a:off x="2554509" y="4917216"/>
            <a:ext cx="7267633" cy="62743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(Super) heavy elements owe their existence to shell effects</a:t>
            </a:r>
          </a:p>
        </p:txBody>
      </p:sp>
      <p:sp>
        <p:nvSpPr>
          <p:cNvPr id="75" name="Abgerundetes Rechteck 74">
            <a:extLst>
              <a:ext uri="{FF2B5EF4-FFF2-40B4-BE49-F238E27FC236}">
                <a16:creationId xmlns:a16="http://schemas.microsoft.com/office/drawing/2014/main" id="{A4423ED0-85F2-C037-A519-20DF14E9DA78}"/>
              </a:ext>
            </a:extLst>
          </p:cNvPr>
          <p:cNvSpPr/>
          <p:nvPr/>
        </p:nvSpPr>
        <p:spPr>
          <a:xfrm>
            <a:off x="4407108" y="4277193"/>
            <a:ext cx="334781" cy="33478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46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D25870-4035-D857-0F5A-4F6A70BAB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echteck 108">
            <a:extLst>
              <a:ext uri="{FF2B5EF4-FFF2-40B4-BE49-F238E27FC236}">
                <a16:creationId xmlns:a16="http://schemas.microsoft.com/office/drawing/2014/main" id="{E1C39335-3981-E406-9734-E39BA05CA5EF}"/>
              </a:ext>
            </a:extLst>
          </p:cNvPr>
          <p:cNvSpPr/>
          <p:nvPr/>
        </p:nvSpPr>
        <p:spPr>
          <a:xfrm>
            <a:off x="6646765" y="1600699"/>
            <a:ext cx="5152276" cy="4657289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hteck 105">
            <a:extLst>
              <a:ext uri="{FF2B5EF4-FFF2-40B4-BE49-F238E27FC236}">
                <a16:creationId xmlns:a16="http://schemas.microsoft.com/office/drawing/2014/main" id="{547563F8-B8D5-F349-C997-F9C7E550B5D1}"/>
              </a:ext>
            </a:extLst>
          </p:cNvPr>
          <p:cNvSpPr/>
          <p:nvPr/>
        </p:nvSpPr>
        <p:spPr>
          <a:xfrm>
            <a:off x="392959" y="1588768"/>
            <a:ext cx="5152276" cy="4657289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B75ABF8-6916-5167-E743-C1726137484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D2F4C09-65E4-4AD7-8D55-83CBD210ED85}" type="slidenum">
              <a:rPr lang="de-DE" smtClean="0"/>
              <a:pPr/>
              <a:t>20</a:t>
            </a:fld>
            <a:endParaRPr lang="de-DE"/>
          </a:p>
        </p:txBody>
      </p:sp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313467CF-99D2-64F1-712B-ECC347597B68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60000" y="6558140"/>
            <a:ext cx="1439993" cy="180000"/>
          </a:xfrm>
        </p:spPr>
        <p:txBody>
          <a:bodyPr/>
          <a:lstStyle/>
          <a:p>
            <a:fld id="{FA3E0F76-8CEA-534E-8ACF-1B679932A2F9}" type="datetime1">
              <a:rPr lang="de-DE" smtClean="0"/>
              <a:t>04.09.26</a:t>
            </a:fld>
            <a:endParaRPr lang="de-DE" dirty="0"/>
          </a:p>
        </p:txBody>
      </p:sp>
      <p:sp>
        <p:nvSpPr>
          <p:cNvPr id="10" name="Titel 8">
            <a:extLst>
              <a:ext uri="{FF2B5EF4-FFF2-40B4-BE49-F238E27FC236}">
                <a16:creationId xmlns:a16="http://schemas.microsoft.com/office/drawing/2014/main" id="{F258CE2D-5E87-82E8-6FED-D6CDA93E9608}"/>
              </a:ext>
            </a:extLst>
          </p:cNvPr>
          <p:cNvSpPr txBox="1">
            <a:spLocks/>
          </p:cNvSpPr>
          <p:nvPr/>
        </p:nvSpPr>
        <p:spPr>
          <a:xfrm>
            <a:off x="360000" y="659646"/>
            <a:ext cx="8976000" cy="90830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200" kern="1200" cap="all" baseline="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en-US" sz="3000" dirty="0"/>
              <a:t>Long half-lives: a challenge for </a:t>
            </a:r>
            <a:r>
              <a:rPr lang="en-US" sz="3000" dirty="0" err="1"/>
              <a:t>radris</a:t>
            </a:r>
            <a:endParaRPr lang="en-US" sz="3000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F27F5E66-6926-6ECF-36E1-2FF93C30F1B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60000" y="359999"/>
            <a:ext cx="8976000" cy="293144"/>
          </a:xfrm>
        </p:spPr>
        <p:txBody>
          <a:bodyPr/>
          <a:lstStyle/>
          <a:p>
            <a:r>
              <a:rPr lang="de-DE" b="1"/>
              <a:t>Evolution of changes in mean-square charge radii in californium isotopes</a:t>
            </a:r>
            <a:endParaRPr lang="de-DE" b="1" dirty="0"/>
          </a:p>
        </p:txBody>
      </p:sp>
      <p:sp>
        <p:nvSpPr>
          <p:cNvPr id="67" name="Abgerundetes Rechteck 66">
            <a:extLst>
              <a:ext uri="{FF2B5EF4-FFF2-40B4-BE49-F238E27FC236}">
                <a16:creationId xmlns:a16="http://schemas.microsoft.com/office/drawing/2014/main" id="{36A3093E-8ACC-7AAD-E370-EF2E3E83DC13}"/>
              </a:ext>
            </a:extLst>
          </p:cNvPr>
          <p:cNvSpPr/>
          <p:nvPr/>
        </p:nvSpPr>
        <p:spPr>
          <a:xfrm>
            <a:off x="929780" y="1759794"/>
            <a:ext cx="4133323" cy="646331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Three rotatable detectors</a:t>
            </a:r>
          </a:p>
        </p:txBody>
      </p:sp>
      <p:sp>
        <p:nvSpPr>
          <p:cNvPr id="68" name="Abgerundetes Rechteck 67">
            <a:extLst>
              <a:ext uri="{FF2B5EF4-FFF2-40B4-BE49-F238E27FC236}">
                <a16:creationId xmlns:a16="http://schemas.microsoft.com/office/drawing/2014/main" id="{78C943E9-D991-3959-7741-B1777E53F69C}"/>
              </a:ext>
            </a:extLst>
          </p:cNvPr>
          <p:cNvSpPr/>
          <p:nvPr/>
        </p:nvSpPr>
        <p:spPr>
          <a:xfrm>
            <a:off x="929780" y="5394306"/>
            <a:ext cx="4133323" cy="64633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Access to longer-lived nuclei</a:t>
            </a:r>
          </a:p>
        </p:txBody>
      </p:sp>
      <p:sp>
        <p:nvSpPr>
          <p:cNvPr id="102" name="Abgerundetes Rechteck 101">
            <a:extLst>
              <a:ext uri="{FF2B5EF4-FFF2-40B4-BE49-F238E27FC236}">
                <a16:creationId xmlns:a16="http://schemas.microsoft.com/office/drawing/2014/main" id="{C86CFBB1-FC28-BE4D-B65B-09DB4C72D40A}"/>
              </a:ext>
            </a:extLst>
          </p:cNvPr>
          <p:cNvSpPr/>
          <p:nvPr/>
        </p:nvSpPr>
        <p:spPr>
          <a:xfrm>
            <a:off x="7117789" y="1763603"/>
            <a:ext cx="4133323" cy="646331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Array of eight detectors</a:t>
            </a:r>
          </a:p>
        </p:txBody>
      </p:sp>
      <p:sp>
        <p:nvSpPr>
          <p:cNvPr id="110" name="Pfeil nach rechts 109">
            <a:extLst>
              <a:ext uri="{FF2B5EF4-FFF2-40B4-BE49-F238E27FC236}">
                <a16:creationId xmlns:a16="http://schemas.microsoft.com/office/drawing/2014/main" id="{CE4A52B7-A3A7-E8A3-9005-273D967DF6C9}"/>
              </a:ext>
            </a:extLst>
          </p:cNvPr>
          <p:cNvSpPr/>
          <p:nvPr/>
        </p:nvSpPr>
        <p:spPr>
          <a:xfrm>
            <a:off x="5769068" y="3688819"/>
            <a:ext cx="653863" cy="387829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DC88A8A-39D7-182B-AEE5-899CC5975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59" y="2871561"/>
            <a:ext cx="4585876" cy="2022343"/>
          </a:xfrm>
          <a:prstGeom prst="rect">
            <a:avLst/>
          </a:prstGeom>
        </p:spPr>
      </p:pic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EBD4E3B1-B7AF-0259-7D0D-096BCD232415}"/>
              </a:ext>
            </a:extLst>
          </p:cNvPr>
          <p:cNvGrpSpPr/>
          <p:nvPr/>
        </p:nvGrpSpPr>
        <p:grpSpPr>
          <a:xfrm>
            <a:off x="4447051" y="2748789"/>
            <a:ext cx="862672" cy="720000"/>
            <a:chOff x="5959849" y="3429000"/>
            <a:chExt cx="862672" cy="720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5" name="Rechteck 34">
              <a:extLst>
                <a:ext uri="{FF2B5EF4-FFF2-40B4-BE49-F238E27FC236}">
                  <a16:creationId xmlns:a16="http://schemas.microsoft.com/office/drawing/2014/main" id="{55CC0048-1AF5-CEF0-F788-2EC34812E9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31185" y="3429000"/>
              <a:ext cx="720000" cy="720000"/>
            </a:xfrm>
            <a:prstGeom prst="rect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feld 35">
                  <a:extLst>
                    <a:ext uri="{FF2B5EF4-FFF2-40B4-BE49-F238E27FC236}">
                      <a16:creationId xmlns:a16="http://schemas.microsoft.com/office/drawing/2014/main" id="{C4CDE1BB-A4CF-9012-0F5A-A08A32545AF1}"/>
                    </a:ext>
                  </a:extLst>
                </p:cNvPr>
                <p:cNvSpPr txBox="1"/>
                <p:nvPr/>
              </p:nvSpPr>
              <p:spPr>
                <a:xfrm>
                  <a:off x="5959849" y="3452868"/>
                  <a:ext cx="862672" cy="3724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Pre>
                          <m:sPrePr>
                            <m:ctrlPr>
                              <a:rPr lang="de-DE" b="0" i="1" smtClean="0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254</m:t>
                            </m:r>
                          </m:sup>
                          <m:e>
                            <m:r>
                              <m:rPr>
                                <m:sty m:val="p"/>
                              </m:rPr>
                              <a:rPr lang="de-DE" b="0" i="0" smtClean="0">
                                <a:latin typeface="Cambria Math" panose="02040503050406030204" pitchFamily="18" charset="0"/>
                              </a:rPr>
                              <m:t>Fm</m:t>
                            </m:r>
                          </m:e>
                        </m:sPre>
                      </m:oMath>
                    </m:oMathPara>
                  </a14:m>
                  <a:endParaRPr lang="de-DE" dirty="0"/>
                </a:p>
              </p:txBody>
            </p:sp>
          </mc:Choice>
          <mc:Fallback xmlns="">
            <p:sp>
              <p:nvSpPr>
                <p:cNvPr id="39" name="Textfeld 38">
                  <a:extLst>
                    <a:ext uri="{FF2B5EF4-FFF2-40B4-BE49-F238E27FC236}">
                      <a16:creationId xmlns:a16="http://schemas.microsoft.com/office/drawing/2014/main" id="{2F2F3998-E0D0-545E-C979-C7452ABDFD9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59849" y="3452868"/>
                  <a:ext cx="862672" cy="372410"/>
                </a:xfrm>
                <a:prstGeom prst="rect">
                  <a:avLst/>
                </a:prstGeom>
                <a:blipFill>
                  <a:blip r:embed="rId27"/>
                  <a:stretch>
                    <a:fillRect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feld 37">
                  <a:extLst>
                    <a:ext uri="{FF2B5EF4-FFF2-40B4-BE49-F238E27FC236}">
                      <a16:creationId xmlns:a16="http://schemas.microsoft.com/office/drawing/2014/main" id="{646481D7-55EC-FD66-CD54-C4A345C2B408}"/>
                    </a:ext>
                  </a:extLst>
                </p:cNvPr>
                <p:cNvSpPr txBox="1"/>
                <p:nvPr/>
              </p:nvSpPr>
              <p:spPr>
                <a:xfrm>
                  <a:off x="6133742" y="3816829"/>
                  <a:ext cx="514885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de-DE" sz="1200" b="0" i="1" smtClean="0">
                            <a:latin typeface="Cambria Math" panose="02040503050406030204" pitchFamily="18" charset="0"/>
                          </a:rPr>
                          <m:t>3.2</m:t>
                        </m:r>
                        <m:r>
                          <m:rPr>
                            <m:sty m:val="p"/>
                          </m:rPr>
                          <a:rPr lang="de-DE" sz="1200" b="0" i="0" smtClean="0"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de-DE" sz="1200" dirty="0"/>
                </a:p>
              </p:txBody>
            </p:sp>
          </mc:Choice>
          <mc:Fallback xmlns="">
            <p:sp>
              <p:nvSpPr>
                <p:cNvPr id="40" name="Textfeld 39">
                  <a:extLst>
                    <a:ext uri="{FF2B5EF4-FFF2-40B4-BE49-F238E27FC236}">
                      <a16:creationId xmlns:a16="http://schemas.microsoft.com/office/drawing/2014/main" id="{0A24EC3E-3031-A3B9-E5B4-2244B6DC9A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33742" y="3816829"/>
                  <a:ext cx="514885" cy="27699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8" name="Grafik 7">
            <a:extLst>
              <a:ext uri="{FF2B5EF4-FFF2-40B4-BE49-F238E27FC236}">
                <a16:creationId xmlns:a16="http://schemas.microsoft.com/office/drawing/2014/main" id="{4E922F04-0CFC-F7E5-2374-4D1279CF78CD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310" y="2548298"/>
            <a:ext cx="4134795" cy="3147342"/>
          </a:xfrm>
          <a:prstGeom prst="rect">
            <a:avLst/>
          </a:prstGeom>
        </p:spPr>
      </p:pic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85C92D45-D5E4-2D6B-BAA6-F2B8995AD87C}"/>
              </a:ext>
            </a:extLst>
          </p:cNvPr>
          <p:cNvGrpSpPr/>
          <p:nvPr/>
        </p:nvGrpSpPr>
        <p:grpSpPr>
          <a:xfrm>
            <a:off x="7070974" y="4017821"/>
            <a:ext cx="791336" cy="720000"/>
            <a:chOff x="624664" y="2959281"/>
            <a:chExt cx="791336" cy="720000"/>
          </a:xfrm>
        </p:grpSpPr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3DB9F67F-10CA-DC0C-CDA4-37491C541B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6000" y="2959281"/>
              <a:ext cx="720000" cy="720000"/>
            </a:xfrm>
            <a:prstGeom prst="rect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feld 12">
                  <a:extLst>
                    <a:ext uri="{FF2B5EF4-FFF2-40B4-BE49-F238E27FC236}">
                      <a16:creationId xmlns:a16="http://schemas.microsoft.com/office/drawing/2014/main" id="{F69DFF30-6563-C4B0-1466-F31599AB5093}"/>
                    </a:ext>
                  </a:extLst>
                </p:cNvPr>
                <p:cNvSpPr txBox="1"/>
                <p:nvPr/>
              </p:nvSpPr>
              <p:spPr>
                <a:xfrm>
                  <a:off x="624664" y="2983149"/>
                  <a:ext cx="75206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Pre>
                          <m:sPrePr>
                            <m:ctrlPr>
                              <a:rPr lang="de-DE" b="0" i="1" smtClean="0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246</m:t>
                            </m:r>
                          </m:sup>
                          <m:e>
                            <m:r>
                              <m:rPr>
                                <m:sty m:val="p"/>
                              </m:rPr>
                              <a:rPr lang="de-DE" b="0" i="0" smtClean="0">
                                <a:latin typeface="Cambria Math" panose="02040503050406030204" pitchFamily="18" charset="0"/>
                              </a:rPr>
                              <m:t>Cf</m:t>
                            </m:r>
                          </m:e>
                        </m:sPre>
                      </m:oMath>
                    </m:oMathPara>
                  </a14:m>
                  <a:endParaRPr lang="de-DE" dirty="0"/>
                </a:p>
              </p:txBody>
            </p:sp>
          </mc:Choice>
          <mc:Fallback xmlns="">
            <p:sp>
              <p:nvSpPr>
                <p:cNvPr id="92" name="Textfeld 91">
                  <a:extLst>
                    <a:ext uri="{FF2B5EF4-FFF2-40B4-BE49-F238E27FC236}">
                      <a16:creationId xmlns:a16="http://schemas.microsoft.com/office/drawing/2014/main" id="{6EB32733-4F7B-EAB7-1172-3314D44609C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4664" y="2983149"/>
                  <a:ext cx="752065" cy="369332"/>
                </a:xfrm>
                <a:prstGeom prst="rect">
                  <a:avLst/>
                </a:prstGeom>
                <a:blipFill>
                  <a:blip r:embed="rId18"/>
                  <a:stretch>
                    <a:fillRect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feld 13">
                  <a:extLst>
                    <a:ext uri="{FF2B5EF4-FFF2-40B4-BE49-F238E27FC236}">
                      <a16:creationId xmlns:a16="http://schemas.microsoft.com/office/drawing/2014/main" id="{072EF67B-9997-6448-E25F-024BFB1ACAE2}"/>
                    </a:ext>
                  </a:extLst>
                </p:cNvPr>
                <p:cNvSpPr txBox="1"/>
                <p:nvPr/>
              </p:nvSpPr>
              <p:spPr>
                <a:xfrm>
                  <a:off x="748018" y="3355559"/>
                  <a:ext cx="599843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de-DE" sz="1200" b="0" i="1" smtClean="0">
                            <a:latin typeface="Cambria Math" panose="02040503050406030204" pitchFamily="18" charset="0"/>
                          </a:rPr>
                          <m:t>35.7</m:t>
                        </m:r>
                        <m:r>
                          <m:rPr>
                            <m:sty m:val="p"/>
                          </m:rPr>
                          <a:rPr lang="de-DE" sz="1200" b="0" i="0" smtClean="0"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de-DE" sz="1200" dirty="0"/>
                </a:p>
              </p:txBody>
            </p:sp>
          </mc:Choice>
          <mc:Fallback xmlns="">
            <p:sp>
              <p:nvSpPr>
                <p:cNvPr id="93" name="Textfeld 92">
                  <a:extLst>
                    <a:ext uri="{FF2B5EF4-FFF2-40B4-BE49-F238E27FC236}">
                      <a16:creationId xmlns:a16="http://schemas.microsoft.com/office/drawing/2014/main" id="{1DE30017-A9CA-F22A-B58E-7EAE78783B8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8018" y="3355559"/>
                  <a:ext cx="599843" cy="276999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9" name="Rechteck 18">
            <a:extLst>
              <a:ext uri="{FF2B5EF4-FFF2-40B4-BE49-F238E27FC236}">
                <a16:creationId xmlns:a16="http://schemas.microsoft.com/office/drawing/2014/main" id="{AAEB2C9A-B03F-23E7-E203-2AFE936DA9BD}"/>
              </a:ext>
            </a:extLst>
          </p:cNvPr>
          <p:cNvSpPr/>
          <p:nvPr/>
        </p:nvSpPr>
        <p:spPr>
          <a:xfrm>
            <a:off x="7792233" y="3136618"/>
            <a:ext cx="1903767" cy="4646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792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  <p:bldP spid="102" grpId="0" animBg="1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E2338-D300-6087-CDBC-6212E87E3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Abgerundetes Rechteck 68">
            <a:extLst>
              <a:ext uri="{FF2B5EF4-FFF2-40B4-BE49-F238E27FC236}">
                <a16:creationId xmlns:a16="http://schemas.microsoft.com/office/drawing/2014/main" id="{1E81C2D8-47F2-40CF-9F01-6BC931B5D3AD}"/>
              </a:ext>
            </a:extLst>
          </p:cNvPr>
          <p:cNvSpPr/>
          <p:nvPr/>
        </p:nvSpPr>
        <p:spPr>
          <a:xfrm>
            <a:off x="366227" y="2071193"/>
            <a:ext cx="3542148" cy="4226172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7B267CA-E356-AB37-D0C6-83E372700C0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D2F4C09-65E4-4AD7-8D55-83CBD210ED85}" type="slidenum">
              <a:rPr lang="de-DE" smtClean="0"/>
              <a:pPr/>
              <a:t>21</a:t>
            </a:fld>
            <a:endParaRPr lang="de-DE"/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408DB685-9749-F479-DBEC-49203D4F0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724369"/>
            <a:ext cx="8976000" cy="823467"/>
          </a:xfrm>
        </p:spPr>
        <p:txBody>
          <a:bodyPr anchor="t">
            <a:normAutofit/>
          </a:bodyPr>
          <a:lstStyle/>
          <a:p>
            <a:r>
              <a:rPr lang="en-US" sz="3000" dirty="0"/>
              <a:t>Physics of heavy elements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C1FABA5-4529-7B6E-47DA-B73100F9066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F58AAF9-F0FB-014A-B9F2-92C37A6F746D}" type="datetime1">
              <a:rPr lang="de-DE" smtClean="0"/>
              <a:t>04.09.26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72FD211-A394-1E8B-F006-AD7A0368432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60000" y="359999"/>
            <a:ext cx="8976000" cy="190800"/>
          </a:xfrm>
        </p:spPr>
        <p:txBody>
          <a:bodyPr/>
          <a:lstStyle/>
          <a:p>
            <a:r>
              <a:rPr lang="de-DE" b="1" dirty="0"/>
              <a:t>Evolution of </a:t>
            </a:r>
            <a:r>
              <a:rPr lang="de-DE" b="1" dirty="0" err="1"/>
              <a:t>changes</a:t>
            </a:r>
            <a:r>
              <a:rPr lang="de-DE" b="1" dirty="0"/>
              <a:t> in </a:t>
            </a:r>
            <a:r>
              <a:rPr lang="de-DE" b="1" dirty="0" err="1"/>
              <a:t>mean-square</a:t>
            </a:r>
            <a:r>
              <a:rPr lang="de-DE" b="1" dirty="0"/>
              <a:t> </a:t>
            </a:r>
            <a:r>
              <a:rPr lang="de-DE" b="1" dirty="0" err="1"/>
              <a:t>charge</a:t>
            </a:r>
            <a:r>
              <a:rPr lang="de-DE" b="1" dirty="0"/>
              <a:t> radii in </a:t>
            </a:r>
            <a:r>
              <a:rPr lang="de-DE" b="1" dirty="0" err="1"/>
              <a:t>californium</a:t>
            </a:r>
            <a:r>
              <a:rPr lang="de-DE" b="1" dirty="0"/>
              <a:t> isotopes</a:t>
            </a:r>
          </a:p>
        </p:txBody>
      </p:sp>
      <p:sp>
        <p:nvSpPr>
          <p:cNvPr id="70" name="Abgerundetes Rechteck 69">
            <a:extLst>
              <a:ext uri="{FF2B5EF4-FFF2-40B4-BE49-F238E27FC236}">
                <a16:creationId xmlns:a16="http://schemas.microsoft.com/office/drawing/2014/main" id="{32357F5B-2B05-7ABF-9EDC-D1F6889DE401}"/>
              </a:ext>
            </a:extLst>
          </p:cNvPr>
          <p:cNvSpPr/>
          <p:nvPr/>
        </p:nvSpPr>
        <p:spPr>
          <a:xfrm>
            <a:off x="366227" y="1381800"/>
            <a:ext cx="3542148" cy="461665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Nilsson model</a:t>
            </a:r>
          </a:p>
        </p:txBody>
      </p:sp>
      <p:pic>
        <p:nvPicPr>
          <p:cNvPr id="71" name="Picture 5">
            <a:extLst>
              <a:ext uri="{FF2B5EF4-FFF2-40B4-BE49-F238E27FC236}">
                <a16:creationId xmlns:a16="http://schemas.microsoft.com/office/drawing/2014/main" id="{39D49063-D612-C78D-57BE-DDD7A07F20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995" r="15641" b="19987"/>
          <a:stretch>
            <a:fillRect/>
          </a:stretch>
        </p:blipFill>
        <p:spPr>
          <a:xfrm>
            <a:off x="4255454" y="1172055"/>
            <a:ext cx="3489397" cy="2022984"/>
          </a:xfrm>
          <a:prstGeom prst="rect">
            <a:avLst/>
          </a:prstGeom>
        </p:spPr>
      </p:pic>
      <p:grpSp>
        <p:nvGrpSpPr>
          <p:cNvPr id="102" name="Gruppieren 101">
            <a:extLst>
              <a:ext uri="{FF2B5EF4-FFF2-40B4-BE49-F238E27FC236}">
                <a16:creationId xmlns:a16="http://schemas.microsoft.com/office/drawing/2014/main" id="{ED7CF2E7-81CA-FFCB-FD88-6BF0DD4953BD}"/>
              </a:ext>
            </a:extLst>
          </p:cNvPr>
          <p:cNvGrpSpPr/>
          <p:nvPr/>
        </p:nvGrpSpPr>
        <p:grpSpPr>
          <a:xfrm>
            <a:off x="551987" y="2078778"/>
            <a:ext cx="3164400" cy="1031087"/>
            <a:chOff x="551987" y="2078778"/>
            <a:chExt cx="3164400" cy="1031087"/>
          </a:xfrm>
        </p:grpSpPr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B776DB6B-5DB0-AF14-3213-ACB62DF4AF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1987" y="2569865"/>
              <a:ext cx="3164400" cy="540000"/>
            </a:xfrm>
            <a:prstGeom prst="rect">
              <a:avLst/>
            </a:prstGeom>
          </p:spPr>
        </p:pic>
        <p:sp>
          <p:nvSpPr>
            <p:cNvPr id="72" name="Textfeld 71">
              <a:extLst>
                <a:ext uri="{FF2B5EF4-FFF2-40B4-BE49-F238E27FC236}">
                  <a16:creationId xmlns:a16="http://schemas.microsoft.com/office/drawing/2014/main" id="{8D0EB549-F9A5-0A44-5B38-D3FF99300BAB}"/>
                </a:ext>
              </a:extLst>
            </p:cNvPr>
            <p:cNvSpPr txBox="1"/>
            <p:nvPr/>
          </p:nvSpPr>
          <p:spPr>
            <a:xfrm>
              <a:off x="797593" y="2078778"/>
              <a:ext cx="2732568" cy="4462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300" u="sng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Mean-field potential</a:t>
              </a:r>
            </a:p>
          </p:txBody>
        </p:sp>
      </p:grpSp>
      <p:grpSp>
        <p:nvGrpSpPr>
          <p:cNvPr id="82" name="Gruppieren 81">
            <a:extLst>
              <a:ext uri="{FF2B5EF4-FFF2-40B4-BE49-F238E27FC236}">
                <a16:creationId xmlns:a16="http://schemas.microsoft.com/office/drawing/2014/main" id="{839D518D-D445-D094-161F-BC6B8B9C8812}"/>
              </a:ext>
            </a:extLst>
          </p:cNvPr>
          <p:cNvGrpSpPr/>
          <p:nvPr/>
        </p:nvGrpSpPr>
        <p:grpSpPr>
          <a:xfrm>
            <a:off x="787573" y="3212348"/>
            <a:ext cx="2732568" cy="795217"/>
            <a:chOff x="4798484" y="3275756"/>
            <a:chExt cx="2732568" cy="795217"/>
          </a:xfrm>
        </p:grpSpPr>
        <p:pic>
          <p:nvPicPr>
            <p:cNvPr id="23" name="Grafik 22">
              <a:extLst>
                <a:ext uri="{FF2B5EF4-FFF2-40B4-BE49-F238E27FC236}">
                  <a16:creationId xmlns:a16="http://schemas.microsoft.com/office/drawing/2014/main" id="{BC74BB8F-D84F-5379-6574-7505B860CD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25580" y="3778873"/>
              <a:ext cx="1320800" cy="292100"/>
            </a:xfrm>
            <a:prstGeom prst="rect">
              <a:avLst/>
            </a:prstGeom>
          </p:spPr>
        </p:pic>
        <p:sp>
          <p:nvSpPr>
            <p:cNvPr id="73" name="Textfeld 72">
              <a:extLst>
                <a:ext uri="{FF2B5EF4-FFF2-40B4-BE49-F238E27FC236}">
                  <a16:creationId xmlns:a16="http://schemas.microsoft.com/office/drawing/2014/main" id="{AAE284FA-6454-7AB7-CE23-8B027E2D7B35}"/>
                </a:ext>
              </a:extLst>
            </p:cNvPr>
            <p:cNvSpPr txBox="1"/>
            <p:nvPr/>
          </p:nvSpPr>
          <p:spPr>
            <a:xfrm>
              <a:off x="4798484" y="3275756"/>
              <a:ext cx="2732568" cy="4462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300" u="sng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Quantum Numbers</a:t>
              </a:r>
            </a:p>
          </p:txBody>
        </p:sp>
      </p:grpSp>
      <p:grpSp>
        <p:nvGrpSpPr>
          <p:cNvPr id="83" name="Gruppieren 82">
            <a:extLst>
              <a:ext uri="{FF2B5EF4-FFF2-40B4-BE49-F238E27FC236}">
                <a16:creationId xmlns:a16="http://schemas.microsoft.com/office/drawing/2014/main" id="{514B25CA-4134-EAFC-784E-17F3D35B149F}"/>
              </a:ext>
            </a:extLst>
          </p:cNvPr>
          <p:cNvGrpSpPr/>
          <p:nvPr/>
        </p:nvGrpSpPr>
        <p:grpSpPr>
          <a:xfrm>
            <a:off x="797593" y="4127321"/>
            <a:ext cx="2732568" cy="768074"/>
            <a:chOff x="4835760" y="4872819"/>
            <a:chExt cx="2732568" cy="768074"/>
          </a:xfrm>
        </p:grpSpPr>
        <p:pic>
          <p:nvPicPr>
            <p:cNvPr id="45" name="Grafik 44">
              <a:extLst>
                <a:ext uri="{FF2B5EF4-FFF2-40B4-BE49-F238E27FC236}">
                  <a16:creationId xmlns:a16="http://schemas.microsoft.com/office/drawing/2014/main" id="{E86BD73F-F6AE-C225-EFDC-A89841E78C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53203" y="5323393"/>
              <a:ext cx="1638300" cy="317500"/>
            </a:xfrm>
            <a:prstGeom prst="rect">
              <a:avLst/>
            </a:prstGeom>
          </p:spPr>
        </p:pic>
        <p:sp>
          <p:nvSpPr>
            <p:cNvPr id="74" name="Textfeld 73">
              <a:extLst>
                <a:ext uri="{FF2B5EF4-FFF2-40B4-BE49-F238E27FC236}">
                  <a16:creationId xmlns:a16="http://schemas.microsoft.com/office/drawing/2014/main" id="{FD5FDF76-1201-8860-301A-4C717C8D0B45}"/>
                </a:ext>
              </a:extLst>
            </p:cNvPr>
            <p:cNvSpPr txBox="1"/>
            <p:nvPr/>
          </p:nvSpPr>
          <p:spPr>
            <a:xfrm>
              <a:off x="4835760" y="4872819"/>
              <a:ext cx="2732568" cy="4462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300" u="sng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States</a:t>
              </a:r>
            </a:p>
          </p:txBody>
        </p:sp>
      </p:grpSp>
      <p:sp>
        <p:nvSpPr>
          <p:cNvPr id="76" name="Abgerundetes Rechteck 75">
            <a:extLst>
              <a:ext uri="{FF2B5EF4-FFF2-40B4-BE49-F238E27FC236}">
                <a16:creationId xmlns:a16="http://schemas.microsoft.com/office/drawing/2014/main" id="{2B72C099-9629-0F98-7ADF-7BA7808BFDE6}"/>
              </a:ext>
            </a:extLst>
          </p:cNvPr>
          <p:cNvSpPr/>
          <p:nvPr/>
        </p:nvSpPr>
        <p:spPr>
          <a:xfrm>
            <a:off x="4199062" y="5131909"/>
            <a:ext cx="3703767" cy="817738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How do orbitals evolve with deformation?</a:t>
            </a:r>
          </a:p>
        </p:txBody>
      </p:sp>
      <p:grpSp>
        <p:nvGrpSpPr>
          <p:cNvPr id="104" name="Gruppieren 103">
            <a:extLst>
              <a:ext uri="{FF2B5EF4-FFF2-40B4-BE49-F238E27FC236}">
                <a16:creationId xmlns:a16="http://schemas.microsoft.com/office/drawing/2014/main" id="{30CF1C50-1B5D-6D9F-74FE-5AE113CC9008}"/>
              </a:ext>
            </a:extLst>
          </p:cNvPr>
          <p:cNvGrpSpPr/>
          <p:nvPr/>
        </p:nvGrpSpPr>
        <p:grpSpPr>
          <a:xfrm>
            <a:off x="5111210" y="3633818"/>
            <a:ext cx="1871454" cy="939779"/>
            <a:chOff x="5111210" y="3633818"/>
            <a:chExt cx="1871454" cy="939779"/>
          </a:xfrm>
        </p:grpSpPr>
        <p:pic>
          <p:nvPicPr>
            <p:cNvPr id="75" name="Grafik 74">
              <a:extLst>
                <a:ext uri="{FF2B5EF4-FFF2-40B4-BE49-F238E27FC236}">
                  <a16:creationId xmlns:a16="http://schemas.microsoft.com/office/drawing/2014/main" id="{A1CE6497-4596-5B45-48F4-09A4039705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424637" y="4256097"/>
              <a:ext cx="1244600" cy="317500"/>
            </a:xfrm>
            <a:prstGeom prst="rect">
              <a:avLst/>
            </a:prstGeom>
          </p:spPr>
        </p:pic>
        <p:sp>
          <p:nvSpPr>
            <p:cNvPr id="77" name="Abgerundetes Rechteck 76">
              <a:extLst>
                <a:ext uri="{FF2B5EF4-FFF2-40B4-BE49-F238E27FC236}">
                  <a16:creationId xmlns:a16="http://schemas.microsoft.com/office/drawing/2014/main" id="{41868BE6-7D2E-F921-7215-48916E424204}"/>
                </a:ext>
              </a:extLst>
            </p:cNvPr>
            <p:cNvSpPr/>
            <p:nvPr/>
          </p:nvSpPr>
          <p:spPr>
            <a:xfrm>
              <a:off x="5111210" y="3633818"/>
              <a:ext cx="1871454" cy="443771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300" dirty="0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Nilsson label</a:t>
              </a:r>
            </a:p>
          </p:txBody>
        </p:sp>
      </p:grpSp>
      <p:pic>
        <p:nvPicPr>
          <p:cNvPr id="87" name="Grafik 86">
            <a:extLst>
              <a:ext uri="{FF2B5EF4-FFF2-40B4-BE49-F238E27FC236}">
                <a16:creationId xmlns:a16="http://schemas.microsoft.com/office/drawing/2014/main" id="{0180BA70-C91A-F21C-4CB7-2206C19457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931" y="1068615"/>
            <a:ext cx="3796881" cy="4720769"/>
          </a:xfrm>
          <a:prstGeom prst="rect">
            <a:avLst/>
          </a:prstGeom>
        </p:spPr>
      </p:pic>
      <p:cxnSp>
        <p:nvCxnSpPr>
          <p:cNvPr id="89" name="Gerade Verbindung 88">
            <a:extLst>
              <a:ext uri="{FF2B5EF4-FFF2-40B4-BE49-F238E27FC236}">
                <a16:creationId xmlns:a16="http://schemas.microsoft.com/office/drawing/2014/main" id="{6B53F86B-66C5-F1BF-5372-B9FA5B61E1FD}"/>
              </a:ext>
            </a:extLst>
          </p:cNvPr>
          <p:cNvCxnSpPr/>
          <p:nvPr/>
        </p:nvCxnSpPr>
        <p:spPr>
          <a:xfrm>
            <a:off x="360000" y="3254491"/>
            <a:ext cx="354837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Gerade Verbindung 89">
            <a:extLst>
              <a:ext uri="{FF2B5EF4-FFF2-40B4-BE49-F238E27FC236}">
                <a16:creationId xmlns:a16="http://schemas.microsoft.com/office/drawing/2014/main" id="{6A51AAB1-36D5-4E8D-F1C8-9CD950D5D9FE}"/>
              </a:ext>
            </a:extLst>
          </p:cNvPr>
          <p:cNvCxnSpPr/>
          <p:nvPr/>
        </p:nvCxnSpPr>
        <p:spPr>
          <a:xfrm>
            <a:off x="359999" y="4163942"/>
            <a:ext cx="354837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Gerade Verbindung 90">
            <a:extLst>
              <a:ext uri="{FF2B5EF4-FFF2-40B4-BE49-F238E27FC236}">
                <a16:creationId xmlns:a16="http://schemas.microsoft.com/office/drawing/2014/main" id="{91A49218-6A3C-312B-84C2-7F96984F3CF4}"/>
              </a:ext>
            </a:extLst>
          </p:cNvPr>
          <p:cNvCxnSpPr/>
          <p:nvPr/>
        </p:nvCxnSpPr>
        <p:spPr>
          <a:xfrm>
            <a:off x="359998" y="5088432"/>
            <a:ext cx="354837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" name="Gruppieren 102">
            <a:extLst>
              <a:ext uri="{FF2B5EF4-FFF2-40B4-BE49-F238E27FC236}">
                <a16:creationId xmlns:a16="http://schemas.microsoft.com/office/drawing/2014/main" id="{0ABB5F63-A574-EED6-E0C5-DC458C49C838}"/>
              </a:ext>
            </a:extLst>
          </p:cNvPr>
          <p:cNvGrpSpPr/>
          <p:nvPr/>
        </p:nvGrpSpPr>
        <p:grpSpPr>
          <a:xfrm>
            <a:off x="787573" y="5056182"/>
            <a:ext cx="2732568" cy="1125548"/>
            <a:chOff x="787573" y="5056182"/>
            <a:chExt cx="2732568" cy="1125548"/>
          </a:xfrm>
        </p:grpSpPr>
        <p:pic>
          <p:nvPicPr>
            <p:cNvPr id="92" name="Grafik 91">
              <a:extLst>
                <a:ext uri="{FF2B5EF4-FFF2-40B4-BE49-F238E27FC236}">
                  <a16:creationId xmlns:a16="http://schemas.microsoft.com/office/drawing/2014/main" id="{7656998F-7C2E-C99F-B2A3-4ABCB78F6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43638" y="5506060"/>
              <a:ext cx="2440478" cy="675670"/>
            </a:xfrm>
            <a:prstGeom prst="rect">
              <a:avLst/>
            </a:prstGeom>
          </p:spPr>
        </p:pic>
        <p:sp>
          <p:nvSpPr>
            <p:cNvPr id="93" name="Textfeld 92">
              <a:extLst>
                <a:ext uri="{FF2B5EF4-FFF2-40B4-BE49-F238E27FC236}">
                  <a16:creationId xmlns:a16="http://schemas.microsoft.com/office/drawing/2014/main" id="{9C8F9949-582D-BA04-96D2-139DFA1FCFE9}"/>
                </a:ext>
              </a:extLst>
            </p:cNvPr>
            <p:cNvSpPr txBox="1"/>
            <p:nvPr/>
          </p:nvSpPr>
          <p:spPr>
            <a:xfrm>
              <a:off x="787573" y="5056182"/>
              <a:ext cx="2732568" cy="4462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300" u="sng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Deformation</a:t>
              </a:r>
            </a:p>
          </p:txBody>
        </p:sp>
      </p:grpSp>
      <p:pic>
        <p:nvPicPr>
          <p:cNvPr id="94" name="Grafik 93">
            <a:extLst>
              <a:ext uri="{FF2B5EF4-FFF2-40B4-BE49-F238E27FC236}">
                <a16:creationId xmlns:a16="http://schemas.microsoft.com/office/drawing/2014/main" id="{41091CC4-6536-F8D4-0E03-BE8C2C9C69B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18579" y="6098894"/>
            <a:ext cx="2174716" cy="416612"/>
          </a:xfrm>
          <a:prstGeom prst="rect">
            <a:avLst/>
          </a:prstGeom>
          <a:ln>
            <a:noFill/>
          </a:ln>
        </p:spPr>
      </p:pic>
      <p:pic>
        <p:nvPicPr>
          <p:cNvPr id="85" name="Grafik 84">
            <a:extLst>
              <a:ext uri="{FF2B5EF4-FFF2-40B4-BE49-F238E27FC236}">
                <a16:creationId xmlns:a16="http://schemas.microsoft.com/office/drawing/2014/main" id="{9CEB7059-C27F-B4DC-306E-FBDF9F78967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57" t="29363" r="29404" b="29979"/>
          <a:stretch>
            <a:fillRect/>
          </a:stretch>
        </p:blipFill>
        <p:spPr>
          <a:xfrm>
            <a:off x="11363553" y="5422634"/>
            <a:ext cx="507079" cy="417468"/>
          </a:xfrm>
          <a:prstGeom prst="rect">
            <a:avLst/>
          </a:prstGeom>
        </p:spPr>
      </p:pic>
      <p:pic>
        <p:nvPicPr>
          <p:cNvPr id="86" name="Grafik 85">
            <a:extLst>
              <a:ext uri="{FF2B5EF4-FFF2-40B4-BE49-F238E27FC236}">
                <a16:creationId xmlns:a16="http://schemas.microsoft.com/office/drawing/2014/main" id="{EA9A095C-84FE-32F1-2287-2BF89AED2FE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01" t="11634" r="31969" b="15224"/>
          <a:stretch>
            <a:fillRect/>
          </a:stretch>
        </p:blipFill>
        <p:spPr>
          <a:xfrm>
            <a:off x="8245455" y="5375148"/>
            <a:ext cx="321884" cy="523483"/>
          </a:xfrm>
          <a:prstGeom prst="rect">
            <a:avLst/>
          </a:prstGeom>
        </p:spPr>
      </p:pic>
      <p:pic>
        <p:nvPicPr>
          <p:cNvPr id="84" name="Grafik 83">
            <a:extLst>
              <a:ext uri="{FF2B5EF4-FFF2-40B4-BE49-F238E27FC236}">
                <a16:creationId xmlns:a16="http://schemas.microsoft.com/office/drawing/2014/main" id="{F1A9A6AB-0292-00C5-05D9-99DE11C4D67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29" t="31463" r="37304" b="34251"/>
          <a:stretch>
            <a:fillRect/>
          </a:stretch>
        </p:blipFill>
        <p:spPr>
          <a:xfrm>
            <a:off x="9294651" y="5409421"/>
            <a:ext cx="360000" cy="391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7202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BBCBF-3223-7D3F-259C-AE6AD3AE7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>
            <a:extLst>
              <a:ext uri="{FF2B5EF4-FFF2-40B4-BE49-F238E27FC236}">
                <a16:creationId xmlns:a16="http://schemas.microsoft.com/office/drawing/2014/main" id="{AA622C8B-A874-16B6-5700-D6861308C815}"/>
              </a:ext>
            </a:extLst>
          </p:cNvPr>
          <p:cNvSpPr txBox="1">
            <a:spLocks/>
          </p:cNvSpPr>
          <p:nvPr/>
        </p:nvSpPr>
        <p:spPr>
          <a:xfrm>
            <a:off x="358320" y="668823"/>
            <a:ext cx="8976000" cy="72768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200" kern="1200" cap="all" baseline="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Cycle for californium 246</a:t>
            </a: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id="{7CA19D07-7284-C269-BA85-0DB8A56A65C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60000" y="6558140"/>
            <a:ext cx="1439993" cy="180000"/>
          </a:xfrm>
        </p:spPr>
        <p:txBody>
          <a:bodyPr/>
          <a:lstStyle/>
          <a:p>
            <a:fld id="{45EC09B7-84DE-7B41-9780-82743FE15A76}" type="datetime1">
              <a:rPr lang="de-DE" smtClean="0"/>
              <a:t>04.09.26</a:t>
            </a:fld>
            <a:endParaRPr lang="de-DE" dirty="0"/>
          </a:p>
        </p:txBody>
      </p:sp>
      <p:sp>
        <p:nvSpPr>
          <p:cNvPr id="35" name="Foliennummernplatzhalter 5">
            <a:extLst>
              <a:ext uri="{FF2B5EF4-FFF2-40B4-BE49-F238E27FC236}">
                <a16:creationId xmlns:a16="http://schemas.microsoft.com/office/drawing/2014/main" id="{176ED6E2-859A-28EC-B231-A90A3D4AAB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417905" y="6558140"/>
            <a:ext cx="1462304" cy="180000"/>
          </a:xfrm>
        </p:spPr>
        <p:txBody>
          <a:bodyPr/>
          <a:lstStyle/>
          <a:p>
            <a:fld id="{DD2F4C09-65E4-4AD7-8D55-83CBD210ED85}" type="slidenum">
              <a:rPr lang="de-DE" smtClean="0"/>
              <a:pPr/>
              <a:t>22</a:t>
            </a:fld>
            <a:endParaRPr lang="de-DE" dirty="0"/>
          </a:p>
        </p:txBody>
      </p:sp>
      <p:sp>
        <p:nvSpPr>
          <p:cNvPr id="75" name="Abgerundetes Rechteck 74">
            <a:extLst>
              <a:ext uri="{FF2B5EF4-FFF2-40B4-BE49-F238E27FC236}">
                <a16:creationId xmlns:a16="http://schemas.microsoft.com/office/drawing/2014/main" id="{897DF5C0-A9E2-5889-D6BB-390A37079417}"/>
              </a:ext>
            </a:extLst>
          </p:cNvPr>
          <p:cNvSpPr/>
          <p:nvPr/>
        </p:nvSpPr>
        <p:spPr>
          <a:xfrm>
            <a:off x="4083582" y="5232229"/>
            <a:ext cx="7872873" cy="979535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Breeding increases Cf yield and decreases possible background from Fm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Prolonging cycle past 75 min doesn’t significantly increase gain</a:t>
            </a:r>
          </a:p>
        </p:txBody>
      </p:sp>
      <p:pic>
        <p:nvPicPr>
          <p:cNvPr id="79" name="Grafik 78">
            <a:extLst>
              <a:ext uri="{FF2B5EF4-FFF2-40B4-BE49-F238E27FC236}">
                <a16:creationId xmlns:a16="http://schemas.microsoft.com/office/drawing/2014/main" id="{F5FAFA16-ADF6-760E-D9A8-9197486F3E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90516" y="1506018"/>
            <a:ext cx="5311667" cy="3541111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01BE70BA-1BFA-C8D5-C283-39248065E104}"/>
              </a:ext>
            </a:extLst>
          </p:cNvPr>
          <p:cNvSpPr>
            <a:spLocks noChangeAspect="1"/>
          </p:cNvSpPr>
          <p:nvPr/>
        </p:nvSpPr>
        <p:spPr>
          <a:xfrm>
            <a:off x="3287336" y="1989000"/>
            <a:ext cx="720000" cy="720000"/>
          </a:xfrm>
          <a:prstGeom prst="rect">
            <a:avLst/>
          </a:prstGeom>
          <a:solidFill>
            <a:srgbClr val="FFC0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6069EEC1-68B1-B9C9-706D-065B700C1BD9}"/>
                  </a:ext>
                </a:extLst>
              </p:cNvPr>
              <p:cNvSpPr txBox="1"/>
              <p:nvPr/>
            </p:nvSpPr>
            <p:spPr>
              <a:xfrm>
                <a:off x="3216000" y="2012868"/>
                <a:ext cx="830612" cy="3724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Pre>
                        <m:sPre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  <m:sup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254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de-DE" b="0" i="0" smtClean="0">
                              <a:latin typeface="Cambria Math" panose="02040503050406030204" pitchFamily="18" charset="0"/>
                            </a:rPr>
                            <m:t>No</m:t>
                          </m:r>
                        </m:e>
                      </m:sPre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6069EEC1-68B1-B9C9-706D-065B700C1B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6000" y="2012868"/>
                <a:ext cx="830612" cy="372410"/>
              </a:xfrm>
              <a:prstGeom prst="rect">
                <a:avLst/>
              </a:prstGeom>
              <a:blipFill>
                <a:blip r:embed="rId3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B9A66CA1-2C7B-88B4-36EB-AC640199AB86}"/>
                  </a:ext>
                </a:extLst>
              </p:cNvPr>
              <p:cNvSpPr txBox="1"/>
              <p:nvPr/>
            </p:nvSpPr>
            <p:spPr>
              <a:xfrm>
                <a:off x="3357032" y="2375754"/>
                <a:ext cx="58060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1200" b="0" i="1" smtClean="0">
                          <a:latin typeface="Cambria Math" panose="02040503050406030204" pitchFamily="18" charset="0"/>
                        </a:rPr>
                        <m:t>51</m:t>
                      </m:r>
                      <m:r>
                        <a:rPr lang="de-DE" sz="1200" b="0" i="0" smtClean="0">
                          <a:latin typeface="Cambria Math" panose="02040503050406030204" pitchFamily="18" charset="0"/>
                        </a:rPr>
                        <m:t>.2</m:t>
                      </m:r>
                      <m:r>
                        <m:rPr>
                          <m:sty m:val="p"/>
                        </m:rPr>
                        <a:rPr lang="de-DE" sz="1200" b="0" i="0" smtClean="0">
                          <a:latin typeface="Cambria Math" panose="02040503050406030204" pitchFamily="18" charset="0"/>
                        </a:rPr>
                        <m:t>s</m:t>
                      </m:r>
                    </m:oMath>
                  </m:oMathPara>
                </a14:m>
                <a:endParaRPr lang="de-DE" sz="1200" dirty="0"/>
              </a:p>
            </p:txBody>
          </p:sp>
        </mc:Choice>
        <mc:Fallback xmlns=""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B9A66CA1-2C7B-88B4-36EB-AC640199AB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032" y="2375754"/>
                <a:ext cx="580608" cy="2769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EACA7BEB-4B4C-EC31-3A2E-46A79573A8DE}"/>
              </a:ext>
            </a:extLst>
          </p:cNvPr>
          <p:cNvCxnSpPr>
            <a:cxnSpLocks/>
          </p:cNvCxnSpPr>
          <p:nvPr/>
        </p:nvCxnSpPr>
        <p:spPr>
          <a:xfrm rot="18900000" flipH="1">
            <a:off x="2672777" y="2947179"/>
            <a:ext cx="720000" cy="0"/>
          </a:xfrm>
          <a:prstGeom prst="straightConnector1">
            <a:avLst/>
          </a:prstGeom>
          <a:ln w="69850">
            <a:solidFill>
              <a:schemeClr val="tx1"/>
            </a:solidFill>
            <a:tailEnd type="stealt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hteck 9">
            <a:extLst>
              <a:ext uri="{FF2B5EF4-FFF2-40B4-BE49-F238E27FC236}">
                <a16:creationId xmlns:a16="http://schemas.microsoft.com/office/drawing/2014/main" id="{8DD3C79A-F7D6-48A0-617F-E40E0F1C8AA6}"/>
              </a:ext>
            </a:extLst>
          </p:cNvPr>
          <p:cNvSpPr>
            <a:spLocks noChangeAspect="1"/>
          </p:cNvSpPr>
          <p:nvPr/>
        </p:nvSpPr>
        <p:spPr>
          <a:xfrm>
            <a:off x="2062037" y="3216909"/>
            <a:ext cx="720000" cy="720000"/>
          </a:xfrm>
          <a:prstGeom prst="rect">
            <a:avLst/>
          </a:prstGeom>
          <a:solidFill>
            <a:srgbClr val="FFC0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>
                <a:extLst>
                  <a:ext uri="{FF2B5EF4-FFF2-40B4-BE49-F238E27FC236}">
                    <a16:creationId xmlns:a16="http://schemas.microsoft.com/office/drawing/2014/main" id="{C5A37464-20D5-5438-DC38-F7EBF0DCE532}"/>
                  </a:ext>
                </a:extLst>
              </p:cNvPr>
              <p:cNvSpPr txBox="1"/>
              <p:nvPr/>
            </p:nvSpPr>
            <p:spPr>
              <a:xfrm>
                <a:off x="1990701" y="3240777"/>
                <a:ext cx="862672" cy="3724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Pre>
                        <m:sPre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  <m:sup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250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de-DE" b="0" i="0" smtClean="0">
                              <a:latin typeface="Cambria Math" panose="02040503050406030204" pitchFamily="18" charset="0"/>
                            </a:rPr>
                            <m:t>Fm</m:t>
                          </m:r>
                        </m:e>
                      </m:sPre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11" name="Textfeld 10">
                <a:extLst>
                  <a:ext uri="{FF2B5EF4-FFF2-40B4-BE49-F238E27FC236}">
                    <a16:creationId xmlns:a16="http://schemas.microsoft.com/office/drawing/2014/main" id="{C5A37464-20D5-5438-DC38-F7EBF0DCE5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0701" y="3240777"/>
                <a:ext cx="862672" cy="372410"/>
              </a:xfrm>
              <a:prstGeom prst="rect">
                <a:avLst/>
              </a:prstGeom>
              <a:blipFill>
                <a:blip r:embed="rId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feld 11">
                <a:extLst>
                  <a:ext uri="{FF2B5EF4-FFF2-40B4-BE49-F238E27FC236}">
                    <a16:creationId xmlns:a16="http://schemas.microsoft.com/office/drawing/2014/main" id="{B6FCC9A5-0C71-7AA6-0413-387581F792D6}"/>
                  </a:ext>
                </a:extLst>
              </p:cNvPr>
              <p:cNvSpPr txBox="1"/>
              <p:nvPr/>
            </p:nvSpPr>
            <p:spPr>
              <a:xfrm>
                <a:off x="2082277" y="3613187"/>
                <a:ext cx="65594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1200" b="0" i="1" smtClean="0">
                          <a:latin typeface="Cambria Math" panose="02040503050406030204" pitchFamily="18" charset="0"/>
                        </a:rPr>
                        <m:t>30</m:t>
                      </m:r>
                      <m:r>
                        <m:rPr>
                          <m:sty m:val="p"/>
                        </m:rPr>
                        <a:rPr lang="de-DE" sz="1200" b="0" i="0" smtClean="0">
                          <a:latin typeface="Cambria Math" panose="02040503050406030204" pitchFamily="18" charset="0"/>
                        </a:rPr>
                        <m:t>min</m:t>
                      </m:r>
                    </m:oMath>
                  </m:oMathPara>
                </a14:m>
                <a:endParaRPr lang="de-DE" sz="1200" dirty="0"/>
              </a:p>
            </p:txBody>
          </p:sp>
        </mc:Choice>
        <mc:Fallback xmlns="">
          <p:sp>
            <p:nvSpPr>
              <p:cNvPr id="12" name="Textfeld 11">
                <a:extLst>
                  <a:ext uri="{FF2B5EF4-FFF2-40B4-BE49-F238E27FC236}">
                    <a16:creationId xmlns:a16="http://schemas.microsoft.com/office/drawing/2014/main" id="{B6FCC9A5-0C71-7AA6-0413-387581F792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2277" y="3613187"/>
                <a:ext cx="655949" cy="2769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hteck 13">
            <a:extLst>
              <a:ext uri="{FF2B5EF4-FFF2-40B4-BE49-F238E27FC236}">
                <a16:creationId xmlns:a16="http://schemas.microsoft.com/office/drawing/2014/main" id="{DEBB742D-A735-7AFB-A504-A93894A7BA75}"/>
              </a:ext>
            </a:extLst>
          </p:cNvPr>
          <p:cNvSpPr>
            <a:spLocks noChangeAspect="1"/>
          </p:cNvSpPr>
          <p:nvPr/>
        </p:nvSpPr>
        <p:spPr>
          <a:xfrm>
            <a:off x="843290" y="4447797"/>
            <a:ext cx="720000" cy="720000"/>
          </a:xfrm>
          <a:prstGeom prst="rect">
            <a:avLst/>
          </a:prstGeom>
          <a:solidFill>
            <a:srgbClr val="FFC0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feld 14">
                <a:extLst>
                  <a:ext uri="{FF2B5EF4-FFF2-40B4-BE49-F238E27FC236}">
                    <a16:creationId xmlns:a16="http://schemas.microsoft.com/office/drawing/2014/main" id="{FD510C67-9BF0-6DC3-C59F-C67960B2752D}"/>
                  </a:ext>
                </a:extLst>
              </p:cNvPr>
              <p:cNvSpPr txBox="1"/>
              <p:nvPr/>
            </p:nvSpPr>
            <p:spPr>
              <a:xfrm>
                <a:off x="771954" y="4471665"/>
                <a:ext cx="7520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Pre>
                        <m:sPre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  <m:sup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246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de-DE" b="0" i="0" smtClean="0">
                              <a:latin typeface="Cambria Math" panose="02040503050406030204" pitchFamily="18" charset="0"/>
                            </a:rPr>
                            <m:t>Cf</m:t>
                          </m:r>
                        </m:e>
                      </m:sPre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15" name="Textfeld 14">
                <a:extLst>
                  <a:ext uri="{FF2B5EF4-FFF2-40B4-BE49-F238E27FC236}">
                    <a16:creationId xmlns:a16="http://schemas.microsoft.com/office/drawing/2014/main" id="{FD510C67-9BF0-6DC3-C59F-C67960B275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954" y="4471665"/>
                <a:ext cx="752065" cy="369332"/>
              </a:xfrm>
              <a:prstGeom prst="rect">
                <a:avLst/>
              </a:prstGeom>
              <a:blipFill>
                <a:blip r:embed="rId7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feld 15">
                <a:extLst>
                  <a:ext uri="{FF2B5EF4-FFF2-40B4-BE49-F238E27FC236}">
                    <a16:creationId xmlns:a16="http://schemas.microsoft.com/office/drawing/2014/main" id="{981D9FF8-EC2F-0D40-76B1-3FC5495F42FE}"/>
                  </a:ext>
                </a:extLst>
              </p:cNvPr>
              <p:cNvSpPr txBox="1"/>
              <p:nvPr/>
            </p:nvSpPr>
            <p:spPr>
              <a:xfrm>
                <a:off x="895308" y="4844075"/>
                <a:ext cx="59984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1200" b="0" i="1" smtClean="0">
                          <a:latin typeface="Cambria Math" panose="02040503050406030204" pitchFamily="18" charset="0"/>
                        </a:rPr>
                        <m:t>35.7</m:t>
                      </m:r>
                      <m:r>
                        <m:rPr>
                          <m:sty m:val="p"/>
                        </m:rPr>
                        <a:rPr lang="de-DE" sz="1200" b="0" i="0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de-DE" sz="1200" dirty="0"/>
              </a:p>
            </p:txBody>
          </p:sp>
        </mc:Choice>
        <mc:Fallback xmlns="">
          <p:sp>
            <p:nvSpPr>
              <p:cNvPr id="16" name="Textfeld 15">
                <a:extLst>
                  <a:ext uri="{FF2B5EF4-FFF2-40B4-BE49-F238E27FC236}">
                    <a16:creationId xmlns:a16="http://schemas.microsoft.com/office/drawing/2014/main" id="{981D9FF8-EC2F-0D40-76B1-3FC5495F42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308" y="4844075"/>
                <a:ext cx="599843" cy="27699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57CFA4CB-422D-379E-29E7-DB1F28471281}"/>
                  </a:ext>
                </a:extLst>
              </p:cNvPr>
              <p:cNvSpPr txBox="1"/>
              <p:nvPr/>
            </p:nvSpPr>
            <p:spPr>
              <a:xfrm>
                <a:off x="3139825" y="2813083"/>
                <a:ext cx="710451" cy="369332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90%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57CFA4CB-422D-379E-29E7-DB1F284712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9825" y="2813083"/>
                <a:ext cx="710451" cy="369332"/>
              </a:xfrm>
              <a:prstGeom prst="rect">
                <a:avLst/>
              </a:prstGeom>
              <a:blipFill>
                <a:blip r:embed="rId9"/>
                <a:stretch>
                  <a:fillRect b="-3333"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59A1D63B-A5DE-6561-9741-FDF023E2D8EB}"/>
              </a:ext>
            </a:extLst>
          </p:cNvPr>
          <p:cNvCxnSpPr>
            <a:cxnSpLocks/>
          </p:cNvCxnSpPr>
          <p:nvPr/>
        </p:nvCxnSpPr>
        <p:spPr>
          <a:xfrm rot="18900000" flipH="1">
            <a:off x="1469657" y="4183907"/>
            <a:ext cx="720000" cy="0"/>
          </a:xfrm>
          <a:prstGeom prst="straightConnector1">
            <a:avLst/>
          </a:prstGeom>
          <a:ln w="69850">
            <a:solidFill>
              <a:schemeClr val="tx1"/>
            </a:solidFill>
            <a:tailEnd type="stealt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feld 19">
                <a:extLst>
                  <a:ext uri="{FF2B5EF4-FFF2-40B4-BE49-F238E27FC236}">
                    <a16:creationId xmlns:a16="http://schemas.microsoft.com/office/drawing/2014/main" id="{C128CBF0-F29F-EA01-B372-681BBEC6FB8C}"/>
                  </a:ext>
                </a:extLst>
              </p:cNvPr>
              <p:cNvSpPr txBox="1"/>
              <p:nvPr/>
            </p:nvSpPr>
            <p:spPr>
              <a:xfrm>
                <a:off x="1920507" y="4068404"/>
                <a:ext cx="947695" cy="369332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90%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feld 19">
                <a:extLst>
                  <a:ext uri="{FF2B5EF4-FFF2-40B4-BE49-F238E27FC236}">
                    <a16:creationId xmlns:a16="http://schemas.microsoft.com/office/drawing/2014/main" id="{C128CBF0-F29F-EA01-B372-681BBEC6FB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0507" y="4068404"/>
                <a:ext cx="947695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7BF107EB-0635-E0E4-77E7-8114B67BA1F2}"/>
              </a:ext>
            </a:extLst>
          </p:cNvPr>
          <p:cNvCxnSpPr>
            <a:cxnSpLocks/>
          </p:cNvCxnSpPr>
          <p:nvPr/>
        </p:nvCxnSpPr>
        <p:spPr>
          <a:xfrm rot="18900000" flipH="1">
            <a:off x="254129" y="5411202"/>
            <a:ext cx="720000" cy="0"/>
          </a:xfrm>
          <a:prstGeom prst="straightConnector1">
            <a:avLst/>
          </a:prstGeom>
          <a:ln w="69850">
            <a:solidFill>
              <a:schemeClr val="tx1"/>
            </a:solidFill>
            <a:tailEnd type="stealt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feld 21">
                <a:extLst>
                  <a:ext uri="{FF2B5EF4-FFF2-40B4-BE49-F238E27FC236}">
                    <a16:creationId xmlns:a16="http://schemas.microsoft.com/office/drawing/2014/main" id="{DF375637-31D1-8B96-366F-9790C81857FC}"/>
                  </a:ext>
                </a:extLst>
              </p:cNvPr>
              <p:cNvSpPr txBox="1"/>
              <p:nvPr/>
            </p:nvSpPr>
            <p:spPr>
              <a:xfrm>
                <a:off x="773415" y="5435032"/>
                <a:ext cx="838691" cy="369332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100%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feld 21">
                <a:extLst>
                  <a:ext uri="{FF2B5EF4-FFF2-40B4-BE49-F238E27FC236}">
                    <a16:creationId xmlns:a16="http://schemas.microsoft.com/office/drawing/2014/main" id="{DF375637-31D1-8B96-366F-9790C81857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415" y="5435032"/>
                <a:ext cx="838691" cy="369332"/>
              </a:xfrm>
              <a:prstGeom prst="rect">
                <a:avLst/>
              </a:prstGeom>
              <a:blipFill>
                <a:blip r:embed="rId11"/>
                <a:stretch>
                  <a:fillRect b="-3448"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B9DB142A-58D7-8F2A-88B3-7D02F5B49630}"/>
              </a:ext>
            </a:extLst>
          </p:cNvPr>
          <p:cNvCxnSpPr>
            <a:cxnSpLocks/>
            <a:stCxn id="33" idx="6"/>
          </p:cNvCxnSpPr>
          <p:nvPr/>
        </p:nvCxnSpPr>
        <p:spPr>
          <a:xfrm flipV="1">
            <a:off x="4183825" y="2319183"/>
            <a:ext cx="361607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23">
            <a:extLst>
              <a:ext uri="{FF2B5EF4-FFF2-40B4-BE49-F238E27FC236}">
                <a16:creationId xmlns:a16="http://schemas.microsoft.com/office/drawing/2014/main" id="{AEA4267A-6060-6893-1D0D-76E41E3747E2}"/>
              </a:ext>
            </a:extLst>
          </p:cNvPr>
          <p:cNvSpPr txBox="1"/>
          <p:nvPr/>
        </p:nvSpPr>
        <p:spPr>
          <a:xfrm>
            <a:off x="4545432" y="2134517"/>
            <a:ext cx="1383477" cy="369332"/>
          </a:xfrm>
          <a:prstGeom prst="rect">
            <a:avLst/>
          </a:prstGeom>
          <a:solidFill>
            <a:schemeClr val="bg1"/>
          </a:solidFill>
          <a:ln w="2540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Production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2527CB8-4AA1-E117-373F-A725540AF3DD}"/>
              </a:ext>
            </a:extLst>
          </p:cNvPr>
          <p:cNvSpPr>
            <a:spLocks noChangeAspect="1"/>
          </p:cNvSpPr>
          <p:nvPr/>
        </p:nvSpPr>
        <p:spPr>
          <a:xfrm>
            <a:off x="1909077" y="3063434"/>
            <a:ext cx="1044000" cy="1044000"/>
          </a:xfrm>
          <a:prstGeom prst="ellipse">
            <a:avLst/>
          </a:prstGeom>
          <a:noFill/>
          <a:ln w="28575">
            <a:solidFill>
              <a:srgbClr val="00B05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791E58D4-3DDE-3A45-E6A5-388132EFCB59}"/>
              </a:ext>
            </a:extLst>
          </p:cNvPr>
          <p:cNvCxnSpPr>
            <a:cxnSpLocks/>
            <a:stCxn id="25" idx="6"/>
            <a:endCxn id="27" idx="1"/>
          </p:cNvCxnSpPr>
          <p:nvPr/>
        </p:nvCxnSpPr>
        <p:spPr>
          <a:xfrm flipV="1">
            <a:off x="2953077" y="3580049"/>
            <a:ext cx="348289" cy="0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feld 26">
            <a:extLst>
              <a:ext uri="{FF2B5EF4-FFF2-40B4-BE49-F238E27FC236}">
                <a16:creationId xmlns:a16="http://schemas.microsoft.com/office/drawing/2014/main" id="{F4538950-E5BD-AEA2-E52C-029383C2DF9F}"/>
              </a:ext>
            </a:extLst>
          </p:cNvPr>
          <p:cNvSpPr txBox="1"/>
          <p:nvPr/>
        </p:nvSpPr>
        <p:spPr>
          <a:xfrm>
            <a:off x="3301366" y="3395383"/>
            <a:ext cx="2264343" cy="369332"/>
          </a:xfrm>
          <a:prstGeom prst="rect">
            <a:avLst/>
          </a:prstGeom>
          <a:solidFill>
            <a:schemeClr val="bg1"/>
          </a:solidFill>
          <a:ln w="25400">
            <a:solidFill>
              <a:srgbClr val="06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Breeding on filament</a:t>
            </a:r>
          </a:p>
        </p:txBody>
      </p: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317A478C-FD8E-3ADF-52BE-A3775DFCBA3B}"/>
              </a:ext>
            </a:extLst>
          </p:cNvPr>
          <p:cNvCxnSpPr>
            <a:cxnSpLocks/>
            <a:stCxn id="30" idx="6"/>
            <a:endCxn id="29" idx="1"/>
          </p:cNvCxnSpPr>
          <p:nvPr/>
        </p:nvCxnSpPr>
        <p:spPr>
          <a:xfrm flipV="1">
            <a:off x="1732010" y="4812535"/>
            <a:ext cx="429376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C5C660FC-5AAE-1086-0665-C77FDBCD8331}"/>
              </a:ext>
            </a:extLst>
          </p:cNvPr>
          <p:cNvSpPr txBox="1"/>
          <p:nvPr/>
        </p:nvSpPr>
        <p:spPr>
          <a:xfrm>
            <a:off x="2161386" y="4627869"/>
            <a:ext cx="1608838" cy="369332"/>
          </a:xfrm>
          <a:prstGeom prst="rect">
            <a:avLst/>
          </a:prstGeom>
          <a:solidFill>
            <a:schemeClr val="bg1"/>
          </a:solidFill>
          <a:ln w="2540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Spectroscopy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6349E5C-CFF0-3E6A-50BF-EF34FA3E1EA7}"/>
              </a:ext>
            </a:extLst>
          </p:cNvPr>
          <p:cNvSpPr>
            <a:spLocks noChangeAspect="1"/>
          </p:cNvSpPr>
          <p:nvPr/>
        </p:nvSpPr>
        <p:spPr>
          <a:xfrm>
            <a:off x="688010" y="4296137"/>
            <a:ext cx="1044000" cy="1044000"/>
          </a:xfrm>
          <a:prstGeom prst="ellipse">
            <a:avLst/>
          </a:prstGeom>
          <a:noFill/>
          <a:ln w="28575">
            <a:solidFill>
              <a:srgbClr val="0070C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feld 30">
                <a:extLst>
                  <a:ext uri="{FF2B5EF4-FFF2-40B4-BE49-F238E27FC236}">
                    <a16:creationId xmlns:a16="http://schemas.microsoft.com/office/drawing/2014/main" id="{FD6D264C-2795-9EF8-A80B-E71DBBCF6658}"/>
                  </a:ext>
                </a:extLst>
              </p:cNvPr>
              <p:cNvSpPr txBox="1"/>
              <p:nvPr/>
            </p:nvSpPr>
            <p:spPr>
              <a:xfrm>
                <a:off x="495270" y="2166095"/>
                <a:ext cx="1837599" cy="36933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Pre>
                      <m:sPrePr>
                        <m:ctrlPr>
                          <a:rPr lang="de-DE" sz="1800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de-DE" sz="1800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  <m:sup>
                        <m:r>
                          <a:rPr lang="de-DE" sz="1800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208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de-DE" sz="1800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Pb</m:t>
                        </m:r>
                      </m:e>
                    </m:sPre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de-DE" sz="1800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de-DE" sz="1800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  <m:sup>
                        <m:r>
                          <a:rPr lang="de-DE" sz="1800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48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de-DE" sz="1800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Ca</m:t>
                        </m:r>
                      </m:e>
                    </m:sPre>
                    <m:r>
                      <a:rPr lang="de-DE" sz="1800" b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,2</m:t>
                    </m:r>
                    <m:r>
                      <m:rPr>
                        <m:sty m:val="p"/>
                      </m:rPr>
                      <a:rPr lang="de-DE" sz="1800" b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)</a:t>
                </a:r>
                <a:endParaRPr lang="en-US" dirty="0"/>
              </a:p>
            </p:txBody>
          </p:sp>
        </mc:Choice>
        <mc:Fallback xmlns="">
          <p:sp>
            <p:nvSpPr>
              <p:cNvPr id="31" name="Textfeld 30">
                <a:extLst>
                  <a:ext uri="{FF2B5EF4-FFF2-40B4-BE49-F238E27FC236}">
                    <a16:creationId xmlns:a16="http://schemas.microsoft.com/office/drawing/2014/main" id="{FD6D264C-2795-9EF8-A80B-E71DBBCF66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270" y="2166095"/>
                <a:ext cx="1837599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 w="25400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Gerade Verbindung 31">
            <a:extLst>
              <a:ext uri="{FF2B5EF4-FFF2-40B4-BE49-F238E27FC236}">
                <a16:creationId xmlns:a16="http://schemas.microsoft.com/office/drawing/2014/main" id="{61F27DD6-32B9-A599-5BBB-72748ACBE149}"/>
              </a:ext>
            </a:extLst>
          </p:cNvPr>
          <p:cNvCxnSpPr>
            <a:stCxn id="31" idx="3"/>
          </p:cNvCxnSpPr>
          <p:nvPr/>
        </p:nvCxnSpPr>
        <p:spPr>
          <a:xfrm flipV="1">
            <a:off x="2332869" y="2349000"/>
            <a:ext cx="954467" cy="1761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FF70EF9C-9923-C857-1046-96F92ED4F21B}"/>
              </a:ext>
            </a:extLst>
          </p:cNvPr>
          <p:cNvSpPr>
            <a:spLocks noChangeAspect="1"/>
          </p:cNvSpPr>
          <p:nvPr/>
        </p:nvSpPr>
        <p:spPr>
          <a:xfrm>
            <a:off x="3139825" y="1805769"/>
            <a:ext cx="1044000" cy="1044000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feld 33">
                <a:extLst>
                  <a:ext uri="{FF2B5EF4-FFF2-40B4-BE49-F238E27FC236}">
                    <a16:creationId xmlns:a16="http://schemas.microsoft.com/office/drawing/2014/main" id="{B5CC44EC-BACA-CE4C-DCC8-7D684D010D68}"/>
                  </a:ext>
                </a:extLst>
              </p:cNvPr>
              <p:cNvSpPr txBox="1"/>
              <p:nvPr/>
            </p:nvSpPr>
            <p:spPr>
              <a:xfrm>
                <a:off x="757091" y="2601769"/>
                <a:ext cx="1276868" cy="36933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de-DE" i="1" dirty="0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𝜎</m:t>
                      </m:r>
                      <m:r>
                        <a:rPr lang="de-DE" i="1" dirty="0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≈2 µ</m:t>
                      </m:r>
                      <m:r>
                        <m:rPr>
                          <m:sty m:val="p"/>
                        </m:rPr>
                        <a:rPr lang="de-DE" dirty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b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" name="Textfeld 33">
                <a:extLst>
                  <a:ext uri="{FF2B5EF4-FFF2-40B4-BE49-F238E27FC236}">
                    <a16:creationId xmlns:a16="http://schemas.microsoft.com/office/drawing/2014/main" id="{B5CC44EC-BACA-CE4C-DCC8-7D684D010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091" y="2601769"/>
                <a:ext cx="1276868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 w="25400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AFEDA638-448C-A695-7239-EAD222025F1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60000" y="359999"/>
            <a:ext cx="8976000" cy="190800"/>
          </a:xfrm>
        </p:spPr>
        <p:txBody>
          <a:bodyPr/>
          <a:lstStyle/>
          <a:p>
            <a:r>
              <a:rPr lang="de-DE" b="1" dirty="0"/>
              <a:t>Evolution of </a:t>
            </a:r>
            <a:r>
              <a:rPr lang="de-DE" b="1" dirty="0" err="1"/>
              <a:t>changes</a:t>
            </a:r>
            <a:r>
              <a:rPr lang="de-DE" b="1" dirty="0"/>
              <a:t> in </a:t>
            </a:r>
            <a:r>
              <a:rPr lang="de-DE" b="1" dirty="0" err="1"/>
              <a:t>mean-square</a:t>
            </a:r>
            <a:r>
              <a:rPr lang="de-DE" b="1" dirty="0"/>
              <a:t> </a:t>
            </a:r>
            <a:r>
              <a:rPr lang="de-DE" b="1" dirty="0" err="1"/>
              <a:t>charge</a:t>
            </a:r>
            <a:r>
              <a:rPr lang="de-DE" b="1" dirty="0"/>
              <a:t> radii in </a:t>
            </a:r>
            <a:r>
              <a:rPr lang="de-DE" b="1" dirty="0" err="1"/>
              <a:t>californium</a:t>
            </a:r>
            <a:r>
              <a:rPr lang="de-DE" b="1" dirty="0"/>
              <a:t> isotopes</a:t>
            </a:r>
          </a:p>
        </p:txBody>
      </p:sp>
    </p:spTree>
    <p:extLst>
      <p:ext uri="{BB962C8B-B14F-4D97-AF65-F5344CB8AC3E}">
        <p14:creationId xmlns:p14="http://schemas.microsoft.com/office/powerpoint/2010/main" val="13876443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8EE9F-158B-63D2-3B54-77B9D308F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>
            <a:extLst>
              <a:ext uri="{FF2B5EF4-FFF2-40B4-BE49-F238E27FC236}">
                <a16:creationId xmlns:a16="http://schemas.microsoft.com/office/drawing/2014/main" id="{8574CA31-7FF8-ADD2-72BF-B51DCAF65D90}"/>
              </a:ext>
            </a:extLst>
          </p:cNvPr>
          <p:cNvSpPr txBox="1">
            <a:spLocks/>
          </p:cNvSpPr>
          <p:nvPr/>
        </p:nvSpPr>
        <p:spPr>
          <a:xfrm>
            <a:off x="358320" y="668823"/>
            <a:ext cx="8976000" cy="72768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200" kern="1200" cap="all" baseline="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Cycle for californium 246</a:t>
            </a: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id="{B3C861EA-0A0E-C833-78AF-23EBB5DBA47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60000" y="6558140"/>
            <a:ext cx="1439993" cy="180000"/>
          </a:xfrm>
        </p:spPr>
        <p:txBody>
          <a:bodyPr/>
          <a:lstStyle/>
          <a:p>
            <a:fld id="{ED4EB4AF-E770-454C-91C5-2DFE8B599C74}" type="datetime1">
              <a:rPr lang="de-DE" smtClean="0"/>
              <a:t>04.09.26</a:t>
            </a:fld>
            <a:endParaRPr lang="de-DE" dirty="0"/>
          </a:p>
        </p:txBody>
      </p:sp>
      <p:sp>
        <p:nvSpPr>
          <p:cNvPr id="35" name="Foliennummernplatzhalter 5">
            <a:extLst>
              <a:ext uri="{FF2B5EF4-FFF2-40B4-BE49-F238E27FC236}">
                <a16:creationId xmlns:a16="http://schemas.microsoft.com/office/drawing/2014/main" id="{1EE13A63-2B13-B94C-EBB4-18AAE5CB742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417905" y="6558140"/>
            <a:ext cx="1462304" cy="180000"/>
          </a:xfrm>
        </p:spPr>
        <p:txBody>
          <a:bodyPr/>
          <a:lstStyle/>
          <a:p>
            <a:fld id="{DD2F4C09-65E4-4AD7-8D55-83CBD210ED85}" type="slidenum">
              <a:rPr lang="de-DE" smtClean="0"/>
              <a:pPr/>
              <a:t>23</a:t>
            </a:fld>
            <a:endParaRPr lang="de-DE" dirty="0"/>
          </a:p>
        </p:txBody>
      </p:sp>
      <p:sp>
        <p:nvSpPr>
          <p:cNvPr id="68" name="Rechteck 67">
            <a:extLst>
              <a:ext uri="{FF2B5EF4-FFF2-40B4-BE49-F238E27FC236}">
                <a16:creationId xmlns:a16="http://schemas.microsoft.com/office/drawing/2014/main" id="{41D4E088-16D5-C717-A235-0A366EF138AE}"/>
              </a:ext>
            </a:extLst>
          </p:cNvPr>
          <p:cNvSpPr>
            <a:spLocks noChangeAspect="1"/>
          </p:cNvSpPr>
          <p:nvPr/>
        </p:nvSpPr>
        <p:spPr>
          <a:xfrm>
            <a:off x="3287336" y="1989000"/>
            <a:ext cx="720000" cy="720000"/>
          </a:xfrm>
          <a:prstGeom prst="rect">
            <a:avLst/>
          </a:prstGeom>
          <a:solidFill>
            <a:srgbClr val="FFC0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feld 68">
                <a:extLst>
                  <a:ext uri="{FF2B5EF4-FFF2-40B4-BE49-F238E27FC236}">
                    <a16:creationId xmlns:a16="http://schemas.microsoft.com/office/drawing/2014/main" id="{E9FC84F0-28A1-BD66-967D-327554CAACD7}"/>
                  </a:ext>
                </a:extLst>
              </p:cNvPr>
              <p:cNvSpPr txBox="1"/>
              <p:nvPr/>
            </p:nvSpPr>
            <p:spPr>
              <a:xfrm>
                <a:off x="3216000" y="2012868"/>
                <a:ext cx="830612" cy="3724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Pre>
                        <m:sPre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  <m:sup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254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de-DE" b="0" i="0" smtClean="0">
                              <a:latin typeface="Cambria Math" panose="02040503050406030204" pitchFamily="18" charset="0"/>
                            </a:rPr>
                            <m:t>No</m:t>
                          </m:r>
                        </m:e>
                      </m:sPre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69" name="Textfeld 68">
                <a:extLst>
                  <a:ext uri="{FF2B5EF4-FFF2-40B4-BE49-F238E27FC236}">
                    <a16:creationId xmlns:a16="http://schemas.microsoft.com/office/drawing/2014/main" id="{E9FC84F0-28A1-BD66-967D-327554CAAC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6000" y="2012868"/>
                <a:ext cx="830612" cy="372410"/>
              </a:xfrm>
              <a:prstGeom prst="rect">
                <a:avLst/>
              </a:prstGeom>
              <a:blipFill>
                <a:blip r:embed="rId2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feld 69">
                <a:extLst>
                  <a:ext uri="{FF2B5EF4-FFF2-40B4-BE49-F238E27FC236}">
                    <a16:creationId xmlns:a16="http://schemas.microsoft.com/office/drawing/2014/main" id="{A4AE91C5-DC31-01DF-7C2A-715F373DAD14}"/>
                  </a:ext>
                </a:extLst>
              </p:cNvPr>
              <p:cNvSpPr txBox="1"/>
              <p:nvPr/>
            </p:nvSpPr>
            <p:spPr>
              <a:xfrm>
                <a:off x="3357032" y="2375754"/>
                <a:ext cx="58060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1200" b="0" i="1" smtClean="0">
                          <a:latin typeface="Cambria Math" panose="02040503050406030204" pitchFamily="18" charset="0"/>
                        </a:rPr>
                        <m:t>51</m:t>
                      </m:r>
                      <m:r>
                        <a:rPr lang="de-DE" sz="1200" b="0" i="0" smtClean="0">
                          <a:latin typeface="Cambria Math" panose="02040503050406030204" pitchFamily="18" charset="0"/>
                        </a:rPr>
                        <m:t>.2</m:t>
                      </m:r>
                      <m:r>
                        <m:rPr>
                          <m:sty m:val="p"/>
                        </m:rPr>
                        <a:rPr lang="de-DE" sz="1200" b="0" i="0" smtClean="0">
                          <a:latin typeface="Cambria Math" panose="02040503050406030204" pitchFamily="18" charset="0"/>
                        </a:rPr>
                        <m:t>s</m:t>
                      </m:r>
                    </m:oMath>
                  </m:oMathPara>
                </a14:m>
                <a:endParaRPr lang="de-DE" sz="1200" dirty="0"/>
              </a:p>
            </p:txBody>
          </p:sp>
        </mc:Choice>
        <mc:Fallback xmlns="">
          <p:sp>
            <p:nvSpPr>
              <p:cNvPr id="70" name="Textfeld 69">
                <a:extLst>
                  <a:ext uri="{FF2B5EF4-FFF2-40B4-BE49-F238E27FC236}">
                    <a16:creationId xmlns:a16="http://schemas.microsoft.com/office/drawing/2014/main" id="{A4AE91C5-DC31-01DF-7C2A-715F373DAD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032" y="2375754"/>
                <a:ext cx="580608" cy="2769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B6C86D99-ED3B-D474-49CC-2E3360C58DC1}"/>
              </a:ext>
            </a:extLst>
          </p:cNvPr>
          <p:cNvCxnSpPr>
            <a:cxnSpLocks/>
          </p:cNvCxnSpPr>
          <p:nvPr/>
        </p:nvCxnSpPr>
        <p:spPr>
          <a:xfrm rot="18900000" flipH="1">
            <a:off x="2672777" y="2947179"/>
            <a:ext cx="720000" cy="0"/>
          </a:xfrm>
          <a:prstGeom prst="straightConnector1">
            <a:avLst/>
          </a:prstGeom>
          <a:ln w="69850">
            <a:solidFill>
              <a:schemeClr val="tx1"/>
            </a:solidFill>
            <a:tailEnd type="stealt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E4FE8C17-7A07-12A1-89D3-14038BE1F6B1}"/>
              </a:ext>
            </a:extLst>
          </p:cNvPr>
          <p:cNvGrpSpPr/>
          <p:nvPr/>
        </p:nvGrpSpPr>
        <p:grpSpPr>
          <a:xfrm>
            <a:off x="1990701" y="3216909"/>
            <a:ext cx="862672" cy="720000"/>
            <a:chOff x="1990701" y="3216909"/>
            <a:chExt cx="862672" cy="720000"/>
          </a:xfrm>
        </p:grpSpPr>
        <p:sp>
          <p:nvSpPr>
            <p:cNvPr id="65" name="Rechteck 64">
              <a:extLst>
                <a:ext uri="{FF2B5EF4-FFF2-40B4-BE49-F238E27FC236}">
                  <a16:creationId xmlns:a16="http://schemas.microsoft.com/office/drawing/2014/main" id="{CDB6A6B5-5FEB-38BA-05D3-8FC1812545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62037" y="3216909"/>
              <a:ext cx="720000" cy="720000"/>
            </a:xfrm>
            <a:prstGeom prst="rect">
              <a:avLst/>
            </a:prstGeom>
            <a:solidFill>
              <a:srgbClr val="FFC000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Textfeld 65">
                  <a:extLst>
                    <a:ext uri="{FF2B5EF4-FFF2-40B4-BE49-F238E27FC236}">
                      <a16:creationId xmlns:a16="http://schemas.microsoft.com/office/drawing/2014/main" id="{A899EF2E-3223-BA14-72F1-D499C0559E78}"/>
                    </a:ext>
                  </a:extLst>
                </p:cNvPr>
                <p:cNvSpPr txBox="1"/>
                <p:nvPr/>
              </p:nvSpPr>
              <p:spPr>
                <a:xfrm>
                  <a:off x="1990701" y="3240777"/>
                  <a:ext cx="862672" cy="3724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Pre>
                          <m:sPrePr>
                            <m:ctrlPr>
                              <a:rPr lang="de-DE" b="0" i="1" smtClean="0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250</m:t>
                            </m:r>
                          </m:sup>
                          <m:e>
                            <m:r>
                              <m:rPr>
                                <m:sty m:val="p"/>
                              </m:rPr>
                              <a:rPr lang="de-DE" b="0" i="0" smtClean="0">
                                <a:latin typeface="Cambria Math" panose="02040503050406030204" pitchFamily="18" charset="0"/>
                              </a:rPr>
                              <m:t>Fm</m:t>
                            </m:r>
                          </m:e>
                        </m:sPre>
                      </m:oMath>
                    </m:oMathPara>
                  </a14:m>
                  <a:endParaRPr lang="de-DE" dirty="0"/>
                </a:p>
              </p:txBody>
            </p:sp>
          </mc:Choice>
          <mc:Fallback xmlns="">
            <p:sp>
              <p:nvSpPr>
                <p:cNvPr id="66" name="Textfeld 65">
                  <a:extLst>
                    <a:ext uri="{FF2B5EF4-FFF2-40B4-BE49-F238E27FC236}">
                      <a16:creationId xmlns:a16="http://schemas.microsoft.com/office/drawing/2014/main" id="{A899EF2E-3223-BA14-72F1-D499C0559E7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90701" y="3240777"/>
                  <a:ext cx="862672" cy="372410"/>
                </a:xfrm>
                <a:prstGeom prst="rect">
                  <a:avLst/>
                </a:prstGeom>
                <a:blipFill>
                  <a:blip r:embed="rId4"/>
                  <a:stretch>
                    <a:fillRect b="-1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feld 66">
                  <a:extLst>
                    <a:ext uri="{FF2B5EF4-FFF2-40B4-BE49-F238E27FC236}">
                      <a16:creationId xmlns:a16="http://schemas.microsoft.com/office/drawing/2014/main" id="{4254377D-4A2A-CE6E-BA3D-83D50E452E00}"/>
                    </a:ext>
                  </a:extLst>
                </p:cNvPr>
                <p:cNvSpPr txBox="1"/>
                <p:nvPr/>
              </p:nvSpPr>
              <p:spPr>
                <a:xfrm>
                  <a:off x="2082277" y="3613187"/>
                  <a:ext cx="655949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de-DE" sz="1200" b="0" i="1" smtClean="0">
                            <a:latin typeface="Cambria Math" panose="02040503050406030204" pitchFamily="18" charset="0"/>
                          </a:rPr>
                          <m:t>30</m:t>
                        </m:r>
                        <m:r>
                          <m:rPr>
                            <m:sty m:val="p"/>
                          </m:rPr>
                          <a:rPr lang="de-DE" sz="1200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oMath>
                    </m:oMathPara>
                  </a14:m>
                  <a:endParaRPr lang="de-DE" sz="1200" dirty="0"/>
                </a:p>
              </p:txBody>
            </p:sp>
          </mc:Choice>
          <mc:Fallback xmlns="">
            <p:sp>
              <p:nvSpPr>
                <p:cNvPr id="67" name="Textfeld 66">
                  <a:extLst>
                    <a:ext uri="{FF2B5EF4-FFF2-40B4-BE49-F238E27FC236}">
                      <a16:creationId xmlns:a16="http://schemas.microsoft.com/office/drawing/2014/main" id="{4254377D-4A2A-CE6E-BA3D-83D50E452E0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82277" y="3613187"/>
                  <a:ext cx="655949" cy="27699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547DC0FF-D863-010D-96A6-54360737EA19}"/>
              </a:ext>
            </a:extLst>
          </p:cNvPr>
          <p:cNvGrpSpPr/>
          <p:nvPr/>
        </p:nvGrpSpPr>
        <p:grpSpPr>
          <a:xfrm>
            <a:off x="771954" y="4447797"/>
            <a:ext cx="791336" cy="720000"/>
            <a:chOff x="771954" y="4447797"/>
            <a:chExt cx="791336" cy="720000"/>
          </a:xfrm>
        </p:grpSpPr>
        <p:sp>
          <p:nvSpPr>
            <p:cNvPr id="48" name="Rechteck 47">
              <a:extLst>
                <a:ext uri="{FF2B5EF4-FFF2-40B4-BE49-F238E27FC236}">
                  <a16:creationId xmlns:a16="http://schemas.microsoft.com/office/drawing/2014/main" id="{E02F4200-D0DA-7E03-96D4-E0773E8ABAF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3290" y="4447797"/>
              <a:ext cx="720000" cy="720000"/>
            </a:xfrm>
            <a:prstGeom prst="rect">
              <a:avLst/>
            </a:prstGeom>
            <a:solidFill>
              <a:srgbClr val="FFC000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feld 48">
                  <a:extLst>
                    <a:ext uri="{FF2B5EF4-FFF2-40B4-BE49-F238E27FC236}">
                      <a16:creationId xmlns:a16="http://schemas.microsoft.com/office/drawing/2014/main" id="{0FCBF745-1DF7-2D4C-892B-6F7A21A60C11}"/>
                    </a:ext>
                  </a:extLst>
                </p:cNvPr>
                <p:cNvSpPr txBox="1"/>
                <p:nvPr/>
              </p:nvSpPr>
              <p:spPr>
                <a:xfrm>
                  <a:off x="771954" y="4471665"/>
                  <a:ext cx="75206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Pre>
                          <m:sPrePr>
                            <m:ctrlPr>
                              <a:rPr lang="de-DE" b="0" i="1" smtClean="0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246</m:t>
                            </m:r>
                          </m:sup>
                          <m:e>
                            <m:r>
                              <m:rPr>
                                <m:sty m:val="p"/>
                              </m:rPr>
                              <a:rPr lang="de-DE" b="0" i="0" smtClean="0">
                                <a:latin typeface="Cambria Math" panose="02040503050406030204" pitchFamily="18" charset="0"/>
                              </a:rPr>
                              <m:t>Cf</m:t>
                            </m:r>
                          </m:e>
                        </m:sPre>
                      </m:oMath>
                    </m:oMathPara>
                  </a14:m>
                  <a:endParaRPr lang="de-DE" dirty="0"/>
                </a:p>
              </p:txBody>
            </p:sp>
          </mc:Choice>
          <mc:Fallback xmlns="">
            <p:sp>
              <p:nvSpPr>
                <p:cNvPr id="49" name="Textfeld 48">
                  <a:extLst>
                    <a:ext uri="{FF2B5EF4-FFF2-40B4-BE49-F238E27FC236}">
                      <a16:creationId xmlns:a16="http://schemas.microsoft.com/office/drawing/2014/main" id="{0FCBF745-1DF7-2D4C-892B-6F7A21A60C1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1954" y="4471665"/>
                  <a:ext cx="752065" cy="369332"/>
                </a:xfrm>
                <a:prstGeom prst="rect">
                  <a:avLst/>
                </a:prstGeom>
                <a:blipFill>
                  <a:blip r:embed="rId6"/>
                  <a:stretch>
                    <a:fillRect b="-1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feld 63">
                  <a:extLst>
                    <a:ext uri="{FF2B5EF4-FFF2-40B4-BE49-F238E27FC236}">
                      <a16:creationId xmlns:a16="http://schemas.microsoft.com/office/drawing/2014/main" id="{E95212C1-21C1-849A-4103-6AE9E62A097E}"/>
                    </a:ext>
                  </a:extLst>
                </p:cNvPr>
                <p:cNvSpPr txBox="1"/>
                <p:nvPr/>
              </p:nvSpPr>
              <p:spPr>
                <a:xfrm>
                  <a:off x="895308" y="4844075"/>
                  <a:ext cx="599843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de-DE" sz="1200" b="0" i="1" smtClean="0">
                            <a:latin typeface="Cambria Math" panose="02040503050406030204" pitchFamily="18" charset="0"/>
                          </a:rPr>
                          <m:t>35.7</m:t>
                        </m:r>
                        <m:r>
                          <m:rPr>
                            <m:sty m:val="p"/>
                          </m:rPr>
                          <a:rPr lang="de-DE" sz="1200" b="0" i="0" smtClean="0"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de-DE" sz="1200" dirty="0"/>
                </a:p>
              </p:txBody>
            </p:sp>
          </mc:Choice>
          <mc:Fallback xmlns="">
            <p:sp>
              <p:nvSpPr>
                <p:cNvPr id="64" name="Textfeld 63">
                  <a:extLst>
                    <a:ext uri="{FF2B5EF4-FFF2-40B4-BE49-F238E27FC236}">
                      <a16:creationId xmlns:a16="http://schemas.microsoft.com/office/drawing/2014/main" id="{E95212C1-21C1-849A-4103-6AE9E62A097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5308" y="4844075"/>
                  <a:ext cx="599843" cy="276999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6D323FB7-65CB-FC6E-81A8-217C5CD9CBBA}"/>
                  </a:ext>
                </a:extLst>
              </p:cNvPr>
              <p:cNvSpPr txBox="1"/>
              <p:nvPr/>
            </p:nvSpPr>
            <p:spPr>
              <a:xfrm>
                <a:off x="3139825" y="2813083"/>
                <a:ext cx="710451" cy="369332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90%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6D323FB7-65CB-FC6E-81A8-217C5CD9CB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9825" y="2813083"/>
                <a:ext cx="710451" cy="369332"/>
              </a:xfrm>
              <a:prstGeom prst="rect">
                <a:avLst/>
              </a:prstGeom>
              <a:blipFill>
                <a:blip r:embed="rId8"/>
                <a:stretch>
                  <a:fillRect b="-3333"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58C88143-3EE7-FE62-0CE4-3A4CA153E2A3}"/>
              </a:ext>
            </a:extLst>
          </p:cNvPr>
          <p:cNvCxnSpPr>
            <a:cxnSpLocks/>
          </p:cNvCxnSpPr>
          <p:nvPr/>
        </p:nvCxnSpPr>
        <p:spPr>
          <a:xfrm rot="18900000" flipH="1">
            <a:off x="1469657" y="4183907"/>
            <a:ext cx="720000" cy="0"/>
          </a:xfrm>
          <a:prstGeom prst="straightConnector1">
            <a:avLst/>
          </a:prstGeom>
          <a:ln w="69850">
            <a:solidFill>
              <a:schemeClr val="tx1"/>
            </a:solidFill>
            <a:tailEnd type="stealt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feld 21">
                <a:extLst>
                  <a:ext uri="{FF2B5EF4-FFF2-40B4-BE49-F238E27FC236}">
                    <a16:creationId xmlns:a16="http://schemas.microsoft.com/office/drawing/2014/main" id="{A04ACCEF-1AFC-4D17-243A-445694C754E6}"/>
                  </a:ext>
                </a:extLst>
              </p:cNvPr>
              <p:cNvSpPr txBox="1"/>
              <p:nvPr/>
            </p:nvSpPr>
            <p:spPr>
              <a:xfrm>
                <a:off x="1920507" y="4068404"/>
                <a:ext cx="947695" cy="369332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90%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feld 21">
                <a:extLst>
                  <a:ext uri="{FF2B5EF4-FFF2-40B4-BE49-F238E27FC236}">
                    <a16:creationId xmlns:a16="http://schemas.microsoft.com/office/drawing/2014/main" id="{A04ACCEF-1AFC-4D17-243A-445694C754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0507" y="4068404"/>
                <a:ext cx="947695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5E2B667D-5204-4BEA-4493-A347C2CE9FB4}"/>
              </a:ext>
            </a:extLst>
          </p:cNvPr>
          <p:cNvCxnSpPr>
            <a:cxnSpLocks/>
          </p:cNvCxnSpPr>
          <p:nvPr/>
        </p:nvCxnSpPr>
        <p:spPr>
          <a:xfrm rot="18900000" flipH="1">
            <a:off x="254129" y="5411202"/>
            <a:ext cx="720000" cy="0"/>
          </a:xfrm>
          <a:prstGeom prst="straightConnector1">
            <a:avLst/>
          </a:prstGeom>
          <a:ln w="69850">
            <a:solidFill>
              <a:schemeClr val="tx1"/>
            </a:solidFill>
            <a:tailEnd type="stealt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feld 23">
                <a:extLst>
                  <a:ext uri="{FF2B5EF4-FFF2-40B4-BE49-F238E27FC236}">
                    <a16:creationId xmlns:a16="http://schemas.microsoft.com/office/drawing/2014/main" id="{7C018E4A-AF5D-276E-8AF5-AECFC2A93791}"/>
                  </a:ext>
                </a:extLst>
              </p:cNvPr>
              <p:cNvSpPr txBox="1"/>
              <p:nvPr/>
            </p:nvSpPr>
            <p:spPr>
              <a:xfrm>
                <a:off x="773415" y="5435032"/>
                <a:ext cx="838691" cy="369332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100%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feld 23">
                <a:extLst>
                  <a:ext uri="{FF2B5EF4-FFF2-40B4-BE49-F238E27FC236}">
                    <a16:creationId xmlns:a16="http://schemas.microsoft.com/office/drawing/2014/main" id="{7C018E4A-AF5D-276E-8AF5-AECFC2A937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415" y="5435032"/>
                <a:ext cx="838691" cy="369332"/>
              </a:xfrm>
              <a:prstGeom prst="rect">
                <a:avLst/>
              </a:prstGeom>
              <a:blipFill>
                <a:blip r:embed="rId10"/>
                <a:stretch>
                  <a:fillRect b="-3448"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92A65006-D3CB-696A-11C2-A1F35EA9C9BE}"/>
              </a:ext>
            </a:extLst>
          </p:cNvPr>
          <p:cNvCxnSpPr>
            <a:cxnSpLocks/>
            <a:stCxn id="46" idx="6"/>
          </p:cNvCxnSpPr>
          <p:nvPr/>
        </p:nvCxnSpPr>
        <p:spPr>
          <a:xfrm flipV="1">
            <a:off x="4183825" y="2319183"/>
            <a:ext cx="361607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feld 25">
            <a:extLst>
              <a:ext uri="{FF2B5EF4-FFF2-40B4-BE49-F238E27FC236}">
                <a16:creationId xmlns:a16="http://schemas.microsoft.com/office/drawing/2014/main" id="{DD0AEEAC-4DD7-1A1C-D31D-3FD5B757A6C8}"/>
              </a:ext>
            </a:extLst>
          </p:cNvPr>
          <p:cNvSpPr txBox="1"/>
          <p:nvPr/>
        </p:nvSpPr>
        <p:spPr>
          <a:xfrm>
            <a:off x="4545432" y="2134517"/>
            <a:ext cx="1383477" cy="369332"/>
          </a:xfrm>
          <a:prstGeom prst="rect">
            <a:avLst/>
          </a:prstGeom>
          <a:solidFill>
            <a:schemeClr val="bg1"/>
          </a:solidFill>
          <a:ln w="2540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Production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12821E1-B833-F6B9-8A68-073D3EE51456}"/>
              </a:ext>
            </a:extLst>
          </p:cNvPr>
          <p:cNvSpPr>
            <a:spLocks noChangeAspect="1"/>
          </p:cNvSpPr>
          <p:nvPr/>
        </p:nvSpPr>
        <p:spPr>
          <a:xfrm>
            <a:off x="1909077" y="3063434"/>
            <a:ext cx="1044000" cy="1044000"/>
          </a:xfrm>
          <a:prstGeom prst="ellipse">
            <a:avLst/>
          </a:prstGeom>
          <a:noFill/>
          <a:ln w="28575">
            <a:solidFill>
              <a:srgbClr val="00B05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9D313C7C-C9ED-5580-E828-510784C7EB08}"/>
              </a:ext>
            </a:extLst>
          </p:cNvPr>
          <p:cNvCxnSpPr>
            <a:cxnSpLocks/>
            <a:stCxn id="27" idx="6"/>
            <a:endCxn id="29" idx="1"/>
          </p:cNvCxnSpPr>
          <p:nvPr/>
        </p:nvCxnSpPr>
        <p:spPr>
          <a:xfrm flipV="1">
            <a:off x="2953077" y="3580049"/>
            <a:ext cx="348289" cy="0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8FC5F058-3E7F-B17C-48C5-A0867C2C2975}"/>
              </a:ext>
            </a:extLst>
          </p:cNvPr>
          <p:cNvSpPr txBox="1"/>
          <p:nvPr/>
        </p:nvSpPr>
        <p:spPr>
          <a:xfrm>
            <a:off x="3301366" y="3395383"/>
            <a:ext cx="2264343" cy="369332"/>
          </a:xfrm>
          <a:prstGeom prst="rect">
            <a:avLst/>
          </a:prstGeom>
          <a:solidFill>
            <a:schemeClr val="bg1"/>
          </a:solidFill>
          <a:ln w="25400">
            <a:solidFill>
              <a:srgbClr val="06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Breeding on filament</a:t>
            </a:r>
          </a:p>
        </p:txBody>
      </p:sp>
      <p:cxnSp>
        <p:nvCxnSpPr>
          <p:cNvPr id="30" name="Gerade Verbindung mit Pfeil 29">
            <a:extLst>
              <a:ext uri="{FF2B5EF4-FFF2-40B4-BE49-F238E27FC236}">
                <a16:creationId xmlns:a16="http://schemas.microsoft.com/office/drawing/2014/main" id="{CAB24449-80DB-C778-5152-EA29F700EB58}"/>
              </a:ext>
            </a:extLst>
          </p:cNvPr>
          <p:cNvCxnSpPr>
            <a:cxnSpLocks/>
            <a:stCxn id="33" idx="6"/>
            <a:endCxn id="31" idx="1"/>
          </p:cNvCxnSpPr>
          <p:nvPr/>
        </p:nvCxnSpPr>
        <p:spPr>
          <a:xfrm flipV="1">
            <a:off x="1732010" y="4812535"/>
            <a:ext cx="429376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feld 30">
            <a:extLst>
              <a:ext uri="{FF2B5EF4-FFF2-40B4-BE49-F238E27FC236}">
                <a16:creationId xmlns:a16="http://schemas.microsoft.com/office/drawing/2014/main" id="{E1678A93-1564-63F3-B823-0B0449D02681}"/>
              </a:ext>
            </a:extLst>
          </p:cNvPr>
          <p:cNvSpPr txBox="1"/>
          <p:nvPr/>
        </p:nvSpPr>
        <p:spPr>
          <a:xfrm>
            <a:off x="2161386" y="4627869"/>
            <a:ext cx="1608838" cy="369332"/>
          </a:xfrm>
          <a:prstGeom prst="rect">
            <a:avLst/>
          </a:prstGeom>
          <a:solidFill>
            <a:schemeClr val="bg1"/>
          </a:solidFill>
          <a:ln w="2540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Spectroscopy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DF62F3D-7996-EFB1-7CC0-5EC00365A4C5}"/>
              </a:ext>
            </a:extLst>
          </p:cNvPr>
          <p:cNvSpPr>
            <a:spLocks noChangeAspect="1"/>
          </p:cNvSpPr>
          <p:nvPr/>
        </p:nvSpPr>
        <p:spPr>
          <a:xfrm>
            <a:off x="688010" y="4296137"/>
            <a:ext cx="1044000" cy="1044000"/>
          </a:xfrm>
          <a:prstGeom prst="ellipse">
            <a:avLst/>
          </a:prstGeom>
          <a:noFill/>
          <a:ln w="28575">
            <a:solidFill>
              <a:srgbClr val="0070C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feld 33">
                <a:extLst>
                  <a:ext uri="{FF2B5EF4-FFF2-40B4-BE49-F238E27FC236}">
                    <a16:creationId xmlns:a16="http://schemas.microsoft.com/office/drawing/2014/main" id="{EA95CC80-CE16-ACB5-AF19-7035D877470B}"/>
                  </a:ext>
                </a:extLst>
              </p:cNvPr>
              <p:cNvSpPr txBox="1"/>
              <p:nvPr/>
            </p:nvSpPr>
            <p:spPr>
              <a:xfrm>
                <a:off x="495270" y="2166095"/>
                <a:ext cx="1837599" cy="36933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Pre>
                      <m:sPrePr>
                        <m:ctrlPr>
                          <a:rPr lang="de-DE" sz="1800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de-DE" sz="1800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  <m:sup>
                        <m:r>
                          <a:rPr lang="de-DE" sz="1800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208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de-DE" sz="1800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Pb</m:t>
                        </m:r>
                      </m:e>
                    </m:sPre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de-DE" sz="1800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de-DE" sz="1800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  <m:sup>
                        <m:r>
                          <a:rPr lang="de-DE" sz="1800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48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de-DE" sz="1800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Ca</m:t>
                        </m:r>
                      </m:e>
                    </m:sPre>
                    <m:r>
                      <a:rPr lang="de-DE" sz="1800" b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,2</m:t>
                    </m:r>
                    <m:r>
                      <m:rPr>
                        <m:sty m:val="p"/>
                      </m:rPr>
                      <a:rPr lang="de-DE" sz="1800" b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)</a:t>
                </a:r>
                <a:endParaRPr lang="en-US" dirty="0"/>
              </a:p>
            </p:txBody>
          </p:sp>
        </mc:Choice>
        <mc:Fallback xmlns="">
          <p:sp>
            <p:nvSpPr>
              <p:cNvPr id="34" name="Textfeld 33">
                <a:extLst>
                  <a:ext uri="{FF2B5EF4-FFF2-40B4-BE49-F238E27FC236}">
                    <a16:creationId xmlns:a16="http://schemas.microsoft.com/office/drawing/2014/main" id="{EA95CC80-CE16-ACB5-AF19-7035D87747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270" y="2166095"/>
                <a:ext cx="1837599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25400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Gerade Verbindung 35">
            <a:extLst>
              <a:ext uri="{FF2B5EF4-FFF2-40B4-BE49-F238E27FC236}">
                <a16:creationId xmlns:a16="http://schemas.microsoft.com/office/drawing/2014/main" id="{0F95DDA5-ADDD-7F00-4CC3-556C3E60F7AB}"/>
              </a:ext>
            </a:extLst>
          </p:cNvPr>
          <p:cNvCxnSpPr>
            <a:stCxn id="34" idx="3"/>
          </p:cNvCxnSpPr>
          <p:nvPr/>
        </p:nvCxnSpPr>
        <p:spPr>
          <a:xfrm flipV="1">
            <a:off x="2332869" y="2349000"/>
            <a:ext cx="954467" cy="1761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45">
            <a:extLst>
              <a:ext uri="{FF2B5EF4-FFF2-40B4-BE49-F238E27FC236}">
                <a16:creationId xmlns:a16="http://schemas.microsoft.com/office/drawing/2014/main" id="{559F5258-6B4E-8B24-DF66-4B8197916ABA}"/>
              </a:ext>
            </a:extLst>
          </p:cNvPr>
          <p:cNvSpPr>
            <a:spLocks noChangeAspect="1"/>
          </p:cNvSpPr>
          <p:nvPr/>
        </p:nvSpPr>
        <p:spPr>
          <a:xfrm>
            <a:off x="3139825" y="1805769"/>
            <a:ext cx="1044000" cy="1044000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7D693F70-C135-8E10-237E-2B948383C066}"/>
                  </a:ext>
                </a:extLst>
              </p:cNvPr>
              <p:cNvSpPr txBox="1"/>
              <p:nvPr/>
            </p:nvSpPr>
            <p:spPr>
              <a:xfrm>
                <a:off x="757091" y="2601769"/>
                <a:ext cx="1276868" cy="36933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de-DE" i="1" dirty="0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𝜎</m:t>
                      </m:r>
                      <m:r>
                        <a:rPr lang="de-DE" i="1" dirty="0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≈2 µ</m:t>
                      </m:r>
                      <m:r>
                        <m:rPr>
                          <m:sty m:val="p"/>
                        </m:rPr>
                        <a:rPr lang="de-DE" dirty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b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7D693F70-C135-8E10-237E-2B948383C0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091" y="2601769"/>
                <a:ext cx="1276868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 w="25400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Abgerundetes Rechteck 70">
            <a:extLst>
              <a:ext uri="{FF2B5EF4-FFF2-40B4-BE49-F238E27FC236}">
                <a16:creationId xmlns:a16="http://schemas.microsoft.com/office/drawing/2014/main" id="{CBC9C1B9-43CB-47B4-2D8B-B0A403269C08}"/>
              </a:ext>
            </a:extLst>
          </p:cNvPr>
          <p:cNvSpPr/>
          <p:nvPr/>
        </p:nvSpPr>
        <p:spPr>
          <a:xfrm>
            <a:off x="4183825" y="5481291"/>
            <a:ext cx="7312175" cy="707886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Cycle time optimized based on half-life of nuclide of interest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80340D99-C4D8-F031-A21F-B7E3D5DAECBB}"/>
              </a:ext>
            </a:extLst>
          </p:cNvPr>
          <p:cNvGrpSpPr/>
          <p:nvPr/>
        </p:nvGrpSpPr>
        <p:grpSpPr>
          <a:xfrm>
            <a:off x="7060730" y="1989000"/>
            <a:ext cx="4128770" cy="2733040"/>
            <a:chOff x="7060730" y="1989000"/>
            <a:chExt cx="4128770" cy="2733040"/>
          </a:xfrm>
        </p:grpSpPr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A8A539FC-846D-1CAC-BC06-F04BC4A59C71}"/>
                </a:ext>
              </a:extLst>
            </p:cNvPr>
            <p:cNvSpPr/>
            <p:nvPr/>
          </p:nvSpPr>
          <p:spPr>
            <a:xfrm>
              <a:off x="7060730" y="1989000"/>
              <a:ext cx="4128770" cy="273304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BB168ED8-99A7-09C4-6343-94C522BCEA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193095" y="4351996"/>
              <a:ext cx="3854053" cy="288081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641C6B49-F49D-DCA6-48AB-E3902F5DAE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193095" y="3619318"/>
              <a:ext cx="3114386" cy="311439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5605AF0C-D3CA-477E-01E1-CD76CC33BF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7193095" y="2886640"/>
              <a:ext cx="3293464" cy="311439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7AF47E49-718F-FE07-E0A1-4ACCD8392E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rcRect/>
            <a:stretch/>
          </p:blipFill>
          <p:spPr>
            <a:xfrm>
              <a:off x="7193096" y="2161538"/>
              <a:ext cx="2897105" cy="31320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FAFE3680-99DE-E297-FF04-480A766DEF4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60000" y="359999"/>
            <a:ext cx="8976000" cy="190800"/>
          </a:xfrm>
        </p:spPr>
        <p:txBody>
          <a:bodyPr/>
          <a:lstStyle/>
          <a:p>
            <a:r>
              <a:rPr lang="de-DE" b="1" dirty="0"/>
              <a:t>Evolution of </a:t>
            </a:r>
            <a:r>
              <a:rPr lang="de-DE" b="1" dirty="0" err="1"/>
              <a:t>changes</a:t>
            </a:r>
            <a:r>
              <a:rPr lang="de-DE" b="1" dirty="0"/>
              <a:t> in </a:t>
            </a:r>
            <a:r>
              <a:rPr lang="de-DE" b="1" dirty="0" err="1"/>
              <a:t>mean-square</a:t>
            </a:r>
            <a:r>
              <a:rPr lang="de-DE" b="1" dirty="0"/>
              <a:t> </a:t>
            </a:r>
            <a:r>
              <a:rPr lang="de-DE" b="1" dirty="0" err="1"/>
              <a:t>charge</a:t>
            </a:r>
            <a:r>
              <a:rPr lang="de-DE" b="1" dirty="0"/>
              <a:t> radii in </a:t>
            </a:r>
            <a:r>
              <a:rPr lang="de-DE" b="1" dirty="0" err="1"/>
              <a:t>californium</a:t>
            </a:r>
            <a:r>
              <a:rPr lang="de-DE" b="1" dirty="0"/>
              <a:t> isotopes</a:t>
            </a:r>
          </a:p>
        </p:txBody>
      </p:sp>
    </p:spTree>
    <p:extLst>
      <p:ext uri="{BB962C8B-B14F-4D97-AF65-F5344CB8AC3E}">
        <p14:creationId xmlns:p14="http://schemas.microsoft.com/office/powerpoint/2010/main" val="18964776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1B412-4E2C-A890-2677-1BB22C398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>
            <a:extLst>
              <a:ext uri="{FF2B5EF4-FFF2-40B4-BE49-F238E27FC236}">
                <a16:creationId xmlns:a16="http://schemas.microsoft.com/office/drawing/2014/main" id="{7A5D3170-A041-BFBE-C01D-F2A0964F0ECC}"/>
              </a:ext>
            </a:extLst>
          </p:cNvPr>
          <p:cNvSpPr txBox="1">
            <a:spLocks/>
          </p:cNvSpPr>
          <p:nvPr/>
        </p:nvSpPr>
        <p:spPr>
          <a:xfrm>
            <a:off x="358320" y="668823"/>
            <a:ext cx="8976000" cy="72768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200" kern="1200" cap="all" baseline="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Cycle for californium 246</a:t>
            </a: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id="{3A20DE07-4236-5C28-7DE0-E4679E02B68C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60000" y="6558140"/>
            <a:ext cx="1439993" cy="180000"/>
          </a:xfrm>
        </p:spPr>
        <p:txBody>
          <a:bodyPr/>
          <a:lstStyle/>
          <a:p>
            <a:fld id="{C9588994-15B9-834A-BC37-5F29CEFA79DE}" type="datetime1">
              <a:rPr lang="de-DE" smtClean="0"/>
              <a:t>04.09.26</a:t>
            </a:fld>
            <a:endParaRPr lang="de-DE" dirty="0"/>
          </a:p>
        </p:txBody>
      </p:sp>
      <p:sp>
        <p:nvSpPr>
          <p:cNvPr id="35" name="Foliennummernplatzhalter 5">
            <a:extLst>
              <a:ext uri="{FF2B5EF4-FFF2-40B4-BE49-F238E27FC236}">
                <a16:creationId xmlns:a16="http://schemas.microsoft.com/office/drawing/2014/main" id="{577CC395-BD51-E6EC-7A40-35F1A0FE43C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417905" y="6558140"/>
            <a:ext cx="1462304" cy="180000"/>
          </a:xfrm>
        </p:spPr>
        <p:txBody>
          <a:bodyPr/>
          <a:lstStyle/>
          <a:p>
            <a:fld id="{DD2F4C09-65E4-4AD7-8D55-83CBD210ED85}" type="slidenum">
              <a:rPr lang="de-DE" smtClean="0"/>
              <a:pPr/>
              <a:t>24</a:t>
            </a:fld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4131CE81-5362-3ACF-3C51-3EB8EFF839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173488" y="1589482"/>
            <a:ext cx="5512500" cy="3675000"/>
          </a:xfrm>
          <a:prstGeom prst="rect">
            <a:avLst/>
          </a:prstGeom>
        </p:spPr>
      </p:pic>
      <p:sp>
        <p:nvSpPr>
          <p:cNvPr id="71" name="Abgerundetes Rechteck 70">
            <a:extLst>
              <a:ext uri="{FF2B5EF4-FFF2-40B4-BE49-F238E27FC236}">
                <a16:creationId xmlns:a16="http://schemas.microsoft.com/office/drawing/2014/main" id="{48567ED8-FA79-6944-AC6E-EB181F0D1AED}"/>
              </a:ext>
            </a:extLst>
          </p:cNvPr>
          <p:cNvSpPr/>
          <p:nvPr/>
        </p:nvSpPr>
        <p:spPr>
          <a:xfrm>
            <a:off x="4183825" y="5481291"/>
            <a:ext cx="7312175" cy="707886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Efficiency is given by normalizing abundance over time   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3A9D67DA-1DDB-D7CB-A06F-3A909742174C}"/>
              </a:ext>
            </a:extLst>
          </p:cNvPr>
          <p:cNvSpPr>
            <a:spLocks noChangeAspect="1"/>
          </p:cNvSpPr>
          <p:nvPr/>
        </p:nvSpPr>
        <p:spPr>
          <a:xfrm>
            <a:off x="3287336" y="1989000"/>
            <a:ext cx="720000" cy="720000"/>
          </a:xfrm>
          <a:prstGeom prst="rect">
            <a:avLst/>
          </a:prstGeom>
          <a:solidFill>
            <a:srgbClr val="FFC0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37184E9A-429B-DBEF-16F5-77059DCE38B9}"/>
                  </a:ext>
                </a:extLst>
              </p:cNvPr>
              <p:cNvSpPr txBox="1"/>
              <p:nvPr/>
            </p:nvSpPr>
            <p:spPr>
              <a:xfrm>
                <a:off x="3216000" y="2012868"/>
                <a:ext cx="830612" cy="3724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Pre>
                        <m:sPre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  <m:sup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254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de-DE" b="0" i="0" smtClean="0">
                              <a:latin typeface="Cambria Math" panose="02040503050406030204" pitchFamily="18" charset="0"/>
                            </a:rPr>
                            <m:t>No</m:t>
                          </m:r>
                        </m:e>
                      </m:sPre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37184E9A-429B-DBEF-16F5-77059DCE38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6000" y="2012868"/>
                <a:ext cx="830612" cy="372410"/>
              </a:xfrm>
              <a:prstGeom prst="rect">
                <a:avLst/>
              </a:prstGeom>
              <a:blipFill>
                <a:blip r:embed="rId3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908E251D-E054-114B-4585-868DAE7CE17F}"/>
                  </a:ext>
                </a:extLst>
              </p:cNvPr>
              <p:cNvSpPr txBox="1"/>
              <p:nvPr/>
            </p:nvSpPr>
            <p:spPr>
              <a:xfrm>
                <a:off x="3357032" y="2375754"/>
                <a:ext cx="58060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1200" b="0" i="1" smtClean="0">
                          <a:latin typeface="Cambria Math" panose="02040503050406030204" pitchFamily="18" charset="0"/>
                        </a:rPr>
                        <m:t>51</m:t>
                      </m:r>
                      <m:r>
                        <a:rPr lang="de-DE" sz="1200" b="0" i="0" smtClean="0">
                          <a:latin typeface="Cambria Math" panose="02040503050406030204" pitchFamily="18" charset="0"/>
                        </a:rPr>
                        <m:t>.2</m:t>
                      </m:r>
                      <m:r>
                        <m:rPr>
                          <m:sty m:val="p"/>
                        </m:rPr>
                        <a:rPr lang="de-DE" sz="1200" b="0" i="0" smtClean="0">
                          <a:latin typeface="Cambria Math" panose="02040503050406030204" pitchFamily="18" charset="0"/>
                        </a:rPr>
                        <m:t>s</m:t>
                      </m:r>
                    </m:oMath>
                  </m:oMathPara>
                </a14:m>
                <a:endParaRPr lang="de-DE" sz="1200" dirty="0"/>
              </a:p>
            </p:txBody>
          </p:sp>
        </mc:Choice>
        <mc:Fallback xmlns=""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908E251D-E054-114B-4585-868DAE7CE1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032" y="2375754"/>
                <a:ext cx="580608" cy="2769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76AC0B5B-2F45-6CAA-A045-A02261E097B1}"/>
              </a:ext>
            </a:extLst>
          </p:cNvPr>
          <p:cNvCxnSpPr>
            <a:cxnSpLocks/>
          </p:cNvCxnSpPr>
          <p:nvPr/>
        </p:nvCxnSpPr>
        <p:spPr>
          <a:xfrm rot="18900000" flipH="1">
            <a:off x="2672777" y="2947179"/>
            <a:ext cx="720000" cy="0"/>
          </a:xfrm>
          <a:prstGeom prst="straightConnector1">
            <a:avLst/>
          </a:prstGeom>
          <a:ln w="69850">
            <a:solidFill>
              <a:schemeClr val="tx1"/>
            </a:solidFill>
            <a:tailEnd type="stealt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hteck 7">
            <a:extLst>
              <a:ext uri="{FF2B5EF4-FFF2-40B4-BE49-F238E27FC236}">
                <a16:creationId xmlns:a16="http://schemas.microsoft.com/office/drawing/2014/main" id="{EA1FC0E9-843D-886F-9AD5-B7C41F3DD1E3}"/>
              </a:ext>
            </a:extLst>
          </p:cNvPr>
          <p:cNvSpPr>
            <a:spLocks noChangeAspect="1"/>
          </p:cNvSpPr>
          <p:nvPr/>
        </p:nvSpPr>
        <p:spPr>
          <a:xfrm>
            <a:off x="2062037" y="3216909"/>
            <a:ext cx="720000" cy="720000"/>
          </a:xfrm>
          <a:prstGeom prst="rect">
            <a:avLst/>
          </a:prstGeom>
          <a:solidFill>
            <a:srgbClr val="FFC0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feld 8">
                <a:extLst>
                  <a:ext uri="{FF2B5EF4-FFF2-40B4-BE49-F238E27FC236}">
                    <a16:creationId xmlns:a16="http://schemas.microsoft.com/office/drawing/2014/main" id="{882F1837-ECD2-B920-BE19-DFB2F0F91738}"/>
                  </a:ext>
                </a:extLst>
              </p:cNvPr>
              <p:cNvSpPr txBox="1"/>
              <p:nvPr/>
            </p:nvSpPr>
            <p:spPr>
              <a:xfrm>
                <a:off x="1990701" y="3240777"/>
                <a:ext cx="862672" cy="3724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Pre>
                        <m:sPre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  <m:sup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250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de-DE" b="0" i="0" smtClean="0">
                              <a:latin typeface="Cambria Math" panose="02040503050406030204" pitchFamily="18" charset="0"/>
                            </a:rPr>
                            <m:t>Fm</m:t>
                          </m:r>
                        </m:e>
                      </m:sPre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9" name="Textfeld 8">
                <a:extLst>
                  <a:ext uri="{FF2B5EF4-FFF2-40B4-BE49-F238E27FC236}">
                    <a16:creationId xmlns:a16="http://schemas.microsoft.com/office/drawing/2014/main" id="{882F1837-ECD2-B920-BE19-DFB2F0F917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0701" y="3240777"/>
                <a:ext cx="862672" cy="372410"/>
              </a:xfrm>
              <a:prstGeom prst="rect">
                <a:avLst/>
              </a:prstGeom>
              <a:blipFill>
                <a:blip r:embed="rId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feld 9">
                <a:extLst>
                  <a:ext uri="{FF2B5EF4-FFF2-40B4-BE49-F238E27FC236}">
                    <a16:creationId xmlns:a16="http://schemas.microsoft.com/office/drawing/2014/main" id="{C76DD1E4-539D-F5A3-58B0-485044BBF6CE}"/>
                  </a:ext>
                </a:extLst>
              </p:cNvPr>
              <p:cNvSpPr txBox="1"/>
              <p:nvPr/>
            </p:nvSpPr>
            <p:spPr>
              <a:xfrm>
                <a:off x="2082277" y="3613187"/>
                <a:ext cx="65594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1200" b="0" i="1" smtClean="0">
                          <a:latin typeface="Cambria Math" panose="02040503050406030204" pitchFamily="18" charset="0"/>
                        </a:rPr>
                        <m:t>30</m:t>
                      </m:r>
                      <m:r>
                        <m:rPr>
                          <m:sty m:val="p"/>
                        </m:rPr>
                        <a:rPr lang="de-DE" sz="1200" b="0" i="0" smtClean="0">
                          <a:latin typeface="Cambria Math" panose="02040503050406030204" pitchFamily="18" charset="0"/>
                        </a:rPr>
                        <m:t>min</m:t>
                      </m:r>
                    </m:oMath>
                  </m:oMathPara>
                </a14:m>
                <a:endParaRPr lang="de-DE" sz="1200" dirty="0"/>
              </a:p>
            </p:txBody>
          </p:sp>
        </mc:Choice>
        <mc:Fallback xmlns="">
          <p:sp>
            <p:nvSpPr>
              <p:cNvPr id="10" name="Textfeld 9">
                <a:extLst>
                  <a:ext uri="{FF2B5EF4-FFF2-40B4-BE49-F238E27FC236}">
                    <a16:creationId xmlns:a16="http://schemas.microsoft.com/office/drawing/2014/main" id="{C76DD1E4-539D-F5A3-58B0-485044BBF6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2277" y="3613187"/>
                <a:ext cx="655949" cy="2769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EFC34BC0-B775-3535-3586-0B7F78D64999}"/>
              </a:ext>
            </a:extLst>
          </p:cNvPr>
          <p:cNvGrpSpPr/>
          <p:nvPr/>
        </p:nvGrpSpPr>
        <p:grpSpPr>
          <a:xfrm>
            <a:off x="771954" y="4447797"/>
            <a:ext cx="791336" cy="720000"/>
            <a:chOff x="771954" y="4447797"/>
            <a:chExt cx="791336" cy="720000"/>
          </a:xfrm>
        </p:grpSpPr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BEB04C49-BEB3-AD5C-F896-6613E5000A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3290" y="4447797"/>
              <a:ext cx="720000" cy="720000"/>
            </a:xfrm>
            <a:prstGeom prst="rect">
              <a:avLst/>
            </a:prstGeom>
            <a:solidFill>
              <a:srgbClr val="FFC000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feld 11">
                  <a:extLst>
                    <a:ext uri="{FF2B5EF4-FFF2-40B4-BE49-F238E27FC236}">
                      <a16:creationId xmlns:a16="http://schemas.microsoft.com/office/drawing/2014/main" id="{572AB0FB-54B7-CC30-4B5F-33191897EFC5}"/>
                    </a:ext>
                  </a:extLst>
                </p:cNvPr>
                <p:cNvSpPr txBox="1"/>
                <p:nvPr/>
              </p:nvSpPr>
              <p:spPr>
                <a:xfrm>
                  <a:off x="771954" y="4471665"/>
                  <a:ext cx="75206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Pre>
                          <m:sPrePr>
                            <m:ctrlPr>
                              <a:rPr lang="de-DE" b="0" i="1" smtClean="0"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246</m:t>
                            </m:r>
                          </m:sup>
                          <m:e>
                            <m:r>
                              <m:rPr>
                                <m:sty m:val="p"/>
                              </m:rPr>
                              <a:rPr lang="de-DE" b="0" i="0" smtClean="0">
                                <a:latin typeface="Cambria Math" panose="02040503050406030204" pitchFamily="18" charset="0"/>
                              </a:rPr>
                              <m:t>Cf</m:t>
                            </m:r>
                          </m:e>
                        </m:sPre>
                      </m:oMath>
                    </m:oMathPara>
                  </a14:m>
                  <a:endParaRPr lang="de-DE" dirty="0"/>
                </a:p>
              </p:txBody>
            </p:sp>
          </mc:Choice>
          <mc:Fallback xmlns="">
            <p:sp>
              <p:nvSpPr>
                <p:cNvPr id="12" name="Textfeld 11">
                  <a:extLst>
                    <a:ext uri="{FF2B5EF4-FFF2-40B4-BE49-F238E27FC236}">
                      <a16:creationId xmlns:a16="http://schemas.microsoft.com/office/drawing/2014/main" id="{572AB0FB-54B7-CC30-4B5F-33191897EFC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1954" y="4471665"/>
                  <a:ext cx="752065" cy="369332"/>
                </a:xfrm>
                <a:prstGeom prst="rect">
                  <a:avLst/>
                </a:prstGeom>
                <a:blipFill>
                  <a:blip r:embed="rId7"/>
                  <a:stretch>
                    <a:fillRect b="-1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feld 13">
                  <a:extLst>
                    <a:ext uri="{FF2B5EF4-FFF2-40B4-BE49-F238E27FC236}">
                      <a16:creationId xmlns:a16="http://schemas.microsoft.com/office/drawing/2014/main" id="{0EAB39DC-F890-E8AF-08ED-D5E0A0EF129E}"/>
                    </a:ext>
                  </a:extLst>
                </p:cNvPr>
                <p:cNvSpPr txBox="1"/>
                <p:nvPr/>
              </p:nvSpPr>
              <p:spPr>
                <a:xfrm>
                  <a:off x="895308" y="4844075"/>
                  <a:ext cx="599843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de-DE" sz="1200" b="0" i="1" smtClean="0">
                            <a:latin typeface="Cambria Math" panose="02040503050406030204" pitchFamily="18" charset="0"/>
                          </a:rPr>
                          <m:t>35.7</m:t>
                        </m:r>
                        <m:r>
                          <m:rPr>
                            <m:sty m:val="p"/>
                          </m:rPr>
                          <a:rPr lang="de-DE" sz="1200" b="0" i="0" smtClean="0"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de-DE" sz="1200" dirty="0"/>
                </a:p>
              </p:txBody>
            </p:sp>
          </mc:Choice>
          <mc:Fallback xmlns="">
            <p:sp>
              <p:nvSpPr>
                <p:cNvPr id="14" name="Textfeld 13">
                  <a:extLst>
                    <a:ext uri="{FF2B5EF4-FFF2-40B4-BE49-F238E27FC236}">
                      <a16:creationId xmlns:a16="http://schemas.microsoft.com/office/drawing/2014/main" id="{0EAB39DC-F890-E8AF-08ED-D5E0A0EF12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5308" y="4844075"/>
                  <a:ext cx="599843" cy="276999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feld 14">
                <a:extLst>
                  <a:ext uri="{FF2B5EF4-FFF2-40B4-BE49-F238E27FC236}">
                    <a16:creationId xmlns:a16="http://schemas.microsoft.com/office/drawing/2014/main" id="{6439C915-ECDC-BE47-154A-C0E64AA003E2}"/>
                  </a:ext>
                </a:extLst>
              </p:cNvPr>
              <p:cNvSpPr txBox="1"/>
              <p:nvPr/>
            </p:nvSpPr>
            <p:spPr>
              <a:xfrm>
                <a:off x="3139825" y="2813083"/>
                <a:ext cx="710451" cy="369332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90%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feld 14">
                <a:extLst>
                  <a:ext uri="{FF2B5EF4-FFF2-40B4-BE49-F238E27FC236}">
                    <a16:creationId xmlns:a16="http://schemas.microsoft.com/office/drawing/2014/main" id="{6439C915-ECDC-BE47-154A-C0E64AA003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9825" y="2813083"/>
                <a:ext cx="710451" cy="369332"/>
              </a:xfrm>
              <a:prstGeom prst="rect">
                <a:avLst/>
              </a:prstGeom>
              <a:blipFill>
                <a:blip r:embed="rId9"/>
                <a:stretch>
                  <a:fillRect b="-3333"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98BFAAB0-C0E9-173D-902C-26A65D2F2C11}"/>
              </a:ext>
            </a:extLst>
          </p:cNvPr>
          <p:cNvCxnSpPr>
            <a:cxnSpLocks/>
          </p:cNvCxnSpPr>
          <p:nvPr/>
        </p:nvCxnSpPr>
        <p:spPr>
          <a:xfrm rot="18900000" flipH="1">
            <a:off x="1469657" y="4183907"/>
            <a:ext cx="720000" cy="0"/>
          </a:xfrm>
          <a:prstGeom prst="straightConnector1">
            <a:avLst/>
          </a:prstGeom>
          <a:ln w="69850">
            <a:solidFill>
              <a:schemeClr val="tx1"/>
            </a:solidFill>
            <a:tailEnd type="stealt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B17EFADB-094C-F30D-07FE-6A476BAB891D}"/>
                  </a:ext>
                </a:extLst>
              </p:cNvPr>
              <p:cNvSpPr txBox="1"/>
              <p:nvPr/>
            </p:nvSpPr>
            <p:spPr>
              <a:xfrm>
                <a:off x="1920507" y="4068404"/>
                <a:ext cx="947695" cy="369332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90%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B17EFADB-094C-F30D-07FE-6A476BAB89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0507" y="4068404"/>
                <a:ext cx="947695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3E4478B2-9CA7-4494-BE13-1B0619931F5A}"/>
              </a:ext>
            </a:extLst>
          </p:cNvPr>
          <p:cNvCxnSpPr>
            <a:cxnSpLocks/>
          </p:cNvCxnSpPr>
          <p:nvPr/>
        </p:nvCxnSpPr>
        <p:spPr>
          <a:xfrm rot="18900000" flipH="1">
            <a:off x="254129" y="5411202"/>
            <a:ext cx="720000" cy="0"/>
          </a:xfrm>
          <a:prstGeom prst="straightConnector1">
            <a:avLst/>
          </a:prstGeom>
          <a:ln w="69850">
            <a:solidFill>
              <a:schemeClr val="tx1"/>
            </a:solidFill>
            <a:tailEnd type="stealt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feld 19">
                <a:extLst>
                  <a:ext uri="{FF2B5EF4-FFF2-40B4-BE49-F238E27FC236}">
                    <a16:creationId xmlns:a16="http://schemas.microsoft.com/office/drawing/2014/main" id="{E4EE3B49-92A7-FF9C-F1D5-9E3D8EFE10BD}"/>
                  </a:ext>
                </a:extLst>
              </p:cNvPr>
              <p:cNvSpPr txBox="1"/>
              <p:nvPr/>
            </p:nvSpPr>
            <p:spPr>
              <a:xfrm>
                <a:off x="773415" y="5435032"/>
                <a:ext cx="838691" cy="369332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100%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feld 19">
                <a:extLst>
                  <a:ext uri="{FF2B5EF4-FFF2-40B4-BE49-F238E27FC236}">
                    <a16:creationId xmlns:a16="http://schemas.microsoft.com/office/drawing/2014/main" id="{E4EE3B49-92A7-FF9C-F1D5-9E3D8EFE10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415" y="5435032"/>
                <a:ext cx="838691" cy="369332"/>
              </a:xfrm>
              <a:prstGeom prst="rect">
                <a:avLst/>
              </a:prstGeom>
              <a:blipFill>
                <a:blip r:embed="rId11"/>
                <a:stretch>
                  <a:fillRect b="-3448"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14545EAC-4865-A520-D2FF-26E90C67AD10}"/>
              </a:ext>
            </a:extLst>
          </p:cNvPr>
          <p:cNvCxnSpPr>
            <a:cxnSpLocks/>
            <a:stCxn id="31" idx="6"/>
          </p:cNvCxnSpPr>
          <p:nvPr/>
        </p:nvCxnSpPr>
        <p:spPr>
          <a:xfrm flipV="1">
            <a:off x="4183825" y="2319183"/>
            <a:ext cx="361607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feld 21">
            <a:extLst>
              <a:ext uri="{FF2B5EF4-FFF2-40B4-BE49-F238E27FC236}">
                <a16:creationId xmlns:a16="http://schemas.microsoft.com/office/drawing/2014/main" id="{C0D305DB-217B-56C6-0A2A-44385E93C9F3}"/>
              </a:ext>
            </a:extLst>
          </p:cNvPr>
          <p:cNvSpPr txBox="1"/>
          <p:nvPr/>
        </p:nvSpPr>
        <p:spPr>
          <a:xfrm>
            <a:off x="4545432" y="2134517"/>
            <a:ext cx="1383477" cy="369332"/>
          </a:xfrm>
          <a:prstGeom prst="rect">
            <a:avLst/>
          </a:prstGeom>
          <a:solidFill>
            <a:schemeClr val="bg1"/>
          </a:solidFill>
          <a:ln w="2540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Production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9F49ECB-151E-AEA8-D853-254CA94670D4}"/>
              </a:ext>
            </a:extLst>
          </p:cNvPr>
          <p:cNvSpPr>
            <a:spLocks noChangeAspect="1"/>
          </p:cNvSpPr>
          <p:nvPr/>
        </p:nvSpPr>
        <p:spPr>
          <a:xfrm>
            <a:off x="1909077" y="3063434"/>
            <a:ext cx="1044000" cy="1044000"/>
          </a:xfrm>
          <a:prstGeom prst="ellipse">
            <a:avLst/>
          </a:prstGeom>
          <a:noFill/>
          <a:ln w="28575">
            <a:solidFill>
              <a:srgbClr val="00B05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74748FBE-1DB7-27B6-280B-6B7262FA4C9B}"/>
              </a:ext>
            </a:extLst>
          </p:cNvPr>
          <p:cNvCxnSpPr>
            <a:cxnSpLocks/>
            <a:stCxn id="23" idx="6"/>
            <a:endCxn id="25" idx="1"/>
          </p:cNvCxnSpPr>
          <p:nvPr/>
        </p:nvCxnSpPr>
        <p:spPr>
          <a:xfrm flipV="1">
            <a:off x="2953077" y="3580049"/>
            <a:ext cx="348289" cy="0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feld 24">
            <a:extLst>
              <a:ext uri="{FF2B5EF4-FFF2-40B4-BE49-F238E27FC236}">
                <a16:creationId xmlns:a16="http://schemas.microsoft.com/office/drawing/2014/main" id="{98D86836-E3B8-23A4-9BFB-A16465476ABC}"/>
              </a:ext>
            </a:extLst>
          </p:cNvPr>
          <p:cNvSpPr txBox="1"/>
          <p:nvPr/>
        </p:nvSpPr>
        <p:spPr>
          <a:xfrm>
            <a:off x="3301366" y="3395383"/>
            <a:ext cx="2264343" cy="369332"/>
          </a:xfrm>
          <a:prstGeom prst="rect">
            <a:avLst/>
          </a:prstGeom>
          <a:solidFill>
            <a:schemeClr val="bg1"/>
          </a:solidFill>
          <a:ln w="25400">
            <a:solidFill>
              <a:srgbClr val="06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Breeding on filament</a:t>
            </a:r>
          </a:p>
        </p:txBody>
      </p: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A46CA01B-6D07-F70E-DDD8-3CCD4AF05991}"/>
              </a:ext>
            </a:extLst>
          </p:cNvPr>
          <p:cNvCxnSpPr>
            <a:cxnSpLocks/>
            <a:stCxn id="28" idx="6"/>
            <a:endCxn id="27" idx="1"/>
          </p:cNvCxnSpPr>
          <p:nvPr/>
        </p:nvCxnSpPr>
        <p:spPr>
          <a:xfrm flipV="1">
            <a:off x="1732010" y="4812535"/>
            <a:ext cx="429376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feld 26">
            <a:extLst>
              <a:ext uri="{FF2B5EF4-FFF2-40B4-BE49-F238E27FC236}">
                <a16:creationId xmlns:a16="http://schemas.microsoft.com/office/drawing/2014/main" id="{350897D2-8EDF-AEA3-C6EC-68C8D264749D}"/>
              </a:ext>
            </a:extLst>
          </p:cNvPr>
          <p:cNvSpPr txBox="1"/>
          <p:nvPr/>
        </p:nvSpPr>
        <p:spPr>
          <a:xfrm>
            <a:off x="2161386" y="4627869"/>
            <a:ext cx="1608838" cy="369332"/>
          </a:xfrm>
          <a:prstGeom prst="rect">
            <a:avLst/>
          </a:prstGeom>
          <a:solidFill>
            <a:schemeClr val="bg1"/>
          </a:solidFill>
          <a:ln w="2540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Spectroscopy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C79A707C-97BF-B791-10AF-4C94FE24596F}"/>
              </a:ext>
            </a:extLst>
          </p:cNvPr>
          <p:cNvSpPr>
            <a:spLocks noChangeAspect="1"/>
          </p:cNvSpPr>
          <p:nvPr/>
        </p:nvSpPr>
        <p:spPr>
          <a:xfrm>
            <a:off x="688010" y="4296137"/>
            <a:ext cx="1044000" cy="1044000"/>
          </a:xfrm>
          <a:prstGeom prst="ellipse">
            <a:avLst/>
          </a:prstGeom>
          <a:noFill/>
          <a:ln w="28575">
            <a:solidFill>
              <a:srgbClr val="0070C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feld 28">
                <a:extLst>
                  <a:ext uri="{FF2B5EF4-FFF2-40B4-BE49-F238E27FC236}">
                    <a16:creationId xmlns:a16="http://schemas.microsoft.com/office/drawing/2014/main" id="{E6AC808B-D55F-B0B5-2214-73501FE37C1A}"/>
                  </a:ext>
                </a:extLst>
              </p:cNvPr>
              <p:cNvSpPr txBox="1"/>
              <p:nvPr/>
            </p:nvSpPr>
            <p:spPr>
              <a:xfrm>
                <a:off x="495270" y="2166095"/>
                <a:ext cx="1837599" cy="36933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Pre>
                      <m:sPrePr>
                        <m:ctrlPr>
                          <a:rPr lang="de-DE" sz="1800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de-DE" sz="1800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  <m:sup>
                        <m:r>
                          <a:rPr lang="de-DE" sz="1800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208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de-DE" sz="1800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Pb</m:t>
                        </m:r>
                      </m:e>
                    </m:sPre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de-DE" sz="1800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de-DE" sz="1800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  <m:sup>
                        <m:r>
                          <a:rPr lang="de-DE" sz="1800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48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de-DE" sz="1800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Ca</m:t>
                        </m:r>
                      </m:e>
                    </m:sPre>
                    <m:r>
                      <a:rPr lang="de-DE" sz="1800" b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,2</m:t>
                    </m:r>
                    <m:r>
                      <m:rPr>
                        <m:sty m:val="p"/>
                      </m:rPr>
                      <a:rPr lang="de-DE" sz="1800" b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)</a:t>
                </a:r>
                <a:endParaRPr lang="en-US" dirty="0"/>
              </a:p>
            </p:txBody>
          </p:sp>
        </mc:Choice>
        <mc:Fallback xmlns="">
          <p:sp>
            <p:nvSpPr>
              <p:cNvPr id="29" name="Textfeld 28">
                <a:extLst>
                  <a:ext uri="{FF2B5EF4-FFF2-40B4-BE49-F238E27FC236}">
                    <a16:creationId xmlns:a16="http://schemas.microsoft.com/office/drawing/2014/main" id="{E6AC808B-D55F-B0B5-2214-73501FE37C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270" y="2166095"/>
                <a:ext cx="1837599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 w="25400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Gerade Verbindung 29">
            <a:extLst>
              <a:ext uri="{FF2B5EF4-FFF2-40B4-BE49-F238E27FC236}">
                <a16:creationId xmlns:a16="http://schemas.microsoft.com/office/drawing/2014/main" id="{E555F380-99B8-5B1B-B295-EA88EE827FC2}"/>
              </a:ext>
            </a:extLst>
          </p:cNvPr>
          <p:cNvCxnSpPr>
            <a:stCxn id="29" idx="3"/>
          </p:cNvCxnSpPr>
          <p:nvPr/>
        </p:nvCxnSpPr>
        <p:spPr>
          <a:xfrm flipV="1">
            <a:off x="2332869" y="2349000"/>
            <a:ext cx="954467" cy="1761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9301C2CD-8E21-32CB-6F7D-AD9B9D73A013}"/>
              </a:ext>
            </a:extLst>
          </p:cNvPr>
          <p:cNvSpPr>
            <a:spLocks noChangeAspect="1"/>
          </p:cNvSpPr>
          <p:nvPr/>
        </p:nvSpPr>
        <p:spPr>
          <a:xfrm>
            <a:off x="3139825" y="1805769"/>
            <a:ext cx="1044000" cy="1044000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feld 31">
                <a:extLst>
                  <a:ext uri="{FF2B5EF4-FFF2-40B4-BE49-F238E27FC236}">
                    <a16:creationId xmlns:a16="http://schemas.microsoft.com/office/drawing/2014/main" id="{63ED4343-5408-08AA-E117-A384E6E2BA56}"/>
                  </a:ext>
                </a:extLst>
              </p:cNvPr>
              <p:cNvSpPr txBox="1"/>
              <p:nvPr/>
            </p:nvSpPr>
            <p:spPr>
              <a:xfrm>
                <a:off x="757091" y="2601769"/>
                <a:ext cx="1276868" cy="36933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de-DE" i="1" dirty="0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𝜎</m:t>
                      </m:r>
                      <m:r>
                        <a:rPr lang="de-DE" i="1" dirty="0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≈2 µ</m:t>
                      </m:r>
                      <m:r>
                        <m:rPr>
                          <m:sty m:val="p"/>
                        </m:rPr>
                        <a:rPr lang="de-DE" dirty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b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Textfeld 31">
                <a:extLst>
                  <a:ext uri="{FF2B5EF4-FFF2-40B4-BE49-F238E27FC236}">
                    <a16:creationId xmlns:a16="http://schemas.microsoft.com/office/drawing/2014/main" id="{63ED4343-5408-08AA-E117-A384E6E2BA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091" y="2601769"/>
                <a:ext cx="1276868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 w="25400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Fußzeilenplatzhalter 4">
            <a:extLst>
              <a:ext uri="{FF2B5EF4-FFF2-40B4-BE49-F238E27FC236}">
                <a16:creationId xmlns:a16="http://schemas.microsoft.com/office/drawing/2014/main" id="{84DF944A-3C5A-4CB9-5072-5766AA2DA17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60000" y="359999"/>
            <a:ext cx="8976000" cy="190800"/>
          </a:xfrm>
        </p:spPr>
        <p:txBody>
          <a:bodyPr/>
          <a:lstStyle/>
          <a:p>
            <a:r>
              <a:rPr lang="de-DE" b="1" dirty="0"/>
              <a:t>Evolution of </a:t>
            </a:r>
            <a:r>
              <a:rPr lang="de-DE" b="1" dirty="0" err="1"/>
              <a:t>changes</a:t>
            </a:r>
            <a:r>
              <a:rPr lang="de-DE" b="1" dirty="0"/>
              <a:t> in </a:t>
            </a:r>
            <a:r>
              <a:rPr lang="de-DE" b="1" dirty="0" err="1"/>
              <a:t>mean-square</a:t>
            </a:r>
            <a:r>
              <a:rPr lang="de-DE" b="1" dirty="0"/>
              <a:t> </a:t>
            </a:r>
            <a:r>
              <a:rPr lang="de-DE" b="1" dirty="0" err="1"/>
              <a:t>charge</a:t>
            </a:r>
            <a:r>
              <a:rPr lang="de-DE" b="1" dirty="0"/>
              <a:t> radii in </a:t>
            </a:r>
            <a:r>
              <a:rPr lang="de-DE" b="1" dirty="0" err="1"/>
              <a:t>californium</a:t>
            </a:r>
            <a:r>
              <a:rPr lang="de-DE" b="1" dirty="0"/>
              <a:t> isotopes</a:t>
            </a:r>
          </a:p>
        </p:txBody>
      </p:sp>
    </p:spTree>
    <p:extLst>
      <p:ext uri="{BB962C8B-B14F-4D97-AF65-F5344CB8AC3E}">
        <p14:creationId xmlns:p14="http://schemas.microsoft.com/office/powerpoint/2010/main" val="35657755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B6572-6797-2FAE-F01F-F077C6B63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>
            <a:extLst>
              <a:ext uri="{FF2B5EF4-FFF2-40B4-BE49-F238E27FC236}">
                <a16:creationId xmlns:a16="http://schemas.microsoft.com/office/drawing/2014/main" id="{E716A4E4-7634-5339-1364-8A9BD48EF98A}"/>
              </a:ext>
            </a:extLst>
          </p:cNvPr>
          <p:cNvSpPr txBox="1">
            <a:spLocks/>
          </p:cNvSpPr>
          <p:nvPr/>
        </p:nvSpPr>
        <p:spPr>
          <a:xfrm>
            <a:off x="358320" y="668823"/>
            <a:ext cx="8976000" cy="72768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200" kern="1200" cap="all" baseline="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Cycle for californium 246</a:t>
            </a: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id="{ACE6D445-1D05-4F25-23B6-A88F8C5FEBE8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60000" y="6558140"/>
            <a:ext cx="1439993" cy="180000"/>
          </a:xfrm>
        </p:spPr>
        <p:txBody>
          <a:bodyPr/>
          <a:lstStyle/>
          <a:p>
            <a:fld id="{67B7BB5B-D21B-3E44-B241-EC30D6AE19A8}" type="datetime1">
              <a:rPr lang="de-DE" smtClean="0"/>
              <a:t>04.09.26</a:t>
            </a:fld>
            <a:endParaRPr lang="de-DE" dirty="0"/>
          </a:p>
        </p:txBody>
      </p:sp>
      <p:sp>
        <p:nvSpPr>
          <p:cNvPr id="35" name="Foliennummernplatzhalter 5">
            <a:extLst>
              <a:ext uri="{FF2B5EF4-FFF2-40B4-BE49-F238E27FC236}">
                <a16:creationId xmlns:a16="http://schemas.microsoft.com/office/drawing/2014/main" id="{2B6856E1-8F17-0530-FABB-514543276FF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417905" y="6558140"/>
            <a:ext cx="1462304" cy="180000"/>
          </a:xfrm>
        </p:spPr>
        <p:txBody>
          <a:bodyPr/>
          <a:lstStyle/>
          <a:p>
            <a:fld id="{DD2F4C09-65E4-4AD7-8D55-83CBD210ED85}" type="slidenum">
              <a:rPr lang="de-DE" smtClean="0"/>
              <a:pPr/>
              <a:t>25</a:t>
            </a:fld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E5F38FF1-BE40-09C4-EB5B-2F38092D90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173488" y="1589482"/>
            <a:ext cx="5512500" cy="3675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1" name="Abgerundetes Rechteck 70">
                <a:extLst>
                  <a:ext uri="{FF2B5EF4-FFF2-40B4-BE49-F238E27FC236}">
                    <a16:creationId xmlns:a16="http://schemas.microsoft.com/office/drawing/2014/main" id="{186CAB77-3243-E90E-DBB6-40EE41BF7B9B}"/>
                  </a:ext>
                </a:extLst>
              </p:cNvPr>
              <p:cNvSpPr/>
              <p:nvPr/>
            </p:nvSpPr>
            <p:spPr>
              <a:xfrm>
                <a:off x="4183825" y="5481291"/>
                <a:ext cx="7312175" cy="707886"/>
              </a:xfrm>
              <a:prstGeom prst="round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200" dirty="0">
                    <a:solidFill>
                      <a:schemeClr val="tx1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Waiting for maximized Cf yield unfeasible </a:t>
                </a:r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 Light" panose="020F0302020204030204" pitchFamily="34" charset="0"/>
                      </a:rPr>
                      <m:t>→</m:t>
                    </m:r>
                  </m:oMath>
                </a14:m>
                <a:r>
                  <a:rPr lang="en-US" sz="2200" dirty="0">
                    <a:solidFill>
                      <a:schemeClr val="tx1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compromise  </a:t>
                </a:r>
              </a:p>
            </p:txBody>
          </p:sp>
        </mc:Choice>
        <mc:Fallback xmlns="">
          <p:sp>
            <p:nvSpPr>
              <p:cNvPr id="71" name="Abgerundetes Rechteck 70">
                <a:extLst>
                  <a:ext uri="{FF2B5EF4-FFF2-40B4-BE49-F238E27FC236}">
                    <a16:creationId xmlns:a16="http://schemas.microsoft.com/office/drawing/2014/main" id="{186CAB77-3243-E90E-DBB6-40EE41BF7B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3825" y="5481291"/>
                <a:ext cx="7312175" cy="707886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25400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Gerade Verbindung mit Pfeil 3">
            <a:extLst>
              <a:ext uri="{FF2B5EF4-FFF2-40B4-BE49-F238E27FC236}">
                <a16:creationId xmlns:a16="http://schemas.microsoft.com/office/drawing/2014/main" id="{C493672F-F442-D5CB-D796-EC554A800120}"/>
              </a:ext>
            </a:extLst>
          </p:cNvPr>
          <p:cNvCxnSpPr>
            <a:cxnSpLocks/>
          </p:cNvCxnSpPr>
          <p:nvPr/>
        </p:nvCxnSpPr>
        <p:spPr>
          <a:xfrm>
            <a:off x="8616000" y="3182415"/>
            <a:ext cx="360000" cy="5823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35E33FA6-9A56-AA81-3F8E-27EFD826D850}"/>
              </a:ext>
            </a:extLst>
          </p:cNvPr>
          <p:cNvSpPr/>
          <p:nvPr/>
        </p:nvSpPr>
        <p:spPr>
          <a:xfrm>
            <a:off x="7737075" y="2761382"/>
            <a:ext cx="1776455" cy="36220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/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Slow </a:t>
            </a:r>
            <a:r>
              <a:rPr lang="en-US" sz="220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ingrow</a:t>
            </a:r>
            <a:endParaRPr lang="en-US" sz="22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D94602B-416B-5143-1493-1F46ECE8CB97}"/>
              </a:ext>
            </a:extLst>
          </p:cNvPr>
          <p:cNvSpPr>
            <a:spLocks noChangeAspect="1"/>
          </p:cNvSpPr>
          <p:nvPr/>
        </p:nvSpPr>
        <p:spPr>
          <a:xfrm>
            <a:off x="3287336" y="1989000"/>
            <a:ext cx="720000" cy="720000"/>
          </a:xfrm>
          <a:prstGeom prst="rect">
            <a:avLst/>
          </a:prstGeom>
          <a:solidFill>
            <a:srgbClr val="FFC0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3C9651E3-DF3B-2967-FBA1-CEA5DBE9ABFE}"/>
                  </a:ext>
                </a:extLst>
              </p:cNvPr>
              <p:cNvSpPr txBox="1"/>
              <p:nvPr/>
            </p:nvSpPr>
            <p:spPr>
              <a:xfrm>
                <a:off x="3216000" y="2012868"/>
                <a:ext cx="830612" cy="3724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Pre>
                        <m:sPre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  <m:sup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254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de-DE" b="0" i="0" smtClean="0">
                              <a:latin typeface="Cambria Math" panose="02040503050406030204" pitchFamily="18" charset="0"/>
                            </a:rPr>
                            <m:t>No</m:t>
                          </m:r>
                        </m:e>
                      </m:sPre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3C9651E3-DF3B-2967-FBA1-CEA5DBE9AB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6000" y="2012868"/>
                <a:ext cx="830612" cy="372410"/>
              </a:xfrm>
              <a:prstGeom prst="rect">
                <a:avLst/>
              </a:prstGeom>
              <a:blipFill>
                <a:blip r:embed="rId4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E25D030F-AA76-63C2-7B62-C287B71C6C79}"/>
                  </a:ext>
                </a:extLst>
              </p:cNvPr>
              <p:cNvSpPr txBox="1"/>
              <p:nvPr/>
            </p:nvSpPr>
            <p:spPr>
              <a:xfrm>
                <a:off x="3357032" y="2375754"/>
                <a:ext cx="580608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1200" b="0" i="1" smtClean="0">
                          <a:latin typeface="Cambria Math" panose="02040503050406030204" pitchFamily="18" charset="0"/>
                        </a:rPr>
                        <m:t>51</m:t>
                      </m:r>
                      <m:r>
                        <a:rPr lang="de-DE" sz="1200" b="0" i="0" smtClean="0">
                          <a:latin typeface="Cambria Math" panose="02040503050406030204" pitchFamily="18" charset="0"/>
                        </a:rPr>
                        <m:t>.2</m:t>
                      </m:r>
                      <m:r>
                        <m:rPr>
                          <m:sty m:val="p"/>
                        </m:rPr>
                        <a:rPr lang="de-DE" sz="1200" b="0" i="0" smtClean="0">
                          <a:latin typeface="Cambria Math" panose="02040503050406030204" pitchFamily="18" charset="0"/>
                        </a:rPr>
                        <m:t>s</m:t>
                      </m:r>
                    </m:oMath>
                  </m:oMathPara>
                </a14:m>
                <a:endParaRPr lang="de-DE" sz="1200" dirty="0"/>
              </a:p>
            </p:txBody>
          </p:sp>
        </mc:Choice>
        <mc:Fallback xmlns=""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E25D030F-AA76-63C2-7B62-C287B71C6C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7032" y="2375754"/>
                <a:ext cx="580608" cy="2769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AE46832A-BE65-B18F-66A5-1125756FAAF8}"/>
              </a:ext>
            </a:extLst>
          </p:cNvPr>
          <p:cNvCxnSpPr>
            <a:cxnSpLocks/>
          </p:cNvCxnSpPr>
          <p:nvPr/>
        </p:nvCxnSpPr>
        <p:spPr>
          <a:xfrm rot="18900000" flipH="1">
            <a:off x="2672777" y="2947179"/>
            <a:ext cx="720000" cy="0"/>
          </a:xfrm>
          <a:prstGeom prst="straightConnector1">
            <a:avLst/>
          </a:prstGeom>
          <a:ln w="69850">
            <a:solidFill>
              <a:schemeClr val="tx1"/>
            </a:solidFill>
            <a:tailEnd type="stealt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hteck 9">
            <a:extLst>
              <a:ext uri="{FF2B5EF4-FFF2-40B4-BE49-F238E27FC236}">
                <a16:creationId xmlns:a16="http://schemas.microsoft.com/office/drawing/2014/main" id="{983AF3B5-F604-3DB7-0908-233E711C6D5C}"/>
              </a:ext>
            </a:extLst>
          </p:cNvPr>
          <p:cNvSpPr>
            <a:spLocks noChangeAspect="1"/>
          </p:cNvSpPr>
          <p:nvPr/>
        </p:nvSpPr>
        <p:spPr>
          <a:xfrm>
            <a:off x="2062037" y="3216909"/>
            <a:ext cx="720000" cy="720000"/>
          </a:xfrm>
          <a:prstGeom prst="rect">
            <a:avLst/>
          </a:prstGeom>
          <a:solidFill>
            <a:srgbClr val="FFC0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>
                <a:extLst>
                  <a:ext uri="{FF2B5EF4-FFF2-40B4-BE49-F238E27FC236}">
                    <a16:creationId xmlns:a16="http://schemas.microsoft.com/office/drawing/2014/main" id="{09BBA22C-DF4D-CD5B-FECF-86365264AA29}"/>
                  </a:ext>
                </a:extLst>
              </p:cNvPr>
              <p:cNvSpPr txBox="1"/>
              <p:nvPr/>
            </p:nvSpPr>
            <p:spPr>
              <a:xfrm>
                <a:off x="1990701" y="3240777"/>
                <a:ext cx="862672" cy="3724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Pre>
                        <m:sPre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  <m:sup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250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de-DE" b="0" i="0" smtClean="0">
                              <a:latin typeface="Cambria Math" panose="02040503050406030204" pitchFamily="18" charset="0"/>
                            </a:rPr>
                            <m:t>Fm</m:t>
                          </m:r>
                        </m:e>
                      </m:sPre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11" name="Textfeld 10">
                <a:extLst>
                  <a:ext uri="{FF2B5EF4-FFF2-40B4-BE49-F238E27FC236}">
                    <a16:creationId xmlns:a16="http://schemas.microsoft.com/office/drawing/2014/main" id="{09BBA22C-DF4D-CD5B-FECF-86365264AA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0701" y="3240777"/>
                <a:ext cx="862672" cy="372410"/>
              </a:xfrm>
              <a:prstGeom prst="rect">
                <a:avLst/>
              </a:prstGeom>
              <a:blipFill>
                <a:blip r:embed="rId6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feld 11">
                <a:extLst>
                  <a:ext uri="{FF2B5EF4-FFF2-40B4-BE49-F238E27FC236}">
                    <a16:creationId xmlns:a16="http://schemas.microsoft.com/office/drawing/2014/main" id="{1C4C5B0E-2459-A286-0939-A782B1732778}"/>
                  </a:ext>
                </a:extLst>
              </p:cNvPr>
              <p:cNvSpPr txBox="1"/>
              <p:nvPr/>
            </p:nvSpPr>
            <p:spPr>
              <a:xfrm>
                <a:off x="2082277" y="3613187"/>
                <a:ext cx="65594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1200" b="0" i="1" smtClean="0">
                          <a:latin typeface="Cambria Math" panose="02040503050406030204" pitchFamily="18" charset="0"/>
                        </a:rPr>
                        <m:t>30</m:t>
                      </m:r>
                      <m:r>
                        <m:rPr>
                          <m:sty m:val="p"/>
                        </m:rPr>
                        <a:rPr lang="de-DE" sz="1200" b="0" i="0" smtClean="0">
                          <a:latin typeface="Cambria Math" panose="02040503050406030204" pitchFamily="18" charset="0"/>
                        </a:rPr>
                        <m:t>min</m:t>
                      </m:r>
                    </m:oMath>
                  </m:oMathPara>
                </a14:m>
                <a:endParaRPr lang="de-DE" sz="1200" dirty="0"/>
              </a:p>
            </p:txBody>
          </p:sp>
        </mc:Choice>
        <mc:Fallback xmlns="">
          <p:sp>
            <p:nvSpPr>
              <p:cNvPr id="12" name="Textfeld 11">
                <a:extLst>
                  <a:ext uri="{FF2B5EF4-FFF2-40B4-BE49-F238E27FC236}">
                    <a16:creationId xmlns:a16="http://schemas.microsoft.com/office/drawing/2014/main" id="{1C4C5B0E-2459-A286-0939-A782B17327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2277" y="3613187"/>
                <a:ext cx="655949" cy="2769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hteck 13">
            <a:extLst>
              <a:ext uri="{FF2B5EF4-FFF2-40B4-BE49-F238E27FC236}">
                <a16:creationId xmlns:a16="http://schemas.microsoft.com/office/drawing/2014/main" id="{661E6165-1108-2CFB-8642-CDEF53B3320A}"/>
              </a:ext>
            </a:extLst>
          </p:cNvPr>
          <p:cNvSpPr>
            <a:spLocks noChangeAspect="1"/>
          </p:cNvSpPr>
          <p:nvPr/>
        </p:nvSpPr>
        <p:spPr>
          <a:xfrm>
            <a:off x="843290" y="4447797"/>
            <a:ext cx="720000" cy="720000"/>
          </a:xfrm>
          <a:prstGeom prst="rect">
            <a:avLst/>
          </a:prstGeom>
          <a:solidFill>
            <a:srgbClr val="FFC0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feld 14">
                <a:extLst>
                  <a:ext uri="{FF2B5EF4-FFF2-40B4-BE49-F238E27FC236}">
                    <a16:creationId xmlns:a16="http://schemas.microsoft.com/office/drawing/2014/main" id="{AF65DC31-4744-E9AF-957F-50024EAD5776}"/>
                  </a:ext>
                </a:extLst>
              </p:cNvPr>
              <p:cNvSpPr txBox="1"/>
              <p:nvPr/>
            </p:nvSpPr>
            <p:spPr>
              <a:xfrm>
                <a:off x="771954" y="4471665"/>
                <a:ext cx="7520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Pre>
                        <m:sPre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  <m:sup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246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lang="de-DE" b="0" i="0" smtClean="0">
                              <a:latin typeface="Cambria Math" panose="02040503050406030204" pitchFamily="18" charset="0"/>
                            </a:rPr>
                            <m:t>Cf</m:t>
                          </m:r>
                        </m:e>
                      </m:sPre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15" name="Textfeld 14">
                <a:extLst>
                  <a:ext uri="{FF2B5EF4-FFF2-40B4-BE49-F238E27FC236}">
                    <a16:creationId xmlns:a16="http://schemas.microsoft.com/office/drawing/2014/main" id="{AF65DC31-4744-E9AF-957F-50024EAD57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954" y="4471665"/>
                <a:ext cx="752065" cy="369332"/>
              </a:xfrm>
              <a:prstGeom prst="rect">
                <a:avLst/>
              </a:prstGeom>
              <a:blipFill>
                <a:blip r:embed="rId8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feld 15">
                <a:extLst>
                  <a:ext uri="{FF2B5EF4-FFF2-40B4-BE49-F238E27FC236}">
                    <a16:creationId xmlns:a16="http://schemas.microsoft.com/office/drawing/2014/main" id="{DFCFB5C4-8338-3314-C20B-2B92901B6325}"/>
                  </a:ext>
                </a:extLst>
              </p:cNvPr>
              <p:cNvSpPr txBox="1"/>
              <p:nvPr/>
            </p:nvSpPr>
            <p:spPr>
              <a:xfrm>
                <a:off x="895308" y="4844075"/>
                <a:ext cx="59984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1200" b="0" i="1" smtClean="0">
                          <a:latin typeface="Cambria Math" panose="02040503050406030204" pitchFamily="18" charset="0"/>
                        </a:rPr>
                        <m:t>35.7</m:t>
                      </m:r>
                      <m:r>
                        <m:rPr>
                          <m:sty m:val="p"/>
                        </m:rPr>
                        <a:rPr lang="de-DE" sz="1200" b="0" i="0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de-DE" sz="1200" dirty="0"/>
              </a:p>
            </p:txBody>
          </p:sp>
        </mc:Choice>
        <mc:Fallback xmlns="">
          <p:sp>
            <p:nvSpPr>
              <p:cNvPr id="16" name="Textfeld 15">
                <a:extLst>
                  <a:ext uri="{FF2B5EF4-FFF2-40B4-BE49-F238E27FC236}">
                    <a16:creationId xmlns:a16="http://schemas.microsoft.com/office/drawing/2014/main" id="{DFCFB5C4-8338-3314-C20B-2B92901B63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308" y="4844075"/>
                <a:ext cx="599843" cy="27699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46323448-219A-F384-B311-7A3C7F3A2161}"/>
                  </a:ext>
                </a:extLst>
              </p:cNvPr>
              <p:cNvSpPr txBox="1"/>
              <p:nvPr/>
            </p:nvSpPr>
            <p:spPr>
              <a:xfrm>
                <a:off x="3139825" y="2813083"/>
                <a:ext cx="710451" cy="369332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90%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46323448-219A-F384-B311-7A3C7F3A21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9825" y="2813083"/>
                <a:ext cx="710451" cy="369332"/>
              </a:xfrm>
              <a:prstGeom prst="rect">
                <a:avLst/>
              </a:prstGeom>
              <a:blipFill>
                <a:blip r:embed="rId10"/>
                <a:stretch>
                  <a:fillRect b="-3333"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5ACA2497-1148-CC63-B5DA-1373DEB58B23}"/>
              </a:ext>
            </a:extLst>
          </p:cNvPr>
          <p:cNvCxnSpPr>
            <a:cxnSpLocks/>
          </p:cNvCxnSpPr>
          <p:nvPr/>
        </p:nvCxnSpPr>
        <p:spPr>
          <a:xfrm rot="18900000" flipH="1">
            <a:off x="1469657" y="4183907"/>
            <a:ext cx="720000" cy="0"/>
          </a:xfrm>
          <a:prstGeom prst="straightConnector1">
            <a:avLst/>
          </a:prstGeom>
          <a:ln w="69850">
            <a:solidFill>
              <a:schemeClr val="tx1"/>
            </a:solidFill>
            <a:tailEnd type="stealt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feld 19">
                <a:extLst>
                  <a:ext uri="{FF2B5EF4-FFF2-40B4-BE49-F238E27FC236}">
                    <a16:creationId xmlns:a16="http://schemas.microsoft.com/office/drawing/2014/main" id="{E03C31AB-AC56-3451-D231-47170FD13F42}"/>
                  </a:ext>
                </a:extLst>
              </p:cNvPr>
              <p:cNvSpPr txBox="1"/>
              <p:nvPr/>
            </p:nvSpPr>
            <p:spPr>
              <a:xfrm>
                <a:off x="1920507" y="4068404"/>
                <a:ext cx="947695" cy="369332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90%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feld 19">
                <a:extLst>
                  <a:ext uri="{FF2B5EF4-FFF2-40B4-BE49-F238E27FC236}">
                    <a16:creationId xmlns:a16="http://schemas.microsoft.com/office/drawing/2014/main" id="{E03C31AB-AC56-3451-D231-47170FD13F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0507" y="4068404"/>
                <a:ext cx="947695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B4509AE4-1486-EB08-F897-C19B6F8104E5}"/>
              </a:ext>
            </a:extLst>
          </p:cNvPr>
          <p:cNvCxnSpPr>
            <a:cxnSpLocks/>
          </p:cNvCxnSpPr>
          <p:nvPr/>
        </p:nvCxnSpPr>
        <p:spPr>
          <a:xfrm rot="18900000" flipH="1">
            <a:off x="254129" y="5411202"/>
            <a:ext cx="720000" cy="0"/>
          </a:xfrm>
          <a:prstGeom prst="straightConnector1">
            <a:avLst/>
          </a:prstGeom>
          <a:ln w="69850">
            <a:solidFill>
              <a:schemeClr val="tx1"/>
            </a:solidFill>
            <a:tailEnd type="stealt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feld 21">
                <a:extLst>
                  <a:ext uri="{FF2B5EF4-FFF2-40B4-BE49-F238E27FC236}">
                    <a16:creationId xmlns:a16="http://schemas.microsoft.com/office/drawing/2014/main" id="{D2B835D4-B6AF-CA1A-FC11-B72F661BE92E}"/>
                  </a:ext>
                </a:extLst>
              </p:cNvPr>
              <p:cNvSpPr txBox="1"/>
              <p:nvPr/>
            </p:nvSpPr>
            <p:spPr>
              <a:xfrm>
                <a:off x="773415" y="5435032"/>
                <a:ext cx="838691" cy="369332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100%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feld 21">
                <a:extLst>
                  <a:ext uri="{FF2B5EF4-FFF2-40B4-BE49-F238E27FC236}">
                    <a16:creationId xmlns:a16="http://schemas.microsoft.com/office/drawing/2014/main" id="{D2B835D4-B6AF-CA1A-FC11-B72F661BE9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415" y="5435032"/>
                <a:ext cx="838691" cy="369332"/>
              </a:xfrm>
              <a:prstGeom prst="rect">
                <a:avLst/>
              </a:prstGeom>
              <a:blipFill>
                <a:blip r:embed="rId12"/>
                <a:stretch>
                  <a:fillRect b="-3448"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C8F20B5B-C5BF-BD73-396D-29552C7D3CB8}"/>
              </a:ext>
            </a:extLst>
          </p:cNvPr>
          <p:cNvCxnSpPr>
            <a:cxnSpLocks/>
            <a:stCxn id="33" idx="6"/>
          </p:cNvCxnSpPr>
          <p:nvPr/>
        </p:nvCxnSpPr>
        <p:spPr>
          <a:xfrm flipV="1">
            <a:off x="4183825" y="2319183"/>
            <a:ext cx="361607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23">
            <a:extLst>
              <a:ext uri="{FF2B5EF4-FFF2-40B4-BE49-F238E27FC236}">
                <a16:creationId xmlns:a16="http://schemas.microsoft.com/office/drawing/2014/main" id="{65A8C81B-DEAC-8137-5063-86DE1297F528}"/>
              </a:ext>
            </a:extLst>
          </p:cNvPr>
          <p:cNvSpPr txBox="1"/>
          <p:nvPr/>
        </p:nvSpPr>
        <p:spPr>
          <a:xfrm>
            <a:off x="4545432" y="2134517"/>
            <a:ext cx="1383477" cy="369332"/>
          </a:xfrm>
          <a:prstGeom prst="rect">
            <a:avLst/>
          </a:prstGeom>
          <a:solidFill>
            <a:schemeClr val="bg1"/>
          </a:solidFill>
          <a:ln w="2540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Production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E4F2730-C75C-6725-3EEE-BD44C6B670F4}"/>
              </a:ext>
            </a:extLst>
          </p:cNvPr>
          <p:cNvSpPr>
            <a:spLocks noChangeAspect="1"/>
          </p:cNvSpPr>
          <p:nvPr/>
        </p:nvSpPr>
        <p:spPr>
          <a:xfrm>
            <a:off x="1909077" y="3063434"/>
            <a:ext cx="1044000" cy="1044000"/>
          </a:xfrm>
          <a:prstGeom prst="ellipse">
            <a:avLst/>
          </a:prstGeom>
          <a:noFill/>
          <a:ln w="28575">
            <a:solidFill>
              <a:srgbClr val="00B05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A7D3E2B7-9CC6-E366-E8D5-9EED94AA5103}"/>
              </a:ext>
            </a:extLst>
          </p:cNvPr>
          <p:cNvCxnSpPr>
            <a:cxnSpLocks/>
            <a:stCxn id="25" idx="6"/>
            <a:endCxn id="27" idx="1"/>
          </p:cNvCxnSpPr>
          <p:nvPr/>
        </p:nvCxnSpPr>
        <p:spPr>
          <a:xfrm flipV="1">
            <a:off x="2953077" y="3580049"/>
            <a:ext cx="348289" cy="0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feld 26">
            <a:extLst>
              <a:ext uri="{FF2B5EF4-FFF2-40B4-BE49-F238E27FC236}">
                <a16:creationId xmlns:a16="http://schemas.microsoft.com/office/drawing/2014/main" id="{6EDA0E83-28E6-E888-024D-7E83A4599F2A}"/>
              </a:ext>
            </a:extLst>
          </p:cNvPr>
          <p:cNvSpPr txBox="1"/>
          <p:nvPr/>
        </p:nvSpPr>
        <p:spPr>
          <a:xfrm>
            <a:off x="3301366" y="3395383"/>
            <a:ext cx="2264343" cy="369332"/>
          </a:xfrm>
          <a:prstGeom prst="rect">
            <a:avLst/>
          </a:prstGeom>
          <a:solidFill>
            <a:schemeClr val="bg1"/>
          </a:solidFill>
          <a:ln w="25400">
            <a:solidFill>
              <a:srgbClr val="06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Breeding on filament</a:t>
            </a:r>
          </a:p>
        </p:txBody>
      </p: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F351DF7E-2717-CF9D-CAAA-B14E7300B85B}"/>
              </a:ext>
            </a:extLst>
          </p:cNvPr>
          <p:cNvCxnSpPr>
            <a:cxnSpLocks/>
            <a:stCxn id="30" idx="6"/>
            <a:endCxn id="29" idx="1"/>
          </p:cNvCxnSpPr>
          <p:nvPr/>
        </p:nvCxnSpPr>
        <p:spPr>
          <a:xfrm flipV="1">
            <a:off x="1732010" y="4812535"/>
            <a:ext cx="429376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6377AD17-06F2-8953-C7FB-31B305711E8B}"/>
              </a:ext>
            </a:extLst>
          </p:cNvPr>
          <p:cNvSpPr txBox="1"/>
          <p:nvPr/>
        </p:nvSpPr>
        <p:spPr>
          <a:xfrm>
            <a:off x="2161386" y="4627869"/>
            <a:ext cx="1608838" cy="369332"/>
          </a:xfrm>
          <a:prstGeom prst="rect">
            <a:avLst/>
          </a:prstGeom>
          <a:solidFill>
            <a:schemeClr val="bg1"/>
          </a:solidFill>
          <a:ln w="2540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Spectroscopy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0673EC2-EA38-65A7-1C34-3EF4526810D1}"/>
              </a:ext>
            </a:extLst>
          </p:cNvPr>
          <p:cNvSpPr>
            <a:spLocks noChangeAspect="1"/>
          </p:cNvSpPr>
          <p:nvPr/>
        </p:nvSpPr>
        <p:spPr>
          <a:xfrm>
            <a:off x="688010" y="4296137"/>
            <a:ext cx="1044000" cy="1044000"/>
          </a:xfrm>
          <a:prstGeom prst="ellipse">
            <a:avLst/>
          </a:prstGeom>
          <a:noFill/>
          <a:ln w="28575">
            <a:solidFill>
              <a:srgbClr val="0070C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feld 30">
                <a:extLst>
                  <a:ext uri="{FF2B5EF4-FFF2-40B4-BE49-F238E27FC236}">
                    <a16:creationId xmlns:a16="http://schemas.microsoft.com/office/drawing/2014/main" id="{52E2A3C1-BD16-B385-5E1C-F56165FC214A}"/>
                  </a:ext>
                </a:extLst>
              </p:cNvPr>
              <p:cNvSpPr txBox="1"/>
              <p:nvPr/>
            </p:nvSpPr>
            <p:spPr>
              <a:xfrm>
                <a:off x="495270" y="2166095"/>
                <a:ext cx="1837599" cy="36933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Pre>
                      <m:sPrePr>
                        <m:ctrlPr>
                          <a:rPr lang="de-DE" sz="1800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de-DE" sz="1800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  <m:sup>
                        <m:r>
                          <a:rPr lang="de-DE" sz="1800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208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de-DE" sz="1800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Pb</m:t>
                        </m:r>
                      </m:e>
                    </m:sPre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de-DE" sz="1800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de-DE" sz="1800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  <m:sup>
                        <m:r>
                          <a:rPr lang="de-DE" sz="1800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48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de-DE" sz="1800" b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Ca</m:t>
                        </m:r>
                      </m:e>
                    </m:sPre>
                    <m:r>
                      <a:rPr lang="de-DE" sz="1800" b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,2</m:t>
                    </m:r>
                    <m:r>
                      <m:rPr>
                        <m:sty m:val="p"/>
                      </m:rPr>
                      <a:rPr lang="de-DE" sz="1800" b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)</a:t>
                </a:r>
                <a:endParaRPr lang="en-US" dirty="0"/>
              </a:p>
            </p:txBody>
          </p:sp>
        </mc:Choice>
        <mc:Fallback xmlns="">
          <p:sp>
            <p:nvSpPr>
              <p:cNvPr id="31" name="Textfeld 30">
                <a:extLst>
                  <a:ext uri="{FF2B5EF4-FFF2-40B4-BE49-F238E27FC236}">
                    <a16:creationId xmlns:a16="http://schemas.microsoft.com/office/drawing/2014/main" id="{52E2A3C1-BD16-B385-5E1C-F56165FC21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270" y="2166095"/>
                <a:ext cx="1837599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 w="25400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Gerade Verbindung 31">
            <a:extLst>
              <a:ext uri="{FF2B5EF4-FFF2-40B4-BE49-F238E27FC236}">
                <a16:creationId xmlns:a16="http://schemas.microsoft.com/office/drawing/2014/main" id="{750375DC-FEF1-289B-9168-D7B05E7282B4}"/>
              </a:ext>
            </a:extLst>
          </p:cNvPr>
          <p:cNvCxnSpPr>
            <a:stCxn id="31" idx="3"/>
          </p:cNvCxnSpPr>
          <p:nvPr/>
        </p:nvCxnSpPr>
        <p:spPr>
          <a:xfrm flipV="1">
            <a:off x="2332869" y="2349000"/>
            <a:ext cx="954467" cy="1761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D21BFB5D-785B-E364-2DD6-B87C14FDA466}"/>
              </a:ext>
            </a:extLst>
          </p:cNvPr>
          <p:cNvSpPr>
            <a:spLocks noChangeAspect="1"/>
          </p:cNvSpPr>
          <p:nvPr/>
        </p:nvSpPr>
        <p:spPr>
          <a:xfrm>
            <a:off x="3139825" y="1805769"/>
            <a:ext cx="1044000" cy="1044000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feld 33">
                <a:extLst>
                  <a:ext uri="{FF2B5EF4-FFF2-40B4-BE49-F238E27FC236}">
                    <a16:creationId xmlns:a16="http://schemas.microsoft.com/office/drawing/2014/main" id="{687854FC-F247-983A-BCE7-F79529E7B048}"/>
                  </a:ext>
                </a:extLst>
              </p:cNvPr>
              <p:cNvSpPr txBox="1"/>
              <p:nvPr/>
            </p:nvSpPr>
            <p:spPr>
              <a:xfrm>
                <a:off x="757091" y="2601769"/>
                <a:ext cx="1276868" cy="36933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de-DE" i="1" dirty="0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𝜎</m:t>
                      </m:r>
                      <m:r>
                        <a:rPr lang="de-DE" i="1" dirty="0" smtClean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≈2 µ</m:t>
                      </m:r>
                      <m:r>
                        <m:rPr>
                          <m:sty m:val="p"/>
                        </m:rPr>
                        <a:rPr lang="de-DE" dirty="0">
                          <a:latin typeface="Cambria Math" panose="02040503050406030204" pitchFamily="18" charset="0"/>
                          <a:cs typeface="Calibri Light" panose="020F0302020204030204" pitchFamily="34" charset="0"/>
                        </a:rPr>
                        <m:t>b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4" name="Textfeld 33">
                <a:extLst>
                  <a:ext uri="{FF2B5EF4-FFF2-40B4-BE49-F238E27FC236}">
                    <a16:creationId xmlns:a16="http://schemas.microsoft.com/office/drawing/2014/main" id="{687854FC-F247-983A-BCE7-F79529E7B0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091" y="2601769"/>
                <a:ext cx="1276868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 w="25400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Fußzeilenplatzhalter 4">
            <a:extLst>
              <a:ext uri="{FF2B5EF4-FFF2-40B4-BE49-F238E27FC236}">
                <a16:creationId xmlns:a16="http://schemas.microsoft.com/office/drawing/2014/main" id="{3245C64A-7598-BCB8-E23F-CFF7A58E78A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60000" y="359999"/>
            <a:ext cx="8976000" cy="190800"/>
          </a:xfrm>
        </p:spPr>
        <p:txBody>
          <a:bodyPr/>
          <a:lstStyle/>
          <a:p>
            <a:r>
              <a:rPr lang="de-DE" b="1" dirty="0"/>
              <a:t>Evolution of </a:t>
            </a:r>
            <a:r>
              <a:rPr lang="de-DE" b="1" dirty="0" err="1"/>
              <a:t>changes</a:t>
            </a:r>
            <a:r>
              <a:rPr lang="de-DE" b="1" dirty="0"/>
              <a:t> in </a:t>
            </a:r>
            <a:r>
              <a:rPr lang="de-DE" b="1" dirty="0" err="1"/>
              <a:t>mean-square</a:t>
            </a:r>
            <a:r>
              <a:rPr lang="de-DE" b="1" dirty="0"/>
              <a:t> </a:t>
            </a:r>
            <a:r>
              <a:rPr lang="de-DE" b="1" dirty="0" err="1"/>
              <a:t>charge</a:t>
            </a:r>
            <a:r>
              <a:rPr lang="de-DE" b="1" dirty="0"/>
              <a:t> radii in </a:t>
            </a:r>
            <a:r>
              <a:rPr lang="de-DE" b="1" dirty="0" err="1"/>
              <a:t>californium</a:t>
            </a:r>
            <a:r>
              <a:rPr lang="de-DE" b="1" dirty="0"/>
              <a:t> isotopes</a:t>
            </a:r>
          </a:p>
        </p:txBody>
      </p:sp>
    </p:spTree>
    <p:extLst>
      <p:ext uri="{BB962C8B-B14F-4D97-AF65-F5344CB8AC3E}">
        <p14:creationId xmlns:p14="http://schemas.microsoft.com/office/powerpoint/2010/main" val="5738557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B863E-D5D9-B995-6BFE-D62955D11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umsplatzhalter 3">
            <a:extLst>
              <a:ext uri="{FF2B5EF4-FFF2-40B4-BE49-F238E27FC236}">
                <a16:creationId xmlns:a16="http://schemas.microsoft.com/office/drawing/2014/main" id="{E8F632D6-A305-86AD-6755-FFBDD4245378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60000" y="6558140"/>
            <a:ext cx="1439993" cy="180000"/>
          </a:xfrm>
        </p:spPr>
        <p:txBody>
          <a:bodyPr/>
          <a:lstStyle/>
          <a:p>
            <a:fld id="{24DB09F0-7467-D04D-B271-D4EBCBE7288B}" type="datetime1">
              <a:rPr lang="de-DE" smtClean="0"/>
              <a:t>04.09.26</a:t>
            </a:fld>
            <a:endParaRPr lang="de-DE" dirty="0"/>
          </a:p>
        </p:txBody>
      </p:sp>
      <p:sp>
        <p:nvSpPr>
          <p:cNvPr id="35" name="Foliennummernplatzhalter 5">
            <a:extLst>
              <a:ext uri="{FF2B5EF4-FFF2-40B4-BE49-F238E27FC236}">
                <a16:creationId xmlns:a16="http://schemas.microsoft.com/office/drawing/2014/main" id="{96AF8737-7F54-886A-8170-86E8CAC7352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417905" y="6558140"/>
            <a:ext cx="1462304" cy="180000"/>
          </a:xfrm>
        </p:spPr>
        <p:txBody>
          <a:bodyPr/>
          <a:lstStyle/>
          <a:p>
            <a:fld id="{DD2F4C09-65E4-4AD7-8D55-83CBD210ED85}" type="slidenum">
              <a:rPr lang="de-DE" smtClean="0"/>
              <a:pPr/>
              <a:t>26</a:t>
            </a:fld>
            <a:endParaRPr lang="de-DE" dirty="0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4EB333E7-D3C5-F26C-A04E-F4ED6959F16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60000" y="359999"/>
            <a:ext cx="8976000" cy="190800"/>
          </a:xfrm>
        </p:spPr>
        <p:txBody>
          <a:bodyPr/>
          <a:lstStyle/>
          <a:p>
            <a:r>
              <a:rPr lang="de-DE" b="1" dirty="0"/>
              <a:t>Evolution of </a:t>
            </a:r>
            <a:r>
              <a:rPr lang="de-DE" b="1" dirty="0" err="1"/>
              <a:t>changes</a:t>
            </a:r>
            <a:r>
              <a:rPr lang="de-DE" b="1" dirty="0"/>
              <a:t> in </a:t>
            </a:r>
            <a:r>
              <a:rPr lang="de-DE" b="1" dirty="0" err="1"/>
              <a:t>mean-square</a:t>
            </a:r>
            <a:r>
              <a:rPr lang="de-DE" b="1" dirty="0"/>
              <a:t> </a:t>
            </a:r>
            <a:r>
              <a:rPr lang="de-DE" b="1" dirty="0" err="1"/>
              <a:t>charge</a:t>
            </a:r>
            <a:r>
              <a:rPr lang="de-DE" b="1" dirty="0"/>
              <a:t> radii in </a:t>
            </a:r>
            <a:r>
              <a:rPr lang="de-DE" b="1" dirty="0" err="1"/>
              <a:t>californium</a:t>
            </a:r>
            <a:r>
              <a:rPr lang="de-DE" b="1" dirty="0"/>
              <a:t> isotopes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ECBA34DE-26E4-A0D2-EB8C-8585870D57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90" y="780224"/>
            <a:ext cx="7772400" cy="3587261"/>
          </a:xfrm>
          <a:prstGeom prst="rect">
            <a:avLst/>
          </a:prstGeom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feld 2">
                <a:extLst>
                  <a:ext uri="{FF2B5EF4-FFF2-40B4-BE49-F238E27FC236}">
                    <a16:creationId xmlns:a16="http://schemas.microsoft.com/office/drawing/2014/main" id="{9DB7AACF-A823-CC01-E430-FECB38B43C9D}"/>
                  </a:ext>
                </a:extLst>
              </p:cNvPr>
              <p:cNvSpPr txBox="1"/>
              <p:nvPr/>
            </p:nvSpPr>
            <p:spPr>
              <a:xfrm>
                <a:off x="8819918" y="1102133"/>
                <a:ext cx="2162195" cy="37241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Wingdings" pitchFamily="2" charset="2"/>
                  <a:buChar char="Ø"/>
                </a:pPr>
                <a:r>
                  <a:rPr lang="en-US" sz="1800" dirty="0"/>
                  <a:t>Identified in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de-DE" sz="1800" b="0" i="1" smtClean="0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de-DE" sz="1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  <m:sup>
                        <m:r>
                          <a:rPr lang="de-DE" sz="1800" b="0" i="1" smtClean="0">
                            <a:latin typeface="Cambria Math" panose="02040503050406030204" pitchFamily="18" charset="0"/>
                          </a:rPr>
                          <m:t>250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de-DE" sz="1800" b="0" i="0" smtClean="0">
                            <a:latin typeface="Cambria Math" panose="02040503050406030204" pitchFamily="18" charset="0"/>
                          </a:rPr>
                          <m:t>Cf</m:t>
                        </m:r>
                      </m:e>
                    </m:sPre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extfeld 2">
                <a:extLst>
                  <a:ext uri="{FF2B5EF4-FFF2-40B4-BE49-F238E27FC236}">
                    <a16:creationId xmlns:a16="http://schemas.microsoft.com/office/drawing/2014/main" id="{9DB7AACF-A823-CC01-E430-FECB38B43C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9918" y="1102133"/>
                <a:ext cx="2162195" cy="372410"/>
              </a:xfrm>
              <a:prstGeom prst="rect">
                <a:avLst/>
              </a:prstGeom>
              <a:blipFill>
                <a:blip r:embed="rId3"/>
                <a:stretch>
                  <a:fillRect l="-1744" t="-6452" r="-1163" b="-2258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3">
            <a:extLst>
              <a:ext uri="{FF2B5EF4-FFF2-40B4-BE49-F238E27FC236}">
                <a16:creationId xmlns:a16="http://schemas.microsoft.com/office/drawing/2014/main" id="{60595EA8-FCBA-EC3A-B087-EED602872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989" y="4420754"/>
            <a:ext cx="5634169" cy="2319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feld 35">
                <a:extLst>
                  <a:ext uri="{FF2B5EF4-FFF2-40B4-BE49-F238E27FC236}">
                    <a16:creationId xmlns:a16="http://schemas.microsoft.com/office/drawing/2014/main" id="{A0C9FDE7-016B-1E31-D303-120633ED4663}"/>
                  </a:ext>
                </a:extLst>
              </p:cNvPr>
              <p:cNvSpPr txBox="1"/>
              <p:nvPr/>
            </p:nvSpPr>
            <p:spPr>
              <a:xfrm>
                <a:off x="9042874" y="2033412"/>
                <a:ext cx="1668470" cy="707886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C0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rgbClr val="C00000"/>
                    </a:solidFill>
                  </a:rPr>
                  <a:t>355 nm</a:t>
                </a:r>
              </a:p>
              <a:p>
                <a:r>
                  <a:rPr lang="en-US" sz="2000" dirty="0">
                    <a:solidFill>
                      <a:srgbClr val="C00000"/>
                    </a:solidFill>
                  </a:rPr>
                  <a:t>28169.0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de-DE" sz="2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de-DE" sz="2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cm</m:t>
                        </m:r>
                      </m:e>
                      <m:sup>
                        <m:r>
                          <a:rPr lang="de-DE" sz="2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US" sz="20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6" name="Textfeld 35">
                <a:extLst>
                  <a:ext uri="{FF2B5EF4-FFF2-40B4-BE49-F238E27FC236}">
                    <a16:creationId xmlns:a16="http://schemas.microsoft.com/office/drawing/2014/main" id="{A0C9FDE7-016B-1E31-D303-120633ED46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2874" y="2033412"/>
                <a:ext cx="1668470" cy="707886"/>
              </a:xfrm>
              <a:prstGeom prst="rect">
                <a:avLst/>
              </a:prstGeom>
              <a:blipFill>
                <a:blip r:embed="rId5"/>
                <a:stretch>
                  <a:fillRect l="-2222" t="-3390" r="-1481" b="-11864"/>
                </a:stretch>
              </a:blipFill>
              <a:ln w="28575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7" name="Grafik 36">
            <a:extLst>
              <a:ext uri="{FF2B5EF4-FFF2-40B4-BE49-F238E27FC236}">
                <a16:creationId xmlns:a16="http://schemas.microsoft.com/office/drawing/2014/main" id="{7071EC20-6418-7DA7-E19C-E2BE9E6A1F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6844" y="4676017"/>
            <a:ext cx="5634169" cy="928151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FF08A786-78D0-E922-D0CD-A23A6B071C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73390" y="3349200"/>
            <a:ext cx="3733800" cy="33020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39" name="Textfeld 38">
            <a:extLst>
              <a:ext uri="{FF2B5EF4-FFF2-40B4-BE49-F238E27FC236}">
                <a16:creationId xmlns:a16="http://schemas.microsoft.com/office/drawing/2014/main" id="{EFDC08E6-37D4-95A7-6061-993E9C53F9E5}"/>
              </a:ext>
            </a:extLst>
          </p:cNvPr>
          <p:cNvSpPr txBox="1"/>
          <p:nvPr/>
        </p:nvSpPr>
        <p:spPr>
          <a:xfrm>
            <a:off x="9114592" y="1582137"/>
            <a:ext cx="1525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Non-Resonant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E334A98A-8620-70FC-C4D7-729FA6D2CB9F}"/>
              </a:ext>
            </a:extLst>
          </p:cNvPr>
          <p:cNvSpPr txBox="1"/>
          <p:nvPr/>
        </p:nvSpPr>
        <p:spPr>
          <a:xfrm>
            <a:off x="9177773" y="2871442"/>
            <a:ext cx="1446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Resonant (AI)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1B2A8A66-7A87-954E-056E-C96B9977FA20}"/>
              </a:ext>
            </a:extLst>
          </p:cNvPr>
          <p:cNvSpPr txBox="1"/>
          <p:nvPr/>
        </p:nvSpPr>
        <p:spPr>
          <a:xfrm>
            <a:off x="8681553" y="4192447"/>
            <a:ext cx="882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92D050"/>
                </a:solidFill>
              </a:rPr>
              <a:t>1</a:t>
            </a:r>
            <a:r>
              <a:rPr lang="en-US" baseline="30000" dirty="0">
                <a:solidFill>
                  <a:srgbClr val="92D050"/>
                </a:solidFill>
              </a:rPr>
              <a:t>st</a:t>
            </a:r>
            <a:r>
              <a:rPr lang="en-US" dirty="0">
                <a:solidFill>
                  <a:srgbClr val="92D050"/>
                </a:solidFill>
              </a:rPr>
              <a:t> Step</a:t>
            </a:r>
          </a:p>
        </p:txBody>
      </p:sp>
      <p:pic>
        <p:nvPicPr>
          <p:cNvPr id="42" name="Grafik 41">
            <a:extLst>
              <a:ext uri="{FF2B5EF4-FFF2-40B4-BE49-F238E27FC236}">
                <a16:creationId xmlns:a16="http://schemas.microsoft.com/office/drawing/2014/main" id="{20CC1B2C-2D81-08D5-CD6F-9FABDD633E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56843" y="5809749"/>
            <a:ext cx="5634167" cy="746891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</p:pic>
      <p:sp>
        <p:nvSpPr>
          <p:cNvPr id="43" name="Rechteck 42">
            <a:extLst>
              <a:ext uri="{FF2B5EF4-FFF2-40B4-BE49-F238E27FC236}">
                <a16:creationId xmlns:a16="http://schemas.microsoft.com/office/drawing/2014/main" id="{445AA4A9-521F-9A2F-BA0C-442B0E79E70F}"/>
              </a:ext>
            </a:extLst>
          </p:cNvPr>
          <p:cNvSpPr/>
          <p:nvPr/>
        </p:nvSpPr>
        <p:spPr>
          <a:xfrm>
            <a:off x="720090" y="1931670"/>
            <a:ext cx="3223260" cy="251460"/>
          </a:xfrm>
          <a:prstGeom prst="rect">
            <a:avLst/>
          </a:prstGeom>
          <a:solidFill>
            <a:srgbClr val="C00000">
              <a:alpha val="20404"/>
            </a:srgbClr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5D01EBFA-ACB4-7385-018E-CD5765EC09B4}"/>
              </a:ext>
            </a:extLst>
          </p:cNvPr>
          <p:cNvSpPr/>
          <p:nvPr/>
        </p:nvSpPr>
        <p:spPr>
          <a:xfrm>
            <a:off x="720090" y="3429000"/>
            <a:ext cx="3097530" cy="477941"/>
          </a:xfrm>
          <a:prstGeom prst="rect">
            <a:avLst/>
          </a:prstGeom>
          <a:solidFill>
            <a:srgbClr val="92D050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2385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30357-B559-2C2A-840B-83ECBDB7A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umsplatzhalter 3">
            <a:extLst>
              <a:ext uri="{FF2B5EF4-FFF2-40B4-BE49-F238E27FC236}">
                <a16:creationId xmlns:a16="http://schemas.microsoft.com/office/drawing/2014/main" id="{34BE9F9F-0327-9B39-758B-4EF60FC5D6E8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60000" y="6558140"/>
            <a:ext cx="1439993" cy="180000"/>
          </a:xfrm>
        </p:spPr>
        <p:txBody>
          <a:bodyPr/>
          <a:lstStyle/>
          <a:p>
            <a:fld id="{FDF9CE55-058B-EE4C-ACB5-82495E9FF510}" type="datetime1">
              <a:rPr lang="de-DE" smtClean="0"/>
              <a:t>04.09.26</a:t>
            </a:fld>
            <a:endParaRPr lang="de-DE" dirty="0"/>
          </a:p>
        </p:txBody>
      </p:sp>
      <p:sp>
        <p:nvSpPr>
          <p:cNvPr id="35" name="Foliennummernplatzhalter 5">
            <a:extLst>
              <a:ext uri="{FF2B5EF4-FFF2-40B4-BE49-F238E27FC236}">
                <a16:creationId xmlns:a16="http://schemas.microsoft.com/office/drawing/2014/main" id="{B79B4C5C-25A2-62D4-FF74-B7A85CB3684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417905" y="6558140"/>
            <a:ext cx="1462304" cy="180000"/>
          </a:xfrm>
        </p:spPr>
        <p:txBody>
          <a:bodyPr/>
          <a:lstStyle/>
          <a:p>
            <a:fld id="{DD2F4C09-65E4-4AD7-8D55-83CBD210ED85}" type="slidenum">
              <a:rPr lang="de-DE" smtClean="0"/>
              <a:pPr/>
              <a:t>27</a:t>
            </a:fld>
            <a:endParaRPr lang="de-DE" dirty="0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CE120F82-AFC7-CC97-318F-CE3E03C0E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60000" y="359999"/>
            <a:ext cx="8976000" cy="190800"/>
          </a:xfrm>
        </p:spPr>
        <p:txBody>
          <a:bodyPr/>
          <a:lstStyle/>
          <a:p>
            <a:r>
              <a:rPr lang="de-DE" b="1" dirty="0"/>
              <a:t>Evolution of </a:t>
            </a:r>
            <a:r>
              <a:rPr lang="de-DE" b="1" dirty="0" err="1"/>
              <a:t>changes</a:t>
            </a:r>
            <a:r>
              <a:rPr lang="de-DE" b="1" dirty="0"/>
              <a:t> in </a:t>
            </a:r>
            <a:r>
              <a:rPr lang="de-DE" b="1" dirty="0" err="1"/>
              <a:t>mean-square</a:t>
            </a:r>
            <a:r>
              <a:rPr lang="de-DE" b="1" dirty="0"/>
              <a:t> </a:t>
            </a:r>
            <a:r>
              <a:rPr lang="de-DE" b="1" dirty="0" err="1"/>
              <a:t>charge</a:t>
            </a:r>
            <a:r>
              <a:rPr lang="de-DE" b="1" dirty="0"/>
              <a:t> radii in </a:t>
            </a:r>
            <a:r>
              <a:rPr lang="de-DE" b="1" dirty="0" err="1"/>
              <a:t>californium</a:t>
            </a:r>
            <a:r>
              <a:rPr lang="de-DE" b="1" dirty="0"/>
              <a:t> isotopes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" name="Inhaltsplatzhalter 3">
                <a:extLst>
                  <a:ext uri="{FF2B5EF4-FFF2-40B4-BE49-F238E27FC236}">
                    <a16:creationId xmlns:a16="http://schemas.microsoft.com/office/drawing/2014/main" id="{08437E1E-ED9F-4469-0ABF-3EA86A73DD1A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54830529"/>
                  </p:ext>
                </p:extLst>
              </p:nvPr>
            </p:nvGraphicFramePr>
            <p:xfrm>
              <a:off x="360000" y="1030922"/>
              <a:ext cx="11539319" cy="492813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97489">
                      <a:extLst>
                        <a:ext uri="{9D8B030D-6E8A-4147-A177-3AD203B41FA5}">
                          <a16:colId xmlns:a16="http://schemas.microsoft.com/office/drawing/2014/main" val="2900665059"/>
                        </a:ext>
                      </a:extLst>
                    </a:gridCol>
                    <a:gridCol w="2170284">
                      <a:extLst>
                        <a:ext uri="{9D8B030D-6E8A-4147-A177-3AD203B41FA5}">
                          <a16:colId xmlns:a16="http://schemas.microsoft.com/office/drawing/2014/main" val="1114137594"/>
                        </a:ext>
                      </a:extLst>
                    </a:gridCol>
                    <a:gridCol w="1322993">
                      <a:extLst>
                        <a:ext uri="{9D8B030D-6E8A-4147-A177-3AD203B41FA5}">
                          <a16:colId xmlns:a16="http://schemas.microsoft.com/office/drawing/2014/main" val="448041460"/>
                        </a:ext>
                      </a:extLst>
                    </a:gridCol>
                    <a:gridCol w="1610672">
                      <a:extLst>
                        <a:ext uri="{9D8B030D-6E8A-4147-A177-3AD203B41FA5}">
                          <a16:colId xmlns:a16="http://schemas.microsoft.com/office/drawing/2014/main" val="3553192892"/>
                        </a:ext>
                      </a:extLst>
                    </a:gridCol>
                    <a:gridCol w="1422413">
                      <a:extLst>
                        <a:ext uri="{9D8B030D-6E8A-4147-A177-3AD203B41FA5}">
                          <a16:colId xmlns:a16="http://schemas.microsoft.com/office/drawing/2014/main" val="171597580"/>
                        </a:ext>
                      </a:extLst>
                    </a:gridCol>
                    <a:gridCol w="1715262">
                      <a:extLst>
                        <a:ext uri="{9D8B030D-6E8A-4147-A177-3AD203B41FA5}">
                          <a16:colId xmlns:a16="http://schemas.microsoft.com/office/drawing/2014/main" val="1555597170"/>
                        </a:ext>
                      </a:extLst>
                    </a:gridCol>
                    <a:gridCol w="2200206">
                      <a:extLst>
                        <a:ext uri="{9D8B030D-6E8A-4147-A177-3AD203B41FA5}">
                          <a16:colId xmlns:a16="http://schemas.microsoft.com/office/drawing/2014/main" val="2428487670"/>
                        </a:ext>
                      </a:extLst>
                    </a:gridCol>
                  </a:tblGrid>
                  <a:tr h="11320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Isotope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Reaction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oMath>
                          </a14:m>
                          <a:r>
                            <a:rPr lang="en-US" sz="2200" dirty="0"/>
                            <a:t>-Branch (%)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2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𝝈</m:t>
                                  </m:r>
                                </m:e>
                                <m:sub>
                                  <m:r>
                                    <a:rPr lang="de-DE" sz="2200" b="1" i="0" smtClean="0">
                                      <a:latin typeface="Cambria Math" panose="02040503050406030204" pitchFamily="18" charset="0"/>
                                    </a:rPr>
                                    <m:t>𝐏𝐫𝐨𝐝𝐮𝐜𝐭𝐢𝐨𝐧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200" dirty="0"/>
                            <a:t> (</a:t>
                          </a:r>
                          <a:r>
                            <a:rPr lang="en-US" sz="2200" dirty="0" err="1"/>
                            <a:t>nb</a:t>
                          </a:r>
                          <a:r>
                            <a:rPr lang="en-US" sz="2200" dirty="0"/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2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𝝈</m:t>
                                  </m:r>
                                </m:e>
                                <m:sub>
                                  <m:r>
                                    <a:rPr lang="de-DE" sz="2200" b="1" i="0" smtClean="0">
                                      <a:latin typeface="Cambria Math" panose="02040503050406030204" pitchFamily="18" charset="0"/>
                                    </a:rPr>
                                    <m:t>𝐄𝐟𝐟𝐞𝐜𝐭𝐢𝐯𝐞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200" dirty="0"/>
                            <a:t> (nb)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2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𝝈</m:t>
                                  </m:r>
                                </m:e>
                                <m:sub>
                                  <m:r>
                                    <a:rPr lang="de-DE" sz="2200" b="1" i="0" smtClean="0">
                                      <a:latin typeface="Cambria Math" panose="02040503050406030204" pitchFamily="18" charset="0"/>
                                    </a:rPr>
                                    <m:t>𝐏𝐫𝐨𝐝</m:t>
                                  </m:r>
                                  <m:r>
                                    <a:rPr lang="de-DE" sz="2200" b="1" i="0" smtClean="0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200" dirty="0"/>
                            <a:t> /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2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𝝈</m:t>
                                  </m:r>
                                </m:e>
                                <m:sub>
                                  <m:r>
                                    <a:rPr lang="de-DE" sz="2200" b="1" i="0" smtClean="0">
                                      <a:latin typeface="Cambria Math" panose="02040503050406030204" pitchFamily="18" charset="0"/>
                                    </a:rPr>
                                    <m:t>𝐄𝐟𝐟</m:t>
                                  </m:r>
                                  <m:r>
                                    <a:rPr lang="de-DE" sz="2200" b="1" i="0" smtClean="0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</m:sub>
                              </m:sSub>
                            </m:oMath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Ions per hour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86819955"/>
                      </a:ext>
                    </a:extLst>
                  </a:tr>
                  <a:tr h="46296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Pre>
                                  <m:sPrePr>
                                    <m:ctrlPr>
                                      <a:rPr lang="de-DE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sz="22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sub>
                                  <m:sup>
                                    <m:r>
                                      <a:rPr lang="de-DE" sz="2200" b="0" i="1" smtClean="0">
                                        <a:latin typeface="Cambria Math" panose="02040503050406030204" pitchFamily="18" charset="0"/>
                                      </a:rPr>
                                      <m:t>240</m:t>
                                    </m:r>
                                  </m:sup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de-DE" sz="2200" b="0" i="0" smtClean="0">
                                        <a:latin typeface="Cambria Math" panose="02040503050406030204" pitchFamily="18" charset="0"/>
                                      </a:rPr>
                                      <m:t>Cf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Pre>
                                <m:sPrePr>
                                  <m:ctrlPr>
                                    <a:rPr lang="de-DE" sz="2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de-DE" sz="2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  <m:sup>
                                  <m:r>
                                    <a:rPr lang="de-DE" sz="2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195</m:t>
                                  </m:r>
                                </m:sup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sz="22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Pt</m:t>
                                  </m:r>
                                </m:e>
                              </m:sPre>
                            </m:oMath>
                          </a14:m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Pre>
                                <m:sPrePr>
                                  <m:ctrlP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  <m:sup>
                                  <m: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  <m:t>48</m:t>
                                  </m:r>
                                </m:sup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sz="2200" b="0" i="0" smtClean="0">
                                      <a:latin typeface="Cambria Math" panose="02040503050406030204" pitchFamily="18" charset="0"/>
                                    </a:rPr>
                                    <m:t>Ca</m:t>
                                  </m:r>
                                  <m:r>
                                    <a:rPr lang="de-DE" sz="2200" b="0" i="0" smtClean="0">
                                      <a:latin typeface="Cambria Math" panose="02040503050406030204" pitchFamily="18" charset="0"/>
                                    </a:rPr>
                                    <m:t>, 3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de-DE" sz="2200" b="0" i="0" smtClean="0">
                                      <a:latin typeface="Cambria Math" panose="02040503050406030204" pitchFamily="18" charset="0"/>
                                    </a:rPr>
                                    <m:t>n</m:t>
                                  </m:r>
                                </m:e>
                              </m:sPre>
                            </m:oMath>
                          </a14:m>
                          <a:r>
                            <a:rPr lang="en-US" sz="2200" dirty="0">
                              <a:solidFill>
                                <a:schemeClr val="tx1"/>
                              </a:solidFill>
                            </a:rPr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rgbClr val="00B050"/>
                              </a:solidFill>
                            </a:rPr>
                            <a:t>98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8.8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200" dirty="0"/>
                            <a:t>1.02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≈</m:t>
                              </m:r>
                            </m:oMath>
                          </a14:m>
                          <a:r>
                            <a:rPr lang="en-US" sz="2200" dirty="0"/>
                            <a:t> 1</a:t>
                          </a:r>
                        </a:p>
                      </a:txBody>
                      <a:tcPr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9510033"/>
                      </a:ext>
                    </a:extLst>
                  </a:tr>
                  <a:tr h="44022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Pre>
                                  <m:sPrePr>
                                    <m:ctrlPr>
                                      <a:rPr lang="de-DE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sz="22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sub>
                                  <m:sup>
                                    <m:r>
                                      <a:rPr lang="de-DE" sz="2200" b="0" i="1" smtClean="0">
                                        <a:latin typeface="Cambria Math" panose="02040503050406030204" pitchFamily="18" charset="0"/>
                                      </a:rPr>
                                      <m:t>241</m:t>
                                    </m:r>
                                  </m:sup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de-DE" sz="2200" b="0" i="0" smtClean="0">
                                        <a:latin typeface="Cambria Math" panose="02040503050406030204" pitchFamily="18" charset="0"/>
                                      </a:rPr>
                                      <m:t>Cf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Pre>
                                <m:sPrePr>
                                  <m:ctrlP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  <m:sup>
                                  <m: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  <m:t>196</m:t>
                                  </m:r>
                                </m:sup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sz="2200" b="0" i="0" smtClean="0">
                                      <a:latin typeface="Cambria Math" panose="02040503050406030204" pitchFamily="18" charset="0"/>
                                    </a:rPr>
                                    <m:t>Pt</m:t>
                                  </m:r>
                                </m:e>
                              </m:sPre>
                            </m:oMath>
                          </a14:m>
                          <a:r>
                            <a:rPr lang="en-US" sz="2200" dirty="0"/>
                            <a:t>(</a:t>
                          </a:r>
                          <a14:m>
                            <m:oMath xmlns:m="http://schemas.openxmlformats.org/officeDocument/2006/math">
                              <m:sPre>
                                <m:sPrePr>
                                  <m:ctrlP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  <m:sup>
                                  <m: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  <m:t>48</m:t>
                                  </m:r>
                                </m:sup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sz="2200" b="0" i="0" smtClean="0">
                                      <a:latin typeface="Cambria Math" panose="02040503050406030204" pitchFamily="18" charset="0"/>
                                    </a:rPr>
                                    <m:t>Ca</m:t>
                                  </m:r>
                                </m:e>
                              </m:sPre>
                              <m:r>
                                <a:rPr lang="de-DE" sz="2200" b="0" i="1" smtClean="0">
                                  <a:latin typeface="Cambria Math" panose="02040503050406030204" pitchFamily="18" charset="0"/>
                                </a:rPr>
                                <m:t>,3</m:t>
                              </m:r>
                              <m:r>
                                <m:rPr>
                                  <m:sty m:val="p"/>
                                </m:rPr>
                                <a:rPr lang="de-DE" sz="2200" b="0" i="0" smtClean="0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oMath>
                          </a14:m>
                          <a:r>
                            <a:rPr lang="en-US" sz="2200" dirty="0"/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rgbClr val="FF0000"/>
                              </a:solidFill>
                            </a:rPr>
                            <a:t>25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200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1 - 1.5</a:t>
                          </a:r>
                        </a:p>
                      </a:txBody>
                      <a:tcPr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12721584"/>
                      </a:ext>
                    </a:extLst>
                  </a:tr>
                  <a:tr h="44022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Pre>
                                  <m:sPrePr>
                                    <m:ctrlPr>
                                      <a:rPr lang="de-DE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sz="22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sub>
                                  <m:sup>
                                    <m:r>
                                      <a:rPr lang="de-DE" sz="2200" b="0" i="1" smtClean="0">
                                        <a:latin typeface="Cambria Math" panose="02040503050406030204" pitchFamily="18" charset="0"/>
                                      </a:rPr>
                                      <m:t>242</m:t>
                                    </m:r>
                                  </m:sup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de-DE" sz="2200" b="0" i="0" smtClean="0">
                                        <a:latin typeface="Cambria Math" panose="02040503050406030204" pitchFamily="18" charset="0"/>
                                      </a:rPr>
                                      <m:t>Cf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Pre>
                                <m:sPrePr>
                                  <m:ctrlP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  <m:sup>
                                  <m: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  <m:t>196</m:t>
                                  </m:r>
                                </m:sup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sz="2200" b="0" i="0" smtClean="0">
                                      <a:latin typeface="Cambria Math" panose="02040503050406030204" pitchFamily="18" charset="0"/>
                                    </a:rPr>
                                    <m:t>Pt</m:t>
                                  </m:r>
                                </m:e>
                              </m:sPre>
                            </m:oMath>
                          </a14:m>
                          <a:r>
                            <a:rPr lang="en-US" sz="2200" dirty="0"/>
                            <a:t>(</a:t>
                          </a:r>
                          <a14:m>
                            <m:oMath xmlns:m="http://schemas.openxmlformats.org/officeDocument/2006/math">
                              <m:sPre>
                                <m:sPrePr>
                                  <m:ctrlP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  <m:sup>
                                  <m: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  <m:t>48</m:t>
                                  </m:r>
                                </m:sup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sz="2200" b="0" i="0" smtClean="0">
                                      <a:latin typeface="Cambria Math" panose="02040503050406030204" pitchFamily="18" charset="0"/>
                                    </a:rPr>
                                    <m:t>Ca</m:t>
                                  </m:r>
                                </m:e>
                              </m:sPre>
                              <m:r>
                                <a:rPr lang="de-DE" sz="2200" b="0" i="1" smtClean="0">
                                  <a:latin typeface="Cambria Math" panose="02040503050406030204" pitchFamily="18" charset="0"/>
                                </a:rPr>
                                <m:t>,2</m:t>
                              </m:r>
                              <m:r>
                                <m:rPr>
                                  <m:sty m:val="p"/>
                                </m:rPr>
                                <a:rPr lang="de-DE" sz="2200" b="0" i="0" smtClean="0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oMath>
                          </a14:m>
                          <a:r>
                            <a:rPr lang="en-US" sz="2200" dirty="0"/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rgbClr val="00B050"/>
                              </a:solidFill>
                            </a:rPr>
                            <a:t>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200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5 - 6</a:t>
                          </a:r>
                        </a:p>
                      </a:txBody>
                      <a:tcPr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06564866"/>
                      </a:ext>
                    </a:extLst>
                  </a:tr>
                  <a:tr h="44022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Pre>
                                  <m:sPrePr>
                                    <m:ctrlPr>
                                      <a:rPr lang="de-DE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sz="22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sub>
                                  <m:sup>
                                    <m:r>
                                      <a:rPr lang="de-DE" sz="2200" b="0" i="1" smtClean="0">
                                        <a:latin typeface="Cambria Math" panose="02040503050406030204" pitchFamily="18" charset="0"/>
                                      </a:rPr>
                                      <m:t>243</m:t>
                                    </m:r>
                                  </m:sup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de-DE" sz="2200" b="0" i="0" smtClean="0">
                                        <a:latin typeface="Cambria Math" panose="02040503050406030204" pitchFamily="18" charset="0"/>
                                      </a:rPr>
                                      <m:t>Cf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Pre>
                                <m:sPrePr>
                                  <m:ctrlP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  <m:sup>
                                  <m: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  <m:t>198</m:t>
                                  </m:r>
                                </m:sup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sz="2200" b="0" i="0" smtClean="0">
                                      <a:latin typeface="Cambria Math" panose="02040503050406030204" pitchFamily="18" charset="0"/>
                                    </a:rPr>
                                    <m:t>Pt</m:t>
                                  </m:r>
                                </m:e>
                              </m:sPre>
                            </m:oMath>
                          </a14:m>
                          <a:r>
                            <a:rPr lang="en-US" sz="2200" dirty="0"/>
                            <a:t>(</a:t>
                          </a:r>
                          <a14:m>
                            <m:oMath xmlns:m="http://schemas.openxmlformats.org/officeDocument/2006/math">
                              <m:sPre>
                                <m:sPrePr>
                                  <m:ctrlP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  <m:sup>
                                  <m: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  <m:t>48</m:t>
                                  </m:r>
                                </m:sup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sz="2200" b="0" i="0" smtClean="0">
                                      <a:latin typeface="Cambria Math" panose="02040503050406030204" pitchFamily="18" charset="0"/>
                                    </a:rPr>
                                    <m:t>Ca</m:t>
                                  </m:r>
                                </m:e>
                              </m:sPre>
                              <m:r>
                                <a:rPr lang="de-DE" sz="22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de-DE" sz="2200" b="0" i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m:rPr>
                                  <m:sty m:val="p"/>
                                </m:rPr>
                                <a:rPr lang="de-DE" sz="2200" b="0" i="0" smtClean="0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oMath>
                          </a14:m>
                          <a:r>
                            <a:rPr lang="en-US" sz="2200" dirty="0"/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rgbClr val="FF0000"/>
                              </a:solidFill>
                            </a:rPr>
                            <a:t>14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200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28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200" dirty="0"/>
                            <a:t>7.14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3.5 - 4</a:t>
                          </a:r>
                        </a:p>
                      </a:txBody>
                      <a:tcPr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66883968"/>
                      </a:ext>
                    </a:extLst>
                  </a:tr>
                  <a:tr h="440228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Pre>
                                  <m:sPrePr>
                                    <m:ctrlPr>
                                      <a:rPr lang="de-DE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sz="22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sub>
                                  <m:sup>
                                    <m:r>
                                      <a:rPr lang="de-DE" sz="2200" b="0" i="1" smtClean="0">
                                        <a:latin typeface="Cambria Math" panose="02040503050406030204" pitchFamily="18" charset="0"/>
                                      </a:rPr>
                                      <m:t>244</m:t>
                                    </m:r>
                                  </m:sup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de-DE" sz="2200" b="0" i="0" smtClean="0">
                                        <a:latin typeface="Cambria Math" panose="02040503050406030204" pitchFamily="18" charset="0"/>
                                      </a:rPr>
                                      <m:t>Cf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Pre>
                                <m:sPrePr>
                                  <m:ctrlP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  <m:sup>
                                  <m: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  <m:t>198</m:t>
                                  </m:r>
                                </m:sup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sz="2200" b="0" i="0" smtClean="0">
                                      <a:latin typeface="Cambria Math" panose="02040503050406030204" pitchFamily="18" charset="0"/>
                                    </a:rPr>
                                    <m:t>Pt</m:t>
                                  </m:r>
                                </m:e>
                              </m:sPre>
                            </m:oMath>
                          </a14:m>
                          <a:r>
                            <a:rPr lang="en-US" sz="2200" dirty="0"/>
                            <a:t>(</a:t>
                          </a:r>
                          <a14:m>
                            <m:oMath xmlns:m="http://schemas.openxmlformats.org/officeDocument/2006/math">
                              <m:sPre>
                                <m:sPrePr>
                                  <m:ctrlP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  <m:sup>
                                  <m: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  <m:t>48</m:t>
                                  </m:r>
                                </m:sup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sz="2200" b="0" i="0" smtClean="0">
                                      <a:latin typeface="Cambria Math" panose="02040503050406030204" pitchFamily="18" charset="0"/>
                                    </a:rPr>
                                    <m:t>Ca</m:t>
                                  </m:r>
                                </m:e>
                              </m:sPre>
                              <m:r>
                                <a:rPr lang="de-DE" sz="2200" b="0" i="1" smtClean="0">
                                  <a:latin typeface="Cambria Math" panose="02040503050406030204" pitchFamily="18" charset="0"/>
                                </a:rPr>
                                <m:t>,2</m:t>
                              </m:r>
                              <m:r>
                                <m:rPr>
                                  <m:sty m:val="p"/>
                                </m:rPr>
                                <a:rPr lang="de-DE" sz="2200" b="0" i="0" smtClean="0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oMath>
                          </a14:m>
                          <a:r>
                            <a:rPr lang="en-US" sz="2200" dirty="0"/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rgbClr val="00B050"/>
                              </a:solidFill>
                            </a:rPr>
                            <a:t>70(20)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70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200" dirty="0"/>
                            <a:t>1.42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9 - 10</a:t>
                          </a:r>
                        </a:p>
                      </a:txBody>
                      <a:tcPr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09903771"/>
                      </a:ext>
                    </a:extLst>
                  </a:tr>
                  <a:tr h="78612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Pre>
                                  <m:sPrePr>
                                    <m:ctrlPr>
                                      <a:rPr lang="de-DE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sz="22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sub>
                                  <m:sup>
                                    <m:r>
                                      <a:rPr lang="de-DE" sz="2200" b="0" i="1" smtClean="0">
                                        <a:latin typeface="Cambria Math" panose="02040503050406030204" pitchFamily="18" charset="0"/>
                                      </a:rPr>
                                      <m:t>245</m:t>
                                    </m:r>
                                  </m:sup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de-DE" sz="2200" b="0" i="0" smtClean="0">
                                        <a:latin typeface="Cambria Math" panose="02040503050406030204" pitchFamily="18" charset="0"/>
                                      </a:rPr>
                                      <m:t>Cf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Pre>
                                <m:sPrePr>
                                  <m:ctrlP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  <m:sup>
                                  <m: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  <m:t>207</m:t>
                                  </m:r>
                                </m:sup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sz="2200" b="0" i="0" smtClean="0">
                                      <a:latin typeface="Cambria Math" panose="02040503050406030204" pitchFamily="18" charset="0"/>
                                    </a:rPr>
                                    <m:t>Pb</m:t>
                                  </m:r>
                                </m:e>
                              </m:sPre>
                            </m:oMath>
                          </a14:m>
                          <a:r>
                            <a:rPr lang="en-US" sz="2200" dirty="0"/>
                            <a:t>(</a:t>
                          </a:r>
                          <a14:m>
                            <m:oMath xmlns:m="http://schemas.openxmlformats.org/officeDocument/2006/math">
                              <m:sPre>
                                <m:sPrePr>
                                  <m:ctrlP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  <m:sup>
                                  <m: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  <m:t>48</m:t>
                                  </m:r>
                                </m:sup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sz="2200" b="0" i="0" smtClean="0">
                                      <a:latin typeface="Cambria Math" panose="02040503050406030204" pitchFamily="18" charset="0"/>
                                    </a:rPr>
                                    <m:t>Ca</m:t>
                                  </m:r>
                                </m:e>
                              </m:sPre>
                              <m:r>
                                <a:rPr lang="de-DE" sz="22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de-DE" sz="22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de-DE" sz="2200" b="0" i="0" smtClean="0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oMath>
                          </a14:m>
                          <a:r>
                            <a:rPr lang="en-US" sz="2200" dirty="0"/>
                            <a:t>)</a:t>
                          </a:r>
                        </a:p>
                        <a:p>
                          <a:pPr algn="ctr"/>
                          <a:r>
                            <a:rPr lang="en-US" sz="2200" dirty="0">
                              <a:solidFill>
                                <a:srgbClr val="FF0000"/>
                              </a:solidFill>
                              <a:ea typeface="Cambria Math" panose="02040503050406030204" pitchFamily="18" charset="0"/>
                            </a:rPr>
                            <a:t>55% </a:t>
                          </a:r>
                          <a14:m>
                            <m:oMath xmlns:m="http://schemas.openxmlformats.org/officeDocument/2006/math">
                              <m:r>
                                <a:rPr lang="en-US" sz="22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oMath>
                          </a14:m>
                          <a:r>
                            <a:rPr lang="en-US" sz="2200" dirty="0">
                              <a:solidFill>
                                <a:srgbClr val="FF0000"/>
                              </a:solidFill>
                            </a:rPr>
                            <a:t>,</a:t>
                          </a:r>
                          <a:r>
                            <a:rPr lang="en-US" sz="2200" dirty="0">
                              <a:solidFill>
                                <a:srgbClr val="FF0000"/>
                              </a:solidFill>
                              <a:ea typeface="Cambria Math" panose="02040503050406030204" pitchFamily="18" charset="0"/>
                            </a:rPr>
                            <a:t> 15% </a:t>
                          </a:r>
                          <a14:m>
                            <m:oMath xmlns:m="http://schemas.openxmlformats.org/officeDocument/2006/math">
                              <m:r>
                                <a:rPr lang="en-US" sz="22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oMath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rgbClr val="FF0000"/>
                              </a:solidFill>
                            </a:rPr>
                            <a:t>35.3(25)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1000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29.12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200" dirty="0"/>
                            <a:t>34.4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0.3 – 0.4</a:t>
                          </a:r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52998030"/>
                      </a:ext>
                    </a:extLst>
                  </a:tr>
                  <a:tr h="78612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Pre>
                                  <m:sPrePr>
                                    <m:ctrlPr>
                                      <a:rPr lang="de-DE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sz="2200" b="0" i="1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sub>
                                  <m:sup>
                                    <m:r>
                                      <a:rPr lang="de-DE" sz="2200" b="0" i="1" smtClean="0">
                                        <a:latin typeface="Cambria Math" panose="02040503050406030204" pitchFamily="18" charset="0"/>
                                      </a:rPr>
                                      <m:t>246</m:t>
                                    </m:r>
                                  </m:sup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de-DE" sz="2200" b="0" i="0" smtClean="0">
                                        <a:latin typeface="Cambria Math" panose="02040503050406030204" pitchFamily="18" charset="0"/>
                                      </a:rPr>
                                      <m:t>Cf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Pre>
                                <m:sPrePr>
                                  <m:ctrlP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  <m:sup>
                                  <m: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  <m:t>208</m:t>
                                  </m:r>
                                </m:sup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sz="2200" b="0" i="0" smtClean="0">
                                      <a:latin typeface="Cambria Math" panose="02040503050406030204" pitchFamily="18" charset="0"/>
                                    </a:rPr>
                                    <m:t>Pb</m:t>
                                  </m:r>
                                </m:e>
                              </m:sPre>
                            </m:oMath>
                          </a14:m>
                          <a:r>
                            <a:rPr lang="en-US" sz="2200" dirty="0"/>
                            <a:t>(</a:t>
                          </a:r>
                          <a14:m>
                            <m:oMath xmlns:m="http://schemas.openxmlformats.org/officeDocument/2006/math">
                              <m:sPre>
                                <m:sPrePr>
                                  <m:ctrlP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  <m:sup>
                                  <m:r>
                                    <a:rPr lang="de-DE" sz="2200" b="0" i="1" smtClean="0">
                                      <a:latin typeface="Cambria Math" panose="02040503050406030204" pitchFamily="18" charset="0"/>
                                    </a:rPr>
                                    <m:t>48</m:t>
                                  </m:r>
                                </m:sup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sz="2200" b="0" i="0" smtClean="0">
                                      <a:latin typeface="Cambria Math" panose="02040503050406030204" pitchFamily="18" charset="0"/>
                                    </a:rPr>
                                    <m:t>Ca</m:t>
                                  </m:r>
                                </m:e>
                              </m:sPre>
                              <m:r>
                                <a:rPr lang="de-DE" sz="2200" b="0" i="1" smtClean="0">
                                  <a:latin typeface="Cambria Math" panose="02040503050406030204" pitchFamily="18" charset="0"/>
                                </a:rPr>
                                <m:t>,2</m:t>
                              </m:r>
                              <m:r>
                                <m:rPr>
                                  <m:sty m:val="p"/>
                                </m:rPr>
                                <a:rPr lang="de-DE" sz="2200" b="0" i="0" smtClean="0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oMath>
                          </a14:m>
                          <a:r>
                            <a:rPr lang="en-US" sz="2200" dirty="0"/>
                            <a:t>)</a:t>
                          </a:r>
                        </a:p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de-DE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90% </m:t>
                              </m:r>
                              <m:r>
                                <a:rPr lang="en-US" sz="2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oMath>
                          </a14:m>
                          <a:r>
                            <a:rPr lang="en-US" sz="2200" dirty="0"/>
                            <a:t>,</a:t>
                          </a:r>
                          <a:r>
                            <a:rPr lang="en-US" sz="2200" dirty="0">
                              <a:ea typeface="Cambria Math" panose="02040503050406030204" pitchFamily="18" charset="0"/>
                            </a:rPr>
                            <a:t> &gt;</a:t>
                          </a:r>
                          <a14:m>
                            <m:oMath xmlns:m="http://schemas.openxmlformats.org/officeDocument/2006/math">
                              <m:r>
                                <a:rPr lang="de-DE" sz="22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90% </m:t>
                              </m:r>
                              <m:r>
                                <a:rPr lang="en-US" sz="2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oMath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rgbClr val="00B050"/>
                              </a:solidFill>
                            </a:rPr>
                            <a:t>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1800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1458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200" dirty="0"/>
                            <a:t>1.23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18 - 22</a:t>
                          </a:r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8451760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" name="Inhaltsplatzhalter 3">
                <a:extLst>
                  <a:ext uri="{FF2B5EF4-FFF2-40B4-BE49-F238E27FC236}">
                    <a16:creationId xmlns:a16="http://schemas.microsoft.com/office/drawing/2014/main" id="{08437E1E-ED9F-4469-0ABF-3EA86A73DD1A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54830529"/>
                  </p:ext>
                </p:extLst>
              </p:nvPr>
            </p:nvGraphicFramePr>
            <p:xfrm>
              <a:off x="360000" y="1030922"/>
              <a:ext cx="11539319" cy="492813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97489">
                      <a:extLst>
                        <a:ext uri="{9D8B030D-6E8A-4147-A177-3AD203B41FA5}">
                          <a16:colId xmlns:a16="http://schemas.microsoft.com/office/drawing/2014/main" val="2900665059"/>
                        </a:ext>
                      </a:extLst>
                    </a:gridCol>
                    <a:gridCol w="2170284">
                      <a:extLst>
                        <a:ext uri="{9D8B030D-6E8A-4147-A177-3AD203B41FA5}">
                          <a16:colId xmlns:a16="http://schemas.microsoft.com/office/drawing/2014/main" val="1114137594"/>
                        </a:ext>
                      </a:extLst>
                    </a:gridCol>
                    <a:gridCol w="1322993">
                      <a:extLst>
                        <a:ext uri="{9D8B030D-6E8A-4147-A177-3AD203B41FA5}">
                          <a16:colId xmlns:a16="http://schemas.microsoft.com/office/drawing/2014/main" val="448041460"/>
                        </a:ext>
                      </a:extLst>
                    </a:gridCol>
                    <a:gridCol w="1610672">
                      <a:extLst>
                        <a:ext uri="{9D8B030D-6E8A-4147-A177-3AD203B41FA5}">
                          <a16:colId xmlns:a16="http://schemas.microsoft.com/office/drawing/2014/main" val="3553192892"/>
                        </a:ext>
                      </a:extLst>
                    </a:gridCol>
                    <a:gridCol w="1422413">
                      <a:extLst>
                        <a:ext uri="{9D8B030D-6E8A-4147-A177-3AD203B41FA5}">
                          <a16:colId xmlns:a16="http://schemas.microsoft.com/office/drawing/2014/main" val="171597580"/>
                        </a:ext>
                      </a:extLst>
                    </a:gridCol>
                    <a:gridCol w="1715262">
                      <a:extLst>
                        <a:ext uri="{9D8B030D-6E8A-4147-A177-3AD203B41FA5}">
                          <a16:colId xmlns:a16="http://schemas.microsoft.com/office/drawing/2014/main" val="1555597170"/>
                        </a:ext>
                      </a:extLst>
                    </a:gridCol>
                    <a:gridCol w="2200206">
                      <a:extLst>
                        <a:ext uri="{9D8B030D-6E8A-4147-A177-3AD203B41FA5}">
                          <a16:colId xmlns:a16="http://schemas.microsoft.com/office/drawing/2014/main" val="2428487670"/>
                        </a:ext>
                      </a:extLst>
                    </a:gridCol>
                  </a:tblGrid>
                  <a:tr h="11320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Isotope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Reaction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"/>
                          <a:stretch>
                            <a:fillRect l="-245714" t="-3371" r="-523810" b="-3460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"/>
                          <a:stretch>
                            <a:fillRect l="-285827" t="-3371" r="-333071" b="-3460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"/>
                          <a:stretch>
                            <a:fillRect l="-437500" t="-3371" r="-277679" b="-3460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"/>
                          <a:stretch>
                            <a:fillRect l="-445926" t="-3371" r="-130370" b="-3460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Ions per hour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86819955"/>
                      </a:ext>
                    </a:extLst>
                  </a:tr>
                  <a:tr h="462961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"/>
                          <a:stretch>
                            <a:fillRect l="-1163" t="-248649" r="-960465" b="-7324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"/>
                          <a:stretch>
                            <a:fillRect l="-50877" t="-248649" r="-383041" b="-7324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rgbClr val="00B050"/>
                              </a:solidFill>
                            </a:rPr>
                            <a:t>98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8.8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200" dirty="0"/>
                            <a:t>1.02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"/>
                          <a:stretch>
                            <a:fillRect l="-426012" t="-248649" r="-1734" b="-73243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9510033"/>
                      </a:ext>
                    </a:extLst>
                  </a:tr>
                  <a:tr h="44022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"/>
                          <a:stretch>
                            <a:fillRect l="-1163" t="-368571" r="-960465" b="-67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"/>
                          <a:stretch>
                            <a:fillRect l="-50877" t="-368571" r="-383041" b="-67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rgbClr val="FF0000"/>
                              </a:solidFill>
                            </a:rPr>
                            <a:t>25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200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1 - 1.5</a:t>
                          </a:r>
                        </a:p>
                      </a:txBody>
                      <a:tcPr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12721584"/>
                      </a:ext>
                    </a:extLst>
                  </a:tr>
                  <a:tr h="44022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"/>
                          <a:stretch>
                            <a:fillRect l="-1163" t="-482353" r="-960465" b="-5941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"/>
                          <a:stretch>
                            <a:fillRect l="-50877" t="-482353" r="-383041" b="-5941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rgbClr val="00B050"/>
                              </a:solidFill>
                            </a:rPr>
                            <a:t>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40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200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5 - 6</a:t>
                          </a:r>
                        </a:p>
                      </a:txBody>
                      <a:tcPr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06564866"/>
                      </a:ext>
                    </a:extLst>
                  </a:tr>
                  <a:tr h="44022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"/>
                          <a:stretch>
                            <a:fillRect l="-1163" t="-565714" r="-960465" b="-47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"/>
                          <a:stretch>
                            <a:fillRect l="-50877" t="-565714" r="-383041" b="-47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rgbClr val="FF0000"/>
                              </a:solidFill>
                            </a:rPr>
                            <a:t>14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200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28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200" dirty="0"/>
                            <a:t>7.14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3.5 - 4</a:t>
                          </a:r>
                        </a:p>
                      </a:txBody>
                      <a:tcPr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66883968"/>
                      </a:ext>
                    </a:extLst>
                  </a:tr>
                  <a:tr h="44022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"/>
                          <a:stretch>
                            <a:fillRect l="-1163" t="-665714" r="-960465" b="-37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"/>
                          <a:stretch>
                            <a:fillRect l="-50877" t="-665714" r="-383041" b="-37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rgbClr val="00B050"/>
                              </a:solidFill>
                            </a:rPr>
                            <a:t>70(20)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70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200" dirty="0"/>
                            <a:t>1.42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9 - 10</a:t>
                          </a:r>
                        </a:p>
                      </a:txBody>
                      <a:tcPr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09903771"/>
                      </a:ext>
                    </a:extLst>
                  </a:tr>
                  <a:tr h="786122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"/>
                          <a:stretch>
                            <a:fillRect l="-1163" t="-432258" r="-960465" b="-1129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"/>
                          <a:stretch>
                            <a:fillRect l="-50877" t="-432258" r="-383041" b="-1129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rgbClr val="FF0000"/>
                              </a:solidFill>
                            </a:rPr>
                            <a:t>35.3(25)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1000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29.12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200" dirty="0"/>
                            <a:t>34.4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0.3 – 0.4</a:t>
                          </a:r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52998030"/>
                      </a:ext>
                    </a:extLst>
                  </a:tr>
                  <a:tr h="786122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"/>
                          <a:stretch>
                            <a:fillRect l="-1163" t="-532258" r="-960465" b="-129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"/>
                          <a:stretch>
                            <a:fillRect l="-50877" t="-532258" r="-383041" b="-129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>
                              <a:solidFill>
                                <a:srgbClr val="00B050"/>
                              </a:solidFill>
                            </a:rPr>
                            <a:t>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1800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1458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200" dirty="0"/>
                            <a:t>1.23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dirty="0"/>
                            <a:t>18 - 22</a:t>
                          </a:r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845176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feld 2">
                <a:extLst>
                  <a:ext uri="{FF2B5EF4-FFF2-40B4-BE49-F238E27FC236}">
                    <a16:creationId xmlns:a16="http://schemas.microsoft.com/office/drawing/2014/main" id="{A440DF01-030A-C635-6BAB-D2F96CCC76FC}"/>
                  </a:ext>
                </a:extLst>
              </p:cNvPr>
              <p:cNvSpPr txBox="1"/>
              <p:nvPr/>
            </p:nvSpPr>
            <p:spPr>
              <a:xfrm>
                <a:off x="2812330" y="6057663"/>
                <a:ext cx="6096000" cy="381515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r>
                            <a:rPr lang="de-DE" sz="1800" b="1" i="0" smtClean="0">
                              <a:latin typeface="Cambria Math" panose="02040503050406030204" pitchFamily="18" charset="0"/>
                            </a:rPr>
                            <m:t>𝐄𝐟𝐟𝐞𝐜𝐭𝐢𝐯𝐞</m:t>
                          </m:r>
                        </m:sub>
                      </m:sSub>
                      <m:r>
                        <a:rPr lang="de-DE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r>
                            <a:rPr lang="de-DE" b="1">
                              <a:latin typeface="Cambria Math" panose="02040503050406030204" pitchFamily="18" charset="0"/>
                            </a:rPr>
                            <m:t>𝐏𝐫𝐨𝐝𝐮𝐜𝐭𝐢𝐨𝐧</m:t>
                          </m:r>
                        </m:sub>
                      </m:sSub>
                      <m:r>
                        <a:rPr lang="de-DE" b="1" i="1" smtClean="0">
                          <a:latin typeface="Cambria Math" panose="02040503050406030204" pitchFamily="18" charset="0"/>
                        </a:rPr>
                        <m:t>∗ </m:t>
                      </m:r>
                      <m:sSub>
                        <m:sSubPr>
                          <m:ctrlPr>
                            <a:rPr lang="de-DE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𝚷</m:t>
                          </m:r>
                        </m:e>
                        <m:sub>
                          <m:r>
                            <a:rPr lang="de-DE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de-DE" b="1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de-DE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de-DE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e>
                        <m:sub>
                          <m:r>
                            <a:rPr lang="de-DE" b="1" i="0" smtClean="0">
                              <a:latin typeface="Cambria Math" panose="02040503050406030204" pitchFamily="18" charset="0"/>
                            </a:rPr>
                            <m:t>𝐁𝐫𝐚𝐧𝐜𝐡</m:t>
                          </m:r>
                          <m:r>
                            <a:rPr lang="de-DE" b="1" i="0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de-DE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Textfeld 2">
                <a:extLst>
                  <a:ext uri="{FF2B5EF4-FFF2-40B4-BE49-F238E27FC236}">
                    <a16:creationId xmlns:a16="http://schemas.microsoft.com/office/drawing/2014/main" id="{A440DF01-030A-C635-6BAB-D2F96CCC76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2330" y="6057663"/>
                <a:ext cx="6096000" cy="381515"/>
              </a:xfrm>
              <a:prstGeom prst="rect">
                <a:avLst/>
              </a:prstGeom>
              <a:blipFill>
                <a:blip r:embed="rId3"/>
                <a:stretch>
                  <a:fillRect b="-6061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047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1DA8FC-C6E9-8B22-B32A-DC490832B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35A27E-07EA-11EA-5E27-BE9FC962539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D2F4C09-65E4-4AD7-8D55-83CBD210ED85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F5F1FE06-9701-C4C5-E6B0-3DDB764C9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724369"/>
            <a:ext cx="8976000" cy="823467"/>
          </a:xfrm>
        </p:spPr>
        <p:txBody>
          <a:bodyPr anchor="t">
            <a:normAutofit/>
          </a:bodyPr>
          <a:lstStyle/>
          <a:p>
            <a:r>
              <a:rPr lang="en-US" sz="3000" dirty="0"/>
              <a:t>Physics of heavy elements</a:t>
            </a:r>
          </a:p>
        </p:txBody>
      </p:sp>
      <p:sp>
        <p:nvSpPr>
          <p:cNvPr id="28" name="Abgerundetes Rechteck 27">
            <a:extLst>
              <a:ext uri="{FF2B5EF4-FFF2-40B4-BE49-F238E27FC236}">
                <a16:creationId xmlns:a16="http://schemas.microsoft.com/office/drawing/2014/main" id="{B0F1C0F5-D740-DADC-5001-46DAB7C443BA}"/>
              </a:ext>
            </a:extLst>
          </p:cNvPr>
          <p:cNvSpPr/>
          <p:nvPr/>
        </p:nvSpPr>
        <p:spPr>
          <a:xfrm>
            <a:off x="4580215" y="1378238"/>
            <a:ext cx="6065323" cy="917126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2C17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Rare in heavier systems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Normally found around magic N, Z </a:t>
            </a:r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E44184B5-B12B-63F3-3937-398D7CE886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29" t="31463" r="37304" b="34251"/>
          <a:stretch>
            <a:fillRect/>
          </a:stretch>
        </p:blipFill>
        <p:spPr>
          <a:xfrm>
            <a:off x="10921845" y="1372655"/>
            <a:ext cx="849250" cy="922709"/>
          </a:xfrm>
          <a:prstGeom prst="rect">
            <a:avLst/>
          </a:prstGeom>
        </p:spPr>
      </p:pic>
      <p:sp>
        <p:nvSpPr>
          <p:cNvPr id="30" name="Abgerundetes Rechteck 29">
            <a:extLst>
              <a:ext uri="{FF2B5EF4-FFF2-40B4-BE49-F238E27FC236}">
                <a16:creationId xmlns:a16="http://schemas.microsoft.com/office/drawing/2014/main" id="{5396A003-EDC6-1A30-970D-61E8E5FC81F2}"/>
              </a:ext>
            </a:extLst>
          </p:cNvPr>
          <p:cNvSpPr/>
          <p:nvPr/>
        </p:nvSpPr>
        <p:spPr>
          <a:xfrm>
            <a:off x="4580215" y="2584633"/>
            <a:ext cx="6065323" cy="917126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547DC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Prevalent deformation (in heavy actinides)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Often minimizes the nucleus’ total energy    </a:t>
            </a:r>
          </a:p>
        </p:txBody>
      </p:sp>
      <p:sp>
        <p:nvSpPr>
          <p:cNvPr id="34" name="Abgerundetes Rechteck 33">
            <a:extLst>
              <a:ext uri="{FF2B5EF4-FFF2-40B4-BE49-F238E27FC236}">
                <a16:creationId xmlns:a16="http://schemas.microsoft.com/office/drawing/2014/main" id="{DB47653D-7DBE-9628-EDBE-C39615F17D10}"/>
              </a:ext>
            </a:extLst>
          </p:cNvPr>
          <p:cNvSpPr/>
          <p:nvPr/>
        </p:nvSpPr>
        <p:spPr>
          <a:xfrm>
            <a:off x="4580215" y="3791028"/>
            <a:ext cx="6065323" cy="917126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B25F5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Oblate </a:t>
            </a:r>
            <a:r>
              <a:rPr lang="en-US" sz="230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g.s.</a:t>
            </a:r>
            <a:r>
              <a:rPr lang="en-US" sz="23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more common in lighter nuclei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Often coexists with prolate deformation  </a:t>
            </a:r>
          </a:p>
        </p:txBody>
      </p:sp>
      <p:sp>
        <p:nvSpPr>
          <p:cNvPr id="35" name="Abgerundetes Rechteck 34">
            <a:extLst>
              <a:ext uri="{FF2B5EF4-FFF2-40B4-BE49-F238E27FC236}">
                <a16:creationId xmlns:a16="http://schemas.microsoft.com/office/drawing/2014/main" id="{4A69263D-B780-5DC7-F46C-F970B272174C}"/>
              </a:ext>
            </a:extLst>
          </p:cNvPr>
          <p:cNvSpPr/>
          <p:nvPr/>
        </p:nvSpPr>
        <p:spPr>
          <a:xfrm>
            <a:off x="4580215" y="4997423"/>
            <a:ext cx="6065323" cy="493380"/>
          </a:xfrm>
          <a:prstGeom prst="roundRect">
            <a:avLst/>
          </a:prstGeom>
          <a:solidFill>
            <a:schemeClr val="bg1"/>
          </a:solidFill>
          <a:ln w="25400">
            <a:gradFill flip="none" rotWithShape="1">
              <a:gsLst>
                <a:gs pos="0">
                  <a:srgbClr val="FF0000"/>
                </a:gs>
                <a:gs pos="31000">
                  <a:srgbClr val="FFFF00"/>
                </a:gs>
                <a:gs pos="83000">
                  <a:srgbClr val="0017FF"/>
                </a:gs>
                <a:gs pos="59000">
                  <a:srgbClr val="00B050"/>
                </a:gs>
              </a:gsLst>
              <a:lin ang="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Exotic triaxiality (no symmetry axis) can occur </a:t>
            </a:r>
            <a:r>
              <a:rPr lang="en-US" sz="2300" dirty="0">
                <a:solidFill>
                  <a:srgbClr val="03C97C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</p:txBody>
      </p:sp>
      <p:pic>
        <p:nvPicPr>
          <p:cNvPr id="36" name="Grafik 35">
            <a:extLst>
              <a:ext uri="{FF2B5EF4-FFF2-40B4-BE49-F238E27FC236}">
                <a16:creationId xmlns:a16="http://schemas.microsoft.com/office/drawing/2014/main" id="{81482DF2-6129-8422-2EE0-0B4E5974AF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57" t="29363" r="29404" b="29979"/>
          <a:stretch>
            <a:fillRect/>
          </a:stretch>
        </p:blipFill>
        <p:spPr>
          <a:xfrm>
            <a:off x="10885749" y="3810500"/>
            <a:ext cx="994460" cy="818720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44E03345-9DCC-F60A-29D4-1F67ECEB01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01" t="11634" r="31969" b="15224"/>
          <a:stretch>
            <a:fillRect/>
          </a:stretch>
        </p:blipFill>
        <p:spPr>
          <a:xfrm>
            <a:off x="11093410" y="2630882"/>
            <a:ext cx="539455" cy="877320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884E642E-8A13-6D02-4F76-D45D954729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0679" y="4856161"/>
            <a:ext cx="640416" cy="747930"/>
          </a:xfrm>
          <a:prstGeom prst="rect">
            <a:avLst/>
          </a:prstGeom>
        </p:spPr>
      </p:pic>
      <p:sp>
        <p:nvSpPr>
          <p:cNvPr id="52" name="Textfeld 51">
            <a:extLst>
              <a:ext uri="{FF2B5EF4-FFF2-40B4-BE49-F238E27FC236}">
                <a16:creationId xmlns:a16="http://schemas.microsoft.com/office/drawing/2014/main" id="{F3711C7A-371E-6901-CA25-57BE8106D3A3}"/>
              </a:ext>
            </a:extLst>
          </p:cNvPr>
          <p:cNvSpPr txBox="1"/>
          <p:nvPr/>
        </p:nvSpPr>
        <p:spPr>
          <a:xfrm>
            <a:off x="347809" y="1378238"/>
            <a:ext cx="3992193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2300" dirty="0">
                <a:latin typeface="Calibri Light" panose="020F0302020204030204" pitchFamily="34" charset="0"/>
                <a:cs typeface="Calibri Light" panose="020F0302020204030204" pitchFamily="34" charset="0"/>
              </a:rPr>
              <a:t>Nuclear Structure</a:t>
            </a:r>
          </a:p>
        </p:txBody>
      </p:sp>
      <p:pic>
        <p:nvPicPr>
          <p:cNvPr id="63" name="Grafik 62">
            <a:extLst>
              <a:ext uri="{FF2B5EF4-FFF2-40B4-BE49-F238E27FC236}">
                <a16:creationId xmlns:a16="http://schemas.microsoft.com/office/drawing/2014/main" id="{183EF1D1-FEF9-9218-9CEC-E7AAA76C32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3410" y="5722325"/>
            <a:ext cx="677685" cy="608874"/>
          </a:xfrm>
          <a:prstGeom prst="rect">
            <a:avLst/>
          </a:prstGeom>
        </p:spPr>
      </p:pic>
      <p:sp>
        <p:nvSpPr>
          <p:cNvPr id="65" name="Abgerundetes Rechteck 64">
            <a:extLst>
              <a:ext uri="{FF2B5EF4-FFF2-40B4-BE49-F238E27FC236}">
                <a16:creationId xmlns:a16="http://schemas.microsoft.com/office/drawing/2014/main" id="{7397F728-37A2-C98C-E63A-F5FEB8773F08}"/>
              </a:ext>
            </a:extLst>
          </p:cNvPr>
          <p:cNvSpPr/>
          <p:nvPr/>
        </p:nvSpPr>
        <p:spPr>
          <a:xfrm>
            <a:off x="4580214" y="5780072"/>
            <a:ext cx="6065323" cy="493380"/>
          </a:xfrm>
          <a:prstGeom prst="roundRect">
            <a:avLst/>
          </a:prstGeom>
          <a:solidFill>
            <a:schemeClr val="bg1"/>
          </a:solidFill>
          <a:ln w="25400">
            <a:gradFill flip="none" rotWithShape="1">
              <a:gsLst>
                <a:gs pos="0">
                  <a:srgbClr val="FF0000"/>
                </a:gs>
                <a:gs pos="31000">
                  <a:srgbClr val="FFFF00"/>
                </a:gs>
                <a:gs pos="83000">
                  <a:srgbClr val="0017FF"/>
                </a:gs>
                <a:gs pos="59000">
                  <a:srgbClr val="00B050"/>
                </a:gs>
              </a:gsLst>
              <a:lin ang="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Higher order multipoles (pear shaped Ra-224)</a:t>
            </a:r>
            <a:endParaRPr lang="en-US" sz="2300" dirty="0">
              <a:solidFill>
                <a:srgbClr val="03C97C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E91E601-7F41-0EED-75AC-C1A197CA944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BB5DD12-8B9B-9D4B-A9E3-062B431DF70F}" type="datetime1">
              <a:rPr lang="de-DE" smtClean="0"/>
              <a:t>04.09.26</a:t>
            </a:fld>
            <a:endParaRPr lang="de-DE" dirty="0"/>
          </a:p>
        </p:txBody>
      </p:sp>
      <p:sp>
        <p:nvSpPr>
          <p:cNvPr id="53" name="Abgerundetes Rechteck 52">
            <a:extLst>
              <a:ext uri="{FF2B5EF4-FFF2-40B4-BE49-F238E27FC236}">
                <a16:creationId xmlns:a16="http://schemas.microsoft.com/office/drawing/2014/main" id="{31D42B61-582B-8E53-A6B5-48F0F734AD3B}"/>
              </a:ext>
            </a:extLst>
          </p:cNvPr>
          <p:cNvSpPr/>
          <p:nvPr/>
        </p:nvSpPr>
        <p:spPr>
          <a:xfrm>
            <a:off x="336987" y="2408533"/>
            <a:ext cx="4003016" cy="3578367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8D601FD6-C627-133A-E7F6-8566BE825D63}"/>
              </a:ext>
            </a:extLst>
          </p:cNvPr>
          <p:cNvSpPr txBox="1"/>
          <p:nvPr/>
        </p:nvSpPr>
        <p:spPr>
          <a:xfrm>
            <a:off x="654842" y="2496225"/>
            <a:ext cx="336730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Quadrupole Deformation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A24AF5AE-C703-E942-57BD-A86622B2092B}"/>
              </a:ext>
            </a:extLst>
          </p:cNvPr>
          <p:cNvGrpSpPr/>
          <p:nvPr/>
        </p:nvGrpSpPr>
        <p:grpSpPr>
          <a:xfrm>
            <a:off x="384461" y="3189223"/>
            <a:ext cx="1326396" cy="2370459"/>
            <a:chOff x="384461" y="3189223"/>
            <a:chExt cx="1326396" cy="2370459"/>
          </a:xfrm>
        </p:grpSpPr>
        <p:pic>
          <p:nvPicPr>
            <p:cNvPr id="55" name="Grafik 54">
              <a:extLst>
                <a:ext uri="{FF2B5EF4-FFF2-40B4-BE49-F238E27FC236}">
                  <a16:creationId xmlns:a16="http://schemas.microsoft.com/office/drawing/2014/main" id="{A07E8632-9DE1-DE23-612A-7F31DAA787F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09024" y="4684401"/>
              <a:ext cx="864000" cy="27080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8" name="Grafik 57">
              <a:extLst>
                <a:ext uri="{FF2B5EF4-FFF2-40B4-BE49-F238E27FC236}">
                  <a16:creationId xmlns:a16="http://schemas.microsoft.com/office/drawing/2014/main" id="{12B2021A-DB5F-2EC8-56EF-F626C1D147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29" t="31463" r="37304" b="34251"/>
            <a:stretch>
              <a:fillRect/>
            </a:stretch>
          </p:blipFill>
          <p:spPr>
            <a:xfrm>
              <a:off x="526041" y="3189223"/>
              <a:ext cx="1091131" cy="1185514"/>
            </a:xfrm>
            <a:prstGeom prst="rect">
              <a:avLst/>
            </a:prstGeom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9454B4E3-D0F3-6D98-2F51-177D2841BE78}"/>
                </a:ext>
              </a:extLst>
            </p:cNvPr>
            <p:cNvSpPr txBox="1"/>
            <p:nvPr/>
          </p:nvSpPr>
          <p:spPr>
            <a:xfrm>
              <a:off x="384461" y="5128795"/>
              <a:ext cx="1326396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200" dirty="0">
                  <a:solidFill>
                    <a:srgbClr val="02C176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Spherical</a:t>
              </a:r>
            </a:p>
          </p:txBody>
        </p: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6F21ECCD-38EE-8C40-4907-18BE669C3295}"/>
              </a:ext>
            </a:extLst>
          </p:cNvPr>
          <p:cNvGrpSpPr/>
          <p:nvPr/>
        </p:nvGrpSpPr>
        <p:grpSpPr>
          <a:xfrm>
            <a:off x="1739859" y="3288914"/>
            <a:ext cx="1326396" cy="2270768"/>
            <a:chOff x="1739859" y="3288914"/>
            <a:chExt cx="1326396" cy="2270768"/>
          </a:xfrm>
        </p:grpSpPr>
        <p:pic>
          <p:nvPicPr>
            <p:cNvPr id="54" name="Grafik 53">
              <a:extLst>
                <a:ext uri="{FF2B5EF4-FFF2-40B4-BE49-F238E27FC236}">
                  <a16:creationId xmlns:a16="http://schemas.microsoft.com/office/drawing/2014/main" id="{6D39DCD7-58DC-621D-F24E-F8442C0F55F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35661" y="4684401"/>
              <a:ext cx="864000" cy="27080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9" name="Grafik 58">
              <a:extLst>
                <a:ext uri="{FF2B5EF4-FFF2-40B4-BE49-F238E27FC236}">
                  <a16:creationId xmlns:a16="http://schemas.microsoft.com/office/drawing/2014/main" id="{3E037AEA-B2CD-C908-1DCD-FCBCDFE630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57" t="29363" r="29404" b="29979"/>
            <a:stretch>
              <a:fillRect/>
            </a:stretch>
          </p:blipFill>
          <p:spPr>
            <a:xfrm>
              <a:off x="1799993" y="3288914"/>
              <a:ext cx="1206128" cy="992982"/>
            </a:xfrm>
            <a:prstGeom prst="rect">
              <a:avLst/>
            </a:prstGeom>
          </p:spPr>
        </p:pic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36160869-7BC6-1E01-E270-7EAD11BD3007}"/>
                </a:ext>
              </a:extLst>
            </p:cNvPr>
            <p:cNvSpPr txBox="1"/>
            <p:nvPr/>
          </p:nvSpPr>
          <p:spPr>
            <a:xfrm>
              <a:off x="1739859" y="5128795"/>
              <a:ext cx="1326396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200" dirty="0">
                  <a:solidFill>
                    <a:srgbClr val="B90F2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Oblate</a:t>
              </a:r>
            </a:p>
          </p:txBody>
        </p:sp>
      </p:grp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1CA6F6BC-F32F-E95B-FB33-DE2596CCCE20}"/>
              </a:ext>
            </a:extLst>
          </p:cNvPr>
          <p:cNvGrpSpPr/>
          <p:nvPr/>
        </p:nvGrpSpPr>
        <p:grpSpPr>
          <a:xfrm>
            <a:off x="2985725" y="3149931"/>
            <a:ext cx="1326396" cy="2397224"/>
            <a:chOff x="2985725" y="3149931"/>
            <a:chExt cx="1326396" cy="2397224"/>
          </a:xfrm>
        </p:grpSpPr>
        <p:pic>
          <p:nvPicPr>
            <p:cNvPr id="56" name="Grafik 55">
              <a:extLst>
                <a:ext uri="{FF2B5EF4-FFF2-40B4-BE49-F238E27FC236}">
                  <a16:creationId xmlns:a16="http://schemas.microsoft.com/office/drawing/2014/main" id="{150B0FAA-566B-2EB9-748D-806DFD9AC6A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233167" y="4671875"/>
              <a:ext cx="864000" cy="27080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0" name="Grafik 59">
              <a:extLst>
                <a:ext uri="{FF2B5EF4-FFF2-40B4-BE49-F238E27FC236}">
                  <a16:creationId xmlns:a16="http://schemas.microsoft.com/office/drawing/2014/main" id="{12ECCA8A-7376-0628-BDA8-6F6752A8F2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01" t="11634" r="31969" b="15224"/>
            <a:stretch>
              <a:fillRect/>
            </a:stretch>
          </p:blipFill>
          <p:spPr>
            <a:xfrm>
              <a:off x="3276639" y="3149931"/>
              <a:ext cx="788980" cy="1283125"/>
            </a:xfrm>
            <a:prstGeom prst="rect">
              <a:avLst/>
            </a:prstGeom>
          </p:spPr>
        </p:pic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5F2A4F76-B5E8-E5A5-D8F4-8B35F74BB961}"/>
                </a:ext>
              </a:extLst>
            </p:cNvPr>
            <p:cNvSpPr txBox="1"/>
            <p:nvPr/>
          </p:nvSpPr>
          <p:spPr>
            <a:xfrm>
              <a:off x="2985725" y="5116268"/>
              <a:ext cx="1326396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200" dirty="0">
                  <a:solidFill>
                    <a:srgbClr val="547DC7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Prolate</a:t>
              </a:r>
            </a:p>
          </p:txBody>
        </p:sp>
      </p:grpSp>
      <p:sp>
        <p:nvSpPr>
          <p:cNvPr id="12" name="Fußzeilenplatzhalter 4">
            <a:extLst>
              <a:ext uri="{FF2B5EF4-FFF2-40B4-BE49-F238E27FC236}">
                <a16:creationId xmlns:a16="http://schemas.microsoft.com/office/drawing/2014/main" id="{173AE692-436E-8C04-DDEE-D37EE7F95FE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60000" y="359999"/>
            <a:ext cx="8976000" cy="190800"/>
          </a:xfrm>
        </p:spPr>
        <p:txBody>
          <a:bodyPr/>
          <a:lstStyle/>
          <a:p>
            <a:r>
              <a:rPr lang="de-DE" b="1" dirty="0"/>
              <a:t>Evolution of </a:t>
            </a:r>
            <a:r>
              <a:rPr lang="de-DE" b="1" dirty="0" err="1"/>
              <a:t>changes</a:t>
            </a:r>
            <a:r>
              <a:rPr lang="de-DE" b="1" dirty="0"/>
              <a:t> in </a:t>
            </a:r>
            <a:r>
              <a:rPr lang="de-DE" b="1" dirty="0" err="1"/>
              <a:t>mean-square</a:t>
            </a:r>
            <a:r>
              <a:rPr lang="de-DE" b="1" dirty="0"/>
              <a:t> </a:t>
            </a:r>
            <a:r>
              <a:rPr lang="de-DE" b="1" dirty="0" err="1"/>
              <a:t>charge</a:t>
            </a:r>
            <a:r>
              <a:rPr lang="de-DE" b="1" dirty="0"/>
              <a:t> radii in </a:t>
            </a:r>
            <a:r>
              <a:rPr lang="de-DE" b="1" dirty="0" err="1"/>
              <a:t>californium</a:t>
            </a:r>
            <a:r>
              <a:rPr lang="de-DE" b="1" dirty="0"/>
              <a:t> isotopes</a:t>
            </a:r>
          </a:p>
        </p:txBody>
      </p:sp>
    </p:spTree>
    <p:extLst>
      <p:ext uri="{BB962C8B-B14F-4D97-AF65-F5344CB8AC3E}">
        <p14:creationId xmlns:p14="http://schemas.microsoft.com/office/powerpoint/2010/main" val="2980272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34" grpId="0" animBg="1"/>
      <p:bldP spid="35" grpId="0" animBg="1"/>
      <p:bldP spid="6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8C4B8-CC65-9235-13A2-C7AFBCB81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ED3A79-EB05-7278-AB2C-98238A0E6BE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20B136B-E5F5-5D4E-A9FE-73AE9C978EE0}" type="datetime1">
              <a:rPr lang="de-DE" smtClean="0"/>
              <a:t>04.09.26</a:t>
            </a:fld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B45AA4A-49CF-133E-6B39-41C393A0783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D2F4C09-65E4-4AD7-8D55-83CBD210ED85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84E4E0AF-E302-990E-63CD-C0F3103ED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724369"/>
            <a:ext cx="8976000" cy="823467"/>
          </a:xfrm>
        </p:spPr>
        <p:txBody>
          <a:bodyPr anchor="t">
            <a:normAutofit/>
          </a:bodyPr>
          <a:lstStyle/>
          <a:p>
            <a:r>
              <a:rPr lang="en-US" sz="3000" dirty="0"/>
              <a:t>Physics of heavy elements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AA156793-5167-C2D4-FD56-4EB4CC11DAE9}"/>
              </a:ext>
            </a:extLst>
          </p:cNvPr>
          <p:cNvSpPr txBox="1"/>
          <p:nvPr/>
        </p:nvSpPr>
        <p:spPr>
          <a:xfrm>
            <a:off x="338343" y="1378800"/>
            <a:ext cx="3599999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2300" dirty="0">
                <a:latin typeface="Calibri Light" panose="020F0302020204030204" pitchFamily="34" charset="0"/>
                <a:cs typeface="Calibri Light" panose="020F0302020204030204" pitchFamily="34" charset="0"/>
              </a:rPr>
              <a:t>Isotope Shift</a:t>
            </a:r>
          </a:p>
        </p:txBody>
      </p:sp>
      <p:sp>
        <p:nvSpPr>
          <p:cNvPr id="55" name="Abgerundetes Rechteck 54">
            <a:extLst>
              <a:ext uri="{FF2B5EF4-FFF2-40B4-BE49-F238E27FC236}">
                <a16:creationId xmlns:a16="http://schemas.microsoft.com/office/drawing/2014/main" id="{4F8D2989-7721-E512-96D4-04FF7B5EB347}"/>
              </a:ext>
            </a:extLst>
          </p:cNvPr>
          <p:cNvSpPr/>
          <p:nvPr/>
        </p:nvSpPr>
        <p:spPr>
          <a:xfrm>
            <a:off x="338343" y="2170176"/>
            <a:ext cx="3621645" cy="135705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6" name="Grafik 55">
            <a:extLst>
              <a:ext uri="{FF2B5EF4-FFF2-40B4-BE49-F238E27FC236}">
                <a16:creationId xmlns:a16="http://schemas.microsoft.com/office/drawing/2014/main" id="{EF14AD87-DE10-0A3B-4BEB-1648E0165C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61" y="2620448"/>
            <a:ext cx="3357000" cy="468000"/>
          </a:xfrm>
          <a:prstGeom prst="rect">
            <a:avLst/>
          </a:prstGeom>
        </p:spPr>
      </p:pic>
      <p:sp>
        <p:nvSpPr>
          <p:cNvPr id="69" name="Abgerundetes Rechteck 68">
            <a:extLst>
              <a:ext uri="{FF2B5EF4-FFF2-40B4-BE49-F238E27FC236}">
                <a16:creationId xmlns:a16="http://schemas.microsoft.com/office/drawing/2014/main" id="{F4A8EE32-E0FB-D724-095A-175E68E450C5}"/>
              </a:ext>
            </a:extLst>
          </p:cNvPr>
          <p:cNvSpPr/>
          <p:nvPr/>
        </p:nvSpPr>
        <p:spPr>
          <a:xfrm>
            <a:off x="4246580" y="2307858"/>
            <a:ext cx="7633629" cy="455561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Property connects electronic shell with </a:t>
            </a:r>
            <a:r>
              <a:rPr lang="en-US" sz="2300" dirty="0">
                <a:solidFill>
                  <a:srgbClr val="E7001A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nucleus</a:t>
            </a:r>
          </a:p>
        </p:txBody>
      </p:sp>
      <p:sp>
        <p:nvSpPr>
          <p:cNvPr id="70" name="Abgerundetes Rechteck 69">
            <a:extLst>
              <a:ext uri="{FF2B5EF4-FFF2-40B4-BE49-F238E27FC236}">
                <a16:creationId xmlns:a16="http://schemas.microsoft.com/office/drawing/2014/main" id="{44055A31-3993-0F9B-B48F-6B2928178524}"/>
              </a:ext>
            </a:extLst>
          </p:cNvPr>
          <p:cNvSpPr/>
          <p:nvPr/>
        </p:nvSpPr>
        <p:spPr>
          <a:xfrm>
            <a:off x="4220028" y="1377561"/>
            <a:ext cx="7633629" cy="462904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dirty="0">
                <a:solidFill>
                  <a:srgbClr val="2E89C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Frequency shift</a:t>
            </a:r>
            <a:r>
              <a:rPr lang="en-US" sz="23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of an electronic transition for different N</a:t>
            </a:r>
          </a:p>
        </p:txBody>
      </p:sp>
      <p:sp>
        <p:nvSpPr>
          <p:cNvPr id="71" name="Abgerundetes Rechteck 70">
            <a:extLst>
              <a:ext uri="{FF2B5EF4-FFF2-40B4-BE49-F238E27FC236}">
                <a16:creationId xmlns:a16="http://schemas.microsoft.com/office/drawing/2014/main" id="{7816EA86-8066-FE1C-B2D1-DD7593CDDB1B}"/>
              </a:ext>
            </a:extLst>
          </p:cNvPr>
          <p:cNvSpPr/>
          <p:nvPr/>
        </p:nvSpPr>
        <p:spPr>
          <a:xfrm>
            <a:off x="448129" y="2631629"/>
            <a:ext cx="633032" cy="456819"/>
          </a:xfrm>
          <a:prstGeom prst="roundRect">
            <a:avLst/>
          </a:prstGeom>
          <a:noFill/>
          <a:ln w="19050">
            <a:solidFill>
              <a:srgbClr val="2E89C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Abgerundetes Rechteck 71">
            <a:extLst>
              <a:ext uri="{FF2B5EF4-FFF2-40B4-BE49-F238E27FC236}">
                <a16:creationId xmlns:a16="http://schemas.microsoft.com/office/drawing/2014/main" id="{B17ECBFB-6896-6A8B-9971-41D782DB8E14}"/>
              </a:ext>
            </a:extLst>
          </p:cNvPr>
          <p:cNvSpPr/>
          <p:nvPr/>
        </p:nvSpPr>
        <p:spPr>
          <a:xfrm>
            <a:off x="3056193" y="2631629"/>
            <a:ext cx="828000" cy="456819"/>
          </a:xfrm>
          <a:prstGeom prst="roundRect">
            <a:avLst/>
          </a:prstGeom>
          <a:noFill/>
          <a:ln w="19050">
            <a:solidFill>
              <a:srgbClr val="E7001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F67C1E9F-5147-39CF-672D-595DD130CEA6}"/>
              </a:ext>
            </a:extLst>
          </p:cNvPr>
          <p:cNvGrpSpPr/>
          <p:nvPr/>
        </p:nvGrpSpPr>
        <p:grpSpPr>
          <a:xfrm>
            <a:off x="8259731" y="3231075"/>
            <a:ext cx="3620478" cy="455561"/>
            <a:chOff x="8233179" y="3378003"/>
            <a:chExt cx="3621646" cy="455561"/>
          </a:xfrm>
        </p:grpSpPr>
        <p:sp>
          <p:nvSpPr>
            <p:cNvPr id="73" name="Abgerundetes Rechteck 72">
              <a:extLst>
                <a:ext uri="{FF2B5EF4-FFF2-40B4-BE49-F238E27FC236}">
                  <a16:creationId xmlns:a16="http://schemas.microsoft.com/office/drawing/2014/main" id="{91E7ECAB-5763-2020-8A85-B907A3326C63}"/>
                </a:ext>
              </a:extLst>
            </p:cNvPr>
            <p:cNvSpPr/>
            <p:nvPr/>
          </p:nvSpPr>
          <p:spPr>
            <a:xfrm>
              <a:off x="8233179" y="3378003"/>
              <a:ext cx="3621646" cy="455561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02C176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2300" dirty="0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COM motion </a:t>
              </a:r>
              <a:endParaRPr lang="en-US" sz="2300" dirty="0">
                <a:solidFill>
                  <a:srgbClr val="E7001A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pic>
          <p:nvPicPr>
            <p:cNvPr id="75" name="Grafik 74">
              <a:extLst>
                <a:ext uri="{FF2B5EF4-FFF2-40B4-BE49-F238E27FC236}">
                  <a16:creationId xmlns:a16="http://schemas.microsoft.com/office/drawing/2014/main" id="{12DC3C34-AF0F-3DBD-E889-5F489E26D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8393833" y="3483750"/>
              <a:ext cx="1456654" cy="2736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</p:pic>
        <p:cxnSp>
          <p:nvCxnSpPr>
            <p:cNvPr id="76" name="Gerade Verbindung 75">
              <a:extLst>
                <a:ext uri="{FF2B5EF4-FFF2-40B4-BE49-F238E27FC236}">
                  <a16:creationId xmlns:a16="http://schemas.microsoft.com/office/drawing/2014/main" id="{022A13B2-8B8A-7EAD-7157-13B91FBC8CB6}"/>
                </a:ext>
              </a:extLst>
            </p:cNvPr>
            <p:cNvCxnSpPr>
              <a:cxnSpLocks/>
              <a:stCxn id="73" idx="2"/>
              <a:endCxn id="73" idx="0"/>
            </p:cNvCxnSpPr>
            <p:nvPr/>
          </p:nvCxnSpPr>
          <p:spPr>
            <a:xfrm flipV="1">
              <a:off x="10044002" y="3378003"/>
              <a:ext cx="0" cy="455561"/>
            </a:xfrm>
            <a:prstGeom prst="line">
              <a:avLst/>
            </a:prstGeom>
            <a:solidFill>
              <a:schemeClr val="bg1"/>
            </a:solidFill>
            <a:ln w="25400">
              <a:solidFill>
                <a:srgbClr val="02C17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5" name="Gruppieren 124">
            <a:extLst>
              <a:ext uri="{FF2B5EF4-FFF2-40B4-BE49-F238E27FC236}">
                <a16:creationId xmlns:a16="http://schemas.microsoft.com/office/drawing/2014/main" id="{53984BCF-195E-5C9F-01F3-1D843F9514CC}"/>
              </a:ext>
            </a:extLst>
          </p:cNvPr>
          <p:cNvGrpSpPr/>
          <p:nvPr/>
        </p:nvGrpSpPr>
        <p:grpSpPr>
          <a:xfrm>
            <a:off x="8246071" y="3886794"/>
            <a:ext cx="1800000" cy="1800000"/>
            <a:chOff x="4206369" y="4037618"/>
            <a:chExt cx="1800000" cy="1800000"/>
          </a:xfrm>
        </p:grpSpPr>
        <p:sp>
          <p:nvSpPr>
            <p:cNvPr id="79" name="Abgerundetes Rechteck 78">
              <a:extLst>
                <a:ext uri="{FF2B5EF4-FFF2-40B4-BE49-F238E27FC236}">
                  <a16:creationId xmlns:a16="http://schemas.microsoft.com/office/drawing/2014/main" id="{A713D955-7939-0379-DF01-9133041CDFDC}"/>
                </a:ext>
              </a:extLst>
            </p:cNvPr>
            <p:cNvSpPr/>
            <p:nvPr/>
          </p:nvSpPr>
          <p:spPr>
            <a:xfrm>
              <a:off x="4206369" y="4037618"/>
              <a:ext cx="1800000" cy="1800000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02C176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DDFB471C-5395-44E6-E32B-73FFB1B5FCB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583692" y="4658553"/>
              <a:ext cx="1019136" cy="1035413"/>
              <a:chOff x="2578800" y="2417627"/>
              <a:chExt cx="914400" cy="914400"/>
            </a:xfrm>
          </p:grpSpPr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E0A19D25-E55D-61CF-B2BA-222E86397B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56000" y="2709000"/>
                <a:ext cx="360000" cy="3600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7CDAFB8C-7FD1-8F81-8CB5-2F75DC3F87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21827" y="2874827"/>
                <a:ext cx="28346" cy="28346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AFF46976-40CD-8A50-464A-FE330018370D}"/>
                  </a:ext>
                </a:extLst>
              </p:cNvPr>
              <p:cNvSpPr/>
              <p:nvPr/>
            </p:nvSpPr>
            <p:spPr>
              <a:xfrm>
                <a:off x="2578800" y="2417627"/>
                <a:ext cx="914400" cy="9144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9F06110F-2E40-E072-A815-3CF1EBB4D3B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75227" y="2709000"/>
                <a:ext cx="216000" cy="216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C11C8DF9-5846-9386-E3E6-5EE9D823F8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404520" y="3069000"/>
                <a:ext cx="72000" cy="72000"/>
              </a:xfrm>
              <a:prstGeom prst="ellipse">
                <a:avLst/>
              </a:prstGeom>
              <a:solidFill>
                <a:srgbClr val="2D89CD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9" name="Textfeld 58">
              <a:extLst>
                <a:ext uri="{FF2B5EF4-FFF2-40B4-BE49-F238E27FC236}">
                  <a16:creationId xmlns:a16="http://schemas.microsoft.com/office/drawing/2014/main" id="{CE3CB323-FC27-4BB1-64D9-86F902BA6C56}"/>
                </a:ext>
              </a:extLst>
            </p:cNvPr>
            <p:cNvSpPr txBox="1"/>
            <p:nvPr/>
          </p:nvSpPr>
          <p:spPr>
            <a:xfrm>
              <a:off x="4327215" y="4108515"/>
              <a:ext cx="1540534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2000" u="sng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Mass Shift K</a:t>
              </a:r>
            </a:p>
          </p:txBody>
        </p:sp>
      </p:grpSp>
      <p:sp>
        <p:nvSpPr>
          <p:cNvPr id="100" name="Abgerundetes Rechteck 99">
            <a:extLst>
              <a:ext uri="{FF2B5EF4-FFF2-40B4-BE49-F238E27FC236}">
                <a16:creationId xmlns:a16="http://schemas.microsoft.com/office/drawing/2014/main" id="{4B00BA44-9D26-3E94-94C5-4EF547331A4E}"/>
              </a:ext>
            </a:extLst>
          </p:cNvPr>
          <p:cNvSpPr/>
          <p:nvPr/>
        </p:nvSpPr>
        <p:spPr>
          <a:xfrm>
            <a:off x="10560095" y="3886794"/>
            <a:ext cx="864942" cy="45556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2C17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NMS </a:t>
            </a:r>
            <a:endParaRPr lang="en-US" sz="2300" dirty="0">
              <a:solidFill>
                <a:srgbClr val="E7001A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3" name="Abgerundetes Rechteck 102">
            <a:extLst>
              <a:ext uri="{FF2B5EF4-FFF2-40B4-BE49-F238E27FC236}">
                <a16:creationId xmlns:a16="http://schemas.microsoft.com/office/drawing/2014/main" id="{CB844C55-C2F4-1A8C-BFE3-23BAB870F00A}"/>
              </a:ext>
            </a:extLst>
          </p:cNvPr>
          <p:cNvSpPr/>
          <p:nvPr/>
        </p:nvSpPr>
        <p:spPr>
          <a:xfrm>
            <a:off x="10562829" y="5231233"/>
            <a:ext cx="864942" cy="45556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2C17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SMS </a:t>
            </a:r>
            <a:endParaRPr lang="en-US" sz="2300" dirty="0">
              <a:solidFill>
                <a:srgbClr val="E7001A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129" name="Gruppieren 128">
            <a:extLst>
              <a:ext uri="{FF2B5EF4-FFF2-40B4-BE49-F238E27FC236}">
                <a16:creationId xmlns:a16="http://schemas.microsoft.com/office/drawing/2014/main" id="{8BF450EE-D426-9315-255F-488B0E51DA3A}"/>
              </a:ext>
            </a:extLst>
          </p:cNvPr>
          <p:cNvGrpSpPr/>
          <p:nvPr/>
        </p:nvGrpSpPr>
        <p:grpSpPr>
          <a:xfrm>
            <a:off x="4246580" y="3897268"/>
            <a:ext cx="1800000" cy="1800000"/>
            <a:chOff x="4220028" y="4044196"/>
            <a:chExt cx="1800000" cy="1800000"/>
          </a:xfrm>
        </p:grpSpPr>
        <p:sp>
          <p:nvSpPr>
            <p:cNvPr id="108" name="Abgerundetes Rechteck 107">
              <a:extLst>
                <a:ext uri="{FF2B5EF4-FFF2-40B4-BE49-F238E27FC236}">
                  <a16:creationId xmlns:a16="http://schemas.microsoft.com/office/drawing/2014/main" id="{01DE4316-E280-3331-E263-8B6564B27824}"/>
                </a:ext>
              </a:extLst>
            </p:cNvPr>
            <p:cNvSpPr/>
            <p:nvPr/>
          </p:nvSpPr>
          <p:spPr>
            <a:xfrm>
              <a:off x="4220028" y="4044196"/>
              <a:ext cx="1800000" cy="1800000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0" name="Textfeld 59">
              <a:extLst>
                <a:ext uri="{FF2B5EF4-FFF2-40B4-BE49-F238E27FC236}">
                  <a16:creationId xmlns:a16="http://schemas.microsoft.com/office/drawing/2014/main" id="{2BED823D-AFFF-3C24-B638-FD2B613C53BA}"/>
                </a:ext>
              </a:extLst>
            </p:cNvPr>
            <p:cNvSpPr txBox="1"/>
            <p:nvPr/>
          </p:nvSpPr>
          <p:spPr>
            <a:xfrm>
              <a:off x="4363186" y="4115093"/>
              <a:ext cx="1540534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2000" u="sng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Field Shift F</a:t>
              </a:r>
            </a:p>
          </p:txBody>
        </p:sp>
        <p:pic>
          <p:nvPicPr>
            <p:cNvPr id="67" name="Grafik 66">
              <a:extLst>
                <a:ext uri="{FF2B5EF4-FFF2-40B4-BE49-F238E27FC236}">
                  <a16:creationId xmlns:a16="http://schemas.microsoft.com/office/drawing/2014/main" id="{2EB69DC9-B489-A1EA-B343-1AB412D63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3596" y="4559619"/>
              <a:ext cx="1439714" cy="1147547"/>
            </a:xfrm>
            <a:prstGeom prst="rect">
              <a:avLst/>
            </a:prstGeom>
          </p:spPr>
        </p:pic>
      </p:grpSp>
      <p:sp>
        <p:nvSpPr>
          <p:cNvPr id="109" name="Abgerundetes Rechteck 108">
            <a:extLst>
              <a:ext uri="{FF2B5EF4-FFF2-40B4-BE49-F238E27FC236}">
                <a16:creationId xmlns:a16="http://schemas.microsoft.com/office/drawing/2014/main" id="{39079240-C973-862E-2F0C-6D06A0AA6675}"/>
              </a:ext>
            </a:extLst>
          </p:cNvPr>
          <p:cNvSpPr/>
          <p:nvPr/>
        </p:nvSpPr>
        <p:spPr>
          <a:xfrm>
            <a:off x="10560095" y="4544187"/>
            <a:ext cx="864942" cy="45556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2C17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</a:t>
            </a:r>
            <a:endParaRPr lang="en-US" sz="2300" dirty="0">
              <a:solidFill>
                <a:srgbClr val="E7001A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0" name="Abgerundetes Rechteck 109">
            <a:extLst>
              <a:ext uri="{FF2B5EF4-FFF2-40B4-BE49-F238E27FC236}">
                <a16:creationId xmlns:a16="http://schemas.microsoft.com/office/drawing/2014/main" id="{E1A7494E-9E1D-60B8-0313-101E96220FC3}"/>
              </a:ext>
            </a:extLst>
          </p:cNvPr>
          <p:cNvSpPr/>
          <p:nvPr/>
        </p:nvSpPr>
        <p:spPr>
          <a:xfrm>
            <a:off x="2357837" y="2631629"/>
            <a:ext cx="258319" cy="456819"/>
          </a:xfrm>
          <a:prstGeom prst="round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8" name="Gruppieren 127">
            <a:extLst>
              <a:ext uri="{FF2B5EF4-FFF2-40B4-BE49-F238E27FC236}">
                <a16:creationId xmlns:a16="http://schemas.microsoft.com/office/drawing/2014/main" id="{9BDDFE24-E3FB-0B74-F4B1-019A4641CF46}"/>
              </a:ext>
            </a:extLst>
          </p:cNvPr>
          <p:cNvGrpSpPr/>
          <p:nvPr/>
        </p:nvGrpSpPr>
        <p:grpSpPr>
          <a:xfrm>
            <a:off x="4246580" y="3231075"/>
            <a:ext cx="3621646" cy="455561"/>
            <a:chOff x="4220028" y="3378003"/>
            <a:chExt cx="3621646" cy="455561"/>
          </a:xfrm>
        </p:grpSpPr>
        <p:sp>
          <p:nvSpPr>
            <p:cNvPr id="105" name="Abgerundetes Rechteck 104">
              <a:extLst>
                <a:ext uri="{FF2B5EF4-FFF2-40B4-BE49-F238E27FC236}">
                  <a16:creationId xmlns:a16="http://schemas.microsoft.com/office/drawing/2014/main" id="{3C34D737-4DA0-12CF-11D1-A34B7A5FD018}"/>
                </a:ext>
              </a:extLst>
            </p:cNvPr>
            <p:cNvSpPr/>
            <p:nvPr/>
          </p:nvSpPr>
          <p:spPr>
            <a:xfrm>
              <a:off x="4220028" y="3378003"/>
              <a:ext cx="3621646" cy="455561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2300" dirty="0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endParaRPr lang="en-US" sz="2300" dirty="0">
                <a:solidFill>
                  <a:srgbClr val="E7001A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pic>
          <p:nvPicPr>
            <p:cNvPr id="112" name="Grafik 111">
              <a:extLst>
                <a:ext uri="{FF2B5EF4-FFF2-40B4-BE49-F238E27FC236}">
                  <a16:creationId xmlns:a16="http://schemas.microsoft.com/office/drawing/2014/main" id="{1CB4C2F7-5360-FFDA-ABF8-B1F765C42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47309" y="3459520"/>
              <a:ext cx="1739338" cy="292525"/>
            </a:xfrm>
            <a:prstGeom prst="rect">
              <a:avLst/>
            </a:prstGeom>
          </p:spPr>
        </p:pic>
      </p:grpSp>
      <p:sp>
        <p:nvSpPr>
          <p:cNvPr id="113" name="Abgerundetes Rechteck 112">
            <a:extLst>
              <a:ext uri="{FF2B5EF4-FFF2-40B4-BE49-F238E27FC236}">
                <a16:creationId xmlns:a16="http://schemas.microsoft.com/office/drawing/2014/main" id="{4651BE18-5FB4-259C-AEC4-D42CA594F4B8}"/>
              </a:ext>
            </a:extLst>
          </p:cNvPr>
          <p:cNvSpPr/>
          <p:nvPr/>
        </p:nvSpPr>
        <p:spPr>
          <a:xfrm>
            <a:off x="2748201" y="2631629"/>
            <a:ext cx="258319" cy="45681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4" name="Abgerundetes Rechteck 113">
            <a:extLst>
              <a:ext uri="{FF2B5EF4-FFF2-40B4-BE49-F238E27FC236}">
                <a16:creationId xmlns:a16="http://schemas.microsoft.com/office/drawing/2014/main" id="{6D8A572E-E111-B0C9-F49E-C703D2C62F16}"/>
              </a:ext>
            </a:extLst>
          </p:cNvPr>
          <p:cNvSpPr/>
          <p:nvPr/>
        </p:nvSpPr>
        <p:spPr>
          <a:xfrm>
            <a:off x="1253005" y="2593307"/>
            <a:ext cx="1008000" cy="540000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8" name="Abgerundetes Rechteck 117">
            <a:extLst>
              <a:ext uri="{FF2B5EF4-FFF2-40B4-BE49-F238E27FC236}">
                <a16:creationId xmlns:a16="http://schemas.microsoft.com/office/drawing/2014/main" id="{7A8D3C36-0E1F-C8A2-E2D2-9876A4EA1BCC}"/>
              </a:ext>
            </a:extLst>
          </p:cNvPr>
          <p:cNvSpPr/>
          <p:nvPr/>
        </p:nvSpPr>
        <p:spPr>
          <a:xfrm>
            <a:off x="6266504" y="3905600"/>
            <a:ext cx="1601722" cy="18000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Dominant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contribution in heavy systems</a:t>
            </a:r>
          </a:p>
        </p:txBody>
      </p:sp>
      <p:sp>
        <p:nvSpPr>
          <p:cNvPr id="119" name="Abgerundetes Rechteck 118">
            <a:extLst>
              <a:ext uri="{FF2B5EF4-FFF2-40B4-BE49-F238E27FC236}">
                <a16:creationId xmlns:a16="http://schemas.microsoft.com/office/drawing/2014/main" id="{4A805D41-4D63-0222-0812-AA521552086B}"/>
              </a:ext>
            </a:extLst>
          </p:cNvPr>
          <p:cNvSpPr/>
          <p:nvPr/>
        </p:nvSpPr>
        <p:spPr>
          <a:xfrm>
            <a:off x="316697" y="3879148"/>
            <a:ext cx="3621645" cy="91112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Not to be confused with the (inverse) of the reduced mass</a:t>
            </a:r>
          </a:p>
        </p:txBody>
      </p: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6FA8792A-9A29-2EB7-EA55-BFC371631567}"/>
              </a:ext>
            </a:extLst>
          </p:cNvPr>
          <p:cNvGrpSpPr/>
          <p:nvPr/>
        </p:nvGrpSpPr>
        <p:grpSpPr>
          <a:xfrm>
            <a:off x="327519" y="5142191"/>
            <a:ext cx="3621645" cy="533553"/>
            <a:chOff x="354173" y="3833712"/>
            <a:chExt cx="3621645" cy="533553"/>
          </a:xfrm>
        </p:grpSpPr>
        <p:sp>
          <p:nvSpPr>
            <p:cNvPr id="122" name="Abgerundetes Rechteck 121">
              <a:extLst>
                <a:ext uri="{FF2B5EF4-FFF2-40B4-BE49-F238E27FC236}">
                  <a16:creationId xmlns:a16="http://schemas.microsoft.com/office/drawing/2014/main" id="{F372B4A2-B0B0-5146-9F15-B97578B644A2}"/>
                </a:ext>
              </a:extLst>
            </p:cNvPr>
            <p:cNvSpPr/>
            <p:nvPr/>
          </p:nvSpPr>
          <p:spPr>
            <a:xfrm>
              <a:off x="354173" y="3833712"/>
              <a:ext cx="3621645" cy="53355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FFC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7030A0"/>
                </a:solidFill>
              </a:endParaRPr>
            </a:p>
          </p:txBody>
        </p:sp>
        <p:pic>
          <p:nvPicPr>
            <p:cNvPr id="121" name="Grafik 120">
              <a:extLst>
                <a:ext uri="{FF2B5EF4-FFF2-40B4-BE49-F238E27FC236}">
                  <a16:creationId xmlns:a16="http://schemas.microsoft.com/office/drawing/2014/main" id="{A46CDB8D-B4DF-3A89-5B90-3A231523E8C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5340" y="3932172"/>
              <a:ext cx="3119309" cy="352686"/>
            </a:xfrm>
            <a:prstGeom prst="rect">
              <a:avLst/>
            </a:prstGeom>
          </p:spPr>
        </p:pic>
      </p:grp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E458E6C2-B89B-70B1-CCB0-8DE86A86BA7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60000" y="359999"/>
            <a:ext cx="8976000" cy="190800"/>
          </a:xfrm>
        </p:spPr>
        <p:txBody>
          <a:bodyPr/>
          <a:lstStyle/>
          <a:p>
            <a:r>
              <a:rPr lang="de-DE" b="1" dirty="0"/>
              <a:t>Evolution of </a:t>
            </a:r>
            <a:r>
              <a:rPr lang="de-DE" b="1" dirty="0" err="1"/>
              <a:t>changes</a:t>
            </a:r>
            <a:r>
              <a:rPr lang="de-DE" b="1" dirty="0"/>
              <a:t> in </a:t>
            </a:r>
            <a:r>
              <a:rPr lang="de-DE" b="1" dirty="0" err="1"/>
              <a:t>mean-square</a:t>
            </a:r>
            <a:r>
              <a:rPr lang="de-DE" b="1" dirty="0"/>
              <a:t> </a:t>
            </a:r>
            <a:r>
              <a:rPr lang="de-DE" b="1" dirty="0" err="1"/>
              <a:t>charge</a:t>
            </a:r>
            <a:r>
              <a:rPr lang="de-DE" b="1" dirty="0"/>
              <a:t> radii in </a:t>
            </a:r>
            <a:r>
              <a:rPr lang="de-DE" b="1" dirty="0" err="1"/>
              <a:t>californium</a:t>
            </a:r>
            <a:r>
              <a:rPr lang="de-DE" b="1" dirty="0"/>
              <a:t> isotopes</a:t>
            </a:r>
          </a:p>
        </p:txBody>
      </p:sp>
    </p:spTree>
    <p:extLst>
      <p:ext uri="{BB962C8B-B14F-4D97-AF65-F5344CB8AC3E}">
        <p14:creationId xmlns:p14="http://schemas.microsoft.com/office/powerpoint/2010/main" val="4175287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70" grpId="0" animBg="1"/>
      <p:bldP spid="71" grpId="0" animBg="1"/>
      <p:bldP spid="72" grpId="0" animBg="1"/>
      <p:bldP spid="100" grpId="0" animBg="1"/>
      <p:bldP spid="103" grpId="0" animBg="1"/>
      <p:bldP spid="109" grpId="0" animBg="1"/>
      <p:bldP spid="110" grpId="0" animBg="1"/>
      <p:bldP spid="113" grpId="0" animBg="1"/>
      <p:bldP spid="114" grpId="0" animBg="1"/>
      <p:bldP spid="118" grpId="0" animBg="1"/>
      <p:bldP spid="1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6BDF4-76B9-A754-F738-ADBFEC4A4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D4A04A1E-E20B-A1F4-9433-D3CEE41A4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999" y="736682"/>
            <a:ext cx="9349369" cy="1080000"/>
          </a:xfrm>
        </p:spPr>
        <p:txBody>
          <a:bodyPr anchor="t">
            <a:normAutofit/>
          </a:bodyPr>
          <a:lstStyle/>
          <a:p>
            <a:r>
              <a:rPr lang="en-US" sz="3000" dirty="0"/>
              <a:t>Deriving nuclear properties from laser Spectroscopy</a:t>
            </a:r>
          </a:p>
        </p:txBody>
      </p:sp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1D1A83B7-89E8-D41F-816A-24F2E96FFC7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60000" y="6558140"/>
            <a:ext cx="1439993" cy="180000"/>
          </a:xfrm>
        </p:spPr>
        <p:txBody>
          <a:bodyPr/>
          <a:lstStyle/>
          <a:p>
            <a:fld id="{83270043-7977-E047-B0DA-460ED1D95C4E}" type="datetime1">
              <a:rPr lang="de-DE" smtClean="0"/>
              <a:t>04.09.26</a:t>
            </a:fld>
            <a:endParaRPr lang="de-DE" dirty="0"/>
          </a:p>
        </p:txBody>
      </p:sp>
      <p:cxnSp>
        <p:nvCxnSpPr>
          <p:cNvPr id="3" name="Gerade Verbindung 2">
            <a:extLst>
              <a:ext uri="{FF2B5EF4-FFF2-40B4-BE49-F238E27FC236}">
                <a16:creationId xmlns:a16="http://schemas.microsoft.com/office/drawing/2014/main" id="{1452960F-3E3C-5F53-0DF9-B8EEFF882C95}"/>
              </a:ext>
            </a:extLst>
          </p:cNvPr>
          <p:cNvCxnSpPr>
            <a:cxnSpLocks/>
          </p:cNvCxnSpPr>
          <p:nvPr/>
        </p:nvCxnSpPr>
        <p:spPr>
          <a:xfrm>
            <a:off x="920504" y="5157108"/>
            <a:ext cx="1800000" cy="0"/>
          </a:xfrm>
          <a:prstGeom prst="line">
            <a:avLst/>
          </a:prstGeom>
          <a:ln w="28575">
            <a:solidFill>
              <a:srgbClr val="2D89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Gerade Verbindung 3">
            <a:extLst>
              <a:ext uri="{FF2B5EF4-FFF2-40B4-BE49-F238E27FC236}">
                <a16:creationId xmlns:a16="http://schemas.microsoft.com/office/drawing/2014/main" id="{CFA53DDA-15EA-B014-B74F-177C6C589E80}"/>
              </a:ext>
            </a:extLst>
          </p:cNvPr>
          <p:cNvCxnSpPr>
            <a:cxnSpLocks/>
          </p:cNvCxnSpPr>
          <p:nvPr/>
        </p:nvCxnSpPr>
        <p:spPr>
          <a:xfrm>
            <a:off x="920504" y="3779710"/>
            <a:ext cx="1800000" cy="0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Gerade Verbindung 4">
            <a:extLst>
              <a:ext uri="{FF2B5EF4-FFF2-40B4-BE49-F238E27FC236}">
                <a16:creationId xmlns:a16="http://schemas.microsoft.com/office/drawing/2014/main" id="{1D837DFA-69E0-E88E-D2CD-A4943AC4B5BD}"/>
              </a:ext>
            </a:extLst>
          </p:cNvPr>
          <p:cNvCxnSpPr>
            <a:cxnSpLocks/>
          </p:cNvCxnSpPr>
          <p:nvPr/>
        </p:nvCxnSpPr>
        <p:spPr>
          <a:xfrm>
            <a:off x="920504" y="2499505"/>
            <a:ext cx="1800000" cy="0"/>
          </a:xfrm>
          <a:prstGeom prst="line">
            <a:avLst/>
          </a:prstGeom>
          <a:ln w="28575">
            <a:solidFill>
              <a:srgbClr val="2D89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11E506F8-4578-8631-DDA0-BEAAD5929D64}"/>
              </a:ext>
            </a:extLst>
          </p:cNvPr>
          <p:cNvCxnSpPr>
            <a:cxnSpLocks/>
          </p:cNvCxnSpPr>
          <p:nvPr/>
        </p:nvCxnSpPr>
        <p:spPr>
          <a:xfrm>
            <a:off x="920504" y="2704629"/>
            <a:ext cx="1800000" cy="0"/>
          </a:xfrm>
          <a:prstGeom prst="line">
            <a:avLst/>
          </a:prstGeom>
          <a:ln w="28575">
            <a:solidFill>
              <a:srgbClr val="2D89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31AAFB04-0417-8752-146F-80C2B1139835}"/>
              </a:ext>
            </a:extLst>
          </p:cNvPr>
          <p:cNvCxnSpPr>
            <a:cxnSpLocks/>
          </p:cNvCxnSpPr>
          <p:nvPr/>
        </p:nvCxnSpPr>
        <p:spPr>
          <a:xfrm>
            <a:off x="920504" y="2560402"/>
            <a:ext cx="1800000" cy="0"/>
          </a:xfrm>
          <a:prstGeom prst="line">
            <a:avLst/>
          </a:prstGeom>
          <a:ln w="28575">
            <a:solidFill>
              <a:srgbClr val="2D89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17">
            <a:extLst>
              <a:ext uri="{FF2B5EF4-FFF2-40B4-BE49-F238E27FC236}">
                <a16:creationId xmlns:a16="http://schemas.microsoft.com/office/drawing/2014/main" id="{3DFE7C02-DE08-76FD-9B57-7DFB62F24DB6}"/>
              </a:ext>
            </a:extLst>
          </p:cNvPr>
          <p:cNvCxnSpPr>
            <a:cxnSpLocks/>
          </p:cNvCxnSpPr>
          <p:nvPr/>
        </p:nvCxnSpPr>
        <p:spPr>
          <a:xfrm>
            <a:off x="920504" y="2461167"/>
            <a:ext cx="1800000" cy="0"/>
          </a:xfrm>
          <a:prstGeom prst="line">
            <a:avLst/>
          </a:prstGeom>
          <a:ln w="28575">
            <a:solidFill>
              <a:srgbClr val="2D89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hteck 18">
            <a:extLst>
              <a:ext uri="{FF2B5EF4-FFF2-40B4-BE49-F238E27FC236}">
                <a16:creationId xmlns:a16="http://schemas.microsoft.com/office/drawing/2014/main" id="{58608096-10D0-67A5-31FB-10FFB580039D}"/>
              </a:ext>
            </a:extLst>
          </p:cNvPr>
          <p:cNvSpPr/>
          <p:nvPr/>
        </p:nvSpPr>
        <p:spPr>
          <a:xfrm>
            <a:off x="920504" y="1882651"/>
            <a:ext cx="1800000" cy="544847"/>
          </a:xfrm>
          <a:prstGeom prst="rect">
            <a:avLst/>
          </a:prstGeom>
          <a:gradFill>
            <a:gsLst>
              <a:gs pos="0">
                <a:srgbClr val="0070C0"/>
              </a:gs>
              <a:gs pos="100000">
                <a:srgbClr val="F3F3F3">
                  <a:lumMod val="0"/>
                  <a:lumOff val="100000"/>
                </a:srgbClr>
              </a:gs>
            </a:gsLst>
            <a:lin ang="16200000" scaled="1"/>
          </a:gra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56DAEA28-FCED-F770-50CB-2F9290ACBCF7}"/>
              </a:ext>
            </a:extLst>
          </p:cNvPr>
          <p:cNvCxnSpPr>
            <a:cxnSpLocks/>
          </p:cNvCxnSpPr>
          <p:nvPr/>
        </p:nvCxnSpPr>
        <p:spPr>
          <a:xfrm flipV="1">
            <a:off x="1053238" y="3816423"/>
            <a:ext cx="0" cy="1332000"/>
          </a:xfrm>
          <a:prstGeom prst="straightConnector1">
            <a:avLst/>
          </a:prstGeom>
          <a:ln w="69850">
            <a:solidFill>
              <a:srgbClr val="00B050">
                <a:alpha val="25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FF58D8C2-9192-0E5B-364B-D4381BC67128}"/>
              </a:ext>
            </a:extLst>
          </p:cNvPr>
          <p:cNvCxnSpPr/>
          <p:nvPr/>
        </p:nvCxnSpPr>
        <p:spPr>
          <a:xfrm flipV="1">
            <a:off x="1161238" y="3719220"/>
            <a:ext cx="0" cy="1440000"/>
          </a:xfrm>
          <a:prstGeom prst="straightConnector1">
            <a:avLst/>
          </a:prstGeom>
          <a:ln w="69850">
            <a:solidFill>
              <a:srgbClr val="00B050">
                <a:alpha val="60101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81EE1C67-77C4-E0F8-9E18-737E8D282F0B}"/>
              </a:ext>
            </a:extLst>
          </p:cNvPr>
          <p:cNvCxnSpPr>
            <a:cxnSpLocks/>
          </p:cNvCxnSpPr>
          <p:nvPr/>
        </p:nvCxnSpPr>
        <p:spPr>
          <a:xfrm flipV="1">
            <a:off x="1269238" y="3609108"/>
            <a:ext cx="0" cy="1548000"/>
          </a:xfrm>
          <a:prstGeom prst="straightConnector1">
            <a:avLst/>
          </a:prstGeom>
          <a:ln w="698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2" name="Grafik 161">
            <a:extLst>
              <a:ext uri="{FF2B5EF4-FFF2-40B4-BE49-F238E27FC236}">
                <a16:creationId xmlns:a16="http://schemas.microsoft.com/office/drawing/2014/main" id="{1F678DA4-4093-CEE9-9791-1D44846520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999" y="5033702"/>
            <a:ext cx="304353" cy="324000"/>
          </a:xfrm>
          <a:prstGeom prst="rect">
            <a:avLst/>
          </a:prstGeom>
        </p:spPr>
      </p:pic>
      <p:pic>
        <p:nvPicPr>
          <p:cNvPr id="165" name="Grafik 164">
            <a:extLst>
              <a:ext uri="{FF2B5EF4-FFF2-40B4-BE49-F238E27FC236}">
                <a16:creationId xmlns:a16="http://schemas.microsoft.com/office/drawing/2014/main" id="{7CC5A015-C0BF-4233-FF08-A644591C5D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587" y="3644963"/>
            <a:ext cx="304352" cy="324000"/>
          </a:xfrm>
          <a:prstGeom prst="rect">
            <a:avLst/>
          </a:prstGeom>
        </p:spPr>
      </p:pic>
      <p:sp>
        <p:nvSpPr>
          <p:cNvPr id="191" name="Foliennummernplatzhalter 190">
            <a:extLst>
              <a:ext uri="{FF2B5EF4-FFF2-40B4-BE49-F238E27FC236}">
                <a16:creationId xmlns:a16="http://schemas.microsoft.com/office/drawing/2014/main" id="{82E85E21-5D1F-7ACC-9748-78C2FC482C3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D2F4C09-65E4-4AD7-8D55-83CBD210ED85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76" name="Abgerundetes Rechteck 75">
            <a:extLst>
              <a:ext uri="{FF2B5EF4-FFF2-40B4-BE49-F238E27FC236}">
                <a16:creationId xmlns:a16="http://schemas.microsoft.com/office/drawing/2014/main" id="{69268F6A-8F4E-B275-303E-F74987376557}"/>
              </a:ext>
            </a:extLst>
          </p:cNvPr>
          <p:cNvSpPr/>
          <p:nvPr/>
        </p:nvSpPr>
        <p:spPr>
          <a:xfrm>
            <a:off x="3576668" y="5126868"/>
            <a:ext cx="4714167" cy="853341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Electromagnetic moments can be derived in a nuclear-model-independent way </a:t>
            </a:r>
          </a:p>
        </p:txBody>
      </p:sp>
      <p:cxnSp>
        <p:nvCxnSpPr>
          <p:cNvPr id="104" name="Gerade Verbindung mit Pfeil 103">
            <a:extLst>
              <a:ext uri="{FF2B5EF4-FFF2-40B4-BE49-F238E27FC236}">
                <a16:creationId xmlns:a16="http://schemas.microsoft.com/office/drawing/2014/main" id="{55514C00-C2B2-5BAF-2C50-DE87103DE2AF}"/>
              </a:ext>
            </a:extLst>
          </p:cNvPr>
          <p:cNvCxnSpPr>
            <a:cxnSpLocks/>
          </p:cNvCxnSpPr>
          <p:nvPr/>
        </p:nvCxnSpPr>
        <p:spPr>
          <a:xfrm flipV="1">
            <a:off x="1540921" y="1985719"/>
            <a:ext cx="0" cy="1805421"/>
          </a:xfrm>
          <a:prstGeom prst="straightConnector1">
            <a:avLst/>
          </a:prstGeom>
          <a:ln w="69850">
            <a:solidFill>
              <a:srgbClr val="FF983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Gruppieren 92">
            <a:extLst>
              <a:ext uri="{FF2B5EF4-FFF2-40B4-BE49-F238E27FC236}">
                <a16:creationId xmlns:a16="http://schemas.microsoft.com/office/drawing/2014/main" id="{DE0D4F9F-3AC1-F0C6-A7BC-4D6CE4FA8B12}"/>
              </a:ext>
            </a:extLst>
          </p:cNvPr>
          <p:cNvGrpSpPr/>
          <p:nvPr/>
        </p:nvGrpSpPr>
        <p:grpSpPr>
          <a:xfrm>
            <a:off x="2383059" y="1727228"/>
            <a:ext cx="5882886" cy="3322800"/>
            <a:chOff x="2383059" y="1727228"/>
            <a:chExt cx="5882886" cy="3322800"/>
          </a:xfrm>
        </p:grpSpPr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7A71D7CF-C742-BC37-AC50-70F31FDB650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383059" y="3509835"/>
              <a:ext cx="868980" cy="926971"/>
              <a:chOff x="2695825" y="3455324"/>
              <a:chExt cx="868980" cy="926971"/>
            </a:xfrm>
          </p:grpSpPr>
          <p:grpSp>
            <p:nvGrpSpPr>
              <p:cNvPr id="30" name="Gruppieren 29">
                <a:extLst>
                  <a:ext uri="{FF2B5EF4-FFF2-40B4-BE49-F238E27FC236}">
                    <a16:creationId xmlns:a16="http://schemas.microsoft.com/office/drawing/2014/main" id="{F78AA22D-76D3-52F1-D726-E5C39505A48C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5400000">
                <a:off x="2612486" y="3538663"/>
                <a:ext cx="926971" cy="760294"/>
                <a:chOff x="9101457" y="5856114"/>
                <a:chExt cx="617489" cy="506459"/>
              </a:xfrm>
            </p:grpSpPr>
            <p:sp>
              <p:nvSpPr>
                <p:cNvPr id="32" name="Ellipse 6">
                  <a:extLst>
                    <a:ext uri="{FF2B5EF4-FFF2-40B4-BE49-F238E27FC236}">
                      <a16:creationId xmlns:a16="http://schemas.microsoft.com/office/drawing/2014/main" id="{72DB0CD7-58C1-5779-48CB-ECE5E39D780D}"/>
                    </a:ext>
                  </a:extLst>
                </p:cNvPr>
                <p:cNvSpPr/>
                <p:nvPr/>
              </p:nvSpPr>
              <p:spPr>
                <a:xfrm>
                  <a:off x="9112256" y="5859393"/>
                  <a:ext cx="383694" cy="38369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3" name="Gruppieren 32">
                  <a:extLst>
                    <a:ext uri="{FF2B5EF4-FFF2-40B4-BE49-F238E27FC236}">
                      <a16:creationId xmlns:a16="http://schemas.microsoft.com/office/drawing/2014/main" id="{EBD1D4ED-1954-BCEA-8D55-948A36A1E7C1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9101457" y="5856114"/>
                  <a:ext cx="617489" cy="506459"/>
                  <a:chOff x="7262708" y="2788565"/>
                  <a:chExt cx="1452993" cy="1191731"/>
                </a:xfrm>
              </p:grpSpPr>
              <p:grpSp>
                <p:nvGrpSpPr>
                  <p:cNvPr id="34" name="Gruppieren 33">
                    <a:extLst>
                      <a:ext uri="{FF2B5EF4-FFF2-40B4-BE49-F238E27FC236}">
                        <a16:creationId xmlns:a16="http://schemas.microsoft.com/office/drawing/2014/main" id="{7F625B91-1229-1BA1-02B9-F0EF3D5698BE}"/>
                      </a:ext>
                    </a:extLst>
                  </p:cNvPr>
                  <p:cNvGrpSpPr/>
                  <p:nvPr/>
                </p:nvGrpSpPr>
                <p:grpSpPr>
                  <a:xfrm>
                    <a:off x="7262708" y="2788565"/>
                    <a:ext cx="1452993" cy="1191731"/>
                    <a:chOff x="5529261" y="3229419"/>
                    <a:chExt cx="1452993" cy="1191731"/>
                  </a:xfrm>
                </p:grpSpPr>
                <p:sp>
                  <p:nvSpPr>
                    <p:cNvPr id="37" name="Ellipse 11">
                      <a:extLst>
                        <a:ext uri="{FF2B5EF4-FFF2-40B4-BE49-F238E27FC236}">
                          <a16:creationId xmlns:a16="http://schemas.microsoft.com/office/drawing/2014/main" id="{AB375FF2-D459-AF62-46A9-7F5F5C1FEB3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29261" y="3229419"/>
                      <a:ext cx="936000" cy="936000"/>
                    </a:xfrm>
                    <a:prstGeom prst="ellipse">
                      <a:avLst/>
                    </a:prstGeom>
                    <a:noFill/>
                    <a:ln w="38100">
                      <a:solidFill>
                        <a:srgbClr val="252525"/>
                      </a:solidFill>
                    </a:ln>
                    <a:effectLst>
                      <a:outerShdw blurRad="50800" dist="38100" dir="10800000" algn="r" rotWithShape="0">
                        <a:prstClr val="black">
                          <a:alpha val="40000"/>
                        </a:prstClr>
                      </a:outerShdw>
                    </a:effectLst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8" name="Rechteck 37">
                      <a:extLst>
                        <a:ext uri="{FF2B5EF4-FFF2-40B4-BE49-F238E27FC236}">
                          <a16:creationId xmlns:a16="http://schemas.microsoft.com/office/drawing/2014/main" id="{D69D99F9-69A0-BD21-9299-E82A2F8786D0}"/>
                        </a:ext>
                      </a:extLst>
                    </p:cNvPr>
                    <p:cNvSpPr/>
                    <p:nvPr/>
                  </p:nvSpPr>
                  <p:spPr>
                    <a:xfrm rot="7920000">
                      <a:off x="6360966" y="3994370"/>
                      <a:ext cx="118082" cy="180149"/>
                    </a:xfrm>
                    <a:prstGeom prst="rect">
                      <a:avLst/>
                    </a:prstGeom>
                    <a:solidFill>
                      <a:schemeClr val="tx1">
                        <a:lumMod val="75000"/>
                        <a:lumOff val="25000"/>
                      </a:schemeClr>
                    </a:solidFill>
                    <a:ln>
                      <a:noFill/>
                    </a:ln>
                    <a:effectLst>
                      <a:innerShdw blurRad="63500" dist="50800">
                        <a:prstClr val="black">
                          <a:alpha val="50000"/>
                        </a:prstClr>
                      </a:innerShdw>
                    </a:effectLst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9" name="Rechteck: obere Ecken abgerundet 13">
                      <a:extLst>
                        <a:ext uri="{FF2B5EF4-FFF2-40B4-BE49-F238E27FC236}">
                          <a16:creationId xmlns:a16="http://schemas.microsoft.com/office/drawing/2014/main" id="{5B9B399F-4123-B32B-5CF0-BBB610AE7EBA}"/>
                        </a:ext>
                      </a:extLst>
                    </p:cNvPr>
                    <p:cNvSpPr/>
                    <p:nvPr/>
                  </p:nvSpPr>
                  <p:spPr>
                    <a:xfrm rot="7920000">
                      <a:off x="6604254" y="4043150"/>
                      <a:ext cx="180000" cy="576000"/>
                    </a:xfrm>
                    <a:prstGeom prst="round2SameRect">
                      <a:avLst>
                        <a:gd name="adj1" fmla="val 35844"/>
                        <a:gd name="adj2" fmla="val 0"/>
                      </a:avLst>
                    </a:prstGeom>
                    <a:solidFill>
                      <a:schemeClr val="bg2">
                        <a:lumMod val="25000"/>
                      </a:schemeClr>
                    </a:solidFill>
                    <a:ln>
                      <a:noFill/>
                    </a:ln>
                    <a:effectLst>
                      <a:innerShdw blurRad="63500" dist="50800">
                        <a:prstClr val="black">
                          <a:alpha val="50000"/>
                        </a:prstClr>
                      </a:innerShdw>
                    </a:effectLst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cxnSp>
                <p:nvCxnSpPr>
                  <p:cNvPr id="35" name="Gerader Verbinder 9">
                    <a:extLst>
                      <a:ext uri="{FF2B5EF4-FFF2-40B4-BE49-F238E27FC236}">
                        <a16:creationId xmlns:a16="http://schemas.microsoft.com/office/drawing/2014/main" id="{E3A19687-02F6-DD54-8B1E-D40F5F17D6E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2520000" flipH="1" flipV="1">
                    <a:off x="8259898" y="3649058"/>
                    <a:ext cx="0" cy="180000"/>
                  </a:xfrm>
                  <a:prstGeom prst="line">
                    <a:avLst/>
                  </a:prstGeom>
                  <a:ln>
                    <a:solidFill>
                      <a:srgbClr val="FFDC8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Gerader Verbinder 10">
                    <a:extLst>
                      <a:ext uri="{FF2B5EF4-FFF2-40B4-BE49-F238E27FC236}">
                        <a16:creationId xmlns:a16="http://schemas.microsoft.com/office/drawing/2014/main" id="{6F50BC08-640E-CC50-DAED-5CC0B5B8804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2520000" flipH="1" flipV="1">
                    <a:off x="8298422" y="3683795"/>
                    <a:ext cx="0" cy="180000"/>
                  </a:xfrm>
                  <a:prstGeom prst="line">
                    <a:avLst/>
                  </a:prstGeom>
                  <a:ln>
                    <a:solidFill>
                      <a:srgbClr val="FFDC81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31" name="Textfeld 30">
                <a:extLst>
                  <a:ext uri="{FF2B5EF4-FFF2-40B4-BE49-F238E27FC236}">
                    <a16:creationId xmlns:a16="http://schemas.microsoft.com/office/drawing/2014/main" id="{FE67C754-F825-6242-C29F-094C06623D36}"/>
                  </a:ext>
                </a:extLst>
              </p:cNvPr>
              <p:cNvSpPr txBox="1"/>
              <p:nvPr/>
            </p:nvSpPr>
            <p:spPr>
              <a:xfrm>
                <a:off x="2753242" y="3634119"/>
                <a:ext cx="811563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dirty="0"/>
                  <a:t>x 100.000</a:t>
                </a:r>
              </a:p>
            </p:txBody>
          </p:sp>
        </p:grpSp>
        <p:cxnSp>
          <p:nvCxnSpPr>
            <p:cNvPr id="81" name="Gerade Verbindung 80">
              <a:extLst>
                <a:ext uri="{FF2B5EF4-FFF2-40B4-BE49-F238E27FC236}">
                  <a16:creationId xmlns:a16="http://schemas.microsoft.com/office/drawing/2014/main" id="{3C7D08F7-D096-3F8D-9CA7-EF0E5D1E832C}"/>
                </a:ext>
              </a:extLst>
            </p:cNvPr>
            <p:cNvCxnSpPr>
              <a:cxnSpLocks/>
              <a:stCxn id="37" idx="2"/>
            </p:cNvCxnSpPr>
            <p:nvPr/>
          </p:nvCxnSpPr>
          <p:spPr>
            <a:xfrm flipV="1">
              <a:off x="2844781" y="1745120"/>
              <a:ext cx="745983" cy="17647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Gerade Verbindung 81">
              <a:extLst>
                <a:ext uri="{FF2B5EF4-FFF2-40B4-BE49-F238E27FC236}">
                  <a16:creationId xmlns:a16="http://schemas.microsoft.com/office/drawing/2014/main" id="{D724FF29-28BF-D32E-BECE-CF2510B50FBF}"/>
                </a:ext>
              </a:extLst>
            </p:cNvPr>
            <p:cNvCxnSpPr>
              <a:cxnSpLocks/>
              <a:stCxn id="32" idx="6"/>
            </p:cNvCxnSpPr>
            <p:nvPr/>
          </p:nvCxnSpPr>
          <p:spPr>
            <a:xfrm>
              <a:off x="2850431" y="4102047"/>
              <a:ext cx="734487" cy="92625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 Verbindung 87">
              <a:extLst>
                <a:ext uri="{FF2B5EF4-FFF2-40B4-BE49-F238E27FC236}">
                  <a16:creationId xmlns:a16="http://schemas.microsoft.com/office/drawing/2014/main" id="{4EE41F3F-34A6-0962-087E-B049AC839B8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81796" y="1739841"/>
              <a:ext cx="468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Gerade Verbindung 91">
              <a:extLst>
                <a:ext uri="{FF2B5EF4-FFF2-40B4-BE49-F238E27FC236}">
                  <a16:creationId xmlns:a16="http://schemas.microsoft.com/office/drawing/2014/main" id="{25852734-6CDE-FB79-E839-EFFCDD96B44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76669" y="5034730"/>
              <a:ext cx="468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Gerade Verbindung 100">
              <a:extLst>
                <a:ext uri="{FF2B5EF4-FFF2-40B4-BE49-F238E27FC236}">
                  <a16:creationId xmlns:a16="http://schemas.microsoft.com/office/drawing/2014/main" id="{8466805E-3B7D-8070-17AF-CAC11533F5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54888" y="1727228"/>
              <a:ext cx="11057" cy="33228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5D00ECD0-2A68-2B57-56D7-C1729E2CE2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56635" y="1816682"/>
              <a:ext cx="4505957" cy="3168000"/>
            </a:xfrm>
            <a:prstGeom prst="rect">
              <a:avLst/>
            </a:prstGeom>
          </p:spPr>
        </p:pic>
      </p:grpSp>
      <p:grpSp>
        <p:nvGrpSpPr>
          <p:cNvPr id="94" name="Gruppieren 93">
            <a:extLst>
              <a:ext uri="{FF2B5EF4-FFF2-40B4-BE49-F238E27FC236}">
                <a16:creationId xmlns:a16="http://schemas.microsoft.com/office/drawing/2014/main" id="{389DB33E-0358-3256-88B6-93698D75A7B6}"/>
              </a:ext>
            </a:extLst>
          </p:cNvPr>
          <p:cNvGrpSpPr/>
          <p:nvPr/>
        </p:nvGrpSpPr>
        <p:grpSpPr>
          <a:xfrm>
            <a:off x="5528125" y="1643824"/>
            <a:ext cx="6066430" cy="1484132"/>
            <a:chOff x="5528125" y="1643824"/>
            <a:chExt cx="6066430" cy="1484132"/>
          </a:xfrm>
        </p:grpSpPr>
        <p:cxnSp>
          <p:nvCxnSpPr>
            <p:cNvPr id="11" name="Gerade Verbindung mit Pfeil 10">
              <a:extLst>
                <a:ext uri="{FF2B5EF4-FFF2-40B4-BE49-F238E27FC236}">
                  <a16:creationId xmlns:a16="http://schemas.microsoft.com/office/drawing/2014/main" id="{6675ECE4-F4C7-F8EE-EFC3-A04FA121F931}"/>
                </a:ext>
              </a:extLst>
            </p:cNvPr>
            <p:cNvCxnSpPr/>
            <p:nvPr/>
          </p:nvCxnSpPr>
          <p:spPr>
            <a:xfrm>
              <a:off x="5528125" y="1643824"/>
              <a:ext cx="485422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mit Pfeil 11">
              <a:extLst>
                <a:ext uri="{FF2B5EF4-FFF2-40B4-BE49-F238E27FC236}">
                  <a16:creationId xmlns:a16="http://schemas.microsoft.com/office/drawing/2014/main" id="{238896A8-37CF-C035-416F-1A12F604A527}"/>
                </a:ext>
              </a:extLst>
            </p:cNvPr>
            <p:cNvCxnSpPr>
              <a:cxnSpLocks/>
            </p:cNvCxnSpPr>
            <p:nvPr/>
          </p:nvCxnSpPr>
          <p:spPr>
            <a:xfrm>
              <a:off x="6013547" y="1643824"/>
              <a:ext cx="7112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1" name="Gruppieren 90">
              <a:extLst>
                <a:ext uri="{FF2B5EF4-FFF2-40B4-BE49-F238E27FC236}">
                  <a16:creationId xmlns:a16="http://schemas.microsoft.com/office/drawing/2014/main" id="{16197455-9B38-9B3E-8B9F-86886E6DDF60}"/>
                </a:ext>
              </a:extLst>
            </p:cNvPr>
            <p:cNvGrpSpPr/>
            <p:nvPr/>
          </p:nvGrpSpPr>
          <p:grpSpPr>
            <a:xfrm>
              <a:off x="10243802" y="2274506"/>
              <a:ext cx="900622" cy="853450"/>
              <a:chOff x="10243802" y="2274506"/>
              <a:chExt cx="900622" cy="853450"/>
            </a:xfrm>
          </p:grpSpPr>
          <p:sp>
            <p:nvSpPr>
              <p:cNvPr id="48" name="Abgerundetes Rechteck 47">
                <a:extLst>
                  <a:ext uri="{FF2B5EF4-FFF2-40B4-BE49-F238E27FC236}">
                    <a16:creationId xmlns:a16="http://schemas.microsoft.com/office/drawing/2014/main" id="{A59BBB75-8E8C-E062-9592-8C5F20E14710}"/>
                  </a:ext>
                </a:extLst>
              </p:cNvPr>
              <p:cNvSpPr/>
              <p:nvPr/>
            </p:nvSpPr>
            <p:spPr>
              <a:xfrm>
                <a:off x="10243802" y="2274506"/>
                <a:ext cx="900622" cy="853450"/>
              </a:xfrm>
              <a:prstGeom prst="round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187" name="Grafik 186">
                <a:extLst>
                  <a:ext uri="{FF2B5EF4-FFF2-40B4-BE49-F238E27FC236}">
                    <a16:creationId xmlns:a16="http://schemas.microsoft.com/office/drawing/2014/main" id="{A434E118-E681-5883-529F-E68983787A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492" t="33021" r="37972" b="33753"/>
              <a:stretch>
                <a:fillRect/>
              </a:stretch>
            </p:blipFill>
            <p:spPr>
              <a:xfrm>
                <a:off x="10436878" y="2411140"/>
                <a:ext cx="536069" cy="683790"/>
              </a:xfrm>
              <a:prstGeom prst="rect">
                <a:avLst/>
              </a:prstGeom>
            </p:spPr>
          </p:pic>
          <p:cxnSp>
            <p:nvCxnSpPr>
              <p:cNvPr id="15" name="Gerade Verbindung mit Pfeil 14">
                <a:extLst>
                  <a:ext uri="{FF2B5EF4-FFF2-40B4-BE49-F238E27FC236}">
                    <a16:creationId xmlns:a16="http://schemas.microsoft.com/office/drawing/2014/main" id="{65B1107D-ABA7-27DD-59D7-19C56D4BD7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436878" y="2411140"/>
                <a:ext cx="515251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Abgerundetes Rechteck 27">
              <a:extLst>
                <a:ext uri="{FF2B5EF4-FFF2-40B4-BE49-F238E27FC236}">
                  <a16:creationId xmlns:a16="http://schemas.microsoft.com/office/drawing/2014/main" id="{2809108A-365A-9041-7AA5-9C47C7B7B16C}"/>
                </a:ext>
              </a:extLst>
            </p:cNvPr>
            <p:cNvSpPr/>
            <p:nvPr/>
          </p:nvSpPr>
          <p:spPr>
            <a:xfrm>
              <a:off x="8860183" y="2479598"/>
              <a:ext cx="900622" cy="450062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Size</a:t>
              </a:r>
            </a:p>
          </p:txBody>
        </p:sp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536880C7-FA3E-205D-2552-10CCF9AA9411}"/>
                </a:ext>
              </a:extLst>
            </p:cNvPr>
            <p:cNvSpPr txBox="1"/>
            <p:nvPr/>
          </p:nvSpPr>
          <p:spPr>
            <a:xfrm>
              <a:off x="8462773" y="1722020"/>
              <a:ext cx="3131782" cy="46166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en-US" sz="23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Isotope shift</a:t>
              </a:r>
            </a:p>
          </p:txBody>
        </p:sp>
      </p:grpSp>
      <p:grpSp>
        <p:nvGrpSpPr>
          <p:cNvPr id="95" name="Gruppieren 94">
            <a:extLst>
              <a:ext uri="{FF2B5EF4-FFF2-40B4-BE49-F238E27FC236}">
                <a16:creationId xmlns:a16="http://schemas.microsoft.com/office/drawing/2014/main" id="{839D1D27-77C1-2CE0-82E9-9731CF73572E}"/>
              </a:ext>
            </a:extLst>
          </p:cNvPr>
          <p:cNvGrpSpPr/>
          <p:nvPr/>
        </p:nvGrpSpPr>
        <p:grpSpPr>
          <a:xfrm>
            <a:off x="8455543" y="3226666"/>
            <a:ext cx="3156374" cy="2753543"/>
            <a:chOff x="8455543" y="3226666"/>
            <a:chExt cx="3156374" cy="2753543"/>
          </a:xfrm>
        </p:grpSpPr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F0E15B57-87EB-2397-EFD7-78773F46A284}"/>
                </a:ext>
              </a:extLst>
            </p:cNvPr>
            <p:cNvSpPr txBox="1"/>
            <p:nvPr/>
          </p:nvSpPr>
          <p:spPr>
            <a:xfrm>
              <a:off x="8462772" y="3226666"/>
              <a:ext cx="3131783" cy="44627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en-US" sz="23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Hyperfine splitting</a:t>
              </a:r>
            </a:p>
          </p:txBody>
        </p:sp>
        <p:grpSp>
          <p:nvGrpSpPr>
            <p:cNvPr id="90" name="Gruppieren 89">
              <a:extLst>
                <a:ext uri="{FF2B5EF4-FFF2-40B4-BE49-F238E27FC236}">
                  <a16:creationId xmlns:a16="http://schemas.microsoft.com/office/drawing/2014/main" id="{0E9F93DF-4A36-27F4-F246-B89C0DEDD8D6}"/>
                </a:ext>
              </a:extLst>
            </p:cNvPr>
            <p:cNvGrpSpPr/>
            <p:nvPr/>
          </p:nvGrpSpPr>
          <p:grpSpPr>
            <a:xfrm>
              <a:off x="9970262" y="4857336"/>
              <a:ext cx="1641655" cy="1122873"/>
              <a:chOff x="9970262" y="4786596"/>
              <a:chExt cx="1641655" cy="1122873"/>
            </a:xfrm>
          </p:grpSpPr>
          <p:sp>
            <p:nvSpPr>
              <p:cNvPr id="53" name="Abgerundetes Rechteck 52">
                <a:extLst>
                  <a:ext uri="{FF2B5EF4-FFF2-40B4-BE49-F238E27FC236}">
                    <a16:creationId xmlns:a16="http://schemas.microsoft.com/office/drawing/2014/main" id="{D44AC207-2552-A93D-2CCB-60848D13E350}"/>
                  </a:ext>
                </a:extLst>
              </p:cNvPr>
              <p:cNvSpPr/>
              <p:nvPr/>
            </p:nvSpPr>
            <p:spPr>
              <a:xfrm>
                <a:off x="9970262" y="4786596"/>
                <a:ext cx="1641655" cy="1122873"/>
              </a:xfrm>
              <a:prstGeom prst="round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45" name="Grafik 44">
                <a:extLst>
                  <a:ext uri="{FF2B5EF4-FFF2-40B4-BE49-F238E27FC236}">
                    <a16:creationId xmlns:a16="http://schemas.microsoft.com/office/drawing/2014/main" id="{5555BA08-744B-8030-DED7-60E825E573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557" t="29363" r="29404" b="29979"/>
              <a:stretch>
                <a:fillRect/>
              </a:stretch>
            </p:blipFill>
            <p:spPr>
              <a:xfrm>
                <a:off x="10298904" y="5360622"/>
                <a:ext cx="478607" cy="394028"/>
              </a:xfrm>
              <a:prstGeom prst="rect">
                <a:avLst/>
              </a:prstGeom>
            </p:spPr>
          </p:pic>
          <p:pic>
            <p:nvPicPr>
              <p:cNvPr id="46" name="Grafik 45">
                <a:extLst>
                  <a:ext uri="{FF2B5EF4-FFF2-40B4-BE49-F238E27FC236}">
                    <a16:creationId xmlns:a16="http://schemas.microsoft.com/office/drawing/2014/main" id="{02B9785E-E8D3-59A8-1590-A8E64D8ED9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4301" t="11634" r="31969" b="15224"/>
              <a:stretch>
                <a:fillRect/>
              </a:stretch>
            </p:blipFill>
            <p:spPr>
              <a:xfrm>
                <a:off x="10878340" y="5218094"/>
                <a:ext cx="393156" cy="639393"/>
              </a:xfrm>
              <a:prstGeom prst="rect">
                <a:avLst/>
              </a:prstGeom>
            </p:spPr>
          </p:pic>
          <p:pic>
            <p:nvPicPr>
              <p:cNvPr id="47" name="Grafik 46">
                <a:extLst>
                  <a:ext uri="{FF2B5EF4-FFF2-40B4-BE49-F238E27FC236}">
                    <a16:creationId xmlns:a16="http://schemas.microsoft.com/office/drawing/2014/main" id="{500035F1-9184-F14A-AA51-BC02812704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394" t="17135" r="28375" b="22703"/>
              <a:stretch>
                <a:fillRect/>
              </a:stretch>
            </p:blipFill>
            <p:spPr>
              <a:xfrm>
                <a:off x="10540214" y="4852266"/>
                <a:ext cx="407910" cy="435844"/>
              </a:xfrm>
              <a:prstGeom prst="rect">
                <a:avLst/>
              </a:prstGeom>
            </p:spPr>
          </p:pic>
        </p:grpSp>
        <p:grpSp>
          <p:nvGrpSpPr>
            <p:cNvPr id="89" name="Gruppieren 88">
              <a:extLst>
                <a:ext uri="{FF2B5EF4-FFF2-40B4-BE49-F238E27FC236}">
                  <a16:creationId xmlns:a16="http://schemas.microsoft.com/office/drawing/2014/main" id="{54F6C904-0CA6-C165-6612-59117A3BDE35}"/>
                </a:ext>
              </a:extLst>
            </p:cNvPr>
            <p:cNvGrpSpPr/>
            <p:nvPr/>
          </p:nvGrpSpPr>
          <p:grpSpPr>
            <a:xfrm>
              <a:off x="8457787" y="4857335"/>
              <a:ext cx="1320633" cy="1122874"/>
              <a:chOff x="8457787" y="4786595"/>
              <a:chExt cx="1320633" cy="1122874"/>
            </a:xfrm>
          </p:grpSpPr>
          <p:sp>
            <p:nvSpPr>
              <p:cNvPr id="54" name="Abgerundetes Rechteck 53">
                <a:extLst>
                  <a:ext uri="{FF2B5EF4-FFF2-40B4-BE49-F238E27FC236}">
                    <a16:creationId xmlns:a16="http://schemas.microsoft.com/office/drawing/2014/main" id="{D707B69E-5738-9156-A5A8-021C4BA47440}"/>
                  </a:ext>
                </a:extLst>
              </p:cNvPr>
              <p:cNvSpPr/>
              <p:nvPr/>
            </p:nvSpPr>
            <p:spPr>
              <a:xfrm>
                <a:off x="8457787" y="4786595"/>
                <a:ext cx="1320633" cy="1122874"/>
              </a:xfrm>
              <a:prstGeom prst="round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43" name="Grafik 42">
                <a:extLst>
                  <a:ext uri="{FF2B5EF4-FFF2-40B4-BE49-F238E27FC236}">
                    <a16:creationId xmlns:a16="http://schemas.microsoft.com/office/drawing/2014/main" id="{8D9F1550-5DAC-6056-E792-553E6BAB14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431" t="17135" r="31058" b="23001"/>
              <a:stretch>
                <a:fillRect/>
              </a:stretch>
            </p:blipFill>
            <p:spPr>
              <a:xfrm>
                <a:off x="8749433" y="4866022"/>
                <a:ext cx="712051" cy="983359"/>
              </a:xfrm>
              <a:prstGeom prst="rect">
                <a:avLst/>
              </a:prstGeom>
            </p:spPr>
          </p:pic>
        </p:grpSp>
        <p:sp>
          <p:nvSpPr>
            <p:cNvPr id="73" name="Abgerundetes Rechteck 72">
              <a:extLst>
                <a:ext uri="{FF2B5EF4-FFF2-40B4-BE49-F238E27FC236}">
                  <a16:creationId xmlns:a16="http://schemas.microsoft.com/office/drawing/2014/main" id="{96D5847B-B427-1B15-2457-A8A6778127ED}"/>
                </a:ext>
              </a:extLst>
            </p:cNvPr>
            <p:cNvSpPr/>
            <p:nvPr/>
          </p:nvSpPr>
          <p:spPr>
            <a:xfrm>
              <a:off x="8455543" y="3888768"/>
              <a:ext cx="1305262" cy="747672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79" name="Grafik 78">
              <a:extLst>
                <a:ext uri="{FF2B5EF4-FFF2-40B4-BE49-F238E27FC236}">
                  <a16:creationId xmlns:a16="http://schemas.microsoft.com/office/drawing/2014/main" id="{AAE2563F-8F93-75F6-28E8-41846684E3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547315" y="4043313"/>
              <a:ext cx="1106996" cy="446276"/>
            </a:xfrm>
            <a:prstGeom prst="rect">
              <a:avLst/>
            </a:prstGeom>
          </p:spPr>
        </p:pic>
        <p:grpSp>
          <p:nvGrpSpPr>
            <p:cNvPr id="86" name="Gruppieren 85">
              <a:extLst>
                <a:ext uri="{FF2B5EF4-FFF2-40B4-BE49-F238E27FC236}">
                  <a16:creationId xmlns:a16="http://schemas.microsoft.com/office/drawing/2014/main" id="{B909561A-9E61-DD1E-0BEA-22C28F33EA9F}"/>
                </a:ext>
              </a:extLst>
            </p:cNvPr>
            <p:cNvGrpSpPr/>
            <p:nvPr/>
          </p:nvGrpSpPr>
          <p:grpSpPr>
            <a:xfrm>
              <a:off x="9963524" y="3888768"/>
              <a:ext cx="1641655" cy="747672"/>
              <a:chOff x="9963524" y="3888768"/>
              <a:chExt cx="1641655" cy="747672"/>
            </a:xfrm>
          </p:grpSpPr>
          <p:sp>
            <p:nvSpPr>
              <p:cNvPr id="74" name="Abgerundetes Rechteck 73">
                <a:extLst>
                  <a:ext uri="{FF2B5EF4-FFF2-40B4-BE49-F238E27FC236}">
                    <a16:creationId xmlns:a16="http://schemas.microsoft.com/office/drawing/2014/main" id="{3B134860-3E24-420E-A554-DA01619C625F}"/>
                  </a:ext>
                </a:extLst>
              </p:cNvPr>
              <p:cNvSpPr/>
              <p:nvPr/>
            </p:nvSpPr>
            <p:spPr>
              <a:xfrm>
                <a:off x="9963524" y="3888768"/>
                <a:ext cx="1641655" cy="747672"/>
              </a:xfrm>
              <a:prstGeom prst="round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85" name="Grafik 84">
                <a:extLst>
                  <a:ext uri="{FF2B5EF4-FFF2-40B4-BE49-F238E27FC236}">
                    <a16:creationId xmlns:a16="http://schemas.microsoft.com/office/drawing/2014/main" id="{5863EC02-0475-AB0C-FB40-A80F66A5DA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028663" y="4016204"/>
                <a:ext cx="1530182" cy="531977"/>
              </a:xfrm>
              <a:prstGeom prst="rect">
                <a:avLst/>
              </a:prstGeom>
            </p:spPr>
          </p:pic>
        </p:grpSp>
      </p:grp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96D41F7F-8AAD-C386-D156-ADEC74BD142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60000" y="359999"/>
            <a:ext cx="8976000" cy="190800"/>
          </a:xfrm>
        </p:spPr>
        <p:txBody>
          <a:bodyPr/>
          <a:lstStyle/>
          <a:p>
            <a:r>
              <a:rPr lang="de-DE" b="1" dirty="0"/>
              <a:t>Evolution of </a:t>
            </a:r>
            <a:r>
              <a:rPr lang="de-DE" b="1" dirty="0" err="1"/>
              <a:t>changes</a:t>
            </a:r>
            <a:r>
              <a:rPr lang="de-DE" b="1" dirty="0"/>
              <a:t> in </a:t>
            </a:r>
            <a:r>
              <a:rPr lang="de-DE" b="1" dirty="0" err="1"/>
              <a:t>mean-square</a:t>
            </a:r>
            <a:r>
              <a:rPr lang="de-DE" b="1" dirty="0"/>
              <a:t> </a:t>
            </a:r>
            <a:r>
              <a:rPr lang="de-DE" b="1" dirty="0" err="1"/>
              <a:t>charge</a:t>
            </a:r>
            <a:r>
              <a:rPr lang="de-DE" b="1" dirty="0"/>
              <a:t> radii in </a:t>
            </a:r>
            <a:r>
              <a:rPr lang="de-DE" b="1" dirty="0" err="1"/>
              <a:t>californium</a:t>
            </a:r>
            <a:r>
              <a:rPr lang="de-DE" b="1" dirty="0"/>
              <a:t> isotopes</a:t>
            </a:r>
          </a:p>
        </p:txBody>
      </p:sp>
    </p:spTree>
    <p:extLst>
      <p:ext uri="{BB962C8B-B14F-4D97-AF65-F5344CB8AC3E}">
        <p14:creationId xmlns:p14="http://schemas.microsoft.com/office/powerpoint/2010/main" val="3561982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592AA56-46C9-0AEB-7BE2-A9D713010DC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015730" y="6558140"/>
            <a:ext cx="1462304" cy="180000"/>
          </a:xfrm>
        </p:spPr>
        <p:txBody>
          <a:bodyPr/>
          <a:lstStyle/>
          <a:p>
            <a:fld id="{DD2F4C09-65E4-4AD7-8D55-83CBD210ED85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8DF72D83-40A1-1398-45C7-4DD8E600A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sz="3000" dirty="0">
                <a:solidFill>
                  <a:srgbClr val="C00000"/>
                </a:solidFill>
              </a:rPr>
              <a:t>R</a:t>
            </a:r>
            <a:r>
              <a:rPr lang="en-US" sz="3000" dirty="0"/>
              <a:t>esonance </a:t>
            </a:r>
            <a:r>
              <a:rPr lang="en-US" sz="3000" dirty="0">
                <a:solidFill>
                  <a:srgbClr val="C00000"/>
                </a:solidFill>
              </a:rPr>
              <a:t>i</a:t>
            </a:r>
            <a:r>
              <a:rPr lang="en-US" sz="3000" dirty="0"/>
              <a:t>onization </a:t>
            </a:r>
            <a:r>
              <a:rPr lang="en-US" sz="3000" dirty="0">
                <a:solidFill>
                  <a:srgbClr val="C00000"/>
                </a:solidFill>
              </a:rPr>
              <a:t>s</a:t>
            </a:r>
            <a:r>
              <a:rPr lang="en-US" sz="3000" dirty="0"/>
              <a:t>pectroscopy </a:t>
            </a:r>
          </a:p>
        </p:txBody>
      </p:sp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89A85C66-8EAC-47AF-BFDF-0D2DB8BA7A6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60000" y="6558140"/>
            <a:ext cx="1439993" cy="180000"/>
          </a:xfrm>
        </p:spPr>
        <p:txBody>
          <a:bodyPr/>
          <a:lstStyle/>
          <a:p>
            <a:fld id="{1420B48C-281B-9F48-9A2E-C6338A8D7774}" type="datetime1">
              <a:rPr lang="de-DE" smtClean="0"/>
              <a:t>04.09.26</a:t>
            </a:fld>
            <a:endParaRPr lang="de-DE" dirty="0"/>
          </a:p>
        </p:txBody>
      </p:sp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4903BA8E-FB9E-9D02-F1B4-A32DF3A724B4}"/>
              </a:ext>
            </a:extLst>
          </p:cNvPr>
          <p:cNvSpPr/>
          <p:nvPr/>
        </p:nvSpPr>
        <p:spPr>
          <a:xfrm>
            <a:off x="7773173" y="1743068"/>
            <a:ext cx="3704861" cy="90557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FFA5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2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2200" u="sng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Non resonant</a:t>
            </a:r>
            <a:r>
              <a:rPr lang="en-US" sz="22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: no knowledge about level scheme needed</a:t>
            </a:r>
          </a:p>
          <a:p>
            <a:endParaRPr lang="en-US" sz="22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4" name="Abgerundetes Rechteck 13">
            <a:extLst>
              <a:ext uri="{FF2B5EF4-FFF2-40B4-BE49-F238E27FC236}">
                <a16:creationId xmlns:a16="http://schemas.microsoft.com/office/drawing/2014/main" id="{837A9B19-1292-2A7B-B0AD-2E6FB8D6391D}"/>
              </a:ext>
            </a:extLst>
          </p:cNvPr>
          <p:cNvSpPr/>
          <p:nvPr/>
        </p:nvSpPr>
        <p:spPr>
          <a:xfrm>
            <a:off x="7771173" y="3994017"/>
            <a:ext cx="3704861" cy="90557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9BCE3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2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2200" u="sng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Rydberg</a:t>
            </a:r>
            <a:r>
              <a:rPr lang="en-US" sz="22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: can be used to determine ionization potential</a:t>
            </a:r>
          </a:p>
          <a:p>
            <a:endParaRPr lang="en-US" sz="22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7" name="Abgerundetes Rechteck 16">
            <a:extLst>
              <a:ext uri="{FF2B5EF4-FFF2-40B4-BE49-F238E27FC236}">
                <a16:creationId xmlns:a16="http://schemas.microsoft.com/office/drawing/2014/main" id="{C5693672-1C83-613B-91F6-FEC08906BA91}"/>
              </a:ext>
            </a:extLst>
          </p:cNvPr>
          <p:cNvSpPr/>
          <p:nvPr/>
        </p:nvSpPr>
        <p:spPr>
          <a:xfrm>
            <a:off x="7771173" y="2833399"/>
            <a:ext cx="3704861" cy="90557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FFD8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2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2200" u="sng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AI</a:t>
            </a:r>
            <a:r>
              <a:rPr lang="en-US" sz="22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: higher cross section than non-resonant excitation</a:t>
            </a:r>
          </a:p>
          <a:p>
            <a:endParaRPr lang="en-US" sz="22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4917DDFB-47DF-51D7-CA04-E1B7DD7E4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90" y="1640886"/>
            <a:ext cx="6914159" cy="3852000"/>
          </a:xfrm>
          <a:prstGeom prst="rect">
            <a:avLst/>
          </a:prstGeom>
        </p:spPr>
      </p:pic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34F4D91A-C715-4B91-A716-4E57D399634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60000" y="359999"/>
            <a:ext cx="8976000" cy="190800"/>
          </a:xfrm>
        </p:spPr>
        <p:txBody>
          <a:bodyPr/>
          <a:lstStyle/>
          <a:p>
            <a:r>
              <a:rPr lang="de-DE" b="1" dirty="0"/>
              <a:t>Evolution of </a:t>
            </a:r>
            <a:r>
              <a:rPr lang="de-DE" b="1" dirty="0" err="1"/>
              <a:t>changes</a:t>
            </a:r>
            <a:r>
              <a:rPr lang="de-DE" b="1" dirty="0"/>
              <a:t> in </a:t>
            </a:r>
            <a:r>
              <a:rPr lang="de-DE" b="1" dirty="0" err="1"/>
              <a:t>mean-square</a:t>
            </a:r>
            <a:r>
              <a:rPr lang="de-DE" b="1" dirty="0"/>
              <a:t> </a:t>
            </a:r>
            <a:r>
              <a:rPr lang="de-DE" b="1" dirty="0" err="1"/>
              <a:t>charge</a:t>
            </a:r>
            <a:r>
              <a:rPr lang="de-DE" b="1" dirty="0"/>
              <a:t> radii in </a:t>
            </a:r>
            <a:r>
              <a:rPr lang="de-DE" b="1" dirty="0" err="1"/>
              <a:t>californium</a:t>
            </a:r>
            <a:r>
              <a:rPr lang="de-DE" b="1" dirty="0"/>
              <a:t> isotopes</a:t>
            </a:r>
          </a:p>
        </p:txBody>
      </p:sp>
      <p:sp>
        <p:nvSpPr>
          <p:cNvPr id="4" name="Abgerundetes Rechteck 3">
            <a:extLst>
              <a:ext uri="{FF2B5EF4-FFF2-40B4-BE49-F238E27FC236}">
                <a16:creationId xmlns:a16="http://schemas.microsoft.com/office/drawing/2014/main" id="{299CA82B-50F0-4A9C-65A0-1AA5734EC161}"/>
              </a:ext>
            </a:extLst>
          </p:cNvPr>
          <p:cNvSpPr/>
          <p:nvPr/>
        </p:nvSpPr>
        <p:spPr>
          <a:xfrm>
            <a:off x="2002659" y="5311645"/>
            <a:ext cx="7333341" cy="732004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2AA02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2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Laser spectroscopy is a highly selective and efficient technique</a:t>
            </a:r>
          </a:p>
          <a:p>
            <a:endParaRPr lang="en-US" sz="22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612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592AA56-46C9-0AEB-7BE2-A9D713010DC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D2F4C09-65E4-4AD7-8D55-83CBD210ED85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8DF72D83-40A1-1398-45C7-4DD8E600A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659646"/>
            <a:ext cx="8976000" cy="908305"/>
          </a:xfrm>
        </p:spPr>
        <p:txBody>
          <a:bodyPr anchor="t">
            <a:normAutofit/>
          </a:bodyPr>
          <a:lstStyle/>
          <a:p>
            <a:r>
              <a:rPr lang="en-US" sz="3000" dirty="0">
                <a:solidFill>
                  <a:srgbClr val="C00000"/>
                </a:solidFill>
              </a:rPr>
              <a:t>Ra</a:t>
            </a:r>
            <a:r>
              <a:rPr lang="en-US" sz="3000" dirty="0"/>
              <a:t>diation </a:t>
            </a:r>
            <a:r>
              <a:rPr lang="en-US" sz="3000" dirty="0">
                <a:solidFill>
                  <a:srgbClr val="C00000"/>
                </a:solidFill>
              </a:rPr>
              <a:t>d</a:t>
            </a:r>
            <a:r>
              <a:rPr lang="en-US" sz="3000" dirty="0"/>
              <a:t>etected </a:t>
            </a:r>
            <a:r>
              <a:rPr lang="en-US" sz="3000" dirty="0">
                <a:solidFill>
                  <a:srgbClr val="C00000"/>
                </a:solidFill>
              </a:rPr>
              <a:t>R</a:t>
            </a:r>
            <a:r>
              <a:rPr lang="en-US" sz="3000" dirty="0"/>
              <a:t>esonance </a:t>
            </a:r>
            <a:r>
              <a:rPr lang="en-US" sz="3000" dirty="0">
                <a:solidFill>
                  <a:srgbClr val="C00000"/>
                </a:solidFill>
              </a:rPr>
              <a:t>i</a:t>
            </a:r>
            <a:r>
              <a:rPr lang="en-US" sz="3000" dirty="0"/>
              <a:t>onization </a:t>
            </a:r>
            <a:r>
              <a:rPr lang="en-US" sz="3000" dirty="0">
                <a:solidFill>
                  <a:srgbClr val="C00000"/>
                </a:solidFill>
              </a:rPr>
              <a:t>s</a:t>
            </a:r>
            <a:r>
              <a:rPr lang="en-US" sz="3000" dirty="0"/>
              <a:t>pectroscopy (RADRIS)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3D3AF13-C33A-028B-497D-E304CBF04170}"/>
              </a:ext>
            </a:extLst>
          </p:cNvPr>
          <p:cNvSpPr txBox="1"/>
          <p:nvPr/>
        </p:nvSpPr>
        <p:spPr>
          <a:xfrm>
            <a:off x="7104860" y="1791345"/>
            <a:ext cx="4626779" cy="390876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9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Procedure:</a:t>
            </a:r>
          </a:p>
          <a:p>
            <a:endParaRPr lang="en-US" sz="1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1900" dirty="0">
                <a:latin typeface="Calibri Light" panose="020F0302020204030204" pitchFamily="34" charset="0"/>
                <a:cs typeface="Calibri Light" panose="020F0302020204030204" pitchFamily="34" charset="0"/>
              </a:rPr>
              <a:t>Production and separation</a:t>
            </a:r>
          </a:p>
          <a:p>
            <a:pPr marL="457200" indent="-457200">
              <a:buFont typeface="+mj-lt"/>
              <a:buAutoNum type="arabicPeriod"/>
            </a:pPr>
            <a:endParaRPr lang="en-US" sz="1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1900" dirty="0">
                <a:latin typeface="Calibri Light" panose="020F0302020204030204" pitchFamily="34" charset="0"/>
                <a:cs typeface="Calibri Light" panose="020F0302020204030204" pitchFamily="34" charset="0"/>
              </a:rPr>
              <a:t>Thermalizing incoming fusion products </a:t>
            </a:r>
          </a:p>
          <a:p>
            <a:pPr marL="457200" indent="-457200">
              <a:buFont typeface="+mj-lt"/>
              <a:buAutoNum type="arabicPeriod"/>
            </a:pPr>
            <a:endParaRPr lang="en-US" sz="1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1900" dirty="0">
                <a:latin typeface="Calibri Light" panose="020F0302020204030204" pitchFamily="34" charset="0"/>
                <a:cs typeface="Calibri Light" panose="020F0302020204030204" pitchFamily="34" charset="0"/>
              </a:rPr>
              <a:t>Collection and neutralization on filament</a:t>
            </a:r>
          </a:p>
          <a:p>
            <a:pPr marL="457200" indent="-457200">
              <a:buFont typeface="+mj-lt"/>
              <a:buAutoNum type="arabicPeriod"/>
            </a:pPr>
            <a:endParaRPr lang="en-US" sz="1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1900" dirty="0">
                <a:latin typeface="Calibri Light" panose="020F0302020204030204" pitchFamily="34" charset="0"/>
                <a:cs typeface="Calibri Light" panose="020F0302020204030204" pitchFamily="34" charset="0"/>
              </a:rPr>
              <a:t>Evaporation of neutral atoms</a:t>
            </a:r>
          </a:p>
          <a:p>
            <a:pPr marL="457200" indent="-457200">
              <a:buFont typeface="+mj-lt"/>
              <a:buAutoNum type="arabicPeriod"/>
            </a:pPr>
            <a:endParaRPr lang="en-US" sz="1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1900" dirty="0">
                <a:latin typeface="Calibri Light" panose="020F0302020204030204" pitchFamily="34" charset="0"/>
                <a:cs typeface="Calibri Light" panose="020F0302020204030204" pitchFamily="34" charset="0"/>
              </a:rPr>
              <a:t>Two-step resonance laser ionization</a:t>
            </a:r>
          </a:p>
          <a:p>
            <a:pPr marL="457200" indent="-457200">
              <a:buFont typeface="+mj-lt"/>
              <a:buAutoNum type="arabicPeriod"/>
            </a:pPr>
            <a:endParaRPr lang="en-US" sz="1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1900" dirty="0">
                <a:latin typeface="Calibri Light" panose="020F0302020204030204" pitchFamily="34" charset="0"/>
                <a:cs typeface="Calibri Light" panose="020F0302020204030204" pitchFamily="34" charset="0"/>
              </a:rPr>
              <a:t>Subsequent detection by </a:t>
            </a:r>
            <a:r>
              <a:rPr lang="el-GR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α</a:t>
            </a:r>
            <a:r>
              <a:rPr lang="en-US" sz="1900" dirty="0">
                <a:latin typeface="Calibri Light" panose="020F0302020204030204" pitchFamily="34" charset="0"/>
                <a:cs typeface="Calibri Light" panose="020F0302020204030204" pitchFamily="34" charset="0"/>
              </a:rPr>
              <a:t>-decay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FDAE95B-7868-2367-1A9B-48386A890B83}"/>
              </a:ext>
            </a:extLst>
          </p:cNvPr>
          <p:cNvSpPr txBox="1"/>
          <p:nvPr/>
        </p:nvSpPr>
        <p:spPr>
          <a:xfrm>
            <a:off x="5024087" y="6132025"/>
            <a:ext cx="2520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000" dirty="0">
                <a:solidFill>
                  <a:schemeClr val="bg1">
                    <a:lumMod val="75000"/>
                  </a:schemeClr>
                </a:solidFill>
                <a:effectLst/>
                <a:latin typeface="Helvetica" pitchFamily="2" charset="0"/>
              </a:rPr>
              <a:t>J. </a:t>
            </a:r>
            <a:r>
              <a:rPr lang="de-DE" sz="1000" dirty="0" err="1">
                <a:solidFill>
                  <a:schemeClr val="bg1">
                    <a:lumMod val="75000"/>
                  </a:schemeClr>
                </a:solidFill>
                <a:effectLst/>
                <a:latin typeface="Helvetica" pitchFamily="2" charset="0"/>
              </a:rPr>
              <a:t>Warbinek</a:t>
            </a:r>
            <a:r>
              <a:rPr lang="de-DE" sz="1000" dirty="0">
                <a:solidFill>
                  <a:schemeClr val="bg1">
                    <a:lumMod val="75000"/>
                  </a:schemeClr>
                </a:solidFill>
                <a:effectLst/>
                <a:latin typeface="Helvetica" pitchFamily="2" charset="0"/>
              </a:rPr>
              <a:t> et al., Atoms 10, 41 (2022)</a:t>
            </a:r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509B7478-1EF5-2B55-C590-9093D2C2351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60000" y="6558140"/>
            <a:ext cx="1439993" cy="180000"/>
          </a:xfrm>
        </p:spPr>
        <p:txBody>
          <a:bodyPr/>
          <a:lstStyle/>
          <a:p>
            <a:fld id="{F00A0EF5-93E4-C540-8C5C-70D1E27D12F3}" type="datetime1">
              <a:rPr lang="de-DE" smtClean="0"/>
              <a:t>04.09.26</a:t>
            </a:fld>
            <a:endParaRPr lang="de-DE" dirty="0"/>
          </a:p>
        </p:txBody>
      </p: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33346686-63FA-92ED-B3D4-E331AEFC93B0}"/>
              </a:ext>
            </a:extLst>
          </p:cNvPr>
          <p:cNvCxnSpPr>
            <a:cxnSpLocks/>
          </p:cNvCxnSpPr>
          <p:nvPr/>
        </p:nvCxnSpPr>
        <p:spPr>
          <a:xfrm>
            <a:off x="1900966" y="5235516"/>
            <a:ext cx="420774" cy="651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Abgerundetes Rechteck 24">
            <a:extLst>
              <a:ext uri="{FF2B5EF4-FFF2-40B4-BE49-F238E27FC236}">
                <a16:creationId xmlns:a16="http://schemas.microsoft.com/office/drawing/2014/main" id="{95AB0820-D8FE-390B-4F0C-24885267AD33}"/>
              </a:ext>
            </a:extLst>
          </p:cNvPr>
          <p:cNvSpPr/>
          <p:nvPr/>
        </p:nvSpPr>
        <p:spPr>
          <a:xfrm>
            <a:off x="2427712" y="1791345"/>
            <a:ext cx="2520000" cy="4432886"/>
          </a:xfrm>
          <a:prstGeom prst="roundRect">
            <a:avLst/>
          </a:prstGeom>
          <a:solidFill>
            <a:schemeClr val="accent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Grafik 49">
            <a:extLst>
              <a:ext uri="{FF2B5EF4-FFF2-40B4-BE49-F238E27FC236}">
                <a16:creationId xmlns:a16="http://schemas.microsoft.com/office/drawing/2014/main" id="{78A1DD1A-0FD0-A10A-97B9-4BA24DE21B1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60000" y="1985288"/>
            <a:ext cx="1382140" cy="1171359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20174616-40FC-F03F-2F9C-711337862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702173" y="1777061"/>
            <a:ext cx="4949504" cy="4407009"/>
          </a:xfrm>
          <a:prstGeom prst="rect">
            <a:avLst/>
          </a:prstGeom>
        </p:spPr>
      </p:pic>
      <p:sp>
        <p:nvSpPr>
          <p:cNvPr id="28" name="Abgerundetes Rechteck 27">
            <a:extLst>
              <a:ext uri="{FF2B5EF4-FFF2-40B4-BE49-F238E27FC236}">
                <a16:creationId xmlns:a16="http://schemas.microsoft.com/office/drawing/2014/main" id="{C2CBF81D-6640-E4E0-1E89-5F891A56B76A}"/>
              </a:ext>
            </a:extLst>
          </p:cNvPr>
          <p:cNvSpPr/>
          <p:nvPr/>
        </p:nvSpPr>
        <p:spPr>
          <a:xfrm>
            <a:off x="185579" y="4872712"/>
            <a:ext cx="1609415" cy="725609"/>
          </a:xfrm>
          <a:prstGeom prst="roundRect">
            <a:avLst/>
          </a:prstGeom>
          <a:solidFill>
            <a:srgbClr val="E2F3FF"/>
          </a:solidFill>
          <a:ln w="254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85 - 95 mbar</a:t>
            </a:r>
          </a:p>
          <a:p>
            <a:pPr algn="ctr"/>
            <a:r>
              <a:rPr lang="en-US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Ar</a:t>
            </a:r>
            <a:endParaRPr lang="en-US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72BF9A9C-D390-9DC1-CCE3-6943823AFC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60000" y="359999"/>
            <a:ext cx="8976000" cy="190800"/>
          </a:xfrm>
        </p:spPr>
        <p:txBody>
          <a:bodyPr/>
          <a:lstStyle/>
          <a:p>
            <a:r>
              <a:rPr lang="de-DE" b="1" dirty="0"/>
              <a:t>Evolution of </a:t>
            </a:r>
            <a:r>
              <a:rPr lang="de-DE" b="1" dirty="0" err="1"/>
              <a:t>changes</a:t>
            </a:r>
            <a:r>
              <a:rPr lang="de-DE" b="1" dirty="0"/>
              <a:t> in </a:t>
            </a:r>
            <a:r>
              <a:rPr lang="de-DE" b="1" dirty="0" err="1"/>
              <a:t>mean-square</a:t>
            </a:r>
            <a:r>
              <a:rPr lang="de-DE" b="1" dirty="0"/>
              <a:t> </a:t>
            </a:r>
            <a:r>
              <a:rPr lang="de-DE" b="1" dirty="0" err="1"/>
              <a:t>charge</a:t>
            </a:r>
            <a:r>
              <a:rPr lang="de-DE" b="1" dirty="0"/>
              <a:t> radii in </a:t>
            </a:r>
            <a:r>
              <a:rPr lang="de-DE" b="1" dirty="0" err="1"/>
              <a:t>californium</a:t>
            </a:r>
            <a:r>
              <a:rPr lang="de-DE" b="1" dirty="0"/>
              <a:t> isotopes</a:t>
            </a:r>
          </a:p>
        </p:txBody>
      </p:sp>
    </p:spTree>
    <p:extLst>
      <p:ext uri="{BB962C8B-B14F-4D97-AF65-F5344CB8AC3E}">
        <p14:creationId xmlns:p14="http://schemas.microsoft.com/office/powerpoint/2010/main" val="1265518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7A5EA-CD46-0025-BE84-98B56FBB3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802B91CF-A656-695B-ACC7-D7C1BCAE7B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8511" y="1907524"/>
            <a:ext cx="7456719" cy="4280709"/>
          </a:xfrm>
          <a:prstGeom prst="rect">
            <a:avLst/>
          </a:prstGeom>
        </p:spPr>
      </p:pic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1D6AAAC-3B70-EA6D-3587-D9F647976E2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F68C5A9-543A-3A48-889F-5CC529988A84}" type="datetime1">
              <a:rPr lang="de-DE" smtClean="0"/>
              <a:t>04.09.26</a:t>
            </a:fld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5286766-6BE5-48D4-F5F4-118FB3A2339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D2F4C09-65E4-4AD7-8D55-83CBD210ED85}" type="slidenum">
              <a:rPr lang="de-DE" smtClean="0"/>
              <a:pPr/>
              <a:t>8</a:t>
            </a:fld>
            <a:endParaRPr lang="de-DE"/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4B156FB2-BB6B-8848-6356-B31EC3CB2F6A}"/>
              </a:ext>
            </a:extLst>
          </p:cNvPr>
          <p:cNvCxnSpPr>
            <a:cxnSpLocks/>
            <a:endCxn id="33" idx="1"/>
          </p:cNvCxnSpPr>
          <p:nvPr/>
        </p:nvCxnSpPr>
        <p:spPr>
          <a:xfrm>
            <a:off x="427330" y="6154793"/>
            <a:ext cx="6165431" cy="5386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181DBA6E-C820-F314-FFDB-B78CF966D800}"/>
              </a:ext>
            </a:extLst>
          </p:cNvPr>
          <p:cNvCxnSpPr>
            <a:cxnSpLocks/>
          </p:cNvCxnSpPr>
          <p:nvPr/>
        </p:nvCxnSpPr>
        <p:spPr>
          <a:xfrm flipV="1">
            <a:off x="448275" y="1657777"/>
            <a:ext cx="0" cy="450792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feld 32">
                <a:extLst>
                  <a:ext uri="{FF2B5EF4-FFF2-40B4-BE49-F238E27FC236}">
                    <a16:creationId xmlns:a16="http://schemas.microsoft.com/office/drawing/2014/main" id="{FD0A0162-42F1-7A7A-EA3F-463BB23B7811}"/>
                  </a:ext>
                </a:extLst>
              </p:cNvPr>
              <p:cNvSpPr txBox="1"/>
              <p:nvPr/>
            </p:nvSpPr>
            <p:spPr>
              <a:xfrm>
                <a:off x="6592761" y="5970127"/>
                <a:ext cx="516295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500" i="1" dirty="0" smtClean="0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33" name="Textfeld 32">
                <a:extLst>
                  <a:ext uri="{FF2B5EF4-FFF2-40B4-BE49-F238E27FC236}">
                    <a16:creationId xmlns:a16="http://schemas.microsoft.com/office/drawing/2014/main" id="{7D0D7BDE-EF70-290E-1A6E-22BD79B954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2761" y="5970127"/>
                <a:ext cx="516295" cy="4770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feld 34">
                <a:extLst>
                  <a:ext uri="{FF2B5EF4-FFF2-40B4-BE49-F238E27FC236}">
                    <a16:creationId xmlns:a16="http://schemas.microsoft.com/office/drawing/2014/main" id="{E0DC5950-B788-343C-9131-A8260DDC1893}"/>
                  </a:ext>
                </a:extLst>
              </p:cNvPr>
              <p:cNvSpPr txBox="1"/>
              <p:nvPr/>
            </p:nvSpPr>
            <p:spPr>
              <a:xfrm>
                <a:off x="212569" y="1151946"/>
                <a:ext cx="471411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de-DE" sz="2500" b="0" i="1" dirty="0" smtClean="0">
                          <a:latin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US" sz="2500" dirty="0"/>
              </a:p>
            </p:txBody>
          </p:sp>
        </mc:Choice>
        <mc:Fallback xmlns="">
          <p:sp>
            <p:nvSpPr>
              <p:cNvPr id="35" name="Textfeld 34">
                <a:extLst>
                  <a:ext uri="{FF2B5EF4-FFF2-40B4-BE49-F238E27FC236}">
                    <a16:creationId xmlns:a16="http://schemas.microsoft.com/office/drawing/2014/main" id="{615BB006-A933-2D32-557F-3E9E7D3B92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569" y="1151946"/>
                <a:ext cx="471411" cy="4770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feld 2">
            <a:extLst>
              <a:ext uri="{FF2B5EF4-FFF2-40B4-BE49-F238E27FC236}">
                <a16:creationId xmlns:a16="http://schemas.microsoft.com/office/drawing/2014/main" id="{00AE1B4B-88DB-50C2-63A7-E530717AC097}"/>
              </a:ext>
            </a:extLst>
          </p:cNvPr>
          <p:cNvSpPr txBox="1"/>
          <p:nvPr/>
        </p:nvSpPr>
        <p:spPr>
          <a:xfrm>
            <a:off x="1236601" y="5841957"/>
            <a:ext cx="29899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https://</a:t>
            </a:r>
            <a:r>
              <a:rPr lang="en-US" sz="1000" dirty="0" err="1">
                <a:solidFill>
                  <a:schemeClr val="bg1">
                    <a:lumMod val="75000"/>
                  </a:schemeClr>
                </a:solidFill>
              </a:rPr>
              <a:t>people.physics.anu.edu.au</a:t>
            </a:r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/~ecs103/chart/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80C12417-0BD0-37A7-2875-B3653878B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724369"/>
            <a:ext cx="8976000" cy="823467"/>
          </a:xfrm>
        </p:spPr>
        <p:txBody>
          <a:bodyPr anchor="t">
            <a:normAutofit/>
          </a:bodyPr>
          <a:lstStyle/>
          <a:p>
            <a:r>
              <a:rPr lang="en-US" sz="3000" dirty="0"/>
              <a:t>Isotopic chain in californium 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6771C233-7A5A-6F28-0C1F-6C2DCF3AFC23}"/>
              </a:ext>
            </a:extLst>
          </p:cNvPr>
          <p:cNvSpPr>
            <a:spLocks noChangeAspect="1"/>
          </p:cNvSpPr>
          <p:nvPr/>
        </p:nvSpPr>
        <p:spPr>
          <a:xfrm>
            <a:off x="4848000" y="2567931"/>
            <a:ext cx="1113749" cy="430645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Gerade Verbindung 21">
            <a:extLst>
              <a:ext uri="{FF2B5EF4-FFF2-40B4-BE49-F238E27FC236}">
                <a16:creationId xmlns:a16="http://schemas.microsoft.com/office/drawing/2014/main" id="{7C8DCB40-160C-5C7D-133C-2FEE7845DC03}"/>
              </a:ext>
            </a:extLst>
          </p:cNvPr>
          <p:cNvCxnSpPr>
            <a:cxnSpLocks/>
          </p:cNvCxnSpPr>
          <p:nvPr/>
        </p:nvCxnSpPr>
        <p:spPr>
          <a:xfrm flipH="1">
            <a:off x="4845487" y="1515413"/>
            <a:ext cx="1793068" cy="104778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22">
            <a:extLst>
              <a:ext uri="{FF2B5EF4-FFF2-40B4-BE49-F238E27FC236}">
                <a16:creationId xmlns:a16="http://schemas.microsoft.com/office/drawing/2014/main" id="{D62C62A9-59E3-828B-9411-7947DDD4AC60}"/>
              </a:ext>
            </a:extLst>
          </p:cNvPr>
          <p:cNvCxnSpPr>
            <a:cxnSpLocks/>
          </p:cNvCxnSpPr>
          <p:nvPr/>
        </p:nvCxnSpPr>
        <p:spPr>
          <a:xfrm flipH="1" flipV="1">
            <a:off x="4840071" y="2998113"/>
            <a:ext cx="1798484" cy="106366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5" name="Gruppieren 84">
            <a:extLst>
              <a:ext uri="{FF2B5EF4-FFF2-40B4-BE49-F238E27FC236}">
                <a16:creationId xmlns:a16="http://schemas.microsoft.com/office/drawing/2014/main" id="{D19AC7EA-F367-66ED-B2EE-D094F8FAAC85}"/>
              </a:ext>
            </a:extLst>
          </p:cNvPr>
          <p:cNvGrpSpPr/>
          <p:nvPr/>
        </p:nvGrpSpPr>
        <p:grpSpPr>
          <a:xfrm>
            <a:off x="6644790" y="1529316"/>
            <a:ext cx="5262135" cy="2518562"/>
            <a:chOff x="6644790" y="1529316"/>
            <a:chExt cx="5262135" cy="2518562"/>
          </a:xfrm>
        </p:grpSpPr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2BFF7B4E-713E-E513-F44E-2CFCEFBD9D0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4790" y="1529316"/>
              <a:ext cx="5262135" cy="2518562"/>
            </a:xfrm>
            <a:prstGeom prst="rect">
              <a:avLst/>
            </a:prstGeom>
            <a:ln w="25400">
              <a:solidFill>
                <a:schemeClr val="tx1"/>
              </a:solidFill>
            </a:ln>
          </p:spPr>
        </p:pic>
        <p:sp>
          <p:nvSpPr>
            <p:cNvPr id="12" name="Stern mit 5 Zacken 11">
              <a:extLst>
                <a:ext uri="{FF2B5EF4-FFF2-40B4-BE49-F238E27FC236}">
                  <a16:creationId xmlns:a16="http://schemas.microsoft.com/office/drawing/2014/main" id="{92038CF4-F5AB-FE36-2C48-7A8462D526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08214" y="2858847"/>
              <a:ext cx="130390" cy="132615"/>
            </a:xfrm>
            <a:prstGeom prst="star5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Stern mit 5 Zacken 13">
              <a:extLst>
                <a:ext uri="{FF2B5EF4-FFF2-40B4-BE49-F238E27FC236}">
                  <a16:creationId xmlns:a16="http://schemas.microsoft.com/office/drawing/2014/main" id="{F4864E66-18CD-C1FF-9764-7CB752844D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108317" y="2858847"/>
              <a:ext cx="130390" cy="132615"/>
            </a:xfrm>
            <a:prstGeom prst="star5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Stern mit 5 Zacken 14">
              <a:extLst>
                <a:ext uri="{FF2B5EF4-FFF2-40B4-BE49-F238E27FC236}">
                  <a16:creationId xmlns:a16="http://schemas.microsoft.com/office/drawing/2014/main" id="{D68EAFD7-4CD1-2906-E437-190A05D35A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95381" y="2858847"/>
              <a:ext cx="130390" cy="132615"/>
            </a:xfrm>
            <a:prstGeom prst="star5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Stern mit 5 Zacken 15">
              <a:extLst>
                <a:ext uri="{FF2B5EF4-FFF2-40B4-BE49-F238E27FC236}">
                  <a16:creationId xmlns:a16="http://schemas.microsoft.com/office/drawing/2014/main" id="{523132D0-A1F9-2464-ACB0-80FF0AF0E9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38914" y="2858847"/>
              <a:ext cx="130390" cy="132615"/>
            </a:xfrm>
            <a:prstGeom prst="star5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Stern mit 5 Zacken 16">
              <a:extLst>
                <a:ext uri="{FF2B5EF4-FFF2-40B4-BE49-F238E27FC236}">
                  <a16:creationId xmlns:a16="http://schemas.microsoft.com/office/drawing/2014/main" id="{DE6B3B64-EDAF-D5F2-A5D0-0942C7766F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70782" y="2858847"/>
              <a:ext cx="130390" cy="132615"/>
            </a:xfrm>
            <a:prstGeom prst="star5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0CCFD45F-B2AC-BF12-3203-7F245D943028}"/>
              </a:ext>
            </a:extLst>
          </p:cNvPr>
          <p:cNvGrpSpPr/>
          <p:nvPr/>
        </p:nvGrpSpPr>
        <p:grpSpPr>
          <a:xfrm>
            <a:off x="497330" y="1792623"/>
            <a:ext cx="2233926" cy="2124000"/>
            <a:chOff x="4128337" y="3931721"/>
            <a:chExt cx="2233926" cy="2124000"/>
          </a:xfrm>
        </p:grpSpPr>
        <p:sp>
          <p:nvSpPr>
            <p:cNvPr id="30" name="Abgerundetes Rechteck 29">
              <a:extLst>
                <a:ext uri="{FF2B5EF4-FFF2-40B4-BE49-F238E27FC236}">
                  <a16:creationId xmlns:a16="http://schemas.microsoft.com/office/drawing/2014/main" id="{623DEB8F-FFD1-8FA1-62AB-B4A5C10D16B5}"/>
                </a:ext>
              </a:extLst>
            </p:cNvPr>
            <p:cNvSpPr/>
            <p:nvPr/>
          </p:nvSpPr>
          <p:spPr>
            <a:xfrm>
              <a:off x="4255300" y="3931721"/>
              <a:ext cx="1980000" cy="2124000"/>
            </a:xfrm>
            <a:prstGeom prst="roundRect">
              <a:avLst>
                <a:gd name="adj" fmla="val 3949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feld 35">
              <a:extLst>
                <a:ext uri="{FF2B5EF4-FFF2-40B4-BE49-F238E27FC236}">
                  <a16:creationId xmlns:a16="http://schemas.microsoft.com/office/drawing/2014/main" id="{21FCDB03-8C93-1FED-35A2-0D8E24FDD464}"/>
                </a:ext>
              </a:extLst>
            </p:cNvPr>
            <p:cNvSpPr txBox="1"/>
            <p:nvPr/>
          </p:nvSpPr>
          <p:spPr>
            <a:xfrm>
              <a:off x="4128337" y="3964136"/>
              <a:ext cx="2233926" cy="30777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u="sng" dirty="0"/>
                <a:t>Primary decay mode</a:t>
              </a:r>
            </a:p>
          </p:txBody>
        </p:sp>
        <p:sp>
          <p:nvSpPr>
            <p:cNvPr id="39" name="Rechteck 38">
              <a:extLst>
                <a:ext uri="{FF2B5EF4-FFF2-40B4-BE49-F238E27FC236}">
                  <a16:creationId xmlns:a16="http://schemas.microsoft.com/office/drawing/2014/main" id="{C3EB73CD-FCEE-D2E4-E57F-CD04E2B2F3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30155" y="4715427"/>
              <a:ext cx="180000" cy="180000"/>
            </a:xfrm>
            <a:prstGeom prst="rect">
              <a:avLst/>
            </a:prstGeom>
            <a:solidFill>
              <a:srgbClr val="F0947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hteck 39">
              <a:extLst>
                <a:ext uri="{FF2B5EF4-FFF2-40B4-BE49-F238E27FC236}">
                  <a16:creationId xmlns:a16="http://schemas.microsoft.com/office/drawing/2014/main" id="{9DCFDAED-4E92-308E-8078-F842DFD395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30155" y="5042103"/>
              <a:ext cx="180000" cy="180000"/>
            </a:xfrm>
            <a:prstGeom prst="rect">
              <a:avLst/>
            </a:prstGeom>
            <a:solidFill>
              <a:srgbClr val="66E6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hteck 40">
              <a:extLst>
                <a:ext uri="{FF2B5EF4-FFF2-40B4-BE49-F238E27FC236}">
                  <a16:creationId xmlns:a16="http://schemas.microsoft.com/office/drawing/2014/main" id="{CA782877-9DDB-2B98-8AAB-8A740E6FEF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30155" y="5368331"/>
              <a:ext cx="180000" cy="180000"/>
            </a:xfrm>
            <a:prstGeom prst="rect">
              <a:avLst/>
            </a:prstGeom>
            <a:solidFill>
              <a:srgbClr val="FFFF6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hteck 42">
              <a:extLst>
                <a:ext uri="{FF2B5EF4-FFF2-40B4-BE49-F238E27FC236}">
                  <a16:creationId xmlns:a16="http://schemas.microsoft.com/office/drawing/2014/main" id="{DD173DC2-10FA-F914-2587-E6896B6311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27627" y="5694559"/>
              <a:ext cx="180000" cy="180000"/>
            </a:xfrm>
            <a:prstGeom prst="rect">
              <a:avLst/>
            </a:prstGeom>
            <a:solidFill>
              <a:srgbClr val="66FF6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hteck 36">
              <a:extLst>
                <a:ext uri="{FF2B5EF4-FFF2-40B4-BE49-F238E27FC236}">
                  <a16:creationId xmlns:a16="http://schemas.microsoft.com/office/drawing/2014/main" id="{191DB4D5-F4C0-D891-F2AE-C4BB2BCAE4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29240" y="4413078"/>
              <a:ext cx="180000" cy="180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feld 43">
              <a:extLst>
                <a:ext uri="{FF2B5EF4-FFF2-40B4-BE49-F238E27FC236}">
                  <a16:creationId xmlns:a16="http://schemas.microsoft.com/office/drawing/2014/main" id="{72F3BB99-100D-739B-1C1F-C161667C19C3}"/>
                </a:ext>
              </a:extLst>
            </p:cNvPr>
            <p:cNvSpPr txBox="1"/>
            <p:nvPr/>
          </p:nvSpPr>
          <p:spPr>
            <a:xfrm>
              <a:off x="4668797" y="4356090"/>
              <a:ext cx="6190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Stable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feld 48">
                  <a:extLst>
                    <a:ext uri="{FF2B5EF4-FFF2-40B4-BE49-F238E27FC236}">
                      <a16:creationId xmlns:a16="http://schemas.microsoft.com/office/drawing/2014/main" id="{5982C67D-5379-7B4A-AF64-60A78C3BE9A6}"/>
                    </a:ext>
                  </a:extLst>
                </p:cNvPr>
                <p:cNvSpPr txBox="1"/>
                <p:nvPr/>
              </p:nvSpPr>
              <p:spPr>
                <a:xfrm>
                  <a:off x="4696596" y="4665926"/>
                  <a:ext cx="413767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en-US" sz="1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p>
                            <m:r>
                              <a:rPr lang="de-DE" sz="1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49" name="Textfeld 48">
                  <a:extLst>
                    <a:ext uri="{FF2B5EF4-FFF2-40B4-BE49-F238E27FC236}">
                      <a16:creationId xmlns:a16="http://schemas.microsoft.com/office/drawing/2014/main" id="{9ED63944-840B-E4AC-E2C0-C417A220E5B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96596" y="4665926"/>
                  <a:ext cx="413767" cy="276999"/>
                </a:xfrm>
                <a:prstGeom prst="rect">
                  <a:avLst/>
                </a:prstGeom>
                <a:blipFill>
                  <a:blip r:embed="rId6"/>
                  <a:stretch>
                    <a:fillRect b="-136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feld 49">
                  <a:extLst>
                    <a:ext uri="{FF2B5EF4-FFF2-40B4-BE49-F238E27FC236}">
                      <a16:creationId xmlns:a16="http://schemas.microsoft.com/office/drawing/2014/main" id="{BFFA98AE-00CA-A690-0CE7-38A3EDA4E0BB}"/>
                    </a:ext>
                  </a:extLst>
                </p:cNvPr>
                <p:cNvSpPr txBox="1"/>
                <p:nvPr/>
              </p:nvSpPr>
              <p:spPr>
                <a:xfrm>
                  <a:off x="4696596" y="5002899"/>
                  <a:ext cx="413767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en-US" sz="1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p>
                            <m:r>
                              <a:rPr lang="de-DE" sz="1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50" name="Textfeld 49">
                  <a:extLst>
                    <a:ext uri="{FF2B5EF4-FFF2-40B4-BE49-F238E27FC236}">
                      <a16:creationId xmlns:a16="http://schemas.microsoft.com/office/drawing/2014/main" id="{CB1FF2A7-084C-C445-1868-5F84F182B57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96596" y="5002899"/>
                  <a:ext cx="413767" cy="276999"/>
                </a:xfrm>
                <a:prstGeom prst="rect">
                  <a:avLst/>
                </a:prstGeom>
                <a:blipFill>
                  <a:blip r:embed="rId7"/>
                  <a:stretch>
                    <a:fillRect b="-869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feld 50">
                  <a:extLst>
                    <a:ext uri="{FF2B5EF4-FFF2-40B4-BE49-F238E27FC236}">
                      <a16:creationId xmlns:a16="http://schemas.microsoft.com/office/drawing/2014/main" id="{E2C39611-246B-3713-FAFC-44D3B26AFD04}"/>
                    </a:ext>
                  </a:extLst>
                </p:cNvPr>
                <p:cNvSpPr txBox="1"/>
                <p:nvPr/>
              </p:nvSpPr>
              <p:spPr>
                <a:xfrm>
                  <a:off x="4696596" y="5319831"/>
                  <a:ext cx="325602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sz="12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51" name="Textfeld 50">
                  <a:extLst>
                    <a:ext uri="{FF2B5EF4-FFF2-40B4-BE49-F238E27FC236}">
                      <a16:creationId xmlns:a16="http://schemas.microsoft.com/office/drawing/2014/main" id="{19ED2B60-1AD2-35C5-ECF0-9E2BA20C1E5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96596" y="5319831"/>
                  <a:ext cx="325602" cy="276999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2" name="Textfeld 51">
              <a:extLst>
                <a:ext uri="{FF2B5EF4-FFF2-40B4-BE49-F238E27FC236}">
                  <a16:creationId xmlns:a16="http://schemas.microsoft.com/office/drawing/2014/main" id="{57452A53-2234-A9C3-6C40-90F863364AED}"/>
                </a:ext>
              </a:extLst>
            </p:cNvPr>
            <p:cNvSpPr txBox="1"/>
            <p:nvPr/>
          </p:nvSpPr>
          <p:spPr>
            <a:xfrm>
              <a:off x="4633542" y="5639235"/>
              <a:ext cx="67037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Fission</a:t>
              </a:r>
            </a:p>
          </p:txBody>
        </p:sp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017CE636-723C-1DE4-AED2-D6A0AE516E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76001" y="4721271"/>
              <a:ext cx="180000" cy="180000"/>
            </a:xfrm>
            <a:prstGeom prst="rect">
              <a:avLst/>
            </a:prstGeom>
            <a:solidFill>
              <a:srgbClr val="FF545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feld 23">
                  <a:extLst>
                    <a:ext uri="{FF2B5EF4-FFF2-40B4-BE49-F238E27FC236}">
                      <a16:creationId xmlns:a16="http://schemas.microsoft.com/office/drawing/2014/main" id="{40FC75F6-918C-EA40-E5FF-6342AFF1CF71}"/>
                    </a:ext>
                  </a:extLst>
                </p:cNvPr>
                <p:cNvSpPr txBox="1"/>
                <p:nvPr/>
              </p:nvSpPr>
              <p:spPr>
                <a:xfrm>
                  <a:off x="5569455" y="4672771"/>
                  <a:ext cx="49872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de-DE" sz="1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1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1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p>
                            <m:r>
                              <a:rPr lang="de-DE" sz="1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24" name="Textfeld 23">
                  <a:extLst>
                    <a:ext uri="{FF2B5EF4-FFF2-40B4-BE49-F238E27FC236}">
                      <a16:creationId xmlns:a16="http://schemas.microsoft.com/office/drawing/2014/main" id="{F698C1D3-9AF7-FE89-6A14-46E71873621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69455" y="4672771"/>
                  <a:ext cx="498726" cy="276999"/>
                </a:xfrm>
                <a:prstGeom prst="rect">
                  <a:avLst/>
                </a:prstGeom>
                <a:blipFill>
                  <a:blip r:embed="rId9"/>
                  <a:stretch>
                    <a:fillRect b="-869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Rechteck 28">
              <a:extLst>
                <a:ext uri="{FF2B5EF4-FFF2-40B4-BE49-F238E27FC236}">
                  <a16:creationId xmlns:a16="http://schemas.microsoft.com/office/drawing/2014/main" id="{947E1F5E-226E-E2AA-5691-A2D3DBF7DF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76001" y="5044724"/>
              <a:ext cx="180000" cy="180000"/>
            </a:xfrm>
            <a:prstGeom prst="rect">
              <a:avLst/>
            </a:prstGeom>
            <a:solidFill>
              <a:srgbClr val="65CE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feld 30">
                  <a:extLst>
                    <a:ext uri="{FF2B5EF4-FFF2-40B4-BE49-F238E27FC236}">
                      <a16:creationId xmlns:a16="http://schemas.microsoft.com/office/drawing/2014/main" id="{A89B8654-B958-B58E-05A1-C95918A508BF}"/>
                    </a:ext>
                  </a:extLst>
                </p:cNvPr>
                <p:cNvSpPr txBox="1"/>
                <p:nvPr/>
              </p:nvSpPr>
              <p:spPr>
                <a:xfrm>
                  <a:off x="5569455" y="4996224"/>
                  <a:ext cx="49872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de-DE" sz="1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e-DE" sz="1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1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e>
                          <m:sup>
                            <m:r>
                              <a:rPr lang="de-DE" sz="1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31" name="Textfeld 30">
                  <a:extLst>
                    <a:ext uri="{FF2B5EF4-FFF2-40B4-BE49-F238E27FC236}">
                      <a16:creationId xmlns:a16="http://schemas.microsoft.com/office/drawing/2014/main" id="{39FF9BB5-AB9B-0659-52DF-3646430A782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69455" y="4996224"/>
                  <a:ext cx="498726" cy="276999"/>
                </a:xfrm>
                <a:prstGeom prst="rect">
                  <a:avLst/>
                </a:prstGeom>
                <a:blipFill>
                  <a:blip r:embed="rId10"/>
                  <a:stretch>
                    <a:fillRect b="-136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6902B5E3-EDEA-A155-A901-3A022A01BC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76001" y="5376471"/>
              <a:ext cx="180000" cy="180000"/>
            </a:xfrm>
            <a:prstGeom prst="rect">
              <a:avLst/>
            </a:prstGeom>
            <a:solidFill>
              <a:srgbClr val="8B64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feld 33">
                  <a:extLst>
                    <a:ext uri="{FF2B5EF4-FFF2-40B4-BE49-F238E27FC236}">
                      <a16:creationId xmlns:a16="http://schemas.microsoft.com/office/drawing/2014/main" id="{10F84E5D-39AC-D410-9F85-6DE8299AE2F8}"/>
                    </a:ext>
                  </a:extLst>
                </p:cNvPr>
                <p:cNvSpPr txBox="1"/>
                <p:nvPr/>
              </p:nvSpPr>
              <p:spPr>
                <a:xfrm>
                  <a:off x="5569455" y="5327971"/>
                  <a:ext cx="567463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de-DE" sz="12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  <m:r>
                          <a:rPr lang="de-DE" sz="1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/2</m:t>
                        </m:r>
                        <m:r>
                          <a:rPr lang="de-DE" sz="1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34" name="Textfeld 33">
                  <a:extLst>
                    <a:ext uri="{FF2B5EF4-FFF2-40B4-BE49-F238E27FC236}">
                      <a16:creationId xmlns:a16="http://schemas.microsoft.com/office/drawing/2014/main" id="{CFEFA540-CF87-4DE0-6B23-C6005F8A9B4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69455" y="5327971"/>
                  <a:ext cx="567463" cy="276999"/>
                </a:xfrm>
                <a:prstGeom prst="rect">
                  <a:avLst/>
                </a:prstGeom>
                <a:blipFill>
                  <a:blip r:embed="rId11"/>
                  <a:stretch>
                    <a:fillRect b="-869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2" name="Rechteck 41">
              <a:extLst>
                <a:ext uri="{FF2B5EF4-FFF2-40B4-BE49-F238E27FC236}">
                  <a16:creationId xmlns:a16="http://schemas.microsoft.com/office/drawing/2014/main" id="{C6834202-4DA0-839C-82B9-E14B41BCE8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76001" y="5691496"/>
              <a:ext cx="180000" cy="180000"/>
            </a:xfrm>
            <a:prstGeom prst="rect">
              <a:avLst/>
            </a:prstGeom>
            <a:solidFill>
              <a:srgbClr val="FF2F7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feld 44">
                  <a:extLst>
                    <a:ext uri="{FF2B5EF4-FFF2-40B4-BE49-F238E27FC236}">
                      <a16:creationId xmlns:a16="http://schemas.microsoft.com/office/drawing/2014/main" id="{4E7374FA-3321-5084-FA9E-435D7567B330}"/>
                    </a:ext>
                  </a:extLst>
                </p:cNvPr>
                <p:cNvSpPr txBox="1"/>
                <p:nvPr/>
              </p:nvSpPr>
              <p:spPr>
                <a:xfrm>
                  <a:off x="5569455" y="5642996"/>
                  <a:ext cx="56983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de-DE" sz="1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de-DE" sz="1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/2</m:t>
                        </m:r>
                        <m:r>
                          <a:rPr lang="de-DE" sz="1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45" name="Textfeld 44">
                  <a:extLst>
                    <a:ext uri="{FF2B5EF4-FFF2-40B4-BE49-F238E27FC236}">
                      <a16:creationId xmlns:a16="http://schemas.microsoft.com/office/drawing/2014/main" id="{DEE56254-612E-0F0F-090D-0F32D6B9D8A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69455" y="5642996"/>
                  <a:ext cx="569836" cy="276999"/>
                </a:xfrm>
                <a:prstGeom prst="rect">
                  <a:avLst/>
                </a:prstGeom>
                <a:blipFill>
                  <a:blip r:embed="rId12"/>
                  <a:stretch>
                    <a:fillRect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8E76F851-2525-297F-3D7B-CA48A7F3A3FE}"/>
              </a:ext>
            </a:extLst>
          </p:cNvPr>
          <p:cNvGrpSpPr/>
          <p:nvPr/>
        </p:nvGrpSpPr>
        <p:grpSpPr>
          <a:xfrm>
            <a:off x="5387921" y="4834784"/>
            <a:ext cx="5917706" cy="651400"/>
            <a:chOff x="5578295" y="4320993"/>
            <a:chExt cx="5917706" cy="651400"/>
          </a:xfrm>
        </p:grpSpPr>
        <p:grpSp>
          <p:nvGrpSpPr>
            <p:cNvPr id="2" name="Gruppieren 1">
              <a:extLst>
                <a:ext uri="{FF2B5EF4-FFF2-40B4-BE49-F238E27FC236}">
                  <a16:creationId xmlns:a16="http://schemas.microsoft.com/office/drawing/2014/main" id="{71716ABF-427F-9182-B41E-B6023CC2241A}"/>
                </a:ext>
              </a:extLst>
            </p:cNvPr>
            <p:cNvGrpSpPr/>
            <p:nvPr/>
          </p:nvGrpSpPr>
          <p:grpSpPr>
            <a:xfrm>
              <a:off x="5578295" y="4320993"/>
              <a:ext cx="5917706" cy="651400"/>
              <a:chOff x="5578295" y="4320993"/>
              <a:chExt cx="5917706" cy="651400"/>
            </a:xfrm>
          </p:grpSpPr>
          <p:sp>
            <p:nvSpPr>
              <p:cNvPr id="74" name="Stern mit 5 Zacken 73">
                <a:extLst>
                  <a:ext uri="{FF2B5EF4-FFF2-40B4-BE49-F238E27FC236}">
                    <a16:creationId xmlns:a16="http://schemas.microsoft.com/office/drawing/2014/main" id="{A7B08E0C-5752-5760-E0A3-AD065F5438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822568" y="4466693"/>
                <a:ext cx="353960" cy="360000"/>
              </a:xfrm>
              <a:prstGeom prst="star5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hteck 75">
                <a:extLst>
                  <a:ext uri="{FF2B5EF4-FFF2-40B4-BE49-F238E27FC236}">
                    <a16:creationId xmlns:a16="http://schemas.microsoft.com/office/drawing/2014/main" id="{DD4C608C-D6C9-574F-00FD-2943591F5262}"/>
                  </a:ext>
                </a:extLst>
              </p:cNvPr>
              <p:cNvSpPr/>
              <p:nvPr/>
            </p:nvSpPr>
            <p:spPr>
              <a:xfrm>
                <a:off x="5578295" y="4320993"/>
                <a:ext cx="5917706" cy="651400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80" name="Grafik 79">
              <a:extLst>
                <a:ext uri="{FF2B5EF4-FFF2-40B4-BE49-F238E27FC236}">
                  <a16:creationId xmlns:a16="http://schemas.microsoft.com/office/drawing/2014/main" id="{9F9A4E76-4A06-40E2-2D7F-EED247DE4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345412" y="4497670"/>
              <a:ext cx="2699415" cy="381642"/>
            </a:xfrm>
            <a:prstGeom prst="rect">
              <a:avLst/>
            </a:prstGeom>
          </p:spPr>
        </p:pic>
        <p:pic>
          <p:nvPicPr>
            <p:cNvPr id="82" name="Grafik 81">
              <a:extLst>
                <a:ext uri="{FF2B5EF4-FFF2-40B4-BE49-F238E27FC236}">
                  <a16:creationId xmlns:a16="http://schemas.microsoft.com/office/drawing/2014/main" id="{12B2FBCD-80E5-94F3-F609-F5EB6ECB72B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6506237" y="4508964"/>
              <a:ext cx="1777891" cy="381642"/>
            </a:xfrm>
            <a:prstGeom prst="rect">
              <a:avLst/>
            </a:prstGeom>
          </p:spPr>
        </p:pic>
      </p:grpSp>
      <p:sp>
        <p:nvSpPr>
          <p:cNvPr id="18" name="Ellipse 13">
            <a:extLst>
              <a:ext uri="{FF2B5EF4-FFF2-40B4-BE49-F238E27FC236}">
                <a16:creationId xmlns:a16="http://schemas.microsoft.com/office/drawing/2014/main" id="{5ABC13B3-32AC-53C6-D432-40E1C330DBA2}"/>
              </a:ext>
            </a:extLst>
          </p:cNvPr>
          <p:cNvSpPr/>
          <p:nvPr/>
        </p:nvSpPr>
        <p:spPr bwMode="auto">
          <a:xfrm>
            <a:off x="11094049" y="947973"/>
            <a:ext cx="1053712" cy="987162"/>
          </a:xfrm>
          <a:prstGeom prst="ellipse">
            <a:avLst/>
          </a:prstGeom>
          <a:blipFill dpi="0"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Fußzeilenplatzhalter 4">
            <a:extLst>
              <a:ext uri="{FF2B5EF4-FFF2-40B4-BE49-F238E27FC236}">
                <a16:creationId xmlns:a16="http://schemas.microsoft.com/office/drawing/2014/main" id="{DFF2596A-3A91-6708-822E-2293BE42302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60000" y="359999"/>
            <a:ext cx="8976000" cy="190800"/>
          </a:xfrm>
        </p:spPr>
        <p:txBody>
          <a:bodyPr/>
          <a:lstStyle/>
          <a:p>
            <a:r>
              <a:rPr lang="de-DE" b="1" dirty="0"/>
              <a:t>Evolution of </a:t>
            </a:r>
            <a:r>
              <a:rPr lang="de-DE" b="1" dirty="0" err="1"/>
              <a:t>changes</a:t>
            </a:r>
            <a:r>
              <a:rPr lang="de-DE" b="1" dirty="0"/>
              <a:t> in </a:t>
            </a:r>
            <a:r>
              <a:rPr lang="de-DE" b="1" dirty="0" err="1"/>
              <a:t>mean-square</a:t>
            </a:r>
            <a:r>
              <a:rPr lang="de-DE" b="1" dirty="0"/>
              <a:t> </a:t>
            </a:r>
            <a:r>
              <a:rPr lang="de-DE" b="1" dirty="0" err="1"/>
              <a:t>charge</a:t>
            </a:r>
            <a:r>
              <a:rPr lang="de-DE" b="1" dirty="0"/>
              <a:t> radii in </a:t>
            </a:r>
            <a:r>
              <a:rPr lang="de-DE" b="1" dirty="0" err="1"/>
              <a:t>californium</a:t>
            </a:r>
            <a:r>
              <a:rPr lang="de-DE" b="1" dirty="0"/>
              <a:t> isotopes</a:t>
            </a:r>
          </a:p>
        </p:txBody>
      </p:sp>
    </p:spTree>
    <p:extLst>
      <p:ext uri="{BB962C8B-B14F-4D97-AF65-F5344CB8AC3E}">
        <p14:creationId xmlns:p14="http://schemas.microsoft.com/office/powerpoint/2010/main" val="849024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69C01A-6885-4F8E-9710-5E9C40BCB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ACC6941-D495-D37F-A091-C55B5B35A87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D2F4C09-65E4-4AD7-8D55-83CBD210ED85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A3E41445-DCC1-DEBC-1EE8-59EE430F69B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60000" y="6558140"/>
            <a:ext cx="1439993" cy="180000"/>
          </a:xfrm>
        </p:spPr>
        <p:txBody>
          <a:bodyPr/>
          <a:lstStyle/>
          <a:p>
            <a:fld id="{44472ABA-FDE7-1E46-B051-87563528841A}" type="datetime1">
              <a:rPr lang="de-DE" smtClean="0"/>
              <a:t>04.09.26</a:t>
            </a:fld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Inhaltsplatzhalter 3">
                <a:extLst>
                  <a:ext uri="{FF2B5EF4-FFF2-40B4-BE49-F238E27FC236}">
                    <a16:creationId xmlns:a16="http://schemas.microsoft.com/office/drawing/2014/main" id="{3F46D6FD-F96A-38D1-C57C-09B24E3CA780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021162770"/>
                  </p:ext>
                </p:extLst>
              </p:nvPr>
            </p:nvGraphicFramePr>
            <p:xfrm>
              <a:off x="5914129" y="1386287"/>
              <a:ext cx="6119999" cy="4681978"/>
            </p:xfrm>
            <a:graphic>
              <a:graphicData uri="http://schemas.openxmlformats.org/drawingml/2006/table">
                <a:tbl>
                  <a:tblPr firstRow="1" bandRow="1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tableStyleId>{21E4AEA4-8DFA-4A89-87EB-49C32662AFE0}</a:tableStyleId>
                  </a:tblPr>
                  <a:tblGrid>
                    <a:gridCol w="1248699">
                      <a:extLst>
                        <a:ext uri="{9D8B030D-6E8A-4147-A177-3AD203B41FA5}">
                          <a16:colId xmlns:a16="http://schemas.microsoft.com/office/drawing/2014/main" val="2900665059"/>
                        </a:ext>
                      </a:extLst>
                    </a:gridCol>
                    <a:gridCol w="1512821">
                      <a:extLst>
                        <a:ext uri="{9D8B030D-6E8A-4147-A177-3AD203B41FA5}">
                          <a16:colId xmlns:a16="http://schemas.microsoft.com/office/drawing/2014/main" val="1661836625"/>
                        </a:ext>
                      </a:extLst>
                    </a:gridCol>
                    <a:gridCol w="1929161">
                      <a:extLst>
                        <a:ext uri="{9D8B030D-6E8A-4147-A177-3AD203B41FA5}">
                          <a16:colId xmlns:a16="http://schemas.microsoft.com/office/drawing/2014/main" val="2274955104"/>
                        </a:ext>
                      </a:extLst>
                    </a:gridCol>
                    <a:gridCol w="1429318">
                      <a:extLst>
                        <a:ext uri="{9D8B030D-6E8A-4147-A177-3AD203B41FA5}">
                          <a16:colId xmlns:a16="http://schemas.microsoft.com/office/drawing/2014/main" val="3021773971"/>
                        </a:ext>
                      </a:extLst>
                    </a:gridCol>
                  </a:tblGrid>
                  <a:tr h="78615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1" i="0" dirty="0">
                              <a:solidFill>
                                <a:schemeClr val="tx1"/>
                              </a:solidFill>
                              <a:latin typeface="Calibri Light" panose="020F0302020204030204" pitchFamily="34" charset="0"/>
                              <a:cs typeface="Calibri Light" panose="020F0302020204030204" pitchFamily="34" charset="0"/>
                            </a:rPr>
                            <a:t>Isotope</a:t>
                          </a:r>
                          <a:endParaRPr lang="en-US" sz="2200" b="1" i="0" dirty="0">
                            <a:solidFill>
                              <a:schemeClr val="tx1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libri Light" panose="020F0302020204030204" pitchFamily="34" charset="0"/>
                            <a:cs typeface="Calibri Light" panose="020F03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1" i="0" dirty="0">
                              <a:solidFill>
                                <a:schemeClr val="tx1"/>
                              </a:solidFill>
                              <a:latin typeface="Calibri Light" panose="020F0302020204030204" pitchFamily="34" charset="0"/>
                              <a:cs typeface="Calibri Light" panose="020F0302020204030204" pitchFamily="34" charset="0"/>
                            </a:rPr>
                            <a:t>Half-life</a:t>
                          </a:r>
                        </a:p>
                      </a:txBody>
                      <a:tcPr marL="137160" marR="137160" marT="137160" marB="13716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1" i="0" dirty="0">
                              <a:solidFill>
                                <a:schemeClr val="tx1"/>
                              </a:solidFill>
                              <a:latin typeface="Calibri Light" panose="020F0302020204030204" pitchFamily="34" charset="0"/>
                              <a:cs typeface="Calibri Light" panose="020F0302020204030204" pitchFamily="34" charset="0"/>
                            </a:rPr>
                            <a:t>Reaction</a:t>
                          </a:r>
                        </a:p>
                      </a:txBody>
                      <a:tcPr marL="137160" marR="137160" marT="137160" marB="13716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1" i="0" dirty="0">
                              <a:solidFill>
                                <a:schemeClr val="tx1"/>
                              </a:solidFill>
                              <a:latin typeface="Calibri Light" panose="020F0302020204030204" pitchFamily="34" charset="0"/>
                              <a:cs typeface="Calibri Light" panose="020F0302020204030204" pitchFamily="34" charset="0"/>
                            </a:rPr>
                            <a:t>Ions</a:t>
                          </a:r>
                        </a:p>
                        <a:p>
                          <a:pPr algn="ctr"/>
                          <a:r>
                            <a:rPr lang="en-US" sz="2200" b="1" i="0" dirty="0">
                              <a:solidFill>
                                <a:schemeClr val="tx1"/>
                              </a:solidFill>
                              <a:latin typeface="Calibri Light" panose="020F0302020204030204" pitchFamily="34" charset="0"/>
                              <a:cs typeface="Calibri Light" panose="020F0302020204030204" pitchFamily="34" charset="0"/>
                            </a:rPr>
                            <a:t>per hour</a:t>
                          </a:r>
                        </a:p>
                      </a:txBody>
                      <a:tcPr marL="137160" marR="137160" marT="137160" marB="13716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86819955"/>
                      </a:ext>
                    </a:extLst>
                  </a:tr>
                  <a:tr h="66372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Pre>
                                  <m:sPrePr>
                                    <m:ctrlPr>
                                      <a:rPr lang="de-DE" sz="23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sz="23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sub>
                                  <m:sup>
                                    <m:r>
                                      <a:rPr lang="de-DE" sz="23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240</m:t>
                                    </m:r>
                                  </m:sup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de-DE" sz="23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Cf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sz="23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8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Calibri Light" panose="020F0302020204030204" pitchFamily="34" charset="0"/>
                                  </a:rPr>
                                  <m:t>0.96(15)</m:t>
                                </m:r>
                                <m:r>
                                  <a:rPr lang="en-US" sz="1800" b="0" i="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Calibri Light" panose="020F0302020204030204" pitchFamily="34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1800" b="0" i="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Calibri Light" panose="020F0302020204030204" pitchFamily="34" charset="0"/>
                                  </a:rPr>
                                  <m:t>min</m:t>
                                </m:r>
                                <m:r>
                                  <a:rPr lang="en-US" sz="18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Calibri Light" panose="020F0302020204030204" pitchFamily="34" charset="0"/>
                                  </a:rPr>
                                  <m:t>⁡</m:t>
                                </m:r>
                              </m:oMath>
                            </m:oMathPara>
                          </a14:m>
                          <a:endParaRPr lang="en-US" sz="1800" b="0" i="0" dirty="0">
                            <a:solidFill>
                              <a:schemeClr val="tx1"/>
                            </a:solidFill>
                            <a:latin typeface="Calibri Light" panose="020F0302020204030204" pitchFamily="34" charset="0"/>
                            <a:cs typeface="Calibri Light" panose="020F03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Pre>
                                <m:sPrePr>
                                  <m:ctrlP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  <m:sup>
                                  <m: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195</m:t>
                                  </m:r>
                                </m:sup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Pt</m:t>
                                  </m:r>
                                </m:e>
                              </m:sPre>
                              <m:r>
                                <a:rPr lang="de-DE" sz="20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Pre>
                                <m:sPrePr>
                                  <m:ctrlP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  <m:sup>
                                  <m: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48</m:t>
                                  </m:r>
                                </m:sup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Ca</m:t>
                                  </m:r>
                                  <m: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, 3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n</m:t>
                                  </m:r>
                                </m:e>
                              </m:sPre>
                            </m:oMath>
                          </a14:m>
                          <a:r>
                            <a:rPr lang="en-US" sz="2000" dirty="0">
                              <a:solidFill>
                                <a:schemeClr val="tx1"/>
                              </a:solidFill>
                            </a:rPr>
                            <a:t>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00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≈</m:t>
                              </m:r>
                            </m:oMath>
                          </a14:m>
                          <a:r>
                            <a:rPr lang="en-US" sz="2000" dirty="0"/>
                            <a:t> 1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9510033"/>
                      </a:ext>
                    </a:extLst>
                  </a:tr>
                  <a:tr h="51788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Pre>
                                  <m:sPrePr>
                                    <m:ctrlPr>
                                      <a:rPr lang="de-DE" sz="23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sz="23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sub>
                                  <m:sup>
                                    <m:r>
                                      <a:rPr lang="de-DE" sz="23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241</m:t>
                                    </m:r>
                                  </m:sup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de-DE" sz="23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Cf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sz="23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800" b="0" i="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Calibri Light" panose="020F0302020204030204" pitchFamily="34" charset="0"/>
                                  </a:rPr>
                                  <m:t>3.78(70)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1800" b="0" i="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Calibri Light" panose="020F0302020204030204" pitchFamily="34" charset="0"/>
                                  </a:rPr>
                                  <m:t>min</m:t>
                                </m:r>
                                <m:r>
                                  <a:rPr lang="en-US" sz="1800" b="0" i="0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Calibri Light" panose="020F0302020204030204" pitchFamily="34" charset="0"/>
                                  </a:rPr>
                                  <m:t>⁡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Pre>
                                <m:sPrePr>
                                  <m:ctrlP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  <m:sup>
                                  <m: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196</m:t>
                                  </m:r>
                                </m:sup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Pt</m:t>
                                  </m:r>
                                </m:e>
                              </m:sPre>
                            </m:oMath>
                          </a14:m>
                          <a:r>
                            <a:rPr lang="en-US" sz="2000" dirty="0">
                              <a:solidFill>
                                <a:schemeClr val="tx1"/>
                              </a:solidFill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Pre>
                                <m:sPrePr>
                                  <m:ctrlP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  <m:sup>
                                  <m: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48</m:t>
                                  </m:r>
                                </m:sup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Ca</m:t>
                                  </m:r>
                                </m:e>
                              </m:sPre>
                              <m:r>
                                <a:rPr lang="de-DE" sz="20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,3</m:t>
                              </m:r>
                              <m:r>
                                <m:rPr>
                                  <m:sty m:val="p"/>
                                </m:rPr>
                                <a:rPr lang="de-DE" sz="20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chemeClr val="tx1"/>
                              </a:solidFill>
                            </a:rPr>
                            <a:t>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1 - 1.5</a:t>
                          </a:r>
                        </a:p>
                        <a:p>
                          <a:pPr algn="ctr"/>
                          <a:endParaRPr lang="en-US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12721584"/>
                      </a:ext>
                    </a:extLst>
                  </a:tr>
                  <a:tr h="66372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Pre>
                                  <m:sPrePr>
                                    <m:ctrlPr>
                                      <a:rPr lang="de-DE" sz="23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sz="23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sub>
                                  <m:sup>
                                    <m:r>
                                      <a:rPr lang="de-DE" sz="23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242</m:t>
                                    </m:r>
                                  </m:sup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de-DE" sz="23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Cf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sz="23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Calibri Light" panose="020F0302020204030204" pitchFamily="34" charset="0"/>
                                  </a:rPr>
                                  <m:t>3.5(2)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1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Calibri Light" panose="020F0302020204030204" pitchFamily="34" charset="0"/>
                                  </a:rPr>
                                  <m:t>min</m:t>
                                </m:r>
                                <m:r>
                                  <a:rPr lang="en-US" sz="1800" b="0" i="0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Calibri Light" panose="020F0302020204030204" pitchFamily="34" charset="0"/>
                                  </a:rPr>
                                  <m:t>⁡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Pre>
                                <m:sPrePr>
                                  <m:ctrlP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  <m:sup>
                                  <m: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196</m:t>
                                  </m:r>
                                </m:sup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Pt</m:t>
                                  </m:r>
                                </m:e>
                              </m:sPre>
                            </m:oMath>
                          </a14:m>
                          <a:r>
                            <a:rPr lang="en-US" sz="2000" dirty="0">
                              <a:solidFill>
                                <a:schemeClr val="tx1"/>
                              </a:solidFill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Pre>
                                <m:sPrePr>
                                  <m:ctrlP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  <m:sup>
                                  <m: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48</m:t>
                                  </m:r>
                                </m:sup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Ca</m:t>
                                  </m:r>
                                </m:e>
                              </m:sPre>
                              <m:r>
                                <a:rPr lang="de-DE" sz="20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,2</m:t>
                              </m:r>
                              <m:r>
                                <m:rPr>
                                  <m:sty m:val="p"/>
                                </m:rPr>
                                <a:rPr lang="de-DE" sz="20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chemeClr val="tx1"/>
                              </a:solidFill>
                            </a:rPr>
                            <a:t>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5 - 6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06564866"/>
                      </a:ext>
                    </a:extLst>
                  </a:tr>
                  <a:tr h="66372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Pre>
                                  <m:sPrePr>
                                    <m:ctrlPr>
                                      <a:rPr lang="de-DE" sz="23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sz="23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sub>
                                  <m:sup>
                                    <m:r>
                                      <a:rPr lang="de-DE" sz="23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244</m:t>
                                    </m:r>
                                  </m:sup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de-DE" sz="23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Cf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sz="23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Calibri Light" panose="020F0302020204030204" pitchFamily="34" charset="0"/>
                                  </a:rPr>
                                  <m:t>19.4(6)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1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Calibri Light" panose="020F0302020204030204" pitchFamily="34" charset="0"/>
                                  </a:rPr>
                                  <m:t>min</m:t>
                                </m:r>
                                <m:r>
                                  <a:rPr lang="en-US" sz="1800" b="0" i="0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Calibri Light" panose="020F0302020204030204" pitchFamily="34" charset="0"/>
                                  </a:rPr>
                                  <m:t>⁡</m:t>
                                </m:r>
                              </m:oMath>
                            </m:oMathPara>
                          </a14:m>
                          <a:endParaRPr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Pre>
                                <m:sPrePr>
                                  <m:ctrlP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  <m:sup>
                                  <m: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198</m:t>
                                  </m:r>
                                </m:sup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Pt</m:t>
                                  </m:r>
                                </m:e>
                              </m:sPre>
                            </m:oMath>
                          </a14:m>
                          <a:r>
                            <a:rPr lang="en-US" sz="2000" dirty="0">
                              <a:solidFill>
                                <a:schemeClr val="tx1"/>
                              </a:solidFill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Pre>
                                <m:sPrePr>
                                  <m:ctrlP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  <m:sup>
                                  <m: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48</m:t>
                                  </m:r>
                                </m:sup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Ca</m:t>
                                  </m:r>
                                </m:e>
                              </m:sPre>
                              <m:r>
                                <a:rPr lang="de-DE" sz="20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,2</m:t>
                              </m:r>
                              <m:r>
                                <m:rPr>
                                  <m:sty m:val="p"/>
                                </m:rPr>
                                <a:rPr lang="de-DE" sz="20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chemeClr val="tx1"/>
                              </a:solidFill>
                            </a:rPr>
                            <a:t>)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9 - 10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09903771"/>
                      </a:ext>
                    </a:extLst>
                  </a:tr>
                  <a:tr h="104487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Pre>
                                  <m:sPrePr>
                                    <m:ctrlPr>
                                      <a:rPr lang="de-DE" sz="23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sz="23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sub>
                                  <m:sup>
                                    <m:r>
                                      <a:rPr lang="de-DE" sz="23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246</m:t>
                                    </m:r>
                                  </m:sup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de-DE" sz="23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Cf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sz="23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r>
                                  <a:rPr lang="en-US" sz="1800" b="0" i="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Calibri Light" panose="020F0302020204030204" pitchFamily="34" charset="0"/>
                                  </a:rPr>
                                  <m:t>35.7(5)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1800" b="0" i="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Calibri Light" panose="020F0302020204030204" pitchFamily="34" charset="0"/>
                                  </a:rPr>
                                  <m:t>h</m:t>
                                </m:r>
                              </m:oMath>
                            </m:oMathPara>
                          </a14:m>
                          <a:endParaRPr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Pre>
                                <m:sPrePr>
                                  <m:ctrlP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  <m:sup>
                                  <m: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208</m:t>
                                  </m:r>
                                </m:sup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Pb</m:t>
                                  </m:r>
                                </m:e>
                              </m:sPre>
                            </m:oMath>
                          </a14:m>
                          <a:r>
                            <a:rPr lang="en-US" sz="2000" dirty="0">
                              <a:solidFill>
                                <a:schemeClr val="tx1"/>
                              </a:solidFill>
                            </a:rPr>
                            <a:t>(</a:t>
                          </a:r>
                          <a14:m>
                            <m:oMath xmlns:m="http://schemas.openxmlformats.org/officeDocument/2006/math">
                              <m:sPre>
                                <m:sPrePr>
                                  <m:ctrlP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  <m:sup>
                                  <m: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48</m:t>
                                  </m:r>
                                </m:sup>
                                <m:e>
                                  <m:r>
                                    <m:rPr>
                                      <m:sty m:val="p"/>
                                    </m:rPr>
                                    <a:rPr lang="de-DE" sz="2000" b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Ca</m:t>
                                  </m:r>
                                </m:e>
                              </m:sPre>
                              <m:r>
                                <a:rPr lang="de-DE" sz="20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,2</m:t>
                              </m:r>
                              <m:r>
                                <m:rPr>
                                  <m:sty m:val="p"/>
                                </m:rPr>
                                <a:rPr lang="de-DE" sz="2000" b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oMath>
                          </a14:m>
                          <a:r>
                            <a:rPr lang="en-US" sz="2000" dirty="0">
                              <a:solidFill>
                                <a:schemeClr val="tx1"/>
                              </a:solidFill>
                            </a:rPr>
                            <a:t>)</a:t>
                          </a:r>
                        </a:p>
                        <a:p>
                          <a:pPr algn="ctr"/>
                          <a:endParaRPr lang="en-US" sz="200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pPr algn="ctr"/>
                          <a14:m>
                            <m:oMathPara xmlns:m="http://schemas.openxmlformats.org/officeDocument/2006/math">
                              <m:oMath>
                                <m:sPre>
                                  <m:sPrePr>
                                    <m:ctrlPr>
                                      <a:rPr lang="de-DE" sz="18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sz="18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sub>
                                  <m:sup>
                                    <m:r>
                                      <a:rPr lang="de-DE" sz="18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de-DE" sz="1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54</m:t>
                                    </m:r>
                                  </m:sup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de-DE" sz="1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No</m:t>
                                    </m:r>
                                  </m:e>
                                </m:sPre>
                                <m:r>
                                  <a:rPr lang="de-DE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         </m:t>
                                </m:r>
                                <m:sPre>
                                  <m:sPrePr>
                                    <m:ctrlPr>
                                      <a:rPr lang="de-DE" sz="18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PrePr>
                                  <m:sub>
                                    <m:r>
                                      <a:rPr lang="de-DE" sz="18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sub>
                                  <m:sup>
                                    <m:r>
                                      <a:rPr lang="de-DE" sz="1800" b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de-DE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46</m:t>
                                    </m:r>
                                  </m:sup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de-DE" sz="18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Cf</m:t>
                                    </m:r>
                                  </m:e>
                                </m:sPre>
                              </m:oMath>
                            </m:oMathPara>
                          </a14:m>
                          <a:endParaRPr lang="en-US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18 - 22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845176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Inhaltsplatzhalter 3">
                <a:extLst>
                  <a:ext uri="{FF2B5EF4-FFF2-40B4-BE49-F238E27FC236}">
                    <a16:creationId xmlns:a16="http://schemas.microsoft.com/office/drawing/2014/main" id="{3F46D6FD-F96A-38D1-C57C-09B24E3CA780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021162770"/>
                  </p:ext>
                </p:extLst>
              </p:nvPr>
            </p:nvGraphicFramePr>
            <p:xfrm>
              <a:off x="5914129" y="1386287"/>
              <a:ext cx="6119999" cy="4681978"/>
            </p:xfrm>
            <a:graphic>
              <a:graphicData uri="http://schemas.openxmlformats.org/drawingml/2006/table">
                <a:tbl>
                  <a:tblPr firstRow="1" bandRow="1"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tableStyleId>{21E4AEA4-8DFA-4A89-87EB-49C32662AFE0}</a:tableStyleId>
                  </a:tblPr>
                  <a:tblGrid>
                    <a:gridCol w="1248699">
                      <a:extLst>
                        <a:ext uri="{9D8B030D-6E8A-4147-A177-3AD203B41FA5}">
                          <a16:colId xmlns:a16="http://schemas.microsoft.com/office/drawing/2014/main" val="2900665059"/>
                        </a:ext>
                      </a:extLst>
                    </a:gridCol>
                    <a:gridCol w="1512821">
                      <a:extLst>
                        <a:ext uri="{9D8B030D-6E8A-4147-A177-3AD203B41FA5}">
                          <a16:colId xmlns:a16="http://schemas.microsoft.com/office/drawing/2014/main" val="1661836625"/>
                        </a:ext>
                      </a:extLst>
                    </a:gridCol>
                    <a:gridCol w="1929161">
                      <a:extLst>
                        <a:ext uri="{9D8B030D-6E8A-4147-A177-3AD203B41FA5}">
                          <a16:colId xmlns:a16="http://schemas.microsoft.com/office/drawing/2014/main" val="2274955104"/>
                        </a:ext>
                      </a:extLst>
                    </a:gridCol>
                    <a:gridCol w="1429318">
                      <a:extLst>
                        <a:ext uri="{9D8B030D-6E8A-4147-A177-3AD203B41FA5}">
                          <a16:colId xmlns:a16="http://schemas.microsoft.com/office/drawing/2014/main" val="3021773971"/>
                        </a:ext>
                      </a:extLst>
                    </a:gridCol>
                  </a:tblGrid>
                  <a:tr h="9448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1" i="0" dirty="0">
                              <a:solidFill>
                                <a:schemeClr val="tx1"/>
                              </a:solidFill>
                              <a:latin typeface="Calibri Light" panose="020F0302020204030204" pitchFamily="34" charset="0"/>
                              <a:cs typeface="Calibri Light" panose="020F0302020204030204" pitchFamily="34" charset="0"/>
                            </a:rPr>
                            <a:t>Isotope</a:t>
                          </a:r>
                          <a:endParaRPr lang="en-US" sz="2200" b="1" i="0" dirty="0">
                            <a:solidFill>
                              <a:schemeClr val="tx1"/>
                            </a:solidFill>
                            <a:effectLst>
                              <a:outerShdw blurRad="50800" dist="38100" dir="2700000" algn="tl" rotWithShape="0">
                                <a:prstClr val="black">
                                  <a:alpha val="40000"/>
                                </a:prstClr>
                              </a:outerShdw>
                            </a:effectLst>
                            <a:latin typeface="Calibri Light" panose="020F0302020204030204" pitchFamily="34" charset="0"/>
                            <a:cs typeface="Calibri Light" panose="020F030202020403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1" i="0" dirty="0">
                              <a:solidFill>
                                <a:schemeClr val="tx1"/>
                              </a:solidFill>
                              <a:latin typeface="Calibri Light" panose="020F0302020204030204" pitchFamily="34" charset="0"/>
                              <a:cs typeface="Calibri Light" panose="020F0302020204030204" pitchFamily="34" charset="0"/>
                            </a:rPr>
                            <a:t>Half-life</a:t>
                          </a:r>
                        </a:p>
                      </a:txBody>
                      <a:tcPr marL="137160" marR="137160" marT="137160" marB="13716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1" i="0" dirty="0">
                              <a:solidFill>
                                <a:schemeClr val="tx1"/>
                              </a:solidFill>
                              <a:latin typeface="Calibri Light" panose="020F0302020204030204" pitchFamily="34" charset="0"/>
                              <a:cs typeface="Calibri Light" panose="020F0302020204030204" pitchFamily="34" charset="0"/>
                            </a:rPr>
                            <a:t>Reaction</a:t>
                          </a:r>
                        </a:p>
                      </a:txBody>
                      <a:tcPr marL="137160" marR="137160" marT="137160" marB="13716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 b="1" i="0" dirty="0">
                              <a:solidFill>
                                <a:schemeClr val="tx1"/>
                              </a:solidFill>
                              <a:latin typeface="Calibri Light" panose="020F0302020204030204" pitchFamily="34" charset="0"/>
                              <a:cs typeface="Calibri Light" panose="020F0302020204030204" pitchFamily="34" charset="0"/>
                            </a:rPr>
                            <a:t>Ions</a:t>
                          </a:r>
                        </a:p>
                        <a:p>
                          <a:pPr algn="ctr"/>
                          <a:r>
                            <a:rPr lang="en-US" sz="2200" b="1" i="0" dirty="0">
                              <a:solidFill>
                                <a:schemeClr val="tx1"/>
                              </a:solidFill>
                              <a:latin typeface="Calibri Light" panose="020F0302020204030204" pitchFamily="34" charset="0"/>
                              <a:cs typeface="Calibri Light" panose="020F0302020204030204" pitchFamily="34" charset="0"/>
                            </a:rPr>
                            <a:t>per hour</a:t>
                          </a:r>
                        </a:p>
                      </a:txBody>
                      <a:tcPr marL="137160" marR="137160" marT="137160" marB="13716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86819955"/>
                      </a:ext>
                    </a:extLst>
                  </a:tr>
                  <a:tr h="663729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20" t="-145283" r="-394949" b="-47169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84874" t="-145283" r="-228571" b="-47169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44737" t="-145283" r="-78947" b="-47169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29204" t="-145283" r="-6195" b="-47169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9510033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20" t="-236364" r="-394949" b="-35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84874" t="-236364" r="-228571" b="-35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44737" t="-236364" r="-78947" b="-35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1 - 1.5</a:t>
                          </a:r>
                        </a:p>
                        <a:p>
                          <a:pPr algn="ctr"/>
                          <a:endParaRPr lang="en-US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12721584"/>
                      </a:ext>
                    </a:extLst>
                  </a:tr>
                  <a:tr h="663729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20" t="-355769" r="-394949" b="-27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84874" t="-355769" r="-228571" b="-27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44737" t="-355769" r="-78947" b="-27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5 - 6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06564866"/>
                      </a:ext>
                    </a:extLst>
                  </a:tr>
                  <a:tr h="663729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20" t="-447170" r="-394949" b="-1698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84874" t="-447170" r="-228571" b="-1698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44737" t="-447170" r="-78947" b="-1698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/>
                            <a:t>9 - 10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09903771"/>
                      </a:ext>
                    </a:extLst>
                  </a:tr>
                  <a:tr h="1044871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20" t="-353659" r="-394949" b="-97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84874" t="-353659" r="-228571" b="-97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44737" t="-353659" r="-78947" b="-975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800" dirty="0"/>
                            <a:t>18 - 22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0845176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feld 14">
                <a:extLst>
                  <a:ext uri="{FF2B5EF4-FFF2-40B4-BE49-F238E27FC236}">
                    <a16:creationId xmlns:a16="http://schemas.microsoft.com/office/drawing/2014/main" id="{4CA4697F-9F7B-4309-C8B9-5349ABDD77FF}"/>
                  </a:ext>
                </a:extLst>
              </p:cNvPr>
              <p:cNvSpPr txBox="1"/>
              <p:nvPr/>
            </p:nvSpPr>
            <p:spPr>
              <a:xfrm>
                <a:off x="360001" y="3751790"/>
                <a:ext cx="6108636" cy="4462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Wingdings" pitchFamily="2" charset="2"/>
                  <a:buChar char="§"/>
                </a:pPr>
                <a:r>
                  <a:rPr lang="en-US" sz="2300" dirty="0">
                    <a:solidFill>
                      <a:srgbClr val="06B05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Direct</a:t>
                </a:r>
                <a:r>
                  <a:rPr lang="en-US" sz="2300" dirty="0">
                    <a:solidFill>
                      <a:schemeClr val="tx1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production of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de-DE" sz="23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de-DE" sz="23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  <m:sup>
                        <m:r>
                          <a:rPr lang="de-DE" sz="23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240</m:t>
                        </m:r>
                        <m:r>
                          <a:rPr lang="de-DE" sz="23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−244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de-DE" sz="23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Cf</m:t>
                        </m:r>
                      </m:e>
                    </m:sPre>
                    <m:r>
                      <a:rPr lang="de-DE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300" dirty="0">
                    <a:solidFill>
                      <a:schemeClr val="tx1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with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de-DE" sz="23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Pt</m:t>
                    </m:r>
                  </m:oMath>
                </a14:m>
                <a:endParaRPr lang="de-DE" sz="2300" b="0" dirty="0">
                  <a:solidFill>
                    <a:schemeClr val="tx1"/>
                  </a:solidFill>
                  <a:latin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15" name="Textfeld 14">
                <a:extLst>
                  <a:ext uri="{FF2B5EF4-FFF2-40B4-BE49-F238E27FC236}">
                    <a16:creationId xmlns:a16="http://schemas.microsoft.com/office/drawing/2014/main" id="{4CA4697F-9F7B-4309-C8B9-5349ABDD77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001" y="3751790"/>
                <a:ext cx="6108636" cy="446276"/>
              </a:xfrm>
              <a:prstGeom prst="rect">
                <a:avLst/>
              </a:prstGeom>
              <a:blipFill>
                <a:blip r:embed="rId4"/>
                <a:stretch>
                  <a:fillRect l="-1245" t="-11111" b="-3055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B8EC0F92-A62D-45ED-22DA-F5FD37735DB0}"/>
              </a:ext>
            </a:extLst>
          </p:cNvPr>
          <p:cNvGrpSpPr/>
          <p:nvPr/>
        </p:nvGrpSpPr>
        <p:grpSpPr>
          <a:xfrm>
            <a:off x="370957" y="1366075"/>
            <a:ext cx="5232971" cy="2062925"/>
            <a:chOff x="370957" y="1366075"/>
            <a:chExt cx="5737680" cy="2170050"/>
          </a:xfrm>
        </p:grpSpPr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24" name="Objekt 23">
                  <a:extLst>
                    <a:ext uri="{FF2B5EF4-FFF2-40B4-BE49-F238E27FC236}">
                      <a16:creationId xmlns:a16="http://schemas.microsoft.com/office/drawing/2014/main" id="{9E0D3C68-FB98-C7C3-D10D-1CDE5756861A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796312988"/>
                    </p:ext>
                  </p:extLst>
                </p:nvPr>
              </p:nvGraphicFramePr>
              <p:xfrm>
                <a:off x="531510" y="1387337"/>
                <a:ext cx="5416573" cy="1294161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name="oleObj" r:id="rId5" imgW="16650970" imgH="4107180" progId="">
                        <p:embed/>
                      </p:oleObj>
                    </mc:Choice>
                    <mc:Fallback>
                      <p:oleObj name="oleObj" r:id="rId5" imgW="16650970" imgH="4107180" progId="">
                        <p:embed/>
                        <p:pic>
                          <p:nvPicPr>
                            <p:cNvPr id="24" name="Objekt 23">
                              <a:extLst>
                                <a:ext uri="{FF2B5EF4-FFF2-40B4-BE49-F238E27FC236}">
                                  <a16:creationId xmlns:a16="http://schemas.microsoft.com/office/drawing/2014/main" id="{9E0D3C68-FB98-C7C3-D10D-1CDE5756861A}"/>
                                </a:ext>
                              </a:extLst>
                            </p:cNvPr>
                            <p:cNvPicPr/>
                            <p:nvPr/>
                          </p:nvPicPr>
                          <p:blipFill>
                            <a:blip r:embed="rId6"/>
                            <a:stretch/>
                          </p:blipFill>
                          <p:spPr bwMode="auto">
                            <a:xfrm>
                              <a:off x="531510" y="1387337"/>
                              <a:ext cx="5416573" cy="1294161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 xmlns="">
            <p:graphicFrame>
              <p:nvGraphicFramePr>
                <p:cNvPr id="24" name="Objekt 23">
                  <a:extLst>
                    <a:ext uri="{FF2B5EF4-FFF2-40B4-BE49-F238E27FC236}">
                      <a16:creationId xmlns:a16="http://schemas.microsoft.com/office/drawing/2014/main" id="{9E0D3C68-FB98-C7C3-D10D-1CDE5756861A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796312988"/>
                    </p:ext>
                  </p:extLst>
                </p:nvPr>
              </p:nvGraphicFramePr>
              <p:xfrm>
                <a:off x="531510" y="1387337"/>
                <a:ext cx="5416573" cy="1294161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name="oleObj" r:id="rId7" imgW="16650970" imgH="4107180" progId="">
                        <p:embed/>
                      </p:oleObj>
                    </mc:Choice>
                    <mc:Fallback>
                      <p:oleObj name="oleObj" r:id="rId7" imgW="16650970" imgH="4107180" progId="">
                        <p:embed/>
                        <p:pic>
                          <p:nvPicPr>
                            <p:cNvPr id="24" name="Objekt 23">
                              <a:extLst>
                                <a:ext uri="{FF2B5EF4-FFF2-40B4-BE49-F238E27FC236}">
                                  <a16:creationId xmlns:a16="http://schemas.microsoft.com/office/drawing/2014/main" id="{9E0D3C68-FB98-C7C3-D10D-1CDE5756861A}"/>
                                </a:ext>
                              </a:extLst>
                            </p:cNvPr>
                            <p:cNvPicPr/>
                            <p:nvPr/>
                          </p:nvPicPr>
                          <p:blipFill>
                            <a:blip r:embed="rId8"/>
                            <a:stretch/>
                          </p:blipFill>
                          <p:spPr bwMode="auto">
                            <a:xfrm>
                              <a:off x="531510" y="1387337"/>
                              <a:ext cx="5416573" cy="1294161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feld 26">
                  <a:extLst>
                    <a:ext uri="{FF2B5EF4-FFF2-40B4-BE49-F238E27FC236}">
                      <a16:creationId xmlns:a16="http://schemas.microsoft.com/office/drawing/2014/main" id="{27A9CAC9-9DD6-272B-0A3E-38E6C38075FF}"/>
                    </a:ext>
                  </a:extLst>
                </p:cNvPr>
                <p:cNvSpPr txBox="1"/>
                <p:nvPr/>
              </p:nvSpPr>
              <p:spPr>
                <a:xfrm>
                  <a:off x="1274843" y="3166793"/>
                  <a:ext cx="76779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Pre>
                          <m:sPrePr>
                            <m:ctrlPr>
                              <a:rPr lang="de-DE" sz="1800" b="0" i="1" smtClean="0">
                                <a:solidFill>
                                  <a:srgbClr val="521AF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de-DE" sz="1800" b="0" i="1" smtClean="0">
                                <a:solidFill>
                                  <a:srgbClr val="521AFD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de-DE" sz="1800" b="0" i="1" smtClean="0">
                                <a:solidFill>
                                  <a:srgbClr val="521AFD"/>
                                </a:solidFill>
                                <a:latin typeface="Cambria Math" panose="02040503050406030204" pitchFamily="18" charset="0"/>
                              </a:rPr>
                              <m:t>208</m:t>
                            </m:r>
                          </m:sup>
                          <m:e>
                            <m:r>
                              <m:rPr>
                                <m:sty m:val="p"/>
                              </m:rPr>
                              <a:rPr lang="de-DE" sz="1800" b="0" i="0" smtClean="0">
                                <a:solidFill>
                                  <a:srgbClr val="521AFD"/>
                                </a:solidFill>
                                <a:latin typeface="Cambria Math" panose="02040503050406030204" pitchFamily="18" charset="0"/>
                              </a:rPr>
                              <m:t>Pb</m:t>
                            </m:r>
                          </m:e>
                        </m:sPre>
                      </m:oMath>
                    </m:oMathPara>
                  </a14:m>
                  <a:endParaRPr lang="en-US" dirty="0">
                    <a:solidFill>
                      <a:srgbClr val="521AFD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Textfeld 26">
                  <a:extLst>
                    <a:ext uri="{FF2B5EF4-FFF2-40B4-BE49-F238E27FC236}">
                      <a16:creationId xmlns:a16="http://schemas.microsoft.com/office/drawing/2014/main" id="{27A9CAC9-9DD6-272B-0A3E-38E6C38075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74843" y="3166793"/>
                  <a:ext cx="767797" cy="369332"/>
                </a:xfrm>
                <a:prstGeom prst="rect">
                  <a:avLst/>
                </a:prstGeom>
                <a:blipFill>
                  <a:blip r:embed="rId9"/>
                  <a:stretch>
                    <a:fillRect r="-3571" b="-2413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feld 28">
                  <a:extLst>
                    <a:ext uri="{FF2B5EF4-FFF2-40B4-BE49-F238E27FC236}">
                      <a16:creationId xmlns:a16="http://schemas.microsoft.com/office/drawing/2014/main" id="{5F70D1B1-81DA-24AF-2485-6F6D541D43A1}"/>
                    </a:ext>
                  </a:extLst>
                </p:cNvPr>
                <p:cNvSpPr txBox="1"/>
                <p:nvPr/>
              </p:nvSpPr>
              <p:spPr>
                <a:xfrm>
                  <a:off x="455162" y="2777783"/>
                  <a:ext cx="499441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Pre>
                          <m:sPrePr>
                            <m:ctrlPr>
                              <a:rPr lang="de-DE" sz="1800" b="0" i="1" smtClean="0">
                                <a:solidFill>
                                  <a:srgbClr val="CA913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de-DE" sz="1800" b="0" i="1" smtClean="0">
                                <a:solidFill>
                                  <a:srgbClr val="CA9132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de-DE" sz="1800" b="0" i="1" smtClean="0">
                                <a:solidFill>
                                  <a:srgbClr val="CA9132"/>
                                </a:solidFill>
                                <a:latin typeface="Cambria Math" panose="02040503050406030204" pitchFamily="18" charset="0"/>
                              </a:rPr>
                              <m:t>48</m:t>
                            </m:r>
                          </m:sup>
                          <m:e>
                            <m:r>
                              <m:rPr>
                                <m:sty m:val="p"/>
                              </m:rPr>
                              <a:rPr lang="de-DE" sz="1800" b="0" i="0" smtClean="0">
                                <a:solidFill>
                                  <a:srgbClr val="CA9132"/>
                                </a:solidFill>
                                <a:latin typeface="Cambria Math" panose="02040503050406030204" pitchFamily="18" charset="0"/>
                              </a:rPr>
                              <m:t>Ca</m:t>
                            </m:r>
                          </m:e>
                        </m:sPre>
                      </m:oMath>
                    </m:oMathPara>
                  </a14:m>
                  <a:endParaRPr lang="en-US" dirty="0">
                    <a:solidFill>
                      <a:srgbClr val="CA9132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Textfeld 28">
                  <a:extLst>
                    <a:ext uri="{FF2B5EF4-FFF2-40B4-BE49-F238E27FC236}">
                      <a16:creationId xmlns:a16="http://schemas.microsoft.com/office/drawing/2014/main" id="{5F70D1B1-81DA-24AF-2485-6F6D541D43A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162" y="2777783"/>
                  <a:ext cx="499441" cy="369332"/>
                </a:xfrm>
                <a:prstGeom prst="rect">
                  <a:avLst/>
                </a:prstGeom>
                <a:blipFill>
                  <a:blip r:embed="rId10"/>
                  <a:stretch>
                    <a:fillRect r="-32432" b="-2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feld 30">
                  <a:extLst>
                    <a:ext uri="{FF2B5EF4-FFF2-40B4-BE49-F238E27FC236}">
                      <a16:creationId xmlns:a16="http://schemas.microsoft.com/office/drawing/2014/main" id="{CBFAC3C9-1A40-AFC3-3E49-0493A9480C99}"/>
                    </a:ext>
                  </a:extLst>
                </p:cNvPr>
                <p:cNvSpPr txBox="1"/>
                <p:nvPr/>
              </p:nvSpPr>
              <p:spPr>
                <a:xfrm>
                  <a:off x="1140665" y="2827747"/>
                  <a:ext cx="1036154" cy="3724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Pre>
                          <m:sPrePr>
                            <m:ctrlPr>
                              <a:rPr lang="de-DE" sz="1800" b="0" i="1" smtClean="0">
                                <a:solidFill>
                                  <a:srgbClr val="521AF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de-DE" sz="1800" b="0" i="1" smtClean="0">
                                <a:solidFill>
                                  <a:srgbClr val="521AFD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de-DE" sz="1800" b="0" i="1" smtClean="0">
                                <a:solidFill>
                                  <a:srgbClr val="521AFD"/>
                                </a:solidFill>
                                <a:latin typeface="Cambria Math" panose="02040503050406030204" pitchFamily="18" charset="0"/>
                              </a:rPr>
                              <m:t>195−198</m:t>
                            </m:r>
                          </m:sup>
                          <m:e>
                            <m:r>
                              <m:rPr>
                                <m:sty m:val="p"/>
                              </m:rPr>
                              <a:rPr lang="de-DE" sz="1800" b="0" i="0" smtClean="0">
                                <a:solidFill>
                                  <a:srgbClr val="521AFD"/>
                                </a:solidFill>
                                <a:latin typeface="Cambria Math" panose="02040503050406030204" pitchFamily="18" charset="0"/>
                              </a:rPr>
                              <m:t>Pt</m:t>
                            </m:r>
                          </m:e>
                        </m:sPre>
                      </m:oMath>
                    </m:oMathPara>
                  </a14:m>
                  <a:endParaRPr lang="en-US" dirty="0">
                    <a:solidFill>
                      <a:srgbClr val="521AFD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Textfeld 30">
                  <a:extLst>
                    <a:ext uri="{FF2B5EF4-FFF2-40B4-BE49-F238E27FC236}">
                      <a16:creationId xmlns:a16="http://schemas.microsoft.com/office/drawing/2014/main" id="{CBFAC3C9-1A40-AFC3-3E49-0493A9480C9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40665" y="2827747"/>
                  <a:ext cx="1036154" cy="372410"/>
                </a:xfrm>
                <a:prstGeom prst="rect">
                  <a:avLst/>
                </a:prstGeom>
                <a:blipFill>
                  <a:blip r:embed="rId11"/>
                  <a:stretch>
                    <a:fillRect r="-14667" b="-2758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feld 32">
                  <a:extLst>
                    <a:ext uri="{FF2B5EF4-FFF2-40B4-BE49-F238E27FC236}">
                      <a16:creationId xmlns:a16="http://schemas.microsoft.com/office/drawing/2014/main" id="{327A72F0-607F-FB93-4791-E48CE53F296B}"/>
                    </a:ext>
                  </a:extLst>
                </p:cNvPr>
                <p:cNvSpPr txBox="1"/>
                <p:nvPr/>
              </p:nvSpPr>
              <p:spPr>
                <a:xfrm>
                  <a:off x="4713647" y="2879064"/>
                  <a:ext cx="1384023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Pre>
                          <m:sPrePr>
                            <m:ctrlPr>
                              <a:rPr lang="de-DE" sz="1800" b="0" i="1" smtClean="0">
                                <a:solidFill>
                                  <a:srgbClr val="24731D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de-DE" sz="1800" b="0" i="1" smtClean="0">
                                <a:solidFill>
                                  <a:srgbClr val="24731D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de-DE" sz="1800" b="0" i="1" smtClean="0">
                                <a:solidFill>
                                  <a:srgbClr val="24731D"/>
                                </a:solidFill>
                                <a:latin typeface="Cambria Math" panose="02040503050406030204" pitchFamily="18" charset="0"/>
                              </a:rPr>
                              <m:t>240−246</m:t>
                            </m:r>
                          </m:sup>
                          <m:e>
                            <m:r>
                              <m:rPr>
                                <m:sty m:val="p"/>
                              </m:rPr>
                              <a:rPr lang="de-DE" sz="1800" b="0" i="0" smtClean="0">
                                <a:solidFill>
                                  <a:srgbClr val="24731D"/>
                                </a:solidFill>
                                <a:latin typeface="Cambria Math" panose="02040503050406030204" pitchFamily="18" charset="0"/>
                              </a:rPr>
                              <m:t>Cf</m:t>
                            </m:r>
                          </m:e>
                        </m:sPre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3" name="Textfeld 32">
                  <a:extLst>
                    <a:ext uri="{FF2B5EF4-FFF2-40B4-BE49-F238E27FC236}">
                      <a16:creationId xmlns:a16="http://schemas.microsoft.com/office/drawing/2014/main" id="{327A72F0-607F-FB93-4791-E48CE53F296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13647" y="2879064"/>
                  <a:ext cx="1384023" cy="369332"/>
                </a:xfrm>
                <a:prstGeom prst="rect">
                  <a:avLst/>
                </a:prstGeom>
                <a:blipFill>
                  <a:blip r:embed="rId12"/>
                  <a:stretch>
                    <a:fillRect b="-2413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34" name="Grafik 42" descr="Bildxx1.png">
              <a:extLst>
                <a:ext uri="{FF2B5EF4-FFF2-40B4-BE49-F238E27FC236}">
                  <a16:creationId xmlns:a16="http://schemas.microsoft.com/office/drawing/2014/main" id="{B153C685-A410-EC3B-C062-C01466733F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 l="73388" t="3703" r="14789" b="41109"/>
            <a:stretch/>
          </p:blipFill>
          <p:spPr bwMode="auto">
            <a:xfrm rot="11518922">
              <a:off x="3488540" y="2562266"/>
              <a:ext cx="562581" cy="633593"/>
            </a:xfrm>
            <a:prstGeom prst="rect">
              <a:avLst/>
            </a:prstGeom>
          </p:spPr>
        </p:pic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F62107C4-A2AC-F7F2-CA77-67966E2E8BAE}"/>
                </a:ext>
              </a:extLst>
            </p:cNvPr>
            <p:cNvSpPr/>
            <p:nvPr/>
          </p:nvSpPr>
          <p:spPr>
            <a:xfrm>
              <a:off x="370957" y="1366075"/>
              <a:ext cx="5737680" cy="217005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>
              <a:outerShdw blurRad="50800" dist="2676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7" name="Gerade Verbindung 36">
            <a:extLst>
              <a:ext uri="{FF2B5EF4-FFF2-40B4-BE49-F238E27FC236}">
                <a16:creationId xmlns:a16="http://schemas.microsoft.com/office/drawing/2014/main" id="{C7DC7D3A-7649-B03A-08F0-F85AF7597721}"/>
              </a:ext>
            </a:extLst>
          </p:cNvPr>
          <p:cNvCxnSpPr>
            <a:cxnSpLocks/>
          </p:cNvCxnSpPr>
          <p:nvPr/>
        </p:nvCxnSpPr>
        <p:spPr>
          <a:xfrm>
            <a:off x="5754696" y="1366075"/>
            <a:ext cx="667" cy="3663125"/>
          </a:xfrm>
          <a:prstGeom prst="line">
            <a:avLst/>
          </a:prstGeom>
          <a:ln w="76200">
            <a:solidFill>
              <a:srgbClr val="06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39">
            <a:extLst>
              <a:ext uri="{FF2B5EF4-FFF2-40B4-BE49-F238E27FC236}">
                <a16:creationId xmlns:a16="http://schemas.microsoft.com/office/drawing/2014/main" id="{C92EA1C4-3656-0226-7587-F674F8FE9267}"/>
              </a:ext>
            </a:extLst>
          </p:cNvPr>
          <p:cNvCxnSpPr>
            <a:cxnSpLocks/>
          </p:cNvCxnSpPr>
          <p:nvPr/>
        </p:nvCxnSpPr>
        <p:spPr>
          <a:xfrm flipH="1">
            <a:off x="5754696" y="5029200"/>
            <a:ext cx="667" cy="103906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3A3FB393-6193-8A4C-76AE-BD259359BD9A}"/>
              </a:ext>
            </a:extLst>
          </p:cNvPr>
          <p:cNvSpPr/>
          <p:nvPr/>
        </p:nvSpPr>
        <p:spPr>
          <a:xfrm>
            <a:off x="7247378" y="5230876"/>
            <a:ext cx="1224000" cy="650577"/>
          </a:xfrm>
          <a:prstGeom prst="ellipse">
            <a:avLst/>
          </a:prstGeom>
          <a:noFill/>
          <a:ln w="28575">
            <a:solidFill>
              <a:srgbClr val="FFC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5A9C299C-C380-C56F-5F4E-81FFBED03550}"/>
                  </a:ext>
                </a:extLst>
              </p:cNvPr>
              <p:cNvSpPr txBox="1"/>
              <p:nvPr/>
            </p:nvSpPr>
            <p:spPr>
              <a:xfrm>
                <a:off x="360000" y="4338885"/>
                <a:ext cx="5748631" cy="8661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Wingdings" pitchFamily="2" charset="2"/>
                  <a:buChar char="§"/>
                </a:pPr>
                <a:r>
                  <a:rPr lang="en-US" sz="2500" dirty="0">
                    <a:solidFill>
                      <a:srgbClr val="FF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Indirect</a:t>
                </a:r>
                <a:r>
                  <a:rPr lang="en-US" sz="25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production via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de-DE" sz="2500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de-DE" sz="250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  <m:sup>
                        <m:r>
                          <a:rPr lang="de-DE" sz="2500">
                            <a:latin typeface="Cambria Math" panose="02040503050406030204" pitchFamily="18" charset="0"/>
                          </a:rPr>
                          <m:t>254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de-DE" sz="2500">
                            <a:latin typeface="Cambria Math" panose="02040503050406030204" pitchFamily="18" charset="0"/>
                          </a:rPr>
                          <m:t>No</m:t>
                        </m:r>
                      </m:e>
                    </m:sPre>
                  </m:oMath>
                </a14:m>
                <a:r>
                  <a:rPr lang="en-US" sz="2500" dirty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via    subsequent </a:t>
                </a:r>
                <a14:m>
                  <m:oMath xmlns:m="http://schemas.openxmlformats.org/officeDocument/2006/math">
                    <m:r>
                      <a:rPr lang="de-DE" sz="2500" i="1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𝛼</m:t>
                    </m:r>
                    <m:r>
                      <a:rPr lang="de-DE" sz="2500" b="0" i="0" smtClean="0">
                        <a:latin typeface="Cambria Math" panose="02040503050406030204" pitchFamily="18" charset="0"/>
                        <a:cs typeface="Calibri Light" panose="020F0302020204030204" pitchFamily="34" charset="0"/>
                      </a:rPr>
                      <m:t> </m:t>
                    </m:r>
                  </m:oMath>
                </a14:m>
                <a:r>
                  <a:rPr lang="de-DE" sz="2500" dirty="0">
                    <a:latin typeface="Calibri Light" panose="020F0302020204030204" pitchFamily="34" charset="0"/>
                  </a:rPr>
                  <a:t>decays</a:t>
                </a:r>
              </a:p>
            </p:txBody>
          </p:sp>
        </mc:Choice>
        <mc:Fallback xmlns="">
          <p:sp>
            <p:nvSpPr>
              <p:cNvPr id="8" name="Textfeld 7">
                <a:extLst>
                  <a:ext uri="{FF2B5EF4-FFF2-40B4-BE49-F238E27FC236}">
                    <a16:creationId xmlns:a16="http://schemas.microsoft.com/office/drawing/2014/main" id="{5A9C299C-C380-C56F-5F4E-81FFBED035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000" y="4338885"/>
                <a:ext cx="5748631" cy="866135"/>
              </a:xfrm>
              <a:prstGeom prst="rect">
                <a:avLst/>
              </a:prstGeom>
              <a:blipFill>
                <a:blip r:embed="rId14"/>
                <a:stretch>
                  <a:fillRect l="-1545" t="-4348" b="-1739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feld 13">
            <a:extLst>
              <a:ext uri="{FF2B5EF4-FFF2-40B4-BE49-F238E27FC236}">
                <a16:creationId xmlns:a16="http://schemas.microsoft.com/office/drawing/2014/main" id="{A1A99156-EC19-E9E1-A7ED-194551D3E2AE}"/>
              </a:ext>
            </a:extLst>
          </p:cNvPr>
          <p:cNvSpPr txBox="1"/>
          <p:nvPr/>
        </p:nvSpPr>
        <p:spPr>
          <a:xfrm>
            <a:off x="360001" y="5314004"/>
            <a:ext cx="5243931" cy="86177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de-DE" sz="2500" dirty="0">
                <a:latin typeface="Calibri Light" panose="020F0302020204030204" pitchFamily="34" charset="0"/>
                <a:cs typeface="Calibri Light" panose="020F0302020204030204" pitchFamily="34" charset="0"/>
              </a:rPr>
              <a:t>Long half-</a:t>
            </a:r>
            <a:r>
              <a:rPr lang="de-DE" sz="2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life</a:t>
            </a:r>
            <a:r>
              <a:rPr lang="de-DE" sz="2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2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challenging</a:t>
            </a:r>
            <a:r>
              <a:rPr lang="de-DE" sz="25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2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for</a:t>
            </a:r>
            <a:r>
              <a:rPr lang="de-DE" sz="2500" dirty="0">
                <a:latin typeface="Calibri Light" panose="020F0302020204030204" pitchFamily="34" charset="0"/>
                <a:cs typeface="Calibri Light" panose="020F0302020204030204" pitchFamily="34" charset="0"/>
              </a:rPr>
              <a:t> RADRIS  </a:t>
            </a:r>
            <a:r>
              <a:rPr lang="de-DE" sz="25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method</a:t>
            </a:r>
            <a:endParaRPr lang="en-US" sz="2500" dirty="0"/>
          </a:p>
        </p:txBody>
      </p:sp>
      <p:sp>
        <p:nvSpPr>
          <p:cNvPr id="10" name="Titel 8">
            <a:extLst>
              <a:ext uri="{FF2B5EF4-FFF2-40B4-BE49-F238E27FC236}">
                <a16:creationId xmlns:a16="http://schemas.microsoft.com/office/drawing/2014/main" id="{9CA2856F-29AA-EE13-0FF2-7C0065E84D09}"/>
              </a:ext>
            </a:extLst>
          </p:cNvPr>
          <p:cNvSpPr txBox="1">
            <a:spLocks/>
          </p:cNvSpPr>
          <p:nvPr/>
        </p:nvSpPr>
        <p:spPr>
          <a:xfrm>
            <a:off x="360000" y="659646"/>
            <a:ext cx="8976000" cy="90830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200" kern="1200" cap="all" baseline="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en-US" sz="3000" dirty="0"/>
              <a:t>Production of Californium at </a:t>
            </a:r>
            <a:r>
              <a:rPr lang="en-US" sz="3000" dirty="0" err="1"/>
              <a:t>gsi</a:t>
            </a:r>
            <a:endParaRPr lang="en-US" sz="3000" dirty="0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A2B412C4-6731-0032-EC05-4D34014E0A2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60000" y="359999"/>
            <a:ext cx="8976000" cy="190800"/>
          </a:xfrm>
        </p:spPr>
        <p:txBody>
          <a:bodyPr/>
          <a:lstStyle/>
          <a:p>
            <a:r>
              <a:rPr lang="de-DE" b="1" dirty="0"/>
              <a:t>Evolution of </a:t>
            </a:r>
            <a:r>
              <a:rPr lang="de-DE" b="1" dirty="0" err="1"/>
              <a:t>changes</a:t>
            </a:r>
            <a:r>
              <a:rPr lang="de-DE" b="1" dirty="0"/>
              <a:t> in </a:t>
            </a:r>
            <a:r>
              <a:rPr lang="de-DE" b="1" dirty="0" err="1"/>
              <a:t>mean-square</a:t>
            </a:r>
            <a:r>
              <a:rPr lang="de-DE" b="1" dirty="0"/>
              <a:t> </a:t>
            </a:r>
            <a:r>
              <a:rPr lang="de-DE" b="1" dirty="0" err="1"/>
              <a:t>charge</a:t>
            </a:r>
            <a:r>
              <a:rPr lang="de-DE" b="1" dirty="0"/>
              <a:t> radii in </a:t>
            </a:r>
            <a:r>
              <a:rPr lang="de-DE" b="1" dirty="0" err="1"/>
              <a:t>californium</a:t>
            </a:r>
            <a:r>
              <a:rPr lang="de-DE" b="1" dirty="0"/>
              <a:t> isotopes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15463E20-4C2F-96FD-D4CF-021B1475402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489091" y="5697603"/>
            <a:ext cx="368300" cy="29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6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7" grpId="0" animBg="1"/>
      <p:bldP spid="8" grpId="0"/>
      <p:bldP spid="14" grpId="0"/>
    </p:bldLst>
  </p:timing>
</p:sld>
</file>

<file path=ppt/theme/theme1.xml><?xml version="1.0" encoding="utf-8"?>
<a:theme xmlns:a="http://schemas.openxmlformats.org/drawingml/2006/main" name="Template">
  <a:themeElements>
    <a:clrScheme name="TUD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001A"/>
      </a:accent1>
      <a:accent2>
        <a:srgbClr val="004E8A"/>
      </a:accent2>
      <a:accent3>
        <a:srgbClr val="009CDA"/>
      </a:accent3>
      <a:accent4>
        <a:srgbClr val="00689D"/>
      </a:accent4>
      <a:accent5>
        <a:srgbClr val="B5B5B5"/>
      </a:accent5>
      <a:accent6>
        <a:srgbClr val="535353"/>
      </a:accent6>
      <a:hlink>
        <a:srgbClr val="243572"/>
      </a:hlink>
      <a:folHlink>
        <a:srgbClr val="611C73"/>
      </a:folHlink>
    </a:clrScheme>
    <a:fontScheme name="TU Darmstadt 2023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1733</Words>
  <Application>Microsoft Macintosh PowerPoint</Application>
  <PresentationFormat>Breitbild</PresentationFormat>
  <Paragraphs>455</Paragraphs>
  <Slides>27</Slides>
  <Notes>7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27</vt:i4>
      </vt:variant>
    </vt:vector>
  </HeadingPairs>
  <TitlesOfParts>
    <vt:vector size="36" baseType="lpstr">
      <vt:lpstr>Arial</vt:lpstr>
      <vt:lpstr>Arial Black</vt:lpstr>
      <vt:lpstr>Calibri</vt:lpstr>
      <vt:lpstr>Calibri Light</vt:lpstr>
      <vt:lpstr>Cambria Math</vt:lpstr>
      <vt:lpstr>Helvetica</vt:lpstr>
      <vt:lpstr>Wingdings</vt:lpstr>
      <vt:lpstr>Template</vt:lpstr>
      <vt:lpstr>oleObj</vt:lpstr>
      <vt:lpstr>Evolution of changes in mean-square charge radii in californium isotopes</vt:lpstr>
      <vt:lpstr>heavy elements: far from stability</vt:lpstr>
      <vt:lpstr>Physics of heavy elements</vt:lpstr>
      <vt:lpstr>Physics of heavy elements</vt:lpstr>
      <vt:lpstr>Deriving nuclear properties from laser Spectroscopy</vt:lpstr>
      <vt:lpstr>Resonance ionization spectroscopy </vt:lpstr>
      <vt:lpstr>Radiation detected Resonance ionization spectroscopy (RADRIS)</vt:lpstr>
      <vt:lpstr>Isotopic chain in californium </vt:lpstr>
      <vt:lpstr>PowerPoint-Präsentation</vt:lpstr>
      <vt:lpstr>Isotope shifts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Producing heavy elements</vt:lpstr>
      <vt:lpstr>PowerPoint-Präsentation</vt:lpstr>
      <vt:lpstr>PowerPoint-Präsentation</vt:lpstr>
      <vt:lpstr>PowerPoint-Präsentation</vt:lpstr>
      <vt:lpstr>Physics of heavy elements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2023-05-22T13:03:01Z</dcterms:created>
  <dcterms:modified xsi:type="dcterms:W3CDTF">2026-09-04T16:36:44Z</dcterms:modified>
</cp:coreProperties>
</file>