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94" r:id="rId5"/>
    <p:sldMasterId id="2147483698" r:id="rId6"/>
    <p:sldMasterId id="2147483704" r:id="rId7"/>
    <p:sldMasterId id="2147483717" r:id="rId8"/>
    <p:sldMasterId id="2147483728" r:id="rId9"/>
    <p:sldMasterId id="2147483737" r:id="rId10"/>
  </p:sldMasterIdLst>
  <p:notesMasterIdLst>
    <p:notesMasterId r:id="rId34"/>
  </p:notesMasterIdLst>
  <p:handoutMasterIdLst>
    <p:handoutMasterId r:id="rId35"/>
  </p:handoutMasterIdLst>
  <p:sldIdLst>
    <p:sldId id="265" r:id="rId11"/>
    <p:sldId id="270" r:id="rId12"/>
    <p:sldId id="272" r:id="rId13"/>
    <p:sldId id="283" r:id="rId14"/>
    <p:sldId id="269" r:id="rId15"/>
    <p:sldId id="282" r:id="rId16"/>
    <p:sldId id="280" r:id="rId17"/>
    <p:sldId id="273" r:id="rId18"/>
    <p:sldId id="274" r:id="rId19"/>
    <p:sldId id="275" r:id="rId20"/>
    <p:sldId id="288" r:id="rId21"/>
    <p:sldId id="276" r:id="rId22"/>
    <p:sldId id="284" r:id="rId23"/>
    <p:sldId id="473" r:id="rId24"/>
    <p:sldId id="279" r:id="rId25"/>
    <p:sldId id="281" r:id="rId26"/>
    <p:sldId id="287" r:id="rId27"/>
    <p:sldId id="285" r:id="rId28"/>
    <p:sldId id="472" r:id="rId29"/>
    <p:sldId id="469" r:id="rId30"/>
    <p:sldId id="459" r:id="rId31"/>
    <p:sldId id="286" r:id="rId32"/>
    <p:sldId id="278" r:id="rId3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D41"/>
    <a:srgbClr val="0045FE"/>
    <a:srgbClr val="1D8DB0"/>
    <a:srgbClr val="00407A"/>
    <a:srgbClr val="DCEEFA"/>
    <a:srgbClr val="00336D"/>
    <a:srgbClr val="DCE7F0"/>
    <a:srgbClr val="001E41"/>
    <a:srgbClr val="C9E1EF"/>
    <a:srgbClr val="CDD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86358" autoAdjust="0"/>
  </p:normalViewPr>
  <p:slideViewPr>
    <p:cSldViewPr snapToGrid="0" snapToObjects="1">
      <p:cViewPr varScale="1">
        <p:scale>
          <a:sx n="79" d="100"/>
          <a:sy n="79" d="100"/>
        </p:scale>
        <p:origin x="595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58" d="100"/>
          <a:sy n="158" d="100"/>
        </p:scale>
        <p:origin x="42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21" Type="http://schemas.openxmlformats.org/officeDocument/2006/relationships/slide" Target="slides/slide1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91CCF-F6FD-734B-854A-5BC033593B1E}" type="datetimeFigureOut">
              <a:rPr lang="nl-NL" smtClean="0">
                <a:latin typeface="Arial" panose="020B0604020202020204" pitchFamily="34" charset="0"/>
              </a:rPr>
              <a:t>1-9-2026</a:t>
            </a:fld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>
              <a:latin typeface="Arial" panose="020B0604020202020204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2A6D4-CD3D-5148-8B70-A84796F20135}" type="slidenum">
              <a:rPr lang="nl-NL" smtClean="0">
                <a:latin typeface="Arial" panose="020B0604020202020204" pitchFamily="34" charset="0"/>
              </a:rPr>
              <a:t>‹#›</a:t>
            </a:fld>
            <a:endParaRPr 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916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3C66214-DB21-4647-B5DA-0D17CA592867}" type="datetimeFigureOut">
              <a:rPr lang="nl-NL" smtClean="0"/>
              <a:pPr/>
              <a:t>1-9-2026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954E32A-327F-AF4B-8E1F-209FBF93D26D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4046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728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1333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B9BE-4E1A-82DF-DD9C-2ECFF429B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115B9E-CB81-9F9B-E7C4-4CDD86D55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A91850-0913-74EF-B799-6DA76579C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 cm-1 also scanned using Tisa+PDL+532 nm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50F9C-0805-106B-695E-E683C6F5E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414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470D-0F35-6DBF-5CB2-1CA44522E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E07A8-5EA3-0227-1237-F3838A8A0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ED1851-2DDA-C61E-8FC0-CCAED6342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Focus on the fact that there </a:t>
            </a:r>
            <a:r>
              <a:rPr lang="en-US"/>
              <a:t>are different sources</a:t>
            </a:r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6E298-6103-24CD-D113-F93497CE8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64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B6348-B662-C7E1-5B46-ABFF8F562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902CC0-3FF6-5698-42CB-A4DA06D07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F1C335-80A6-0672-131E-1E8710EA3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2047E-0E59-5C66-EA8D-C44143D56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54E32A-327F-AF4B-8E1F-209FBF93D26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08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0" y="648000"/>
            <a:ext cx="12193200" cy="6210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5999" y="1080000"/>
            <a:ext cx="6096524" cy="4024798"/>
          </a:xfrm>
        </p:spPr>
        <p:txBody>
          <a:bodyPr anchor="ctr" anchorCtr="0">
            <a:normAutofit/>
          </a:bodyPr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75999" y="5392801"/>
            <a:ext cx="6096524" cy="730188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248525" y="1654175"/>
            <a:ext cx="4368673" cy="44688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8617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6">
          <p15:clr>
            <a:srgbClr val="FBAE40"/>
          </p15:clr>
        </p15:guide>
        <p15:guide id="2" pos="4203">
          <p15:clr>
            <a:srgbClr val="FBAE40"/>
          </p15:clr>
        </p15:guide>
        <p15:guide id="3" orient="horz" pos="397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8" name="Rechthoek 7"/>
          <p:cNvSpPr/>
          <p:nvPr/>
        </p:nvSpPr>
        <p:spPr>
          <a:xfrm>
            <a:off x="0" y="647998"/>
            <a:ext cx="12193200" cy="6210002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2018135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1350253"/>
            <a:ext cx="4648209" cy="5507747"/>
          </a:xfrm>
          <a:prstGeom prst="rect">
            <a:avLst/>
          </a:prstGeom>
        </p:spPr>
      </p:pic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76003" y="4359604"/>
            <a:ext cx="8333999" cy="1655999"/>
          </a:xfrm>
        </p:spPr>
        <p:txBody>
          <a:bodyPr lIns="0" tIns="0" rIns="0" bIns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6000" y="1800000"/>
            <a:ext cx="8334000" cy="23868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38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574D-6A93-4166-8E26-16ED5F70859C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322770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0B94-BB9A-4B41-BB83-A41B589CDDCC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91" y="675126"/>
            <a:ext cx="4648209" cy="5507747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tot edit Master title style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70691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A drawing of a building&#10;&#10;Description automatically generated">
            <a:extLst>
              <a:ext uri="{FF2B5EF4-FFF2-40B4-BE49-F238E27FC236}">
                <a16:creationId xmlns:a16="http://schemas.microsoft.com/office/drawing/2014/main" id="{71282CEB-63B9-C66F-24DE-B785C19BE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10466" t="2695" r="31053" b="12482"/>
          <a:stretch/>
        </p:blipFill>
        <p:spPr>
          <a:xfrm>
            <a:off x="8530200" y="686074"/>
            <a:ext cx="3661800" cy="5313049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24540-3634-4D70-A5EC-D0C6A4E0DB22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pic>
        <p:nvPicPr>
          <p:cNvPr id="7" name="Picture 10" descr="A close-up of a black text&#10;&#10;Description automatically generated">
            <a:extLst>
              <a:ext uri="{FF2B5EF4-FFF2-40B4-BE49-F238E27FC236}">
                <a16:creationId xmlns:a16="http://schemas.microsoft.com/office/drawing/2014/main" id="{73EC7DC6-5FAB-3CBF-C3E8-029B8F76B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6800" y="5884190"/>
            <a:ext cx="1074058" cy="253171"/>
          </a:xfrm>
          <a:prstGeom prst="rect">
            <a:avLst/>
          </a:prstGeom>
        </p:spPr>
      </p:pic>
      <p:pic>
        <p:nvPicPr>
          <p:cNvPr id="10" name="Picture 11">
            <a:extLst>
              <a:ext uri="{FF2B5EF4-FFF2-40B4-BE49-F238E27FC236}">
                <a16:creationId xmlns:a16="http://schemas.microsoft.com/office/drawing/2014/main" id="{974A103D-BD85-DCA0-756A-D4CFBA2E7BE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31692" y="5884190"/>
            <a:ext cx="2220209" cy="229867"/>
          </a:xfrm>
          <a:prstGeom prst="rect">
            <a:avLst/>
          </a:prstGeom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8115ECFC-F3AA-AA57-9DAB-738D72906CCD}"/>
              </a:ext>
            </a:extLst>
          </p:cNvPr>
          <p:cNvSpPr/>
          <p:nvPr userDrawn="1"/>
        </p:nvSpPr>
        <p:spPr>
          <a:xfrm>
            <a:off x="0" y="0"/>
            <a:ext cx="12192000" cy="6210000"/>
          </a:xfrm>
          <a:prstGeom prst="rect">
            <a:avLst/>
          </a:prstGeom>
          <a:solidFill>
            <a:srgbClr val="DCE7F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7954197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7954197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674723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hite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0F0F-71EB-4B4C-B09D-AE87E7924E5E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790703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790703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  <p:pic>
        <p:nvPicPr>
          <p:cNvPr id="3" name="Picture 6" descr="A drawing of a building&#10;&#10;Description automatically generated">
            <a:extLst>
              <a:ext uri="{FF2B5EF4-FFF2-40B4-BE49-F238E27FC236}">
                <a16:creationId xmlns:a16="http://schemas.microsoft.com/office/drawing/2014/main" id="{3861BF08-FC44-2D95-6A84-A8003AFC73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10466" t="2695" r="31053" b="12482"/>
          <a:stretch/>
        </p:blipFill>
        <p:spPr>
          <a:xfrm>
            <a:off x="8483042" y="336875"/>
            <a:ext cx="3661800" cy="5313049"/>
          </a:xfrm>
          <a:prstGeom prst="rect">
            <a:avLst/>
          </a:prstGeom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B44EFDB2-4CBE-C2B4-C621-C9A4734A9A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9557656" y="5616893"/>
            <a:ext cx="2220209" cy="229867"/>
          </a:xfrm>
          <a:prstGeom prst="rect">
            <a:avLst/>
          </a:prstGeom>
        </p:spPr>
      </p:pic>
      <p:pic>
        <p:nvPicPr>
          <p:cNvPr id="12" name="Picture 10" descr="A close-up of a black text&#10;&#10;Description automatically generated">
            <a:extLst>
              <a:ext uri="{FF2B5EF4-FFF2-40B4-BE49-F238E27FC236}">
                <a16:creationId xmlns:a16="http://schemas.microsoft.com/office/drawing/2014/main" id="{01AF303C-A864-3054-CA66-90F9FB9F6A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0090768" y="5816516"/>
            <a:ext cx="1074058" cy="25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24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hite Arenbe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D3A06-655C-4BDF-96D9-1EA5A95208DA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76003" y="1800000"/>
            <a:ext cx="8333999" cy="2386800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3" y="4359600"/>
            <a:ext cx="8333999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Click to edit Master text style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0134D362-2F6D-6178-2021-56CB77A43E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5056" t="22889" r="1850" b="21912"/>
          <a:stretch/>
        </p:blipFill>
        <p:spPr>
          <a:xfrm>
            <a:off x="7964195" y="3487824"/>
            <a:ext cx="4229428" cy="2507795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7EA9907-0C52-2D4E-AF9B-33CF3471D2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rcRect/>
          <a:stretch/>
        </p:blipFill>
        <p:spPr>
          <a:xfrm>
            <a:off x="8341886" y="5905274"/>
            <a:ext cx="2025927" cy="229867"/>
          </a:xfrm>
          <a:prstGeom prst="rect">
            <a:avLst/>
          </a:prstGeom>
        </p:spPr>
      </p:pic>
      <p:pic>
        <p:nvPicPr>
          <p:cNvPr id="8" name="Picture 11" descr="A close-up of a black text&#10;&#10;Description automatically generated">
            <a:extLst>
              <a:ext uri="{FF2B5EF4-FFF2-40B4-BE49-F238E27FC236}">
                <a16:creationId xmlns:a16="http://schemas.microsoft.com/office/drawing/2014/main" id="{00439146-C72A-057D-B9B6-AE107DEFEC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0677243" y="5876654"/>
            <a:ext cx="1074058" cy="25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95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AB5D6-45DE-4932-9435-0B52C1AEBC19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038396F-7730-F377-DDEA-86BFFDCB2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897" y="394913"/>
            <a:ext cx="2604923" cy="970940"/>
          </a:xfrm>
          <a:solidFill>
            <a:schemeClr val="bg2"/>
          </a:solidFill>
          <a:effectLst/>
        </p:spPr>
        <p:txBody>
          <a:bodyPr anchor="ctr" anchorCtr="0">
            <a:noAutofit/>
          </a:bodyPr>
          <a:lstStyle>
            <a:lvl1pPr marL="0" indent="0" algn="ctr">
              <a:buNone/>
              <a:defRPr kumimoji="0" lang="nl-NL" sz="1600" b="0" i="0" u="none" strike="noStrike" kern="1200" cap="none" spc="0" normalizeH="0" baseline="0" dirty="0" smtClean="0">
                <a:ln>
                  <a:noFill/>
                </a:ln>
                <a:solidFill>
                  <a:srgbClr val="00407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>
              <a:defRPr kumimoji="0" lang="nl-NL" sz="1600" b="0" i="0" u="none" strike="noStrike" kern="1200" cap="none" spc="0" normalizeH="0" baseline="0" dirty="0" smtClean="0">
                <a:ln>
                  <a:noFill/>
                </a:ln>
                <a:solidFill>
                  <a:srgbClr val="00407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2pPr>
            <a:lvl3pPr>
              <a:defRPr kumimoji="0" lang="nl-NL" sz="1600" b="0" i="0" u="none" strike="noStrike" kern="1200" cap="none" spc="0" normalizeH="0" baseline="0" dirty="0" smtClean="0">
                <a:ln>
                  <a:noFill/>
                </a:ln>
                <a:solidFill>
                  <a:srgbClr val="00407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3pPr>
            <a:lvl4pPr>
              <a:defRPr kumimoji="0" lang="nl-NL" sz="1600" b="0" i="0" u="none" strike="noStrike" kern="1200" cap="none" spc="0" normalizeH="0" baseline="0" dirty="0" smtClean="0">
                <a:ln>
                  <a:noFill/>
                </a:ln>
                <a:solidFill>
                  <a:srgbClr val="00407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4pPr>
            <a:lvl5pPr>
              <a:defRPr kumimoji="0" lang="nl-BE" sz="1600" b="0" i="0" u="none" strike="noStrike" kern="1200" cap="none" spc="0" normalizeH="0" baseline="0" dirty="0">
                <a:ln>
                  <a:noFill/>
                </a:ln>
                <a:solidFill>
                  <a:srgbClr val="00407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Description/label</a:t>
            </a:r>
          </a:p>
        </p:txBody>
      </p:sp>
    </p:spTree>
    <p:extLst>
      <p:ext uri="{BB962C8B-B14F-4D97-AF65-F5344CB8AC3E}">
        <p14:creationId xmlns:p14="http://schemas.microsoft.com/office/powerpoint/2010/main" val="3404501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A57DD69C-BAF3-C65D-9D16-22DCC5E34E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8154" y="-9000"/>
            <a:ext cx="5990400" cy="622800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08274F4-62C4-4D64-99C5-F4571F2B687A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F179DAE-D0A6-40C3-B8BC-6A97C268D03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D9B89F6-B4F7-1517-6FAA-2A2481A1AFBD}"/>
              </a:ext>
            </a:extLst>
          </p:cNvPr>
          <p:cNvSpPr/>
          <p:nvPr userDrawn="1"/>
        </p:nvSpPr>
        <p:spPr>
          <a:xfrm>
            <a:off x="5982246" y="0"/>
            <a:ext cx="6209754" cy="621000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latin typeface="+mn-lt"/>
            </a:endParaRPr>
          </a:p>
        </p:txBody>
      </p:sp>
      <p:sp>
        <p:nvSpPr>
          <p:cNvPr id="35" name="Tijdelijke aanduiding voor tekst 34">
            <a:extLst>
              <a:ext uri="{FF2B5EF4-FFF2-40B4-BE49-F238E27FC236}">
                <a16:creationId xmlns:a16="http://schemas.microsoft.com/office/drawing/2014/main" id="{C55BAA85-84AD-4F9E-4DA6-CFF0CFA9C8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84750" y="368484"/>
            <a:ext cx="2212976" cy="649288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lang="nl-BE" sz="24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40" name="Tijdelijke aanduiding voor tekst 39">
            <a:extLst>
              <a:ext uri="{FF2B5EF4-FFF2-40B4-BE49-F238E27FC236}">
                <a16:creationId xmlns:a16="http://schemas.microsoft.com/office/drawing/2014/main" id="{29A13512-79A4-5248-891B-B10ABD1A9E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6538" y="904875"/>
            <a:ext cx="1636712" cy="325438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nl-BE" sz="1400" kern="1200" dirty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kuleuven.be</a:t>
            </a:r>
          </a:p>
        </p:txBody>
      </p:sp>
      <p:sp>
        <p:nvSpPr>
          <p:cNvPr id="42" name="Tijdelijke aanduiding voor tekst 11">
            <a:extLst>
              <a:ext uri="{FF2B5EF4-FFF2-40B4-BE49-F238E27FC236}">
                <a16:creationId xmlns:a16="http://schemas.microsoft.com/office/drawing/2014/main" id="{AEC015BA-C15D-CC30-A75F-32CD0BA32F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2863" y="1195388"/>
            <a:ext cx="5397500" cy="3970337"/>
          </a:xfrm>
        </p:spPr>
        <p:txBody>
          <a:bodyPr/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58121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B6D3E1E7-DFBD-ED24-6E17-90C4E35C38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2863" y="1195388"/>
            <a:ext cx="5397500" cy="3970337"/>
          </a:xfrm>
        </p:spPr>
        <p:txBody>
          <a:bodyPr/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49D34-551A-4FA7-BE92-BE5EFF936490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71B45E8B-6BCA-0837-AB2C-A930C4283E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8154" y="-9000"/>
            <a:ext cx="5990400" cy="62280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21" name="Tijdelijke aanduiding voor tekst 34">
            <a:extLst>
              <a:ext uri="{FF2B5EF4-FFF2-40B4-BE49-F238E27FC236}">
                <a16:creationId xmlns:a16="http://schemas.microsoft.com/office/drawing/2014/main" id="{FE30643F-AADB-2C48-D924-4FF439F3B42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84750" y="368484"/>
            <a:ext cx="2212976" cy="649288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lang="nl-BE" sz="24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22" name="Tijdelijke aanduiding voor tekst 39">
            <a:extLst>
              <a:ext uri="{FF2B5EF4-FFF2-40B4-BE49-F238E27FC236}">
                <a16:creationId xmlns:a16="http://schemas.microsoft.com/office/drawing/2014/main" id="{B56291B4-D799-C019-89E2-5364EF0D9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6538" y="904875"/>
            <a:ext cx="1636712" cy="325438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nl-BE" sz="1400" kern="1200" dirty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kuleuven.be</a:t>
            </a:r>
          </a:p>
        </p:txBody>
      </p:sp>
    </p:spTree>
    <p:extLst>
      <p:ext uri="{BB962C8B-B14F-4D97-AF65-F5344CB8AC3E}">
        <p14:creationId xmlns:p14="http://schemas.microsoft.com/office/powerpoint/2010/main" val="3547183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0ED4B2F-11B0-F08D-AD34-D709E74D9C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263" y="1195388"/>
            <a:ext cx="5414962" cy="39973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BFC92A41-193F-4D48-B72F-DAD85AFF3B32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F179DAE-D0A6-40C3-B8BC-6A97C268D03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6" name="Tijdelijke aanduiding voor tekst 11">
            <a:extLst>
              <a:ext uri="{FF2B5EF4-FFF2-40B4-BE49-F238E27FC236}">
                <a16:creationId xmlns:a16="http://schemas.microsoft.com/office/drawing/2014/main" id="{92FE46E0-DD6D-DC74-431A-1FC9731A90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2863" y="1195388"/>
            <a:ext cx="5397500" cy="3970337"/>
          </a:xfrm>
        </p:spPr>
        <p:txBody>
          <a:bodyPr/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7" name="Tijdelijke aanduiding voor tekst 20">
            <a:extLst>
              <a:ext uri="{FF2B5EF4-FFF2-40B4-BE49-F238E27FC236}">
                <a16:creationId xmlns:a16="http://schemas.microsoft.com/office/drawing/2014/main" id="{8B552D0D-A77B-EF30-373A-27F5A5463F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" y="1502333"/>
            <a:ext cx="2747660" cy="647700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</p:spPr>
        <p:txBody>
          <a:bodyPr anchor="ctr" anchorCtr="0">
            <a:noAutofit/>
          </a:bodyPr>
          <a:lstStyle>
            <a:lvl1pPr marL="0" indent="0" algn="ctr">
              <a:buNone/>
              <a:defRPr lang="nl-NL" sz="2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2pPr>
            <a:lvl3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3pPr>
            <a:lvl4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4pPr>
            <a:lvl5pPr>
              <a:defRPr lang="nl-BE" sz="2400" b="1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18" name="Tijdelijke aanduiding voor tekst 22">
            <a:extLst>
              <a:ext uri="{FF2B5EF4-FFF2-40B4-BE49-F238E27FC236}">
                <a16:creationId xmlns:a16="http://schemas.microsoft.com/office/drawing/2014/main" id="{CC387D5B-3956-D4DE-7C41-0CB7B3FB32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2057" y="2049776"/>
            <a:ext cx="1636713" cy="327025"/>
          </a:xfr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400" kern="1200" dirty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date/subtitle</a:t>
            </a:r>
          </a:p>
        </p:txBody>
      </p:sp>
    </p:spTree>
    <p:extLst>
      <p:ext uri="{BB962C8B-B14F-4D97-AF65-F5344CB8AC3E}">
        <p14:creationId xmlns:p14="http://schemas.microsoft.com/office/powerpoint/2010/main" val="20183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F394-691C-421D-8F35-0A289E0C8B30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2180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9BDA5D7-8AE6-4FF4-21FA-F2FCB75741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263" y="1195388"/>
            <a:ext cx="5414962" cy="400685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6B47-D3E4-4B75-BAE6-5C18F2BECB2A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195EAF72-02A5-43CD-EE4D-B7383384A5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3787" y="4191414"/>
            <a:ext cx="1689100" cy="1011238"/>
          </a:xfrm>
          <a:solidFill>
            <a:srgbClr val="DCE7F0"/>
          </a:solidFill>
        </p:spPr>
        <p:txBody>
          <a:bodyPr anchor="ctr" anchorCtr="0"/>
          <a:lstStyle>
            <a:lvl1pPr marL="0" indent="0" algn="ctr">
              <a:buNone/>
              <a:defRPr lang="nl-NL" sz="1400" b="0" i="0" kern="1200" dirty="0" smtClean="0">
                <a:solidFill>
                  <a:srgbClr val="00407A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noProof="0" dirty="0"/>
              <a:t>Additional info about the image</a:t>
            </a:r>
          </a:p>
        </p:txBody>
      </p:sp>
      <p:sp>
        <p:nvSpPr>
          <p:cNvPr id="15" name="Tijdelijke aanduiding voor tekst 11">
            <a:extLst>
              <a:ext uri="{FF2B5EF4-FFF2-40B4-BE49-F238E27FC236}">
                <a16:creationId xmlns:a16="http://schemas.microsoft.com/office/drawing/2014/main" id="{F3D9B074-9007-FF1D-85C8-10991B3525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2863" y="1195388"/>
            <a:ext cx="5397500" cy="3970337"/>
          </a:xfrm>
        </p:spPr>
        <p:txBody>
          <a:bodyPr/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2060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5423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6075A17-D746-304E-920F-9C5C80F5F0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54563" y="663191"/>
            <a:ext cx="2214563" cy="647700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</p:spPr>
        <p:txBody>
          <a:bodyPr anchor="ctr" anchorCtr="0">
            <a:noAutofit/>
          </a:bodyPr>
          <a:lstStyle>
            <a:lvl1pPr marL="0" indent="0" algn="ctr">
              <a:buNone/>
              <a:defRPr lang="nl-NL" sz="24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2pPr>
            <a:lvl3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3pPr>
            <a:lvl4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4pPr>
            <a:lvl5pPr>
              <a:defRPr lang="nl-BE" sz="2400" b="1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DE97780-7BB1-2C7F-CDA7-AE774C9580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4863" y="2051050"/>
            <a:ext cx="6473825" cy="2828925"/>
          </a:xfrm>
        </p:spPr>
        <p:txBody>
          <a:bodyPr/>
          <a:lstStyle>
            <a:lvl1pPr marL="0" indent="0">
              <a:buNone/>
              <a:defRPr>
                <a:solidFill>
                  <a:srgbClr val="00407A"/>
                </a:solidFill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DB93C381-8E75-F41E-78EB-6C6E0578F4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9339" y="2051049"/>
            <a:ext cx="4173114" cy="2828925"/>
          </a:xfrm>
          <a:effectLst>
            <a:innerShdw dist="63500" dir="13500000">
              <a:schemeClr val="tx2"/>
            </a:innerShdw>
          </a:effectLst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9597-E441-4904-888B-5EF5591B3A43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EAF0E97-030B-3FBA-03CC-F90B001F6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9815" y="1211304"/>
            <a:ext cx="1636713" cy="327025"/>
          </a:xfr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lang="nl-NL" sz="1400" kern="1200" dirty="0" smtClean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400" kern="1200" dirty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kuleuven.be</a:t>
            </a:r>
          </a:p>
        </p:txBody>
      </p:sp>
    </p:spTree>
    <p:extLst>
      <p:ext uri="{BB962C8B-B14F-4D97-AF65-F5344CB8AC3E}">
        <p14:creationId xmlns:p14="http://schemas.microsoft.com/office/powerpoint/2010/main" val="27513536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6075A17-D746-304E-920F-9C5C80F5F0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54563" y="663191"/>
            <a:ext cx="2214563" cy="647700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</p:spPr>
        <p:txBody>
          <a:bodyPr anchor="ctr" anchorCtr="0">
            <a:noAutofit/>
          </a:bodyPr>
          <a:lstStyle>
            <a:lvl1pPr marL="0" indent="0" algn="ctr">
              <a:buNone/>
              <a:defRPr lang="nl-NL" sz="24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2pPr>
            <a:lvl3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3pPr>
            <a:lvl4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4pPr>
            <a:lvl5pPr>
              <a:defRPr lang="nl-BE" sz="2400" b="1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DE97780-7BB1-2C7F-CDA7-AE774C9580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97521" y="2031033"/>
            <a:ext cx="8596957" cy="2800006"/>
          </a:xfrm>
        </p:spPr>
        <p:txBody>
          <a:bodyPr>
            <a:normAutofit/>
          </a:bodyPr>
          <a:lstStyle>
            <a:lvl1pPr marL="0" indent="0">
              <a:buNone/>
              <a:defRPr lang="nl-BE" sz="1800" b="0" i="0" kern="1200" baseline="0" dirty="0">
                <a:solidFill>
                  <a:srgbClr val="00407A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F33B-CDF7-4B32-9259-8AB99E69DFA9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EAF0E97-030B-3FBA-03CC-F90B001F6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9815" y="1211304"/>
            <a:ext cx="1636713" cy="327025"/>
          </a:xfr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lang="nl-NL" sz="1400" kern="1200" dirty="0" smtClean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400" kern="1200" dirty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kuleuven.be</a:t>
            </a:r>
          </a:p>
        </p:txBody>
      </p:sp>
    </p:spTree>
    <p:extLst>
      <p:ext uri="{BB962C8B-B14F-4D97-AF65-F5344CB8AC3E}">
        <p14:creationId xmlns:p14="http://schemas.microsoft.com/office/powerpoint/2010/main" val="29038424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12FA937D-911C-FC7E-43DF-7ABDB9C4486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2463" y="623888"/>
            <a:ext cx="5443537" cy="5045075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DE97780-7BB1-2C7F-CDA7-AE774C9580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95565" y="623173"/>
            <a:ext cx="5115891" cy="4103996"/>
          </a:xfrm>
        </p:spPr>
        <p:txBody>
          <a:bodyPr>
            <a:normAutofit/>
          </a:bodyPr>
          <a:lstStyle>
            <a:lvl1pPr marL="0" indent="0">
              <a:buNone/>
              <a:defRPr lang="nl-BE" sz="1800" kern="1200" baseline="0" dirty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6075A17-D746-304E-920F-9C5C80F5F0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9909" y="5031176"/>
            <a:ext cx="2214563" cy="647700"/>
          </a:xfrm>
          <a:gradFill flip="none" rotWithShape="1">
            <a:gsLst>
              <a:gs pos="100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</p:spPr>
        <p:txBody>
          <a:bodyPr anchor="ctr" anchorCtr="0">
            <a:noAutofit/>
          </a:bodyPr>
          <a:lstStyle>
            <a:lvl1pPr marL="0" indent="0" algn="ctr">
              <a:buNone/>
              <a:defRPr lang="nl-NL" sz="24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2pPr>
            <a:lvl3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3pPr>
            <a:lvl4pPr>
              <a:defRPr lang="nl-NL" sz="2400" b="1" kern="1200" dirty="0" smtClean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4pPr>
            <a:lvl5pPr>
              <a:defRPr lang="nl-BE" sz="2400" b="1" kern="1200" dirty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Title/event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B029-A3A9-4C66-A40C-65DDE543360B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EAF0E97-030B-3FBA-03CC-F90B001F6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44287" y="5579289"/>
            <a:ext cx="1636713" cy="327025"/>
          </a:xfrm>
          <a:solidFill>
            <a:schemeClr val="bg2"/>
          </a:solidFill>
        </p:spPr>
        <p:txBody>
          <a:bodyPr>
            <a:noAutofit/>
          </a:bodyPr>
          <a:lstStyle>
            <a:lvl1pPr marL="0" indent="0" algn="ctr">
              <a:buNone/>
              <a:defRPr lang="nl-NL" sz="1400" kern="1200" dirty="0" smtClean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400" kern="1200" dirty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kuleuven.be</a:t>
            </a:r>
          </a:p>
        </p:txBody>
      </p:sp>
    </p:spTree>
    <p:extLst>
      <p:ext uri="{BB962C8B-B14F-4D97-AF65-F5344CB8AC3E}">
        <p14:creationId xmlns:p14="http://schemas.microsoft.com/office/powerpoint/2010/main" val="485327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26DF2-E8A9-4F15-ACC6-A4310413162A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B7F06D1F-0D39-239D-3483-B84606A4DC0D}"/>
              </a:ext>
            </a:extLst>
          </p:cNvPr>
          <p:cNvSpPr/>
          <p:nvPr userDrawn="1"/>
        </p:nvSpPr>
        <p:spPr>
          <a:xfrm>
            <a:off x="652463" y="628650"/>
            <a:ext cx="5443537" cy="5040313"/>
          </a:xfrm>
          <a:custGeom>
            <a:avLst/>
            <a:gdLst>
              <a:gd name="connsiteX0" fmla="*/ 0 w 5443537"/>
              <a:gd name="connsiteY0" fmla="*/ 0 h 5040313"/>
              <a:gd name="connsiteX1" fmla="*/ 234212 w 5443537"/>
              <a:gd name="connsiteY1" fmla="*/ 0 h 5040313"/>
              <a:gd name="connsiteX2" fmla="*/ 446837 w 5443537"/>
              <a:gd name="connsiteY2" fmla="*/ 184457 h 5040313"/>
              <a:gd name="connsiteX3" fmla="*/ 659463 w 5443537"/>
              <a:gd name="connsiteY3" fmla="*/ 0 h 5040313"/>
              <a:gd name="connsiteX4" fmla="*/ 5443537 w 5443537"/>
              <a:gd name="connsiteY4" fmla="*/ 0 h 5040313"/>
              <a:gd name="connsiteX5" fmla="*/ 5443537 w 5443537"/>
              <a:gd name="connsiteY5" fmla="*/ 5040313 h 5040313"/>
              <a:gd name="connsiteX6" fmla="*/ 0 w 5443537"/>
              <a:gd name="connsiteY6" fmla="*/ 5040313 h 504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3537" h="5040313">
                <a:moveTo>
                  <a:pt x="0" y="0"/>
                </a:moveTo>
                <a:lnTo>
                  <a:pt x="234212" y="0"/>
                </a:lnTo>
                <a:lnTo>
                  <a:pt x="446837" y="184457"/>
                </a:lnTo>
                <a:lnTo>
                  <a:pt x="659463" y="0"/>
                </a:lnTo>
                <a:lnTo>
                  <a:pt x="5443537" y="0"/>
                </a:lnTo>
                <a:lnTo>
                  <a:pt x="5443537" y="5040313"/>
                </a:lnTo>
                <a:lnTo>
                  <a:pt x="0" y="5040313"/>
                </a:lnTo>
                <a:close/>
              </a:path>
            </a:pathLst>
          </a:custGeom>
          <a:solidFill>
            <a:srgbClr val="00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 dirty="0"/>
          </a:p>
        </p:txBody>
      </p:sp>
      <p:sp>
        <p:nvSpPr>
          <p:cNvPr id="7" name="Tijdelijke aanduiding voor tekst 18">
            <a:extLst>
              <a:ext uri="{FF2B5EF4-FFF2-40B4-BE49-F238E27FC236}">
                <a16:creationId xmlns:a16="http://schemas.microsoft.com/office/drawing/2014/main" id="{57DE459F-DB67-A48C-91BD-F29346CEF3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9300" y="1189037"/>
            <a:ext cx="4602292" cy="4103996"/>
          </a:xfrm>
        </p:spPr>
        <p:txBody>
          <a:bodyPr>
            <a:normAutofit/>
          </a:bodyPr>
          <a:lstStyle>
            <a:lvl1pPr marL="0" indent="0">
              <a:buNone/>
              <a:defRPr lang="nl-BE" sz="180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10" name="Tijdelijke aanduiding voor afbeelding 12">
            <a:extLst>
              <a:ext uri="{FF2B5EF4-FFF2-40B4-BE49-F238E27FC236}">
                <a16:creationId xmlns:a16="http://schemas.microsoft.com/office/drawing/2014/main" id="{06473D14-6E1B-522A-B037-6DDFEEB78F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628650"/>
            <a:ext cx="5443537" cy="5040313"/>
          </a:xfrm>
        </p:spPr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8319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98829B7C-AD65-1236-8AEB-7988D576F3A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2463" y="628650"/>
            <a:ext cx="5443537" cy="5040313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7195F-D284-499F-AF22-49B26083053D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292500F2-7310-0EAF-95F9-89BA78D98B59}"/>
              </a:ext>
            </a:extLst>
          </p:cNvPr>
          <p:cNvSpPr/>
          <p:nvPr userDrawn="1"/>
        </p:nvSpPr>
        <p:spPr>
          <a:xfrm>
            <a:off x="6096000" y="628650"/>
            <a:ext cx="5443537" cy="5040313"/>
          </a:xfrm>
          <a:custGeom>
            <a:avLst/>
            <a:gdLst>
              <a:gd name="connsiteX0" fmla="*/ 0 w 5443537"/>
              <a:gd name="connsiteY0" fmla="*/ 0 h 5040313"/>
              <a:gd name="connsiteX1" fmla="*/ 234212 w 5443537"/>
              <a:gd name="connsiteY1" fmla="*/ 0 h 5040313"/>
              <a:gd name="connsiteX2" fmla="*/ 446837 w 5443537"/>
              <a:gd name="connsiteY2" fmla="*/ 184457 h 5040313"/>
              <a:gd name="connsiteX3" fmla="*/ 659463 w 5443537"/>
              <a:gd name="connsiteY3" fmla="*/ 0 h 5040313"/>
              <a:gd name="connsiteX4" fmla="*/ 5443537 w 5443537"/>
              <a:gd name="connsiteY4" fmla="*/ 0 h 5040313"/>
              <a:gd name="connsiteX5" fmla="*/ 5443537 w 5443537"/>
              <a:gd name="connsiteY5" fmla="*/ 5040313 h 5040313"/>
              <a:gd name="connsiteX6" fmla="*/ 0 w 5443537"/>
              <a:gd name="connsiteY6" fmla="*/ 5040313 h 5040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3537" h="5040313">
                <a:moveTo>
                  <a:pt x="0" y="0"/>
                </a:moveTo>
                <a:lnTo>
                  <a:pt x="234212" y="0"/>
                </a:lnTo>
                <a:lnTo>
                  <a:pt x="446837" y="184457"/>
                </a:lnTo>
                <a:lnTo>
                  <a:pt x="659463" y="0"/>
                </a:lnTo>
                <a:lnTo>
                  <a:pt x="5443537" y="0"/>
                </a:lnTo>
                <a:lnTo>
                  <a:pt x="5443537" y="5040313"/>
                </a:lnTo>
                <a:lnTo>
                  <a:pt x="0" y="5040313"/>
                </a:lnTo>
                <a:close/>
              </a:path>
            </a:pathLst>
          </a:custGeom>
          <a:solidFill>
            <a:srgbClr val="00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 dirty="0"/>
          </a:p>
        </p:txBody>
      </p:sp>
      <p:sp>
        <p:nvSpPr>
          <p:cNvPr id="9" name="Tijdelijke aanduiding voor tekst 18">
            <a:extLst>
              <a:ext uri="{FF2B5EF4-FFF2-40B4-BE49-F238E27FC236}">
                <a16:creationId xmlns:a16="http://schemas.microsoft.com/office/drawing/2014/main" id="{25540B1A-3B58-D9F2-D50F-3F9142C81C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2837" y="1189037"/>
            <a:ext cx="4602292" cy="4103996"/>
          </a:xfrm>
        </p:spPr>
        <p:txBody>
          <a:bodyPr>
            <a:normAutofit/>
          </a:bodyPr>
          <a:lstStyle>
            <a:lvl1pPr marL="0" indent="0">
              <a:buNone/>
              <a:defRPr lang="nl-BE" sz="180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992076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901B403D-3024-7B9C-C94A-7FAFD3E400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33600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7A708-2DAA-4F1F-A364-FF89B8DC5170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4B7C567C-2DB8-BA92-076A-9990FA58A1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0102" y="864495"/>
            <a:ext cx="959655" cy="959655"/>
          </a:xfrm>
          <a:prstGeom prst="rect">
            <a:avLst/>
          </a:prstGeom>
        </p:spPr>
      </p:pic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0DFFA17A-1406-E7C7-698D-09A44BD6CC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9638" y="1437642"/>
            <a:ext cx="3919538" cy="3970338"/>
          </a:xfrm>
        </p:spPr>
        <p:txBody>
          <a:bodyPr>
            <a:normAutofit/>
          </a:bodyPr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80845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901B403D-3024-7B9C-C94A-7FAFD3E400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33600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C2E1-ED78-4665-B05F-9B528CA4A6E2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4B7C567C-2DB8-BA92-076A-9990FA58A1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0102" y="864495"/>
            <a:ext cx="959655" cy="959655"/>
          </a:xfrm>
          <a:prstGeom prst="rect">
            <a:avLst/>
          </a:prstGeom>
        </p:spPr>
      </p:pic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0DFFA17A-1406-E7C7-698D-09A44BD6CC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9638" y="1437642"/>
            <a:ext cx="3919538" cy="3970338"/>
          </a:xfrm>
        </p:spPr>
        <p:txBody>
          <a:bodyPr>
            <a:normAutofit/>
          </a:bodyPr>
          <a:lstStyle>
            <a:lvl1pPr marL="0" indent="0">
              <a:buNone/>
              <a:defRPr lang="nl-NL" sz="18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3pPr>
            <a:lvl4pPr marL="1371600" indent="0">
              <a:buNone/>
              <a:defRPr lang="nl-NL" sz="1800" b="0" i="0" kern="1200" dirty="0" smtClean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4pPr>
            <a:lvl5pPr marL="1828800" indent="0">
              <a:buNone/>
              <a:defRPr lang="nl-BE" sz="1800" b="0" i="0" kern="1200" dirty="0">
                <a:solidFill>
                  <a:srgbClr val="005E77"/>
                </a:solidFill>
                <a:effectLst/>
                <a:latin typeface="Helvetica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84EC4F9A-26D8-B0BC-32C5-B92507E653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3656" y="4333461"/>
            <a:ext cx="1673225" cy="186848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lang="nl-NL" sz="1400" kern="1200" dirty="0" smtClean="0">
                <a:solidFill>
                  <a:srgbClr val="00407A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rgbClr val="005E77"/>
                </a:solidFill>
                <a:latin typeface="Helvetica" pitchFamily="2" charset="0"/>
                <a:ea typeface="+mn-ea"/>
                <a:cs typeface="+mn-cs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GB" noProof="0" dirty="0"/>
              <a:t>Description of the image.</a:t>
            </a:r>
          </a:p>
        </p:txBody>
      </p:sp>
    </p:spTree>
    <p:extLst>
      <p:ext uri="{BB962C8B-B14F-4D97-AF65-F5344CB8AC3E}">
        <p14:creationId xmlns:p14="http://schemas.microsoft.com/office/powerpoint/2010/main" val="3898447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24932D2-E201-B5AB-E2C3-F0EF59481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7463" y="0"/>
            <a:ext cx="4373563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A80F-247D-47F7-947F-FF013A168C53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E5ED4EB-9C18-6E8E-1269-FC393383A410}"/>
              </a:ext>
            </a:extLst>
          </p:cNvPr>
          <p:cNvSpPr/>
          <p:nvPr userDrawn="1"/>
        </p:nvSpPr>
        <p:spPr>
          <a:xfrm>
            <a:off x="4372813" y="3813"/>
            <a:ext cx="7819187" cy="6206186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8" name="Picture 13" descr="Logo, icon&#10;&#10;Description automatically generated">
            <a:extLst>
              <a:ext uri="{FF2B5EF4-FFF2-40B4-BE49-F238E27FC236}">
                <a16:creationId xmlns:a16="http://schemas.microsoft.com/office/drawing/2014/main" id="{C1D1FC9E-A522-86C9-B031-5D09986B0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885542" y="714882"/>
            <a:ext cx="1107896" cy="1107896"/>
          </a:xfrm>
          <a:prstGeom prst="rect">
            <a:avLst/>
          </a:prstGeom>
        </p:spPr>
      </p:pic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899" y="1363832"/>
            <a:ext cx="3019425" cy="3586162"/>
          </a:xfrm>
        </p:spPr>
        <p:txBody>
          <a:bodyPr>
            <a:noAutofit/>
          </a:bodyPr>
          <a:lstStyle>
            <a:lvl1pPr marL="0" indent="0">
              <a:buNone/>
              <a:defRPr lang="nl-NL" sz="22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to add a quote”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F1ADCF9-052E-C3DE-7A7F-022FB2E1B0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98425" y="450850"/>
            <a:ext cx="4021138" cy="500063"/>
          </a:xfr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</p:spPr>
        <p:txBody>
          <a:bodyPr anchor="ctr" anchorCtr="0"/>
          <a:lstStyle>
            <a:lvl1pPr marL="0" indent="0" algn="ctr">
              <a:buNone/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2pPr>
            <a:lvl3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3pPr>
            <a:lvl4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4pPr>
            <a:lvl5pPr>
              <a:defRPr kumimoji="0" lang="nl-BE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Slide title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8754" y="4949994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US" noProof="0" dirty="0"/>
              <a:t>Profession or field of study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31617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24932D2-E201-B5AB-E2C3-F0EF59481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7463" y="0"/>
            <a:ext cx="4373563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A3CD5-1DAD-4CA1-A7FC-3BA6D40B032D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13" descr="Logo, icon&#10;&#10;Description automatically generated">
            <a:extLst>
              <a:ext uri="{FF2B5EF4-FFF2-40B4-BE49-F238E27FC236}">
                <a16:creationId xmlns:a16="http://schemas.microsoft.com/office/drawing/2014/main" id="{C1D1FC9E-A522-86C9-B031-5D09986B0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885542" y="714882"/>
            <a:ext cx="1107896" cy="1107896"/>
          </a:xfrm>
          <a:prstGeom prst="rect">
            <a:avLst/>
          </a:prstGeom>
        </p:spPr>
      </p:pic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899" y="1363832"/>
            <a:ext cx="3019425" cy="3586162"/>
          </a:xfrm>
        </p:spPr>
        <p:txBody>
          <a:bodyPr>
            <a:noAutofit/>
          </a:bodyPr>
          <a:lstStyle>
            <a:lvl1pPr marL="0" indent="0">
              <a:buNone/>
              <a:defRPr lang="nl-NL" sz="22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to add a quote”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AF1ADCF9-052E-C3DE-7A7F-022FB2E1B0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98425" y="450850"/>
            <a:ext cx="4021138" cy="500063"/>
          </a:xfrm>
          <a:gradFill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</a:gradFill>
        </p:spPr>
        <p:txBody>
          <a:bodyPr anchor="ctr" anchorCtr="0"/>
          <a:lstStyle>
            <a:lvl1pPr marL="0" indent="0" algn="ctr">
              <a:buNone/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2pPr>
            <a:lvl3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3pPr>
            <a:lvl4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4pPr>
            <a:lvl5pPr>
              <a:defRPr kumimoji="0" lang="nl-BE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Slide title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8754" y="4949994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US" noProof="0" dirty="0"/>
              <a:t>Profession or field of study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2485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12193200" cy="6207560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524" cy="2386800"/>
          </a:xfrm>
        </p:spPr>
        <p:txBody>
          <a:bodyPr anchor="b"/>
          <a:lstStyle>
            <a:lvl1pPr>
              <a:defRPr sz="4000" baseline="0">
                <a:solidFill>
                  <a:srgbClr val="00407A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CF75B-1978-4AAE-924E-F75ADA2537C4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2376000"/>
          </a:xfrm>
        </p:spPr>
        <p:txBody>
          <a:bodyPr/>
          <a:lstStyle/>
          <a:p>
            <a:r>
              <a:rPr lang="en-GB" noProof="0" dirty="0"/>
              <a:t>Click icon to 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248262" y="3248513"/>
            <a:ext cx="4368673" cy="2376000"/>
          </a:xfrm>
        </p:spPr>
        <p:txBody>
          <a:bodyPr/>
          <a:lstStyle/>
          <a:p>
            <a:r>
              <a:rPr lang="en-GB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52148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>
          <p15:clr>
            <a:srgbClr val="FBAE40"/>
          </p15:clr>
        </p15:guide>
        <p15:guide id="2" pos="420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24932D2-E201-B5AB-E2C3-F0EF59481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7463" y="0"/>
            <a:ext cx="5143500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71A4374-CF54-379D-FD7F-64F907DD695F}"/>
              </a:ext>
            </a:extLst>
          </p:cNvPr>
          <p:cNvSpPr/>
          <p:nvPr userDrawn="1"/>
        </p:nvSpPr>
        <p:spPr>
          <a:xfrm>
            <a:off x="5143500" y="0"/>
            <a:ext cx="7048500" cy="6209999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F3E7-053C-4A90-9254-890C62352A48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13" descr="Logo, icon&#10;&#10;Description automatically generated">
            <a:extLst>
              <a:ext uri="{FF2B5EF4-FFF2-40B4-BE49-F238E27FC236}">
                <a16:creationId xmlns:a16="http://schemas.microsoft.com/office/drawing/2014/main" id="{C1D1FC9E-A522-86C9-B031-5D09986B0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885542" y="714882"/>
            <a:ext cx="1107896" cy="1107896"/>
          </a:xfrm>
          <a:prstGeom prst="rect">
            <a:avLst/>
          </a:prstGeom>
        </p:spPr>
      </p:pic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899" y="1363832"/>
            <a:ext cx="3019425" cy="3586162"/>
          </a:xfrm>
        </p:spPr>
        <p:txBody>
          <a:bodyPr>
            <a:noAutofit/>
          </a:bodyPr>
          <a:lstStyle>
            <a:lvl1pPr marL="0" indent="0">
              <a:buNone/>
              <a:defRPr lang="nl-NL" sz="22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to add a quote”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8754" y="4949994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US" noProof="0" dirty="0"/>
              <a:t>Profession or field of study</a:t>
            </a:r>
            <a:endParaRPr lang="en-GB" noProof="0" dirty="0"/>
          </a:p>
        </p:txBody>
      </p:sp>
      <p:sp>
        <p:nvSpPr>
          <p:cNvPr id="2" name="Tijdelijke aanduiding voor tekst 8">
            <a:extLst>
              <a:ext uri="{FF2B5EF4-FFF2-40B4-BE49-F238E27FC236}">
                <a16:creationId xmlns:a16="http://schemas.microsoft.com/office/drawing/2014/main" id="{04441B2E-0808-B5B4-D1DF-7CD5860F4E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4037" y="4770343"/>
            <a:ext cx="2459028" cy="1090894"/>
          </a:xfrm>
          <a:solidFill>
            <a:srgbClr val="DCE7F0">
              <a:alpha val="85000"/>
            </a:srgbClr>
          </a:solidFill>
          <a:ln>
            <a:noFill/>
          </a:ln>
          <a:effectLst>
            <a:innerShdw dist="88900" dir="13500000">
              <a:schemeClr val="tx2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nl-BE" sz="1600" dirty="0">
                <a:solidFill>
                  <a:srgbClr val="00407A"/>
                </a:solidFill>
                <a:latin typeface="Arial" panose="020B0604020202020204"/>
              </a:defRPr>
            </a:lvl1pPr>
          </a:lstStyle>
          <a:p>
            <a:pPr marL="0"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noProof="0" dirty="0"/>
              <a:t>Slide title, a label or side note</a:t>
            </a:r>
          </a:p>
        </p:txBody>
      </p:sp>
    </p:spTree>
    <p:extLst>
      <p:ext uri="{BB962C8B-B14F-4D97-AF65-F5344CB8AC3E}">
        <p14:creationId xmlns:p14="http://schemas.microsoft.com/office/powerpoint/2010/main" val="1077870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24932D2-E201-B5AB-E2C3-F0EF59481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7463" y="0"/>
            <a:ext cx="5143500" cy="6210300"/>
          </a:xfrm>
        </p:spPr>
        <p:txBody>
          <a:bodyPr/>
          <a:lstStyle/>
          <a:p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09E4-26B6-469F-A378-25F5C8B91EC4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8" name="Picture 13" descr="Logo, icon&#10;&#10;Description automatically generated">
            <a:extLst>
              <a:ext uri="{FF2B5EF4-FFF2-40B4-BE49-F238E27FC236}">
                <a16:creationId xmlns:a16="http://schemas.microsoft.com/office/drawing/2014/main" id="{C1D1FC9E-A522-86C9-B031-5D09986B05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885542" y="714882"/>
            <a:ext cx="1107896" cy="1107896"/>
          </a:xfrm>
          <a:prstGeom prst="rect">
            <a:avLst/>
          </a:prstGeom>
        </p:spPr>
      </p:pic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57899" y="1363832"/>
            <a:ext cx="3019425" cy="3586162"/>
          </a:xfrm>
        </p:spPr>
        <p:txBody>
          <a:bodyPr>
            <a:noAutofit/>
          </a:bodyPr>
          <a:lstStyle>
            <a:lvl1pPr marL="0" indent="0">
              <a:buNone/>
              <a:defRPr lang="nl-NL" sz="22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to add a quote”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58754" y="4949994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GB" noProof="0" dirty="0"/>
              <a:t>Profession or field of study</a:t>
            </a:r>
          </a:p>
        </p:txBody>
      </p:sp>
      <p:sp>
        <p:nvSpPr>
          <p:cNvPr id="2" name="Tijdelijke aanduiding voor tekst 8">
            <a:extLst>
              <a:ext uri="{FF2B5EF4-FFF2-40B4-BE49-F238E27FC236}">
                <a16:creationId xmlns:a16="http://schemas.microsoft.com/office/drawing/2014/main" id="{04441B2E-0808-B5B4-D1DF-7CD5860F4E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4037" y="4770343"/>
            <a:ext cx="2459028" cy="1090894"/>
          </a:xfrm>
          <a:solidFill>
            <a:srgbClr val="DCE7F0">
              <a:alpha val="85000"/>
            </a:srgbClr>
          </a:solidFill>
          <a:ln>
            <a:noFill/>
          </a:ln>
          <a:effectLst>
            <a:innerShdw dist="88900" dir="13500000">
              <a:srgbClr val="00407A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nl-BE" sz="1600" dirty="0">
                <a:solidFill>
                  <a:srgbClr val="00407A"/>
                </a:solidFill>
                <a:latin typeface="Arial" panose="020B0604020202020204"/>
              </a:defRPr>
            </a:lvl1pPr>
          </a:lstStyle>
          <a:p>
            <a:pPr marL="0"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noProof="0" dirty="0"/>
              <a:t>Slide title, a label or side note</a:t>
            </a:r>
          </a:p>
        </p:txBody>
      </p:sp>
    </p:spTree>
    <p:extLst>
      <p:ext uri="{BB962C8B-B14F-4D97-AF65-F5344CB8AC3E}">
        <p14:creationId xmlns:p14="http://schemas.microsoft.com/office/powerpoint/2010/main" val="28552450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F0DCC63F-B300-AB1B-4831-726729E6915C}"/>
              </a:ext>
            </a:extLst>
          </p:cNvPr>
          <p:cNvSpPr/>
          <p:nvPr userDrawn="1"/>
        </p:nvSpPr>
        <p:spPr>
          <a:xfrm>
            <a:off x="0" y="-104824"/>
            <a:ext cx="12192000" cy="6314823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1EB6-67CD-4FBB-9BDF-7A5866B1CEDD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8368" y="2364877"/>
            <a:ext cx="4895264" cy="3586162"/>
          </a:xfrm>
        </p:spPr>
        <p:txBody>
          <a:bodyPr>
            <a:noAutofit/>
          </a:bodyPr>
          <a:lstStyle>
            <a:lvl1pPr marL="0" indent="0">
              <a:buNone/>
              <a:defRPr lang="nl-BE" sz="2400" kern="1200" baseline="0" dirty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to add a quote”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8368" y="5156257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GB" noProof="0" dirty="0"/>
              <a:t>Profession or field of study</a:t>
            </a:r>
          </a:p>
        </p:txBody>
      </p:sp>
      <p:sp>
        <p:nvSpPr>
          <p:cNvPr id="3" name="Tijdelijke aanduiding voor tekst 18">
            <a:extLst>
              <a:ext uri="{FF2B5EF4-FFF2-40B4-BE49-F238E27FC236}">
                <a16:creationId xmlns:a16="http://schemas.microsoft.com/office/drawing/2014/main" id="{EC3FD50C-0E24-971E-C86D-5CE546E9B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98425" y="450850"/>
            <a:ext cx="4021138" cy="500063"/>
          </a:xfrm>
          <a:gradFill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</a:gradFill>
        </p:spPr>
        <p:txBody>
          <a:bodyPr anchor="ctr" anchorCtr="0"/>
          <a:lstStyle>
            <a:lvl1pPr marL="0" indent="0" algn="ctr">
              <a:buNone/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2pPr>
            <a:lvl3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3pPr>
            <a:lvl4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4pPr>
            <a:lvl5pPr>
              <a:defRPr kumimoji="0" lang="nl-BE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Slide title</a:t>
            </a:r>
          </a:p>
        </p:txBody>
      </p:sp>
      <p:pic>
        <p:nvPicPr>
          <p:cNvPr id="10" name="Picture 13" descr="Logo, icon&#10;&#10;Description automatically generated">
            <a:extLst>
              <a:ext uri="{FF2B5EF4-FFF2-40B4-BE49-F238E27FC236}">
                <a16:creationId xmlns:a16="http://schemas.microsoft.com/office/drawing/2014/main" id="{292478E6-BEAA-CFBE-5587-928B9EB286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3291802" y="1552920"/>
            <a:ext cx="1107896" cy="110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064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6B5EA-454D-4170-9C45-BEEF5D5A27C2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DE2C381-C590-031B-FCD7-996DFDFAD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48368" y="2364877"/>
            <a:ext cx="4895264" cy="3586162"/>
          </a:xfrm>
        </p:spPr>
        <p:txBody>
          <a:bodyPr>
            <a:noAutofit/>
          </a:bodyPr>
          <a:lstStyle>
            <a:lvl1pPr marL="0" indent="0">
              <a:buNone/>
              <a:defRPr lang="nl-BE" sz="2400" kern="1200" baseline="0" dirty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  <a:lvl2pPr marL="4572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indent="0">
              <a:buNone/>
              <a:defRPr lang="nl-NL" sz="2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indent="0">
              <a:buNone/>
              <a:defRPr lang="nl-BE" sz="2200" kern="1200" baseline="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“Click here to add a quote”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B7E767E5-6A2B-0B6C-3509-30627B7F81D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8368" y="5156257"/>
            <a:ext cx="3035283" cy="800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lang="nl-NL" sz="1400" kern="1200" dirty="0" smtClean="0">
                <a:solidFill>
                  <a:srgbClr val="00407A"/>
                </a:solidFill>
                <a:latin typeface="+mn-lt"/>
                <a:ea typeface="+mn-ea"/>
                <a:cs typeface="+mn-cs"/>
              </a:defRPr>
            </a:lvl1pPr>
            <a:lvl2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nl-NL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nl-B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First name Surname</a:t>
            </a:r>
          </a:p>
          <a:p>
            <a:pPr lvl="0"/>
            <a:r>
              <a:rPr lang="en-GB" noProof="0" dirty="0"/>
              <a:t>Profession or field of study</a:t>
            </a:r>
          </a:p>
        </p:txBody>
      </p:sp>
      <p:sp>
        <p:nvSpPr>
          <p:cNvPr id="3" name="Tijdelijke aanduiding voor tekst 18">
            <a:extLst>
              <a:ext uri="{FF2B5EF4-FFF2-40B4-BE49-F238E27FC236}">
                <a16:creationId xmlns:a16="http://schemas.microsoft.com/office/drawing/2014/main" id="{EC3FD50C-0E24-971E-C86D-5CE546E9B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98425" y="450850"/>
            <a:ext cx="4021138" cy="500063"/>
          </a:xfrm>
          <a:gradFill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</a:gradFill>
        </p:spPr>
        <p:txBody>
          <a:bodyPr anchor="ctr" anchorCtr="0"/>
          <a:lstStyle>
            <a:lvl1pPr marL="0" indent="0" algn="ctr">
              <a:buNone/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1pPr>
            <a:lvl2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2pPr>
            <a:lvl3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3pPr>
            <a:lvl4pPr>
              <a:defRPr kumimoji="0" lang="nl-NL" sz="1800" b="0" i="0" u="none" strike="noStrike" kern="1200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4pPr>
            <a:lvl5pPr>
              <a:defRPr kumimoji="0" lang="nl-BE" sz="1800" b="0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Slide title</a:t>
            </a:r>
          </a:p>
        </p:txBody>
      </p:sp>
      <p:pic>
        <p:nvPicPr>
          <p:cNvPr id="10" name="Picture 13" descr="Logo, icon&#10;&#10;Description automatically generated">
            <a:extLst>
              <a:ext uri="{FF2B5EF4-FFF2-40B4-BE49-F238E27FC236}">
                <a16:creationId xmlns:a16="http://schemas.microsoft.com/office/drawing/2014/main" id="{292478E6-BEAA-CFBE-5587-928B9EB286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3291802" y="1552920"/>
            <a:ext cx="1107896" cy="110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5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603DF3CD-4D4C-62AD-BCDE-362875AA2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958970" y="1697476"/>
            <a:ext cx="4554514" cy="3463047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D66E-21C8-44BE-88BF-04B9689D3609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2525" y="1914525"/>
            <a:ext cx="4088069" cy="2185988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1063" y="1949932"/>
            <a:ext cx="5770562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910584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603DF3CD-4D4C-62AD-BCDE-362875AA2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958970" y="1697476"/>
            <a:ext cx="4554514" cy="3463047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415A-25A5-44C6-B4D0-AD739F3F3C27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89038" y="1914525"/>
            <a:ext cx="4051556" cy="2152650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1063" y="1949932"/>
            <a:ext cx="5770562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546986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2">
            <a:extLst>
              <a:ext uri="{FF2B5EF4-FFF2-40B4-BE49-F238E27FC236}">
                <a16:creationId xmlns:a16="http://schemas.microsoft.com/office/drawing/2014/main" id="{A8EBFD36-36A4-A29C-92AF-DA1BEAB9087D}"/>
              </a:ext>
            </a:extLst>
          </p:cNvPr>
          <p:cNvSpPr>
            <a:spLocks/>
          </p:cNvSpPr>
          <p:nvPr userDrawn="1"/>
        </p:nvSpPr>
        <p:spPr>
          <a:xfrm>
            <a:off x="0" y="-666569"/>
            <a:ext cx="12192000" cy="4348264"/>
          </a:xfrm>
          <a:prstGeom prst="rect">
            <a:avLst/>
          </a:prstGeom>
          <a:solidFill>
            <a:srgbClr val="00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701C99F3-B517-8710-F630-5C06BA2CDFC5}"/>
              </a:ext>
            </a:extLst>
          </p:cNvPr>
          <p:cNvSpPr>
            <a:spLocks/>
          </p:cNvSpPr>
          <p:nvPr userDrawn="1"/>
        </p:nvSpPr>
        <p:spPr>
          <a:xfrm>
            <a:off x="0" y="3671864"/>
            <a:ext cx="12192000" cy="31861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nl-BE" sz="1000" kern="1200" baseline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53D4A762-1A88-4E55-BAFC-5C49A4CB3684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nl-BE" sz="1000" kern="1200" baseline="0" dirty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pic>
        <p:nvPicPr>
          <p:cNvPr id="21" name="Picture 18" descr="A computer monitor with a black screen&#10;&#10;Description automatically generated">
            <a:extLst>
              <a:ext uri="{FF2B5EF4-FFF2-40B4-BE49-F238E27FC236}">
                <a16:creationId xmlns:a16="http://schemas.microsoft.com/office/drawing/2014/main" id="{CDFABFD6-2BE8-BB50-E123-AF3A65670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68" t="45674" r="7300" b="17873"/>
          <a:stretch/>
        </p:blipFill>
        <p:spPr>
          <a:xfrm>
            <a:off x="2248555" y="2433443"/>
            <a:ext cx="4554514" cy="3463047"/>
          </a:xfrm>
          <a:prstGeom prst="rect">
            <a:avLst/>
          </a:prstGeom>
        </p:spPr>
      </p:pic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nl-BE" sz="1000" kern="1200" baseline="0" smtClean="0">
                <a:solidFill>
                  <a:srgbClr val="00407A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CF179DAE-D0A6-40C3-B8BC-6A97C268D03A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16BE4FF-0ED6-4E7D-3965-FC2CEA9C1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16" name="Tijdelijke aanduiding voor afbeelding 11">
            <a:extLst>
              <a:ext uri="{FF2B5EF4-FFF2-40B4-BE49-F238E27FC236}">
                <a16:creationId xmlns:a16="http://schemas.microsoft.com/office/drawing/2014/main" id="{E293FD39-4E84-A0DF-33C3-5E414A8C78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78624" y="2657475"/>
            <a:ext cx="4051556" cy="2157940"/>
          </a:xfrm>
          <a:prstGeom prst="rect">
            <a:avLst/>
          </a:prstGeom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5C62B1-D386-737A-EA5F-8F1A24F38541}"/>
              </a:ext>
            </a:extLst>
          </p:cNvPr>
          <p:cNvSpPr txBox="1"/>
          <p:nvPr userDrawn="1"/>
        </p:nvSpPr>
        <p:spPr>
          <a:xfrm>
            <a:off x="5662213" y="912946"/>
            <a:ext cx="201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0" i="0" noProof="0" dirty="0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Lorem ipsum </a:t>
            </a:r>
            <a:r>
              <a:rPr lang="en-GB" b="0" i="0" noProof="0" dirty="0" err="1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dolor</a:t>
            </a:r>
            <a:r>
              <a:rPr lang="en-GB" b="0" i="0" noProof="0" dirty="0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 sit </a:t>
            </a:r>
            <a:r>
              <a:rPr lang="en-GB" b="0" i="0" noProof="0" dirty="0" err="1">
                <a:solidFill>
                  <a:srgbClr val="005E77"/>
                </a:solidFill>
                <a:effectLst/>
                <a:latin typeface="Arial" panose="020B0604020202020204" pitchFamily="34" charset="0"/>
              </a:rPr>
              <a:t>amet</a:t>
            </a:r>
            <a:endParaRPr lang="en-GB" noProof="0" dirty="0">
              <a:solidFill>
                <a:srgbClr val="005E77"/>
              </a:solidFill>
            </a:endParaRPr>
          </a:p>
        </p:txBody>
      </p:sp>
      <p:sp>
        <p:nvSpPr>
          <p:cNvPr id="17" name="Speech Bubble: Rectangle 16">
            <a:extLst>
              <a:ext uri="{FF2B5EF4-FFF2-40B4-BE49-F238E27FC236}">
                <a16:creationId xmlns:a16="http://schemas.microsoft.com/office/drawing/2014/main" id="{0C265CA9-DDCE-7A17-9767-950772F53773}"/>
              </a:ext>
            </a:extLst>
          </p:cNvPr>
          <p:cNvSpPr/>
          <p:nvPr userDrawn="1"/>
        </p:nvSpPr>
        <p:spPr>
          <a:xfrm>
            <a:off x="4818448" y="800081"/>
            <a:ext cx="4026222" cy="1911245"/>
          </a:xfrm>
          <a:custGeom>
            <a:avLst/>
            <a:gdLst>
              <a:gd name="connsiteX0" fmla="*/ 0 w 4026222"/>
              <a:gd name="connsiteY0" fmla="*/ 0 h 1626744"/>
              <a:gd name="connsiteX1" fmla="*/ 671037 w 4026222"/>
              <a:gd name="connsiteY1" fmla="*/ 0 h 1626744"/>
              <a:gd name="connsiteX2" fmla="*/ 671037 w 4026222"/>
              <a:gd name="connsiteY2" fmla="*/ 0 h 1626744"/>
              <a:gd name="connsiteX3" fmla="*/ 1677593 w 4026222"/>
              <a:gd name="connsiteY3" fmla="*/ 0 h 1626744"/>
              <a:gd name="connsiteX4" fmla="*/ 4026222 w 4026222"/>
              <a:gd name="connsiteY4" fmla="*/ 0 h 1626744"/>
              <a:gd name="connsiteX5" fmla="*/ 4026222 w 4026222"/>
              <a:gd name="connsiteY5" fmla="*/ 948934 h 1626744"/>
              <a:gd name="connsiteX6" fmla="*/ 4026222 w 4026222"/>
              <a:gd name="connsiteY6" fmla="*/ 948934 h 1626744"/>
              <a:gd name="connsiteX7" fmla="*/ 4026222 w 4026222"/>
              <a:gd name="connsiteY7" fmla="*/ 1355620 h 1626744"/>
              <a:gd name="connsiteX8" fmla="*/ 4026222 w 4026222"/>
              <a:gd name="connsiteY8" fmla="*/ 1626744 h 1626744"/>
              <a:gd name="connsiteX9" fmla="*/ 1677593 w 4026222"/>
              <a:gd name="connsiteY9" fmla="*/ 1626744 h 1626744"/>
              <a:gd name="connsiteX10" fmla="*/ 1184233 w 4026222"/>
              <a:gd name="connsiteY10" fmla="*/ 1911245 h 1626744"/>
              <a:gd name="connsiteX11" fmla="*/ 671037 w 4026222"/>
              <a:gd name="connsiteY11" fmla="*/ 1626744 h 1626744"/>
              <a:gd name="connsiteX12" fmla="*/ 0 w 4026222"/>
              <a:gd name="connsiteY12" fmla="*/ 1626744 h 1626744"/>
              <a:gd name="connsiteX13" fmla="*/ 0 w 4026222"/>
              <a:gd name="connsiteY13" fmla="*/ 1355620 h 1626744"/>
              <a:gd name="connsiteX14" fmla="*/ 0 w 4026222"/>
              <a:gd name="connsiteY14" fmla="*/ 948934 h 1626744"/>
              <a:gd name="connsiteX15" fmla="*/ 0 w 4026222"/>
              <a:gd name="connsiteY15" fmla="*/ 948934 h 1626744"/>
              <a:gd name="connsiteX16" fmla="*/ 0 w 4026222"/>
              <a:gd name="connsiteY16" fmla="*/ 0 h 1626744"/>
              <a:gd name="connsiteX0" fmla="*/ 0 w 4026222"/>
              <a:gd name="connsiteY0" fmla="*/ 0 h 1911245"/>
              <a:gd name="connsiteX1" fmla="*/ 671037 w 4026222"/>
              <a:gd name="connsiteY1" fmla="*/ 0 h 1911245"/>
              <a:gd name="connsiteX2" fmla="*/ 671037 w 4026222"/>
              <a:gd name="connsiteY2" fmla="*/ 0 h 1911245"/>
              <a:gd name="connsiteX3" fmla="*/ 1677593 w 4026222"/>
              <a:gd name="connsiteY3" fmla="*/ 0 h 1911245"/>
              <a:gd name="connsiteX4" fmla="*/ 4026222 w 4026222"/>
              <a:gd name="connsiteY4" fmla="*/ 0 h 1911245"/>
              <a:gd name="connsiteX5" fmla="*/ 4026222 w 4026222"/>
              <a:gd name="connsiteY5" fmla="*/ 948934 h 1911245"/>
              <a:gd name="connsiteX6" fmla="*/ 4026222 w 4026222"/>
              <a:gd name="connsiteY6" fmla="*/ 948934 h 1911245"/>
              <a:gd name="connsiteX7" fmla="*/ 4026222 w 4026222"/>
              <a:gd name="connsiteY7" fmla="*/ 1355620 h 1911245"/>
              <a:gd name="connsiteX8" fmla="*/ 4026222 w 4026222"/>
              <a:gd name="connsiteY8" fmla="*/ 1626744 h 1911245"/>
              <a:gd name="connsiteX9" fmla="*/ 1471116 w 4026222"/>
              <a:gd name="connsiteY9" fmla="*/ 1626744 h 1911245"/>
              <a:gd name="connsiteX10" fmla="*/ 1184233 w 4026222"/>
              <a:gd name="connsiteY10" fmla="*/ 1911245 h 1911245"/>
              <a:gd name="connsiteX11" fmla="*/ 671037 w 4026222"/>
              <a:gd name="connsiteY11" fmla="*/ 1626744 h 1911245"/>
              <a:gd name="connsiteX12" fmla="*/ 0 w 4026222"/>
              <a:gd name="connsiteY12" fmla="*/ 1626744 h 1911245"/>
              <a:gd name="connsiteX13" fmla="*/ 0 w 4026222"/>
              <a:gd name="connsiteY13" fmla="*/ 1355620 h 1911245"/>
              <a:gd name="connsiteX14" fmla="*/ 0 w 4026222"/>
              <a:gd name="connsiteY14" fmla="*/ 948934 h 1911245"/>
              <a:gd name="connsiteX15" fmla="*/ 0 w 4026222"/>
              <a:gd name="connsiteY15" fmla="*/ 948934 h 1911245"/>
              <a:gd name="connsiteX16" fmla="*/ 0 w 4026222"/>
              <a:gd name="connsiteY16" fmla="*/ 0 h 1911245"/>
              <a:gd name="connsiteX0" fmla="*/ 0 w 4026222"/>
              <a:gd name="connsiteY0" fmla="*/ 0 h 1911245"/>
              <a:gd name="connsiteX1" fmla="*/ 671037 w 4026222"/>
              <a:gd name="connsiteY1" fmla="*/ 0 h 1911245"/>
              <a:gd name="connsiteX2" fmla="*/ 671037 w 4026222"/>
              <a:gd name="connsiteY2" fmla="*/ 0 h 1911245"/>
              <a:gd name="connsiteX3" fmla="*/ 1677593 w 4026222"/>
              <a:gd name="connsiteY3" fmla="*/ 0 h 1911245"/>
              <a:gd name="connsiteX4" fmla="*/ 4026222 w 4026222"/>
              <a:gd name="connsiteY4" fmla="*/ 0 h 1911245"/>
              <a:gd name="connsiteX5" fmla="*/ 4026222 w 4026222"/>
              <a:gd name="connsiteY5" fmla="*/ 948934 h 1911245"/>
              <a:gd name="connsiteX6" fmla="*/ 4026222 w 4026222"/>
              <a:gd name="connsiteY6" fmla="*/ 948934 h 1911245"/>
              <a:gd name="connsiteX7" fmla="*/ 4026222 w 4026222"/>
              <a:gd name="connsiteY7" fmla="*/ 1355620 h 1911245"/>
              <a:gd name="connsiteX8" fmla="*/ 4026222 w 4026222"/>
              <a:gd name="connsiteY8" fmla="*/ 1626744 h 1911245"/>
              <a:gd name="connsiteX9" fmla="*/ 1471116 w 4026222"/>
              <a:gd name="connsiteY9" fmla="*/ 1626744 h 1911245"/>
              <a:gd name="connsiteX10" fmla="*/ 1184233 w 4026222"/>
              <a:gd name="connsiteY10" fmla="*/ 1911245 h 1911245"/>
              <a:gd name="connsiteX11" fmla="*/ 857850 w 4026222"/>
              <a:gd name="connsiteY11" fmla="*/ 1646409 h 1911245"/>
              <a:gd name="connsiteX12" fmla="*/ 0 w 4026222"/>
              <a:gd name="connsiteY12" fmla="*/ 1626744 h 1911245"/>
              <a:gd name="connsiteX13" fmla="*/ 0 w 4026222"/>
              <a:gd name="connsiteY13" fmla="*/ 1355620 h 1911245"/>
              <a:gd name="connsiteX14" fmla="*/ 0 w 4026222"/>
              <a:gd name="connsiteY14" fmla="*/ 948934 h 1911245"/>
              <a:gd name="connsiteX15" fmla="*/ 0 w 4026222"/>
              <a:gd name="connsiteY15" fmla="*/ 948934 h 1911245"/>
              <a:gd name="connsiteX16" fmla="*/ 0 w 4026222"/>
              <a:gd name="connsiteY16" fmla="*/ 0 h 191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26222" h="1911245">
                <a:moveTo>
                  <a:pt x="0" y="0"/>
                </a:moveTo>
                <a:lnTo>
                  <a:pt x="671037" y="0"/>
                </a:lnTo>
                <a:lnTo>
                  <a:pt x="671037" y="0"/>
                </a:lnTo>
                <a:lnTo>
                  <a:pt x="1677593" y="0"/>
                </a:lnTo>
                <a:lnTo>
                  <a:pt x="4026222" y="0"/>
                </a:lnTo>
                <a:lnTo>
                  <a:pt x="4026222" y="948934"/>
                </a:lnTo>
                <a:lnTo>
                  <a:pt x="4026222" y="948934"/>
                </a:lnTo>
                <a:lnTo>
                  <a:pt x="4026222" y="1355620"/>
                </a:lnTo>
                <a:lnTo>
                  <a:pt x="4026222" y="1626744"/>
                </a:lnTo>
                <a:lnTo>
                  <a:pt x="1471116" y="1626744"/>
                </a:lnTo>
                <a:lnTo>
                  <a:pt x="1184233" y="1911245"/>
                </a:lnTo>
                <a:lnTo>
                  <a:pt x="857850" y="1646409"/>
                </a:lnTo>
                <a:lnTo>
                  <a:pt x="0" y="1626744"/>
                </a:lnTo>
                <a:lnTo>
                  <a:pt x="0" y="1355620"/>
                </a:lnTo>
                <a:lnTo>
                  <a:pt x="0" y="948934"/>
                </a:lnTo>
                <a:lnTo>
                  <a:pt x="0" y="94893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rgbClr val="00407A"/>
              </a:solidFill>
            </a:endParaRP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922E2B76-1899-E0E4-B7D0-91140D2BE7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2446" y="943950"/>
            <a:ext cx="3578225" cy="1117600"/>
          </a:xfrm>
        </p:spPr>
        <p:txBody>
          <a:bodyPr/>
          <a:lstStyle>
            <a:lvl1pPr marL="0" indent="0">
              <a:buNone/>
              <a:defRPr lang="nl-NL" sz="14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4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0721749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ell phone with a black background&#10;&#10;Description automatically generated">
            <a:extLst>
              <a:ext uri="{FF2B5EF4-FFF2-40B4-BE49-F238E27FC236}">
                <a16:creationId xmlns:a16="http://schemas.microsoft.com/office/drawing/2014/main" id="{88FA8A38-AECD-A227-42B4-8DB69C38A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889" t="16112" r="19382" b="16250"/>
          <a:stretch/>
        </p:blipFill>
        <p:spPr>
          <a:xfrm>
            <a:off x="2712931" y="789519"/>
            <a:ext cx="2381250" cy="4638675"/>
          </a:xfrm>
          <a:prstGeom prst="rect">
            <a:avLst/>
          </a:prstGeom>
        </p:spPr>
      </p:pic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4181" y="2046883"/>
            <a:ext cx="5932619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9C4C4-E016-4F36-BEFB-5ADF34687E70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00018" y="967999"/>
            <a:ext cx="2010211" cy="4335521"/>
          </a:xfrm>
          <a:prstGeom prst="flowChartAlternateProcess">
            <a:avLst/>
          </a:prstGeom>
        </p:spPr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28462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cell phone with a black background&#10;&#10;Description automatically generated">
            <a:extLst>
              <a:ext uri="{FF2B5EF4-FFF2-40B4-BE49-F238E27FC236}">
                <a16:creationId xmlns:a16="http://schemas.microsoft.com/office/drawing/2014/main" id="{88FA8A38-AECD-A227-42B4-8DB69C38A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889" t="16112" r="19382" b="16250"/>
          <a:stretch/>
        </p:blipFill>
        <p:spPr>
          <a:xfrm>
            <a:off x="2712931" y="789519"/>
            <a:ext cx="2381250" cy="4638675"/>
          </a:xfrm>
          <a:prstGeom prst="rect">
            <a:avLst/>
          </a:prstGeom>
        </p:spPr>
      </p:pic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2532DECC-AA55-D2D6-D633-25CD70AEB6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94181" y="2046883"/>
            <a:ext cx="5932619" cy="230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nl-NL" sz="1600" b="0" i="0" kern="1200" dirty="0" smtClean="0">
                <a:solidFill>
                  <a:srgbClr val="00407A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nl-NL" sz="16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nl-BE" sz="16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85814-37FD-4CE3-9946-A0B066E384EE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79DAE-D0A6-40C3-B8BC-6A97C268D03A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1953CAD4-B0CF-09B1-EBC9-29DE3E25BC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00018" y="967999"/>
            <a:ext cx="2010211" cy="4335521"/>
          </a:xfrm>
          <a:prstGeom prst="flowChartAlternateProcess">
            <a:avLst/>
          </a:prstGeom>
        </p:spPr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5839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5999" y="1800000"/>
            <a:ext cx="6096264" cy="23868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5999" y="4359600"/>
            <a:ext cx="6096264" cy="1501200"/>
          </a:xfrm>
        </p:spPr>
        <p:txBody>
          <a:bodyPr lIns="0" tIns="0" rIns="0" bIns="0"/>
          <a:lstStyle>
            <a:lvl1pPr marL="0" indent="0">
              <a:buNone/>
              <a:defRPr sz="2400" baseline="0">
                <a:solidFill>
                  <a:srgbClr val="001D4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0A44-4A63-4877-B3B3-E775B3BF1E5E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248525" y="584201"/>
            <a:ext cx="4368673" cy="5040312"/>
          </a:xfrm>
        </p:spPr>
        <p:txBody>
          <a:bodyPr/>
          <a:lstStyle>
            <a:lvl1pPr>
              <a:defRPr>
                <a:solidFill>
                  <a:srgbClr val="001D41"/>
                </a:solidFill>
              </a:defRPr>
            </a:lvl1pPr>
          </a:lstStyle>
          <a:p>
            <a:r>
              <a:rPr lang="en-GB" noProof="0" dirty="0"/>
              <a:t>Click icon to add picture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 userDrawn="1">
          <p15:clr>
            <a:srgbClr val="FBAE40"/>
          </p15:clr>
        </p15:guide>
        <p15:guide id="2" pos="4203" userDrawn="1">
          <p15:clr>
            <a:srgbClr val="FBAE40"/>
          </p15:clr>
        </p15:guide>
        <p15:guide id="3" orient="horz" pos="3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9CD8-C60B-4A24-B660-B13FA04FEB95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9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76000" y="1656000"/>
            <a:ext cx="54000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6217200" y="1656000"/>
            <a:ext cx="5400000" cy="4464000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58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76000" y="1656000"/>
            <a:ext cx="5421575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76000" y="2276271"/>
            <a:ext cx="5421575" cy="3837658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56000"/>
            <a:ext cx="5445000" cy="54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172200" y="2276271"/>
            <a:ext cx="5445000" cy="3837658"/>
          </a:xfrm>
        </p:spPr>
        <p:txBody>
          <a:bodyPr/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CDB9E-A467-4FFA-8D95-28AC0B0C039E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4001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D61F-2A0B-46EA-9488-A3E91236AD2C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663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9FF3A-23B0-4147-90FA-43CEA6E2FA60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777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00407A"/>
              </a:gs>
              <a:gs pos="2000">
                <a:srgbClr val="001D4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9120" y="510988"/>
            <a:ext cx="11039793" cy="5184424"/>
          </a:xfrm>
        </p:spPr>
        <p:txBody>
          <a:bodyPr anchor="ctr" anchorCtr="0">
            <a:no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09515-1C82-4D88-8604-47D82D9819C7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3" name="Afbeelding 7">
            <a:extLst>
              <a:ext uri="{FF2B5EF4-FFF2-40B4-BE49-F238E27FC236}">
                <a16:creationId xmlns:a16="http://schemas.microsoft.com/office/drawing/2014/main" id="{594DAEA3-156A-5894-B5E2-99903C34BE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1219B7BA-E431-4541-A90A-9C38688E3764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375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61" r:id="rId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2" userDrawn="1">
          <p15:clr>
            <a:srgbClr val="F26B43"/>
          </p15:clr>
        </p15:guide>
        <p15:guide id="2" pos="7319" userDrawn="1">
          <p15:clr>
            <a:srgbClr val="F26B43"/>
          </p15:clr>
        </p15:guide>
        <p15:guide id="3" orient="horz" pos="3857" userDrawn="1">
          <p15:clr>
            <a:srgbClr val="F26B43"/>
          </p15:clr>
        </p15:guide>
        <p15:guide id="4" pos="3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8CD25EEA-5558-4EC1-9E13-39EE424C2D53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3252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>
              <a:gradFill flip="none" rotWithShape="1">
                <a:gsLst>
                  <a:gs pos="0">
                    <a:srgbClr val="001D41"/>
                  </a:gs>
                  <a:gs pos="100000">
                    <a:srgbClr val="001E41">
                      <a:lumMod val="90000"/>
                      <a:lumOff val="10000"/>
                    </a:srgbClr>
                  </a:gs>
                </a:gsLst>
                <a:lin ang="16200000" scaled="1"/>
                <a:tileRect/>
              </a:gradFill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63DB9D8-4C27-47FE-B49F-CB935DCF6785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3478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0" r:id="rId2"/>
    <p:sldLayoutId id="2147483702" r:id="rId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>
              <a:gradFill flip="none" rotWithShape="1">
                <a:gsLst>
                  <a:gs pos="0">
                    <a:srgbClr val="001D41"/>
                  </a:gs>
                  <a:gs pos="100000">
                    <a:srgbClr val="00336D"/>
                  </a:gs>
                </a:gsLst>
                <a:lin ang="16200000" scaled="1"/>
                <a:tileRect/>
              </a:gradFill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B6F2532B-8639-4D62-9B7F-E90269CB12E9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3697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2" r:id="rId3"/>
    <p:sldLayoutId id="2147483710" r:id="rId4"/>
    <p:sldLayoutId id="2147483713" r:id="rId5"/>
    <p:sldLayoutId id="2147483714" r:id="rId6"/>
    <p:sldLayoutId id="2147483715" r:id="rId7"/>
    <p:sldLayoutId id="2147483716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A2C22657-13F2-4256-A50C-CB02480F222E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1221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60D1F11-5429-4B8D-AA4A-07183E414937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7074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0">
                <a:srgbClr val="00407A"/>
              </a:gs>
              <a:gs pos="100000">
                <a:srgbClr val="001D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noProof="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200" y="6353999"/>
            <a:ext cx="1008305" cy="360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11041200" cy="1152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40000" y="6210000"/>
            <a:ext cx="720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nl-BE" sz="1000" kern="1200" baseline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1E710C6B-6969-4809-A0A6-BA13508041E3}" type="datetime1">
              <a:rPr lang="en-GB" noProof="0" smtClean="0"/>
              <a:t>01/09/2026</a:t>
            </a:fld>
            <a:endParaRPr lang="en-GB" noProof="0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033600" y="6210000"/>
            <a:ext cx="4993200" cy="648000"/>
          </a:xfrm>
          <a:prstGeom prst="rect">
            <a:avLst/>
          </a:prstGeom>
        </p:spPr>
        <p:txBody>
          <a:bodyPr vert="horz" lIns="0" tIns="0" rIns="180000" bIns="0" rtlCol="0" anchor="ctr"/>
          <a:lstStyle>
            <a:lvl1pPr algn="r">
              <a:defRPr lang="nl-NL" sz="1000" kern="1200" baseline="0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76000" y="6210000"/>
            <a:ext cx="648000" cy="64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nl-NL" sz="1000" baseline="0" smtClean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A297500-7527-634B-90F4-69D0994C32B4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31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baseline="0">
          <a:solidFill>
            <a:srgbClr val="00407A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400" kern="1200" baseline="0">
          <a:solidFill>
            <a:srgbClr val="001D4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2000" kern="1200" baseline="0">
          <a:solidFill>
            <a:srgbClr val="001D4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 baseline="0">
          <a:solidFill>
            <a:srgbClr val="001D4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6.pn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1.png"/><Relationship Id="rId7" Type="http://schemas.openxmlformats.org/officeDocument/2006/relationships/image" Target="../media/image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10" Type="http://schemas.openxmlformats.org/officeDocument/2006/relationships/image" Target="../media/image60.jpg"/><Relationship Id="rId4" Type="http://schemas.openxmlformats.org/officeDocument/2006/relationships/image" Target="../media/image53.png"/><Relationship Id="rId9" Type="http://schemas.openxmlformats.org/officeDocument/2006/relationships/image" Target="../media/image5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3.png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00.png"/><Relationship Id="rId4" Type="http://schemas.openxmlformats.org/officeDocument/2006/relationships/image" Target="../media/image311.png"/><Relationship Id="rId9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360.png"/><Relationship Id="rId4" Type="http://schemas.openxmlformats.org/officeDocument/2006/relationships/image" Target="../media/image3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73.png"/><Relationship Id="rId7" Type="http://schemas.openxmlformats.org/officeDocument/2006/relationships/image" Target="../media/image70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1.png"/><Relationship Id="rId5" Type="http://schemas.openxmlformats.org/officeDocument/2006/relationships/image" Target="../media/image681.png"/><Relationship Id="rId10" Type="http://schemas.openxmlformats.org/officeDocument/2006/relationships/image" Target="../media/image730.png"/><Relationship Id="rId4" Type="http://schemas.openxmlformats.org/officeDocument/2006/relationships/image" Target="../media/image671.png"/><Relationship Id="rId9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7" Type="http://schemas.openxmlformats.org/officeDocument/2006/relationships/image" Target="../media/image680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5" Type="http://schemas.openxmlformats.org/officeDocument/2006/relationships/image" Target="../media/image660.png"/><Relationship Id="rId4" Type="http://schemas.openxmlformats.org/officeDocument/2006/relationships/image" Target="../media/image6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>
            <a:extLst>
              <a:ext uri="{FF2B5EF4-FFF2-40B4-BE49-F238E27FC236}">
                <a16:creationId xmlns:a16="http://schemas.microsoft.com/office/drawing/2014/main" id="{9B3F84FF-DAA6-50D4-FE40-BC4BACF687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Carlos M. Fajardo-Zambrano</a:t>
            </a:r>
          </a:p>
          <a:p>
            <a:r>
              <a:rPr lang="en-US" dirty="0"/>
              <a:t>CRIS collaboration at ISOLDE-CERN</a:t>
            </a:r>
          </a:p>
          <a:p>
            <a:endParaRPr lang="en-US" dirty="0"/>
          </a:p>
          <a:p>
            <a:r>
              <a:rPr lang="en-US" sz="2000" dirty="0"/>
              <a:t>Zakopane conference on Nuclear physics, 2026</a:t>
            </a:r>
            <a:endParaRPr lang="en-BE" sz="200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50B167E-C545-C47A-9615-700DCD2CE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800000"/>
            <a:ext cx="9492448" cy="2386800"/>
          </a:xfrm>
        </p:spPr>
        <p:txBody>
          <a:bodyPr/>
          <a:lstStyle/>
          <a:p>
            <a:r>
              <a:rPr lang="en-BE" dirty="0"/>
              <a:t>Molecules as probes of nuclear structure: laser spectroscopy of </a:t>
            </a:r>
            <a:r>
              <a:rPr lang="en-BE" baseline="30000" dirty="0"/>
              <a:t>223</a:t>
            </a:r>
            <a:r>
              <a:rPr lang="en-BE" dirty="0"/>
              <a:t>RaF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210300"/>
            <a:ext cx="647700" cy="647700"/>
          </a:xfrm>
        </p:spPr>
        <p:txBody>
          <a:bodyPr/>
          <a:lstStyle/>
          <a:p>
            <a:fld id="{0A297500-7527-634B-90F4-69D0994C32B4}" type="slidenum">
              <a:rPr lang="en-GB" noProof="0" smtClean="0"/>
              <a:pPr/>
              <a:t>1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199313" y="6210300"/>
            <a:ext cx="4992687" cy="647700"/>
          </a:xfrm>
        </p:spPr>
        <p:txBody>
          <a:bodyPr/>
          <a:lstStyle/>
          <a:p>
            <a:r>
              <a:rPr lang="en-US" noProof="0" dirty="0"/>
              <a:t>Institute for Nuclear and Radiation Physics, Nuclear Moments Group</a:t>
            </a:r>
            <a:endParaRPr lang="en-GB" noProof="0" dirty="0"/>
          </a:p>
        </p:txBody>
      </p:sp>
      <p:pic>
        <p:nvPicPr>
          <p:cNvPr id="3" name="Content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1DF84869-2CC8-BD04-8F2F-8A3E49426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016" y="131277"/>
            <a:ext cx="4438984" cy="11314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2EC972-7E3B-7699-67A1-D1D48D088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81" y="667381"/>
            <a:ext cx="3012241" cy="66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0BA8F37E-D857-25F1-60D6-EB6DFFE1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759" y="62385"/>
            <a:ext cx="1269238" cy="126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2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EAD1-6BA0-C20B-4148-196CB3013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DFBCA-4568-F1A0-FDB5-FF214BB83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245996"/>
            <a:ext cx="11041200" cy="48740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Laser spectroscopy observables in </a:t>
            </a:r>
            <a:r>
              <a:rPr lang="en-US" dirty="0" err="1"/>
              <a:t>RaF</a:t>
            </a:r>
            <a:r>
              <a:rPr lang="en-US" dirty="0"/>
              <a:t> are in great agreement with their atomic/ionic counterpart (literature independent)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/>
              <a:t>a promising alternative for nuclear structure studies.</a:t>
            </a:r>
          </a:p>
          <a:p>
            <a:pPr marL="0" indent="0" algn="just">
              <a:lnSpc>
                <a:spcPct val="70000"/>
              </a:lnSpc>
              <a:buNone/>
            </a:pPr>
            <a:endParaRPr lang="en-US" dirty="0"/>
          </a:p>
          <a:p>
            <a:pPr algn="just"/>
            <a:r>
              <a:rPr lang="en-US" dirty="0"/>
              <a:t>Elements with no laser accessible transitions in their atomic/ion</a:t>
            </a:r>
            <a:r>
              <a:rPr lang="en-US" baseline="30000" dirty="0"/>
              <a:t>+</a:t>
            </a:r>
            <a:r>
              <a:rPr lang="en-US" dirty="0"/>
              <a:t> form, such as </a:t>
            </a:r>
            <a:r>
              <a:rPr lang="en-US" b="1" dirty="0"/>
              <a:t>carbon </a:t>
            </a:r>
            <a:r>
              <a:rPr lang="en-US" dirty="0"/>
              <a:t>and </a:t>
            </a:r>
            <a:r>
              <a:rPr lang="en-US" b="1" dirty="0"/>
              <a:t>nitrogen </a:t>
            </a:r>
            <a:r>
              <a:rPr lang="en-US" dirty="0"/>
              <a:t>(&lt; 200 nm).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Highly reactive elements, such as </a:t>
            </a:r>
            <a:r>
              <a:rPr lang="en-US" b="1" dirty="0"/>
              <a:t>phosphorus</a:t>
            </a:r>
            <a:r>
              <a:rPr lang="en-US" dirty="0"/>
              <a:t>, </a:t>
            </a:r>
            <a:r>
              <a:rPr lang="en-US" b="1" dirty="0"/>
              <a:t>sulfur</a:t>
            </a:r>
            <a:r>
              <a:rPr lang="en-US" dirty="0"/>
              <a:t> and the </a:t>
            </a:r>
            <a:r>
              <a:rPr lang="en-US" b="1" dirty="0"/>
              <a:t>halogens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 err="1">
                <a:sym typeface="Wingdings" panose="05000000000000000000" pitchFamily="2" charset="2"/>
              </a:rPr>
              <a:t>SeCO</a:t>
            </a:r>
            <a:r>
              <a:rPr lang="en-US" baseline="30000" dirty="0">
                <a:sym typeface="Wingdings" panose="05000000000000000000" pitchFamily="2" charset="2"/>
              </a:rPr>
              <a:t>+</a:t>
            </a:r>
            <a:r>
              <a:rPr lang="en-US" dirty="0">
                <a:sym typeface="Wingdings" panose="05000000000000000000" pitchFamily="2" charset="2"/>
              </a:rPr>
              <a:t> used for decay spectroscopy of </a:t>
            </a:r>
            <a:r>
              <a:rPr lang="en-US" baseline="30000" dirty="0">
                <a:sym typeface="Wingdings" panose="05000000000000000000" pitchFamily="2" charset="2"/>
              </a:rPr>
              <a:t>67,68</a:t>
            </a:r>
            <a:r>
              <a:rPr lang="en-US" dirty="0">
                <a:sym typeface="Wingdings" panose="05000000000000000000" pitchFamily="2" charset="2"/>
              </a:rPr>
              <a:t>Se (chemically pure and larger beams).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Elements with poor sensitivity to the electric quadrupole (</a:t>
            </a:r>
            <a:r>
              <a:rPr lang="en-US" b="1" dirty="0">
                <a:sym typeface="Wingdings" panose="05000000000000000000" pitchFamily="2" charset="2"/>
              </a:rPr>
              <a:t>B</a:t>
            </a:r>
            <a:r>
              <a:rPr lang="en-US" dirty="0">
                <a:sym typeface="Wingdings" panose="05000000000000000000" pitchFamily="2" charset="2"/>
              </a:rPr>
              <a:t>F, </a:t>
            </a:r>
            <a:r>
              <a:rPr lang="en-US" b="1" dirty="0">
                <a:sym typeface="Wingdings" panose="05000000000000000000" pitchFamily="2" charset="2"/>
              </a:rPr>
              <a:t>K</a:t>
            </a:r>
            <a:r>
              <a:rPr lang="en-US" dirty="0">
                <a:sym typeface="Wingdings" panose="05000000000000000000" pitchFamily="2" charset="2"/>
              </a:rPr>
              <a:t>F </a:t>
            </a:r>
            <a:r>
              <a:rPr lang="en-US" dirty="0"/>
              <a:t>) and magnetic octupole moment (</a:t>
            </a:r>
            <a:r>
              <a:rPr lang="en-US" dirty="0">
                <a:sym typeface="Wingdings" panose="05000000000000000000" pitchFamily="2" charset="2"/>
              </a:rPr>
              <a:t>Si</a:t>
            </a:r>
            <a:r>
              <a:rPr lang="en-US" b="1" dirty="0">
                <a:sym typeface="Wingdings" panose="05000000000000000000" pitchFamily="2" charset="2"/>
              </a:rPr>
              <a:t>O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b="1" dirty="0">
                <a:sym typeface="Wingdings" panose="05000000000000000000" pitchFamily="2" charset="2"/>
              </a:rPr>
              <a:t>S</a:t>
            </a:r>
            <a:r>
              <a:rPr lang="en-US" dirty="0">
                <a:sym typeface="Wingdings" panose="05000000000000000000" pitchFamily="2" charset="2"/>
              </a:rPr>
              <a:t>F).</a:t>
            </a:r>
          </a:p>
          <a:p>
            <a:pPr algn="just"/>
            <a:endParaRPr lang="en-US" dirty="0">
              <a:sym typeface="Wingdings" panose="05000000000000000000" pitchFamily="2" charset="2"/>
            </a:endParaRPr>
          </a:p>
          <a:p>
            <a:pPr algn="just"/>
            <a:r>
              <a:rPr lang="en-US" dirty="0"/>
              <a:t>Higher sensitivity to CP-violating electromagnetic moments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 err="1">
                <a:sym typeface="Wingdings" panose="05000000000000000000" pitchFamily="2" charset="2"/>
              </a:rPr>
              <a:t>HfF</a:t>
            </a:r>
            <a:r>
              <a:rPr lang="en-US" baseline="30000" dirty="0">
                <a:sym typeface="Wingdings" panose="05000000000000000000" pitchFamily="2" charset="2"/>
              </a:rPr>
              <a:t>+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 err="1">
                <a:sym typeface="Wingdings" panose="05000000000000000000" pitchFamily="2" charset="2"/>
              </a:rPr>
              <a:t>ThO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b="1" dirty="0" err="1">
                <a:sym typeface="Wingdings" panose="05000000000000000000" pitchFamily="2" charset="2"/>
              </a:rPr>
              <a:t>RaF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b="1" dirty="0">
                <a:sym typeface="Wingdings" panose="05000000000000000000" pitchFamily="2" charset="2"/>
              </a:rPr>
              <a:t>AcF</a:t>
            </a:r>
            <a:r>
              <a:rPr lang="en-US" dirty="0">
                <a:sym typeface="Wingdings" panose="05000000000000000000" pitchFamily="2" charset="2"/>
              </a:rPr>
              <a:t>.</a:t>
            </a:r>
            <a:endParaRPr lang="en-US" dirty="0"/>
          </a:p>
          <a:p>
            <a:endParaRPr lang="en-B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C2DB9E-BE99-3C01-968A-1018E0A8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10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CAC38-69FF-FBDA-E947-C3B31446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Molecular spectroscopy as an alternative</a:t>
            </a:r>
            <a:endParaRPr lang="en-B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913C6-0E42-086F-7D36-9C6C100E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25181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1AE41-AA91-2273-8CF4-A9596C500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BC9B709-7052-A623-8083-A5D8CF9D21AD}"/>
              </a:ext>
            </a:extLst>
          </p:cNvPr>
          <p:cNvGrpSpPr/>
          <p:nvPr/>
        </p:nvGrpSpPr>
        <p:grpSpPr>
          <a:xfrm>
            <a:off x="5252274" y="1035617"/>
            <a:ext cx="6782010" cy="3233096"/>
            <a:chOff x="4743433" y="1595171"/>
            <a:chExt cx="7448567" cy="366765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DAA85B0-38C2-8F65-CA19-95789B532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43433" y="1595171"/>
              <a:ext cx="7448567" cy="3667657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6F5BA0F-D332-216D-EE01-D86AE10DF732}"/>
                </a:ext>
              </a:extLst>
            </p:cNvPr>
            <p:cNvSpPr/>
            <p:nvPr/>
          </p:nvSpPr>
          <p:spPr>
            <a:xfrm>
              <a:off x="6292514" y="1675381"/>
              <a:ext cx="184485" cy="329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771D64-35A2-02DD-A884-6B03E6EDD806}"/>
                </a:ext>
              </a:extLst>
            </p:cNvPr>
            <p:cNvSpPr/>
            <p:nvPr/>
          </p:nvSpPr>
          <p:spPr>
            <a:xfrm>
              <a:off x="4743434" y="1627563"/>
              <a:ext cx="184485" cy="329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D447F-3D14-EE91-8AE1-C2C57DEF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11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EC90B5-1115-90C8-FB95-F131C4DC5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Outlook: molecular spectroscopy of AcF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">
                <a:extLst>
                  <a:ext uri="{FF2B5EF4-FFF2-40B4-BE49-F238E27FC236}">
                    <a16:creationId xmlns:a16="http://schemas.microsoft.com/office/drawing/2014/main" id="{76910667-BCA5-FE35-250F-3C26DD5EC5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7716" y="1359036"/>
                <a:ext cx="4947473" cy="44071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2200" dirty="0">
                    <a:solidFill>
                      <a:srgbClr val="001D41"/>
                    </a:solidFill>
                  </a:rPr>
                  <a:t>First production and measurement of an actinide molecule! (Highly refractive element with enhanced production as molecule)</a:t>
                </a:r>
              </a:p>
              <a:p>
                <a:pPr algn="just"/>
                <a:endParaRPr lang="en-US" sz="2200" dirty="0">
                  <a:solidFill>
                    <a:srgbClr val="001D41"/>
                  </a:solidFill>
                </a:endParaRPr>
              </a:p>
              <a:p>
                <a:pPr algn="just"/>
                <a:r>
                  <a:rPr lang="en-US" sz="2200" dirty="0">
                    <a:solidFill>
                      <a:srgbClr val="001D41"/>
                    </a:solidFill>
                  </a:rPr>
                  <a:t>Measurement of the strongest transition from the ground state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solidFill>
                          <a:srgbClr val="001D4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aseline="30000" dirty="0">
                        <a:solidFill>
                          <a:srgbClr val="001D41"/>
                        </a:solidFill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sz="2200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en-US" sz="2200" i="1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i="1" dirty="0">
                        <a:solidFill>
                          <a:srgbClr val="001D4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sz="2200" i="1" baseline="30000" dirty="0">
                        <a:solidFill>
                          <a:srgbClr val="001D4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sz="2200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200" i="1" dirty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b="0" i="1" dirty="0" smtClean="0">
                        <a:solidFill>
                          <a:srgbClr val="001D4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>
                  <a:solidFill>
                    <a:srgbClr val="001D41"/>
                  </a:solidFill>
                </a:endParaRPr>
              </a:p>
              <a:p>
                <a:pPr algn="just"/>
                <a:endParaRPr lang="en-US" sz="2200" dirty="0">
                  <a:solidFill>
                    <a:srgbClr val="001D41"/>
                  </a:solidFill>
                </a:endParaRPr>
              </a:p>
              <a:p>
                <a:pPr algn="just"/>
                <a:r>
                  <a:rPr lang="en-US" sz="2200" dirty="0">
                    <a:solidFill>
                      <a:srgbClr val="001D41"/>
                    </a:solidFill>
                  </a:rPr>
                  <a:t>One of the most sensitive candidate for nuclear Schiff moment measurements (BSM physics) </a:t>
                </a:r>
              </a:p>
              <a:p>
                <a:pPr algn="just"/>
                <a:endParaRPr lang="en-US" sz="2200" dirty="0"/>
              </a:p>
              <a:p>
                <a:pPr algn="just"/>
                <a:endParaRPr lang="en-US" sz="2000" dirty="0"/>
              </a:p>
              <a:p>
                <a:pPr algn="just"/>
                <a:endParaRPr lang="en-US" sz="2000" dirty="0"/>
              </a:p>
              <a:p>
                <a:pPr algn="just">
                  <a:spcAft>
                    <a:spcPts val="600"/>
                  </a:spcAft>
                </a:pPr>
                <a:endParaRPr lang="en-US" sz="2200" dirty="0"/>
              </a:p>
            </p:txBody>
          </p:sp>
        </mc:Choice>
        <mc:Fallback xmlns="">
          <p:sp>
            <p:nvSpPr>
              <p:cNvPr id="12" name="Content Placeholder 1">
                <a:extLst>
                  <a:ext uri="{FF2B5EF4-FFF2-40B4-BE49-F238E27FC236}">
                    <a16:creationId xmlns:a16="http://schemas.microsoft.com/office/drawing/2014/main" id="{76910667-BCA5-FE35-250F-3C26DD5EC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16" y="1359036"/>
                <a:ext cx="4947473" cy="4407172"/>
              </a:xfrm>
              <a:prstGeom prst="rect">
                <a:avLst/>
              </a:prstGeom>
              <a:blipFill>
                <a:blip r:embed="rId3"/>
                <a:stretch>
                  <a:fillRect l="-1480" t="-830" r="-1726" b="-774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adroTexto 5">
            <a:extLst>
              <a:ext uri="{FF2B5EF4-FFF2-40B4-BE49-F238E27FC236}">
                <a16:creationId xmlns:a16="http://schemas.microsoft.com/office/drawing/2014/main" id="{BBD89145-DD6E-1A43-E912-E638C776C4F5}"/>
              </a:ext>
            </a:extLst>
          </p:cNvPr>
          <p:cNvSpPr txBox="1"/>
          <p:nvPr/>
        </p:nvSpPr>
        <p:spPr>
          <a:xfrm>
            <a:off x="847995" y="6303167"/>
            <a:ext cx="97020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Athanasakis-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et al (2025). Laser 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spectroscopy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CP-violation 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sensitivity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actinium 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monofluoride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Nature, 648(8094), 562-568.</a:t>
            </a:r>
          </a:p>
          <a:p>
            <a:pPr lvl="0" defTabSz="457200"/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[9] Gaffney, L. P., et al (2013). Studies of pear-shaped nuclei using accelerated radioactive beams. Nature, 497(7448), 199-204.</a:t>
            </a:r>
            <a:endParaRPr lang="fr-F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A picture containing transport, aircraft, balloon&#10;&#10;Description automatically generated">
            <a:extLst>
              <a:ext uri="{FF2B5EF4-FFF2-40B4-BE49-F238E27FC236}">
                <a16:creationId xmlns:a16="http://schemas.microsoft.com/office/drawing/2014/main" id="{FB9C42F6-FFC1-23AA-EAA4-9095D653D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426" y="4788106"/>
            <a:ext cx="1300630" cy="1173501"/>
          </a:xfrm>
          <a:prstGeom prst="rect">
            <a:avLst/>
          </a:prstGeom>
        </p:spPr>
      </p:pic>
      <p:pic>
        <p:nvPicPr>
          <p:cNvPr id="20" name="Picture 19" descr="A picture containing transport, aircraft, balloon&#10;&#10;Description automatically generated">
            <a:extLst>
              <a:ext uri="{FF2B5EF4-FFF2-40B4-BE49-F238E27FC236}">
                <a16:creationId xmlns:a16="http://schemas.microsoft.com/office/drawing/2014/main" id="{1570BB3F-816D-A8F0-4FC5-8CF8CAA75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106799" y="4788106"/>
            <a:ext cx="1300630" cy="1173502"/>
          </a:xfrm>
          <a:prstGeom prst="rect">
            <a:avLst/>
          </a:prstGeom>
        </p:spPr>
      </p:pic>
      <p:pic>
        <p:nvPicPr>
          <p:cNvPr id="21" name="Picture 20" descr="Shape&#10;&#10;Description automatically generated">
            <a:extLst>
              <a:ext uri="{FF2B5EF4-FFF2-40B4-BE49-F238E27FC236}">
                <a16:creationId xmlns:a16="http://schemas.microsoft.com/office/drawing/2014/main" id="{202D8E6C-B1A2-E73F-37C7-EAADCFFB9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973733" flipH="1">
            <a:off x="5750498" y="5017110"/>
            <a:ext cx="943907" cy="647317"/>
          </a:xfrm>
          <a:prstGeom prst="rect">
            <a:avLst/>
          </a:prstGeom>
        </p:spPr>
      </p:pic>
      <p:pic>
        <p:nvPicPr>
          <p:cNvPr id="22" name="Picture 21" descr="Shape&#10;&#10;Description automatically generated">
            <a:extLst>
              <a:ext uri="{FF2B5EF4-FFF2-40B4-BE49-F238E27FC236}">
                <a16:creationId xmlns:a16="http://schemas.microsoft.com/office/drawing/2014/main" id="{32125FD8-FFC8-649F-469E-5E6700C5C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278035" flipH="1" flipV="1">
            <a:off x="7342520" y="4992014"/>
            <a:ext cx="998698" cy="68489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7FAC7A2-A6B7-39A9-2743-3081A29D7074}"/>
              </a:ext>
            </a:extLst>
          </p:cNvPr>
          <p:cNvSpPr txBox="1"/>
          <p:nvPr/>
        </p:nvSpPr>
        <p:spPr>
          <a:xfrm>
            <a:off x="9962117" y="5617872"/>
            <a:ext cx="18256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stronger P,T-odd</a:t>
            </a:r>
          </a:p>
          <a:p>
            <a:pPr algn="ctr"/>
            <a:r>
              <a:rPr lang="en-US" sz="1600" i="1" dirty="0"/>
              <a:t>interaction mixing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ACB3C0-6843-CFB4-A676-E7F4024DD438}"/>
                  </a:ext>
                </a:extLst>
              </p:cNvPr>
              <p:cNvSpPr txBox="1"/>
              <p:nvPr/>
            </p:nvSpPr>
            <p:spPr>
              <a:xfrm>
                <a:off x="8186668" y="4898697"/>
                <a:ext cx="2949553" cy="759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⟨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</m:acc>
                            </m:e>
                          </m:d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⟩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ACB3C0-6843-CFB4-A676-E7F4024DD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668" y="4898697"/>
                <a:ext cx="2949553" cy="7596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AF6B994E-7CC1-08D0-A447-4A1754223A8F}"/>
              </a:ext>
            </a:extLst>
          </p:cNvPr>
          <p:cNvSpPr txBox="1"/>
          <p:nvPr/>
        </p:nvSpPr>
        <p:spPr>
          <a:xfrm>
            <a:off x="5953643" y="4326304"/>
            <a:ext cx="4508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Heavy &amp; deformed nucleus</a:t>
            </a:r>
          </a:p>
        </p:txBody>
      </p:sp>
    </p:spTree>
    <p:extLst>
      <p:ext uri="{BB962C8B-B14F-4D97-AF65-F5344CB8AC3E}">
        <p14:creationId xmlns:p14="http://schemas.microsoft.com/office/powerpoint/2010/main" val="3241333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054F2-2F86-556C-8C7D-8B00A7A6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75466-8FB3-EC87-B4AD-B86BBFB4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12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7260F9-C7AD-990C-FEBC-9FC231CD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27" y="-76841"/>
            <a:ext cx="11041200" cy="1152000"/>
          </a:xfrm>
        </p:spPr>
        <p:txBody>
          <a:bodyPr/>
          <a:lstStyle/>
          <a:p>
            <a:r>
              <a:rPr lang="en-US" dirty="0"/>
              <a:t>Thanks to the CRIS collaboration</a:t>
            </a:r>
            <a:endParaRPr lang="en-BE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80D7F4E-9930-25EA-007F-FBFA8804F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284" y="4866204"/>
            <a:ext cx="2974470" cy="167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84D8C19-88FA-96CE-F5F2-E5CC8C998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285" y="3993265"/>
            <a:ext cx="2974470" cy="98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KU Leuven Logo">
            <a:extLst>
              <a:ext uri="{FF2B5EF4-FFF2-40B4-BE49-F238E27FC236}">
                <a16:creationId xmlns:a16="http://schemas.microsoft.com/office/drawing/2014/main" id="{A365C0EF-4103-08FD-4F6A-44B2BF5B6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600" y="3468735"/>
            <a:ext cx="2295262" cy="172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15F5212-7A9E-C116-E36B-F0B21CAFE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338" y="3483823"/>
            <a:ext cx="2777544" cy="185169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BEBB1C4-B884-6291-20A2-04D4053DF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884" y="4034575"/>
            <a:ext cx="821073" cy="821073"/>
          </a:xfrm>
          <a:prstGeom prst="rect">
            <a:avLst/>
          </a:prstGeom>
        </p:spPr>
      </p:pic>
      <p:pic>
        <p:nvPicPr>
          <p:cNvPr id="46" name="Picture 45" descr="Exploring a better tomorrow | SCK CEN">
            <a:extLst>
              <a:ext uri="{FF2B5EF4-FFF2-40B4-BE49-F238E27FC236}">
                <a16:creationId xmlns:a16="http://schemas.microsoft.com/office/drawing/2014/main" id="{0A9B161D-0452-403B-52D7-E3FA494F6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489" y="5225508"/>
            <a:ext cx="1596788" cy="83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Institut pluridisciplinaire Hubert Curien – IPHC">
            <a:extLst>
              <a:ext uri="{FF2B5EF4-FFF2-40B4-BE49-F238E27FC236}">
                <a16:creationId xmlns:a16="http://schemas.microsoft.com/office/drawing/2014/main" id="{8D0DEC8F-76E6-ACB1-C6E2-6F6492D6D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507" y="4911297"/>
            <a:ext cx="167640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University of Gothenburg Logo PNG vector in SVG, PDF, AI, CDR format">
            <a:extLst>
              <a:ext uri="{FF2B5EF4-FFF2-40B4-BE49-F238E27FC236}">
                <a16:creationId xmlns:a16="http://schemas.microsoft.com/office/drawing/2014/main" id="{273F5272-CB63-5F11-4863-37575FCF7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33" y="4753683"/>
            <a:ext cx="2076268" cy="155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A3977F3F-12FF-9E1C-791A-FE4D6316E8F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9961" t="37390" r="2543" b="29977"/>
          <a:stretch/>
        </p:blipFill>
        <p:spPr>
          <a:xfrm>
            <a:off x="760138" y="858713"/>
            <a:ext cx="10739561" cy="3004164"/>
          </a:xfrm>
          <a:prstGeom prst="rect">
            <a:avLst/>
          </a:prstGeom>
        </p:spPr>
      </p:pic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6D54839-8A16-791F-D0BD-3F037A0C9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196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FFF68F-7886-0273-2836-F99BB984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your attention</a:t>
            </a:r>
            <a:endParaRPr lang="en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48AAED-DB7F-A03C-1277-391CF0A2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7D367-0543-ABAD-ADDF-62E33C23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13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17860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BDFD-63E6-F82E-6575-26F8381EB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844239-85D7-CA9B-A2B1-FE470F64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slides</a:t>
            </a:r>
            <a:endParaRPr lang="en-B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26D847-F7D0-6F87-5E1A-DC03A59B1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7530B-DDD9-55C5-79A4-42E3DB815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t>14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02112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948ED-5C09-5AB1-95DF-F4234DA08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3526DD3-86E6-0BC7-9A27-B82C7640605E}"/>
              </a:ext>
            </a:extLst>
          </p:cNvPr>
          <p:cNvGrpSpPr/>
          <p:nvPr/>
        </p:nvGrpSpPr>
        <p:grpSpPr>
          <a:xfrm>
            <a:off x="8192162" y="253621"/>
            <a:ext cx="3793445" cy="3175379"/>
            <a:chOff x="5150593" y="1649518"/>
            <a:chExt cx="3036734" cy="2469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E51ACB6-E757-B876-77F0-FAF6061CB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74955" b="50000"/>
            <a:stretch>
              <a:fillRect/>
            </a:stretch>
          </p:blipFill>
          <p:spPr>
            <a:xfrm>
              <a:off x="5150593" y="1649518"/>
              <a:ext cx="3036734" cy="246999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C387CF4-F284-1E4A-63FF-E9E63E0A17A7}"/>
                </a:ext>
              </a:extLst>
            </p:cNvPr>
            <p:cNvSpPr/>
            <p:nvPr/>
          </p:nvSpPr>
          <p:spPr>
            <a:xfrm>
              <a:off x="5169643" y="1771441"/>
              <a:ext cx="196107" cy="2161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4D51F-614C-3421-BA27-33D7758E4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15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025FC-0B5E-87AD-9DDC-293A5D3B1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Laser spectroscopy on molecules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arcador de contenido 1">
                <a:extLst>
                  <a:ext uri="{FF2B5EF4-FFF2-40B4-BE49-F238E27FC236}">
                    <a16:creationId xmlns:a16="http://schemas.microsoft.com/office/drawing/2014/main" id="{517B6F6D-34C3-BFED-C57B-29F255F758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0004" y="1051698"/>
                <a:ext cx="8011523" cy="9899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l" defTabSz="914400">
                  <a:spcBef>
                    <a:spcPts val="1000"/>
                  </a:spcBef>
                  <a:buClrTx/>
                  <a:buSzTx/>
                  <a:buNone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</a:rPr>
                  <a:t>The spectrum corresponds</a:t>
                </a:r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effectLst/>
                    <a:uLnTx/>
                    <a:uFillTx/>
                  </a:rPr>
                  <a:t> to electronic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kumimoji="0" lang="en-US" b="0" i="0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effectLst/>
                    <a:uLnTx/>
                    <a:uFillTx/>
                  </a:rPr>
                  <a:t>), vibrational (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𝜈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→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𝜈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effectLst/>
                    <a:uLnTx/>
                    <a:uFillTx/>
                  </a:rPr>
                  <a:t>) and rotational transitions (</a:t>
                </a:r>
                <a14:m>
                  <m:oMath xmlns:m="http://schemas.openxmlformats.org/officeDocument/2006/math"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𝐽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→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𝐽</m:t>
                    </m:r>
                    <m:r>
                      <a:rPr kumimoji="0" lang="en-US" b="0" i="1" u="none" strike="noStrike" kern="1200" cap="none" spc="0" normalizeH="0" noProof="0" smtClean="0">
                        <a:ln>
                          <a:noFill/>
                        </a:ln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kumimoji="0" lang="en-US" b="0" i="0" u="none" strike="noStrike" kern="1200" cap="none" spc="0" normalizeH="0" noProof="0" dirty="0">
                    <a:ln>
                      <a:noFill/>
                    </a:ln>
                    <a:effectLst/>
                    <a:uLnTx/>
                    <a:uFillTx/>
                  </a:rPr>
                  <a:t>)</a:t>
                </a: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8" name="Marcador de contenido 1">
                <a:extLst>
                  <a:ext uri="{FF2B5EF4-FFF2-40B4-BE49-F238E27FC236}">
                    <a16:creationId xmlns:a16="http://schemas.microsoft.com/office/drawing/2014/main" id="{517B6F6D-34C3-BFED-C57B-29F255F75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04" y="1051698"/>
                <a:ext cx="8011523" cy="989960"/>
              </a:xfrm>
              <a:prstGeom prst="rect">
                <a:avLst/>
              </a:prstGeom>
              <a:blipFill>
                <a:blip r:embed="rId4"/>
                <a:stretch>
                  <a:fillRect l="-1142" t="-432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256A30-F1BD-DE79-334C-ECDB04B399DB}"/>
                  </a:ext>
                </a:extLst>
              </p:cNvPr>
              <p:cNvSpPr txBox="1"/>
              <p:nvPr/>
            </p:nvSpPr>
            <p:spPr>
              <a:xfrm>
                <a:off x="1538533" y="5799581"/>
                <a:ext cx="51219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𝑒𝑙</m:t>
                          </m:r>
                        </m:sub>
                      </m:sSub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256A30-F1BD-DE79-334C-ECDB04B39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533" y="5799581"/>
                <a:ext cx="512191" cy="369332"/>
              </a:xfrm>
              <a:prstGeom prst="rect">
                <a:avLst/>
              </a:prstGeom>
              <a:blipFill>
                <a:blip r:embed="rId5"/>
                <a:stretch>
                  <a:fillRect l="-11905" r="-2381" b="-1803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0C7B6B-8B0A-3B35-5827-BD95D0FB0FF6}"/>
                  </a:ext>
                </a:extLst>
              </p:cNvPr>
              <p:cNvSpPr txBox="1"/>
              <p:nvPr/>
            </p:nvSpPr>
            <p:spPr>
              <a:xfrm>
                <a:off x="3860912" y="5798951"/>
                <a:ext cx="6499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𝑣𝑖𝑏</m:t>
                          </m:r>
                        </m:sub>
                      </m:sSub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C0C7B6B-8B0A-3B35-5827-BD95D0FB0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912" y="5798951"/>
                <a:ext cx="649986" cy="369332"/>
              </a:xfrm>
              <a:prstGeom prst="rect">
                <a:avLst/>
              </a:prstGeom>
              <a:blipFill>
                <a:blip r:embed="rId6"/>
                <a:stretch>
                  <a:fillRect l="-9346" r="-1869" b="-1803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8515C8-7FBD-9670-AE4D-854C063F2A27}"/>
                  </a:ext>
                </a:extLst>
              </p:cNvPr>
              <p:cNvSpPr txBox="1"/>
              <p:nvPr/>
            </p:nvSpPr>
            <p:spPr>
              <a:xfrm>
                <a:off x="6152910" y="5799581"/>
                <a:ext cx="66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𝑟𝑜𝑡</m:t>
                          </m:r>
                        </m:sub>
                      </m:sSub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8515C8-7FBD-9670-AE4D-854C063F2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910" y="5799581"/>
                <a:ext cx="661207" cy="369332"/>
              </a:xfrm>
              <a:prstGeom prst="rect">
                <a:avLst/>
              </a:prstGeom>
              <a:blipFill>
                <a:blip r:embed="rId7"/>
                <a:stretch>
                  <a:fillRect l="-9174" r="-917" b="-16393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A group of arrows pointing upwards&#10;&#10;Description automatically generated">
            <a:extLst>
              <a:ext uri="{FF2B5EF4-FFF2-40B4-BE49-F238E27FC236}">
                <a16:creationId xmlns:a16="http://schemas.microsoft.com/office/drawing/2014/main" id="{2CA05F5E-9EB9-8570-C246-F33435598B6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68339"/>
          <a:stretch/>
        </p:blipFill>
        <p:spPr>
          <a:xfrm>
            <a:off x="576655" y="1918418"/>
            <a:ext cx="2220298" cy="3959779"/>
          </a:xfrm>
          <a:prstGeom prst="rect">
            <a:avLst/>
          </a:prstGeom>
        </p:spPr>
      </p:pic>
      <p:pic>
        <p:nvPicPr>
          <p:cNvPr id="14" name="Picture 13" descr="A group of arrows pointing upwards&#10;&#10;Description automatically generated">
            <a:extLst>
              <a:ext uri="{FF2B5EF4-FFF2-40B4-BE49-F238E27FC236}">
                <a16:creationId xmlns:a16="http://schemas.microsoft.com/office/drawing/2014/main" id="{E5FF8420-6140-69C1-84FC-2BDBE88F1D1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0857" r="35304"/>
          <a:stretch/>
        </p:blipFill>
        <p:spPr>
          <a:xfrm>
            <a:off x="2740582" y="1918417"/>
            <a:ext cx="2373034" cy="3959779"/>
          </a:xfrm>
          <a:prstGeom prst="rect">
            <a:avLst/>
          </a:prstGeom>
        </p:spPr>
      </p:pic>
      <p:pic>
        <p:nvPicPr>
          <p:cNvPr id="15" name="Picture 14" descr="A group of arrows pointing upwards&#10;&#10;Description automatically generated">
            <a:extLst>
              <a:ext uri="{FF2B5EF4-FFF2-40B4-BE49-F238E27FC236}">
                <a16:creationId xmlns:a16="http://schemas.microsoft.com/office/drawing/2014/main" id="{E19B76FA-754D-0D41-8F4D-ADEF27BD23D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4695"/>
          <a:stretch/>
        </p:blipFill>
        <p:spPr>
          <a:xfrm>
            <a:off x="5113616" y="1918416"/>
            <a:ext cx="2475828" cy="39597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AA8C8C-5EBD-DBA6-F814-3940B635DF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8460" y="3646670"/>
            <a:ext cx="4168036" cy="2397428"/>
          </a:xfrm>
          <a:prstGeom prst="rect">
            <a:avLst/>
          </a:prstGeom>
          <a:ln w="19050">
            <a:solidFill>
              <a:srgbClr val="3D5324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FA3711-EFC4-CD2B-9114-C1A4A2241D65}"/>
              </a:ext>
            </a:extLst>
          </p:cNvPr>
          <p:cNvSpPr txBox="1"/>
          <p:nvPr/>
        </p:nvSpPr>
        <p:spPr>
          <a:xfrm>
            <a:off x="11125686" y="3973995"/>
            <a:ext cx="1172451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aseline="30000" dirty="0"/>
              <a:t>223</a:t>
            </a:r>
            <a:r>
              <a:rPr lang="en-US" sz="2400" dirty="0"/>
              <a:t>RaF</a:t>
            </a:r>
            <a:endParaRPr lang="en-BE" sz="2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0563049-BE26-5B2A-9C68-7CC67B08A6F0}"/>
              </a:ext>
            </a:extLst>
          </p:cNvPr>
          <p:cNvCxnSpPr>
            <a:cxnSpLocks/>
          </p:cNvCxnSpPr>
          <p:nvPr/>
        </p:nvCxnSpPr>
        <p:spPr>
          <a:xfrm>
            <a:off x="7013883" y="3048000"/>
            <a:ext cx="864577" cy="585753"/>
          </a:xfrm>
          <a:prstGeom prst="line">
            <a:avLst/>
          </a:prstGeom>
          <a:ln w="28575">
            <a:solidFill>
              <a:srgbClr val="3D53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A9C3BB-65D8-682C-A821-601F544E7699}"/>
              </a:ext>
            </a:extLst>
          </p:cNvPr>
          <p:cNvCxnSpPr>
            <a:cxnSpLocks/>
          </p:cNvCxnSpPr>
          <p:nvPr/>
        </p:nvCxnSpPr>
        <p:spPr>
          <a:xfrm>
            <a:off x="7013883" y="3047999"/>
            <a:ext cx="5032613" cy="598671"/>
          </a:xfrm>
          <a:prstGeom prst="line">
            <a:avLst/>
          </a:prstGeom>
          <a:ln w="28575">
            <a:solidFill>
              <a:srgbClr val="3D53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9CB4918-DCC4-6B2A-8118-C4B6992CC129}"/>
              </a:ext>
            </a:extLst>
          </p:cNvPr>
          <p:cNvSpPr txBox="1"/>
          <p:nvPr/>
        </p:nvSpPr>
        <p:spPr>
          <a:xfrm>
            <a:off x="786062" y="6214936"/>
            <a:ext cx="9617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[5] Athanasakis-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et al (2025). Nature communications, 16(1), 2139.</a:t>
            </a:r>
          </a:p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[6]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Udrescu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M., et al. (2024). Precision spectroscopy and laser-cooling scheme of a radium-containing molecule. Nature Physics, 20(2), 202-207.</a:t>
            </a:r>
          </a:p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[7] Wilkins, S. G., et al. (2025). Observation of the distribution of nuclear magnetization in a molecule. Science, 390(6771), 386-389.</a:t>
            </a:r>
            <a:endParaRPr lang="pl-PL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8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AB018-A696-CD9F-346B-424D34A7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23BB9C-F5F4-0146-58C1-11F99BCA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951393B2-2E0D-FB36-4CDE-2ABE4628C2E8}"/>
              </a:ext>
            </a:extLst>
          </p:cNvPr>
          <p:cNvSpPr txBox="1"/>
          <p:nvPr/>
        </p:nvSpPr>
        <p:spPr>
          <a:xfrm>
            <a:off x="786062" y="6400744"/>
            <a:ext cx="51525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pl-PL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Jayich-Lab, EDM-Limits (2024)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https://github.com/Jayich-Lab/EDM-Limits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23BF1A7-EEAE-0E01-AD80-25C65F061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pic>
        <p:nvPicPr>
          <p:cNvPr id="13" name="Picture 12" descr="Cartoon of a cartoon of a person standing in front of a lost property office&#10;&#10;AI-generated content may be incorrect.">
            <a:extLst>
              <a:ext uri="{FF2B5EF4-FFF2-40B4-BE49-F238E27FC236}">
                <a16:creationId xmlns:a16="http://schemas.microsoft.com/office/drawing/2014/main" id="{A8B94816-BE26-DD9D-F755-85082DA3E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00" y="930467"/>
            <a:ext cx="3401097" cy="2552436"/>
          </a:xfrm>
          <a:prstGeom prst="rect">
            <a:avLst/>
          </a:prstGeom>
        </p:spPr>
      </p:pic>
      <p:sp>
        <p:nvSpPr>
          <p:cNvPr id="14" name="Marcador de contenido 1">
            <a:extLst>
              <a:ext uri="{FF2B5EF4-FFF2-40B4-BE49-F238E27FC236}">
                <a16:creationId xmlns:a16="http://schemas.microsoft.com/office/drawing/2014/main" id="{EB0DD841-317C-E690-E17C-19D94C26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2611" y="954530"/>
            <a:ext cx="7924800" cy="2218155"/>
          </a:xfrm>
        </p:spPr>
        <p:txBody>
          <a:bodyPr>
            <a:normAutofit/>
          </a:bodyPr>
          <a:lstStyle/>
          <a:p>
            <a:pPr algn="just"/>
            <a:r>
              <a:rPr lang="en-US" sz="2200" dirty="0"/>
              <a:t>Matter/antimatter asymmetry is ~10</a:t>
            </a:r>
            <a:r>
              <a:rPr lang="en-US" sz="2200" baseline="30000" dirty="0"/>
              <a:t>8</a:t>
            </a:r>
            <a:r>
              <a:rPr lang="en-US" sz="2200" dirty="0"/>
              <a:t> larger than expected by the standard model (SM).</a:t>
            </a:r>
          </a:p>
          <a:p>
            <a:pPr algn="just"/>
            <a:endParaRPr lang="en-US" sz="2200" dirty="0"/>
          </a:p>
          <a:p>
            <a:pPr algn="just"/>
            <a:r>
              <a:rPr lang="en-US" sz="2200" dirty="0"/>
              <a:t>Matter imbalance could be explained if charge-parity (CP) symmetry is broken </a:t>
            </a:r>
            <a:r>
              <a:rPr lang="en-US" sz="2200" dirty="0">
                <a:sym typeface="Wingdings" panose="05000000000000000000" pitchFamily="2" charset="2"/>
              </a:rPr>
              <a:t> How can we prove it?</a:t>
            </a:r>
            <a:endParaRPr lang="en-US" sz="22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7132A1-E112-E60E-A9BA-02D1106B062B}"/>
              </a:ext>
            </a:extLst>
          </p:cNvPr>
          <p:cNvGrpSpPr/>
          <p:nvPr/>
        </p:nvGrpSpPr>
        <p:grpSpPr>
          <a:xfrm>
            <a:off x="5497229" y="5147679"/>
            <a:ext cx="4753104" cy="1036672"/>
            <a:chOff x="5804164" y="4921294"/>
            <a:chExt cx="4753104" cy="1036672"/>
          </a:xfrm>
        </p:grpSpPr>
        <p:sp>
          <p:nvSpPr>
            <p:cNvPr id="16" name="Subtitle 4">
              <a:extLst>
                <a:ext uri="{FF2B5EF4-FFF2-40B4-BE49-F238E27FC236}">
                  <a16:creationId xmlns:a16="http://schemas.microsoft.com/office/drawing/2014/main" id="{A989DA5C-B54C-6257-1EF2-FAC6E9F7B561}"/>
                </a:ext>
              </a:extLst>
            </p:cNvPr>
            <p:cNvSpPr txBox="1">
              <a:spLocks/>
            </p:cNvSpPr>
            <p:nvPr/>
          </p:nvSpPr>
          <p:spPr>
            <a:xfrm>
              <a:off x="6018934" y="4935113"/>
              <a:ext cx="4442179" cy="772421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buClr>
                  <a:srgbClr val="2EAC68"/>
                </a:buClr>
                <a:buSzPct val="130000"/>
                <a:buFont typeface="Arial"/>
                <a:buNone/>
                <a:defRPr sz="2000" kern="1200" baseline="0">
                  <a:solidFill>
                    <a:srgbClr val="253366"/>
                  </a:solidFill>
                  <a:latin typeface="Arial"/>
                  <a:ea typeface="+mn-ea"/>
                  <a:cs typeface="Arial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Clr>
                  <a:srgbClr val="048D01"/>
                </a:buClr>
                <a:buSzPct val="130000"/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Clr>
                  <a:srgbClr val="048D01"/>
                </a:buClr>
                <a:buSzPct val="130000"/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Clr>
                  <a:srgbClr val="048D01"/>
                </a:buClr>
                <a:buSzPct val="130000"/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Clr>
                  <a:srgbClr val="048D01"/>
                </a:buClr>
                <a:buSzPct val="130000"/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Arial"/>
                  <a:ea typeface="+mn-ea"/>
                  <a:cs typeface="Arial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EDM’s are theoretically predicted to be extremely small (~10</a:t>
              </a:r>
              <a:r>
                <a:rPr lang="en-US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-35</a:t>
              </a:r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 cm), </a:t>
              </a:r>
            </a:p>
            <a:p>
              <a:pPr algn="ctr"/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therefore, not yet observed.</a:t>
              </a:r>
            </a:p>
            <a:p>
              <a:endParaRPr lang="en-GB" dirty="0"/>
            </a:p>
          </p:txBody>
        </p:sp>
        <p:sp>
          <p:nvSpPr>
            <p:cNvPr id="17" name="Rectángulo 11">
              <a:extLst>
                <a:ext uri="{FF2B5EF4-FFF2-40B4-BE49-F238E27FC236}">
                  <a16:creationId xmlns:a16="http://schemas.microsoft.com/office/drawing/2014/main" id="{1D562042-06C3-D79D-E9BA-F39EB3764DDE}"/>
                </a:ext>
              </a:extLst>
            </p:cNvPr>
            <p:cNvSpPr/>
            <p:nvPr/>
          </p:nvSpPr>
          <p:spPr>
            <a:xfrm>
              <a:off x="5804164" y="4921294"/>
              <a:ext cx="4753104" cy="10366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Conector recto de flecha 13">
            <a:extLst>
              <a:ext uri="{FF2B5EF4-FFF2-40B4-BE49-F238E27FC236}">
                <a16:creationId xmlns:a16="http://schemas.microsoft.com/office/drawing/2014/main" id="{8E8636A3-C869-DFEF-CE91-0C6B2CB65D74}"/>
              </a:ext>
            </a:extLst>
          </p:cNvPr>
          <p:cNvCxnSpPr>
            <a:cxnSpLocks/>
          </p:cNvCxnSpPr>
          <p:nvPr/>
        </p:nvCxnSpPr>
        <p:spPr>
          <a:xfrm>
            <a:off x="7724529" y="3983594"/>
            <a:ext cx="0" cy="475890"/>
          </a:xfrm>
          <a:prstGeom prst="straightConnector1">
            <a:avLst/>
          </a:prstGeom>
          <a:ln w="76200">
            <a:solidFill>
              <a:srgbClr val="1D8DB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4">
            <a:extLst>
              <a:ext uri="{FF2B5EF4-FFF2-40B4-BE49-F238E27FC236}">
                <a16:creationId xmlns:a16="http://schemas.microsoft.com/office/drawing/2014/main" id="{C9E27F63-D54B-463D-EBCF-9484387851BA}"/>
              </a:ext>
            </a:extLst>
          </p:cNvPr>
          <p:cNvSpPr txBox="1">
            <a:spLocks/>
          </p:cNvSpPr>
          <p:nvPr/>
        </p:nvSpPr>
        <p:spPr>
          <a:xfrm>
            <a:off x="4843556" y="4393647"/>
            <a:ext cx="5895641" cy="70154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buClr>
                <a:srgbClr val="2EAC68"/>
              </a:buClr>
              <a:buSzPct val="130000"/>
              <a:buFont typeface="Arial"/>
              <a:buNone/>
              <a:defRPr sz="2000" kern="1200" baseline="0">
                <a:solidFill>
                  <a:srgbClr val="253366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dirty="0">
                <a:solidFill>
                  <a:srgbClr val="2F4D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measurement could proof a larger CP violation in the universe.</a:t>
            </a:r>
          </a:p>
          <a:p>
            <a:endParaRPr lang="en-GB" dirty="0"/>
          </a:p>
        </p:txBody>
      </p:sp>
      <p:pic>
        <p:nvPicPr>
          <p:cNvPr id="20" name="Imagen 8" descr="Diagrama, Esquemático&#10;&#10;Descripción generada automáticamente">
            <a:extLst>
              <a:ext uri="{FF2B5EF4-FFF2-40B4-BE49-F238E27FC236}">
                <a16:creationId xmlns:a16="http://schemas.microsoft.com/office/drawing/2014/main" id="{5EE39991-B75E-C487-00CE-2D60915BB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60" y="3341102"/>
            <a:ext cx="2150012" cy="2859517"/>
          </a:xfrm>
          <a:prstGeom prst="rect">
            <a:avLst/>
          </a:prstGeom>
        </p:spPr>
      </p:pic>
      <p:sp>
        <p:nvSpPr>
          <p:cNvPr id="21" name="Subtitle 4">
            <a:extLst>
              <a:ext uri="{FF2B5EF4-FFF2-40B4-BE49-F238E27FC236}">
                <a16:creationId xmlns:a16="http://schemas.microsoft.com/office/drawing/2014/main" id="{895D83CC-C9A7-BB0C-6CF8-256AD99C5D98}"/>
              </a:ext>
            </a:extLst>
          </p:cNvPr>
          <p:cNvSpPr txBox="1">
            <a:spLocks/>
          </p:cNvSpPr>
          <p:nvPr/>
        </p:nvSpPr>
        <p:spPr>
          <a:xfrm>
            <a:off x="4843555" y="3325359"/>
            <a:ext cx="5895641" cy="70154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buClr>
                <a:srgbClr val="2EAC68"/>
              </a:buClr>
              <a:buSzPct val="130000"/>
              <a:buFont typeface="Arial"/>
              <a:buNone/>
              <a:defRPr sz="2000" kern="1200" baseline="0">
                <a:solidFill>
                  <a:srgbClr val="253366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dirty="0">
                <a:solidFill>
                  <a:srgbClr val="2F4D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EDM is odd under parity (P) and time-reversal (T) transformation </a:t>
            </a:r>
            <a:r>
              <a:rPr lang="en-US" sz="2200" dirty="0">
                <a:solidFill>
                  <a:srgbClr val="2F4D5D"/>
                </a:solidFill>
                <a:sym typeface="Wingdings" panose="05000000000000000000" pitchFamily="2" charset="2"/>
              </a:rPr>
              <a:t> </a:t>
            </a:r>
            <a:r>
              <a:rPr lang="en-US" sz="2200" dirty="0">
                <a:solidFill>
                  <a:srgbClr val="2F4D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violation.</a:t>
            </a:r>
          </a:p>
        </p:txBody>
      </p:sp>
      <p:cxnSp>
        <p:nvCxnSpPr>
          <p:cNvPr id="22" name="Conector recto de flecha 9">
            <a:extLst>
              <a:ext uri="{FF2B5EF4-FFF2-40B4-BE49-F238E27FC236}">
                <a16:creationId xmlns:a16="http://schemas.microsoft.com/office/drawing/2014/main" id="{51BB6147-BF1A-8F2A-79D9-EE42DB8A0114}"/>
              </a:ext>
            </a:extLst>
          </p:cNvPr>
          <p:cNvCxnSpPr>
            <a:cxnSpLocks/>
          </p:cNvCxnSpPr>
          <p:nvPr/>
        </p:nvCxnSpPr>
        <p:spPr>
          <a:xfrm>
            <a:off x="3504135" y="3653717"/>
            <a:ext cx="1080654" cy="0"/>
          </a:xfrm>
          <a:prstGeom prst="straightConnector1">
            <a:avLst/>
          </a:prstGeom>
          <a:ln w="76200">
            <a:solidFill>
              <a:srgbClr val="1D8DB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le 4">
            <a:extLst>
              <a:ext uri="{FF2B5EF4-FFF2-40B4-BE49-F238E27FC236}">
                <a16:creationId xmlns:a16="http://schemas.microsoft.com/office/drawing/2014/main" id="{004FDB45-6E38-BBF7-F46B-17F0A0F8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800" y="0"/>
            <a:ext cx="11041200" cy="1152000"/>
          </a:xfrm>
        </p:spPr>
        <p:txBody>
          <a:bodyPr>
            <a:normAutofit/>
          </a:bodyPr>
          <a:lstStyle/>
          <a:p>
            <a:r>
              <a:rPr lang="en-US" sz="3800" dirty="0"/>
              <a:t>Search for the electric dipole moment (EDM)</a:t>
            </a:r>
            <a:endParaRPr lang="en-BE" sz="3800" baseline="-25000" dirty="0"/>
          </a:p>
        </p:txBody>
      </p:sp>
    </p:spTree>
    <p:extLst>
      <p:ext uri="{BB962C8B-B14F-4D97-AF65-F5344CB8AC3E}">
        <p14:creationId xmlns:p14="http://schemas.microsoft.com/office/powerpoint/2010/main" val="1298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51327-56DF-91D6-44BC-626BDB4F0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68A487-4572-87BD-9C75-8603BD17F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17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A1E7E-CB12-7249-B44E-BD13D8EE5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08277"/>
            <a:ext cx="11041200" cy="1152000"/>
          </a:xfrm>
        </p:spPr>
        <p:txBody>
          <a:bodyPr/>
          <a:lstStyle/>
          <a:p>
            <a:r>
              <a:rPr lang="en-US" dirty="0"/>
              <a:t>Molecular sensitivity to EDM ~ </a:t>
            </a:r>
            <a:r>
              <a:rPr lang="el-GR" dirty="0"/>
              <a:t>κ</a:t>
            </a:r>
            <a:r>
              <a:rPr lang="en-US" baseline="-25000" dirty="0" err="1"/>
              <a:t>EDM</a:t>
            </a:r>
            <a:r>
              <a:rPr lang="en-US" dirty="0" err="1"/>
              <a:t>E</a:t>
            </a:r>
            <a:r>
              <a:rPr lang="en-US" baseline="-25000" dirty="0" err="1"/>
              <a:t>eff</a:t>
            </a:r>
            <a:endParaRPr lang="en-BE" baseline="-25000" dirty="0"/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FFE7B0EC-136A-B865-8961-5B55D8152716}"/>
              </a:ext>
            </a:extLst>
          </p:cNvPr>
          <p:cNvSpPr txBox="1"/>
          <p:nvPr/>
        </p:nvSpPr>
        <p:spPr>
          <a:xfrm>
            <a:off x="786062" y="6400744"/>
            <a:ext cx="51525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pl-PL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Jayich-Lab, EDM-Limits (2024)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https://github.com/Jayich-Lab/EDM-Limits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7EEACE1-F5DD-C811-70F4-17C99DEA4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199" y="1214976"/>
            <a:ext cx="5307355" cy="4497027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/>
              <a:t>Polar</a:t>
            </a:r>
            <a:r>
              <a:rPr lang="en-US" sz="2000" dirty="0"/>
              <a:t> </a:t>
            </a:r>
            <a:r>
              <a:rPr lang="en-US" sz="2000" b="1" dirty="0"/>
              <a:t>molecules</a:t>
            </a:r>
            <a:r>
              <a:rPr lang="en-US" sz="2000" dirty="0"/>
              <a:t> containing </a:t>
            </a:r>
            <a:r>
              <a:rPr lang="en-US" sz="2000" b="1" dirty="0"/>
              <a:t>heavy nuclei </a:t>
            </a:r>
            <a:r>
              <a:rPr lang="en-US" sz="2000" dirty="0"/>
              <a:t>(larger </a:t>
            </a:r>
            <a:r>
              <a:rPr lang="en-US" sz="2000" dirty="0" err="1"/>
              <a:t>E</a:t>
            </a:r>
            <a:r>
              <a:rPr lang="en-US" sz="2000" baseline="-25000" dirty="0" err="1"/>
              <a:t>eff</a:t>
            </a:r>
            <a:r>
              <a:rPr lang="en-US" sz="2000" dirty="0"/>
              <a:t>) have an enhanced sensitivity to EDM sources (~Z</a:t>
            </a:r>
            <a:r>
              <a:rPr lang="en-US" sz="2000" baseline="30000" dirty="0"/>
              <a:t>3</a:t>
            </a:r>
            <a:r>
              <a:rPr lang="en-US" sz="2000" dirty="0"/>
              <a:t>).</a:t>
            </a:r>
          </a:p>
          <a:p>
            <a:pPr algn="just">
              <a:spcAft>
                <a:spcPts val="600"/>
              </a:spcAft>
            </a:pPr>
            <a:r>
              <a:rPr lang="en-US" sz="2000" b="1" dirty="0"/>
              <a:t>Octupole deformed nuclei </a:t>
            </a:r>
            <a:r>
              <a:rPr lang="en-US" sz="2000" dirty="0"/>
              <a:t>have an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intrinsically larger nuclear EDM (larger </a:t>
            </a:r>
            <a:r>
              <a:rPr lang="en-US" sz="2000" dirty="0" err="1">
                <a:latin typeface="Symbol" panose="05050102010706020507" pitchFamily="18" charset="2"/>
              </a:rPr>
              <a:t>k</a:t>
            </a:r>
            <a:r>
              <a:rPr lang="en-US" sz="2000" baseline="-25000" dirty="0" err="1"/>
              <a:t>EDM</a:t>
            </a:r>
            <a:r>
              <a:rPr lang="en-US" sz="2000" dirty="0"/>
              <a:t>) </a:t>
            </a:r>
            <a:r>
              <a:rPr lang="en-US" sz="2000" dirty="0">
                <a:sym typeface="Wingdings" panose="05000000000000000000" pitchFamily="2" charset="2"/>
              </a:rPr>
              <a:t> </a:t>
            </a:r>
            <a:r>
              <a:rPr lang="en-US" sz="2000" b="1" dirty="0">
                <a:sym typeface="Wingdings" panose="05000000000000000000" pitchFamily="2" charset="2"/>
              </a:rPr>
              <a:t>limited to radioactive </a:t>
            </a:r>
            <a:r>
              <a:rPr lang="en-US" sz="2000" dirty="0">
                <a:sym typeface="Wingdings" panose="05000000000000000000" pitchFamily="2" charset="2"/>
              </a:rPr>
              <a:t>species such as</a:t>
            </a:r>
            <a:r>
              <a:rPr lang="en-US" sz="2000" baseline="30000" dirty="0"/>
              <a:t> 223,225</a:t>
            </a:r>
            <a:r>
              <a:rPr lang="en-US" sz="2000" b="1" dirty="0"/>
              <a:t>Ra</a:t>
            </a:r>
            <a:r>
              <a:rPr lang="en-US" sz="2000" dirty="0"/>
              <a:t> and </a:t>
            </a:r>
            <a:r>
              <a:rPr lang="en-US" sz="2000" baseline="30000" dirty="0"/>
              <a:t>225,227</a:t>
            </a:r>
            <a:r>
              <a:rPr lang="en-US" sz="2000" b="1" dirty="0"/>
              <a:t>Ac</a:t>
            </a:r>
            <a:r>
              <a:rPr lang="en-US" sz="2000" dirty="0"/>
              <a:t>.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US" sz="2000" dirty="0"/>
              <a:t>Most sensitive molecular candidates, except Th and U molecules, have a poorly known electronic structure </a:t>
            </a:r>
            <a:r>
              <a:rPr lang="en-US" sz="2000" dirty="0">
                <a:sym typeface="Wingdings" panose="05000000000000000000" pitchFamily="2" charset="2"/>
              </a:rPr>
              <a:t></a:t>
            </a:r>
            <a:r>
              <a:rPr lang="en-US" sz="2000" dirty="0"/>
              <a:t> preliminary molecular spectroscopy studies needed.</a:t>
            </a:r>
            <a:endParaRPr lang="en-US" sz="2000" b="1" dirty="0"/>
          </a:p>
        </p:txBody>
      </p:sp>
      <p:pic>
        <p:nvPicPr>
          <p:cNvPr id="9" name="Picture 8" descr="A graph with different colored squares and numbers&#10;&#10;AI-generated content may be incorrect.">
            <a:extLst>
              <a:ext uri="{FF2B5EF4-FFF2-40B4-BE49-F238E27FC236}">
                <a16:creationId xmlns:a16="http://schemas.microsoft.com/office/drawing/2014/main" id="{42E5AB9B-89D9-74BC-27DE-C026235AB5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8" b="2145"/>
          <a:stretch/>
        </p:blipFill>
        <p:spPr>
          <a:xfrm>
            <a:off x="5652653" y="1034152"/>
            <a:ext cx="6477193" cy="4666841"/>
          </a:xfrm>
          <a:prstGeom prst="rect">
            <a:avLst/>
          </a:prstGeom>
        </p:spPr>
      </p:pic>
      <p:sp>
        <p:nvSpPr>
          <p:cNvPr id="10" name="Subtitle 4">
            <a:extLst>
              <a:ext uri="{FF2B5EF4-FFF2-40B4-BE49-F238E27FC236}">
                <a16:creationId xmlns:a16="http://schemas.microsoft.com/office/drawing/2014/main" id="{0A1AAF54-8789-5BA4-4E66-1CA21C6AA895}"/>
              </a:ext>
            </a:extLst>
          </p:cNvPr>
          <p:cNvSpPr txBox="1">
            <a:spLocks/>
          </p:cNvSpPr>
          <p:nvPr/>
        </p:nvSpPr>
        <p:spPr>
          <a:xfrm>
            <a:off x="6713001" y="5720109"/>
            <a:ext cx="5248800" cy="379371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buClr>
                <a:srgbClr val="2EAC68"/>
              </a:buClr>
              <a:buSzPct val="130000"/>
              <a:buFont typeface="Arial"/>
              <a:buNone/>
              <a:defRPr sz="2000" kern="1200" baseline="0">
                <a:solidFill>
                  <a:srgbClr val="253366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048D01"/>
              </a:buClr>
              <a:buSzPct val="130000"/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 so far only on ‘stable’ species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B52A91A3-A5ED-52F8-48AA-0438DDA0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74007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2DFAC-47D1-3EB0-F905-E11A7EF38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B971EE-BA06-F36E-7AB5-76A4F3F30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18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72912-DDE3-B503-3E69-E1644FBA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0356"/>
            <a:ext cx="11041200" cy="1152000"/>
          </a:xfrm>
        </p:spPr>
        <p:txBody>
          <a:bodyPr/>
          <a:lstStyle/>
          <a:p>
            <a:r>
              <a:rPr lang="en-US" dirty="0" err="1"/>
              <a:t>RaF</a:t>
            </a:r>
            <a:r>
              <a:rPr lang="en-US" dirty="0"/>
              <a:t> sensitivity to leptonic EDM sources</a:t>
            </a:r>
            <a:endParaRPr lang="en-BE" baseline="-25000" dirty="0"/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D7A9A50A-BA87-760E-2B94-130EC7C9CF7D}"/>
              </a:ext>
            </a:extLst>
          </p:cNvPr>
          <p:cNvSpPr txBox="1"/>
          <p:nvPr/>
        </p:nvSpPr>
        <p:spPr>
          <a:xfrm>
            <a:off x="786061" y="6303167"/>
            <a:ext cx="83232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[4]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Isaev, T. A., Hoekstra, S., &amp; Berger, R. (2010). Physical Review A—Atomic, Molecular, and Optical Physics, 82(5), 052521.</a:t>
            </a:r>
          </a:p>
          <a:p>
            <a:pPr lvl="0" defTabSz="457200"/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[5] Athanasakis-</a:t>
            </a:r>
            <a:r>
              <a:rPr lang="en-US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(2024). </a:t>
            </a:r>
            <a:r>
              <a:rPr lang="en-US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Phys.Rev.A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2024, 110 (1), pp.L010802.</a:t>
            </a:r>
            <a:endParaRPr lang="pl-PL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17EC41F-A9DB-0DC8-F15D-590E1F695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724" y="4597571"/>
            <a:ext cx="5429088" cy="728626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2000" dirty="0" err="1"/>
              <a:t>RaF</a:t>
            </a:r>
            <a:r>
              <a:rPr lang="en-US" sz="2000" dirty="0"/>
              <a:t> </a:t>
            </a:r>
            <a:r>
              <a:rPr lang="en-US" sz="2000" b="1" dirty="0"/>
              <a:t>laser coolable </a:t>
            </a:r>
            <a:r>
              <a:rPr lang="en-US" sz="2000" dirty="0"/>
              <a:t>structure allows to scatter ~1 millions photons with only three lasers</a:t>
            </a:r>
          </a:p>
        </p:txBody>
      </p:sp>
      <p:pic>
        <p:nvPicPr>
          <p:cNvPr id="12" name="Picture 11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A2FD1307-32EA-BE68-71B2-4ACE6DF88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02" y="1017357"/>
            <a:ext cx="4855823" cy="356049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DD1AE7E-5A09-AEF7-C4D7-42A2C344753F}"/>
              </a:ext>
            </a:extLst>
          </p:cNvPr>
          <p:cNvGrpSpPr/>
          <p:nvPr/>
        </p:nvGrpSpPr>
        <p:grpSpPr>
          <a:xfrm>
            <a:off x="6172250" y="1017357"/>
            <a:ext cx="4644487" cy="3560495"/>
            <a:chOff x="6382313" y="1255382"/>
            <a:chExt cx="4644487" cy="356049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890283F-EC6D-1317-1E2B-C1CB387F5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2313" y="1255382"/>
              <a:ext cx="4644487" cy="356049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A2EE37E-762B-76DF-F00A-037BBD80D8CE}"/>
                </a:ext>
              </a:extLst>
            </p:cNvPr>
            <p:cNvSpPr/>
            <p:nvPr/>
          </p:nvSpPr>
          <p:spPr>
            <a:xfrm>
              <a:off x="6620615" y="1259696"/>
              <a:ext cx="347133" cy="273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FC7D76B9-FDD5-6B28-2C27-E65B11B6CD29}"/>
              </a:ext>
            </a:extLst>
          </p:cNvPr>
          <p:cNvSpPr txBox="1">
            <a:spLocks/>
          </p:cNvSpPr>
          <p:nvPr/>
        </p:nvSpPr>
        <p:spPr>
          <a:xfrm>
            <a:off x="576000" y="4597571"/>
            <a:ext cx="5170961" cy="7286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/>
              <a:buNone/>
            </a:pPr>
            <a:r>
              <a:rPr lang="en-US" sz="2000" dirty="0" err="1"/>
              <a:t>RaF</a:t>
            </a:r>
            <a:r>
              <a:rPr lang="en-US" sz="2000" dirty="0"/>
              <a:t> has a large sensitivity to </a:t>
            </a:r>
            <a:r>
              <a:rPr lang="en-US" sz="2000" b="1" dirty="0"/>
              <a:t>electron</a:t>
            </a:r>
            <a:r>
              <a:rPr lang="en-US" sz="2000" dirty="0"/>
              <a:t> (</a:t>
            </a:r>
            <a:r>
              <a:rPr lang="en-US" sz="2000" b="1" dirty="0"/>
              <a:t>leptonic</a:t>
            </a:r>
            <a:r>
              <a:rPr lang="en-US" sz="2000" dirty="0"/>
              <a:t>) EDM sources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639FD37B-EAFE-C1B5-39FB-713313C93F58}"/>
              </a:ext>
            </a:extLst>
          </p:cNvPr>
          <p:cNvSpPr txBox="1">
            <a:spLocks/>
          </p:cNvSpPr>
          <p:nvPr/>
        </p:nvSpPr>
        <p:spPr>
          <a:xfrm>
            <a:off x="1723730" y="5632749"/>
            <a:ext cx="8323214" cy="396994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dirty="0">
                <a:solidFill>
                  <a:srgbClr val="FF0000"/>
                </a:solidFill>
              </a:rPr>
              <a:t>Intrinsically sensitive system with experimental advantages!</a:t>
            </a:r>
          </a:p>
        </p:txBody>
      </p:sp>
    </p:spTree>
    <p:extLst>
      <p:ext uri="{BB962C8B-B14F-4D97-AF65-F5344CB8AC3E}">
        <p14:creationId xmlns:p14="http://schemas.microsoft.com/office/powerpoint/2010/main" val="1679710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33DFD-EB2E-70A8-7720-A9876E31F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DCBB7A-C7FC-E070-0DCC-CB098F79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Institute for Nuclear and Radiation Physics, Nuclear Moments Group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F6324-CA39-C777-D6E3-13BB844BA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19</a:t>
            </a:fld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E7EDDD-8FE0-F307-E60F-8AF02929E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800" y="0"/>
            <a:ext cx="11041200" cy="1152000"/>
          </a:xfrm>
        </p:spPr>
        <p:txBody>
          <a:bodyPr/>
          <a:lstStyle/>
          <a:p>
            <a:r>
              <a:rPr lang="en-US" sz="4000" baseline="30000" dirty="0"/>
              <a:t>227</a:t>
            </a:r>
            <a:r>
              <a:rPr lang="en-US" sz="4000" dirty="0"/>
              <a:t>AcF as a promising candidate</a:t>
            </a:r>
            <a:endParaRPr lang="en-BE" dirty="0"/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E3025502-0F62-753F-B299-B7B2F710CB03}"/>
              </a:ext>
            </a:extLst>
          </p:cNvPr>
          <p:cNvSpPr txBox="1"/>
          <p:nvPr/>
        </p:nvSpPr>
        <p:spPr>
          <a:xfrm>
            <a:off x="786063" y="6303458"/>
            <a:ext cx="6112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Athanasakis-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et al (2025). Nature, 648(8094), 562-568.</a:t>
            </a:r>
          </a:p>
          <a:p>
            <a:pPr lvl="0" defTabSz="457200"/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[11] Skripnikov, L. et al. (2020). Physical Chemistry Chemical 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22(33), 18374-18380.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0B3EFB-D087-56B0-7A33-9B0280298E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967"/>
          <a:stretch>
            <a:fillRect/>
          </a:stretch>
        </p:blipFill>
        <p:spPr>
          <a:xfrm>
            <a:off x="576000" y="914416"/>
            <a:ext cx="4500118" cy="2956437"/>
          </a:xfrm>
          <a:prstGeom prst="rect">
            <a:avLst/>
          </a:prstGeom>
        </p:spPr>
      </p:pic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DAA96F77-2EC6-45CA-B6CD-9D57340E393B}"/>
              </a:ext>
            </a:extLst>
          </p:cNvPr>
          <p:cNvSpPr txBox="1">
            <a:spLocks/>
          </p:cNvSpPr>
          <p:nvPr/>
        </p:nvSpPr>
        <p:spPr>
          <a:xfrm>
            <a:off x="5205661" y="1152078"/>
            <a:ext cx="6561221" cy="115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B050"/>
              </a:buClr>
              <a:buSzPct val="140000"/>
              <a:buFont typeface="Wingdings" panose="05000000000000000000" pitchFamily="2" charset="2"/>
              <a:buChar char="ü"/>
            </a:pPr>
            <a:r>
              <a:rPr lang="en-US" sz="2200" dirty="0"/>
              <a:t>Electronic + nuclear sensitivity to EDM sources, gives AcF the highest sensitivity to the Schiff moment.</a:t>
            </a:r>
          </a:p>
          <a:p>
            <a:pPr marL="0" indent="0" algn="just">
              <a:buNone/>
            </a:pPr>
            <a:endParaRPr lang="en-US" sz="2200" dirty="0"/>
          </a:p>
          <a:p>
            <a:pPr marL="0" indent="0" algn="just">
              <a:buNone/>
            </a:pPr>
            <a:endParaRPr lang="en-US" sz="2200" dirty="0"/>
          </a:p>
          <a:p>
            <a:pPr marL="0" indent="0" algn="just">
              <a:buNone/>
            </a:pPr>
            <a:endParaRPr lang="en-US" sz="22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C100A03-CCE3-A869-21E8-9FB39EC0BA16}"/>
              </a:ext>
            </a:extLst>
          </p:cNvPr>
          <p:cNvSpPr txBox="1">
            <a:spLocks/>
          </p:cNvSpPr>
          <p:nvPr/>
        </p:nvSpPr>
        <p:spPr>
          <a:xfrm>
            <a:off x="5205660" y="2571416"/>
            <a:ext cx="6561221" cy="43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FF0000"/>
              </a:buClr>
              <a:buSzPct val="180000"/>
              <a:buFont typeface="Arial" panose="020B0604020202020204" pitchFamily="34" charset="0"/>
              <a:buChar char="×"/>
            </a:pPr>
            <a:r>
              <a:rPr lang="en-US" sz="2200" dirty="0"/>
              <a:t>No previously known electronic structure.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3C77D22A-2EA0-38D4-0336-FDA76C7572D9}"/>
              </a:ext>
            </a:extLst>
          </p:cNvPr>
          <p:cNvSpPr txBox="1">
            <a:spLocks/>
          </p:cNvSpPr>
          <p:nvPr/>
        </p:nvSpPr>
        <p:spPr>
          <a:xfrm>
            <a:off x="5076118" y="3808762"/>
            <a:ext cx="6539882" cy="179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1"/>
              </a:buClr>
              <a:buSzPct val="100000"/>
            </a:pPr>
            <a:r>
              <a:rPr lang="en-US" sz="2200" dirty="0"/>
              <a:t>Further enhancement is expected for </a:t>
            </a:r>
            <a:r>
              <a:rPr lang="en-US" sz="2200" dirty="0" err="1"/>
              <a:t>AcN</a:t>
            </a:r>
            <a:r>
              <a:rPr lang="en-US" sz="2200" dirty="0"/>
              <a:t> and </a:t>
            </a:r>
            <a:r>
              <a:rPr lang="en-US" sz="2200" dirty="0" err="1"/>
              <a:t>AcO</a:t>
            </a:r>
            <a:r>
              <a:rPr lang="en-US" sz="2200" dirty="0"/>
              <a:t> </a:t>
            </a:r>
            <a:r>
              <a:rPr lang="en-US" sz="2200" dirty="0">
                <a:sym typeface="Wingdings" panose="05000000000000000000" pitchFamily="2" charset="2"/>
              </a:rPr>
              <a:t> </a:t>
            </a:r>
            <a:r>
              <a:rPr lang="en-US" sz="2200" dirty="0"/>
              <a:t>highly refractive nature hinders its extraction.</a:t>
            </a:r>
          </a:p>
          <a:p>
            <a:pPr marL="0" indent="0" algn="just">
              <a:buClr>
                <a:schemeClr val="tx1"/>
              </a:buClr>
              <a:buSzPct val="100000"/>
              <a:buNone/>
            </a:pPr>
            <a:endParaRPr lang="en-US" sz="2200" dirty="0"/>
          </a:p>
          <a:p>
            <a:pPr algn="just">
              <a:buClr>
                <a:schemeClr val="tx1"/>
              </a:buClr>
              <a:buSzPct val="100000"/>
            </a:pPr>
            <a:r>
              <a:rPr lang="en-US" sz="2200" dirty="0"/>
              <a:t>Higher production rates makes AcF a more promising candidate.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B74CE1-C61F-2067-4442-4C7EDFE25CB3}"/>
              </a:ext>
            </a:extLst>
          </p:cNvPr>
          <p:cNvGrpSpPr/>
          <p:nvPr/>
        </p:nvGrpSpPr>
        <p:grpSpPr>
          <a:xfrm>
            <a:off x="786063" y="3921486"/>
            <a:ext cx="4032944" cy="1730579"/>
            <a:chOff x="354569" y="3921486"/>
            <a:chExt cx="4032944" cy="173057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107A51D-FE99-0006-C1A6-5F5A9F3F5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4751" b="37055"/>
            <a:stretch>
              <a:fillRect/>
            </a:stretch>
          </p:blipFill>
          <p:spPr>
            <a:xfrm>
              <a:off x="354569" y="3921486"/>
              <a:ext cx="2765620" cy="143287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0C4F401-0B05-22C7-75C9-121EBEFA1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1043" r="54751" b="5517"/>
            <a:stretch>
              <a:fillRect/>
            </a:stretch>
          </p:blipFill>
          <p:spPr>
            <a:xfrm>
              <a:off x="354569" y="5337866"/>
              <a:ext cx="2765620" cy="3059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20B24D-7A8F-ED0F-021C-8229EAE4D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9268" t="-1" r="-3" b="37055"/>
            <a:stretch>
              <a:fillRect/>
            </a:stretch>
          </p:blipFill>
          <p:spPr>
            <a:xfrm>
              <a:off x="3120189" y="3921486"/>
              <a:ext cx="1267324" cy="143287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1F8DA5-D07B-6907-DD45-1643148B4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9265" t="81043" b="5517"/>
            <a:stretch>
              <a:fillRect/>
            </a:stretch>
          </p:blipFill>
          <p:spPr>
            <a:xfrm>
              <a:off x="3011092" y="5346114"/>
              <a:ext cx="1267324" cy="305951"/>
            </a:xfrm>
            <a:prstGeom prst="rect">
              <a:avLst/>
            </a:prstGeom>
          </p:spPr>
        </p:pic>
      </p:grp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EF5572FD-1D00-D997-DEB5-873330396215}"/>
              </a:ext>
            </a:extLst>
          </p:cNvPr>
          <p:cNvSpPr txBox="1">
            <a:spLocks/>
          </p:cNvSpPr>
          <p:nvPr/>
        </p:nvSpPr>
        <p:spPr>
          <a:xfrm>
            <a:off x="927678" y="5602984"/>
            <a:ext cx="3796762" cy="503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1600" dirty="0"/>
              <a:t>Assuming Schiff moment as the only nuclear EDM source</a:t>
            </a:r>
          </a:p>
        </p:txBody>
      </p:sp>
    </p:spTree>
    <p:extLst>
      <p:ext uri="{BB962C8B-B14F-4D97-AF65-F5344CB8AC3E}">
        <p14:creationId xmlns:p14="http://schemas.microsoft.com/office/powerpoint/2010/main" val="204132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AD1BD-3B98-B54B-E913-4487779C0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0B61DB-066C-F1F6-405E-97CBA20EE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328" y="845482"/>
            <a:ext cx="3467396" cy="533445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65C889-2953-55FC-35C6-6BE005BE5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33046-76AE-2BDF-6DD9-9B6DC26E4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2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4A5FC-D65F-BEA7-BB56-70347490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6134"/>
            <a:ext cx="11041200" cy="1152000"/>
          </a:xfrm>
        </p:spPr>
        <p:txBody>
          <a:bodyPr>
            <a:normAutofit fontScale="90000"/>
          </a:bodyPr>
          <a:lstStyle/>
          <a:p>
            <a:r>
              <a:rPr lang="en-US" dirty="0"/>
              <a:t>Nuclear structure observables in laser spectroscopy</a:t>
            </a:r>
            <a:endParaRPr lang="en-BE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39A85E1-BD0F-2BF2-D66D-9DAB7936A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2782" y="1462769"/>
            <a:ext cx="5629519" cy="291104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000" dirty="0"/>
              <a:t>Isotope shifts</a:t>
            </a:r>
          </a:p>
          <a:p>
            <a:pPr lvl="1" algn="just"/>
            <a:r>
              <a:rPr lang="en-US" sz="2000" dirty="0"/>
              <a:t>Change in rms </a:t>
            </a:r>
            <a:r>
              <a:rPr lang="en-US" sz="2000" b="1" dirty="0">
                <a:solidFill>
                  <a:srgbClr val="0045FE"/>
                </a:solidFill>
              </a:rPr>
              <a:t>charge radii </a:t>
            </a:r>
            <a:r>
              <a:rPr lang="en-US" sz="2000" dirty="0"/>
              <a:t>(nucleus size).</a:t>
            </a:r>
          </a:p>
          <a:p>
            <a:pPr marL="0" indent="0" algn="just">
              <a:buNone/>
            </a:pPr>
            <a:r>
              <a:rPr lang="en-US" sz="2000" dirty="0"/>
              <a:t>Hyperfine structure </a:t>
            </a:r>
          </a:p>
          <a:p>
            <a:pPr lvl="1" algn="just"/>
            <a:r>
              <a:rPr lang="en-US" sz="2000" b="1" dirty="0">
                <a:solidFill>
                  <a:srgbClr val="7030A0"/>
                </a:solidFill>
              </a:rPr>
              <a:t>Nuclear spin </a:t>
            </a:r>
            <a:r>
              <a:rPr lang="en-US" sz="2000" dirty="0"/>
              <a:t>(nuclear shell evolution).</a:t>
            </a:r>
            <a:endParaRPr lang="en-US" sz="2000" dirty="0">
              <a:solidFill>
                <a:srgbClr val="9C3A00"/>
              </a:solidFill>
            </a:endParaRPr>
          </a:p>
          <a:p>
            <a:pPr lvl="1" algn="just"/>
            <a:r>
              <a:rPr lang="en-US" sz="2000" b="1" dirty="0">
                <a:solidFill>
                  <a:srgbClr val="FFA100"/>
                </a:solidFill>
              </a:rPr>
              <a:t>Magnetic dipole</a:t>
            </a:r>
            <a:r>
              <a:rPr lang="en-US" sz="2000" b="1" dirty="0"/>
              <a:t> </a:t>
            </a:r>
            <a:r>
              <a:rPr lang="en-US" sz="2000" dirty="0"/>
              <a:t>moment (nuclear configuration).</a:t>
            </a:r>
          </a:p>
          <a:p>
            <a:pPr lvl="1" algn="just"/>
            <a:r>
              <a:rPr lang="en-US" sz="2000" b="1" dirty="0">
                <a:solidFill>
                  <a:srgbClr val="FF185A"/>
                </a:solidFill>
              </a:rPr>
              <a:t>Electric quadrupole</a:t>
            </a:r>
            <a:r>
              <a:rPr lang="en-US" sz="2000" b="1" dirty="0"/>
              <a:t> </a:t>
            </a:r>
            <a:r>
              <a:rPr lang="en-US" sz="2000" dirty="0"/>
              <a:t>moment (nuclear deformation)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1C139B-D7D1-2327-69CA-10D048155C0D}"/>
              </a:ext>
            </a:extLst>
          </p:cNvPr>
          <p:cNvCxnSpPr>
            <a:cxnSpLocks/>
          </p:cNvCxnSpPr>
          <p:nvPr/>
        </p:nvCxnSpPr>
        <p:spPr>
          <a:xfrm>
            <a:off x="102310" y="5153462"/>
            <a:ext cx="10220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12835C-49FF-B4F4-1D07-BEABBA55EB23}"/>
              </a:ext>
            </a:extLst>
          </p:cNvPr>
          <p:cNvCxnSpPr>
            <a:cxnSpLocks/>
          </p:cNvCxnSpPr>
          <p:nvPr/>
        </p:nvCxnSpPr>
        <p:spPr>
          <a:xfrm>
            <a:off x="102310" y="1922580"/>
            <a:ext cx="102205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2A5B84-0012-10AD-F160-A37F168570EB}"/>
              </a:ext>
            </a:extLst>
          </p:cNvPr>
          <p:cNvCxnSpPr>
            <a:cxnSpLocks/>
          </p:cNvCxnSpPr>
          <p:nvPr/>
        </p:nvCxnSpPr>
        <p:spPr>
          <a:xfrm>
            <a:off x="1406707" y="1636159"/>
            <a:ext cx="1402081" cy="0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3AFDA2-1B07-0D15-0C05-6E35A0124FBC}"/>
              </a:ext>
            </a:extLst>
          </p:cNvPr>
          <p:cNvCxnSpPr>
            <a:cxnSpLocks/>
          </p:cNvCxnSpPr>
          <p:nvPr/>
        </p:nvCxnSpPr>
        <p:spPr>
          <a:xfrm>
            <a:off x="1406707" y="2223487"/>
            <a:ext cx="1402081" cy="0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AF6DE8-8A8C-B75B-CB5B-D582E97251AD}"/>
              </a:ext>
            </a:extLst>
          </p:cNvPr>
          <p:cNvCxnSpPr>
            <a:cxnSpLocks/>
          </p:cNvCxnSpPr>
          <p:nvPr/>
        </p:nvCxnSpPr>
        <p:spPr>
          <a:xfrm>
            <a:off x="1340711" y="5261802"/>
            <a:ext cx="1402081" cy="0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CEB0AC-26B9-23CC-748A-F9C3F6296BD9}"/>
              </a:ext>
            </a:extLst>
          </p:cNvPr>
          <p:cNvCxnSpPr>
            <a:cxnSpLocks/>
          </p:cNvCxnSpPr>
          <p:nvPr/>
        </p:nvCxnSpPr>
        <p:spPr>
          <a:xfrm flipH="1" flipV="1">
            <a:off x="1842618" y="2223487"/>
            <a:ext cx="21220" cy="30383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52FCD79-40CD-9B2D-D3DD-958CC5061A63}"/>
              </a:ext>
            </a:extLst>
          </p:cNvPr>
          <p:cNvCxnSpPr>
            <a:cxnSpLocks/>
          </p:cNvCxnSpPr>
          <p:nvPr/>
        </p:nvCxnSpPr>
        <p:spPr>
          <a:xfrm flipH="1" flipV="1">
            <a:off x="2196728" y="1939283"/>
            <a:ext cx="21195" cy="33225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A31AC970-DF1B-BBCD-48AB-4DC82F301400}"/>
              </a:ext>
            </a:extLst>
          </p:cNvPr>
          <p:cNvSpPr txBox="1">
            <a:spLocks/>
          </p:cNvSpPr>
          <p:nvPr/>
        </p:nvSpPr>
        <p:spPr>
          <a:xfrm>
            <a:off x="-152238" y="4725090"/>
            <a:ext cx="1149528" cy="3437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Font typeface="Arial"/>
              <a:buNone/>
            </a:pPr>
            <a:r>
              <a:rPr lang="en-US" sz="1800" baseline="30000" dirty="0"/>
              <a:t>1</a:t>
            </a:r>
            <a:r>
              <a:rPr lang="en-US" sz="1800" dirty="0"/>
              <a:t>S</a:t>
            </a:r>
            <a:r>
              <a:rPr lang="en-US" sz="1800" baseline="-25000" dirty="0"/>
              <a:t>0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D1BA0DF3-F012-11E1-26FC-18A829B092B8}"/>
              </a:ext>
            </a:extLst>
          </p:cNvPr>
          <p:cNvSpPr txBox="1">
            <a:spLocks/>
          </p:cNvSpPr>
          <p:nvPr/>
        </p:nvSpPr>
        <p:spPr>
          <a:xfrm>
            <a:off x="-152238" y="1553876"/>
            <a:ext cx="1149528" cy="343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Font typeface="Arial"/>
              <a:buNone/>
            </a:pPr>
            <a:r>
              <a:rPr lang="en-US" sz="1800" baseline="30000" dirty="0"/>
              <a:t>1</a:t>
            </a:r>
            <a:r>
              <a:rPr lang="en-US" sz="1800" dirty="0"/>
              <a:t>P</a:t>
            </a:r>
            <a:r>
              <a:rPr lang="en-US" sz="1800" baseline="-250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1">
                <a:extLst>
                  <a:ext uri="{FF2B5EF4-FFF2-40B4-BE49-F238E27FC236}">
                    <a16:creationId xmlns:a16="http://schemas.microsoft.com/office/drawing/2014/main" id="{938151E6-9BF5-D52F-0CFC-65200D348E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4809" y="4771412"/>
                <a:ext cx="1149528" cy="301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600"/>
                  </a:spcAft>
                  <a:buFont typeface="Arial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=3/2</m:t>
                      </m:r>
                    </m:oMath>
                  </m:oMathPara>
                </a14:m>
                <a:endParaRPr lang="en-US" sz="1800" baseline="-25000" dirty="0"/>
              </a:p>
            </p:txBody>
          </p:sp>
        </mc:Choice>
        <mc:Fallback xmlns="">
          <p:sp>
            <p:nvSpPr>
              <p:cNvPr id="20" name="Content Placeholder 1">
                <a:extLst>
                  <a:ext uri="{FF2B5EF4-FFF2-40B4-BE49-F238E27FC236}">
                    <a16:creationId xmlns:a16="http://schemas.microsoft.com/office/drawing/2014/main" id="{938151E6-9BF5-D52F-0CFC-65200D348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809" y="4771412"/>
                <a:ext cx="1149528" cy="301379"/>
              </a:xfrm>
              <a:prstGeom prst="rect">
                <a:avLst/>
              </a:prstGeom>
              <a:blipFill>
                <a:blip r:embed="rId3"/>
                <a:stretch>
                  <a:fillRect b="-4081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1">
                <a:extLst>
                  <a:ext uri="{FF2B5EF4-FFF2-40B4-BE49-F238E27FC236}">
                    <a16:creationId xmlns:a16="http://schemas.microsoft.com/office/drawing/2014/main" id="{F8E97065-9499-839C-F988-928AAB82C6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9036" y="1270469"/>
                <a:ext cx="1149528" cy="301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600"/>
                  </a:spcAft>
                  <a:buFont typeface="Arial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=5/2</m:t>
                      </m:r>
                    </m:oMath>
                  </m:oMathPara>
                </a14:m>
                <a:endParaRPr lang="en-US" sz="1800" baseline="-25000" dirty="0"/>
              </a:p>
            </p:txBody>
          </p:sp>
        </mc:Choice>
        <mc:Fallback xmlns="">
          <p:sp>
            <p:nvSpPr>
              <p:cNvPr id="21" name="Content Placeholder 1">
                <a:extLst>
                  <a:ext uri="{FF2B5EF4-FFF2-40B4-BE49-F238E27FC236}">
                    <a16:creationId xmlns:a16="http://schemas.microsoft.com/office/drawing/2014/main" id="{F8E97065-9499-839C-F988-928AAB82C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36" y="1270469"/>
                <a:ext cx="1149528" cy="301379"/>
              </a:xfrm>
              <a:prstGeom prst="rect">
                <a:avLst/>
              </a:prstGeom>
              <a:blipFill>
                <a:blip r:embed="rId4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3C0989A7-53B3-6263-586B-54444F696B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5930" y="2265222"/>
                <a:ext cx="1149528" cy="3013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600"/>
                  </a:spcAft>
                  <a:buFont typeface="Arial"/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1800" i="1" dirty="0" smtClean="0">
                          <a:latin typeface="Cambria Math" panose="02040503050406030204" pitchFamily="18" charset="0"/>
                        </a:rPr>
                        <m:t>=1/2</m:t>
                      </m:r>
                    </m:oMath>
                  </m:oMathPara>
                </a14:m>
                <a:endParaRPr lang="en-US" sz="1800" baseline="-25000" dirty="0"/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3C0989A7-53B3-6263-586B-54444F696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930" y="2265222"/>
                <a:ext cx="1149528" cy="301379"/>
              </a:xfrm>
              <a:prstGeom prst="rect">
                <a:avLst/>
              </a:prstGeom>
              <a:blipFill>
                <a:blip r:embed="rId5"/>
                <a:stretch>
                  <a:fillRect b="-4081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6D28DA7-8529-51BD-A513-64C9479CEB44}"/>
              </a:ext>
            </a:extLst>
          </p:cNvPr>
          <p:cNvCxnSpPr>
            <a:cxnSpLocks/>
          </p:cNvCxnSpPr>
          <p:nvPr/>
        </p:nvCxnSpPr>
        <p:spPr>
          <a:xfrm>
            <a:off x="1827012" y="4523873"/>
            <a:ext cx="2655320" cy="490460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D3CD016-0951-88D7-1AFD-6A9E5E56B010}"/>
              </a:ext>
            </a:extLst>
          </p:cNvPr>
          <p:cNvCxnSpPr>
            <a:cxnSpLocks/>
          </p:cNvCxnSpPr>
          <p:nvPr/>
        </p:nvCxnSpPr>
        <p:spPr>
          <a:xfrm>
            <a:off x="2196728" y="4410510"/>
            <a:ext cx="2844484" cy="555731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BF8E5A7-761E-D7F8-56A3-9F1FAD1F4CF3}"/>
              </a:ext>
            </a:extLst>
          </p:cNvPr>
          <p:cNvCxnSpPr>
            <a:cxnSpLocks/>
          </p:cNvCxnSpPr>
          <p:nvPr/>
        </p:nvCxnSpPr>
        <p:spPr>
          <a:xfrm>
            <a:off x="2566443" y="4321636"/>
            <a:ext cx="3435203" cy="143779"/>
          </a:xfrm>
          <a:prstGeom prst="straightConnector1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Content Placeholder 1">
            <a:extLst>
              <a:ext uri="{FF2B5EF4-FFF2-40B4-BE49-F238E27FC236}">
                <a16:creationId xmlns:a16="http://schemas.microsoft.com/office/drawing/2014/main" id="{EE045892-B286-FF85-D718-8C4E9ABF777E}"/>
              </a:ext>
            </a:extLst>
          </p:cNvPr>
          <p:cNvSpPr txBox="1">
            <a:spLocks/>
          </p:cNvSpPr>
          <p:nvPr/>
        </p:nvSpPr>
        <p:spPr>
          <a:xfrm>
            <a:off x="1349629" y="5358581"/>
            <a:ext cx="1487069" cy="301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Font typeface="Arial"/>
              <a:buNone/>
            </a:pPr>
            <a:r>
              <a:rPr lang="en-US" dirty="0"/>
              <a:t>F = |J + I|</a:t>
            </a:r>
            <a:endParaRPr lang="en-US" baseline="-25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1083D9C-4C42-60E7-6389-FCBE89D88226}"/>
              </a:ext>
            </a:extLst>
          </p:cNvPr>
          <p:cNvCxnSpPr>
            <a:cxnSpLocks/>
          </p:cNvCxnSpPr>
          <p:nvPr/>
        </p:nvCxnSpPr>
        <p:spPr>
          <a:xfrm flipV="1">
            <a:off x="2586946" y="1636159"/>
            <a:ext cx="0" cy="36256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E4C44AE-6347-980D-E986-4A13665D0294}"/>
              </a:ext>
            </a:extLst>
          </p:cNvPr>
          <p:cNvCxnSpPr>
            <a:cxnSpLocks/>
          </p:cNvCxnSpPr>
          <p:nvPr/>
        </p:nvCxnSpPr>
        <p:spPr>
          <a:xfrm flipV="1">
            <a:off x="1124369" y="1622018"/>
            <a:ext cx="318645" cy="300562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48C20DB-BE71-6EA2-B2A0-E54CB112C39F}"/>
              </a:ext>
            </a:extLst>
          </p:cNvPr>
          <p:cNvCxnSpPr>
            <a:cxnSpLocks/>
          </p:cNvCxnSpPr>
          <p:nvPr/>
        </p:nvCxnSpPr>
        <p:spPr>
          <a:xfrm>
            <a:off x="1124370" y="1922580"/>
            <a:ext cx="318644" cy="324870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9A43B28-51F4-C8AA-2A95-5DE350C5363F}"/>
              </a:ext>
            </a:extLst>
          </p:cNvPr>
          <p:cNvCxnSpPr>
            <a:cxnSpLocks/>
          </p:cNvCxnSpPr>
          <p:nvPr/>
        </p:nvCxnSpPr>
        <p:spPr>
          <a:xfrm>
            <a:off x="1115948" y="5161463"/>
            <a:ext cx="272253" cy="100339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1">
            <a:extLst>
              <a:ext uri="{FF2B5EF4-FFF2-40B4-BE49-F238E27FC236}">
                <a16:creationId xmlns:a16="http://schemas.microsoft.com/office/drawing/2014/main" id="{7D9615D5-3D64-FBF3-46EA-795C9EEDF449}"/>
              </a:ext>
            </a:extLst>
          </p:cNvPr>
          <p:cNvSpPr txBox="1">
            <a:spLocks/>
          </p:cNvSpPr>
          <p:nvPr/>
        </p:nvSpPr>
        <p:spPr>
          <a:xfrm>
            <a:off x="-108776" y="5161463"/>
            <a:ext cx="1264975" cy="301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Font typeface="Arial"/>
              <a:buNone/>
            </a:pPr>
            <a:r>
              <a:rPr lang="en-US" sz="2800" dirty="0"/>
              <a:t>Ra</a:t>
            </a:r>
            <a:endParaRPr lang="en-US" sz="2800" baseline="-250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6D2CC7B-17E4-2C5D-FF6E-46DBF69C690C}"/>
              </a:ext>
            </a:extLst>
          </p:cNvPr>
          <p:cNvCxnSpPr>
            <a:cxnSpLocks/>
          </p:cNvCxnSpPr>
          <p:nvPr/>
        </p:nvCxnSpPr>
        <p:spPr>
          <a:xfrm>
            <a:off x="1443014" y="1932374"/>
            <a:ext cx="1402081" cy="0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2B0D174-FF52-426C-829F-DEFEBA55B216}"/>
              </a:ext>
            </a:extLst>
          </p:cNvPr>
          <p:cNvCxnSpPr>
            <a:cxnSpLocks/>
          </p:cNvCxnSpPr>
          <p:nvPr/>
        </p:nvCxnSpPr>
        <p:spPr>
          <a:xfrm flipV="1">
            <a:off x="1163643" y="1925466"/>
            <a:ext cx="279371" cy="6908"/>
          </a:xfrm>
          <a:prstGeom prst="line">
            <a:avLst/>
          </a:prstGeom>
          <a:ln w="38100">
            <a:solidFill>
              <a:schemeClr val="tx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56E60F-0BB7-57AB-DC9E-2E27AEEC5B9E}"/>
                  </a:ext>
                </a:extLst>
              </p:cNvPr>
              <p:cNvSpPr txBox="1"/>
              <p:nvPr/>
            </p:nvSpPr>
            <p:spPr>
              <a:xfrm>
                <a:off x="7867248" y="4621221"/>
                <a:ext cx="28405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rgbClr val="0045FE"/>
                          </a:solidFill>
                          <a:latin typeface="Cambria Math" panose="02040503050406030204" pitchFamily="18" charset="0"/>
                        </a:rPr>
                        <m:t>𝛿𝜈</m:t>
                      </m:r>
                      <m:r>
                        <a:rPr lang="en-US" sz="2400" b="0" i="1" smtClean="0">
                          <a:solidFill>
                            <a:srgbClr val="0045F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solidFill>
                            <a:srgbClr val="FFA1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rgbClr val="FFA1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solidFill>
                            <a:srgbClr val="FF185A"/>
                          </a:solidFill>
                          <a:latin typeface="Cambria Math" panose="02040503050406030204" pitchFamily="18" charset="0"/>
                        </a:rPr>
                        <m:t>𝑒𝑞𝑄</m:t>
                      </m:r>
                      <m:r>
                        <a:rPr lang="en-US" sz="2400" b="0" i="1" smtClean="0">
                          <a:solidFill>
                            <a:srgbClr val="00407A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400" dirty="0">
                  <a:solidFill>
                    <a:srgbClr val="0045FE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056E60F-0BB7-57AB-DC9E-2E27AEEC5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248" y="4621221"/>
                <a:ext cx="2840586" cy="369332"/>
              </a:xfrm>
              <a:prstGeom prst="rect">
                <a:avLst/>
              </a:prstGeom>
              <a:blipFill>
                <a:blip r:embed="rId6"/>
                <a:stretch>
                  <a:fillRect l="-1931" r="-3004" b="-37705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3344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0C3DD-93E8-3CFA-5951-FDC45364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E62A5-70A2-68C7-D740-5904A035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Institute for Nuclear and Radiation Physics, Nuclear Moments Group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EF694-8874-4FB0-E67D-E2FC27B6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20</a:t>
            </a:fld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62FC78-02AE-91B9-7307-D00EEC89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800" y="0"/>
            <a:ext cx="11041200" cy="1152000"/>
          </a:xfrm>
        </p:spPr>
        <p:txBody>
          <a:bodyPr>
            <a:normAutofit/>
          </a:bodyPr>
          <a:lstStyle/>
          <a:p>
            <a:r>
              <a:rPr lang="en-US" sz="3800" dirty="0"/>
              <a:t>Sources of EDM in atoms/molecules</a:t>
            </a:r>
            <a:endParaRPr lang="en-BE" sz="3800" baseline="-250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98AF13-BFEF-7A17-4E34-78932183E1EB}"/>
              </a:ext>
            </a:extLst>
          </p:cNvPr>
          <p:cNvSpPr txBox="1"/>
          <p:nvPr/>
        </p:nvSpPr>
        <p:spPr>
          <a:xfrm>
            <a:off x="786063" y="6316957"/>
            <a:ext cx="6112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Athanasakis-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et al (2025). Nature, 648(8094), 562-568.</a:t>
            </a:r>
          </a:p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[10]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Gaul, K., &amp; Berger, R. (2024). Journal of High Energy Physics, 2024(8), 1-42.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A923E5-01D3-81EA-4D78-6AF4AA06F52A}"/>
                  </a:ext>
                </a:extLst>
              </p:cNvPr>
              <p:cNvSpPr txBox="1"/>
              <p:nvPr/>
            </p:nvSpPr>
            <p:spPr>
              <a:xfrm>
                <a:off x="1828801" y="1968077"/>
                <a:ext cx="4295150" cy="3978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4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𝑎𝑡𝑜𝑚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𝑚𝑜𝑙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𝑠𝑝𝑠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𝑠𝑝𝑠</m:t>
                          </m:r>
                        </m:sub>
                      </m:sSub>
                    </m:oMath>
                  </m:oMathPara>
                </a14:m>
                <a:endParaRPr lang="en-BE" sz="2400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5A923E5-01D3-81EA-4D78-6AF4AA06F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1968077"/>
                <a:ext cx="4295150" cy="397866"/>
              </a:xfrm>
              <a:prstGeom prst="rect">
                <a:avLst/>
              </a:prstGeom>
              <a:blipFill>
                <a:blip r:embed="rId3"/>
                <a:stretch>
                  <a:fillRect l="-142" b="-2000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0E7D8-21E2-F30B-F526-DDA46D381298}"/>
                  </a:ext>
                </a:extLst>
              </p:cNvPr>
              <p:cNvSpPr txBox="1"/>
              <p:nvPr/>
            </p:nvSpPr>
            <p:spPr>
              <a:xfrm>
                <a:off x="3560558" y="2416912"/>
                <a:ext cx="7723333" cy="3978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sz="2400" b="0" i="1" smtClean="0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7A21DD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7A21DD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srgbClr val="7A21DD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400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0E7D8-21E2-F30B-F526-DDA46D381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558" y="2416912"/>
                <a:ext cx="7723333" cy="397866"/>
              </a:xfrm>
              <a:prstGeom prst="rect">
                <a:avLst/>
              </a:prstGeom>
              <a:blipFill>
                <a:blip r:embed="rId4"/>
                <a:stretch>
                  <a:fillRect r="-79" b="-2575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Marcador de contenido 1">
                <a:extLst>
                  <a:ext uri="{FF2B5EF4-FFF2-40B4-BE49-F238E27FC236}">
                    <a16:creationId xmlns:a16="http://schemas.microsoft.com/office/drawing/2014/main" id="{41F632B8-C237-272B-D127-E52E4B8F8D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999" y="3081812"/>
                <a:ext cx="5704485" cy="8676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22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are electronic enhancing factors,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7A21D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7A21DD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7A21DD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7A21DD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7A21DD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rgbClr val="7A21D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solidFill>
                                  <a:srgbClr val="7A21DD"/>
                                </a:solidFill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solidFill>
                              <a:srgbClr val="7A21DD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200" dirty="0"/>
                  <a:t> are unknown constants. </a:t>
                </a:r>
              </a:p>
            </p:txBody>
          </p:sp>
        </mc:Choice>
        <mc:Fallback xmlns="">
          <p:sp>
            <p:nvSpPr>
              <p:cNvPr id="9" name="Marcador de contenido 1">
                <a:extLst>
                  <a:ext uri="{FF2B5EF4-FFF2-40B4-BE49-F238E27FC236}">
                    <a16:creationId xmlns:a16="http://schemas.microsoft.com/office/drawing/2014/main" id="{41F632B8-C237-272B-D127-E52E4B8F8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9" y="3081812"/>
                <a:ext cx="5704485" cy="867630"/>
              </a:xfrm>
              <a:prstGeom prst="rect">
                <a:avLst/>
              </a:prstGeom>
              <a:blipFill>
                <a:blip r:embed="rId5"/>
                <a:stretch>
                  <a:fillRect l="-1389" t="-4225" r="-1389" b="-985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Marcador de contenido 1">
            <a:extLst>
              <a:ext uri="{FF2B5EF4-FFF2-40B4-BE49-F238E27FC236}">
                <a16:creationId xmlns:a16="http://schemas.microsoft.com/office/drawing/2014/main" id="{42083EC7-789F-4A80-4C0D-7D9950ECDC92}"/>
              </a:ext>
            </a:extLst>
          </p:cNvPr>
          <p:cNvSpPr txBox="1">
            <a:spLocks/>
          </p:cNvSpPr>
          <p:nvPr/>
        </p:nvSpPr>
        <p:spPr>
          <a:xfrm>
            <a:off x="574800" y="1150161"/>
            <a:ext cx="10582237" cy="539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200" dirty="0"/>
              <a:t>In a simplistic way, the EDM sources in an atom/molecule can de described as,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F4D50E9-2F8F-2A41-2725-355170D915F2}"/>
              </a:ext>
            </a:extLst>
          </p:cNvPr>
          <p:cNvCxnSpPr>
            <a:cxnSpLocks/>
          </p:cNvCxnSpPr>
          <p:nvPr/>
        </p:nvCxnSpPr>
        <p:spPr>
          <a:xfrm flipV="1">
            <a:off x="6095724" y="2160855"/>
            <a:ext cx="720000" cy="6155"/>
          </a:xfrm>
          <a:prstGeom prst="straightConnector1">
            <a:avLst/>
          </a:prstGeom>
          <a:ln w="57150">
            <a:solidFill>
              <a:srgbClr val="0045F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5B6F649-AB3F-5E6C-47E1-F51F552D9F22}"/>
              </a:ext>
            </a:extLst>
          </p:cNvPr>
          <p:cNvCxnSpPr>
            <a:cxnSpLocks/>
          </p:cNvCxnSpPr>
          <p:nvPr/>
        </p:nvCxnSpPr>
        <p:spPr>
          <a:xfrm flipH="1">
            <a:off x="2863523" y="2626077"/>
            <a:ext cx="720000" cy="0"/>
          </a:xfrm>
          <a:prstGeom prst="straightConnector1">
            <a:avLst/>
          </a:prstGeom>
          <a:ln w="57150">
            <a:solidFill>
              <a:srgbClr val="0045F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F0E3B7F9-9668-07AF-3265-938DC59F9532}"/>
              </a:ext>
            </a:extLst>
          </p:cNvPr>
          <p:cNvSpPr txBox="1">
            <a:spLocks/>
          </p:cNvSpPr>
          <p:nvPr/>
        </p:nvSpPr>
        <p:spPr>
          <a:xfrm>
            <a:off x="6346417" y="1968077"/>
            <a:ext cx="2646728" cy="503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2000" dirty="0"/>
              <a:t>Leptonic EDM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374AC819-E563-066F-1080-C231F3F2131A}"/>
              </a:ext>
            </a:extLst>
          </p:cNvPr>
          <p:cNvSpPr txBox="1">
            <a:spLocks/>
          </p:cNvSpPr>
          <p:nvPr/>
        </p:nvSpPr>
        <p:spPr>
          <a:xfrm>
            <a:off x="656031" y="2440975"/>
            <a:ext cx="2646728" cy="503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2000" dirty="0"/>
              <a:t>Nuclear EDM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BED56D9-AE82-2032-69A3-242E3B12CB11}"/>
              </a:ext>
            </a:extLst>
          </p:cNvPr>
          <p:cNvGrpSpPr/>
          <p:nvPr/>
        </p:nvGrpSpPr>
        <p:grpSpPr>
          <a:xfrm>
            <a:off x="6538283" y="2795526"/>
            <a:ext cx="3288575" cy="3374324"/>
            <a:chOff x="6538283" y="2795526"/>
            <a:chExt cx="3288575" cy="337432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60FDAE4-87F1-EDA5-953A-60D3E315D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22453"/>
            <a:stretch>
              <a:fillRect/>
            </a:stretch>
          </p:blipFill>
          <p:spPr>
            <a:xfrm>
              <a:off x="6538283" y="2795526"/>
              <a:ext cx="3288575" cy="3374324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82E8E04-5430-8E86-A34C-97A61246ED08}"/>
                </a:ext>
              </a:extLst>
            </p:cNvPr>
            <p:cNvSpPr/>
            <p:nvPr/>
          </p:nvSpPr>
          <p:spPr>
            <a:xfrm>
              <a:off x="6665495" y="2944858"/>
              <a:ext cx="232610" cy="248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CF755F4-5502-D3B8-9F91-C1D0AB5459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496" t="79491" r="9364" b="2005"/>
          <a:stretch>
            <a:fillRect/>
          </a:stretch>
        </p:blipFill>
        <p:spPr>
          <a:xfrm>
            <a:off x="9228847" y="5326730"/>
            <a:ext cx="2927050" cy="883270"/>
          </a:xfrm>
          <a:prstGeom prst="rect">
            <a:avLst/>
          </a:prstGeom>
        </p:spPr>
      </p:pic>
      <p:sp>
        <p:nvSpPr>
          <p:cNvPr id="27" name="Marcador de contenido 1">
            <a:extLst>
              <a:ext uri="{FF2B5EF4-FFF2-40B4-BE49-F238E27FC236}">
                <a16:creationId xmlns:a16="http://schemas.microsoft.com/office/drawing/2014/main" id="{1CF81E91-EF98-13BF-06EF-61683970BD7A}"/>
              </a:ext>
            </a:extLst>
          </p:cNvPr>
          <p:cNvSpPr txBox="1">
            <a:spLocks/>
          </p:cNvSpPr>
          <p:nvPr/>
        </p:nvSpPr>
        <p:spPr>
          <a:xfrm>
            <a:off x="574800" y="4244441"/>
            <a:ext cx="5704485" cy="1701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200" dirty="0"/>
              <a:t>Different systems have different sensitivity to each source</a:t>
            </a:r>
            <a:r>
              <a:rPr lang="en-US" sz="2200" dirty="0">
                <a:sym typeface="Wingdings" panose="05000000000000000000" pitchFamily="2" charset="2"/>
              </a:rPr>
              <a:t> </a:t>
            </a:r>
            <a:r>
              <a:rPr lang="en-US" sz="2200" dirty="0"/>
              <a:t> requires complementary experiments to disentangle the EDM sources.</a:t>
            </a:r>
          </a:p>
        </p:txBody>
      </p:sp>
    </p:spTree>
    <p:extLst>
      <p:ext uri="{BB962C8B-B14F-4D97-AF65-F5344CB8AC3E}">
        <p14:creationId xmlns:p14="http://schemas.microsoft.com/office/powerpoint/2010/main" val="239772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D531F-5555-FC3E-D689-32FE44300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77B83F-7DA3-A3AC-9B27-93111338A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37" y="1152000"/>
            <a:ext cx="4721174" cy="466730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dirty="0"/>
              <a:t>There are different sources of EDM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/>
              <a:t>requires measurements in different systems.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US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dirty="0"/>
              <a:t>Global constraints including all EDM experiments plus a fictional </a:t>
            </a:r>
            <a:r>
              <a:rPr lang="en-US" baseline="30000" dirty="0"/>
              <a:t>227</a:t>
            </a:r>
            <a:r>
              <a:rPr lang="en-US" dirty="0"/>
              <a:t>AcF.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US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dirty="0"/>
              <a:t>An experiment in </a:t>
            </a:r>
            <a:r>
              <a:rPr lang="en-US" baseline="30000" dirty="0"/>
              <a:t>227</a:t>
            </a:r>
            <a:r>
              <a:rPr lang="en-US" dirty="0"/>
              <a:t>AcF with a precision of 1mHz will improve the constraints on EDM sources by </a:t>
            </a:r>
            <a:r>
              <a:rPr lang="en-US" b="1" dirty="0"/>
              <a:t>x6000.</a:t>
            </a:r>
            <a:endParaRPr lang="en-US" sz="3200" dirty="0"/>
          </a:p>
          <a:p>
            <a:pPr marL="0" indent="0" algn="just">
              <a:spcAft>
                <a:spcPts val="600"/>
              </a:spcAft>
              <a:buNone/>
            </a:pPr>
            <a:endParaRPr lang="en-US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dirty="0" err="1"/>
              <a:t>TlF</a:t>
            </a:r>
            <a:r>
              <a:rPr lang="en-US" dirty="0"/>
              <a:t>, homoelectronic system, have been measured with a precision of 0.1mHz in 1989.</a:t>
            </a:r>
            <a:endParaRPr lang="en-US" b="1" dirty="0"/>
          </a:p>
          <a:p>
            <a:pPr marL="0" indent="0" algn="just"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E61450-7064-7C4D-9EAE-664E8CB8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Institute for Nuclear and Radiation Physics, Nuclear Moments Group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AC79D-17C9-9ECD-9796-C8081179E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nl-NL" smtClean="0"/>
              <a:t>21</a:t>
            </a:fld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C517BD-59FA-8E4B-3F7A-5644AE5E6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800" y="0"/>
            <a:ext cx="11041200" cy="1152000"/>
          </a:xfrm>
        </p:spPr>
        <p:txBody>
          <a:bodyPr/>
          <a:lstStyle/>
          <a:p>
            <a:r>
              <a:rPr lang="en-US" sz="4000" dirty="0"/>
              <a:t>Impact on the CP-violation hyperspace</a:t>
            </a:r>
            <a:endParaRPr lang="en-B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64074B-F7DD-65B0-AA0E-5B4EC91034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268"/>
          <a:stretch>
            <a:fillRect/>
          </a:stretch>
        </p:blipFill>
        <p:spPr>
          <a:xfrm>
            <a:off x="5039275" y="3429000"/>
            <a:ext cx="6981850" cy="2310790"/>
          </a:xfrm>
          <a:prstGeom prst="rect">
            <a:avLst/>
          </a:prstGeom>
        </p:spPr>
      </p:pic>
      <p:sp>
        <p:nvSpPr>
          <p:cNvPr id="11" name="CuadroTexto 5">
            <a:extLst>
              <a:ext uri="{FF2B5EF4-FFF2-40B4-BE49-F238E27FC236}">
                <a16:creationId xmlns:a16="http://schemas.microsoft.com/office/drawing/2014/main" id="{9BB27DC3-F9B2-D3FF-9DE4-CFDE620719B5}"/>
              </a:ext>
            </a:extLst>
          </p:cNvPr>
          <p:cNvSpPr txBox="1"/>
          <p:nvPr/>
        </p:nvSpPr>
        <p:spPr>
          <a:xfrm>
            <a:off x="786062" y="6303167"/>
            <a:ext cx="64810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Athanasakis-</a:t>
            </a:r>
            <a:r>
              <a:rPr lang="fr-FR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et al (2025). Nature, 648(8094), 562-568.</a:t>
            </a:r>
          </a:p>
          <a:p>
            <a:pPr lvl="0" defTabSz="457200"/>
            <a:r>
              <a:rPr lang="fr-F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[12]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Cho, D., et al. (1989). Physical review letters, 63(23), 2559.</a:t>
            </a:r>
            <a:endParaRPr lang="fr-F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5C499A-A766-F9BC-C4AB-DF008F3A8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019"/>
          <a:stretch>
            <a:fillRect/>
          </a:stretch>
        </p:blipFill>
        <p:spPr>
          <a:xfrm>
            <a:off x="5039275" y="964105"/>
            <a:ext cx="6981850" cy="246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51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A291-D799-2345-9403-3FF96920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6B8BE-2CD8-774C-FF21-ABEE2526B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22</a:t>
            </a:fld>
            <a:endParaRPr lang="en-GB" noProof="0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C888F16B-7BD6-9CE2-803E-7B102F457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19946"/>
            <a:ext cx="11041200" cy="1152000"/>
          </a:xfrm>
        </p:spPr>
        <p:txBody>
          <a:bodyPr>
            <a:normAutofit/>
          </a:bodyPr>
          <a:lstStyle/>
          <a:p>
            <a:r>
              <a:rPr lang="en-US" dirty="0"/>
              <a:t>How to measure an EDM </a:t>
            </a:r>
            <a:r>
              <a:rPr lang="en-US" i="1" dirty="0"/>
              <a:t>d </a:t>
            </a:r>
            <a:r>
              <a:rPr lang="en-US" dirty="0"/>
              <a:t>?</a:t>
            </a:r>
            <a:endParaRPr lang="en-BE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E9F9B83-3CCC-62F1-F926-96E92DA40F7D}"/>
              </a:ext>
            </a:extLst>
          </p:cNvPr>
          <p:cNvSpPr txBox="1">
            <a:spLocks/>
          </p:cNvSpPr>
          <p:nvPr/>
        </p:nvSpPr>
        <p:spPr>
          <a:xfrm>
            <a:off x="576000" y="1197825"/>
            <a:ext cx="11040000" cy="859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en-US" sz="2000" dirty="0"/>
              <a:t>Similar idea to the measurement of a magnetic dipole moment (</a:t>
            </a:r>
            <a:r>
              <a:rPr lang="en-US" sz="2000" dirty="0">
                <a:latin typeface="Symbol" panose="05050102010706020507" pitchFamily="18" charset="2"/>
              </a:rPr>
              <a:t>m)</a:t>
            </a:r>
            <a:r>
              <a:rPr lang="en-US" sz="2000" dirty="0"/>
              <a:t>, interacting with a </a:t>
            </a:r>
            <a:r>
              <a:rPr lang="en-US" sz="2000" b="1" dirty="0"/>
              <a:t>MAGNETIC</a:t>
            </a:r>
            <a:r>
              <a:rPr lang="en-US" sz="2000" dirty="0"/>
              <a:t> field B. Measuring an EDM (</a:t>
            </a:r>
            <a:r>
              <a:rPr lang="en-US" sz="2000" i="1" dirty="0"/>
              <a:t>d)</a:t>
            </a:r>
            <a:r>
              <a:rPr lang="en-US" sz="2000" dirty="0"/>
              <a:t> requires interaction with an </a:t>
            </a:r>
            <a:r>
              <a:rPr lang="en-US" sz="2000" b="1" dirty="0"/>
              <a:t>ELECTRIC</a:t>
            </a:r>
            <a:r>
              <a:rPr lang="en-US" sz="2000" dirty="0"/>
              <a:t> field 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8AFE78-859A-6679-76DB-2A6C98288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97" y="2105076"/>
            <a:ext cx="3721174" cy="27908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D03CAF-B313-F7C5-2340-9F593AF27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321" y="2105076"/>
            <a:ext cx="3721174" cy="2790880"/>
          </a:xfrm>
          <a:prstGeom prst="rect">
            <a:avLst/>
          </a:prstGeom>
        </p:spPr>
      </p:pic>
      <p:cxnSp>
        <p:nvCxnSpPr>
          <p:cNvPr id="20" name="Conector recto de flecha 13">
            <a:extLst>
              <a:ext uri="{FF2B5EF4-FFF2-40B4-BE49-F238E27FC236}">
                <a16:creationId xmlns:a16="http://schemas.microsoft.com/office/drawing/2014/main" id="{858A55AE-199D-21BF-A957-7301EF7CE1A4}"/>
              </a:ext>
            </a:extLst>
          </p:cNvPr>
          <p:cNvCxnSpPr>
            <a:cxnSpLocks/>
          </p:cNvCxnSpPr>
          <p:nvPr/>
        </p:nvCxnSpPr>
        <p:spPr>
          <a:xfrm flipV="1">
            <a:off x="785944" y="5406189"/>
            <a:ext cx="0" cy="67360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13">
            <a:extLst>
              <a:ext uri="{FF2B5EF4-FFF2-40B4-BE49-F238E27FC236}">
                <a16:creationId xmlns:a16="http://schemas.microsoft.com/office/drawing/2014/main" id="{4AA384B5-A5E3-B189-F953-71A464574A05}"/>
              </a:ext>
            </a:extLst>
          </p:cNvPr>
          <p:cNvCxnSpPr>
            <a:cxnSpLocks/>
          </p:cNvCxnSpPr>
          <p:nvPr/>
        </p:nvCxnSpPr>
        <p:spPr>
          <a:xfrm flipV="1">
            <a:off x="4547819" y="5406189"/>
            <a:ext cx="0" cy="67360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13">
            <a:extLst>
              <a:ext uri="{FF2B5EF4-FFF2-40B4-BE49-F238E27FC236}">
                <a16:creationId xmlns:a16="http://schemas.microsoft.com/office/drawing/2014/main" id="{091F66CE-F1E4-C7EB-6AF6-3C31BE79C366}"/>
              </a:ext>
            </a:extLst>
          </p:cNvPr>
          <p:cNvCxnSpPr>
            <a:cxnSpLocks/>
          </p:cNvCxnSpPr>
          <p:nvPr/>
        </p:nvCxnSpPr>
        <p:spPr>
          <a:xfrm flipV="1">
            <a:off x="8397925" y="5406189"/>
            <a:ext cx="0" cy="67360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13">
            <a:extLst>
              <a:ext uri="{FF2B5EF4-FFF2-40B4-BE49-F238E27FC236}">
                <a16:creationId xmlns:a16="http://schemas.microsoft.com/office/drawing/2014/main" id="{FF5183F5-7A2C-FEC8-6D7D-3FEC3EAB77E2}"/>
              </a:ext>
            </a:extLst>
          </p:cNvPr>
          <p:cNvCxnSpPr>
            <a:cxnSpLocks/>
          </p:cNvCxnSpPr>
          <p:nvPr/>
        </p:nvCxnSpPr>
        <p:spPr>
          <a:xfrm flipV="1">
            <a:off x="4836577" y="5406189"/>
            <a:ext cx="0" cy="673607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13">
            <a:extLst>
              <a:ext uri="{FF2B5EF4-FFF2-40B4-BE49-F238E27FC236}">
                <a16:creationId xmlns:a16="http://schemas.microsoft.com/office/drawing/2014/main" id="{7343F261-DBC1-428C-1DFC-3F5A03E5D0E3}"/>
              </a:ext>
            </a:extLst>
          </p:cNvPr>
          <p:cNvCxnSpPr>
            <a:cxnSpLocks/>
          </p:cNvCxnSpPr>
          <p:nvPr/>
        </p:nvCxnSpPr>
        <p:spPr>
          <a:xfrm>
            <a:off x="8654479" y="5448724"/>
            <a:ext cx="0" cy="631072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3B4A5E-A52C-34A3-7D39-81224A402502}"/>
                  </a:ext>
                </a:extLst>
              </p:cNvPr>
              <p:cNvSpPr txBox="1"/>
              <p:nvPr/>
            </p:nvSpPr>
            <p:spPr>
              <a:xfrm>
                <a:off x="421234" y="5611042"/>
                <a:ext cx="2952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F3B4A5E-A52C-34A3-7D39-81224A402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34" y="5611042"/>
                <a:ext cx="295209" cy="369332"/>
              </a:xfrm>
              <a:prstGeom prst="rect">
                <a:avLst/>
              </a:prstGeom>
              <a:blipFill>
                <a:blip r:embed="rId4"/>
                <a:stretch>
                  <a:fillRect l="-20408" r="-18367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9032F1-D75B-AC38-8E5B-6BFE9C553E32}"/>
                  </a:ext>
                </a:extLst>
              </p:cNvPr>
              <p:cNvSpPr txBox="1"/>
              <p:nvPr/>
            </p:nvSpPr>
            <p:spPr>
              <a:xfrm>
                <a:off x="4143541" y="5611042"/>
                <a:ext cx="2952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9032F1-D75B-AC38-8E5B-6BFE9C553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541" y="5611042"/>
                <a:ext cx="295209" cy="369332"/>
              </a:xfrm>
              <a:prstGeom prst="rect">
                <a:avLst/>
              </a:prstGeom>
              <a:blipFill>
                <a:blip r:embed="rId5"/>
                <a:stretch>
                  <a:fillRect l="-22917" r="-18750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C5EEB6C-4D4C-3FE3-A0D1-879F36DFB214}"/>
                  </a:ext>
                </a:extLst>
              </p:cNvPr>
              <p:cNvSpPr txBox="1"/>
              <p:nvPr/>
            </p:nvSpPr>
            <p:spPr>
              <a:xfrm>
                <a:off x="8009689" y="5578776"/>
                <a:ext cx="2952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C5EEB6C-4D4C-3FE3-A0D1-879F36DFB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689" y="5578776"/>
                <a:ext cx="295209" cy="369332"/>
              </a:xfrm>
              <a:prstGeom prst="rect">
                <a:avLst/>
              </a:prstGeom>
              <a:blipFill>
                <a:blip r:embed="rId6"/>
                <a:stretch>
                  <a:fillRect l="-22917" r="-18750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D9068B3-950D-8DC1-002A-F7B6FB05FC83}"/>
                  </a:ext>
                </a:extLst>
              </p:cNvPr>
              <p:cNvSpPr txBox="1"/>
              <p:nvPr/>
            </p:nvSpPr>
            <p:spPr>
              <a:xfrm>
                <a:off x="4953667" y="5604766"/>
                <a:ext cx="2893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D9068B3-950D-8DC1-002A-F7B6FB05F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667" y="5604766"/>
                <a:ext cx="289374" cy="369332"/>
              </a:xfrm>
              <a:prstGeom prst="rect">
                <a:avLst/>
              </a:prstGeom>
              <a:blipFill>
                <a:blip r:embed="rId7"/>
                <a:stretch>
                  <a:fillRect l="-23404" r="-17021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864648-1BC5-41D9-C4BE-619E706FB0FA}"/>
                  </a:ext>
                </a:extLst>
              </p:cNvPr>
              <p:cNvSpPr txBox="1"/>
              <p:nvPr/>
            </p:nvSpPr>
            <p:spPr>
              <a:xfrm>
                <a:off x="8774365" y="5578776"/>
                <a:ext cx="2893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864648-1BC5-41D9-C4BE-619E706FB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365" y="5578776"/>
                <a:ext cx="289374" cy="369332"/>
              </a:xfrm>
              <a:prstGeom prst="rect">
                <a:avLst/>
              </a:prstGeom>
              <a:blipFill>
                <a:blip r:embed="rId8"/>
                <a:stretch>
                  <a:fillRect l="-20833" r="-16667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 descr="A diagram of a function&#10;&#10;AI-generated content may be incorrect.">
            <a:extLst>
              <a:ext uri="{FF2B5EF4-FFF2-40B4-BE49-F238E27FC236}">
                <a16:creationId xmlns:a16="http://schemas.microsoft.com/office/drawing/2014/main" id="{736E6440-952E-98E3-3C0C-56C353280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1145" y="2105076"/>
            <a:ext cx="3721175" cy="2790881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EE370D5-F320-B991-10FC-4E861574EAEE}"/>
              </a:ext>
            </a:extLst>
          </p:cNvPr>
          <p:cNvCxnSpPr>
            <a:cxnSpLocks/>
          </p:cNvCxnSpPr>
          <p:nvPr/>
        </p:nvCxnSpPr>
        <p:spPr>
          <a:xfrm>
            <a:off x="1078795" y="5544275"/>
            <a:ext cx="69189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AD80289-15B3-4106-0F06-9821F886BC2B}"/>
              </a:ext>
            </a:extLst>
          </p:cNvPr>
          <p:cNvCxnSpPr>
            <a:cxnSpLocks/>
          </p:cNvCxnSpPr>
          <p:nvPr/>
        </p:nvCxnSpPr>
        <p:spPr>
          <a:xfrm>
            <a:off x="1972815" y="5300894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D904B90-0833-F854-4187-66EE6BE84D32}"/>
              </a:ext>
            </a:extLst>
          </p:cNvPr>
          <p:cNvCxnSpPr>
            <a:cxnSpLocks/>
          </p:cNvCxnSpPr>
          <p:nvPr/>
        </p:nvCxnSpPr>
        <p:spPr>
          <a:xfrm flipV="1">
            <a:off x="1744965" y="5300894"/>
            <a:ext cx="242062" cy="244725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C8E1F40-12AC-09C3-2F85-3200A38771AD}"/>
              </a:ext>
            </a:extLst>
          </p:cNvPr>
          <p:cNvCxnSpPr>
            <a:cxnSpLocks/>
          </p:cNvCxnSpPr>
          <p:nvPr/>
        </p:nvCxnSpPr>
        <p:spPr>
          <a:xfrm>
            <a:off x="1972815" y="5825110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166239E-D057-5EB7-3E1B-533004624019}"/>
              </a:ext>
            </a:extLst>
          </p:cNvPr>
          <p:cNvCxnSpPr>
            <a:cxnSpLocks/>
          </p:cNvCxnSpPr>
          <p:nvPr/>
        </p:nvCxnSpPr>
        <p:spPr>
          <a:xfrm>
            <a:off x="1762264" y="5593250"/>
            <a:ext cx="224763" cy="212251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FEAC8B-97F2-1A1F-0473-7507FD0B0F4B}"/>
              </a:ext>
            </a:extLst>
          </p:cNvPr>
          <p:cNvCxnSpPr>
            <a:cxnSpLocks/>
          </p:cNvCxnSpPr>
          <p:nvPr/>
        </p:nvCxnSpPr>
        <p:spPr>
          <a:xfrm flipV="1">
            <a:off x="2429933" y="5258947"/>
            <a:ext cx="0" cy="585772"/>
          </a:xfrm>
          <a:prstGeom prst="straightConnector1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62B5544-7E98-FB1A-9161-9CCA571EFA17}"/>
              </a:ext>
            </a:extLst>
          </p:cNvPr>
          <p:cNvCxnSpPr>
            <a:cxnSpLocks/>
          </p:cNvCxnSpPr>
          <p:nvPr/>
        </p:nvCxnSpPr>
        <p:spPr>
          <a:xfrm>
            <a:off x="5374743" y="5545619"/>
            <a:ext cx="69189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A21D8FD-7246-E354-5A13-0BCF0E3D4705}"/>
              </a:ext>
            </a:extLst>
          </p:cNvPr>
          <p:cNvCxnSpPr>
            <a:cxnSpLocks/>
          </p:cNvCxnSpPr>
          <p:nvPr/>
        </p:nvCxnSpPr>
        <p:spPr>
          <a:xfrm flipV="1">
            <a:off x="6040913" y="5111938"/>
            <a:ext cx="242062" cy="435025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AD67E8A-2293-2505-9EFB-975EAFBE7251}"/>
              </a:ext>
            </a:extLst>
          </p:cNvPr>
          <p:cNvCxnSpPr>
            <a:cxnSpLocks/>
          </p:cNvCxnSpPr>
          <p:nvPr/>
        </p:nvCxnSpPr>
        <p:spPr>
          <a:xfrm>
            <a:off x="6282975" y="5948108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71F432-023A-D1DD-ECE3-CD540E10D18B}"/>
              </a:ext>
            </a:extLst>
          </p:cNvPr>
          <p:cNvCxnSpPr>
            <a:cxnSpLocks/>
          </p:cNvCxnSpPr>
          <p:nvPr/>
        </p:nvCxnSpPr>
        <p:spPr>
          <a:xfrm>
            <a:off x="6058212" y="5594594"/>
            <a:ext cx="255465" cy="360718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FF4F010-2CB1-3140-5261-9DD8BDB1AE7A}"/>
              </a:ext>
            </a:extLst>
          </p:cNvPr>
          <p:cNvCxnSpPr>
            <a:cxnSpLocks/>
          </p:cNvCxnSpPr>
          <p:nvPr/>
        </p:nvCxnSpPr>
        <p:spPr>
          <a:xfrm>
            <a:off x="6282975" y="5092328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76E08FE-1D80-CB88-0AD6-D395E7212AEF}"/>
              </a:ext>
            </a:extLst>
          </p:cNvPr>
          <p:cNvCxnSpPr>
            <a:cxnSpLocks/>
          </p:cNvCxnSpPr>
          <p:nvPr/>
        </p:nvCxnSpPr>
        <p:spPr>
          <a:xfrm flipV="1">
            <a:off x="6725881" y="5029321"/>
            <a:ext cx="0" cy="951053"/>
          </a:xfrm>
          <a:prstGeom prst="straightConnector1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431B638-0EB0-36C4-4F37-F4CF2F96A0A2}"/>
              </a:ext>
            </a:extLst>
          </p:cNvPr>
          <p:cNvCxnSpPr>
            <a:cxnSpLocks/>
          </p:cNvCxnSpPr>
          <p:nvPr/>
        </p:nvCxnSpPr>
        <p:spPr>
          <a:xfrm>
            <a:off x="9282035" y="5544275"/>
            <a:ext cx="69189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3F44195-629E-DFB3-8910-5D895A88C63F}"/>
              </a:ext>
            </a:extLst>
          </p:cNvPr>
          <p:cNvCxnSpPr>
            <a:cxnSpLocks/>
          </p:cNvCxnSpPr>
          <p:nvPr/>
        </p:nvCxnSpPr>
        <p:spPr>
          <a:xfrm>
            <a:off x="10176055" y="5378528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CF9E0BA-361B-39FE-5051-628FB57F0553}"/>
              </a:ext>
            </a:extLst>
          </p:cNvPr>
          <p:cNvCxnSpPr>
            <a:cxnSpLocks/>
          </p:cNvCxnSpPr>
          <p:nvPr/>
        </p:nvCxnSpPr>
        <p:spPr>
          <a:xfrm flipV="1">
            <a:off x="9948205" y="5378528"/>
            <a:ext cx="270980" cy="167091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71D5396-979E-BDC2-1EBB-8E1CE883C6F9}"/>
              </a:ext>
            </a:extLst>
          </p:cNvPr>
          <p:cNvCxnSpPr>
            <a:cxnSpLocks/>
          </p:cNvCxnSpPr>
          <p:nvPr/>
        </p:nvCxnSpPr>
        <p:spPr>
          <a:xfrm>
            <a:off x="10176055" y="5738850"/>
            <a:ext cx="982906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2F8632A-5C5B-8A64-87D7-224DE3D68B14}"/>
              </a:ext>
            </a:extLst>
          </p:cNvPr>
          <p:cNvCxnSpPr>
            <a:cxnSpLocks/>
          </p:cNvCxnSpPr>
          <p:nvPr/>
        </p:nvCxnSpPr>
        <p:spPr>
          <a:xfrm>
            <a:off x="9965504" y="5593250"/>
            <a:ext cx="225664" cy="127873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61A641D-3C73-09FE-60F5-74461474C282}"/>
              </a:ext>
            </a:extLst>
          </p:cNvPr>
          <p:cNvCxnSpPr>
            <a:cxnSpLocks/>
          </p:cNvCxnSpPr>
          <p:nvPr/>
        </p:nvCxnSpPr>
        <p:spPr>
          <a:xfrm flipV="1">
            <a:off x="10633173" y="5318146"/>
            <a:ext cx="0" cy="482162"/>
          </a:xfrm>
          <a:prstGeom prst="straightConnector1">
            <a:avLst/>
          </a:prstGeom>
          <a:ln w="5715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55A10C2-53B7-00D8-E75A-D9B6648FF614}"/>
                  </a:ext>
                </a:extLst>
              </p:cNvPr>
              <p:cNvSpPr txBox="1"/>
              <p:nvPr/>
            </p:nvSpPr>
            <p:spPr>
              <a:xfrm>
                <a:off x="9720794" y="1682886"/>
                <a:ext cx="6349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𝐸𝑑</m:t>
                      </m:r>
                    </m:oMath>
                  </m:oMathPara>
                </a14:m>
                <a:endParaRPr lang="en-BE" sz="2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55A10C2-53B7-00D8-E75A-D9B6648FF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794" y="1682886"/>
                <a:ext cx="634917" cy="369332"/>
              </a:xfrm>
              <a:prstGeom prst="rect">
                <a:avLst/>
              </a:prstGeom>
              <a:blipFill>
                <a:blip r:embed="rId10"/>
                <a:stretch>
                  <a:fillRect l="-10577" r="-8654" b="-983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98D626-F076-0093-F75B-9751A0A393D0}"/>
              </a:ext>
            </a:extLst>
          </p:cNvPr>
          <p:cNvCxnSpPr>
            <a:cxnSpLocks/>
          </p:cNvCxnSpPr>
          <p:nvPr/>
        </p:nvCxnSpPr>
        <p:spPr>
          <a:xfrm>
            <a:off x="9744364" y="2155851"/>
            <a:ext cx="600363" cy="0"/>
          </a:xfrm>
          <a:prstGeom prst="straightConnector1">
            <a:avLst/>
          </a:prstGeom>
          <a:ln w="38100">
            <a:solidFill>
              <a:srgbClr val="0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DFAA058-A2D4-F2DE-B832-F70DFD7FBF3E}"/>
              </a:ext>
            </a:extLst>
          </p:cNvPr>
          <p:cNvSpPr txBox="1"/>
          <p:nvPr/>
        </p:nvSpPr>
        <p:spPr>
          <a:xfrm>
            <a:off x="2733707" y="5318146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en-US" dirty="0" err="1">
                <a:latin typeface="Symbol" panose="05050102010706020507" pitchFamily="18" charset="2"/>
              </a:rPr>
              <a:t>m</a:t>
            </a:r>
            <a:r>
              <a:rPr lang="en-US" dirty="0" err="1"/>
              <a:t>.B</a:t>
            </a:r>
            <a:endParaRPr lang="en-B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8219DA3-4381-B574-05A0-C81086227237}"/>
              </a:ext>
            </a:extLst>
          </p:cNvPr>
          <p:cNvSpPr txBox="1"/>
          <p:nvPr/>
        </p:nvSpPr>
        <p:spPr>
          <a:xfrm>
            <a:off x="6803909" y="5196819"/>
            <a:ext cx="127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en-US" dirty="0" err="1">
                <a:latin typeface="Symbol" panose="05050102010706020507" pitchFamily="18" charset="2"/>
              </a:rPr>
              <a:t>m</a:t>
            </a:r>
            <a:r>
              <a:rPr lang="en-US" dirty="0" err="1"/>
              <a:t>.B</a:t>
            </a:r>
            <a:r>
              <a:rPr lang="en-US" dirty="0"/>
              <a:t> + </a:t>
            </a:r>
            <a:r>
              <a:rPr lang="en-US" i="1" dirty="0" err="1"/>
              <a:t>d.</a:t>
            </a:r>
            <a:r>
              <a:rPr lang="en-US" dirty="0" err="1"/>
              <a:t>E</a:t>
            </a:r>
            <a:endParaRPr lang="en-B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55D4D9-D5F9-EC29-829B-B6EC13395C5E}"/>
              </a:ext>
            </a:extLst>
          </p:cNvPr>
          <p:cNvSpPr txBox="1"/>
          <p:nvPr/>
        </p:nvSpPr>
        <p:spPr>
          <a:xfrm>
            <a:off x="10038253" y="5839297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en-US" dirty="0" err="1">
                <a:latin typeface="Symbol" panose="05050102010706020507" pitchFamily="18" charset="2"/>
              </a:rPr>
              <a:t>m</a:t>
            </a:r>
            <a:r>
              <a:rPr lang="en-US" dirty="0" err="1"/>
              <a:t>.B</a:t>
            </a:r>
            <a:r>
              <a:rPr lang="en-US" dirty="0"/>
              <a:t> - </a:t>
            </a:r>
            <a:r>
              <a:rPr lang="en-US" i="1" dirty="0" err="1"/>
              <a:t>d.</a:t>
            </a:r>
            <a:r>
              <a:rPr lang="en-US" dirty="0" err="1"/>
              <a:t>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0826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49" grpId="0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AA9DF-79D6-FFC5-66DB-301176BEB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5B4F1-1058-690B-FC1C-97845210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23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3409A-4C06-BCC2-58D7-961E1C530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Collinear geometry</a:t>
            </a:r>
            <a:endParaRPr lang="en-BE" dirty="0"/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19591EA8-1AB2-C10B-A7ED-FB46A7CD0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656000"/>
            <a:ext cx="7082100" cy="4464000"/>
          </a:xfrm>
        </p:spPr>
        <p:txBody>
          <a:bodyPr/>
          <a:lstStyle/>
          <a:p>
            <a:r>
              <a:rPr lang="en-US" dirty="0"/>
              <a:t>Ion beam is accelerated to 30-60 keV, reducing the velocity spread.</a:t>
            </a:r>
          </a:p>
          <a:p>
            <a:r>
              <a:rPr lang="en-US" dirty="0"/>
              <a:t>Use of a gas-filled radiofrequency cooler-buncher to produce short (</a:t>
            </a:r>
            <a:r>
              <a:rPr lang="en-US" dirty="0" err="1"/>
              <a:t>μs</a:t>
            </a:r>
            <a:r>
              <a:rPr lang="en-US" dirty="0"/>
              <a:t>) bunches. </a:t>
            </a:r>
          </a:p>
          <a:p>
            <a:r>
              <a:rPr lang="en-US" dirty="0"/>
              <a:t>Overlapped (anti-)collinearly with two or more lasers.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7">
                <a:extLst>
                  <a:ext uri="{FF2B5EF4-FFF2-40B4-BE49-F238E27FC236}">
                    <a16:creationId xmlns:a16="http://schemas.microsoft.com/office/drawing/2014/main" id="{9B40FE24-EF3A-DDA7-DEEE-26BE06244BE4}"/>
                  </a:ext>
                </a:extLst>
              </p:cNvPr>
              <p:cNvSpPr txBox="1"/>
              <p:nvPr/>
            </p:nvSpPr>
            <p:spPr>
              <a:xfrm>
                <a:off x="876131" y="4575563"/>
                <a:ext cx="3936338" cy="9903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s-CO" sz="2800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s-CO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CO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CO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CO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s-CO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s-CO" sz="2800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s-CO" sz="28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s-CO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s-CO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s-CO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CO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sSub>
                                <m:sSubPr>
                                  <m:ctrlPr>
                                    <a:rPr lang="es-CO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CO" sz="28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s-CO" sz="2800" b="0" i="1" smtClean="0">
                                      <a:latin typeface="Cambria Math" panose="02040503050406030204" pitchFamily="18" charset="0"/>
                                    </a:rPr>
                                    <m:t>𝑎𝑐𝑐</m:t>
                                  </m:r>
                                </m:sub>
                              </m:sSub>
                              <m:r>
                                <a:rPr lang="es-CO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CuadroTexto 7">
                <a:extLst>
                  <a:ext uri="{FF2B5EF4-FFF2-40B4-BE49-F238E27FC236}">
                    <a16:creationId xmlns:a16="http://schemas.microsoft.com/office/drawing/2014/main" id="{9B40FE24-EF3A-DDA7-DEEE-26BE06244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31" y="4575563"/>
                <a:ext cx="3936338" cy="9903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uadroTexto 9">
            <a:extLst>
              <a:ext uri="{FF2B5EF4-FFF2-40B4-BE49-F238E27FC236}">
                <a16:creationId xmlns:a16="http://schemas.microsoft.com/office/drawing/2014/main" id="{F3F0C177-DD7E-6EEA-D8DF-8542FA490A6A}"/>
              </a:ext>
            </a:extLst>
          </p:cNvPr>
          <p:cNvSpPr txBox="1"/>
          <p:nvPr/>
        </p:nvSpPr>
        <p:spPr>
          <a:xfrm>
            <a:off x="5112600" y="5309372"/>
            <a:ext cx="67249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Reduction in spectrum broadening from ~GHz to ~MHz!!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40C09D-3BB9-BDC1-D422-9ADFFEC851BB}"/>
              </a:ext>
            </a:extLst>
          </p:cNvPr>
          <p:cNvGrpSpPr/>
          <p:nvPr/>
        </p:nvGrpSpPr>
        <p:grpSpPr>
          <a:xfrm>
            <a:off x="5428705" y="-1684418"/>
            <a:ext cx="6530827" cy="6451989"/>
            <a:chOff x="5428705" y="-1684418"/>
            <a:chExt cx="6530827" cy="6451989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16A49B7-0FBB-2D19-2CCE-717CD6E20BC3}"/>
                </a:ext>
              </a:extLst>
            </p:cNvPr>
            <p:cNvSpPr/>
            <p:nvPr/>
          </p:nvSpPr>
          <p:spPr>
            <a:xfrm rot="5400000">
              <a:off x="5131401" y="-1387114"/>
              <a:ext cx="6048000" cy="5453392"/>
            </a:xfrm>
            <a:prstGeom prst="arc">
              <a:avLst>
                <a:gd name="adj1" fmla="val 16596420"/>
                <a:gd name="adj2" fmla="val 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F9B6381-FA2D-AAD1-70DD-000BE9FD4B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31338" y="1241430"/>
              <a:ext cx="0" cy="3181733"/>
            </a:xfrm>
            <a:prstGeom prst="straightConnector1">
              <a:avLst/>
            </a:prstGeom>
            <a:ln w="571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162D5B8-30E9-9DBA-3E8A-6674624ACD0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746268" y="2801079"/>
              <a:ext cx="0" cy="3181733"/>
            </a:xfrm>
            <a:prstGeom prst="straightConnector1">
              <a:avLst/>
            </a:prstGeom>
            <a:ln w="5715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40CB5D8-E41B-C081-6998-9F8529B0D127}"/>
                    </a:ext>
                  </a:extLst>
                </p:cNvPr>
                <p:cNvSpPr txBox="1"/>
                <p:nvPr/>
              </p:nvSpPr>
              <p:spPr>
                <a:xfrm>
                  <a:off x="10285672" y="1113916"/>
                  <a:ext cx="1134157" cy="5186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BE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2A60BE5E-2C60-DDC6-86D3-775D18AD76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5672" y="1113916"/>
                  <a:ext cx="1134157" cy="51860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608F3F8-B221-8863-FBA5-F779B4EB08CC}"/>
                    </a:ext>
                  </a:extLst>
                </p:cNvPr>
                <p:cNvSpPr txBox="1"/>
                <p:nvPr/>
              </p:nvSpPr>
              <p:spPr>
                <a:xfrm>
                  <a:off x="10641336" y="4490572"/>
                  <a:ext cx="33374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oMath>
                    </m:oMathPara>
                  </a14:m>
                  <a:endParaRPr lang="en-BE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841492C-F1BE-1BC5-7B79-413DE64087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41336" y="4490572"/>
                  <a:ext cx="33374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6667" r="-9259" b="-8889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A14E16F9-F41C-047F-6D79-C0A718AF77CA}"/>
                    </a:ext>
                  </a:extLst>
                </p:cNvPr>
                <p:cNvSpPr txBox="1"/>
                <p:nvPr/>
              </p:nvSpPr>
              <p:spPr>
                <a:xfrm>
                  <a:off x="7727205" y="1922780"/>
                  <a:ext cx="33502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ΔE</m:t>
                        </m:r>
                      </m:oMath>
                    </m:oMathPara>
                  </a14:m>
                  <a:endParaRPr lang="en-BE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A097CD4-65B6-698D-E59D-F5806E29D9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7205" y="1922780"/>
                  <a:ext cx="335028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6364" r="-14545" b="-8696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E4C5F8-EBB0-C0AB-E1FE-B9F035DDD627}"/>
                </a:ext>
              </a:extLst>
            </p:cNvPr>
            <p:cNvCxnSpPr>
              <a:cxnSpLocks/>
            </p:cNvCxnSpPr>
            <p:nvPr/>
          </p:nvCxnSpPr>
          <p:spPr>
            <a:xfrm>
              <a:off x="8155401" y="4213571"/>
              <a:ext cx="862153" cy="0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8F8BA8-8AE5-0DDC-DA96-C15E4FE05BF4}"/>
                </a:ext>
              </a:extLst>
            </p:cNvPr>
            <p:cNvCxnSpPr>
              <a:cxnSpLocks/>
            </p:cNvCxnSpPr>
            <p:nvPr/>
          </p:nvCxnSpPr>
          <p:spPr>
            <a:xfrm>
              <a:off x="8155401" y="2140290"/>
              <a:ext cx="2605633" cy="0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2E74FA7-267A-EBC6-C345-919AF9FF26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31321" y="1987890"/>
              <a:ext cx="0" cy="2511309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09B3A6F-A2BD-79E6-2529-719224DACA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82300" y="2140290"/>
              <a:ext cx="2797" cy="2358909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047F58-F399-E38D-69DB-FDE4B86FFD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17554" y="4196896"/>
              <a:ext cx="0" cy="166686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A514D9AC-9643-B534-A406-31A225B6B38A}"/>
                    </a:ext>
                  </a:extLst>
                </p:cNvPr>
                <p:cNvSpPr txBox="1"/>
                <p:nvPr/>
              </p:nvSpPr>
              <p:spPr>
                <a:xfrm>
                  <a:off x="8370424" y="4490572"/>
                  <a:ext cx="43210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BE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69EAD4D-0932-720C-2CBA-153C918DF3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70424" y="4490572"/>
                  <a:ext cx="432106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9859" r="-4225" b="-17778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1F6D7E2D-DB75-C6AA-3392-D620C117202A}"/>
                    </a:ext>
                  </a:extLst>
                </p:cNvPr>
                <p:cNvSpPr txBox="1"/>
                <p:nvPr/>
              </p:nvSpPr>
              <p:spPr>
                <a:xfrm>
                  <a:off x="7722524" y="4116373"/>
                  <a:ext cx="3350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E</m:t>
                        </m:r>
                      </m:oMath>
                    </m:oMathPara>
                  </a14:m>
                  <a:endParaRPr lang="en-BE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FB70828-BE51-7452-702D-2D82D75026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2524" y="4116373"/>
                  <a:ext cx="335027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6364" r="-14545" b="-8696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625C9EF-8E2F-D548-E927-AD2E3BF5F48E}"/>
                </a:ext>
              </a:extLst>
            </p:cNvPr>
            <p:cNvCxnSpPr>
              <a:cxnSpLocks/>
            </p:cNvCxnSpPr>
            <p:nvPr/>
          </p:nvCxnSpPr>
          <p:spPr>
            <a:xfrm>
              <a:off x="8155401" y="1999342"/>
              <a:ext cx="2629696" cy="0"/>
            </a:xfrm>
            <a:prstGeom prst="line">
              <a:avLst/>
            </a:prstGeom>
            <a:ln w="19050"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A5EDBBE2-582E-1C12-0D6F-3B4F92DB3E7F}"/>
                </a:ext>
              </a:extLst>
            </p:cNvPr>
            <p:cNvCxnSpPr>
              <a:cxnSpLocks/>
            </p:cNvCxnSpPr>
            <p:nvPr/>
          </p:nvCxnSpPr>
          <p:spPr>
            <a:xfrm>
              <a:off x="8155401" y="4499198"/>
              <a:ext cx="862153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C9DB097-A1FA-506C-C9B1-E58926A38658}"/>
                </a:ext>
              </a:extLst>
            </p:cNvPr>
            <p:cNvGrpSpPr/>
            <p:nvPr/>
          </p:nvGrpSpPr>
          <p:grpSpPr>
            <a:xfrm>
              <a:off x="10434638" y="4499198"/>
              <a:ext cx="747142" cy="0"/>
              <a:chOff x="10434638" y="4499198"/>
              <a:chExt cx="747142" cy="0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4E13BA37-ED1E-26AA-5AE8-DC73BD6F3F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34638" y="4499198"/>
                <a:ext cx="350459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B77CA297-A768-0A4D-03A3-F608A2A06C4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0831321" y="4499198"/>
                <a:ext cx="350459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CC1296D-EC8E-3BB4-2A06-CF92852B3488}"/>
                </a:ext>
              </a:extLst>
            </p:cNvPr>
            <p:cNvSpPr txBox="1"/>
            <p:nvPr/>
          </p:nvSpPr>
          <p:spPr>
            <a:xfrm>
              <a:off x="7276671" y="935538"/>
              <a:ext cx="9156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Energy</a:t>
              </a:r>
              <a:endParaRPr lang="en-BE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FEF282-9172-7406-53E9-629CA32AA213}"/>
                </a:ext>
              </a:extLst>
            </p:cNvPr>
            <p:cNvSpPr txBox="1"/>
            <p:nvPr/>
          </p:nvSpPr>
          <p:spPr>
            <a:xfrm>
              <a:off x="10979712" y="3981427"/>
              <a:ext cx="97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Velocity</a:t>
              </a:r>
              <a:endParaRPr lang="en-BE" dirty="0"/>
            </a:p>
          </p:txBody>
        </p:sp>
      </p:grp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9562FBD-980A-F5FE-7F6F-BFB6EC2C4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3600" y="6210000"/>
            <a:ext cx="4993200" cy="648000"/>
          </a:xfrm>
        </p:spPr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0850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BF255-5025-9BFA-308F-A35D3327C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86A6-3415-FA0F-5CD3-E3ECBDE16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022" y="1177812"/>
            <a:ext cx="4320833" cy="40925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/>
              <a:t>More than one thousand isotopes and isomers have been measured using laser spectroscopy techniques in </a:t>
            </a:r>
            <a:r>
              <a:rPr lang="en-US" sz="2200" b="1" dirty="0"/>
              <a:t>atoms/ions</a:t>
            </a:r>
            <a:r>
              <a:rPr lang="en-US" sz="2200" dirty="0"/>
              <a:t>.</a:t>
            </a:r>
          </a:p>
          <a:p>
            <a:pPr marL="0" indent="0" algn="just">
              <a:buNone/>
            </a:pPr>
            <a:endParaRPr lang="en-US" sz="2200" dirty="0"/>
          </a:p>
          <a:p>
            <a:pPr marL="0" indent="0" algn="just">
              <a:buNone/>
            </a:pPr>
            <a:r>
              <a:rPr lang="en-US" sz="2200" dirty="0"/>
              <a:t>Several regions of the nuclear chart have not yet been measured </a:t>
            </a:r>
            <a:r>
              <a:rPr lang="en-US" sz="2200" dirty="0">
                <a:sym typeface="Wingdings" panose="05000000000000000000" pitchFamily="2" charset="2"/>
              </a:rPr>
              <a:t></a:t>
            </a:r>
            <a:r>
              <a:rPr lang="en-US" sz="2200" dirty="0"/>
              <a:t> limited by production and sensitivity to nuclear observables.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70F243-86A3-78D6-2987-9CCF3B5D0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4CE16C-7FFE-DD27-E699-77662181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3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7A0146-9316-C8D3-97D5-5FA265B6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Isotopes studies with laser spectroscopy up to Oct 2022</a:t>
            </a:r>
            <a:endParaRPr lang="en-BE" sz="3200" dirty="0"/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B9C2796-01E7-F8D4-C0E2-24614D7E3C0B}"/>
              </a:ext>
            </a:extLst>
          </p:cNvPr>
          <p:cNvSpPr txBox="1"/>
          <p:nvPr/>
        </p:nvSpPr>
        <p:spPr>
          <a:xfrm>
            <a:off x="786063" y="6303167"/>
            <a:ext cx="61120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 Yang, X. F., Wang, S. J., Wilkins, S. G., &amp; Ruiz, R. G. (2023). Laser spectroscopy for the study of exotic nuclei. Progress in Particle and Nuclear Physics, 129, 104005.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41CA62-161F-563C-66CA-19B088A2E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855" y="1183602"/>
            <a:ext cx="7429123" cy="49469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9AE28F-2131-57EA-58DF-F9640F1A57E7}"/>
              </a:ext>
            </a:extLst>
          </p:cNvPr>
          <p:cNvSpPr/>
          <p:nvPr/>
        </p:nvSpPr>
        <p:spPr>
          <a:xfrm>
            <a:off x="4783015" y="5301409"/>
            <a:ext cx="1312985" cy="200967"/>
          </a:xfrm>
          <a:prstGeom prst="rect">
            <a:avLst/>
          </a:prstGeom>
          <a:noFill/>
          <a:ln w="57150">
            <a:solidFill>
              <a:srgbClr val="0045FE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0045F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BF946-F2E5-E897-4483-033C577C322D}"/>
              </a:ext>
            </a:extLst>
          </p:cNvPr>
          <p:cNvSpPr/>
          <p:nvPr/>
        </p:nvSpPr>
        <p:spPr>
          <a:xfrm>
            <a:off x="6096000" y="3677698"/>
            <a:ext cx="2314470" cy="419304"/>
          </a:xfrm>
          <a:prstGeom prst="rect">
            <a:avLst/>
          </a:prstGeom>
          <a:noFill/>
          <a:ln w="57150">
            <a:solidFill>
              <a:srgbClr val="0045FE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C46241-4ED6-3F37-6C7C-0503E7E88D46}"/>
              </a:ext>
            </a:extLst>
          </p:cNvPr>
          <p:cNvSpPr/>
          <p:nvPr/>
        </p:nvSpPr>
        <p:spPr>
          <a:xfrm>
            <a:off x="7877908" y="3014506"/>
            <a:ext cx="1755217" cy="275394"/>
          </a:xfrm>
          <a:prstGeom prst="rect">
            <a:avLst/>
          </a:prstGeom>
          <a:noFill/>
          <a:ln w="57150">
            <a:solidFill>
              <a:srgbClr val="0045FE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D4F6F0-AF17-D25E-E6D6-FCA761C59207}"/>
              </a:ext>
            </a:extLst>
          </p:cNvPr>
          <p:cNvSpPr txBox="1"/>
          <p:nvPr/>
        </p:nvSpPr>
        <p:spPr>
          <a:xfrm>
            <a:off x="5972116" y="5482280"/>
            <a:ext cx="191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45FE"/>
                </a:solidFill>
              </a:rPr>
              <a:t>Reactive atoms</a:t>
            </a:r>
            <a:endParaRPr lang="en-BE" dirty="0" err="1">
              <a:solidFill>
                <a:srgbClr val="0045F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56C09A-9F49-5949-1789-2B466814D6F8}"/>
              </a:ext>
            </a:extLst>
          </p:cNvPr>
          <p:cNvSpPr txBox="1"/>
          <p:nvPr/>
        </p:nvSpPr>
        <p:spPr>
          <a:xfrm>
            <a:off x="7730584" y="4105755"/>
            <a:ext cx="204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45FE"/>
                </a:solidFill>
              </a:rPr>
              <a:t>Complex structure</a:t>
            </a:r>
            <a:endParaRPr lang="en-BE" dirty="0" err="1">
              <a:solidFill>
                <a:srgbClr val="0045F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C034CC-EA0C-D2B8-1D5A-F562AB0BD84A}"/>
              </a:ext>
            </a:extLst>
          </p:cNvPr>
          <p:cNvSpPr txBox="1"/>
          <p:nvPr/>
        </p:nvSpPr>
        <p:spPr>
          <a:xfrm>
            <a:off x="9371017" y="3293969"/>
            <a:ext cx="1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0045FE"/>
                </a:solidFill>
              </a:rPr>
              <a:t>Refractory atoms</a:t>
            </a:r>
            <a:endParaRPr lang="en-BE" dirty="0" err="1">
              <a:solidFill>
                <a:srgbClr val="0045FE"/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20B68DB3-E08E-8ABD-DD15-80431B1D5143}"/>
              </a:ext>
            </a:extLst>
          </p:cNvPr>
          <p:cNvSpPr txBox="1">
            <a:spLocks/>
          </p:cNvSpPr>
          <p:nvPr/>
        </p:nvSpPr>
        <p:spPr>
          <a:xfrm>
            <a:off x="352543" y="5491669"/>
            <a:ext cx="3835921" cy="461665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2200" dirty="0">
                <a:solidFill>
                  <a:srgbClr val="FF0000"/>
                </a:solidFill>
              </a:rPr>
              <a:t>Molecules as an alternative!</a:t>
            </a:r>
          </a:p>
        </p:txBody>
      </p:sp>
    </p:spTree>
    <p:extLst>
      <p:ext uri="{BB962C8B-B14F-4D97-AF65-F5344CB8AC3E}">
        <p14:creationId xmlns:p14="http://schemas.microsoft.com/office/powerpoint/2010/main" val="38745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  <p:bldP spid="13" grpId="0"/>
      <p:bldP spid="15" grpId="0"/>
      <p:bldP spid="1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EEE6C-7595-98C4-C257-432A8601F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698B9-FA9E-DB46-CACC-72A160A55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913A8E-CAC3-C000-DB33-A35C18137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4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4A5DD-AD81-1080-F9DD-2032C027A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Reference moments from </a:t>
            </a:r>
            <a:r>
              <a:rPr lang="en-US" sz="3200" b="1" dirty="0"/>
              <a:t>stable</a:t>
            </a:r>
            <a:r>
              <a:rPr lang="en-US" sz="3200" dirty="0"/>
              <a:t> molecules (up to Feb 2026)</a:t>
            </a:r>
            <a:endParaRPr lang="en-BE" sz="3200" dirty="0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7193220C-7C56-A214-CBF9-3C480C294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5798" y="1124444"/>
            <a:ext cx="3240372" cy="37421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/>
              <a:t>The measurement of nuclear moments using molecules is not new [Rabi, I. I., Millman, S., Kusch, P., &amp; Zacharias, J. R. (1939)].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Elements highlighted have their current reference moments from molecular measurements.</a:t>
            </a:r>
            <a:endParaRPr lang="en-BE" sz="2000" dirty="0"/>
          </a:p>
        </p:txBody>
      </p:sp>
      <p:pic>
        <p:nvPicPr>
          <p:cNvPr id="16" name="Picture 8" descr="Free Printable Periodic Tables (PDF and PNG) - Science Notes and Projects">
            <a:extLst>
              <a:ext uri="{FF2B5EF4-FFF2-40B4-BE49-F238E27FC236}">
                <a16:creationId xmlns:a16="http://schemas.microsoft.com/office/drawing/2014/main" id="{42506377-AD22-4232-0F81-75422AFC3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" t="8230" r="6291" b="6863"/>
          <a:stretch/>
        </p:blipFill>
        <p:spPr bwMode="auto">
          <a:xfrm>
            <a:off x="137187" y="1210346"/>
            <a:ext cx="8768457" cy="478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381DD4-3261-A90A-C919-DC018BE73F33}"/>
              </a:ext>
            </a:extLst>
          </p:cNvPr>
          <p:cNvSpPr/>
          <p:nvPr/>
        </p:nvSpPr>
        <p:spPr>
          <a:xfrm>
            <a:off x="7380876" y="2477300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</a:t>
            </a:r>
            <a:endParaRPr lang="en-BE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7E3F4A-FD3A-795F-6F4B-0B886CF31263}"/>
              </a:ext>
            </a:extLst>
          </p:cNvPr>
          <p:cNvSpPr/>
          <p:nvPr/>
        </p:nvSpPr>
        <p:spPr>
          <a:xfrm>
            <a:off x="7376714" y="2969005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</a:t>
            </a:r>
            <a:endParaRPr lang="en-BE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6BC287-193E-CEB8-12B2-9466D02A2670}"/>
              </a:ext>
            </a:extLst>
          </p:cNvPr>
          <p:cNvSpPr/>
          <p:nvPr/>
        </p:nvSpPr>
        <p:spPr>
          <a:xfrm>
            <a:off x="267187" y="1516548"/>
            <a:ext cx="448573" cy="448573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  <a:endParaRPr lang="en-B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8D8A01-2EF0-CF17-F778-CF4E2C0F51DF}"/>
              </a:ext>
            </a:extLst>
          </p:cNvPr>
          <p:cNvSpPr/>
          <p:nvPr/>
        </p:nvSpPr>
        <p:spPr>
          <a:xfrm>
            <a:off x="280655" y="1983623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</a:t>
            </a:r>
            <a:endParaRPr lang="en-BE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F1A8F6-2FB2-01B1-27E1-98AE01BBCDB6}"/>
              </a:ext>
            </a:extLst>
          </p:cNvPr>
          <p:cNvSpPr/>
          <p:nvPr/>
        </p:nvSpPr>
        <p:spPr>
          <a:xfrm>
            <a:off x="7867469" y="1983623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  <a:endParaRPr lang="en-BE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53E8AF-C654-FBAE-CE62-FBD95A1DA47D}"/>
              </a:ext>
            </a:extLst>
          </p:cNvPr>
          <p:cNvSpPr/>
          <p:nvPr/>
        </p:nvSpPr>
        <p:spPr>
          <a:xfrm>
            <a:off x="277780" y="2477299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Na</a:t>
            </a:r>
            <a:endParaRPr lang="en-BE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38C4C5-9A25-158A-1FBF-81B48AECFF07}"/>
              </a:ext>
            </a:extLst>
          </p:cNvPr>
          <p:cNvSpPr/>
          <p:nvPr/>
        </p:nvSpPr>
        <p:spPr>
          <a:xfrm>
            <a:off x="5976965" y="2468671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Al</a:t>
            </a:r>
            <a:endParaRPr lang="en-BE" sz="16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E100EB-B2E1-BF8F-C73D-1D4E8C267C63}"/>
              </a:ext>
            </a:extLst>
          </p:cNvPr>
          <p:cNvSpPr/>
          <p:nvPr/>
        </p:nvSpPr>
        <p:spPr>
          <a:xfrm>
            <a:off x="7870948" y="2468670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Cl</a:t>
            </a:r>
            <a:endParaRPr lang="en-BE" sz="16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1C82AA5-A6A7-B663-0044-A7B02AFAFFFF}"/>
              </a:ext>
            </a:extLst>
          </p:cNvPr>
          <p:cNvSpPr/>
          <p:nvPr/>
        </p:nvSpPr>
        <p:spPr>
          <a:xfrm>
            <a:off x="277779" y="2950733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</a:t>
            </a:r>
            <a:endParaRPr lang="en-BE" sz="1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EBA13D-7EF2-3197-BC7A-3386027EB91F}"/>
              </a:ext>
            </a:extLst>
          </p:cNvPr>
          <p:cNvSpPr/>
          <p:nvPr/>
        </p:nvSpPr>
        <p:spPr>
          <a:xfrm>
            <a:off x="1224135" y="2950732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Sc</a:t>
            </a:r>
            <a:endParaRPr lang="en-BE" sz="1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6F8D850-E874-32A4-87D9-15D7614DA712}"/>
              </a:ext>
            </a:extLst>
          </p:cNvPr>
          <p:cNvSpPr/>
          <p:nvPr/>
        </p:nvSpPr>
        <p:spPr>
          <a:xfrm>
            <a:off x="5976965" y="2950731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Ga</a:t>
            </a:r>
            <a:endParaRPr lang="en-BE" sz="15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D72955-914A-278D-1209-90E6C2448A1B}"/>
              </a:ext>
            </a:extLst>
          </p:cNvPr>
          <p:cNvSpPr/>
          <p:nvPr/>
        </p:nvSpPr>
        <p:spPr>
          <a:xfrm>
            <a:off x="7866859" y="2944344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Br</a:t>
            </a:r>
            <a:endParaRPr lang="en-BE" sz="16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6C7DE7-1D4F-5D79-1FF2-FEBA5AD733A9}"/>
              </a:ext>
            </a:extLst>
          </p:cNvPr>
          <p:cNvSpPr/>
          <p:nvPr/>
        </p:nvSpPr>
        <p:spPr>
          <a:xfrm>
            <a:off x="277780" y="3424945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Rb</a:t>
            </a:r>
            <a:endParaRPr lang="en-BE" sz="16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E315A6-F4BC-1326-9588-A2800CF25FBB}"/>
              </a:ext>
            </a:extLst>
          </p:cNvPr>
          <p:cNvSpPr/>
          <p:nvPr/>
        </p:nvSpPr>
        <p:spPr>
          <a:xfrm>
            <a:off x="1689594" y="3438389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Zr</a:t>
            </a:r>
            <a:endParaRPr lang="en-BE" sz="1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233B7AA-1478-A1CA-5DFA-8E560A3D5F51}"/>
              </a:ext>
            </a:extLst>
          </p:cNvPr>
          <p:cNvSpPr/>
          <p:nvPr/>
        </p:nvSpPr>
        <p:spPr>
          <a:xfrm>
            <a:off x="5976965" y="3426885"/>
            <a:ext cx="448573" cy="448573"/>
          </a:xfrm>
          <a:prstGeom prst="rect">
            <a:avLst/>
          </a:prstGeom>
          <a:solidFill>
            <a:srgbClr val="FF2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In</a:t>
            </a:r>
            <a:endParaRPr lang="en-BE" sz="16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4371995-FA45-E5CE-9545-D32E6D4C377A}"/>
              </a:ext>
            </a:extLst>
          </p:cNvPr>
          <p:cNvSpPr/>
          <p:nvPr/>
        </p:nvSpPr>
        <p:spPr>
          <a:xfrm>
            <a:off x="6918115" y="3426525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Sb</a:t>
            </a:r>
            <a:endParaRPr lang="en-BE" sz="16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A900B40-4899-BB0D-2BCE-08B23359BCC1}"/>
              </a:ext>
            </a:extLst>
          </p:cNvPr>
          <p:cNvSpPr/>
          <p:nvPr/>
        </p:nvSpPr>
        <p:spPr>
          <a:xfrm>
            <a:off x="7870947" y="3436610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</a:t>
            </a:r>
            <a:endParaRPr lang="en-BE" sz="16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0B901B-454B-AE7D-AB88-3232B4F9C828}"/>
              </a:ext>
            </a:extLst>
          </p:cNvPr>
          <p:cNvSpPr/>
          <p:nvPr/>
        </p:nvSpPr>
        <p:spPr>
          <a:xfrm>
            <a:off x="277781" y="3887074"/>
            <a:ext cx="448573" cy="448573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Cs</a:t>
            </a:r>
            <a:endParaRPr lang="en-BE" sz="16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28F037-17A4-6D2A-6553-601895A96535}"/>
              </a:ext>
            </a:extLst>
          </p:cNvPr>
          <p:cNvSpPr/>
          <p:nvPr/>
        </p:nvSpPr>
        <p:spPr>
          <a:xfrm>
            <a:off x="6452552" y="2950733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Ge</a:t>
            </a:r>
            <a:endParaRPr lang="en-BE" sz="15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F358171-1213-6595-83C2-648CB2D8D95B}"/>
              </a:ext>
            </a:extLst>
          </p:cNvPr>
          <p:cNvSpPr/>
          <p:nvPr/>
        </p:nvSpPr>
        <p:spPr>
          <a:xfrm>
            <a:off x="6914633" y="2950733"/>
            <a:ext cx="448573" cy="448573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As</a:t>
            </a:r>
            <a:endParaRPr lang="en-BE" sz="15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BCD148-26BE-E9D0-B392-4386E52AABA3}"/>
              </a:ext>
            </a:extLst>
          </p:cNvPr>
          <p:cNvSpPr/>
          <p:nvPr/>
        </p:nvSpPr>
        <p:spPr>
          <a:xfrm>
            <a:off x="5976964" y="1998136"/>
            <a:ext cx="448573" cy="448573"/>
          </a:xfrm>
          <a:prstGeom prst="rect">
            <a:avLst/>
          </a:prstGeom>
          <a:solidFill>
            <a:srgbClr val="FF2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</a:t>
            </a:r>
            <a:endParaRPr lang="en-BE" sz="16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0F76404-CCF4-D170-C975-187B4F737B75}"/>
              </a:ext>
            </a:extLst>
          </p:cNvPr>
          <p:cNvSpPr/>
          <p:nvPr/>
        </p:nvSpPr>
        <p:spPr>
          <a:xfrm>
            <a:off x="6449493" y="2014269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C</a:t>
            </a:r>
            <a:endParaRPr lang="en-BE" sz="16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668050E-11D3-BE8F-99CA-B97E3AF18381}"/>
              </a:ext>
            </a:extLst>
          </p:cNvPr>
          <p:cNvSpPr/>
          <p:nvPr/>
        </p:nvSpPr>
        <p:spPr>
          <a:xfrm>
            <a:off x="6922021" y="2020097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N</a:t>
            </a:r>
            <a:endParaRPr lang="en-BE" sz="16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8791E9A-961A-B000-A5EA-2CC6D2AFE652}"/>
              </a:ext>
            </a:extLst>
          </p:cNvPr>
          <p:cNvSpPr/>
          <p:nvPr/>
        </p:nvSpPr>
        <p:spPr>
          <a:xfrm>
            <a:off x="7382892" y="2020097"/>
            <a:ext cx="448573" cy="448573"/>
          </a:xfrm>
          <a:prstGeom prst="rect">
            <a:avLst/>
          </a:prstGeom>
          <a:solidFill>
            <a:srgbClr val="FF2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</a:t>
            </a:r>
            <a:endParaRPr lang="en-BE" sz="16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B005593-39C3-9D94-E0BA-C0051F258B88}"/>
              </a:ext>
            </a:extLst>
          </p:cNvPr>
          <p:cNvSpPr/>
          <p:nvPr/>
        </p:nvSpPr>
        <p:spPr>
          <a:xfrm>
            <a:off x="6455580" y="2480158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Si</a:t>
            </a:r>
            <a:endParaRPr lang="en-BE" sz="16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9E4970F-2934-4D9C-38C3-CFC3BAFC227C}"/>
              </a:ext>
            </a:extLst>
          </p:cNvPr>
          <p:cNvSpPr/>
          <p:nvPr/>
        </p:nvSpPr>
        <p:spPr>
          <a:xfrm>
            <a:off x="6914868" y="2480158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</a:t>
            </a:r>
            <a:endParaRPr lang="en-BE" sz="1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8A8EB49-934A-2EA4-2554-65448379D59C}"/>
              </a:ext>
            </a:extLst>
          </p:cNvPr>
          <p:cNvSpPr/>
          <p:nvPr/>
        </p:nvSpPr>
        <p:spPr>
          <a:xfrm>
            <a:off x="9079345" y="5055945"/>
            <a:ext cx="193964" cy="175490"/>
          </a:xfrm>
          <a:prstGeom prst="rect">
            <a:avLst/>
          </a:prstGeom>
          <a:solidFill>
            <a:srgbClr val="FF2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17C9CB6-3794-4014-AE44-1B2DBE800772}"/>
              </a:ext>
            </a:extLst>
          </p:cNvPr>
          <p:cNvSpPr txBox="1"/>
          <p:nvPr/>
        </p:nvSpPr>
        <p:spPr>
          <a:xfrm>
            <a:off x="9421091" y="4972817"/>
            <a:ext cx="145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Dipole</a:t>
            </a:r>
            <a:endParaRPr lang="en-BE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8642FDB-C198-7CB1-D90E-5BE81270AF2C}"/>
              </a:ext>
            </a:extLst>
          </p:cNvPr>
          <p:cNvSpPr/>
          <p:nvPr/>
        </p:nvSpPr>
        <p:spPr>
          <a:xfrm>
            <a:off x="9079345" y="5471804"/>
            <a:ext cx="193964" cy="175490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B59EA58-BF36-4FC7-46DB-8751109E5CC0}"/>
              </a:ext>
            </a:extLst>
          </p:cNvPr>
          <p:cNvSpPr txBox="1"/>
          <p:nvPr/>
        </p:nvSpPr>
        <p:spPr>
          <a:xfrm>
            <a:off x="9421091" y="5388676"/>
            <a:ext cx="145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Quadrupole</a:t>
            </a:r>
            <a:endParaRPr lang="en-BE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A2217E3-002B-D118-2686-D11218D1F111}"/>
              </a:ext>
            </a:extLst>
          </p:cNvPr>
          <p:cNvSpPr/>
          <p:nvPr/>
        </p:nvSpPr>
        <p:spPr>
          <a:xfrm>
            <a:off x="9083963" y="5893418"/>
            <a:ext cx="193964" cy="175490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A81A8EA-2A55-B0D5-CB45-A93AF8B8C11D}"/>
              </a:ext>
            </a:extLst>
          </p:cNvPr>
          <p:cNvSpPr txBox="1"/>
          <p:nvPr/>
        </p:nvSpPr>
        <p:spPr>
          <a:xfrm>
            <a:off x="9425709" y="5810290"/>
            <a:ext cx="145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</a:t>
            </a:r>
            <a:endParaRPr lang="en-BE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58F1C9A-4389-9312-D298-E993F8EDE22E}"/>
              </a:ext>
            </a:extLst>
          </p:cNvPr>
          <p:cNvSpPr/>
          <p:nvPr/>
        </p:nvSpPr>
        <p:spPr>
          <a:xfrm>
            <a:off x="8344738" y="2938980"/>
            <a:ext cx="448573" cy="448573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Kr</a:t>
            </a:r>
            <a:endParaRPr lang="en-BE" sz="1600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61D9778-004B-A974-5580-BC3CEF8D1137}"/>
              </a:ext>
            </a:extLst>
          </p:cNvPr>
          <p:cNvSpPr/>
          <p:nvPr/>
        </p:nvSpPr>
        <p:spPr>
          <a:xfrm>
            <a:off x="6447540" y="3442250"/>
            <a:ext cx="448573" cy="448573"/>
          </a:xfrm>
          <a:prstGeom prst="rect">
            <a:avLst/>
          </a:prstGeom>
          <a:solidFill>
            <a:srgbClr val="0045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Sn</a:t>
            </a:r>
            <a:endParaRPr lang="en-BE" sz="1600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79923F-EB92-0C22-02DC-E8E4FA0B8580}"/>
              </a:ext>
            </a:extLst>
          </p:cNvPr>
          <p:cNvSpPr/>
          <p:nvPr/>
        </p:nvSpPr>
        <p:spPr>
          <a:xfrm>
            <a:off x="2177808" y="2950733"/>
            <a:ext cx="448573" cy="448573"/>
          </a:xfrm>
          <a:prstGeom prst="rect">
            <a:avLst/>
          </a:prstGeom>
          <a:solidFill>
            <a:srgbClr val="FF2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V</a:t>
            </a:r>
            <a:endParaRPr lang="en-BE" sz="16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B435E2E-5E72-4ADF-8A6F-54DC4A0C4BA6}"/>
              </a:ext>
            </a:extLst>
          </p:cNvPr>
          <p:cNvSpPr/>
          <p:nvPr/>
        </p:nvSpPr>
        <p:spPr>
          <a:xfrm>
            <a:off x="8329519" y="3442250"/>
            <a:ext cx="448573" cy="448573"/>
          </a:xfrm>
          <a:prstGeom prst="rect">
            <a:avLst/>
          </a:prstGeom>
          <a:solidFill>
            <a:srgbClr val="9C3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Xe</a:t>
            </a:r>
            <a:endParaRPr lang="en-BE" sz="1600" dirty="0"/>
          </a:p>
        </p:txBody>
      </p:sp>
      <p:sp>
        <p:nvSpPr>
          <p:cNvPr id="65" name="CuadroTexto 5">
            <a:extLst>
              <a:ext uri="{FF2B5EF4-FFF2-40B4-BE49-F238E27FC236}">
                <a16:creationId xmlns:a16="http://schemas.microsoft.com/office/drawing/2014/main" id="{31D34E18-AD32-012C-CC6C-F8F917819C36}"/>
              </a:ext>
            </a:extLst>
          </p:cNvPr>
          <p:cNvSpPr txBox="1"/>
          <p:nvPr/>
        </p:nvSpPr>
        <p:spPr>
          <a:xfrm>
            <a:off x="786063" y="6303167"/>
            <a:ext cx="62002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Stone, N. (2016). Atomic Data and Nuclear Data Tables, 111:1–28.</a:t>
            </a:r>
          </a:p>
          <a:p>
            <a:pPr lvl="0" defTabSz="457200"/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[3] Stone, N. (2019). Technical report, International Atomic Energy Agency.</a:t>
            </a:r>
          </a:p>
        </p:txBody>
      </p:sp>
    </p:spTree>
    <p:extLst>
      <p:ext uri="{BB962C8B-B14F-4D97-AF65-F5344CB8AC3E}">
        <p14:creationId xmlns:p14="http://schemas.microsoft.com/office/powerpoint/2010/main" val="4205175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1F2F3-7F77-E422-2D52-385F04E51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481B79-8293-15F0-89F1-0F3416C4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5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E2847-62F7-4DDD-4117-035759EAD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00" y="-65750"/>
            <a:ext cx="11041200" cy="1152000"/>
          </a:xfrm>
        </p:spPr>
        <p:txBody>
          <a:bodyPr>
            <a:normAutofit fontScale="90000"/>
          </a:bodyPr>
          <a:lstStyle/>
          <a:p>
            <a:r>
              <a:rPr lang="en-US" dirty="0"/>
              <a:t>Collinear Resonance Ionization Spectroscopy (CRIS)</a:t>
            </a:r>
            <a:endParaRPr lang="en-BE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F4DF853-3E1F-A5FF-3DA8-9BF3CF15BDF6}"/>
              </a:ext>
            </a:extLst>
          </p:cNvPr>
          <p:cNvGrpSpPr/>
          <p:nvPr/>
        </p:nvGrpSpPr>
        <p:grpSpPr>
          <a:xfrm>
            <a:off x="6800323" y="1658175"/>
            <a:ext cx="3036734" cy="2469992"/>
            <a:chOff x="5150593" y="1649518"/>
            <a:chExt cx="3036734" cy="246999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FA8A5A-83E4-6CEE-8EC7-CD325A51C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74955" b="50000"/>
            <a:stretch>
              <a:fillRect/>
            </a:stretch>
          </p:blipFill>
          <p:spPr>
            <a:xfrm>
              <a:off x="5150593" y="1649518"/>
              <a:ext cx="3036734" cy="246999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A7C6BBA-D0B6-F00B-D935-B9AD71F86644}"/>
                </a:ext>
              </a:extLst>
            </p:cNvPr>
            <p:cNvSpPr/>
            <p:nvPr/>
          </p:nvSpPr>
          <p:spPr>
            <a:xfrm>
              <a:off x="5169643" y="1771441"/>
              <a:ext cx="196107" cy="2161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35087D8D-D661-83C3-C7D8-94B42EE3CBA0}"/>
              </a:ext>
            </a:extLst>
          </p:cNvPr>
          <p:cNvSpPr txBox="1">
            <a:spLocks/>
          </p:cNvSpPr>
          <p:nvPr/>
        </p:nvSpPr>
        <p:spPr>
          <a:xfrm>
            <a:off x="574800" y="856269"/>
            <a:ext cx="10603330" cy="98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000" dirty="0"/>
              <a:t>Laser beams are overlapped with an accelerated ion beam</a:t>
            </a:r>
            <a:r>
              <a:rPr lang="en-US" sz="2000" dirty="0">
                <a:sym typeface="Wingdings" panose="05000000000000000000" pitchFamily="2" charset="2"/>
              </a:rPr>
              <a:t> </a:t>
            </a:r>
            <a:r>
              <a:rPr lang="en-US" sz="2000" dirty="0"/>
              <a:t> reducing doppler broadening.  </a:t>
            </a:r>
          </a:p>
          <a:p>
            <a:pPr marL="0" indent="0" algn="just">
              <a:buNone/>
            </a:pPr>
            <a:r>
              <a:rPr lang="en-US" sz="2000" dirty="0"/>
              <a:t>Very efficient and selective resonance ionization spectroscopy </a:t>
            </a:r>
            <a:r>
              <a:rPr lang="en-US" sz="2000" dirty="0">
                <a:sym typeface="Wingdings" panose="05000000000000000000" pitchFamily="2" charset="2"/>
              </a:rPr>
              <a:t></a:t>
            </a:r>
            <a:r>
              <a:rPr lang="en-US" sz="2000" dirty="0"/>
              <a:t> background reduction.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5C9C23-CEE5-F0AB-01B6-2E4302CC8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62" y="2003215"/>
            <a:ext cx="5773717" cy="31500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516337-4F2F-90FD-287F-93E883BC9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872" y="3265873"/>
            <a:ext cx="2063625" cy="229365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24F7F4B-277F-DE8C-5A49-8A071CD4F8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09951" y="3429000"/>
            <a:ext cx="1735356" cy="26949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BED40-473E-6B30-ACCB-0CD71B47B7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9873" y="3272223"/>
            <a:ext cx="6984852" cy="2937776"/>
          </a:xfrm>
          <a:prstGeom prst="rect">
            <a:avLst/>
          </a:prstGeom>
        </p:spPr>
      </p:pic>
      <p:sp>
        <p:nvSpPr>
          <p:cNvPr id="18" name="CuadroTexto 5">
            <a:extLst>
              <a:ext uri="{FF2B5EF4-FFF2-40B4-BE49-F238E27FC236}">
                <a16:creationId xmlns:a16="http://schemas.microsoft.com/office/drawing/2014/main" id="{01C72442-448A-45A6-3D6B-B925378A9391}"/>
              </a:ext>
            </a:extLst>
          </p:cNvPr>
          <p:cNvSpPr txBox="1"/>
          <p:nvPr/>
        </p:nvSpPr>
        <p:spPr>
          <a:xfrm>
            <a:off x="824162" y="6391454"/>
            <a:ext cx="7291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[4] Garcia Ruiz, R. F., et al (2020). Spectroscopy of short-lived radioactive molecules. Nature, 581(7809), 396-400.</a:t>
            </a:r>
            <a:endParaRPr lang="pl-PL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DB1F008-9951-52B1-DBA9-ABD1C7A37DB9}"/>
              </a:ext>
            </a:extLst>
          </p:cNvPr>
          <p:cNvSpPr txBox="1">
            <a:spLocks/>
          </p:cNvSpPr>
          <p:nvPr/>
        </p:nvSpPr>
        <p:spPr>
          <a:xfrm>
            <a:off x="9866241" y="2423015"/>
            <a:ext cx="2231244" cy="1368094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FF0000"/>
                </a:solidFill>
              </a:rPr>
              <a:t>More of CRIS by Angelos and Osama tomorrow!</a:t>
            </a:r>
          </a:p>
        </p:txBody>
      </p:sp>
    </p:spTree>
    <p:extLst>
      <p:ext uri="{BB962C8B-B14F-4D97-AF65-F5344CB8AC3E}">
        <p14:creationId xmlns:p14="http://schemas.microsoft.com/office/powerpoint/2010/main" val="42824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B7452-A67F-9430-4D06-6BC302AD2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E120E-4ADC-58E1-50FE-7A4AA4676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65" y="1462038"/>
            <a:ext cx="4642339" cy="4464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First laser spectroscopy of the electric quadrupole moment in a radioactive molecule </a:t>
            </a:r>
            <a:r>
              <a:rPr lang="en-US" baseline="30000" dirty="0"/>
              <a:t>223</a:t>
            </a:r>
            <a:r>
              <a:rPr lang="en-US" dirty="0"/>
              <a:t>RaF.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Improve resolution with previous experiments (75 MHz) despite the large nuclear spin.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Can be use as a test case for the extraction of nuclear observables with molecules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0E1BA2-88BE-0AA6-75DD-2FDFDE40C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6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559ACB-D813-147A-4B0A-7F4437B1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/>
              <a:t>223</a:t>
            </a:r>
            <a:r>
              <a:rPr lang="en-US" dirty="0"/>
              <a:t>RaF measured spectra</a:t>
            </a:r>
            <a:endParaRPr lang="en-B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B60F1B7-5D27-8E81-726C-44E5DFDD5F1C}"/>
              </a:ext>
            </a:extLst>
          </p:cNvPr>
          <p:cNvGrpSpPr/>
          <p:nvPr/>
        </p:nvGrpSpPr>
        <p:grpSpPr>
          <a:xfrm>
            <a:off x="4915204" y="1084997"/>
            <a:ext cx="7276795" cy="4841041"/>
            <a:chOff x="4915204" y="1171860"/>
            <a:chExt cx="7276795" cy="484104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4B8D195-9218-F01B-0585-04C7BE07B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5539"/>
            <a:stretch>
              <a:fillRect/>
            </a:stretch>
          </p:blipFill>
          <p:spPr>
            <a:xfrm>
              <a:off x="4915204" y="1171860"/>
              <a:ext cx="7276795" cy="484104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0B1B5D-1D54-075E-591C-E1F2913F04CD}"/>
                </a:ext>
              </a:extLst>
            </p:cNvPr>
            <p:cNvSpPr/>
            <p:nvPr/>
          </p:nvSpPr>
          <p:spPr>
            <a:xfrm>
              <a:off x="4915204" y="1171860"/>
              <a:ext cx="440567" cy="2901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9" name="CuadroTexto 5">
            <a:extLst>
              <a:ext uri="{FF2B5EF4-FFF2-40B4-BE49-F238E27FC236}">
                <a16:creationId xmlns:a16="http://schemas.microsoft.com/office/drawing/2014/main" id="{C0FD0743-CE35-CD55-27C9-1464DC9A18B3}"/>
              </a:ext>
            </a:extLst>
          </p:cNvPr>
          <p:cNvSpPr txBox="1"/>
          <p:nvPr/>
        </p:nvSpPr>
        <p:spPr>
          <a:xfrm>
            <a:off x="824161" y="6311237"/>
            <a:ext cx="94385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Udrescu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M., et al (2024). Precision spectroscopy and laser-cooling scheme of a radium-containing molecule. Nature Physics, 20(2), 202-207.</a:t>
            </a:r>
          </a:p>
          <a:p>
            <a:pPr lvl="0"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[9] Wilkins, S. G., et al. (2025). Observation of the distribution of nuclear magnetization in a molecule. Science, 390(6771), 386-389.</a:t>
            </a:r>
            <a:endParaRPr lang="pl-PL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A608-C3DF-9955-8B99-546AEFCF1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4F74CC-AB46-AB6D-B5F4-A6E530FE0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7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2AC0FF-6D0C-999A-B7DE-F37778C1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magnetic dipole moment of </a:t>
            </a:r>
            <a:r>
              <a:rPr lang="en-US" baseline="30000" dirty="0"/>
              <a:t>223</a:t>
            </a:r>
            <a:r>
              <a:rPr lang="en-US" dirty="0"/>
              <a:t>RaF</a:t>
            </a:r>
            <a:endParaRPr lang="en-B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5FAB9C-1E61-0776-4920-995224DC37AA}"/>
                  </a:ext>
                </a:extLst>
              </p:cNvPr>
              <p:cNvSpPr txBox="1"/>
              <p:nvPr/>
            </p:nvSpPr>
            <p:spPr>
              <a:xfrm>
                <a:off x="671297" y="2362420"/>
                <a:ext cx="2180149" cy="364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5FAB9C-1E61-0776-4920-995224DC3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297" y="2362420"/>
                <a:ext cx="2180149" cy="364652"/>
              </a:xfrm>
              <a:prstGeom prst="rect">
                <a:avLst/>
              </a:prstGeom>
              <a:blipFill>
                <a:blip r:embed="rId2"/>
                <a:stretch>
                  <a:fillRect l="-2235" b="-1864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B93443-6798-6342-1ED1-E46AF4316238}"/>
                  </a:ext>
                </a:extLst>
              </p:cNvPr>
              <p:cNvSpPr txBox="1"/>
              <p:nvPr/>
            </p:nvSpPr>
            <p:spPr>
              <a:xfrm>
                <a:off x="4000991" y="1768514"/>
                <a:ext cx="2176878" cy="789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f>
                        <m:fPr>
                          <m:ctrlP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200" i="1">
                                          <a:solidFill>
                                            <a:srgbClr val="0045FE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200" i="1">
                                          <a:solidFill>
                                            <a:srgbClr val="0045FE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𝐵𝑊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B93443-6798-6342-1ED1-E46AF4316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991" y="1768514"/>
                <a:ext cx="2176878" cy="7895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7E2300-2894-B7F0-7FB0-94AC60DD2B8B}"/>
                  </a:ext>
                </a:extLst>
              </p:cNvPr>
              <p:cNvSpPr txBox="1"/>
              <p:nvPr/>
            </p:nvSpPr>
            <p:spPr>
              <a:xfrm>
                <a:off x="4328973" y="2708875"/>
                <a:ext cx="1271887" cy="7383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f>
                        <m:fPr>
                          <m:ctrlP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b="0" i="1" smtClean="0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7E2300-2894-B7F0-7FB0-94AC60DD2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8973" y="2708875"/>
                <a:ext cx="1271887" cy="738344"/>
              </a:xfrm>
              <a:prstGeom prst="rect">
                <a:avLst/>
              </a:prstGeom>
              <a:blipFill>
                <a:blip r:embed="rId4"/>
                <a:stretch>
                  <a:fillRect b="-826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36D9F7-8236-89CE-D5D5-8FFE004FD631}"/>
                  </a:ext>
                </a:extLst>
              </p:cNvPr>
              <p:cNvSpPr txBox="1"/>
              <p:nvPr/>
            </p:nvSpPr>
            <p:spPr>
              <a:xfrm>
                <a:off x="7240636" y="2281166"/>
                <a:ext cx="3029484" cy="6285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</m:acc>
                        </m:e>
                        <m:sub>
                          <m: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36D9F7-8236-89CE-D5D5-8FFE004FD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636" y="2281166"/>
                <a:ext cx="3029484" cy="628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F701A7E-2CAB-3EFE-E3F6-E787C01301EC}"/>
                  </a:ext>
                </a:extLst>
              </p:cNvPr>
              <p:cNvSpPr txBox="1"/>
              <p:nvPr/>
            </p:nvSpPr>
            <p:spPr>
              <a:xfrm>
                <a:off x="623792" y="4283944"/>
                <a:ext cx="3907223" cy="12571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.)=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d>
                        <m:dPr>
                          <m:ctrlPr>
                            <a:rPr lang="en-US" sz="22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b="0" i="1" smtClean="0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0" i="1" smtClean="0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200" i="1">
                                          <a:solidFill>
                                            <a:srgbClr val="0045FE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200" i="1">
                                          <a:solidFill>
                                            <a:srgbClr val="0045FE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acc>
                                </m:e>
                              </m:acc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𝐵𝑊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200" b="0" i="1" smtClean="0">
                                  <a:solidFill>
                                    <a:srgbClr val="FF253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rgbClr val="FF2536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rgbClr val="FF2536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200" b="0" dirty="0"/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𝑒𝑥𝑝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𝑒𝑥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.)=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 smtClean="0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acc>
                        </m:e>
                        <m:sub>
                          <m: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200" i="1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acc>
                                <m:accPr>
                                  <m:chr m:val="̃"/>
                                  <m:ctrlP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i="1">
                                      <a:solidFill>
                                        <a:srgbClr val="0045FE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</m:acc>
                        </m:e>
                        <m:sub>
                          <m:r>
                            <a:rPr lang="en-US" sz="2200" i="1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𝐵𝑊</m:t>
                          </m:r>
                        </m:sub>
                      </m:sSub>
                      <m:sSub>
                        <m:sSubPr>
                          <m:ctrlPr>
                            <a:rPr lang="en-US" sz="2200" i="1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FF2536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F701A7E-2CAB-3EFE-E3F6-E787C0130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92" y="4283944"/>
                <a:ext cx="3907223" cy="12571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de flecha 9">
            <a:extLst>
              <a:ext uri="{FF2B5EF4-FFF2-40B4-BE49-F238E27FC236}">
                <a16:creationId xmlns:a16="http://schemas.microsoft.com/office/drawing/2014/main" id="{F45613CF-FF53-CDE0-E8A6-61E4D0A0CA68}"/>
              </a:ext>
            </a:extLst>
          </p:cNvPr>
          <p:cNvCxnSpPr>
            <a:cxnSpLocks/>
          </p:cNvCxnSpPr>
          <p:nvPr/>
        </p:nvCxnSpPr>
        <p:spPr>
          <a:xfrm>
            <a:off x="5074873" y="4913690"/>
            <a:ext cx="702452" cy="0"/>
          </a:xfrm>
          <a:prstGeom prst="straightConnector1">
            <a:avLst/>
          </a:prstGeom>
          <a:ln w="76200">
            <a:solidFill>
              <a:srgbClr val="1D8DB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">
                <a:extLst>
                  <a:ext uri="{FF2B5EF4-FFF2-40B4-BE49-F238E27FC236}">
                    <a16:creationId xmlns:a16="http://schemas.microsoft.com/office/drawing/2014/main" id="{F6C3F2B8-B889-6CCC-2FD6-E33F90C4DA7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96237" y="4423449"/>
                <a:ext cx="5812256" cy="12935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Aft>
                    <a:spcPts val="600"/>
                  </a:spcAft>
                  <a:buNone/>
                </a:pPr>
                <a:r>
                  <a:rPr lang="en-US" sz="2000" dirty="0">
                    <a:solidFill>
                      <a:srgbClr val="FF0000"/>
                    </a:solidFill>
                  </a:rPr>
                  <a:t>Alternative extraction of the dipole moment (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) and finite nuclear magnetization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) independently from literature.</a:t>
                </a:r>
              </a:p>
            </p:txBody>
          </p:sp>
        </mc:Choice>
        <mc:Fallback xmlns="">
          <p:sp>
            <p:nvSpPr>
              <p:cNvPr id="14" name="Content Placeholder 1">
                <a:extLst>
                  <a:ext uri="{FF2B5EF4-FFF2-40B4-BE49-F238E27FC236}">
                    <a16:creationId xmlns:a16="http://schemas.microsoft.com/office/drawing/2014/main" id="{F6C3F2B8-B889-6CCC-2FD6-E33F90C4D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237" y="4423449"/>
                <a:ext cx="5812256" cy="1293577"/>
              </a:xfrm>
              <a:prstGeom prst="rect">
                <a:avLst/>
              </a:prstGeom>
              <a:blipFill>
                <a:blip r:embed="rId7"/>
                <a:stretch>
                  <a:fillRect t="-235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E35B1FBA-667B-06BF-6A1E-3E4C9CAB1DD5}"/>
              </a:ext>
            </a:extLst>
          </p:cNvPr>
          <p:cNvSpPr txBox="1">
            <a:spLocks/>
          </p:cNvSpPr>
          <p:nvPr/>
        </p:nvSpPr>
        <p:spPr>
          <a:xfrm>
            <a:off x="637576" y="5526906"/>
            <a:ext cx="4313557" cy="4768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1600" dirty="0"/>
              <a:t>Systems of 2 equations and 2 unknowns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18B4AF-503D-B7F2-D911-836635BECFE5}"/>
              </a:ext>
            </a:extLst>
          </p:cNvPr>
          <p:cNvGrpSpPr/>
          <p:nvPr/>
        </p:nvGrpSpPr>
        <p:grpSpPr>
          <a:xfrm>
            <a:off x="2851446" y="2024511"/>
            <a:ext cx="934665" cy="1072287"/>
            <a:chOff x="2851446" y="2024511"/>
            <a:chExt cx="934665" cy="1072287"/>
          </a:xfrm>
        </p:grpSpPr>
        <p:cxnSp>
          <p:nvCxnSpPr>
            <p:cNvPr id="17" name="Conector recto de flecha 13">
              <a:extLst>
                <a:ext uri="{FF2B5EF4-FFF2-40B4-BE49-F238E27FC236}">
                  <a16:creationId xmlns:a16="http://schemas.microsoft.com/office/drawing/2014/main" id="{733AEF00-B9EE-A4F6-F103-848FD122F95E}"/>
                </a:ext>
              </a:extLst>
            </p:cNvPr>
            <p:cNvCxnSpPr>
              <a:cxnSpLocks/>
            </p:cNvCxnSpPr>
            <p:nvPr/>
          </p:nvCxnSpPr>
          <p:spPr>
            <a:xfrm>
              <a:off x="3224811" y="3059198"/>
              <a:ext cx="561299" cy="0"/>
            </a:xfrm>
            <a:prstGeom prst="straightConnector1">
              <a:avLst/>
            </a:prstGeom>
            <a:ln w="76200">
              <a:solidFill>
                <a:srgbClr val="1D8DB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3">
              <a:extLst>
                <a:ext uri="{FF2B5EF4-FFF2-40B4-BE49-F238E27FC236}">
                  <a16:creationId xmlns:a16="http://schemas.microsoft.com/office/drawing/2014/main" id="{6B51DBA2-967E-4468-BC81-F68695858FF6}"/>
                </a:ext>
              </a:extLst>
            </p:cNvPr>
            <p:cNvCxnSpPr>
              <a:cxnSpLocks/>
            </p:cNvCxnSpPr>
            <p:nvPr/>
          </p:nvCxnSpPr>
          <p:spPr>
            <a:xfrm>
              <a:off x="3224812" y="2055352"/>
              <a:ext cx="561299" cy="0"/>
            </a:xfrm>
            <a:prstGeom prst="straightConnector1">
              <a:avLst/>
            </a:prstGeom>
            <a:ln w="76200">
              <a:solidFill>
                <a:srgbClr val="1D8DB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EFE103F-2EC0-A368-7ECC-9CA8F804D6AA}"/>
                </a:ext>
              </a:extLst>
            </p:cNvPr>
            <p:cNvCxnSpPr>
              <a:cxnSpLocks/>
            </p:cNvCxnSpPr>
            <p:nvPr/>
          </p:nvCxnSpPr>
          <p:spPr>
            <a:xfrm>
              <a:off x="2851446" y="2568809"/>
              <a:ext cx="373366" cy="0"/>
            </a:xfrm>
            <a:prstGeom prst="line">
              <a:avLst/>
            </a:prstGeom>
            <a:ln w="76200">
              <a:solidFill>
                <a:srgbClr val="1D8D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7633846-FAE9-FB4C-52C9-AA06F053B9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24811" y="2024511"/>
              <a:ext cx="1" cy="1072287"/>
            </a:xfrm>
            <a:prstGeom prst="line">
              <a:avLst/>
            </a:prstGeom>
            <a:ln w="76200">
              <a:solidFill>
                <a:srgbClr val="1D8D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14F78C-1482-6663-38DA-54E6033DDFCB}"/>
              </a:ext>
            </a:extLst>
          </p:cNvPr>
          <p:cNvGrpSpPr/>
          <p:nvPr/>
        </p:nvGrpSpPr>
        <p:grpSpPr>
          <a:xfrm>
            <a:off x="6396517" y="2024511"/>
            <a:ext cx="831335" cy="1072287"/>
            <a:chOff x="6396517" y="2024511"/>
            <a:chExt cx="831335" cy="1072287"/>
          </a:xfrm>
        </p:grpSpPr>
        <p:cxnSp>
          <p:nvCxnSpPr>
            <p:cNvPr id="22" name="Conector recto de flecha 13">
              <a:extLst>
                <a:ext uri="{FF2B5EF4-FFF2-40B4-BE49-F238E27FC236}">
                  <a16:creationId xmlns:a16="http://schemas.microsoft.com/office/drawing/2014/main" id="{5DBA44D6-193C-8614-13D5-0C3FA411D134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47" y="3065592"/>
              <a:ext cx="385834" cy="0"/>
            </a:xfrm>
            <a:prstGeom prst="straightConnector1">
              <a:avLst/>
            </a:prstGeom>
            <a:ln w="76200">
              <a:solidFill>
                <a:srgbClr val="1D8DB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de flecha 13">
              <a:extLst>
                <a:ext uri="{FF2B5EF4-FFF2-40B4-BE49-F238E27FC236}">
                  <a16:creationId xmlns:a16="http://schemas.microsoft.com/office/drawing/2014/main" id="{3070BA38-1BAE-539E-7A1A-031623FFF6F6}"/>
                </a:ext>
              </a:extLst>
            </p:cNvPr>
            <p:cNvCxnSpPr>
              <a:cxnSpLocks/>
            </p:cNvCxnSpPr>
            <p:nvPr/>
          </p:nvCxnSpPr>
          <p:spPr>
            <a:xfrm>
              <a:off x="6396517" y="2055352"/>
              <a:ext cx="401877" cy="0"/>
            </a:xfrm>
            <a:prstGeom prst="straightConnector1">
              <a:avLst/>
            </a:prstGeom>
            <a:ln w="76200">
              <a:solidFill>
                <a:srgbClr val="1D8DB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9E3E11C-37C5-E2D6-476F-623337158E4A}"/>
                </a:ext>
              </a:extLst>
            </p:cNvPr>
            <p:cNvCxnSpPr>
              <a:cxnSpLocks/>
            </p:cNvCxnSpPr>
            <p:nvPr/>
          </p:nvCxnSpPr>
          <p:spPr>
            <a:xfrm>
              <a:off x="6740864" y="2568809"/>
              <a:ext cx="486988" cy="0"/>
            </a:xfrm>
            <a:prstGeom prst="line">
              <a:avLst/>
            </a:prstGeom>
            <a:ln w="76200">
              <a:solidFill>
                <a:srgbClr val="1D8DB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5A5CB8D-1559-1138-5146-6EB302CEDA0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74089" y="2024511"/>
              <a:ext cx="1" cy="1072287"/>
            </a:xfrm>
            <a:prstGeom prst="line">
              <a:avLst/>
            </a:prstGeom>
            <a:ln w="76200">
              <a:solidFill>
                <a:srgbClr val="1D8DB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Content Placeholder 1">
            <a:extLst>
              <a:ext uri="{FF2B5EF4-FFF2-40B4-BE49-F238E27FC236}">
                <a16:creationId xmlns:a16="http://schemas.microsoft.com/office/drawing/2014/main" id="{E746CD74-810F-10A1-D16F-2B205DD816DE}"/>
              </a:ext>
            </a:extLst>
          </p:cNvPr>
          <p:cNvSpPr txBox="1">
            <a:spLocks/>
          </p:cNvSpPr>
          <p:nvPr/>
        </p:nvSpPr>
        <p:spPr>
          <a:xfrm>
            <a:off x="513000" y="3450316"/>
            <a:ext cx="11041200" cy="693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solidFill>
                  <a:srgbClr val="001D41"/>
                </a:solidFill>
              </a:rPr>
              <a:t>The parameters highlighted in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45FE"/>
                </a:solidFill>
              </a:rPr>
              <a:t>blue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1D41"/>
                </a:solidFill>
              </a:rPr>
              <a:t>are defined only by the </a:t>
            </a:r>
            <a:r>
              <a:rPr lang="en-US" sz="2000" dirty="0">
                <a:solidFill>
                  <a:srgbClr val="0045FE"/>
                </a:solidFill>
              </a:rPr>
              <a:t>electronic wavefunction – calculated.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solidFill>
                  <a:srgbClr val="001D41"/>
                </a:solidFill>
              </a:rPr>
              <a:t>Those in </a:t>
            </a:r>
            <a:r>
              <a:rPr lang="en-US" sz="2000" dirty="0">
                <a:solidFill>
                  <a:srgbClr val="FF2536"/>
                </a:solidFill>
              </a:rPr>
              <a:t>red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1D41"/>
                </a:solidFill>
              </a:rPr>
              <a:t>only depend on the </a:t>
            </a:r>
            <a:r>
              <a:rPr lang="en-US" sz="2000" dirty="0">
                <a:solidFill>
                  <a:srgbClr val="FF2536"/>
                </a:solidFill>
              </a:rPr>
              <a:t>nuclear wave function – our unknowns.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1E1793C-4CAE-FE79-11A0-D8AD4C0F08ED}"/>
              </a:ext>
            </a:extLst>
          </p:cNvPr>
          <p:cNvSpPr/>
          <p:nvPr/>
        </p:nvSpPr>
        <p:spPr>
          <a:xfrm>
            <a:off x="6139012" y="4423449"/>
            <a:ext cx="5342021" cy="10485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84202AA0-2DBD-6582-521B-6FC792A8D7E1}"/>
              </a:ext>
            </a:extLst>
          </p:cNvPr>
          <p:cNvSpPr txBox="1">
            <a:spLocks/>
          </p:cNvSpPr>
          <p:nvPr/>
        </p:nvSpPr>
        <p:spPr>
          <a:xfrm>
            <a:off x="513000" y="1103785"/>
            <a:ext cx="11041200" cy="810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en-US" sz="2000" dirty="0">
                <a:solidFill>
                  <a:srgbClr val="001D41"/>
                </a:solidFill>
              </a:rPr>
              <a:t>Even in states with complex electronic structure, the magnetic dipole coupling constant can be divided in terms of the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45FE"/>
                </a:solidFill>
              </a:rPr>
              <a:t>electronic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1D41"/>
                </a:solidFill>
              </a:rPr>
              <a:t>and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nuclear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1D41"/>
                </a:solidFill>
              </a:rPr>
              <a:t>components,</a:t>
            </a:r>
          </a:p>
        </p:txBody>
      </p:sp>
      <p:sp>
        <p:nvSpPr>
          <p:cNvPr id="30" name="CuadroTexto 5">
            <a:extLst>
              <a:ext uri="{FF2B5EF4-FFF2-40B4-BE49-F238E27FC236}">
                <a16:creationId xmlns:a16="http://schemas.microsoft.com/office/drawing/2014/main" id="{CF9B9BCF-B73C-F8BA-433D-8CF4BBA68654}"/>
              </a:ext>
            </a:extLst>
          </p:cNvPr>
          <p:cNvSpPr txBox="1"/>
          <p:nvPr/>
        </p:nvSpPr>
        <p:spPr>
          <a:xfrm>
            <a:off x="824162" y="6311237"/>
            <a:ext cx="72911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[8] Skripnikov, L. V. (2020). The Journal of Chemical Physics, 153(11).</a:t>
            </a:r>
          </a:p>
          <a:p>
            <a:pPr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[9] Skripnikov, L. V., &amp;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Barzakh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A. E. (2024). Physical Review C, 109(2), 024315.</a:t>
            </a:r>
          </a:p>
        </p:txBody>
      </p:sp>
    </p:spTree>
    <p:extLst>
      <p:ext uri="{BB962C8B-B14F-4D97-AF65-F5344CB8AC3E}">
        <p14:creationId xmlns:p14="http://schemas.microsoft.com/office/powerpoint/2010/main" val="28084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28471-D0C8-3562-D155-883D40AEA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FF8F676-FE3C-754F-5F5A-D07E7BCFF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725" y="297036"/>
            <a:ext cx="6652083" cy="591296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5276A-079B-E25D-2EDF-CB7609855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3696766"/>
            <a:ext cx="4628158" cy="10615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/>
              <a:t>Magnetic dipole moment in literature ignores the finite magnetization contribution.</a:t>
            </a:r>
            <a:endParaRPr lang="en-BE" sz="2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EFAB3D-F5AE-4597-B5C7-615A445C6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Institute for Nuclear and Radiation Physics, Nuclear Moments Group</a:t>
            </a:r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53F64-A6EB-DEFE-8F50-A285D279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8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7BE6AD-2D9F-6465-3AE7-B6E3CDBCB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/>
              <a:t>223</a:t>
            </a:r>
            <a:r>
              <a:rPr lang="en-US" dirty="0"/>
              <a:t>Ra nuclear moments</a:t>
            </a:r>
            <a:endParaRPr lang="en-B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311C9279-020F-690F-A261-6EE609328D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000" y="1208242"/>
                <a:ext cx="5013910" cy="14143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spcAft>
                    <a:spcPts val="600"/>
                  </a:spcAft>
                  <a:buNone/>
                </a:pPr>
                <a:r>
                  <a:rPr lang="en-US" sz="2000" dirty="0">
                    <a:solidFill>
                      <a:srgbClr val="001D41"/>
                    </a:solidFill>
                  </a:rPr>
                  <a:t>Based on new </a:t>
                </a:r>
                <a:r>
                  <a:rPr lang="en-US" sz="2000" dirty="0">
                    <a:solidFill>
                      <a:srgbClr val="0045FE"/>
                    </a:solidFill>
                  </a:rPr>
                  <a:t>theoretical</a:t>
                </a:r>
                <a:r>
                  <a:rPr lang="en-US" sz="2000" dirty="0">
                    <a:solidFill>
                      <a:srgbClr val="001D41"/>
                    </a:solidFill>
                  </a:rPr>
                  <a:t> electric field gradient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1D41"/>
                            </a:solidFill>
                            <a:latin typeface="Cambria Math" panose="02040503050406030204" pitchFamily="18" charset="0"/>
                          </a:rPr>
                          <m:t>𝑧𝑧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1D41"/>
                    </a:solidFill>
                  </a:rPr>
                  <a:t>) and </a:t>
                </a:r>
                <a:r>
                  <a:rPr lang="en-US" sz="2000" dirty="0">
                    <a:solidFill>
                      <a:srgbClr val="00B050"/>
                    </a:solidFill>
                  </a:rPr>
                  <a:t>measured</a:t>
                </a:r>
                <a:r>
                  <a:rPr lang="en-US" sz="2000" dirty="0">
                    <a:solidFill>
                      <a:srgbClr val="001D41"/>
                    </a:solidFill>
                  </a:rPr>
                  <a:t> coupling constant (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001D41"/>
                        </a:solidFill>
                        <a:latin typeface="Cambria Math" panose="02040503050406030204" pitchFamily="18" charset="0"/>
                      </a:rPr>
                      <m:t>𝑒𝑞𝑄</m:t>
                    </m:r>
                  </m:oMath>
                </a14:m>
                <a:r>
                  <a:rPr lang="en-US" sz="2000" dirty="0">
                    <a:solidFill>
                      <a:srgbClr val="001D41"/>
                    </a:solidFill>
                  </a:rPr>
                  <a:t>) we can extract the </a:t>
                </a:r>
                <a:r>
                  <a:rPr lang="en-US" sz="2000" dirty="0">
                    <a:solidFill>
                      <a:srgbClr val="FF0000"/>
                    </a:solidFill>
                  </a:rPr>
                  <a:t>electric</a:t>
                </a:r>
                <a:r>
                  <a:rPr lang="en-US" sz="2000" dirty="0">
                    <a:solidFill>
                      <a:srgbClr val="001D41"/>
                    </a:solidFill>
                  </a:rPr>
                  <a:t> </a:t>
                </a:r>
                <a:r>
                  <a:rPr lang="en-US" sz="2000" dirty="0">
                    <a:solidFill>
                      <a:srgbClr val="FF0000"/>
                    </a:solidFill>
                  </a:rPr>
                  <a:t>quadrupole</a:t>
                </a:r>
                <a:r>
                  <a:rPr lang="en-US" sz="2000" dirty="0">
                    <a:solidFill>
                      <a:srgbClr val="001D41"/>
                    </a:solidFill>
                  </a:rPr>
                  <a:t> moment (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001D41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000" dirty="0">
                    <a:solidFill>
                      <a:srgbClr val="001D41"/>
                    </a:solidFill>
                  </a:rPr>
                  <a:t>):</a:t>
                </a:r>
              </a:p>
            </p:txBody>
          </p:sp>
        </mc:Choice>
        <mc:Fallback>
          <p:sp>
            <p:nvSpPr>
              <p:cNvPr id="7" name="Content Placeholder 1">
                <a:extLst>
                  <a:ext uri="{FF2B5EF4-FFF2-40B4-BE49-F238E27FC236}">
                    <a16:creationId xmlns:a16="http://schemas.microsoft.com/office/drawing/2014/main" id="{311C9279-020F-690F-A261-6EE609328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0" y="1208242"/>
                <a:ext cx="5013910" cy="1414378"/>
              </a:xfrm>
              <a:prstGeom prst="rect">
                <a:avLst/>
              </a:prstGeom>
              <a:blipFill>
                <a:blip r:embed="rId3"/>
                <a:stretch>
                  <a:fillRect l="-1215" t="-1724" r="-1215" b="-862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636B54-3A0A-E9EC-C883-9B8FD3139216}"/>
                  </a:ext>
                </a:extLst>
              </p:cNvPr>
              <p:cNvSpPr txBox="1"/>
              <p:nvPr/>
            </p:nvSpPr>
            <p:spPr>
              <a:xfrm>
                <a:off x="1143613" y="2782926"/>
                <a:ext cx="2981970" cy="6487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baseline="300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223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𝑅𝑎</m:t>
                      </m:r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𝑒𝑞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𝑒𝑥𝑝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i="1" baseline="300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223</m:t>
                          </m:r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𝑅𝑎</m:t>
                          </m:r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0045FE"/>
                                  </a:solidFill>
                                  <a:latin typeface="Cambria Math" panose="02040503050406030204" pitchFamily="18" charset="0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sz="20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baseline="30000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223</m:t>
                          </m:r>
                          <m:r>
                            <a:rPr lang="en-US" sz="20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𝑅𝑎</m:t>
                          </m:r>
                          <m:r>
                            <a:rPr lang="en-US" sz="2000" b="0" i="1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7636B54-3A0A-E9EC-C883-9B8FD3139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613" y="2782926"/>
                <a:ext cx="2981970" cy="648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9999723B-6991-22DB-6568-B5AD08ACB8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070722"/>
                  </p:ext>
                </p:extLst>
              </p:nvPr>
            </p:nvGraphicFramePr>
            <p:xfrm>
              <a:off x="627630" y="4829207"/>
              <a:ext cx="4524897" cy="11125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08299">
                      <a:extLst>
                        <a:ext uri="{9D8B030D-6E8A-4147-A177-3AD203B41FA5}">
                          <a16:colId xmlns:a16="http://schemas.microsoft.com/office/drawing/2014/main" val="3973843288"/>
                        </a:ext>
                      </a:extLst>
                    </a:gridCol>
                    <a:gridCol w="1508299">
                      <a:extLst>
                        <a:ext uri="{9D8B030D-6E8A-4147-A177-3AD203B41FA5}">
                          <a16:colId xmlns:a16="http://schemas.microsoft.com/office/drawing/2014/main" val="322487604"/>
                        </a:ext>
                      </a:extLst>
                    </a:gridCol>
                    <a:gridCol w="1508299">
                      <a:extLst>
                        <a:ext uri="{9D8B030D-6E8A-4147-A177-3AD203B41FA5}">
                          <a16:colId xmlns:a16="http://schemas.microsoft.com/office/drawing/2014/main" val="138167006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𝝁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dirty="0"/>
                            <a:t> 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𝑸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 (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B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509075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RaF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0.2695(19)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1.212(9)</a:t>
                          </a:r>
                          <a:endParaRPr lang="en-B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96382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0.2703(6)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1.218(30)</a:t>
                          </a:r>
                          <a:endParaRPr lang="en-B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7746168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9999723B-6991-22DB-6568-B5AD08ACB8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070722"/>
                  </p:ext>
                </p:extLst>
              </p:nvPr>
            </p:nvGraphicFramePr>
            <p:xfrm>
              <a:off x="627630" y="4829207"/>
              <a:ext cx="4524897" cy="11125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1508299">
                      <a:extLst>
                        <a:ext uri="{9D8B030D-6E8A-4147-A177-3AD203B41FA5}">
                          <a16:colId xmlns:a16="http://schemas.microsoft.com/office/drawing/2014/main" val="3973843288"/>
                        </a:ext>
                      </a:extLst>
                    </a:gridCol>
                    <a:gridCol w="1508299">
                      <a:extLst>
                        <a:ext uri="{9D8B030D-6E8A-4147-A177-3AD203B41FA5}">
                          <a16:colId xmlns:a16="http://schemas.microsoft.com/office/drawing/2014/main" val="322487604"/>
                        </a:ext>
                      </a:extLst>
                    </a:gridCol>
                    <a:gridCol w="1508299">
                      <a:extLst>
                        <a:ext uri="{9D8B030D-6E8A-4147-A177-3AD203B41FA5}">
                          <a16:colId xmlns:a16="http://schemas.microsoft.com/office/drawing/2014/main" val="138167006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BE"/>
                        </a:p>
                      </a:txBody>
                      <a:tcPr>
                        <a:blipFill>
                          <a:blip r:embed="rId5"/>
                          <a:stretch>
                            <a:fillRect l="-100403" t="-1639" r="-101613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BE"/>
                        </a:p>
                      </a:txBody>
                      <a:tcPr>
                        <a:blipFill>
                          <a:blip r:embed="rId5"/>
                          <a:stretch>
                            <a:fillRect l="-200403" t="-1639" r="-1613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509075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err="1"/>
                            <a:t>RaF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0.2695(19)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1.212(9)</a:t>
                          </a:r>
                          <a:endParaRPr lang="en-B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596382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Ra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0.2703(6)</a:t>
                          </a:r>
                          <a:endParaRPr lang="en-B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1.218(30)</a:t>
                          </a:r>
                          <a:endParaRPr lang="en-B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7746168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331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08D62-6FC7-A91D-B855-A374D21DD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E1683-99CC-C002-4420-F4668D70B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97500-7527-634B-90F4-69D0994C32B4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33F89-E396-428E-E34F-780F837C7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in charge radii in Ra using </a:t>
            </a:r>
            <a:r>
              <a:rPr lang="en-US" dirty="0" err="1"/>
              <a:t>RaF</a:t>
            </a:r>
            <a:endParaRPr lang="en-BE" dirty="0"/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00FA4913-0CA7-1BEB-B0DE-18E792F09E20}"/>
              </a:ext>
            </a:extLst>
          </p:cNvPr>
          <p:cNvSpPr txBox="1"/>
          <p:nvPr/>
        </p:nvSpPr>
        <p:spPr>
          <a:xfrm>
            <a:off x="786062" y="6303167"/>
            <a:ext cx="9964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[12] Athanasakis-</a:t>
            </a:r>
            <a:r>
              <a:rPr lang="en-US" sz="1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Kaklamanakis</a:t>
            </a:r>
            <a:r>
              <a:rPr lang="en-US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M., et al. (2023). King-plot analysis of isotope shifts in simple diatomic molecules. Physical Review X, 13(1), 011015.</a:t>
            </a:r>
          </a:p>
          <a:p>
            <a:pPr defTabSz="457200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[13]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Udrescu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M., et al (2024). Precision spectroscopy and laser-cooling scheme of a radium-containing molecule. Nature Physics, 20(2), 202-207.</a:t>
            </a:r>
            <a:endParaRPr lang="en-US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F67F8B-C7DC-87E0-F626-116088A17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610" y="2952303"/>
            <a:ext cx="3712940" cy="2784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ABC9BC06-346C-D7A8-560D-A494B49E0F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000" y="1204003"/>
                <a:ext cx="11355650" cy="648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spcAft>
                    <a:spcPts val="600"/>
                  </a:spcAft>
                  <a:buNone/>
                </a:pPr>
                <a:r>
                  <a:rPr lang="en-US" sz="1800" dirty="0"/>
                  <a:t>Like the atomic case, the </a:t>
                </a:r>
                <a:r>
                  <a:rPr lang="en-US" sz="1800" dirty="0">
                    <a:solidFill>
                      <a:srgbClr val="FF0000"/>
                    </a:solidFill>
                  </a:rPr>
                  <a:t>change in</a:t>
                </a:r>
                <a:r>
                  <a:rPr lang="en-US" sz="1800" dirty="0">
                    <a:solidFill>
                      <a:srgbClr val="00B050"/>
                    </a:solidFill>
                  </a:rPr>
                  <a:t> </a:t>
                </a:r>
                <a:r>
                  <a:rPr lang="en-US" sz="1800" dirty="0"/>
                  <a:t>the mean square </a:t>
                </a:r>
                <a:r>
                  <a:rPr lang="en-US" sz="1800" dirty="0">
                    <a:solidFill>
                      <a:srgbClr val="FF0000"/>
                    </a:solidFill>
                  </a:rPr>
                  <a:t>radii</a:t>
                </a:r>
                <a:r>
                  <a:rPr lang="en-US" sz="1800" dirty="0"/>
                  <a:t> 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𝛿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⟨"/>
                                <m:endChr m:val="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1800" dirty="0"/>
                  <a:t>) can be estimated with King plot analysis</a:t>
                </a:r>
              </a:p>
            </p:txBody>
          </p:sp>
        </mc:Choice>
        <mc:Fallback xmlns="">
          <p:sp>
            <p:nvSpPr>
              <p:cNvPr id="9" name="Content Placeholder 1">
                <a:extLst>
                  <a:ext uri="{FF2B5EF4-FFF2-40B4-BE49-F238E27FC236}">
                    <a16:creationId xmlns:a16="http://schemas.microsoft.com/office/drawing/2014/main" id="{ABC9BC06-346C-D7A8-560D-A494B49E0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00" y="1204003"/>
                <a:ext cx="11355650" cy="648000"/>
              </a:xfrm>
              <a:prstGeom prst="rect">
                <a:avLst/>
              </a:prstGeom>
              <a:blipFill>
                <a:blip r:embed="rId3"/>
                <a:stretch>
                  <a:fillRect l="-429" r="-10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4BA44C-37E5-CFAA-243A-7567DF81E202}"/>
                  </a:ext>
                </a:extLst>
              </p:cNvPr>
              <p:cNvSpPr txBox="1"/>
              <p:nvPr/>
            </p:nvSpPr>
            <p:spPr>
              <a:xfrm>
                <a:off x="3526386" y="1828945"/>
                <a:ext cx="4545002" cy="6534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bSup>
                        <m:sSubSupPr>
                          <m:ctrlP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𝐼𝑆</m:t>
                          </m:r>
                        </m:sub>
                        <m:sup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b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45FE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"/>
                                  <m:ctrlPr>
                                    <a:rPr lang="en-US" sz="2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2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b="0" i="0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45FE"/>
                              </a:solidFill>
                              <a:latin typeface="Cambria Math" panose="02040503050406030204" pitchFamily="18" charset="0"/>
                            </a:rPr>
                            <m:t>MS</m:t>
                          </m:r>
                        </m:sub>
                      </m:sSub>
                      <m:f>
                        <m:fPr>
                          <m:ctrlPr>
                            <a:rPr lang="en-US" sz="2200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sz="22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MM</m:t>
                              </m:r>
                            </m:e>
                            <m:sup>
                              <m:r>
                                <a:rPr lang="en-US" sz="2200" b="0" i="0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BE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4BA44C-37E5-CFAA-243A-7567DF81E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386" y="1828945"/>
                <a:ext cx="4545002" cy="653449"/>
              </a:xfrm>
              <a:prstGeom prst="rect">
                <a:avLst/>
              </a:prstGeom>
              <a:blipFill>
                <a:blip r:embed="rId4"/>
                <a:stretch>
                  <a:fillRect b="-935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>
                <a:extLst>
                  <a:ext uri="{FF2B5EF4-FFF2-40B4-BE49-F238E27FC236}">
                    <a16:creationId xmlns:a16="http://schemas.microsoft.com/office/drawing/2014/main" id="{8EA9E315-45AE-6CD7-AF8A-B612F7069A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5310" y="2541447"/>
                <a:ext cx="10272058" cy="4993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4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20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/>
                  <a:buChar char="•"/>
                  <a:defRPr sz="1800" kern="1200" baseline="0">
                    <a:solidFill>
                      <a:schemeClr val="tx1"/>
                    </a:solidFill>
                    <a:latin typeface="Arial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spcAft>
                    <a:spcPts val="600"/>
                  </a:spcAft>
                  <a:buNone/>
                </a:pPr>
                <a:r>
                  <a:rPr lang="en-US" sz="1800" dirty="0"/>
                  <a:t>Using the isotope shift 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𝛿</m:t>
                    </m:r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𝐼𝑆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,226</m:t>
                        </m:r>
                      </m:sup>
                    </m:sSubSup>
                  </m:oMath>
                </a14:m>
                <a:r>
                  <a:rPr lang="en-US" sz="1800" dirty="0"/>
                  <a:t>) in </a:t>
                </a:r>
                <a:r>
                  <a:rPr lang="en-US" sz="1800" baseline="30000" dirty="0"/>
                  <a:t>223,225,226</a:t>
                </a:r>
                <a:r>
                  <a:rPr lang="en-US" sz="1800" dirty="0"/>
                  <a:t>RaF and predicted </a:t>
                </a:r>
                <a:r>
                  <a:rPr lang="en-US" sz="1800" dirty="0">
                    <a:solidFill>
                      <a:srgbClr val="0045FE"/>
                    </a:solidFill>
                  </a:rPr>
                  <a:t>Field shift (F)</a:t>
                </a:r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/>
                  <a:t>and </a:t>
                </a:r>
                <a:r>
                  <a:rPr lang="en-US" sz="1800" dirty="0">
                    <a:solidFill>
                      <a:srgbClr val="0045FE"/>
                    </a:solidFill>
                  </a:rPr>
                  <a:t>mass shift (K</a:t>
                </a:r>
                <a:r>
                  <a:rPr lang="en-US" sz="1800" baseline="-25000" dirty="0">
                    <a:solidFill>
                      <a:srgbClr val="0045FE"/>
                    </a:solidFill>
                  </a:rPr>
                  <a:t>MS</a:t>
                </a:r>
                <a:r>
                  <a:rPr lang="en-US" sz="1800" dirty="0">
                    <a:solidFill>
                      <a:srgbClr val="0045FE"/>
                    </a:solidFill>
                  </a:rPr>
                  <a:t>)</a:t>
                </a:r>
                <a:r>
                  <a:rPr lang="en-US" sz="1800" dirty="0"/>
                  <a:t>,</a:t>
                </a:r>
              </a:p>
            </p:txBody>
          </p:sp>
        </mc:Choice>
        <mc:Fallback xmlns="">
          <p:sp>
            <p:nvSpPr>
              <p:cNvPr id="11" name="Content Placeholder 1">
                <a:extLst>
                  <a:ext uri="{FF2B5EF4-FFF2-40B4-BE49-F238E27FC236}">
                    <a16:creationId xmlns:a16="http://schemas.microsoft.com/office/drawing/2014/main" id="{8EA9E315-45AE-6CD7-AF8A-B612F7069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10" y="2541447"/>
                <a:ext cx="10272058" cy="499380"/>
              </a:xfrm>
              <a:prstGeom prst="rect">
                <a:avLst/>
              </a:prstGeom>
              <a:blipFill>
                <a:blip r:embed="rId5"/>
                <a:stretch>
                  <a:fillRect l="-534" t="-1220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ector recto de flecha 9">
            <a:extLst>
              <a:ext uri="{FF2B5EF4-FFF2-40B4-BE49-F238E27FC236}">
                <a16:creationId xmlns:a16="http://schemas.microsoft.com/office/drawing/2014/main" id="{A27CC320-F26B-F685-6565-5E73BC055363}"/>
              </a:ext>
            </a:extLst>
          </p:cNvPr>
          <p:cNvCxnSpPr>
            <a:cxnSpLocks/>
          </p:cNvCxnSpPr>
          <p:nvPr/>
        </p:nvCxnSpPr>
        <p:spPr>
          <a:xfrm>
            <a:off x="6211523" y="4100890"/>
            <a:ext cx="702452" cy="0"/>
          </a:xfrm>
          <a:prstGeom prst="straightConnector1">
            <a:avLst/>
          </a:prstGeom>
          <a:ln w="76200">
            <a:solidFill>
              <a:srgbClr val="1D8DB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58F9C83-034B-B33A-0362-1757A3C2EE9A}"/>
              </a:ext>
            </a:extLst>
          </p:cNvPr>
          <p:cNvSpPr txBox="1">
            <a:spLocks/>
          </p:cNvSpPr>
          <p:nvPr/>
        </p:nvSpPr>
        <p:spPr>
          <a:xfrm>
            <a:off x="1130265" y="5774172"/>
            <a:ext cx="9422147" cy="396994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en-US" sz="1800" dirty="0">
                <a:solidFill>
                  <a:srgbClr val="FF0000"/>
                </a:solidFill>
              </a:rPr>
              <a:t>Perfect agreement between atomic/ionic change in charge radii and molecular (due to Ra)!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B6958A-0621-79D1-927F-4642ED646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767" y="2962729"/>
            <a:ext cx="4346503" cy="26079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EEFEF1-AD28-A5F2-E3F0-F6AF6C872D4B}"/>
              </a:ext>
            </a:extLst>
          </p:cNvPr>
          <p:cNvSpPr txBox="1"/>
          <p:nvPr/>
        </p:nvSpPr>
        <p:spPr>
          <a:xfrm>
            <a:off x="3059943" y="3123555"/>
            <a:ext cx="566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[13]</a:t>
            </a:r>
            <a:endParaRPr lang="en-BE" sz="1600" dirty="0"/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BAB2680-9D33-25AE-2FF4-2CE663CA2D20}"/>
              </a:ext>
            </a:extLst>
          </p:cNvPr>
          <p:cNvSpPr/>
          <p:nvPr/>
        </p:nvSpPr>
        <p:spPr>
          <a:xfrm>
            <a:off x="6308436" y="1733281"/>
            <a:ext cx="1690255" cy="94442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256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KU Leuven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U Leuven Sede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3.xml><?xml version="1.0" encoding="utf-8"?>
<a:theme xmlns:a="http://schemas.openxmlformats.org/drawingml/2006/main" name="KU Leuven Library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1D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4.xml><?xml version="1.0" encoding="utf-8"?>
<a:theme xmlns:a="http://schemas.openxmlformats.org/drawingml/2006/main" name="KU Leuven Label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5.xml><?xml version="1.0" encoding="utf-8"?>
<a:theme xmlns:a="http://schemas.openxmlformats.org/drawingml/2006/main" name="KU Leuven Block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rgbClr val="00407A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6.xml><?xml version="1.0" encoding="utf-8"?>
<a:theme xmlns:a="http://schemas.openxmlformats.org/drawingml/2006/main" name="KU Leuven Quote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7.xml><?xml version="1.0" encoding="utf-8"?>
<a:theme xmlns:a="http://schemas.openxmlformats.org/drawingml/2006/main" name="KU Leuven Screens">
  <a:themeElements>
    <a:clrScheme name="KU Leuven">
      <a:dk1>
        <a:srgbClr val="00407A"/>
      </a:dk1>
      <a:lt1>
        <a:srgbClr val="FFFFFF"/>
      </a:lt1>
      <a:dk2>
        <a:srgbClr val="001D41"/>
      </a:dk2>
      <a:lt2>
        <a:srgbClr val="DCE7F0"/>
      </a:lt2>
      <a:accent1>
        <a:srgbClr val="52BDEC"/>
      </a:accent1>
      <a:accent2>
        <a:srgbClr val="87C0BD"/>
      </a:accent2>
      <a:accent3>
        <a:srgbClr val="FBB037"/>
      </a:accent3>
      <a:accent4>
        <a:srgbClr val="C793AE"/>
      </a:accent4>
      <a:accent5>
        <a:srgbClr val="E4DA3E"/>
      </a:accent5>
      <a:accent6>
        <a:srgbClr val="F0776E"/>
      </a:accent6>
      <a:hlink>
        <a:srgbClr val="00407A"/>
      </a:hlink>
      <a:folHlink>
        <a:srgbClr val="1D8DB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 Leuven" id="{BC384CAF-57B4-4083-BC3D-22218BF4A46A}" vid="{75672E21-F18C-4958-94B8-19E54344552B}"/>
    </a:ext>
  </a:extLst>
</a:theme>
</file>

<file path=ppt/theme/theme8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mschrijving xmlns="c716d75c-d6bc-414b-aad1-aea882e7241d" xsi:nil="true"/>
    <TaxCatchAll xmlns="c3b7151f-1c0b-40fb-a5e1-462d801f61e3" xsi:nil="true"/>
    <lcf76f155ced4ddcb4097134ff3c332f xmlns="c716d75c-d6bc-414b-aad1-aea882e7241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0D7BB2B7B9FE4A85125B9C268FC511" ma:contentTypeVersion="13" ma:contentTypeDescription="Een nieuw document maken." ma:contentTypeScope="" ma:versionID="88637f8005aa2c0d661c529611eee655">
  <xsd:schema xmlns:xsd="http://www.w3.org/2001/XMLSchema" xmlns:xs="http://www.w3.org/2001/XMLSchema" xmlns:p="http://schemas.microsoft.com/office/2006/metadata/properties" xmlns:ns2="c716d75c-d6bc-414b-aad1-aea882e7241d" xmlns:ns3="c3b7151f-1c0b-40fb-a5e1-462d801f61e3" targetNamespace="http://schemas.microsoft.com/office/2006/metadata/properties" ma:root="true" ma:fieldsID="02e37afca2315fea36b640b16090ec18" ns2:_="" ns3:_="">
    <xsd:import namespace="c716d75c-d6bc-414b-aad1-aea882e7241d"/>
    <xsd:import namespace="c3b7151f-1c0b-40fb-a5e1-462d801f61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Omschrijving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6d75c-d6bc-414b-aad1-aea882e72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Omschrijving" ma:index="16" nillable="true" ma:displayName="Omschrijving" ma:format="Dropdown" ma:internalName="Omschrijving">
      <xsd:simpleType>
        <xsd:restriction base="dms:Text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Afbeeldingtags" ma:readOnly="false" ma:fieldId="{5cf76f15-5ced-4ddc-b409-7134ff3c332f}" ma:taxonomyMulti="true" ma:sspId="8b6fc0cd-01fe-45a4-a6f7-42bcc5426b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151f-1c0b-40fb-a5e1-462d801f61e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1f378f8-f142-4db8-942e-38b1085c74eb}" ma:internalName="TaxCatchAll" ma:showField="CatchAllData" ma:web="c3b7151f-1c0b-40fb-a5e1-462d801f61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B31353-4785-4CB1-9EFC-52B245CFA8AD}">
  <ds:schemaRefs>
    <ds:schemaRef ds:uri="http://schemas.microsoft.com/office/2006/metadata/properties"/>
    <ds:schemaRef ds:uri="http://schemas.microsoft.com/office/infopath/2007/PartnerControls"/>
    <ds:schemaRef ds:uri="81d41a3b-f33d-4db6-b532-757106a7a2ae"/>
    <ds:schemaRef ds:uri="bf25a9bf-a811-4965-9d0a-b88059080fed"/>
    <ds:schemaRef ds:uri="c716d75c-d6bc-414b-aad1-aea882e7241d"/>
    <ds:schemaRef ds:uri="c3b7151f-1c0b-40fb-a5e1-462d801f61e3"/>
  </ds:schemaRefs>
</ds:datastoreItem>
</file>

<file path=customXml/itemProps2.xml><?xml version="1.0" encoding="utf-8"?>
<ds:datastoreItem xmlns:ds="http://schemas.openxmlformats.org/officeDocument/2006/customXml" ds:itemID="{9277CEE8-808E-4257-80B7-0C3BC07A0C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F044B6-7066-42A5-B942-2D1FA56712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16d75c-d6bc-414b-aad1-aea882e7241d"/>
    <ds:schemaRef ds:uri="c3b7151f-1c0b-40fb-a5e1-462d801f61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 Leuven</Template>
  <TotalTime>0</TotalTime>
  <Words>2269</Words>
  <Application>Microsoft Office PowerPoint</Application>
  <PresentationFormat>Widescreen</PresentationFormat>
  <Paragraphs>271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Cambria Math</vt:lpstr>
      <vt:lpstr>Helvetica</vt:lpstr>
      <vt:lpstr>Symbol</vt:lpstr>
      <vt:lpstr>Times New Roman</vt:lpstr>
      <vt:lpstr>Wingdings</vt:lpstr>
      <vt:lpstr>KU Leuven</vt:lpstr>
      <vt:lpstr>KU Leuven Sedes</vt:lpstr>
      <vt:lpstr>KU Leuven Library</vt:lpstr>
      <vt:lpstr>KU Leuven Labels</vt:lpstr>
      <vt:lpstr>KU Leuven Blocks</vt:lpstr>
      <vt:lpstr>KU Leuven Quotes</vt:lpstr>
      <vt:lpstr>KU Leuven Screens</vt:lpstr>
      <vt:lpstr>Molecules as probes of nuclear structure: laser spectroscopy of 223RaF</vt:lpstr>
      <vt:lpstr>Nuclear structure observables in laser spectroscopy</vt:lpstr>
      <vt:lpstr>Isotopes studies with laser spectroscopy up to Oct 2022</vt:lpstr>
      <vt:lpstr>Reference moments from stable molecules (up to Feb 2026)</vt:lpstr>
      <vt:lpstr>Collinear Resonance Ionization Spectroscopy (CRIS)</vt:lpstr>
      <vt:lpstr>223RaF measured spectra</vt:lpstr>
      <vt:lpstr>The magnetic dipole moment of 223RaF</vt:lpstr>
      <vt:lpstr>223Ra nuclear moments</vt:lpstr>
      <vt:lpstr>Change in charge radii in Ra using RaF</vt:lpstr>
      <vt:lpstr>Molecular spectroscopy as an alternative</vt:lpstr>
      <vt:lpstr>Outlook: molecular spectroscopy of AcF</vt:lpstr>
      <vt:lpstr>Thanks to the CRIS collaboration</vt:lpstr>
      <vt:lpstr>Thanks for your attention</vt:lpstr>
      <vt:lpstr>Backup slides</vt:lpstr>
      <vt:lpstr>Laser spectroscopy on molecules</vt:lpstr>
      <vt:lpstr>Search for the electric dipole moment (EDM)</vt:lpstr>
      <vt:lpstr>Molecular sensitivity to EDM ~ κEDMEeff</vt:lpstr>
      <vt:lpstr>RaF sensitivity to leptonic EDM sources</vt:lpstr>
      <vt:lpstr>227AcF as a promising candidate</vt:lpstr>
      <vt:lpstr>Sources of EDM in atoms/molecules</vt:lpstr>
      <vt:lpstr>Impact on the CP-violation hyperspace</vt:lpstr>
      <vt:lpstr>How to measure an EDM d ?</vt:lpstr>
      <vt:lpstr>Collinear geometry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2017-09-13T11:47:32Z</dcterms:created>
  <dcterms:modified xsi:type="dcterms:W3CDTF">2026-09-01T15:20:21Z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0x010100DE0D7BB2B7B9FE4A85125B9C268FC511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