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1" r:id="rId2"/>
    <p:sldMasterId id="2147483709" r:id="rId3"/>
  </p:sldMasterIdLst>
  <p:notesMasterIdLst>
    <p:notesMasterId r:id="rId23"/>
  </p:notesMasterIdLst>
  <p:handoutMasterIdLst>
    <p:handoutMasterId r:id="rId24"/>
  </p:handoutMasterIdLst>
  <p:sldIdLst>
    <p:sldId id="306" r:id="rId4"/>
    <p:sldId id="347" r:id="rId5"/>
    <p:sldId id="348" r:id="rId6"/>
    <p:sldId id="360" r:id="rId7"/>
    <p:sldId id="373" r:id="rId8"/>
    <p:sldId id="268" r:id="rId9"/>
    <p:sldId id="350" r:id="rId10"/>
    <p:sldId id="376" r:id="rId11"/>
    <p:sldId id="357" r:id="rId12"/>
    <p:sldId id="356" r:id="rId13"/>
    <p:sldId id="364" r:id="rId14"/>
    <p:sldId id="370" r:id="rId15"/>
    <p:sldId id="346" r:id="rId16"/>
    <p:sldId id="375" r:id="rId17"/>
    <p:sldId id="365" r:id="rId18"/>
    <p:sldId id="363" r:id="rId19"/>
    <p:sldId id="374" r:id="rId20"/>
    <p:sldId id="368" r:id="rId21"/>
    <p:sldId id="354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FC8201-BDAD-EAC1-E812-26FF54B2035F}" name="Regula Christen" initials="RC" userId="9b2d7760bdecf3f1" providerId="Windows Live"/>
  <p188:author id="{00562D27-5948-0D55-3F46-845D554B7699}" name="Tobias Christen" initials="TC" userId="S::tobias.christen@kuleuven.be::fc828310-22e8-4185-aa87-99e2e1a8db4a" providerId="AD"/>
  <p188:author id="{504096F7-F5CF-1595-61D6-D81851E1D464}" name="Christen, Regula" initials="RC" userId="S::regula.christen@ubs.com::28909443-5dd8-4c05-bbf5-234c03d89f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77"/>
    <a:srgbClr val="1D8DB0"/>
    <a:srgbClr val="2F4D5D"/>
    <a:srgbClr val="DCE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EB7C1-9F5A-4A70-BD36-62BCD467F68F}" v="2" dt="2026-09-01T16:09:43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6" autoAdjust="0"/>
    <p:restoredTop sz="77801" autoAdjust="0"/>
  </p:normalViewPr>
  <p:slideViewPr>
    <p:cSldViewPr snapToGrid="0" snapToObjects="1">
      <p:cViewPr varScale="1">
        <p:scale>
          <a:sx n="98" d="100"/>
          <a:sy n="98" d="100"/>
        </p:scale>
        <p:origin x="144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58" d="100"/>
          <a:sy n="158" d="100"/>
        </p:scale>
        <p:origin x="42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ias Christen" userId="fc828310-22e8-4185-aa87-99e2e1a8db4a" providerId="ADAL" clId="{ACED1E2E-474A-4D29-A1FA-6F559829C3FF}"/>
    <pc:docChg chg="custSel modSld">
      <pc:chgData name="Tobias Christen" userId="fc828310-22e8-4185-aa87-99e2e1a8db4a" providerId="ADAL" clId="{ACED1E2E-474A-4D29-A1FA-6F559829C3FF}" dt="2026-09-01T21:30:09.247" v="19" actId="313"/>
      <pc:docMkLst>
        <pc:docMk/>
      </pc:docMkLst>
      <pc:sldChg chg="modSp">
        <pc:chgData name="Tobias Christen" userId="fc828310-22e8-4185-aa87-99e2e1a8db4a" providerId="ADAL" clId="{ACED1E2E-474A-4D29-A1FA-6F559829C3FF}" dt="2026-09-01T16:09:43.519" v="1" actId="108"/>
        <pc:sldMkLst>
          <pc:docMk/>
          <pc:sldMk cId="0" sldId="357"/>
        </pc:sldMkLst>
        <pc:spChg chg="mod">
          <ac:chgData name="Tobias Christen" userId="fc828310-22e8-4185-aa87-99e2e1a8db4a" providerId="ADAL" clId="{ACED1E2E-474A-4D29-A1FA-6F559829C3FF}" dt="2026-09-01T16:09:43.519" v="1" actId="108"/>
          <ac:spMkLst>
            <pc:docMk/>
            <pc:sldMk cId="0" sldId="357"/>
            <ac:spMk id="7" creationId="{D591F89B-6353-BC27-5575-9416DE87E4C3}"/>
          </ac:spMkLst>
        </pc:spChg>
      </pc:sldChg>
      <pc:sldChg chg="modSp mod">
        <pc:chgData name="Tobias Christen" userId="fc828310-22e8-4185-aa87-99e2e1a8db4a" providerId="ADAL" clId="{ACED1E2E-474A-4D29-A1FA-6F559829C3FF}" dt="2026-09-01T21:30:09.247" v="19" actId="313"/>
        <pc:sldMkLst>
          <pc:docMk/>
          <pc:sldMk cId="2550335804" sldId="376"/>
        </pc:sldMkLst>
        <pc:spChg chg="mod">
          <ac:chgData name="Tobias Christen" userId="fc828310-22e8-4185-aa87-99e2e1a8db4a" providerId="ADAL" clId="{ACED1E2E-474A-4D29-A1FA-6F559829C3FF}" dt="2026-09-01T21:30:09.247" v="19" actId="313"/>
          <ac:spMkLst>
            <pc:docMk/>
            <pc:sldMk cId="2550335804" sldId="376"/>
            <ac:spMk id="6" creationId="{DC7A329A-8058-907C-3BBD-A8C646BA66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91CCF-F6FD-734B-854A-5BC033593B1E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A6D4-CD3D-5148-8B70-A84796F2013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916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66214-DB21-4647-B5DA-0D17CA592867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4E32A-327F-AF4B-8E1F-209FBF93D26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404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4972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rtl="0"/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0ABB4-9FA7-8D80-2094-18BD1FEC7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9FE61-F9C3-913E-F8A5-3CBAAB3007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786F35-BB99-F26E-7344-B76DD3601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6FC08-4310-D7BA-1CE4-2C30334BF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63117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222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0991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569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26A40-87D9-D801-34F3-1CE812891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A74D54-2344-92FB-EF81-B5E0012E8A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DE1A53-5CE8-29F1-948E-4DDD229E70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859D1-0F80-489C-91A2-89B15759A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89710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10" name="Rechthoek 9"/>
          <p:cNvSpPr/>
          <p:nvPr userDrawn="1"/>
        </p:nvSpPr>
        <p:spPr>
          <a:xfrm>
            <a:off x="0" y="648000"/>
            <a:ext cx="12193200" cy="621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7998"/>
            <a:ext cx="12193200" cy="445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999" y="1080000"/>
            <a:ext cx="6096524" cy="4024798"/>
          </a:xfrm>
        </p:spPr>
        <p:txBody>
          <a:bodyPr anchor="ctr" anchorCtr="0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75999" y="5392801"/>
            <a:ext cx="6096524" cy="730188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248525" y="1654175"/>
            <a:ext cx="4368673" cy="44688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8617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pos="4203">
          <p15:clr>
            <a:srgbClr val="FBAE40"/>
          </p15:clr>
        </p15:guide>
        <p15:guide id="3" orient="horz" pos="397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8" name="Rechthoek 7"/>
          <p:cNvSpPr/>
          <p:nvPr/>
        </p:nvSpPr>
        <p:spPr>
          <a:xfrm>
            <a:off x="0" y="647998"/>
            <a:ext cx="12193200" cy="6210002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1350253"/>
            <a:ext cx="4648209" cy="5507747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76003" y="4359604"/>
            <a:ext cx="8333999" cy="1655999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6000" y="1800000"/>
            <a:ext cx="8334000" cy="23868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6223690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6DEB-BBBE-4D52-9F01-3186D6C821D0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734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C4FC-5415-41A0-A931-E9CDF5A3CFEE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tot edit Master title style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56051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69C2-412B-4E03-8269-E5FEEA05F39D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119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0BB-5062-4A0E-9136-64D99B041B51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7747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32"/>
            </a:lvl1pPr>
            <a:lvl2pPr marL="387111" indent="0" algn="ctr">
              <a:buNone/>
              <a:defRPr sz="1693"/>
            </a:lvl2pPr>
            <a:lvl3pPr marL="774222" indent="0" algn="ctr">
              <a:buNone/>
              <a:defRPr sz="1524"/>
            </a:lvl3pPr>
            <a:lvl4pPr marL="1161334" indent="0" algn="ctr">
              <a:buNone/>
              <a:defRPr sz="1355"/>
            </a:lvl4pPr>
            <a:lvl5pPr marL="1548445" indent="0" algn="ctr">
              <a:buNone/>
              <a:defRPr sz="1355"/>
            </a:lvl5pPr>
            <a:lvl6pPr marL="1935556" indent="0" algn="ctr">
              <a:buNone/>
              <a:defRPr sz="1355"/>
            </a:lvl6pPr>
            <a:lvl7pPr marL="2322667" indent="0" algn="ctr">
              <a:buNone/>
              <a:defRPr sz="1355"/>
            </a:lvl7pPr>
            <a:lvl8pPr marL="2709779" indent="0" algn="ctr">
              <a:buNone/>
              <a:defRPr sz="1355"/>
            </a:lvl8pPr>
            <a:lvl9pPr marL="3096890" indent="0" algn="ctr">
              <a:buNone/>
              <a:defRPr sz="135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46A24-47C3-40CC-B051-A4DE72438DB2}" type="datetime1">
              <a:rPr lang="nl-BE" smtClean="0"/>
              <a:t>2/09/2026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2DCB-666F-4079-AC5B-6FB9E78919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9975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_Fin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3200" cy="6209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120" y="510988"/>
            <a:ext cx="11039793" cy="5184424"/>
          </a:xfrm>
        </p:spPr>
        <p:txBody>
          <a:bodyPr anchor="ctr" anchorCtr="0">
            <a:no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2E65-8297-4CC1-99AC-339364F55440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768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8" name="Rechthoek 7"/>
          <p:cNvSpPr/>
          <p:nvPr/>
        </p:nvSpPr>
        <p:spPr>
          <a:xfrm>
            <a:off x="0" y="647998"/>
            <a:ext cx="12193200" cy="6210002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1350253"/>
            <a:ext cx="4648209" cy="5507747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76003" y="4359604"/>
            <a:ext cx="8333999" cy="1655999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6000" y="1800000"/>
            <a:ext cx="8334000" cy="23868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6223690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6DEB-BBBE-4D52-9F01-3186D6C821D0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734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C4FC-5415-41A0-A931-E9CDF5A3CFEE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tot edit Master title style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56051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022DC-E4D1-4519-9789-CCB6BAE28E33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180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69C2-412B-4E03-8269-E5FEEA05F39D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119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0BB-5062-4A0E-9136-64D99B041B51}" type="datetime1">
              <a:rPr lang="nl-BE" smtClean="0"/>
              <a:t>2/09/2026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7747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32"/>
            </a:lvl1pPr>
            <a:lvl2pPr marL="387111" indent="0" algn="ctr">
              <a:buNone/>
              <a:defRPr sz="1693"/>
            </a:lvl2pPr>
            <a:lvl3pPr marL="774222" indent="0" algn="ctr">
              <a:buNone/>
              <a:defRPr sz="1524"/>
            </a:lvl3pPr>
            <a:lvl4pPr marL="1161334" indent="0" algn="ctr">
              <a:buNone/>
              <a:defRPr sz="1355"/>
            </a:lvl4pPr>
            <a:lvl5pPr marL="1548445" indent="0" algn="ctr">
              <a:buNone/>
              <a:defRPr sz="1355"/>
            </a:lvl5pPr>
            <a:lvl6pPr marL="1935556" indent="0" algn="ctr">
              <a:buNone/>
              <a:defRPr sz="1355"/>
            </a:lvl6pPr>
            <a:lvl7pPr marL="2322667" indent="0" algn="ctr">
              <a:buNone/>
              <a:defRPr sz="1355"/>
            </a:lvl7pPr>
            <a:lvl8pPr marL="2709779" indent="0" algn="ctr">
              <a:buNone/>
              <a:defRPr sz="1355"/>
            </a:lvl8pPr>
            <a:lvl9pPr marL="3096890" indent="0" algn="ctr">
              <a:buNone/>
              <a:defRPr sz="135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46A24-47C3-40CC-B051-A4DE72438DB2}" type="datetime1">
              <a:rPr lang="nl-BE" smtClean="0"/>
              <a:t>2/09/2026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2DCB-666F-4079-AC5B-6FB9E78919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99752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_Fin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3200" cy="6209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120" y="510988"/>
            <a:ext cx="11039793" cy="5184424"/>
          </a:xfrm>
        </p:spPr>
        <p:txBody>
          <a:bodyPr anchor="ctr" anchorCtr="0">
            <a:no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2E65-8297-4CC1-99AC-339364F55440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76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524" cy="2386800"/>
          </a:xfrm>
        </p:spPr>
        <p:txBody>
          <a:bodyPr anchor="b"/>
          <a:lstStyle>
            <a:lvl1pPr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7FEA2-ABFD-43FD-BAD6-DACC3D761DCD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237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248262" y="3248513"/>
            <a:ext cx="4368673" cy="237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148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264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96C8-316E-45CE-B5C6-4FD272C0A964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504031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 userDrawn="1">
          <p15:clr>
            <a:srgbClr val="FBAE40"/>
          </p15:clr>
        </p15:guide>
        <p15:guide id="2" pos="4203" userDrawn="1">
          <p15:clr>
            <a:srgbClr val="FBAE40"/>
          </p15:clr>
        </p15:guide>
        <p15:guide id="3" orient="horz" pos="3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965A-C750-48D8-9D5D-D74E98B7B718}" type="datetime1">
              <a:rPr lang="nl-BE" smtClean="0"/>
              <a:t>2/09/2026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9" name="Tijdelijke aanduiding voor tekst 2"/>
          <p:cNvSpPr>
            <a:spLocks noGrp="1"/>
          </p:cNvSpPr>
          <p:nvPr>
            <p:ph idx="1"/>
          </p:nvPr>
        </p:nvSpPr>
        <p:spPr>
          <a:xfrm>
            <a:off x="576000" y="1656000"/>
            <a:ext cx="54000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6217200" y="1656000"/>
            <a:ext cx="5400000" cy="4464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958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5421575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76000" y="2276271"/>
            <a:ext cx="5421575" cy="38376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56000"/>
            <a:ext cx="5445000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276271"/>
            <a:ext cx="5445000" cy="38376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1A7B-125C-4429-9C60-5AECBBCF89A7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400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B56-8B2D-4659-9F98-5DE77910C7D1}" type="datetime1">
              <a:rPr lang="nl-BE" smtClean="0"/>
              <a:t>2/09/2026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663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A2D5-A53B-4731-B3B6-6587E7D7EE35}" type="datetime1">
              <a:rPr lang="nl-BE" smtClean="0"/>
              <a:t>2/09/2026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77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Fin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3200" cy="6209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120" y="510988"/>
            <a:ext cx="11039793" cy="5184424"/>
          </a:xfrm>
        </p:spPr>
        <p:txBody>
          <a:bodyPr anchor="ctr" anchorCtr="0">
            <a:no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2E65-8297-4CC1-99AC-339364F55440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Intituut voor Kern en Stralingsfysica, KU Leuven, Belgium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954C4FC-5415-41A0-A931-E9CDF5A3CFEE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nl-NL"/>
              <a:t>Intituut voor Kern en Stralingsfysica, KU Leuven, Belgium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375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61" r:id="rId9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2" userDrawn="1">
          <p15:clr>
            <a:srgbClr val="F26B43"/>
          </p15:clr>
        </p15:guide>
        <p15:guide id="2" pos="7319" userDrawn="1">
          <p15:clr>
            <a:srgbClr val="F26B43"/>
          </p15:clr>
        </p15:guide>
        <p15:guide id="3" orient="horz" pos="3857" userDrawn="1">
          <p15:clr>
            <a:srgbClr val="F26B43"/>
          </p15:clr>
        </p15:guide>
        <p15:guide id="4" pos="3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954C4FC-5415-41A0-A931-E9CDF5A3CFEE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nl-NL"/>
              <a:t>Intituut voor Kern en Stralingsfysica, KU Leuven, Belgium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272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954C4FC-5415-41A0-A931-E9CDF5A3CFEE}" type="datetime1">
              <a:rPr lang="nl-BE" smtClean="0"/>
              <a:t>2/09/2026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nl-NL"/>
              <a:t>Intituut voor Kern en Stralingsfysica, KU Leuven, Belgium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272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8329D31-3231-025C-960E-B15B6F04A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00" y="4178799"/>
            <a:ext cx="6989920" cy="1950000"/>
          </a:xfrm>
        </p:spPr>
        <p:txBody>
          <a:bodyPr/>
          <a:lstStyle/>
          <a:p>
            <a:r>
              <a:rPr sz="1700" dirty="0">
                <a:latin typeface="Arial"/>
              </a:rPr>
              <a:t>Tobias Christe</a:t>
            </a:r>
            <a:r>
              <a:rPr lang="en-US" sz="1700" dirty="0">
                <a:latin typeface="Arial"/>
              </a:rPr>
              <a:t>n, </a:t>
            </a:r>
            <a:r>
              <a:rPr sz="1700" dirty="0">
                <a:latin typeface="Arial"/>
              </a:rPr>
              <a:t>KU Leuven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1B2D45-401D-55C0-51CC-E3E7D4FD3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800000"/>
            <a:ext cx="7054510" cy="2386800"/>
          </a:xfrm>
        </p:spPr>
        <p:txBody>
          <a:bodyPr/>
          <a:lstStyle/>
          <a:p>
            <a:r>
              <a:rPr lang="en-US" sz="3000" dirty="0">
                <a:latin typeface="Arial"/>
              </a:rPr>
              <a:t>C</a:t>
            </a:r>
            <a:r>
              <a:rPr sz="3000" dirty="0">
                <a:latin typeface="Arial"/>
              </a:rPr>
              <a:t>harge radii of neutron-deficient cobalt isotopes across the N = 28 shell closure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7C644-FE0B-CD32-1A0B-742E0FA4A850}"/>
              </a:ext>
            </a:extLst>
          </p:cNvPr>
          <p:cNvSpPr txBox="1"/>
          <p:nvPr/>
        </p:nvSpPr>
        <p:spPr>
          <a:xfrm>
            <a:off x="525162" y="6246280"/>
            <a:ext cx="813889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Arial"/>
              </a:rPr>
              <a:t>Zakopane Conference on Nuclear Physics 2026</a:t>
            </a:r>
            <a:endParaRPr sz="17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4067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98F9B-9509-EA8F-6B7F-FE9979A0C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10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/>
              </a:rPr>
              <a:t>First charge</a:t>
            </a:r>
            <a:r>
              <a:rPr lang="de-CH" dirty="0">
                <a:latin typeface="Arial"/>
              </a:rPr>
              <a:t> </a:t>
            </a:r>
            <a:r>
              <a:rPr dirty="0" err="1">
                <a:latin typeface="Arial"/>
              </a:rPr>
              <a:t>radi</a:t>
            </a:r>
            <a:r>
              <a:rPr lang="de-CH" dirty="0">
                <a:latin typeface="Arial"/>
              </a:rPr>
              <a:t>i</a:t>
            </a:r>
            <a:r>
              <a:rPr dirty="0">
                <a:latin typeface="Arial"/>
              </a:rPr>
              <a:t> </a:t>
            </a:r>
            <a:r>
              <a:rPr lang="en-US" dirty="0">
                <a:latin typeface="Arial"/>
              </a:rPr>
              <a:t>of </a:t>
            </a:r>
            <a:r>
              <a:rPr lang="en-US" baseline="30000" dirty="0">
                <a:latin typeface="Arial"/>
              </a:rPr>
              <a:t>54-59</a:t>
            </a:r>
            <a:r>
              <a:rPr dirty="0">
                <a:latin typeface="Arial"/>
              </a:rPr>
              <a:t>Co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5736" y="1619432"/>
            <a:ext cx="4846320" cy="3567643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rgbClr val="000000"/>
                </a:solidFill>
                <a:latin typeface="+mj-lt"/>
              </a:rPr>
              <a:t>C</a:t>
            </a:r>
            <a:r>
              <a:rPr lang="en-BE" dirty="0">
                <a:solidFill>
                  <a:srgbClr val="000000"/>
                </a:solidFill>
                <a:latin typeface="+mj-lt"/>
              </a:rPr>
              <a:t>harge radii of the Co chain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 fit nicely between Ni and Fe</a:t>
            </a:r>
            <a:endParaRPr lang="de-CH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de-CH" dirty="0">
                <a:solidFill>
                  <a:srgbClr val="000000"/>
                </a:solidFill>
                <a:latin typeface="+mj-lt"/>
              </a:rPr>
              <a:t>Co has a </a:t>
            </a:r>
            <a:r>
              <a:rPr lang="de-CH" b="1" dirty="0">
                <a:solidFill>
                  <a:srgbClr val="000000"/>
                </a:solidFill>
                <a:latin typeface="+mj-lt"/>
              </a:rPr>
              <a:t>kink at N = 28 </a:t>
            </a:r>
            <a:r>
              <a:rPr lang="de-CH" dirty="0">
                <a:solidFill>
                  <a:srgbClr val="000000"/>
                </a:solidFill>
                <a:latin typeface="+mj-lt"/>
              </a:rPr>
              <a:t>shell closure, similar to all other isotopes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dirty="0">
                <a:solidFill>
                  <a:srgbClr val="000000"/>
                </a:solidFill>
                <a:latin typeface="+mj-lt"/>
              </a:rPr>
              <a:t>δ⟨r²⟩(54ᵐ,54</a:t>
            </a:r>
            <a:r>
              <a:rPr baseline="30000" dirty="0">
                <a:solidFill>
                  <a:srgbClr val="000000"/>
                </a:solidFill>
                <a:latin typeface="+mj-lt"/>
              </a:rPr>
              <a:t>g</a:t>
            </a:r>
            <a:r>
              <a:rPr dirty="0">
                <a:solidFill>
                  <a:srgbClr val="000000"/>
                </a:solidFill>
                <a:latin typeface="+mj-lt"/>
              </a:rPr>
              <a:t>) =</a:t>
            </a:r>
            <a:r>
              <a:rPr lang="en-US" b="1" dirty="0">
                <a:solidFill>
                  <a:srgbClr val="000000"/>
                </a:solidFill>
                <a:latin typeface="+mj-lt"/>
              </a:rPr>
              <a:t> −0.055(18) fm²</a:t>
            </a:r>
          </a:p>
          <a:p>
            <a:pPr marL="285750" indent="-285750">
              <a:lnSpc>
                <a:spcPct val="100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rgbClr val="000000"/>
                </a:solidFill>
                <a:latin typeface="+mj-lt"/>
              </a:rPr>
              <a:t>T = 0 isomer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has the smallest radius – in agreement with</a:t>
            </a:r>
            <a:r>
              <a:rPr lang="en-BE" dirty="0">
                <a:solidFill>
                  <a:srgbClr val="000000"/>
                </a:solidFill>
                <a:latin typeface="+mj-lt"/>
              </a:rPr>
              <a:t> the π–ν pairing picture 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dirty="0">
                <a:solidFill>
                  <a:srgbClr val="000000"/>
                </a:solidFill>
                <a:latin typeface="+mj-lt"/>
              </a:rPr>
              <a:t>Complements ³⁸K, ⁴²Sc, ⁵⁰Mn: a 4th self-conjugate case</a:t>
            </a:r>
          </a:p>
          <a:p>
            <a:pPr marL="285750" indent="-285750">
              <a:lnSpc>
                <a:spcPct val="108000"/>
              </a:lnSpc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Linear trend?</a:t>
            </a:r>
            <a:endParaRPr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C5BA11-C9FE-8CE2-D84C-4E9E6ACBF397}"/>
              </a:ext>
            </a:extLst>
          </p:cNvPr>
          <p:cNvSpPr txBox="1"/>
          <p:nvPr/>
        </p:nvSpPr>
        <p:spPr>
          <a:xfrm>
            <a:off x="11283576" y="17331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97F42B-E296-8B94-5278-71643A064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69" y="1619432"/>
            <a:ext cx="5946316" cy="4322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AB6AF9-EDD0-DEE7-B3E5-1A93A19255A4}"/>
              </a:ext>
            </a:extLst>
          </p:cNvPr>
          <p:cNvSpPr txBox="1"/>
          <p:nvPr/>
        </p:nvSpPr>
        <p:spPr>
          <a:xfrm>
            <a:off x="1990187" y="3519935"/>
            <a:ext cx="164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>
                    <a:alpha val="70000"/>
                  </a:srgbClr>
                </a:solidFill>
              </a:rPr>
              <a:t>Preliminary</a:t>
            </a:r>
            <a:r>
              <a:rPr lang="en-US" dirty="0"/>
              <a:t> </a:t>
            </a:r>
            <a:endParaRPr lang="en-BE" dirty="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D5FBC1CD-2DBA-7B93-F792-8F63CC0CB5EA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05E91F-975D-AA6D-0864-232A798B2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945" y="1619432"/>
            <a:ext cx="6224515" cy="39402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0602F7-6345-D5AB-9649-2ABCD37FE6D4}"/>
              </a:ext>
            </a:extLst>
          </p:cNvPr>
          <p:cNvSpPr txBox="1"/>
          <p:nvPr/>
        </p:nvSpPr>
        <p:spPr>
          <a:xfrm>
            <a:off x="2284271" y="2284445"/>
            <a:ext cx="164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>
                    <a:alpha val="70000"/>
                  </a:srgbClr>
                </a:solidFill>
              </a:rPr>
              <a:t>Preliminary</a:t>
            </a:r>
            <a:r>
              <a:rPr lang="en-US" dirty="0">
                <a:solidFill>
                  <a:schemeClr val="tx1">
                    <a:alpha val="40000"/>
                  </a:schemeClr>
                </a:solidFill>
              </a:rPr>
              <a:t> </a:t>
            </a:r>
            <a:endParaRPr lang="en-BE" dirty="0">
              <a:solidFill>
                <a:schemeClr val="tx1">
                  <a:alpha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C0CBC3-B14B-7FA0-E4EF-E2A095B99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11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/>
              </a:rPr>
              <a:t>The ⁴²Sc–⁵⁰Mn–⁵⁴Co trend: linear in f₇</a:t>
            </a:r>
            <a:r>
              <a:rPr baseline="-25000" dirty="0">
                <a:latin typeface="Arial"/>
              </a:rPr>
              <a:t>/</a:t>
            </a:r>
            <a:r>
              <a:rPr dirty="0">
                <a:latin typeface="Arial"/>
              </a:rPr>
              <a:t>₂ filling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0410" y="1712638"/>
            <a:ext cx="5308588" cy="3234860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65113" indent="-265113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rgbClr val="000000"/>
                </a:solidFill>
              </a:rPr>
              <a:t>|δ⟨r²⟩(</a:t>
            </a:r>
            <a:r>
              <a:rPr lang="en-BE" dirty="0" err="1">
                <a:solidFill>
                  <a:srgbClr val="000000"/>
                </a:solidFill>
              </a:rPr>
              <a:t>g,m</a:t>
            </a:r>
            <a:r>
              <a:rPr lang="en-BE" dirty="0">
                <a:solidFill>
                  <a:srgbClr val="000000"/>
                </a:solidFill>
              </a:rPr>
              <a:t>)| falls smoothly with f₇</a:t>
            </a:r>
            <a:r>
              <a:rPr lang="en-BE" baseline="-25000" dirty="0">
                <a:solidFill>
                  <a:srgbClr val="000000"/>
                </a:solidFill>
              </a:rPr>
              <a:t>/</a:t>
            </a:r>
            <a:r>
              <a:rPr lang="en-BE" dirty="0">
                <a:solidFill>
                  <a:srgbClr val="000000"/>
                </a:solidFill>
              </a:rPr>
              <a:t>₂ filling: </a:t>
            </a:r>
            <a:br>
              <a:rPr lang="en-US" dirty="0"/>
            </a:br>
            <a:r>
              <a:rPr lang="en-BE" dirty="0">
                <a:solidFill>
                  <a:srgbClr val="000000"/>
                </a:solidFill>
              </a:rPr>
              <a:t>n = 1, 5, 7 for ⁴²Sc, ⁵⁰Mn, ⁵⁴Co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marL="265113" indent="-265113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rgbClr val="000000"/>
                </a:solidFill>
              </a:rPr>
              <a:t>All three points lie within 1σ of the fitted line</a:t>
            </a:r>
            <a:endParaRPr lang="en-US" b="1" i="0" dirty="0">
              <a:solidFill>
                <a:srgbClr val="000000"/>
              </a:solidFill>
            </a:endParaRPr>
          </a:p>
          <a:p>
            <a:pPr marL="265113" indent="-265113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b="1" i="0" dirty="0">
                <a:solidFill>
                  <a:srgbClr val="000000"/>
                </a:solidFill>
              </a:rPr>
              <a:t>Expected: </a:t>
            </a:r>
            <a:r>
              <a:rPr b="0" i="0" dirty="0">
                <a:solidFill>
                  <a:srgbClr val="000000"/>
                </a:solidFill>
              </a:rPr>
              <a:t>the pairing-blocking phase space shrinks ∝ remaining f₇</a:t>
            </a:r>
            <a:r>
              <a:rPr b="0" i="0" baseline="-25000" dirty="0">
                <a:solidFill>
                  <a:srgbClr val="000000"/>
                </a:solidFill>
              </a:rPr>
              <a:t>/</a:t>
            </a:r>
            <a:r>
              <a:rPr b="0" i="0" dirty="0">
                <a:solidFill>
                  <a:srgbClr val="000000"/>
                </a:solidFill>
              </a:rPr>
              <a:t>₂ holes (8−n), toward the ⁵⁶Ni closure</a:t>
            </a:r>
          </a:p>
          <a:p>
            <a:pPr marL="265113" indent="-265113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b="1" i="0" dirty="0">
                <a:solidFill>
                  <a:srgbClr val="000000"/>
                </a:solidFill>
              </a:rPr>
              <a:t>³⁸K </a:t>
            </a:r>
            <a:r>
              <a:rPr lang="de-CH" b="1" i="0" dirty="0" err="1">
                <a:solidFill>
                  <a:srgbClr val="000000"/>
                </a:solidFill>
              </a:rPr>
              <a:t>is</a:t>
            </a:r>
            <a:r>
              <a:rPr lang="de-CH" b="1" i="0" dirty="0">
                <a:solidFill>
                  <a:srgbClr val="000000"/>
                </a:solidFill>
              </a:rPr>
              <a:t> </a:t>
            </a:r>
            <a:r>
              <a:rPr b="1" i="0" dirty="0">
                <a:solidFill>
                  <a:srgbClr val="000000"/>
                </a:solidFill>
              </a:rPr>
              <a:t>excluded</a:t>
            </a:r>
            <a:r>
              <a:rPr lang="de-CH" b="1" i="0" dirty="0">
                <a:solidFill>
                  <a:srgbClr val="000000"/>
                </a:solidFill>
              </a:rPr>
              <a:t>: </a:t>
            </a:r>
            <a:r>
              <a:rPr lang="de-CH" i="0" dirty="0" err="1">
                <a:solidFill>
                  <a:srgbClr val="000000"/>
                </a:solidFill>
              </a:rPr>
              <a:t>it</a:t>
            </a:r>
            <a:r>
              <a:rPr lang="de-CH" i="0" dirty="0">
                <a:solidFill>
                  <a:srgbClr val="000000"/>
                </a:solidFill>
              </a:rPr>
              <a:t> </a:t>
            </a:r>
            <a:r>
              <a:rPr lang="de-CH" i="0" dirty="0" err="1">
                <a:solidFill>
                  <a:srgbClr val="000000"/>
                </a:solidFill>
              </a:rPr>
              <a:t>belongs</a:t>
            </a:r>
            <a:r>
              <a:rPr lang="de-CH" i="0" dirty="0">
                <a:solidFill>
                  <a:srgbClr val="000000"/>
                </a:solidFill>
              </a:rPr>
              <a:t> </a:t>
            </a:r>
            <a:r>
              <a:rPr lang="de-CH" i="0" dirty="0" err="1">
                <a:solidFill>
                  <a:srgbClr val="000000"/>
                </a:solidFill>
              </a:rPr>
              <a:t>to</a:t>
            </a:r>
            <a:r>
              <a:rPr i="0" dirty="0">
                <a:solidFill>
                  <a:srgbClr val="000000"/>
                </a:solidFill>
              </a:rPr>
              <a:t> </a:t>
            </a:r>
            <a:r>
              <a:rPr b="0" i="0" dirty="0">
                <a:solidFill>
                  <a:srgbClr val="000000"/>
                </a:solidFill>
              </a:rPr>
              <a:t>a different shell — aligned state 3⁺, not 7⁺ — not part of this f₇</a:t>
            </a:r>
            <a:r>
              <a:rPr b="0" i="0" baseline="-25000" dirty="0">
                <a:solidFill>
                  <a:srgbClr val="000000"/>
                </a:solidFill>
              </a:rPr>
              <a:t>/</a:t>
            </a:r>
            <a:r>
              <a:rPr b="0" i="0" dirty="0">
                <a:solidFill>
                  <a:srgbClr val="000000"/>
                </a:solidFill>
              </a:rPr>
              <a:t>₂</a:t>
            </a:r>
            <a:r>
              <a:rPr lang="de-CH" b="0" i="0" dirty="0">
                <a:solidFill>
                  <a:srgbClr val="000000"/>
                </a:solidFill>
              </a:rPr>
              <a:t> </a:t>
            </a:r>
            <a:r>
              <a:rPr b="0" i="0" dirty="0">
                <a:solidFill>
                  <a:srgbClr val="000000"/>
                </a:solidFill>
              </a:rPr>
              <a:t>filling sequence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5DA50-D4E0-A3D0-9841-62BD9163E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54" y="1463040"/>
            <a:ext cx="5138962" cy="4583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7D601B-3D40-517B-8041-B16B09577E74}"/>
              </a:ext>
            </a:extLst>
          </p:cNvPr>
          <p:cNvSpPr txBox="1"/>
          <p:nvPr/>
        </p:nvSpPr>
        <p:spPr>
          <a:xfrm>
            <a:off x="1705707" y="3428999"/>
            <a:ext cx="164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>
                    <a:alpha val="70000"/>
                  </a:srgbClr>
                </a:solidFill>
              </a:rPr>
              <a:t>Preliminary</a:t>
            </a:r>
            <a:r>
              <a:rPr lang="en-US" dirty="0"/>
              <a:t> </a:t>
            </a:r>
            <a:endParaRPr lang="en-BE"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24D8AF7-F6EE-32B6-C2A5-DB38A8F095F6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1B69F-D295-42CD-301A-73FF7810C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BC02A4-D8D8-8516-ABBB-E52AE826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12</a:t>
            </a:fld>
            <a:endParaRPr lang="nl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5853FF-765C-A03B-3CEA-678BE904C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/>
              </a:rPr>
              <a:t>Summary and </a:t>
            </a:r>
            <a:r>
              <a:rPr lang="en-US" noProof="0" dirty="0">
                <a:latin typeface="Arial"/>
              </a:rPr>
              <a:t>outlook</a:t>
            </a:r>
            <a:endParaRPr dirty="0"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1A4988-8E08-F768-0F67-D48BBFFD7BE2}"/>
              </a:ext>
            </a:extLst>
          </p:cNvPr>
          <p:cNvSpPr txBox="1"/>
          <p:nvPr/>
        </p:nvSpPr>
        <p:spPr>
          <a:xfrm>
            <a:off x="576000" y="1753323"/>
            <a:ext cx="10424160" cy="3810146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⁵⁴⁻⁵⁹Co measured at IGISOL: hyperfine structure and isotope shifts across N = 28</a:t>
            </a: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First empirical charge radii for Co below the Z = 28 closure, via Ni-calibrated F and M</a:t>
            </a: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l-GR" b="1" i="0" dirty="0">
                <a:solidFill>
                  <a:srgbClr val="000000"/>
                </a:solidFill>
              </a:rPr>
              <a:t>δ⟨</a:t>
            </a:r>
            <a:r>
              <a:rPr lang="en-US" b="1" i="0" dirty="0">
                <a:solidFill>
                  <a:srgbClr val="000000"/>
                </a:solidFill>
              </a:rPr>
              <a:t>r²⟩(⁵⁴ᵐ,⁵⁴ᵍ) = </a:t>
            </a:r>
            <a:r>
              <a:rPr lang="en-US" b="1" dirty="0">
                <a:solidFill>
                  <a:srgbClr val="000000"/>
                </a:solidFill>
              </a:rPr>
              <a:t>−0.055(18) </a:t>
            </a:r>
            <a:r>
              <a:rPr lang="en-US" b="1" i="0" dirty="0">
                <a:solidFill>
                  <a:srgbClr val="000000"/>
                </a:solidFill>
              </a:rPr>
              <a:t>fm² </a:t>
            </a:r>
            <a:r>
              <a:rPr lang="en-US" dirty="0">
                <a:solidFill>
                  <a:srgbClr val="000000"/>
                </a:solidFill>
              </a:rPr>
              <a:t>–</a:t>
            </a:r>
            <a:r>
              <a:rPr lang="en-US" i="0" dirty="0">
                <a:solidFill>
                  <a:srgbClr val="000000"/>
                </a:solidFill>
              </a:rPr>
              <a:t> a 4th self-conjugate test of </a:t>
            </a:r>
            <a:r>
              <a:rPr lang="el-GR" i="0" dirty="0">
                <a:solidFill>
                  <a:srgbClr val="000000"/>
                </a:solidFill>
              </a:rPr>
              <a:t>π–ν </a:t>
            </a:r>
            <a:r>
              <a:rPr lang="en-US" i="0" dirty="0">
                <a:solidFill>
                  <a:srgbClr val="000000"/>
                </a:solidFill>
              </a:rPr>
              <a:t>pairing</a:t>
            </a: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⁴²Sc, ⁵⁰Mn, ⁵⁴Co </a:t>
            </a:r>
            <a:r>
              <a:rPr lang="en-BE" dirty="0">
                <a:solidFill>
                  <a:srgbClr val="000000"/>
                </a:solidFill>
              </a:rPr>
              <a:t>|δ⟨r²⟩(</a:t>
            </a:r>
            <a:r>
              <a:rPr lang="en-BE" dirty="0" err="1">
                <a:solidFill>
                  <a:srgbClr val="000000"/>
                </a:solidFill>
              </a:rPr>
              <a:t>g,m</a:t>
            </a:r>
            <a:r>
              <a:rPr lang="en-BE" dirty="0">
                <a:solidFill>
                  <a:srgbClr val="000000"/>
                </a:solidFill>
              </a:rPr>
              <a:t>)| </a:t>
            </a:r>
            <a:r>
              <a:rPr lang="en-US" dirty="0">
                <a:solidFill>
                  <a:srgbClr val="000000"/>
                </a:solidFill>
              </a:rPr>
              <a:t>falls linearly </a:t>
            </a:r>
            <a:r>
              <a:rPr lang="en-US" i="0" dirty="0">
                <a:solidFill>
                  <a:srgbClr val="000000"/>
                </a:solidFill>
              </a:rPr>
              <a:t>with f₇</a:t>
            </a:r>
            <a:r>
              <a:rPr lang="en-US" i="0" baseline="-25000" dirty="0">
                <a:solidFill>
                  <a:srgbClr val="000000"/>
                </a:solidFill>
              </a:rPr>
              <a:t>/</a:t>
            </a:r>
            <a:r>
              <a:rPr lang="en-US" dirty="0">
                <a:solidFill>
                  <a:srgbClr val="000000"/>
                </a:solidFill>
              </a:rPr>
              <a:t>₂ filling</a:t>
            </a:r>
            <a:endParaRPr lang="en-US" i="0" dirty="0">
              <a:solidFill>
                <a:srgbClr val="000000"/>
              </a:solidFill>
            </a:endParaRP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endParaRPr lang="en-US" i="0" dirty="0">
              <a:solidFill>
                <a:srgbClr val="000000"/>
              </a:solidFill>
            </a:endParaRPr>
          </a:p>
          <a:p>
            <a:pPr marL="271463" indent="-271463">
              <a:lnSpc>
                <a:spcPct val="108000"/>
              </a:lnSpc>
              <a:spcAft>
                <a:spcPts val="1500"/>
              </a:spcAft>
            </a:pPr>
            <a:r>
              <a:rPr lang="en-US" b="1" i="0" dirty="0">
                <a:solidFill>
                  <a:srgbClr val="2F4D5D"/>
                </a:solidFill>
              </a:rPr>
              <a:t>Outlook</a:t>
            </a: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</a:rPr>
              <a:t>⁵³</a:t>
            </a:r>
            <a:r>
              <a:rPr lang="en-US" b="1" i="0" baseline="30000" dirty="0">
                <a:solidFill>
                  <a:srgbClr val="000000"/>
                </a:solidFill>
              </a:rPr>
              <a:t>m</a:t>
            </a:r>
            <a:r>
              <a:rPr lang="en-US" b="1" i="0" dirty="0">
                <a:solidFill>
                  <a:srgbClr val="000000"/>
                </a:solidFill>
              </a:rPr>
              <a:t>Co</a:t>
            </a:r>
            <a:r>
              <a:rPr lang="en-US" i="0" dirty="0">
                <a:solidFill>
                  <a:srgbClr val="000000"/>
                </a:solidFill>
              </a:rPr>
              <a:t>, the proton-emitting isomer n</a:t>
            </a:r>
            <a:r>
              <a:rPr lang="en-US" dirty="0">
                <a:solidFill>
                  <a:srgbClr val="000000"/>
                </a:solidFill>
              </a:rPr>
              <a:t>ear the proton </a:t>
            </a:r>
            <a:r>
              <a:rPr lang="en-US" i="0" dirty="0">
                <a:solidFill>
                  <a:srgbClr val="000000"/>
                </a:solidFill>
              </a:rPr>
              <a:t>dripline</a:t>
            </a:r>
          </a:p>
          <a:p>
            <a:pPr marL="271463" indent="-271463">
              <a:lnSpc>
                <a:spcPct val="108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00000"/>
                </a:solidFill>
              </a:rPr>
              <a:t>Measure </a:t>
            </a:r>
            <a:r>
              <a:rPr lang="en-US" b="1" i="0" dirty="0">
                <a:solidFill>
                  <a:srgbClr val="000000"/>
                </a:solidFill>
              </a:rPr>
              <a:t>⁴⁶V </a:t>
            </a:r>
            <a:r>
              <a:rPr lang="en-US" i="0" dirty="0">
                <a:solidFill>
                  <a:srgbClr val="000000"/>
                </a:solidFill>
              </a:rPr>
              <a:t>whether it </a:t>
            </a:r>
            <a:r>
              <a:rPr lang="en-US" dirty="0">
                <a:solidFill>
                  <a:srgbClr val="000000"/>
                </a:solidFill>
              </a:rPr>
              <a:t>holds </a:t>
            </a:r>
            <a:r>
              <a:rPr lang="en-US" i="0" dirty="0">
                <a:solidFill>
                  <a:srgbClr val="000000"/>
                </a:solidFill>
              </a:rPr>
              <a:t>the linear f₇</a:t>
            </a:r>
            <a:r>
              <a:rPr lang="en-US" i="0" baseline="-25000" dirty="0">
                <a:solidFill>
                  <a:srgbClr val="000000"/>
                </a:solidFill>
              </a:rPr>
              <a:t>/</a:t>
            </a:r>
            <a:r>
              <a:rPr lang="en-US" i="0" dirty="0">
                <a:solidFill>
                  <a:srgbClr val="000000"/>
                </a:solidFill>
              </a:rPr>
              <a:t>₂ trend</a:t>
            </a:r>
            <a:r>
              <a:rPr lang="en-US" dirty="0">
                <a:solidFill>
                  <a:srgbClr val="000000"/>
                </a:solidFill>
              </a:rPr>
              <a:t>     </a:t>
            </a:r>
            <a:endParaRPr b="0" dirty="0">
              <a:solidFill>
                <a:srgbClr val="000000"/>
              </a:solidFill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76CAD12E-5C88-02F7-E634-8F4E906B8C0E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8E034F-F91C-1E92-61EE-C1E4B9D10F45}"/>
              </a:ext>
            </a:extLst>
          </p:cNvPr>
          <p:cNvSpPr txBox="1"/>
          <p:nvPr/>
        </p:nvSpPr>
        <p:spPr>
          <a:xfrm>
            <a:off x="6178373" y="5209153"/>
            <a:ext cx="5251627" cy="30771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8000"/>
              </a:lnSpc>
              <a:spcAft>
                <a:spcPts val="1500"/>
              </a:spcAft>
            </a:pPr>
            <a:r>
              <a:rPr lang="en-US" sz="1400" dirty="0">
                <a:solidFill>
                  <a:srgbClr val="000000"/>
                </a:solidFill>
              </a:rPr>
              <a:t>For more information, join Angelos Karadimas’ talk</a:t>
            </a:r>
            <a:endParaRPr lang="en-B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31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775A144-026E-EB33-A2A0-DC4C71BD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00" y="-393420"/>
            <a:ext cx="10397200" cy="4623198"/>
          </a:xfrm>
        </p:spPr>
        <p:txBody>
          <a:bodyPr/>
          <a:lstStyle/>
          <a:p>
            <a:r>
              <a:rPr lang="en-US" sz="3500" dirty="0"/>
              <a:t>Thanks to the nuclear moments group </a:t>
            </a:r>
            <a:br>
              <a:rPr lang="en-US" sz="3500" dirty="0"/>
            </a:br>
            <a:r>
              <a:rPr lang="en-US" sz="3500" dirty="0"/>
              <a:t>and the IGISOL collaboration</a:t>
            </a:r>
            <a:br>
              <a:rPr lang="en-US" sz="3500" dirty="0"/>
            </a:br>
            <a:br>
              <a:rPr lang="en-US" sz="3500" dirty="0"/>
            </a:br>
            <a:br>
              <a:rPr lang="en-US" sz="3500" dirty="0"/>
            </a:br>
            <a:endParaRPr lang="en-BE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48479-51F9-4012-A198-982935D53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860" y="2007421"/>
            <a:ext cx="8864101" cy="44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rial"/>
              </a:rPr>
              <a:t>CKM Matrix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4800" y="1524925"/>
            <a:ext cx="11040000" cy="1900000"/>
          </a:xfrm>
          <a:prstGeom prst="rect">
            <a:avLst/>
          </a:prstGeom>
          <a:noFill/>
        </p:spPr>
        <p:txBody>
          <a:bodyPr wrap="square" lIns="18288" rIns="18288">
            <a:normAutofit fontScale="92500"/>
          </a:bodyPr>
          <a:lstStyle/>
          <a:p>
            <a:pPr marL="285750" indent="-28575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⁵⁴Co is one of ~14 superallowed 0</a:t>
            </a:r>
            <a:r>
              <a:rPr lang="en-US" baseline="30000" noProof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 → 0</a:t>
            </a:r>
            <a:r>
              <a:rPr lang="en-US" baseline="30000" noProof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 emitters used to extract V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ud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, the dominant CKM-unitarity term</a:t>
            </a:r>
          </a:p>
          <a:p>
            <a:pPr marL="285750" indent="-28575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That test shows a ~3σ deficit — the “Cabibbo Angle Anomaly” — driven by nuclear structure: the correction δ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C</a:t>
            </a:r>
          </a:p>
          <a:p>
            <a:pPr marL="285750" indent="-28575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δ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C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 corrects for the radial mismatch between proton and neutron wavefunctions — set by the nuclear charge distribution</a:t>
            </a:r>
          </a:p>
          <a:p>
            <a:pPr marL="285750" indent="-28575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Our measured R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c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(⁵⁴Co) directly constrains δ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C</a:t>
            </a: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, tightening V</a:t>
            </a:r>
            <a:r>
              <a:rPr lang="en-US" baseline="-25000" noProof="1">
                <a:solidFill>
                  <a:schemeClr val="bg2">
                    <a:lumMod val="10000"/>
                  </a:schemeClr>
                </a:solidFill>
              </a:rPr>
              <a:t>ud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357D8A-485B-276F-11F2-DB11A5DAD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US" noProof="1" smtClean="0"/>
              <a:t>14</a:t>
            </a:fld>
            <a:endParaRPr lang="en-US" noProof="1"/>
          </a:p>
        </p:txBody>
      </p:sp>
      <p:sp>
        <p:nvSpPr>
          <p:cNvPr id="7" name="TextBox 4"/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pic>
        <p:nvPicPr>
          <p:cNvPr id="21" name="Picture Hardy Towner Fig3" descr="Hardy and Towner Fig. 3: fractional uncertainty budget per input for the traditional nine superallowed transitions, 54Co highligh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000" y="3287306"/>
            <a:ext cx="6017688" cy="2662694"/>
          </a:xfrm>
          <a:prstGeom prst="rect">
            <a:avLst/>
          </a:prstGeom>
        </p:spPr>
      </p:pic>
      <p:sp>
        <p:nvSpPr>
          <p:cNvPr id="22" name="Fig3 citation"/>
          <p:cNvSpPr txBox="1"/>
          <p:nvPr/>
        </p:nvSpPr>
        <p:spPr>
          <a:xfrm>
            <a:off x="3384000" y="5960000"/>
            <a:ext cx="5424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900" i="1" dirty="0">
                <a:solidFill>
                  <a:srgbClr val="595959"/>
                </a:solidFill>
              </a:rPr>
              <a:t>J.C. Hardy, I.S. Towner, Phys. Rev. C 91, 025501 (2015), Fig. 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BEF82B-BE6C-D313-BBCD-F4D65DC8A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557000"/>
            <a:ext cx="11041200" cy="4464000"/>
          </a:xfrm>
        </p:spPr>
        <p:txBody>
          <a:bodyPr>
            <a:normAutofit/>
          </a:bodyPr>
          <a:lstStyle/>
          <a:p>
            <a:r>
              <a:rPr lang="en-BE" sz="1800" dirty="0"/>
              <a:t>Moments from A ratios to the ⁵⁹Co reference (μ = 4.627 μ</a:t>
            </a:r>
            <a:r>
              <a:rPr lang="en-BE" sz="1800" baseline="-25000" dirty="0"/>
              <a:t>N</a:t>
            </a:r>
            <a:r>
              <a:rPr lang="en-BE" sz="1800" dirty="0"/>
              <a:t>)</a:t>
            </a:r>
            <a:endParaRPr lang="en-US" sz="1800" dirty="0"/>
          </a:p>
          <a:p>
            <a:r>
              <a:rPr lang="en-BE" sz="1800" dirty="0"/>
              <a:t>Remeasured moments agree with literature within 1σ </a:t>
            </a:r>
            <a:endParaRPr lang="en-US" sz="1800" dirty="0"/>
          </a:p>
          <a:p>
            <a:r>
              <a:rPr lang="en-US" sz="1800" dirty="0">
                <a:latin typeface="+mn-lt"/>
              </a:rPr>
              <a:t>Two new values for dipole moments of </a:t>
            </a:r>
            <a:r>
              <a:rPr lang="en-US" sz="1800" baseline="30000" dirty="0">
                <a:latin typeface="+mn-lt"/>
              </a:rPr>
              <a:t>54m</a:t>
            </a:r>
            <a:r>
              <a:rPr lang="en-US" sz="1800" dirty="0">
                <a:latin typeface="+mn-lt"/>
              </a:rPr>
              <a:t>Co and </a:t>
            </a:r>
            <a:r>
              <a:rPr lang="en-US" sz="1800" baseline="30000" dirty="0">
                <a:latin typeface="+mn-lt"/>
              </a:rPr>
              <a:t>58m</a:t>
            </a:r>
            <a:r>
              <a:rPr lang="en-US" sz="1800" dirty="0">
                <a:latin typeface="+mn-lt"/>
              </a:rPr>
              <a:t>Co</a:t>
            </a:r>
            <a:endParaRPr lang="en-BE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B878A-1B4A-869E-6909-C44289B8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15</a:t>
            </a:fld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4D2320-E662-2FB5-EBFA-409E03217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moments</a:t>
            </a:r>
            <a:endParaRPr lang="en-B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BCB253-3197-82B8-1AD5-E140FB835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258372"/>
              </p:ext>
            </p:extLst>
          </p:nvPr>
        </p:nvGraphicFramePr>
        <p:xfrm>
          <a:off x="2888464" y="3061014"/>
          <a:ext cx="6720461" cy="2590094"/>
        </p:xfrm>
        <a:graphic>
          <a:graphicData uri="http://schemas.openxmlformats.org/drawingml/2006/table">
            <a:tbl>
              <a:tblPr/>
              <a:tblGrid>
                <a:gridCol w="1401943">
                  <a:extLst>
                    <a:ext uri="{9D8B030D-6E8A-4147-A177-3AD203B41FA5}">
                      <a16:colId xmlns:a16="http://schemas.microsoft.com/office/drawing/2014/main" val="1423742250"/>
                    </a:ext>
                  </a:extLst>
                </a:gridCol>
                <a:gridCol w="632613">
                  <a:extLst>
                    <a:ext uri="{9D8B030D-6E8A-4147-A177-3AD203B41FA5}">
                      <a16:colId xmlns:a16="http://schemas.microsoft.com/office/drawing/2014/main" val="3571352298"/>
                    </a:ext>
                  </a:extLst>
                </a:gridCol>
                <a:gridCol w="1681415">
                  <a:extLst>
                    <a:ext uri="{9D8B030D-6E8A-4147-A177-3AD203B41FA5}">
                      <a16:colId xmlns:a16="http://schemas.microsoft.com/office/drawing/2014/main" val="841716474"/>
                    </a:ext>
                  </a:extLst>
                </a:gridCol>
                <a:gridCol w="2047664">
                  <a:extLst>
                    <a:ext uri="{9D8B030D-6E8A-4147-A177-3AD203B41FA5}">
                      <a16:colId xmlns:a16="http://schemas.microsoft.com/office/drawing/2014/main" val="3653366861"/>
                    </a:ext>
                  </a:extLst>
                </a:gridCol>
                <a:gridCol w="956826">
                  <a:extLst>
                    <a:ext uri="{9D8B030D-6E8A-4147-A177-3AD203B41FA5}">
                      <a16:colId xmlns:a16="http://schemas.microsoft.com/office/drawing/2014/main" val="1561460009"/>
                    </a:ext>
                  </a:extLst>
                </a:gridCol>
              </a:tblGrid>
              <a:tr h="4050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Isotope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μ this work [μ</a:t>
                      </a:r>
                      <a:r>
                        <a:rPr lang="en-BE" sz="1600" b="1" i="0" u="none" strike="noStrike" baseline="-25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]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μ lit. [μ</a:t>
                      </a:r>
                      <a:r>
                        <a:rPr lang="en-BE" sz="1600" b="1" i="0" u="none" strike="noStrike" baseline="-25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]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σ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8D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850975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⁵⁴ᵐ</a:t>
                      </a:r>
                      <a:r>
                        <a:rPr lang="en-BE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3.77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(7)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197812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⁵⁵</a:t>
                      </a:r>
                      <a:r>
                        <a:rPr lang="en-BE" sz="18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7/2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4.87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4.822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695124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⁵⁶</a:t>
                      </a:r>
                      <a:r>
                        <a:rPr lang="en-BE" sz="18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3.83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3.850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202715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⁵⁷</a:t>
                      </a:r>
                      <a:r>
                        <a:rPr lang="en-BE" sz="18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7/2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4.73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4.720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501931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⁵⁸</a:t>
                      </a:r>
                      <a:r>
                        <a:rPr lang="en-BE" sz="1800" b="0" i="0" u="none" strike="noStrike" kern="1200" baseline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 </a:t>
                      </a:r>
                      <a:endParaRPr lang="en-BE" sz="18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4.044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(8)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275712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⁵⁸</a:t>
                      </a:r>
                      <a:r>
                        <a:rPr lang="en-BE" sz="18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ᵐ</a:t>
                      </a:r>
                      <a:r>
                        <a:rPr lang="en-BE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4.52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(5)</a:t>
                      </a:r>
                      <a:endParaRPr lang="en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B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6521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CF7D9EE-002B-1763-6DD8-7373F7BA6F2F}"/>
              </a:ext>
            </a:extLst>
          </p:cNvPr>
          <p:cNvSpPr txBox="1"/>
          <p:nvPr/>
        </p:nvSpPr>
        <p:spPr>
          <a:xfrm>
            <a:off x="3292144" y="5701179"/>
            <a:ext cx="63999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⁵⁵Co: Callaghan et al., NMR (1973), ⁵⁶Co, ⁵⁷Co: J. Phys. C 10, 3651 (1977), ⁵⁸Co: Physica 57, 1 (1972)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5DE18DCD-860B-D730-DA59-83B9BB6983E1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  <p:extLst>
      <p:ext uri="{BB962C8B-B14F-4D97-AF65-F5344CB8AC3E}">
        <p14:creationId xmlns:p14="http://schemas.microsoft.com/office/powerpoint/2010/main" val="4265636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35AC58-9CC0-F2A8-47CB-ABD3C9474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16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>
                <a:latin typeface="Arial"/>
              </a:rPr>
              <a:t>First measurement: μ(⁵⁴ᵐCo)</a:t>
            </a:r>
          </a:p>
        </p:txBody>
      </p:sp>
      <p:pic>
        <p:nvPicPr>
          <p:cNvPr id="5" name="Picture 4" descr="QuenchingComparison.png"/>
          <p:cNvPicPr>
            <a:picLocks noChangeAspect="1"/>
          </p:cNvPicPr>
          <p:nvPr/>
        </p:nvPicPr>
        <p:blipFill>
          <a:blip r:embed="rId3"/>
          <a:srcRect l="943" t="6677" r="880" b="1079"/>
          <a:stretch>
            <a:fillRect/>
          </a:stretch>
        </p:blipFill>
        <p:spPr>
          <a:xfrm>
            <a:off x="518160" y="2190750"/>
            <a:ext cx="5688330" cy="2636520"/>
          </a:xfrm>
          <a:prstGeom prst="rect">
            <a:avLst/>
          </a:prstGeom>
          <a:ln w="6350">
            <a:solidFill>
              <a:srgbClr val="466E87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460741" y="2055098"/>
            <a:ext cx="5598866" cy="3002232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Measured moment: </a:t>
            </a:r>
            <a:r>
              <a:rPr b="1" dirty="0">
                <a:solidFill>
                  <a:srgbClr val="000000"/>
                </a:solidFill>
              </a:rPr>
              <a:t>μ(⁵⁴ᵐCo) = +3.780(39) μ</a:t>
            </a:r>
            <a:r>
              <a:rPr b="1" baseline="-25000" dirty="0">
                <a:solidFill>
                  <a:srgbClr val="000000"/>
                </a:solidFill>
              </a:rPr>
              <a:t>N</a:t>
            </a:r>
            <a:endParaRPr b="1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i="0" dirty="0">
                <a:solidFill>
                  <a:srgbClr val="000000"/>
                </a:solidFill>
              </a:rPr>
              <a:t>Close to free Schmidt </a:t>
            </a:r>
            <a:r>
              <a:rPr b="0" i="0" dirty="0">
                <a:solidFill>
                  <a:srgbClr val="000000"/>
                </a:solidFill>
              </a:rPr>
              <a:t>and to ⁴²ᵐSc</a:t>
            </a:r>
            <a:r>
              <a:rPr lang="de-CH" dirty="0">
                <a:solidFill>
                  <a:srgbClr val="000000"/>
                </a:solidFill>
              </a:rPr>
              <a:t>, the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b="0" i="0" dirty="0">
                <a:solidFill>
                  <a:srgbClr val="000000"/>
                </a:solidFill>
              </a:rPr>
              <a:t>same stretched coupling</a:t>
            </a: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000000"/>
                </a:solidFill>
              </a:rPr>
              <a:t>Required quenching factor: </a:t>
            </a:r>
            <a:r>
              <a:rPr b="0" dirty="0">
                <a:solidFill>
                  <a:srgbClr val="000000"/>
                </a:solidFill>
              </a:rPr>
              <a:t>q ≈ 0.89(4) for ⁵⁴ᵐCo and q ≈ 0.93(2) for the literature ⁴²ᵐSc value </a:t>
            </a:r>
            <a:endParaRPr lang="en-US" b="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</a:rPr>
              <a:t>Reason</a:t>
            </a:r>
            <a:r>
              <a:rPr b="1" i="0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T</a:t>
            </a:r>
            <a:r>
              <a:rPr b="0" i="0" dirty="0">
                <a:solidFill>
                  <a:srgbClr val="000000"/>
                </a:solidFill>
              </a:rPr>
              <a:t>he</a:t>
            </a:r>
            <a:r>
              <a:rPr lang="de-CH" b="0" i="0" dirty="0">
                <a:solidFill>
                  <a:srgbClr val="000000"/>
                </a:solidFill>
              </a:rPr>
              <a:t> </a:t>
            </a:r>
            <a:r>
              <a:rPr lang="en-BE" dirty="0">
                <a:solidFill>
                  <a:srgbClr val="000000"/>
                </a:solidFill>
              </a:rPr>
              <a:t>[πf₇</a:t>
            </a:r>
            <a:r>
              <a:rPr lang="en-BE" baseline="-25000" dirty="0">
                <a:solidFill>
                  <a:srgbClr val="000000"/>
                </a:solidFill>
              </a:rPr>
              <a:t>/</a:t>
            </a:r>
            <a:r>
              <a:rPr lang="en-BE" dirty="0">
                <a:solidFill>
                  <a:srgbClr val="000000"/>
                </a:solidFill>
              </a:rPr>
              <a:t>₂ ⊗ νf₇</a:t>
            </a:r>
            <a:r>
              <a:rPr lang="en-BE" baseline="-25000" dirty="0">
                <a:solidFill>
                  <a:srgbClr val="000000"/>
                </a:solidFill>
              </a:rPr>
              <a:t>/</a:t>
            </a:r>
            <a:r>
              <a:rPr lang="en-BE" dirty="0">
                <a:solidFill>
                  <a:srgbClr val="000000"/>
                </a:solidFill>
              </a:rPr>
              <a:t>₂]</a:t>
            </a:r>
            <a:r>
              <a:rPr lang="en-BE" baseline="-25000" dirty="0">
                <a:solidFill>
                  <a:srgbClr val="000000"/>
                </a:solidFill>
              </a:rPr>
              <a:t>7⁺ </a:t>
            </a:r>
            <a:r>
              <a:rPr lang="en-BE" dirty="0">
                <a:solidFill>
                  <a:srgbClr val="000000"/>
                </a:solidFill>
              </a:rPr>
              <a:t>coupling is maximally aligned </a:t>
            </a:r>
            <a:r>
              <a:rPr lang="en-US" dirty="0">
                <a:solidFill>
                  <a:srgbClr val="000000"/>
                </a:solidFill>
                <a:latin typeface="Arial (textkörper)"/>
              </a:rPr>
              <a:t>→ </a:t>
            </a:r>
            <a:r>
              <a:rPr lang="en-BE" dirty="0">
                <a:solidFill>
                  <a:srgbClr val="000000"/>
                </a:solidFill>
              </a:rPr>
              <a:t>little configuration mixing, so little quenching</a:t>
            </a:r>
            <a:endParaRPr lang="en-US" b="0" i="0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D1E2C8-9160-EAC2-4FAA-704C9B1C411A}"/>
              </a:ext>
            </a:extLst>
          </p:cNvPr>
          <p:cNvSpPr txBox="1"/>
          <p:nvPr/>
        </p:nvSpPr>
        <p:spPr>
          <a:xfrm>
            <a:off x="5922189" y="5636802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⁴²ᵐSc: Á. Koszorús et al., Phys. Lett. B 819, 136439 (2021)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56BCB88A-F5C9-6899-2C15-5123F559174E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ox Ti:Sapphire"/>
          <p:cNvSpPr/>
          <p:nvPr/>
        </p:nvSpPr>
        <p:spPr>
          <a:xfrm>
            <a:off x="731504" y="3550876"/>
            <a:ext cx="2100000" cy="1500000"/>
          </a:xfrm>
          <a:prstGeom prst="roundRect">
            <a:avLst/>
          </a:prstGeom>
          <a:noFill/>
          <a:ln w="19050">
            <a:solidFill>
              <a:srgbClr val="404040"/>
            </a:solidFill>
          </a:ln>
        </p:spPr>
        <p:txBody>
          <a:bodyPr wrap="square" lIns="45720" rIns="45720" anchor="ctr">
            <a:normAutofit/>
          </a:bodyPr>
          <a:lstStyle/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Sirah Matisse TS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Ti:Sapphire laser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(CW, ~940 nm)</a:t>
            </a:r>
          </a:p>
        </p:txBody>
      </p:sp>
      <p:sp>
        <p:nvSpPr>
          <p:cNvPr id="31" name="Box SHG1"/>
          <p:cNvSpPr/>
          <p:nvPr/>
        </p:nvSpPr>
        <p:spPr>
          <a:xfrm>
            <a:off x="3431504" y="3550876"/>
            <a:ext cx="2100000" cy="1500000"/>
          </a:xfrm>
          <a:prstGeom prst="roundRect">
            <a:avLst/>
          </a:prstGeom>
          <a:noFill/>
          <a:ln w="19050">
            <a:solidFill>
              <a:srgbClr val="2E75B6"/>
            </a:solidFill>
          </a:ln>
        </p:spPr>
        <p:txBody>
          <a:bodyPr wrap="square" lIns="45720" rIns="45720" anchor="ctr">
            <a:normAutofit/>
          </a:bodyPr>
          <a:lstStyle/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Wavetrain SHG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cavity #1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→ 470 nm</a:t>
            </a:r>
          </a:p>
        </p:txBody>
      </p:sp>
      <p:sp>
        <p:nvSpPr>
          <p:cNvPr id="32" name="Box SHG2"/>
          <p:cNvSpPr/>
          <p:nvPr/>
        </p:nvSpPr>
        <p:spPr>
          <a:xfrm>
            <a:off x="6131504" y="3550876"/>
            <a:ext cx="2100000" cy="1500000"/>
          </a:xfrm>
          <a:prstGeom prst="roundRect">
            <a:avLst/>
          </a:prstGeom>
          <a:noFill/>
          <a:ln w="19050">
            <a:solidFill>
              <a:srgbClr val="2E75B6"/>
            </a:solidFill>
          </a:ln>
        </p:spPr>
        <p:txBody>
          <a:bodyPr wrap="square" lIns="45720" rIns="45720" anchor="ctr">
            <a:normAutofit/>
          </a:bodyPr>
          <a:lstStyle/>
          <a:p>
            <a:pPr algn="ctr"/>
            <a:r>
              <a:rPr lang="en-US" sz="1300" dirty="0" err="1">
                <a:solidFill>
                  <a:schemeClr val="bg2">
                    <a:lumMod val="25000"/>
                  </a:schemeClr>
                </a:solidFill>
              </a:rPr>
              <a:t>Wavetrain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</a:rPr>
              <a:t> SHG</a:t>
            </a:r>
          </a:p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</a:rPr>
              <a:t>cavity #2</a:t>
            </a:r>
          </a:p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</a:rPr>
              <a:t>→ ~235 nm (UV)</a:t>
            </a:r>
          </a:p>
        </p:txBody>
      </p:sp>
      <p:sp>
        <p:nvSpPr>
          <p:cNvPr id="33" name="Box Beamline"/>
          <p:cNvSpPr/>
          <p:nvPr/>
        </p:nvSpPr>
        <p:spPr>
          <a:xfrm>
            <a:off x="8831504" y="3550876"/>
            <a:ext cx="2100000" cy="150000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lIns="45720" rIns="45720" anchor="ctr">
            <a:normAutofit/>
          </a:bodyPr>
          <a:lstStyle/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Collinear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beamline</a:t>
            </a:r>
          </a:p>
          <a:p>
            <a:pPr algn="ctr"/>
            <a:r>
              <a:rPr lang="en-US" sz="1300">
                <a:solidFill>
                  <a:schemeClr val="bg2">
                    <a:lumMod val="25000"/>
                  </a:schemeClr>
                </a:solidFill>
              </a:rPr>
              <a:t>(ion overlap)</a:t>
            </a:r>
          </a:p>
        </p:txBody>
      </p:sp>
      <p:cxnSp>
        <p:nvCxnSpPr>
          <p:cNvPr id="34" name="Arrow 1"/>
          <p:cNvCxnSpPr/>
          <p:nvPr/>
        </p:nvCxnSpPr>
        <p:spPr>
          <a:xfrm>
            <a:off x="2831504" y="4300876"/>
            <a:ext cx="600000" cy="0"/>
          </a:xfrm>
          <a:prstGeom prst="straightConnector1">
            <a:avLst/>
          </a:prstGeom>
          <a:ln w="19050">
            <a:solidFill>
              <a:srgbClr val="8A97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Arrow 2"/>
          <p:cNvCxnSpPr/>
          <p:nvPr/>
        </p:nvCxnSpPr>
        <p:spPr>
          <a:xfrm>
            <a:off x="5531504" y="4300876"/>
            <a:ext cx="600000" cy="0"/>
          </a:xfrm>
          <a:prstGeom prst="straightConnector1">
            <a:avLst/>
          </a:prstGeom>
          <a:ln w="19050">
            <a:solidFill>
              <a:srgbClr val="8A97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Arrow 3"/>
          <p:cNvCxnSpPr/>
          <p:nvPr/>
        </p:nvCxnSpPr>
        <p:spPr>
          <a:xfrm>
            <a:off x="8231504" y="4300876"/>
            <a:ext cx="600000" cy="0"/>
          </a:xfrm>
          <a:prstGeom prst="straightConnector1">
            <a:avLst/>
          </a:prstGeom>
          <a:ln w="19050">
            <a:solidFill>
              <a:srgbClr val="8A97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Bracket Line"/>
          <p:cNvCxnSpPr/>
          <p:nvPr/>
        </p:nvCxnSpPr>
        <p:spPr>
          <a:xfrm>
            <a:off x="3431504" y="3400876"/>
            <a:ext cx="48000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Bracket Label"/>
          <p:cNvSpPr txBox="1"/>
          <p:nvPr/>
        </p:nvSpPr>
        <p:spPr>
          <a:xfrm>
            <a:off x="3431504" y="3100876"/>
            <a:ext cx="48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frequency-quadrupled overall (940 nm → 235 nm)</a:t>
            </a:r>
          </a:p>
        </p:txBody>
      </p:sp>
      <p:sp>
        <p:nvSpPr>
          <p:cNvPr id="39" name="N2 Note"/>
          <p:cNvSpPr txBox="1"/>
          <p:nvPr/>
        </p:nvSpPr>
        <p:spPr>
          <a:xfrm>
            <a:off x="731504" y="5100876"/>
            <a:ext cx="4800000" cy="650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1100" dirty="0">
                <a:solidFill>
                  <a:srgbClr val="2E75B6"/>
                </a:solidFill>
              </a:rPr>
              <a:t>laser + 1st SHG cavity purged with N</a:t>
            </a:r>
            <a:r>
              <a:rPr lang="en-US" sz="1100" baseline="-25000" dirty="0">
                <a:solidFill>
                  <a:srgbClr val="2E75B6"/>
                </a:solidFill>
              </a:rPr>
              <a:t>2</a:t>
            </a:r>
          </a:p>
          <a:p>
            <a:pPr algn="ctr"/>
            <a:r>
              <a:rPr lang="en-US" sz="1100" dirty="0">
                <a:solidFill>
                  <a:srgbClr val="2E75B6"/>
                </a:solidFill>
              </a:rPr>
              <a:t>(940 nm overlaps the H</a:t>
            </a:r>
            <a:r>
              <a:rPr lang="en-US" sz="1100" baseline="-25000" dirty="0">
                <a:solidFill>
                  <a:srgbClr val="2E75B6"/>
                </a:solidFill>
              </a:rPr>
              <a:t>2</a:t>
            </a:r>
            <a:r>
              <a:rPr lang="en-US" sz="1100" dirty="0">
                <a:solidFill>
                  <a:srgbClr val="2E75B6"/>
                </a:solidFill>
              </a:rPr>
              <a:t>O absorption band)</a:t>
            </a:r>
          </a:p>
        </p:txBody>
      </p:sp>
      <p:sp>
        <p:nvSpPr>
          <p:cNvPr id="40" name="UV Note"/>
          <p:cNvSpPr txBox="1"/>
          <p:nvPr/>
        </p:nvSpPr>
        <p:spPr>
          <a:xfrm>
            <a:off x="6131504" y="5100876"/>
            <a:ext cx="2100000" cy="650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lang="en-US" sz="1100">
                <a:solidFill>
                  <a:schemeClr val="bg2">
                    <a:lumMod val="25000"/>
                  </a:schemeClr>
                </a:solidFill>
              </a:rPr>
              <a:t>0.1–1.5 mW UV</a:t>
            </a:r>
          </a:p>
          <a:p>
            <a:pPr algn="ctr"/>
            <a:r>
              <a:rPr lang="en-US" sz="1100">
                <a:solidFill>
                  <a:schemeClr val="bg2">
                    <a:lumMod val="25000"/>
                  </a:schemeClr>
                </a:solidFill>
              </a:rPr>
              <a:t>→ 228–232 nm Co II transitions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rial"/>
              </a:rPr>
              <a:t>Generating the UV light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00" y="1773405"/>
            <a:ext cx="11040000" cy="700000"/>
          </a:xfrm>
          <a:prstGeom prst="rect">
            <a:avLst/>
          </a:prstGeom>
          <a:noFill/>
        </p:spPr>
        <p:txBody>
          <a:bodyPr wrap="square" lIns="18288" rIns="18288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The 4s → 4p spectroscopy transition lies deep in the UV (228–232 nm) — not directly reachable from a standard tunable laser</a:t>
            </a:r>
          </a:p>
          <a:p>
            <a:pPr marL="285750" indent="-285750">
              <a:lnSpc>
                <a:spcPct val="100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chemeClr val="bg2">
                    <a:lumMod val="10000"/>
                  </a:schemeClr>
                </a:solidFill>
              </a:rPr>
              <a:t>Reached by frequency-quadrupling a CW Ti:Sapphire laser (~940 nm) through two SHG cavities in series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357D8A-485B-276F-11F2-DB11A5DAD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US" noProof="1" smtClean="0"/>
              <a:t>17</a:t>
            </a:fld>
            <a:endParaRPr lang="en-US" noProof="1"/>
          </a:p>
        </p:txBody>
      </p:sp>
      <p:sp>
        <p:nvSpPr>
          <p:cNvPr id="7" name="TextBox 4"/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F65736-6401-6941-DB8C-7C856A52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18</a:t>
            </a:fld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2055E9-A170-B2D6-B928-978652DF3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 &amp; M calculation</a:t>
            </a:r>
            <a:endParaRPr lang="en-B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602603-3459-7E7D-4C20-567D62EEB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128" y="1481858"/>
            <a:ext cx="5041512" cy="34299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471885-A688-D9AC-3DE8-F2FCF92C75B9}"/>
              </a:ext>
            </a:extLst>
          </p:cNvPr>
          <p:cNvSpPr txBox="1"/>
          <p:nvPr/>
        </p:nvSpPr>
        <p:spPr>
          <a:xfrm>
            <a:off x="542278" y="1518014"/>
            <a:ext cx="52088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Nickel charge radii and cobalt mass shift give F and M</a:t>
            </a:r>
          </a:p>
          <a:p>
            <a:endParaRPr lang="en-US" sz="2000" dirty="0"/>
          </a:p>
          <a:p>
            <a:r>
              <a:rPr lang="en-BE" sz="20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8A0F41-3ACE-23FB-070F-C7A9916691E9}"/>
                  </a:ext>
                </a:extLst>
              </p:cNvPr>
              <p:cNvSpPr txBox="1"/>
              <p:nvPr/>
            </p:nvSpPr>
            <p:spPr>
              <a:xfrm>
                <a:off x="576000" y="2462034"/>
                <a:ext cx="5864907" cy="3050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Equation 1 (for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b>
                      <m:sup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sup>
                      <m:e>
                        <m:r>
                          <m:rPr>
                            <m:nor/>
                          </m:rPr>
                          <a:rPr lang="en-BE" i="0">
                            <a:solidFill>
                              <a:schemeClr val="tx2"/>
                            </a:solidFill>
                          </a:rPr>
                          <m:t>Co</m:t>
                        </m:r>
                      </m:e>
                    </m:sPre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BE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BE" i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=27</m:t>
                    </m:r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):</a:t>
                </a:r>
                <a:endParaRPr lang="en-BE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14:m>
                  <m:oMathPara xmlns:m="http://schemas.openxmlformats.org/officeDocument/2006/math">
                    <m:oMath>
                      <m:r>
                        <a:rPr lang="en-BE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p>
                        <m:s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54,59</m:t>
                          </m:r>
                        </m:sup>
                      </m:sSup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</m:den>
                      </m:f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BE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nor/>
                            </m:rPr>
                            <a:rPr lang="en-BE" i="0">
                              <a:solidFill>
                                <a:schemeClr val="tx2"/>
                              </a:solidFill>
                            </a:rPr>
                            <m:t>Ni</m:t>
                          </m:r>
                        </m:sub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55,60</m:t>
                          </m:r>
                        </m:sup>
                      </m:sSubSup>
                    </m:oMath>
                  </m:oMathPara>
                </a14:m>
                <a:endParaRPr lang="en-BE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:endParaRPr lang="de-CH" b="1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Equation 2 (for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b>
                      <m:sup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</m:sup>
                      <m:e>
                        <m:r>
                          <m:rPr>
                            <m:nor/>
                          </m:rPr>
                          <a:rPr lang="en-BE" i="0">
                            <a:solidFill>
                              <a:schemeClr val="tx2"/>
                            </a:solidFill>
                          </a:rPr>
                          <m:t>Co</m:t>
                        </m:r>
                      </m:e>
                    </m:sPre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BE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BE" i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=28</m:t>
                    </m:r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):</a:t>
                </a:r>
                <a:endParaRPr lang="en-BE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14:m>
                  <m:oMathPara xmlns:m="http://schemas.openxmlformats.org/officeDocument/2006/math">
                    <m:oMath>
                      <m:r>
                        <a:rPr lang="en-BE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p>
                        <m:s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55,59</m:t>
                          </m:r>
                        </m:sup>
                      </m:sSup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55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</m:den>
                      </m:f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BE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nor/>
                            </m:rPr>
                            <a:rPr lang="en-BE" i="0">
                              <a:solidFill>
                                <a:schemeClr val="tx2"/>
                              </a:solidFill>
                            </a:rPr>
                            <m:t>Ni</m:t>
                          </m:r>
                        </m:sub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56,60</m:t>
                          </m:r>
                        </m:sup>
                      </m:sSubSup>
                    </m:oMath>
                  </m:oMathPara>
                </a14:m>
                <a:endParaRPr lang="en-BE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:endParaRPr lang="de-CH" b="1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Equation 3 (for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b>
                      <m:sup>
                        <m:r>
                          <a:rPr lang="en-BE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57</m:t>
                        </m:r>
                      </m:sup>
                      <m:e>
                        <m:r>
                          <m:rPr>
                            <m:nor/>
                          </m:rPr>
                          <a:rPr lang="en-BE" i="0">
                            <a:solidFill>
                              <a:schemeClr val="tx2"/>
                            </a:solidFill>
                          </a:rPr>
                          <m:t>Co</m:t>
                        </m:r>
                      </m:e>
                    </m:sPre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BE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BE" i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=30</m:t>
                    </m:r>
                  </m:oMath>
                </a14:m>
                <a:r>
                  <a:rPr lang="en-BE" b="1" dirty="0">
                    <a:solidFill>
                      <a:schemeClr val="tx2"/>
                    </a:solidFill>
                    <a:effectLst/>
                  </a:rPr>
                  <a:t>):</a:t>
                </a:r>
                <a:endParaRPr lang="en-BE" dirty="0">
                  <a:solidFill>
                    <a:schemeClr val="tx2"/>
                  </a:solidFill>
                  <a:effectLst/>
                </a:endParaRPr>
              </a:p>
              <a:p>
                <a:pPr lvl="0"/>
                <a14:m>
                  <m:oMathPara xmlns:m="http://schemas.openxmlformats.org/officeDocument/2006/math">
                    <m:oMath>
                      <m:r>
                        <a:rPr lang="en-BE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p>
                        <m:s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57,59</m:t>
                          </m:r>
                        </m:sup>
                      </m:sSup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57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57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BE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59</m:t>
                              </m:r>
                            </m:sub>
                          </m:sSub>
                        </m:den>
                      </m:f>
                      <m:r>
                        <a:rPr lang="en-BE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BE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BE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BE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BE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BE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m:rPr>
                              <m:nor/>
                            </m:rPr>
                            <a:rPr lang="en-BE" i="0">
                              <a:solidFill>
                                <a:schemeClr val="tx2"/>
                              </a:solidFill>
                            </a:rPr>
                            <m:t>Ni</m:t>
                          </m:r>
                        </m:sub>
                        <m:sup>
                          <m:r>
                            <a:rPr lang="en-BE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58,60</m:t>
                          </m:r>
                        </m:sup>
                      </m:sSubSup>
                    </m:oMath>
                  </m:oMathPara>
                </a14:m>
                <a:endParaRPr lang="en-BE" dirty="0">
                  <a:effectLst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8A0F41-3ACE-23FB-070F-C7A991669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0" y="2462034"/>
                <a:ext cx="5864907" cy="3050835"/>
              </a:xfrm>
              <a:prstGeom prst="rect">
                <a:avLst/>
              </a:prstGeom>
              <a:blipFill>
                <a:blip r:embed="rId4"/>
                <a:stretch>
                  <a:fillRect l="-831" t="-1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A97CFF5-9328-329A-8780-B576DC791C4E}"/>
              </a:ext>
            </a:extLst>
          </p:cNvPr>
          <p:cNvSpPr txBox="1"/>
          <p:nvPr/>
        </p:nvSpPr>
        <p:spPr>
          <a:xfrm>
            <a:off x="6405525" y="5189703"/>
            <a:ext cx="4548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tabLst>
                <a:tab pos="1254125" algn="l"/>
              </a:tabLst>
            </a:pPr>
            <a:r>
              <a:rPr lang="en-US" b="1" dirty="0">
                <a:solidFill>
                  <a:srgbClr val="000000"/>
                </a:solidFill>
              </a:rPr>
              <a:t>Result: 	</a:t>
            </a:r>
            <a:r>
              <a:rPr lang="en-US" dirty="0">
                <a:solidFill>
                  <a:srgbClr val="000000"/>
                </a:solidFill>
              </a:rPr>
              <a:t>F ≈ </a:t>
            </a:r>
            <a:r>
              <a:rPr lang="en-BE" dirty="0">
                <a:solidFill>
                  <a:srgbClr val="000000"/>
                </a:solidFill>
              </a:rPr>
              <a:t>1547.0 </a:t>
            </a:r>
            <a:r>
              <a:rPr lang="en-US" dirty="0">
                <a:solidFill>
                  <a:srgbClr val="000000"/>
                </a:solidFill>
              </a:rPr>
              <a:t> ± 369 MHz/fm², </a:t>
            </a:r>
            <a:br>
              <a:rPr lang="en-US" dirty="0">
                <a:solidFill>
                  <a:srgbClr val="2F4D5D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               M ≈ (−1.95 ± 0.17)×10⁶ </a:t>
            </a:r>
            <a:r>
              <a:rPr lang="en-US" dirty="0" err="1">
                <a:solidFill>
                  <a:srgbClr val="000000"/>
                </a:solidFill>
              </a:rPr>
              <a:t>MHz·u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EDC460-8826-7BF5-B9A0-7875368BC565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4AE5D-800B-A57D-783D-980843F44601}"/>
              </a:ext>
            </a:extLst>
          </p:cNvPr>
          <p:cNvSpPr txBox="1"/>
          <p:nvPr/>
        </p:nvSpPr>
        <p:spPr>
          <a:xfrm>
            <a:off x="741083" y="5793604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i="1" dirty="0">
                <a:solidFill>
                  <a:schemeClr val="bg1">
                    <a:lumMod val="50000"/>
                  </a:schemeClr>
                </a:solidFill>
              </a:rPr>
              <a:t>H. Heylen et al., Phys. Rev. C 94, 054321 (2016) (50Mn)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133625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7DCF4E-A6D2-00B8-49D0-33CB190A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19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Arial"/>
              </a:rPr>
              <a:t>⁵⁴Co: resolving g.s. and isomer, together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2336" y="1904789"/>
            <a:ext cx="7790688" cy="382647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50000" dist="20000" dir="5400000" rotWithShape="0">
              <a:srgbClr val="2F4D5D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54Co_dual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59653"/>
            <a:ext cx="7680960" cy="3716744"/>
          </a:xfrm>
          <a:prstGeom prst="rect">
            <a:avLst/>
          </a:prstGeom>
          <a:ln w="6350">
            <a:solidFill>
              <a:srgbClr val="466E87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366760" y="1965960"/>
            <a:ext cx="3520440" cy="2822696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342900" indent="-34290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b="0" i="0" dirty="0">
                <a:solidFill>
                  <a:srgbClr val="000000"/>
                </a:solidFill>
              </a:rPr>
              <a:t>Both states populated simultaneously in the same beam</a:t>
            </a:r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b="1" i="0" dirty="0">
                <a:solidFill>
                  <a:srgbClr val="000000"/>
                </a:solidFill>
              </a:rPr>
              <a:t>Dual hyperfine model</a:t>
            </a:r>
            <a:r>
              <a:rPr b="0" i="0" dirty="0">
                <a:solidFill>
                  <a:srgbClr val="000000"/>
                </a:solidFill>
              </a:rPr>
              <a:t>: I = 0 single line (blue) + I = 7 </a:t>
            </a:r>
            <a:r>
              <a:rPr b="0" i="0" dirty="0" err="1">
                <a:solidFill>
                  <a:srgbClr val="000000"/>
                </a:solidFill>
              </a:rPr>
              <a:t>multiplet</a:t>
            </a:r>
            <a:r>
              <a:rPr b="0" i="0" dirty="0">
                <a:solidFill>
                  <a:srgbClr val="000000"/>
                </a:solidFill>
              </a:rPr>
              <a:t> (green)</a:t>
            </a:r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b="1" dirty="0">
                <a:solidFill>
                  <a:srgbClr val="000000"/>
                </a:solidFill>
              </a:rPr>
              <a:t>First measurement </a:t>
            </a:r>
            <a:r>
              <a:rPr b="0" i="0" dirty="0">
                <a:solidFill>
                  <a:srgbClr val="000000"/>
                </a:solidFill>
              </a:rPr>
              <a:t>of A(⁵⁴ᵐCo) and μ(⁵⁴ᵐCo)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ED04A2B-6BEF-5329-FF8B-F91374D1EA77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2C8BB7-E2EE-3B9E-7C08-7699DED4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Motivation for probing the doubly-magic nature of </a:t>
            </a:r>
            <a:r>
              <a:rPr lang="en-US" baseline="30000" dirty="0"/>
              <a:t>56</a:t>
            </a:r>
            <a:r>
              <a:rPr lang="en-US" dirty="0"/>
              <a:t>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00" y="1928031"/>
            <a:ext cx="4440844" cy="3631315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 has one proton hole below the </a:t>
            </a:r>
            <a:br>
              <a:rPr lang="en-US" dirty="0">
                <a:solidFill>
                  <a:srgbClr val="2F4D5D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Z = 28 shell closure</a:t>
            </a: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 chain is perfect to study robustness of the Z = 28 shell closure, and around N=28 also the neutron shell closure</a:t>
            </a: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</a:rPr>
              <a:t>⁵⁴Co </a:t>
            </a:r>
            <a:r>
              <a:rPr lang="en-US" dirty="0">
                <a:solidFill>
                  <a:srgbClr val="000000"/>
                </a:solidFill>
              </a:rPr>
              <a:t>is a super-allowed β emitter. It’s charge radius is important for determining the unitarity of the CKM matrix. And it has a high-spin isomer</a:t>
            </a:r>
          </a:p>
          <a:p>
            <a:pPr marL="285750" indent="-285750">
              <a:lnSpc>
                <a:spcPct val="108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endParaRPr sz="2000" b="0" i="0" dirty="0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17887B-3505-685D-5270-0B9D546AB9F1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450C80-25C7-B97C-8071-29D2EF4F8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549653"/>
            <a:ext cx="6805224" cy="432071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262C83A-A92C-AD9D-EB1E-B5809FC2F2F4}"/>
              </a:ext>
            </a:extLst>
          </p:cNvPr>
          <p:cNvCxnSpPr/>
          <p:nvPr/>
        </p:nvCxnSpPr>
        <p:spPr>
          <a:xfrm>
            <a:off x="7360920" y="2011680"/>
            <a:ext cx="0" cy="3394710"/>
          </a:xfrm>
          <a:prstGeom prst="line">
            <a:avLst/>
          </a:prstGeom>
          <a:ln w="95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C29544-D56A-FE32-2030-118716CE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3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/>
              </a:rPr>
              <a:t>Self-conjugate ⁵⁴Co: a test of π–ν pairing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83086" y="1832835"/>
            <a:ext cx="5730054" cy="3940887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65113" indent="-265113">
              <a:lnSpc>
                <a:spcPct val="108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dirty="0">
                <a:solidFill>
                  <a:srgbClr val="000000"/>
                </a:solidFill>
              </a:rPr>
              <a:t>In N = Z nuclei, protons </a:t>
            </a:r>
            <a:r>
              <a:rPr lang="de-CH" dirty="0">
                <a:solidFill>
                  <a:srgbClr val="000000"/>
                </a:solidFill>
              </a:rPr>
              <a:t>and</a:t>
            </a:r>
            <a:r>
              <a:rPr dirty="0">
                <a:solidFill>
                  <a:srgbClr val="000000"/>
                </a:solidFill>
              </a:rPr>
              <a:t> neutrons</a:t>
            </a:r>
            <a:r>
              <a:rPr lang="de-CH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occupy</a:t>
            </a:r>
            <a:r>
              <a:rPr lang="de-CH" dirty="0">
                <a:solidFill>
                  <a:srgbClr val="000000"/>
                </a:solidFill>
              </a:rPr>
              <a:t> the same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valence </a:t>
            </a:r>
            <a:r>
              <a:rPr dirty="0">
                <a:solidFill>
                  <a:srgbClr val="000000"/>
                </a:solidFill>
              </a:rPr>
              <a:t>orbitals → enhanced π–ν pairing</a:t>
            </a:r>
          </a:p>
          <a:p>
            <a:pPr marL="265113" indent="-265113">
              <a:lnSpc>
                <a:spcPct val="108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Within the same nucleus</a:t>
            </a:r>
            <a:r>
              <a:rPr lang="de-CH" b="0" i="0" dirty="0">
                <a:solidFill>
                  <a:srgbClr val="000000"/>
                </a:solidFill>
              </a:rPr>
              <a:t>, </a:t>
            </a:r>
            <a:r>
              <a:rPr b="1" i="0" dirty="0">
                <a:solidFill>
                  <a:srgbClr val="000000"/>
                </a:solidFill>
              </a:rPr>
              <a:t>I = 0, T = 1</a:t>
            </a:r>
            <a:r>
              <a:rPr b="0" i="0" dirty="0">
                <a:solidFill>
                  <a:srgbClr val="000000"/>
                </a:solidFill>
              </a:rPr>
              <a:t> st</a:t>
            </a:r>
            <a:r>
              <a:rPr dirty="0">
                <a:solidFill>
                  <a:srgbClr val="000000"/>
                </a:solidFill>
              </a:rPr>
              <a:t>ate </a:t>
            </a:r>
            <a:r>
              <a:rPr lang="en-US" dirty="0">
                <a:solidFill>
                  <a:srgbClr val="000000"/>
                </a:solidFill>
              </a:rPr>
              <a:t>is observed to </a:t>
            </a:r>
            <a:r>
              <a:rPr dirty="0">
                <a:solidFill>
                  <a:srgbClr val="000000"/>
                </a:solidFill>
              </a:rPr>
              <a:t>ha</a:t>
            </a:r>
            <a:r>
              <a:rPr lang="en-US" dirty="0">
                <a:solidFill>
                  <a:srgbClr val="000000"/>
                </a:solidFill>
              </a:rPr>
              <a:t>ve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b="0" i="0" dirty="0">
                <a:solidFill>
                  <a:srgbClr val="000000"/>
                </a:solidFill>
              </a:rPr>
              <a:t>a </a:t>
            </a:r>
            <a:r>
              <a:rPr b="1" i="0" dirty="0">
                <a:solidFill>
                  <a:srgbClr val="000000"/>
                </a:solidFill>
              </a:rPr>
              <a:t>larger charge radius</a:t>
            </a:r>
            <a:r>
              <a:rPr b="0" i="0" dirty="0">
                <a:solidFill>
                  <a:srgbClr val="000000"/>
                </a:solidFill>
              </a:rPr>
              <a:t> than the</a:t>
            </a:r>
            <a:br>
              <a:rPr lang="en-US" b="0" i="0" dirty="0">
                <a:solidFill>
                  <a:srgbClr val="000000"/>
                </a:solidFill>
              </a:rPr>
            </a:br>
            <a:r>
              <a:rPr b="1" i="0" dirty="0">
                <a:solidFill>
                  <a:srgbClr val="000000"/>
                </a:solidFill>
              </a:rPr>
              <a:t>I ≠ 0, T = 0</a:t>
            </a:r>
            <a:r>
              <a:rPr b="0" i="0" dirty="0">
                <a:solidFill>
                  <a:srgbClr val="000000"/>
                </a:solidFill>
              </a:rPr>
              <a:t> state</a:t>
            </a:r>
            <a:endParaRPr lang="en-US" dirty="0">
              <a:solidFill>
                <a:srgbClr val="000000"/>
              </a:solidFill>
            </a:endParaRPr>
          </a:p>
          <a:p>
            <a:pPr marL="265113" indent="-265113">
              <a:lnSpc>
                <a:spcPct val="108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b="0" i="0" dirty="0">
                <a:solidFill>
                  <a:srgbClr val="000000"/>
                </a:solidFill>
              </a:rPr>
              <a:t>Confirmed in </a:t>
            </a:r>
            <a:r>
              <a:rPr lang="en-US" b="1" baseline="30000" dirty="0">
                <a:solidFill>
                  <a:srgbClr val="000000"/>
                </a:solidFill>
              </a:rPr>
              <a:t>38</a:t>
            </a:r>
            <a:r>
              <a:rPr b="1" i="0" dirty="0">
                <a:solidFill>
                  <a:srgbClr val="000000"/>
                </a:solidFill>
              </a:rPr>
              <a:t>K</a:t>
            </a:r>
            <a:r>
              <a:rPr lang="en-US" b="1" i="0" dirty="0">
                <a:solidFill>
                  <a:srgbClr val="000000"/>
                </a:solidFill>
              </a:rPr>
              <a:t> </a:t>
            </a:r>
            <a:r>
              <a:rPr lang="en-US" sz="1600" i="0" dirty="0">
                <a:solidFill>
                  <a:srgbClr val="000000"/>
                </a:solidFill>
              </a:rPr>
              <a:t>(</a:t>
            </a:r>
            <a:r>
              <a:rPr lang="en-US" sz="1600" i="0" dirty="0" err="1">
                <a:solidFill>
                  <a:srgbClr val="000000"/>
                </a:solidFill>
              </a:rPr>
              <a:t>sd</a:t>
            </a:r>
            <a:r>
              <a:rPr lang="en-US" sz="1600" i="0" dirty="0">
                <a:solidFill>
                  <a:srgbClr val="000000"/>
                </a:solidFill>
              </a:rPr>
              <a:t>-shell)</a:t>
            </a:r>
            <a:r>
              <a:rPr b="1" i="0" dirty="0">
                <a:solidFill>
                  <a:srgbClr val="000000"/>
                </a:solidFill>
              </a:rPr>
              <a:t>, </a:t>
            </a:r>
            <a:r>
              <a:rPr lang="en-US" b="1" baseline="30000" dirty="0">
                <a:solidFill>
                  <a:srgbClr val="000000"/>
                </a:solidFill>
              </a:rPr>
              <a:t>42</a:t>
            </a:r>
            <a:r>
              <a:rPr b="1" i="0" dirty="0">
                <a:solidFill>
                  <a:srgbClr val="000000"/>
                </a:solidFill>
              </a:rPr>
              <a:t>Sc, </a:t>
            </a:r>
            <a:r>
              <a:rPr lang="en-US" b="1" baseline="30000" dirty="0">
                <a:solidFill>
                  <a:srgbClr val="000000"/>
                </a:solidFill>
              </a:rPr>
              <a:t>50</a:t>
            </a:r>
            <a:r>
              <a:rPr b="1" i="0" dirty="0">
                <a:solidFill>
                  <a:srgbClr val="000000"/>
                </a:solidFill>
              </a:rPr>
              <a:t>Mn</a:t>
            </a:r>
            <a:r>
              <a:rPr lang="en-US" b="1" i="0" dirty="0">
                <a:solidFill>
                  <a:srgbClr val="000000"/>
                </a:solidFill>
              </a:rPr>
              <a:t> </a:t>
            </a:r>
            <a:r>
              <a:rPr lang="en-US" sz="1600" i="0" dirty="0">
                <a:solidFill>
                  <a:srgbClr val="000000"/>
                </a:solidFill>
              </a:rPr>
              <a:t>(f</a:t>
            </a:r>
            <a:r>
              <a:rPr lang="en-US" sz="1600" i="0" baseline="-25000" dirty="0">
                <a:solidFill>
                  <a:srgbClr val="000000"/>
                </a:solidFill>
              </a:rPr>
              <a:t>7/2</a:t>
            </a:r>
            <a:r>
              <a:rPr lang="en-US" sz="1600" baseline="-25000" dirty="0">
                <a:solidFill>
                  <a:srgbClr val="000000"/>
                </a:solidFill>
              </a:rPr>
              <a:t> </a:t>
            </a:r>
            <a:r>
              <a:rPr lang="en-US" sz="1600" i="0" dirty="0">
                <a:solidFill>
                  <a:srgbClr val="000000"/>
                </a:solidFill>
              </a:rPr>
              <a:t>orbit)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b="0" i="0" dirty="0">
                <a:solidFill>
                  <a:srgbClr val="000000"/>
                </a:solidFill>
              </a:rPr>
              <a:t>but theory</a:t>
            </a:r>
            <a:r>
              <a:rPr lang="en-US" b="0" i="0" dirty="0">
                <a:solidFill>
                  <a:srgbClr val="000000"/>
                </a:solidFill>
              </a:rPr>
              <a:t> un</a:t>
            </a:r>
            <a:r>
              <a:rPr dirty="0">
                <a:solidFill>
                  <a:srgbClr val="000000"/>
                </a:solidFill>
              </a:rPr>
              <a:t>derestimate</a:t>
            </a:r>
            <a:r>
              <a:rPr lang="de-CH" dirty="0">
                <a:solidFill>
                  <a:srgbClr val="000000"/>
                </a:solidFill>
              </a:rPr>
              <a:t>s</a:t>
            </a:r>
            <a:r>
              <a:rPr b="0" i="0" dirty="0">
                <a:solidFill>
                  <a:srgbClr val="000000"/>
                </a:solidFill>
              </a:rPr>
              <a:t> the size</a:t>
            </a:r>
            <a:r>
              <a:rPr lang="en-US" b="0" i="0" dirty="0">
                <a:solidFill>
                  <a:srgbClr val="000000"/>
                </a:solidFill>
              </a:rPr>
              <a:t> of the effect</a:t>
            </a:r>
          </a:p>
          <a:p>
            <a:pPr marL="265113" indent="-265113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dirty="0">
                <a:solidFill>
                  <a:srgbClr val="000000"/>
                </a:solidFill>
              </a:rPr>
              <a:t>⁵⁴Co </a:t>
            </a:r>
            <a:r>
              <a:rPr lang="en-US" dirty="0">
                <a:solidFill>
                  <a:srgbClr val="000000"/>
                </a:solidFill>
              </a:rPr>
              <a:t>has one proton and neutron hole in the f</a:t>
            </a:r>
            <a:r>
              <a:rPr lang="en-US" baseline="-25000" dirty="0">
                <a:solidFill>
                  <a:srgbClr val="000000"/>
                </a:solidFill>
              </a:rPr>
              <a:t>7/2</a:t>
            </a:r>
            <a:r>
              <a:rPr lang="en-US" dirty="0">
                <a:solidFill>
                  <a:srgbClr val="000000"/>
                </a:solidFill>
              </a:rPr>
              <a:t>, coupling parallel (I=0) and antiparallel (I=7 isomer), ideal for constraining</a:t>
            </a:r>
            <a:r>
              <a:rPr lang="en-BE" dirty="0">
                <a:solidFill>
                  <a:srgbClr val="000000"/>
                </a:solidFill>
              </a:rPr>
              <a:t> the proton–neutron interaction</a:t>
            </a:r>
          </a:p>
          <a:p>
            <a:pPr marL="342900" indent="-342900">
              <a:lnSpc>
                <a:spcPct val="108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FA05B6-0EB1-C54A-E351-856C9FBDDEF1}"/>
              </a:ext>
            </a:extLst>
          </p:cNvPr>
          <p:cNvGrpSpPr/>
          <p:nvPr/>
        </p:nvGrpSpPr>
        <p:grpSpPr>
          <a:xfrm>
            <a:off x="1959833" y="2143673"/>
            <a:ext cx="2293306" cy="3647864"/>
            <a:chOff x="6219207" y="2028423"/>
            <a:chExt cx="1844254" cy="28011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5040665-D4C3-CF5F-F99B-54A6A18AE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9246"/>
            <a:stretch>
              <a:fillRect/>
            </a:stretch>
          </p:blipFill>
          <p:spPr>
            <a:xfrm>
              <a:off x="6219207" y="2028423"/>
              <a:ext cx="1844254" cy="2801154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D8AF626-B55B-F097-D75E-C7C2947C970D}"/>
                </a:ext>
              </a:extLst>
            </p:cNvPr>
            <p:cNvCxnSpPr>
              <a:cxnSpLocks/>
            </p:cNvCxnSpPr>
            <p:nvPr/>
          </p:nvCxnSpPr>
          <p:spPr>
            <a:xfrm>
              <a:off x="6291328" y="2028423"/>
              <a:ext cx="1700011" cy="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1EB458-8899-13D4-7F8E-36C90253A031}"/>
              </a:ext>
            </a:extLst>
          </p:cNvPr>
          <p:cNvSpPr txBox="1"/>
          <p:nvPr/>
        </p:nvSpPr>
        <p:spPr>
          <a:xfrm>
            <a:off x="2176577" y="1663558"/>
            <a:ext cx="2144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30000" dirty="0"/>
              <a:t>54</a:t>
            </a:r>
            <a:r>
              <a:rPr lang="en-US" sz="1600" dirty="0"/>
              <a:t>Co (Z=27, N=27)</a:t>
            </a:r>
            <a:endParaRPr lang="en-BE" sz="16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C1F2AD-860D-B2E8-7ADD-7F30EE8E7113}"/>
              </a:ext>
            </a:extLst>
          </p:cNvPr>
          <p:cNvGrpSpPr/>
          <p:nvPr/>
        </p:nvGrpSpPr>
        <p:grpSpPr>
          <a:xfrm>
            <a:off x="352180" y="1543557"/>
            <a:ext cx="5577191" cy="3982134"/>
            <a:chOff x="278860" y="1763962"/>
            <a:chExt cx="5577191" cy="398213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C9F356C-055C-EEA2-1C4A-AEA18331C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19" t="14636" r="21368" b="19329"/>
            <a:stretch>
              <a:fillRect/>
            </a:stretch>
          </p:blipFill>
          <p:spPr>
            <a:xfrm>
              <a:off x="278860" y="1763962"/>
              <a:ext cx="5577191" cy="357482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423168-268B-35E9-40F9-87563D60C4F2}"/>
                </a:ext>
              </a:extLst>
            </p:cNvPr>
            <p:cNvSpPr txBox="1"/>
            <p:nvPr/>
          </p:nvSpPr>
          <p:spPr>
            <a:xfrm>
              <a:off x="1321624" y="5469097"/>
              <a:ext cx="392697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BE" sz="1200" i="1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Á. Koszorús et al., Phys. Lett. B 819, 136439 (202</a:t>
              </a:r>
              <a:r>
                <a:rPr lang="en-US" sz="1200" i="1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1)</a:t>
              </a:r>
              <a:endParaRPr lang="en-BE" sz="1200" i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16" name="TextBox 4">
            <a:extLst>
              <a:ext uri="{FF2B5EF4-FFF2-40B4-BE49-F238E27FC236}">
                <a16:creationId xmlns:a16="http://schemas.microsoft.com/office/drawing/2014/main" id="{CF86C8B7-2C77-8FFF-77F3-82056F78D6D8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45956-829A-916C-FA18-39DD4A0E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4</a:t>
            </a:fld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F2CF95-33B0-9DBA-DFF8-298992928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known: ⁵⁴⁻⁵⁹Co moments and radii</a:t>
            </a:r>
            <a:endParaRPr lang="en-BE" dirty="0"/>
          </a:p>
        </p:txBody>
      </p:sp>
      <p:graphicFrame>
        <p:nvGraphicFramePr>
          <p:cNvPr id="21" name="Literature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12656"/>
              </p:ext>
            </p:extLst>
          </p:nvPr>
        </p:nvGraphicFramePr>
        <p:xfrm>
          <a:off x="1919799" y="1671588"/>
          <a:ext cx="8200000" cy="354672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22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61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Isotope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μ (μ</a:t>
                      </a:r>
                      <a:r>
                        <a:rPr lang="en-US" sz="1600" b="1" baseline="-25000" dirty="0">
                          <a:solidFill>
                            <a:srgbClr val="FFFFFF"/>
                          </a:solidFill>
                        </a:rPr>
                        <a:t>N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Rc (fm)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D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⁵⁴</a:t>
                      </a:r>
                      <a:r>
                        <a:rPr lang="en-US" sz="1600" kern="1200" baseline="300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600" kern="12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0⁺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⁵⁴</a:t>
                      </a:r>
                      <a:r>
                        <a:rPr lang="en-US" sz="1600" kern="1200" baseline="300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1600" kern="12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endParaRPr lang="en-US" sz="1600" kern="1200" dirty="0">
                        <a:solidFill>
                          <a:srgbClr val="2F4D5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7⁺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⁵⁵Co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7/2⁻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4.822(3)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⁵⁶Co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4⁺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3.850(10)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⁵⁷Co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7/2⁻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4.720(10)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⁵⁸</a:t>
                      </a:r>
                      <a:r>
                        <a:rPr lang="en-US" sz="1600" kern="1200" baseline="300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en-US" sz="1600" kern="1200" dirty="0" err="1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endParaRPr lang="en-US" sz="1600" kern="1200" dirty="0">
                        <a:solidFill>
                          <a:srgbClr val="2F4D5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2⁺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4.044(8)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⁵⁸</a:t>
                      </a:r>
                      <a:r>
                        <a:rPr lang="en-US" sz="1600" kern="1200" baseline="300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5⁺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430"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⁵⁹Co (stable)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7/2⁻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4.627(9)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solidFill>
                            <a:srgbClr val="2F4D5D"/>
                          </a:solidFill>
                          <a:latin typeface="+mn-lt"/>
                          <a:ea typeface="+mn-ea"/>
                          <a:cs typeface="+mn-cs"/>
                        </a:rPr>
                        <a:t>3.788(2)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" name="Footnote"/>
          <p:cNvSpPr txBox="1"/>
          <p:nvPr/>
        </p:nvSpPr>
        <p:spPr>
          <a:xfrm>
            <a:off x="2590092" y="5503028"/>
            <a:ext cx="7011815" cy="70697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  <a:latin typeface="Arial"/>
              </a:rPr>
              <a:t>μ: Callaghan et al. (1973) [⁵⁵Co]; Stewart et al., J. Phys. C 10, 3651 (1977) [⁵⁶Co]; Niesen &amp; Huiskamp (1972) [⁵⁷Co]; Walstedt et al., Z. Phys. 233, 477 (1970) [⁵⁸Co]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F39710FA-9936-16A6-DF11-BE68BAC90775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  <p:extLst>
      <p:ext uri="{BB962C8B-B14F-4D97-AF65-F5344CB8AC3E}">
        <p14:creationId xmlns:p14="http://schemas.microsoft.com/office/powerpoint/2010/main" val="657254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A8BBCC44-53B8-6127-1AE8-3D483A952F8A}"/>
              </a:ext>
            </a:extLst>
          </p:cNvPr>
          <p:cNvSpPr txBox="1">
            <a:spLocks/>
          </p:cNvSpPr>
          <p:nvPr/>
        </p:nvSpPr>
        <p:spPr>
          <a:xfrm>
            <a:off x="-330210" y="-356103"/>
            <a:ext cx="12016650" cy="115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8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endParaRPr lang="en-BE" sz="40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5A5CAB69-159E-266D-FD2E-5569E3DB9AC2}"/>
              </a:ext>
            </a:extLst>
          </p:cNvPr>
          <p:cNvSpPr txBox="1">
            <a:spLocks/>
          </p:cNvSpPr>
          <p:nvPr/>
        </p:nvSpPr>
        <p:spPr>
          <a:xfrm>
            <a:off x="505560" y="-222513"/>
            <a:ext cx="12016650" cy="115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8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/>
              <a:t> </a:t>
            </a:r>
            <a:r>
              <a:rPr lang="en-US" sz="4000" dirty="0">
                <a:solidFill>
                  <a:srgbClr val="00407A"/>
                </a:solidFill>
                <a:latin typeface="Arial"/>
              </a:rPr>
              <a:t>What does Laser Spectroscopy measure?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C780F-1568-8C4D-AFAD-6181937B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2DCB-666F-4079-AC5B-6FB9E78919A3}" type="slidenum">
              <a:rPr lang="en-BE" smtClean="0"/>
              <a:t>5</a:t>
            </a:fld>
            <a:endParaRPr lang="en-BE" dirty="0"/>
          </a:p>
        </p:txBody>
      </p:sp>
      <p:sp>
        <p:nvSpPr>
          <p:cNvPr id="2001" name="Bullet 2001"/>
          <p:cNvSpPr txBox="1"/>
          <p:nvPr/>
        </p:nvSpPr>
        <p:spPr>
          <a:xfrm>
            <a:off x="6831017" y="1781368"/>
            <a:ext cx="5106683" cy="417126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265113" indent="-265113">
              <a:buFont typeface="Arial" panose="020B0604020202020204" pitchFamily="34" charset="0"/>
              <a:buChar char="•"/>
            </a:pPr>
            <a:r>
              <a:rPr lang="en-BE" dirty="0">
                <a:solidFill>
                  <a:srgbClr val="000000"/>
                </a:solidFill>
                <a:latin typeface="+mj-lt"/>
              </a:rPr>
              <a:t>Laser </a:t>
            </a:r>
            <a:r>
              <a:rPr lang="de-CH" dirty="0" err="1">
                <a:solidFill>
                  <a:srgbClr val="000000"/>
                </a:solidFill>
                <a:latin typeface="+mj-lt"/>
              </a:rPr>
              <a:t>is</a:t>
            </a:r>
            <a:r>
              <a:rPr lang="de-CH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BE" dirty="0">
                <a:solidFill>
                  <a:srgbClr val="000000"/>
                </a:solidFill>
                <a:latin typeface="+mj-lt"/>
              </a:rPr>
              <a:t>scanned across the atomic transition; on resonance, scattered photons are counted per hyperfine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transition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endParaRPr lang="en-BE" dirty="0">
              <a:solidFill>
                <a:srgbClr val="000000"/>
              </a:solidFill>
              <a:latin typeface="+mj-lt"/>
            </a:endParaRPr>
          </a:p>
          <a:p>
            <a:pPr marL="265113" indent="-265113">
              <a:lnSpc>
                <a:spcPct val="108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+mj-lt"/>
              </a:rPr>
              <a:t>Result: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peak positions and spacings </a:t>
            </a:r>
            <a:br>
              <a:rPr lang="en-US" dirty="0">
                <a:solidFill>
                  <a:srgbClr val="2F4D5D"/>
                </a:solidFill>
                <a:latin typeface="+mj-lt"/>
              </a:rPr>
            </a:br>
            <a:r>
              <a:rPr lang="en-US" dirty="0">
                <a:solidFill>
                  <a:srgbClr val="000000"/>
                </a:solidFill>
                <a:latin typeface="+mj-lt"/>
              </a:rPr>
              <a:t>→ A, B;  overall centroid shift → isotope shift </a:t>
            </a:r>
            <a:br>
              <a:rPr lang="en-US" dirty="0">
                <a:solidFill>
                  <a:srgbClr val="2F4D5D"/>
                </a:solidFill>
                <a:latin typeface="+mj-lt"/>
              </a:rPr>
            </a:br>
            <a:r>
              <a:rPr lang="en-US" dirty="0">
                <a:solidFill>
                  <a:srgbClr val="000000"/>
                </a:solidFill>
                <a:latin typeface="+mj-lt"/>
              </a:rPr>
              <a:t>→ δ⟨r²⟩</a:t>
            </a:r>
          </a:p>
          <a:p>
            <a:pPr marL="265113" indent="-265113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b="1" dirty="0">
                <a:solidFill>
                  <a:srgbClr val="000000"/>
                </a:solidFill>
                <a:latin typeface="+mj-lt"/>
              </a:rPr>
              <a:t>Model-independen</a:t>
            </a:r>
            <a:r>
              <a:rPr lang="en-BE" dirty="0">
                <a:solidFill>
                  <a:srgbClr val="000000"/>
                </a:solidFill>
                <a:latin typeface="+mj-lt"/>
              </a:rPr>
              <a:t>t: gives direct access to nuclear moments and charge radii, without relying on nuclear-structure models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51AE3608-E4A5-1A1B-BE33-B72E520E3A4C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sp>
        <p:nvSpPr>
          <p:cNvPr id="2033" name="TextBox 2032">
            <a:extLst>
              <a:ext uri="{FF2B5EF4-FFF2-40B4-BE49-F238E27FC236}">
                <a16:creationId xmlns:a16="http://schemas.microsoft.com/office/drawing/2014/main" id="{53DDB452-D09C-523E-6A3A-DCA2EA362134}"/>
              </a:ext>
            </a:extLst>
          </p:cNvPr>
          <p:cNvSpPr txBox="1"/>
          <p:nvPr/>
        </p:nvSpPr>
        <p:spPr>
          <a:xfrm>
            <a:off x="4211229" y="1345442"/>
            <a:ext cx="2718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rgbClr val="000000"/>
                </a:solidFill>
              </a:rPr>
              <a:t>3. Quadrupole correction</a:t>
            </a:r>
          </a:p>
        </p:txBody>
      </p:sp>
      <p:sp>
        <p:nvSpPr>
          <p:cNvPr id="2047" name="TextBox 2046">
            <a:extLst>
              <a:ext uri="{FF2B5EF4-FFF2-40B4-BE49-F238E27FC236}">
                <a16:creationId xmlns:a16="http://schemas.microsoft.com/office/drawing/2014/main" id="{BD12578D-9B3E-9B36-7B51-836AA8158525}"/>
              </a:ext>
            </a:extLst>
          </p:cNvPr>
          <p:cNvSpPr txBox="1"/>
          <p:nvPr/>
        </p:nvSpPr>
        <p:spPr>
          <a:xfrm>
            <a:off x="3739040" y="5136695"/>
            <a:ext cx="6427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Electric </a:t>
            </a:r>
            <a:r>
              <a:rPr lang="en-US" sz="1400">
                <a:solidFill>
                  <a:schemeClr val="tx2"/>
                </a:solidFill>
              </a:rPr>
              <a:t>quadrupole moment (</a:t>
            </a:r>
            <a:r>
              <a:rPr lang="en-US" sz="1400" dirty="0">
                <a:solidFill>
                  <a:schemeClr val="tx2"/>
                </a:solidFill>
              </a:rPr>
              <a:t>Q)</a:t>
            </a:r>
            <a:endParaRPr lang="el-GR" sz="1400" dirty="0">
              <a:solidFill>
                <a:schemeClr val="tx2"/>
              </a:solidFill>
            </a:endParaRPr>
          </a:p>
        </p:txBody>
      </p:sp>
      <p:grpSp>
        <p:nvGrpSpPr>
          <p:cNvPr id="2078" name="Group 2077">
            <a:extLst>
              <a:ext uri="{FF2B5EF4-FFF2-40B4-BE49-F238E27FC236}">
                <a16:creationId xmlns:a16="http://schemas.microsoft.com/office/drawing/2014/main" id="{06E57EC7-80CA-F03D-11CA-D116C4CAE221}"/>
              </a:ext>
            </a:extLst>
          </p:cNvPr>
          <p:cNvGrpSpPr/>
          <p:nvPr/>
        </p:nvGrpSpPr>
        <p:grpSpPr>
          <a:xfrm>
            <a:off x="432942" y="1324040"/>
            <a:ext cx="5281704" cy="4710246"/>
            <a:chOff x="617621" y="1324040"/>
            <a:chExt cx="5281704" cy="4710246"/>
          </a:xfrm>
        </p:grpSpPr>
        <p:grpSp>
          <p:nvGrpSpPr>
            <p:cNvPr id="2034" name="Group 2033">
              <a:extLst>
                <a:ext uri="{FF2B5EF4-FFF2-40B4-BE49-F238E27FC236}">
                  <a16:creationId xmlns:a16="http://schemas.microsoft.com/office/drawing/2014/main" id="{5255118B-9949-DBCC-F27A-B8E4F63708FB}"/>
                </a:ext>
              </a:extLst>
            </p:cNvPr>
            <p:cNvGrpSpPr/>
            <p:nvPr/>
          </p:nvGrpSpPr>
          <p:grpSpPr>
            <a:xfrm>
              <a:off x="617621" y="1324040"/>
              <a:ext cx="5010533" cy="3015601"/>
              <a:chOff x="1247726" y="1559413"/>
              <a:chExt cx="5010533" cy="3704001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754ECDB5-BDC9-2C8A-50B1-8F66AF8515A4}"/>
                  </a:ext>
                </a:extLst>
              </p:cNvPr>
              <p:cNvGrpSpPr/>
              <p:nvPr/>
            </p:nvGrpSpPr>
            <p:grpSpPr>
              <a:xfrm>
                <a:off x="1247726" y="1559413"/>
                <a:ext cx="5010533" cy="3704001"/>
                <a:chOff x="894969" y="1481780"/>
                <a:chExt cx="5010533" cy="3704001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EC3C2124-AADB-DB56-D97B-2DD613FA5F44}"/>
                    </a:ext>
                  </a:extLst>
                </p:cNvPr>
                <p:cNvGrpSpPr/>
                <p:nvPr/>
              </p:nvGrpSpPr>
              <p:grpSpPr>
                <a:xfrm>
                  <a:off x="900000" y="1481780"/>
                  <a:ext cx="4421343" cy="3704001"/>
                  <a:chOff x="5629835" y="970381"/>
                  <a:chExt cx="4421343" cy="3704001"/>
                </a:xfrm>
              </p:grpSpPr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084CF99F-B4DB-FF50-9B1F-0329C72F48E7}"/>
                      </a:ext>
                    </a:extLst>
                  </p:cNvPr>
                  <p:cNvCxnSpPr/>
                  <p:nvPr/>
                </p:nvCxnSpPr>
                <p:spPr>
                  <a:xfrm>
                    <a:off x="5629835" y="4370114"/>
                    <a:ext cx="1792942" cy="0"/>
                  </a:xfrm>
                  <a:prstGeom prst="line">
                    <a:avLst/>
                  </a:prstGeom>
                  <a:ln w="28575">
                    <a:solidFill>
                      <a:schemeClr val="bg2">
                        <a:lumMod val="1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DFF411CF-B7B7-1B3F-7385-179723675E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422777" y="3656295"/>
                    <a:ext cx="302312" cy="713820"/>
                  </a:xfrm>
                  <a:prstGeom prst="line">
                    <a:avLst/>
                  </a:prstGeom>
                  <a:ln w="19050" cap="flat" cmpd="sng" algn="ctr">
                    <a:solidFill>
                      <a:schemeClr val="accent2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AA735789-527A-ED2A-091F-771489AA182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422777" y="4370113"/>
                    <a:ext cx="262871" cy="304269"/>
                  </a:xfrm>
                  <a:prstGeom prst="line">
                    <a:avLst/>
                  </a:prstGeom>
                  <a:ln w="19050" cap="flat" cmpd="sng" algn="ctr">
                    <a:solidFill>
                      <a:schemeClr val="accent2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79F3EAA2-A3DC-73F6-606C-2888EE4BA868}"/>
                      </a:ext>
                    </a:extLst>
                  </p:cNvPr>
                  <p:cNvSpPr txBox="1"/>
                  <p:nvPr/>
                </p:nvSpPr>
                <p:spPr>
                  <a:xfrm>
                    <a:off x="7428551" y="970381"/>
                    <a:ext cx="2622627" cy="3780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0" dirty="0">
                        <a:solidFill>
                          <a:srgbClr val="000000"/>
                        </a:solidFill>
                      </a:rPr>
                      <a:t>2. Hyperfine structure</a:t>
                    </a:r>
                  </a:p>
                </p:txBody>
              </p:sp>
            </p:grp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90E63258-C139-B86E-AF3A-6E1DC0FB8B33}"/>
                    </a:ext>
                  </a:extLst>
                </p:cNvPr>
                <p:cNvGrpSpPr/>
                <p:nvPr/>
              </p:nvGrpSpPr>
              <p:grpSpPr>
                <a:xfrm>
                  <a:off x="894969" y="2015668"/>
                  <a:ext cx="3457304" cy="1077285"/>
                  <a:chOff x="5623466" y="3997293"/>
                  <a:chExt cx="3457304" cy="1077285"/>
                </a:xfrm>
              </p:grpSpPr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F084F658-A688-3E17-2D85-2F58B53F3A75}"/>
                      </a:ext>
                    </a:extLst>
                  </p:cNvPr>
                  <p:cNvCxnSpPr/>
                  <p:nvPr/>
                </p:nvCxnSpPr>
                <p:spPr>
                  <a:xfrm>
                    <a:off x="5623466" y="4729840"/>
                    <a:ext cx="1792942" cy="0"/>
                  </a:xfrm>
                  <a:prstGeom prst="line">
                    <a:avLst/>
                  </a:prstGeom>
                  <a:ln w="28575">
                    <a:solidFill>
                      <a:schemeClr val="bg2">
                        <a:lumMod val="1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31DD5398-D95D-449C-9254-03BEE76DCE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416408" y="4030726"/>
                    <a:ext cx="152740" cy="699115"/>
                  </a:xfrm>
                  <a:prstGeom prst="line">
                    <a:avLst/>
                  </a:prstGeom>
                  <a:ln w="19050" cap="flat" cmpd="sng" algn="ctr">
                    <a:solidFill>
                      <a:schemeClr val="accent2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>
                    <a:extLst>
                      <a:ext uri="{FF2B5EF4-FFF2-40B4-BE49-F238E27FC236}">
                        <a16:creationId xmlns:a16="http://schemas.microsoft.com/office/drawing/2014/main" id="{62B05D10-126C-DB54-4DC3-B61C412CE4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77353" y="3997293"/>
                    <a:ext cx="1503417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1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ABC6CF3C-711E-4646-2881-9DDF562E17B7}"/>
                      </a:ext>
                    </a:extLst>
                  </p:cNvPr>
                  <p:cNvSpPr txBox="1"/>
                  <p:nvPr/>
                </p:nvSpPr>
                <p:spPr>
                  <a:xfrm>
                    <a:off x="5714667" y="4019116"/>
                    <a:ext cx="2069172" cy="3780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000000"/>
                        </a:solidFill>
                      </a:rPr>
                      <a:t>1. Fine structure</a:t>
                    </a:r>
                  </a:p>
                </p:txBody>
              </p: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A1794FD1-CBEF-A394-4B97-801705DAA3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416408" y="4729840"/>
                    <a:ext cx="217932" cy="344738"/>
                  </a:xfrm>
                  <a:prstGeom prst="line">
                    <a:avLst/>
                  </a:prstGeom>
                  <a:ln w="19050" cap="flat" cmpd="sng" algn="ctr">
                    <a:solidFill>
                      <a:schemeClr val="accent2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640C3FCF-F61C-A8A4-1E82-078133BFD9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94969" y="2748215"/>
                  <a:ext cx="5031" cy="2133298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65878B0-B1A3-B4F4-BCEA-B9797C2A6E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970669" y="2934116"/>
                  <a:ext cx="16179" cy="203995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2C070D6D-965F-0E26-C145-B11A0564D3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5502" y="2135999"/>
                  <a:ext cx="0" cy="2146087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E62BC34B-8245-0DE8-3320-596E9F79AE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454116" y="2978093"/>
                  <a:ext cx="0" cy="1303992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24B3ACC9-C64F-8C66-6C25-F18FA6A479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66838" y="2086184"/>
                  <a:ext cx="1779" cy="2887888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EC42CC3-1073-643D-9275-23200EDAE8F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28319" y="5095884"/>
                <a:ext cx="112099" cy="130120"/>
              </a:xfrm>
              <a:prstGeom prst="line">
                <a:avLst/>
              </a:prstGeom>
              <a:ln w="1905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025" name="Straight Connector 2024">
                <a:extLst>
                  <a:ext uri="{FF2B5EF4-FFF2-40B4-BE49-F238E27FC236}">
                    <a16:creationId xmlns:a16="http://schemas.microsoft.com/office/drawing/2014/main" id="{D72B956C-4FA4-9FFD-4D21-903A0D9D0E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59332" y="4249546"/>
                <a:ext cx="139086" cy="125350"/>
              </a:xfrm>
              <a:prstGeom prst="line">
                <a:avLst/>
              </a:prstGeom>
              <a:ln w="1905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027" name="Straight Connector 2026">
                <a:extLst>
                  <a:ext uri="{FF2B5EF4-FFF2-40B4-BE49-F238E27FC236}">
                    <a16:creationId xmlns:a16="http://schemas.microsoft.com/office/drawing/2014/main" id="{AF3E8FEA-F7A8-9EBD-2B1F-09835F0151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05030" y="2093301"/>
                <a:ext cx="239840" cy="101086"/>
              </a:xfrm>
              <a:prstGeom prst="line">
                <a:avLst/>
              </a:prstGeom>
              <a:ln w="19050" cap="flat" cmpd="sng" algn="ctr">
                <a:solidFill>
                  <a:schemeClr val="accent2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grpSp>
          <p:nvGrpSpPr>
            <p:cNvPr id="2077" name="Group 2076">
              <a:extLst>
                <a:ext uri="{FF2B5EF4-FFF2-40B4-BE49-F238E27FC236}">
                  <a16:creationId xmlns:a16="http://schemas.microsoft.com/office/drawing/2014/main" id="{B2E91D4F-6AA9-ACAF-BC12-582941549D07}"/>
                </a:ext>
              </a:extLst>
            </p:cNvPr>
            <p:cNvGrpSpPr/>
            <p:nvPr/>
          </p:nvGrpSpPr>
          <p:grpSpPr>
            <a:xfrm>
              <a:off x="1661897" y="1841002"/>
              <a:ext cx="4237428" cy="4193284"/>
              <a:chOff x="1661897" y="1841002"/>
              <a:chExt cx="4237428" cy="4193284"/>
            </a:xfrm>
          </p:grpSpPr>
          <p:pic>
            <p:nvPicPr>
              <p:cNvPr id="41" name="Picture 40" descr="A picture containing light, sitting, clock&#10;&#10;Description automatically generated">
                <a:extLst>
                  <a:ext uri="{FF2B5EF4-FFF2-40B4-BE49-F238E27FC236}">
                    <a16:creationId xmlns:a16="http://schemas.microsoft.com/office/drawing/2014/main" id="{ED560556-2785-ED20-FC8D-E47C821E64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716" t="5924" r="7436" b="54479"/>
              <a:stretch/>
            </p:blipFill>
            <p:spPr>
              <a:xfrm>
                <a:off x="2465316" y="4356121"/>
                <a:ext cx="1093082" cy="1460711"/>
              </a:xfrm>
              <a:prstGeom prst="rect">
                <a:avLst/>
              </a:prstGeom>
            </p:spPr>
          </p:pic>
          <p:pic>
            <p:nvPicPr>
              <p:cNvPr id="2039" name="Picture 2038" descr="A close-up of a sphere&#10;&#10;AI-generated content may be incorrect.">
                <a:extLst>
                  <a:ext uri="{FF2B5EF4-FFF2-40B4-BE49-F238E27FC236}">
                    <a16:creationId xmlns:a16="http://schemas.microsoft.com/office/drawing/2014/main" id="{2ED4BFC3-092D-98C5-AC4D-09A48D8C6F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89490" y="4415706"/>
                <a:ext cx="1312697" cy="710195"/>
              </a:xfrm>
              <a:prstGeom prst="rect">
                <a:avLst/>
              </a:prstGeom>
            </p:spPr>
          </p:pic>
          <p:sp>
            <p:nvSpPr>
              <p:cNvPr id="2045" name="TextBox 2044">
                <a:extLst>
                  <a:ext uri="{FF2B5EF4-FFF2-40B4-BE49-F238E27FC236}">
                    <a16:creationId xmlns:a16="http://schemas.microsoft.com/office/drawing/2014/main" id="{4ABD6AA1-B08A-941C-B16F-600DC0078E56}"/>
                  </a:ext>
                </a:extLst>
              </p:cNvPr>
              <p:cNvSpPr txBox="1"/>
              <p:nvPr/>
            </p:nvSpPr>
            <p:spPr>
              <a:xfrm>
                <a:off x="1661897" y="5726509"/>
                <a:ext cx="273231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chemeClr val="tx2"/>
                    </a:solidFill>
                  </a:rPr>
                  <a:t>Magnetic dipole moment (</a:t>
                </a:r>
                <a:r>
                  <a:rPr lang="en-BE" sz="1400" dirty="0">
                    <a:solidFill>
                      <a:schemeClr val="tx2"/>
                    </a:solidFill>
                  </a:rPr>
                  <a:t>μ</a:t>
                </a:r>
                <a:r>
                  <a:rPr lang="en-US" sz="1400" dirty="0">
                    <a:solidFill>
                      <a:schemeClr val="tx2"/>
                    </a:solidFill>
                  </a:rPr>
                  <a:t>)</a:t>
                </a:r>
                <a:endParaRPr lang="el-GR" sz="1400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2062" name="Straight Connector 2061">
                <a:extLst>
                  <a:ext uri="{FF2B5EF4-FFF2-40B4-BE49-F238E27FC236}">
                    <a16:creationId xmlns:a16="http://schemas.microsoft.com/office/drawing/2014/main" id="{3C7E21C2-B467-8E6E-C13F-922A449D1A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8495" y="2621193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4" name="Straight Connector 2063">
                <a:extLst>
                  <a:ext uri="{FF2B5EF4-FFF2-40B4-BE49-F238E27FC236}">
                    <a16:creationId xmlns:a16="http://schemas.microsoft.com/office/drawing/2014/main" id="{546580D7-188E-FE61-7B16-B84674E28D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7478" y="3510768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9" name="Straight Connector 2068">
                <a:extLst>
                  <a:ext uri="{FF2B5EF4-FFF2-40B4-BE49-F238E27FC236}">
                    <a16:creationId xmlns:a16="http://schemas.microsoft.com/office/drawing/2014/main" id="{5115AFAA-20CF-E6D2-12D1-4E3FD68871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78465" y="4313678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0" name="Straight Connector 2069">
                <a:extLst>
                  <a:ext uri="{FF2B5EF4-FFF2-40B4-BE49-F238E27FC236}">
                    <a16:creationId xmlns:a16="http://schemas.microsoft.com/office/drawing/2014/main" id="{A3541BFF-4665-732C-EA31-82FF37E1A7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7776" y="1841002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1" name="Straight Connector 2070">
                <a:extLst>
                  <a:ext uri="{FF2B5EF4-FFF2-40B4-BE49-F238E27FC236}">
                    <a16:creationId xmlns:a16="http://schemas.microsoft.com/office/drawing/2014/main" id="{E325629A-7F89-D0B8-813E-F1464BD641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7776" y="2495437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2" name="Straight Connector 2071">
                <a:extLst>
                  <a:ext uri="{FF2B5EF4-FFF2-40B4-BE49-F238E27FC236}">
                    <a16:creationId xmlns:a16="http://schemas.microsoft.com/office/drawing/2014/main" id="{1E585454-9C73-EA1B-2586-305F9EBEA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95908" y="3599721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3" name="Straight Connector 2072">
                <a:extLst>
                  <a:ext uri="{FF2B5EF4-FFF2-40B4-BE49-F238E27FC236}">
                    <a16:creationId xmlns:a16="http://schemas.microsoft.com/office/drawing/2014/main" id="{247E4D36-2068-2D0A-B837-31E55F9970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8770" y="4167279"/>
                <a:ext cx="1503417" cy="0"/>
              </a:xfrm>
              <a:prstGeom prst="line">
                <a:avLst/>
              </a:prstGeom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1" name="J-upper"/>
          <p:cNvSpPr txBox="1"/>
          <p:nvPr/>
        </p:nvSpPr>
        <p:spPr>
          <a:xfrm>
            <a:off x="200000" y="2050000"/>
            <a:ext cx="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J = 1/2</a:t>
            </a:r>
          </a:p>
        </p:txBody>
      </p:sp>
      <p:sp>
        <p:nvSpPr>
          <p:cNvPr id="102" name="J-lower"/>
          <p:cNvSpPr txBox="1"/>
          <p:nvPr/>
        </p:nvSpPr>
        <p:spPr>
          <a:xfrm>
            <a:off x="200000" y="4180000"/>
            <a:ext cx="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J = 1/2</a:t>
            </a:r>
          </a:p>
        </p:txBody>
      </p:sp>
      <p:sp>
        <p:nvSpPr>
          <p:cNvPr id="103" name="F-upper-hi"/>
          <p:cNvSpPr txBox="1"/>
          <p:nvPr/>
        </p:nvSpPr>
        <p:spPr>
          <a:xfrm>
            <a:off x="5750000" y="1720000"/>
            <a:ext cx="5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F = 4</a:t>
            </a:r>
          </a:p>
        </p:txBody>
      </p:sp>
      <p:sp>
        <p:nvSpPr>
          <p:cNvPr id="104" name="F-upper-lo"/>
          <p:cNvSpPr txBox="1"/>
          <p:nvPr/>
        </p:nvSpPr>
        <p:spPr>
          <a:xfrm>
            <a:off x="5750000" y="2480000"/>
            <a:ext cx="5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F = 3</a:t>
            </a:r>
          </a:p>
        </p:txBody>
      </p:sp>
      <p:sp>
        <p:nvSpPr>
          <p:cNvPr id="105" name="F-lower-hi"/>
          <p:cNvSpPr txBox="1"/>
          <p:nvPr/>
        </p:nvSpPr>
        <p:spPr>
          <a:xfrm>
            <a:off x="5750000" y="3430000"/>
            <a:ext cx="5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F = 4</a:t>
            </a:r>
          </a:p>
        </p:txBody>
      </p:sp>
      <p:sp>
        <p:nvSpPr>
          <p:cNvPr id="106" name="F-lower-lo"/>
          <p:cNvSpPr txBox="1"/>
          <p:nvPr/>
        </p:nvSpPr>
        <p:spPr>
          <a:xfrm>
            <a:off x="5750000" y="4200000"/>
            <a:ext cx="5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F = 3</a:t>
            </a:r>
          </a:p>
        </p:txBody>
      </p:sp>
      <p:sp>
        <p:nvSpPr>
          <p:cNvPr id="107" name="I-label"/>
          <p:cNvSpPr txBox="1"/>
          <p:nvPr/>
        </p:nvSpPr>
        <p:spPr>
          <a:xfrm>
            <a:off x="609187" y="4673721"/>
            <a:ext cx="22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I = 7/2 (⁵⁹Co)</a:t>
            </a:r>
          </a:p>
        </p:txBody>
      </p:sp>
    </p:spTree>
    <p:extLst>
      <p:ext uri="{BB962C8B-B14F-4D97-AF65-F5344CB8AC3E}">
        <p14:creationId xmlns:p14="http://schemas.microsoft.com/office/powerpoint/2010/main" val="67071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A8BBCC44-53B8-6127-1AE8-3D483A952F8A}"/>
              </a:ext>
            </a:extLst>
          </p:cNvPr>
          <p:cNvSpPr txBox="1">
            <a:spLocks/>
          </p:cNvSpPr>
          <p:nvPr/>
        </p:nvSpPr>
        <p:spPr>
          <a:xfrm>
            <a:off x="-366996" y="-80948"/>
            <a:ext cx="12016650" cy="115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8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endParaRPr lang="en-BE" sz="40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5A5CAB69-159E-266D-FD2E-5569E3DB9AC2}"/>
              </a:ext>
            </a:extLst>
          </p:cNvPr>
          <p:cNvSpPr txBox="1">
            <a:spLocks/>
          </p:cNvSpPr>
          <p:nvPr/>
        </p:nvSpPr>
        <p:spPr>
          <a:xfrm>
            <a:off x="505560" y="-222513"/>
            <a:ext cx="12016650" cy="115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8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l"/>
            <a:r>
              <a:rPr lang="en-BE" sz="4000" dirty="0">
                <a:solidFill>
                  <a:srgbClr val="00407A"/>
                </a:solidFill>
                <a:latin typeface="Arial"/>
              </a:rPr>
              <a:t>From spectrum to </a:t>
            </a:r>
            <a:r>
              <a:rPr lang="en-US" sz="4000" dirty="0">
                <a:solidFill>
                  <a:srgbClr val="00407A"/>
                </a:solidFill>
                <a:latin typeface="Arial"/>
              </a:rPr>
              <a:t>observables </a:t>
            </a:r>
            <a:r>
              <a:rPr lang="en-BE" sz="4000" dirty="0">
                <a:solidFill>
                  <a:srgbClr val="00407A"/>
                </a:solidFill>
                <a:latin typeface="Arial"/>
              </a:rPr>
              <a:t> </a:t>
            </a:r>
            <a:endParaRPr lang="en-US" sz="4000" dirty="0">
              <a:solidFill>
                <a:srgbClr val="00407A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1D9666E-FFD9-60B5-15E0-AEC9B7821D3F}"/>
                  </a:ext>
                </a:extLst>
              </p:cNvPr>
              <p:cNvSpPr txBox="1"/>
              <p:nvPr/>
            </p:nvSpPr>
            <p:spPr>
              <a:xfrm>
                <a:off x="6202069" y="1761007"/>
                <a:ext cx="5834617" cy="425244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265113" indent="-265113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Δ</m:t>
                    </m:r>
                    <m:r>
                      <m:rPr>
                        <m:sty m:val="p"/>
                      </m:rPr>
                      <a:rPr lang="en-US" dirty="0">
                        <a:solidFill>
                          <a:srgbClr val="000000"/>
                        </a:solidFill>
                        <a:latin typeface="+mj-lt"/>
                      </a:rPr>
                      <m:t>E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=</m:t>
                    </m:r>
                    <m:f>
                      <m:fPr>
                        <m:ctrlP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fPr>
                      <m:num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dirty="0">
                        <a:solidFill>
                          <a:srgbClr val="000000"/>
                        </a:solidFill>
                        <a:latin typeface="+mj-lt"/>
                      </a:rPr>
                      <m:t>AK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+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𝐵</m:t>
                    </m:r>
                    <m:f>
                      <m:fPr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3</m:t>
                            </m:r>
                          </m:num>
                          <m:den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4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dirty="0">
                            <a:solidFill>
                              <a:srgbClr val="000000"/>
                            </a:solidFill>
                            <a:latin typeface="+mj-lt"/>
                          </a:rPr>
                          <m:t>K</m:t>
                        </m:r>
                        <m:d>
                          <m:dPr>
                            <m:ctrlPr>
                              <a:rPr lang="en-US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K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+1</m:t>
                            </m:r>
                          </m:e>
                        </m:d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−</m:t>
                        </m:r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𝐼</m:t>
                        </m:r>
                        <m:d>
                          <m:d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dPr>
                          <m:e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𝐼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+1</m:t>
                            </m:r>
                          </m:e>
                        </m:d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𝐽</m:t>
                        </m:r>
                        <m:d>
                          <m:d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dPr>
                          <m:e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𝐽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+1</m:t>
                            </m:r>
                          </m:e>
                        </m:d>
                      </m:num>
                      <m:den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2</m:t>
                        </m:r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𝐼</m:t>
                        </m:r>
                        <m:d>
                          <m:d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dPr>
                          <m:e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2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𝐼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−1</m:t>
                            </m:r>
                          </m:e>
                        </m:d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𝐽</m:t>
                        </m:r>
                        <m:d>
                          <m:d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dPr>
                          <m:e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2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𝐽</m:t>
                            </m:r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en-US" dirty="0">
                        <a:solidFill>
                          <a:srgbClr val="000000"/>
                        </a:solidFill>
                        <a:latin typeface="+mj-lt"/>
                      </a:rPr>
                      <m:t> </m:t>
                    </m:r>
                  </m:oMath>
                </a14:m>
                <a:br>
                  <a:rPr lang="en-US" dirty="0">
                    <a:solidFill>
                      <a:srgbClr val="000000"/>
                    </a:solidFill>
                    <a:latin typeface="+mj-lt"/>
                  </a:rPr>
                </a:b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F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it of the hyperfine pattern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→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 A and B</a:t>
                </a:r>
                <a:endParaRPr lang="en-US" dirty="0">
                  <a:solidFill>
                    <a:srgbClr val="000000"/>
                  </a:solidFill>
                  <a:latin typeface="+mj-lt"/>
                </a:endParaRPr>
              </a:p>
              <a:p>
                <a:pPr marL="265113" indent="-265113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rgbClr val="000000"/>
                  </a:solidFill>
                  <a:latin typeface="+mj-lt"/>
                </a:endParaRPr>
              </a:p>
              <a:p>
                <a:pPr marL="265113" indent="-265113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𝜇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=</m:t>
                    </m:r>
                    <m:sSub>
                      <m:sSubPr>
                        <m:ctrlP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𝜇</m:t>
                        </m:r>
                      </m:e>
                      <m:sub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𝐼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d>
                      <m:dPr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𝐴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dirty="0">
                        <a:solidFill>
                          <a:srgbClr val="000000"/>
                        </a:solidFill>
                        <a:latin typeface="+mj-lt"/>
                      </a:rPr>
                      <m:t>    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𝑄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=</m:t>
                    </m:r>
                    <m:sSub>
                      <m:sSubPr>
                        <m:ctrlP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𝑄</m:t>
                        </m:r>
                      </m:e>
                      <m:sub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𝐵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 </a:t>
                </a:r>
                <a:br>
                  <a:rPr lang="en-US" dirty="0">
                    <a:solidFill>
                      <a:srgbClr val="000000"/>
                    </a:solidFill>
                    <a:latin typeface="+mj-lt"/>
                  </a:rPr>
                </a:b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Reference isotope (⁵⁹Co) cancels the atomic factors </a:t>
                </a:r>
                <a:br>
                  <a:rPr lang="de-CH" dirty="0">
                    <a:solidFill>
                      <a:srgbClr val="000000"/>
                    </a:solidFill>
                    <a:latin typeface="+mj-lt"/>
                  </a:rPr>
                </a:b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→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 μ and Q directly</a:t>
                </a:r>
                <a:endParaRPr lang="en-US" dirty="0">
                  <a:solidFill>
                    <a:srgbClr val="000000"/>
                  </a:solidFill>
                  <a:latin typeface="+mj-lt"/>
                </a:endParaRPr>
              </a:p>
              <a:p>
                <a:pPr marL="265113" indent="-265113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rgbClr val="000000"/>
                  </a:solidFill>
                  <a:latin typeface="+mj-lt"/>
                </a:endParaRPr>
              </a:p>
              <a:p>
                <a:pPr marL="265113" indent="-265113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𝛿𝜈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=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𝐹</m:t>
                    </m:r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𝛿</m:t>
                    </m:r>
                    <m:d>
                      <m:dPr>
                        <m:begChr m:val="⟨"/>
                        <m:endChr m:val="⟩"/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sSupPr>
                          <m:e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𝑟</m:t>
                            </m:r>
                          </m:e>
                          <m:sup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BE" dirty="0">
                        <a:solidFill>
                          <a:srgbClr val="000000"/>
                        </a:solidFill>
                        <a:latin typeface="+mj-lt"/>
                      </a:rPr>
                      <m:t>+</m:t>
                    </m:r>
                    <m:sSub>
                      <m:sSubPr>
                        <m:ctrlP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𝐾</m:t>
                        </m:r>
                      </m:e>
                      <m:sub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𝑀𝑆</m:t>
                        </m:r>
                      </m:sub>
                    </m:sSub>
                    <m:d>
                      <m:dPr>
                        <m:ctrlPr>
                          <a:rPr lang="en-BE" i="1" dirty="0">
                            <a:solidFill>
                              <a:srgbClr val="000000"/>
                            </a:solidFill>
                            <a:latin typeface="+mj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1</m:t>
                            </m:r>
                          </m:num>
                          <m:den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</m:ctrlPr>
                              </m:dPr>
                              <m:e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𝐴</m:t>
                                </m:r>
                              </m:e>
                            </m:d>
                          </m:den>
                        </m:f>
                        <m:r>
                          <a:rPr lang="en-BE" dirty="0">
                            <a:solidFill>
                              <a:srgbClr val="000000"/>
                            </a:solidFill>
                            <a:latin typeface="+mj-lt"/>
                          </a:rPr>
                          <m:t>−</m:t>
                        </m:r>
                        <m:f>
                          <m:fPr>
                            <m:ctrlP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1</m:t>
                            </m:r>
                          </m:num>
                          <m:den>
                            <m:r>
                              <a:rPr lang="en-BE" dirty="0">
                                <a:solidFill>
                                  <a:srgbClr val="000000"/>
                                </a:solidFill>
                                <a:latin typeface="+mj-lt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</m:ctrlPr>
                              </m:dPr>
                              <m:e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𝐴</m:t>
                                </m:r>
                                <m:r>
                                  <a:rPr lang="en-BE" dirty="0">
                                    <a:solidFill>
                                      <a:srgbClr val="000000"/>
                                    </a:solidFill>
                                    <a:latin typeface="+mj-lt"/>
                                  </a:rPr>
                                  <m:t>′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 </a:t>
                </a:r>
                <a:br>
                  <a:rPr lang="en-US" dirty="0">
                    <a:solidFill>
                      <a:srgbClr val="000000"/>
                    </a:solidFill>
                    <a:latin typeface="+mj-lt"/>
                  </a:rPr>
                </a:b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Centroid shift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→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 δ⟨r²⟩, via field-shift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(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F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)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 and mass-shift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(</a:t>
                </a:r>
                <a:r>
                  <a:rPr lang="en-BE" dirty="0">
                    <a:solidFill>
                      <a:srgbClr val="000000"/>
                    </a:solidFill>
                    <a:latin typeface="+mj-lt"/>
                  </a:rPr>
                  <a:t>K</a:t>
                </a:r>
                <a:r>
                  <a:rPr lang="en-US" baseline="-25000" dirty="0">
                    <a:solidFill>
                      <a:srgbClr val="000000"/>
                    </a:solidFill>
                    <a:latin typeface="+mj-lt"/>
                  </a:rPr>
                  <a:t>MS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</a:rPr>
                  <a:t>)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1D9666E-FFD9-60B5-15E0-AEC9B7821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069" y="1761007"/>
                <a:ext cx="5834617" cy="4252443"/>
              </a:xfrm>
              <a:prstGeom prst="rect">
                <a:avLst/>
              </a:prstGeom>
              <a:blipFill>
                <a:blip r:embed="rId3"/>
                <a:stretch>
                  <a:fillRect l="-62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C780F-1568-8C4D-AFAD-6181937B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2DCB-666F-4079-AC5B-6FB9E78919A3}" type="slidenum">
              <a:rPr lang="en-BE" smtClean="0"/>
              <a:t>6</a:t>
            </a:fld>
            <a:endParaRPr lang="en-BE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805E9F7-EF3B-4CBD-19FF-3597CF5A55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00"/>
          <a:stretch>
            <a:fillRect/>
          </a:stretch>
        </p:blipFill>
        <p:spPr>
          <a:xfrm>
            <a:off x="576000" y="1987207"/>
            <a:ext cx="5213678" cy="329113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1D030DB-F1FC-E720-330E-9FB3AF773A48}"/>
              </a:ext>
            </a:extLst>
          </p:cNvPr>
          <p:cNvSpPr txBox="1"/>
          <p:nvPr/>
        </p:nvSpPr>
        <p:spPr>
          <a:xfrm>
            <a:off x="2364274" y="1576341"/>
            <a:ext cx="17855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Irial"/>
              </a:rPr>
              <a:t>⁵⁶Co example</a:t>
            </a:r>
            <a:endParaRPr lang="en-BE" dirty="0">
              <a:solidFill>
                <a:schemeClr val="tx2"/>
              </a:solidFill>
              <a:latin typeface="AIrial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FDD1336B-5CBF-6F28-FC05-17F0F614E680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</p:spTree>
    <p:extLst>
      <p:ext uri="{BB962C8B-B14F-4D97-AF65-F5344CB8AC3E}">
        <p14:creationId xmlns:p14="http://schemas.microsoft.com/office/powerpoint/2010/main" val="407137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357D8A-485B-276F-11F2-DB11A5DAD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US" noProof="1" smtClean="0"/>
              <a:t>7</a:t>
            </a:fld>
            <a:endParaRPr lang="en-US" noProof="1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Measurement of Co at IGISOL</a:t>
            </a:r>
            <a:endParaRPr lang="en-US" noProof="1"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6000" y="1773405"/>
            <a:ext cx="4780654" cy="4712765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rgbClr val="000000"/>
                </a:solidFill>
              </a:rPr>
              <a:t>Co is a refractory element</a:t>
            </a:r>
            <a:br>
              <a:rPr lang="en-US" noProof="1">
                <a:solidFill>
                  <a:srgbClr val="2F4D5D"/>
                </a:solidFill>
              </a:rPr>
            </a:br>
            <a:r>
              <a:rPr lang="en-US" noProof="1">
                <a:solidFill>
                  <a:srgbClr val="000000"/>
                </a:solidFill>
              </a:rPr>
              <a:t>→ IGISOL gas cell method needed</a:t>
            </a:r>
            <a:endParaRPr lang="en-US" b="0" i="0" noProof="1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rgbClr val="000000"/>
                </a:solidFill>
              </a:rPr>
              <a:t>RFQ cooler-buncher → 3–4 μs bunches, enabling time-gated photon counting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1">
                <a:solidFill>
                  <a:srgbClr val="000000"/>
                </a:solidFill>
              </a:rPr>
              <a:t>Ground state has low charge-radius sensitivity → optically pump into a metastable state first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1">
              <a:solidFill>
                <a:srgbClr val="000000"/>
              </a:solidFill>
            </a:endParaRPr>
          </a:p>
          <a:p>
            <a:pPr marL="285750" indent="-285750">
              <a:lnSpc>
                <a:spcPct val="108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rgbClr val="000000"/>
                </a:solidFill>
              </a:rPr>
              <a:t>Spectroscopy</a:t>
            </a:r>
            <a:r>
              <a:rPr lang="en-US" b="1" noProof="1">
                <a:solidFill>
                  <a:srgbClr val="000000"/>
                </a:solidFill>
              </a:rPr>
              <a:t> </a:t>
            </a:r>
            <a:r>
              <a:rPr lang="en-US" noProof="1">
                <a:solidFill>
                  <a:srgbClr val="000000"/>
                </a:solidFill>
              </a:rPr>
              <a:t>on the 4s → 4p transition near 229 nm</a:t>
            </a:r>
          </a:p>
          <a:p>
            <a:pPr marL="285750" indent="-285750">
              <a:lnSpc>
                <a:spcPct val="108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noProof="1">
                <a:solidFill>
                  <a:srgbClr val="000000"/>
                </a:solidFill>
              </a:rPr>
              <a:t>Deep UV laser light is hard to produce</a:t>
            </a:r>
          </a:p>
          <a:p>
            <a:pPr marL="285750" indent="-285750">
              <a:lnSpc>
                <a:spcPct val="108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 sz="2000" noProof="1">
              <a:solidFill>
                <a:srgbClr val="000000"/>
              </a:solidFill>
            </a:endParaRPr>
          </a:p>
          <a:p>
            <a:pPr marL="285750" indent="-285750">
              <a:lnSpc>
                <a:spcPct val="108000"/>
              </a:lnSpc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 sz="2000" noProof="1">
              <a:solidFill>
                <a:srgbClr val="00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7F5071-A2A7-6498-A360-12F8B652BC9E}"/>
              </a:ext>
            </a:extLst>
          </p:cNvPr>
          <p:cNvGrpSpPr/>
          <p:nvPr/>
        </p:nvGrpSpPr>
        <p:grpSpPr>
          <a:xfrm>
            <a:off x="5129886" y="1988401"/>
            <a:ext cx="6486114" cy="3406710"/>
            <a:chOff x="6733938" y="474137"/>
            <a:chExt cx="5065986" cy="26880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E3D226-DFB6-16A0-4B94-682BE687FAE3}"/>
                </a:ext>
              </a:extLst>
            </p:cNvPr>
            <p:cNvSpPr txBox="1"/>
            <p:nvPr/>
          </p:nvSpPr>
          <p:spPr>
            <a:xfrm>
              <a:off x="8160000" y="2967903"/>
              <a:ext cx="3090868" cy="1942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i="1" noProof="1">
                  <a:solidFill>
                    <a:schemeClr val="bg1">
                      <a:lumMod val="50000"/>
                    </a:schemeClr>
                  </a:solidFill>
                </a:rPr>
                <a:t>S. Geldhof, JYU dissertations (2020)</a:t>
              </a:r>
              <a:endParaRPr lang="en-US" i="1" noProof="1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64B5749-D96C-C7FA-13EA-811789BF9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3938" y="474137"/>
              <a:ext cx="5065986" cy="2219893"/>
            </a:xfrm>
            <a:prstGeom prst="rect">
              <a:avLst/>
            </a:prstGeom>
          </p:spPr>
        </p:pic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311FA711-181B-87C8-7452-35EA1A210441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F384E23-93A9-56BF-D69D-C8C7854AD3F5}"/>
              </a:ext>
            </a:extLst>
          </p:cNvPr>
          <p:cNvGrpSpPr/>
          <p:nvPr/>
        </p:nvGrpSpPr>
        <p:grpSpPr>
          <a:xfrm>
            <a:off x="5059284" y="1667307"/>
            <a:ext cx="6999281" cy="3523386"/>
            <a:chOff x="1276385" y="2279294"/>
            <a:chExt cx="6999281" cy="352338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4637D7F-AC63-8F40-5957-EDDD56C8FA66}"/>
                </a:ext>
              </a:extLst>
            </p:cNvPr>
            <p:cNvGrpSpPr/>
            <p:nvPr/>
          </p:nvGrpSpPr>
          <p:grpSpPr>
            <a:xfrm>
              <a:off x="1276385" y="2510126"/>
              <a:ext cx="4908101" cy="2984673"/>
              <a:chOff x="1332753" y="3042024"/>
              <a:chExt cx="3664122" cy="2241176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D25DC0C-C034-ACE7-14B1-81C9B6F036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8984" y="4814368"/>
                <a:ext cx="1506071" cy="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B5E77C4-7CC9-A7E8-8DAB-F5BA0CD071C2}"/>
                  </a:ext>
                </a:extLst>
              </p:cNvPr>
              <p:cNvGrpSpPr/>
              <p:nvPr/>
            </p:nvGrpSpPr>
            <p:grpSpPr>
              <a:xfrm>
                <a:off x="1332753" y="3042024"/>
                <a:ext cx="3664122" cy="2241176"/>
                <a:chOff x="1332753" y="3042024"/>
                <a:chExt cx="3664122" cy="2241176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F5CE08A-0A92-3168-FAE3-18BFEF62B3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32753" y="5283200"/>
                  <a:ext cx="1506071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B1A9BC06-65C0-89D1-4E02-41A16910E5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32753" y="3833906"/>
                  <a:ext cx="1506071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E750A816-ABFA-F46F-0A19-8AB6D82BAB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90804" y="3042024"/>
                  <a:ext cx="1506071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08E2551D-588B-7665-949C-7DDE8573AF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930400" y="3833906"/>
                  <a:ext cx="0" cy="1449294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B997E05F-F807-5639-376D-7B71A4673B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942" y="3829159"/>
                  <a:ext cx="1314824" cy="983132"/>
                </a:xfrm>
                <a:prstGeom prst="straightConnector1">
                  <a:avLst/>
                </a:prstGeom>
                <a:ln w="19050">
                  <a:solidFill>
                    <a:srgbClr val="2E75B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90E255D6-DD97-73CA-3653-7926FE1984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18967" y="3042024"/>
                  <a:ext cx="0" cy="1749610"/>
                </a:xfrm>
                <a:prstGeom prst="straightConnector1">
                  <a:avLst/>
                </a:prstGeom>
                <a:ln w="1905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A263CA-E73E-26FE-0FD5-1302677005A2}"/>
                </a:ext>
              </a:extLst>
            </p:cNvPr>
            <p:cNvSpPr txBox="1"/>
            <p:nvPr/>
          </p:nvSpPr>
          <p:spPr>
            <a:xfrm>
              <a:off x="5043360" y="3503523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00B050"/>
                  </a:solidFill>
                </a:rPr>
                <a:t>Spectroscopy laser</a:t>
              </a:r>
              <a:br>
                <a:rPr lang="en-US" sz="1200" dirty="0">
                  <a:solidFill>
                    <a:srgbClr val="00B050"/>
                  </a:solidFill>
                </a:rPr>
              </a:br>
              <a:r>
                <a:rPr lang="en-US" sz="1200" dirty="0">
                  <a:solidFill>
                    <a:srgbClr val="00B050"/>
                  </a:solidFill>
                </a:rPr>
                <a:t>228.6159 nm</a:t>
              </a:r>
              <a:endParaRPr lang="en-BE" sz="1200" dirty="0">
                <a:solidFill>
                  <a:srgbClr val="00B050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9536A2-D9CB-0B50-989C-1AA659C184B8}"/>
                </a:ext>
              </a:extLst>
            </p:cNvPr>
            <p:cNvSpPr txBox="1"/>
            <p:nvPr/>
          </p:nvSpPr>
          <p:spPr>
            <a:xfrm>
              <a:off x="3425471" y="5341015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3d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8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3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F</a:t>
              </a:r>
              <a:r>
                <a:rPr lang="en-US" sz="1200" baseline="-25000" dirty="0">
                  <a:solidFill>
                    <a:schemeClr val="bg2">
                      <a:lumMod val="25000"/>
                    </a:schemeClr>
                  </a:solidFill>
                </a:rPr>
                <a:t>4</a:t>
              </a:r>
              <a:b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unpaired d-electron</a:t>
              </a:r>
              <a:endParaRPr lang="en-BE" sz="12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B28A85-8D2D-39D3-BB23-A3B8BD051A90}"/>
                </a:ext>
              </a:extLst>
            </p:cNvPr>
            <p:cNvSpPr txBox="1"/>
            <p:nvPr/>
          </p:nvSpPr>
          <p:spPr>
            <a:xfrm>
              <a:off x="6283544" y="4645649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3d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7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(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4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F)4s</a:t>
              </a:r>
              <a:b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unpaired s-electron</a:t>
              </a:r>
              <a:endParaRPr lang="en-BE" sz="12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C35F94-3756-4F5D-0A30-B642E5028E3A}"/>
                </a:ext>
              </a:extLst>
            </p:cNvPr>
            <p:cNvSpPr txBox="1"/>
            <p:nvPr/>
          </p:nvSpPr>
          <p:spPr>
            <a:xfrm>
              <a:off x="3259311" y="3312418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3d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7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(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4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F)4p </a:t>
              </a:r>
              <a:b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unpaired p-electron</a:t>
              </a:r>
              <a:endParaRPr lang="en-BE" sz="12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EAD29B-CEAF-5DA9-E92E-83FB9CFFC8B8}"/>
                </a:ext>
              </a:extLst>
            </p:cNvPr>
            <p:cNvSpPr txBox="1"/>
            <p:nvPr/>
          </p:nvSpPr>
          <p:spPr>
            <a:xfrm>
              <a:off x="6359184" y="2279294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3d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7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(</a:t>
              </a:r>
              <a:r>
                <a:rPr lang="en-US" sz="1200" baseline="30000" dirty="0">
                  <a:solidFill>
                    <a:schemeClr val="bg2">
                      <a:lumMod val="25000"/>
                    </a:schemeClr>
                  </a:solidFill>
                </a:rPr>
                <a:t>4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F)4p</a:t>
              </a:r>
              <a:b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unpaired p-electron</a:t>
              </a:r>
              <a:endParaRPr lang="en-BE" sz="12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91DF25-50B6-8100-4119-824BF58AD32E}"/>
                </a:ext>
              </a:extLst>
            </p:cNvPr>
            <p:cNvSpPr txBox="1"/>
            <p:nvPr/>
          </p:nvSpPr>
          <p:spPr>
            <a:xfrm>
              <a:off x="3425471" y="3843753"/>
              <a:ext cx="19164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2E75B6"/>
                  </a:solidFill>
                </a:rPr>
                <a:t>Spontaneous</a:t>
              </a:r>
              <a:br>
                <a:rPr lang="en-US" sz="1200" dirty="0">
                  <a:solidFill>
                    <a:srgbClr val="2E75B6"/>
                  </a:solidFill>
                </a:rPr>
              </a:br>
              <a:r>
                <a:rPr lang="en-US" sz="1200" dirty="0">
                  <a:solidFill>
                    <a:srgbClr val="2E75B6"/>
                  </a:solidFill>
                </a:rPr>
                <a:t>decay</a:t>
              </a:r>
              <a:endParaRPr lang="en-BE" sz="1200" dirty="0">
                <a:solidFill>
                  <a:srgbClr val="2E75B6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B958752-BD7A-05CD-4E64-6C9CBBE87405}"/>
              </a:ext>
            </a:extLst>
          </p:cNvPr>
          <p:cNvSpPr txBox="1"/>
          <p:nvPr/>
        </p:nvSpPr>
        <p:spPr>
          <a:xfrm>
            <a:off x="5059284" y="5673337"/>
            <a:ext cx="6692973" cy="30777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For more information about CLS, join </a:t>
            </a:r>
            <a:r>
              <a:rPr lang="en-BE" sz="1400" dirty="0">
                <a:solidFill>
                  <a:srgbClr val="000000"/>
                </a:solidFill>
              </a:rPr>
              <a:t>Saikumar </a:t>
            </a:r>
            <a:r>
              <a:rPr lang="en-BE" sz="1400" dirty="0" err="1">
                <a:solidFill>
                  <a:srgbClr val="000000"/>
                </a:solidFill>
              </a:rPr>
              <a:t>Chinthakayala</a:t>
            </a:r>
            <a:r>
              <a:rPr lang="en-US" sz="1400" dirty="0">
                <a:solidFill>
                  <a:srgbClr val="000000"/>
                </a:solidFill>
              </a:rPr>
              <a:t>’s talk</a:t>
            </a:r>
            <a:endParaRPr lang="en-BE" sz="1400" dirty="0">
              <a:solidFill>
                <a:srgbClr val="0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A9E8D4-3BD7-76A3-9962-F67141A7B631}"/>
              </a:ext>
            </a:extLst>
          </p:cNvPr>
          <p:cNvSpPr txBox="1"/>
          <p:nvPr/>
        </p:nvSpPr>
        <p:spPr>
          <a:xfrm>
            <a:off x="5925364" y="3836293"/>
            <a:ext cx="1916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Pumping laser</a:t>
            </a:r>
            <a:br>
              <a:rPr lang="en-US" sz="1200" dirty="0">
                <a:solidFill>
                  <a:srgbClr val="FF0000"/>
                </a:solidFill>
              </a:rPr>
            </a:br>
            <a:r>
              <a:rPr lang="en-US" sz="1200" dirty="0">
                <a:solidFill>
                  <a:srgbClr val="FF0000"/>
                </a:solidFill>
              </a:rPr>
              <a:t>220.29876 nm</a:t>
            </a:r>
            <a:endParaRPr lang="en-BE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8D8BC-DAF1-2D38-F045-298E86247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39B12E8-6EDA-2D7B-AEED-BE2139DFF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404" y="1008820"/>
            <a:ext cx="5012017" cy="22802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A3E09C-6569-4C7A-572A-CA3CE086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8</a:t>
            </a:fld>
            <a:endParaRPr lang="nl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971B73-F65A-7458-D791-9936E309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rial"/>
              </a:rPr>
              <a:t>Isotope shifts across ⁵⁴⁻⁵⁹Co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7A329A-8058-907C-3BBD-A8C646BA66DD}"/>
              </a:ext>
            </a:extLst>
          </p:cNvPr>
          <p:cNvSpPr txBox="1"/>
          <p:nvPr/>
        </p:nvSpPr>
        <p:spPr>
          <a:xfrm>
            <a:off x="6744404" y="3334249"/>
            <a:ext cx="5186183" cy="2569934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00"/>
                </a:solidFill>
              </a:rPr>
              <a:t>Low production – only a </a:t>
            </a:r>
            <a:r>
              <a:rPr lang="en-US" noProof="0">
                <a:solidFill>
                  <a:srgbClr val="000000"/>
                </a:solidFill>
              </a:rPr>
              <a:t>few hundreds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noProof="0" dirty="0">
                <a:solidFill>
                  <a:srgbClr val="000000"/>
                </a:solidFill>
              </a:rPr>
              <a:t>ions </a:t>
            </a:r>
            <a:r>
              <a:rPr lang="en-US" dirty="0">
                <a:solidFill>
                  <a:srgbClr val="000000"/>
                </a:solidFill>
              </a:rPr>
              <a:t>per second </a:t>
            </a:r>
            <a:r>
              <a:rPr lang="en-US" noProof="0" dirty="0">
                <a:solidFill>
                  <a:srgbClr val="000000"/>
                </a:solidFill>
              </a:rPr>
              <a:t>reach the interaction region</a:t>
            </a:r>
          </a:p>
          <a:p>
            <a:pPr marL="285750" indent="-285750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00"/>
                </a:solidFill>
              </a:rPr>
              <a:t>Up to 22 hyperfine peaks – only the strongest are measurable</a:t>
            </a:r>
          </a:p>
          <a:p>
            <a:pPr marL="285750" indent="-285750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b="1" i="0" noProof="0" dirty="0" err="1">
                <a:solidFill>
                  <a:srgbClr val="000000"/>
                </a:solidFill>
              </a:rPr>
              <a:t>δν</a:t>
            </a:r>
            <a:r>
              <a:rPr lang="en-US" b="1" i="0" noProof="0" dirty="0">
                <a:solidFill>
                  <a:srgbClr val="000000"/>
                </a:solidFill>
              </a:rPr>
              <a:t> = ν(⁵⁹Co) </a:t>
            </a:r>
            <a:r>
              <a:rPr lang="en-US" b="1" dirty="0">
                <a:solidFill>
                  <a:srgbClr val="000000"/>
                </a:solidFill>
              </a:rPr>
              <a:t>–</a:t>
            </a:r>
            <a:r>
              <a:rPr lang="en-US" b="1" i="0" noProof="0" dirty="0">
                <a:solidFill>
                  <a:srgbClr val="000000"/>
                </a:solidFill>
              </a:rPr>
              <a:t> ν(A)</a:t>
            </a:r>
            <a:r>
              <a:rPr lang="en-US" b="0" i="0" noProof="0" dirty="0">
                <a:solidFill>
                  <a:srgbClr val="000000"/>
                </a:solidFill>
              </a:rPr>
              <a:t>, drift-corrected against the ⁵⁹Co reference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00"/>
                </a:solidFill>
              </a:rPr>
              <a:t>Hyperfine spectra spread over several GHz</a:t>
            </a:r>
            <a:endParaRPr lang="en-US" b="0" i="0" noProof="0" dirty="0">
              <a:solidFill>
                <a:srgbClr val="000000"/>
              </a:solidFill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9B8D54D-80B9-B30D-5CFD-EAB25F4802E7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000F37-8E9B-715D-AE43-D6D075627BF4}"/>
              </a:ext>
            </a:extLst>
          </p:cNvPr>
          <p:cNvCxnSpPr>
            <a:cxnSpLocks/>
          </p:cNvCxnSpPr>
          <p:nvPr/>
        </p:nvCxnSpPr>
        <p:spPr>
          <a:xfrm>
            <a:off x="5917150" y="1640479"/>
            <a:ext cx="914400" cy="0"/>
          </a:xfrm>
          <a:prstGeom prst="straightConnector1">
            <a:avLst/>
          </a:prstGeom>
          <a:ln w="317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14B573-D6BF-6B84-906C-C16EF50F6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50" y="1174132"/>
            <a:ext cx="5547900" cy="49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3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CF3402-23C7-D9B0-91AE-5A1FC3542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9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C</a:t>
            </a:r>
            <a:r>
              <a:rPr dirty="0">
                <a:latin typeface="Arial"/>
              </a:rPr>
              <a:t>harge radii of ⁵⁴⁻⁵⁹Co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00" y="2275777"/>
            <a:ext cx="6786939" cy="3017877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00"/>
                </a:solidFill>
              </a:rPr>
              <a:t>Converting </a:t>
            </a:r>
            <a:r>
              <a:rPr lang="en-US" noProof="0" dirty="0" err="1">
                <a:solidFill>
                  <a:srgbClr val="000000"/>
                </a:solidFill>
              </a:rPr>
              <a:t>δν</a:t>
            </a:r>
            <a:r>
              <a:rPr lang="en-US" noProof="0" dirty="0">
                <a:solidFill>
                  <a:srgbClr val="000000"/>
                </a:solidFill>
              </a:rPr>
              <a:t> → δ⟨r²⟩ needs the atomic factors F and </a:t>
            </a:r>
            <a:r>
              <a:rPr lang="en-US" dirty="0">
                <a:solidFill>
                  <a:srgbClr val="000000"/>
                </a:solidFill>
              </a:rPr>
              <a:t>M  – unknown </a:t>
            </a:r>
            <a:r>
              <a:rPr lang="en-US" noProof="0" dirty="0">
                <a:solidFill>
                  <a:srgbClr val="000000"/>
                </a:solidFill>
              </a:rPr>
              <a:t>for 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00000"/>
                </a:solidFill>
              </a:rPr>
              <a:t>S</a:t>
            </a:r>
            <a:r>
              <a:rPr lang="en-US" dirty="0">
                <a:solidFill>
                  <a:srgbClr val="000000"/>
                </a:solidFill>
              </a:rPr>
              <a:t>tandard</a:t>
            </a:r>
            <a:r>
              <a:rPr lang="en-US" noProof="0" dirty="0">
                <a:solidFill>
                  <a:srgbClr val="000000"/>
                </a:solidFill>
              </a:rPr>
              <a:t> King-plot calibration needs three known charge radii; Co has only ⁵⁹Co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00000"/>
                </a:solidFill>
              </a:rPr>
              <a:t>Solution</a:t>
            </a:r>
            <a:r>
              <a:rPr lang="en-US" noProof="0" dirty="0">
                <a:solidFill>
                  <a:srgbClr val="000000"/>
                </a:solidFill>
              </a:rPr>
              <a:t>: fit our isotope shifts against the </a:t>
            </a:r>
            <a:r>
              <a:rPr lang="en-US" dirty="0">
                <a:solidFill>
                  <a:srgbClr val="000000"/>
                </a:solidFill>
              </a:rPr>
              <a:t>known Ni charge radii down to N = 28, following the global radii trend in the region</a:t>
            </a:r>
          </a:p>
          <a:p>
            <a:pPr marL="285750" indent="-28575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tabLst>
                <a:tab pos="1254125" algn="l"/>
              </a:tabLst>
            </a:pPr>
            <a:r>
              <a:rPr lang="en-US" b="1" noProof="0" dirty="0">
                <a:solidFill>
                  <a:srgbClr val="000000"/>
                </a:solidFill>
              </a:rPr>
              <a:t>Result: 	</a:t>
            </a:r>
            <a:r>
              <a:rPr lang="en-US" noProof="0" dirty="0">
                <a:solidFill>
                  <a:srgbClr val="000000"/>
                </a:solidFill>
              </a:rPr>
              <a:t>F ≈ </a:t>
            </a:r>
            <a:r>
              <a:rPr lang="en-BE" dirty="0">
                <a:solidFill>
                  <a:srgbClr val="000000"/>
                </a:solidFill>
              </a:rPr>
              <a:t>1547.0 </a:t>
            </a:r>
            <a:r>
              <a:rPr lang="en-US" noProof="0" dirty="0">
                <a:solidFill>
                  <a:srgbClr val="000000"/>
                </a:solidFill>
              </a:rPr>
              <a:t> ± 369 MHz/fm², </a:t>
            </a:r>
            <a:br>
              <a:rPr lang="en-US" noProof="0" dirty="0">
                <a:solidFill>
                  <a:srgbClr val="2F4D5D"/>
                </a:solidFill>
              </a:rPr>
            </a:br>
            <a:r>
              <a:rPr lang="en-US" noProof="0" dirty="0">
                <a:solidFill>
                  <a:srgbClr val="000000"/>
                </a:solidFill>
              </a:rPr>
              <a:t>               M ≈ (−1.95 ± 0.17)×10⁶ </a:t>
            </a:r>
            <a:r>
              <a:rPr lang="en-US" noProof="0" dirty="0" err="1">
                <a:solidFill>
                  <a:srgbClr val="000000"/>
                </a:solidFill>
              </a:rPr>
              <a:t>MHz·u</a:t>
            </a:r>
            <a:endParaRPr lang="en-US" b="0" i="0" noProof="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91F89B-6353-BC27-5575-9416DE87E4C3}"/>
                  </a:ext>
                </a:extLst>
              </p:cNvPr>
              <p:cNvSpPr txBox="1"/>
              <p:nvPr/>
            </p:nvSpPr>
            <p:spPr>
              <a:xfrm>
                <a:off x="576000" y="1489171"/>
                <a:ext cx="6094740" cy="613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𝛿</m:t>
                      </m:r>
                      <m:sSup>
                        <m:sSupPr>
                          <m:ctrlPr>
                            <a:rPr lang="en-BE">
                              <a:solidFill>
                                <a:srgbClr val="000000"/>
                              </a:solidFill>
                              <a:latin typeface="+mj-lt"/>
                            </a:rPr>
                          </m:ctrlPr>
                        </m:sSupPr>
                        <m:e>
                          <m:r>
                            <a:rPr lang="en-BE">
                              <a:solidFill>
                                <a:srgbClr val="000000"/>
                              </a:solidFill>
                              <a:latin typeface="+mj-lt"/>
                            </a:rPr>
                            <m:t>𝜈</m:t>
                          </m:r>
                        </m:e>
                        <m:sup>
                          <m: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A</m:t>
                          </m:r>
                          <m:r>
                            <a:rPr lang="en-BE">
                              <a:solidFill>
                                <a:srgbClr val="000000"/>
                              </a:solidFill>
                              <a:latin typeface="+mj-lt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0</m:t>
                              </m:r>
                            </m:sub>
                          </m:sSub>
                          <m: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)</m:t>
                          </m:r>
                        </m:sup>
                      </m:sSup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=</m:t>
                      </m:r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𝑀</m:t>
                      </m:r>
                      <m:f>
                        <m:fPr>
                          <m:ctrlPr>
                            <a:rPr lang="en-BE" i="1">
                              <a:solidFill>
                                <a:srgbClr val="000000"/>
                              </a:solidFill>
                              <a:latin typeface="+mj-l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A</m:t>
                              </m:r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0</m:t>
                              </m:r>
                            </m:sub>
                          </m:sSub>
                          <m:r>
                            <a:rPr lang="en-BE">
                              <a:solidFill>
                                <a:srgbClr val="000000"/>
                              </a:solidFill>
                              <a:latin typeface="+mj-lt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A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BE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A</m:t>
                              </m:r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+</m:t>
                      </m:r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𝐹</m:t>
                      </m:r>
                      <m:r>
                        <a:rPr lang="en-BE">
                          <a:solidFill>
                            <a:srgbClr val="000000"/>
                          </a:solidFill>
                          <a:latin typeface="+mj-lt"/>
                        </a:rPr>
                        <m:t>𝛿</m:t>
                      </m:r>
                      <m:sSup>
                        <m:sSupPr>
                          <m:ctrlPr>
                            <a:rPr lang="en-BE" i="1">
                              <a:solidFill>
                                <a:srgbClr val="000000"/>
                              </a:solidFill>
                              <a:latin typeface="+mj-lt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BE" i="1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BE">
                                      <a:solidFill>
                                        <a:srgbClr val="000000"/>
                                      </a:solidFill>
                                      <a:latin typeface="+mj-lt"/>
                                    </a:rPr>
                                  </m:ctrlPr>
                                </m:sSupPr>
                                <m:e>
                                  <m:r>
                                    <a:rPr lang="en-BE">
                                      <a:solidFill>
                                        <a:srgbClr val="000000"/>
                                      </a:solidFill>
                                      <a:latin typeface="+mj-lt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BE">
                                      <a:solidFill>
                                        <a:srgbClr val="000000"/>
                                      </a:solidFill>
                                      <a:latin typeface="+mj-lt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A</m:t>
                          </m:r>
                          <m: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</m:ctrlPr>
                            </m:sSubPr>
                            <m:e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>
                                  <a:solidFill>
                                    <a:srgbClr val="000000"/>
                                  </a:solidFill>
                                  <a:latin typeface="+mj-lt"/>
                                </a:rPr>
                                <m:t>0</m:t>
                              </m:r>
                            </m:sub>
                          </m:sSub>
                          <m:r>
                            <a:rPr lang="en-US">
                              <a:solidFill>
                                <a:srgbClr val="000000"/>
                              </a:solidFill>
                              <a:latin typeface="+mj-lt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BE" dirty="0">
                  <a:solidFill>
                    <a:srgbClr val="000000"/>
                  </a:solidFill>
                  <a:latin typeface="+mj-lt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91F89B-6353-BC27-5575-9416DE87E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0" y="1489171"/>
                <a:ext cx="6094740" cy="613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614025" y="5240000"/>
            <a:ext cx="4333632" cy="1000000"/>
          </a:xfrm>
          <a:prstGeom prst="rect">
            <a:avLst/>
          </a:prstGeom>
          <a:noFill/>
        </p:spPr>
        <p:txBody>
          <a:bodyPr wrap="square" tIns="0" bIns="0">
            <a:normAutofit fontScale="97500"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K. Minamisono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et al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., Phys. Rev. Lett. 117, 252501 (2016) [Fe]</a:t>
            </a:r>
            <a:br>
              <a:rPr lang="en-US" sz="10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S. Kaufmann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et al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., Phys. Rev. Lett. 128, 022502 (2022) [Ni]</a:t>
            </a:r>
            <a:br>
              <a:rPr lang="en-US" sz="10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F. Sommer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et al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., Phys. Rev. Lett. 129, 132501 (2022) [Ni]</a:t>
            </a:r>
            <a:br>
              <a:rPr lang="en-US" sz="10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T. Li, Y. Luo, N. Wang, At. Data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Nucl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. Data Tables 140, 101440 (2021) [Cu, Zn]</a:t>
            </a:r>
            <a:br>
              <a:rPr lang="en-US" sz="1000" i="1" dirty="0">
                <a:solidFill>
                  <a:schemeClr val="bg1">
                    <a:lumMod val="50000"/>
                  </a:schemeClr>
                </a:solidFill>
              </a:rPr>
            </a:br>
            <a:endParaRPr lang="en-US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834D560-399D-836D-C69A-4E797630851C}"/>
              </a:ext>
            </a:extLst>
          </p:cNvPr>
          <p:cNvSpPr txBox="1"/>
          <p:nvPr/>
        </p:nvSpPr>
        <p:spPr>
          <a:xfrm>
            <a:off x="795808" y="6391653"/>
            <a:ext cx="813889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</a:rPr>
              <a:t>Zakopane Conference on Nuclear Physics 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B0E87-5343-4230-E9CD-7D627E219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939" y="997670"/>
            <a:ext cx="4408649" cy="41515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U Leuve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U Leuven Sede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3.xml><?xml version="1.0" encoding="utf-8"?>
<a:theme xmlns:a="http://schemas.openxmlformats.org/drawingml/2006/main" name="1_KU Leuven Sede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d1c7476-f302-47ca-97a0-972f32671471}" enabled="1" method="Standard" siteId="{72e15514-5be9-46a8-8b0b-af9b1b77b3b8}" contentBits="0" removed="0"/>
  <clbl:label id="{35aa8c5b-ac0a-4b15-9788-ff6dfa22901f}" enabled="0" method="" siteId="{35aa8c5b-ac0a-4b15-9788-ff6dfa22901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KU Leuven</Template>
  <TotalTime>2201</TotalTime>
  <Words>2059</Words>
  <Application>Microsoft Office PowerPoint</Application>
  <PresentationFormat>Widescreen</PresentationFormat>
  <Paragraphs>259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AIrial</vt:lpstr>
      <vt:lpstr>Arial</vt:lpstr>
      <vt:lpstr>Arial (textkörper)</vt:lpstr>
      <vt:lpstr>Calibri</vt:lpstr>
      <vt:lpstr>Cambria Math</vt:lpstr>
      <vt:lpstr>KU Leuven</vt:lpstr>
      <vt:lpstr>1_KU Leuven Sedes</vt:lpstr>
      <vt:lpstr>1_KU Leuven Sedes</vt:lpstr>
      <vt:lpstr>Charge radii of neutron-deficient cobalt isotopes across the N = 28 shell closure</vt:lpstr>
      <vt:lpstr>Motivation for probing the doubly-magic nature of 56Ni</vt:lpstr>
      <vt:lpstr>Self-conjugate ⁵⁴Co: a test of π–ν pairing</vt:lpstr>
      <vt:lpstr>What is known: ⁵⁴⁻⁵⁹Co moments and radii</vt:lpstr>
      <vt:lpstr>PowerPoint Presentation</vt:lpstr>
      <vt:lpstr>PowerPoint Presentation</vt:lpstr>
      <vt:lpstr>Measurement of Co at IGISOL</vt:lpstr>
      <vt:lpstr>Isotope shifts across ⁵⁴⁻⁵⁹Co</vt:lpstr>
      <vt:lpstr>Charge radii of ⁵⁴⁻⁵⁹Co</vt:lpstr>
      <vt:lpstr>First charge radii of 54-59Co</vt:lpstr>
      <vt:lpstr>The ⁴²Sc–⁵⁰Mn–⁵⁴Co trend: linear in f₇/₂ filling</vt:lpstr>
      <vt:lpstr>Summary and outlook</vt:lpstr>
      <vt:lpstr>Thanks to the nuclear moments group  and the IGISOL collaboration   </vt:lpstr>
      <vt:lpstr>CKM Matrix</vt:lpstr>
      <vt:lpstr>Magnetic moments</vt:lpstr>
      <vt:lpstr>First measurement: μ(⁵⁴ᵐCo)</vt:lpstr>
      <vt:lpstr>Generating the UV light</vt:lpstr>
      <vt:lpstr>F &amp; M calculation</vt:lpstr>
      <vt:lpstr>⁵⁴Co: resolving g.s. and isomer, together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Tobias Sacha Christen</dc:creator>
  <cp:lastModifiedBy>Tobias Christen</cp:lastModifiedBy>
  <cp:revision>9</cp:revision>
  <dcterms:created xsi:type="dcterms:W3CDTF">2022-11-30T14:47:09Z</dcterms:created>
  <dcterms:modified xsi:type="dcterms:W3CDTF">2026-09-02T10:08:11Z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1e85bf-ac82-4d95-8ebe-b1488d74b05a_Enabled">
    <vt:lpwstr>true</vt:lpwstr>
  </property>
  <property fmtid="{D5CDD505-2E9C-101B-9397-08002B2CF9AE}" pid="3" name="MSIP_Label_0c1e85bf-ac82-4d95-8ebe-b1488d74b05a_SetDate">
    <vt:lpwstr>2026-08-24T05:09:05Z</vt:lpwstr>
  </property>
  <property fmtid="{D5CDD505-2E9C-101B-9397-08002B2CF9AE}" pid="4" name="MSIP_Label_0c1e85bf-ac82-4d95-8ebe-b1488d74b05a_Method">
    <vt:lpwstr>Privileged</vt:lpwstr>
  </property>
  <property fmtid="{D5CDD505-2E9C-101B-9397-08002B2CF9AE}" pid="5" name="MSIP_Label_0c1e85bf-ac82-4d95-8ebe-b1488d74b05a_Name">
    <vt:lpwstr>0c1e85bf-ac82-4d95-8ebe-b1488d74b05a</vt:lpwstr>
  </property>
  <property fmtid="{D5CDD505-2E9C-101B-9397-08002B2CF9AE}" pid="6" name="MSIP_Label_0c1e85bf-ac82-4d95-8ebe-b1488d74b05a_SiteId">
    <vt:lpwstr>fb6ea403-7cf1-4905-810a-fe5547e98204</vt:lpwstr>
  </property>
  <property fmtid="{D5CDD505-2E9C-101B-9397-08002B2CF9AE}" pid="7" name="MSIP_Label_0c1e85bf-ac82-4d95-8ebe-b1488d74b05a_ActionId">
    <vt:lpwstr>8859b201-27cc-48e5-835a-f4b9ca7442f9</vt:lpwstr>
  </property>
  <property fmtid="{D5CDD505-2E9C-101B-9397-08002B2CF9AE}" pid="8" name="MSIP_Label_0c1e85bf-ac82-4d95-8ebe-b1488d74b05a_ContentBits">
    <vt:lpwstr>0</vt:lpwstr>
  </property>
  <property fmtid="{D5CDD505-2E9C-101B-9397-08002B2CF9AE}" pid="9" name="MSIP_Label_0c1e85bf-ac82-4d95-8ebe-b1488d74b05a_Tag">
    <vt:lpwstr>10, 0, 1, 1</vt:lpwstr>
  </property>
</Properties>
</file>