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6858000" cx="9144000"/>
  <p:notesSz cx="6858000" cy="9144000"/>
  <p:embeddedFontLst>
    <p:embeddedFont>
      <p:font typeface="Roboto"/>
      <p:regular r:id="rId41"/>
      <p:bold r:id="rId42"/>
      <p:italic r:id="rId43"/>
      <p:boldItalic r:id="rId44"/>
    </p:embeddedFont>
    <p:embeddedFont>
      <p:font typeface="Arial Black"/>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jRVfv4U25Z43ONhKosZMRfoFRh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996CF87-AF6B-4B2F-A149-19EB68599F3B}">
  <a:tblStyle styleId="{C996CF87-AF6B-4B2F-A149-19EB68599F3B}" styleName="Table_0">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fill>
          <a:solidFill>
            <a:srgbClr val="FFFFFF">
              <a:alpha val="0"/>
            </a:srgbClr>
          </a:solidFill>
        </a:fill>
      </a:tcStyle>
    </a:wholeTbl>
    <a:band1H>
      <a:tcTxStyle/>
    </a:band1H>
    <a:band2H>
      <a:tcTxStyle b="off" i="off"/>
      <a:tcStyle>
        <a:fill>
          <a:solidFill>
            <a:srgbClr val="FFFFFF"/>
          </a:solidFill>
        </a:fill>
      </a:tcStyle>
    </a:band2H>
    <a:band1V>
      <a:tcTxStyle/>
    </a:band1V>
    <a:band2V>
      <a:tcTxStyle/>
    </a:band2V>
    <a:lastCol>
      <a:tcTxStyle/>
    </a:lastCol>
    <a:firstCo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fill>
          <a:solidFill>
            <a:srgbClr val="FFFFFF">
              <a:alpha val="0"/>
            </a:srgbClr>
          </a:solidFill>
        </a:fill>
      </a:tcStyle>
    </a:firstCol>
    <a:lastRow>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fill>
          <a:solidFill>
            <a:srgbClr val="FFFFFF">
              <a:alpha val="0"/>
            </a:srgbClr>
          </a:solidFill>
        </a:fill>
      </a:tcStyle>
    </a:lastRow>
    <a:seCell>
      <a:tcTxStyle/>
    </a:seCell>
    <a:swCell>
      <a:tcTxStyle/>
    </a:swCell>
    <a:firstRow>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fill>
          <a:solidFill>
            <a:srgbClr val="FFFFFF">
              <a:alpha val="0"/>
            </a:srgbClr>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7.xml"/><Relationship Id="rId44" Type="http://schemas.openxmlformats.org/officeDocument/2006/relationships/font" Target="fonts/Roboto-boldItalic.fntdata"/><Relationship Id="rId21" Type="http://schemas.openxmlformats.org/officeDocument/2006/relationships/slide" Target="slides/slide16.xml"/><Relationship Id="rId43" Type="http://schemas.openxmlformats.org/officeDocument/2006/relationships/font" Target="fonts/Roboto-italic.fntdata"/><Relationship Id="rId24" Type="http://schemas.openxmlformats.org/officeDocument/2006/relationships/slide" Target="slides/slide19.xml"/><Relationship Id="rId46" Type="http://customschemas.google.com/relationships/presentationmetadata" Target="metadata"/><Relationship Id="rId23" Type="http://schemas.openxmlformats.org/officeDocument/2006/relationships/slide" Target="slides/slide18.xml"/><Relationship Id="rId45" Type="http://schemas.openxmlformats.org/officeDocument/2006/relationships/font" Target="fonts/ArialBlack-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6" name="Google Shape;466;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7" name="Google Shape;477;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t>The analysis of the singles and coincidence allowed us to develop the following spectrum</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2" name="Google Shape;492;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a:t>The analysis of the singles and coincidence allowed us to develop the following spectrum</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9" name="Google Shape;539;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8" name="Google Shape;558;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2" name="Google Shape;572;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2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6" name="Google Shape;296;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R4/2 = indication of the shape in the rigid rotor model and 3.33 → Prolate</a:t>
            </a:r>
            <a:endParaRPr/>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US" sz="1100"/>
              <a:t>The neutron rich ree’s give us the oppo</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K-isomers not only provide us insight into the nature single particles involved but also elucidate the level structure below the isomer and give us the ability to measure lifetimes of intermediate states as well</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4" name="Google Shape;614;p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the neutron 11/2s was dubbed the flying fish as in the Nilsson picture it rushes up to the Fermi surface from below the N=82 shell gap, crossing the deformation driving i13/2 orbitals before diving back into the Fermi sea with increasing neutron number.</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a:latin typeface="Times"/>
                <a:ea typeface="Times"/>
                <a:cs typeface="Times"/>
                <a:sym typeface="Times"/>
              </a:rPr>
              <a:t>“We draw an analogy between the trajectory of the [505]11/2− neutron orbital, with respect to the Fermi surface, and that of a “flying fish”! The [505]11/2− orbital is chased to the surface by the increasing nuclear deformation as the neutron number is increased. It then flops back into the Fermi sea as orbitals get filled by further increases in the neutron number.”</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5" name="Google Shape;63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9" name="Google Shape;649;p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2" name="Google Shape;682;p2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Situate you in the nuclear chart</a:t>
            </a:r>
            <a:endParaRPr/>
          </a:p>
          <a:p>
            <a:pPr indent="0" lvl="0" marL="0" rtl="0" algn="l">
              <a:spcBef>
                <a:spcPts val="0"/>
              </a:spcBef>
              <a:spcAft>
                <a:spcPts val="0"/>
              </a:spcAft>
              <a:buNone/>
            </a:pPr>
            <a:r>
              <a:rPr lang="en-US" sz="1100"/>
              <a:t>Nuclear chart with the ratio of the 4/2+ energy in the even-even nuclei</a:t>
            </a:r>
            <a:endParaRPr/>
          </a:p>
          <a:p>
            <a:pPr indent="0" lvl="0" marL="0" rtl="0" algn="l">
              <a:spcBef>
                <a:spcPts val="0"/>
              </a:spcBef>
              <a:spcAft>
                <a:spcPts val="0"/>
              </a:spcAft>
              <a:buNone/>
            </a:pPr>
            <a:r>
              <a:rPr lang="en-US" sz="1100"/>
              <a:t>We are interested in the rare earth region where some of the most prolate deformed nuclei occur across the entire nuclear chart</a:t>
            </a:r>
            <a:endParaRPr/>
          </a:p>
          <a:p>
            <a:pPr indent="0" lvl="0" marL="0" rtl="0" algn="l">
              <a:spcBef>
                <a:spcPts val="0"/>
              </a:spcBef>
              <a:spcAft>
                <a:spcPts val="0"/>
              </a:spcAft>
              <a:buNone/>
            </a:pPr>
            <a:r>
              <a:rPr lang="en-US" sz="1100"/>
              <a:t>interested in is to study the ……</a:t>
            </a:r>
            <a:endParaRPr/>
          </a:p>
          <a:p>
            <a:pPr indent="0" lvl="0" marL="0" rtl="0" algn="l">
              <a:spcBef>
                <a:spcPts val="0"/>
              </a:spcBef>
              <a:spcAft>
                <a:spcPts val="0"/>
              </a:spcAft>
              <a:buNone/>
            </a:pPr>
            <a:r>
              <a:rPr lang="en-US" sz="1100"/>
              <a:t>if we track on of the Nilsson single particle orbitals (spoiler: neutron 11/2) then we can see a dependence of the excitation energy on the neutron number as shown in the figure on the left. This dip as we move into the rare earths is understood as a shape transition that is also understood for the even-even nuclei.</a:t>
            </a:r>
            <a:endParaRPr/>
          </a:p>
          <a:p>
            <a:pPr indent="0" lvl="0" marL="0" rtl="0" algn="l">
              <a:spcBef>
                <a:spcPts val="0"/>
              </a:spcBef>
              <a:spcAft>
                <a:spcPts val="0"/>
              </a:spcAft>
              <a:buNone/>
            </a:pPr>
            <a:r>
              <a:rPr lang="en-US" sz="1100"/>
              <a:t>This interplay can manifest in different ways, but for well deformed systems this is as a K-isomer. In the Samariums ….</a:t>
            </a:r>
            <a:endParaRPr/>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6" name="Google Shape;696;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the neutron 11/2s was dubbed the flying fish as in the Nilsson picture it rushes up to the Fermi surface from below the N=82 shell gap, crossing the deformation driving i13/2 orbitals before diving back into the Fermi sea with increasing neutron number.</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a:latin typeface="Times"/>
                <a:ea typeface="Times"/>
                <a:cs typeface="Times"/>
                <a:sym typeface="Times"/>
              </a:rPr>
              <a:t>“We draw an analogy between the trajectory of the [505]11/2− neutron orbital, with respect to the Fermi surface, and that of a “flying fish”! The [505]11/2− orbital is chased to the surface by the increasing nuclear deformation as the neutron number is increased. It then flops back into the Fermi sea as orbitals get filled by further increases in the neutron number.”</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3" name="Google Shape;71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5" name="Google Shape;755;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0" name="Google Shape;780;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3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4" name="Google Shape;794;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9" name="Google Shape;33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To study these effects and further understand this picture and experiment was performed at GSI where a beam of 170Er was delivered from the SIS18 ….</a:t>
            </a:r>
            <a:endParaRPr/>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0" name="Google Shape;380;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4" name="Google Shape;404;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8" name="Google Shape;428;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3" name="Google Shape;453;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t>The new results of 157Sm are shown here. Here is the delayed gamma rays detected by our germanium array following the arrival of a 157Sm ion.</a:t>
            </a:r>
            <a:endParaRPr/>
          </a:p>
          <a:p>
            <a:pPr indent="0" lvl="0" marL="0" rtl="0" algn="l">
              <a:spcBef>
                <a:spcPts val="0"/>
              </a:spcBef>
              <a:spcAft>
                <a:spcPts val="0"/>
              </a:spcAft>
              <a:buNone/>
            </a:pPr>
            <a:r>
              <a:t/>
            </a:r>
            <a:endParaRPr sz="1100"/>
          </a:p>
          <a:p>
            <a:pPr indent="0" lvl="0" marL="0" rtl="0" algn="l">
              <a:spcBef>
                <a:spcPts val="0"/>
              </a:spcBef>
              <a:spcAft>
                <a:spcPts val="0"/>
              </a:spcAft>
              <a:buNone/>
            </a:pPr>
            <a:r>
              <a:rPr lang="en-US" sz="1100"/>
              <a:t>I want to draw your attention to the level of statistics obtained in particular the height of peaks from the decay of the isomer versus that of beam induced effect such as this peak resulting from the a reaction with the ge crystal.</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itle">
  <p:cSld name="TITLE">
    <p:spTree>
      <p:nvGrpSpPr>
        <p:cNvPr id="16" name="Shape 16"/>
        <p:cNvGrpSpPr/>
        <p:nvPr/>
      </p:nvGrpSpPr>
      <p:grpSpPr>
        <a:xfrm>
          <a:off x="0" y="0"/>
          <a:ext cx="0" cy="0"/>
          <a:chOff x="0" y="0"/>
          <a:chExt cx="0" cy="0"/>
        </a:xfrm>
      </p:grpSpPr>
      <p:pic>
        <p:nvPicPr>
          <p:cNvPr descr="Google Shape;6;p6" id="17" name="Google Shape;17;p37"/>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18" name="Google Shape;18;p37"/>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19" name="Google Shape;19;p37"/>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20" name="Google Shape;20;p37"/>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1" name="Google Shape;21;p37"/>
          <p:cNvSpPr txBox="1"/>
          <p:nvPr/>
        </p:nvSpPr>
        <p:spPr>
          <a:xfrm>
            <a:off x="302440" y="6626247"/>
            <a:ext cx="5612534"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J.P. Bormans | IKP Darmstadt | GSI GmbH</a:t>
            </a:r>
            <a:endParaRPr/>
          </a:p>
        </p:txBody>
      </p:sp>
      <p:sp>
        <p:nvSpPr>
          <p:cNvPr id="22" name="Google Shape;22;p37"/>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7"/>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37"/>
          <p:cNvSpPr txBox="1"/>
          <p:nvPr/>
        </p:nvSpPr>
        <p:spPr>
          <a:xfrm>
            <a:off x="6125355" y="6672326"/>
            <a:ext cx="2949638" cy="13554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Zakopane 2026 Extremes of the Nuclear Landscape</a:t>
            </a:r>
            <a:endParaRPr/>
          </a:p>
        </p:txBody>
      </p:sp>
      <p:sp>
        <p:nvSpPr>
          <p:cNvPr id="25" name="Google Shape;25;p37"/>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AND_TWO_OBJECTS" showMasterSp="0" type="objAndTwoObj">
  <p:cSld name="OBJECT_AND_TWO_OBJECTS">
    <p:spTree>
      <p:nvGrpSpPr>
        <p:cNvPr id="102" name="Shape 102"/>
        <p:cNvGrpSpPr/>
        <p:nvPr/>
      </p:nvGrpSpPr>
      <p:grpSpPr>
        <a:xfrm>
          <a:off x="0" y="0"/>
          <a:ext cx="0" cy="0"/>
          <a:chOff x="0" y="0"/>
          <a:chExt cx="0" cy="0"/>
        </a:xfrm>
      </p:grpSpPr>
      <p:pic>
        <p:nvPicPr>
          <p:cNvPr descr="Google Shape;6;p6" id="103" name="Google Shape;103;p46"/>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104" name="Google Shape;104;p46"/>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105" name="Google Shape;105;p46"/>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106" name="Google Shape;106;p46"/>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07" name="Google Shape;107;p46"/>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08" name="Google Shape;108;p46"/>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46"/>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46"/>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11" name="Google Shape;111;p46"/>
          <p:cNvSpPr txBox="1"/>
          <p:nvPr>
            <p:ph idx="1" type="body"/>
          </p:nvPr>
        </p:nvSpPr>
        <p:spPr>
          <a:xfrm>
            <a:off x="422639" y="1450800"/>
            <a:ext cx="4007162"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p46"/>
          <p:cNvSpPr txBox="1"/>
          <p:nvPr>
            <p:ph idx="2" type="body"/>
          </p:nvPr>
        </p:nvSpPr>
        <p:spPr>
          <a:xfrm>
            <a:off x="4630680" y="145080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46"/>
          <p:cNvSpPr txBox="1"/>
          <p:nvPr>
            <p:ph idx="3" type="body"/>
          </p:nvPr>
        </p:nvSpPr>
        <p:spPr>
          <a:xfrm>
            <a:off x="4630680" y="401184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46"/>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OVER_TEXT" showMasterSp="0" type="twoObjOverTx">
  <p:cSld name="TWO_OBJECTS_OVER_TEXT">
    <p:spTree>
      <p:nvGrpSpPr>
        <p:cNvPr id="115" name="Shape 115"/>
        <p:cNvGrpSpPr/>
        <p:nvPr/>
      </p:nvGrpSpPr>
      <p:grpSpPr>
        <a:xfrm>
          <a:off x="0" y="0"/>
          <a:ext cx="0" cy="0"/>
          <a:chOff x="0" y="0"/>
          <a:chExt cx="0" cy="0"/>
        </a:xfrm>
      </p:grpSpPr>
      <p:pic>
        <p:nvPicPr>
          <p:cNvPr descr="Google Shape;6;p6" id="116" name="Google Shape;116;p47"/>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117" name="Google Shape;117;p47"/>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118" name="Google Shape;118;p47"/>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119" name="Google Shape;119;p47"/>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20" name="Google Shape;120;p47"/>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21" name="Google Shape;121;p47"/>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47"/>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47"/>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24" name="Google Shape;124;p47"/>
          <p:cNvSpPr txBox="1"/>
          <p:nvPr>
            <p:ph idx="1" type="body"/>
          </p:nvPr>
        </p:nvSpPr>
        <p:spPr>
          <a:xfrm>
            <a:off x="422639" y="145080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47"/>
          <p:cNvSpPr txBox="1"/>
          <p:nvPr>
            <p:ph idx="2" type="body"/>
          </p:nvPr>
        </p:nvSpPr>
        <p:spPr>
          <a:xfrm>
            <a:off x="4630680" y="145080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6" name="Google Shape;126;p47"/>
          <p:cNvSpPr txBox="1"/>
          <p:nvPr>
            <p:ph idx="3" type="body"/>
          </p:nvPr>
        </p:nvSpPr>
        <p:spPr>
          <a:xfrm>
            <a:off x="422639" y="4011840"/>
            <a:ext cx="821160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7" name="Google Shape;127;p47"/>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OVER_TEXT" showMasterSp="0" type="objOverTx">
  <p:cSld name="OBJECT_OVER_TEXT">
    <p:spTree>
      <p:nvGrpSpPr>
        <p:cNvPr id="128" name="Shape 128"/>
        <p:cNvGrpSpPr/>
        <p:nvPr/>
      </p:nvGrpSpPr>
      <p:grpSpPr>
        <a:xfrm>
          <a:off x="0" y="0"/>
          <a:ext cx="0" cy="0"/>
          <a:chOff x="0" y="0"/>
          <a:chExt cx="0" cy="0"/>
        </a:xfrm>
      </p:grpSpPr>
      <p:pic>
        <p:nvPicPr>
          <p:cNvPr descr="Google Shape;6;p6" id="129" name="Google Shape;129;p48"/>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130" name="Google Shape;130;p48"/>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131" name="Google Shape;131;p48"/>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132" name="Google Shape;132;p48"/>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33" name="Google Shape;133;p48"/>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34" name="Google Shape;134;p48"/>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48"/>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48"/>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37" name="Google Shape;137;p48"/>
          <p:cNvSpPr txBox="1"/>
          <p:nvPr>
            <p:ph idx="1" type="body"/>
          </p:nvPr>
        </p:nvSpPr>
        <p:spPr>
          <a:xfrm>
            <a:off x="422639" y="1450800"/>
            <a:ext cx="821160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p48"/>
          <p:cNvSpPr txBox="1"/>
          <p:nvPr>
            <p:ph idx="2" type="body"/>
          </p:nvPr>
        </p:nvSpPr>
        <p:spPr>
          <a:xfrm>
            <a:off x="422639" y="4011840"/>
            <a:ext cx="821160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9" name="Google Shape;139;p48"/>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_OBJECTS" showMasterSp="0" type="fourObj">
  <p:cSld name="FOUR_OBJECTS">
    <p:spTree>
      <p:nvGrpSpPr>
        <p:cNvPr id="140" name="Shape 140"/>
        <p:cNvGrpSpPr/>
        <p:nvPr/>
      </p:nvGrpSpPr>
      <p:grpSpPr>
        <a:xfrm>
          <a:off x="0" y="0"/>
          <a:ext cx="0" cy="0"/>
          <a:chOff x="0" y="0"/>
          <a:chExt cx="0" cy="0"/>
        </a:xfrm>
      </p:grpSpPr>
      <p:pic>
        <p:nvPicPr>
          <p:cNvPr descr="Google Shape;6;p6" id="141" name="Google Shape;141;p49"/>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142" name="Google Shape;142;p49"/>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143" name="Google Shape;143;p49"/>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144" name="Google Shape;144;p49"/>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45" name="Google Shape;145;p49"/>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46" name="Google Shape;146;p49"/>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9"/>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9"/>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49" name="Google Shape;149;p49"/>
          <p:cNvSpPr txBox="1"/>
          <p:nvPr>
            <p:ph idx="1" type="body"/>
          </p:nvPr>
        </p:nvSpPr>
        <p:spPr>
          <a:xfrm>
            <a:off x="422639" y="145080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0" name="Google Shape;150;p49"/>
          <p:cNvSpPr txBox="1"/>
          <p:nvPr>
            <p:ph idx="2" type="body"/>
          </p:nvPr>
        </p:nvSpPr>
        <p:spPr>
          <a:xfrm>
            <a:off x="4630680" y="145080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1" name="Google Shape;151;p49"/>
          <p:cNvSpPr txBox="1"/>
          <p:nvPr>
            <p:ph idx="3" type="body"/>
          </p:nvPr>
        </p:nvSpPr>
        <p:spPr>
          <a:xfrm>
            <a:off x="422639" y="401184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2" name="Google Shape;152;p49"/>
          <p:cNvSpPr txBox="1"/>
          <p:nvPr>
            <p:ph idx="4" type="body"/>
          </p:nvPr>
        </p:nvSpPr>
        <p:spPr>
          <a:xfrm>
            <a:off x="4630680" y="401184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49"/>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showMasterSp="0">
  <p:cSld name="Title, 6 Content">
    <p:spTree>
      <p:nvGrpSpPr>
        <p:cNvPr id="154" name="Shape 154"/>
        <p:cNvGrpSpPr/>
        <p:nvPr/>
      </p:nvGrpSpPr>
      <p:grpSpPr>
        <a:xfrm>
          <a:off x="0" y="0"/>
          <a:ext cx="0" cy="0"/>
          <a:chOff x="0" y="0"/>
          <a:chExt cx="0" cy="0"/>
        </a:xfrm>
      </p:grpSpPr>
      <p:pic>
        <p:nvPicPr>
          <p:cNvPr descr="Google Shape;6;p6" id="155" name="Google Shape;155;p50"/>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156" name="Google Shape;156;p50"/>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157" name="Google Shape;157;p50"/>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158" name="Google Shape;158;p50"/>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59" name="Google Shape;159;p50"/>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60" name="Google Shape;160;p50"/>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50"/>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50"/>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63" name="Google Shape;163;p50"/>
          <p:cNvSpPr txBox="1"/>
          <p:nvPr>
            <p:ph idx="1" type="body"/>
          </p:nvPr>
        </p:nvSpPr>
        <p:spPr>
          <a:xfrm>
            <a:off x="422639" y="145080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50"/>
          <p:cNvSpPr txBox="1"/>
          <p:nvPr>
            <p:ph idx="2" type="body"/>
          </p:nvPr>
        </p:nvSpPr>
        <p:spPr>
          <a:xfrm>
            <a:off x="3198959" y="145080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5" name="Google Shape;165;p50"/>
          <p:cNvSpPr txBox="1"/>
          <p:nvPr>
            <p:ph idx="3" type="body"/>
          </p:nvPr>
        </p:nvSpPr>
        <p:spPr>
          <a:xfrm>
            <a:off x="5975639" y="145080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6" name="Google Shape;166;p50"/>
          <p:cNvSpPr txBox="1"/>
          <p:nvPr>
            <p:ph idx="4" type="body"/>
          </p:nvPr>
        </p:nvSpPr>
        <p:spPr>
          <a:xfrm>
            <a:off x="422639" y="401184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7" name="Google Shape;167;p50"/>
          <p:cNvSpPr txBox="1"/>
          <p:nvPr>
            <p:ph idx="5" type="body"/>
          </p:nvPr>
        </p:nvSpPr>
        <p:spPr>
          <a:xfrm>
            <a:off x="3198959" y="401184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8" name="Google Shape;168;p50"/>
          <p:cNvSpPr txBox="1"/>
          <p:nvPr>
            <p:ph idx="6" type="body"/>
          </p:nvPr>
        </p:nvSpPr>
        <p:spPr>
          <a:xfrm>
            <a:off x="5975639" y="401184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9" name="Google Shape;169;p50"/>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showMasterSp="0">
  <p:cSld name="OBJECT 2">
    <p:spTree>
      <p:nvGrpSpPr>
        <p:cNvPr id="170" name="Shape 170"/>
        <p:cNvGrpSpPr/>
        <p:nvPr/>
      </p:nvGrpSpPr>
      <p:grpSpPr>
        <a:xfrm>
          <a:off x="0" y="0"/>
          <a:ext cx="0" cy="0"/>
          <a:chOff x="0" y="0"/>
          <a:chExt cx="0" cy="0"/>
        </a:xfrm>
      </p:grpSpPr>
      <p:sp>
        <p:nvSpPr>
          <p:cNvPr id="171" name="Google Shape;171;p51"/>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172" name="Google Shape;172;p51"/>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173" name="Google Shape;173;p51"/>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74" name="Google Shape;174;p51"/>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75" name="Google Shape;175;p51"/>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51"/>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51"/>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178" name="Google Shape;178;p51"/>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79" name="Google Shape;179;p51"/>
          <p:cNvSpPr txBox="1"/>
          <p:nvPr>
            <p:ph idx="1" type="body"/>
          </p:nvPr>
        </p:nvSpPr>
        <p:spPr>
          <a:xfrm>
            <a:off x="422639" y="1450800"/>
            <a:ext cx="8211602"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showMasterSp="0">
  <p:cSld name="TWO_OBJECTS 2">
    <p:spTree>
      <p:nvGrpSpPr>
        <p:cNvPr id="180" name="Shape 180"/>
        <p:cNvGrpSpPr/>
        <p:nvPr/>
      </p:nvGrpSpPr>
      <p:grpSpPr>
        <a:xfrm>
          <a:off x="0" y="0"/>
          <a:ext cx="0" cy="0"/>
          <a:chOff x="0" y="0"/>
          <a:chExt cx="0" cy="0"/>
        </a:xfrm>
      </p:grpSpPr>
      <p:sp>
        <p:nvSpPr>
          <p:cNvPr id="181" name="Google Shape;181;p52"/>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182" name="Google Shape;182;p52"/>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183" name="Google Shape;183;p52"/>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84" name="Google Shape;184;p52"/>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85" name="Google Shape;185;p52"/>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52"/>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52"/>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188" name="Google Shape;188;p52"/>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189" name="Google Shape;189;p52"/>
          <p:cNvSpPr txBox="1"/>
          <p:nvPr>
            <p:ph idx="1" type="body"/>
          </p:nvPr>
        </p:nvSpPr>
        <p:spPr>
          <a:xfrm>
            <a:off x="422639" y="1450800"/>
            <a:ext cx="4007162"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0" name="Google Shape;190;p52"/>
          <p:cNvSpPr txBox="1"/>
          <p:nvPr>
            <p:ph idx="2" type="body"/>
          </p:nvPr>
        </p:nvSpPr>
        <p:spPr>
          <a:xfrm>
            <a:off x="4630680" y="1450800"/>
            <a:ext cx="4007161"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showMasterSp="0">
  <p:cSld name="TITLE_ONLY 2">
    <p:spTree>
      <p:nvGrpSpPr>
        <p:cNvPr id="191" name="Shape 191"/>
        <p:cNvGrpSpPr/>
        <p:nvPr/>
      </p:nvGrpSpPr>
      <p:grpSpPr>
        <a:xfrm>
          <a:off x="0" y="0"/>
          <a:ext cx="0" cy="0"/>
          <a:chOff x="0" y="0"/>
          <a:chExt cx="0" cy="0"/>
        </a:xfrm>
      </p:grpSpPr>
      <p:sp>
        <p:nvSpPr>
          <p:cNvPr id="192" name="Google Shape;192;p53"/>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193" name="Google Shape;193;p53"/>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194" name="Google Shape;194;p53"/>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95" name="Google Shape;195;p53"/>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96" name="Google Shape;196;p53"/>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53"/>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53"/>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199" name="Google Shape;199;p53"/>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ONLY" showMasterSp="0">
  <p:cSld name="OBJECT_ONLY 2">
    <p:spTree>
      <p:nvGrpSpPr>
        <p:cNvPr id="200" name="Shape 200"/>
        <p:cNvGrpSpPr/>
        <p:nvPr/>
      </p:nvGrpSpPr>
      <p:grpSpPr>
        <a:xfrm>
          <a:off x="0" y="0"/>
          <a:ext cx="0" cy="0"/>
          <a:chOff x="0" y="0"/>
          <a:chExt cx="0" cy="0"/>
        </a:xfrm>
      </p:grpSpPr>
      <p:sp>
        <p:nvSpPr>
          <p:cNvPr id="201" name="Google Shape;201;p54"/>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02" name="Google Shape;202;p54"/>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03" name="Google Shape;203;p54"/>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04" name="Google Shape;204;p54"/>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05" name="Google Shape;205;p54"/>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54"/>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54"/>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08" name="Google Shape;208;p54"/>
          <p:cNvSpPr txBox="1"/>
          <p:nvPr>
            <p:ph idx="1" type="body"/>
          </p:nvPr>
        </p:nvSpPr>
        <p:spPr>
          <a:xfrm>
            <a:off x="422639" y="271439"/>
            <a:ext cx="5584321" cy="3650762"/>
          </a:xfrm>
          <a:prstGeom prst="rect">
            <a:avLst/>
          </a:prstGeom>
          <a:noFill/>
          <a:ln>
            <a:noFill/>
          </a:ln>
        </p:spPr>
        <p:txBody>
          <a:bodyPr anchorCtr="0" anchor="ctr"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AND_OBJECT" showMasterSp="0">
  <p:cSld name="TWO_OBJECTS_AND_OBJECT 2">
    <p:spTree>
      <p:nvGrpSpPr>
        <p:cNvPr id="209" name="Shape 209"/>
        <p:cNvGrpSpPr/>
        <p:nvPr/>
      </p:nvGrpSpPr>
      <p:grpSpPr>
        <a:xfrm>
          <a:off x="0" y="0"/>
          <a:ext cx="0" cy="0"/>
          <a:chOff x="0" y="0"/>
          <a:chExt cx="0" cy="0"/>
        </a:xfrm>
      </p:grpSpPr>
      <p:sp>
        <p:nvSpPr>
          <p:cNvPr id="210" name="Google Shape;210;p55"/>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11" name="Google Shape;211;p55"/>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12" name="Google Shape;212;p55"/>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13" name="Google Shape;213;p55"/>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14" name="Google Shape;214;p55"/>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55"/>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55"/>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17" name="Google Shape;217;p55"/>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218" name="Google Shape;218;p55"/>
          <p:cNvSpPr txBox="1"/>
          <p:nvPr>
            <p:ph idx="1" type="body"/>
          </p:nvPr>
        </p:nvSpPr>
        <p:spPr>
          <a:xfrm>
            <a:off x="422639" y="145080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9" name="Google Shape;219;p55"/>
          <p:cNvSpPr txBox="1"/>
          <p:nvPr>
            <p:ph idx="2" type="body"/>
          </p:nvPr>
        </p:nvSpPr>
        <p:spPr>
          <a:xfrm>
            <a:off x="4630680" y="1450800"/>
            <a:ext cx="4007161"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0" name="Google Shape;220;p55"/>
          <p:cNvSpPr txBox="1"/>
          <p:nvPr>
            <p:ph idx="3" type="body"/>
          </p:nvPr>
        </p:nvSpPr>
        <p:spPr>
          <a:xfrm>
            <a:off x="422639" y="401184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tx">
  <p:cSld name="TITLE_AND_BODY">
    <p:spTree>
      <p:nvGrpSpPr>
        <p:cNvPr id="26" name="Shape 26"/>
        <p:cNvGrpSpPr/>
        <p:nvPr/>
      </p:nvGrpSpPr>
      <p:grpSpPr>
        <a:xfrm>
          <a:off x="0" y="0"/>
          <a:ext cx="0" cy="0"/>
          <a:chOff x="0" y="0"/>
          <a:chExt cx="0" cy="0"/>
        </a:xfrm>
      </p:grpSpPr>
      <p:sp>
        <p:nvSpPr>
          <p:cNvPr id="27" name="Google Shape;27;p38"/>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8" name="Google Shape;28;p38"/>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9" name="Google Shape;29;p38"/>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30" name="Google Shape;30;p38"/>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Zakopane 2026 | J.P. Bormans</a:t>
            </a:r>
            <a:endParaRPr/>
          </a:p>
        </p:txBody>
      </p:sp>
      <p:sp>
        <p:nvSpPr>
          <p:cNvPr id="31" name="Google Shape;31;p38"/>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38"/>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38"/>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AND_TWO_OBJECTS" showMasterSp="0">
  <p:cSld name="OBJECT_AND_TWO_OBJECTS 2">
    <p:spTree>
      <p:nvGrpSpPr>
        <p:cNvPr id="221" name="Shape 221"/>
        <p:cNvGrpSpPr/>
        <p:nvPr/>
      </p:nvGrpSpPr>
      <p:grpSpPr>
        <a:xfrm>
          <a:off x="0" y="0"/>
          <a:ext cx="0" cy="0"/>
          <a:chOff x="0" y="0"/>
          <a:chExt cx="0" cy="0"/>
        </a:xfrm>
      </p:grpSpPr>
      <p:sp>
        <p:nvSpPr>
          <p:cNvPr id="222" name="Google Shape;222;p56"/>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23" name="Google Shape;223;p56"/>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24" name="Google Shape;224;p56"/>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25" name="Google Shape;225;p56"/>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26" name="Google Shape;226;p56"/>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56"/>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56"/>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29" name="Google Shape;229;p56"/>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230" name="Google Shape;230;p56"/>
          <p:cNvSpPr txBox="1"/>
          <p:nvPr>
            <p:ph idx="1" type="body"/>
          </p:nvPr>
        </p:nvSpPr>
        <p:spPr>
          <a:xfrm>
            <a:off x="422639" y="1450800"/>
            <a:ext cx="4007162"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1" name="Google Shape;231;p56"/>
          <p:cNvSpPr txBox="1"/>
          <p:nvPr>
            <p:ph idx="2" type="body"/>
          </p:nvPr>
        </p:nvSpPr>
        <p:spPr>
          <a:xfrm>
            <a:off x="4630680" y="145080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2" name="Google Shape;232;p56"/>
          <p:cNvSpPr txBox="1"/>
          <p:nvPr>
            <p:ph idx="3" type="body"/>
          </p:nvPr>
        </p:nvSpPr>
        <p:spPr>
          <a:xfrm>
            <a:off x="4630680" y="401184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OVER_TEXT" showMasterSp="0">
  <p:cSld name="TWO_OBJECTS_OVER_TEXT 2">
    <p:spTree>
      <p:nvGrpSpPr>
        <p:cNvPr id="233" name="Shape 233"/>
        <p:cNvGrpSpPr/>
        <p:nvPr/>
      </p:nvGrpSpPr>
      <p:grpSpPr>
        <a:xfrm>
          <a:off x="0" y="0"/>
          <a:ext cx="0" cy="0"/>
          <a:chOff x="0" y="0"/>
          <a:chExt cx="0" cy="0"/>
        </a:xfrm>
      </p:grpSpPr>
      <p:sp>
        <p:nvSpPr>
          <p:cNvPr id="234" name="Google Shape;234;p57"/>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35" name="Google Shape;235;p57"/>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36" name="Google Shape;236;p57"/>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37" name="Google Shape;237;p57"/>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38" name="Google Shape;238;p57"/>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57"/>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57"/>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41" name="Google Shape;241;p57"/>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242" name="Google Shape;242;p57"/>
          <p:cNvSpPr txBox="1"/>
          <p:nvPr>
            <p:ph idx="1" type="body"/>
          </p:nvPr>
        </p:nvSpPr>
        <p:spPr>
          <a:xfrm>
            <a:off x="422639" y="145080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3" name="Google Shape;243;p57"/>
          <p:cNvSpPr txBox="1"/>
          <p:nvPr>
            <p:ph idx="2" type="body"/>
          </p:nvPr>
        </p:nvSpPr>
        <p:spPr>
          <a:xfrm>
            <a:off x="4630680" y="145080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4" name="Google Shape;244;p57"/>
          <p:cNvSpPr txBox="1"/>
          <p:nvPr>
            <p:ph idx="3" type="body"/>
          </p:nvPr>
        </p:nvSpPr>
        <p:spPr>
          <a:xfrm>
            <a:off x="422639" y="4011840"/>
            <a:ext cx="821160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OVER_TEXT" showMasterSp="0">
  <p:cSld name="OBJECT_OVER_TEXT 2">
    <p:spTree>
      <p:nvGrpSpPr>
        <p:cNvPr id="245" name="Shape 245"/>
        <p:cNvGrpSpPr/>
        <p:nvPr/>
      </p:nvGrpSpPr>
      <p:grpSpPr>
        <a:xfrm>
          <a:off x="0" y="0"/>
          <a:ext cx="0" cy="0"/>
          <a:chOff x="0" y="0"/>
          <a:chExt cx="0" cy="0"/>
        </a:xfrm>
      </p:grpSpPr>
      <p:sp>
        <p:nvSpPr>
          <p:cNvPr id="246" name="Google Shape;246;p58"/>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47" name="Google Shape;247;p58"/>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48" name="Google Shape;248;p58"/>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49" name="Google Shape;249;p58"/>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50" name="Google Shape;250;p58"/>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58"/>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58"/>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53" name="Google Shape;253;p58"/>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254" name="Google Shape;254;p58"/>
          <p:cNvSpPr txBox="1"/>
          <p:nvPr>
            <p:ph idx="1" type="body"/>
          </p:nvPr>
        </p:nvSpPr>
        <p:spPr>
          <a:xfrm>
            <a:off x="422639" y="1450800"/>
            <a:ext cx="821160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55" name="Google Shape;255;p58"/>
          <p:cNvSpPr txBox="1"/>
          <p:nvPr>
            <p:ph idx="2" type="body"/>
          </p:nvPr>
        </p:nvSpPr>
        <p:spPr>
          <a:xfrm>
            <a:off x="422639" y="4011840"/>
            <a:ext cx="821160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_OBJECTS" showMasterSp="0">
  <p:cSld name="FOUR_OBJECTS 2">
    <p:spTree>
      <p:nvGrpSpPr>
        <p:cNvPr id="256" name="Shape 256"/>
        <p:cNvGrpSpPr/>
        <p:nvPr/>
      </p:nvGrpSpPr>
      <p:grpSpPr>
        <a:xfrm>
          <a:off x="0" y="0"/>
          <a:ext cx="0" cy="0"/>
          <a:chOff x="0" y="0"/>
          <a:chExt cx="0" cy="0"/>
        </a:xfrm>
      </p:grpSpPr>
      <p:sp>
        <p:nvSpPr>
          <p:cNvPr id="257" name="Google Shape;257;p59"/>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58" name="Google Shape;258;p59"/>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59" name="Google Shape;259;p59"/>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60" name="Google Shape;260;p59"/>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61" name="Google Shape;261;p59"/>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59"/>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59"/>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64" name="Google Shape;264;p59"/>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265" name="Google Shape;265;p59"/>
          <p:cNvSpPr txBox="1"/>
          <p:nvPr>
            <p:ph idx="1" type="body"/>
          </p:nvPr>
        </p:nvSpPr>
        <p:spPr>
          <a:xfrm>
            <a:off x="422639" y="145080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66" name="Google Shape;266;p59"/>
          <p:cNvSpPr txBox="1"/>
          <p:nvPr>
            <p:ph idx="2" type="body"/>
          </p:nvPr>
        </p:nvSpPr>
        <p:spPr>
          <a:xfrm>
            <a:off x="4630680" y="145080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67" name="Google Shape;267;p59"/>
          <p:cNvSpPr txBox="1"/>
          <p:nvPr>
            <p:ph idx="3" type="body"/>
          </p:nvPr>
        </p:nvSpPr>
        <p:spPr>
          <a:xfrm>
            <a:off x="422639" y="401184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68" name="Google Shape;268;p59"/>
          <p:cNvSpPr txBox="1"/>
          <p:nvPr>
            <p:ph idx="4" type="body"/>
          </p:nvPr>
        </p:nvSpPr>
        <p:spPr>
          <a:xfrm>
            <a:off x="4630680" y="4011840"/>
            <a:ext cx="400716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showMasterSp="0">
  <p:cSld name="Title, 6 Content 2">
    <p:spTree>
      <p:nvGrpSpPr>
        <p:cNvPr id="269" name="Shape 269"/>
        <p:cNvGrpSpPr/>
        <p:nvPr/>
      </p:nvGrpSpPr>
      <p:grpSpPr>
        <a:xfrm>
          <a:off x="0" y="0"/>
          <a:ext cx="0" cy="0"/>
          <a:chOff x="0" y="0"/>
          <a:chExt cx="0" cy="0"/>
        </a:xfrm>
      </p:grpSpPr>
      <p:sp>
        <p:nvSpPr>
          <p:cNvPr id="270" name="Google Shape;270;p60"/>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271" name="Google Shape;271;p60"/>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272" name="Google Shape;272;p60"/>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273" name="Google Shape;273;p60"/>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274" name="Google Shape;274;p60"/>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60"/>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60"/>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277" name="Google Shape;277;p60"/>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278" name="Google Shape;278;p60"/>
          <p:cNvSpPr txBox="1"/>
          <p:nvPr>
            <p:ph idx="1" type="body"/>
          </p:nvPr>
        </p:nvSpPr>
        <p:spPr>
          <a:xfrm>
            <a:off x="422639" y="145080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79" name="Google Shape;279;p60"/>
          <p:cNvSpPr txBox="1"/>
          <p:nvPr>
            <p:ph idx="2" type="body"/>
          </p:nvPr>
        </p:nvSpPr>
        <p:spPr>
          <a:xfrm>
            <a:off x="3198959" y="145080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80" name="Google Shape;280;p60"/>
          <p:cNvSpPr txBox="1"/>
          <p:nvPr>
            <p:ph idx="3" type="body"/>
          </p:nvPr>
        </p:nvSpPr>
        <p:spPr>
          <a:xfrm>
            <a:off x="5975639" y="145080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81" name="Google Shape;281;p60"/>
          <p:cNvSpPr txBox="1"/>
          <p:nvPr>
            <p:ph idx="4" type="body"/>
          </p:nvPr>
        </p:nvSpPr>
        <p:spPr>
          <a:xfrm>
            <a:off x="422639" y="401184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82" name="Google Shape;282;p60"/>
          <p:cNvSpPr txBox="1"/>
          <p:nvPr>
            <p:ph idx="5" type="body"/>
          </p:nvPr>
        </p:nvSpPr>
        <p:spPr>
          <a:xfrm>
            <a:off x="3198959" y="401184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83" name="Google Shape;283;p60"/>
          <p:cNvSpPr txBox="1"/>
          <p:nvPr>
            <p:ph idx="6" type="body"/>
          </p:nvPr>
        </p:nvSpPr>
        <p:spPr>
          <a:xfrm>
            <a:off x="5975639" y="4011840"/>
            <a:ext cx="2643841"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34" name="Shape 34"/>
        <p:cNvGrpSpPr/>
        <p:nvPr/>
      </p:nvGrpSpPr>
      <p:grpSpPr>
        <a:xfrm>
          <a:off x="0" y="0"/>
          <a:ext cx="0" cy="0"/>
          <a:chOff x="0" y="0"/>
          <a:chExt cx="0" cy="0"/>
        </a:xfrm>
      </p:grpSpPr>
      <p:sp>
        <p:nvSpPr>
          <p:cNvPr id="35" name="Google Shape;35;p39"/>
          <p:cNvSpPr/>
          <p:nvPr/>
        </p:nvSpPr>
        <p:spPr>
          <a:xfrm>
            <a:off x="359" y="660996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63;p8" id="36" name="Google Shape;36;p39"/>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37" name="Google Shape;37;p39"/>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38" name="Google Shape;38;p39"/>
          <p:cNvSpPr txBox="1"/>
          <p:nvPr/>
        </p:nvSpPr>
        <p:spPr>
          <a:xfrm>
            <a:off x="300240" y="6638127"/>
            <a:ext cx="3436921" cy="225546"/>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Zakopane 2026 | J.P. Bormans | IKP Darmstadt</a:t>
            </a:r>
            <a:endParaRPr/>
          </a:p>
        </p:txBody>
      </p:sp>
      <p:sp>
        <p:nvSpPr>
          <p:cNvPr id="39" name="Google Shape;39;p39"/>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39"/>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39"/>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lvl1pPr indent="0" lvl="0" marL="0" marR="0" algn="r">
              <a:lnSpc>
                <a:spcPct val="100000"/>
              </a:lnSpc>
              <a:spcBef>
                <a:spcPts val="0"/>
              </a:spcBef>
              <a:spcAft>
                <a:spcPts val="0"/>
              </a:spcAft>
              <a:buClr>
                <a:srgbClr val="000000"/>
              </a:buClr>
              <a:buSzPts val="1000"/>
              <a:buFont typeface="Arial"/>
              <a:buNone/>
              <a:defRPr sz="1000"/>
            </a:lvl1pPr>
            <a:lvl2pPr indent="0" lvl="1" marL="0" marR="0" algn="r">
              <a:lnSpc>
                <a:spcPct val="100000"/>
              </a:lnSpc>
              <a:spcBef>
                <a:spcPts val="0"/>
              </a:spcBef>
              <a:spcAft>
                <a:spcPts val="0"/>
              </a:spcAft>
              <a:buClr>
                <a:srgbClr val="000000"/>
              </a:buClr>
              <a:buSzPts val="1000"/>
              <a:buFont typeface="Arial"/>
              <a:buNone/>
              <a:defRPr sz="1000"/>
            </a:lvl2pPr>
            <a:lvl3pPr indent="0" lvl="2" marL="0" marR="0" algn="r">
              <a:lnSpc>
                <a:spcPct val="100000"/>
              </a:lnSpc>
              <a:spcBef>
                <a:spcPts val="0"/>
              </a:spcBef>
              <a:spcAft>
                <a:spcPts val="0"/>
              </a:spcAft>
              <a:buClr>
                <a:srgbClr val="000000"/>
              </a:buClr>
              <a:buSzPts val="1000"/>
              <a:buFont typeface="Arial"/>
              <a:buNone/>
              <a:defRPr sz="1000"/>
            </a:lvl3pPr>
            <a:lvl4pPr indent="0" lvl="3" marL="0" marR="0" algn="r">
              <a:lnSpc>
                <a:spcPct val="100000"/>
              </a:lnSpc>
              <a:spcBef>
                <a:spcPts val="0"/>
              </a:spcBef>
              <a:spcAft>
                <a:spcPts val="0"/>
              </a:spcAft>
              <a:buClr>
                <a:srgbClr val="000000"/>
              </a:buClr>
              <a:buSzPts val="1000"/>
              <a:buFont typeface="Arial"/>
              <a:buNone/>
              <a:defRPr sz="1000"/>
            </a:lvl4pPr>
            <a:lvl5pPr indent="0" lvl="4" marL="0" marR="0" algn="r">
              <a:lnSpc>
                <a:spcPct val="100000"/>
              </a:lnSpc>
              <a:spcBef>
                <a:spcPts val="0"/>
              </a:spcBef>
              <a:spcAft>
                <a:spcPts val="0"/>
              </a:spcAft>
              <a:buClr>
                <a:srgbClr val="000000"/>
              </a:buClr>
              <a:buSzPts val="1000"/>
              <a:buFont typeface="Arial"/>
              <a:buNone/>
              <a:defRPr sz="1000"/>
            </a:lvl5pPr>
            <a:lvl6pPr indent="0" lvl="5" marL="0" marR="0" algn="r">
              <a:lnSpc>
                <a:spcPct val="100000"/>
              </a:lnSpc>
              <a:spcBef>
                <a:spcPts val="0"/>
              </a:spcBef>
              <a:spcAft>
                <a:spcPts val="0"/>
              </a:spcAft>
              <a:buClr>
                <a:srgbClr val="000000"/>
              </a:buClr>
              <a:buSzPts val="1000"/>
              <a:buFont typeface="Arial"/>
              <a:buNone/>
              <a:defRPr sz="1000"/>
            </a:lvl6pPr>
            <a:lvl7pPr indent="0" lvl="6" marL="0" marR="0" algn="r">
              <a:lnSpc>
                <a:spcPct val="100000"/>
              </a:lnSpc>
              <a:spcBef>
                <a:spcPts val="0"/>
              </a:spcBef>
              <a:spcAft>
                <a:spcPts val="0"/>
              </a:spcAft>
              <a:buClr>
                <a:srgbClr val="000000"/>
              </a:buClr>
              <a:buSzPts val="1000"/>
              <a:buFont typeface="Arial"/>
              <a:buNone/>
              <a:defRPr sz="1000"/>
            </a:lvl7pPr>
            <a:lvl8pPr indent="0" lvl="7" marL="0" marR="0" algn="r">
              <a:lnSpc>
                <a:spcPct val="100000"/>
              </a:lnSpc>
              <a:spcBef>
                <a:spcPts val="0"/>
              </a:spcBef>
              <a:spcAft>
                <a:spcPts val="0"/>
              </a:spcAft>
              <a:buClr>
                <a:srgbClr val="000000"/>
              </a:buClr>
              <a:buSzPts val="1000"/>
              <a:buFont typeface="Arial"/>
              <a:buNone/>
              <a:defRPr sz="1000"/>
            </a:lvl8pPr>
            <a:lvl9pPr indent="0" lvl="8" marL="0" marR="0" algn="r">
              <a:lnSpc>
                <a:spcPct val="100000"/>
              </a:lnSpc>
              <a:spcBef>
                <a:spcPts val="0"/>
              </a:spcBef>
              <a:spcAft>
                <a:spcPts val="0"/>
              </a:spcAft>
              <a:buClr>
                <a:srgbClr val="000000"/>
              </a:buClr>
              <a:buSzPts val="1000"/>
              <a:buFont typeface="Arial"/>
              <a:buNone/>
              <a:defRPr sz="1000"/>
            </a:lvl9pPr>
          </a:lstStyle>
          <a:p>
            <a:pPr indent="0" lvl="0" marL="0" rtl="0" algn="r">
              <a:spcBef>
                <a:spcPts val="0"/>
              </a:spcBef>
              <a:spcAft>
                <a:spcPts val="0"/>
              </a:spcAft>
              <a:buNone/>
            </a:pPr>
            <a:fld id="{00000000-1234-1234-1234-123412341234}" type="slidenum">
              <a:rPr lang="en-US"/>
              <a:t>‹#›</a:t>
            </a:fld>
            <a:endParaRPr sz="1200"/>
          </a:p>
        </p:txBody>
      </p:sp>
      <p:sp>
        <p:nvSpPr>
          <p:cNvPr id="42" name="Google Shape;42;p39"/>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43" name="Google Shape;43;p39"/>
          <p:cNvSpPr txBox="1"/>
          <p:nvPr>
            <p:ph idx="1" type="body"/>
          </p:nvPr>
        </p:nvSpPr>
        <p:spPr>
          <a:xfrm>
            <a:off x="422639" y="1450800"/>
            <a:ext cx="8211602" cy="4903200"/>
          </a:xfrm>
          <a:prstGeom prst="rect">
            <a:avLst/>
          </a:prstGeom>
          <a:noFill/>
          <a:ln>
            <a:noFill/>
          </a:ln>
        </p:spPr>
        <p:txBody>
          <a:bodyPr anchorCtr="0" anchor="ctr"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4" name="Shape 44"/>
        <p:cNvGrpSpPr/>
        <p:nvPr/>
      </p:nvGrpSpPr>
      <p:grpSpPr>
        <a:xfrm>
          <a:off x="0" y="0"/>
          <a:ext cx="0" cy="0"/>
          <a:chOff x="0" y="0"/>
          <a:chExt cx="0" cy="0"/>
        </a:xfrm>
      </p:grpSpPr>
      <p:sp>
        <p:nvSpPr>
          <p:cNvPr id="45" name="Google Shape;45;p40"/>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showMasterSp="0" type="obj">
  <p:cSld name="OBJECT">
    <p:spTree>
      <p:nvGrpSpPr>
        <p:cNvPr id="46" name="Shape 46"/>
        <p:cNvGrpSpPr/>
        <p:nvPr/>
      </p:nvGrpSpPr>
      <p:grpSpPr>
        <a:xfrm>
          <a:off x="0" y="0"/>
          <a:ext cx="0" cy="0"/>
          <a:chOff x="0" y="0"/>
          <a:chExt cx="0" cy="0"/>
        </a:xfrm>
      </p:grpSpPr>
      <p:pic>
        <p:nvPicPr>
          <p:cNvPr descr="Google Shape;6;p6" id="47" name="Google Shape;47;p41"/>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48" name="Google Shape;48;p41"/>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49" name="Google Shape;49;p41"/>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50" name="Google Shape;50;p41"/>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51" name="Google Shape;51;p41"/>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52" name="Google Shape;52;p41"/>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41"/>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41"/>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55" name="Google Shape;55;p41"/>
          <p:cNvSpPr txBox="1"/>
          <p:nvPr>
            <p:ph idx="1" type="body"/>
          </p:nvPr>
        </p:nvSpPr>
        <p:spPr>
          <a:xfrm>
            <a:off x="422639" y="1450800"/>
            <a:ext cx="8211602"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41"/>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 showMasterSp="0" type="twoObj">
  <p:cSld name="TWO_OBJECTS">
    <p:spTree>
      <p:nvGrpSpPr>
        <p:cNvPr id="57" name="Shape 57"/>
        <p:cNvGrpSpPr/>
        <p:nvPr/>
      </p:nvGrpSpPr>
      <p:grpSpPr>
        <a:xfrm>
          <a:off x="0" y="0"/>
          <a:ext cx="0" cy="0"/>
          <a:chOff x="0" y="0"/>
          <a:chExt cx="0" cy="0"/>
        </a:xfrm>
      </p:grpSpPr>
      <p:pic>
        <p:nvPicPr>
          <p:cNvPr descr="Google Shape;6;p6" id="58" name="Google Shape;58;p42"/>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59" name="Google Shape;59;p42"/>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60" name="Google Shape;60;p42"/>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61" name="Google Shape;61;p42"/>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62" name="Google Shape;62;p42"/>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63" name="Google Shape;63;p42"/>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42"/>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42"/>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66" name="Google Shape;66;p42"/>
          <p:cNvSpPr txBox="1"/>
          <p:nvPr>
            <p:ph idx="1" type="body"/>
          </p:nvPr>
        </p:nvSpPr>
        <p:spPr>
          <a:xfrm>
            <a:off x="422639" y="1450800"/>
            <a:ext cx="4007162"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7" name="Google Shape;67;p42"/>
          <p:cNvSpPr txBox="1"/>
          <p:nvPr>
            <p:ph idx="2" type="body"/>
          </p:nvPr>
        </p:nvSpPr>
        <p:spPr>
          <a:xfrm>
            <a:off x="4630680" y="1450800"/>
            <a:ext cx="4007161"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8" name="Google Shape;68;p42"/>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 showMasterSp="0" type="titleOnly">
  <p:cSld name="TITLE_ONLY">
    <p:spTree>
      <p:nvGrpSpPr>
        <p:cNvPr id="69" name="Shape 69"/>
        <p:cNvGrpSpPr/>
        <p:nvPr/>
      </p:nvGrpSpPr>
      <p:grpSpPr>
        <a:xfrm>
          <a:off x="0" y="0"/>
          <a:ext cx="0" cy="0"/>
          <a:chOff x="0" y="0"/>
          <a:chExt cx="0" cy="0"/>
        </a:xfrm>
      </p:grpSpPr>
      <p:pic>
        <p:nvPicPr>
          <p:cNvPr descr="Google Shape;6;p6" id="70" name="Google Shape;70;p43"/>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71" name="Google Shape;71;p43"/>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72" name="Google Shape;72;p43"/>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73" name="Google Shape;73;p43"/>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74" name="Google Shape;74;p43"/>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75" name="Google Shape;75;p43"/>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43"/>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43"/>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78" name="Google Shape;78;p43"/>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_ONLY" showMasterSp="0" type="objOnly">
  <p:cSld name="OBJECT_ONLY">
    <p:spTree>
      <p:nvGrpSpPr>
        <p:cNvPr id="79" name="Shape 79"/>
        <p:cNvGrpSpPr/>
        <p:nvPr/>
      </p:nvGrpSpPr>
      <p:grpSpPr>
        <a:xfrm>
          <a:off x="0" y="0"/>
          <a:ext cx="0" cy="0"/>
          <a:chOff x="0" y="0"/>
          <a:chExt cx="0" cy="0"/>
        </a:xfrm>
      </p:grpSpPr>
      <p:pic>
        <p:nvPicPr>
          <p:cNvPr descr="Google Shape;6;p6" id="80" name="Google Shape;80;p44"/>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81" name="Google Shape;81;p44"/>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82" name="Google Shape;82;p44"/>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83" name="Google Shape;83;p44"/>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84" name="Google Shape;84;p44"/>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85" name="Google Shape;85;p44"/>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44"/>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44"/>
          <p:cNvSpPr txBox="1"/>
          <p:nvPr>
            <p:ph idx="1" type="body"/>
          </p:nvPr>
        </p:nvSpPr>
        <p:spPr>
          <a:xfrm>
            <a:off x="422639" y="271439"/>
            <a:ext cx="5584321" cy="3650762"/>
          </a:xfrm>
          <a:prstGeom prst="rect">
            <a:avLst/>
          </a:prstGeom>
          <a:noFill/>
          <a:ln>
            <a:noFill/>
          </a:ln>
        </p:spPr>
        <p:txBody>
          <a:bodyPr anchorCtr="0" anchor="ctr"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8" name="Google Shape;88;p44"/>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_OBJECTS_AND_OBJECT" showMasterSp="0" type="twoObjAndObj">
  <p:cSld name="TWO_OBJECTS_AND_OBJECT">
    <p:spTree>
      <p:nvGrpSpPr>
        <p:cNvPr id="89" name="Shape 89"/>
        <p:cNvGrpSpPr/>
        <p:nvPr/>
      </p:nvGrpSpPr>
      <p:grpSpPr>
        <a:xfrm>
          <a:off x="0" y="0"/>
          <a:ext cx="0" cy="0"/>
          <a:chOff x="0" y="0"/>
          <a:chExt cx="0" cy="0"/>
        </a:xfrm>
      </p:grpSpPr>
      <p:pic>
        <p:nvPicPr>
          <p:cNvPr descr="Google Shape;6;p6" id="90" name="Google Shape;90;p45"/>
          <p:cNvPicPr preferRelativeResize="0"/>
          <p:nvPr/>
        </p:nvPicPr>
        <p:blipFill rotWithShape="1">
          <a:blip r:embed="rId2">
            <a:alphaModFix/>
          </a:blip>
          <a:srcRect b="8876" l="0" r="0" t="7692"/>
          <a:stretch/>
        </p:blipFill>
        <p:spPr>
          <a:xfrm>
            <a:off x="0" y="1156679"/>
            <a:ext cx="9143641" cy="5461922"/>
          </a:xfrm>
          <a:prstGeom prst="rect">
            <a:avLst/>
          </a:prstGeom>
          <a:noFill/>
          <a:ln>
            <a:noFill/>
          </a:ln>
        </p:spPr>
      </p:pic>
      <p:sp>
        <p:nvSpPr>
          <p:cNvPr id="91" name="Google Shape;91;p45"/>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92" name="Google Shape;92;p45"/>
          <p:cNvPicPr preferRelativeResize="0"/>
          <p:nvPr/>
        </p:nvPicPr>
        <p:blipFill rotWithShape="1">
          <a:blip r:embed="rId3">
            <a:alphaModFix/>
          </a:blip>
          <a:srcRect b="0" l="0" r="0" t="0"/>
          <a:stretch/>
        </p:blipFill>
        <p:spPr>
          <a:xfrm>
            <a:off x="7518240" y="583560"/>
            <a:ext cx="1128601" cy="375841"/>
          </a:xfrm>
          <a:prstGeom prst="rect">
            <a:avLst/>
          </a:prstGeom>
          <a:noFill/>
          <a:ln>
            <a:noFill/>
          </a:ln>
        </p:spPr>
      </p:pic>
      <p:cxnSp>
        <p:nvCxnSpPr>
          <p:cNvPr id="93" name="Google Shape;93;p45"/>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94" name="Google Shape;94;p45"/>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95" name="Google Shape;95;p45"/>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45"/>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45"/>
          <p:cNvSpPr txBox="1"/>
          <p:nvPr>
            <p:ph type="title"/>
          </p:nvPr>
        </p:nvSpPr>
        <p:spPr>
          <a:xfrm>
            <a:off x="422639" y="271439"/>
            <a:ext cx="5584321" cy="787322"/>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p:txBody>
      </p:sp>
      <p:sp>
        <p:nvSpPr>
          <p:cNvPr id="98" name="Google Shape;98;p45"/>
          <p:cNvSpPr txBox="1"/>
          <p:nvPr>
            <p:ph idx="1" type="body"/>
          </p:nvPr>
        </p:nvSpPr>
        <p:spPr>
          <a:xfrm>
            <a:off x="422639" y="145080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9" name="Google Shape;99;p45"/>
          <p:cNvSpPr txBox="1"/>
          <p:nvPr>
            <p:ph idx="2" type="body"/>
          </p:nvPr>
        </p:nvSpPr>
        <p:spPr>
          <a:xfrm>
            <a:off x="4630680" y="1450800"/>
            <a:ext cx="4007161" cy="49032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0" name="Google Shape;100;p45"/>
          <p:cNvSpPr txBox="1"/>
          <p:nvPr>
            <p:ph idx="3" type="body"/>
          </p:nvPr>
        </p:nvSpPr>
        <p:spPr>
          <a:xfrm>
            <a:off x="422639" y="4011840"/>
            <a:ext cx="4007162" cy="233856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1" name="Google Shape;101;p45"/>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lvl1pPr>
            <a:lvl2pPr indent="0" lvl="1" marL="0" algn="r">
              <a:lnSpc>
                <a:spcPct val="100000"/>
              </a:lnSpc>
              <a:spcBef>
                <a:spcPts val="0"/>
              </a:spcBef>
              <a:spcAft>
                <a:spcPts val="0"/>
              </a:spcAft>
              <a:buClr>
                <a:srgbClr val="000000"/>
              </a:buClr>
              <a:buSzPts val="1200"/>
              <a:buFont typeface="Arial"/>
              <a:buNone/>
              <a:defRPr sz="1200"/>
            </a:lvl2pPr>
            <a:lvl3pPr indent="0" lvl="2" marL="0" algn="r">
              <a:lnSpc>
                <a:spcPct val="100000"/>
              </a:lnSpc>
              <a:spcBef>
                <a:spcPts val="0"/>
              </a:spcBef>
              <a:spcAft>
                <a:spcPts val="0"/>
              </a:spcAft>
              <a:buClr>
                <a:srgbClr val="000000"/>
              </a:buClr>
              <a:buSzPts val="1200"/>
              <a:buFont typeface="Arial"/>
              <a:buNone/>
              <a:defRPr sz="1200"/>
            </a:lvl3pPr>
            <a:lvl4pPr indent="0" lvl="3" marL="0" algn="r">
              <a:lnSpc>
                <a:spcPct val="100000"/>
              </a:lnSpc>
              <a:spcBef>
                <a:spcPts val="0"/>
              </a:spcBef>
              <a:spcAft>
                <a:spcPts val="0"/>
              </a:spcAft>
              <a:buClr>
                <a:srgbClr val="000000"/>
              </a:buClr>
              <a:buSzPts val="1200"/>
              <a:buFont typeface="Arial"/>
              <a:buNone/>
              <a:defRPr sz="1200"/>
            </a:lvl4pPr>
            <a:lvl5pPr indent="0" lvl="4" marL="0" algn="r">
              <a:lnSpc>
                <a:spcPct val="100000"/>
              </a:lnSpc>
              <a:spcBef>
                <a:spcPts val="0"/>
              </a:spcBef>
              <a:spcAft>
                <a:spcPts val="0"/>
              </a:spcAft>
              <a:buClr>
                <a:srgbClr val="000000"/>
              </a:buClr>
              <a:buSzPts val="1200"/>
              <a:buFont typeface="Arial"/>
              <a:buNone/>
              <a:defRPr sz="1200"/>
            </a:lvl5pPr>
            <a:lvl6pPr indent="0" lvl="5" marL="0" algn="r">
              <a:lnSpc>
                <a:spcPct val="100000"/>
              </a:lnSpc>
              <a:spcBef>
                <a:spcPts val="0"/>
              </a:spcBef>
              <a:spcAft>
                <a:spcPts val="0"/>
              </a:spcAft>
              <a:buClr>
                <a:srgbClr val="000000"/>
              </a:buClr>
              <a:buSzPts val="1200"/>
              <a:buFont typeface="Arial"/>
              <a:buNone/>
              <a:defRPr sz="1200"/>
            </a:lvl6pPr>
            <a:lvl7pPr indent="0" lvl="6" marL="0" algn="r">
              <a:lnSpc>
                <a:spcPct val="100000"/>
              </a:lnSpc>
              <a:spcBef>
                <a:spcPts val="0"/>
              </a:spcBef>
              <a:spcAft>
                <a:spcPts val="0"/>
              </a:spcAft>
              <a:buClr>
                <a:srgbClr val="000000"/>
              </a:buClr>
              <a:buSzPts val="1200"/>
              <a:buFont typeface="Arial"/>
              <a:buNone/>
              <a:defRPr sz="1200"/>
            </a:lvl7pPr>
            <a:lvl8pPr indent="0" lvl="7" marL="0" algn="r">
              <a:lnSpc>
                <a:spcPct val="100000"/>
              </a:lnSpc>
              <a:spcBef>
                <a:spcPts val="0"/>
              </a:spcBef>
              <a:spcAft>
                <a:spcPts val="0"/>
              </a:spcAft>
              <a:buClr>
                <a:srgbClr val="000000"/>
              </a:buClr>
              <a:buSzPts val="1200"/>
              <a:buFont typeface="Arial"/>
              <a:buNone/>
              <a:defRPr sz="1200"/>
            </a:lvl8pPr>
            <a:lvl9pPr indent="0" lvl="8" marL="0" algn="r">
              <a:lnSpc>
                <a:spcPct val="100000"/>
              </a:lnSpc>
              <a:spcBef>
                <a:spcPts val="0"/>
              </a:spcBef>
              <a:spcAft>
                <a:spcPts val="0"/>
              </a:spcAft>
              <a:buClr>
                <a:srgbClr val="000000"/>
              </a:buClr>
              <a:buSzPts val="1200"/>
              <a:buFont typeface="Arial"/>
              <a:buNone/>
              <a:defRPr sz="12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22" Type="http://schemas.openxmlformats.org/officeDocument/2006/relationships/slideLayout" Target="../slideLayouts/slideLayout20.xml"/><Relationship Id="rId21" Type="http://schemas.openxmlformats.org/officeDocument/2006/relationships/slideLayout" Target="../slideLayouts/slideLayout19.xml"/><Relationship Id="rId24" Type="http://schemas.openxmlformats.org/officeDocument/2006/relationships/slideLayout" Target="../slideLayouts/slideLayout22.xml"/><Relationship Id="rId23" Type="http://schemas.openxmlformats.org/officeDocument/2006/relationships/slideLayout" Target="../slideLayouts/slideLayout21.xml"/><Relationship Id="rId1" Type="http://schemas.openxmlformats.org/officeDocument/2006/relationships/image" Target="../media/image2.jp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26" Type="http://schemas.openxmlformats.org/officeDocument/2006/relationships/slideLayout" Target="../slideLayouts/slideLayout24.xml"/><Relationship Id="rId25" Type="http://schemas.openxmlformats.org/officeDocument/2006/relationships/slideLayout" Target="../slideLayouts/slideLayout23.xml"/><Relationship Id="rId27"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19" Type="http://schemas.openxmlformats.org/officeDocument/2006/relationships/slideLayout" Target="../slideLayouts/slideLayout17.xml"/><Relationship Id="rId1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pic>
        <p:nvPicPr>
          <p:cNvPr descr="Google Shape;6;p6" id="6" name="Google Shape;6;p36"/>
          <p:cNvPicPr preferRelativeResize="0"/>
          <p:nvPr/>
        </p:nvPicPr>
        <p:blipFill rotWithShape="1">
          <a:blip r:embed="rId1">
            <a:alphaModFix/>
          </a:blip>
          <a:srcRect b="8876" l="0" r="0" t="7692"/>
          <a:stretch/>
        </p:blipFill>
        <p:spPr>
          <a:xfrm>
            <a:off x="0" y="1156679"/>
            <a:ext cx="9143641" cy="5461922"/>
          </a:xfrm>
          <a:prstGeom prst="rect">
            <a:avLst/>
          </a:prstGeom>
          <a:noFill/>
          <a:ln>
            <a:noFill/>
          </a:ln>
        </p:spPr>
      </p:pic>
      <p:sp>
        <p:nvSpPr>
          <p:cNvPr id="7" name="Google Shape;7;p36"/>
          <p:cNvSpPr/>
          <p:nvPr/>
        </p:nvSpPr>
        <p:spPr>
          <a:xfrm>
            <a:off x="-1" y="6612480"/>
            <a:ext cx="9143642" cy="255240"/>
          </a:xfrm>
          <a:prstGeom prst="rect">
            <a:avLst/>
          </a:prstGeom>
          <a:solidFill>
            <a:srgbClr val="EAEAEA"/>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8;p6" id="8" name="Google Shape;8;p36"/>
          <p:cNvPicPr preferRelativeResize="0"/>
          <p:nvPr/>
        </p:nvPicPr>
        <p:blipFill rotWithShape="1">
          <a:blip r:embed="rId2">
            <a:alphaModFix/>
          </a:blip>
          <a:srcRect b="0" l="0" r="0" t="0"/>
          <a:stretch/>
        </p:blipFill>
        <p:spPr>
          <a:xfrm>
            <a:off x="7518240" y="583560"/>
            <a:ext cx="1128601" cy="375841"/>
          </a:xfrm>
          <a:prstGeom prst="rect">
            <a:avLst/>
          </a:prstGeom>
          <a:noFill/>
          <a:ln>
            <a:noFill/>
          </a:ln>
        </p:spPr>
      </p:pic>
      <p:cxnSp>
        <p:nvCxnSpPr>
          <p:cNvPr id="9" name="Google Shape;9;p36"/>
          <p:cNvCxnSpPr/>
          <p:nvPr/>
        </p:nvCxnSpPr>
        <p:spPr>
          <a:xfrm>
            <a:off x="0" y="1068119"/>
            <a:ext cx="9144000" cy="362"/>
          </a:xfrm>
          <a:prstGeom prst="straightConnector1">
            <a:avLst/>
          </a:prstGeom>
          <a:noFill/>
          <a:ln cap="flat" cmpd="sng" w="254125">
            <a:solidFill>
              <a:srgbClr val="EAEAEA"/>
            </a:solidFill>
            <a:prstDash val="solid"/>
            <a:round/>
            <a:headEnd len="sm" w="sm" type="none"/>
            <a:tailEnd len="sm" w="sm" type="none"/>
          </a:ln>
        </p:spPr>
      </p:cxnSp>
      <p:sp>
        <p:nvSpPr>
          <p:cNvPr id="10" name="Google Shape;10;p36"/>
          <p:cNvSpPr txBox="1"/>
          <p:nvPr/>
        </p:nvSpPr>
        <p:spPr>
          <a:xfrm>
            <a:off x="480240" y="6626247"/>
            <a:ext cx="3436921" cy="225547"/>
          </a:xfrm>
          <a:prstGeom prst="rect">
            <a:avLst/>
          </a:prstGeom>
          <a:noFill/>
          <a:ln>
            <a:noFill/>
          </a:ln>
        </p:spPr>
        <p:txBody>
          <a:bodyPr anchorCtr="0" anchor="ctr" bIns="44975" lIns="44975" spcFirstLastPara="1" rIns="44975" wrap="square" tIns="44975">
            <a:spAutoFit/>
          </a:bodyPr>
          <a:lstStyle/>
          <a:p>
            <a:pPr indent="0" lvl="0" marL="0" marR="0" rtl="0" algn="l">
              <a:lnSpc>
                <a:spcPct val="100000"/>
              </a:lnSpc>
              <a:spcBef>
                <a:spcPts val="0"/>
              </a:spcBef>
              <a:spcAft>
                <a:spcPts val="0"/>
              </a:spcAft>
              <a:buClr>
                <a:srgbClr val="333333"/>
              </a:buClr>
              <a:buSzPts val="1000"/>
              <a:buFont typeface="Arial"/>
              <a:buNone/>
            </a:pPr>
            <a:r>
              <a:rPr b="0" i="0" lang="en-US" sz="1000" u="none" cap="none" strike="noStrike">
                <a:solidFill>
                  <a:srgbClr val="333333"/>
                </a:solidFill>
                <a:latin typeface="Arial"/>
                <a:ea typeface="Arial"/>
                <a:cs typeface="Arial"/>
                <a:sym typeface="Arial"/>
              </a:rPr>
              <a:t>LINAC Palaver | J.P. Bormans | IKP Darmstadt</a:t>
            </a:r>
            <a:endParaRPr/>
          </a:p>
        </p:txBody>
      </p:sp>
      <p:sp>
        <p:nvSpPr>
          <p:cNvPr id="11" name="Google Shape;11;p36"/>
          <p:cNvSpPr/>
          <p:nvPr/>
        </p:nvSpPr>
        <p:spPr>
          <a:xfrm>
            <a:off x="0" y="93960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36"/>
          <p:cNvSpPr/>
          <p:nvPr/>
        </p:nvSpPr>
        <p:spPr>
          <a:xfrm>
            <a:off x="0" y="6609960"/>
            <a:ext cx="255239" cy="255240"/>
          </a:xfrm>
          <a:prstGeom prst="rect">
            <a:avLst/>
          </a:prstGeom>
          <a:solidFill>
            <a:srgbClr val="FDBB63"/>
          </a:solidFill>
          <a:ln>
            <a:noFill/>
          </a:ln>
          <a:effectLst>
            <a:outerShdw rotWithShape="0" dir="5400000" dist="23040">
              <a:srgbClr val="000000">
                <a:alpha val="34118"/>
              </a:srgbClr>
            </a:outerShdw>
          </a:effectLst>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36"/>
          <p:cNvSpPr txBox="1"/>
          <p:nvPr>
            <p:ph type="title"/>
          </p:nvPr>
        </p:nvSpPr>
        <p:spPr>
          <a:xfrm>
            <a:off x="457200" y="0"/>
            <a:ext cx="8229600" cy="1417638"/>
          </a:xfrm>
          <a:prstGeom prst="rect">
            <a:avLst/>
          </a:prstGeom>
          <a:noFill/>
          <a:ln>
            <a:noFill/>
          </a:ln>
        </p:spPr>
        <p:txBody>
          <a:bodyPr anchorCtr="0" anchor="b" bIns="45675" lIns="45675" spcFirstLastPara="1" rIns="45675" wrap="square" tIns="45675">
            <a:noAutofit/>
          </a:bodyPr>
          <a:lstStyle>
            <a:lvl1pPr lv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36"/>
          <p:cNvSpPr txBox="1"/>
          <p:nvPr>
            <p:ph idx="1" type="body"/>
          </p:nvPr>
        </p:nvSpPr>
        <p:spPr>
          <a:xfrm>
            <a:off x="457200" y="1600200"/>
            <a:ext cx="8229600" cy="525780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15" name="Google Shape;15;p36"/>
          <p:cNvSpPr txBox="1"/>
          <p:nvPr>
            <p:ph idx="12" type="sldNum"/>
          </p:nvPr>
        </p:nvSpPr>
        <p:spPr>
          <a:xfrm>
            <a:off x="4419600" y="6172200"/>
            <a:ext cx="21336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jp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2.png"/><Relationship Id="rId4" Type="http://schemas.openxmlformats.org/officeDocument/2006/relationships/image" Target="../media/image35.png"/><Relationship Id="rId5"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40.png"/><Relationship Id="rId5" Type="http://schemas.openxmlformats.org/officeDocument/2006/relationships/image" Target="../media/image31.png"/><Relationship Id="rId6" Type="http://schemas.openxmlformats.org/officeDocument/2006/relationships/image" Target="../media/image42.png"/><Relationship Id="rId7" Type="http://schemas.openxmlformats.org/officeDocument/2006/relationships/image" Target="../media/image6.png"/><Relationship Id="rId8"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7.png"/><Relationship Id="rId4" Type="http://schemas.openxmlformats.org/officeDocument/2006/relationships/image" Target="../media/image39.png"/><Relationship Id="rId5" Type="http://schemas.openxmlformats.org/officeDocument/2006/relationships/image" Target="../media/image3.jpg"/><Relationship Id="rId6" Type="http://schemas.openxmlformats.org/officeDocument/2006/relationships/image" Target="../media/image6.png"/><Relationship Id="rId7"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2.png"/><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41.png"/><Relationship Id="rId5" Type="http://schemas.openxmlformats.org/officeDocument/2006/relationships/image" Target="../media/image19.png"/><Relationship Id="rId6" Type="http://schemas.openxmlformats.org/officeDocument/2006/relationships/image" Target="../media/image75.png"/><Relationship Id="rId7" Type="http://schemas.openxmlformats.org/officeDocument/2006/relationships/image" Target="../media/image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48.png"/><Relationship Id="rId6" Type="http://schemas.openxmlformats.org/officeDocument/2006/relationships/image" Target="../media/image13.png"/><Relationship Id="rId7"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6.gif"/><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18.png"/><Relationship Id="rId5" Type="http://schemas.openxmlformats.org/officeDocument/2006/relationships/image" Target="../media/image43.png"/><Relationship Id="rId6" Type="http://schemas.openxmlformats.org/officeDocument/2006/relationships/image" Target="../media/image50.png"/><Relationship Id="rId7"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png"/><Relationship Id="rId4" Type="http://schemas.openxmlformats.org/officeDocument/2006/relationships/image" Target="../media/image57.png"/><Relationship Id="rId5" Type="http://schemas.openxmlformats.org/officeDocument/2006/relationships/image" Target="../media/image51.png"/><Relationship Id="rId6" Type="http://schemas.openxmlformats.org/officeDocument/2006/relationships/image" Target="../media/image6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57.png"/><Relationship Id="rId5" Type="http://schemas.openxmlformats.org/officeDocument/2006/relationships/image" Target="../media/image66.png"/><Relationship Id="rId6" Type="http://schemas.openxmlformats.org/officeDocument/2006/relationships/image" Target="../media/image6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1.png"/><Relationship Id="rId4" Type="http://schemas.openxmlformats.org/officeDocument/2006/relationships/image" Target="../media/image70.png"/><Relationship Id="rId5" Type="http://schemas.openxmlformats.org/officeDocument/2006/relationships/image" Target="../media/image67.png"/><Relationship Id="rId6" Type="http://schemas.openxmlformats.org/officeDocument/2006/relationships/image" Target="../media/image68.png"/><Relationship Id="rId7" Type="http://schemas.openxmlformats.org/officeDocument/2006/relationships/image" Target="../media/image69.png"/><Relationship Id="rId8" Type="http://schemas.openxmlformats.org/officeDocument/2006/relationships/image" Target="../media/image7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1.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4.png"/><Relationship Id="rId5" Type="http://schemas.openxmlformats.org/officeDocument/2006/relationships/image" Target="../media/image21.gif"/><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0.png"/><Relationship Id="rId6"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6.png"/><Relationship Id="rId8"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9.png"/><Relationship Id="rId9" Type="http://schemas.openxmlformats.org/officeDocument/2006/relationships/image" Target="../media/image29.png"/><Relationship Id="rId5" Type="http://schemas.openxmlformats.org/officeDocument/2006/relationships/image" Target="../media/image20.png"/><Relationship Id="rId6" Type="http://schemas.openxmlformats.org/officeDocument/2006/relationships/image" Target="../media/image23.gif"/><Relationship Id="rId7" Type="http://schemas.openxmlformats.org/officeDocument/2006/relationships/image" Target="../media/image6.png"/><Relationship Id="rId8" Type="http://schemas.openxmlformats.org/officeDocument/2006/relationships/image" Target="../media/image22.png"/><Relationship Id="rId11" Type="http://schemas.openxmlformats.org/officeDocument/2006/relationships/image" Target="../media/image55.png"/><Relationship Id="rId10" Type="http://schemas.openxmlformats.org/officeDocument/2006/relationships/image" Target="../media/image28.png"/><Relationship Id="rId12"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38.gif"/><Relationship Id="rId6"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
          <p:cNvSpPr txBox="1"/>
          <p:nvPr/>
        </p:nvSpPr>
        <p:spPr>
          <a:xfrm>
            <a:off x="1167600" y="2799566"/>
            <a:ext cx="6706850" cy="1092859"/>
          </a:xfrm>
          <a:prstGeom prst="rect">
            <a:avLst/>
          </a:prstGeom>
          <a:noFill/>
          <a:ln>
            <a:noFill/>
          </a:ln>
        </p:spPr>
        <p:txBody>
          <a:bodyPr anchorCtr="0" anchor="b"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3500"/>
              <a:buFont typeface="Arial"/>
              <a:buNone/>
            </a:pPr>
            <a:r>
              <a:rPr b="0" i="0" lang="en-US" sz="3500" u="none" cap="none" strike="noStrike">
                <a:solidFill>
                  <a:srgbClr val="000000"/>
                </a:solidFill>
                <a:latin typeface="Arial"/>
                <a:ea typeface="Arial"/>
                <a:cs typeface="Arial"/>
                <a:sym typeface="Arial"/>
              </a:rPr>
              <a:t>New K isomers of the </a:t>
            </a:r>
            <a:endParaRPr/>
          </a:p>
          <a:p>
            <a:pPr indent="0" lvl="0" marL="0" marR="0" rtl="0" algn="ctr">
              <a:lnSpc>
                <a:spcPct val="100000"/>
              </a:lnSpc>
              <a:spcBef>
                <a:spcPts val="0"/>
              </a:spcBef>
              <a:spcAft>
                <a:spcPts val="0"/>
              </a:spcAft>
              <a:buClr>
                <a:srgbClr val="000000"/>
              </a:buClr>
              <a:buSzPts val="3500"/>
              <a:buFont typeface="Arial"/>
              <a:buNone/>
            </a:pPr>
            <a:r>
              <a:rPr b="0" i="0" lang="en-US" sz="3500" u="none" cap="none" strike="noStrike">
                <a:solidFill>
                  <a:srgbClr val="000000"/>
                </a:solidFill>
                <a:latin typeface="Arial"/>
                <a:ea typeface="Arial"/>
                <a:cs typeface="Arial"/>
                <a:sym typeface="Arial"/>
              </a:rPr>
              <a:t>neutron-rich rare-earth nuclei</a:t>
            </a:r>
            <a:endParaRPr/>
          </a:p>
        </p:txBody>
      </p:sp>
      <p:sp>
        <p:nvSpPr>
          <p:cNvPr id="289" name="Google Shape;289;p1"/>
          <p:cNvSpPr txBox="1"/>
          <p:nvPr/>
        </p:nvSpPr>
        <p:spPr>
          <a:xfrm>
            <a:off x="1417500" y="3870169"/>
            <a:ext cx="6309051" cy="2560423"/>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sng" cap="none" strike="noStrike">
                <a:solidFill>
                  <a:srgbClr val="000000"/>
                </a:solidFill>
                <a:latin typeface="Arial"/>
                <a:ea typeface="Arial"/>
                <a:cs typeface="Arial"/>
                <a:sym typeface="Arial"/>
              </a:rPr>
              <a:t>Jeroen Peter Bormans</a:t>
            </a:r>
            <a:endParaRPr/>
          </a:p>
          <a:p>
            <a:pPr indent="0" lvl="0" marL="0" marR="0" rtl="0" algn="ctr">
              <a:lnSpc>
                <a:spcPct val="100000"/>
              </a:lnSpc>
              <a:spcBef>
                <a:spcPts val="0"/>
              </a:spcBef>
              <a:spcAft>
                <a:spcPts val="0"/>
              </a:spcAft>
              <a:buClr>
                <a:srgbClr val="000000"/>
              </a:buClr>
              <a:buSzPts val="1800"/>
              <a:buFont typeface="Arial"/>
              <a:buNone/>
            </a:pPr>
            <a:br>
              <a:rPr b="0" i="0" lang="en-US" sz="1800" u="sng"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Technical University Darmstadt</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Gesellschaft für Schwerionenforschung (GSI) GmbH</a:t>
            </a:r>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Helmholtz Forschungsakademie Hessen für FAIR</a:t>
            </a:r>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for the S100 experiment and</a:t>
            </a:r>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HISPEC/DESPEC collaboration</a:t>
            </a:r>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descr="Google Shape;125;p1" id="290" name="Google Shape;290;p1"/>
          <p:cNvPicPr preferRelativeResize="0"/>
          <p:nvPr/>
        </p:nvPicPr>
        <p:blipFill rotWithShape="1">
          <a:blip r:embed="rId3">
            <a:alphaModFix/>
          </a:blip>
          <a:srcRect b="0" l="0" r="0" t="0"/>
          <a:stretch/>
        </p:blipFill>
        <p:spPr>
          <a:xfrm>
            <a:off x="63817" y="54840"/>
            <a:ext cx="2190291" cy="876117"/>
          </a:xfrm>
          <a:prstGeom prst="rect">
            <a:avLst/>
          </a:prstGeom>
          <a:noFill/>
          <a:ln>
            <a:noFill/>
          </a:ln>
        </p:spPr>
      </p:pic>
      <p:pic>
        <p:nvPicPr>
          <p:cNvPr descr="Google Shape;126;p1" id="291" name="Google Shape;291;p1"/>
          <p:cNvPicPr preferRelativeResize="0"/>
          <p:nvPr/>
        </p:nvPicPr>
        <p:blipFill rotWithShape="1">
          <a:blip r:embed="rId4">
            <a:alphaModFix/>
          </a:blip>
          <a:srcRect b="0" l="0" r="0" t="0"/>
          <a:stretch/>
        </p:blipFill>
        <p:spPr>
          <a:xfrm>
            <a:off x="2221375" y="151550"/>
            <a:ext cx="1929895" cy="779399"/>
          </a:xfrm>
          <a:prstGeom prst="rect">
            <a:avLst/>
          </a:prstGeom>
          <a:noFill/>
          <a:ln>
            <a:noFill/>
          </a:ln>
        </p:spPr>
      </p:pic>
      <p:pic>
        <p:nvPicPr>
          <p:cNvPr descr="Google Shape;127;p1" id="292" name="Google Shape;292;p1"/>
          <p:cNvPicPr preferRelativeResize="0"/>
          <p:nvPr/>
        </p:nvPicPr>
        <p:blipFill rotWithShape="1">
          <a:blip r:embed="rId5">
            <a:alphaModFix/>
          </a:blip>
          <a:srcRect b="15280" l="0" r="0" t="0"/>
          <a:stretch/>
        </p:blipFill>
        <p:spPr>
          <a:xfrm>
            <a:off x="6373850" y="-20475"/>
            <a:ext cx="1123052" cy="951425"/>
          </a:xfrm>
          <a:prstGeom prst="rect">
            <a:avLst/>
          </a:prstGeom>
          <a:noFill/>
          <a:ln>
            <a:noFill/>
          </a:ln>
        </p:spPr>
      </p:pic>
      <p:pic>
        <p:nvPicPr>
          <p:cNvPr descr="Image" id="293" name="Google Shape;293;p1"/>
          <p:cNvPicPr preferRelativeResize="0"/>
          <p:nvPr/>
        </p:nvPicPr>
        <p:blipFill rotWithShape="1">
          <a:blip r:embed="rId6">
            <a:alphaModFix/>
          </a:blip>
          <a:srcRect b="0" l="0" r="0" t="0"/>
          <a:stretch/>
        </p:blipFill>
        <p:spPr>
          <a:xfrm>
            <a:off x="4327132" y="103191"/>
            <a:ext cx="2119636" cy="87611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10"/>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469" name="Google Shape;469;p10"/>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New isomer in </a:t>
            </a:r>
            <a:r>
              <a:rPr baseline="30000" lang="en-US" sz="3600"/>
              <a:t>157</a:t>
            </a:r>
            <a:r>
              <a:rPr lang="en-US" sz="3600"/>
              <a:t>Sm</a:t>
            </a:r>
            <a:endParaRPr/>
          </a:p>
        </p:txBody>
      </p:sp>
      <p:sp>
        <p:nvSpPr>
          <p:cNvPr id="470" name="Google Shape;470;p10"/>
          <p:cNvSpPr txBox="1"/>
          <p:nvPr/>
        </p:nvSpPr>
        <p:spPr>
          <a:xfrm>
            <a:off x="644900" y="1138778"/>
            <a:ext cx="8385900" cy="461700"/>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Delayed gamma rays detected with DEGAS following the arrival of a </a:t>
            </a:r>
            <a:r>
              <a:rPr b="0" baseline="30000" i="0" lang="en-US" sz="1800" u="none" cap="none" strike="noStrike">
                <a:solidFill>
                  <a:srgbClr val="000000"/>
                </a:solidFill>
                <a:latin typeface="Arial"/>
                <a:ea typeface="Arial"/>
                <a:cs typeface="Arial"/>
                <a:sym typeface="Arial"/>
              </a:rPr>
              <a:t>157</a:t>
            </a:r>
            <a:r>
              <a:rPr b="0" i="0" lang="en-US" sz="1800" u="none" cap="none" strike="noStrike">
                <a:solidFill>
                  <a:srgbClr val="000000"/>
                </a:solidFill>
                <a:latin typeface="Arial"/>
                <a:ea typeface="Arial"/>
                <a:cs typeface="Arial"/>
                <a:sym typeface="Arial"/>
              </a:rPr>
              <a:t>Sm ion</a:t>
            </a:r>
            <a:endParaRPr/>
          </a:p>
        </p:txBody>
      </p:sp>
      <p:pic>
        <p:nvPicPr>
          <p:cNvPr descr="Screenshot 2026-08-24 at 13.38.23.png" id="471" name="Google Shape;471;p10"/>
          <p:cNvPicPr preferRelativeResize="0"/>
          <p:nvPr/>
        </p:nvPicPr>
        <p:blipFill rotWithShape="1">
          <a:blip r:embed="rId3">
            <a:alphaModFix/>
          </a:blip>
          <a:srcRect b="0" l="0" r="0" t="0"/>
          <a:stretch/>
        </p:blipFill>
        <p:spPr>
          <a:xfrm>
            <a:off x="0" y="1517085"/>
            <a:ext cx="9144001" cy="5100035"/>
          </a:xfrm>
          <a:prstGeom prst="rect">
            <a:avLst/>
          </a:prstGeom>
          <a:noFill/>
          <a:ln>
            <a:noFill/>
          </a:ln>
        </p:spPr>
      </p:pic>
      <p:sp>
        <p:nvSpPr>
          <p:cNvPr id="472" name="Google Shape;472;p10"/>
          <p:cNvSpPr/>
          <p:nvPr/>
        </p:nvSpPr>
        <p:spPr>
          <a:xfrm>
            <a:off x="4675800" y="1776027"/>
            <a:ext cx="2623028" cy="229840"/>
          </a:xfrm>
          <a:prstGeom prst="rect">
            <a:avLst/>
          </a:prstGeom>
          <a:solidFill>
            <a:srgbClr val="FFFFFF"/>
          </a:solidFill>
          <a:ln cap="flat" cmpd="sng" w="25400">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0"/>
          <p:cNvSpPr txBox="1"/>
          <p:nvPr/>
        </p:nvSpPr>
        <p:spPr>
          <a:xfrm>
            <a:off x="4241359" y="3231616"/>
            <a:ext cx="1791048" cy="3947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A7A7A7"/>
              </a:buClr>
              <a:buSzPts val="2800"/>
              <a:buFont typeface="Arial"/>
              <a:buNone/>
            </a:pPr>
            <a:r>
              <a:rPr b="0" i="0" lang="en-US" sz="2800" u="none" cap="none" strike="noStrike">
                <a:solidFill>
                  <a:srgbClr val="A7A7A7"/>
                </a:solidFill>
                <a:latin typeface="Arial"/>
                <a:ea typeface="Arial"/>
                <a:cs typeface="Arial"/>
                <a:sym typeface="Arial"/>
              </a:rPr>
              <a:t>Preliminary</a:t>
            </a:r>
            <a:endParaRPr/>
          </a:p>
        </p:txBody>
      </p:sp>
      <p:pic>
        <p:nvPicPr>
          <p:cNvPr descr="Google Shape;132;p2" id="474" name="Google Shape;474;p10"/>
          <p:cNvPicPr preferRelativeResize="0"/>
          <p:nvPr/>
        </p:nvPicPr>
        <p:blipFill rotWithShape="1">
          <a:blip r:embed="rId4">
            <a:alphaModFix/>
          </a:blip>
          <a:srcRect b="0" l="0" r="11779" t="0"/>
          <a:stretch/>
        </p:blipFill>
        <p:spPr>
          <a:xfrm>
            <a:off x="5592002" y="55247"/>
            <a:ext cx="1932288" cy="8761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descr="Image" id="479" name="Google Shape;479;p11"/>
          <p:cNvPicPr preferRelativeResize="0"/>
          <p:nvPr/>
        </p:nvPicPr>
        <p:blipFill rotWithShape="1">
          <a:blip r:embed="rId3">
            <a:alphaModFix/>
          </a:blip>
          <a:srcRect b="0" l="0" r="0" t="0"/>
          <a:stretch/>
        </p:blipFill>
        <p:spPr>
          <a:xfrm>
            <a:off x="4142458" y="1243459"/>
            <a:ext cx="5040310" cy="4933428"/>
          </a:xfrm>
          <a:prstGeom prst="rect">
            <a:avLst/>
          </a:prstGeom>
          <a:noFill/>
          <a:ln>
            <a:noFill/>
          </a:ln>
        </p:spPr>
      </p:pic>
      <p:sp>
        <p:nvSpPr>
          <p:cNvPr id="480" name="Google Shape;480;p11"/>
          <p:cNvSpPr txBox="1"/>
          <p:nvPr>
            <p:ph idx="12" type="sldNum"/>
          </p:nvPr>
        </p:nvSpPr>
        <p:spPr>
          <a:xfrm>
            <a:off x="8398263" y="6630120"/>
            <a:ext cx="234538"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271;g3b9efe0b97e_0_174" id="481" name="Google Shape;481;p11"/>
          <p:cNvPicPr preferRelativeResize="0"/>
          <p:nvPr/>
        </p:nvPicPr>
        <p:blipFill rotWithShape="1">
          <a:blip r:embed="rId4">
            <a:alphaModFix/>
          </a:blip>
          <a:srcRect b="0" l="0" r="0" t="0"/>
          <a:stretch/>
        </p:blipFill>
        <p:spPr>
          <a:xfrm>
            <a:off x="-23637" y="1598994"/>
            <a:ext cx="4247310" cy="4405496"/>
          </a:xfrm>
          <a:prstGeom prst="rect">
            <a:avLst/>
          </a:prstGeom>
          <a:noFill/>
          <a:ln>
            <a:noFill/>
          </a:ln>
        </p:spPr>
      </p:pic>
      <p:sp>
        <p:nvSpPr>
          <p:cNvPr id="482" name="Google Shape;482;p11"/>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New </a:t>
            </a:r>
            <a:r>
              <a:rPr baseline="30000" lang="en-US" sz="3600"/>
              <a:t>157</a:t>
            </a:r>
            <a:r>
              <a:rPr lang="en-US" sz="3600"/>
              <a:t>Sm level scheme</a:t>
            </a:r>
            <a:endParaRPr/>
          </a:p>
        </p:txBody>
      </p:sp>
      <p:grpSp>
        <p:nvGrpSpPr>
          <p:cNvPr id="483" name="Google Shape;483;p11"/>
          <p:cNvGrpSpPr/>
          <p:nvPr/>
        </p:nvGrpSpPr>
        <p:grpSpPr>
          <a:xfrm>
            <a:off x="6287013" y="6138993"/>
            <a:ext cx="751202" cy="474952"/>
            <a:chOff x="0" y="0"/>
            <a:chExt cx="751201" cy="474950"/>
          </a:xfrm>
        </p:grpSpPr>
        <p:sp>
          <p:nvSpPr>
            <p:cNvPr id="484" name="Google Shape;484;p11"/>
            <p:cNvSpPr/>
            <p:nvPr/>
          </p:nvSpPr>
          <p:spPr>
            <a:xfrm>
              <a:off x="0" y="0"/>
              <a:ext cx="751201" cy="385501"/>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Times"/>
                <a:buNone/>
              </a:pPr>
              <a:r>
                <a:t/>
              </a:r>
              <a:endParaRPr b="0" i="0" sz="1800" u="none" cap="none" strike="noStrike">
                <a:solidFill>
                  <a:srgbClr val="000000"/>
                </a:solidFill>
                <a:latin typeface="Times"/>
                <a:ea typeface="Times"/>
                <a:cs typeface="Times"/>
                <a:sym typeface="Times"/>
              </a:endParaRPr>
            </a:p>
          </p:txBody>
        </p:sp>
        <p:sp>
          <p:nvSpPr>
            <p:cNvPr id="485" name="Google Shape;485;p11"/>
            <p:cNvSpPr txBox="1"/>
            <p:nvPr/>
          </p:nvSpPr>
          <p:spPr>
            <a:xfrm>
              <a:off x="0" y="0"/>
              <a:ext cx="751201" cy="474950"/>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Times"/>
                <a:buNone/>
              </a:pPr>
              <a:r>
                <a:rPr b="0" baseline="30000" i="0" lang="en-US" sz="1800" u="none" cap="none" strike="noStrike">
                  <a:solidFill>
                    <a:srgbClr val="000000"/>
                  </a:solidFill>
                  <a:latin typeface="Times"/>
                  <a:ea typeface="Times"/>
                  <a:cs typeface="Times"/>
                  <a:sym typeface="Times"/>
                </a:rPr>
                <a:t>157</a:t>
              </a:r>
              <a:r>
                <a:rPr b="0" i="0" lang="en-US" sz="1800" u="none" cap="none" strike="noStrike">
                  <a:solidFill>
                    <a:srgbClr val="000000"/>
                  </a:solidFill>
                  <a:latin typeface="Times"/>
                  <a:ea typeface="Times"/>
                  <a:cs typeface="Times"/>
                  <a:sym typeface="Times"/>
                </a:rPr>
                <a:t>Sm</a:t>
              </a:r>
              <a:endParaRPr/>
            </a:p>
          </p:txBody>
        </p:sp>
      </p:grpSp>
      <p:sp>
        <p:nvSpPr>
          <p:cNvPr id="486" name="Google Shape;486;p11"/>
          <p:cNvSpPr txBox="1"/>
          <p:nvPr/>
        </p:nvSpPr>
        <p:spPr>
          <a:xfrm>
            <a:off x="2790742" y="1724615"/>
            <a:ext cx="1285201"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Gate:160</a:t>
            </a:r>
            <a:endParaRPr/>
          </a:p>
        </p:txBody>
      </p:sp>
      <p:sp>
        <p:nvSpPr>
          <p:cNvPr id="487" name="Google Shape;487;p11"/>
          <p:cNvSpPr txBox="1"/>
          <p:nvPr/>
        </p:nvSpPr>
        <p:spPr>
          <a:xfrm>
            <a:off x="2631212" y="3695805"/>
            <a:ext cx="1285201" cy="442073"/>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Gate:489</a:t>
            </a:r>
            <a:endParaRPr/>
          </a:p>
        </p:txBody>
      </p:sp>
      <p:sp>
        <p:nvSpPr>
          <p:cNvPr id="488" name="Google Shape;488;p11"/>
          <p:cNvSpPr txBox="1"/>
          <p:nvPr/>
        </p:nvSpPr>
        <p:spPr>
          <a:xfrm>
            <a:off x="5856555" y="3417308"/>
            <a:ext cx="1791049" cy="3947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A7A7A7"/>
              </a:buClr>
              <a:buSzPts val="2800"/>
              <a:buFont typeface="Arial"/>
              <a:buNone/>
            </a:pPr>
            <a:r>
              <a:rPr b="0" i="0" lang="en-US" sz="2800" u="none" cap="none" strike="noStrike">
                <a:solidFill>
                  <a:srgbClr val="A7A7A7"/>
                </a:solidFill>
                <a:latin typeface="Arial"/>
                <a:ea typeface="Arial"/>
                <a:cs typeface="Arial"/>
                <a:sym typeface="Arial"/>
              </a:rPr>
              <a:t>Preliminary</a:t>
            </a:r>
            <a:endParaRPr/>
          </a:p>
        </p:txBody>
      </p:sp>
      <p:pic>
        <p:nvPicPr>
          <p:cNvPr descr="Google Shape;132;p2" id="489" name="Google Shape;489;p11"/>
          <p:cNvPicPr preferRelativeResize="0"/>
          <p:nvPr/>
        </p:nvPicPr>
        <p:blipFill rotWithShape="1">
          <a:blip r:embed="rId5">
            <a:alphaModFix/>
          </a:blip>
          <a:srcRect b="0" l="0" r="11779" t="0"/>
          <a:stretch/>
        </p:blipFill>
        <p:spPr>
          <a:xfrm>
            <a:off x="5592002" y="55247"/>
            <a:ext cx="1932288" cy="87611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12"/>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495" name="Google Shape;495;p12"/>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New </a:t>
            </a:r>
            <a:r>
              <a:rPr baseline="30000" lang="en-US" sz="3600"/>
              <a:t>157</a:t>
            </a:r>
            <a:r>
              <a:rPr lang="en-US" sz="3600"/>
              <a:t>Sm level scheme</a:t>
            </a:r>
            <a:endParaRPr/>
          </a:p>
        </p:txBody>
      </p:sp>
      <p:grpSp>
        <p:nvGrpSpPr>
          <p:cNvPr id="496" name="Google Shape;496;p12"/>
          <p:cNvGrpSpPr/>
          <p:nvPr/>
        </p:nvGrpSpPr>
        <p:grpSpPr>
          <a:xfrm>
            <a:off x="6287013" y="6138993"/>
            <a:ext cx="751202" cy="474952"/>
            <a:chOff x="0" y="0"/>
            <a:chExt cx="751201" cy="474950"/>
          </a:xfrm>
        </p:grpSpPr>
        <p:sp>
          <p:nvSpPr>
            <p:cNvPr id="497" name="Google Shape;497;p12"/>
            <p:cNvSpPr/>
            <p:nvPr/>
          </p:nvSpPr>
          <p:spPr>
            <a:xfrm>
              <a:off x="0" y="0"/>
              <a:ext cx="751201" cy="385501"/>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Times"/>
                <a:buNone/>
              </a:pPr>
              <a:r>
                <a:t/>
              </a:r>
              <a:endParaRPr b="0" i="0" sz="1800" u="none" cap="none" strike="noStrike">
                <a:solidFill>
                  <a:srgbClr val="000000"/>
                </a:solidFill>
                <a:latin typeface="Times"/>
                <a:ea typeface="Times"/>
                <a:cs typeface="Times"/>
                <a:sym typeface="Times"/>
              </a:endParaRPr>
            </a:p>
          </p:txBody>
        </p:sp>
        <p:sp>
          <p:nvSpPr>
            <p:cNvPr id="498" name="Google Shape;498;p12"/>
            <p:cNvSpPr txBox="1"/>
            <p:nvPr/>
          </p:nvSpPr>
          <p:spPr>
            <a:xfrm>
              <a:off x="0" y="0"/>
              <a:ext cx="751201" cy="474950"/>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Times"/>
                <a:buNone/>
              </a:pPr>
              <a:r>
                <a:rPr b="0" baseline="30000" i="0" lang="en-US" sz="1800" u="none" cap="none" strike="noStrike">
                  <a:solidFill>
                    <a:srgbClr val="000000"/>
                  </a:solidFill>
                  <a:latin typeface="Times"/>
                  <a:ea typeface="Times"/>
                  <a:cs typeface="Times"/>
                  <a:sym typeface="Times"/>
                </a:rPr>
                <a:t>157</a:t>
              </a:r>
              <a:r>
                <a:rPr b="0" i="0" lang="en-US" sz="1800" u="none" cap="none" strike="noStrike">
                  <a:solidFill>
                    <a:srgbClr val="000000"/>
                  </a:solidFill>
                  <a:latin typeface="Times"/>
                  <a:ea typeface="Times"/>
                  <a:cs typeface="Times"/>
                  <a:sym typeface="Times"/>
                </a:rPr>
                <a:t>Sm</a:t>
              </a:r>
              <a:endParaRPr/>
            </a:p>
          </p:txBody>
        </p:sp>
      </p:grpSp>
      <p:pic>
        <p:nvPicPr>
          <p:cNvPr descr="Screenshot 2026-08-24 at 13.40.14.png" id="499" name="Google Shape;499;p12"/>
          <p:cNvPicPr preferRelativeResize="0"/>
          <p:nvPr/>
        </p:nvPicPr>
        <p:blipFill rotWithShape="1">
          <a:blip r:embed="rId3">
            <a:alphaModFix/>
          </a:blip>
          <a:srcRect b="0" l="0" r="0" t="0"/>
          <a:stretch/>
        </p:blipFill>
        <p:spPr>
          <a:xfrm>
            <a:off x="105335" y="1039554"/>
            <a:ext cx="3253172" cy="2503999"/>
          </a:xfrm>
          <a:prstGeom prst="rect">
            <a:avLst/>
          </a:prstGeom>
          <a:noFill/>
          <a:ln>
            <a:noFill/>
          </a:ln>
        </p:spPr>
      </p:pic>
      <p:pic>
        <p:nvPicPr>
          <p:cNvPr descr="Rectangle Rectangle" id="500" name="Google Shape;500;p12"/>
          <p:cNvPicPr preferRelativeResize="0"/>
          <p:nvPr/>
        </p:nvPicPr>
        <p:blipFill rotWithShape="1">
          <a:blip r:embed="rId4">
            <a:alphaModFix/>
          </a:blip>
          <a:srcRect b="0" l="0" r="0" t="0"/>
          <a:stretch/>
        </p:blipFill>
        <p:spPr>
          <a:xfrm>
            <a:off x="224247" y="2303966"/>
            <a:ext cx="3015348" cy="635989"/>
          </a:xfrm>
          <a:prstGeom prst="rect">
            <a:avLst/>
          </a:prstGeom>
          <a:noFill/>
          <a:ln>
            <a:noFill/>
          </a:ln>
        </p:spPr>
      </p:pic>
      <p:sp>
        <p:nvSpPr>
          <p:cNvPr id="501" name="Google Shape;501;p12"/>
          <p:cNvSpPr txBox="1"/>
          <p:nvPr/>
        </p:nvSpPr>
        <p:spPr>
          <a:xfrm>
            <a:off x="65145" y="6286262"/>
            <a:ext cx="5285700" cy="215400"/>
          </a:xfrm>
          <a:prstGeom prst="rect">
            <a:avLst/>
          </a:prstGeom>
          <a:solidFill>
            <a:srgbClr val="FFFFFF"/>
          </a:solidFill>
          <a:ln cap="flat" cmpd="sng" w="25400">
            <a:solidFill>
              <a:schemeClr val="accent1"/>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Multi-quasiparticle blocking calculation done by F.G. Kondev (ANL)</a:t>
            </a:r>
            <a:endParaRPr/>
          </a:p>
        </p:txBody>
      </p:sp>
      <p:pic>
        <p:nvPicPr>
          <p:cNvPr descr="Image" id="502" name="Google Shape;502;p12"/>
          <p:cNvPicPr preferRelativeResize="0"/>
          <p:nvPr/>
        </p:nvPicPr>
        <p:blipFill rotWithShape="1">
          <a:blip r:embed="rId5">
            <a:alphaModFix/>
          </a:blip>
          <a:srcRect b="0" l="0" r="0" t="0"/>
          <a:stretch/>
        </p:blipFill>
        <p:spPr>
          <a:xfrm>
            <a:off x="-15705" y="3620453"/>
            <a:ext cx="3501684" cy="2503998"/>
          </a:xfrm>
          <a:prstGeom prst="rect">
            <a:avLst/>
          </a:prstGeom>
          <a:noFill/>
          <a:ln>
            <a:noFill/>
          </a:ln>
        </p:spPr>
      </p:pic>
      <p:pic>
        <p:nvPicPr>
          <p:cNvPr descr="Image" id="503" name="Google Shape;503;p12"/>
          <p:cNvPicPr preferRelativeResize="0"/>
          <p:nvPr/>
        </p:nvPicPr>
        <p:blipFill rotWithShape="1">
          <a:blip r:embed="rId6">
            <a:alphaModFix/>
          </a:blip>
          <a:srcRect b="0" l="0" r="0" t="0"/>
          <a:stretch/>
        </p:blipFill>
        <p:spPr>
          <a:xfrm>
            <a:off x="4142458" y="1243459"/>
            <a:ext cx="5040310" cy="4933428"/>
          </a:xfrm>
          <a:prstGeom prst="rect">
            <a:avLst/>
          </a:prstGeom>
          <a:noFill/>
          <a:ln>
            <a:noFill/>
          </a:ln>
        </p:spPr>
      </p:pic>
      <p:sp>
        <p:nvSpPr>
          <p:cNvPr id="504" name="Google Shape;504;p12"/>
          <p:cNvSpPr txBox="1"/>
          <p:nvPr/>
        </p:nvSpPr>
        <p:spPr>
          <a:xfrm>
            <a:off x="5856556" y="3417308"/>
            <a:ext cx="1791048" cy="39476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A7A7A7"/>
              </a:buClr>
              <a:buSzPts val="2800"/>
              <a:buFont typeface="Arial"/>
              <a:buNone/>
            </a:pPr>
            <a:r>
              <a:rPr b="0" i="0" lang="en-US" sz="2800" u="none" cap="none" strike="noStrike">
                <a:solidFill>
                  <a:srgbClr val="A7A7A7"/>
                </a:solidFill>
                <a:latin typeface="Arial"/>
                <a:ea typeface="Arial"/>
                <a:cs typeface="Arial"/>
                <a:sym typeface="Arial"/>
              </a:rPr>
              <a:t>Preliminary</a:t>
            </a:r>
            <a:endParaRPr/>
          </a:p>
        </p:txBody>
      </p:sp>
      <p:pic>
        <p:nvPicPr>
          <p:cNvPr descr="Google Shape;132;p2" id="505" name="Google Shape;505;p12"/>
          <p:cNvPicPr preferRelativeResize="0"/>
          <p:nvPr/>
        </p:nvPicPr>
        <p:blipFill rotWithShape="1">
          <a:blip r:embed="rId7">
            <a:alphaModFix/>
          </a:blip>
          <a:srcRect b="0" l="0" r="11779" t="0"/>
          <a:stretch/>
        </p:blipFill>
        <p:spPr>
          <a:xfrm>
            <a:off x="5592002" y="55247"/>
            <a:ext cx="1932288" cy="876116"/>
          </a:xfrm>
          <a:prstGeom prst="rect">
            <a:avLst/>
          </a:prstGeom>
          <a:noFill/>
          <a:ln>
            <a:noFill/>
          </a:ln>
        </p:spPr>
      </p:pic>
      <p:sp>
        <p:nvSpPr>
          <p:cNvPr id="506" name="Google Shape;506;p12"/>
          <p:cNvSpPr txBox="1"/>
          <p:nvPr/>
        </p:nvSpPr>
        <p:spPr>
          <a:xfrm>
            <a:off x="3303992" y="2883985"/>
            <a:ext cx="11658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Rectangle Rectangle" id="507" name="Google Shape;507;p12"/>
          <p:cNvPicPr preferRelativeResize="0"/>
          <p:nvPr/>
        </p:nvPicPr>
        <p:blipFill rotWithShape="1">
          <a:blip r:embed="rId8">
            <a:alphaModFix/>
          </a:blip>
          <a:srcRect b="0" l="0" r="0" t="0"/>
          <a:stretch/>
        </p:blipFill>
        <p:spPr>
          <a:xfrm>
            <a:off x="5244406" y="1184672"/>
            <a:ext cx="3436921" cy="635989"/>
          </a:xfrm>
          <a:prstGeom prst="rect">
            <a:avLst/>
          </a:prstGeom>
          <a:noFill/>
          <a:ln>
            <a:noFill/>
          </a:ln>
        </p:spPr>
      </p:pic>
      <p:pic>
        <p:nvPicPr>
          <p:cNvPr id="508" name="Google Shape;508;p12"/>
          <p:cNvPicPr preferRelativeResize="0"/>
          <p:nvPr/>
        </p:nvPicPr>
        <p:blipFill>
          <a:blip r:embed="rId9">
            <a:alphaModFix/>
          </a:blip>
          <a:stretch>
            <a:fillRect/>
          </a:stretch>
        </p:blipFill>
        <p:spPr>
          <a:xfrm>
            <a:off x="3304000" y="2541650"/>
            <a:ext cx="1444417" cy="635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13"/>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514" name="Google Shape;514;p13"/>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Summary &amp; Outlook</a:t>
            </a:r>
            <a:endParaRPr/>
          </a:p>
        </p:txBody>
      </p:sp>
      <p:pic>
        <p:nvPicPr>
          <p:cNvPr descr="Google Shape;331;g3b9efe0b97e_0_307" id="515" name="Google Shape;515;p13"/>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pic>
        <p:nvPicPr>
          <p:cNvPr descr="Google Shape;332;g3b9efe0b97e_0_307" id="516" name="Google Shape;516;p13"/>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sp>
        <p:nvSpPr>
          <p:cNvPr id="517" name="Google Shape;517;p13"/>
          <p:cNvSpPr txBox="1"/>
          <p:nvPr/>
        </p:nvSpPr>
        <p:spPr>
          <a:xfrm>
            <a:off x="185676" y="1652214"/>
            <a:ext cx="8547600" cy="4587000"/>
          </a:xfrm>
          <a:prstGeom prst="rect">
            <a:avLst/>
          </a:prstGeom>
          <a:noFill/>
          <a:ln>
            <a:noFill/>
          </a:ln>
        </p:spPr>
        <p:txBody>
          <a:bodyPr anchorCtr="0" anchor="t" bIns="91400" lIns="91400" spcFirstLastPara="1" rIns="91400" wrap="square" tIns="91400">
            <a:spAutoFit/>
          </a:bodyPr>
          <a:lstStyle/>
          <a:p>
            <a:pPr indent="-220578" lvl="0" marL="220578"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Arial"/>
                <a:ea typeface="Arial"/>
                <a:cs typeface="Arial"/>
                <a:sym typeface="Arial"/>
              </a:rPr>
              <a:t>First fragmentation of </a:t>
            </a:r>
            <a:r>
              <a:rPr b="0" baseline="30000" i="0" lang="en-US" sz="2200" u="none" cap="none" strike="noStrike">
                <a:solidFill>
                  <a:srgbClr val="000000"/>
                </a:solidFill>
                <a:latin typeface="Arial"/>
                <a:ea typeface="Arial"/>
                <a:cs typeface="Arial"/>
                <a:sym typeface="Arial"/>
              </a:rPr>
              <a:t>170</a:t>
            </a:r>
            <a:r>
              <a:rPr b="0" i="0" lang="en-US" sz="2200" u="none" cap="none" strike="noStrike">
                <a:solidFill>
                  <a:srgbClr val="000000"/>
                </a:solidFill>
                <a:latin typeface="Arial"/>
                <a:ea typeface="Arial"/>
                <a:cs typeface="Arial"/>
                <a:sym typeface="Arial"/>
              </a:rPr>
              <a:t>Er provides unprecedented access to                                        </a:t>
            </a:r>
            <a:r>
              <a:rPr lang="en-US" sz="2200"/>
              <a:t>spectroscopy of </a:t>
            </a:r>
            <a:r>
              <a:rPr b="0" i="0" lang="en-US" sz="2200" u="none" cap="none" strike="noStrike">
                <a:solidFill>
                  <a:srgbClr val="000000"/>
                </a:solidFill>
                <a:latin typeface="Arial"/>
                <a:ea typeface="Arial"/>
                <a:cs typeface="Arial"/>
                <a:sym typeface="Arial"/>
              </a:rPr>
              <a:t>neutron-rich rare-earth isotopes.</a:t>
            </a:r>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 Newly-identified isomeric states of neutron-rich rare-earth nuclei.</a:t>
            </a:r>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2200" u="none" cap="none" strike="noStrike">
                <a:solidFill>
                  <a:srgbClr val="000000"/>
                </a:solidFill>
                <a:latin typeface="Arial"/>
                <a:ea typeface="Arial"/>
                <a:cs typeface="Arial"/>
                <a:sym typeface="Arial"/>
              </a:rPr>
              <a:t>※ First gamma-ray spectroscopy of </a:t>
            </a:r>
            <a:r>
              <a:rPr b="0" baseline="30000" i="0" lang="en-US" sz="2200" u="none" cap="none" strike="noStrike">
                <a:solidFill>
                  <a:srgbClr val="000000"/>
                </a:solidFill>
                <a:latin typeface="Arial"/>
                <a:ea typeface="Arial"/>
                <a:cs typeface="Arial"/>
                <a:sym typeface="Arial"/>
              </a:rPr>
              <a:t>164</a:t>
            </a:r>
            <a:r>
              <a:rPr b="0" i="0" lang="en-US" sz="2200" u="none" cap="none" strike="noStrike">
                <a:solidFill>
                  <a:srgbClr val="000000"/>
                </a:solidFill>
                <a:latin typeface="Arial"/>
                <a:ea typeface="Arial"/>
                <a:cs typeface="Arial"/>
                <a:sym typeface="Arial"/>
              </a:rPr>
              <a:t>Tb.</a:t>
            </a:r>
            <a:endParaRPr/>
          </a:p>
          <a:p>
            <a:pPr indent="457200" lvl="2" marL="0" marR="0" rtl="0" algn="l">
              <a:lnSpc>
                <a:spcPct val="100000"/>
              </a:lnSpc>
              <a:spcBef>
                <a:spcPts val="0"/>
              </a:spcBef>
              <a:spcAft>
                <a:spcPts val="0"/>
              </a:spcAft>
              <a:buClr>
                <a:srgbClr val="535353"/>
              </a:buClr>
              <a:buSzPts val="2200"/>
              <a:buFont typeface="Arial"/>
              <a:buNone/>
            </a:pPr>
            <a:r>
              <a:rPr b="0" i="0" lang="en-US" sz="2200" u="none" cap="none" strike="noStrike">
                <a:solidFill>
                  <a:srgbClr val="535353"/>
                </a:solidFill>
                <a:latin typeface="Arial"/>
                <a:ea typeface="Arial"/>
                <a:cs typeface="Arial"/>
                <a:sym typeface="Arial"/>
              </a:rPr>
              <a:t>J.P. Bormans et al., EPJ Letters (in press)</a:t>
            </a:r>
            <a:endParaRPr/>
          </a:p>
          <a:p>
            <a:pPr indent="457200" lvl="2"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535353"/>
              </a:solidFill>
              <a:latin typeface="Arial"/>
              <a:ea typeface="Arial"/>
              <a:cs typeface="Arial"/>
              <a:sym typeface="Arial"/>
            </a:endParaRPr>
          </a:p>
          <a:p>
            <a:pPr indent="-220578" lvl="0" marL="220578"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Arial"/>
                <a:ea typeface="Arial"/>
                <a:cs typeface="Arial"/>
                <a:sym typeface="Arial"/>
              </a:rPr>
              <a:t> A</a:t>
            </a:r>
            <a:r>
              <a:rPr b="0" i="0" lang="en-US" sz="2200" u="none" cap="none" strike="noStrike">
                <a:solidFill>
                  <a:srgbClr val="38761D"/>
                </a:solidFill>
                <a:latin typeface="Arial"/>
                <a:ea typeface="Arial"/>
                <a:cs typeface="Arial"/>
                <a:sym typeface="Arial"/>
              </a:rPr>
              <a:t> </a:t>
            </a:r>
            <a:r>
              <a:rPr b="0" i="0" lang="en-US" sz="2200" u="none" cap="none" strike="noStrike">
                <a:solidFill>
                  <a:srgbClr val="000000"/>
                </a:solidFill>
                <a:latin typeface="Arial"/>
                <a:ea typeface="Arial"/>
                <a:cs typeface="Arial"/>
                <a:sym typeface="Arial"/>
              </a:rPr>
              <a:t>complex isomeric decay pattern of </a:t>
            </a:r>
            <a:r>
              <a:rPr b="0" baseline="30000" i="0" lang="en-US" sz="2200" u="none" cap="none" strike="noStrike">
                <a:solidFill>
                  <a:srgbClr val="000000"/>
                </a:solidFill>
                <a:latin typeface="Arial"/>
                <a:ea typeface="Arial"/>
                <a:cs typeface="Arial"/>
                <a:sym typeface="Arial"/>
              </a:rPr>
              <a:t>157</a:t>
            </a:r>
            <a:r>
              <a:rPr b="0" i="0" lang="en-US" sz="2200" u="none" cap="none" strike="noStrike">
                <a:solidFill>
                  <a:srgbClr val="000000"/>
                </a:solidFill>
                <a:latin typeface="Arial"/>
                <a:ea typeface="Arial"/>
                <a:cs typeface="Arial"/>
                <a:sym typeface="Arial"/>
              </a:rPr>
              <a:t>Sm with strongly             non-yrast decay pathway.</a:t>
            </a:r>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Arial"/>
              <a:ea typeface="Arial"/>
              <a:cs typeface="Arial"/>
              <a:sym typeface="Arial"/>
            </a:endParaRPr>
          </a:p>
          <a:p>
            <a:pPr indent="-220578" lvl="0" marL="220578" marR="0" rtl="0" algn="l">
              <a:lnSpc>
                <a:spcPct val="100000"/>
              </a:lnSpc>
              <a:spcBef>
                <a:spcPts val="0"/>
              </a:spcBef>
              <a:spcAft>
                <a:spcPts val="0"/>
              </a:spcAft>
              <a:buClr>
                <a:srgbClr val="000000"/>
              </a:buClr>
              <a:buSzPts val="2200"/>
              <a:buFont typeface="Arial"/>
              <a:buChar char="※"/>
            </a:pPr>
            <a:r>
              <a:rPr b="0" i="0" lang="en-US" sz="2200" u="none" cap="none" strike="noStrike">
                <a:solidFill>
                  <a:srgbClr val="000000"/>
                </a:solidFill>
                <a:latin typeface="Arial"/>
                <a:ea typeface="Arial"/>
                <a:cs typeface="Arial"/>
                <a:sym typeface="Arial"/>
              </a:rPr>
              <a:t> Isomer of </a:t>
            </a:r>
            <a:r>
              <a:rPr b="0" baseline="30000" i="0" lang="en-US" sz="2200" u="none" cap="none" strike="noStrike">
                <a:solidFill>
                  <a:srgbClr val="000000"/>
                </a:solidFill>
                <a:latin typeface="Arial"/>
                <a:ea typeface="Arial"/>
                <a:cs typeface="Arial"/>
                <a:sym typeface="Arial"/>
              </a:rPr>
              <a:t>157</a:t>
            </a:r>
            <a:r>
              <a:rPr b="0" i="0" lang="en-US" sz="2200" u="none" cap="none" strike="noStrike">
                <a:solidFill>
                  <a:srgbClr val="000000"/>
                </a:solidFill>
                <a:latin typeface="Arial"/>
                <a:ea typeface="Arial"/>
                <a:cs typeface="Arial"/>
                <a:sym typeface="Arial"/>
              </a:rPr>
              <a:t>Sm structure still to be clarified and work is being           done to </a:t>
            </a:r>
            <a:r>
              <a:rPr lang="en-US" sz="2200"/>
              <a:t>develop</a:t>
            </a:r>
            <a:r>
              <a:rPr b="0" i="0" lang="en-US" sz="2200" u="none" cap="none" strike="noStrike">
                <a:solidFill>
                  <a:srgbClr val="000000"/>
                </a:solidFill>
                <a:latin typeface="Arial"/>
                <a:ea typeface="Arial"/>
                <a:cs typeface="Arial"/>
                <a:sym typeface="Arial"/>
              </a:rPr>
              <a:t> the level scheme.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14"/>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523" name="Google Shape;523;p14"/>
          <p:cNvSpPr txBox="1"/>
          <p:nvPr/>
        </p:nvSpPr>
        <p:spPr>
          <a:xfrm>
            <a:off x="376514" y="1180032"/>
            <a:ext cx="8052301" cy="3237318"/>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With many thanks to...</a:t>
            </a:r>
            <a:br>
              <a:rPr b="0" i="0" lang="en-US" sz="1500" u="none" cap="none" strike="noStrike">
                <a:solidFill>
                  <a:srgbClr val="000000"/>
                </a:solidFill>
                <a:latin typeface="Arial"/>
                <a:ea typeface="Arial"/>
                <a:cs typeface="Arial"/>
                <a:sym typeface="Arial"/>
              </a:rPr>
            </a:br>
            <a:br>
              <a:rPr b="0" i="0" lang="en-US" sz="1500" u="none" cap="none" strike="noStrike">
                <a:solidFill>
                  <a:srgbClr val="000000"/>
                </a:solidFill>
                <a:latin typeface="Arial"/>
                <a:ea typeface="Arial"/>
                <a:cs typeface="Arial"/>
                <a:sym typeface="Arial"/>
              </a:rPr>
            </a:br>
            <a:r>
              <a:rPr b="1" i="0" lang="en-US" sz="1400" u="none" cap="none" strike="noStrike">
                <a:solidFill>
                  <a:srgbClr val="000000"/>
                </a:solidFill>
                <a:latin typeface="Arial"/>
                <a:ea typeface="Arial"/>
                <a:cs typeface="Arial"/>
                <a:sym typeface="Arial"/>
              </a:rPr>
              <a:t>J.E.L. Larsson, H.M. Albers,  M. Górska, M. Polettini, D. Brugnara,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G. Aggez, U. Ahmed,  A. Algora, S. Alhomaidhi, M. Armstrong, M. Bajzek, J. Bardak,</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 Bartram, G. Benzoni, D. Bittner, B. Bles, S.N. Singh, C. Chatel, Z. Chen, B. Das, D. Das,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 Dickel, L.M. Fraile, E.M. Gandolfo, G.G. De Lorenzo, J. Gerl, E. Haettner, P. Herrmann,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 Hornung, H. Huang, N.J. Hubbard, K.E. Ide, C.E. Jones, A. Jungclaus, G. Kiss, I. Kojouharov,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G. Kosir, G. Kumar, R.K. Prajapat, M. Labiche, G. Li, Zhong Liu, R. Lozeva, X. Ma, H. Mayr,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 Mikołajczuk, C. Nickel, S. Pascu, C.M. Petrache, A. Pfeil, V. Piau, N. Pietralla, S. Pietri,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Zs. Podolyák, W. Poklepa, D. Prajapati, P. Priyanka, M. Reece, P. Regan, E. Rocco,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 Schaffner, C. Scheidenberger, S.K. Singh, Y. Tanaka, E. Uusikylä, M. Vencelj,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J. Vesic, K. Wang, V. Werner, K. Wimmer, A. Yaneva, K. Zagar, F. Zeng, J. Zhao, P. Zheng, </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R. Zidarova</a:t>
            </a:r>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Arial"/>
                <a:ea typeface="Arial"/>
                <a:cs typeface="Arial"/>
                <a:sym typeface="Arial"/>
              </a:rPr>
              <a:t>and the </a:t>
            </a:r>
            <a:r>
              <a:rPr b="1" i="0" lang="en-US" sz="1500" u="none" cap="none" strike="noStrike">
                <a:solidFill>
                  <a:srgbClr val="000000"/>
                </a:solidFill>
                <a:latin typeface="Arial"/>
                <a:ea typeface="Arial"/>
                <a:cs typeface="Arial"/>
                <a:sym typeface="Arial"/>
              </a:rPr>
              <a:t>HISPEC/DESPEC</a:t>
            </a:r>
            <a:r>
              <a:rPr b="0" i="0" lang="en-US" sz="1500" u="none" cap="none" strike="noStrike">
                <a:solidFill>
                  <a:srgbClr val="000000"/>
                </a:solidFill>
                <a:latin typeface="Arial"/>
                <a:ea typeface="Arial"/>
                <a:cs typeface="Arial"/>
                <a:sym typeface="Arial"/>
              </a:rPr>
              <a:t> collaboration and </a:t>
            </a:r>
            <a:r>
              <a:rPr b="1" i="0" lang="en-US" sz="1500" u="none" cap="none" strike="noStrike">
                <a:solidFill>
                  <a:srgbClr val="000000"/>
                </a:solidFill>
                <a:latin typeface="Arial"/>
                <a:ea typeface="Arial"/>
                <a:cs typeface="Arial"/>
                <a:sym typeface="Arial"/>
              </a:rPr>
              <a:t>FRS</a:t>
            </a:r>
            <a:r>
              <a:rPr b="0" i="0" lang="en-US" sz="1500" u="none" cap="none" strike="noStrike">
                <a:solidFill>
                  <a:srgbClr val="000000"/>
                </a:solidFill>
                <a:latin typeface="Arial"/>
                <a:ea typeface="Arial"/>
                <a:cs typeface="Arial"/>
                <a:sym typeface="Arial"/>
              </a:rPr>
              <a:t> collaboration</a:t>
            </a:r>
            <a:endParaRPr/>
          </a:p>
        </p:txBody>
      </p:sp>
      <p:pic>
        <p:nvPicPr>
          <p:cNvPr descr="Google Shape;341;g2f279b1d4b9_0_39" id="524" name="Google Shape;524;p14"/>
          <p:cNvPicPr preferRelativeResize="0"/>
          <p:nvPr/>
        </p:nvPicPr>
        <p:blipFill rotWithShape="1">
          <a:blip r:embed="rId3">
            <a:alphaModFix/>
          </a:blip>
          <a:srcRect b="0" l="0" r="0" t="0"/>
          <a:stretch/>
        </p:blipFill>
        <p:spPr>
          <a:xfrm>
            <a:off x="3677056" y="5018966"/>
            <a:ext cx="1737363" cy="1397472"/>
          </a:xfrm>
          <a:prstGeom prst="rect">
            <a:avLst/>
          </a:prstGeom>
          <a:noFill/>
          <a:ln>
            <a:noFill/>
          </a:ln>
        </p:spPr>
      </p:pic>
      <p:pic>
        <p:nvPicPr>
          <p:cNvPr descr="Google Shape;342;g2f279b1d4b9_0_39" id="525" name="Google Shape;525;p14"/>
          <p:cNvPicPr preferRelativeResize="0"/>
          <p:nvPr/>
        </p:nvPicPr>
        <p:blipFill rotWithShape="1">
          <a:blip r:embed="rId4">
            <a:alphaModFix/>
          </a:blip>
          <a:srcRect b="13620" l="0" r="0" t="0"/>
          <a:stretch/>
        </p:blipFill>
        <p:spPr>
          <a:xfrm>
            <a:off x="1928160" y="5260516"/>
            <a:ext cx="1645563" cy="914369"/>
          </a:xfrm>
          <a:prstGeom prst="rect">
            <a:avLst/>
          </a:prstGeom>
          <a:noFill/>
          <a:ln>
            <a:noFill/>
          </a:ln>
        </p:spPr>
      </p:pic>
      <p:pic>
        <p:nvPicPr>
          <p:cNvPr descr="Google Shape;343;g2f279b1d4b9_0_39" id="526" name="Google Shape;526;p14"/>
          <p:cNvPicPr preferRelativeResize="0"/>
          <p:nvPr/>
        </p:nvPicPr>
        <p:blipFill rotWithShape="1">
          <a:blip r:embed="rId5">
            <a:alphaModFix/>
          </a:blip>
          <a:srcRect b="0" l="0" r="0" t="0"/>
          <a:stretch/>
        </p:blipFill>
        <p:spPr>
          <a:xfrm>
            <a:off x="5687915" y="5316392"/>
            <a:ext cx="1059276" cy="1059275"/>
          </a:xfrm>
          <a:prstGeom prst="rect">
            <a:avLst/>
          </a:prstGeom>
          <a:noFill/>
          <a:ln>
            <a:noFill/>
          </a:ln>
        </p:spPr>
      </p:pic>
      <p:pic>
        <p:nvPicPr>
          <p:cNvPr descr="Google Shape;344;g2f279b1d4b9_0_39" id="527" name="Google Shape;527;p14"/>
          <p:cNvPicPr preferRelativeResize="0"/>
          <p:nvPr/>
        </p:nvPicPr>
        <p:blipFill rotWithShape="1">
          <a:blip r:embed="rId6">
            <a:alphaModFix/>
          </a:blip>
          <a:srcRect b="0" l="0" r="0" t="0"/>
          <a:stretch/>
        </p:blipFill>
        <p:spPr>
          <a:xfrm>
            <a:off x="6747230" y="5372224"/>
            <a:ext cx="2369035" cy="947614"/>
          </a:xfrm>
          <a:prstGeom prst="rect">
            <a:avLst/>
          </a:prstGeom>
          <a:noFill/>
          <a:ln>
            <a:noFill/>
          </a:ln>
        </p:spPr>
      </p:pic>
      <p:pic>
        <p:nvPicPr>
          <p:cNvPr descr="Google Shape;345;g2f279b1d4b9_0_39" id="528" name="Google Shape;528;p14"/>
          <p:cNvPicPr preferRelativeResize="0"/>
          <p:nvPr/>
        </p:nvPicPr>
        <p:blipFill rotWithShape="1">
          <a:blip r:embed="rId7">
            <a:alphaModFix/>
          </a:blip>
          <a:srcRect b="0" l="0" r="0" t="0"/>
          <a:stretch/>
        </p:blipFill>
        <p:spPr>
          <a:xfrm>
            <a:off x="27726" y="5487711"/>
            <a:ext cx="1774477" cy="71663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15"/>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Image" id="534" name="Google Shape;534;p15"/>
          <p:cNvPicPr preferRelativeResize="0"/>
          <p:nvPr/>
        </p:nvPicPr>
        <p:blipFill rotWithShape="1">
          <a:blip r:embed="rId3">
            <a:alphaModFix/>
          </a:blip>
          <a:srcRect b="11654" l="0" r="0" t="0"/>
          <a:stretch/>
        </p:blipFill>
        <p:spPr>
          <a:xfrm>
            <a:off x="85942" y="2228731"/>
            <a:ext cx="3436860" cy="4048412"/>
          </a:xfrm>
          <a:prstGeom prst="rect">
            <a:avLst/>
          </a:prstGeom>
          <a:noFill/>
          <a:ln>
            <a:noFill/>
          </a:ln>
        </p:spPr>
      </p:pic>
      <p:pic>
        <p:nvPicPr>
          <p:cNvPr descr="Image" id="535" name="Google Shape;535;p15"/>
          <p:cNvPicPr preferRelativeResize="0"/>
          <p:nvPr/>
        </p:nvPicPr>
        <p:blipFill rotWithShape="1">
          <a:blip r:embed="rId4">
            <a:alphaModFix/>
          </a:blip>
          <a:srcRect b="0" l="0" r="0" t="0"/>
          <a:stretch/>
        </p:blipFill>
        <p:spPr>
          <a:xfrm>
            <a:off x="3686415" y="2217381"/>
            <a:ext cx="5399742" cy="4048523"/>
          </a:xfrm>
          <a:prstGeom prst="rect">
            <a:avLst/>
          </a:prstGeom>
          <a:noFill/>
          <a:ln>
            <a:noFill/>
          </a:ln>
        </p:spPr>
      </p:pic>
      <p:sp>
        <p:nvSpPr>
          <p:cNvPr id="536" name="Google Shape;536;p15"/>
          <p:cNvSpPr txBox="1"/>
          <p:nvPr/>
        </p:nvSpPr>
        <p:spPr>
          <a:xfrm>
            <a:off x="1890576" y="1273725"/>
            <a:ext cx="5930100" cy="76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000"/>
              <a:buFont typeface="Arial"/>
              <a:buNone/>
            </a:pPr>
            <a:r>
              <a:rPr b="0" i="0" lang="en-US" sz="5000" u="none" cap="none" strike="noStrike">
                <a:solidFill>
                  <a:srgbClr val="000000"/>
                </a:solidFill>
                <a:latin typeface="Arial"/>
                <a:ea typeface="Arial"/>
                <a:cs typeface="Arial"/>
                <a:sym typeface="Arial"/>
              </a:rPr>
              <a:t>Dziękuję za uwagę!</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16"/>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258;g3f095bcb772_0_28" id="542" name="Google Shape;542;p16"/>
          <p:cNvPicPr preferRelativeResize="0"/>
          <p:nvPr/>
        </p:nvPicPr>
        <p:blipFill rotWithShape="1">
          <a:blip r:embed="rId3">
            <a:alphaModFix/>
          </a:blip>
          <a:srcRect b="5528" l="5453" r="9469" t="10965"/>
          <a:stretch/>
        </p:blipFill>
        <p:spPr>
          <a:xfrm>
            <a:off x="5654800" y="193850"/>
            <a:ext cx="1863575" cy="731625"/>
          </a:xfrm>
          <a:prstGeom prst="rect">
            <a:avLst/>
          </a:prstGeom>
          <a:noFill/>
          <a:ln>
            <a:noFill/>
          </a:ln>
        </p:spPr>
      </p:pic>
      <p:pic>
        <p:nvPicPr>
          <p:cNvPr descr="Image" id="543" name="Google Shape;543;p16"/>
          <p:cNvPicPr preferRelativeResize="0"/>
          <p:nvPr/>
        </p:nvPicPr>
        <p:blipFill rotWithShape="1">
          <a:blip r:embed="rId4">
            <a:alphaModFix/>
          </a:blip>
          <a:srcRect b="0" l="0" r="0" t="0"/>
          <a:stretch/>
        </p:blipFill>
        <p:spPr>
          <a:xfrm>
            <a:off x="4491860" y="1389109"/>
            <a:ext cx="4589154" cy="4909179"/>
          </a:xfrm>
          <a:prstGeom prst="rect">
            <a:avLst/>
          </a:prstGeom>
          <a:noFill/>
          <a:ln>
            <a:noFill/>
          </a:ln>
        </p:spPr>
      </p:pic>
      <p:pic>
        <p:nvPicPr>
          <p:cNvPr descr="Image" id="544" name="Google Shape;544;p16"/>
          <p:cNvPicPr preferRelativeResize="0"/>
          <p:nvPr/>
        </p:nvPicPr>
        <p:blipFill rotWithShape="1">
          <a:blip r:embed="rId5">
            <a:alphaModFix/>
          </a:blip>
          <a:srcRect b="0" l="0" r="0" t="0"/>
          <a:stretch/>
        </p:blipFill>
        <p:spPr>
          <a:xfrm>
            <a:off x="688010" y="1615404"/>
            <a:ext cx="3014978" cy="2690787"/>
          </a:xfrm>
          <a:prstGeom prst="rect">
            <a:avLst/>
          </a:prstGeom>
          <a:noFill/>
          <a:ln>
            <a:noFill/>
          </a:ln>
        </p:spPr>
      </p:pic>
      <p:sp>
        <p:nvSpPr>
          <p:cNvPr id="545" name="Google Shape;545;p16"/>
          <p:cNvSpPr/>
          <p:nvPr/>
        </p:nvSpPr>
        <p:spPr>
          <a:xfrm>
            <a:off x="1017779" y="2786824"/>
            <a:ext cx="2045828" cy="424147"/>
          </a:xfrm>
          <a:prstGeom prst="rect">
            <a:avLst/>
          </a:prstGeom>
          <a:noFill/>
          <a:ln cap="flat" cmpd="sng" w="25400">
            <a:solidFill>
              <a:srgbClr val="FF0003"/>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16"/>
          <p:cNvSpPr txBox="1"/>
          <p:nvPr/>
        </p:nvSpPr>
        <p:spPr>
          <a:xfrm>
            <a:off x="766501" y="1321283"/>
            <a:ext cx="3195130"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Blocked BCS calculations done for </a:t>
            </a:r>
            <a:r>
              <a:rPr b="0" baseline="30000" i="0" lang="en-US" sz="1400" u="none" cap="none" strike="noStrike">
                <a:solidFill>
                  <a:srgbClr val="000000"/>
                </a:solidFill>
                <a:latin typeface="Arial"/>
                <a:ea typeface="Arial"/>
                <a:cs typeface="Arial"/>
                <a:sym typeface="Arial"/>
              </a:rPr>
              <a:t>166</a:t>
            </a:r>
            <a:r>
              <a:rPr b="0" i="0" lang="en-US" sz="1400" u="none" cap="none" strike="noStrike">
                <a:solidFill>
                  <a:srgbClr val="000000"/>
                </a:solidFill>
                <a:latin typeface="Arial"/>
                <a:ea typeface="Arial"/>
                <a:cs typeface="Arial"/>
                <a:sym typeface="Arial"/>
              </a:rPr>
              <a:t>Tb</a:t>
            </a:r>
            <a:endParaRPr/>
          </a:p>
        </p:txBody>
      </p:sp>
      <p:sp>
        <p:nvSpPr>
          <p:cNvPr id="547" name="Google Shape;547;p16"/>
          <p:cNvSpPr txBox="1"/>
          <p:nvPr/>
        </p:nvSpPr>
        <p:spPr>
          <a:xfrm>
            <a:off x="87140" y="6406506"/>
            <a:ext cx="6588354" cy="1728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L.A. Gurgi, P.H. Regan, et al., EPJ Web of Conferences </a:t>
            </a:r>
            <a:r>
              <a:rPr b="1" i="0" lang="en-US" sz="1200" u="none" cap="none" strike="noStrike">
                <a:solidFill>
                  <a:srgbClr val="000000"/>
                </a:solidFill>
                <a:latin typeface="Arial"/>
                <a:ea typeface="Arial"/>
                <a:cs typeface="Arial"/>
                <a:sym typeface="Arial"/>
              </a:rPr>
              <a:t>146</a:t>
            </a:r>
            <a:r>
              <a:rPr b="0" i="0" lang="en-US" sz="1200" u="none" cap="none" strike="noStrike">
                <a:solidFill>
                  <a:srgbClr val="000000"/>
                </a:solidFill>
                <a:latin typeface="Arial"/>
                <a:ea typeface="Arial"/>
                <a:cs typeface="Arial"/>
                <a:sym typeface="Arial"/>
              </a:rPr>
              <a:t>, 10009 (2017).</a:t>
            </a:r>
            <a:endParaRPr/>
          </a:p>
        </p:txBody>
      </p:sp>
      <p:sp>
        <p:nvSpPr>
          <p:cNvPr id="548" name="Google Shape;548;p16"/>
          <p:cNvSpPr txBox="1"/>
          <p:nvPr/>
        </p:nvSpPr>
        <p:spPr>
          <a:xfrm>
            <a:off x="180491" y="4724387"/>
            <a:ext cx="4256372" cy="21041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549" name="Google Shape;549;p16"/>
          <p:cNvSpPr txBox="1"/>
          <p:nvPr/>
        </p:nvSpPr>
        <p:spPr>
          <a:xfrm>
            <a:off x="149645" y="5143563"/>
            <a:ext cx="4318065" cy="20280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50" name="Google Shape;550;p16"/>
          <p:cNvSpPr txBox="1"/>
          <p:nvPr/>
        </p:nvSpPr>
        <p:spPr>
          <a:xfrm>
            <a:off x="173283" y="4403897"/>
            <a:ext cx="804826" cy="2469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700"/>
              <a:buFont typeface="Arial"/>
              <a:buNone/>
            </a:pPr>
            <a:r>
              <a:rPr b="0" i="0" lang="en-US" sz="1700" u="sng" cap="none" strike="noStrike">
                <a:solidFill>
                  <a:srgbClr val="000000"/>
                </a:solidFill>
                <a:latin typeface="Arial"/>
                <a:ea typeface="Arial"/>
                <a:cs typeface="Arial"/>
                <a:sym typeface="Arial"/>
              </a:rPr>
              <a:t>In </a:t>
            </a:r>
            <a:r>
              <a:rPr b="0" baseline="30000" i="0" lang="en-US" sz="1700" u="sng" cap="none" strike="noStrike">
                <a:solidFill>
                  <a:srgbClr val="000000"/>
                </a:solidFill>
                <a:latin typeface="Arial"/>
                <a:ea typeface="Arial"/>
                <a:cs typeface="Arial"/>
                <a:sym typeface="Arial"/>
              </a:rPr>
              <a:t>161</a:t>
            </a:r>
            <a:r>
              <a:rPr b="0" i="0" lang="en-US" sz="1700" u="sng" cap="none" strike="noStrike">
                <a:solidFill>
                  <a:srgbClr val="000000"/>
                </a:solidFill>
                <a:latin typeface="Arial"/>
                <a:ea typeface="Arial"/>
                <a:cs typeface="Arial"/>
                <a:sym typeface="Arial"/>
              </a:rPr>
              <a:t>Tb:</a:t>
            </a:r>
            <a:endParaRPr/>
          </a:p>
        </p:txBody>
      </p:sp>
      <p:sp>
        <p:nvSpPr>
          <p:cNvPr id="551" name="Google Shape;551;p16"/>
          <p:cNvSpPr txBox="1"/>
          <p:nvPr/>
        </p:nvSpPr>
        <p:spPr>
          <a:xfrm>
            <a:off x="138154" y="5854440"/>
            <a:ext cx="3934168" cy="22294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552" name="Google Shape;552;p16"/>
          <p:cNvSpPr txBox="1"/>
          <p:nvPr/>
        </p:nvSpPr>
        <p:spPr>
          <a:xfrm>
            <a:off x="153744" y="5504397"/>
            <a:ext cx="2131617" cy="27150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sng" cap="none" strike="noStrike">
                <a:solidFill>
                  <a:srgbClr val="000000"/>
                </a:solidFill>
                <a:latin typeface="Arial"/>
                <a:ea typeface="Arial"/>
                <a:cs typeface="Arial"/>
                <a:sym typeface="Arial"/>
              </a:rPr>
              <a:t>Our results in </a:t>
            </a:r>
            <a:r>
              <a:rPr b="0" baseline="30000" i="0" lang="en-US" sz="1900" u="sng" cap="none" strike="noStrike">
                <a:solidFill>
                  <a:srgbClr val="000000"/>
                </a:solidFill>
                <a:latin typeface="Arial"/>
                <a:ea typeface="Arial"/>
                <a:cs typeface="Arial"/>
                <a:sym typeface="Arial"/>
              </a:rPr>
              <a:t>164</a:t>
            </a:r>
            <a:r>
              <a:rPr b="0" i="0" lang="en-US" sz="1900" u="sng" cap="none" strike="noStrike">
                <a:solidFill>
                  <a:srgbClr val="000000"/>
                </a:solidFill>
                <a:latin typeface="Arial"/>
                <a:ea typeface="Arial"/>
                <a:cs typeface="Arial"/>
                <a:sym typeface="Arial"/>
              </a:rPr>
              <a:t>Tb:</a:t>
            </a:r>
            <a:endParaRPr/>
          </a:p>
        </p:txBody>
      </p:sp>
      <p:pic>
        <p:nvPicPr>
          <p:cNvPr id="553" name="Google Shape;553;p16"/>
          <p:cNvPicPr preferRelativeResize="0"/>
          <p:nvPr/>
        </p:nvPicPr>
        <p:blipFill>
          <a:blip r:embed="rId6">
            <a:alphaModFix/>
          </a:blip>
          <a:stretch>
            <a:fillRect/>
          </a:stretch>
        </p:blipFill>
        <p:spPr>
          <a:xfrm>
            <a:off x="180500" y="4693734"/>
            <a:ext cx="4667677" cy="767763"/>
          </a:xfrm>
          <a:prstGeom prst="rect">
            <a:avLst/>
          </a:prstGeom>
          <a:noFill/>
          <a:ln>
            <a:noFill/>
          </a:ln>
        </p:spPr>
      </p:pic>
      <p:pic>
        <p:nvPicPr>
          <p:cNvPr id="554" name="Google Shape;554;p16"/>
          <p:cNvPicPr preferRelativeResize="0"/>
          <p:nvPr/>
        </p:nvPicPr>
        <p:blipFill>
          <a:blip r:embed="rId7">
            <a:alphaModFix/>
          </a:blip>
          <a:stretch>
            <a:fillRect/>
          </a:stretch>
        </p:blipFill>
        <p:spPr>
          <a:xfrm>
            <a:off x="180500" y="5948028"/>
            <a:ext cx="4256376" cy="355247"/>
          </a:xfrm>
          <a:prstGeom prst="rect">
            <a:avLst/>
          </a:prstGeom>
          <a:noFill/>
          <a:ln>
            <a:noFill/>
          </a:ln>
        </p:spPr>
      </p:pic>
      <p:sp>
        <p:nvSpPr>
          <p:cNvPr id="555" name="Google Shape;555;p16"/>
          <p:cNvSpPr txBox="1"/>
          <p:nvPr>
            <p:ph idx="4294967295" type="title"/>
          </p:nvPr>
        </p:nvSpPr>
        <p:spPr>
          <a:xfrm>
            <a:off x="152390" y="431880"/>
            <a:ext cx="5591100" cy="5541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baseline="30000" lang="en-US" sz="3600"/>
              <a:t>164</a:t>
            </a:r>
            <a:r>
              <a:rPr lang="en-US" sz="3600"/>
              <a:t>Tb level scheme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17"/>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561" name="Google Shape;561;p17"/>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baseline="30000" lang="en-US" sz="3600"/>
              <a:t>164</a:t>
            </a:r>
            <a:r>
              <a:rPr lang="en-US" sz="3600"/>
              <a:t>Tb DEGAS results</a:t>
            </a:r>
            <a:endParaRPr/>
          </a:p>
        </p:txBody>
      </p:sp>
      <p:pic>
        <p:nvPicPr>
          <p:cNvPr descr="Google Shape;258;g3f095bcb772_0_28" id="562" name="Google Shape;562;p17"/>
          <p:cNvPicPr preferRelativeResize="0"/>
          <p:nvPr/>
        </p:nvPicPr>
        <p:blipFill rotWithShape="1">
          <a:blip r:embed="rId3">
            <a:alphaModFix/>
          </a:blip>
          <a:srcRect b="5528" l="5453" r="9469" t="10965"/>
          <a:stretch/>
        </p:blipFill>
        <p:spPr>
          <a:xfrm>
            <a:off x="5654800" y="193850"/>
            <a:ext cx="1863575" cy="731625"/>
          </a:xfrm>
          <a:prstGeom prst="rect">
            <a:avLst/>
          </a:prstGeom>
          <a:noFill/>
          <a:ln>
            <a:noFill/>
          </a:ln>
        </p:spPr>
      </p:pic>
      <p:pic>
        <p:nvPicPr>
          <p:cNvPr descr="Image" id="563" name="Google Shape;563;p17"/>
          <p:cNvPicPr preferRelativeResize="0"/>
          <p:nvPr/>
        </p:nvPicPr>
        <p:blipFill rotWithShape="1">
          <a:blip r:embed="rId4">
            <a:alphaModFix/>
          </a:blip>
          <a:srcRect b="0" l="0" r="0" t="0"/>
          <a:stretch/>
        </p:blipFill>
        <p:spPr>
          <a:xfrm>
            <a:off x="135685" y="1532557"/>
            <a:ext cx="4502327" cy="2472112"/>
          </a:xfrm>
          <a:prstGeom prst="rect">
            <a:avLst/>
          </a:prstGeom>
          <a:noFill/>
          <a:ln>
            <a:noFill/>
          </a:ln>
        </p:spPr>
      </p:pic>
      <p:pic>
        <p:nvPicPr>
          <p:cNvPr descr="Image" id="564" name="Google Shape;564;p17"/>
          <p:cNvPicPr preferRelativeResize="0"/>
          <p:nvPr/>
        </p:nvPicPr>
        <p:blipFill rotWithShape="1">
          <a:blip r:embed="rId5">
            <a:alphaModFix/>
          </a:blip>
          <a:srcRect b="0" l="0" r="0" t="0"/>
          <a:stretch/>
        </p:blipFill>
        <p:spPr>
          <a:xfrm>
            <a:off x="4687259" y="1539755"/>
            <a:ext cx="4502192" cy="1298078"/>
          </a:xfrm>
          <a:prstGeom prst="rect">
            <a:avLst/>
          </a:prstGeom>
          <a:noFill/>
          <a:ln>
            <a:noFill/>
          </a:ln>
        </p:spPr>
      </p:pic>
      <p:pic>
        <p:nvPicPr>
          <p:cNvPr descr="Screenshot 2026-07-06 at 11.10.59.png" id="565" name="Google Shape;565;p17"/>
          <p:cNvPicPr preferRelativeResize="0"/>
          <p:nvPr/>
        </p:nvPicPr>
        <p:blipFill rotWithShape="1">
          <a:blip r:embed="rId6">
            <a:alphaModFix/>
          </a:blip>
          <a:srcRect b="0" l="0" r="0" t="0"/>
          <a:stretch/>
        </p:blipFill>
        <p:spPr>
          <a:xfrm>
            <a:off x="4542256" y="4401015"/>
            <a:ext cx="4449524" cy="2193623"/>
          </a:xfrm>
          <a:prstGeom prst="rect">
            <a:avLst/>
          </a:prstGeom>
          <a:noFill/>
          <a:ln>
            <a:noFill/>
          </a:ln>
        </p:spPr>
      </p:pic>
      <p:sp>
        <p:nvSpPr>
          <p:cNvPr id="566" name="Google Shape;566;p17"/>
          <p:cNvSpPr txBox="1"/>
          <p:nvPr/>
        </p:nvSpPr>
        <p:spPr>
          <a:xfrm>
            <a:off x="5015274" y="3558549"/>
            <a:ext cx="3503488" cy="8069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40368" lvl="0" marL="140368"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Assignments should be consistent with the</a:t>
            </a:r>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reduced transition probability</a:t>
            </a:r>
            <a:endParaRPr/>
          </a:p>
        </p:txBody>
      </p:sp>
      <p:sp>
        <p:nvSpPr>
          <p:cNvPr id="567" name="Google Shape;567;p17"/>
          <p:cNvSpPr txBox="1"/>
          <p:nvPr/>
        </p:nvSpPr>
        <p:spPr>
          <a:xfrm>
            <a:off x="429436" y="1217900"/>
            <a:ext cx="4046785" cy="197384"/>
          </a:xfrm>
          <a:prstGeom prst="rect">
            <a:avLst/>
          </a:prstGeom>
          <a:noFill/>
          <a:ln>
            <a:noFill/>
          </a:ln>
        </p:spPr>
        <p:txBody>
          <a:bodyPr anchorCtr="0" anchor="t" bIns="0" lIns="0" spcFirstLastPara="1" rIns="0" wrap="square" tIns="0">
            <a:spAutoFit/>
          </a:bodyPr>
          <a:lstStyle/>
          <a:p>
            <a:pPr indent="-140368" lvl="0" marL="140368"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Two gamma rays observed in mutual coincidence</a:t>
            </a:r>
            <a:endParaRPr/>
          </a:p>
        </p:txBody>
      </p:sp>
      <p:sp>
        <p:nvSpPr>
          <p:cNvPr id="568" name="Google Shape;568;p17"/>
          <p:cNvSpPr txBox="1"/>
          <p:nvPr/>
        </p:nvSpPr>
        <p:spPr>
          <a:xfrm>
            <a:off x="4840995" y="2902482"/>
            <a:ext cx="4194720" cy="400584"/>
          </a:xfrm>
          <a:prstGeom prst="rect">
            <a:avLst/>
          </a:prstGeom>
          <a:noFill/>
          <a:ln>
            <a:noFill/>
          </a:ln>
        </p:spPr>
        <p:txBody>
          <a:bodyPr anchorCtr="0" anchor="t" bIns="0" lIns="0" spcFirstLastPara="1" rIns="0" wrap="square" tIns="0">
            <a:spAutoFit/>
          </a:bodyPr>
          <a:lstStyle/>
          <a:p>
            <a:pPr indent="-140368" lvl="0" marL="140368"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Intensity balance (without mixing) fixes multipolarity</a:t>
            </a:r>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and spin-parity assignments</a:t>
            </a:r>
            <a:endParaRPr/>
          </a:p>
        </p:txBody>
      </p:sp>
      <p:pic>
        <p:nvPicPr>
          <p:cNvPr descr="Google Shape;250;g3f095bcb772_0_13" id="569" name="Google Shape;569;p17"/>
          <p:cNvPicPr preferRelativeResize="0"/>
          <p:nvPr/>
        </p:nvPicPr>
        <p:blipFill rotWithShape="1">
          <a:blip r:embed="rId7">
            <a:alphaModFix/>
          </a:blip>
          <a:srcRect b="0" l="0" r="0" t="0"/>
          <a:stretch/>
        </p:blipFill>
        <p:spPr>
          <a:xfrm>
            <a:off x="253254" y="3977112"/>
            <a:ext cx="4265100" cy="2633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18"/>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575" name="Google Shape;575;p18"/>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baseline="30000" lang="en-US" sz="3600"/>
              <a:t>164</a:t>
            </a:r>
            <a:r>
              <a:rPr lang="en-US" sz="3600"/>
              <a:t>Tb FATIMA results</a:t>
            </a:r>
            <a:endParaRPr/>
          </a:p>
        </p:txBody>
      </p:sp>
      <p:pic>
        <p:nvPicPr>
          <p:cNvPr descr="Google Shape;258;g3f095bcb772_0_28" id="576" name="Google Shape;576;p18"/>
          <p:cNvPicPr preferRelativeResize="0"/>
          <p:nvPr/>
        </p:nvPicPr>
        <p:blipFill rotWithShape="1">
          <a:blip r:embed="rId3">
            <a:alphaModFix/>
          </a:blip>
          <a:srcRect b="5528" l="5453" r="9469" t="10965"/>
          <a:stretch/>
        </p:blipFill>
        <p:spPr>
          <a:xfrm>
            <a:off x="5654800" y="193850"/>
            <a:ext cx="1863575" cy="731625"/>
          </a:xfrm>
          <a:prstGeom prst="rect">
            <a:avLst/>
          </a:prstGeom>
          <a:noFill/>
          <a:ln>
            <a:noFill/>
          </a:ln>
        </p:spPr>
      </p:pic>
      <p:pic>
        <p:nvPicPr>
          <p:cNvPr descr="Image" id="577" name="Google Shape;577;p18"/>
          <p:cNvPicPr preferRelativeResize="0"/>
          <p:nvPr/>
        </p:nvPicPr>
        <p:blipFill rotWithShape="1">
          <a:blip r:embed="rId4">
            <a:alphaModFix/>
          </a:blip>
          <a:srcRect b="0" l="0" r="49069" t="0"/>
          <a:stretch/>
        </p:blipFill>
        <p:spPr>
          <a:xfrm>
            <a:off x="-82814" y="2127076"/>
            <a:ext cx="4657071" cy="3164306"/>
          </a:xfrm>
          <a:prstGeom prst="rect">
            <a:avLst/>
          </a:prstGeom>
          <a:noFill/>
          <a:ln>
            <a:noFill/>
          </a:ln>
        </p:spPr>
      </p:pic>
      <p:sp>
        <p:nvSpPr>
          <p:cNvPr id="578" name="Google Shape;578;p18"/>
          <p:cNvSpPr txBox="1"/>
          <p:nvPr/>
        </p:nvSpPr>
        <p:spPr>
          <a:xfrm>
            <a:off x="422165" y="4390082"/>
            <a:ext cx="3190752" cy="386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18"/>
          <p:cNvSpPr txBox="1"/>
          <p:nvPr/>
        </p:nvSpPr>
        <p:spPr>
          <a:xfrm>
            <a:off x="462157" y="4873655"/>
            <a:ext cx="1531821" cy="41370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18"/>
          <p:cNvSpPr txBox="1"/>
          <p:nvPr/>
        </p:nvSpPr>
        <p:spPr>
          <a:xfrm>
            <a:off x="449149" y="5521080"/>
            <a:ext cx="2394083" cy="19216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18"/>
          <p:cNvSpPr txBox="1"/>
          <p:nvPr/>
        </p:nvSpPr>
        <p:spPr>
          <a:xfrm>
            <a:off x="3419673" y="3485263"/>
            <a:ext cx="6651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25F5"/>
              </a:buClr>
              <a:buSzPts val="1400"/>
              <a:buFont typeface="Arial"/>
              <a:buNone/>
            </a:pPr>
            <a:r>
              <a:rPr b="0" i="0" lang="en-US" sz="1400" u="none" cap="none" strike="noStrike">
                <a:solidFill>
                  <a:srgbClr val="2425F5"/>
                </a:solidFill>
                <a:latin typeface="Arial"/>
                <a:ea typeface="Arial"/>
                <a:cs typeface="Arial"/>
                <a:sym typeface="Arial"/>
              </a:rPr>
              <a:t>Delayed</a:t>
            </a:r>
            <a:endParaRPr/>
          </a:p>
        </p:txBody>
      </p:sp>
      <p:sp>
        <p:nvSpPr>
          <p:cNvPr id="582" name="Google Shape;582;p18"/>
          <p:cNvSpPr txBox="1"/>
          <p:nvPr/>
        </p:nvSpPr>
        <p:spPr>
          <a:xfrm>
            <a:off x="752915" y="3359419"/>
            <a:ext cx="10011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A4339"/>
              </a:buClr>
              <a:buSzPts val="1400"/>
              <a:buFont typeface="Arial"/>
              <a:buNone/>
            </a:pPr>
            <a:r>
              <a:rPr b="0" i="0" lang="en-US" sz="1400" u="none" cap="none" strike="noStrike">
                <a:solidFill>
                  <a:srgbClr val="EA4339"/>
                </a:solidFill>
                <a:latin typeface="Arial"/>
                <a:ea typeface="Arial"/>
                <a:cs typeface="Arial"/>
                <a:sym typeface="Arial"/>
              </a:rPr>
              <a:t>Anti-delayed</a:t>
            </a:r>
            <a:endParaRPr/>
          </a:p>
        </p:txBody>
      </p:sp>
      <p:sp>
        <p:nvSpPr>
          <p:cNvPr id="583" name="Google Shape;583;p18"/>
          <p:cNvSpPr txBox="1"/>
          <p:nvPr/>
        </p:nvSpPr>
        <p:spPr>
          <a:xfrm>
            <a:off x="497922" y="2278109"/>
            <a:ext cx="39954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Ordering of gamma rays is fixed, 173 is the feeder.</a:t>
            </a:r>
            <a:endParaRPr/>
          </a:p>
        </p:txBody>
      </p:sp>
      <p:sp>
        <p:nvSpPr>
          <p:cNvPr id="584" name="Google Shape;584;p18"/>
          <p:cNvSpPr txBox="1"/>
          <p:nvPr/>
        </p:nvSpPr>
        <p:spPr>
          <a:xfrm>
            <a:off x="2386066" y="2850918"/>
            <a:ext cx="14502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18"/>
          <p:cNvSpPr txBox="1"/>
          <p:nvPr/>
        </p:nvSpPr>
        <p:spPr>
          <a:xfrm>
            <a:off x="614085" y="6107900"/>
            <a:ext cx="3995404" cy="19441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descr="Image" id="586" name="Google Shape;586;p18"/>
          <p:cNvPicPr preferRelativeResize="0"/>
          <p:nvPr/>
        </p:nvPicPr>
        <p:blipFill rotWithShape="1">
          <a:blip r:embed="rId5">
            <a:alphaModFix/>
          </a:blip>
          <a:srcRect b="0" l="0" r="0" t="0"/>
          <a:stretch/>
        </p:blipFill>
        <p:spPr>
          <a:xfrm>
            <a:off x="4619643" y="1996142"/>
            <a:ext cx="4555650" cy="398619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25"/>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81;g3c2096a0baf_0_115" id="592" name="Google Shape;592;p25"/>
          <p:cNvPicPr preferRelativeResize="0"/>
          <p:nvPr/>
        </p:nvPicPr>
        <p:blipFill rotWithShape="1">
          <a:blip r:embed="rId3">
            <a:alphaModFix/>
          </a:blip>
          <a:srcRect b="4451" l="6776" r="7977" t="7379"/>
          <a:stretch/>
        </p:blipFill>
        <p:spPr>
          <a:xfrm>
            <a:off x="148975" y="1292175"/>
            <a:ext cx="8520301" cy="5288225"/>
          </a:xfrm>
          <a:prstGeom prst="rect">
            <a:avLst/>
          </a:prstGeom>
          <a:noFill/>
          <a:ln>
            <a:noFill/>
          </a:ln>
        </p:spPr>
      </p:pic>
      <p:sp>
        <p:nvSpPr>
          <p:cNvPr id="593" name="Google Shape;593;p25"/>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LISE++ simulations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descr="r42_spin-ezgif.com-crop.gif" id="298" name="Google Shape;298;p2"/>
          <p:cNvPicPr preferRelativeResize="0"/>
          <p:nvPr/>
        </p:nvPicPr>
        <p:blipFill rotWithShape="1">
          <a:blip r:embed="rId3">
            <a:alphaModFix/>
          </a:blip>
          <a:srcRect b="0" l="0" r="0" t="0"/>
          <a:stretch/>
        </p:blipFill>
        <p:spPr>
          <a:xfrm>
            <a:off x="535560" y="1635801"/>
            <a:ext cx="6504428" cy="4907358"/>
          </a:xfrm>
          <a:prstGeom prst="rect">
            <a:avLst/>
          </a:prstGeom>
          <a:noFill/>
          <a:ln>
            <a:noFill/>
          </a:ln>
        </p:spPr>
      </p:pic>
      <p:sp>
        <p:nvSpPr>
          <p:cNvPr id="299" name="Google Shape;299;p2"/>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132;p2" id="300" name="Google Shape;300;p2"/>
          <p:cNvPicPr preferRelativeResize="0"/>
          <p:nvPr/>
        </p:nvPicPr>
        <p:blipFill rotWithShape="1">
          <a:blip r:embed="rId4">
            <a:alphaModFix/>
          </a:blip>
          <a:srcRect b="0" l="0" r="11779" t="0"/>
          <a:stretch/>
        </p:blipFill>
        <p:spPr>
          <a:xfrm>
            <a:off x="5592002" y="55247"/>
            <a:ext cx="1932288" cy="876116"/>
          </a:xfrm>
          <a:prstGeom prst="rect">
            <a:avLst/>
          </a:prstGeom>
          <a:noFill/>
          <a:ln>
            <a:noFill/>
          </a:ln>
        </p:spPr>
      </p:pic>
      <p:sp>
        <p:nvSpPr>
          <p:cNvPr id="301" name="Google Shape;301;p2"/>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Extremes of the landscape</a:t>
            </a:r>
            <a:endParaRPr/>
          </a:p>
        </p:txBody>
      </p:sp>
      <p:sp>
        <p:nvSpPr>
          <p:cNvPr id="302" name="Google Shape;302;p2"/>
          <p:cNvSpPr txBox="1"/>
          <p:nvPr/>
        </p:nvSpPr>
        <p:spPr>
          <a:xfrm>
            <a:off x="250199" y="930324"/>
            <a:ext cx="8737201" cy="975473"/>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Mid-shell nuclei far from spherical closures  </a:t>
            </a:r>
            <a:endParaRPr/>
          </a:p>
          <a:p>
            <a:pPr indent="-342900" lvl="0" marL="45720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Arial"/>
                <a:ea typeface="Arial"/>
                <a:cs typeface="Arial"/>
                <a:sym typeface="Arial"/>
              </a:rPr>
              <a:t>Study the interplay between </a:t>
            </a:r>
            <a:r>
              <a:rPr b="0" i="0" lang="en-US" sz="1800" u="none" cap="none" strike="noStrike">
                <a:solidFill>
                  <a:srgbClr val="FF0000"/>
                </a:solidFill>
                <a:latin typeface="Arial"/>
                <a:ea typeface="Arial"/>
                <a:cs typeface="Arial"/>
                <a:sym typeface="Arial"/>
              </a:rPr>
              <a:t>collective</a:t>
            </a:r>
            <a:r>
              <a:rPr b="0" i="0" lang="en-US" sz="1800" u="none" cap="none" strike="noStrike">
                <a:solidFill>
                  <a:srgbClr val="000000"/>
                </a:solidFill>
                <a:latin typeface="Arial"/>
                <a:ea typeface="Arial"/>
                <a:cs typeface="Arial"/>
                <a:sym typeface="Arial"/>
              </a:rPr>
              <a:t> phenomena and </a:t>
            </a:r>
            <a:r>
              <a:rPr b="0" i="0" lang="en-US" sz="1800" u="none" cap="none" strike="noStrike">
                <a:solidFill>
                  <a:srgbClr val="FF0000"/>
                </a:solidFill>
                <a:latin typeface="Arial"/>
                <a:ea typeface="Arial"/>
                <a:cs typeface="Arial"/>
                <a:sym typeface="Arial"/>
              </a:rPr>
              <a:t>single-particle</a:t>
            </a:r>
            <a:r>
              <a:rPr b="0" i="0" lang="en-US" sz="1800" u="none" cap="none" strike="noStrike">
                <a:solidFill>
                  <a:srgbClr val="000000"/>
                </a:solidFill>
                <a:latin typeface="Arial"/>
                <a:ea typeface="Arial"/>
                <a:cs typeface="Arial"/>
                <a:sym typeface="Arial"/>
              </a:rPr>
              <a:t> structures</a:t>
            </a:r>
            <a:endParaRPr/>
          </a:p>
        </p:txBody>
      </p:sp>
      <p:sp>
        <p:nvSpPr>
          <p:cNvPr id="303" name="Google Shape;303;p2"/>
          <p:cNvSpPr txBox="1"/>
          <p:nvPr/>
        </p:nvSpPr>
        <p:spPr>
          <a:xfrm>
            <a:off x="6020399" y="6361129"/>
            <a:ext cx="3595501" cy="30611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Data taken from: ENSDF https://www.nndc.bnl.gov/ensdf/</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19"/>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68;g3c2096a0baf_0_86" id="599" name="Google Shape;599;p19"/>
          <p:cNvPicPr preferRelativeResize="0"/>
          <p:nvPr/>
        </p:nvPicPr>
        <p:blipFill rotWithShape="1">
          <a:blip r:embed="rId3">
            <a:alphaModFix/>
          </a:blip>
          <a:srcRect b="0" l="0" r="9739" t="9534"/>
          <a:stretch/>
        </p:blipFill>
        <p:spPr>
          <a:xfrm>
            <a:off x="116374" y="1357724"/>
            <a:ext cx="8426528" cy="5068051"/>
          </a:xfrm>
          <a:prstGeom prst="rect">
            <a:avLst/>
          </a:prstGeom>
          <a:noFill/>
          <a:ln>
            <a:noFill/>
          </a:ln>
        </p:spPr>
      </p:pic>
      <p:grpSp>
        <p:nvGrpSpPr>
          <p:cNvPr id="600" name="Google Shape;600;p19"/>
          <p:cNvGrpSpPr/>
          <p:nvPr/>
        </p:nvGrpSpPr>
        <p:grpSpPr>
          <a:xfrm>
            <a:off x="4206352" y="1609522"/>
            <a:ext cx="3995702" cy="1909200"/>
            <a:chOff x="0" y="0"/>
            <a:chExt cx="3995700" cy="1909199"/>
          </a:xfrm>
        </p:grpSpPr>
        <p:sp>
          <p:nvSpPr>
            <p:cNvPr id="601" name="Google Shape;601;p19"/>
            <p:cNvSpPr/>
            <p:nvPr/>
          </p:nvSpPr>
          <p:spPr>
            <a:xfrm>
              <a:off x="0" y="0"/>
              <a:ext cx="3995700" cy="1909199"/>
            </a:xfrm>
            <a:prstGeom prst="rect">
              <a:avLst/>
            </a:prstGeom>
            <a:solidFill>
              <a:srgbClr val="FFD966"/>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602" name="Google Shape;602;p19"/>
            <p:cNvSpPr txBox="1"/>
            <p:nvPr/>
          </p:nvSpPr>
          <p:spPr>
            <a:xfrm>
              <a:off x="4762" y="64373"/>
              <a:ext cx="3986176" cy="1780453"/>
            </a:xfrm>
            <a:prstGeom prst="rect">
              <a:avLst/>
            </a:prstGeom>
            <a:noFill/>
            <a:ln>
              <a:noFill/>
            </a:ln>
          </p:spPr>
          <p:txBody>
            <a:bodyPr anchorCtr="0" anchor="ctr" bIns="93450" lIns="93450" spcFirstLastPara="1" rIns="93450" wrap="square" tIns="93450">
              <a:spAutoFit/>
            </a:bodyPr>
            <a:lstStyle/>
            <a:p>
              <a:pPr indent="-336769" lvl="0" marL="467264" marR="0" rtl="0" algn="l">
                <a:lnSpc>
                  <a:spcPct val="100000"/>
                </a:lnSpc>
                <a:spcBef>
                  <a:spcPts val="0"/>
                </a:spcBef>
                <a:spcAft>
                  <a:spcPts val="0"/>
                </a:spcAft>
                <a:buClr>
                  <a:srgbClr val="000000"/>
                </a:buClr>
                <a:buSzPts val="1600"/>
                <a:buFont typeface="Arial"/>
                <a:buChar char="●"/>
              </a:pPr>
              <a:r>
                <a:rPr b="0" baseline="30000" i="0" lang="en-US" sz="1600" u="none" cap="none" strike="noStrike">
                  <a:solidFill>
                    <a:srgbClr val="000000"/>
                  </a:solidFill>
                  <a:latin typeface="Arial"/>
                  <a:ea typeface="Arial"/>
                  <a:cs typeface="Arial"/>
                  <a:sym typeface="Arial"/>
                </a:rPr>
                <a:t>164</a:t>
              </a:r>
              <a:r>
                <a:rPr b="0" i="0" lang="en-US" sz="1600" u="none" cap="none" strike="noStrike">
                  <a:solidFill>
                    <a:srgbClr val="000000"/>
                  </a:solidFill>
                  <a:latin typeface="Arial"/>
                  <a:ea typeface="Arial"/>
                  <a:cs typeface="Arial"/>
                  <a:sym typeface="Arial"/>
                </a:rPr>
                <a:t>Gd ions identified: 10 M</a:t>
              </a:r>
              <a:endParaRPr/>
            </a:p>
            <a:p>
              <a:pPr indent="-336769" lvl="0" marL="467264" marR="0" rtl="0" algn="l">
                <a:lnSpc>
                  <a:spcPct val="100000"/>
                </a:lnSpc>
                <a:spcBef>
                  <a:spcPts val="0"/>
                </a:spcBef>
                <a:spcAft>
                  <a:spcPts val="0"/>
                </a:spcAft>
                <a:buClr>
                  <a:srgbClr val="000000"/>
                </a:buClr>
                <a:buSzPts val="1600"/>
                <a:buFont typeface="Arial"/>
                <a:buChar char="●"/>
              </a:pPr>
              <a:r>
                <a:rPr b="0" baseline="30000" i="0" lang="en-US" sz="1600" u="none" cap="none" strike="noStrike">
                  <a:solidFill>
                    <a:srgbClr val="000000"/>
                  </a:solidFill>
                  <a:latin typeface="Arial"/>
                  <a:ea typeface="Arial"/>
                  <a:cs typeface="Arial"/>
                  <a:sym typeface="Arial"/>
                </a:rPr>
                <a:t>157</a:t>
              </a:r>
              <a:r>
                <a:rPr b="0" i="0" lang="en-US" sz="1600" u="none" cap="none" strike="noStrike">
                  <a:solidFill>
                    <a:srgbClr val="000000"/>
                  </a:solidFill>
                  <a:latin typeface="Arial"/>
                  <a:ea typeface="Arial"/>
                  <a:cs typeface="Arial"/>
                  <a:sym typeface="Arial"/>
                </a:rPr>
                <a:t>Sm ions identified: 3.95 M</a:t>
              </a:r>
              <a:endParaRPr/>
            </a:p>
            <a:p>
              <a:pPr indent="-336769" lvl="0" marL="467264"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Significantly less background</a:t>
              </a:r>
              <a:endParaRPr/>
            </a:p>
            <a:p>
              <a:pPr indent="-336769" lvl="0" marL="467264"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Arial"/>
                  <a:ea typeface="Arial"/>
                  <a:cs typeface="Arial"/>
                  <a:sym typeface="Arial"/>
                </a:rPr>
                <a:t>Preliminary lower bound isomeric ratio for </a:t>
              </a:r>
              <a:br>
                <a:rPr b="0" i="0" lang="en-US" sz="1600" u="none" cap="none" strike="noStrike">
                  <a:solidFill>
                    <a:srgbClr val="000000"/>
                  </a:solidFill>
                  <a:latin typeface="Arial"/>
                  <a:ea typeface="Arial"/>
                  <a:cs typeface="Arial"/>
                  <a:sym typeface="Arial"/>
                </a:rPr>
              </a:br>
              <a:r>
                <a:rPr b="0" baseline="30000" i="0" lang="en-US" sz="1600" u="none" cap="none" strike="noStrike">
                  <a:solidFill>
                    <a:srgbClr val="000000"/>
                  </a:solidFill>
                  <a:latin typeface="Arial"/>
                  <a:ea typeface="Arial"/>
                  <a:cs typeface="Arial"/>
                  <a:sym typeface="Arial"/>
                </a:rPr>
                <a:t>157</a:t>
              </a:r>
              <a:r>
                <a:rPr b="0" i="0" lang="en-US" sz="1600" u="none" cap="none" strike="noStrike">
                  <a:solidFill>
                    <a:srgbClr val="000000"/>
                  </a:solidFill>
                  <a:latin typeface="Arial"/>
                  <a:ea typeface="Arial"/>
                  <a:cs typeface="Arial"/>
                  <a:sym typeface="Arial"/>
                </a:rPr>
                <a:t>Sm ~ 1 %</a:t>
              </a:r>
              <a:endParaRPr/>
            </a:p>
            <a:p>
              <a:pPr indent="467264" lvl="0" marL="0" marR="0" rtl="0" algn="l">
                <a:lnSpc>
                  <a:spcPct val="100000"/>
                </a:lnSpc>
                <a:spcBef>
                  <a:spcPts val="0"/>
                </a:spcBef>
                <a:spcAft>
                  <a:spcPts val="0"/>
                </a:spcAft>
                <a:buClr>
                  <a:srgbClr val="000000"/>
                </a:buClr>
                <a:buSzPts val="1600"/>
                <a:buFont typeface="Arial"/>
                <a:buNone/>
              </a:pPr>
              <a:r>
                <a:rPr b="0" baseline="30000" i="0" lang="en-US" sz="1600" u="none" cap="none" strike="noStrike">
                  <a:solidFill>
                    <a:srgbClr val="000000"/>
                  </a:solidFill>
                  <a:latin typeface="Arial"/>
                  <a:ea typeface="Arial"/>
                  <a:cs typeface="Arial"/>
                  <a:sym typeface="Arial"/>
                </a:rPr>
                <a:t>164</a:t>
              </a:r>
              <a:r>
                <a:rPr b="0" i="0" lang="en-US" sz="1600" u="none" cap="none" strike="noStrike">
                  <a:solidFill>
                    <a:srgbClr val="000000"/>
                  </a:solidFill>
                  <a:latin typeface="Arial"/>
                  <a:ea typeface="Arial"/>
                  <a:cs typeface="Arial"/>
                  <a:sym typeface="Arial"/>
                </a:rPr>
                <a:t>Gd ~ 12 %</a:t>
              </a:r>
              <a:endParaRPr/>
            </a:p>
          </p:txBody>
        </p:sp>
      </p:grpSp>
      <p:sp>
        <p:nvSpPr>
          <p:cNvPr id="603" name="Google Shape;603;p19"/>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Isomeric ratio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20"/>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50;g3b9efe0b97e_0_194" id="609" name="Google Shape;609;p20"/>
          <p:cNvPicPr preferRelativeResize="0"/>
          <p:nvPr/>
        </p:nvPicPr>
        <p:blipFill rotWithShape="1">
          <a:blip r:embed="rId3">
            <a:alphaModFix/>
          </a:blip>
          <a:srcRect b="0" l="4204" r="10689" t="3278"/>
          <a:stretch/>
        </p:blipFill>
        <p:spPr>
          <a:xfrm>
            <a:off x="254699" y="1399775"/>
            <a:ext cx="7994800" cy="5026725"/>
          </a:xfrm>
          <a:prstGeom prst="rect">
            <a:avLst/>
          </a:prstGeom>
          <a:noFill/>
          <a:ln>
            <a:noFill/>
          </a:ln>
        </p:spPr>
      </p:pic>
      <p:sp>
        <p:nvSpPr>
          <p:cNvPr id="610" name="Google Shape;610;p20"/>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Coincidences</a:t>
            </a:r>
            <a:endParaRPr/>
          </a:p>
        </p:txBody>
      </p:sp>
      <p:pic>
        <p:nvPicPr>
          <p:cNvPr descr="Google Shape;354;g3b9efe0b97e_0_194" id="611" name="Google Shape;611;p20"/>
          <p:cNvPicPr preferRelativeResize="0"/>
          <p:nvPr/>
        </p:nvPicPr>
        <p:blipFill rotWithShape="1">
          <a:blip r:embed="rId4">
            <a:alphaModFix/>
          </a:blip>
          <a:srcRect b="5527" l="5453" r="9469" t="10964"/>
          <a:stretch/>
        </p:blipFill>
        <p:spPr>
          <a:xfrm>
            <a:off x="5654800" y="193850"/>
            <a:ext cx="1863575" cy="7316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1"/>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177;g3b9efe0b97e_0_6" id="617" name="Google Shape;617;p21"/>
          <p:cNvPicPr preferRelativeResize="0"/>
          <p:nvPr/>
        </p:nvPicPr>
        <p:blipFill rotWithShape="1">
          <a:blip r:embed="rId3">
            <a:alphaModFix/>
          </a:blip>
          <a:srcRect b="0" l="0" r="0" t="0"/>
          <a:stretch/>
        </p:blipFill>
        <p:spPr>
          <a:xfrm>
            <a:off x="174187" y="1661381"/>
            <a:ext cx="7329552" cy="4860135"/>
          </a:xfrm>
          <a:prstGeom prst="rect">
            <a:avLst/>
          </a:prstGeom>
          <a:noFill/>
          <a:ln>
            <a:noFill/>
          </a:ln>
        </p:spPr>
      </p:pic>
      <p:cxnSp>
        <p:nvCxnSpPr>
          <p:cNvPr id="618" name="Google Shape;618;p21"/>
          <p:cNvCxnSpPr/>
          <p:nvPr/>
        </p:nvCxnSpPr>
        <p:spPr>
          <a:xfrm flipH="1" rot="10800000">
            <a:off x="2673389" y="3397894"/>
            <a:ext cx="1484100" cy="1191901"/>
          </a:xfrm>
          <a:prstGeom prst="straightConnector1">
            <a:avLst/>
          </a:prstGeom>
          <a:noFill/>
          <a:ln cap="flat" cmpd="sng" w="17650">
            <a:solidFill>
              <a:srgbClr val="FF0000"/>
            </a:solidFill>
            <a:prstDash val="solid"/>
            <a:round/>
            <a:headEnd len="sm" w="sm" type="none"/>
            <a:tailEnd len="med" w="med" type="triangle"/>
          </a:ln>
        </p:spPr>
      </p:cxnSp>
      <p:cxnSp>
        <p:nvCxnSpPr>
          <p:cNvPr id="619" name="Google Shape;619;p21"/>
          <p:cNvCxnSpPr/>
          <p:nvPr/>
        </p:nvCxnSpPr>
        <p:spPr>
          <a:xfrm>
            <a:off x="3594658" y="3583363"/>
            <a:ext cx="681301" cy="297601"/>
          </a:xfrm>
          <a:prstGeom prst="straightConnector1">
            <a:avLst/>
          </a:prstGeom>
          <a:noFill/>
          <a:ln cap="flat" cmpd="sng" w="17650">
            <a:solidFill>
              <a:srgbClr val="FF0000"/>
            </a:solidFill>
            <a:prstDash val="solid"/>
            <a:round/>
            <a:headEnd len="sm" w="sm" type="none"/>
            <a:tailEnd len="med" w="med" type="triangle"/>
          </a:ln>
        </p:spPr>
      </p:cxnSp>
      <p:cxnSp>
        <p:nvCxnSpPr>
          <p:cNvPr id="620" name="Google Shape;620;p21"/>
          <p:cNvCxnSpPr/>
          <p:nvPr/>
        </p:nvCxnSpPr>
        <p:spPr>
          <a:xfrm>
            <a:off x="2901025" y="3643260"/>
            <a:ext cx="656701" cy="433501"/>
          </a:xfrm>
          <a:prstGeom prst="straightConnector1">
            <a:avLst/>
          </a:prstGeom>
          <a:noFill/>
          <a:ln cap="flat" cmpd="sng" w="17650">
            <a:solidFill>
              <a:srgbClr val="FF0000"/>
            </a:solidFill>
            <a:prstDash val="solid"/>
            <a:round/>
            <a:headEnd len="sm" w="sm" type="none"/>
            <a:tailEnd len="med" w="med" type="triangle"/>
          </a:ln>
        </p:spPr>
      </p:cxnSp>
      <p:cxnSp>
        <p:nvCxnSpPr>
          <p:cNvPr id="621" name="Google Shape;621;p21"/>
          <p:cNvCxnSpPr/>
          <p:nvPr/>
        </p:nvCxnSpPr>
        <p:spPr>
          <a:xfrm>
            <a:off x="3060381" y="3968201"/>
            <a:ext cx="710102" cy="539101"/>
          </a:xfrm>
          <a:prstGeom prst="straightConnector1">
            <a:avLst/>
          </a:prstGeom>
          <a:noFill/>
          <a:ln cap="flat" cmpd="sng" w="17650">
            <a:solidFill>
              <a:srgbClr val="FF0000"/>
            </a:solidFill>
            <a:prstDash val="solid"/>
            <a:round/>
            <a:headEnd len="sm" w="sm" type="none"/>
            <a:tailEnd len="med" w="med" type="triangle"/>
          </a:ln>
        </p:spPr>
      </p:cxnSp>
      <p:sp>
        <p:nvSpPr>
          <p:cNvPr id="622" name="Google Shape;622;p21"/>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The </a:t>
            </a:r>
            <a:r>
              <a:rPr i="1" lang="en-US" sz="3600"/>
              <a:t>flying fish</a:t>
            </a:r>
            <a:r>
              <a:rPr i="1" lang="en-US"/>
              <a:t> </a:t>
            </a:r>
            <a:r>
              <a:rPr lang="en-US" sz="3600"/>
              <a:t>orbital</a:t>
            </a:r>
            <a:endParaRPr/>
          </a:p>
        </p:txBody>
      </p:sp>
      <p:grpSp>
        <p:nvGrpSpPr>
          <p:cNvPr id="623" name="Google Shape;623;p21"/>
          <p:cNvGrpSpPr/>
          <p:nvPr/>
        </p:nvGrpSpPr>
        <p:grpSpPr>
          <a:xfrm>
            <a:off x="5394323" y="2354874"/>
            <a:ext cx="3520203" cy="2982603"/>
            <a:chOff x="-1" y="-1"/>
            <a:chExt cx="3520201" cy="2982602"/>
          </a:xfrm>
        </p:grpSpPr>
        <p:sp>
          <p:nvSpPr>
            <p:cNvPr id="624" name="Google Shape;624;p21"/>
            <p:cNvSpPr/>
            <p:nvPr/>
          </p:nvSpPr>
          <p:spPr>
            <a:xfrm>
              <a:off x="-1" y="-1"/>
              <a:ext cx="3520201" cy="2982602"/>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625" name="Google Shape;625;p21"/>
            <p:cNvSpPr txBox="1"/>
            <p:nvPr/>
          </p:nvSpPr>
          <p:spPr>
            <a:xfrm>
              <a:off x="4762" y="131292"/>
              <a:ext cx="3510675" cy="2720016"/>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rgbClr val="000000"/>
                  </a:solidFill>
                  <a:latin typeface="Arial"/>
                  <a:ea typeface="Arial"/>
                  <a:cs typeface="Arial"/>
                  <a:sym typeface="Arial"/>
                </a:rPr>
                <a:t>A deformation driving mechanism</a:t>
              </a:r>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 neutron in the </a:t>
              </a:r>
              <a:r>
                <a:rPr b="1" i="0" lang="en-US" sz="1400" u="none" cap="none" strike="noStrike">
                  <a:solidFill>
                    <a:srgbClr val="FF0000"/>
                  </a:solidFill>
                  <a:latin typeface="Arial"/>
                  <a:ea typeface="Arial"/>
                  <a:cs typeface="Arial"/>
                  <a:sym typeface="Arial"/>
                </a:rPr>
                <a:t>spherical-driving</a:t>
              </a:r>
              <a:r>
                <a:rPr b="0" i="0" lang="en-US" sz="1400" u="none" cap="none" strike="noStrike">
                  <a:solidFill>
                    <a:srgbClr val="000000"/>
                  </a:solidFill>
                  <a:latin typeface="Arial"/>
                  <a:ea typeface="Arial"/>
                  <a:cs typeface="Arial"/>
                  <a:sym typeface="Arial"/>
                </a:rPr>
                <a:t> 11/2</a:t>
              </a:r>
              <a:r>
                <a:rPr b="0" baseline="30000" i="0" lang="en-US" sz="1400" u="none" cap="none" strike="noStrike">
                  <a:solidFill>
                    <a:srgbClr val="000000"/>
                  </a:solidFill>
                  <a:latin typeface="Arial"/>
                  <a:ea typeface="Arial"/>
                  <a:cs typeface="Arial"/>
                  <a:sym typeface="Arial"/>
                </a:rPr>
                <a:t>-</a:t>
              </a:r>
              <a:r>
                <a:rPr b="0" i="0" lang="en-US" sz="1400" u="none" cap="none" strike="noStrike">
                  <a:solidFill>
                    <a:srgbClr val="000000"/>
                  </a:solidFill>
                  <a:latin typeface="Arial"/>
                  <a:ea typeface="Arial"/>
                  <a:cs typeface="Arial"/>
                  <a:sym typeface="Arial"/>
                </a:rPr>
                <a:t>[505] extruder orbital, from below the N = 82 gap, drops into the </a:t>
              </a:r>
              <a:r>
                <a:rPr b="1" i="0" lang="en-US" sz="1400" u="none" cap="none" strike="noStrike">
                  <a:solidFill>
                    <a:srgbClr val="FF0000"/>
                  </a:solidFill>
                  <a:latin typeface="Arial"/>
                  <a:ea typeface="Arial"/>
                  <a:cs typeface="Arial"/>
                  <a:sym typeface="Arial"/>
                </a:rPr>
                <a:t>deformation-driving</a:t>
              </a:r>
              <a:r>
                <a:rPr b="0" i="0" lang="en-US" sz="1400" u="none" cap="none" strike="noStrike">
                  <a:solidFill>
                    <a:srgbClr val="000000"/>
                  </a:solidFill>
                  <a:latin typeface="Arial"/>
                  <a:ea typeface="Arial"/>
                  <a:cs typeface="Arial"/>
                  <a:sym typeface="Arial"/>
                </a:rPr>
                <a:t> </a:t>
              </a:r>
              <a:r>
                <a:rPr b="0" i="1" lang="en-US" sz="1400" u="none" cap="none" strike="noStrike">
                  <a:solidFill>
                    <a:srgbClr val="000000"/>
                  </a:solidFill>
                  <a:latin typeface="Arial"/>
                  <a:ea typeface="Arial"/>
                  <a:cs typeface="Arial"/>
                  <a:sym typeface="Arial"/>
                </a:rPr>
                <a:t>i</a:t>
              </a:r>
              <a:r>
                <a:rPr b="0" baseline="-25000" i="0" lang="en-US" sz="1400" u="none" cap="none" strike="noStrike">
                  <a:solidFill>
                    <a:srgbClr val="000000"/>
                  </a:solidFill>
                  <a:latin typeface="Arial"/>
                  <a:ea typeface="Arial"/>
                  <a:cs typeface="Arial"/>
                  <a:sym typeface="Arial"/>
                </a:rPr>
                <a:t>13/2</a:t>
              </a:r>
              <a:r>
                <a:rPr b="0" i="0" lang="en-US" sz="1400" u="none" cap="none" strike="noStrike">
                  <a:solidFill>
                    <a:srgbClr val="000000"/>
                  </a:solidFill>
                  <a:latin typeface="Arial"/>
                  <a:ea typeface="Arial"/>
                  <a:cs typeface="Arial"/>
                  <a:sym typeface="Arial"/>
                </a:rPr>
                <a:t> intruder orbital. </a:t>
              </a:r>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Effect ⇒ increased deformation in the core of the odd-N nucleus</a:t>
              </a:r>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Above mechanism first proposed by Kleinheinz et al. in </a:t>
              </a:r>
              <a:r>
                <a:rPr b="0" baseline="30000" i="0" lang="en-US" sz="1400" u="none" cap="none" strike="noStrike">
                  <a:solidFill>
                    <a:srgbClr val="000000"/>
                  </a:solidFill>
                  <a:latin typeface="Arial"/>
                  <a:ea typeface="Arial"/>
                  <a:cs typeface="Arial"/>
                  <a:sym typeface="Arial"/>
                </a:rPr>
                <a:t>151</a:t>
              </a:r>
              <a:r>
                <a:rPr b="0" i="0" lang="en-US" sz="1400" u="none" cap="none" strike="noStrike">
                  <a:solidFill>
                    <a:srgbClr val="000000"/>
                  </a:solidFill>
                  <a:latin typeface="Arial"/>
                  <a:ea typeface="Arial"/>
                  <a:cs typeface="Arial"/>
                  <a:sym typeface="Arial"/>
                </a:rPr>
                <a:t>Gd  </a:t>
              </a:r>
              <a:endParaRPr/>
            </a:p>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PRL </a:t>
              </a:r>
              <a:r>
                <a:rPr b="1" i="0" lang="en-US" sz="1300" u="none" cap="none" strike="noStrike">
                  <a:solidFill>
                    <a:srgbClr val="000000"/>
                  </a:solidFill>
                  <a:latin typeface="Arial"/>
                  <a:ea typeface="Arial"/>
                  <a:cs typeface="Arial"/>
                  <a:sym typeface="Arial"/>
                </a:rPr>
                <a:t>32</a:t>
              </a:r>
              <a:r>
                <a:rPr b="0" i="0" lang="en-US" sz="1300" u="none" cap="none" strike="noStrike">
                  <a:solidFill>
                    <a:srgbClr val="000000"/>
                  </a:solidFill>
                  <a:latin typeface="Arial"/>
                  <a:ea typeface="Arial"/>
                  <a:cs typeface="Arial"/>
                  <a:sym typeface="Arial"/>
                </a:rPr>
                <a:t>, 68 (1974)</a:t>
              </a:r>
              <a:endParaRPr/>
            </a:p>
          </p:txBody>
        </p:sp>
      </p:grpSp>
      <p:pic>
        <p:nvPicPr>
          <p:cNvPr descr="Google Shape;185;g3b9efe0b97e_0_6" id="626" name="Google Shape;626;p21"/>
          <p:cNvPicPr preferRelativeResize="0"/>
          <p:nvPr/>
        </p:nvPicPr>
        <p:blipFill rotWithShape="1">
          <a:blip r:embed="rId4">
            <a:alphaModFix/>
          </a:blip>
          <a:srcRect b="5527" l="5453" r="9469" t="10964"/>
          <a:stretch/>
        </p:blipFill>
        <p:spPr>
          <a:xfrm>
            <a:off x="5654800" y="193850"/>
            <a:ext cx="1863575" cy="731626"/>
          </a:xfrm>
          <a:prstGeom prst="rect">
            <a:avLst/>
          </a:prstGeom>
          <a:noFill/>
          <a:ln>
            <a:noFill/>
          </a:ln>
        </p:spPr>
      </p:pic>
      <p:sp>
        <p:nvSpPr>
          <p:cNvPr id="627" name="Google Shape;627;p21"/>
          <p:cNvSpPr/>
          <p:nvPr/>
        </p:nvSpPr>
        <p:spPr>
          <a:xfrm>
            <a:off x="3008199" y="1570817"/>
            <a:ext cx="2084402" cy="279601"/>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8" name="Google Shape;628;p21"/>
          <p:cNvSpPr txBox="1"/>
          <p:nvPr/>
        </p:nvSpPr>
        <p:spPr>
          <a:xfrm>
            <a:off x="716949" y="1426149"/>
            <a:ext cx="6495002" cy="474951"/>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Times"/>
              <a:buNone/>
            </a:pPr>
            <a:r>
              <a:rPr b="0" i="0" lang="en-US" sz="1800" u="none" cap="none" strike="noStrike">
                <a:solidFill>
                  <a:srgbClr val="000000"/>
                </a:solidFill>
                <a:latin typeface="Times"/>
                <a:ea typeface="Times"/>
                <a:cs typeface="Times"/>
                <a:sym typeface="Times"/>
              </a:rPr>
              <a:t>Nilsson diagram for </a:t>
            </a:r>
            <a:r>
              <a:rPr b="0" baseline="30000" i="0" lang="en-US" sz="1800" u="none" cap="none" strike="noStrike">
                <a:solidFill>
                  <a:srgbClr val="000000"/>
                </a:solidFill>
                <a:latin typeface="Times"/>
                <a:ea typeface="Times"/>
                <a:cs typeface="Times"/>
                <a:sym typeface="Times"/>
              </a:rPr>
              <a:t>157</a:t>
            </a:r>
            <a:r>
              <a:rPr b="0" i="0" lang="en-US" sz="1800" u="none" cap="none" strike="noStrike">
                <a:solidFill>
                  <a:srgbClr val="000000"/>
                </a:solidFill>
                <a:latin typeface="Times"/>
                <a:ea typeface="Times"/>
                <a:cs typeface="Times"/>
                <a:sym typeface="Times"/>
              </a:rPr>
              <a:t>Sm </a:t>
            </a:r>
            <a:endParaRPr/>
          </a:p>
        </p:txBody>
      </p:sp>
      <p:sp>
        <p:nvSpPr>
          <p:cNvPr id="629" name="Google Shape;629;p21"/>
          <p:cNvSpPr txBox="1"/>
          <p:nvPr/>
        </p:nvSpPr>
        <p:spPr>
          <a:xfrm>
            <a:off x="2662384" y="867074"/>
            <a:ext cx="6631800" cy="367950"/>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Coined by J. F. Sharpey-Schafer et al. EPJ A </a:t>
            </a:r>
            <a:r>
              <a:rPr b="1" i="0" lang="en-US" sz="1300" u="none" cap="none" strike="noStrike">
                <a:solidFill>
                  <a:srgbClr val="000000"/>
                </a:solidFill>
                <a:latin typeface="Arial"/>
                <a:ea typeface="Arial"/>
                <a:cs typeface="Arial"/>
                <a:sym typeface="Arial"/>
              </a:rPr>
              <a:t>55</a:t>
            </a:r>
            <a:r>
              <a:rPr b="0" i="0" lang="en-US" sz="1300" u="none" cap="none" strike="noStrike">
                <a:solidFill>
                  <a:srgbClr val="000000"/>
                </a:solidFill>
                <a:latin typeface="Arial"/>
                <a:ea typeface="Arial"/>
                <a:cs typeface="Arial"/>
                <a:sym typeface="Arial"/>
              </a:rPr>
              <a:t>: 15 (2019)</a:t>
            </a:r>
            <a:endParaRPr/>
          </a:p>
        </p:txBody>
      </p:sp>
      <p:grpSp>
        <p:nvGrpSpPr>
          <p:cNvPr id="630" name="Google Shape;630;p21"/>
          <p:cNvGrpSpPr/>
          <p:nvPr/>
        </p:nvGrpSpPr>
        <p:grpSpPr>
          <a:xfrm>
            <a:off x="-9242" y="2671351"/>
            <a:ext cx="412202" cy="2961003"/>
            <a:chOff x="0" y="-1"/>
            <a:chExt cx="412201" cy="2961002"/>
          </a:xfrm>
        </p:grpSpPr>
        <p:sp>
          <p:nvSpPr>
            <p:cNvPr id="631" name="Google Shape;631;p21"/>
            <p:cNvSpPr/>
            <p:nvPr/>
          </p:nvSpPr>
          <p:spPr>
            <a:xfrm rot="-5400000">
              <a:off x="-1274401" y="1274400"/>
              <a:ext cx="2961002" cy="412201"/>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Times"/>
                <a:buNone/>
              </a:pPr>
              <a:r>
                <a:t/>
              </a:r>
              <a:endParaRPr b="0" i="0" sz="1500" u="none" cap="none" strike="noStrike">
                <a:solidFill>
                  <a:srgbClr val="000000"/>
                </a:solidFill>
                <a:latin typeface="Times"/>
                <a:ea typeface="Times"/>
                <a:cs typeface="Times"/>
                <a:sym typeface="Times"/>
              </a:endParaRPr>
            </a:p>
          </p:txBody>
        </p:sp>
        <p:sp>
          <p:nvSpPr>
            <p:cNvPr id="632" name="Google Shape;632;p21"/>
            <p:cNvSpPr txBox="1"/>
            <p:nvPr/>
          </p:nvSpPr>
          <p:spPr>
            <a:xfrm rot="-5400000">
              <a:off x="-1274776" y="1274775"/>
              <a:ext cx="2961002" cy="411451"/>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500"/>
                <a:buFont typeface="Times"/>
                <a:buNone/>
              </a:pPr>
              <a:r>
                <a:rPr b="0" i="0" lang="en-US" sz="1500" u="none" cap="none" strike="noStrike">
                  <a:solidFill>
                    <a:srgbClr val="000000"/>
                  </a:solidFill>
                  <a:latin typeface="Times"/>
                  <a:ea typeface="Times"/>
                  <a:cs typeface="Times"/>
                  <a:sym typeface="Times"/>
                </a:rPr>
                <a:t>Neutron single-particle level (E/ħω)</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22"/>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59;g3c2096a0baf_0_77" id="638" name="Google Shape;638;p22"/>
          <p:cNvPicPr preferRelativeResize="0"/>
          <p:nvPr/>
        </p:nvPicPr>
        <p:blipFill rotWithShape="1">
          <a:blip r:embed="rId3">
            <a:alphaModFix/>
          </a:blip>
          <a:srcRect b="0" l="0" r="0" t="20228"/>
          <a:stretch/>
        </p:blipFill>
        <p:spPr>
          <a:xfrm>
            <a:off x="-3801" y="1779255"/>
            <a:ext cx="3578437" cy="3711334"/>
          </a:xfrm>
          <a:prstGeom prst="rect">
            <a:avLst/>
          </a:prstGeom>
          <a:noFill/>
          <a:ln>
            <a:noFill/>
          </a:ln>
        </p:spPr>
      </p:pic>
      <p:pic>
        <p:nvPicPr>
          <p:cNvPr descr="Google Shape;360;g3c2096a0baf_0_77" id="639" name="Google Shape;639;p22"/>
          <p:cNvPicPr preferRelativeResize="0"/>
          <p:nvPr/>
        </p:nvPicPr>
        <p:blipFill rotWithShape="1">
          <a:blip r:embed="rId4">
            <a:alphaModFix/>
          </a:blip>
          <a:srcRect b="13602" l="8175" r="10230" t="8799"/>
          <a:stretch/>
        </p:blipFill>
        <p:spPr>
          <a:xfrm>
            <a:off x="4118041" y="1779255"/>
            <a:ext cx="5022157" cy="3635006"/>
          </a:xfrm>
          <a:prstGeom prst="rect">
            <a:avLst/>
          </a:prstGeom>
          <a:noFill/>
          <a:ln>
            <a:noFill/>
          </a:ln>
        </p:spPr>
      </p:pic>
      <p:grpSp>
        <p:nvGrpSpPr>
          <p:cNvPr id="640" name="Google Shape;640;p22"/>
          <p:cNvGrpSpPr/>
          <p:nvPr/>
        </p:nvGrpSpPr>
        <p:grpSpPr>
          <a:xfrm>
            <a:off x="5023701" y="5465514"/>
            <a:ext cx="3578702" cy="466913"/>
            <a:chOff x="0" y="0"/>
            <a:chExt cx="3578701" cy="466911"/>
          </a:xfrm>
        </p:grpSpPr>
        <p:sp>
          <p:nvSpPr>
            <p:cNvPr id="641" name="Google Shape;641;p22"/>
            <p:cNvSpPr/>
            <p:nvPr/>
          </p:nvSpPr>
          <p:spPr>
            <a:xfrm>
              <a:off x="0" y="21655"/>
              <a:ext cx="3578701" cy="423601"/>
            </a:xfrm>
            <a:prstGeom prst="rect">
              <a:avLst/>
            </a:prstGeom>
            <a:solidFill>
              <a:srgbClr val="FFD96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642" name="Google Shape;642;p22"/>
            <p:cNvSpPr txBox="1"/>
            <p:nvPr/>
          </p:nvSpPr>
          <p:spPr>
            <a:xfrm>
              <a:off x="0" y="0"/>
              <a:ext cx="3578701" cy="466911"/>
            </a:xfrm>
            <a:prstGeom prst="rect">
              <a:avLst/>
            </a:prstGeom>
            <a:noFill/>
            <a:ln>
              <a:noFill/>
            </a:ln>
          </p:spPr>
          <p:txBody>
            <a:bodyPr anchorCtr="0" anchor="ctr" bIns="95625" lIns="95625" spcFirstLastPara="1" rIns="95625" wrap="square" tIns="95625">
              <a:spAutoFit/>
            </a:bodyPr>
            <a:lstStyle/>
            <a:p>
              <a:pPr indent="0" lvl="0" marL="0" marR="0" rtl="0" algn="ctr">
                <a:lnSpc>
                  <a:spcPct val="100000"/>
                </a:lnSpc>
                <a:spcBef>
                  <a:spcPts val="0"/>
                </a:spcBef>
                <a:spcAft>
                  <a:spcPts val="0"/>
                </a:spcAft>
                <a:buClr>
                  <a:srgbClr val="000000"/>
                </a:buClr>
                <a:buSzPts val="1100"/>
                <a:buFont typeface="Arial"/>
                <a:buNone/>
              </a:pPr>
              <a:r>
                <a:rPr b="0" baseline="30000" i="0" lang="en-US" sz="1100" u="none" cap="none" strike="noStrike">
                  <a:solidFill>
                    <a:srgbClr val="000000"/>
                  </a:solidFill>
                  <a:latin typeface="Arial"/>
                  <a:ea typeface="Arial"/>
                  <a:cs typeface="Arial"/>
                  <a:sym typeface="Arial"/>
                </a:rPr>
                <a:t>252</a:t>
              </a:r>
              <a:r>
                <a:rPr b="0" i="0" lang="en-US" sz="1100" u="none" cap="none" strike="noStrike">
                  <a:solidFill>
                    <a:srgbClr val="000000"/>
                  </a:solidFill>
                  <a:latin typeface="Arial"/>
                  <a:ea typeface="Arial"/>
                  <a:cs typeface="Arial"/>
                  <a:sym typeface="Arial"/>
                </a:rPr>
                <a:t>Cf spontaneous fission study with Gammasphere. </a:t>
              </a:r>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C. Zachary, Ph.D. thesis (2019)</a:t>
              </a:r>
              <a:endParaRPr/>
            </a:p>
          </p:txBody>
        </p:sp>
      </p:grpSp>
      <p:grpSp>
        <p:nvGrpSpPr>
          <p:cNvPr id="643" name="Google Shape;643;p22"/>
          <p:cNvGrpSpPr/>
          <p:nvPr/>
        </p:nvGrpSpPr>
        <p:grpSpPr>
          <a:xfrm>
            <a:off x="357917" y="5565070"/>
            <a:ext cx="2896504" cy="415202"/>
            <a:chOff x="-1" y="0"/>
            <a:chExt cx="2896502" cy="415200"/>
          </a:xfrm>
        </p:grpSpPr>
        <p:sp>
          <p:nvSpPr>
            <p:cNvPr id="644" name="Google Shape;644;p22"/>
            <p:cNvSpPr/>
            <p:nvPr/>
          </p:nvSpPr>
          <p:spPr>
            <a:xfrm>
              <a:off x="-1" y="0"/>
              <a:ext cx="2896502" cy="415200"/>
            </a:xfrm>
            <a:prstGeom prst="rect">
              <a:avLst/>
            </a:prstGeom>
            <a:solidFill>
              <a:srgbClr val="FFD96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645" name="Google Shape;645;p22"/>
            <p:cNvSpPr txBox="1"/>
            <p:nvPr/>
          </p:nvSpPr>
          <p:spPr>
            <a:xfrm>
              <a:off x="-1" y="7973"/>
              <a:ext cx="2896502" cy="399254"/>
            </a:xfrm>
            <a:prstGeom prst="rect">
              <a:avLst/>
            </a:prstGeom>
            <a:noFill/>
            <a:ln>
              <a:noFill/>
            </a:ln>
          </p:spPr>
          <p:txBody>
            <a:bodyPr anchorCtr="0" anchor="ctr" bIns="74600" lIns="74600" spcFirstLastPara="1" rIns="74600" wrap="square" tIns="74600">
              <a:spAutoFit/>
            </a:bodyPr>
            <a:lstStyle/>
            <a:p>
              <a:pPr indent="0" lvl="0" marL="0" marR="0" rtl="0" algn="ctr">
                <a:lnSpc>
                  <a:spcPct val="100000"/>
                </a:lnSpc>
                <a:spcBef>
                  <a:spcPts val="0"/>
                </a:spcBef>
                <a:spcAft>
                  <a:spcPts val="0"/>
                </a:spcAft>
                <a:buClr>
                  <a:srgbClr val="000000"/>
                </a:buClr>
                <a:buSzPts val="800"/>
                <a:buFont typeface="Arial"/>
                <a:buNone/>
              </a:pPr>
              <a:r>
                <a:rPr b="0" baseline="30000" i="0" lang="en-US" sz="800" u="none" cap="none" strike="noStrike">
                  <a:solidFill>
                    <a:srgbClr val="000000"/>
                  </a:solidFill>
                  <a:latin typeface="Arial"/>
                  <a:ea typeface="Arial"/>
                  <a:cs typeface="Arial"/>
                  <a:sym typeface="Arial"/>
                </a:rPr>
                <a:t>157</a:t>
              </a:r>
              <a:r>
                <a:rPr b="0" i="0" lang="en-US" sz="800" u="none" cap="none" strike="noStrike">
                  <a:solidFill>
                    <a:srgbClr val="000000"/>
                  </a:solidFill>
                  <a:latin typeface="Arial"/>
                  <a:ea typeface="Arial"/>
                  <a:cs typeface="Arial"/>
                  <a:sym typeface="Arial"/>
                </a:rPr>
                <a:t>Pm 𝛽</a:t>
              </a:r>
              <a:r>
                <a:rPr b="0" baseline="30000" i="0" lang="en-US" sz="800" u="none" cap="none" strike="noStrike">
                  <a:solidFill>
                    <a:srgbClr val="000000"/>
                  </a:solidFill>
                  <a:latin typeface="Arial"/>
                  <a:ea typeface="Arial"/>
                  <a:cs typeface="Arial"/>
                  <a:sym typeface="Arial"/>
                </a:rPr>
                <a:t>-</a:t>
              </a:r>
              <a:r>
                <a:rPr b="0" i="0" lang="en-US" sz="800" u="none" cap="none" strike="noStrike">
                  <a:solidFill>
                    <a:srgbClr val="000000"/>
                  </a:solidFill>
                  <a:latin typeface="Arial"/>
                  <a:ea typeface="Arial"/>
                  <a:cs typeface="Arial"/>
                  <a:sym typeface="Arial"/>
                </a:rPr>
                <a:t> decay study with SATURN tape system. </a:t>
              </a:r>
              <a:r>
                <a:rPr b="0" baseline="30000" i="0" lang="en-US" sz="800" u="none" cap="none" strike="noStrike">
                  <a:solidFill>
                    <a:srgbClr val="000000"/>
                  </a:solidFill>
                  <a:latin typeface="Arial"/>
                  <a:ea typeface="Arial"/>
                  <a:cs typeface="Arial"/>
                  <a:sym typeface="Arial"/>
                </a:rPr>
                <a:t>157</a:t>
              </a:r>
              <a:r>
                <a:rPr b="0" i="0" lang="en-US" sz="800" u="none" cap="none" strike="noStrike">
                  <a:solidFill>
                    <a:srgbClr val="000000"/>
                  </a:solidFill>
                  <a:latin typeface="Arial"/>
                  <a:ea typeface="Arial"/>
                  <a:cs typeface="Arial"/>
                  <a:sym typeface="Arial"/>
                </a:rPr>
                <a:t>Pm g.s. J</a:t>
              </a:r>
              <a:r>
                <a:rPr b="0" baseline="30000" i="0" lang="en-US" sz="800" u="none" cap="none" strike="noStrike">
                  <a:solidFill>
                    <a:srgbClr val="000000"/>
                  </a:solidFill>
                  <a:latin typeface="Arial"/>
                  <a:ea typeface="Arial"/>
                  <a:cs typeface="Arial"/>
                  <a:sym typeface="Arial"/>
                </a:rPr>
                <a:t>π</a:t>
              </a:r>
              <a:r>
                <a:rPr b="0" i="0" lang="en-US" sz="800" u="none" cap="none" strike="noStrike">
                  <a:solidFill>
                    <a:srgbClr val="000000"/>
                  </a:solidFill>
                  <a:latin typeface="Arial"/>
                  <a:ea typeface="Arial"/>
                  <a:cs typeface="Arial"/>
                  <a:sym typeface="Arial"/>
                </a:rPr>
                <a:t> = (3/2</a:t>
              </a:r>
              <a:r>
                <a:rPr b="0" baseline="30000" i="0" lang="en-US" sz="800" u="none" cap="none" strike="noStrike">
                  <a:solidFill>
                    <a:srgbClr val="000000"/>
                  </a:solidFill>
                  <a:latin typeface="Arial"/>
                  <a:ea typeface="Arial"/>
                  <a:cs typeface="Arial"/>
                  <a:sym typeface="Arial"/>
                </a:rPr>
                <a:t>-</a:t>
              </a:r>
              <a:r>
                <a:rPr b="0" i="0" lang="en-US" sz="800" u="none" cap="none" strike="noStrike">
                  <a:solidFill>
                    <a:srgbClr val="000000"/>
                  </a:solidFill>
                  <a:latin typeface="Arial"/>
                  <a:ea typeface="Arial"/>
                  <a:cs typeface="Arial"/>
                  <a:sym typeface="Arial"/>
                </a:rPr>
                <a:t>)  </a:t>
              </a:r>
              <a:r>
                <a:rPr b="0" i="0" lang="en-US" sz="700" u="none" cap="none" strike="noStrike">
                  <a:solidFill>
                    <a:srgbClr val="000000"/>
                  </a:solidFill>
                  <a:latin typeface="Arial"/>
                  <a:ea typeface="Arial"/>
                  <a:cs typeface="Arial"/>
                  <a:sym typeface="Arial"/>
                </a:rPr>
                <a:t>PRC </a:t>
              </a:r>
              <a:r>
                <a:rPr b="1" i="0" lang="en-US" sz="700" u="none" cap="none" strike="noStrike">
                  <a:solidFill>
                    <a:srgbClr val="000000"/>
                  </a:solidFill>
                  <a:latin typeface="Arial"/>
                  <a:ea typeface="Arial"/>
                  <a:cs typeface="Arial"/>
                  <a:sym typeface="Arial"/>
                </a:rPr>
                <a:t>110</a:t>
              </a:r>
              <a:r>
                <a:rPr b="0" i="0" lang="en-US" sz="700" u="none" cap="none" strike="noStrike">
                  <a:solidFill>
                    <a:srgbClr val="000000"/>
                  </a:solidFill>
                  <a:latin typeface="Arial"/>
                  <a:ea typeface="Arial"/>
                  <a:cs typeface="Arial"/>
                  <a:sym typeface="Arial"/>
                </a:rPr>
                <a:t>, 044319 (2024)</a:t>
              </a:r>
              <a:endParaRPr/>
            </a:p>
          </p:txBody>
        </p:sp>
      </p:grpSp>
      <p:sp>
        <p:nvSpPr>
          <p:cNvPr id="646" name="Google Shape;646;p22"/>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Previous results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23"/>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652" name="Google Shape;652;p23"/>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New K-isomer of </a:t>
            </a:r>
            <a:r>
              <a:rPr baseline="30000" lang="en-US"/>
              <a:t>164</a:t>
            </a:r>
            <a:r>
              <a:rPr lang="en-US" sz="3600"/>
              <a:t>Tb</a:t>
            </a:r>
            <a:endParaRPr/>
          </a:p>
        </p:txBody>
      </p:sp>
      <p:pic>
        <p:nvPicPr>
          <p:cNvPr descr="Google Shape;248;g3f095bcb772_0_13" id="653" name="Google Shape;653;p23"/>
          <p:cNvPicPr preferRelativeResize="0"/>
          <p:nvPr/>
        </p:nvPicPr>
        <p:blipFill rotWithShape="1">
          <a:blip r:embed="rId3">
            <a:alphaModFix/>
          </a:blip>
          <a:srcRect b="5528" l="5453" r="9469" t="10965"/>
          <a:stretch/>
        </p:blipFill>
        <p:spPr>
          <a:xfrm>
            <a:off x="5654800" y="193850"/>
            <a:ext cx="1863575" cy="731625"/>
          </a:xfrm>
          <a:prstGeom prst="rect">
            <a:avLst/>
          </a:prstGeom>
          <a:noFill/>
          <a:ln>
            <a:noFill/>
          </a:ln>
        </p:spPr>
      </p:pic>
      <p:pic>
        <p:nvPicPr>
          <p:cNvPr descr="Google Shape;249;g3f095bcb772_0_13" id="654" name="Google Shape;654;p23"/>
          <p:cNvPicPr preferRelativeResize="0"/>
          <p:nvPr/>
        </p:nvPicPr>
        <p:blipFill rotWithShape="1">
          <a:blip r:embed="rId4">
            <a:alphaModFix/>
          </a:blip>
          <a:srcRect b="0" l="0" r="0" t="0"/>
          <a:stretch/>
        </p:blipFill>
        <p:spPr>
          <a:xfrm>
            <a:off x="-26122" y="1245445"/>
            <a:ext cx="4823852" cy="2732577"/>
          </a:xfrm>
          <a:prstGeom prst="rect">
            <a:avLst/>
          </a:prstGeom>
          <a:noFill/>
          <a:ln>
            <a:noFill/>
          </a:ln>
        </p:spPr>
      </p:pic>
      <p:pic>
        <p:nvPicPr>
          <p:cNvPr descr="Google Shape;250;g3f095bcb772_0_13" id="655" name="Google Shape;655;p23"/>
          <p:cNvPicPr preferRelativeResize="0"/>
          <p:nvPr/>
        </p:nvPicPr>
        <p:blipFill rotWithShape="1">
          <a:blip r:embed="rId5">
            <a:alphaModFix/>
          </a:blip>
          <a:srcRect b="0" l="0" r="0" t="0"/>
          <a:stretch/>
        </p:blipFill>
        <p:spPr>
          <a:xfrm>
            <a:off x="253254" y="3977112"/>
            <a:ext cx="4265100" cy="2633525"/>
          </a:xfrm>
          <a:prstGeom prst="rect">
            <a:avLst/>
          </a:prstGeom>
          <a:noFill/>
          <a:ln>
            <a:noFill/>
          </a:ln>
        </p:spPr>
      </p:pic>
      <p:cxnSp>
        <p:nvCxnSpPr>
          <p:cNvPr id="656" name="Google Shape;656;p23"/>
          <p:cNvCxnSpPr/>
          <p:nvPr/>
        </p:nvCxnSpPr>
        <p:spPr>
          <a:xfrm flipH="1">
            <a:off x="1809243" y="1500026"/>
            <a:ext cx="1" cy="2212893"/>
          </a:xfrm>
          <a:prstGeom prst="straightConnector1">
            <a:avLst/>
          </a:prstGeom>
          <a:noFill/>
          <a:ln cap="flat" cmpd="sng" w="28575">
            <a:solidFill>
              <a:srgbClr val="FF0000"/>
            </a:solidFill>
            <a:prstDash val="solid"/>
            <a:round/>
            <a:headEnd len="sm" w="sm" type="none"/>
            <a:tailEnd len="sm" w="sm" type="none"/>
          </a:ln>
        </p:spPr>
      </p:cxnSp>
      <p:pic>
        <p:nvPicPr>
          <p:cNvPr descr="Google Shape;252;g3f095bcb772_0_13" id="657" name="Google Shape;657;p23"/>
          <p:cNvPicPr preferRelativeResize="0"/>
          <p:nvPr/>
        </p:nvPicPr>
        <p:blipFill rotWithShape="1">
          <a:blip r:embed="rId6">
            <a:alphaModFix/>
          </a:blip>
          <a:srcRect b="0" l="0" r="0" t="0"/>
          <a:stretch/>
        </p:blipFill>
        <p:spPr>
          <a:xfrm>
            <a:off x="4918246" y="4231850"/>
            <a:ext cx="3983206" cy="2212893"/>
          </a:xfrm>
          <a:prstGeom prst="rect">
            <a:avLst/>
          </a:prstGeom>
          <a:noFill/>
          <a:ln>
            <a:noFill/>
          </a:ln>
        </p:spPr>
      </p:pic>
      <p:pic>
        <p:nvPicPr>
          <p:cNvPr descr="Image" id="658" name="Google Shape;658;p23"/>
          <p:cNvPicPr preferRelativeResize="0"/>
          <p:nvPr/>
        </p:nvPicPr>
        <p:blipFill rotWithShape="1">
          <a:blip r:embed="rId7">
            <a:alphaModFix/>
          </a:blip>
          <a:srcRect b="0" l="0" r="0" t="0"/>
          <a:stretch/>
        </p:blipFill>
        <p:spPr>
          <a:xfrm>
            <a:off x="5860060" y="1244472"/>
            <a:ext cx="3093398" cy="2734523"/>
          </a:xfrm>
          <a:prstGeom prst="rect">
            <a:avLst/>
          </a:prstGeom>
          <a:noFill/>
          <a:ln>
            <a:noFill/>
          </a:ln>
        </p:spPr>
      </p:pic>
      <p:sp>
        <p:nvSpPr>
          <p:cNvPr id="659" name="Google Shape;659;p23"/>
          <p:cNvSpPr/>
          <p:nvPr/>
        </p:nvSpPr>
        <p:spPr>
          <a:xfrm>
            <a:off x="8576181" y="1234828"/>
            <a:ext cx="362328" cy="424148"/>
          </a:xfrm>
          <a:prstGeom prst="rect">
            <a:avLst/>
          </a:prstGeom>
          <a:noFill/>
          <a:ln cap="flat" cmpd="sng" w="25400">
            <a:solidFill>
              <a:srgbClr val="FF0003"/>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23"/>
          <p:cNvSpPr/>
          <p:nvPr/>
        </p:nvSpPr>
        <p:spPr>
          <a:xfrm>
            <a:off x="7407781" y="2390528"/>
            <a:ext cx="362328" cy="424148"/>
          </a:xfrm>
          <a:prstGeom prst="rect">
            <a:avLst/>
          </a:prstGeom>
          <a:noFill/>
          <a:ln cap="flat" cmpd="sng" w="25400">
            <a:solidFill>
              <a:srgbClr val="FF0003"/>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23"/>
          <p:cNvSpPr txBox="1"/>
          <p:nvPr/>
        </p:nvSpPr>
        <p:spPr>
          <a:xfrm>
            <a:off x="3388111" y="1932556"/>
            <a:ext cx="1445606" cy="197385"/>
          </a:xfrm>
          <a:prstGeom prst="rect">
            <a:avLst/>
          </a:prstGeom>
          <a:solidFill>
            <a:srgbClr val="FFFFFF"/>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Delayed gammas!</a:t>
            </a:r>
            <a:endParaRPr/>
          </a:p>
        </p:txBody>
      </p:sp>
      <p:cxnSp>
        <p:nvCxnSpPr>
          <p:cNvPr id="662" name="Google Shape;662;p23"/>
          <p:cNvCxnSpPr/>
          <p:nvPr/>
        </p:nvCxnSpPr>
        <p:spPr>
          <a:xfrm flipH="1">
            <a:off x="2553109" y="2123152"/>
            <a:ext cx="977540" cy="713650"/>
          </a:xfrm>
          <a:prstGeom prst="straightConnector1">
            <a:avLst/>
          </a:prstGeom>
          <a:noFill/>
          <a:ln cap="flat" cmpd="sng" w="38100">
            <a:solidFill>
              <a:srgbClr val="FF0600"/>
            </a:solidFill>
            <a:prstDash val="solid"/>
            <a:round/>
            <a:headEnd len="sm" w="sm" type="none"/>
            <a:tailEnd len="med" w="med" type="triangle"/>
          </a:ln>
          <a:effectLst>
            <a:outerShdw blurRad="38100" rotWithShape="0" dir="5400000" dist="20000">
              <a:srgbClr val="000000">
                <a:alpha val="38039"/>
              </a:srgbClr>
            </a:outerShdw>
          </a:effectLst>
        </p:spPr>
      </p:cxnSp>
      <p:cxnSp>
        <p:nvCxnSpPr>
          <p:cNvPr id="663" name="Google Shape;663;p23"/>
          <p:cNvCxnSpPr/>
          <p:nvPr/>
        </p:nvCxnSpPr>
        <p:spPr>
          <a:xfrm flipH="1">
            <a:off x="2745751" y="2199491"/>
            <a:ext cx="1289159" cy="972069"/>
          </a:xfrm>
          <a:prstGeom prst="straightConnector1">
            <a:avLst/>
          </a:prstGeom>
          <a:noFill/>
          <a:ln cap="flat" cmpd="sng" w="38100">
            <a:solidFill>
              <a:srgbClr val="FF0600"/>
            </a:solidFill>
            <a:prstDash val="solid"/>
            <a:round/>
            <a:headEnd len="sm" w="sm" type="none"/>
            <a:tailEnd len="med" w="med" type="triangle"/>
          </a:ln>
          <a:effectLst>
            <a:outerShdw blurRad="38100" rotWithShape="0" dir="5400000" dist="20000">
              <a:srgbClr val="000000">
                <a:alpha val="38039"/>
              </a:srgbClr>
            </a:outerShdw>
          </a:effectLst>
        </p:spPr>
      </p:cxnSp>
      <p:sp>
        <p:nvSpPr>
          <p:cNvPr id="664" name="Google Shape;664;p23"/>
          <p:cNvSpPr txBox="1"/>
          <p:nvPr/>
        </p:nvSpPr>
        <p:spPr>
          <a:xfrm>
            <a:off x="2393928" y="4547704"/>
            <a:ext cx="1307134" cy="1973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HPGe Spectrum</a:t>
            </a:r>
            <a:endParaRPr/>
          </a:p>
        </p:txBody>
      </p:sp>
      <p:sp>
        <p:nvSpPr>
          <p:cNvPr id="665" name="Google Shape;665;p23"/>
          <p:cNvSpPr txBox="1"/>
          <p:nvPr/>
        </p:nvSpPr>
        <p:spPr>
          <a:xfrm>
            <a:off x="6753193" y="4619975"/>
            <a:ext cx="1198526" cy="1973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LaBr Spectrum</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24"/>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75;g3c2096a0baf_0_92" id="671" name="Google Shape;671;p24"/>
          <p:cNvPicPr preferRelativeResize="0"/>
          <p:nvPr/>
        </p:nvPicPr>
        <p:blipFill rotWithShape="1">
          <a:blip r:embed="rId3">
            <a:alphaModFix/>
          </a:blip>
          <a:srcRect b="2217" l="0" r="0" t="9435"/>
          <a:stretch/>
        </p:blipFill>
        <p:spPr>
          <a:xfrm>
            <a:off x="56337" y="1530750"/>
            <a:ext cx="9031329" cy="4647600"/>
          </a:xfrm>
          <a:prstGeom prst="rect">
            <a:avLst/>
          </a:prstGeom>
          <a:noFill/>
          <a:ln>
            <a:noFill/>
          </a:ln>
        </p:spPr>
      </p:pic>
      <p:sp>
        <p:nvSpPr>
          <p:cNvPr id="672" name="Google Shape;672;p24"/>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Waterfall plot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26"/>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87;g3c2096a0baf_0_120" id="678" name="Google Shape;678;p26"/>
          <p:cNvPicPr preferRelativeResize="0"/>
          <p:nvPr/>
        </p:nvPicPr>
        <p:blipFill rotWithShape="1">
          <a:blip r:embed="rId3">
            <a:alphaModFix/>
          </a:blip>
          <a:srcRect b="3029" l="2703" r="0" t="5712"/>
          <a:stretch/>
        </p:blipFill>
        <p:spPr>
          <a:xfrm>
            <a:off x="105675" y="1242675"/>
            <a:ext cx="8882676" cy="4991350"/>
          </a:xfrm>
          <a:prstGeom prst="rect">
            <a:avLst/>
          </a:prstGeom>
          <a:noFill/>
          <a:ln>
            <a:noFill/>
          </a:ln>
        </p:spPr>
      </p:pic>
      <p:sp>
        <p:nvSpPr>
          <p:cNvPr id="679" name="Google Shape;679;p26"/>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Z vs. Z2 selection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27"/>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164;g3b9efe0b97e_0_23" id="685" name="Google Shape;685;p27"/>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sp>
        <p:nvSpPr>
          <p:cNvPr id="686" name="Google Shape;686;p27"/>
          <p:cNvSpPr txBox="1"/>
          <p:nvPr>
            <p:ph idx="4294967295" type="title"/>
          </p:nvPr>
        </p:nvSpPr>
        <p:spPr>
          <a:xfrm>
            <a:off x="152402" y="413250"/>
            <a:ext cx="7527902"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K</a:t>
            </a:r>
            <a:r>
              <a:rPr baseline="30000" lang="en-US"/>
              <a:t>𝜋 </a:t>
            </a:r>
            <a:r>
              <a:rPr lang="en-US" sz="3600"/>
              <a:t>= 11/2</a:t>
            </a:r>
            <a:r>
              <a:rPr b="1" baseline="30000" lang="en-US"/>
              <a:t>-</a:t>
            </a:r>
            <a:r>
              <a:rPr lang="en-US" sz="3600"/>
              <a:t> isomer</a:t>
            </a:r>
            <a:endParaRPr/>
          </a:p>
        </p:txBody>
      </p:sp>
      <p:grpSp>
        <p:nvGrpSpPr>
          <p:cNvPr id="687" name="Google Shape;687;p27"/>
          <p:cNvGrpSpPr/>
          <p:nvPr/>
        </p:nvGrpSpPr>
        <p:grpSpPr>
          <a:xfrm>
            <a:off x="4920424" y="2380700"/>
            <a:ext cx="5099402" cy="3751798"/>
            <a:chOff x="0" y="0"/>
            <a:chExt cx="5099400" cy="3751797"/>
          </a:xfrm>
        </p:grpSpPr>
        <p:sp>
          <p:nvSpPr>
            <p:cNvPr id="688" name="Google Shape;688;p27"/>
            <p:cNvSpPr txBox="1"/>
            <p:nvPr/>
          </p:nvSpPr>
          <p:spPr>
            <a:xfrm>
              <a:off x="0" y="0"/>
              <a:ext cx="5099400" cy="2932085"/>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700"/>
                <a:buFont typeface="Arial"/>
                <a:buNone/>
              </a:pPr>
              <a:r>
                <a:rPr b="0" i="0" lang="en-US" sz="1700" u="none" cap="none" strike="noStrike">
                  <a:solidFill>
                    <a:srgbClr val="000000"/>
                  </a:solidFill>
                  <a:latin typeface="Arial"/>
                  <a:ea typeface="Arial"/>
                  <a:cs typeface="Arial"/>
                  <a:sym typeface="Arial"/>
                </a:rPr>
                <a:t>K</a:t>
              </a:r>
              <a:r>
                <a:rPr b="0" baseline="30000" i="0" lang="en-US" sz="1700" u="none" cap="none" strike="noStrike">
                  <a:solidFill>
                    <a:srgbClr val="000000"/>
                  </a:solidFill>
                  <a:latin typeface="Arial"/>
                  <a:ea typeface="Arial"/>
                  <a:cs typeface="Arial"/>
                  <a:sym typeface="Arial"/>
                </a:rPr>
                <a:t>𝜋 </a:t>
              </a:r>
              <a:r>
                <a:rPr b="0" i="0" lang="en-US" sz="1700" u="none" cap="none" strike="noStrike">
                  <a:solidFill>
                    <a:srgbClr val="000000"/>
                  </a:solidFill>
                  <a:latin typeface="Arial"/>
                  <a:ea typeface="Arial"/>
                  <a:cs typeface="Arial"/>
                  <a:sym typeface="Arial"/>
                </a:rPr>
                <a:t>= 11/2</a:t>
              </a:r>
              <a:r>
                <a:rPr b="1" baseline="30000" i="0" lang="en-US" sz="1700" u="none" cap="none" strike="noStrike">
                  <a:solidFill>
                    <a:srgbClr val="000000"/>
                  </a:solidFill>
                  <a:latin typeface="Arial"/>
                  <a:ea typeface="Arial"/>
                  <a:cs typeface="Arial"/>
                  <a:sym typeface="Arial"/>
                </a:rPr>
                <a:t>-</a:t>
              </a:r>
              <a:r>
                <a:rPr b="0" i="0" lang="en-US" sz="1700" u="none" cap="none" strike="noStrike">
                  <a:solidFill>
                    <a:srgbClr val="000000"/>
                  </a:solidFill>
                  <a:latin typeface="Arial"/>
                  <a:ea typeface="Arial"/>
                  <a:cs typeface="Arial"/>
                  <a:sym typeface="Arial"/>
                </a:rPr>
                <a:t> isomer in odd-even Sm isotopes</a:t>
              </a:r>
              <a:endParaRPr/>
            </a:p>
            <a:p>
              <a:pPr indent="0" lvl="0" marL="0" marR="0" rtl="0" algn="l">
                <a:lnSpc>
                  <a:spcPct val="100000"/>
                </a:lnSpc>
                <a:spcBef>
                  <a:spcPts val="0"/>
                </a:spcBef>
                <a:spcAft>
                  <a:spcPts val="0"/>
                </a:spcAft>
                <a:buClr>
                  <a:srgbClr val="000000"/>
                </a:buClr>
                <a:buSzPts val="2000"/>
                <a:buFont typeface="Arial"/>
                <a:buNone/>
              </a:pPr>
              <a:r>
                <a:t/>
              </a:r>
              <a:endParaRPr b="0" i="0" sz="20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baseline="30000" i="0" lang="en-US" sz="1600" u="none" cap="none" strike="noStrike">
                  <a:solidFill>
                    <a:srgbClr val="000000"/>
                  </a:solidFill>
                  <a:latin typeface="Arial"/>
                  <a:ea typeface="Arial"/>
                  <a:cs typeface="Arial"/>
                  <a:sym typeface="Arial"/>
                </a:rPr>
                <a:t>157</a:t>
              </a:r>
              <a:r>
                <a:rPr b="0" i="0" lang="en-US" sz="1600" u="none" cap="none" strike="noStrike">
                  <a:solidFill>
                    <a:srgbClr val="000000"/>
                  </a:solidFill>
                  <a:latin typeface="Arial"/>
                  <a:ea typeface="Arial"/>
                  <a:cs typeface="Arial"/>
                  <a:sym typeface="Arial"/>
                </a:rPr>
                <a:t>Sm:</a:t>
              </a:r>
              <a:endParaRPr/>
            </a:p>
            <a:p>
              <a:pPr indent="-330200" lvl="0" marL="914400" marR="0" rtl="0" algn="l">
                <a:lnSpc>
                  <a:spcPct val="100000"/>
                </a:lnSpc>
                <a:spcBef>
                  <a:spcPts val="0"/>
                </a:spcBef>
                <a:spcAft>
                  <a:spcPts val="0"/>
                </a:spcAft>
                <a:buClr>
                  <a:srgbClr val="FF0000"/>
                </a:buClr>
                <a:buSzPts val="1600"/>
                <a:buFont typeface="Arial"/>
                <a:buChar char="❖"/>
              </a:pPr>
              <a:r>
                <a:rPr b="1" i="0" lang="en-US" sz="1600" u="none" cap="none" strike="noStrike">
                  <a:solidFill>
                    <a:srgbClr val="FF0000"/>
                  </a:solidFill>
                  <a:latin typeface="Arial"/>
                  <a:ea typeface="Arial"/>
                  <a:cs typeface="Arial"/>
                  <a:sym typeface="Arial"/>
                </a:rPr>
                <a:t>No</a:t>
              </a:r>
              <a:r>
                <a:rPr b="0" i="0" lang="en-US" sz="1600" u="none" cap="none" strike="noStrike">
                  <a:solidFill>
                    <a:srgbClr val="000000"/>
                  </a:solidFill>
                  <a:latin typeface="Arial"/>
                  <a:ea typeface="Arial"/>
                  <a:cs typeface="Arial"/>
                  <a:sym typeface="Arial"/>
                </a:rPr>
                <a:t> </a:t>
              </a:r>
              <a:r>
                <a:rPr b="1" i="0" lang="en-US" sz="1600" u="none" cap="none" strike="noStrike">
                  <a:solidFill>
                    <a:srgbClr val="FF0000"/>
                  </a:solidFill>
                  <a:latin typeface="Arial"/>
                  <a:ea typeface="Arial"/>
                  <a:cs typeface="Arial"/>
                  <a:sym typeface="Arial"/>
                </a:rPr>
                <a:t>K</a:t>
              </a:r>
              <a:r>
                <a:rPr b="1" baseline="30000" i="0" lang="en-US" sz="1600" u="none" cap="none" strike="noStrike">
                  <a:solidFill>
                    <a:srgbClr val="FF0000"/>
                  </a:solidFill>
                  <a:latin typeface="Arial"/>
                  <a:ea typeface="Arial"/>
                  <a:cs typeface="Arial"/>
                  <a:sym typeface="Arial"/>
                </a:rPr>
                <a:t>𝜋</a:t>
              </a:r>
              <a:r>
                <a:rPr b="1" i="0" lang="en-US" sz="1600" u="none" cap="none" strike="noStrike">
                  <a:solidFill>
                    <a:srgbClr val="FF0000"/>
                  </a:solidFill>
                  <a:latin typeface="Arial"/>
                  <a:ea typeface="Arial"/>
                  <a:cs typeface="Arial"/>
                  <a:sym typeface="Arial"/>
                </a:rPr>
                <a:t> = 11/2</a:t>
              </a:r>
              <a:r>
                <a:rPr b="1" baseline="30000" i="0" lang="en-US" sz="1600" u="none" cap="none" strike="noStrike">
                  <a:solidFill>
                    <a:srgbClr val="FF0000"/>
                  </a:solidFill>
                  <a:latin typeface="Arial"/>
                  <a:ea typeface="Arial"/>
                  <a:cs typeface="Arial"/>
                  <a:sym typeface="Arial"/>
                </a:rPr>
                <a:t>-</a:t>
              </a:r>
              <a:r>
                <a:rPr b="1" i="0" lang="en-US" sz="1600" u="none" cap="none" strike="noStrike">
                  <a:solidFill>
                    <a:srgbClr val="FF0000"/>
                  </a:solidFill>
                  <a:latin typeface="Arial"/>
                  <a:ea typeface="Arial"/>
                  <a:cs typeface="Arial"/>
                  <a:sym typeface="Arial"/>
                </a:rPr>
                <a:t> isomer</a:t>
              </a:r>
              <a:r>
                <a:rPr b="0" i="0" lang="en-US" sz="1600" u="none" cap="none" strike="noStrike">
                  <a:solidFill>
                    <a:srgbClr val="000000"/>
                  </a:solidFill>
                  <a:latin typeface="Arial"/>
                  <a:ea typeface="Arial"/>
                  <a:cs typeface="Arial"/>
                  <a:sym typeface="Arial"/>
                </a:rPr>
                <a:t> observed, </a:t>
              </a:r>
              <a:endParaRPr/>
            </a:p>
            <a:p>
              <a:pPr indent="91440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despite recent spectroscopy.</a:t>
              </a:r>
              <a:br>
                <a:rPr b="0" i="0" lang="en-US" sz="1600" u="none" cap="none" strike="noStrike">
                  <a:solidFill>
                    <a:srgbClr val="000000"/>
                  </a:solidFill>
                  <a:latin typeface="Arial"/>
                  <a:ea typeface="Arial"/>
                  <a:cs typeface="Arial"/>
                  <a:sym typeface="Arial"/>
                </a:rPr>
              </a:br>
              <a:endParaRPr/>
            </a:p>
            <a:p>
              <a:pPr indent="0" lvl="0" marL="0" marR="0" rtl="0" algn="l">
                <a:lnSpc>
                  <a:spcPct val="100000"/>
                </a:lnSpc>
                <a:spcBef>
                  <a:spcPts val="0"/>
                </a:spcBef>
                <a:spcAft>
                  <a:spcPts val="0"/>
                </a:spcAft>
                <a:buClr>
                  <a:srgbClr val="000000"/>
                </a:buClr>
                <a:buSzPts val="1600"/>
                <a:buFont typeface="Arial"/>
                <a:buNone/>
              </a:pPr>
              <a:br>
                <a:rPr b="0" baseline="30000" i="0" lang="en-US" sz="1600" u="none" cap="none" strike="noStrike">
                  <a:solidFill>
                    <a:srgbClr val="000000"/>
                  </a:solidFill>
                  <a:latin typeface="Arial"/>
                  <a:ea typeface="Arial"/>
                  <a:cs typeface="Arial"/>
                  <a:sym typeface="Arial"/>
                </a:rPr>
              </a:br>
              <a:r>
                <a:rPr b="0" baseline="30000" i="0" lang="en-US" sz="1600" u="none" cap="none" strike="noStrike">
                  <a:solidFill>
                    <a:srgbClr val="000000"/>
                  </a:solidFill>
                  <a:latin typeface="Arial"/>
                  <a:ea typeface="Arial"/>
                  <a:cs typeface="Arial"/>
                  <a:sym typeface="Arial"/>
                </a:rPr>
                <a:t>159</a:t>
              </a:r>
              <a:r>
                <a:rPr b="0" i="0" lang="en-US" sz="1600" u="none" cap="none" strike="noStrike">
                  <a:solidFill>
                    <a:srgbClr val="000000"/>
                  </a:solidFill>
                  <a:latin typeface="Arial"/>
                  <a:ea typeface="Arial"/>
                  <a:cs typeface="Arial"/>
                  <a:sym typeface="Arial"/>
                </a:rPr>
                <a:t>Sm:</a:t>
              </a:r>
              <a:endParaRPr/>
            </a:p>
            <a:p>
              <a:pPr indent="-330200" lvl="0" marL="914400" marR="0" rtl="0" algn="l">
                <a:lnSpc>
                  <a:spcPct val="100000"/>
                </a:lnSpc>
                <a:spcBef>
                  <a:spcPts val="0"/>
                </a:spcBef>
                <a:spcAft>
                  <a:spcPts val="0"/>
                </a:spcAft>
                <a:buClr>
                  <a:srgbClr val="000000"/>
                </a:buClr>
                <a:buSzPts val="1600"/>
                <a:buFont typeface="Arial"/>
                <a:buChar char="❖"/>
              </a:pPr>
              <a:r>
                <a:rPr b="1" i="0" lang="en-US" sz="1600" u="none" cap="none" strike="noStrike">
                  <a:solidFill>
                    <a:srgbClr val="000000"/>
                  </a:solidFill>
                  <a:latin typeface="Arial"/>
                  <a:ea typeface="Arial"/>
                  <a:cs typeface="Arial"/>
                  <a:sym typeface="Arial"/>
                </a:rPr>
                <a:t>K-isomer</a:t>
              </a:r>
              <a:r>
                <a:rPr b="1" i="0" lang="en-US" sz="1600" u="none" cap="none" strike="noStrike">
                  <a:solidFill>
                    <a:srgbClr val="FF0000"/>
                  </a:solidFill>
                  <a:latin typeface="Arial"/>
                  <a:ea typeface="Arial"/>
                  <a:cs typeface="Arial"/>
                  <a:sym typeface="Arial"/>
                </a:rPr>
                <a:t> </a:t>
              </a:r>
              <a:r>
                <a:rPr b="0" i="0" lang="en-US" sz="1600" u="none" cap="none" strike="noStrike">
                  <a:solidFill>
                    <a:srgbClr val="000000"/>
                  </a:solidFill>
                  <a:latin typeface="Arial"/>
                  <a:ea typeface="Arial"/>
                  <a:cs typeface="Arial"/>
                  <a:sym typeface="Arial"/>
                </a:rPr>
                <a:t>observed </a:t>
              </a:r>
              <a:endParaRPr/>
            </a:p>
            <a:p>
              <a:pPr indent="91440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in two separate studies with</a:t>
              </a:r>
              <a:r>
                <a:rPr b="0" i="0" lang="en-US" sz="1700" u="none" cap="none" strike="noStrike">
                  <a:solidFill>
                    <a:srgbClr val="4A86E8"/>
                  </a:solidFill>
                  <a:latin typeface="Arial"/>
                  <a:ea typeface="Arial"/>
                  <a:cs typeface="Arial"/>
                  <a:sym typeface="Arial"/>
                </a:rPr>
                <a:t> </a:t>
              </a:r>
              <a:endParaRPr b="0" i="0" sz="1700" u="none" cap="none" strike="noStrike">
                <a:solidFill>
                  <a:srgbClr val="4A86E8"/>
                </a:solidFill>
                <a:latin typeface="Arial"/>
                <a:ea typeface="Arial"/>
                <a:cs typeface="Arial"/>
                <a:sym typeface="Arial"/>
              </a:endParaRPr>
            </a:p>
            <a:p>
              <a:pPr indent="914400" lvl="0" marL="0" marR="0" rtl="0" algn="l">
                <a:lnSpc>
                  <a:spcPct val="100000"/>
                </a:lnSpc>
                <a:spcBef>
                  <a:spcPts val="0"/>
                </a:spcBef>
                <a:spcAft>
                  <a:spcPts val="0"/>
                </a:spcAft>
                <a:buClr>
                  <a:srgbClr val="4A86E8"/>
                </a:buClr>
                <a:buSzPts val="1700"/>
                <a:buFont typeface="Arial"/>
                <a:buNone/>
              </a:pPr>
              <a:r>
                <a:rPr b="0" i="0" lang="en-US" sz="1700" u="none" cap="none" strike="noStrike">
                  <a:solidFill>
                    <a:srgbClr val="4A86E8"/>
                  </a:solidFill>
                  <a:latin typeface="Arial"/>
                  <a:ea typeface="Arial"/>
                  <a:cs typeface="Arial"/>
                  <a:sym typeface="Arial"/>
                </a:rPr>
                <a:t>conflicting assignments.</a:t>
              </a:r>
              <a:endParaRPr/>
            </a:p>
          </p:txBody>
        </p:sp>
        <p:sp>
          <p:nvSpPr>
            <p:cNvPr id="689" name="Google Shape;689;p27"/>
            <p:cNvSpPr txBox="1"/>
            <p:nvPr/>
          </p:nvSpPr>
          <p:spPr>
            <a:xfrm>
              <a:off x="920510" y="1325116"/>
              <a:ext cx="3868201" cy="483081"/>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D.J. Hartley et al., PRC </a:t>
              </a:r>
              <a:r>
                <a:rPr b="1" i="0" lang="en-US" sz="1100" u="none" cap="none" strike="noStrike">
                  <a:solidFill>
                    <a:srgbClr val="000000"/>
                  </a:solidFill>
                  <a:latin typeface="Arial"/>
                  <a:ea typeface="Arial"/>
                  <a:cs typeface="Arial"/>
                  <a:sym typeface="Arial"/>
                </a:rPr>
                <a:t>110</a:t>
              </a:r>
              <a:r>
                <a:rPr b="0" i="0" lang="en-US" sz="1100" u="none" cap="none" strike="noStrike">
                  <a:solidFill>
                    <a:srgbClr val="000000"/>
                  </a:solidFill>
                  <a:latin typeface="Arial"/>
                  <a:ea typeface="Arial"/>
                  <a:cs typeface="Arial"/>
                  <a:sym typeface="Arial"/>
                </a:rPr>
                <a:t>, 044319 (2024)</a:t>
              </a:r>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C. Zachary, Ph.D. thesis (2019)</a:t>
              </a:r>
              <a:endParaRPr/>
            </a:p>
          </p:txBody>
        </p:sp>
        <p:sp>
          <p:nvSpPr>
            <p:cNvPr id="690" name="Google Shape;690;p27"/>
            <p:cNvSpPr txBox="1"/>
            <p:nvPr/>
          </p:nvSpPr>
          <p:spPr>
            <a:xfrm>
              <a:off x="920505" y="2807354"/>
              <a:ext cx="3000001" cy="944443"/>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3C78D8"/>
                </a:buClr>
                <a:buSzPts val="1300"/>
                <a:buFont typeface="Arial"/>
                <a:buNone/>
              </a:pPr>
              <a:r>
                <a:rPr b="1" i="0" lang="en-US" sz="1300" u="none" cap="none" strike="noStrike">
                  <a:solidFill>
                    <a:srgbClr val="3C78D8"/>
                  </a:solidFill>
                  <a:latin typeface="Arial"/>
                  <a:ea typeface="Arial"/>
                  <a:cs typeface="Arial"/>
                  <a:sym typeface="Arial"/>
                </a:rPr>
                <a:t>K</a:t>
              </a:r>
              <a:r>
                <a:rPr b="1" baseline="30000" i="0" lang="en-US" sz="1300" u="none" cap="none" strike="noStrike">
                  <a:solidFill>
                    <a:srgbClr val="3C78D8"/>
                  </a:solidFill>
                  <a:latin typeface="Arial"/>
                  <a:ea typeface="Arial"/>
                  <a:cs typeface="Arial"/>
                  <a:sym typeface="Arial"/>
                </a:rPr>
                <a:t>𝜋</a:t>
              </a:r>
              <a:r>
                <a:rPr b="1" i="0" lang="en-US" sz="1300" u="none" cap="none" strike="noStrike">
                  <a:solidFill>
                    <a:srgbClr val="3C78D8"/>
                  </a:solidFill>
                  <a:latin typeface="Arial"/>
                  <a:ea typeface="Arial"/>
                  <a:cs typeface="Arial"/>
                  <a:sym typeface="Arial"/>
                </a:rPr>
                <a:t> = (11/2</a:t>
              </a:r>
              <a:r>
                <a:rPr b="1" baseline="30000" i="0" lang="en-US" sz="1300" u="none" cap="none" strike="noStrike">
                  <a:solidFill>
                    <a:srgbClr val="3C78D8"/>
                  </a:solidFill>
                  <a:latin typeface="Arial"/>
                  <a:ea typeface="Arial"/>
                  <a:cs typeface="Arial"/>
                  <a:sym typeface="Arial"/>
                </a:rPr>
                <a:t>-</a:t>
              </a:r>
              <a:r>
                <a:rPr b="1" i="0" lang="en-US" sz="1300" u="none" cap="none" strike="noStrike">
                  <a:solidFill>
                    <a:srgbClr val="3C78D8"/>
                  </a:solidFill>
                  <a:latin typeface="Arial"/>
                  <a:ea typeface="Arial"/>
                  <a:cs typeface="Arial"/>
                  <a:sym typeface="Arial"/>
                </a:rPr>
                <a:t>)</a:t>
              </a:r>
              <a:endParaRPr b="0" i="0" sz="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3C78D8"/>
                </a:buClr>
                <a:buSzPts val="1100"/>
                <a:buFont typeface="Arial"/>
                <a:buNone/>
              </a:pPr>
              <a:r>
                <a:rPr b="0" i="0" lang="en-US" sz="1100" u="none" cap="none" strike="noStrike">
                  <a:solidFill>
                    <a:srgbClr val="3C78D8"/>
                  </a:solidFill>
                  <a:latin typeface="Arial"/>
                  <a:ea typeface="Arial"/>
                  <a:cs typeface="Arial"/>
                  <a:sym typeface="Arial"/>
                </a:rPr>
                <a:t>Urban et al., PRC </a:t>
              </a:r>
              <a:r>
                <a:rPr b="1" i="0" lang="en-US" sz="1100" u="none" cap="none" strike="noStrike">
                  <a:solidFill>
                    <a:srgbClr val="3C78D8"/>
                  </a:solidFill>
                  <a:latin typeface="Arial"/>
                  <a:ea typeface="Arial"/>
                  <a:cs typeface="Arial"/>
                  <a:sym typeface="Arial"/>
                </a:rPr>
                <a:t>80</a:t>
              </a:r>
              <a:r>
                <a:rPr b="0" i="0" lang="en-US" sz="1100" u="none" cap="none" strike="noStrike">
                  <a:solidFill>
                    <a:srgbClr val="3C78D8"/>
                  </a:solidFill>
                  <a:latin typeface="Arial"/>
                  <a:ea typeface="Arial"/>
                  <a:cs typeface="Arial"/>
                  <a:sym typeface="Arial"/>
                </a:rPr>
                <a:t>, 037301 (2009)</a:t>
              </a:r>
              <a:endParaRPr/>
            </a:p>
            <a:p>
              <a:pPr indent="0" lvl="0" marL="0" marR="0" rtl="0" algn="l">
                <a:lnSpc>
                  <a:spcPct val="100000"/>
                </a:lnSpc>
                <a:spcBef>
                  <a:spcPts val="0"/>
                </a:spcBef>
                <a:spcAft>
                  <a:spcPts val="0"/>
                </a:spcAft>
                <a:buClr>
                  <a:srgbClr val="3C78D8"/>
                </a:buClr>
                <a:buSzPts val="1300"/>
                <a:buFont typeface="Arial"/>
                <a:buNone/>
              </a:pPr>
              <a:r>
                <a:rPr b="1" i="0" lang="en-US" sz="1300" u="none" cap="none" strike="noStrike">
                  <a:solidFill>
                    <a:srgbClr val="3C78D8"/>
                  </a:solidFill>
                  <a:latin typeface="Arial"/>
                  <a:ea typeface="Arial"/>
                  <a:cs typeface="Arial"/>
                  <a:sym typeface="Arial"/>
                </a:rPr>
                <a:t>K</a:t>
              </a:r>
              <a:r>
                <a:rPr b="1" baseline="30000" i="0" lang="en-US" sz="1300" u="none" cap="none" strike="noStrike">
                  <a:solidFill>
                    <a:srgbClr val="3C78D8"/>
                  </a:solidFill>
                  <a:latin typeface="Arial"/>
                  <a:ea typeface="Arial"/>
                  <a:cs typeface="Arial"/>
                  <a:sym typeface="Arial"/>
                </a:rPr>
                <a:t>𝜋</a:t>
              </a:r>
              <a:r>
                <a:rPr b="1" i="0" lang="en-US" sz="1300" u="none" cap="none" strike="noStrike">
                  <a:solidFill>
                    <a:srgbClr val="3C78D8"/>
                  </a:solidFill>
                  <a:latin typeface="Arial"/>
                  <a:ea typeface="Arial"/>
                  <a:cs typeface="Arial"/>
                  <a:sym typeface="Arial"/>
                </a:rPr>
                <a:t> = (15/2</a:t>
              </a:r>
              <a:r>
                <a:rPr b="1" baseline="30000" i="0" lang="en-US" sz="1300" u="none" cap="none" strike="noStrike">
                  <a:solidFill>
                    <a:srgbClr val="3C78D8"/>
                  </a:solidFill>
                  <a:latin typeface="Arial"/>
                  <a:ea typeface="Arial"/>
                  <a:cs typeface="Arial"/>
                  <a:sym typeface="Arial"/>
                </a:rPr>
                <a:t>+</a:t>
              </a:r>
              <a:r>
                <a:rPr b="1" i="0" lang="en-US" sz="1300" u="none" cap="none" strike="noStrike">
                  <a:solidFill>
                    <a:srgbClr val="3C78D8"/>
                  </a:solidFill>
                  <a:latin typeface="Arial"/>
                  <a:ea typeface="Arial"/>
                  <a:cs typeface="Arial"/>
                  <a:sym typeface="Arial"/>
                </a:rPr>
                <a: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4A86E8"/>
                </a:buClr>
                <a:buSzPts val="1100"/>
                <a:buFont typeface="Arial"/>
                <a:buNone/>
              </a:pPr>
              <a:r>
                <a:rPr b="0" i="0" lang="en-US" sz="1100" u="none" cap="none" strike="noStrike">
                  <a:solidFill>
                    <a:srgbClr val="4A86E8"/>
                  </a:solidFill>
                  <a:latin typeface="Arial"/>
                  <a:ea typeface="Arial"/>
                  <a:cs typeface="Arial"/>
                  <a:sym typeface="Arial"/>
                </a:rPr>
                <a:t>Patel et al., PRC </a:t>
              </a:r>
              <a:r>
                <a:rPr b="1" i="0" lang="en-US" sz="1100" u="none" cap="none" strike="noStrike">
                  <a:solidFill>
                    <a:srgbClr val="4A86E8"/>
                  </a:solidFill>
                  <a:latin typeface="Arial"/>
                  <a:ea typeface="Arial"/>
                  <a:cs typeface="Arial"/>
                  <a:sym typeface="Arial"/>
                </a:rPr>
                <a:t>96</a:t>
              </a:r>
              <a:r>
                <a:rPr b="0" i="0" lang="en-US" sz="1100" u="none" cap="none" strike="noStrike">
                  <a:solidFill>
                    <a:srgbClr val="4A86E8"/>
                  </a:solidFill>
                  <a:latin typeface="Arial"/>
                  <a:ea typeface="Arial"/>
                  <a:cs typeface="Arial"/>
                  <a:sym typeface="Arial"/>
                </a:rPr>
                <a:t>, 034305 (2017)</a:t>
              </a:r>
              <a:endParaRPr/>
            </a:p>
          </p:txBody>
        </p:sp>
      </p:grpSp>
      <p:pic>
        <p:nvPicPr>
          <p:cNvPr descr="Google Shape;170;g3b9efe0b97e_0_23" id="691" name="Google Shape;691;p27"/>
          <p:cNvPicPr preferRelativeResize="0"/>
          <p:nvPr/>
        </p:nvPicPr>
        <p:blipFill rotWithShape="1">
          <a:blip r:embed="rId4">
            <a:alphaModFix/>
          </a:blip>
          <a:srcRect b="0" l="0" r="0" t="0"/>
          <a:stretch/>
        </p:blipFill>
        <p:spPr>
          <a:xfrm>
            <a:off x="80974" y="1614375"/>
            <a:ext cx="4839453" cy="4552752"/>
          </a:xfrm>
          <a:prstGeom prst="rect">
            <a:avLst/>
          </a:prstGeom>
          <a:noFill/>
          <a:ln>
            <a:noFill/>
          </a:ln>
        </p:spPr>
      </p:pic>
      <p:sp>
        <p:nvSpPr>
          <p:cNvPr id="692" name="Google Shape;692;p27"/>
          <p:cNvSpPr txBox="1"/>
          <p:nvPr/>
        </p:nvSpPr>
        <p:spPr>
          <a:xfrm>
            <a:off x="3045774" y="2347624"/>
            <a:ext cx="303601" cy="602187"/>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FF0000"/>
              </a:buClr>
              <a:buSzPts val="3000"/>
              <a:buFont typeface="Arial"/>
              <a:buNone/>
            </a:pPr>
            <a:r>
              <a:rPr b="0" i="0" lang="en-US" sz="3000" u="none" cap="none" strike="noStrike">
                <a:solidFill>
                  <a:srgbClr val="FF0000"/>
                </a:solidFill>
                <a:latin typeface="Arial"/>
                <a:ea typeface="Arial"/>
                <a:cs typeface="Arial"/>
                <a:sym typeface="Arial"/>
              </a:rPr>
              <a:t>?</a:t>
            </a:r>
            <a:endParaRPr/>
          </a:p>
        </p:txBody>
      </p:sp>
      <p:sp>
        <p:nvSpPr>
          <p:cNvPr id="693" name="Google Shape;693;p27"/>
          <p:cNvSpPr/>
          <p:nvPr/>
        </p:nvSpPr>
        <p:spPr>
          <a:xfrm>
            <a:off x="3215425" y="2823249"/>
            <a:ext cx="526801" cy="410701"/>
          </a:xfrm>
          <a:prstGeom prst="ellipse">
            <a:avLst/>
          </a:prstGeom>
          <a:noFill/>
          <a:ln cap="flat" cmpd="sng" w="28575">
            <a:solidFill>
              <a:srgbClr val="FF0000"/>
            </a:solidFill>
            <a:prstDash val="dot"/>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28"/>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699" name="Google Shape;699;p28"/>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528"/>
              <a:buFont typeface="Arial"/>
              <a:buNone/>
            </a:pPr>
            <a:r>
              <a:rPr lang="en-US" sz="3528"/>
              <a:t>Novel fragmentation of </a:t>
            </a:r>
            <a:r>
              <a:rPr baseline="30000" lang="en-US"/>
              <a:t>170</a:t>
            </a:r>
            <a:r>
              <a:rPr lang="en-US" sz="3528"/>
              <a:t>Er</a:t>
            </a:r>
            <a:endParaRPr/>
          </a:p>
        </p:txBody>
      </p:sp>
      <p:pic>
        <p:nvPicPr>
          <p:cNvPr descr="Google Shape;185;g3b9efe0b97e_0_6" id="700" name="Google Shape;700;p28"/>
          <p:cNvPicPr preferRelativeResize="0"/>
          <p:nvPr/>
        </p:nvPicPr>
        <p:blipFill rotWithShape="1">
          <a:blip r:embed="rId3">
            <a:alphaModFix/>
          </a:blip>
          <a:srcRect b="5527" l="5453" r="9469" t="10964"/>
          <a:stretch/>
        </p:blipFill>
        <p:spPr>
          <a:xfrm>
            <a:off x="5845300" y="16050"/>
            <a:ext cx="1863575" cy="731626"/>
          </a:xfrm>
          <a:prstGeom prst="rect">
            <a:avLst/>
          </a:prstGeom>
          <a:noFill/>
          <a:ln>
            <a:noFill/>
          </a:ln>
        </p:spPr>
      </p:pic>
      <p:pic>
        <p:nvPicPr>
          <p:cNvPr descr="Image" id="701" name="Google Shape;701;p28"/>
          <p:cNvPicPr preferRelativeResize="0"/>
          <p:nvPr/>
        </p:nvPicPr>
        <p:blipFill rotWithShape="1">
          <a:blip r:embed="rId4">
            <a:alphaModFix/>
          </a:blip>
          <a:srcRect b="0" l="0" r="0" t="0"/>
          <a:stretch/>
        </p:blipFill>
        <p:spPr>
          <a:xfrm>
            <a:off x="108213" y="1828409"/>
            <a:ext cx="8927574" cy="4148697"/>
          </a:xfrm>
          <a:prstGeom prst="rect">
            <a:avLst/>
          </a:prstGeom>
          <a:noFill/>
          <a:ln>
            <a:noFill/>
          </a:ln>
        </p:spPr>
      </p:pic>
      <p:sp>
        <p:nvSpPr>
          <p:cNvPr id="702" name="Google Shape;702;p28"/>
          <p:cNvSpPr txBox="1"/>
          <p:nvPr/>
        </p:nvSpPr>
        <p:spPr>
          <a:xfrm>
            <a:off x="5450520" y="6391957"/>
            <a:ext cx="3627438" cy="3506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M. Thoennessen, </a:t>
            </a:r>
            <a:r>
              <a:rPr b="0" i="1" lang="en-US" sz="1200" u="none" cap="none" strike="noStrike">
                <a:solidFill>
                  <a:srgbClr val="000000"/>
                </a:solidFill>
                <a:latin typeface="Arial"/>
                <a:ea typeface="Arial"/>
                <a:cs typeface="Arial"/>
                <a:sym typeface="Arial"/>
              </a:rPr>
              <a:t>Rep. Prog. Phys.</a:t>
            </a:r>
            <a:r>
              <a:rPr b="0" i="0" lang="en-US" sz="1200" u="none" cap="none" strike="noStrike">
                <a:solidFill>
                  <a:srgbClr val="000000"/>
                </a:solidFill>
                <a:latin typeface="Arial"/>
                <a:ea typeface="Arial"/>
                <a:cs typeface="Arial"/>
                <a:sym typeface="Arial"/>
              </a:rPr>
              <a:t> </a:t>
            </a:r>
            <a:r>
              <a:rPr b="1" i="0" lang="en-US" sz="1200" u="none" cap="none" strike="noStrike">
                <a:solidFill>
                  <a:srgbClr val="000000"/>
                </a:solidFill>
                <a:latin typeface="Arial"/>
                <a:ea typeface="Arial"/>
                <a:cs typeface="Arial"/>
                <a:sym typeface="Arial"/>
              </a:rPr>
              <a:t>76</a:t>
            </a:r>
            <a:r>
              <a:rPr b="0" i="0" lang="en-US" sz="1200" u="none" cap="none" strike="noStrike">
                <a:solidFill>
                  <a:srgbClr val="000000"/>
                </a:solidFill>
                <a:latin typeface="Arial"/>
                <a:ea typeface="Arial"/>
                <a:cs typeface="Arial"/>
                <a:sym typeface="Arial"/>
              </a:rPr>
              <a:t> 056301 (2013)</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29"/>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708" name="Google Shape;708;p29"/>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2700"/>
              <a:buFont typeface="Arial"/>
              <a:buNone/>
            </a:pPr>
            <a:r>
              <a:rPr baseline="30000" lang="en-US"/>
              <a:t>157</a:t>
            </a:r>
            <a:r>
              <a:rPr lang="en-US" sz="2736"/>
              <a:t>Sm: Evidence of Coriolis coupling</a:t>
            </a:r>
            <a:endParaRPr/>
          </a:p>
        </p:txBody>
      </p:sp>
      <p:pic>
        <p:nvPicPr>
          <p:cNvPr descr="Image" id="709" name="Google Shape;709;p29"/>
          <p:cNvPicPr preferRelativeResize="0"/>
          <p:nvPr/>
        </p:nvPicPr>
        <p:blipFill rotWithShape="1">
          <a:blip r:embed="rId3">
            <a:alphaModFix/>
          </a:blip>
          <a:srcRect b="0" l="0" r="0" t="0"/>
          <a:stretch/>
        </p:blipFill>
        <p:spPr>
          <a:xfrm>
            <a:off x="586153" y="1398394"/>
            <a:ext cx="7246382" cy="5125489"/>
          </a:xfrm>
          <a:prstGeom prst="rect">
            <a:avLst/>
          </a:prstGeom>
          <a:noFill/>
          <a:ln>
            <a:noFill/>
          </a:ln>
        </p:spPr>
      </p:pic>
      <p:sp>
        <p:nvSpPr>
          <p:cNvPr id="710" name="Google Shape;710;p29"/>
          <p:cNvSpPr txBox="1"/>
          <p:nvPr/>
        </p:nvSpPr>
        <p:spPr>
          <a:xfrm>
            <a:off x="2914356" y="5076932"/>
            <a:ext cx="4000637" cy="73822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309" name="Google Shape;309;p3"/>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Life at the extremes</a:t>
            </a:r>
            <a:endParaRPr/>
          </a:p>
        </p:txBody>
      </p:sp>
      <p:pic>
        <p:nvPicPr>
          <p:cNvPr descr="Image" id="310" name="Google Shape;310;p3"/>
          <p:cNvPicPr preferRelativeResize="0"/>
          <p:nvPr/>
        </p:nvPicPr>
        <p:blipFill rotWithShape="1">
          <a:blip r:embed="rId3">
            <a:alphaModFix/>
          </a:blip>
          <a:srcRect b="0" l="0" r="0" t="0"/>
          <a:stretch/>
        </p:blipFill>
        <p:spPr>
          <a:xfrm>
            <a:off x="0" y="1595974"/>
            <a:ext cx="9144000" cy="3666052"/>
          </a:xfrm>
          <a:prstGeom prst="rect">
            <a:avLst/>
          </a:prstGeom>
          <a:noFill/>
          <a:ln>
            <a:noFill/>
          </a:ln>
        </p:spPr>
      </p:pic>
      <p:sp>
        <p:nvSpPr>
          <p:cNvPr id="311" name="Google Shape;311;p3"/>
          <p:cNvSpPr txBox="1"/>
          <p:nvPr/>
        </p:nvSpPr>
        <p:spPr>
          <a:xfrm>
            <a:off x="2486000" y="6337300"/>
            <a:ext cx="6586067" cy="1728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35353"/>
              </a:buClr>
              <a:buSzPts val="1200"/>
              <a:buFont typeface="Arial"/>
              <a:buNone/>
            </a:pPr>
            <a:r>
              <a:rPr b="0" i="0" lang="en-US" sz="1200" u="none" cap="none" strike="noStrike">
                <a:solidFill>
                  <a:srgbClr val="535353"/>
                </a:solidFill>
                <a:latin typeface="Arial"/>
                <a:ea typeface="Arial"/>
                <a:cs typeface="Arial"/>
                <a:sym typeface="Arial"/>
              </a:rPr>
              <a:t>Adapted from: P. Walker, G.D. Dracoulis, Energy traps in atomic nuclei. </a:t>
            </a:r>
            <a:r>
              <a:rPr b="0" i="1" lang="en-US" sz="1200" u="none" cap="none" strike="noStrike">
                <a:solidFill>
                  <a:srgbClr val="535353"/>
                </a:solidFill>
                <a:latin typeface="Arial"/>
                <a:ea typeface="Arial"/>
                <a:cs typeface="Arial"/>
                <a:sym typeface="Arial"/>
              </a:rPr>
              <a:t>Nature</a:t>
            </a:r>
            <a:r>
              <a:rPr b="0" i="0" lang="en-US" sz="1200" u="none" cap="none" strike="noStrike">
                <a:solidFill>
                  <a:srgbClr val="535353"/>
                </a:solidFill>
                <a:latin typeface="Arial"/>
                <a:ea typeface="Arial"/>
                <a:cs typeface="Arial"/>
                <a:sym typeface="Arial"/>
              </a:rPr>
              <a:t> </a:t>
            </a:r>
            <a:r>
              <a:rPr b="1" i="0" lang="en-US" sz="1200" u="none" cap="none" strike="noStrike">
                <a:solidFill>
                  <a:srgbClr val="535353"/>
                </a:solidFill>
                <a:latin typeface="Arial"/>
                <a:ea typeface="Arial"/>
                <a:cs typeface="Arial"/>
                <a:sym typeface="Arial"/>
              </a:rPr>
              <a:t>399</a:t>
            </a:r>
            <a:r>
              <a:rPr b="0" i="0" lang="en-US" sz="1200" u="none" cap="none" strike="noStrike">
                <a:solidFill>
                  <a:srgbClr val="535353"/>
                </a:solidFill>
                <a:latin typeface="Arial"/>
                <a:ea typeface="Arial"/>
                <a:cs typeface="Arial"/>
                <a:sym typeface="Arial"/>
              </a:rPr>
              <a:t>, 35–40 (1999)</a:t>
            </a:r>
            <a:endParaRPr/>
          </a:p>
        </p:txBody>
      </p:sp>
      <p:pic>
        <p:nvPicPr>
          <p:cNvPr descr="Google Shape;132;p2" id="312" name="Google Shape;312;p3"/>
          <p:cNvPicPr preferRelativeResize="0"/>
          <p:nvPr/>
        </p:nvPicPr>
        <p:blipFill rotWithShape="1">
          <a:blip r:embed="rId4">
            <a:alphaModFix/>
          </a:blip>
          <a:srcRect b="0" l="0" r="11779" t="0"/>
          <a:stretch/>
        </p:blipFill>
        <p:spPr>
          <a:xfrm>
            <a:off x="5592002" y="55247"/>
            <a:ext cx="1932288" cy="876116"/>
          </a:xfrm>
          <a:prstGeom prst="rect">
            <a:avLst/>
          </a:prstGeom>
          <a:noFill/>
          <a:ln>
            <a:noFill/>
          </a:ln>
        </p:spPr>
      </p:pic>
      <p:sp>
        <p:nvSpPr>
          <p:cNvPr id="313" name="Google Shape;313;p3"/>
          <p:cNvSpPr txBox="1"/>
          <p:nvPr/>
        </p:nvSpPr>
        <p:spPr>
          <a:xfrm>
            <a:off x="2243599" y="5629000"/>
            <a:ext cx="52806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 Isomer = meta-stable state of the nucleus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30"/>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716" name="Google Shape;716;p30"/>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500"/>
              <a:buFont typeface="Arial"/>
              <a:buNone/>
            </a:pPr>
            <a:r>
              <a:rPr baseline="30000" lang="en-US"/>
              <a:t>157</a:t>
            </a:r>
            <a:r>
              <a:rPr lang="en-US" sz="3528"/>
              <a:t>Sm: 2-band mixing model</a:t>
            </a:r>
            <a:endParaRPr/>
          </a:p>
        </p:txBody>
      </p:sp>
      <p:sp>
        <p:nvSpPr>
          <p:cNvPr id="717" name="Google Shape;717;p30"/>
          <p:cNvSpPr txBox="1"/>
          <p:nvPr/>
        </p:nvSpPr>
        <p:spPr>
          <a:xfrm>
            <a:off x="88549" y="1631863"/>
            <a:ext cx="4158036" cy="15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p:txBody>
      </p:sp>
      <p:sp>
        <p:nvSpPr>
          <p:cNvPr id="718" name="Google Shape;718;p30"/>
          <p:cNvSpPr txBox="1"/>
          <p:nvPr/>
        </p:nvSpPr>
        <p:spPr>
          <a:xfrm>
            <a:off x="101498" y="2156383"/>
            <a:ext cx="4149851" cy="15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p:txBody>
      </p:sp>
      <p:sp>
        <p:nvSpPr>
          <p:cNvPr id="719" name="Google Shape;719;p30"/>
          <p:cNvSpPr txBox="1"/>
          <p:nvPr/>
        </p:nvSpPr>
        <p:spPr>
          <a:xfrm>
            <a:off x="114205" y="2469848"/>
            <a:ext cx="4160659" cy="15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p:txBody>
      </p:sp>
      <p:sp>
        <p:nvSpPr>
          <p:cNvPr id="720" name="Google Shape;720;p30"/>
          <p:cNvSpPr txBox="1"/>
          <p:nvPr/>
        </p:nvSpPr>
        <p:spPr>
          <a:xfrm>
            <a:off x="195294" y="2783003"/>
            <a:ext cx="2240370" cy="15899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p:txBody>
      </p:sp>
      <p:sp>
        <p:nvSpPr>
          <p:cNvPr id="721" name="Google Shape;721;p30"/>
          <p:cNvSpPr txBox="1"/>
          <p:nvPr/>
        </p:nvSpPr>
        <p:spPr>
          <a:xfrm>
            <a:off x="259275" y="3545655"/>
            <a:ext cx="6716684" cy="32804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30"/>
          <p:cNvSpPr txBox="1"/>
          <p:nvPr/>
        </p:nvSpPr>
        <p:spPr>
          <a:xfrm>
            <a:off x="271975" y="3984944"/>
            <a:ext cx="6716684" cy="32804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30"/>
          <p:cNvSpPr txBox="1"/>
          <p:nvPr/>
        </p:nvSpPr>
        <p:spPr>
          <a:xfrm>
            <a:off x="366969" y="4398834"/>
            <a:ext cx="4465096" cy="32804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30"/>
          <p:cNvSpPr txBox="1"/>
          <p:nvPr/>
        </p:nvSpPr>
        <p:spPr>
          <a:xfrm>
            <a:off x="110159" y="1344487"/>
            <a:ext cx="912032" cy="1973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000000"/>
                </a:solidFill>
                <a:latin typeface="Arial"/>
                <a:ea typeface="Arial"/>
                <a:cs typeface="Arial"/>
                <a:sym typeface="Arial"/>
              </a:rPr>
              <a:t>Initial state:</a:t>
            </a:r>
            <a:endParaRPr/>
          </a:p>
        </p:txBody>
      </p:sp>
      <p:sp>
        <p:nvSpPr>
          <p:cNvPr id="725" name="Google Shape;725;p30"/>
          <p:cNvSpPr txBox="1"/>
          <p:nvPr/>
        </p:nvSpPr>
        <p:spPr>
          <a:xfrm>
            <a:off x="125004" y="1899322"/>
            <a:ext cx="882341"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000000"/>
                </a:solidFill>
                <a:latin typeface="Arial"/>
                <a:ea typeface="Arial"/>
                <a:cs typeface="Arial"/>
                <a:sym typeface="Arial"/>
              </a:rPr>
              <a:t>Final state:</a:t>
            </a:r>
            <a:endParaRPr/>
          </a:p>
        </p:txBody>
      </p:sp>
      <p:sp>
        <p:nvSpPr>
          <p:cNvPr id="726" name="Google Shape;726;p30"/>
          <p:cNvSpPr txBox="1"/>
          <p:nvPr/>
        </p:nvSpPr>
        <p:spPr>
          <a:xfrm>
            <a:off x="263460" y="3208200"/>
            <a:ext cx="6485906"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Suppose we can model the transition probabilities with 2 single-K matrix elements:</a:t>
            </a:r>
            <a:endParaRPr/>
          </a:p>
        </p:txBody>
      </p:sp>
      <p:pic>
        <p:nvPicPr>
          <p:cNvPr descr="Google Shape;275;g3b9efe0b97e_0_174" id="727" name="Google Shape;727;p30"/>
          <p:cNvPicPr preferRelativeResize="0"/>
          <p:nvPr/>
        </p:nvPicPr>
        <p:blipFill rotWithShape="1">
          <a:blip r:embed="rId3">
            <a:alphaModFix/>
          </a:blip>
          <a:srcRect b="0" l="33080" r="33080" t="0"/>
          <a:stretch/>
        </p:blipFill>
        <p:spPr>
          <a:xfrm>
            <a:off x="7615547" y="1343771"/>
            <a:ext cx="1366715" cy="4522632"/>
          </a:xfrm>
          <a:prstGeom prst="rect">
            <a:avLst/>
          </a:prstGeom>
          <a:noFill/>
          <a:ln>
            <a:noFill/>
          </a:ln>
        </p:spPr>
      </p:pic>
      <p:sp>
        <p:nvSpPr>
          <p:cNvPr id="728" name="Google Shape;728;p30"/>
          <p:cNvSpPr txBox="1"/>
          <p:nvPr/>
        </p:nvSpPr>
        <p:spPr>
          <a:xfrm>
            <a:off x="269783" y="5021113"/>
            <a:ext cx="7292691"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We can show a non-trivial solution exists without explicitly determining the mixing amplitudes</a:t>
            </a:r>
            <a:endParaRPr/>
          </a:p>
        </p:txBody>
      </p:sp>
      <p:sp>
        <p:nvSpPr>
          <p:cNvPr id="729" name="Google Shape;729;p30"/>
          <p:cNvSpPr txBox="1"/>
          <p:nvPr/>
        </p:nvSpPr>
        <p:spPr>
          <a:xfrm>
            <a:off x="348175" y="5366218"/>
            <a:ext cx="3008144" cy="19051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30"/>
          <p:cNvSpPr txBox="1"/>
          <p:nvPr/>
        </p:nvSpPr>
        <p:spPr>
          <a:xfrm>
            <a:off x="358470" y="6148949"/>
            <a:ext cx="3185944" cy="19051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30"/>
          <p:cNvSpPr txBox="1"/>
          <p:nvPr/>
        </p:nvSpPr>
        <p:spPr>
          <a:xfrm>
            <a:off x="358470" y="5852315"/>
            <a:ext cx="3185944" cy="19051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30"/>
          <p:cNvSpPr txBox="1"/>
          <p:nvPr/>
        </p:nvSpPr>
        <p:spPr>
          <a:xfrm>
            <a:off x="4005827" y="6171288"/>
            <a:ext cx="4867461" cy="400584"/>
          </a:xfrm>
          <a:prstGeom prst="rect">
            <a:avLst/>
          </a:prstGeom>
          <a:noFill/>
          <a:ln>
            <a:noFill/>
          </a:ln>
        </p:spPr>
        <p:txBody>
          <a:bodyPr anchorCtr="0" anchor="t" bIns="0" lIns="0" spcFirstLastPara="1" rIns="0" wrap="square" tIns="0">
            <a:spAutoFit/>
          </a:bodyPr>
          <a:lstStyle/>
          <a:p>
            <a:pPr indent="-140368" lvl="0" marL="140368"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Calculations are being done to determine mixing amplitudes</a:t>
            </a:r>
            <a:endParaRPr/>
          </a:p>
          <a:p>
            <a:pPr indent="-140368" lvl="0" marL="140368"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Plan to submit these results to PLB or PRC</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1000"/>
                                        <p:tgtEl>
                                          <p:spTgt spid="72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1000"/>
                                        <p:tgtEl>
                                          <p:spTgt spid="71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1000"/>
                                        <p:tgtEl>
                                          <p:spTgt spid="72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18"/>
                                        </p:tgtEl>
                                        <p:attrNameLst>
                                          <p:attrName>style.visibility</p:attrName>
                                        </p:attrNameLst>
                                      </p:cBhvr>
                                      <p:to>
                                        <p:strVal val="visible"/>
                                      </p:to>
                                    </p:set>
                                    <p:animEffect filter="fade" transition="in">
                                      <p:cBhvr>
                                        <p:cTn dur="1000"/>
                                        <p:tgtEl>
                                          <p:spTgt spid="718"/>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1000"/>
                                        <p:tgtEl>
                                          <p:spTgt spid="719"/>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720"/>
                                        </p:tgtEl>
                                        <p:attrNameLst>
                                          <p:attrName>style.visibility</p:attrName>
                                        </p:attrNameLst>
                                      </p:cBhvr>
                                      <p:to>
                                        <p:strVal val="visible"/>
                                      </p:to>
                                    </p:set>
                                    <p:animEffect filter="fade" transition="in">
                                      <p:cBhvr>
                                        <p:cTn dur="1000"/>
                                        <p:tgtEl>
                                          <p:spTgt spid="7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6"/>
                                        </p:tgtEl>
                                        <p:attrNameLst>
                                          <p:attrName>style.visibility</p:attrName>
                                        </p:attrNameLst>
                                      </p:cBhvr>
                                      <p:to>
                                        <p:strVal val="visible"/>
                                      </p:to>
                                    </p:set>
                                    <p:animEffect filter="fade" transition="in">
                                      <p:cBhvr>
                                        <p:cTn dur="1000"/>
                                        <p:tgtEl>
                                          <p:spTgt spid="72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1000"/>
                                        <p:tgtEl>
                                          <p:spTgt spid="72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22"/>
                                        </p:tgtEl>
                                        <p:attrNameLst>
                                          <p:attrName>style.visibility</p:attrName>
                                        </p:attrNameLst>
                                      </p:cBhvr>
                                      <p:to>
                                        <p:strVal val="visible"/>
                                      </p:to>
                                    </p:set>
                                    <p:animEffect filter="fade" transition="in">
                                      <p:cBhvr>
                                        <p:cTn dur="1000"/>
                                        <p:tgtEl>
                                          <p:spTgt spid="722"/>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23"/>
                                        </p:tgtEl>
                                        <p:attrNameLst>
                                          <p:attrName>style.visibility</p:attrName>
                                        </p:attrNameLst>
                                      </p:cBhvr>
                                      <p:to>
                                        <p:strVal val="visible"/>
                                      </p:to>
                                    </p:set>
                                    <p:animEffect filter="fade" transition="in">
                                      <p:cBhvr>
                                        <p:cTn dur="1000"/>
                                        <p:tgtEl>
                                          <p:spTgt spid="7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1000"/>
                                        <p:tgtEl>
                                          <p:spTgt spid="72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1000"/>
                                        <p:tgtEl>
                                          <p:spTgt spid="72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30"/>
                                        </p:tgtEl>
                                        <p:attrNameLst>
                                          <p:attrName>style.visibility</p:attrName>
                                        </p:attrNameLst>
                                      </p:cBhvr>
                                      <p:to>
                                        <p:strVal val="visible"/>
                                      </p:to>
                                    </p:set>
                                    <p:animEffect filter="fade" transition="in">
                                      <p:cBhvr>
                                        <p:cTn dur="1000"/>
                                        <p:tgtEl>
                                          <p:spTgt spid="73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31"/>
                                        </p:tgtEl>
                                        <p:attrNameLst>
                                          <p:attrName>style.visibility</p:attrName>
                                        </p:attrNameLst>
                                      </p:cBhvr>
                                      <p:to>
                                        <p:strVal val="visible"/>
                                      </p:to>
                                    </p:set>
                                    <p:animEffect filter="fade" transition="in">
                                      <p:cBhvr>
                                        <p:cTn dur="1000"/>
                                        <p:tgtEl>
                                          <p:spTgt spid="7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31"/>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738" name="Google Shape;738;p31"/>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Revisiting </a:t>
            </a:r>
            <a:r>
              <a:rPr baseline="30000" lang="en-US"/>
              <a:t>159</a:t>
            </a:r>
            <a:r>
              <a:rPr lang="en-US" sz="3600"/>
              <a:t>Sm</a:t>
            </a:r>
            <a:endParaRPr/>
          </a:p>
        </p:txBody>
      </p:sp>
      <p:pic>
        <p:nvPicPr>
          <p:cNvPr descr="Google Shape;291;g3b9efe0b97e_0_211" id="739" name="Google Shape;739;p31"/>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pic>
        <p:nvPicPr>
          <p:cNvPr descr="Google Shape;292;g3b9efe0b97e_0_211" id="740" name="Google Shape;740;p31"/>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pic>
        <p:nvPicPr>
          <p:cNvPr descr="Google Shape;293;g3b9efe0b97e_0_211" id="741" name="Google Shape;741;p31"/>
          <p:cNvPicPr preferRelativeResize="0"/>
          <p:nvPr/>
        </p:nvPicPr>
        <p:blipFill rotWithShape="1">
          <a:blip r:embed="rId4">
            <a:alphaModFix/>
          </a:blip>
          <a:srcRect b="0" l="0" r="0" t="0"/>
          <a:stretch/>
        </p:blipFill>
        <p:spPr>
          <a:xfrm>
            <a:off x="5404491" y="3489888"/>
            <a:ext cx="3631375" cy="3100225"/>
          </a:xfrm>
          <a:prstGeom prst="rect">
            <a:avLst/>
          </a:prstGeom>
          <a:noFill/>
          <a:ln>
            <a:noFill/>
          </a:ln>
        </p:spPr>
      </p:pic>
      <p:pic>
        <p:nvPicPr>
          <p:cNvPr descr="Google Shape;294;g3b9efe0b97e_0_211" id="742" name="Google Shape;742;p31"/>
          <p:cNvPicPr preferRelativeResize="0"/>
          <p:nvPr/>
        </p:nvPicPr>
        <p:blipFill rotWithShape="1">
          <a:blip r:embed="rId5">
            <a:alphaModFix/>
          </a:blip>
          <a:srcRect b="0" l="0" r="0" t="0"/>
          <a:stretch/>
        </p:blipFill>
        <p:spPr>
          <a:xfrm>
            <a:off x="97174" y="1292324"/>
            <a:ext cx="6288351" cy="3329825"/>
          </a:xfrm>
          <a:prstGeom prst="rect">
            <a:avLst/>
          </a:prstGeom>
          <a:noFill/>
          <a:ln>
            <a:noFill/>
          </a:ln>
        </p:spPr>
      </p:pic>
      <p:sp>
        <p:nvSpPr>
          <p:cNvPr id="743" name="Google Shape;743;p31"/>
          <p:cNvSpPr/>
          <p:nvPr/>
        </p:nvSpPr>
        <p:spPr>
          <a:xfrm>
            <a:off x="8181623" y="2870824"/>
            <a:ext cx="674101" cy="378601"/>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Arial"/>
              <a:ea typeface="Arial"/>
              <a:cs typeface="Arial"/>
              <a:sym typeface="Arial"/>
            </a:endParaRPr>
          </a:p>
        </p:txBody>
      </p:sp>
      <p:sp>
        <p:nvSpPr>
          <p:cNvPr id="744" name="Google Shape;744;p31"/>
          <p:cNvSpPr txBox="1"/>
          <p:nvPr/>
        </p:nvSpPr>
        <p:spPr>
          <a:xfrm>
            <a:off x="20974" y="4532400"/>
            <a:ext cx="5890802" cy="9754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CC0000"/>
              </a:buClr>
              <a:buSzPts val="1800"/>
              <a:buFont typeface="Arial"/>
              <a:buNone/>
            </a:pPr>
            <a:r>
              <a:rPr b="0" i="0" lang="en-US" sz="1800" u="none" cap="none" strike="noStrike">
                <a:solidFill>
                  <a:srgbClr val="CC0000"/>
                </a:solidFill>
                <a:latin typeface="Arial"/>
                <a:ea typeface="Arial"/>
                <a:cs typeface="Arial"/>
                <a:sym typeface="Arial"/>
              </a:rPr>
              <a:t>Can we resolve the nature of the isomer at 1276 keV?</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5" name="Google Shape;745;p31"/>
          <p:cNvSpPr/>
          <p:nvPr/>
        </p:nvSpPr>
        <p:spPr>
          <a:xfrm>
            <a:off x="8181627" y="3516510"/>
            <a:ext cx="504300" cy="283201"/>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nvGrpSpPr>
          <p:cNvPr id="746" name="Google Shape;746;p31"/>
          <p:cNvGrpSpPr/>
          <p:nvPr/>
        </p:nvGrpSpPr>
        <p:grpSpPr>
          <a:xfrm>
            <a:off x="7937310" y="3746566"/>
            <a:ext cx="2211603" cy="455102"/>
            <a:chOff x="-1" y="-1"/>
            <a:chExt cx="2211602" cy="455101"/>
          </a:xfrm>
        </p:grpSpPr>
        <p:sp>
          <p:nvSpPr>
            <p:cNvPr id="747" name="Google Shape;747;p31"/>
            <p:cNvSpPr/>
            <p:nvPr/>
          </p:nvSpPr>
          <p:spPr>
            <a:xfrm>
              <a:off x="-1" y="-1"/>
              <a:ext cx="2211602" cy="455101"/>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Times"/>
                <a:buNone/>
              </a:pPr>
              <a:r>
                <a:t/>
              </a:r>
              <a:endParaRPr b="0" i="0" sz="1400" u="none" cap="none" strike="noStrike">
                <a:solidFill>
                  <a:srgbClr val="000000"/>
                </a:solidFill>
                <a:latin typeface="Times"/>
                <a:ea typeface="Times"/>
                <a:cs typeface="Times"/>
                <a:sym typeface="Times"/>
              </a:endParaRPr>
            </a:p>
          </p:txBody>
        </p:sp>
        <p:sp>
          <p:nvSpPr>
            <p:cNvPr id="748" name="Google Shape;748;p31"/>
            <p:cNvSpPr txBox="1"/>
            <p:nvPr/>
          </p:nvSpPr>
          <p:spPr>
            <a:xfrm>
              <a:off x="-1" y="-1"/>
              <a:ext cx="2211602" cy="445233"/>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Times"/>
                <a:buNone/>
              </a:pPr>
              <a:r>
                <a:rPr b="0" i="0" lang="en-US" sz="1400" u="none" cap="none" strike="noStrike">
                  <a:solidFill>
                    <a:srgbClr val="000000"/>
                  </a:solidFill>
                  <a:latin typeface="Times"/>
                  <a:ea typeface="Times"/>
                  <a:cs typeface="Times"/>
                  <a:sym typeface="Times"/>
                </a:rPr>
                <a:t>T</a:t>
              </a:r>
              <a:r>
                <a:rPr b="0" baseline="-25000" i="0" lang="en-US" sz="1400" u="none" cap="none" strike="noStrike">
                  <a:solidFill>
                    <a:srgbClr val="000000"/>
                  </a:solidFill>
                  <a:latin typeface="Times"/>
                  <a:ea typeface="Times"/>
                  <a:cs typeface="Times"/>
                  <a:sym typeface="Times"/>
                </a:rPr>
                <a:t>1/2 </a:t>
              </a:r>
              <a:r>
                <a:rPr b="0" i="0" lang="en-US" sz="1400" u="none" cap="none" strike="noStrike">
                  <a:solidFill>
                    <a:srgbClr val="000000"/>
                  </a:solidFill>
                  <a:latin typeface="Times"/>
                  <a:ea typeface="Times"/>
                  <a:cs typeface="Times"/>
                  <a:sym typeface="Times"/>
                </a:rPr>
                <a:t>= 132(8) ns</a:t>
              </a:r>
              <a:endParaRPr/>
            </a:p>
          </p:txBody>
        </p:sp>
      </p:grpSp>
      <p:graphicFrame>
        <p:nvGraphicFramePr>
          <p:cNvPr id="749" name="Google Shape;749;p31"/>
          <p:cNvGraphicFramePr/>
          <p:nvPr/>
        </p:nvGraphicFramePr>
        <p:xfrm>
          <a:off x="97174" y="4968950"/>
          <a:ext cx="3000000" cy="3000000"/>
        </p:xfrm>
        <a:graphic>
          <a:graphicData uri="http://schemas.openxmlformats.org/drawingml/2006/table">
            <a:tbl>
              <a:tblPr>
                <a:noFill/>
                <a:tableStyleId>{C996CF87-AF6B-4B2F-A149-19EB68599F3B}</a:tableStyleId>
              </a:tblPr>
              <a:tblGrid>
                <a:gridCol w="1708025"/>
                <a:gridCol w="1708025"/>
                <a:gridCol w="1708025"/>
              </a:tblGrid>
              <a:tr h="345350">
                <a:tc>
                  <a:txBody>
                    <a:bodyPr/>
                    <a:lstStyle/>
                    <a:p>
                      <a:pPr indent="0" lvl="0" marL="0" marR="0" rtl="0" algn="ctr">
                        <a:lnSpc>
                          <a:spcPct val="100000"/>
                        </a:lnSpc>
                        <a:spcBef>
                          <a:spcPts val="0"/>
                        </a:spcBef>
                        <a:spcAft>
                          <a:spcPts val="0"/>
                        </a:spcAft>
                        <a:buClr>
                          <a:schemeClr val="dk1"/>
                        </a:buClr>
                        <a:buSzPts val="1400"/>
                        <a:buFont typeface="Arial"/>
                        <a:buNone/>
                      </a:pPr>
                      <a:r>
                        <a:t/>
                      </a:r>
                      <a:endParaRPr sz="1400" u="none" cap="none" strike="noStrike"/>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T</a:t>
                      </a:r>
                      <a:r>
                        <a:rPr baseline="-25000" lang="en-US" sz="1400" u="none" cap="none" strike="noStrike"/>
                        <a:t>1/2 </a:t>
                      </a:r>
                      <a:r>
                        <a:rPr lang="en-US" sz="1400" u="none" cap="none" strike="noStrike"/>
                        <a:t>(ns)</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Assignment</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45350">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Urban et al.</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115 (10)</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(11/2</a:t>
                      </a:r>
                      <a:r>
                        <a:rPr b="1" baseline="30000" lang="en-US" sz="1400" u="none" cap="none" strike="noStrike"/>
                        <a:t>-</a:t>
                      </a:r>
                      <a:r>
                        <a:rPr lang="en-US" sz="1400" u="none" cap="none" strike="noStrike"/>
                        <a:t>)</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45350">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Patel et al.</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50 (17)</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(15/2</a:t>
                      </a:r>
                      <a:r>
                        <a:rPr b="1" baseline="30000" lang="en-US" sz="1400" u="none" cap="none" strike="noStrike"/>
                        <a:t>+</a:t>
                      </a:r>
                      <a:r>
                        <a:rPr lang="en-US" sz="1400" u="none" cap="none" strike="noStrike"/>
                        <a:t>)</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45350">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This work</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Arial"/>
                        <a:buNone/>
                      </a:pPr>
                      <a:r>
                        <a:rPr lang="en-US" sz="1400" u="none" cap="none" strike="noStrike"/>
                        <a:t>132 (8)</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CC0000"/>
                        </a:buClr>
                        <a:buSzPts val="1400"/>
                        <a:buFont typeface="Arial"/>
                        <a:buNone/>
                      </a:pPr>
                      <a:r>
                        <a:rPr lang="en-US" sz="1400" u="none" cap="none" strike="noStrike">
                          <a:solidFill>
                            <a:srgbClr val="CC0000"/>
                          </a:solidFill>
                        </a:rPr>
                        <a:t>?</a:t>
                      </a:r>
                      <a:endParaRPr/>
                    </a:p>
                  </a:txBody>
                  <a:tcPr marT="91425" marB="91425" marR="91425" marL="914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750" name="Google Shape;750;p31"/>
          <p:cNvSpPr/>
          <p:nvPr/>
        </p:nvSpPr>
        <p:spPr>
          <a:xfrm>
            <a:off x="2557347" y="3250128"/>
            <a:ext cx="208201" cy="283201"/>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31"/>
          <p:cNvSpPr/>
          <p:nvPr/>
        </p:nvSpPr>
        <p:spPr>
          <a:xfrm>
            <a:off x="1082172" y="2578380"/>
            <a:ext cx="208202" cy="283202"/>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Google Shape;302;g3b9efe0b97e_0_211" id="752" name="Google Shape;752;p31"/>
          <p:cNvPicPr preferRelativeResize="0"/>
          <p:nvPr/>
        </p:nvPicPr>
        <p:blipFill rotWithShape="1">
          <a:blip r:embed="rId6">
            <a:alphaModFix/>
          </a:blip>
          <a:srcRect b="0" l="0" r="0" t="0"/>
          <a:stretch/>
        </p:blipFill>
        <p:spPr>
          <a:xfrm>
            <a:off x="5173483" y="1039912"/>
            <a:ext cx="3945693" cy="23774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32"/>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758" name="Google Shape;758;p32"/>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Revisiting </a:t>
            </a:r>
            <a:r>
              <a:rPr baseline="30000" lang="en-US"/>
              <a:t>159</a:t>
            </a:r>
            <a:r>
              <a:rPr lang="en-US" sz="3600"/>
              <a:t>Sm</a:t>
            </a:r>
            <a:endParaRPr/>
          </a:p>
        </p:txBody>
      </p:sp>
      <p:pic>
        <p:nvPicPr>
          <p:cNvPr descr="Google Shape;308;g3b9efe0b97e_0_257" id="759" name="Google Shape;759;p32"/>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pic>
        <p:nvPicPr>
          <p:cNvPr descr="Google Shape;309;g3b9efe0b97e_0_257" id="760" name="Google Shape;760;p32"/>
          <p:cNvPicPr preferRelativeResize="0"/>
          <p:nvPr/>
        </p:nvPicPr>
        <p:blipFill rotWithShape="1">
          <a:blip r:embed="rId3">
            <a:alphaModFix/>
          </a:blip>
          <a:srcRect b="5527" l="5453" r="9469" t="10964"/>
          <a:stretch/>
        </p:blipFill>
        <p:spPr>
          <a:xfrm>
            <a:off x="5654800" y="193850"/>
            <a:ext cx="1863575" cy="731626"/>
          </a:xfrm>
          <a:prstGeom prst="rect">
            <a:avLst/>
          </a:prstGeom>
          <a:noFill/>
          <a:ln>
            <a:noFill/>
          </a:ln>
        </p:spPr>
      </p:pic>
      <p:sp>
        <p:nvSpPr>
          <p:cNvPr id="761" name="Google Shape;761;p32"/>
          <p:cNvSpPr txBox="1"/>
          <p:nvPr/>
        </p:nvSpPr>
        <p:spPr>
          <a:xfrm>
            <a:off x="369024" y="1118475"/>
            <a:ext cx="8453702" cy="7087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Spectrum analysis to determine peak significance and set an upper bound on the intensity and branching ratio with a given statistical significance (3σ).</a:t>
            </a:r>
            <a:endParaRPr/>
          </a:p>
        </p:txBody>
      </p:sp>
      <p:grpSp>
        <p:nvGrpSpPr>
          <p:cNvPr id="762" name="Google Shape;762;p32"/>
          <p:cNvGrpSpPr/>
          <p:nvPr/>
        </p:nvGrpSpPr>
        <p:grpSpPr>
          <a:xfrm>
            <a:off x="5633782" y="1914881"/>
            <a:ext cx="3168001" cy="2718432"/>
            <a:chOff x="0" y="-1"/>
            <a:chExt cx="3168000" cy="2718431"/>
          </a:xfrm>
        </p:grpSpPr>
        <p:pic>
          <p:nvPicPr>
            <p:cNvPr descr="Google Shape;312;g3b9efe0b97e_0_257" id="763" name="Google Shape;763;p32"/>
            <p:cNvPicPr preferRelativeResize="0"/>
            <p:nvPr/>
          </p:nvPicPr>
          <p:blipFill rotWithShape="1">
            <a:blip r:embed="rId4">
              <a:alphaModFix/>
            </a:blip>
            <a:srcRect b="0" l="0" r="0" t="0"/>
            <a:stretch/>
          </p:blipFill>
          <p:spPr>
            <a:xfrm>
              <a:off x="0" y="13804"/>
              <a:ext cx="3168000" cy="2704626"/>
            </a:xfrm>
            <a:prstGeom prst="rect">
              <a:avLst/>
            </a:prstGeom>
            <a:noFill/>
            <a:ln>
              <a:noFill/>
            </a:ln>
          </p:spPr>
        </p:pic>
        <p:sp>
          <p:nvSpPr>
            <p:cNvPr id="764" name="Google Shape;764;p32"/>
            <p:cNvSpPr/>
            <p:nvPr/>
          </p:nvSpPr>
          <p:spPr>
            <a:xfrm>
              <a:off x="2342781" y="-1"/>
              <a:ext cx="504300" cy="283201"/>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
        <p:nvSpPr>
          <p:cNvPr id="765" name="Google Shape;765;p32"/>
          <p:cNvSpPr txBox="1"/>
          <p:nvPr/>
        </p:nvSpPr>
        <p:spPr>
          <a:xfrm>
            <a:off x="394186" y="1705053"/>
            <a:ext cx="5307902" cy="318396"/>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G. Gilmore, Practical Gamma Spectroscopy (2008) pp. 114-118</a:t>
            </a:r>
            <a:endParaRPr/>
          </a:p>
        </p:txBody>
      </p:sp>
      <p:graphicFrame>
        <p:nvGraphicFramePr>
          <p:cNvPr id="766" name="Google Shape;766;p32"/>
          <p:cNvGraphicFramePr/>
          <p:nvPr/>
        </p:nvGraphicFramePr>
        <p:xfrm>
          <a:off x="4851413" y="4888638"/>
          <a:ext cx="3000000" cy="3000000"/>
        </p:xfrm>
        <a:graphic>
          <a:graphicData uri="http://schemas.openxmlformats.org/drawingml/2006/table">
            <a:tbl>
              <a:tblPr>
                <a:noFill/>
                <a:tableStyleId>{C996CF87-AF6B-4B2F-A149-19EB68599F3B}</a:tableStyleId>
              </a:tblPr>
              <a:tblGrid>
                <a:gridCol w="1390650"/>
                <a:gridCol w="1390650"/>
                <a:gridCol w="1390650"/>
              </a:tblGrid>
              <a:tr h="200025">
                <a:tc>
                  <a:txBody>
                    <a:bodyPr/>
                    <a:lstStyle/>
                    <a:p>
                      <a:pPr indent="0" lvl="0" marL="0" marR="0" rtl="0" algn="ctr">
                        <a:lnSpc>
                          <a:spcPct val="115000"/>
                        </a:lnSpc>
                        <a:spcBef>
                          <a:spcPts val="0"/>
                        </a:spcBef>
                        <a:spcAft>
                          <a:spcPts val="0"/>
                        </a:spcAft>
                        <a:buClr>
                          <a:srgbClr val="FFFFFF"/>
                        </a:buClr>
                        <a:buSzPts val="1000"/>
                        <a:buFont typeface="Roboto"/>
                        <a:buNone/>
                      </a:pPr>
                      <a:r>
                        <a:rPr lang="en-US" sz="1000" u="none" cap="none" strike="noStrike">
                          <a:solidFill>
                            <a:srgbClr val="FFFFFF"/>
                          </a:solidFill>
                          <a:latin typeface="Roboto"/>
                          <a:ea typeface="Roboto"/>
                          <a:cs typeface="Roboto"/>
                          <a:sym typeface="Roboto"/>
                        </a:rPr>
                        <a:t>Energy (keV)</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F0000"/>
                    </a:solidFill>
                  </a:tcPr>
                </a:tc>
                <a:tc>
                  <a:txBody>
                    <a:bodyPr/>
                    <a:lstStyle/>
                    <a:p>
                      <a:pPr indent="0" lvl="0" marL="0" marR="0" rtl="0" algn="ctr">
                        <a:lnSpc>
                          <a:spcPct val="115000"/>
                        </a:lnSpc>
                        <a:spcBef>
                          <a:spcPts val="0"/>
                        </a:spcBef>
                        <a:spcAft>
                          <a:spcPts val="0"/>
                        </a:spcAft>
                        <a:buClr>
                          <a:srgbClr val="FFFFFF"/>
                        </a:buClr>
                        <a:buSzPts val="1000"/>
                        <a:buFont typeface="Roboto"/>
                        <a:buNone/>
                      </a:pPr>
                      <a:r>
                        <a:rPr lang="en-US" sz="1000" u="none" cap="none" strike="noStrike">
                          <a:solidFill>
                            <a:srgbClr val="FFFFFF"/>
                          </a:solidFill>
                          <a:latin typeface="Roboto"/>
                          <a:ea typeface="Roboto"/>
                          <a:cs typeface="Roboto"/>
                          <a:sym typeface="Roboto"/>
                        </a:rPr>
                        <a:t>EL; ML</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F0000"/>
                    </a:solidFill>
                  </a:tcPr>
                </a:tc>
                <a:tc>
                  <a:txBody>
                    <a:bodyPr/>
                    <a:lstStyle/>
                    <a:p>
                      <a:pPr indent="0" lvl="0" marL="0" marR="0" rtl="0" algn="ctr">
                        <a:lnSpc>
                          <a:spcPct val="115000"/>
                        </a:lnSpc>
                        <a:spcBef>
                          <a:spcPts val="0"/>
                        </a:spcBef>
                        <a:spcAft>
                          <a:spcPts val="0"/>
                        </a:spcAft>
                        <a:buClr>
                          <a:srgbClr val="FFFFFF"/>
                        </a:buClr>
                        <a:buSzPts val="1000"/>
                        <a:buFont typeface="Roboto"/>
                        <a:buNone/>
                      </a:pPr>
                      <a:r>
                        <a:rPr lang="en-US" sz="1000" u="none" cap="none" strike="noStrike">
                          <a:solidFill>
                            <a:srgbClr val="FFFFFF"/>
                          </a:solidFill>
                          <a:latin typeface="Roboto"/>
                          <a:ea typeface="Roboto"/>
                          <a:cs typeface="Roboto"/>
                          <a:sym typeface="Roboto"/>
                        </a:rPr>
                        <a:t>B(EL;ML)(W.u.)</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F0000"/>
                    </a:solidFill>
                  </a:tcPr>
                </a:tc>
              </a:tr>
              <a:tr h="200025">
                <a:tc>
                  <a:txBody>
                    <a:bodyPr/>
                    <a:lstStyle/>
                    <a:p>
                      <a:pPr indent="0" lvl="0" marL="0" marR="0" rtl="0" algn="ctr">
                        <a:lnSpc>
                          <a:spcPct val="115000"/>
                        </a:lnSpc>
                        <a:spcBef>
                          <a:spcPts val="0"/>
                        </a:spcBef>
                        <a:spcAft>
                          <a:spcPts val="0"/>
                        </a:spcAft>
                        <a:buClr>
                          <a:srgbClr val="333333"/>
                        </a:buClr>
                        <a:buSzPts val="1000"/>
                        <a:buFont typeface="Roboto"/>
                        <a:buNone/>
                      </a:pPr>
                      <a:r>
                        <a:rPr lang="en-US" sz="1000" u="none" cap="none" strike="noStrike">
                          <a:solidFill>
                            <a:srgbClr val="333333"/>
                          </a:solidFill>
                          <a:latin typeface="Roboto"/>
                          <a:ea typeface="Roboto"/>
                          <a:cs typeface="Roboto"/>
                          <a:sym typeface="Roboto"/>
                        </a:rPr>
                        <a:t>870</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FFFFF"/>
                    </a:solidFill>
                  </a:tcPr>
                </a:tc>
                <a:tc>
                  <a:txBody>
                    <a:bodyPr/>
                    <a:lstStyle/>
                    <a:p>
                      <a:pPr indent="0" lvl="0" marL="0" marR="0" rtl="0" algn="ctr">
                        <a:lnSpc>
                          <a:spcPct val="115000"/>
                        </a:lnSpc>
                        <a:spcBef>
                          <a:spcPts val="0"/>
                        </a:spcBef>
                        <a:spcAft>
                          <a:spcPts val="0"/>
                        </a:spcAft>
                        <a:buClr>
                          <a:srgbClr val="333333"/>
                        </a:buClr>
                        <a:buSzPts val="1000"/>
                        <a:buFont typeface="Roboto"/>
                        <a:buNone/>
                      </a:pPr>
                      <a:r>
                        <a:rPr lang="en-US" sz="1000" u="none" cap="none" strike="noStrike">
                          <a:solidFill>
                            <a:srgbClr val="333333"/>
                          </a:solidFill>
                          <a:latin typeface="Roboto"/>
                          <a:ea typeface="Roboto"/>
                          <a:cs typeface="Roboto"/>
                          <a:sym typeface="Roboto"/>
                        </a:rPr>
                        <a:t>(M1)</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FFFFF"/>
                    </a:solidFill>
                  </a:tcPr>
                </a:tc>
                <a:tc>
                  <a:txBody>
                    <a:bodyPr/>
                    <a:lstStyle/>
                    <a:p>
                      <a:pPr indent="0" lvl="0" marL="0" marR="0" rtl="0" algn="ctr">
                        <a:lnSpc>
                          <a:spcPct val="115000"/>
                        </a:lnSpc>
                        <a:spcBef>
                          <a:spcPts val="0"/>
                        </a:spcBef>
                        <a:spcAft>
                          <a:spcPts val="0"/>
                        </a:spcAft>
                        <a:buClr>
                          <a:srgbClr val="333333"/>
                        </a:buClr>
                        <a:buSzPts val="1000"/>
                        <a:buFont typeface="Roboto"/>
                        <a:buNone/>
                      </a:pPr>
                      <a:r>
                        <a:rPr lang="en-US" sz="1000" u="none" cap="none" strike="noStrike">
                          <a:solidFill>
                            <a:srgbClr val="333333"/>
                          </a:solidFill>
                          <a:latin typeface="Roboto"/>
                          <a:ea typeface="Roboto"/>
                          <a:cs typeface="Roboto"/>
                          <a:sym typeface="Roboto"/>
                        </a:rPr>
                        <a:t>&lt; 1.99 x 10</a:t>
                      </a:r>
                      <a:r>
                        <a:rPr baseline="30000" lang="en-US" sz="1000" u="none" cap="none" strike="noStrike"/>
                        <a:t>-7</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FFFFF"/>
                    </a:solidFill>
                  </a:tcPr>
                </a:tc>
              </a:tr>
              <a:tr h="200025">
                <a:tc>
                  <a:txBody>
                    <a:bodyPr/>
                    <a:lstStyle/>
                    <a:p>
                      <a:pPr indent="0" lvl="0" marL="0" marR="0" rtl="0" algn="ctr">
                        <a:lnSpc>
                          <a:spcPct val="115000"/>
                        </a:lnSpc>
                        <a:spcBef>
                          <a:spcPts val="0"/>
                        </a:spcBef>
                        <a:spcAft>
                          <a:spcPts val="0"/>
                        </a:spcAft>
                        <a:buClr>
                          <a:srgbClr val="333333"/>
                        </a:buClr>
                        <a:buSzPts val="1000"/>
                        <a:buFont typeface="Roboto"/>
                        <a:buNone/>
                      </a:pPr>
                      <a:r>
                        <a:rPr lang="en-US" sz="1000" u="none" cap="none" strike="noStrike">
                          <a:solidFill>
                            <a:srgbClr val="333333"/>
                          </a:solidFill>
                          <a:latin typeface="Roboto"/>
                          <a:ea typeface="Roboto"/>
                          <a:cs typeface="Roboto"/>
                          <a:sym typeface="Roboto"/>
                        </a:rPr>
                        <a:t>(1113)</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6F8F9"/>
                    </a:solidFill>
                  </a:tcPr>
                </a:tc>
                <a:tc>
                  <a:txBody>
                    <a:bodyPr/>
                    <a:lstStyle/>
                    <a:p>
                      <a:pPr indent="0" lvl="0" marL="0" marR="0" rtl="0" algn="ctr">
                        <a:lnSpc>
                          <a:spcPct val="115000"/>
                        </a:lnSpc>
                        <a:spcBef>
                          <a:spcPts val="0"/>
                        </a:spcBef>
                        <a:spcAft>
                          <a:spcPts val="0"/>
                        </a:spcAft>
                        <a:buClr>
                          <a:srgbClr val="333333"/>
                        </a:buClr>
                        <a:buSzPts val="1000"/>
                        <a:buFont typeface="Roboto"/>
                        <a:buNone/>
                      </a:pPr>
                      <a:r>
                        <a:rPr lang="en-US" sz="1000" u="none" cap="none" strike="noStrike">
                          <a:solidFill>
                            <a:srgbClr val="333333"/>
                          </a:solidFill>
                          <a:latin typeface="Roboto"/>
                          <a:ea typeface="Roboto"/>
                          <a:cs typeface="Roboto"/>
                          <a:sym typeface="Roboto"/>
                        </a:rPr>
                        <a:t>(E2)</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6F8F9"/>
                    </a:solidFill>
                  </a:tcPr>
                </a:tc>
                <a:tc>
                  <a:txBody>
                    <a:bodyPr/>
                    <a:lstStyle/>
                    <a:p>
                      <a:pPr indent="0" lvl="0" marL="0" marR="0" rtl="0" algn="ctr">
                        <a:lnSpc>
                          <a:spcPct val="115000"/>
                        </a:lnSpc>
                        <a:spcBef>
                          <a:spcPts val="0"/>
                        </a:spcBef>
                        <a:spcAft>
                          <a:spcPts val="0"/>
                        </a:spcAft>
                        <a:buClr>
                          <a:srgbClr val="333333"/>
                        </a:buClr>
                        <a:buSzPts val="1000"/>
                        <a:buFont typeface="Roboto"/>
                        <a:buNone/>
                      </a:pPr>
                      <a:r>
                        <a:rPr lang="en-US" sz="1000" u="none" cap="none" strike="noStrike">
                          <a:solidFill>
                            <a:srgbClr val="333333"/>
                          </a:solidFill>
                          <a:latin typeface="Roboto"/>
                          <a:ea typeface="Roboto"/>
                          <a:cs typeface="Roboto"/>
                          <a:sym typeface="Roboto"/>
                        </a:rPr>
                        <a:t>&lt; 9.66 x 10</a:t>
                      </a:r>
                      <a:r>
                        <a:rPr baseline="30000" lang="en-US" sz="1000" u="none" cap="none" strike="noStrike"/>
                        <a:t>-6</a:t>
                      </a:r>
                      <a:endParaRPr/>
                    </a:p>
                  </a:txBody>
                  <a:tcPr marT="19050" marB="19050" marR="19050" marL="19050" anchor="ctr">
                    <a:lnL cap="flat" cmpd="sng" w="9525">
                      <a:solidFill>
                        <a:srgbClr val="FF0000"/>
                      </a:solidFill>
                      <a:prstDash val="solid"/>
                      <a:round/>
                      <a:headEnd len="sm" w="sm" type="none"/>
                      <a:tailEnd len="sm" w="sm" type="none"/>
                    </a:lnL>
                    <a:lnR cap="flat" cmpd="sng" w="9525">
                      <a:solidFill>
                        <a:srgbClr val="FF0000"/>
                      </a:solidFill>
                      <a:prstDash val="solid"/>
                      <a:round/>
                      <a:headEnd len="sm" w="sm" type="none"/>
                      <a:tailEnd len="sm" w="sm" type="none"/>
                    </a:lnR>
                    <a:lnT cap="flat" cmpd="sng" w="9525">
                      <a:solidFill>
                        <a:srgbClr val="FF0000"/>
                      </a:solidFill>
                      <a:prstDash val="solid"/>
                      <a:round/>
                      <a:headEnd len="sm" w="sm" type="none"/>
                      <a:tailEnd len="sm" w="sm" type="none"/>
                    </a:lnT>
                    <a:lnB cap="flat" cmpd="sng" w="9525">
                      <a:solidFill>
                        <a:srgbClr val="FF0000"/>
                      </a:solidFill>
                      <a:prstDash val="solid"/>
                      <a:round/>
                      <a:headEnd len="sm" w="sm" type="none"/>
                      <a:tailEnd len="sm" w="sm" type="none"/>
                    </a:lnB>
                    <a:solidFill>
                      <a:srgbClr val="F6F8F9"/>
                    </a:solidFill>
                  </a:tcPr>
                </a:tc>
              </a:tr>
            </a:tbl>
          </a:graphicData>
        </a:graphic>
      </p:graphicFrame>
      <p:graphicFrame>
        <p:nvGraphicFramePr>
          <p:cNvPr id="767" name="Google Shape;767;p32"/>
          <p:cNvGraphicFramePr/>
          <p:nvPr/>
        </p:nvGraphicFramePr>
        <p:xfrm>
          <a:off x="4822688" y="5977975"/>
          <a:ext cx="3000000" cy="3000000"/>
        </p:xfrm>
        <a:graphic>
          <a:graphicData uri="http://schemas.openxmlformats.org/drawingml/2006/table">
            <a:tbl>
              <a:tblPr>
                <a:noFill/>
                <a:tableStyleId>{C996CF87-AF6B-4B2F-A149-19EB68599F3B}</a:tableStyleId>
              </a:tblPr>
              <a:tblGrid>
                <a:gridCol w="1390650"/>
                <a:gridCol w="1390650"/>
                <a:gridCol w="1390650"/>
              </a:tblGrid>
              <a:tr h="147425">
                <a:tc>
                  <a:txBody>
                    <a:bodyPr/>
                    <a:lstStyle/>
                    <a:p>
                      <a:pPr indent="0" lvl="0" marL="0" marR="0" rtl="0" algn="ctr">
                        <a:lnSpc>
                          <a:spcPct val="115000"/>
                        </a:lnSpc>
                        <a:spcBef>
                          <a:spcPts val="0"/>
                        </a:spcBef>
                        <a:spcAft>
                          <a:spcPts val="0"/>
                        </a:spcAft>
                        <a:buClr>
                          <a:srgbClr val="FFFFFF"/>
                        </a:buClr>
                        <a:buSzPts val="1000"/>
                        <a:buFont typeface="Roboto"/>
                        <a:buNone/>
                      </a:pPr>
                      <a:r>
                        <a:rPr lang="en-US" sz="1000" u="none" cap="none" strike="noStrike">
                          <a:solidFill>
                            <a:srgbClr val="FFFFFF"/>
                          </a:solidFill>
                          <a:latin typeface="Roboto"/>
                          <a:ea typeface="Roboto"/>
                          <a:cs typeface="Roboto"/>
                          <a:sym typeface="Roboto"/>
                        </a:rPr>
                        <a:t>Energy (keV)</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38761D"/>
                    </a:solidFill>
                  </a:tcPr>
                </a:tc>
                <a:tc>
                  <a:txBody>
                    <a:bodyPr/>
                    <a:lstStyle/>
                    <a:p>
                      <a:pPr indent="0" lvl="0" marL="0" marR="0" rtl="0" algn="ctr">
                        <a:lnSpc>
                          <a:spcPct val="115000"/>
                        </a:lnSpc>
                        <a:spcBef>
                          <a:spcPts val="0"/>
                        </a:spcBef>
                        <a:spcAft>
                          <a:spcPts val="0"/>
                        </a:spcAft>
                        <a:buClr>
                          <a:srgbClr val="FFFFFF"/>
                        </a:buClr>
                        <a:buSzPts val="1000"/>
                        <a:buFont typeface="Roboto"/>
                        <a:buNone/>
                      </a:pPr>
                      <a:r>
                        <a:rPr lang="en-US" sz="1000" u="none" cap="none" strike="noStrike">
                          <a:solidFill>
                            <a:srgbClr val="FFFFFF"/>
                          </a:solidFill>
                          <a:latin typeface="Roboto"/>
                          <a:ea typeface="Roboto"/>
                          <a:cs typeface="Roboto"/>
                          <a:sym typeface="Roboto"/>
                        </a:rPr>
                        <a:t>EL; ML</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38761D"/>
                    </a:solidFill>
                  </a:tcPr>
                </a:tc>
                <a:tc>
                  <a:txBody>
                    <a:bodyPr/>
                    <a:lstStyle/>
                    <a:p>
                      <a:pPr indent="0" lvl="0" marL="0" marR="0" rtl="0" algn="ctr">
                        <a:lnSpc>
                          <a:spcPct val="115000"/>
                        </a:lnSpc>
                        <a:spcBef>
                          <a:spcPts val="0"/>
                        </a:spcBef>
                        <a:spcAft>
                          <a:spcPts val="0"/>
                        </a:spcAft>
                        <a:buClr>
                          <a:srgbClr val="FFFFFF"/>
                        </a:buClr>
                        <a:buSzPts val="1000"/>
                        <a:buFont typeface="Roboto"/>
                        <a:buNone/>
                      </a:pPr>
                      <a:r>
                        <a:rPr lang="en-US" sz="1000" u="none" cap="none" strike="noStrike">
                          <a:solidFill>
                            <a:srgbClr val="FFFFFF"/>
                          </a:solidFill>
                          <a:latin typeface="Roboto"/>
                          <a:ea typeface="Roboto"/>
                          <a:cs typeface="Roboto"/>
                          <a:sym typeface="Roboto"/>
                        </a:rPr>
                        <a:t>B(EL;ML)(W.u.)</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38761D"/>
                    </a:solidFill>
                  </a:tcPr>
                </a:tc>
              </a:tr>
              <a:tr h="200025">
                <a:tc>
                  <a:txBody>
                    <a:bodyPr/>
                    <a:lstStyle/>
                    <a:p>
                      <a:pPr indent="0" lvl="0" marL="0" marR="0" rtl="0" algn="ctr">
                        <a:lnSpc>
                          <a:spcPct val="115000"/>
                        </a:lnSpc>
                        <a:spcBef>
                          <a:spcPts val="0"/>
                        </a:spcBef>
                        <a:spcAft>
                          <a:spcPts val="0"/>
                        </a:spcAft>
                        <a:buClr>
                          <a:schemeClr val="dk1"/>
                        </a:buClr>
                        <a:buSzPts val="1000"/>
                        <a:buFont typeface="Roboto"/>
                        <a:buNone/>
                      </a:pPr>
                      <a:r>
                        <a:rPr lang="en-US" sz="1000" u="none" cap="none" strike="noStrike">
                          <a:latin typeface="Roboto"/>
                          <a:ea typeface="Roboto"/>
                          <a:cs typeface="Roboto"/>
                          <a:sym typeface="Roboto"/>
                        </a:rPr>
                        <a:t>870</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FFFFFF"/>
                    </a:solidFill>
                  </a:tcPr>
                </a:tc>
                <a:tc>
                  <a:txBody>
                    <a:bodyPr/>
                    <a:lstStyle/>
                    <a:p>
                      <a:pPr indent="0" lvl="0" marL="0" marR="0" rtl="0" algn="ctr">
                        <a:lnSpc>
                          <a:spcPct val="115000"/>
                        </a:lnSpc>
                        <a:spcBef>
                          <a:spcPts val="0"/>
                        </a:spcBef>
                        <a:spcAft>
                          <a:spcPts val="0"/>
                        </a:spcAft>
                        <a:buClr>
                          <a:schemeClr val="dk1"/>
                        </a:buClr>
                        <a:buSzPts val="1000"/>
                        <a:buFont typeface="Roboto"/>
                        <a:buNone/>
                      </a:pPr>
                      <a:r>
                        <a:rPr lang="en-US" sz="1000" u="none" cap="none" strike="noStrike">
                          <a:latin typeface="Roboto"/>
                          <a:ea typeface="Roboto"/>
                          <a:cs typeface="Roboto"/>
                          <a:sym typeface="Roboto"/>
                        </a:rPr>
                        <a:t>(E1)</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FFFFFF"/>
                    </a:solidFill>
                  </a:tcPr>
                </a:tc>
                <a:tc>
                  <a:txBody>
                    <a:bodyPr/>
                    <a:lstStyle/>
                    <a:p>
                      <a:pPr indent="0" lvl="0" marL="0" marR="0" rtl="0" algn="ctr">
                        <a:lnSpc>
                          <a:spcPct val="115000"/>
                        </a:lnSpc>
                        <a:spcBef>
                          <a:spcPts val="0"/>
                        </a:spcBef>
                        <a:spcAft>
                          <a:spcPts val="0"/>
                        </a:spcAft>
                        <a:buClr>
                          <a:schemeClr val="dk1"/>
                        </a:buClr>
                        <a:buSzPts val="1000"/>
                        <a:buFont typeface="Roboto"/>
                        <a:buNone/>
                      </a:pPr>
                      <a:r>
                        <a:rPr lang="en-US" sz="1000" u="none" cap="none" strike="noStrike">
                          <a:latin typeface="Roboto"/>
                          <a:ea typeface="Roboto"/>
                          <a:cs typeface="Roboto"/>
                          <a:sym typeface="Roboto"/>
                        </a:rPr>
                        <a:t>&lt; 2.08 x 10</a:t>
                      </a:r>
                      <a:r>
                        <a:rPr baseline="30000" lang="en-US" sz="1000" u="none" cap="none" strike="noStrike"/>
                        <a:t>-9</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FFFFFF"/>
                    </a:solidFill>
                  </a:tcPr>
                </a:tc>
              </a:tr>
              <a:tr h="200025">
                <a:tc>
                  <a:txBody>
                    <a:bodyPr/>
                    <a:lstStyle/>
                    <a:p>
                      <a:pPr indent="0" lvl="0" marL="0" marR="0" rtl="0" algn="ctr">
                        <a:lnSpc>
                          <a:spcPct val="115000"/>
                        </a:lnSpc>
                        <a:spcBef>
                          <a:spcPts val="0"/>
                        </a:spcBef>
                        <a:spcAft>
                          <a:spcPts val="0"/>
                        </a:spcAft>
                        <a:buClr>
                          <a:schemeClr val="dk1"/>
                        </a:buClr>
                        <a:buSzPts val="1000"/>
                        <a:buFont typeface="Roboto"/>
                        <a:buNone/>
                      </a:pPr>
                      <a:r>
                        <a:rPr lang="en-US" sz="1000" u="none" cap="none" strike="noStrike">
                          <a:latin typeface="Roboto"/>
                          <a:ea typeface="Roboto"/>
                          <a:cs typeface="Roboto"/>
                          <a:sym typeface="Roboto"/>
                        </a:rPr>
                        <a:t>(1113)</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F6F8F9"/>
                    </a:solidFill>
                  </a:tcPr>
                </a:tc>
                <a:tc>
                  <a:txBody>
                    <a:bodyPr/>
                    <a:lstStyle/>
                    <a:p>
                      <a:pPr indent="0" lvl="0" marL="0" marR="0" rtl="0" algn="ctr">
                        <a:lnSpc>
                          <a:spcPct val="115000"/>
                        </a:lnSpc>
                        <a:spcBef>
                          <a:spcPts val="0"/>
                        </a:spcBef>
                        <a:spcAft>
                          <a:spcPts val="0"/>
                        </a:spcAft>
                        <a:buClr>
                          <a:schemeClr val="dk1"/>
                        </a:buClr>
                        <a:buSzPts val="1000"/>
                        <a:buFont typeface="Roboto"/>
                        <a:buNone/>
                      </a:pPr>
                      <a:r>
                        <a:rPr lang="en-US" sz="1000" u="none" cap="none" strike="noStrike">
                          <a:latin typeface="Roboto"/>
                          <a:ea typeface="Roboto"/>
                          <a:cs typeface="Roboto"/>
                          <a:sym typeface="Roboto"/>
                        </a:rPr>
                        <a:t>(E3)</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F6F8F9"/>
                    </a:solidFill>
                  </a:tcPr>
                </a:tc>
                <a:tc>
                  <a:txBody>
                    <a:bodyPr/>
                    <a:lstStyle/>
                    <a:p>
                      <a:pPr indent="0" lvl="0" marL="0" marR="0" rtl="0" algn="ctr">
                        <a:lnSpc>
                          <a:spcPct val="115000"/>
                        </a:lnSpc>
                        <a:spcBef>
                          <a:spcPts val="0"/>
                        </a:spcBef>
                        <a:spcAft>
                          <a:spcPts val="0"/>
                        </a:spcAft>
                        <a:buClr>
                          <a:schemeClr val="dk1"/>
                        </a:buClr>
                        <a:buSzPts val="1000"/>
                        <a:buFont typeface="Roboto"/>
                        <a:buNone/>
                      </a:pPr>
                      <a:r>
                        <a:rPr lang="en-US" sz="1000" u="none" cap="none" strike="noStrike">
                          <a:latin typeface="Roboto"/>
                          <a:ea typeface="Roboto"/>
                          <a:cs typeface="Roboto"/>
                          <a:sym typeface="Roboto"/>
                        </a:rPr>
                        <a:t> &lt; 0.572</a:t>
                      </a:r>
                      <a:endParaRPr/>
                    </a:p>
                  </a:txBody>
                  <a:tcPr marT="19050" marB="19050" marR="19050" marL="19050" anchor="ctr">
                    <a:lnL cap="flat" cmpd="sng" w="9525">
                      <a:solidFill>
                        <a:srgbClr val="38761D"/>
                      </a:solidFill>
                      <a:prstDash val="solid"/>
                      <a:round/>
                      <a:headEnd len="sm" w="sm" type="none"/>
                      <a:tailEnd len="sm" w="sm" type="none"/>
                    </a:lnL>
                    <a:lnR cap="flat" cmpd="sng" w="9525">
                      <a:solidFill>
                        <a:srgbClr val="38761D"/>
                      </a:solidFill>
                      <a:prstDash val="solid"/>
                      <a:round/>
                      <a:headEnd len="sm" w="sm" type="none"/>
                      <a:tailEnd len="sm" w="sm" type="none"/>
                    </a:lnR>
                    <a:lnT cap="flat" cmpd="sng" w="9525">
                      <a:solidFill>
                        <a:srgbClr val="38761D"/>
                      </a:solidFill>
                      <a:prstDash val="solid"/>
                      <a:round/>
                      <a:headEnd len="sm" w="sm" type="none"/>
                      <a:tailEnd len="sm" w="sm" type="none"/>
                    </a:lnT>
                    <a:lnB cap="flat" cmpd="sng" w="9525">
                      <a:solidFill>
                        <a:srgbClr val="38761D"/>
                      </a:solidFill>
                      <a:prstDash val="solid"/>
                      <a:round/>
                      <a:headEnd len="sm" w="sm" type="none"/>
                      <a:tailEnd len="sm" w="sm" type="none"/>
                    </a:lnB>
                    <a:solidFill>
                      <a:srgbClr val="F6F8F9"/>
                    </a:solidFill>
                  </a:tcPr>
                </a:tc>
              </a:tr>
            </a:tbl>
          </a:graphicData>
        </a:graphic>
      </p:graphicFrame>
      <p:sp>
        <p:nvSpPr>
          <p:cNvPr id="768" name="Google Shape;768;p32"/>
          <p:cNvSpPr txBox="1"/>
          <p:nvPr/>
        </p:nvSpPr>
        <p:spPr>
          <a:xfrm>
            <a:off x="4757361" y="4496315"/>
            <a:ext cx="1689301"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FF0000"/>
              </a:buClr>
              <a:buSzPts val="1800"/>
              <a:buFont typeface="Arial"/>
              <a:buNone/>
            </a:pPr>
            <a:r>
              <a:rPr b="0" i="0" lang="en-US" sz="1800" u="none" cap="none" strike="noStrike">
                <a:solidFill>
                  <a:srgbClr val="FF0000"/>
                </a:solidFill>
                <a:latin typeface="Arial"/>
                <a:ea typeface="Arial"/>
                <a:cs typeface="Arial"/>
                <a:sym typeface="Arial"/>
              </a:rPr>
              <a:t>(11/2</a:t>
            </a:r>
            <a:r>
              <a:rPr b="1" baseline="30000" i="0" lang="en-US" sz="1800" u="none" cap="none" strike="noStrike">
                <a:solidFill>
                  <a:srgbClr val="FF0000"/>
                </a:solidFill>
                <a:latin typeface="Arial"/>
                <a:ea typeface="Arial"/>
                <a:cs typeface="Arial"/>
                <a:sym typeface="Arial"/>
              </a:rPr>
              <a:t>-</a:t>
            </a:r>
            <a:r>
              <a:rPr b="0" i="0" lang="en-US" sz="1800" u="none" cap="none" strike="noStrike">
                <a:solidFill>
                  <a:srgbClr val="FF0000"/>
                </a:solidFill>
                <a:latin typeface="Arial"/>
                <a:ea typeface="Arial"/>
                <a:cs typeface="Arial"/>
                <a:sym typeface="Arial"/>
              </a:rPr>
              <a:t>) case</a:t>
            </a:r>
            <a:endParaRPr/>
          </a:p>
        </p:txBody>
      </p:sp>
      <p:sp>
        <p:nvSpPr>
          <p:cNvPr id="769" name="Google Shape;769;p32"/>
          <p:cNvSpPr txBox="1"/>
          <p:nvPr/>
        </p:nvSpPr>
        <p:spPr>
          <a:xfrm>
            <a:off x="4733981" y="5595413"/>
            <a:ext cx="1689301" cy="442073"/>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38761D"/>
              </a:buClr>
              <a:buSzPts val="1800"/>
              <a:buFont typeface="Arial"/>
              <a:buNone/>
            </a:pPr>
            <a:r>
              <a:rPr b="0" i="0" lang="en-US" sz="1800" u="none" cap="none" strike="noStrike">
                <a:solidFill>
                  <a:srgbClr val="38761D"/>
                </a:solidFill>
                <a:latin typeface="Arial"/>
                <a:ea typeface="Arial"/>
                <a:cs typeface="Arial"/>
                <a:sym typeface="Arial"/>
              </a:rPr>
              <a:t>(15/2</a:t>
            </a:r>
            <a:r>
              <a:rPr b="0" baseline="30000" i="0" lang="en-US" sz="1800" u="none" cap="none" strike="noStrike">
                <a:solidFill>
                  <a:srgbClr val="38761D"/>
                </a:solidFill>
                <a:latin typeface="Arial"/>
                <a:ea typeface="Arial"/>
                <a:cs typeface="Arial"/>
                <a:sym typeface="Arial"/>
              </a:rPr>
              <a:t>+</a:t>
            </a:r>
            <a:r>
              <a:rPr b="0" i="0" lang="en-US" sz="1800" u="none" cap="none" strike="noStrike">
                <a:solidFill>
                  <a:srgbClr val="38761D"/>
                </a:solidFill>
                <a:latin typeface="Arial"/>
                <a:ea typeface="Arial"/>
                <a:cs typeface="Arial"/>
                <a:sym typeface="Arial"/>
              </a:rPr>
              <a:t>) case</a:t>
            </a:r>
            <a:endParaRPr/>
          </a:p>
        </p:txBody>
      </p:sp>
      <p:sp>
        <p:nvSpPr>
          <p:cNvPr id="770" name="Google Shape;770;p32"/>
          <p:cNvSpPr txBox="1"/>
          <p:nvPr/>
        </p:nvSpPr>
        <p:spPr>
          <a:xfrm>
            <a:off x="5599278" y="5635187"/>
            <a:ext cx="5743500" cy="374238"/>
          </a:xfrm>
          <a:prstGeom prst="rect">
            <a:avLst/>
          </a:prstGeom>
          <a:noFill/>
          <a:ln>
            <a:noFill/>
          </a:ln>
        </p:spPr>
        <p:txBody>
          <a:bodyPr anchorCtr="0" anchor="t" bIns="91400" lIns="91400" spcFirstLastPara="1" rIns="91400" wrap="square" tIns="91400">
            <a:spAutoFit/>
          </a:bodyPr>
          <a:lstStyle/>
          <a:p>
            <a:pPr indent="457200" lvl="0" marL="0" marR="0" rtl="0" algn="l">
              <a:lnSpc>
                <a:spcPct val="100000"/>
              </a:lnSpc>
              <a:spcBef>
                <a:spcPts val="0"/>
              </a:spcBef>
              <a:spcAft>
                <a:spcPts val="0"/>
              </a:spcAft>
              <a:buClr>
                <a:srgbClr val="38761D"/>
              </a:buClr>
              <a:buSzPts val="1300"/>
              <a:buFont typeface="Arial"/>
              <a:buNone/>
            </a:pPr>
            <a:r>
              <a:rPr b="0" i="0" lang="en-US" sz="1300" u="none" cap="none" strike="noStrike">
                <a:solidFill>
                  <a:srgbClr val="38761D"/>
                </a:solidFill>
                <a:latin typeface="Arial"/>
                <a:ea typeface="Arial"/>
                <a:cs typeface="Arial"/>
                <a:sym typeface="Arial"/>
              </a:rPr>
              <a:t>𝜈 5/2</a:t>
            </a:r>
            <a:r>
              <a:rPr b="0" baseline="30000" i="0" lang="en-US" sz="1300" u="none" cap="none" strike="noStrike">
                <a:solidFill>
                  <a:srgbClr val="38761D"/>
                </a:solidFill>
                <a:latin typeface="Arial"/>
                <a:ea typeface="Arial"/>
                <a:cs typeface="Arial"/>
                <a:sym typeface="Arial"/>
              </a:rPr>
              <a:t>-</a:t>
            </a:r>
            <a:r>
              <a:rPr b="1" baseline="30000" i="0" lang="en-US" sz="1300" u="none" cap="none" strike="noStrike">
                <a:solidFill>
                  <a:srgbClr val="38761D"/>
                </a:solidFill>
                <a:latin typeface="Arial"/>
                <a:ea typeface="Arial"/>
                <a:cs typeface="Arial"/>
                <a:sym typeface="Arial"/>
              </a:rPr>
              <a:t> </a:t>
            </a:r>
            <a:r>
              <a:rPr b="0" i="0" lang="en-US" sz="1300" u="none" cap="none" strike="noStrike">
                <a:solidFill>
                  <a:srgbClr val="38761D"/>
                </a:solidFill>
                <a:latin typeface="Arial"/>
                <a:ea typeface="Arial"/>
                <a:cs typeface="Arial"/>
                <a:sym typeface="Arial"/>
              </a:rPr>
              <a:t>[523] ⊗ 𝜋 5/2</a:t>
            </a:r>
            <a:r>
              <a:rPr b="1" baseline="30000" i="0" lang="en-US" sz="1300" u="none" cap="none" strike="noStrike">
                <a:solidFill>
                  <a:srgbClr val="38761D"/>
                </a:solidFill>
                <a:latin typeface="Arial"/>
                <a:ea typeface="Arial"/>
                <a:cs typeface="Arial"/>
                <a:sym typeface="Arial"/>
              </a:rPr>
              <a:t>- </a:t>
            </a:r>
            <a:r>
              <a:rPr b="0" i="0" lang="en-US" sz="1300" u="none" cap="none" strike="noStrike">
                <a:solidFill>
                  <a:srgbClr val="38761D"/>
                </a:solidFill>
                <a:latin typeface="Arial"/>
                <a:ea typeface="Arial"/>
                <a:cs typeface="Arial"/>
                <a:sym typeface="Arial"/>
              </a:rPr>
              <a:t>[523] ⊗ 𝜋 5/2</a:t>
            </a:r>
            <a:r>
              <a:rPr b="1" baseline="30000" i="0" lang="en-US" sz="1300" u="none" cap="none" strike="noStrike">
                <a:solidFill>
                  <a:srgbClr val="38761D"/>
                </a:solidFill>
                <a:latin typeface="Arial"/>
                <a:ea typeface="Arial"/>
                <a:cs typeface="Arial"/>
                <a:sym typeface="Arial"/>
              </a:rPr>
              <a:t>+</a:t>
            </a:r>
            <a:r>
              <a:rPr b="0" i="0" lang="en-US" sz="1300" u="none" cap="none" strike="noStrike">
                <a:solidFill>
                  <a:srgbClr val="38761D"/>
                </a:solidFill>
                <a:latin typeface="Arial"/>
                <a:ea typeface="Arial"/>
                <a:cs typeface="Arial"/>
                <a:sym typeface="Arial"/>
              </a:rPr>
              <a:t>[413]</a:t>
            </a:r>
            <a:endParaRPr/>
          </a:p>
        </p:txBody>
      </p:sp>
      <p:cxnSp>
        <p:nvCxnSpPr>
          <p:cNvPr id="771" name="Google Shape;771;p32"/>
          <p:cNvCxnSpPr/>
          <p:nvPr/>
        </p:nvCxnSpPr>
        <p:spPr>
          <a:xfrm>
            <a:off x="7354438" y="2169976"/>
            <a:ext cx="14100" cy="2094001"/>
          </a:xfrm>
          <a:prstGeom prst="straightConnector1">
            <a:avLst/>
          </a:prstGeom>
          <a:noFill/>
          <a:ln cap="flat" cmpd="sng" w="19050">
            <a:solidFill>
              <a:srgbClr val="FF0000"/>
            </a:solidFill>
            <a:prstDash val="dot"/>
            <a:round/>
            <a:headEnd len="sm" w="sm" type="none"/>
            <a:tailEnd len="med" w="med" type="triangle"/>
          </a:ln>
        </p:spPr>
      </p:cxnSp>
      <p:sp>
        <p:nvSpPr>
          <p:cNvPr id="772" name="Google Shape;772;p32"/>
          <p:cNvSpPr txBox="1"/>
          <p:nvPr/>
        </p:nvSpPr>
        <p:spPr>
          <a:xfrm rot="-5400000">
            <a:off x="7011313" y="1711226"/>
            <a:ext cx="675601" cy="360651"/>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FF0000"/>
              </a:buClr>
              <a:buSzPts val="1200"/>
              <a:buFont typeface="Times"/>
              <a:buNone/>
            </a:pPr>
            <a:r>
              <a:rPr b="0" i="0" lang="en-US" sz="1200" u="none" cap="none" strike="noStrike">
                <a:solidFill>
                  <a:srgbClr val="FF0000"/>
                </a:solidFill>
                <a:latin typeface="Times"/>
                <a:ea typeface="Times"/>
                <a:cs typeface="Times"/>
                <a:sym typeface="Times"/>
              </a:rPr>
              <a:t>(1113)</a:t>
            </a:r>
            <a:endParaRPr/>
          </a:p>
        </p:txBody>
      </p:sp>
      <p:pic>
        <p:nvPicPr>
          <p:cNvPr descr="Google Shape;322;g3b9efe0b97e_0_257" id="773" name="Google Shape;773;p32"/>
          <p:cNvPicPr preferRelativeResize="0"/>
          <p:nvPr/>
        </p:nvPicPr>
        <p:blipFill rotWithShape="1">
          <a:blip r:embed="rId5">
            <a:alphaModFix/>
          </a:blip>
          <a:srcRect b="0" l="0" r="0" t="0"/>
          <a:stretch/>
        </p:blipFill>
        <p:spPr>
          <a:xfrm>
            <a:off x="229424" y="1958838"/>
            <a:ext cx="4419603" cy="2392260"/>
          </a:xfrm>
          <a:prstGeom prst="rect">
            <a:avLst/>
          </a:prstGeom>
          <a:noFill/>
          <a:ln>
            <a:noFill/>
          </a:ln>
        </p:spPr>
      </p:pic>
      <p:pic>
        <p:nvPicPr>
          <p:cNvPr descr="Google Shape;323;g3b9efe0b97e_0_257" id="774" name="Google Shape;774;p32"/>
          <p:cNvPicPr preferRelativeResize="0"/>
          <p:nvPr/>
        </p:nvPicPr>
        <p:blipFill rotWithShape="1">
          <a:blip r:embed="rId6">
            <a:alphaModFix/>
          </a:blip>
          <a:srcRect b="0" l="0" r="0" t="0"/>
          <a:stretch/>
        </p:blipFill>
        <p:spPr>
          <a:xfrm>
            <a:off x="229424" y="4221953"/>
            <a:ext cx="4419603" cy="2392249"/>
          </a:xfrm>
          <a:prstGeom prst="rect">
            <a:avLst/>
          </a:prstGeom>
          <a:noFill/>
          <a:ln>
            <a:noFill/>
          </a:ln>
        </p:spPr>
      </p:pic>
      <p:grpSp>
        <p:nvGrpSpPr>
          <p:cNvPr id="775" name="Google Shape;775;p32"/>
          <p:cNvGrpSpPr/>
          <p:nvPr/>
        </p:nvGrpSpPr>
        <p:grpSpPr>
          <a:xfrm>
            <a:off x="7804235" y="2048766"/>
            <a:ext cx="2211603" cy="455102"/>
            <a:chOff x="-1" y="-1"/>
            <a:chExt cx="2211602" cy="455101"/>
          </a:xfrm>
        </p:grpSpPr>
        <p:sp>
          <p:nvSpPr>
            <p:cNvPr id="776" name="Google Shape;776;p32"/>
            <p:cNvSpPr/>
            <p:nvPr/>
          </p:nvSpPr>
          <p:spPr>
            <a:xfrm>
              <a:off x="-1" y="-1"/>
              <a:ext cx="2211602" cy="455101"/>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Times"/>
                <a:buNone/>
              </a:pPr>
              <a:r>
                <a:t/>
              </a:r>
              <a:endParaRPr b="0" i="0" sz="1400" u="none" cap="none" strike="noStrike">
                <a:solidFill>
                  <a:srgbClr val="000000"/>
                </a:solidFill>
                <a:latin typeface="Times"/>
                <a:ea typeface="Times"/>
                <a:cs typeface="Times"/>
                <a:sym typeface="Times"/>
              </a:endParaRPr>
            </a:p>
          </p:txBody>
        </p:sp>
        <p:sp>
          <p:nvSpPr>
            <p:cNvPr id="777" name="Google Shape;777;p32"/>
            <p:cNvSpPr txBox="1"/>
            <p:nvPr/>
          </p:nvSpPr>
          <p:spPr>
            <a:xfrm>
              <a:off x="-1" y="-1"/>
              <a:ext cx="2211602" cy="445233"/>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Times"/>
                <a:buNone/>
              </a:pPr>
              <a:r>
                <a:rPr b="0" i="0" lang="en-US" sz="1400" u="none" cap="none" strike="noStrike">
                  <a:solidFill>
                    <a:srgbClr val="000000"/>
                  </a:solidFill>
                  <a:latin typeface="Times"/>
                  <a:ea typeface="Times"/>
                  <a:cs typeface="Times"/>
                  <a:sym typeface="Times"/>
                </a:rPr>
                <a:t>T</a:t>
              </a:r>
              <a:r>
                <a:rPr b="0" baseline="-25000" i="0" lang="en-US" sz="1400" u="none" cap="none" strike="noStrike">
                  <a:solidFill>
                    <a:srgbClr val="000000"/>
                  </a:solidFill>
                  <a:latin typeface="Times"/>
                  <a:ea typeface="Times"/>
                  <a:cs typeface="Times"/>
                  <a:sym typeface="Times"/>
                </a:rPr>
                <a:t>1/2 </a:t>
              </a:r>
              <a:r>
                <a:rPr b="0" i="0" lang="en-US" sz="1400" u="none" cap="none" strike="noStrike">
                  <a:solidFill>
                    <a:srgbClr val="000000"/>
                  </a:solidFill>
                  <a:latin typeface="Times"/>
                  <a:ea typeface="Times"/>
                  <a:cs typeface="Times"/>
                  <a:sym typeface="Times"/>
                </a:rPr>
                <a:t>= 132(8) ns</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33"/>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783" name="Google Shape;783;p33"/>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baseline="30000" lang="en-US"/>
              <a:t>158</a:t>
            </a:r>
            <a:r>
              <a:rPr lang="en-US" sz="3600"/>
              <a:t>Sm with DNO-SM</a:t>
            </a:r>
            <a:endParaRPr/>
          </a:p>
        </p:txBody>
      </p:sp>
      <p:pic>
        <p:nvPicPr>
          <p:cNvPr descr="Image" id="784" name="Google Shape;784;p33"/>
          <p:cNvPicPr preferRelativeResize="0"/>
          <p:nvPr/>
        </p:nvPicPr>
        <p:blipFill rotWithShape="1">
          <a:blip r:embed="rId3">
            <a:alphaModFix/>
          </a:blip>
          <a:srcRect b="0" l="0" r="34892" t="0"/>
          <a:stretch/>
        </p:blipFill>
        <p:spPr>
          <a:xfrm>
            <a:off x="4955179" y="1095485"/>
            <a:ext cx="3962213" cy="3930993"/>
          </a:xfrm>
          <a:prstGeom prst="rect">
            <a:avLst/>
          </a:prstGeom>
          <a:noFill/>
          <a:ln>
            <a:noFill/>
          </a:ln>
        </p:spPr>
      </p:pic>
      <p:pic>
        <p:nvPicPr>
          <p:cNvPr descr="Image" id="785" name="Google Shape;785;p33"/>
          <p:cNvPicPr preferRelativeResize="0"/>
          <p:nvPr/>
        </p:nvPicPr>
        <p:blipFill rotWithShape="1">
          <a:blip r:embed="rId4">
            <a:alphaModFix/>
          </a:blip>
          <a:srcRect b="0" l="0" r="0" t="0"/>
          <a:stretch/>
        </p:blipFill>
        <p:spPr>
          <a:xfrm>
            <a:off x="4954802" y="4978932"/>
            <a:ext cx="3551196" cy="1623169"/>
          </a:xfrm>
          <a:prstGeom prst="rect">
            <a:avLst/>
          </a:prstGeom>
          <a:noFill/>
          <a:ln>
            <a:noFill/>
          </a:ln>
        </p:spPr>
      </p:pic>
      <p:pic>
        <p:nvPicPr>
          <p:cNvPr descr="Image" id="786" name="Google Shape;786;p33"/>
          <p:cNvPicPr preferRelativeResize="0"/>
          <p:nvPr/>
        </p:nvPicPr>
        <p:blipFill rotWithShape="1">
          <a:blip r:embed="rId5">
            <a:alphaModFix/>
          </a:blip>
          <a:srcRect b="0" l="0" r="0" t="0"/>
          <a:stretch/>
        </p:blipFill>
        <p:spPr>
          <a:xfrm>
            <a:off x="445397" y="1696016"/>
            <a:ext cx="3962401" cy="952501"/>
          </a:xfrm>
          <a:prstGeom prst="rect">
            <a:avLst/>
          </a:prstGeom>
          <a:noFill/>
          <a:ln>
            <a:noFill/>
          </a:ln>
        </p:spPr>
      </p:pic>
      <p:pic>
        <p:nvPicPr>
          <p:cNvPr descr="Screenshot 2026-07-07 at 10.45.14.png" id="787" name="Google Shape;787;p33"/>
          <p:cNvPicPr preferRelativeResize="0"/>
          <p:nvPr/>
        </p:nvPicPr>
        <p:blipFill rotWithShape="1">
          <a:blip r:embed="rId6">
            <a:alphaModFix/>
          </a:blip>
          <a:srcRect b="0" l="0" r="0" t="0"/>
          <a:stretch/>
        </p:blipFill>
        <p:spPr>
          <a:xfrm>
            <a:off x="254186" y="2706993"/>
            <a:ext cx="3759201" cy="1676401"/>
          </a:xfrm>
          <a:prstGeom prst="rect">
            <a:avLst/>
          </a:prstGeom>
          <a:noFill/>
          <a:ln>
            <a:noFill/>
          </a:ln>
        </p:spPr>
      </p:pic>
      <p:pic>
        <p:nvPicPr>
          <p:cNvPr descr="Image" id="788" name="Google Shape;788;p33"/>
          <p:cNvPicPr preferRelativeResize="0"/>
          <p:nvPr/>
        </p:nvPicPr>
        <p:blipFill rotWithShape="1">
          <a:blip r:embed="rId7">
            <a:alphaModFix/>
          </a:blip>
          <a:srcRect b="0" l="0" r="0" t="0"/>
          <a:stretch/>
        </p:blipFill>
        <p:spPr>
          <a:xfrm>
            <a:off x="164499" y="6226438"/>
            <a:ext cx="3333069" cy="309805"/>
          </a:xfrm>
          <a:prstGeom prst="rect">
            <a:avLst/>
          </a:prstGeom>
          <a:noFill/>
          <a:ln>
            <a:noFill/>
          </a:ln>
        </p:spPr>
      </p:pic>
      <p:sp>
        <p:nvSpPr>
          <p:cNvPr id="789" name="Google Shape;789;p33"/>
          <p:cNvSpPr txBox="1"/>
          <p:nvPr/>
        </p:nvSpPr>
        <p:spPr>
          <a:xfrm>
            <a:off x="5222923" y="1148012"/>
            <a:ext cx="3550122"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Private communication D.D. Dao, F. Nowacki</a:t>
            </a:r>
            <a:endParaRPr/>
          </a:p>
        </p:txBody>
      </p:sp>
      <p:sp>
        <p:nvSpPr>
          <p:cNvPr id="790" name="Google Shape;790;p33"/>
          <p:cNvSpPr txBox="1"/>
          <p:nvPr/>
        </p:nvSpPr>
        <p:spPr>
          <a:xfrm>
            <a:off x="399919" y="1283594"/>
            <a:ext cx="3467734"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Adapted from F. Nowacki NUSTAR Seminar</a:t>
            </a:r>
            <a:endParaRPr/>
          </a:p>
        </p:txBody>
      </p:sp>
      <p:pic>
        <p:nvPicPr>
          <p:cNvPr descr="Image" id="791" name="Google Shape;791;p33"/>
          <p:cNvPicPr preferRelativeResize="0"/>
          <p:nvPr/>
        </p:nvPicPr>
        <p:blipFill rotWithShape="1">
          <a:blip r:embed="rId8">
            <a:alphaModFix/>
          </a:blip>
          <a:srcRect b="0" l="0" r="0" t="0"/>
          <a:stretch/>
        </p:blipFill>
        <p:spPr>
          <a:xfrm>
            <a:off x="967266" y="4626378"/>
            <a:ext cx="2380040" cy="124433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34"/>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393;g3c2096a0baf_0_96" id="797" name="Google Shape;797;p34"/>
          <p:cNvPicPr preferRelativeResize="0"/>
          <p:nvPr/>
        </p:nvPicPr>
        <p:blipFill rotWithShape="1">
          <a:blip r:embed="rId3">
            <a:alphaModFix/>
          </a:blip>
          <a:srcRect b="0" l="0" r="6093" t="0"/>
          <a:stretch/>
        </p:blipFill>
        <p:spPr>
          <a:xfrm>
            <a:off x="53293" y="2911581"/>
            <a:ext cx="3792442" cy="3007032"/>
          </a:xfrm>
          <a:prstGeom prst="rect">
            <a:avLst/>
          </a:prstGeom>
          <a:noFill/>
          <a:ln>
            <a:noFill/>
          </a:ln>
        </p:spPr>
      </p:pic>
      <p:grpSp>
        <p:nvGrpSpPr>
          <p:cNvPr id="798" name="Google Shape;798;p34"/>
          <p:cNvGrpSpPr/>
          <p:nvPr/>
        </p:nvGrpSpPr>
        <p:grpSpPr>
          <a:xfrm>
            <a:off x="173129" y="1763143"/>
            <a:ext cx="3672603" cy="1090802"/>
            <a:chOff x="-1" y="0"/>
            <a:chExt cx="3672601" cy="1090800"/>
          </a:xfrm>
        </p:grpSpPr>
        <p:sp>
          <p:nvSpPr>
            <p:cNvPr id="799" name="Google Shape;799;p34"/>
            <p:cNvSpPr/>
            <p:nvPr/>
          </p:nvSpPr>
          <p:spPr>
            <a:xfrm>
              <a:off x="-1" y="0"/>
              <a:ext cx="3672601" cy="1090800"/>
            </a:xfrm>
            <a:prstGeom prst="rect">
              <a:avLst/>
            </a:pr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800" name="Google Shape;800;p34"/>
            <p:cNvSpPr txBox="1"/>
            <p:nvPr/>
          </p:nvSpPr>
          <p:spPr>
            <a:xfrm>
              <a:off x="4762" y="4762"/>
              <a:ext cx="3663075" cy="1021165"/>
            </a:xfrm>
            <a:prstGeom prst="rect">
              <a:avLst/>
            </a:prstGeom>
            <a:noFill/>
            <a:ln>
              <a:noFill/>
            </a:ln>
          </p:spPr>
          <p:txBody>
            <a:bodyPr anchorCtr="0" anchor="t" bIns="68550" lIns="68550" spcFirstLastPara="1" rIns="68550" wrap="square" tIns="68550">
              <a:spAutoFit/>
            </a:bodyPr>
            <a:lstStyle/>
            <a:p>
              <a:pPr indent="-2413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Previous </a:t>
              </a:r>
              <a:r>
                <a:rPr b="0" i="0" lang="en-US" sz="1200" u="none" cap="none" strike="noStrike">
                  <a:solidFill>
                    <a:srgbClr val="FF0000"/>
                  </a:solidFill>
                  <a:latin typeface="Arial"/>
                  <a:ea typeface="Arial"/>
                  <a:cs typeface="Arial"/>
                  <a:sym typeface="Arial"/>
                </a:rPr>
                <a:t>PSM</a:t>
              </a:r>
              <a:r>
                <a:rPr b="0" i="0" lang="en-US" sz="1200" u="none" cap="none" strike="noStrike">
                  <a:solidFill>
                    <a:srgbClr val="000000"/>
                  </a:solidFill>
                  <a:latin typeface="Arial"/>
                  <a:ea typeface="Arial"/>
                  <a:cs typeface="Arial"/>
                  <a:sym typeface="Arial"/>
                </a:rPr>
                <a:t> calculations done for </a:t>
              </a:r>
              <a:endParaRPr/>
            </a:p>
            <a:p>
              <a:pPr indent="34290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odd-N </a:t>
              </a:r>
              <a:r>
                <a:rPr b="0" baseline="30000" i="0" lang="en-US" sz="1200" u="none" cap="none" strike="noStrike">
                  <a:solidFill>
                    <a:srgbClr val="000000"/>
                  </a:solidFill>
                  <a:latin typeface="Arial"/>
                  <a:ea typeface="Arial"/>
                  <a:cs typeface="Arial"/>
                  <a:sym typeface="Arial"/>
                </a:rPr>
                <a:t>153,155,157</a:t>
              </a:r>
              <a:r>
                <a:rPr b="0" i="0" lang="en-US" sz="1200" u="none" cap="none" strike="noStrike">
                  <a:solidFill>
                    <a:srgbClr val="000000"/>
                  </a:solidFill>
                  <a:latin typeface="Arial"/>
                  <a:ea typeface="Arial"/>
                  <a:cs typeface="Arial"/>
                  <a:sym typeface="Arial"/>
                </a:rPr>
                <a:t>Sm isotopes [1].</a:t>
              </a:r>
              <a:endParaRPr/>
            </a:p>
            <a:p>
              <a:pPr indent="-241300" lvl="0" marL="3429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Reasonable agreement in reproducing band head energies and band spectra observed in high-spin studies with GAMMASPHERE [2]</a:t>
              </a:r>
              <a:r>
                <a:rPr b="0" i="0" lang="en-US" sz="1100" u="none" cap="none" strike="noStrike">
                  <a:solidFill>
                    <a:srgbClr val="000000"/>
                  </a:solidFill>
                  <a:latin typeface="Arial"/>
                  <a:ea typeface="Arial"/>
                  <a:cs typeface="Arial"/>
                  <a:sym typeface="Arial"/>
                </a:rPr>
                <a:t>.</a:t>
              </a:r>
              <a:endParaRPr/>
            </a:p>
          </p:txBody>
        </p:sp>
      </p:grpSp>
      <p:sp>
        <p:nvSpPr>
          <p:cNvPr id="801" name="Google Shape;801;p34"/>
          <p:cNvSpPr txBox="1"/>
          <p:nvPr/>
        </p:nvSpPr>
        <p:spPr>
          <a:xfrm>
            <a:off x="4104499" y="5220513"/>
            <a:ext cx="3651001" cy="487765"/>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[1] Pandit et al. Eur. Phys. J. Plus </a:t>
            </a:r>
            <a:r>
              <a:rPr b="1" i="0" lang="en-US" sz="1200" u="none" cap="none" strike="noStrike">
                <a:solidFill>
                  <a:srgbClr val="000000"/>
                </a:solidFill>
                <a:latin typeface="Arial"/>
                <a:ea typeface="Arial"/>
                <a:cs typeface="Arial"/>
                <a:sym typeface="Arial"/>
              </a:rPr>
              <a:t>135</a:t>
            </a:r>
            <a:r>
              <a:rPr b="0" i="0" lang="en-US" sz="1200" u="none" cap="none" strike="noStrike">
                <a:solidFill>
                  <a:srgbClr val="000000"/>
                </a:solidFill>
                <a:latin typeface="Arial"/>
                <a:ea typeface="Arial"/>
                <a:cs typeface="Arial"/>
                <a:sym typeface="Arial"/>
              </a:rPr>
              <a:t>, 830 (2020)</a:t>
            </a:r>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[2] C. Zachary, Ph.D. thesis (2019)</a:t>
            </a:r>
            <a:endParaRPr/>
          </a:p>
        </p:txBody>
      </p:sp>
      <p:pic>
        <p:nvPicPr>
          <p:cNvPr descr="Google Shape;396;g3c2096a0baf_0_96" id="802" name="Google Shape;802;p34"/>
          <p:cNvPicPr preferRelativeResize="0"/>
          <p:nvPr/>
        </p:nvPicPr>
        <p:blipFill rotWithShape="1">
          <a:blip r:embed="rId4">
            <a:alphaModFix/>
          </a:blip>
          <a:srcRect b="0" l="0" r="0" t="0"/>
          <a:stretch/>
        </p:blipFill>
        <p:spPr>
          <a:xfrm>
            <a:off x="3892353" y="1656381"/>
            <a:ext cx="4976702" cy="3547777"/>
          </a:xfrm>
          <a:prstGeom prst="rect">
            <a:avLst/>
          </a:prstGeom>
          <a:noFill/>
          <a:ln>
            <a:noFill/>
          </a:ln>
        </p:spPr>
      </p:pic>
      <p:sp>
        <p:nvSpPr>
          <p:cNvPr id="803" name="Google Shape;803;p34"/>
          <p:cNvSpPr txBox="1"/>
          <p:nvPr/>
        </p:nvSpPr>
        <p:spPr>
          <a:xfrm>
            <a:off x="5583237" y="4291805"/>
            <a:ext cx="3382801" cy="562719"/>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Clr>
                <a:srgbClr val="FF0000"/>
              </a:buClr>
              <a:buSzPts val="1500"/>
              <a:buFont typeface="Arial"/>
              <a:buNone/>
            </a:pPr>
            <a:r>
              <a:rPr b="0" i="0" lang="en-US" sz="1500" u="none" cap="none" strike="noStrike">
                <a:solidFill>
                  <a:srgbClr val="FF0000"/>
                </a:solidFill>
                <a:latin typeface="Arial"/>
                <a:ea typeface="Arial"/>
                <a:cs typeface="Arial"/>
                <a:sym typeface="Arial"/>
              </a:rPr>
              <a:t>Predicted K = 11/2 band head starts</a:t>
            </a:r>
            <a:endParaRPr/>
          </a:p>
          <a:p>
            <a:pPr indent="0" lvl="0" marL="0" marR="0" rtl="0" algn="l">
              <a:lnSpc>
                <a:spcPct val="100000"/>
              </a:lnSpc>
              <a:spcBef>
                <a:spcPts val="0"/>
              </a:spcBef>
              <a:spcAft>
                <a:spcPts val="0"/>
              </a:spcAft>
              <a:buClr>
                <a:srgbClr val="FF0000"/>
              </a:buClr>
              <a:buSzPts val="1500"/>
              <a:buFont typeface="Arial"/>
              <a:buNone/>
            </a:pPr>
            <a:r>
              <a:rPr b="0" i="0" lang="en-US" sz="1500" u="none" cap="none" strike="noStrike">
                <a:solidFill>
                  <a:srgbClr val="FF0000"/>
                </a:solidFill>
                <a:latin typeface="Arial"/>
                <a:ea typeface="Arial"/>
                <a:cs typeface="Arial"/>
                <a:sym typeface="Arial"/>
              </a:rPr>
              <a:t>~ 0.5 MeV off from our measurement </a:t>
            </a:r>
            <a:endParaRPr/>
          </a:p>
        </p:txBody>
      </p:sp>
      <p:sp>
        <p:nvSpPr>
          <p:cNvPr id="804" name="Google Shape;804;p34"/>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Previous calculations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35"/>
          <p:cNvSpPr txBox="1"/>
          <p:nvPr>
            <p:ph idx="12" type="sldNum"/>
          </p:nvPr>
        </p:nvSpPr>
        <p:spPr>
          <a:xfrm>
            <a:off x="8388837" y="6630120"/>
            <a:ext cx="243964"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403;g3c2096a0baf_0_107" id="810" name="Google Shape;810;p35"/>
          <p:cNvPicPr preferRelativeResize="0"/>
          <p:nvPr/>
        </p:nvPicPr>
        <p:blipFill rotWithShape="1">
          <a:blip r:embed="rId3">
            <a:alphaModFix/>
          </a:blip>
          <a:srcRect b="0" l="0" r="0" t="0"/>
          <a:stretch/>
        </p:blipFill>
        <p:spPr>
          <a:xfrm>
            <a:off x="315900" y="1572650"/>
            <a:ext cx="8179327" cy="5018693"/>
          </a:xfrm>
          <a:prstGeom prst="rect">
            <a:avLst/>
          </a:prstGeom>
          <a:noFill/>
          <a:ln>
            <a:noFill/>
          </a:ln>
        </p:spPr>
      </p:pic>
      <p:sp>
        <p:nvSpPr>
          <p:cNvPr id="811" name="Google Shape;811;p35"/>
          <p:cNvSpPr txBox="1"/>
          <p:nvPr/>
        </p:nvSpPr>
        <p:spPr>
          <a:xfrm>
            <a:off x="645895" y="1396603"/>
            <a:ext cx="4012202" cy="492081"/>
          </a:xfrm>
          <a:prstGeom prst="rect">
            <a:avLst/>
          </a:prstGeom>
          <a:noFill/>
          <a:ln>
            <a:noFill/>
          </a:ln>
        </p:spPr>
        <p:txBody>
          <a:bodyPr anchorCtr="0" anchor="t" bIns="95925" lIns="95925" spcFirstLastPara="1" rIns="95925" wrap="square" tIns="959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Pair hopping model: F. Barranco, G. F. Bertsch, R. A. Broglia, and E. Vigezzi, Nucl. Phys. A 512, 253 (1990).</a:t>
            </a:r>
            <a:endParaRPr/>
          </a:p>
        </p:txBody>
      </p:sp>
      <p:sp>
        <p:nvSpPr>
          <p:cNvPr id="812" name="Google Shape;812;p35"/>
          <p:cNvSpPr txBox="1"/>
          <p:nvPr/>
        </p:nvSpPr>
        <p:spPr>
          <a:xfrm>
            <a:off x="5079736" y="1572650"/>
            <a:ext cx="3415501" cy="364665"/>
          </a:xfrm>
          <a:prstGeom prst="rect">
            <a:avLst/>
          </a:prstGeom>
          <a:noFill/>
          <a:ln>
            <a:noFill/>
          </a:ln>
        </p:spPr>
        <p:txBody>
          <a:bodyPr anchorCtr="0" anchor="t" bIns="95925" lIns="95925" spcFirstLastPara="1" rIns="95925" wrap="square" tIns="959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Urban et. al., PRC </a:t>
            </a:r>
            <a:r>
              <a:rPr b="1" i="0" lang="en-US" sz="1200" u="none" cap="none" strike="noStrike">
                <a:solidFill>
                  <a:srgbClr val="000000"/>
                </a:solidFill>
                <a:latin typeface="Arial"/>
                <a:ea typeface="Arial"/>
                <a:cs typeface="Arial"/>
                <a:sym typeface="Arial"/>
              </a:rPr>
              <a:t>102</a:t>
            </a:r>
            <a:r>
              <a:rPr b="0" i="0" lang="en-US" sz="1200" u="none" cap="none" strike="noStrike">
                <a:solidFill>
                  <a:srgbClr val="000000"/>
                </a:solidFill>
                <a:latin typeface="Arial"/>
                <a:ea typeface="Arial"/>
                <a:cs typeface="Arial"/>
                <a:sym typeface="Arial"/>
              </a:rPr>
              <a:t>, 064321 (2020)</a:t>
            </a:r>
            <a:endParaRPr/>
          </a:p>
        </p:txBody>
      </p:sp>
      <p:sp>
        <p:nvSpPr>
          <p:cNvPr id="813" name="Google Shape;813;p35"/>
          <p:cNvSpPr txBox="1"/>
          <p:nvPr>
            <p:ph idx="4294967295" type="title"/>
          </p:nvPr>
        </p:nvSpPr>
        <p:spPr>
          <a:xfrm>
            <a:off x="152401" y="413250"/>
            <a:ext cx="6508802"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Back up: Pair-hopping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319" name="Google Shape;319;p4"/>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600"/>
              <a:buFont typeface="Arial"/>
              <a:buNone/>
            </a:pPr>
            <a:r>
              <a:rPr lang="en-US" sz="3600"/>
              <a:t>The lone survivors</a:t>
            </a:r>
            <a:endParaRPr/>
          </a:p>
        </p:txBody>
      </p:sp>
      <p:pic>
        <p:nvPicPr>
          <p:cNvPr descr="Screenshot 2026-08-27 at 10.36.11.png" id="320" name="Google Shape;320;p4"/>
          <p:cNvPicPr preferRelativeResize="0"/>
          <p:nvPr/>
        </p:nvPicPr>
        <p:blipFill rotWithShape="1">
          <a:blip r:embed="rId3">
            <a:alphaModFix/>
          </a:blip>
          <a:srcRect b="0" l="0" r="0" t="0"/>
          <a:stretch/>
        </p:blipFill>
        <p:spPr>
          <a:xfrm>
            <a:off x="50499" y="1709043"/>
            <a:ext cx="6955657" cy="3332920"/>
          </a:xfrm>
          <a:prstGeom prst="rect">
            <a:avLst/>
          </a:prstGeom>
          <a:noFill/>
          <a:ln>
            <a:noFill/>
          </a:ln>
        </p:spPr>
      </p:pic>
      <p:sp>
        <p:nvSpPr>
          <p:cNvPr id="321" name="Google Shape;321;p4"/>
          <p:cNvSpPr txBox="1"/>
          <p:nvPr/>
        </p:nvSpPr>
        <p:spPr>
          <a:xfrm>
            <a:off x="4259012" y="6270846"/>
            <a:ext cx="4878599" cy="3002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35353"/>
              </a:buClr>
              <a:buSzPts val="1100"/>
              <a:buFont typeface="Arial"/>
              <a:buNone/>
            </a:pPr>
            <a:r>
              <a:rPr b="0" i="0" lang="en-US" sz="1100" u="none" cap="none" strike="noStrike">
                <a:solidFill>
                  <a:srgbClr val="535353"/>
                </a:solidFill>
                <a:latin typeface="Arial"/>
                <a:ea typeface="Arial"/>
                <a:cs typeface="Arial"/>
                <a:sym typeface="Arial"/>
              </a:rPr>
              <a:t>Figure adapted from: </a:t>
            </a:r>
            <a:endParaRPr/>
          </a:p>
          <a:p>
            <a:pPr indent="0" lvl="0" marL="0" marR="0" rtl="0" algn="l">
              <a:lnSpc>
                <a:spcPct val="100000"/>
              </a:lnSpc>
              <a:spcBef>
                <a:spcPts val="0"/>
              </a:spcBef>
              <a:spcAft>
                <a:spcPts val="0"/>
              </a:spcAft>
              <a:buClr>
                <a:srgbClr val="535353"/>
              </a:buClr>
              <a:buSzPts val="1100"/>
              <a:buFont typeface="Arial"/>
              <a:buNone/>
            </a:pPr>
            <a:r>
              <a:rPr b="0" i="0" lang="en-US" sz="1100" u="none" cap="none" strike="noStrike">
                <a:solidFill>
                  <a:srgbClr val="535353"/>
                </a:solidFill>
                <a:latin typeface="Arial"/>
                <a:ea typeface="Arial"/>
                <a:cs typeface="Arial"/>
                <a:sym typeface="Arial"/>
              </a:rPr>
              <a:t>G.D. Dracoulis, P.M. Walker, F.G. Kondev, Rep. Prog. Phys. 79, 076301 (2016)</a:t>
            </a:r>
            <a:endParaRPr/>
          </a:p>
        </p:txBody>
      </p:sp>
      <p:sp>
        <p:nvSpPr>
          <p:cNvPr id="322" name="Google Shape;322;p4"/>
          <p:cNvSpPr txBox="1"/>
          <p:nvPr/>
        </p:nvSpPr>
        <p:spPr>
          <a:xfrm>
            <a:off x="1138057" y="5400408"/>
            <a:ext cx="4066252" cy="14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35353"/>
              </a:buClr>
              <a:buSzPts val="1100"/>
              <a:buFont typeface="Arial"/>
              <a:buNone/>
            </a:pPr>
            <a:r>
              <a:rPr b="0" i="0" lang="en-US" sz="1100" u="none" cap="none" strike="noStrike">
                <a:solidFill>
                  <a:srgbClr val="535353"/>
                </a:solidFill>
                <a:latin typeface="Arial"/>
                <a:ea typeface="Arial"/>
                <a:cs typeface="Arial"/>
                <a:sym typeface="Arial"/>
              </a:rPr>
              <a:t>Level scheme taken from: Z. Patel et al., PRL 113, 262502 (2014)</a:t>
            </a:r>
            <a:endParaRPr/>
          </a:p>
        </p:txBody>
      </p:sp>
      <p:sp>
        <p:nvSpPr>
          <p:cNvPr id="323" name="Google Shape;323;p4"/>
          <p:cNvSpPr txBox="1"/>
          <p:nvPr/>
        </p:nvSpPr>
        <p:spPr>
          <a:xfrm>
            <a:off x="2528956" y="4974565"/>
            <a:ext cx="727262" cy="3333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300"/>
              <a:buFont typeface="Arial"/>
              <a:buNone/>
            </a:pPr>
            <a:r>
              <a:rPr b="0" baseline="30000" i="0" lang="en-US" sz="2300" u="none" cap="none" strike="noStrike">
                <a:solidFill>
                  <a:srgbClr val="000000"/>
                </a:solidFill>
                <a:latin typeface="Arial"/>
                <a:ea typeface="Arial"/>
                <a:cs typeface="Arial"/>
                <a:sym typeface="Arial"/>
              </a:rPr>
              <a:t>166</a:t>
            </a:r>
            <a:r>
              <a:rPr b="0" i="0" lang="en-US" sz="2300" u="none" cap="none" strike="noStrike">
                <a:solidFill>
                  <a:srgbClr val="000000"/>
                </a:solidFill>
                <a:latin typeface="Arial"/>
                <a:ea typeface="Arial"/>
                <a:cs typeface="Arial"/>
                <a:sym typeface="Arial"/>
              </a:rPr>
              <a:t>Gd</a:t>
            </a:r>
            <a:endParaRPr/>
          </a:p>
        </p:txBody>
      </p:sp>
      <p:pic>
        <p:nvPicPr>
          <p:cNvPr descr="Google Shape;145;g3f06210334e_0_4" id="324" name="Google Shape;324;p4"/>
          <p:cNvPicPr preferRelativeResize="0"/>
          <p:nvPr/>
        </p:nvPicPr>
        <p:blipFill rotWithShape="1">
          <a:blip r:embed="rId4">
            <a:alphaModFix/>
          </a:blip>
          <a:srcRect b="0" l="0" r="0" t="0"/>
          <a:stretch/>
        </p:blipFill>
        <p:spPr>
          <a:xfrm>
            <a:off x="5899581" y="3533185"/>
            <a:ext cx="3079279" cy="2520781"/>
          </a:xfrm>
          <a:prstGeom prst="rect">
            <a:avLst/>
          </a:prstGeom>
          <a:noFill/>
          <a:ln>
            <a:noFill/>
          </a:ln>
        </p:spPr>
      </p:pic>
      <p:sp>
        <p:nvSpPr>
          <p:cNvPr id="325" name="Google Shape;325;p4"/>
          <p:cNvSpPr txBox="1"/>
          <p:nvPr/>
        </p:nvSpPr>
        <p:spPr>
          <a:xfrm>
            <a:off x="7527075" y="5873690"/>
            <a:ext cx="197438" cy="309424"/>
          </a:xfrm>
          <a:prstGeom prst="rect">
            <a:avLst/>
          </a:prstGeom>
          <a:solidFill>
            <a:srgbClr val="FFFFFF"/>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2600"/>
              </a:buClr>
              <a:buSzPts val="1800"/>
              <a:buFont typeface="Arial"/>
              <a:buNone/>
            </a:pPr>
            <a:r>
              <a:t/>
            </a:r>
            <a:endParaRPr b="0" i="0" sz="1800" u="none" cap="none" strike="noStrike">
              <a:solidFill>
                <a:srgbClr val="FF2600"/>
              </a:solidFill>
              <a:latin typeface="Arial"/>
              <a:ea typeface="Arial"/>
              <a:cs typeface="Arial"/>
              <a:sym typeface="Arial"/>
            </a:endParaRPr>
          </a:p>
        </p:txBody>
      </p:sp>
      <p:sp>
        <p:nvSpPr>
          <p:cNvPr id="326" name="Google Shape;326;p4"/>
          <p:cNvSpPr txBox="1"/>
          <p:nvPr/>
        </p:nvSpPr>
        <p:spPr>
          <a:xfrm>
            <a:off x="2265078" y="2654514"/>
            <a:ext cx="679513" cy="30942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2600"/>
              </a:buClr>
              <a:buSzPts val="1800"/>
              <a:buFont typeface="Arial"/>
              <a:buNone/>
            </a:pPr>
            <a:r>
              <a:t/>
            </a:r>
            <a:endParaRPr b="0" i="0" sz="1800" u="none" cap="none" strike="noStrike">
              <a:solidFill>
                <a:srgbClr val="FF2600"/>
              </a:solidFill>
              <a:latin typeface="Arial"/>
              <a:ea typeface="Arial"/>
              <a:cs typeface="Arial"/>
              <a:sym typeface="Arial"/>
            </a:endParaRPr>
          </a:p>
        </p:txBody>
      </p:sp>
      <p:sp>
        <p:nvSpPr>
          <p:cNvPr id="327" name="Google Shape;327;p4"/>
          <p:cNvSpPr txBox="1"/>
          <p:nvPr/>
        </p:nvSpPr>
        <p:spPr>
          <a:xfrm>
            <a:off x="1068374" y="4732539"/>
            <a:ext cx="679513" cy="30942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2600"/>
              </a:buClr>
              <a:buSzPts val="1800"/>
              <a:buFont typeface="Arial"/>
              <a:buNone/>
            </a:pPr>
            <a:r>
              <a:t/>
            </a:r>
            <a:endParaRPr b="0" i="0" sz="1800" u="none" cap="none" strike="noStrike">
              <a:solidFill>
                <a:srgbClr val="FF2600"/>
              </a:solidFill>
              <a:latin typeface="Arial"/>
              <a:ea typeface="Arial"/>
              <a:cs typeface="Arial"/>
              <a:sym typeface="Arial"/>
            </a:endParaRPr>
          </a:p>
        </p:txBody>
      </p:sp>
      <p:sp>
        <p:nvSpPr>
          <p:cNvPr id="328" name="Google Shape;328;p4"/>
          <p:cNvSpPr txBox="1"/>
          <p:nvPr/>
        </p:nvSpPr>
        <p:spPr>
          <a:xfrm>
            <a:off x="88665" y="2476624"/>
            <a:ext cx="679513" cy="3094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2600"/>
              </a:buClr>
              <a:buSzPts val="1800"/>
              <a:buFont typeface="Arial"/>
              <a:buNone/>
            </a:pPr>
            <a:r>
              <a:t/>
            </a:r>
            <a:endParaRPr b="0" i="0" sz="1800" u="none" cap="none" strike="noStrike">
              <a:solidFill>
                <a:srgbClr val="FF2600"/>
              </a:solidFill>
              <a:latin typeface="Arial"/>
              <a:ea typeface="Arial"/>
              <a:cs typeface="Arial"/>
              <a:sym typeface="Arial"/>
            </a:endParaRPr>
          </a:p>
        </p:txBody>
      </p:sp>
      <p:sp>
        <p:nvSpPr>
          <p:cNvPr id="329" name="Google Shape;329;p4"/>
          <p:cNvSpPr txBox="1"/>
          <p:nvPr/>
        </p:nvSpPr>
        <p:spPr>
          <a:xfrm>
            <a:off x="187730" y="5780437"/>
            <a:ext cx="4082461" cy="550907"/>
          </a:xfrm>
          <a:prstGeom prst="rect">
            <a:avLst/>
          </a:prstGeom>
          <a:noFill/>
          <a:ln>
            <a:noFill/>
          </a:ln>
        </p:spPr>
        <p:txBody>
          <a:bodyPr anchorCtr="0" anchor="t" bIns="0" lIns="0" spcFirstLastPara="1" rIns="0" wrap="square" tIns="0">
            <a:spAutoFit/>
          </a:bodyPr>
          <a:lstStyle/>
          <a:p>
            <a:pPr indent="-260684" lvl="0" marL="260684" marR="0" rtl="0" algn="l">
              <a:lnSpc>
                <a:spcPct val="100000"/>
              </a:lnSpc>
              <a:spcBef>
                <a:spcPts val="0"/>
              </a:spcBef>
              <a:spcAft>
                <a:spcPts val="0"/>
              </a:spcAft>
              <a:buClr>
                <a:schemeClr val="accent1"/>
              </a:buClr>
              <a:buSzPts val="1900"/>
              <a:buFont typeface="Arial"/>
              <a:buChar char="※"/>
            </a:pPr>
            <a:r>
              <a:rPr b="0" i="0" lang="en-US" sz="1900" u="none" cap="none" strike="noStrike">
                <a:solidFill>
                  <a:schemeClr val="accent1"/>
                </a:solidFill>
                <a:latin typeface="Arial"/>
                <a:ea typeface="Arial"/>
                <a:cs typeface="Arial"/>
                <a:sym typeface="Arial"/>
              </a:rPr>
              <a:t>Nuclear structure accessed through</a:t>
            </a:r>
            <a:endParaRPr/>
          </a:p>
          <a:p>
            <a:pPr indent="0" lvl="0" marL="0" marR="0" rtl="0" algn="l">
              <a:lnSpc>
                <a:spcPct val="100000"/>
              </a:lnSpc>
              <a:spcBef>
                <a:spcPts val="0"/>
              </a:spcBef>
              <a:spcAft>
                <a:spcPts val="0"/>
              </a:spcAft>
              <a:buClr>
                <a:schemeClr val="accent1"/>
              </a:buClr>
              <a:buSzPts val="1900"/>
              <a:buFont typeface="Arial"/>
              <a:buNone/>
            </a:pPr>
            <a:r>
              <a:rPr b="0" i="0" lang="en-US" sz="1900" u="none" cap="none" strike="noStrike">
                <a:solidFill>
                  <a:schemeClr val="accent1"/>
                </a:solidFill>
                <a:latin typeface="Arial"/>
                <a:ea typeface="Arial"/>
                <a:cs typeface="Arial"/>
                <a:sym typeface="Arial"/>
              </a:rPr>
              <a:t>    spectroscopic techniques </a:t>
            </a:r>
            <a:endParaRPr/>
          </a:p>
        </p:txBody>
      </p:sp>
      <p:pic>
        <p:nvPicPr>
          <p:cNvPr descr="rugby_orbits-ezgif.com-crop.gif" id="330" name="Google Shape;330;p4"/>
          <p:cNvPicPr preferRelativeResize="0"/>
          <p:nvPr/>
        </p:nvPicPr>
        <p:blipFill rotWithShape="1">
          <a:blip r:embed="rId5">
            <a:alphaModFix/>
          </a:blip>
          <a:srcRect b="0" l="0" r="0" t="0"/>
          <a:stretch/>
        </p:blipFill>
        <p:spPr>
          <a:xfrm>
            <a:off x="6667590" y="2231438"/>
            <a:ext cx="1543261" cy="1273697"/>
          </a:xfrm>
          <a:prstGeom prst="rect">
            <a:avLst/>
          </a:prstGeom>
          <a:noFill/>
          <a:ln>
            <a:noFill/>
          </a:ln>
        </p:spPr>
      </p:pic>
      <p:pic>
        <p:nvPicPr>
          <p:cNvPr descr="Google Shape;132;p2" id="331" name="Google Shape;331;p4"/>
          <p:cNvPicPr preferRelativeResize="0"/>
          <p:nvPr/>
        </p:nvPicPr>
        <p:blipFill rotWithShape="1">
          <a:blip r:embed="rId6">
            <a:alphaModFix/>
          </a:blip>
          <a:srcRect b="0" l="0" r="11779" t="0"/>
          <a:stretch/>
        </p:blipFill>
        <p:spPr>
          <a:xfrm>
            <a:off x="5592002" y="55247"/>
            <a:ext cx="1932288" cy="876116"/>
          </a:xfrm>
          <a:prstGeom prst="rect">
            <a:avLst/>
          </a:prstGeom>
          <a:noFill/>
          <a:ln>
            <a:noFill/>
          </a:ln>
        </p:spPr>
      </p:pic>
      <p:sp>
        <p:nvSpPr>
          <p:cNvPr id="332" name="Google Shape;332;p4"/>
          <p:cNvSpPr txBox="1"/>
          <p:nvPr/>
        </p:nvSpPr>
        <p:spPr>
          <a:xfrm>
            <a:off x="6758921" y="1674749"/>
            <a:ext cx="2298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0000"/>
                </a:solidFill>
                <a:latin typeface="Times New Roman"/>
                <a:ea typeface="Times New Roman"/>
                <a:cs typeface="Times New Roman"/>
                <a:sym typeface="Times New Roman"/>
              </a:rPr>
              <a:t>K = 6</a:t>
            </a:r>
            <a:endParaRPr sz="2600">
              <a:solidFill>
                <a:srgbClr val="FF0000"/>
              </a:solidFill>
              <a:latin typeface="Times New Roman"/>
              <a:ea typeface="Times New Roman"/>
              <a:cs typeface="Times New Roman"/>
              <a:sym typeface="Times New Roman"/>
            </a:endParaRPr>
          </a:p>
        </p:txBody>
      </p:sp>
      <p:sp>
        <p:nvSpPr>
          <p:cNvPr id="333" name="Google Shape;333;p4"/>
          <p:cNvSpPr txBox="1"/>
          <p:nvPr/>
        </p:nvSpPr>
        <p:spPr>
          <a:xfrm>
            <a:off x="2215074" y="2575964"/>
            <a:ext cx="2298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0000"/>
                </a:solidFill>
                <a:latin typeface="Times New Roman"/>
                <a:ea typeface="Times New Roman"/>
                <a:cs typeface="Times New Roman"/>
                <a:sym typeface="Times New Roman"/>
              </a:rPr>
              <a:t>K = 3</a:t>
            </a:r>
            <a:endParaRPr sz="2600">
              <a:solidFill>
                <a:srgbClr val="FF0000"/>
              </a:solidFill>
              <a:latin typeface="Times New Roman"/>
              <a:ea typeface="Times New Roman"/>
              <a:cs typeface="Times New Roman"/>
              <a:sym typeface="Times New Roman"/>
            </a:endParaRPr>
          </a:p>
        </p:txBody>
      </p:sp>
      <p:sp>
        <p:nvSpPr>
          <p:cNvPr id="334" name="Google Shape;334;p4"/>
          <p:cNvSpPr txBox="1"/>
          <p:nvPr/>
        </p:nvSpPr>
        <p:spPr>
          <a:xfrm>
            <a:off x="1277274" y="4755547"/>
            <a:ext cx="2298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0000"/>
                </a:solidFill>
                <a:latin typeface="Times New Roman"/>
                <a:ea typeface="Times New Roman"/>
                <a:cs typeface="Times New Roman"/>
                <a:sym typeface="Times New Roman"/>
              </a:rPr>
              <a:t>K = 0</a:t>
            </a:r>
            <a:endParaRPr sz="2600">
              <a:solidFill>
                <a:srgbClr val="FF0000"/>
              </a:solidFill>
              <a:latin typeface="Times New Roman"/>
              <a:ea typeface="Times New Roman"/>
              <a:cs typeface="Times New Roman"/>
              <a:sym typeface="Times New Roman"/>
            </a:endParaRPr>
          </a:p>
        </p:txBody>
      </p:sp>
      <p:sp>
        <p:nvSpPr>
          <p:cNvPr id="335" name="Google Shape;335;p4"/>
          <p:cNvSpPr txBox="1"/>
          <p:nvPr/>
        </p:nvSpPr>
        <p:spPr>
          <a:xfrm>
            <a:off x="22546" y="2479463"/>
            <a:ext cx="2298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0000"/>
                </a:solidFill>
                <a:latin typeface="Times New Roman"/>
                <a:ea typeface="Times New Roman"/>
                <a:cs typeface="Times New Roman"/>
                <a:sym typeface="Times New Roman"/>
              </a:rPr>
              <a:t>K = 4</a:t>
            </a:r>
            <a:endParaRPr sz="2600">
              <a:solidFill>
                <a:srgbClr val="FF0000"/>
              </a:solidFill>
              <a:latin typeface="Times New Roman"/>
              <a:ea typeface="Times New Roman"/>
              <a:cs typeface="Times New Roman"/>
              <a:sym typeface="Times New Roman"/>
            </a:endParaRPr>
          </a:p>
        </p:txBody>
      </p:sp>
      <p:sp>
        <p:nvSpPr>
          <p:cNvPr id="336" name="Google Shape;336;p4"/>
          <p:cNvSpPr txBox="1"/>
          <p:nvPr/>
        </p:nvSpPr>
        <p:spPr>
          <a:xfrm>
            <a:off x="7396467" y="5769543"/>
            <a:ext cx="22980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600">
                <a:solidFill>
                  <a:srgbClr val="FF0000"/>
                </a:solidFill>
                <a:latin typeface="Times New Roman"/>
                <a:ea typeface="Times New Roman"/>
                <a:cs typeface="Times New Roman"/>
                <a:sym typeface="Times New Roman"/>
              </a:rPr>
              <a:t>K</a:t>
            </a:r>
            <a:endParaRPr sz="2600">
              <a:solidFill>
                <a:srgbClr val="FF000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pic>
        <p:nvPicPr>
          <p:cNvPr descr="Google Shape;194;g3b9efe0b97e_0_34" id="342" name="Google Shape;342;p5"/>
          <p:cNvPicPr preferRelativeResize="0"/>
          <p:nvPr/>
        </p:nvPicPr>
        <p:blipFill rotWithShape="1">
          <a:blip r:embed="rId3">
            <a:alphaModFix/>
          </a:blip>
          <a:srcRect b="0" l="507" r="0" t="0"/>
          <a:stretch/>
        </p:blipFill>
        <p:spPr>
          <a:xfrm>
            <a:off x="737251" y="2455221"/>
            <a:ext cx="4923020" cy="2639218"/>
          </a:xfrm>
          <a:prstGeom prst="rect">
            <a:avLst/>
          </a:prstGeom>
          <a:noFill/>
          <a:ln>
            <a:noFill/>
          </a:ln>
        </p:spPr>
      </p:pic>
      <p:sp>
        <p:nvSpPr>
          <p:cNvPr id="343" name="Google Shape;343;p5"/>
          <p:cNvSpPr/>
          <p:nvPr/>
        </p:nvSpPr>
        <p:spPr>
          <a:xfrm rot="-3977769">
            <a:off x="4268695" y="3858103"/>
            <a:ext cx="1268629" cy="1660475"/>
          </a:xfrm>
          <a:custGeom>
            <a:rect b="b" l="l" r="r" t="t"/>
            <a:pathLst>
              <a:path extrusionOk="0" h="21600" w="21600">
                <a:moveTo>
                  <a:pt x="21600" y="10800"/>
                </a:moveTo>
                <a:cubicBezTo>
                  <a:pt x="21600" y="16765"/>
                  <a:pt x="16765" y="21600"/>
                  <a:pt x="10800" y="21600"/>
                </a:cubicBezTo>
                <a:cubicBezTo>
                  <a:pt x="4835" y="21600"/>
                  <a:pt x="0" y="16765"/>
                  <a:pt x="0" y="10800"/>
                </a:cubicBezTo>
                <a:cubicBezTo>
                  <a:pt x="0" y="4835"/>
                  <a:pt x="4835" y="0"/>
                  <a:pt x="10800" y="0"/>
                </a:cubicBezTo>
                <a:lnTo>
                  <a:pt x="10800" y="10800"/>
                </a:lnTo>
                <a:close/>
              </a:path>
            </a:pathLst>
          </a:cu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5"/>
          <p:cNvSpPr/>
          <p:nvPr/>
        </p:nvSpPr>
        <p:spPr>
          <a:xfrm flipH="1" rot="1333757">
            <a:off x="4077523" y="3973045"/>
            <a:ext cx="1171252" cy="716071"/>
          </a:xfrm>
          <a:custGeom>
            <a:rect b="b" l="l" r="r" t="t"/>
            <a:pathLst>
              <a:path extrusionOk="0" h="21600" w="21600">
                <a:moveTo>
                  <a:pt x="0" y="0"/>
                </a:moveTo>
                <a:lnTo>
                  <a:pt x="21600" y="0"/>
                </a:lnTo>
                <a:lnTo>
                  <a:pt x="14400" y="7200"/>
                </a:lnTo>
                <a:lnTo>
                  <a:pt x="4402" y="7200"/>
                </a:lnTo>
                <a:lnTo>
                  <a:pt x="4402" y="17198"/>
                </a:lnTo>
                <a:lnTo>
                  <a:pt x="0" y="21600"/>
                </a:lnTo>
                <a:close/>
              </a:path>
            </a:pathLst>
          </a:cu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5"/>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New base camp - </a:t>
            </a:r>
            <a:r>
              <a:rPr baseline="30000" lang="en-US" sz="3600"/>
              <a:t>170</a:t>
            </a:r>
            <a:r>
              <a:rPr lang="en-US" sz="3600"/>
              <a:t>Er</a:t>
            </a:r>
            <a:endParaRPr/>
          </a:p>
        </p:txBody>
      </p:sp>
      <p:cxnSp>
        <p:nvCxnSpPr>
          <p:cNvPr id="346" name="Google Shape;346;p5"/>
          <p:cNvCxnSpPr/>
          <p:nvPr/>
        </p:nvCxnSpPr>
        <p:spPr>
          <a:xfrm>
            <a:off x="500244" y="2385215"/>
            <a:ext cx="340801" cy="234901"/>
          </a:xfrm>
          <a:prstGeom prst="straightConnector1">
            <a:avLst/>
          </a:prstGeom>
          <a:noFill/>
          <a:ln cap="flat" cmpd="sng" w="10900">
            <a:solidFill>
              <a:srgbClr val="FF0000"/>
            </a:solidFill>
            <a:prstDash val="solid"/>
            <a:round/>
            <a:headEnd len="sm" w="sm" type="none"/>
            <a:tailEnd len="med" w="med" type="triangle"/>
          </a:ln>
        </p:spPr>
      </p:cxnSp>
      <p:sp>
        <p:nvSpPr>
          <p:cNvPr id="347" name="Google Shape;347;p5"/>
          <p:cNvSpPr txBox="1"/>
          <p:nvPr/>
        </p:nvSpPr>
        <p:spPr>
          <a:xfrm>
            <a:off x="25600" y="2025892"/>
            <a:ext cx="2527800" cy="382066"/>
          </a:xfrm>
          <a:prstGeom prst="rect">
            <a:avLst/>
          </a:prstGeom>
          <a:noFill/>
          <a:ln>
            <a:noFill/>
          </a:ln>
        </p:spPr>
        <p:txBody>
          <a:bodyPr anchorCtr="0" anchor="ctr" bIns="104600" lIns="104600" spcFirstLastPara="1" rIns="104600" wrap="square" tIns="104600">
            <a:spAutoFit/>
          </a:bodyPr>
          <a:lstStyle/>
          <a:p>
            <a:pPr indent="0" lvl="0" marL="0" marR="0" rtl="0" algn="l">
              <a:lnSpc>
                <a:spcPct val="100000"/>
              </a:lnSpc>
              <a:spcBef>
                <a:spcPts val="0"/>
              </a:spcBef>
              <a:spcAft>
                <a:spcPts val="0"/>
              </a:spcAft>
              <a:buClr>
                <a:srgbClr val="000000"/>
              </a:buClr>
              <a:buSzPts val="1200"/>
              <a:buFont typeface="Arial"/>
              <a:buNone/>
            </a:pPr>
            <a:r>
              <a:rPr b="0" baseline="30000" i="0" lang="en-US" sz="1200" u="none" cap="none" strike="noStrike">
                <a:solidFill>
                  <a:srgbClr val="000000"/>
                </a:solidFill>
                <a:latin typeface="Arial"/>
                <a:ea typeface="Arial"/>
                <a:cs typeface="Arial"/>
                <a:sym typeface="Arial"/>
              </a:rPr>
              <a:t>170</a:t>
            </a:r>
            <a:r>
              <a:rPr b="0" i="0" lang="en-US" sz="1200" u="none" cap="none" strike="noStrike">
                <a:solidFill>
                  <a:srgbClr val="000000"/>
                </a:solidFill>
                <a:latin typeface="Arial"/>
                <a:ea typeface="Arial"/>
                <a:cs typeface="Arial"/>
                <a:sym typeface="Arial"/>
              </a:rPr>
              <a:t>Er from SIS18 @ 1.08 GeV/u </a:t>
            </a:r>
            <a:endParaRPr/>
          </a:p>
        </p:txBody>
      </p:sp>
      <p:grpSp>
        <p:nvGrpSpPr>
          <p:cNvPr id="348" name="Google Shape;348;p5"/>
          <p:cNvGrpSpPr/>
          <p:nvPr/>
        </p:nvGrpSpPr>
        <p:grpSpPr>
          <a:xfrm>
            <a:off x="176634" y="5245312"/>
            <a:ext cx="3901502" cy="396002"/>
            <a:chOff x="0" y="-1"/>
            <a:chExt cx="3901500" cy="396000"/>
          </a:xfrm>
        </p:grpSpPr>
        <p:sp>
          <p:nvSpPr>
            <p:cNvPr id="349" name="Google Shape;349;p5"/>
            <p:cNvSpPr/>
            <p:nvPr/>
          </p:nvSpPr>
          <p:spPr>
            <a:xfrm>
              <a:off x="0" y="22732"/>
              <a:ext cx="3901500" cy="336601"/>
            </a:xfrm>
            <a:prstGeom prst="rect">
              <a:avLst/>
            </a:prstGeom>
            <a:solidFill>
              <a:srgbClr val="FFD966"/>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350" name="Google Shape;350;p5"/>
            <p:cNvSpPr txBox="1"/>
            <p:nvPr/>
          </p:nvSpPr>
          <p:spPr>
            <a:xfrm>
              <a:off x="4762" y="-1"/>
              <a:ext cx="3891900" cy="396000"/>
            </a:xfrm>
            <a:prstGeom prst="rect">
              <a:avLst/>
            </a:prstGeom>
            <a:noFill/>
            <a:ln>
              <a:noFill/>
            </a:ln>
          </p:spPr>
          <p:txBody>
            <a:bodyPr anchorCtr="0" anchor="ctr" bIns="104600" lIns="104600" spcFirstLastPara="1" rIns="104600" wrap="square" tIns="104600">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Position of the DESPEC setup at the final focal plane</a:t>
              </a:r>
              <a:endParaRPr/>
            </a:p>
          </p:txBody>
        </p:sp>
      </p:grpSp>
      <p:sp>
        <p:nvSpPr>
          <p:cNvPr id="351" name="Google Shape;351;p5"/>
          <p:cNvSpPr txBox="1"/>
          <p:nvPr/>
        </p:nvSpPr>
        <p:spPr>
          <a:xfrm>
            <a:off x="707496" y="3143773"/>
            <a:ext cx="511500" cy="411021"/>
          </a:xfrm>
          <a:prstGeom prst="rect">
            <a:avLst/>
          </a:prstGeom>
          <a:noFill/>
          <a:ln>
            <a:noFill/>
          </a:ln>
        </p:spPr>
        <p:txBody>
          <a:bodyPr anchorCtr="0" anchor="t" bIns="104600" lIns="104600" spcFirstLastPara="1" rIns="104600" wrap="square" tIns="1046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Bρ</a:t>
            </a:r>
            <a:r>
              <a:rPr b="0" baseline="-25000" i="0" lang="en-US" sz="1200" u="none" cap="none" strike="noStrike">
                <a:solidFill>
                  <a:srgbClr val="000000"/>
                </a:solidFill>
                <a:latin typeface="Arial"/>
                <a:ea typeface="Arial"/>
                <a:cs typeface="Arial"/>
                <a:sym typeface="Arial"/>
              </a:rPr>
              <a:t>1</a:t>
            </a:r>
            <a:endParaRPr/>
          </a:p>
        </p:txBody>
      </p:sp>
      <p:sp>
        <p:nvSpPr>
          <p:cNvPr id="352" name="Google Shape;352;p5"/>
          <p:cNvSpPr txBox="1"/>
          <p:nvPr/>
        </p:nvSpPr>
        <p:spPr>
          <a:xfrm>
            <a:off x="1458401" y="2971474"/>
            <a:ext cx="1095001" cy="382065"/>
          </a:xfrm>
          <a:prstGeom prst="rect">
            <a:avLst/>
          </a:prstGeom>
          <a:noFill/>
          <a:ln>
            <a:noFill/>
          </a:ln>
        </p:spPr>
        <p:txBody>
          <a:bodyPr anchorCtr="0" anchor="t" bIns="104600" lIns="104600" spcFirstLastPara="1" rIns="104600" wrap="square" tIns="104600">
            <a:spAutoFit/>
          </a:bodyPr>
          <a:lstStyle/>
          <a:p>
            <a:pPr indent="523188"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∆E</a:t>
            </a:r>
            <a:endParaRPr/>
          </a:p>
        </p:txBody>
      </p:sp>
      <p:sp>
        <p:nvSpPr>
          <p:cNvPr id="353" name="Google Shape;353;p5"/>
          <p:cNvSpPr/>
          <p:nvPr/>
        </p:nvSpPr>
        <p:spPr>
          <a:xfrm rot="-2047712">
            <a:off x="1036711" y="2855521"/>
            <a:ext cx="195705" cy="757106"/>
          </a:xfrm>
          <a:custGeom>
            <a:rect b="b" l="l" r="r" t="t"/>
            <a:pathLst>
              <a:path extrusionOk="0" h="21600" w="21600">
                <a:moveTo>
                  <a:pt x="21600" y="21600"/>
                </a:moveTo>
                <a:cubicBezTo>
                  <a:pt x="15635" y="21600"/>
                  <a:pt x="10800" y="20350"/>
                  <a:pt x="10800" y="18808"/>
                </a:cubicBezTo>
                <a:lnTo>
                  <a:pt x="10800" y="13404"/>
                </a:lnTo>
                <a:cubicBezTo>
                  <a:pt x="10800" y="11862"/>
                  <a:pt x="5965" y="10612"/>
                  <a:pt x="0" y="10612"/>
                </a:cubicBezTo>
                <a:cubicBezTo>
                  <a:pt x="5965" y="10612"/>
                  <a:pt x="10800" y="9362"/>
                  <a:pt x="10800" y="7821"/>
                </a:cubicBezTo>
                <a:lnTo>
                  <a:pt x="10800" y="2792"/>
                </a:lnTo>
                <a:cubicBezTo>
                  <a:pt x="10800" y="1250"/>
                  <a:pt x="15635" y="0"/>
                  <a:pt x="21600" y="0"/>
                </a:cubicBezTo>
              </a:path>
            </a:pathLst>
          </a:custGeom>
          <a:noFill/>
          <a:ln cap="flat" cmpd="sng" w="10900">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354" name="Google Shape;354;p5"/>
          <p:cNvSpPr/>
          <p:nvPr/>
        </p:nvSpPr>
        <p:spPr>
          <a:xfrm rot="7253307">
            <a:off x="1940783" y="3193925"/>
            <a:ext cx="195767" cy="357885"/>
          </a:xfrm>
          <a:custGeom>
            <a:rect b="b" l="l" r="r" t="t"/>
            <a:pathLst>
              <a:path extrusionOk="0" h="21600" w="21600">
                <a:moveTo>
                  <a:pt x="21600" y="21600"/>
                </a:moveTo>
                <a:cubicBezTo>
                  <a:pt x="15635" y="21600"/>
                  <a:pt x="10800" y="19224"/>
                  <a:pt x="10800" y="16294"/>
                </a:cubicBezTo>
                <a:lnTo>
                  <a:pt x="10800" y="15918"/>
                </a:lnTo>
                <a:cubicBezTo>
                  <a:pt x="10800" y="12988"/>
                  <a:pt x="5965" y="10612"/>
                  <a:pt x="0" y="10612"/>
                </a:cubicBezTo>
                <a:cubicBezTo>
                  <a:pt x="5965" y="10612"/>
                  <a:pt x="10800" y="8237"/>
                  <a:pt x="10800" y="5306"/>
                </a:cubicBezTo>
                <a:cubicBezTo>
                  <a:pt x="10800" y="2376"/>
                  <a:pt x="15635" y="0"/>
                  <a:pt x="21600" y="0"/>
                </a:cubicBezTo>
              </a:path>
            </a:pathLst>
          </a:custGeom>
          <a:noFill/>
          <a:ln cap="flat" cmpd="sng" w="10900">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sp>
        <p:nvSpPr>
          <p:cNvPr id="355" name="Google Shape;355;p5"/>
          <p:cNvSpPr txBox="1"/>
          <p:nvPr/>
        </p:nvSpPr>
        <p:spPr>
          <a:xfrm>
            <a:off x="2881758" y="4262963"/>
            <a:ext cx="511500" cy="411021"/>
          </a:xfrm>
          <a:prstGeom prst="rect">
            <a:avLst/>
          </a:prstGeom>
          <a:noFill/>
          <a:ln>
            <a:noFill/>
          </a:ln>
        </p:spPr>
        <p:txBody>
          <a:bodyPr anchorCtr="0" anchor="t" bIns="104600" lIns="104600" spcFirstLastPara="1" rIns="104600" wrap="square" tIns="1046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Bρ</a:t>
            </a:r>
            <a:r>
              <a:rPr b="0" baseline="-25000" i="0" lang="en-US" sz="1200" u="none" cap="none" strike="noStrike">
                <a:solidFill>
                  <a:srgbClr val="000000"/>
                </a:solidFill>
                <a:latin typeface="Arial"/>
                <a:ea typeface="Arial"/>
                <a:cs typeface="Arial"/>
                <a:sym typeface="Arial"/>
              </a:rPr>
              <a:t>2</a:t>
            </a:r>
            <a:endParaRPr/>
          </a:p>
        </p:txBody>
      </p:sp>
      <p:sp>
        <p:nvSpPr>
          <p:cNvPr id="356" name="Google Shape;356;p5"/>
          <p:cNvSpPr/>
          <p:nvPr/>
        </p:nvSpPr>
        <p:spPr>
          <a:xfrm rot="-4806244">
            <a:off x="3062766" y="3338339"/>
            <a:ext cx="195511" cy="1830291"/>
          </a:xfrm>
          <a:custGeom>
            <a:rect b="b" l="l" r="r" t="t"/>
            <a:pathLst>
              <a:path extrusionOk="0" h="21600" w="21600">
                <a:moveTo>
                  <a:pt x="21600" y="21600"/>
                </a:moveTo>
                <a:cubicBezTo>
                  <a:pt x="15635" y="21600"/>
                  <a:pt x="10800" y="21083"/>
                  <a:pt x="10800" y="20446"/>
                </a:cubicBezTo>
                <a:lnTo>
                  <a:pt x="10800" y="11766"/>
                </a:lnTo>
                <a:cubicBezTo>
                  <a:pt x="10800" y="11129"/>
                  <a:pt x="5965" y="10612"/>
                  <a:pt x="0" y="10612"/>
                </a:cubicBezTo>
                <a:cubicBezTo>
                  <a:pt x="5965" y="10612"/>
                  <a:pt x="10800" y="10096"/>
                  <a:pt x="10800" y="9459"/>
                </a:cubicBezTo>
                <a:lnTo>
                  <a:pt x="10800" y="1154"/>
                </a:lnTo>
                <a:cubicBezTo>
                  <a:pt x="10800" y="517"/>
                  <a:pt x="15635" y="0"/>
                  <a:pt x="21600" y="0"/>
                </a:cubicBezTo>
              </a:path>
            </a:pathLst>
          </a:custGeom>
          <a:noFill/>
          <a:ln cap="flat" cmpd="sng" w="10900">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p:txBody>
      </p:sp>
      <p:grpSp>
        <p:nvGrpSpPr>
          <p:cNvPr id="357" name="Google Shape;357;p5"/>
          <p:cNvGrpSpPr/>
          <p:nvPr/>
        </p:nvGrpSpPr>
        <p:grpSpPr>
          <a:xfrm>
            <a:off x="176634" y="5864928"/>
            <a:ext cx="3091503" cy="344798"/>
            <a:chOff x="0" y="-1"/>
            <a:chExt cx="3091501" cy="344797"/>
          </a:xfrm>
        </p:grpSpPr>
        <p:sp>
          <p:nvSpPr>
            <p:cNvPr id="358" name="Google Shape;358;p5"/>
            <p:cNvSpPr/>
            <p:nvPr/>
          </p:nvSpPr>
          <p:spPr>
            <a:xfrm>
              <a:off x="0" y="32747"/>
              <a:ext cx="3091501" cy="279301"/>
            </a:xfrm>
            <a:prstGeom prst="rect">
              <a:avLst/>
            </a:prstGeom>
            <a:solidFill>
              <a:srgbClr val="FFD966"/>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319726" lvl="0" marL="319726" marR="0" rtl="0" algn="ctr">
                <a:lnSpc>
                  <a:spcPct val="135000"/>
                </a:lnSpc>
                <a:spcBef>
                  <a:spcPts val="0"/>
                </a:spcBef>
                <a:spcAft>
                  <a:spcPts val="0"/>
                </a:spcAft>
                <a:buClr>
                  <a:srgbClr val="0000FF"/>
                </a:buClr>
                <a:buSzPts val="1000"/>
                <a:buFont typeface="Arial"/>
                <a:buNone/>
              </a:pPr>
              <a:r>
                <a:t/>
              </a:r>
              <a:endParaRPr b="0" i="0" sz="1000" u="sng" cap="none" strike="noStrike">
                <a:solidFill>
                  <a:srgbClr val="0000FF"/>
                </a:solidFill>
                <a:latin typeface="Arial"/>
                <a:ea typeface="Arial"/>
                <a:cs typeface="Arial"/>
                <a:sym typeface="Arial"/>
              </a:endParaRPr>
            </a:p>
          </p:txBody>
        </p:sp>
        <p:sp>
          <p:nvSpPr>
            <p:cNvPr id="359" name="Google Shape;359;p5"/>
            <p:cNvSpPr txBox="1"/>
            <p:nvPr/>
          </p:nvSpPr>
          <p:spPr>
            <a:xfrm>
              <a:off x="4762" y="-1"/>
              <a:ext cx="3081976" cy="344797"/>
            </a:xfrm>
            <a:prstGeom prst="rect">
              <a:avLst/>
            </a:prstGeom>
            <a:noFill/>
            <a:ln>
              <a:noFill/>
            </a:ln>
          </p:spPr>
          <p:txBody>
            <a:bodyPr anchorCtr="0" anchor="ctr" bIns="104600" lIns="104600" spcFirstLastPara="1" rIns="104600" wrap="square" tIns="104600">
              <a:spAutoFit/>
            </a:bodyPr>
            <a:lstStyle/>
            <a:p>
              <a:pPr indent="-319726" lvl="0" marL="319726" marR="0" rtl="0" algn="ctr">
                <a:lnSpc>
                  <a:spcPct val="135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H. Geissel et al., NIM B </a:t>
              </a:r>
              <a:r>
                <a:rPr b="1" i="0" lang="en-US" sz="1000" u="none" cap="none" strike="noStrike">
                  <a:solidFill>
                    <a:srgbClr val="000000"/>
                  </a:solidFill>
                  <a:latin typeface="Arial"/>
                  <a:ea typeface="Arial"/>
                  <a:cs typeface="Arial"/>
                  <a:sym typeface="Arial"/>
                </a:rPr>
                <a:t>70</a:t>
              </a:r>
              <a:r>
                <a:rPr b="0" i="0" lang="en-US" sz="1000" u="none" cap="none" strike="noStrike">
                  <a:solidFill>
                    <a:srgbClr val="000000"/>
                  </a:solidFill>
                  <a:latin typeface="Arial"/>
                  <a:ea typeface="Arial"/>
                  <a:cs typeface="Arial"/>
                  <a:sym typeface="Arial"/>
                </a:rPr>
                <a:t>, 286–297. (1992)</a:t>
              </a:r>
              <a:endParaRPr/>
            </a:p>
          </p:txBody>
        </p:sp>
      </p:grpSp>
      <p:sp>
        <p:nvSpPr>
          <p:cNvPr id="360" name="Google Shape;360;p5"/>
          <p:cNvSpPr txBox="1"/>
          <p:nvPr/>
        </p:nvSpPr>
        <p:spPr>
          <a:xfrm>
            <a:off x="2519651" y="1420722"/>
            <a:ext cx="6687002" cy="2099897"/>
          </a:xfrm>
          <a:prstGeom prst="rect">
            <a:avLst/>
          </a:prstGeom>
          <a:noFill/>
          <a:ln>
            <a:noFill/>
          </a:ln>
        </p:spPr>
        <p:txBody>
          <a:bodyPr anchorCtr="0" anchor="t" bIns="91400" lIns="91400" spcFirstLastPara="1" rIns="91400" wrap="square" tIns="91400">
            <a:spAutoFit/>
          </a:bodyPr>
          <a:lstStyle/>
          <a:p>
            <a:pPr indent="-253182" lvl="0" marL="253182"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Fragments stopped in </a:t>
            </a:r>
            <a:r>
              <a:rPr b="1" i="0" lang="en-US" sz="1700" u="none" cap="none" strike="noStrike">
                <a:solidFill>
                  <a:srgbClr val="000000"/>
                </a:solidFill>
                <a:latin typeface="Arial"/>
                <a:ea typeface="Arial"/>
                <a:cs typeface="Arial"/>
                <a:sym typeface="Arial"/>
              </a:rPr>
              <a:t>DE</a:t>
            </a:r>
            <a:r>
              <a:rPr b="0" i="0" lang="en-US" sz="1700" u="none" cap="none" strike="noStrike">
                <a:solidFill>
                  <a:srgbClr val="000000"/>
                </a:solidFill>
                <a:latin typeface="Arial"/>
                <a:ea typeface="Arial"/>
                <a:cs typeface="Arial"/>
                <a:sym typeface="Arial"/>
              </a:rPr>
              <a:t>cay</a:t>
            </a:r>
            <a:r>
              <a:rPr b="1" i="0" lang="en-US" sz="1700" u="none" cap="none" strike="noStrike">
                <a:solidFill>
                  <a:srgbClr val="000000"/>
                </a:solidFill>
                <a:latin typeface="Arial"/>
                <a:ea typeface="Arial"/>
                <a:cs typeface="Arial"/>
                <a:sym typeface="Arial"/>
              </a:rPr>
              <a:t> SPEC</a:t>
            </a:r>
            <a:r>
              <a:rPr b="0" i="0" lang="en-US" sz="1700" u="none" cap="none" strike="noStrike">
                <a:solidFill>
                  <a:srgbClr val="000000"/>
                </a:solidFill>
                <a:latin typeface="Arial"/>
                <a:ea typeface="Arial"/>
                <a:cs typeface="Arial"/>
                <a:sym typeface="Arial"/>
              </a:rPr>
              <a:t>troscopy</a:t>
            </a:r>
            <a:r>
              <a:rPr b="1" i="0" lang="en-US" sz="1700" u="none" cap="none" strike="noStrike">
                <a:solidFill>
                  <a:srgbClr val="000000"/>
                </a:solidFill>
                <a:latin typeface="Arial"/>
                <a:ea typeface="Arial"/>
                <a:cs typeface="Arial"/>
                <a:sym typeface="Arial"/>
              </a:rPr>
              <a:t> </a:t>
            </a:r>
            <a:r>
              <a:rPr b="0" i="0" lang="en-US" sz="1700" u="none" cap="none" strike="noStrike">
                <a:solidFill>
                  <a:srgbClr val="000000"/>
                </a:solidFill>
                <a:latin typeface="Arial"/>
                <a:ea typeface="Arial"/>
                <a:cs typeface="Arial"/>
                <a:sym typeface="Arial"/>
              </a:rPr>
              <a:t>hybrid 𝛾 ray array</a:t>
            </a:r>
            <a:endParaRPr/>
          </a:p>
          <a:p>
            <a:pPr indent="-253182" lvl="0" marL="253182"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Implantation stack comprising 24x8 cm</a:t>
            </a:r>
            <a:r>
              <a:rPr b="0" baseline="30000" i="0" lang="en-US" sz="1700" u="none" cap="none" strike="noStrike">
                <a:solidFill>
                  <a:srgbClr val="000000"/>
                </a:solidFill>
                <a:latin typeface="Arial"/>
                <a:ea typeface="Arial"/>
                <a:cs typeface="Arial"/>
                <a:sym typeface="Arial"/>
              </a:rPr>
              <a:t>2</a:t>
            </a:r>
            <a:r>
              <a:rPr b="0" i="0" lang="en-US" sz="1700" u="none" cap="none" strike="noStrike">
                <a:solidFill>
                  <a:srgbClr val="000000"/>
                </a:solidFill>
                <a:latin typeface="Arial"/>
                <a:ea typeface="Arial"/>
                <a:cs typeface="Arial"/>
                <a:sym typeface="Arial"/>
              </a:rPr>
              <a:t> </a:t>
            </a:r>
            <a:r>
              <a:rPr b="1" i="0" lang="en-US" sz="1700" u="none" cap="none" strike="noStrike">
                <a:solidFill>
                  <a:srgbClr val="FF0000"/>
                </a:solidFill>
                <a:latin typeface="Arial"/>
                <a:ea typeface="Arial"/>
                <a:cs typeface="Arial"/>
                <a:sym typeface="Arial"/>
              </a:rPr>
              <a:t>AIDA DSSSDs</a:t>
            </a:r>
            <a:r>
              <a:rPr b="1" i="0" lang="en-US" sz="1700" u="none" cap="none" strike="noStrike">
                <a:solidFill>
                  <a:srgbClr val="000000"/>
                </a:solidFill>
                <a:latin typeface="Arial"/>
                <a:ea typeface="Arial"/>
                <a:cs typeface="Arial"/>
                <a:sym typeface="Arial"/>
              </a:rPr>
              <a:t>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rgbClr val="000000"/>
                </a:solidFill>
                <a:latin typeface="Arial"/>
                <a:ea typeface="Arial"/>
                <a:cs typeface="Arial"/>
                <a:sym typeface="Arial"/>
              </a:rPr>
              <a:t>     + </a:t>
            </a:r>
            <a:r>
              <a:rPr b="1" i="0" lang="en-US" sz="1700" u="none" cap="none" strike="noStrike">
                <a:solidFill>
                  <a:schemeClr val="accent1"/>
                </a:solidFill>
                <a:latin typeface="Arial"/>
                <a:ea typeface="Arial"/>
                <a:cs typeface="Arial"/>
                <a:sym typeface="Arial"/>
              </a:rPr>
              <a:t>βPlastic scintillators</a:t>
            </a:r>
            <a:r>
              <a:rPr b="1" i="0" lang="en-US" sz="1700" u="none" cap="none" strike="noStrike">
                <a:solidFill>
                  <a:srgbClr val="000000"/>
                </a:solidFill>
                <a:latin typeface="Arial"/>
                <a:ea typeface="Arial"/>
                <a:cs typeface="Arial"/>
                <a:sym typeface="Arial"/>
              </a:rPr>
              <a:t> </a:t>
            </a:r>
            <a:endParaRPr/>
          </a:p>
          <a:p>
            <a:pPr indent="-253182" lvl="0" marL="253182" marR="0" rtl="0" algn="l">
              <a:lnSpc>
                <a:spcPct val="100000"/>
              </a:lnSpc>
              <a:spcBef>
                <a:spcPts val="0"/>
              </a:spcBef>
              <a:spcAft>
                <a:spcPts val="0"/>
              </a:spcAft>
              <a:buClr>
                <a:srgbClr val="000000"/>
              </a:buClr>
              <a:buSzPts val="1700"/>
              <a:buFont typeface="Arial"/>
              <a:buChar char="•"/>
            </a:pPr>
            <a:r>
              <a:rPr b="0" i="0" lang="en-US" sz="1700" u="none" cap="none" strike="noStrike">
                <a:solidFill>
                  <a:srgbClr val="000000"/>
                </a:solidFill>
                <a:latin typeface="Arial"/>
                <a:ea typeface="Arial"/>
                <a:cs typeface="Arial"/>
                <a:sym typeface="Arial"/>
              </a:rPr>
              <a:t>Hybrid 𝛾 ray array</a:t>
            </a:r>
            <a:endParaRPr/>
          </a:p>
          <a:p>
            <a:pPr indent="-381736" lvl="1" marL="1072301" marR="0" rtl="0" algn="l">
              <a:lnSpc>
                <a:spcPct val="100000"/>
              </a:lnSpc>
              <a:spcBef>
                <a:spcPts val="0"/>
              </a:spcBef>
              <a:spcAft>
                <a:spcPts val="0"/>
              </a:spcAft>
              <a:buClr>
                <a:srgbClr val="FAA61A"/>
              </a:buClr>
              <a:buSzPts val="1700"/>
              <a:buFont typeface="Arial"/>
              <a:buChar char="○"/>
            </a:pPr>
            <a:r>
              <a:rPr b="1" i="0" lang="en-US" sz="1700" u="none" cap="none" strike="noStrike">
                <a:solidFill>
                  <a:srgbClr val="FAA61A"/>
                </a:solidFill>
                <a:latin typeface="Arial"/>
                <a:ea typeface="Arial"/>
                <a:cs typeface="Arial"/>
                <a:sym typeface="Arial"/>
              </a:rPr>
              <a:t>12 HPGe triple clusters (DEGAS)</a:t>
            </a:r>
            <a:r>
              <a:rPr b="0" i="0" lang="en-US" sz="1700" u="none" cap="none" strike="noStrike">
                <a:solidFill>
                  <a:srgbClr val="000000"/>
                </a:solidFill>
                <a:latin typeface="Arial"/>
                <a:ea typeface="Arial"/>
                <a:cs typeface="Arial"/>
                <a:sym typeface="Arial"/>
              </a:rPr>
              <a:t> </a:t>
            </a:r>
            <a:endParaRPr/>
          </a:p>
          <a:p>
            <a:pPr indent="1072301" lvl="0" marL="0" marR="0" rtl="0" algn="l">
              <a:lnSpc>
                <a:spcPct val="100000"/>
              </a:lnSpc>
              <a:spcBef>
                <a:spcPts val="0"/>
              </a:spcBef>
              <a:spcAft>
                <a:spcPts val="0"/>
              </a:spcAft>
              <a:buClr>
                <a:srgbClr val="000000"/>
              </a:buClr>
              <a:buSzPts val="1700"/>
              <a:buFont typeface="Arial"/>
              <a:buNone/>
            </a:pPr>
            <a:r>
              <a:rPr b="0" i="0" lang="en-US" sz="1700" u="none" cap="none" strike="noStrike">
                <a:solidFill>
                  <a:srgbClr val="000000"/>
                </a:solidFill>
                <a:latin typeface="Arial"/>
                <a:ea typeface="Arial"/>
                <a:cs typeface="Arial"/>
                <a:sym typeface="Arial"/>
              </a:rPr>
              <a:t>(partially equipped with BGO back-catchers) </a:t>
            </a:r>
            <a:endParaRPr/>
          </a:p>
          <a:p>
            <a:pPr indent="-381736" lvl="1" marL="1072301" marR="0" rtl="0" algn="l">
              <a:lnSpc>
                <a:spcPct val="100000"/>
              </a:lnSpc>
              <a:spcBef>
                <a:spcPts val="0"/>
              </a:spcBef>
              <a:spcAft>
                <a:spcPts val="0"/>
              </a:spcAft>
              <a:buClr>
                <a:srgbClr val="6AA84F"/>
              </a:buClr>
              <a:buSzPts val="1700"/>
              <a:buFont typeface="Arial"/>
              <a:buChar char="○"/>
            </a:pPr>
            <a:r>
              <a:rPr b="1" i="0" lang="en-US" sz="1700" u="none" cap="none" strike="noStrike">
                <a:solidFill>
                  <a:srgbClr val="6AA84F"/>
                </a:solidFill>
                <a:latin typeface="Arial"/>
                <a:ea typeface="Arial"/>
                <a:cs typeface="Arial"/>
                <a:sym typeface="Arial"/>
              </a:rPr>
              <a:t>36 LaBr</a:t>
            </a:r>
            <a:r>
              <a:rPr b="1" baseline="-25000" i="0" lang="en-US" sz="1700" u="none" cap="none" strike="noStrike">
                <a:solidFill>
                  <a:srgbClr val="6AA84F"/>
                </a:solidFill>
                <a:latin typeface="Arial"/>
                <a:ea typeface="Arial"/>
                <a:cs typeface="Arial"/>
                <a:sym typeface="Arial"/>
              </a:rPr>
              <a:t>3</a:t>
            </a:r>
            <a:r>
              <a:rPr b="1" i="0" lang="en-US" sz="1700" u="none" cap="none" strike="noStrike">
                <a:solidFill>
                  <a:srgbClr val="6AA84F"/>
                </a:solidFill>
                <a:latin typeface="Arial"/>
                <a:ea typeface="Arial"/>
                <a:cs typeface="Arial"/>
                <a:sym typeface="Arial"/>
              </a:rPr>
              <a:t>(Ce) (FATIMA) detectors</a:t>
            </a:r>
            <a:endParaRPr/>
          </a:p>
        </p:txBody>
      </p:sp>
      <p:sp>
        <p:nvSpPr>
          <p:cNvPr id="361" name="Google Shape;361;p5"/>
          <p:cNvSpPr/>
          <p:nvPr/>
        </p:nvSpPr>
        <p:spPr>
          <a:xfrm rot="1791515">
            <a:off x="4810474" y="4213183"/>
            <a:ext cx="618850" cy="692748"/>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62" name="Google Shape;362;p5"/>
          <p:cNvCxnSpPr/>
          <p:nvPr/>
        </p:nvCxnSpPr>
        <p:spPr>
          <a:xfrm flipH="1" rot="10800000">
            <a:off x="3547202" y="4613092"/>
            <a:ext cx="1235701" cy="603601"/>
          </a:xfrm>
          <a:prstGeom prst="straightConnector1">
            <a:avLst/>
          </a:prstGeom>
          <a:noFill/>
          <a:ln cap="flat" cmpd="sng" w="43575">
            <a:solidFill>
              <a:srgbClr val="FF0000"/>
            </a:solidFill>
            <a:prstDash val="solid"/>
            <a:round/>
            <a:headEnd len="sm" w="sm" type="none"/>
            <a:tailEnd len="med" w="med" type="triangle"/>
          </a:ln>
        </p:spPr>
      </p:cxnSp>
      <p:grpSp>
        <p:nvGrpSpPr>
          <p:cNvPr id="363" name="Google Shape;363;p5"/>
          <p:cNvGrpSpPr/>
          <p:nvPr/>
        </p:nvGrpSpPr>
        <p:grpSpPr>
          <a:xfrm>
            <a:off x="4880547" y="3708278"/>
            <a:ext cx="5268435" cy="2228893"/>
            <a:chOff x="0" y="-1"/>
            <a:chExt cx="5268433" cy="2228891"/>
          </a:xfrm>
        </p:grpSpPr>
        <p:pic>
          <p:nvPicPr>
            <p:cNvPr descr="Google Shape;213;g3b9efe0b97e_0_34" id="364" name="Google Shape;364;p5"/>
            <p:cNvPicPr preferRelativeResize="0"/>
            <p:nvPr/>
          </p:nvPicPr>
          <p:blipFill rotWithShape="1">
            <a:blip r:embed="rId4">
              <a:alphaModFix/>
            </a:blip>
            <a:srcRect b="24439" l="36118" r="0" t="15553"/>
            <a:stretch/>
          </p:blipFill>
          <p:spPr>
            <a:xfrm flipH="1" rot="5400000">
              <a:off x="1313310" y="-382744"/>
              <a:ext cx="2228891" cy="2994377"/>
            </a:xfrm>
            <a:prstGeom prst="rect">
              <a:avLst/>
            </a:prstGeom>
            <a:noFill/>
            <a:ln>
              <a:noFill/>
            </a:ln>
          </p:spPr>
        </p:pic>
        <p:sp>
          <p:nvSpPr>
            <p:cNvPr id="365" name="Google Shape;365;p5"/>
            <p:cNvSpPr/>
            <p:nvPr/>
          </p:nvSpPr>
          <p:spPr>
            <a:xfrm flipH="1">
              <a:off x="2565080" y="742098"/>
              <a:ext cx="100834" cy="652377"/>
            </a:xfrm>
            <a:prstGeom prst="rect">
              <a:avLst/>
            </a:prstGeom>
            <a:solidFill>
              <a:schemeClr val="accent1"/>
            </a:solidFill>
            <a:ln cap="flat" cmpd="sng" w="9525">
              <a:solidFill>
                <a:srgbClr val="1F49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366" name="Google Shape;366;p5"/>
            <p:cNvSpPr/>
            <p:nvPr/>
          </p:nvSpPr>
          <p:spPr>
            <a:xfrm flipH="1">
              <a:off x="2952062" y="742098"/>
              <a:ext cx="100834" cy="652377"/>
            </a:xfrm>
            <a:prstGeom prst="rect">
              <a:avLst/>
            </a:prstGeom>
            <a:solidFill>
              <a:schemeClr val="accent1"/>
            </a:solidFill>
            <a:ln cap="flat" cmpd="sng" w="9525">
              <a:solidFill>
                <a:srgbClr val="1F49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367" name="Google Shape;367;p5"/>
            <p:cNvSpPr/>
            <p:nvPr/>
          </p:nvSpPr>
          <p:spPr>
            <a:xfrm flipH="1">
              <a:off x="2821628" y="742098"/>
              <a:ext cx="111728" cy="652377"/>
            </a:xfrm>
            <a:prstGeom prst="rect">
              <a:avLst/>
            </a:prstGeom>
            <a:solidFill>
              <a:srgbClr val="FF0000"/>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368" name="Google Shape;368;p5"/>
            <p:cNvSpPr txBox="1"/>
            <p:nvPr/>
          </p:nvSpPr>
          <p:spPr>
            <a:xfrm rot="5400000">
              <a:off x="2257874" y="977806"/>
              <a:ext cx="699753" cy="219901"/>
            </a:xfrm>
            <a:prstGeom prst="rect">
              <a:avLst/>
            </a:prstGeom>
            <a:noFill/>
            <a:ln>
              <a:noFill/>
            </a:ln>
          </p:spPr>
          <p:txBody>
            <a:bodyPr anchorCtr="0" anchor="t" bIns="59125" lIns="59125" spcFirstLastPara="1" rIns="59125" wrap="square" tIns="59125">
              <a:spAutoFit/>
            </a:bodyPr>
            <a:lstStyle/>
            <a:p>
              <a:pPr indent="0" lvl="0" marL="0" marR="0" rtl="0" algn="l">
                <a:lnSpc>
                  <a:spcPct val="100000"/>
                </a:lnSpc>
                <a:spcBef>
                  <a:spcPts val="0"/>
                </a:spcBef>
                <a:spcAft>
                  <a:spcPts val="0"/>
                </a:spcAft>
                <a:buClr>
                  <a:srgbClr val="000000"/>
                </a:buClr>
                <a:buSzPts val="500"/>
                <a:buFont typeface="Arial Black"/>
                <a:buNone/>
              </a:pPr>
              <a:r>
                <a:rPr b="0" i="0" lang="en-US" sz="500" u="none" cap="none" strike="noStrike">
                  <a:solidFill>
                    <a:srgbClr val="000000"/>
                  </a:solidFill>
                  <a:latin typeface="Arial Black"/>
                  <a:ea typeface="Arial Black"/>
                  <a:cs typeface="Arial Black"/>
                  <a:sym typeface="Arial Black"/>
                </a:rPr>
                <a:t>βPlastic</a:t>
              </a:r>
              <a:endParaRPr/>
            </a:p>
          </p:txBody>
        </p:sp>
        <p:sp>
          <p:nvSpPr>
            <p:cNvPr id="369" name="Google Shape;369;p5"/>
            <p:cNvSpPr/>
            <p:nvPr/>
          </p:nvSpPr>
          <p:spPr>
            <a:xfrm flipH="1">
              <a:off x="2688706" y="745536"/>
              <a:ext cx="111728" cy="652377"/>
            </a:xfrm>
            <a:prstGeom prst="rect">
              <a:avLst/>
            </a:prstGeom>
            <a:solidFill>
              <a:srgbClr val="FF0000"/>
            </a:solidFill>
            <a:ln cap="flat" cmpd="sng" w="9525">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370" name="Google Shape;370;p5"/>
            <p:cNvSpPr txBox="1"/>
            <p:nvPr/>
          </p:nvSpPr>
          <p:spPr>
            <a:xfrm rot="5400000">
              <a:off x="2368634" y="977806"/>
              <a:ext cx="699753" cy="219901"/>
            </a:xfrm>
            <a:prstGeom prst="rect">
              <a:avLst/>
            </a:prstGeom>
            <a:noFill/>
            <a:ln>
              <a:noFill/>
            </a:ln>
          </p:spPr>
          <p:txBody>
            <a:bodyPr anchorCtr="0" anchor="t" bIns="59125" lIns="59125" spcFirstLastPara="1" rIns="59125" wrap="square" tIns="59125">
              <a:spAutoFit/>
            </a:bodyPr>
            <a:lstStyle/>
            <a:p>
              <a:pPr indent="0" lvl="0" marL="0" marR="0" rtl="0" algn="l">
                <a:lnSpc>
                  <a:spcPct val="100000"/>
                </a:lnSpc>
                <a:spcBef>
                  <a:spcPts val="0"/>
                </a:spcBef>
                <a:spcAft>
                  <a:spcPts val="0"/>
                </a:spcAft>
                <a:buClr>
                  <a:srgbClr val="000000"/>
                </a:buClr>
                <a:buSzPts val="500"/>
                <a:buFont typeface="Arial Black"/>
                <a:buNone/>
              </a:pPr>
              <a:r>
                <a:rPr b="0" i="0" lang="en-US" sz="500" u="none" cap="none" strike="noStrike">
                  <a:solidFill>
                    <a:srgbClr val="000000"/>
                  </a:solidFill>
                  <a:latin typeface="Arial Black"/>
                  <a:ea typeface="Arial Black"/>
                  <a:cs typeface="Arial Black"/>
                  <a:sym typeface="Arial Black"/>
                </a:rPr>
                <a:t>AIDA</a:t>
              </a:r>
              <a:endParaRPr/>
            </a:p>
          </p:txBody>
        </p:sp>
        <p:sp>
          <p:nvSpPr>
            <p:cNvPr id="371" name="Google Shape;371;p5"/>
            <p:cNvSpPr txBox="1"/>
            <p:nvPr/>
          </p:nvSpPr>
          <p:spPr>
            <a:xfrm>
              <a:off x="3087849" y="209100"/>
              <a:ext cx="2180584" cy="348801"/>
            </a:xfrm>
            <a:prstGeom prst="rect">
              <a:avLst/>
            </a:prstGeom>
            <a:noFill/>
            <a:ln>
              <a:noFill/>
            </a:ln>
          </p:spPr>
          <p:txBody>
            <a:bodyPr anchorCtr="0" anchor="t" bIns="66450" lIns="66450" spcFirstLastPara="1" rIns="66450" wrap="square" tIns="66450">
              <a:spAutoFit/>
            </a:bodyPr>
            <a:lstStyle/>
            <a:p>
              <a:pPr indent="332298" lvl="0" marL="0" marR="0" rtl="0" algn="l">
                <a:lnSpc>
                  <a:spcPct val="100000"/>
                </a:lnSpc>
                <a:spcBef>
                  <a:spcPts val="0"/>
                </a:spcBef>
                <a:spcAft>
                  <a:spcPts val="0"/>
                </a:spcAft>
                <a:buClr>
                  <a:srgbClr val="FAA61A"/>
                </a:buClr>
                <a:buSzPts val="1200"/>
                <a:buFont typeface="Arial Black"/>
                <a:buNone/>
              </a:pPr>
              <a:r>
                <a:rPr b="0" i="0" lang="en-US" sz="1200" u="none" cap="none" strike="noStrike">
                  <a:solidFill>
                    <a:srgbClr val="FAA61A"/>
                  </a:solidFill>
                  <a:latin typeface="Arial Black"/>
                  <a:ea typeface="Arial Black"/>
                  <a:cs typeface="Arial Black"/>
                  <a:sym typeface="Arial Black"/>
                </a:rPr>
                <a:t>DEGAS</a:t>
              </a:r>
              <a:endParaRPr/>
            </a:p>
          </p:txBody>
        </p:sp>
        <p:sp>
          <p:nvSpPr>
            <p:cNvPr id="372" name="Google Shape;372;p5"/>
            <p:cNvSpPr txBox="1"/>
            <p:nvPr/>
          </p:nvSpPr>
          <p:spPr>
            <a:xfrm>
              <a:off x="440858" y="1717755"/>
              <a:ext cx="2180584" cy="361501"/>
            </a:xfrm>
            <a:prstGeom prst="rect">
              <a:avLst/>
            </a:prstGeom>
            <a:noFill/>
            <a:ln>
              <a:noFill/>
            </a:ln>
          </p:spPr>
          <p:txBody>
            <a:bodyPr anchorCtr="0" anchor="t" bIns="66450" lIns="66450" spcFirstLastPara="1" rIns="66450" wrap="square" tIns="66450">
              <a:spAutoFit/>
            </a:bodyPr>
            <a:lstStyle/>
            <a:p>
              <a:pPr indent="332298" lvl="0" marL="0" marR="0" rtl="0" algn="l">
                <a:lnSpc>
                  <a:spcPct val="100000"/>
                </a:lnSpc>
                <a:spcBef>
                  <a:spcPts val="0"/>
                </a:spcBef>
                <a:spcAft>
                  <a:spcPts val="0"/>
                </a:spcAft>
                <a:buClr>
                  <a:srgbClr val="6AA84F"/>
                </a:buClr>
                <a:buSzPts val="1300"/>
                <a:buFont typeface="Arial Black"/>
                <a:buNone/>
              </a:pPr>
              <a:r>
                <a:rPr b="0" i="0" lang="en-US" sz="1300" u="none" cap="none" strike="noStrike">
                  <a:solidFill>
                    <a:srgbClr val="6AA84F"/>
                  </a:solidFill>
                  <a:latin typeface="Arial Black"/>
                  <a:ea typeface="Arial Black"/>
                  <a:cs typeface="Arial Black"/>
                  <a:sym typeface="Arial Black"/>
                </a:rPr>
                <a:t>FATIMA</a:t>
              </a:r>
              <a:endParaRPr/>
            </a:p>
          </p:txBody>
        </p:sp>
        <p:cxnSp>
          <p:nvCxnSpPr>
            <p:cNvPr id="373" name="Google Shape;373;p5"/>
            <p:cNvCxnSpPr/>
            <p:nvPr/>
          </p:nvCxnSpPr>
          <p:spPr>
            <a:xfrm flipH="1" rot="10800000">
              <a:off x="177357" y="1114445"/>
              <a:ext cx="753210" cy="4814"/>
            </a:xfrm>
            <a:prstGeom prst="straightConnector1">
              <a:avLst/>
            </a:prstGeom>
            <a:noFill/>
            <a:ln cap="flat" cmpd="sng" w="27725">
              <a:solidFill>
                <a:srgbClr val="FF0000"/>
              </a:solidFill>
              <a:prstDash val="dash"/>
              <a:round/>
              <a:headEnd len="sm" w="sm" type="none"/>
              <a:tailEnd len="med" w="med" type="triangle"/>
            </a:ln>
          </p:spPr>
        </p:cxnSp>
        <p:sp>
          <p:nvSpPr>
            <p:cNvPr id="374" name="Google Shape;374;p5"/>
            <p:cNvSpPr txBox="1"/>
            <p:nvPr/>
          </p:nvSpPr>
          <p:spPr>
            <a:xfrm>
              <a:off x="0" y="737974"/>
              <a:ext cx="765877" cy="412301"/>
            </a:xfrm>
            <a:prstGeom prst="rect">
              <a:avLst/>
            </a:prstGeom>
            <a:noFill/>
            <a:ln>
              <a:noFill/>
            </a:ln>
          </p:spPr>
          <p:txBody>
            <a:bodyPr anchorCtr="0" anchor="t" bIns="66450" lIns="66450" spcFirstLastPara="1" rIns="66450" wrap="square" tIns="66450">
              <a:spAutoFit/>
            </a:bodyPr>
            <a:lstStyle/>
            <a:p>
              <a:pPr indent="0" lvl="0" marL="0" marR="0" rtl="0" algn="ctr">
                <a:lnSpc>
                  <a:spcPct val="100000"/>
                </a:lnSpc>
                <a:spcBef>
                  <a:spcPts val="0"/>
                </a:spcBef>
                <a:spcAft>
                  <a:spcPts val="0"/>
                </a:spcAft>
                <a:buClr>
                  <a:srgbClr val="000000"/>
                </a:buClr>
                <a:buSzPts val="800"/>
                <a:buFont typeface="Arial Black"/>
                <a:buNone/>
              </a:pPr>
              <a:r>
                <a:rPr b="0" i="0" lang="en-US" sz="800" u="none" cap="none" strike="noStrike">
                  <a:solidFill>
                    <a:srgbClr val="000000"/>
                  </a:solidFill>
                  <a:latin typeface="Arial Black"/>
                  <a:ea typeface="Arial Black"/>
                  <a:cs typeface="Arial Black"/>
                  <a:sym typeface="Arial Black"/>
                </a:rPr>
                <a:t>Beam from FRS</a:t>
              </a:r>
              <a:endParaRPr/>
            </a:p>
          </p:txBody>
        </p:sp>
      </p:grpSp>
      <p:sp>
        <p:nvSpPr>
          <p:cNvPr id="375" name="Google Shape;375;p5"/>
          <p:cNvSpPr txBox="1"/>
          <p:nvPr/>
        </p:nvSpPr>
        <p:spPr>
          <a:xfrm>
            <a:off x="4023863" y="6019977"/>
            <a:ext cx="4297611" cy="2794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Two settings focused on </a:t>
            </a:r>
            <a:r>
              <a:rPr b="0" baseline="30000" i="0" lang="en-US" sz="1800" u="none" cap="none" strike="noStrike">
                <a:solidFill>
                  <a:srgbClr val="000000"/>
                </a:solidFill>
                <a:latin typeface="Arial"/>
                <a:ea typeface="Arial"/>
                <a:cs typeface="Arial"/>
                <a:sym typeface="Arial"/>
              </a:rPr>
              <a:t>168</a:t>
            </a:r>
            <a:r>
              <a:rPr b="0" i="0" lang="en-US" sz="1800" u="none" cap="none" strike="noStrike">
                <a:solidFill>
                  <a:srgbClr val="000000"/>
                </a:solidFill>
                <a:latin typeface="Arial"/>
                <a:ea typeface="Arial"/>
                <a:cs typeface="Arial"/>
                <a:sym typeface="Arial"/>
              </a:rPr>
              <a:t>Dy and </a:t>
            </a:r>
            <a:r>
              <a:rPr b="0" baseline="30000" i="0" lang="en-US" sz="1800" u="none" cap="none" strike="noStrike">
                <a:solidFill>
                  <a:srgbClr val="000000"/>
                </a:solidFill>
                <a:latin typeface="Arial"/>
                <a:ea typeface="Arial"/>
                <a:cs typeface="Arial"/>
                <a:sym typeface="Arial"/>
              </a:rPr>
              <a:t>162</a:t>
            </a:r>
            <a:r>
              <a:rPr b="0" i="0" lang="en-US" sz="1800" u="none" cap="none" strike="noStrike">
                <a:solidFill>
                  <a:srgbClr val="000000"/>
                </a:solidFill>
                <a:latin typeface="Arial"/>
                <a:ea typeface="Arial"/>
                <a:cs typeface="Arial"/>
                <a:sym typeface="Arial"/>
              </a:rPr>
              <a:t>Eu</a:t>
            </a:r>
            <a:endParaRPr/>
          </a:p>
        </p:txBody>
      </p:sp>
      <p:pic>
        <p:nvPicPr>
          <p:cNvPr descr="Google Shape;132;p2" id="376" name="Google Shape;376;p5"/>
          <p:cNvPicPr preferRelativeResize="0"/>
          <p:nvPr/>
        </p:nvPicPr>
        <p:blipFill rotWithShape="1">
          <a:blip r:embed="rId5">
            <a:alphaModFix/>
          </a:blip>
          <a:srcRect b="0" l="0" r="11779" t="0"/>
          <a:stretch/>
        </p:blipFill>
        <p:spPr>
          <a:xfrm>
            <a:off x="5592002" y="55247"/>
            <a:ext cx="1932288" cy="876116"/>
          </a:xfrm>
          <a:prstGeom prst="rect">
            <a:avLst/>
          </a:prstGeom>
          <a:noFill/>
          <a:ln>
            <a:noFill/>
          </a:ln>
        </p:spPr>
      </p:pic>
      <p:sp>
        <p:nvSpPr>
          <p:cNvPr id="377" name="Google Shape;377;p5"/>
          <p:cNvSpPr txBox="1"/>
          <p:nvPr/>
        </p:nvSpPr>
        <p:spPr>
          <a:xfrm>
            <a:off x="206018" y="1689449"/>
            <a:ext cx="2192400" cy="215400"/>
          </a:xfrm>
          <a:prstGeom prst="rect">
            <a:avLst/>
          </a:prstGeom>
          <a:solidFill>
            <a:srgbClr val="FFFFFF"/>
          </a:solidFill>
          <a:ln cap="flat" cmpd="sng" w="25400">
            <a:solidFill>
              <a:srgbClr val="FF26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First fragmentation of </a:t>
            </a:r>
            <a:r>
              <a:rPr b="0" baseline="30000" i="0" lang="en-US" sz="1400" u="none" cap="none" strike="noStrike">
                <a:solidFill>
                  <a:srgbClr val="000000"/>
                </a:solidFill>
                <a:latin typeface="Arial"/>
                <a:ea typeface="Arial"/>
                <a:cs typeface="Arial"/>
                <a:sym typeface="Arial"/>
              </a:rPr>
              <a:t>170</a:t>
            </a:r>
            <a:r>
              <a:rPr b="0" i="0" lang="en-US" sz="1400" u="none" cap="none" strike="noStrike">
                <a:solidFill>
                  <a:srgbClr val="000000"/>
                </a:solidFill>
                <a:latin typeface="Arial"/>
                <a:ea typeface="Arial"/>
                <a:cs typeface="Arial"/>
                <a:sym typeface="Arial"/>
              </a:rPr>
              <a:t>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6"/>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383" name="Google Shape;383;p6"/>
          <p:cNvSpPr txBox="1"/>
          <p:nvPr>
            <p:ph idx="4294967295" type="title"/>
          </p:nvPr>
        </p:nvSpPr>
        <p:spPr>
          <a:xfrm>
            <a:off x="139690" y="413244"/>
            <a:ext cx="5591100" cy="554101"/>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400"/>
              <a:buFont typeface="Arial"/>
              <a:buNone/>
            </a:pPr>
            <a:r>
              <a:rPr lang="en-US" sz="3400"/>
              <a:t>Wayfinding in the wilderness</a:t>
            </a:r>
            <a:endParaRPr/>
          </a:p>
        </p:txBody>
      </p:sp>
      <p:pic>
        <p:nvPicPr>
          <p:cNvPr descr="Google Shape;230;g3c2096a0baf_0_20" id="384" name="Google Shape;384;p6"/>
          <p:cNvPicPr preferRelativeResize="0"/>
          <p:nvPr/>
        </p:nvPicPr>
        <p:blipFill rotWithShape="1">
          <a:blip r:embed="rId3">
            <a:alphaModFix/>
          </a:blip>
          <a:srcRect b="0" l="0" r="0" t="0"/>
          <a:stretch/>
        </p:blipFill>
        <p:spPr>
          <a:xfrm>
            <a:off x="4580792" y="3463235"/>
            <a:ext cx="4503526" cy="2500216"/>
          </a:xfrm>
          <a:prstGeom prst="rect">
            <a:avLst/>
          </a:prstGeom>
          <a:noFill/>
          <a:ln>
            <a:noFill/>
          </a:ln>
        </p:spPr>
      </p:pic>
      <p:pic>
        <p:nvPicPr>
          <p:cNvPr descr="Google Shape;231;g3c2096a0baf_0_20" id="385" name="Google Shape;385;p6"/>
          <p:cNvPicPr preferRelativeResize="0"/>
          <p:nvPr/>
        </p:nvPicPr>
        <p:blipFill rotWithShape="1">
          <a:blip r:embed="rId4">
            <a:alphaModFix/>
          </a:blip>
          <a:srcRect b="0" l="0" r="0" t="0"/>
          <a:stretch/>
        </p:blipFill>
        <p:spPr>
          <a:xfrm>
            <a:off x="38734" y="3463218"/>
            <a:ext cx="4503526" cy="2425476"/>
          </a:xfrm>
          <a:prstGeom prst="rect">
            <a:avLst/>
          </a:prstGeom>
          <a:noFill/>
          <a:ln>
            <a:noFill/>
          </a:ln>
        </p:spPr>
      </p:pic>
      <p:sp>
        <p:nvSpPr>
          <p:cNvPr id="386" name="Google Shape;386;p6"/>
          <p:cNvSpPr txBox="1"/>
          <p:nvPr/>
        </p:nvSpPr>
        <p:spPr>
          <a:xfrm>
            <a:off x="-22416" y="1562010"/>
            <a:ext cx="8080501" cy="1050842"/>
          </a:xfrm>
          <a:prstGeom prst="rect">
            <a:avLst/>
          </a:prstGeom>
          <a:noFill/>
          <a:ln>
            <a:noFill/>
          </a:ln>
        </p:spPr>
        <p:txBody>
          <a:bodyPr anchorCtr="0" anchor="t" bIns="91400" lIns="91400" spcFirstLastPara="1" rIns="91400" wrap="square" tIns="91400">
            <a:spAutoFit/>
          </a:bodyPr>
          <a:lstStyle/>
          <a:p>
            <a:pPr indent="-253181" lvl="0" marL="253181"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Historically experimentally challenging region</a:t>
            </a:r>
            <a:endParaRPr/>
          </a:p>
          <a:p>
            <a:pPr indent="-253181" lvl="0" marL="253181" marR="0" rtl="0" algn="l">
              <a:lnSpc>
                <a:spcPct val="100000"/>
              </a:lnSpc>
              <a:spcBef>
                <a:spcPts val="0"/>
              </a:spcBef>
              <a:spcAft>
                <a:spcPts val="0"/>
              </a:spcAft>
              <a:buClr>
                <a:srgbClr val="000000"/>
              </a:buClr>
              <a:buSzPts val="2000"/>
              <a:buFont typeface="Arial"/>
              <a:buChar char="•"/>
            </a:pPr>
            <a:r>
              <a:rPr b="0" baseline="30000" i="0" lang="en-US" sz="2000" u="none" cap="none" strike="noStrike">
                <a:solidFill>
                  <a:srgbClr val="000000"/>
                </a:solidFill>
                <a:latin typeface="Arial"/>
                <a:ea typeface="Arial"/>
                <a:cs typeface="Arial"/>
                <a:sym typeface="Arial"/>
              </a:rPr>
              <a:t>170</a:t>
            </a:r>
            <a:r>
              <a:rPr b="0" i="0" lang="en-US" sz="2000" u="none" cap="none" strike="noStrike">
                <a:solidFill>
                  <a:srgbClr val="000000"/>
                </a:solidFill>
                <a:latin typeface="Arial"/>
                <a:ea typeface="Arial"/>
                <a:cs typeface="Arial"/>
                <a:sym typeface="Arial"/>
              </a:rPr>
              <a:t>Er beam gives us access to competitive yields</a:t>
            </a:r>
            <a:endParaRPr/>
          </a:p>
          <a:p>
            <a:pPr indent="-253181" lvl="0" marL="253181"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High beam energy → Clean charge state separation</a:t>
            </a:r>
            <a:endParaRPr/>
          </a:p>
        </p:txBody>
      </p:sp>
      <p:cxnSp>
        <p:nvCxnSpPr>
          <p:cNvPr id="387" name="Google Shape;387;p6"/>
          <p:cNvCxnSpPr/>
          <p:nvPr/>
        </p:nvCxnSpPr>
        <p:spPr>
          <a:xfrm flipH="1" rot="10800000">
            <a:off x="802774" y="5507475"/>
            <a:ext cx="433801" cy="611701"/>
          </a:xfrm>
          <a:prstGeom prst="straightConnector1">
            <a:avLst/>
          </a:prstGeom>
          <a:noFill/>
          <a:ln cap="flat" cmpd="sng" w="28575">
            <a:solidFill>
              <a:srgbClr val="1F497D"/>
            </a:solidFill>
            <a:prstDash val="solid"/>
            <a:round/>
            <a:headEnd len="sm" w="sm" type="none"/>
            <a:tailEnd len="med" w="med" type="triangle"/>
          </a:ln>
        </p:spPr>
      </p:cxnSp>
      <p:cxnSp>
        <p:nvCxnSpPr>
          <p:cNvPr id="388" name="Google Shape;388;p6"/>
          <p:cNvCxnSpPr/>
          <p:nvPr/>
        </p:nvCxnSpPr>
        <p:spPr>
          <a:xfrm rot="10800000">
            <a:off x="2669020" y="5174325"/>
            <a:ext cx="797700" cy="844201"/>
          </a:xfrm>
          <a:prstGeom prst="straightConnector1">
            <a:avLst/>
          </a:prstGeom>
          <a:noFill/>
          <a:ln cap="flat" cmpd="sng" w="28575">
            <a:solidFill>
              <a:srgbClr val="1F497D"/>
            </a:solidFill>
            <a:prstDash val="solid"/>
            <a:round/>
            <a:headEnd len="sm" w="sm" type="none"/>
            <a:tailEnd len="med" w="med" type="triangle"/>
          </a:ln>
        </p:spPr>
      </p:cxnSp>
      <p:sp>
        <p:nvSpPr>
          <p:cNvPr id="389" name="Google Shape;389;p6"/>
          <p:cNvSpPr txBox="1"/>
          <p:nvPr/>
        </p:nvSpPr>
        <p:spPr>
          <a:xfrm>
            <a:off x="163924" y="6005500"/>
            <a:ext cx="1560301"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Fully-stripped</a:t>
            </a:r>
            <a:endParaRPr/>
          </a:p>
        </p:txBody>
      </p:sp>
      <p:sp>
        <p:nvSpPr>
          <p:cNvPr id="390" name="Google Shape;390;p6"/>
          <p:cNvSpPr txBox="1"/>
          <p:nvPr/>
        </p:nvSpPr>
        <p:spPr>
          <a:xfrm>
            <a:off x="2754725" y="5929300"/>
            <a:ext cx="1863601"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Hydrogen-like</a:t>
            </a:r>
            <a:endParaRPr/>
          </a:p>
        </p:txBody>
      </p:sp>
      <p:sp>
        <p:nvSpPr>
          <p:cNvPr id="391" name="Google Shape;391;p6"/>
          <p:cNvSpPr txBox="1"/>
          <p:nvPr/>
        </p:nvSpPr>
        <p:spPr>
          <a:xfrm>
            <a:off x="1072899" y="3305350"/>
            <a:ext cx="3446102"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Charge state separation</a:t>
            </a:r>
            <a:endParaRPr/>
          </a:p>
        </p:txBody>
      </p:sp>
      <p:sp>
        <p:nvSpPr>
          <p:cNvPr id="392" name="Google Shape;392;p6"/>
          <p:cNvSpPr txBox="1"/>
          <p:nvPr/>
        </p:nvSpPr>
        <p:spPr>
          <a:xfrm>
            <a:off x="5111500" y="3305350"/>
            <a:ext cx="3952800"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Isotope &amp; charge state separation</a:t>
            </a:r>
            <a:endParaRPr/>
          </a:p>
        </p:txBody>
      </p:sp>
      <p:cxnSp>
        <p:nvCxnSpPr>
          <p:cNvPr id="393" name="Google Shape;393;p6"/>
          <p:cNvCxnSpPr/>
          <p:nvPr/>
        </p:nvCxnSpPr>
        <p:spPr>
          <a:xfrm flipH="1" rot="10800000">
            <a:off x="5648824" y="5574699"/>
            <a:ext cx="433801" cy="611701"/>
          </a:xfrm>
          <a:prstGeom prst="straightConnector1">
            <a:avLst/>
          </a:prstGeom>
          <a:noFill/>
          <a:ln cap="flat" cmpd="sng" w="28575">
            <a:solidFill>
              <a:srgbClr val="1F497D"/>
            </a:solidFill>
            <a:prstDash val="solid"/>
            <a:round/>
            <a:headEnd len="sm" w="sm" type="none"/>
            <a:tailEnd len="med" w="med" type="triangle"/>
          </a:ln>
        </p:spPr>
      </p:cxnSp>
      <p:sp>
        <p:nvSpPr>
          <p:cNvPr id="394" name="Google Shape;394;p6"/>
          <p:cNvSpPr txBox="1"/>
          <p:nvPr/>
        </p:nvSpPr>
        <p:spPr>
          <a:xfrm>
            <a:off x="5116924" y="6058475"/>
            <a:ext cx="2401501" cy="442072"/>
          </a:xfrm>
          <a:prstGeom prst="rect">
            <a:avLst/>
          </a:prstGeom>
          <a:noFill/>
          <a:ln>
            <a:noFill/>
          </a:ln>
        </p:spPr>
        <p:txBody>
          <a:bodyPr anchorCtr="0" anchor="t" bIns="91400" lIns="91400" spcFirstLastPara="1" rIns="91400" wrap="square" tIns="91400">
            <a:spAutoFit/>
          </a:bodyPr>
          <a:lstStyle/>
          <a:p>
            <a:pPr indent="0" lvl="0" marL="0" marR="0" rtl="0" algn="l">
              <a:lnSpc>
                <a:spcPct val="100000"/>
              </a:lnSpc>
              <a:spcBef>
                <a:spcPts val="0"/>
              </a:spcBef>
              <a:spcAft>
                <a:spcPts val="0"/>
              </a:spcAft>
              <a:buClr>
                <a:srgbClr val="000000"/>
              </a:buClr>
              <a:buSzPts val="1800"/>
              <a:buFont typeface="Arial"/>
              <a:buNone/>
            </a:pPr>
            <a:r>
              <a:rPr b="0" baseline="30000" i="0" lang="en-US" sz="1800" u="none" cap="none" strike="noStrike">
                <a:solidFill>
                  <a:srgbClr val="000000"/>
                </a:solidFill>
                <a:latin typeface="Arial"/>
                <a:ea typeface="Arial"/>
                <a:cs typeface="Arial"/>
                <a:sym typeface="Arial"/>
              </a:rPr>
              <a:t>157</a:t>
            </a:r>
            <a:r>
              <a:rPr b="0" i="0" lang="en-US" sz="1800" u="none" cap="none" strike="noStrike">
                <a:solidFill>
                  <a:srgbClr val="000000"/>
                </a:solidFill>
                <a:latin typeface="Arial"/>
                <a:ea typeface="Arial"/>
                <a:cs typeface="Arial"/>
                <a:sym typeface="Arial"/>
              </a:rPr>
              <a:t>Sm fully-stripped</a:t>
            </a:r>
            <a:endParaRPr/>
          </a:p>
        </p:txBody>
      </p:sp>
      <p:pic>
        <p:nvPicPr>
          <p:cNvPr descr="Image" id="395" name="Google Shape;395;p6"/>
          <p:cNvPicPr preferRelativeResize="0"/>
          <p:nvPr/>
        </p:nvPicPr>
        <p:blipFill rotWithShape="1">
          <a:blip r:embed="rId5">
            <a:alphaModFix/>
          </a:blip>
          <a:srcRect b="0" l="0" r="0" t="0"/>
          <a:stretch/>
        </p:blipFill>
        <p:spPr>
          <a:xfrm>
            <a:off x="6518356" y="992691"/>
            <a:ext cx="2578508" cy="2279368"/>
          </a:xfrm>
          <a:prstGeom prst="rect">
            <a:avLst/>
          </a:prstGeom>
          <a:noFill/>
          <a:ln>
            <a:noFill/>
          </a:ln>
        </p:spPr>
      </p:pic>
      <p:sp>
        <p:nvSpPr>
          <p:cNvPr id="396" name="Google Shape;396;p6"/>
          <p:cNvSpPr/>
          <p:nvPr/>
        </p:nvSpPr>
        <p:spPr>
          <a:xfrm>
            <a:off x="8760219" y="979135"/>
            <a:ext cx="354988" cy="350441"/>
          </a:xfrm>
          <a:prstGeom prst="rect">
            <a:avLst/>
          </a:prstGeom>
          <a:noFill/>
          <a:ln cap="flat" cmpd="sng" w="25400">
            <a:solidFill>
              <a:srgbClr val="FF0003"/>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6"/>
          <p:cNvSpPr/>
          <p:nvPr/>
        </p:nvSpPr>
        <p:spPr>
          <a:xfrm>
            <a:off x="7784372" y="1957155"/>
            <a:ext cx="354987" cy="350441"/>
          </a:xfrm>
          <a:prstGeom prst="rect">
            <a:avLst/>
          </a:prstGeom>
          <a:noFill/>
          <a:ln cap="flat" cmpd="sng" w="25400">
            <a:solidFill>
              <a:srgbClr val="FF0003"/>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6"/>
          <p:cNvSpPr/>
          <p:nvPr/>
        </p:nvSpPr>
        <p:spPr>
          <a:xfrm>
            <a:off x="6497507" y="2930292"/>
            <a:ext cx="354988" cy="350441"/>
          </a:xfrm>
          <a:prstGeom prst="rect">
            <a:avLst/>
          </a:prstGeom>
          <a:noFill/>
          <a:ln cap="flat" cmpd="sng" w="25400">
            <a:solidFill>
              <a:srgbClr val="FF0003"/>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6"/>
          <p:cNvSpPr txBox="1"/>
          <p:nvPr/>
        </p:nvSpPr>
        <p:spPr>
          <a:xfrm>
            <a:off x="5647604" y="1481669"/>
            <a:ext cx="2369902" cy="425984"/>
          </a:xfrm>
          <a:prstGeom prst="rect">
            <a:avLst/>
          </a:prstGeom>
          <a:solidFill>
            <a:srgbClr val="FFFFFF"/>
          </a:solidFill>
          <a:ln cap="flat" cmpd="sng" w="25400">
            <a:solidFill>
              <a:srgbClr val="FF26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New isomer and</a:t>
            </a:r>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first gamma-ray spectroscopy</a:t>
            </a:r>
            <a:endParaRPr/>
          </a:p>
        </p:txBody>
      </p:sp>
      <p:sp>
        <p:nvSpPr>
          <p:cNvPr id="400" name="Google Shape;400;p6"/>
          <p:cNvSpPr txBox="1"/>
          <p:nvPr/>
        </p:nvSpPr>
        <p:spPr>
          <a:xfrm>
            <a:off x="5561760" y="2653830"/>
            <a:ext cx="3249900" cy="215400"/>
          </a:xfrm>
          <a:prstGeom prst="rect">
            <a:avLst/>
          </a:prstGeom>
          <a:solidFill>
            <a:srgbClr val="FFFFFF"/>
          </a:solidFill>
          <a:ln cap="flat" cmpd="sng" w="25400">
            <a:solidFill>
              <a:srgbClr val="FF2600"/>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New isomer and extended spectroscopy </a:t>
            </a:r>
            <a:endParaRPr/>
          </a:p>
        </p:txBody>
      </p:sp>
      <p:pic>
        <p:nvPicPr>
          <p:cNvPr descr="Google Shape;132;p2" id="401" name="Google Shape;401;p6"/>
          <p:cNvPicPr preferRelativeResize="0"/>
          <p:nvPr/>
        </p:nvPicPr>
        <p:blipFill rotWithShape="1">
          <a:blip r:embed="rId6">
            <a:alphaModFix/>
          </a:blip>
          <a:srcRect b="0" l="0" r="11779" t="0"/>
          <a:stretch/>
        </p:blipFill>
        <p:spPr>
          <a:xfrm>
            <a:off x="5592002" y="55247"/>
            <a:ext cx="1932288" cy="87611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7"/>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407" name="Google Shape;407;p7"/>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lang="en-US" sz="3600"/>
              <a:t>New isomer of </a:t>
            </a:r>
            <a:r>
              <a:rPr baseline="30000" lang="en-US" sz="3600"/>
              <a:t>164</a:t>
            </a:r>
            <a:r>
              <a:rPr lang="en-US" sz="3600"/>
              <a:t>Tb</a:t>
            </a:r>
            <a:endParaRPr/>
          </a:p>
        </p:txBody>
      </p:sp>
      <p:pic>
        <p:nvPicPr>
          <p:cNvPr descr="Google Shape;249;g3f095bcb772_0_13" id="408" name="Google Shape;408;p7"/>
          <p:cNvPicPr preferRelativeResize="0"/>
          <p:nvPr/>
        </p:nvPicPr>
        <p:blipFill rotWithShape="1">
          <a:blip r:embed="rId3">
            <a:alphaModFix/>
          </a:blip>
          <a:srcRect b="0" l="0" r="0" t="0"/>
          <a:stretch/>
        </p:blipFill>
        <p:spPr>
          <a:xfrm>
            <a:off x="-26122" y="1245445"/>
            <a:ext cx="4823852" cy="2732577"/>
          </a:xfrm>
          <a:prstGeom prst="rect">
            <a:avLst/>
          </a:prstGeom>
          <a:noFill/>
          <a:ln>
            <a:noFill/>
          </a:ln>
        </p:spPr>
      </p:pic>
      <p:cxnSp>
        <p:nvCxnSpPr>
          <p:cNvPr id="409" name="Google Shape;409;p7"/>
          <p:cNvCxnSpPr/>
          <p:nvPr/>
        </p:nvCxnSpPr>
        <p:spPr>
          <a:xfrm flipH="1">
            <a:off x="1809243" y="1500026"/>
            <a:ext cx="1" cy="2212893"/>
          </a:xfrm>
          <a:prstGeom prst="straightConnector1">
            <a:avLst/>
          </a:prstGeom>
          <a:noFill/>
          <a:ln cap="flat" cmpd="sng" w="28575">
            <a:solidFill>
              <a:srgbClr val="FF0000"/>
            </a:solidFill>
            <a:prstDash val="solid"/>
            <a:round/>
            <a:headEnd len="sm" w="sm" type="none"/>
            <a:tailEnd len="sm" w="sm" type="none"/>
          </a:ln>
        </p:spPr>
      </p:cxnSp>
      <p:cxnSp>
        <p:nvCxnSpPr>
          <p:cNvPr id="410" name="Google Shape;410;p7"/>
          <p:cNvCxnSpPr/>
          <p:nvPr/>
        </p:nvCxnSpPr>
        <p:spPr>
          <a:xfrm flipH="1">
            <a:off x="2553109" y="2123152"/>
            <a:ext cx="977540" cy="713650"/>
          </a:xfrm>
          <a:prstGeom prst="straightConnector1">
            <a:avLst/>
          </a:prstGeom>
          <a:noFill/>
          <a:ln cap="flat" cmpd="sng" w="38100">
            <a:solidFill>
              <a:srgbClr val="FF0600"/>
            </a:solidFill>
            <a:prstDash val="solid"/>
            <a:round/>
            <a:headEnd len="sm" w="sm" type="none"/>
            <a:tailEnd len="med" w="med" type="triangle"/>
          </a:ln>
          <a:effectLst>
            <a:outerShdw blurRad="38100" rotWithShape="0" dir="5400000" dist="20000">
              <a:srgbClr val="000000">
                <a:alpha val="38039"/>
              </a:srgbClr>
            </a:outerShdw>
          </a:effectLst>
        </p:spPr>
      </p:cxnSp>
      <p:cxnSp>
        <p:nvCxnSpPr>
          <p:cNvPr id="411" name="Google Shape;411;p7"/>
          <p:cNvCxnSpPr/>
          <p:nvPr/>
        </p:nvCxnSpPr>
        <p:spPr>
          <a:xfrm flipH="1">
            <a:off x="2745751" y="2199491"/>
            <a:ext cx="1289159" cy="972069"/>
          </a:xfrm>
          <a:prstGeom prst="straightConnector1">
            <a:avLst/>
          </a:prstGeom>
          <a:noFill/>
          <a:ln cap="flat" cmpd="sng" w="38100">
            <a:solidFill>
              <a:srgbClr val="FF0600"/>
            </a:solidFill>
            <a:prstDash val="solid"/>
            <a:round/>
            <a:headEnd len="sm" w="sm" type="none"/>
            <a:tailEnd len="med" w="med" type="triangle"/>
          </a:ln>
          <a:effectLst>
            <a:outerShdw blurRad="38100" rotWithShape="0" dir="5400000" dist="20000">
              <a:srgbClr val="000000">
                <a:alpha val="38039"/>
              </a:srgbClr>
            </a:outerShdw>
          </a:effectLst>
        </p:spPr>
      </p:cxnSp>
      <p:sp>
        <p:nvSpPr>
          <p:cNvPr id="412" name="Google Shape;412;p7"/>
          <p:cNvSpPr txBox="1"/>
          <p:nvPr/>
        </p:nvSpPr>
        <p:spPr>
          <a:xfrm>
            <a:off x="3383602" y="1851397"/>
            <a:ext cx="334800" cy="215400"/>
          </a:xfrm>
          <a:prstGeom prst="rect">
            <a:avLst/>
          </a:prstGeom>
          <a:solidFill>
            <a:srgbClr val="FFFFFF"/>
          </a:solidFill>
          <a:ln cap="flat" cmpd="sng" w="25400">
            <a:solidFill>
              <a:schemeClr val="accent1"/>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173</a:t>
            </a:r>
            <a:endParaRPr/>
          </a:p>
        </p:txBody>
      </p:sp>
      <p:sp>
        <p:nvSpPr>
          <p:cNvPr id="413" name="Google Shape;413;p7"/>
          <p:cNvSpPr txBox="1"/>
          <p:nvPr/>
        </p:nvSpPr>
        <p:spPr>
          <a:xfrm>
            <a:off x="3880330" y="1942326"/>
            <a:ext cx="321600" cy="215400"/>
          </a:xfrm>
          <a:prstGeom prst="rect">
            <a:avLst/>
          </a:prstGeom>
          <a:solidFill>
            <a:srgbClr val="FFFFFF"/>
          </a:solidFill>
          <a:ln cap="flat" cmpd="sng" w="25400">
            <a:solidFill>
              <a:schemeClr val="accent1"/>
            </a:solidFill>
            <a:prstDash val="solid"/>
            <a:round/>
            <a:headEnd len="sm" w="sm" type="none"/>
            <a:tailEnd len="sm" w="sm" type="none"/>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110</a:t>
            </a:r>
            <a:endParaRPr/>
          </a:p>
        </p:txBody>
      </p:sp>
      <p:pic>
        <p:nvPicPr>
          <p:cNvPr descr="Image" id="414" name="Google Shape;414;p7"/>
          <p:cNvPicPr preferRelativeResize="0"/>
          <p:nvPr/>
        </p:nvPicPr>
        <p:blipFill rotWithShape="1">
          <a:blip r:embed="rId4">
            <a:alphaModFix/>
          </a:blip>
          <a:srcRect b="2293" l="1452" r="49069" t="13890"/>
          <a:stretch/>
        </p:blipFill>
        <p:spPr>
          <a:xfrm>
            <a:off x="4968599" y="1499984"/>
            <a:ext cx="3775052" cy="2213008"/>
          </a:xfrm>
          <a:prstGeom prst="rect">
            <a:avLst/>
          </a:prstGeom>
          <a:noFill/>
          <a:ln>
            <a:noFill/>
          </a:ln>
        </p:spPr>
      </p:pic>
      <p:sp>
        <p:nvSpPr>
          <p:cNvPr id="415" name="Google Shape;415;p7"/>
          <p:cNvSpPr txBox="1"/>
          <p:nvPr/>
        </p:nvSpPr>
        <p:spPr>
          <a:xfrm>
            <a:off x="7890073" y="2485345"/>
            <a:ext cx="665040"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25F5"/>
              </a:buClr>
              <a:buSzPts val="1400"/>
              <a:buFont typeface="Arial"/>
              <a:buNone/>
            </a:pPr>
            <a:r>
              <a:rPr b="0" i="0" lang="en-US" sz="1400" u="none" cap="none" strike="noStrike">
                <a:solidFill>
                  <a:srgbClr val="2425F5"/>
                </a:solidFill>
                <a:latin typeface="Arial"/>
                <a:ea typeface="Arial"/>
                <a:cs typeface="Arial"/>
                <a:sym typeface="Arial"/>
              </a:rPr>
              <a:t>Delayed</a:t>
            </a:r>
            <a:endParaRPr/>
          </a:p>
        </p:txBody>
      </p:sp>
      <p:sp>
        <p:nvSpPr>
          <p:cNvPr id="416" name="Google Shape;416;p7"/>
          <p:cNvSpPr txBox="1"/>
          <p:nvPr/>
        </p:nvSpPr>
        <p:spPr>
          <a:xfrm>
            <a:off x="5451915" y="2359501"/>
            <a:ext cx="1001105"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A4339"/>
              </a:buClr>
              <a:buSzPts val="1400"/>
              <a:buFont typeface="Arial"/>
              <a:buNone/>
            </a:pPr>
            <a:r>
              <a:rPr b="0" i="0" lang="en-US" sz="1400" u="none" cap="none" strike="noStrike">
                <a:solidFill>
                  <a:srgbClr val="EA4339"/>
                </a:solidFill>
                <a:latin typeface="Arial"/>
                <a:ea typeface="Arial"/>
                <a:cs typeface="Arial"/>
                <a:sym typeface="Arial"/>
              </a:rPr>
              <a:t>Anti-delayed</a:t>
            </a:r>
            <a:endParaRPr/>
          </a:p>
        </p:txBody>
      </p:sp>
      <p:sp>
        <p:nvSpPr>
          <p:cNvPr id="417" name="Google Shape;417;p7"/>
          <p:cNvSpPr txBox="1"/>
          <p:nvPr/>
        </p:nvSpPr>
        <p:spPr>
          <a:xfrm>
            <a:off x="7085066" y="1851000"/>
            <a:ext cx="1450116" cy="1920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7"/>
          <p:cNvSpPr txBox="1"/>
          <p:nvPr/>
        </p:nvSpPr>
        <p:spPr>
          <a:xfrm>
            <a:off x="7088583" y="2092421"/>
            <a:ext cx="1443083" cy="1977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descr="Screenshot 2026-07-06 at 11.10.59.png" id="419" name="Google Shape;419;p7"/>
          <p:cNvPicPr preferRelativeResize="0"/>
          <p:nvPr/>
        </p:nvPicPr>
        <p:blipFill rotWithShape="1">
          <a:blip r:embed="rId5">
            <a:alphaModFix/>
          </a:blip>
          <a:srcRect b="0" l="0" r="0" t="0"/>
          <a:stretch/>
        </p:blipFill>
        <p:spPr>
          <a:xfrm>
            <a:off x="4760634" y="4287653"/>
            <a:ext cx="4449524" cy="2193623"/>
          </a:xfrm>
          <a:prstGeom prst="rect">
            <a:avLst/>
          </a:prstGeom>
          <a:noFill/>
          <a:ln>
            <a:noFill/>
          </a:ln>
        </p:spPr>
      </p:pic>
      <p:pic>
        <p:nvPicPr>
          <p:cNvPr descr="Image" id="420" name="Google Shape;420;p7"/>
          <p:cNvPicPr preferRelativeResize="0"/>
          <p:nvPr/>
        </p:nvPicPr>
        <p:blipFill rotWithShape="1">
          <a:blip r:embed="rId6">
            <a:alphaModFix/>
          </a:blip>
          <a:srcRect b="0" l="0" r="0" t="0"/>
          <a:stretch/>
        </p:blipFill>
        <p:spPr>
          <a:xfrm>
            <a:off x="134811" y="4057877"/>
            <a:ext cx="4502327" cy="2472112"/>
          </a:xfrm>
          <a:prstGeom prst="rect">
            <a:avLst/>
          </a:prstGeom>
          <a:noFill/>
          <a:ln>
            <a:noFill/>
          </a:ln>
        </p:spPr>
      </p:pic>
      <p:sp>
        <p:nvSpPr>
          <p:cNvPr id="421" name="Google Shape;421;p7"/>
          <p:cNvSpPr txBox="1"/>
          <p:nvPr/>
        </p:nvSpPr>
        <p:spPr>
          <a:xfrm>
            <a:off x="5456708" y="1349108"/>
            <a:ext cx="3128393" cy="27150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173-110 lifetime with FATIMA</a:t>
            </a:r>
            <a:endParaRPr/>
          </a:p>
        </p:txBody>
      </p:sp>
      <p:sp>
        <p:nvSpPr>
          <p:cNvPr id="422" name="Google Shape;422;p7"/>
          <p:cNvSpPr txBox="1"/>
          <p:nvPr/>
        </p:nvSpPr>
        <p:spPr>
          <a:xfrm>
            <a:off x="5456708" y="4079608"/>
            <a:ext cx="3003030" cy="27150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Isomer half-life with DEGAS</a:t>
            </a:r>
            <a:endParaRPr/>
          </a:p>
        </p:txBody>
      </p:sp>
      <p:sp>
        <p:nvSpPr>
          <p:cNvPr id="423" name="Google Shape;423;p7"/>
          <p:cNvSpPr txBox="1"/>
          <p:nvPr/>
        </p:nvSpPr>
        <p:spPr>
          <a:xfrm>
            <a:off x="1708864" y="1219900"/>
            <a:ext cx="1594819" cy="27150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Arial"/>
                <a:ea typeface="Arial"/>
                <a:cs typeface="Arial"/>
                <a:sym typeface="Arial"/>
              </a:rPr>
              <a:t>“Beam isomer”</a:t>
            </a:r>
            <a:endParaRPr/>
          </a:p>
        </p:txBody>
      </p:sp>
      <p:pic>
        <p:nvPicPr>
          <p:cNvPr descr="Google Shape;132;p2" id="424" name="Google Shape;424;p7"/>
          <p:cNvPicPr preferRelativeResize="0"/>
          <p:nvPr/>
        </p:nvPicPr>
        <p:blipFill rotWithShape="1">
          <a:blip r:embed="rId7">
            <a:alphaModFix/>
          </a:blip>
          <a:srcRect b="0" l="0" r="11779" t="0"/>
          <a:stretch/>
        </p:blipFill>
        <p:spPr>
          <a:xfrm>
            <a:off x="5592002" y="55247"/>
            <a:ext cx="1932288" cy="876116"/>
          </a:xfrm>
          <a:prstGeom prst="rect">
            <a:avLst/>
          </a:prstGeom>
          <a:noFill/>
          <a:ln>
            <a:noFill/>
          </a:ln>
        </p:spPr>
      </p:pic>
      <p:pic>
        <p:nvPicPr>
          <p:cNvPr id="425" name="Google Shape;425;p7"/>
          <p:cNvPicPr preferRelativeResize="0"/>
          <p:nvPr/>
        </p:nvPicPr>
        <p:blipFill>
          <a:blip r:embed="rId8">
            <a:alphaModFix/>
          </a:blip>
          <a:stretch>
            <a:fillRect/>
          </a:stretch>
        </p:blipFill>
        <p:spPr>
          <a:xfrm>
            <a:off x="6839760" y="1682450"/>
            <a:ext cx="1857300" cy="67634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8"/>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431" name="Google Shape;431;p8"/>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baseline="30000" lang="en-US" sz="3600"/>
              <a:t>164</a:t>
            </a:r>
            <a:r>
              <a:rPr lang="en-US" sz="3600"/>
              <a:t>Tb level scheme</a:t>
            </a:r>
            <a:endParaRPr/>
          </a:p>
        </p:txBody>
      </p:sp>
      <p:pic>
        <p:nvPicPr>
          <p:cNvPr descr="Image" id="432" name="Google Shape;432;p8"/>
          <p:cNvPicPr preferRelativeResize="0"/>
          <p:nvPr/>
        </p:nvPicPr>
        <p:blipFill rotWithShape="1">
          <a:blip r:embed="rId3">
            <a:alphaModFix/>
          </a:blip>
          <a:srcRect b="0" l="0" r="0" t="0"/>
          <a:stretch/>
        </p:blipFill>
        <p:spPr>
          <a:xfrm>
            <a:off x="292100" y="1391663"/>
            <a:ext cx="5344287" cy="2219935"/>
          </a:xfrm>
          <a:prstGeom prst="rect">
            <a:avLst/>
          </a:prstGeom>
          <a:noFill/>
          <a:ln>
            <a:noFill/>
          </a:ln>
        </p:spPr>
      </p:pic>
      <p:pic>
        <p:nvPicPr>
          <p:cNvPr descr="Image" id="433" name="Google Shape;433;p8"/>
          <p:cNvPicPr preferRelativeResize="0"/>
          <p:nvPr/>
        </p:nvPicPr>
        <p:blipFill rotWithShape="1">
          <a:blip r:embed="rId4">
            <a:alphaModFix/>
          </a:blip>
          <a:srcRect b="0" l="0" r="0" t="0"/>
          <a:stretch/>
        </p:blipFill>
        <p:spPr>
          <a:xfrm>
            <a:off x="5980038" y="1785025"/>
            <a:ext cx="3014978" cy="2690787"/>
          </a:xfrm>
          <a:prstGeom prst="rect">
            <a:avLst/>
          </a:prstGeom>
          <a:noFill/>
          <a:ln>
            <a:noFill/>
          </a:ln>
        </p:spPr>
      </p:pic>
      <p:pic>
        <p:nvPicPr>
          <p:cNvPr descr="Rectangle Rectangle" id="434" name="Google Shape;434;p8"/>
          <p:cNvPicPr preferRelativeResize="0"/>
          <p:nvPr/>
        </p:nvPicPr>
        <p:blipFill rotWithShape="1">
          <a:blip r:embed="rId5">
            <a:alphaModFix/>
          </a:blip>
          <a:srcRect b="0" l="0" r="0" t="0"/>
          <a:stretch/>
        </p:blipFill>
        <p:spPr>
          <a:xfrm>
            <a:off x="6284400" y="3126597"/>
            <a:ext cx="2096625" cy="279400"/>
          </a:xfrm>
          <a:prstGeom prst="rect">
            <a:avLst/>
          </a:prstGeom>
          <a:noFill/>
          <a:ln>
            <a:noFill/>
          </a:ln>
        </p:spPr>
      </p:pic>
      <p:sp>
        <p:nvSpPr>
          <p:cNvPr id="435" name="Google Shape;435;p8"/>
          <p:cNvSpPr txBox="1"/>
          <p:nvPr/>
        </p:nvSpPr>
        <p:spPr>
          <a:xfrm>
            <a:off x="5855329" y="1490905"/>
            <a:ext cx="3195130" cy="1973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Blocked BCS calculations done for </a:t>
            </a:r>
            <a:r>
              <a:rPr b="0" baseline="30000" i="0" lang="en-US" sz="1400" u="none" cap="none" strike="noStrike">
                <a:solidFill>
                  <a:srgbClr val="000000"/>
                </a:solidFill>
                <a:latin typeface="Arial"/>
                <a:ea typeface="Arial"/>
                <a:cs typeface="Arial"/>
                <a:sym typeface="Arial"/>
              </a:rPr>
              <a:t>166</a:t>
            </a:r>
            <a:r>
              <a:rPr b="0" i="0" lang="en-US" sz="1400" u="none" cap="none" strike="noStrike">
                <a:solidFill>
                  <a:srgbClr val="000000"/>
                </a:solidFill>
                <a:latin typeface="Arial"/>
                <a:ea typeface="Arial"/>
                <a:cs typeface="Arial"/>
                <a:sym typeface="Arial"/>
              </a:rPr>
              <a:t>Tb</a:t>
            </a:r>
            <a:endParaRPr/>
          </a:p>
        </p:txBody>
      </p:sp>
      <p:sp>
        <p:nvSpPr>
          <p:cNvPr id="436" name="Google Shape;436;p8"/>
          <p:cNvSpPr txBox="1"/>
          <p:nvPr/>
        </p:nvSpPr>
        <p:spPr>
          <a:xfrm>
            <a:off x="5438017" y="4440788"/>
            <a:ext cx="6588354"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35353"/>
              </a:buClr>
              <a:buSzPts val="1000"/>
              <a:buFont typeface="Arial"/>
              <a:buNone/>
            </a:pPr>
            <a:r>
              <a:rPr b="0" i="0" lang="en-US" sz="1000" u="none" cap="none" strike="noStrike">
                <a:solidFill>
                  <a:srgbClr val="535353"/>
                </a:solidFill>
                <a:latin typeface="Arial"/>
                <a:ea typeface="Arial"/>
                <a:cs typeface="Arial"/>
                <a:sym typeface="Arial"/>
              </a:rPr>
              <a:t>L.A. Gurgi, et al., EPJ Web of Conferences </a:t>
            </a:r>
            <a:r>
              <a:rPr b="1" i="0" lang="en-US" sz="1000" u="none" cap="none" strike="noStrike">
                <a:solidFill>
                  <a:srgbClr val="535353"/>
                </a:solidFill>
                <a:latin typeface="Arial"/>
                <a:ea typeface="Arial"/>
                <a:cs typeface="Arial"/>
                <a:sym typeface="Arial"/>
              </a:rPr>
              <a:t>146</a:t>
            </a:r>
            <a:r>
              <a:rPr b="0" i="0" lang="en-US" sz="1000" u="none" cap="none" strike="noStrike">
                <a:solidFill>
                  <a:srgbClr val="535353"/>
                </a:solidFill>
                <a:latin typeface="Arial"/>
                <a:ea typeface="Arial"/>
                <a:cs typeface="Arial"/>
                <a:sym typeface="Arial"/>
              </a:rPr>
              <a:t>, 10009 (2017).</a:t>
            </a:r>
            <a:endParaRPr/>
          </a:p>
        </p:txBody>
      </p:sp>
      <p:sp>
        <p:nvSpPr>
          <p:cNvPr id="437" name="Google Shape;437;p8"/>
          <p:cNvSpPr txBox="1"/>
          <p:nvPr/>
        </p:nvSpPr>
        <p:spPr>
          <a:xfrm>
            <a:off x="407744" y="4005797"/>
            <a:ext cx="1259732" cy="27150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sng" cap="none" strike="noStrike">
                <a:solidFill>
                  <a:srgbClr val="000000"/>
                </a:solidFill>
                <a:latin typeface="Arial"/>
                <a:ea typeface="Arial"/>
                <a:cs typeface="Arial"/>
                <a:sym typeface="Arial"/>
              </a:rPr>
              <a:t>Our results:</a:t>
            </a:r>
            <a:endParaRPr/>
          </a:p>
        </p:txBody>
      </p:sp>
      <p:sp>
        <p:nvSpPr>
          <p:cNvPr id="438" name="Google Shape;438;p8"/>
          <p:cNvSpPr txBox="1"/>
          <p:nvPr/>
        </p:nvSpPr>
        <p:spPr>
          <a:xfrm>
            <a:off x="362656" y="5243610"/>
            <a:ext cx="3360627" cy="2469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1700"/>
              <a:buFont typeface="Arial"/>
              <a:buNone/>
            </a:pPr>
            <a:r>
              <a:rPr b="0" i="0" lang="en-US" sz="1700" u="sng" cap="none" strike="noStrike">
                <a:solidFill>
                  <a:srgbClr val="0433FF"/>
                </a:solidFill>
                <a:latin typeface="Arial"/>
                <a:ea typeface="Arial"/>
                <a:cs typeface="Arial"/>
                <a:sym typeface="Arial"/>
              </a:rPr>
              <a:t>Bohr-Mottelson geometrical model:</a:t>
            </a:r>
            <a:endParaRPr/>
          </a:p>
        </p:txBody>
      </p:sp>
      <p:sp>
        <p:nvSpPr>
          <p:cNvPr id="439" name="Google Shape;439;p8"/>
          <p:cNvSpPr txBox="1"/>
          <p:nvPr/>
        </p:nvSpPr>
        <p:spPr>
          <a:xfrm>
            <a:off x="305919" y="3570240"/>
            <a:ext cx="1956612" cy="17418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440" name="Google Shape;440;p8"/>
          <p:cNvSpPr txBox="1"/>
          <p:nvPr/>
        </p:nvSpPr>
        <p:spPr>
          <a:xfrm>
            <a:off x="3578740" y="3096782"/>
            <a:ext cx="1956612" cy="1741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441" name="Google Shape;441;p8"/>
          <p:cNvSpPr txBox="1"/>
          <p:nvPr/>
        </p:nvSpPr>
        <p:spPr>
          <a:xfrm>
            <a:off x="389862" y="6187425"/>
            <a:ext cx="84462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1800"/>
              <a:buFont typeface="Arial"/>
              <a:buNone/>
            </a:pPr>
            <a:r>
              <a:rPr b="0" i="0" lang="en-US" sz="1800" u="none" cap="none" strike="noStrike">
                <a:solidFill>
                  <a:srgbClr val="0433FF"/>
                </a:solidFill>
                <a:latin typeface="Arial"/>
                <a:ea typeface="Arial"/>
                <a:cs typeface="Arial"/>
                <a:sym typeface="Arial"/>
              </a:rPr>
              <a:t>※ Interpretation</a:t>
            </a:r>
            <a:r>
              <a:rPr lang="en-US" sz="1800">
                <a:solidFill>
                  <a:srgbClr val="0433FF"/>
                </a:solidFill>
              </a:rPr>
              <a:t>:</a:t>
            </a:r>
            <a:r>
              <a:rPr b="0" i="0" lang="en-US" sz="1800" u="none" cap="none" strike="noStrike">
                <a:solidFill>
                  <a:srgbClr val="0433FF"/>
                </a:solidFill>
                <a:latin typeface="Arial"/>
                <a:ea typeface="Arial"/>
                <a:cs typeface="Arial"/>
                <a:sym typeface="Arial"/>
              </a:rPr>
              <a:t> axially deformed core + 2 quasiparticle </a:t>
            </a:r>
            <a:r>
              <a:rPr lang="en-US" sz="1800">
                <a:solidFill>
                  <a:srgbClr val="0433FF"/>
                </a:solidFill>
              </a:rPr>
              <a:t>states is valid</a:t>
            </a:r>
            <a:endParaRPr/>
          </a:p>
        </p:txBody>
      </p:sp>
      <p:sp>
        <p:nvSpPr>
          <p:cNvPr id="442" name="Google Shape;442;p8"/>
          <p:cNvSpPr txBox="1"/>
          <p:nvPr/>
        </p:nvSpPr>
        <p:spPr>
          <a:xfrm>
            <a:off x="3077793" y="3352365"/>
            <a:ext cx="2495030" cy="13554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35353"/>
              </a:buClr>
              <a:buSzPts val="1000"/>
              <a:buFont typeface="Arial"/>
              <a:buNone/>
            </a:pPr>
            <a:r>
              <a:rPr b="0" i="0" lang="en-US" sz="1000" u="none" cap="none" strike="noStrike">
                <a:solidFill>
                  <a:srgbClr val="535353"/>
                </a:solidFill>
                <a:latin typeface="Arial"/>
                <a:ea typeface="Arial"/>
                <a:cs typeface="Arial"/>
                <a:sym typeface="Arial"/>
              </a:rPr>
              <a:t>R. Orford et al., PRC </a:t>
            </a:r>
            <a:r>
              <a:rPr b="1" i="0" lang="en-US" sz="1000" u="none" cap="none" strike="noStrike">
                <a:solidFill>
                  <a:srgbClr val="535353"/>
                </a:solidFill>
                <a:latin typeface="Arial"/>
                <a:ea typeface="Arial"/>
                <a:cs typeface="Arial"/>
                <a:sym typeface="Arial"/>
              </a:rPr>
              <a:t>102</a:t>
            </a:r>
            <a:r>
              <a:rPr b="0" i="0" lang="en-US" sz="1000" u="none" cap="none" strike="noStrike">
                <a:solidFill>
                  <a:srgbClr val="535353"/>
                </a:solidFill>
                <a:latin typeface="Arial"/>
                <a:ea typeface="Arial"/>
                <a:cs typeface="Arial"/>
                <a:sym typeface="Arial"/>
              </a:rPr>
              <a:t>, 011303(R) (2020)</a:t>
            </a:r>
            <a:endParaRPr/>
          </a:p>
        </p:txBody>
      </p:sp>
      <p:pic>
        <p:nvPicPr>
          <p:cNvPr descr="rugby_orbits_pn-ezgif.com-crop.gif" id="443" name="Google Shape;443;p8"/>
          <p:cNvPicPr preferRelativeResize="0"/>
          <p:nvPr/>
        </p:nvPicPr>
        <p:blipFill rotWithShape="1">
          <a:blip r:embed="rId6">
            <a:alphaModFix/>
          </a:blip>
          <a:srcRect b="0" l="0" r="0" t="0"/>
          <a:stretch/>
        </p:blipFill>
        <p:spPr>
          <a:xfrm>
            <a:off x="7431071" y="4810707"/>
            <a:ext cx="986561" cy="1142334"/>
          </a:xfrm>
          <a:prstGeom prst="rect">
            <a:avLst/>
          </a:prstGeom>
          <a:noFill/>
          <a:ln>
            <a:noFill/>
          </a:ln>
        </p:spPr>
      </p:pic>
      <p:pic>
        <p:nvPicPr>
          <p:cNvPr descr="Google Shape;132;p2" id="444" name="Google Shape;444;p8"/>
          <p:cNvPicPr preferRelativeResize="0"/>
          <p:nvPr/>
        </p:nvPicPr>
        <p:blipFill rotWithShape="1">
          <a:blip r:embed="rId7">
            <a:alphaModFix/>
          </a:blip>
          <a:srcRect b="0" l="0" r="11779" t="0"/>
          <a:stretch/>
        </p:blipFill>
        <p:spPr>
          <a:xfrm>
            <a:off x="5592002" y="55247"/>
            <a:ext cx="1932288" cy="876116"/>
          </a:xfrm>
          <a:prstGeom prst="rect">
            <a:avLst/>
          </a:prstGeom>
          <a:noFill/>
          <a:ln>
            <a:noFill/>
          </a:ln>
        </p:spPr>
      </p:pic>
      <p:pic>
        <p:nvPicPr>
          <p:cNvPr id="445" name="Google Shape;445;p8"/>
          <p:cNvPicPr preferRelativeResize="0"/>
          <p:nvPr/>
        </p:nvPicPr>
        <p:blipFill>
          <a:blip r:embed="rId8">
            <a:alphaModFix/>
          </a:blip>
          <a:stretch>
            <a:fillRect/>
          </a:stretch>
        </p:blipFill>
        <p:spPr>
          <a:xfrm>
            <a:off x="1266204" y="1196525"/>
            <a:ext cx="2495025" cy="343626"/>
          </a:xfrm>
          <a:prstGeom prst="rect">
            <a:avLst/>
          </a:prstGeom>
          <a:noFill/>
          <a:ln>
            <a:noFill/>
          </a:ln>
        </p:spPr>
      </p:pic>
      <p:pic>
        <p:nvPicPr>
          <p:cNvPr id="446" name="Google Shape;446;p8"/>
          <p:cNvPicPr preferRelativeResize="0"/>
          <p:nvPr/>
        </p:nvPicPr>
        <p:blipFill>
          <a:blip r:embed="rId9">
            <a:alphaModFix/>
          </a:blip>
          <a:stretch>
            <a:fillRect/>
          </a:stretch>
        </p:blipFill>
        <p:spPr>
          <a:xfrm>
            <a:off x="212746" y="3570250"/>
            <a:ext cx="2370311" cy="343625"/>
          </a:xfrm>
          <a:prstGeom prst="rect">
            <a:avLst/>
          </a:prstGeom>
          <a:noFill/>
          <a:ln>
            <a:noFill/>
          </a:ln>
        </p:spPr>
      </p:pic>
      <p:pic>
        <p:nvPicPr>
          <p:cNvPr id="447" name="Google Shape;447;p8"/>
          <p:cNvPicPr preferRelativeResize="0"/>
          <p:nvPr/>
        </p:nvPicPr>
        <p:blipFill>
          <a:blip r:embed="rId10">
            <a:alphaModFix/>
          </a:blip>
          <a:stretch>
            <a:fillRect/>
          </a:stretch>
        </p:blipFill>
        <p:spPr>
          <a:xfrm>
            <a:off x="3443900" y="3032775"/>
            <a:ext cx="2226300" cy="271500"/>
          </a:xfrm>
          <a:prstGeom prst="rect">
            <a:avLst/>
          </a:prstGeom>
          <a:noFill/>
          <a:ln>
            <a:noFill/>
          </a:ln>
        </p:spPr>
      </p:pic>
      <p:pic>
        <p:nvPicPr>
          <p:cNvPr id="448" name="Google Shape;448;p8"/>
          <p:cNvPicPr preferRelativeResize="0"/>
          <p:nvPr/>
        </p:nvPicPr>
        <p:blipFill>
          <a:blip r:embed="rId11">
            <a:alphaModFix/>
          </a:blip>
          <a:stretch>
            <a:fillRect/>
          </a:stretch>
        </p:blipFill>
        <p:spPr>
          <a:xfrm>
            <a:off x="314575" y="4339000"/>
            <a:ext cx="4703920" cy="904600"/>
          </a:xfrm>
          <a:prstGeom prst="rect">
            <a:avLst/>
          </a:prstGeom>
          <a:noFill/>
          <a:ln>
            <a:noFill/>
          </a:ln>
        </p:spPr>
      </p:pic>
      <p:pic>
        <p:nvPicPr>
          <p:cNvPr id="449" name="Google Shape;449;p8"/>
          <p:cNvPicPr preferRelativeResize="0"/>
          <p:nvPr/>
        </p:nvPicPr>
        <p:blipFill>
          <a:blip r:embed="rId12">
            <a:alphaModFix/>
          </a:blip>
          <a:stretch>
            <a:fillRect/>
          </a:stretch>
        </p:blipFill>
        <p:spPr>
          <a:xfrm>
            <a:off x="300347" y="5507228"/>
            <a:ext cx="7154294" cy="681200"/>
          </a:xfrm>
          <a:prstGeom prst="rect">
            <a:avLst/>
          </a:prstGeom>
          <a:noFill/>
          <a:ln>
            <a:noFill/>
          </a:ln>
        </p:spPr>
      </p:pic>
      <p:pic>
        <p:nvPicPr>
          <p:cNvPr descr="Rectangle Rectangle" id="450" name="Google Shape;450;p8"/>
          <p:cNvPicPr preferRelativeResize="0"/>
          <p:nvPr/>
        </p:nvPicPr>
        <p:blipFill rotWithShape="1">
          <a:blip r:embed="rId5">
            <a:alphaModFix/>
          </a:blip>
          <a:srcRect b="0" l="0" r="0" t="0"/>
          <a:stretch/>
        </p:blipFill>
        <p:spPr>
          <a:xfrm>
            <a:off x="6297025" y="2719925"/>
            <a:ext cx="2084000" cy="279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1000"/>
                                        <p:tgtEl>
                                          <p:spTgt spid="450"/>
                                        </p:tgtEl>
                                      </p:cBhvr>
                                    </p:animEffect>
                                  </p:childTnLst>
                                </p:cTn>
                              </p:par>
                              <p:par>
                                <p:cTn fill="hold" nodeType="with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2000"/>
                                        <p:tgtEl>
                                          <p:spTgt spid="4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9"/>
          <p:cNvSpPr txBox="1"/>
          <p:nvPr>
            <p:ph idx="12" type="sldNum"/>
          </p:nvPr>
        </p:nvSpPr>
        <p:spPr>
          <a:xfrm>
            <a:off x="8459468" y="6630120"/>
            <a:ext cx="173333" cy="225546"/>
          </a:xfrm>
          <a:prstGeom prst="rect">
            <a:avLst/>
          </a:prstGeom>
          <a:noFill/>
          <a:ln>
            <a:noFill/>
          </a:ln>
        </p:spPr>
        <p:txBody>
          <a:bodyPr anchorCtr="0" anchor="t" bIns="44975" lIns="44975" spcFirstLastPara="1" rIns="44975" wrap="square" tIns="44975">
            <a:sp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sz="1000"/>
              <a:t>‹#›</a:t>
            </a:fld>
            <a:endParaRPr/>
          </a:p>
        </p:txBody>
      </p:sp>
      <p:sp>
        <p:nvSpPr>
          <p:cNvPr id="456" name="Google Shape;456;p9"/>
          <p:cNvSpPr txBox="1"/>
          <p:nvPr>
            <p:ph idx="4294967295" type="title"/>
          </p:nvPr>
        </p:nvSpPr>
        <p:spPr>
          <a:xfrm>
            <a:off x="152390" y="413244"/>
            <a:ext cx="5591100" cy="554101"/>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rgbClr val="000000"/>
              </a:buClr>
              <a:buSzPts val="3600"/>
              <a:buFont typeface="Arial"/>
              <a:buNone/>
            </a:pPr>
            <a:r>
              <a:rPr baseline="30000" lang="en-US" sz="3600"/>
              <a:t>157</a:t>
            </a:r>
            <a:r>
              <a:rPr lang="en-US" sz="3600"/>
              <a:t>Sm in the landscape</a:t>
            </a:r>
            <a:endParaRPr/>
          </a:p>
        </p:txBody>
      </p:sp>
      <p:sp>
        <p:nvSpPr>
          <p:cNvPr id="457" name="Google Shape;457;p9"/>
          <p:cNvSpPr txBox="1"/>
          <p:nvPr/>
        </p:nvSpPr>
        <p:spPr>
          <a:xfrm>
            <a:off x="338608" y="1412608"/>
            <a:ext cx="8072586" cy="575891"/>
          </a:xfrm>
          <a:prstGeom prst="rect">
            <a:avLst/>
          </a:prstGeom>
          <a:noFill/>
          <a:ln>
            <a:noFill/>
          </a:ln>
        </p:spPr>
        <p:txBody>
          <a:bodyPr anchorCtr="0" anchor="t" bIns="0" lIns="0" spcFirstLastPara="1" rIns="0" wrap="square" tIns="0">
            <a:spAutoFit/>
          </a:bodyPr>
          <a:lstStyle/>
          <a:p>
            <a:pPr indent="-140368" lvl="0" marL="140368"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Well-deformed nucleus with one unpaired neutron</a:t>
            </a:r>
            <a:endParaRPr/>
          </a:p>
          <a:p>
            <a:pPr indent="-140368" lvl="0" marL="140368" marR="0" rtl="0" algn="l">
              <a:lnSpc>
                <a:spcPct val="10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Immense amount spectroscopic information from prompt spectroscopy</a:t>
            </a:r>
            <a:endParaRPr/>
          </a:p>
        </p:txBody>
      </p:sp>
      <p:sp>
        <p:nvSpPr>
          <p:cNvPr id="458" name="Google Shape;458;p9"/>
          <p:cNvSpPr txBox="1"/>
          <p:nvPr/>
        </p:nvSpPr>
        <p:spPr>
          <a:xfrm>
            <a:off x="5517075" y="6261100"/>
            <a:ext cx="32358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535353"/>
              </a:buClr>
              <a:buSzPts val="1100"/>
              <a:buFont typeface="Arial"/>
              <a:buNone/>
            </a:pPr>
            <a:r>
              <a:rPr b="0" baseline="-25000" i="0" lang="en-US" sz="1100" u="none" cap="none" strike="noStrike">
                <a:solidFill>
                  <a:srgbClr val="535353"/>
                </a:solidFill>
                <a:latin typeface="Arial"/>
                <a:ea typeface="Arial"/>
                <a:cs typeface="Arial"/>
                <a:sym typeface="Arial"/>
              </a:rPr>
              <a:t> </a:t>
            </a:r>
            <a:r>
              <a:rPr b="0" i="0" lang="en-US" sz="1100" u="none" cap="none" strike="noStrike">
                <a:solidFill>
                  <a:srgbClr val="535353"/>
                </a:solidFill>
                <a:latin typeface="Arial"/>
                <a:ea typeface="Arial"/>
                <a:cs typeface="Arial"/>
                <a:sym typeface="Arial"/>
              </a:rPr>
              <a:t>D</a:t>
            </a:r>
            <a:r>
              <a:rPr lang="en-US" sz="1100">
                <a:solidFill>
                  <a:srgbClr val="535353"/>
                </a:solidFill>
              </a:rPr>
              <a:t>.J. Hartley et al., P</a:t>
            </a:r>
            <a:r>
              <a:rPr b="0" i="0" lang="en-US" sz="1100" u="none" cap="none" strike="noStrike">
                <a:solidFill>
                  <a:srgbClr val="535353"/>
                </a:solidFill>
                <a:latin typeface="Arial"/>
                <a:ea typeface="Arial"/>
                <a:cs typeface="Arial"/>
                <a:sym typeface="Arial"/>
              </a:rPr>
              <a:t>RC </a:t>
            </a:r>
            <a:r>
              <a:rPr b="1" i="0" lang="en-US" sz="1100" u="none" cap="none" strike="noStrike">
                <a:solidFill>
                  <a:srgbClr val="535353"/>
                </a:solidFill>
                <a:latin typeface="Arial"/>
                <a:ea typeface="Arial"/>
                <a:cs typeface="Arial"/>
                <a:sym typeface="Arial"/>
              </a:rPr>
              <a:t>110</a:t>
            </a:r>
            <a:r>
              <a:rPr b="0" i="0" lang="en-US" sz="1100" u="none" cap="none" strike="noStrike">
                <a:solidFill>
                  <a:srgbClr val="535353"/>
                </a:solidFill>
                <a:latin typeface="Arial"/>
                <a:ea typeface="Arial"/>
                <a:cs typeface="Arial"/>
                <a:sym typeface="Arial"/>
              </a:rPr>
              <a:t>, 044319 (2024)</a:t>
            </a:r>
            <a:endParaRPr/>
          </a:p>
        </p:txBody>
      </p:sp>
      <p:pic>
        <p:nvPicPr>
          <p:cNvPr descr="Google Shape;359;g3c2096a0baf_0_77" id="459" name="Google Shape;459;p9"/>
          <p:cNvPicPr preferRelativeResize="0"/>
          <p:nvPr/>
        </p:nvPicPr>
        <p:blipFill rotWithShape="1">
          <a:blip r:embed="rId3">
            <a:alphaModFix/>
          </a:blip>
          <a:srcRect b="0" l="0" r="0" t="20228"/>
          <a:stretch/>
        </p:blipFill>
        <p:spPr>
          <a:xfrm>
            <a:off x="5172734" y="2287616"/>
            <a:ext cx="3436930" cy="3564572"/>
          </a:xfrm>
          <a:prstGeom prst="rect">
            <a:avLst/>
          </a:prstGeom>
          <a:noFill/>
          <a:ln>
            <a:noFill/>
          </a:ln>
        </p:spPr>
      </p:pic>
      <p:pic>
        <p:nvPicPr>
          <p:cNvPr descr="Google Shape;360;g3c2096a0baf_0_77" id="460" name="Google Shape;460;p9"/>
          <p:cNvPicPr preferRelativeResize="0"/>
          <p:nvPr/>
        </p:nvPicPr>
        <p:blipFill rotWithShape="1">
          <a:blip r:embed="rId4">
            <a:alphaModFix/>
          </a:blip>
          <a:srcRect b="13602" l="8175" r="10230" t="8799"/>
          <a:stretch/>
        </p:blipFill>
        <p:spPr>
          <a:xfrm>
            <a:off x="229604" y="2347565"/>
            <a:ext cx="5022157" cy="3635006"/>
          </a:xfrm>
          <a:prstGeom prst="rect">
            <a:avLst/>
          </a:prstGeom>
          <a:noFill/>
          <a:ln>
            <a:noFill/>
          </a:ln>
        </p:spPr>
      </p:pic>
      <p:sp>
        <p:nvSpPr>
          <p:cNvPr id="461" name="Google Shape;461;p9"/>
          <p:cNvSpPr txBox="1"/>
          <p:nvPr/>
        </p:nvSpPr>
        <p:spPr>
          <a:xfrm>
            <a:off x="1095998" y="6113107"/>
            <a:ext cx="2844219" cy="14783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535353"/>
              </a:buClr>
              <a:buSzPts val="1100"/>
              <a:buFont typeface="Arial"/>
              <a:buNone/>
            </a:pPr>
            <a:r>
              <a:rPr b="0" i="0" lang="en-US" sz="1100" u="none" cap="none" strike="noStrike">
                <a:solidFill>
                  <a:srgbClr val="535353"/>
                </a:solidFill>
                <a:latin typeface="Arial"/>
                <a:ea typeface="Arial"/>
                <a:cs typeface="Arial"/>
                <a:sym typeface="Arial"/>
              </a:rPr>
              <a:t>C. Zachary, Ph.D. thesis (unpublished) (2019)</a:t>
            </a:r>
            <a:endParaRPr/>
          </a:p>
        </p:txBody>
      </p:sp>
      <p:pic>
        <p:nvPicPr>
          <p:cNvPr descr="rugby_orbits_n-ezgif.com-crop(1).gif" id="462" name="Google Shape;462;p9"/>
          <p:cNvPicPr preferRelativeResize="0"/>
          <p:nvPr/>
        </p:nvPicPr>
        <p:blipFill rotWithShape="1">
          <a:blip r:embed="rId5">
            <a:alphaModFix/>
          </a:blip>
          <a:srcRect b="0" l="0" r="0" t="0"/>
          <a:stretch/>
        </p:blipFill>
        <p:spPr>
          <a:xfrm>
            <a:off x="623352" y="2127126"/>
            <a:ext cx="1015061" cy="1221764"/>
          </a:xfrm>
          <a:prstGeom prst="rect">
            <a:avLst/>
          </a:prstGeom>
          <a:noFill/>
          <a:ln>
            <a:noFill/>
          </a:ln>
        </p:spPr>
      </p:pic>
      <p:pic>
        <p:nvPicPr>
          <p:cNvPr descr="Google Shape;132;p2" id="463" name="Google Shape;463;p9"/>
          <p:cNvPicPr preferRelativeResize="0"/>
          <p:nvPr/>
        </p:nvPicPr>
        <p:blipFill rotWithShape="1">
          <a:blip r:embed="rId6">
            <a:alphaModFix/>
          </a:blip>
          <a:srcRect b="0" l="0" r="11779" t="0"/>
          <a:stretch/>
        </p:blipFill>
        <p:spPr>
          <a:xfrm>
            <a:off x="5592002" y="55247"/>
            <a:ext cx="1932288" cy="87611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