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4" r:id="rId5"/>
    <p:sldId id="272" r:id="rId6"/>
    <p:sldId id="263" r:id="rId7"/>
    <p:sldId id="260" r:id="rId8"/>
    <p:sldId id="261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62" r:id="rId17"/>
    <p:sldId id="273" r:id="rId18"/>
    <p:sldId id="274" r:id="rId19"/>
    <p:sldId id="275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C8CA1E7-A1DD-4C73-9254-37AB528E0819}" v="82" dt="2026-09-02T07:38:21.9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7" d="100"/>
          <a:sy n="67" d="100"/>
        </p:scale>
        <p:origin x="548" y="4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6/11/relationships/changesInfo" Target="changesInfos/changesInfo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Relationship Id="rId27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gelos Karadimas" userId="33e693f9-bf5a-4268-b1f5-5a9388a0c713" providerId="ADAL" clId="{FF88E460-45DC-4D0E-8A30-38036BBBEEC8}"/>
    <pc:docChg chg="undo redo custSel addSld delSld modSld sldOrd">
      <pc:chgData name="Angelos Karadimas" userId="33e693f9-bf5a-4268-b1f5-5a9388a0c713" providerId="ADAL" clId="{FF88E460-45DC-4D0E-8A30-38036BBBEEC8}" dt="2026-08-31T10:44:44.884" v="4300" actId="207"/>
      <pc:docMkLst>
        <pc:docMk/>
      </pc:docMkLst>
      <pc:sldChg chg="addSp delSp modSp mod">
        <pc:chgData name="Angelos Karadimas" userId="33e693f9-bf5a-4268-b1f5-5a9388a0c713" providerId="ADAL" clId="{FF88E460-45DC-4D0E-8A30-38036BBBEEC8}" dt="2026-08-27T13:05:18.340" v="4155" actId="20577"/>
        <pc:sldMkLst>
          <pc:docMk/>
          <pc:sldMk cId="0" sldId="256"/>
        </pc:sldMkLst>
        <pc:spChg chg="mod">
          <ac:chgData name="Angelos Karadimas" userId="33e693f9-bf5a-4268-b1f5-5a9388a0c713" providerId="ADAL" clId="{FF88E460-45DC-4D0E-8A30-38036BBBEEC8}" dt="2026-08-26T12:50:25.187" v="3766" actId="14100"/>
          <ac:spMkLst>
            <pc:docMk/>
            <pc:sldMk cId="0" sldId="256"/>
            <ac:spMk id="3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2:52:18.964" v="2459" actId="1036"/>
          <ac:spMkLst>
            <pc:docMk/>
            <pc:sldMk cId="0" sldId="256"/>
            <ac:spMk id="4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2:52:13.964" v="2455" actId="1036"/>
          <ac:spMkLst>
            <pc:docMk/>
            <pc:sldMk cId="0" sldId="256"/>
            <ac:spMk id="5" creationId="{00000000-0000-0000-0000-000000000000}"/>
          </ac:spMkLst>
        </pc:spChg>
        <pc:spChg chg="add del mod">
          <ac:chgData name="Angelos Karadimas" userId="33e693f9-bf5a-4268-b1f5-5a9388a0c713" providerId="ADAL" clId="{FF88E460-45DC-4D0E-8A30-38036BBBEEC8}" dt="2026-08-27T13:05:18.340" v="4155" actId="20577"/>
          <ac:spMkLst>
            <pc:docMk/>
            <pc:sldMk cId="0" sldId="256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18T13:59:43.141" v="350" actId="164"/>
          <ac:spMkLst>
            <pc:docMk/>
            <pc:sldMk cId="0" sldId="256"/>
            <ac:spMk id="8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18T13:59:43.141" v="350" actId="164"/>
          <ac:spMkLst>
            <pc:docMk/>
            <pc:sldMk cId="0" sldId="256"/>
            <ac:spMk id="9" creationId="{00000000-0000-0000-0000-000000000000}"/>
          </ac:spMkLst>
        </pc:spChg>
        <pc:grpChg chg="add mod">
          <ac:chgData name="Angelos Karadimas" userId="33e693f9-bf5a-4268-b1f5-5a9388a0c713" providerId="ADAL" clId="{FF88E460-45DC-4D0E-8A30-38036BBBEEC8}" dt="2026-08-19T13:46:52.678" v="873" actId="1076"/>
          <ac:grpSpMkLst>
            <pc:docMk/>
            <pc:sldMk cId="0" sldId="256"/>
            <ac:grpSpMk id="20" creationId="{275FEB6F-F134-AB6C-160A-CD250E13100E}"/>
          </ac:grpSpMkLst>
        </pc:grpChg>
        <pc:picChg chg="add mod">
          <ac:chgData name="Angelos Karadimas" userId="33e693f9-bf5a-4268-b1f5-5a9388a0c713" providerId="ADAL" clId="{FF88E460-45DC-4D0E-8A30-38036BBBEEC8}" dt="2026-08-18T13:54:04.152" v="298" actId="1036"/>
          <ac:picMkLst>
            <pc:docMk/>
            <pc:sldMk cId="0" sldId="256"/>
            <ac:picMk id="11" creationId="{62F19B43-5754-F471-D003-417783FF380A}"/>
          </ac:picMkLst>
        </pc:picChg>
        <pc:picChg chg="add">
          <ac:chgData name="Angelos Karadimas" userId="33e693f9-bf5a-4268-b1f5-5a9388a0c713" providerId="ADAL" clId="{FF88E460-45DC-4D0E-8A30-38036BBBEEC8}" dt="2026-08-18T13:39:54.322" v="286" actId="22"/>
          <ac:picMkLst>
            <pc:docMk/>
            <pc:sldMk cId="0" sldId="256"/>
            <ac:picMk id="13" creationId="{36B5C293-74BB-52E7-4B72-EA913C0BCB69}"/>
          </ac:picMkLst>
        </pc:picChg>
        <pc:picChg chg="add">
          <ac:chgData name="Angelos Karadimas" userId="33e693f9-bf5a-4268-b1f5-5a9388a0c713" providerId="ADAL" clId="{FF88E460-45DC-4D0E-8A30-38036BBBEEC8}" dt="2026-08-18T13:39:58.955" v="287" actId="22"/>
          <ac:picMkLst>
            <pc:docMk/>
            <pc:sldMk cId="0" sldId="256"/>
            <ac:picMk id="15" creationId="{7F9F7D4A-F43D-E31B-B3B1-5749257E1F0B}"/>
          </ac:picMkLst>
        </pc:picChg>
        <pc:picChg chg="add">
          <ac:chgData name="Angelos Karadimas" userId="33e693f9-bf5a-4268-b1f5-5a9388a0c713" providerId="ADAL" clId="{FF88E460-45DC-4D0E-8A30-38036BBBEEC8}" dt="2026-08-18T13:40:08.884" v="288" actId="22"/>
          <ac:picMkLst>
            <pc:docMk/>
            <pc:sldMk cId="0" sldId="256"/>
            <ac:picMk id="17" creationId="{8B095877-E1B4-FF85-93F0-BF52507F8C5A}"/>
          </ac:picMkLst>
        </pc:picChg>
        <pc:picChg chg="add mod">
          <ac:chgData name="Angelos Karadimas" userId="33e693f9-bf5a-4268-b1f5-5a9388a0c713" providerId="ADAL" clId="{FF88E460-45DC-4D0E-8A30-38036BBBEEC8}" dt="2026-08-18T13:54:09.199" v="299" actId="1076"/>
          <ac:picMkLst>
            <pc:docMk/>
            <pc:sldMk cId="0" sldId="256"/>
            <ac:picMk id="19" creationId="{540BFF43-8F98-DE94-91DC-4EB74C8691CD}"/>
          </ac:picMkLst>
        </pc:picChg>
      </pc:sldChg>
      <pc:sldChg chg="addSp delSp modSp mod modTransition modAnim">
        <pc:chgData name="Angelos Karadimas" userId="33e693f9-bf5a-4268-b1f5-5a9388a0c713" providerId="ADAL" clId="{FF88E460-45DC-4D0E-8A30-38036BBBEEC8}" dt="2026-08-31T10:43:48.607" v="4291" actId="207"/>
        <pc:sldMkLst>
          <pc:docMk/>
          <pc:sldMk cId="0" sldId="257"/>
        </pc:sldMkLst>
        <pc:spChg chg="mod">
          <ac:chgData name="Angelos Karadimas" userId="33e693f9-bf5a-4268-b1f5-5a9388a0c713" providerId="ADAL" clId="{FF88E460-45DC-4D0E-8A30-38036BBBEEC8}" dt="2026-08-19T12:15:20.168" v="396" actId="1076"/>
          <ac:spMkLst>
            <pc:docMk/>
            <pc:sldMk cId="0" sldId="257"/>
            <ac:spMk id="2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1T10:43:48.607" v="4291" actId="207"/>
          <ac:spMkLst>
            <pc:docMk/>
            <pc:sldMk cId="0" sldId="257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2:15:39.673" v="2383" actId="20577"/>
          <ac:spMkLst>
            <pc:docMk/>
            <pc:sldMk cId="0" sldId="257"/>
            <ac:spMk id="7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18T13:55:13.438" v="312" actId="1076"/>
          <ac:spMkLst>
            <pc:docMk/>
            <pc:sldMk cId="0" sldId="257"/>
            <ac:spMk id="9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4:30.834" v="3806" actId="20577"/>
          <ac:spMkLst>
            <pc:docMk/>
            <pc:sldMk cId="0" sldId="257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7:03.079" v="2362" actId="1076"/>
          <ac:spMkLst>
            <pc:docMk/>
            <pc:sldMk cId="0" sldId="257"/>
            <ac:spMk id="12" creationId="{00000000-0000-0000-0000-000000000000}"/>
          </ac:spMkLst>
        </pc:spChg>
        <pc:picChg chg="add mod">
          <ac:chgData name="Angelos Karadimas" userId="33e693f9-bf5a-4268-b1f5-5a9388a0c713" providerId="ADAL" clId="{FF88E460-45DC-4D0E-8A30-38036BBBEEC8}" dt="2026-08-19T12:31:30.310" v="417" actId="1076"/>
          <ac:picMkLst>
            <pc:docMk/>
            <pc:sldMk cId="0" sldId="257"/>
            <ac:picMk id="14" creationId="{01FEBB13-1F7F-4493-4F25-A3CF15EBB7CC}"/>
          </ac:picMkLst>
        </pc:picChg>
        <pc:picChg chg="add mod">
          <ac:chgData name="Angelos Karadimas" userId="33e693f9-bf5a-4268-b1f5-5a9388a0c713" providerId="ADAL" clId="{FF88E460-45DC-4D0E-8A30-38036BBBEEC8}" dt="2026-08-19T12:32:07.942" v="427" actId="14100"/>
          <ac:picMkLst>
            <pc:docMk/>
            <pc:sldMk cId="0" sldId="257"/>
            <ac:picMk id="15" creationId="{8AC7FFF8-61C0-ACEC-479F-EBBEF3576B2A}"/>
          </ac:picMkLst>
        </pc:picChg>
      </pc:sldChg>
      <pc:sldChg chg="addSp delSp modSp mod modAnim">
        <pc:chgData name="Angelos Karadimas" userId="33e693f9-bf5a-4268-b1f5-5a9388a0c713" providerId="ADAL" clId="{FF88E460-45DC-4D0E-8A30-38036BBBEEC8}" dt="2026-08-31T10:43:54.959" v="4292" actId="207"/>
        <pc:sldMkLst>
          <pc:docMk/>
          <pc:sldMk cId="0" sldId="258"/>
        </pc:sldMkLst>
        <pc:spChg chg="mod">
          <ac:chgData name="Angelos Karadimas" userId="33e693f9-bf5a-4268-b1f5-5a9388a0c713" providerId="ADAL" clId="{FF88E460-45DC-4D0E-8A30-38036BBBEEC8}" dt="2026-08-31T10:43:54.959" v="4292" actId="207"/>
          <ac:spMkLst>
            <pc:docMk/>
            <pc:sldMk cId="0" sldId="258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1:43:25.470" v="3468" actId="5793"/>
          <ac:spMkLst>
            <pc:docMk/>
            <pc:sldMk cId="0" sldId="258"/>
            <ac:spMk id="9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19T13:08:04.001" v="793" actId="164"/>
          <ac:spMkLst>
            <pc:docMk/>
            <pc:sldMk cId="0" sldId="258"/>
            <ac:spMk id="10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19T13:08:04.001" v="793" actId="164"/>
          <ac:spMkLst>
            <pc:docMk/>
            <pc:sldMk cId="0" sldId="258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19T13:07:53.920" v="792" actId="164"/>
          <ac:spMkLst>
            <pc:docMk/>
            <pc:sldMk cId="0" sldId="258"/>
            <ac:spMk id="12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1:44:22.826" v="3476" actId="255"/>
          <ac:spMkLst>
            <pc:docMk/>
            <pc:sldMk cId="0" sldId="258"/>
            <ac:spMk id="13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3T11:18:03.040" v="1808"/>
          <ac:spMkLst>
            <pc:docMk/>
            <pc:sldMk cId="0" sldId="258"/>
            <ac:spMk id="14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3T11:18:03.040" v="1808"/>
          <ac:spMkLst>
            <pc:docMk/>
            <pc:sldMk cId="0" sldId="258"/>
            <ac:spMk id="15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3T11:18:03.040" v="1808"/>
          <ac:spMkLst>
            <pc:docMk/>
            <pc:sldMk cId="0" sldId="258"/>
            <ac:spMk id="1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1:44:27.833" v="3477" actId="255"/>
          <ac:spMkLst>
            <pc:docMk/>
            <pc:sldMk cId="0" sldId="258"/>
            <ac:spMk id="17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4:48.786" v="3816" actId="20577"/>
          <ac:spMkLst>
            <pc:docMk/>
            <pc:sldMk cId="0" sldId="258"/>
            <ac:spMk id="19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6:51.408" v="2361" actId="1076"/>
          <ac:spMkLst>
            <pc:docMk/>
            <pc:sldMk cId="0" sldId="258"/>
            <ac:spMk id="20" creationId="{00000000-0000-0000-0000-000000000000}"/>
          </ac:spMkLst>
        </pc:spChg>
        <pc:grpChg chg="add mod">
          <ac:chgData name="Angelos Karadimas" userId="33e693f9-bf5a-4268-b1f5-5a9388a0c713" providerId="ADAL" clId="{FF88E460-45DC-4D0E-8A30-38036BBBEEC8}" dt="2026-08-19T13:08:17.641" v="796" actId="164"/>
          <ac:grpSpMkLst>
            <pc:docMk/>
            <pc:sldMk cId="0" sldId="258"/>
            <ac:grpSpMk id="21" creationId="{2FF391C3-BF2B-2C3F-7954-9F6D302CC974}"/>
          </ac:grpSpMkLst>
        </pc:grpChg>
        <pc:grpChg chg="add mod">
          <ac:chgData name="Angelos Karadimas" userId="33e693f9-bf5a-4268-b1f5-5a9388a0c713" providerId="ADAL" clId="{FF88E460-45DC-4D0E-8A30-38036BBBEEC8}" dt="2026-08-19T13:08:17.641" v="796" actId="164"/>
          <ac:grpSpMkLst>
            <pc:docMk/>
            <pc:sldMk cId="0" sldId="258"/>
            <ac:grpSpMk id="22" creationId="{C8DD1222-D6A0-94D0-7695-CA5882AAD3FB}"/>
          </ac:grpSpMkLst>
        </pc:grpChg>
        <pc:grpChg chg="add mod">
          <ac:chgData name="Angelos Karadimas" userId="33e693f9-bf5a-4268-b1f5-5a9388a0c713" providerId="ADAL" clId="{FF88E460-45DC-4D0E-8A30-38036BBBEEC8}" dt="2026-08-26T14:22:56.429" v="3833" actId="14100"/>
          <ac:grpSpMkLst>
            <pc:docMk/>
            <pc:sldMk cId="0" sldId="258"/>
            <ac:grpSpMk id="23" creationId="{BCABB257-8E35-C1B1-04DB-1ECCF2F42888}"/>
          </ac:grpSpMkLst>
        </pc:grpChg>
        <pc:grpChg chg="add mod">
          <ac:chgData name="Angelos Karadimas" userId="33e693f9-bf5a-4268-b1f5-5a9388a0c713" providerId="ADAL" clId="{FF88E460-45DC-4D0E-8A30-38036BBBEEC8}" dt="2026-08-26T14:23:00.105" v="3834" actId="14100"/>
          <ac:grpSpMkLst>
            <pc:docMk/>
            <pc:sldMk cId="0" sldId="258"/>
            <ac:grpSpMk id="24" creationId="{4989353A-5BCC-E5E6-4AF5-F53DE9884D74}"/>
          </ac:grpSpMkLst>
        </pc:grpChg>
        <pc:picChg chg="add mod">
          <ac:chgData name="Angelos Karadimas" userId="33e693f9-bf5a-4268-b1f5-5a9388a0c713" providerId="ADAL" clId="{FF88E460-45DC-4D0E-8A30-38036BBBEEC8}" dt="2026-08-26T14:23:15.005" v="3837" actId="1076"/>
          <ac:picMkLst>
            <pc:docMk/>
            <pc:sldMk cId="0" sldId="258"/>
            <ac:picMk id="7" creationId="{2060D86A-26EC-5A59-C8AE-97F2592405EA}"/>
          </ac:picMkLst>
        </pc:picChg>
      </pc:sldChg>
      <pc:sldChg chg="addSp delSp modSp mod modAnim">
        <pc:chgData name="Angelos Karadimas" userId="33e693f9-bf5a-4268-b1f5-5a9388a0c713" providerId="ADAL" clId="{FF88E460-45DC-4D0E-8A30-38036BBBEEC8}" dt="2026-08-31T10:44:17.509" v="4295" actId="207"/>
        <pc:sldMkLst>
          <pc:docMk/>
          <pc:sldMk cId="0" sldId="260"/>
        </pc:sldMkLst>
        <pc:spChg chg="mod">
          <ac:chgData name="Angelos Karadimas" userId="33e693f9-bf5a-4268-b1f5-5a9388a0c713" providerId="ADAL" clId="{FF88E460-45DC-4D0E-8A30-38036BBBEEC8}" dt="2026-08-31T10:44:17.509" v="4295" actId="207"/>
          <ac:spMkLst>
            <pc:docMk/>
            <pc:sldMk cId="0" sldId="260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1T08:25:26.991" v="4275" actId="20577"/>
          <ac:spMkLst>
            <pc:docMk/>
            <pc:sldMk cId="0" sldId="260"/>
            <ac:spMk id="8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0T09:18:39.834" v="4212" actId="1038"/>
          <ac:spMkLst>
            <pc:docMk/>
            <pc:sldMk cId="0" sldId="260"/>
            <ac:spMk id="9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5:12.754" v="3822"/>
          <ac:spMkLst>
            <pc:docMk/>
            <pc:sldMk cId="0" sldId="260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6:31.760" v="2358" actId="1076"/>
          <ac:spMkLst>
            <pc:docMk/>
            <pc:sldMk cId="0" sldId="260"/>
            <ac:spMk id="12" creationId="{00000000-0000-0000-0000-000000000000}"/>
          </ac:spMkLst>
        </pc:spChg>
        <pc:picChg chg="add mod">
          <ac:chgData name="Angelos Karadimas" userId="33e693f9-bf5a-4268-b1f5-5a9388a0c713" providerId="ADAL" clId="{FF88E460-45DC-4D0E-8A30-38036BBBEEC8}" dt="2026-08-30T09:18:32.924" v="4188" actId="1035"/>
          <ac:picMkLst>
            <pc:docMk/>
            <pc:sldMk cId="0" sldId="260"/>
            <ac:picMk id="13" creationId="{16899A67-7C60-DA0E-DB08-C0E3D113ABDB}"/>
          </ac:picMkLst>
        </pc:picChg>
      </pc:sldChg>
      <pc:sldChg chg="addSp delSp modSp mod delAnim modAnim modNotesTx">
        <pc:chgData name="Angelos Karadimas" userId="33e693f9-bf5a-4268-b1f5-5a9388a0c713" providerId="ADAL" clId="{FF88E460-45DC-4D0E-8A30-38036BBBEEC8}" dt="2026-08-31T10:44:23.094" v="4296" actId="207"/>
        <pc:sldMkLst>
          <pc:docMk/>
          <pc:sldMk cId="0" sldId="261"/>
        </pc:sldMkLst>
        <pc:spChg chg="mod">
          <ac:chgData name="Angelos Karadimas" userId="33e693f9-bf5a-4268-b1f5-5a9388a0c713" providerId="ADAL" clId="{FF88E460-45DC-4D0E-8A30-38036BBBEEC8}" dt="2026-08-21T11:54:58.492" v="1482" actId="1076"/>
          <ac:spMkLst>
            <pc:docMk/>
            <pc:sldMk cId="0" sldId="261"/>
            <ac:spMk id="2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1T10:44:23.094" v="4296" actId="207"/>
          <ac:spMkLst>
            <pc:docMk/>
            <pc:sldMk cId="0" sldId="261"/>
            <ac:spMk id="6" creationId="{00000000-0000-0000-0000-000000000000}"/>
          </ac:spMkLst>
        </pc:spChg>
        <pc:spChg chg="add mod">
          <ac:chgData name="Angelos Karadimas" userId="33e693f9-bf5a-4268-b1f5-5a9388a0c713" providerId="ADAL" clId="{FF88E460-45DC-4D0E-8A30-38036BBBEEC8}" dt="2026-08-25T14:06:34.891" v="2960" actId="1036"/>
          <ac:spMkLst>
            <pc:docMk/>
            <pc:sldMk cId="0" sldId="261"/>
            <ac:spMk id="7" creationId="{12785A9D-CD62-E4C0-BEF8-4EA5FA952D8F}"/>
          </ac:spMkLst>
        </pc:spChg>
        <pc:spChg chg="mod">
          <ac:chgData name="Angelos Karadimas" userId="33e693f9-bf5a-4268-b1f5-5a9388a0c713" providerId="ADAL" clId="{FF88E460-45DC-4D0E-8A30-38036BBBEEC8}" dt="2026-08-25T14:12:23.481" v="3046" actId="1036"/>
          <ac:spMkLst>
            <pc:docMk/>
            <pc:sldMk cId="0" sldId="261"/>
            <ac:spMk id="8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5:17.980" v="3824"/>
          <ac:spMkLst>
            <pc:docMk/>
            <pc:sldMk cId="0" sldId="261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6:25.512" v="2357" actId="1076"/>
          <ac:spMkLst>
            <pc:docMk/>
            <pc:sldMk cId="0" sldId="261"/>
            <ac:spMk id="12" creationId="{00000000-0000-0000-0000-000000000000}"/>
          </ac:spMkLst>
        </pc:spChg>
        <pc:spChg chg="add mod">
          <ac:chgData name="Angelos Karadimas" userId="33e693f9-bf5a-4268-b1f5-5a9388a0c713" providerId="ADAL" clId="{FF88E460-45DC-4D0E-8A30-38036BBBEEC8}" dt="2026-08-25T14:11:24.832" v="3023" actId="1076"/>
          <ac:spMkLst>
            <pc:docMk/>
            <pc:sldMk cId="0" sldId="261"/>
            <ac:spMk id="25" creationId="{25D3D058-5E74-B3F2-8595-6B0B56A77E26}"/>
          </ac:spMkLst>
        </pc:spChg>
        <pc:spChg chg="add mod">
          <ac:chgData name="Angelos Karadimas" userId="33e693f9-bf5a-4268-b1f5-5a9388a0c713" providerId="ADAL" clId="{FF88E460-45DC-4D0E-8A30-38036BBBEEC8}" dt="2026-08-25T14:12:17.129" v="3033" actId="1035"/>
          <ac:spMkLst>
            <pc:docMk/>
            <pc:sldMk cId="0" sldId="261"/>
            <ac:spMk id="26" creationId="{2535DCC0-3635-FC84-C36B-1099AE276D31}"/>
          </ac:spMkLst>
        </pc:spChg>
        <pc:picChg chg="add mod">
          <ac:chgData name="Angelos Karadimas" userId="33e693f9-bf5a-4268-b1f5-5a9388a0c713" providerId="ADAL" clId="{FF88E460-45DC-4D0E-8A30-38036BBBEEC8}" dt="2026-08-25T14:04:06.646" v="2928" actId="1037"/>
          <ac:picMkLst>
            <pc:docMk/>
            <pc:sldMk cId="0" sldId="261"/>
            <ac:picMk id="15" creationId="{8B07FE37-6C0C-B47F-7C03-0DB6AC11D2BF}"/>
          </ac:picMkLst>
        </pc:picChg>
        <pc:picChg chg="add mod">
          <ac:chgData name="Angelos Karadimas" userId="33e693f9-bf5a-4268-b1f5-5a9388a0c713" providerId="ADAL" clId="{FF88E460-45DC-4D0E-8A30-38036BBBEEC8}" dt="2026-08-25T14:12:57.993" v="3061" actId="1035"/>
          <ac:picMkLst>
            <pc:docMk/>
            <pc:sldMk cId="0" sldId="261"/>
            <ac:picMk id="18" creationId="{EAD45687-94FA-1882-75A1-8985B7047915}"/>
          </ac:picMkLst>
        </pc:picChg>
      </pc:sldChg>
      <pc:sldChg chg="addSp delSp modSp add mod ord modAnim">
        <pc:chgData name="Angelos Karadimas" userId="33e693f9-bf5a-4268-b1f5-5a9388a0c713" providerId="ADAL" clId="{FF88E460-45DC-4D0E-8A30-38036BBBEEC8}" dt="2026-08-25T14:28:17.644" v="3322"/>
        <pc:sldMkLst>
          <pc:docMk/>
          <pc:sldMk cId="1959490087" sldId="262"/>
        </pc:sldMkLst>
        <pc:spChg chg="mod">
          <ac:chgData name="Angelos Karadimas" userId="33e693f9-bf5a-4268-b1f5-5a9388a0c713" providerId="ADAL" clId="{FF88E460-45DC-4D0E-8A30-38036BBBEEC8}" dt="2026-08-23T11:20:23.506" v="1977" actId="1076"/>
          <ac:spMkLst>
            <pc:docMk/>
            <pc:sldMk cId="1959490087" sldId="262"/>
            <ac:spMk id="2" creationId="{07CD254C-9EDB-561F-8B58-EB656B571303}"/>
          </ac:spMkLst>
        </pc:spChg>
        <pc:spChg chg="mod topLvl">
          <ac:chgData name="Angelos Karadimas" userId="33e693f9-bf5a-4268-b1f5-5a9388a0c713" providerId="ADAL" clId="{FF88E460-45DC-4D0E-8A30-38036BBBEEC8}" dt="2026-08-23T11:25:55.217" v="2073" actId="165"/>
          <ac:spMkLst>
            <pc:docMk/>
            <pc:sldMk cId="1959490087" sldId="262"/>
            <ac:spMk id="7" creationId="{8D3A4663-3449-4441-4C9B-3CB3B7EBC74F}"/>
          </ac:spMkLst>
        </pc:spChg>
        <pc:spChg chg="mod">
          <ac:chgData name="Angelos Karadimas" userId="33e693f9-bf5a-4268-b1f5-5a9388a0c713" providerId="ADAL" clId="{FF88E460-45DC-4D0E-8A30-38036BBBEEC8}" dt="2026-08-24T10:36:41.152" v="2359" actId="1076"/>
          <ac:spMkLst>
            <pc:docMk/>
            <pc:sldMk cId="1959490087" sldId="262"/>
            <ac:spMk id="12" creationId="{4C71A88E-5353-27B7-C1EA-90C2EC7607DB}"/>
          </ac:spMkLst>
        </pc:spChg>
        <pc:spChg chg="mod">
          <ac:chgData name="Angelos Karadimas" userId="33e693f9-bf5a-4268-b1f5-5a9388a0c713" providerId="ADAL" clId="{FF88E460-45DC-4D0E-8A30-38036BBBEEC8}" dt="2026-08-23T11:25:55.217" v="2073" actId="165"/>
          <ac:spMkLst>
            <pc:docMk/>
            <pc:sldMk cId="1959490087" sldId="262"/>
            <ac:spMk id="25" creationId="{16906D44-2175-825D-F593-3FAD7CC441BB}"/>
          </ac:spMkLst>
        </pc:spChg>
        <pc:grpChg chg="add mod topLvl">
          <ac:chgData name="Angelos Karadimas" userId="33e693f9-bf5a-4268-b1f5-5a9388a0c713" providerId="ADAL" clId="{FF88E460-45DC-4D0E-8A30-38036BBBEEC8}" dt="2026-08-23T11:25:55.217" v="2073" actId="165"/>
          <ac:grpSpMkLst>
            <pc:docMk/>
            <pc:sldMk cId="1959490087" sldId="262"/>
            <ac:grpSpMk id="23" creationId="{65A07897-42A5-9702-BFC2-9EB30FA0912B}"/>
          </ac:grpSpMkLst>
        </pc:grpChg>
        <pc:picChg chg="mod">
          <ac:chgData name="Angelos Karadimas" userId="33e693f9-bf5a-4268-b1f5-5a9388a0c713" providerId="ADAL" clId="{FF88E460-45DC-4D0E-8A30-38036BBBEEC8}" dt="2026-08-19T13:00:58.295" v="741" actId="1038"/>
          <ac:picMkLst>
            <pc:docMk/>
            <pc:sldMk cId="1959490087" sldId="262"/>
            <ac:picMk id="8" creationId="{05AD9915-8155-1673-89D4-8C923F183F0D}"/>
          </ac:picMkLst>
        </pc:picChg>
        <pc:picChg chg="add mod">
          <ac:chgData name="Angelos Karadimas" userId="33e693f9-bf5a-4268-b1f5-5a9388a0c713" providerId="ADAL" clId="{FF88E460-45DC-4D0E-8A30-38036BBBEEC8}" dt="2026-08-23T11:23:19.782" v="2057" actId="1037"/>
          <ac:picMkLst>
            <pc:docMk/>
            <pc:sldMk cId="1959490087" sldId="262"/>
            <ac:picMk id="20" creationId="{DC9D3827-F7C4-8AEF-B0BB-DA5FC1334B06}"/>
          </ac:picMkLst>
        </pc:picChg>
        <pc:picChg chg="mod modCrop">
          <ac:chgData name="Angelos Karadimas" userId="33e693f9-bf5a-4268-b1f5-5a9388a0c713" providerId="ADAL" clId="{FF88E460-45DC-4D0E-8A30-38036BBBEEC8}" dt="2026-08-23T11:25:55.217" v="2073" actId="165"/>
          <ac:picMkLst>
            <pc:docMk/>
            <pc:sldMk cId="1959490087" sldId="262"/>
            <ac:picMk id="24" creationId="{E5303402-2BE5-87B7-B11E-1FA1304D330E}"/>
          </ac:picMkLst>
        </pc:picChg>
      </pc:sldChg>
      <pc:sldChg chg="addSp delSp modSp mod modAnim">
        <pc:chgData name="Angelos Karadimas" userId="33e693f9-bf5a-4268-b1f5-5a9388a0c713" providerId="ADAL" clId="{FF88E460-45DC-4D0E-8A30-38036BBBEEC8}" dt="2026-08-31T10:44:05.379" v="4294" actId="207"/>
        <pc:sldMkLst>
          <pc:docMk/>
          <pc:sldMk cId="0" sldId="263"/>
        </pc:sldMkLst>
        <pc:spChg chg="mod">
          <ac:chgData name="Angelos Karadimas" userId="33e693f9-bf5a-4268-b1f5-5a9388a0c713" providerId="ADAL" clId="{FF88E460-45DC-4D0E-8A30-38036BBBEEC8}" dt="2026-08-19T13:46:05.593" v="865" actId="1076"/>
          <ac:spMkLst>
            <pc:docMk/>
            <pc:sldMk cId="0" sldId="263"/>
            <ac:spMk id="2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1T10:44:05.379" v="4294" actId="207"/>
          <ac:spMkLst>
            <pc:docMk/>
            <pc:sldMk cId="0" sldId="263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19T13:46:07.823" v="866" actId="1076"/>
          <ac:spMkLst>
            <pc:docMk/>
            <pc:sldMk cId="0" sldId="263"/>
            <ac:spMk id="8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1T08:27:16.128" v="4290" actId="20577"/>
          <ac:spMkLst>
            <pc:docMk/>
            <pc:sldMk cId="0" sldId="263"/>
            <ac:spMk id="9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5:06.119" v="3820"/>
          <ac:spMkLst>
            <pc:docMk/>
            <pc:sldMk cId="0" sldId="263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6:46.432" v="2360" actId="1076"/>
          <ac:spMkLst>
            <pc:docMk/>
            <pc:sldMk cId="0" sldId="263"/>
            <ac:spMk id="12" creationId="{00000000-0000-0000-0000-000000000000}"/>
          </ac:spMkLst>
        </pc:spChg>
      </pc:sldChg>
      <pc:sldChg chg="addSp delSp modSp mod modAnim modNotesTx">
        <pc:chgData name="Angelos Karadimas" userId="33e693f9-bf5a-4268-b1f5-5a9388a0c713" providerId="ADAL" clId="{FF88E460-45DC-4D0E-8A30-38036BBBEEC8}" dt="2026-08-31T10:44:30.877" v="4297" actId="207"/>
        <pc:sldMkLst>
          <pc:docMk/>
          <pc:sldMk cId="0" sldId="266"/>
        </pc:sldMkLst>
        <pc:spChg chg="mod">
          <ac:chgData name="Angelos Karadimas" userId="33e693f9-bf5a-4268-b1f5-5a9388a0c713" providerId="ADAL" clId="{FF88E460-45DC-4D0E-8A30-38036BBBEEC8}" dt="2026-08-26T11:41:50.140" v="3411" actId="1076"/>
          <ac:spMkLst>
            <pc:docMk/>
            <pc:sldMk cId="0" sldId="266"/>
            <ac:spMk id="2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1T10:44:30.877" v="4297" actId="207"/>
          <ac:spMkLst>
            <pc:docMk/>
            <pc:sldMk cId="0" sldId="266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28:10.874" v="3871" actId="1035"/>
          <ac:spMkLst>
            <pc:docMk/>
            <pc:sldMk cId="0" sldId="266"/>
            <ac:spMk id="9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1:50:06.263" v="3495" actId="1076"/>
          <ac:spMkLst>
            <pc:docMk/>
            <pc:sldMk cId="0" sldId="266"/>
            <ac:spMk id="10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5:28.269" v="3826"/>
          <ac:spMkLst>
            <pc:docMk/>
            <pc:sldMk cId="0" sldId="266"/>
            <ac:spMk id="12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5:57.576" v="2354" actId="1076"/>
          <ac:spMkLst>
            <pc:docMk/>
            <pc:sldMk cId="0" sldId="266"/>
            <ac:spMk id="13" creationId="{00000000-0000-0000-0000-000000000000}"/>
          </ac:spMkLst>
        </pc:spChg>
        <pc:spChg chg="add mod">
          <ac:chgData name="Angelos Karadimas" userId="33e693f9-bf5a-4268-b1f5-5a9388a0c713" providerId="ADAL" clId="{FF88E460-45DC-4D0E-8A30-38036BBBEEC8}" dt="2026-08-26T14:11:54.050" v="3773" actId="1036"/>
          <ac:spMkLst>
            <pc:docMk/>
            <pc:sldMk cId="0" sldId="266"/>
            <ac:spMk id="14" creationId="{10A04507-A534-773D-555D-788A83036AB2}"/>
          </ac:spMkLst>
        </pc:spChg>
        <pc:spChg chg="add mod">
          <ac:chgData name="Angelos Karadimas" userId="33e693f9-bf5a-4268-b1f5-5a9388a0c713" providerId="ADAL" clId="{FF88E460-45DC-4D0E-8A30-38036BBBEEC8}" dt="2026-08-26T14:25:17.437" v="3844" actId="1035"/>
          <ac:spMkLst>
            <pc:docMk/>
            <pc:sldMk cId="0" sldId="266"/>
            <ac:spMk id="15" creationId="{18611AFA-7EB9-EB90-6E1E-C7559C1E97F4}"/>
          </ac:spMkLst>
        </pc:spChg>
        <pc:spChg chg="add mod">
          <ac:chgData name="Angelos Karadimas" userId="33e693f9-bf5a-4268-b1f5-5a9388a0c713" providerId="ADAL" clId="{FF88E460-45DC-4D0E-8A30-38036BBBEEC8}" dt="2026-08-26T14:25:39.172" v="3850" actId="14100"/>
          <ac:spMkLst>
            <pc:docMk/>
            <pc:sldMk cId="0" sldId="266"/>
            <ac:spMk id="17" creationId="{868478BE-D61A-1229-3241-6E7DE27E178C}"/>
          </ac:spMkLst>
        </pc:spChg>
        <pc:spChg chg="add mod">
          <ac:chgData name="Angelos Karadimas" userId="33e693f9-bf5a-4268-b1f5-5a9388a0c713" providerId="ADAL" clId="{FF88E460-45DC-4D0E-8A30-38036BBBEEC8}" dt="2026-08-26T14:28:00.035" v="3863" actId="1035"/>
          <ac:spMkLst>
            <pc:docMk/>
            <pc:sldMk cId="0" sldId="266"/>
            <ac:spMk id="21" creationId="{6ECF5AC6-9FCC-B7EA-FFAF-92921670E0B4}"/>
          </ac:spMkLst>
        </pc:spChg>
        <pc:picChg chg="mod">
          <ac:chgData name="Angelos Karadimas" userId="33e693f9-bf5a-4268-b1f5-5a9388a0c713" providerId="ADAL" clId="{FF88E460-45DC-4D0E-8A30-38036BBBEEC8}" dt="2026-08-26T11:41:33.555" v="3407" actId="1037"/>
          <ac:picMkLst>
            <pc:docMk/>
            <pc:sldMk cId="0" sldId="266"/>
            <ac:picMk id="7" creationId="{00000000-0000-0000-0000-000000000000}"/>
          </ac:picMkLst>
        </pc:picChg>
      </pc:sldChg>
      <pc:sldChg chg="addSp delSp modSp mod modAnim">
        <pc:chgData name="Angelos Karadimas" userId="33e693f9-bf5a-4268-b1f5-5a9388a0c713" providerId="ADAL" clId="{FF88E460-45DC-4D0E-8A30-38036BBBEEC8}" dt="2026-08-31T10:44:35.351" v="4298" actId="207"/>
        <pc:sldMkLst>
          <pc:docMk/>
          <pc:sldMk cId="0" sldId="267"/>
        </pc:sldMkLst>
        <pc:spChg chg="mod">
          <ac:chgData name="Angelos Karadimas" userId="33e693f9-bf5a-4268-b1f5-5a9388a0c713" providerId="ADAL" clId="{FF88E460-45DC-4D0E-8A30-38036BBBEEC8}" dt="2026-08-31T10:44:35.351" v="4298" actId="207"/>
          <ac:spMkLst>
            <pc:docMk/>
            <pc:sldMk cId="0" sldId="267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0T09:37:38.055" v="4258" actId="1038"/>
          <ac:spMkLst>
            <pc:docMk/>
            <pc:sldMk cId="0" sldId="267"/>
            <ac:spMk id="8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1T12:04:15.415" v="1584" actId="1036"/>
          <ac:spMkLst>
            <pc:docMk/>
            <pc:sldMk cId="0" sldId="267"/>
            <ac:spMk id="10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1T12:04:09.988" v="1568" actId="1036"/>
          <ac:spMkLst>
            <pc:docMk/>
            <pc:sldMk cId="0" sldId="267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5:33.019" v="3828"/>
          <ac:spMkLst>
            <pc:docMk/>
            <pc:sldMk cId="0" sldId="267"/>
            <ac:spMk id="13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6:14.312" v="2356" actId="1076"/>
          <ac:spMkLst>
            <pc:docMk/>
            <pc:sldMk cId="0" sldId="267"/>
            <ac:spMk id="14" creationId="{00000000-0000-0000-0000-000000000000}"/>
          </ac:spMkLst>
        </pc:spChg>
        <pc:picChg chg="mod">
          <ac:chgData name="Angelos Karadimas" userId="33e693f9-bf5a-4268-b1f5-5a9388a0c713" providerId="ADAL" clId="{FF88E460-45DC-4D0E-8A30-38036BBBEEC8}" dt="2026-08-21T12:04:18.184" v="1597" actId="1036"/>
          <ac:picMkLst>
            <pc:docMk/>
            <pc:sldMk cId="0" sldId="267"/>
            <ac:picMk id="9" creationId="{00000000-0000-0000-0000-000000000000}"/>
          </ac:picMkLst>
        </pc:picChg>
        <pc:picChg chg="add mod">
          <ac:chgData name="Angelos Karadimas" userId="33e693f9-bf5a-4268-b1f5-5a9388a0c713" providerId="ADAL" clId="{FF88E460-45DC-4D0E-8A30-38036BBBEEC8}" dt="2026-08-30T09:37:31.219" v="4249" actId="1038"/>
          <ac:picMkLst>
            <pc:docMk/>
            <pc:sldMk cId="0" sldId="267"/>
            <ac:picMk id="16" creationId="{A928C080-1EE1-ED83-58E7-8987E0ED7855}"/>
          </ac:picMkLst>
        </pc:picChg>
      </pc:sldChg>
      <pc:sldChg chg="addSp delSp modSp mod modAnim modNotesTx">
        <pc:chgData name="Angelos Karadimas" userId="33e693f9-bf5a-4268-b1f5-5a9388a0c713" providerId="ADAL" clId="{FF88E460-45DC-4D0E-8A30-38036BBBEEC8}" dt="2026-08-31T10:44:40.476" v="4299" actId="207"/>
        <pc:sldMkLst>
          <pc:docMk/>
          <pc:sldMk cId="0" sldId="268"/>
        </pc:sldMkLst>
        <pc:spChg chg="mod">
          <ac:chgData name="Angelos Karadimas" userId="33e693f9-bf5a-4268-b1f5-5a9388a0c713" providerId="ADAL" clId="{FF88E460-45DC-4D0E-8A30-38036BBBEEC8}" dt="2026-08-31T10:44:40.476" v="4299" actId="207"/>
          <ac:spMkLst>
            <pc:docMk/>
            <pc:sldMk cId="0" sldId="268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1T12:04:47.148" v="1652" actId="1038"/>
          <ac:spMkLst>
            <pc:docMk/>
            <pc:sldMk cId="0" sldId="268"/>
            <ac:spMk id="8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5T12:00:10.212" v="2543" actId="20577"/>
          <ac:spMkLst>
            <pc:docMk/>
            <pc:sldMk cId="0" sldId="268"/>
            <ac:spMk id="9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4:15:38.109" v="3830"/>
          <ac:spMkLst>
            <pc:docMk/>
            <pc:sldMk cId="0" sldId="268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1T12:04:52.633" v="1658" actId="1036"/>
          <ac:spMkLst>
            <pc:docMk/>
            <pc:sldMk cId="0" sldId="268"/>
            <ac:spMk id="12" creationId="{00000000-0000-0000-0000-000000000000}"/>
          </ac:spMkLst>
        </pc:spChg>
      </pc:sldChg>
      <pc:sldChg chg="addSp delSp modSp mod modAnim modNotesTx">
        <pc:chgData name="Angelos Karadimas" userId="33e693f9-bf5a-4268-b1f5-5a9388a0c713" providerId="ADAL" clId="{FF88E460-45DC-4D0E-8A30-38036BBBEEC8}" dt="2026-08-31T10:44:44.884" v="4300" actId="207"/>
        <pc:sldMkLst>
          <pc:docMk/>
          <pc:sldMk cId="0" sldId="269"/>
        </pc:sldMkLst>
        <pc:spChg chg="add del">
          <ac:chgData name="Angelos Karadimas" userId="33e693f9-bf5a-4268-b1f5-5a9388a0c713" providerId="ADAL" clId="{FF88E460-45DC-4D0E-8A30-38036BBBEEC8}" dt="2026-08-27T12:48:05.043" v="4066" actId="478"/>
          <ac:spMkLst>
            <pc:docMk/>
            <pc:sldMk cId="0" sldId="269"/>
            <ac:spMk id="2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31T10:44:44.884" v="4300" actId="207"/>
          <ac:spMkLst>
            <pc:docMk/>
            <pc:sldMk cId="0" sldId="269"/>
            <ac:spMk id="6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2:25:55.043" v="3706" actId="1037"/>
          <ac:spMkLst>
            <pc:docMk/>
            <pc:sldMk cId="0" sldId="269"/>
            <ac:spMk id="8" creationId="{00000000-0000-0000-0000-000000000000}"/>
          </ac:spMkLst>
        </pc:spChg>
        <pc:spChg chg="add mod">
          <ac:chgData name="Angelos Karadimas" userId="33e693f9-bf5a-4268-b1f5-5a9388a0c713" providerId="ADAL" clId="{FF88E460-45DC-4D0E-8A30-38036BBBEEC8}" dt="2026-08-27T12:34:05.731" v="4015" actId="14100"/>
          <ac:spMkLst>
            <pc:docMk/>
            <pc:sldMk cId="0" sldId="269"/>
            <ac:spMk id="9" creationId="{D0FC8BA1-903C-B9B0-BB62-46048AE89908}"/>
          </ac:spMkLst>
        </pc:spChg>
        <pc:spChg chg="mod">
          <ac:chgData name="Angelos Karadimas" userId="33e693f9-bf5a-4268-b1f5-5a9388a0c713" providerId="ADAL" clId="{FF88E460-45DC-4D0E-8A30-38036BBBEEC8}" dt="2026-08-26T14:15:42.385" v="3832"/>
          <ac:spMkLst>
            <pc:docMk/>
            <pc:sldMk cId="0" sldId="269"/>
            <ac:spMk id="11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4T10:36:04.529" v="2355" actId="1076"/>
          <ac:spMkLst>
            <pc:docMk/>
            <pc:sldMk cId="0" sldId="269"/>
            <ac:spMk id="12" creationId="{00000000-0000-0000-0000-000000000000}"/>
          </ac:spMkLst>
        </pc:spChg>
        <pc:spChg chg="add mod">
          <ac:chgData name="Angelos Karadimas" userId="33e693f9-bf5a-4268-b1f5-5a9388a0c713" providerId="ADAL" clId="{FF88E460-45DC-4D0E-8A30-38036BBBEEC8}" dt="2026-08-27T12:34:22.745" v="4020" actId="1036"/>
          <ac:spMkLst>
            <pc:docMk/>
            <pc:sldMk cId="0" sldId="269"/>
            <ac:spMk id="14" creationId="{366C3CF9-3709-BF7A-60CB-1EFF9BCBF352}"/>
          </ac:spMkLst>
        </pc:spChg>
        <pc:spChg chg="mod">
          <ac:chgData name="Angelos Karadimas" userId="33e693f9-bf5a-4268-b1f5-5a9388a0c713" providerId="ADAL" clId="{FF88E460-45DC-4D0E-8A30-38036BBBEEC8}" dt="2026-08-27T12:36:41.874" v="4041" actId="20577"/>
          <ac:spMkLst>
            <pc:docMk/>
            <pc:sldMk cId="0" sldId="269"/>
            <ac:spMk id="15" creationId="{00000000-0000-0000-0000-000000000000}"/>
          </ac:spMkLst>
        </pc:spChg>
        <pc:spChg chg="add mod">
          <ac:chgData name="Angelos Karadimas" userId="33e693f9-bf5a-4268-b1f5-5a9388a0c713" providerId="ADAL" clId="{FF88E460-45DC-4D0E-8A30-38036BBBEEC8}" dt="2026-08-27T12:37:18.950" v="4049" actId="1076"/>
          <ac:spMkLst>
            <pc:docMk/>
            <pc:sldMk cId="0" sldId="269"/>
            <ac:spMk id="21" creationId="{D589457A-453D-F725-6E5B-0ACF3E6F8230}"/>
          </ac:spMkLst>
        </pc:spChg>
        <pc:spChg chg="add mod">
          <ac:chgData name="Angelos Karadimas" userId="33e693f9-bf5a-4268-b1f5-5a9388a0c713" providerId="ADAL" clId="{FF88E460-45DC-4D0E-8A30-38036BBBEEC8}" dt="2026-08-27T12:50:03.533" v="4091" actId="1037"/>
          <ac:spMkLst>
            <pc:docMk/>
            <pc:sldMk cId="0" sldId="269"/>
            <ac:spMk id="26" creationId="{1220D3BD-022B-4191-B7A9-E4715C4B59E0}"/>
          </ac:spMkLst>
        </pc:spChg>
        <pc:picChg chg="add mod">
          <ac:chgData name="Angelos Karadimas" userId="33e693f9-bf5a-4268-b1f5-5a9388a0c713" providerId="ADAL" clId="{FF88E460-45DC-4D0E-8A30-38036BBBEEC8}" dt="2026-08-27T12:47:50.715" v="4065" actId="1076"/>
          <ac:picMkLst>
            <pc:docMk/>
            <pc:sldMk cId="0" sldId="269"/>
            <ac:picMk id="20" creationId="{734A5555-EA48-6AF6-88DB-EA42FF83796C}"/>
          </ac:picMkLst>
        </pc:picChg>
      </pc:sldChg>
      <pc:sldChg chg="delSp modSp mod modAnim">
        <pc:chgData name="Angelos Karadimas" userId="33e693f9-bf5a-4268-b1f5-5a9388a0c713" providerId="ADAL" clId="{FF88E460-45DC-4D0E-8A30-38036BBBEEC8}" dt="2026-08-26T12:44:06.990" v="3765" actId="20577"/>
        <pc:sldMkLst>
          <pc:docMk/>
          <pc:sldMk cId="0" sldId="270"/>
        </pc:sldMkLst>
        <pc:spChg chg="mod">
          <ac:chgData name="Angelos Karadimas" userId="33e693f9-bf5a-4268-b1f5-5a9388a0c713" providerId="ADAL" clId="{FF88E460-45DC-4D0E-8A30-38036BBBEEC8}" dt="2026-08-21T12:48:52.532" v="1800" actId="5793"/>
          <ac:spMkLst>
            <pc:docMk/>
            <pc:sldMk cId="0" sldId="270"/>
            <ac:spMk id="5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6T12:44:06.990" v="3765" actId="20577"/>
          <ac:spMkLst>
            <pc:docMk/>
            <pc:sldMk cId="0" sldId="270"/>
            <ac:spMk id="7" creationId="{00000000-0000-0000-0000-000000000000}"/>
          </ac:spMkLst>
        </pc:spChg>
        <pc:spChg chg="mod">
          <ac:chgData name="Angelos Karadimas" userId="33e693f9-bf5a-4268-b1f5-5a9388a0c713" providerId="ADAL" clId="{FF88E460-45DC-4D0E-8A30-38036BBBEEC8}" dt="2026-08-21T12:47:14.778" v="1766" actId="1036"/>
          <ac:spMkLst>
            <pc:docMk/>
            <pc:sldMk cId="0" sldId="270"/>
            <ac:spMk id="10" creationId="{00000000-0000-0000-0000-000000000000}"/>
          </ac:spMkLst>
        </pc:spChg>
      </pc:sldChg>
      <pc:sldChg chg="addSp delSp modSp add mod">
        <pc:chgData name="Angelos Karadimas" userId="33e693f9-bf5a-4268-b1f5-5a9388a0c713" providerId="ADAL" clId="{FF88E460-45DC-4D0E-8A30-38036BBBEEC8}" dt="2026-08-24T12:40:41.583" v="2385" actId="1036"/>
        <pc:sldMkLst>
          <pc:docMk/>
          <pc:sldMk cId="2957361779" sldId="271"/>
        </pc:sldMkLst>
        <pc:spChg chg="mod">
          <ac:chgData name="Angelos Karadimas" userId="33e693f9-bf5a-4268-b1f5-5a9388a0c713" providerId="ADAL" clId="{FF88E460-45DC-4D0E-8A30-38036BBBEEC8}" dt="2026-08-24T07:45:30.859" v="2309" actId="1076"/>
          <ac:spMkLst>
            <pc:docMk/>
            <pc:sldMk cId="2957361779" sldId="271"/>
            <ac:spMk id="2" creationId="{90F7242C-DA6E-91BB-A552-C40D8E39EFD1}"/>
          </ac:spMkLst>
        </pc:spChg>
        <pc:spChg chg="add mod">
          <ac:chgData name="Angelos Karadimas" userId="33e693f9-bf5a-4268-b1f5-5a9388a0c713" providerId="ADAL" clId="{FF88E460-45DC-4D0E-8A30-38036BBBEEC8}" dt="2026-08-24T07:44:28.449" v="2192" actId="1076"/>
          <ac:spMkLst>
            <pc:docMk/>
            <pc:sldMk cId="2957361779" sldId="271"/>
            <ac:spMk id="8" creationId="{97C60F32-DE83-B393-2BFF-06121C9E0770}"/>
          </ac:spMkLst>
        </pc:spChg>
        <pc:spChg chg="add mod">
          <ac:chgData name="Angelos Karadimas" userId="33e693f9-bf5a-4268-b1f5-5a9388a0c713" providerId="ADAL" clId="{FF88E460-45DC-4D0E-8A30-38036BBBEEC8}" dt="2026-08-24T07:46:08.857" v="2311" actId="1076"/>
          <ac:spMkLst>
            <pc:docMk/>
            <pc:sldMk cId="2957361779" sldId="271"/>
            <ac:spMk id="12" creationId="{5BC36DE0-8E37-31A1-D4CD-762E7091F0E5}"/>
          </ac:spMkLst>
        </pc:spChg>
        <pc:picChg chg="add mod">
          <ac:chgData name="Angelos Karadimas" userId="33e693f9-bf5a-4268-b1f5-5a9388a0c713" providerId="ADAL" clId="{FF88E460-45DC-4D0E-8A30-38036BBBEEC8}" dt="2026-08-24T12:40:41.583" v="2385" actId="1036"/>
          <ac:picMkLst>
            <pc:docMk/>
            <pc:sldMk cId="2957361779" sldId="271"/>
            <ac:picMk id="10" creationId="{93A2F0B6-7E5E-3752-6293-81F9F0437198}"/>
          </ac:picMkLst>
        </pc:picChg>
        <pc:cxnChg chg="add mod">
          <ac:chgData name="Angelos Karadimas" userId="33e693f9-bf5a-4268-b1f5-5a9388a0c713" providerId="ADAL" clId="{FF88E460-45DC-4D0E-8A30-38036BBBEEC8}" dt="2026-08-24T07:46:39.696" v="2315" actId="1038"/>
          <ac:cxnSpMkLst>
            <pc:docMk/>
            <pc:sldMk cId="2957361779" sldId="271"/>
            <ac:cxnSpMk id="14" creationId="{C074A219-C425-98E2-EE97-5338A932B68B}"/>
          </ac:cxnSpMkLst>
        </pc:cxnChg>
      </pc:sldChg>
      <pc:sldChg chg="addSp delSp modSp add mod delAnim modAnim">
        <pc:chgData name="Angelos Karadimas" userId="33e693f9-bf5a-4268-b1f5-5a9388a0c713" providerId="ADAL" clId="{FF88E460-45DC-4D0E-8A30-38036BBBEEC8}" dt="2026-08-31T10:44:00.976" v="4293" actId="207"/>
        <pc:sldMkLst>
          <pc:docMk/>
          <pc:sldMk cId="92468849" sldId="272"/>
        </pc:sldMkLst>
        <pc:spChg chg="mod">
          <ac:chgData name="Angelos Karadimas" userId="33e693f9-bf5a-4268-b1f5-5a9388a0c713" providerId="ADAL" clId="{FF88E460-45DC-4D0E-8A30-38036BBBEEC8}" dt="2026-08-26T12:20:02.434" v="3646" actId="1076"/>
          <ac:spMkLst>
            <pc:docMk/>
            <pc:sldMk cId="92468849" sldId="272"/>
            <ac:spMk id="2" creationId="{DAC4ABD3-2FB1-1A42-F736-4940DB3D6185}"/>
          </ac:spMkLst>
        </pc:spChg>
        <pc:spChg chg="mod">
          <ac:chgData name="Angelos Karadimas" userId="33e693f9-bf5a-4268-b1f5-5a9388a0c713" providerId="ADAL" clId="{FF88E460-45DC-4D0E-8A30-38036BBBEEC8}" dt="2026-08-31T10:44:00.976" v="4293" actId="207"/>
          <ac:spMkLst>
            <pc:docMk/>
            <pc:sldMk cId="92468849" sldId="272"/>
            <ac:spMk id="6" creationId="{779BEBDA-FCD6-360E-A5B1-D4EA29C8CC25}"/>
          </ac:spMkLst>
        </pc:spChg>
        <pc:spChg chg="mod">
          <ac:chgData name="Angelos Karadimas" userId="33e693f9-bf5a-4268-b1f5-5a9388a0c713" providerId="ADAL" clId="{FF88E460-45DC-4D0E-8A30-38036BBBEEC8}" dt="2026-08-26T12:24:41.925" v="3690" actId="1038"/>
          <ac:spMkLst>
            <pc:docMk/>
            <pc:sldMk cId="92468849" sldId="272"/>
            <ac:spMk id="7" creationId="{8C91FE92-D385-5D39-A955-998CCD9B0FDA}"/>
          </ac:spMkLst>
        </pc:spChg>
        <pc:spChg chg="mod">
          <ac:chgData name="Angelos Karadimas" userId="33e693f9-bf5a-4268-b1f5-5a9388a0c713" providerId="ADAL" clId="{FF88E460-45DC-4D0E-8A30-38036BBBEEC8}" dt="2026-08-25T14:37:40.523" v="3360" actId="1036"/>
          <ac:spMkLst>
            <pc:docMk/>
            <pc:sldMk cId="92468849" sldId="272"/>
            <ac:spMk id="9" creationId="{F090C81F-0C4A-7731-7978-26B9388A638D}"/>
          </ac:spMkLst>
        </pc:spChg>
        <pc:spChg chg="mod">
          <ac:chgData name="Angelos Karadimas" userId="33e693f9-bf5a-4268-b1f5-5a9388a0c713" providerId="ADAL" clId="{FF88E460-45DC-4D0E-8A30-38036BBBEEC8}" dt="2026-08-26T14:14:59.681" v="3818"/>
          <ac:spMkLst>
            <pc:docMk/>
            <pc:sldMk cId="92468849" sldId="272"/>
            <ac:spMk id="11" creationId="{F3DA643E-6215-28C5-563B-A4A23E3FE333}"/>
          </ac:spMkLst>
        </pc:spChg>
        <pc:spChg chg="add mod">
          <ac:chgData name="Angelos Karadimas" userId="33e693f9-bf5a-4268-b1f5-5a9388a0c713" providerId="ADAL" clId="{FF88E460-45DC-4D0E-8A30-38036BBBEEC8}" dt="2026-08-26T12:20:42.945" v="3668" actId="1035"/>
          <ac:spMkLst>
            <pc:docMk/>
            <pc:sldMk cId="92468849" sldId="272"/>
            <ac:spMk id="15" creationId="{CA0CDF8D-515F-DDF1-AF3C-EBA3CC8FD32D}"/>
          </ac:spMkLst>
        </pc:spChg>
        <pc:spChg chg="add mod">
          <ac:chgData name="Angelos Karadimas" userId="33e693f9-bf5a-4268-b1f5-5a9388a0c713" providerId="ADAL" clId="{FF88E460-45DC-4D0E-8A30-38036BBBEEC8}" dt="2026-08-31T08:27:03.566" v="4289" actId="20577"/>
          <ac:spMkLst>
            <pc:docMk/>
            <pc:sldMk cId="92468849" sldId="272"/>
            <ac:spMk id="17" creationId="{0DC38D14-AF8A-E427-DEB4-29597837C28C}"/>
          </ac:spMkLst>
        </pc:spChg>
        <pc:spChg chg="add mod">
          <ac:chgData name="Angelos Karadimas" userId="33e693f9-bf5a-4268-b1f5-5a9388a0c713" providerId="ADAL" clId="{FF88E460-45DC-4D0E-8A30-38036BBBEEC8}" dt="2026-08-26T12:19:49.300" v="3642" actId="1036"/>
          <ac:spMkLst>
            <pc:docMk/>
            <pc:sldMk cId="92468849" sldId="272"/>
            <ac:spMk id="18" creationId="{BEAA33AC-4B52-A1BD-AACD-91C4123897D7}"/>
          </ac:spMkLst>
        </pc:spChg>
        <pc:picChg chg="add mod">
          <ac:chgData name="Angelos Karadimas" userId="33e693f9-bf5a-4268-b1f5-5a9388a0c713" providerId="ADAL" clId="{FF88E460-45DC-4D0E-8A30-38036BBBEEC8}" dt="2026-08-26T12:24:49.317" v="3692" actId="1037"/>
          <ac:picMkLst>
            <pc:docMk/>
            <pc:sldMk cId="92468849" sldId="272"/>
            <ac:picMk id="25" creationId="{799213AC-03F6-5A4D-7ACD-9524555E3426}"/>
          </ac:picMkLst>
        </pc:picChg>
      </pc:sldChg>
      <pc:sldChg chg="add">
        <pc:chgData name="Angelos Karadimas" userId="33e693f9-bf5a-4268-b1f5-5a9388a0c713" providerId="ADAL" clId="{FF88E460-45DC-4D0E-8A30-38036BBBEEC8}" dt="2026-08-26T11:41:20.462" v="3405"/>
        <pc:sldMkLst>
          <pc:docMk/>
          <pc:sldMk cId="3699548206" sldId="273"/>
        </pc:sldMkLst>
      </pc:sldChg>
      <pc:sldChg chg="add">
        <pc:chgData name="Angelos Karadimas" userId="33e693f9-bf5a-4268-b1f5-5a9388a0c713" providerId="ADAL" clId="{FF88E460-45DC-4D0E-8A30-38036BBBEEC8}" dt="2026-08-26T11:43:05.169" v="3449"/>
        <pc:sldMkLst>
          <pc:docMk/>
          <pc:sldMk cId="3700431727" sldId="274"/>
        </pc:sldMkLst>
      </pc:sldChg>
    </pc:docChg>
  </pc:docChgLst>
  <pc:docChgLst>
    <pc:chgData name="Angelos Karadimas" userId="ce004393-256a-4171-b890-14a13e03d1d4" providerId="ADAL" clId="{FF88E460-45DC-4D0E-8A30-38036BBBEEC8}"/>
    <pc:docChg chg="custSel addSld modSld">
      <pc:chgData name="Angelos Karadimas" userId="ce004393-256a-4171-b890-14a13e03d1d4" providerId="ADAL" clId="{FF88E460-45DC-4D0E-8A30-38036BBBEEC8}" dt="2026-09-02T07:47:15.295" v="383"/>
      <pc:docMkLst>
        <pc:docMk/>
      </pc:docMkLst>
      <pc:sldChg chg="modSp mod">
        <pc:chgData name="Angelos Karadimas" userId="ce004393-256a-4171-b890-14a13e03d1d4" providerId="ADAL" clId="{FF88E460-45DC-4D0E-8A30-38036BBBEEC8}" dt="2026-09-02T07:34:13.007" v="161" actId="20577"/>
        <pc:sldMkLst>
          <pc:docMk/>
          <pc:sldMk cId="0" sldId="258"/>
        </pc:sldMkLst>
        <pc:spChg chg="mod">
          <ac:chgData name="Angelos Karadimas" userId="ce004393-256a-4171-b890-14a13e03d1d4" providerId="ADAL" clId="{FF88E460-45DC-4D0E-8A30-38036BBBEEC8}" dt="2026-09-01T07:40:22.569" v="12"/>
          <ac:spMkLst>
            <pc:docMk/>
            <pc:sldMk cId="0" sldId="258"/>
            <ac:spMk id="2" creationId="{573D7528-D20C-348B-BE20-BDF935E6643B}"/>
          </ac:spMkLst>
        </pc:spChg>
        <pc:spChg chg="mod">
          <ac:chgData name="Angelos Karadimas" userId="ce004393-256a-4171-b890-14a13e03d1d4" providerId="ADAL" clId="{FF88E460-45DC-4D0E-8A30-38036BBBEEC8}" dt="2026-09-01T07:41:00.992" v="124" actId="20577"/>
          <ac:spMkLst>
            <pc:docMk/>
            <pc:sldMk cId="0" sldId="258"/>
            <ac:spMk id="13" creationId="{00000000-0000-0000-0000-000000000000}"/>
          </ac:spMkLst>
        </pc:spChg>
        <pc:spChg chg="mod">
          <ac:chgData name="Angelos Karadimas" userId="ce004393-256a-4171-b890-14a13e03d1d4" providerId="ADAL" clId="{FF88E460-45DC-4D0E-8A30-38036BBBEEC8}" dt="2026-09-01T07:40:22.569" v="12"/>
          <ac:spMkLst>
            <pc:docMk/>
            <pc:sldMk cId="0" sldId="258"/>
            <ac:spMk id="14" creationId="{00000000-0000-0000-0000-000000000000}"/>
          </ac:spMkLst>
        </pc:spChg>
        <pc:spChg chg="mod">
          <ac:chgData name="Angelos Karadimas" userId="ce004393-256a-4171-b890-14a13e03d1d4" providerId="ADAL" clId="{FF88E460-45DC-4D0E-8A30-38036BBBEEC8}" dt="2026-09-01T07:40:22.569" v="12"/>
          <ac:spMkLst>
            <pc:docMk/>
            <pc:sldMk cId="0" sldId="258"/>
            <ac:spMk id="15" creationId="{00000000-0000-0000-0000-000000000000}"/>
          </ac:spMkLst>
        </pc:spChg>
        <pc:spChg chg="mod">
          <ac:chgData name="Angelos Karadimas" userId="ce004393-256a-4171-b890-14a13e03d1d4" providerId="ADAL" clId="{FF88E460-45DC-4D0E-8A30-38036BBBEEC8}" dt="2026-09-01T07:40:22.569" v="12"/>
          <ac:spMkLst>
            <pc:docMk/>
            <pc:sldMk cId="0" sldId="258"/>
            <ac:spMk id="16" creationId="{00000000-0000-0000-0000-000000000000}"/>
          </ac:spMkLst>
        </pc:spChg>
        <pc:spChg chg="mod">
          <ac:chgData name="Angelos Karadimas" userId="ce004393-256a-4171-b890-14a13e03d1d4" providerId="ADAL" clId="{FF88E460-45DC-4D0E-8A30-38036BBBEEC8}" dt="2026-09-02T07:34:13.007" v="161" actId="20577"/>
          <ac:spMkLst>
            <pc:docMk/>
            <pc:sldMk cId="0" sldId="258"/>
            <ac:spMk id="17" creationId="{00000000-0000-0000-0000-000000000000}"/>
          </ac:spMkLst>
        </pc:spChg>
        <pc:grpChg chg="mod">
          <ac:chgData name="Angelos Karadimas" userId="ce004393-256a-4171-b890-14a13e03d1d4" providerId="ADAL" clId="{FF88E460-45DC-4D0E-8A30-38036BBBEEC8}" dt="2026-09-01T07:40:22.569" v="12"/>
          <ac:grpSpMkLst>
            <pc:docMk/>
            <pc:sldMk cId="0" sldId="258"/>
            <ac:grpSpMk id="24" creationId="{4989353A-5BCC-E5E6-4AF5-F53DE9884D74}"/>
          </ac:grpSpMkLst>
        </pc:grpChg>
        <pc:grpChg chg="mod">
          <ac:chgData name="Angelos Karadimas" userId="ce004393-256a-4171-b890-14a13e03d1d4" providerId="ADAL" clId="{FF88E460-45DC-4D0E-8A30-38036BBBEEC8}" dt="2026-09-01T07:40:22.569" v="12"/>
          <ac:grpSpMkLst>
            <pc:docMk/>
            <pc:sldMk cId="0" sldId="258"/>
            <ac:grpSpMk id="29" creationId="{5E22148F-9FC7-2BD1-01B4-21D3FAA42589}"/>
          </ac:grpSpMkLst>
        </pc:grpChg>
      </pc:sldChg>
      <pc:sldChg chg="modSp modAnim">
        <pc:chgData name="Angelos Karadimas" userId="ce004393-256a-4171-b890-14a13e03d1d4" providerId="ADAL" clId="{FF88E460-45DC-4D0E-8A30-38036BBBEEC8}" dt="2026-09-02T07:38:21.927" v="216" actId="20577"/>
        <pc:sldMkLst>
          <pc:docMk/>
          <pc:sldMk cId="0" sldId="260"/>
        </pc:sldMkLst>
        <pc:spChg chg="mod">
          <ac:chgData name="Angelos Karadimas" userId="ce004393-256a-4171-b890-14a13e03d1d4" providerId="ADAL" clId="{FF88E460-45DC-4D0E-8A30-38036BBBEEC8}" dt="2026-09-02T07:38:21.402" v="215" actId="20577"/>
          <ac:spMkLst>
            <pc:docMk/>
            <pc:sldMk cId="0" sldId="260"/>
            <ac:spMk id="8" creationId="{00000000-0000-0000-0000-000000000000}"/>
          </ac:spMkLst>
        </pc:spChg>
      </pc:sldChg>
      <pc:sldChg chg="modSp mod">
        <pc:chgData name="Angelos Karadimas" userId="ce004393-256a-4171-b890-14a13e03d1d4" providerId="ADAL" clId="{FF88E460-45DC-4D0E-8A30-38036BBBEEC8}" dt="2026-09-01T08:00:03.635" v="160" actId="1038"/>
        <pc:sldMkLst>
          <pc:docMk/>
          <pc:sldMk cId="0" sldId="261"/>
        </pc:sldMkLst>
        <pc:spChg chg="mod">
          <ac:chgData name="Angelos Karadimas" userId="ce004393-256a-4171-b890-14a13e03d1d4" providerId="ADAL" clId="{FF88E460-45DC-4D0E-8A30-38036BBBEEC8}" dt="2026-09-01T08:00:03.635" v="160" actId="1038"/>
          <ac:spMkLst>
            <pc:docMk/>
            <pc:sldMk cId="0" sldId="261"/>
            <ac:spMk id="25" creationId="{25D3D058-5E74-B3F2-8595-6B0B56A77E26}"/>
          </ac:spMkLst>
        </pc:spChg>
      </pc:sldChg>
      <pc:sldChg chg="addSp delSp modSp add mod delAnim">
        <pc:chgData name="Angelos Karadimas" userId="ce004393-256a-4171-b890-14a13e03d1d4" providerId="ADAL" clId="{FF88E460-45DC-4D0E-8A30-38036BBBEEC8}" dt="2026-09-02T07:47:15.295" v="383"/>
        <pc:sldMkLst>
          <pc:docMk/>
          <pc:sldMk cId="1415262822" sldId="275"/>
        </pc:sldMkLst>
        <pc:spChg chg="mod">
          <ac:chgData name="Angelos Karadimas" userId="ce004393-256a-4171-b890-14a13e03d1d4" providerId="ADAL" clId="{FF88E460-45DC-4D0E-8A30-38036BBBEEC8}" dt="2026-09-02T07:47:07.271" v="378" actId="1036"/>
          <ac:spMkLst>
            <pc:docMk/>
            <pc:sldMk cId="1415262822" sldId="275"/>
            <ac:spMk id="5" creationId="{FA7E1535-1BA6-321D-4C62-3B632100A1F6}"/>
          </ac:spMkLst>
        </pc:spChg>
        <pc:spChg chg="del mod">
          <ac:chgData name="Angelos Karadimas" userId="ce004393-256a-4171-b890-14a13e03d1d4" providerId="ADAL" clId="{FF88E460-45DC-4D0E-8A30-38036BBBEEC8}" dt="2026-09-02T07:47:15.295" v="383"/>
          <ac:spMkLst>
            <pc:docMk/>
            <pc:sldMk cId="1415262822" sldId="275"/>
            <ac:spMk id="6" creationId="{C1A6CA88-BEA3-9722-BAF3-9EAA68A7707A}"/>
          </ac:spMkLst>
        </pc:spChg>
        <pc:spChg chg="del">
          <ac:chgData name="Angelos Karadimas" userId="ce004393-256a-4171-b890-14a13e03d1d4" providerId="ADAL" clId="{FF88E460-45DC-4D0E-8A30-38036BBBEEC8}" dt="2026-09-02T07:45:44.149" v="219" actId="478"/>
          <ac:spMkLst>
            <pc:docMk/>
            <pc:sldMk cId="1415262822" sldId="275"/>
            <ac:spMk id="8" creationId="{BCF60AB6-BC44-9776-5A55-037DFBD14FCA}"/>
          </ac:spMkLst>
        </pc:spChg>
        <pc:spChg chg="del">
          <ac:chgData name="Angelos Karadimas" userId="ce004393-256a-4171-b890-14a13e03d1d4" providerId="ADAL" clId="{FF88E460-45DC-4D0E-8A30-38036BBBEEC8}" dt="2026-09-02T07:45:58.938" v="222" actId="478"/>
          <ac:spMkLst>
            <pc:docMk/>
            <pc:sldMk cId="1415262822" sldId="275"/>
            <ac:spMk id="9" creationId="{4A1C2012-2268-49DA-12E4-3C24C9495F3A}"/>
          </ac:spMkLst>
        </pc:spChg>
        <pc:grpChg chg="del">
          <ac:chgData name="Angelos Karadimas" userId="ce004393-256a-4171-b890-14a13e03d1d4" providerId="ADAL" clId="{FF88E460-45DC-4D0E-8A30-38036BBBEEC8}" dt="2026-09-02T07:45:47.253" v="220" actId="478"/>
          <ac:grpSpMkLst>
            <pc:docMk/>
            <pc:sldMk cId="1415262822" sldId="275"/>
            <ac:grpSpMk id="23" creationId="{EFA39B8D-6C6C-59D6-0363-A2EBD3977C65}"/>
          </ac:grpSpMkLst>
        </pc:grpChg>
        <pc:grpChg chg="del">
          <ac:chgData name="Angelos Karadimas" userId="ce004393-256a-4171-b890-14a13e03d1d4" providerId="ADAL" clId="{FF88E460-45DC-4D0E-8A30-38036BBBEEC8}" dt="2026-09-02T07:45:53.990" v="221" actId="478"/>
          <ac:grpSpMkLst>
            <pc:docMk/>
            <pc:sldMk cId="1415262822" sldId="275"/>
            <ac:grpSpMk id="24" creationId="{D91C12E3-48D9-4DEC-8E90-93D944FBBB24}"/>
          </ac:grpSpMkLst>
        </pc:grpChg>
        <pc:picChg chg="del">
          <ac:chgData name="Angelos Karadimas" userId="ce004393-256a-4171-b890-14a13e03d1d4" providerId="ADAL" clId="{FF88E460-45DC-4D0E-8A30-38036BBBEEC8}" dt="2026-09-02T07:45:39.465" v="218" actId="478"/>
          <ac:picMkLst>
            <pc:docMk/>
            <pc:sldMk cId="1415262822" sldId="275"/>
            <ac:picMk id="7" creationId="{E228D613-698A-AF8C-EDD8-71048EF6745B}"/>
          </ac:picMkLst>
        </pc:picChg>
        <pc:picChg chg="add mod">
          <ac:chgData name="Angelos Karadimas" userId="ce004393-256a-4171-b890-14a13e03d1d4" providerId="ADAL" clId="{FF88E460-45DC-4D0E-8A30-38036BBBEEC8}" dt="2026-09-02T07:47:14.608" v="381" actId="1076"/>
          <ac:picMkLst>
            <pc:docMk/>
            <pc:sldMk cId="1415262822" sldId="275"/>
            <ac:picMk id="26" creationId="{DBDB0571-43BB-1F72-E332-A617A6E2EA28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3E95FD-7CC4-4345-83C1-787716D9820D}" type="datetimeFigureOut">
              <a:rPr lang="en-BE" smtClean="0"/>
              <a:t>02/09/2026</a:t>
            </a:fld>
            <a:endParaRPr lang="en-B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B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D5844E-72E6-4B09-9DCD-6F6D8505A347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1865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5844E-72E6-4B09-9DCD-6F6D8505A347}" type="slidenum">
              <a:rPr lang="en-BE" smtClean="0"/>
              <a:t>1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527804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5844E-72E6-4B09-9DCD-6F6D8505A347}" type="slidenum">
              <a:rPr lang="en-BE" smtClean="0"/>
              <a:t>5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1772148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400"/>
              </a:spcAft>
            </a:pPr>
            <a:r>
              <a:rPr lang="en-US" sz="1200" b="1" dirty="0">
                <a:solidFill>
                  <a:srgbClr val="1D3E76"/>
                </a:solidFill>
                <a:latin typeface="Georgia"/>
              </a:rPr>
              <a:t>▸  ⁴³Ar mid-shell: I = 5/2 (not 7/2)</a:t>
            </a:r>
            <a:r>
              <a:rPr lang="en-US" sz="1200" dirty="0">
                <a:solidFill>
                  <a:srgbClr val="555555"/>
                </a:solidFill>
                <a:latin typeface="Georgia"/>
              </a:rPr>
              <a:t> and  collectivity rapidly increases as seniority changes.</a:t>
            </a:r>
          </a:p>
          <a:p>
            <a:pPr>
              <a:spcAft>
                <a:spcPts val="400"/>
              </a:spcAft>
            </a:pPr>
            <a:r>
              <a:rPr lang="en-US" sz="1200" b="1" dirty="0">
                <a:solidFill>
                  <a:srgbClr val="1D3E76"/>
                </a:solidFill>
                <a:latin typeface="Georgia"/>
              </a:rPr>
              <a:t>▸  ⁴⁷</a:t>
            </a:r>
            <a:r>
              <a:rPr lang="en-US" sz="1200" b="1" dirty="0" err="1">
                <a:solidFill>
                  <a:srgbClr val="1D3E76"/>
                </a:solidFill>
                <a:latin typeface="Georgia"/>
              </a:rPr>
              <a:t>Ar</a:t>
            </a:r>
            <a:r>
              <a:rPr lang="en-US" sz="1200" b="1" dirty="0">
                <a:solidFill>
                  <a:srgbClr val="1D3E76"/>
                </a:solidFill>
                <a:latin typeface="Georgia"/>
              </a:rPr>
              <a:t> (N = 29) sits below</a:t>
            </a:r>
            <a:r>
              <a:rPr lang="en-US" sz="1200" dirty="0">
                <a:solidFill>
                  <a:srgbClr val="555555"/>
                </a:solidFill>
                <a:latin typeface="Georgia"/>
              </a:rPr>
              <a:t> its ⁴⁹Ca isotone → odd p₃/₂ neutron dressed by f₇/₂-hole admixtures</a:t>
            </a:r>
          </a:p>
          <a:p>
            <a:pPr>
              <a:spcAft>
                <a:spcPts val="400"/>
              </a:spcAft>
            </a:pPr>
            <a:endParaRPr lang="en-US" sz="12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r>
              <a:rPr lang="en-US" sz="1200" dirty="0">
                <a:solidFill>
                  <a:srgbClr val="555555"/>
                </a:solidFill>
                <a:latin typeface="Georgia"/>
              </a:rPr>
              <a:t>Start with the red line only and another one for the p3/2 orbital. </a:t>
            </a:r>
          </a:p>
          <a:p>
            <a:pPr>
              <a:spcAft>
                <a:spcPts val="400"/>
              </a:spcAft>
            </a:pPr>
            <a:endParaRPr lang="en-US" sz="12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r>
              <a:rPr lang="en-US" sz="1200" dirty="0">
                <a:solidFill>
                  <a:srgbClr val="555555"/>
                </a:solidFill>
                <a:latin typeface="Georgia"/>
              </a:rPr>
              <a:t>Then pop out the blue line.</a:t>
            </a:r>
          </a:p>
          <a:p>
            <a:pPr>
              <a:spcAft>
                <a:spcPts val="400"/>
              </a:spcAft>
            </a:pPr>
            <a:endParaRPr lang="en-US" sz="12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r>
              <a:rPr lang="en-US" sz="1200" dirty="0">
                <a:solidFill>
                  <a:srgbClr val="555555"/>
                </a:solidFill>
                <a:latin typeface="Georgia"/>
              </a:rPr>
              <a:t>I need to have the equation in there for the single particle quadrupole moment.  </a:t>
            </a:r>
          </a:p>
          <a:p>
            <a:pPr>
              <a:spcAft>
                <a:spcPts val="400"/>
              </a:spcAft>
            </a:pPr>
            <a:endParaRPr lang="en-US" sz="12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r>
              <a:rPr lang="en-US" sz="1200" dirty="0">
                <a:solidFill>
                  <a:srgbClr val="555555"/>
                </a:solidFill>
                <a:latin typeface="Georgia"/>
              </a:rPr>
              <a:t>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5844E-72E6-4B09-9DCD-6F6D8505A347}" type="slidenum">
              <a:rPr lang="en-BE" smtClean="0"/>
              <a:t>8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976018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T11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5844E-72E6-4B09-9DCD-6F6D8505A347}" type="slidenum">
              <a:rPr lang="en-BE" smtClean="0"/>
              <a:t>10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8536750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Add spins in the graph</a:t>
            </a:r>
          </a:p>
          <a:p>
            <a:endParaRPr lang="en-US" dirty="0"/>
          </a:p>
          <a:p>
            <a:r>
              <a:rPr lang="en-US" dirty="0"/>
              <a:t> 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5844E-72E6-4B09-9DCD-6F6D8505A347}" type="slidenum">
              <a:rPr lang="en-BE" smtClean="0"/>
              <a:t>12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16626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Odd isotopes separately</a:t>
            </a:r>
          </a:p>
          <a:p>
            <a:endParaRPr lang="en-US" dirty="0"/>
          </a:p>
          <a:p>
            <a:r>
              <a:rPr lang="en-US" dirty="0"/>
              <a:t>Keep only the effective Schmidt value</a:t>
            </a:r>
          </a:p>
          <a:p>
            <a:endParaRPr lang="en-US" dirty="0"/>
          </a:p>
          <a:p>
            <a:r>
              <a:rPr lang="en-US" dirty="0"/>
              <a:t>Proton seniority 3 not neutron seniority 3 as </a:t>
            </a:r>
            <a:r>
              <a:rPr lang="en-US" dirty="0" err="1"/>
              <a:t>Ar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5844E-72E6-4B09-9DCD-6F6D8505A347}" type="slidenum">
              <a:rPr lang="en-BE" smtClean="0"/>
              <a:t>13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0191863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6D1271-92A0-83B4-16CC-EF0A8577E3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0BB1DBB-1761-B571-A513-50458273F7C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9BA1AB-6205-8E35-AFF4-8B872CEC25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Highlight T11</a:t>
            </a:r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CA2091-CCAA-0D7C-CED6-4BACF15580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DD5844E-72E6-4B09-9DCD-6F6D8505A347}" type="slidenum">
              <a:rPr lang="en-BE" smtClean="0"/>
              <a:t>17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962286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9/2/2026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png"/><Relationship Id="rId4" Type="http://schemas.openxmlformats.org/officeDocument/2006/relationships/image" Target="../media/image9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281354" cy="685800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2549692" y="1044428"/>
            <a:ext cx="6900000" cy="16619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3600" b="1" i="0" dirty="0">
                <a:solidFill>
                  <a:srgbClr val="1D3E76"/>
                </a:solidFill>
                <a:latin typeface="Georgia"/>
              </a:rPr>
              <a:t>Nuclear structure studies in</a:t>
            </a:r>
          </a:p>
          <a:p>
            <a:pPr algn="ctr"/>
            <a:r>
              <a:rPr sz="3600" b="1" i="0" dirty="0">
                <a:solidFill>
                  <a:srgbClr val="1D3E76"/>
                </a:solidFill>
                <a:latin typeface="Georgia"/>
              </a:rPr>
              <a:t>the Ca region with</a:t>
            </a:r>
          </a:p>
          <a:p>
            <a:pPr algn="ctr"/>
            <a:r>
              <a:rPr sz="3600" b="1" i="0" dirty="0">
                <a:solidFill>
                  <a:srgbClr val="1D3E76"/>
                </a:solidFill>
                <a:latin typeface="Georgia"/>
              </a:rPr>
              <a:t>collinear laser spectroscopy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9692" y="2924431"/>
            <a:ext cx="6900000" cy="49244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3200" b="0" i="0" dirty="0">
                <a:solidFill>
                  <a:srgbClr val="7FA6D6"/>
                </a:solidFill>
                <a:latin typeface="Georgia"/>
              </a:rPr>
              <a:t>The cases of </a:t>
            </a:r>
            <a:r>
              <a:rPr lang="en-US" sz="3200" b="0" i="0" dirty="0" err="1">
                <a:solidFill>
                  <a:srgbClr val="7FA6D6"/>
                </a:solidFill>
                <a:latin typeface="Georgia"/>
              </a:rPr>
              <a:t>Ar</a:t>
            </a:r>
            <a:r>
              <a:rPr lang="en-US" sz="3200" b="0" i="0" dirty="0">
                <a:solidFill>
                  <a:srgbClr val="7FA6D6"/>
                </a:solidFill>
                <a:latin typeface="Georgia"/>
              </a:rPr>
              <a:t> (Z=18) and V (Z=23)</a:t>
            </a:r>
            <a:endParaRPr sz="3200" b="0" i="0" dirty="0">
              <a:solidFill>
                <a:srgbClr val="7FA6D6"/>
              </a:solidFill>
              <a:latin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801591" y="3728567"/>
            <a:ext cx="8396201" cy="78393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lang="en-US" sz="2000" dirty="0">
                <a:solidFill>
                  <a:srgbClr val="555555"/>
                </a:solidFill>
                <a:latin typeface="Georgia"/>
              </a:rPr>
              <a:t>Speaker:</a:t>
            </a:r>
            <a:r>
              <a:rPr lang="en-US" sz="2000" b="1" dirty="0">
                <a:solidFill>
                  <a:srgbClr val="555555"/>
                </a:solidFill>
                <a:latin typeface="Georgia"/>
              </a:rPr>
              <a:t> Angelos Karadimas</a:t>
            </a:r>
          </a:p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lang="en-US" sz="2000" dirty="0">
                <a:solidFill>
                  <a:srgbClr val="555555"/>
                </a:solidFill>
                <a:latin typeface="Georgia"/>
              </a:rPr>
              <a:t>Supervisors: Agi Koszorus and Gerda Neyens</a:t>
            </a:r>
            <a:endParaRPr sz="2000" i="0" dirty="0">
              <a:solidFill>
                <a:srgbClr val="555555"/>
              </a:solidFill>
              <a:latin typeface="Georgia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275FEB6F-F134-AB6C-160A-CD250E13100E}"/>
              </a:ext>
            </a:extLst>
          </p:cNvPr>
          <p:cNvGrpSpPr/>
          <p:nvPr/>
        </p:nvGrpSpPr>
        <p:grpSpPr>
          <a:xfrm>
            <a:off x="3333544" y="4865342"/>
            <a:ext cx="6451027" cy="629640"/>
            <a:chOff x="3625014" y="4699270"/>
            <a:chExt cx="6451027" cy="629640"/>
          </a:xfrm>
        </p:grpSpPr>
        <p:sp>
          <p:nvSpPr>
            <p:cNvPr id="8" name="TextBox 7"/>
            <p:cNvSpPr txBox="1"/>
            <p:nvPr/>
          </p:nvSpPr>
          <p:spPr>
            <a:xfrm>
              <a:off x="3699303" y="4699270"/>
              <a:ext cx="6376738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b="0" i="0" dirty="0">
                  <a:solidFill>
                    <a:srgbClr val="555555"/>
                  </a:solidFill>
                  <a:latin typeface="Georgia"/>
                </a:rPr>
                <a:t> KU Leuven, </a:t>
              </a:r>
              <a:r>
                <a:rPr b="0" i="0" dirty="0" err="1">
                  <a:solidFill>
                    <a:srgbClr val="555555"/>
                  </a:solidFill>
                  <a:latin typeface="Georgia"/>
                </a:rPr>
                <a:t>Instituut</a:t>
              </a:r>
              <a:r>
                <a:rPr b="0" i="0" dirty="0">
                  <a:solidFill>
                    <a:srgbClr val="555555"/>
                  </a:solidFill>
                  <a:latin typeface="Georgia"/>
                </a:rPr>
                <a:t> </a:t>
              </a:r>
              <a:r>
                <a:rPr b="0" i="0" dirty="0" err="1">
                  <a:solidFill>
                    <a:srgbClr val="555555"/>
                  </a:solidFill>
                  <a:latin typeface="Georgia"/>
                </a:rPr>
                <a:t>voor</a:t>
              </a:r>
              <a:r>
                <a:rPr b="0" i="0" dirty="0">
                  <a:solidFill>
                    <a:srgbClr val="555555"/>
                  </a:solidFill>
                  <a:latin typeface="Georgia"/>
                </a:rPr>
                <a:t> Kern- </a:t>
              </a:r>
              <a:r>
                <a:rPr b="0" i="0" dirty="0" err="1">
                  <a:solidFill>
                    <a:srgbClr val="555555"/>
                  </a:solidFill>
                  <a:latin typeface="Georgia"/>
                </a:rPr>
                <a:t>en</a:t>
              </a:r>
              <a:r>
                <a:rPr b="0" i="0" dirty="0">
                  <a:solidFill>
                    <a:srgbClr val="555555"/>
                  </a:solidFill>
                  <a:latin typeface="Georgia"/>
                </a:rPr>
                <a:t> </a:t>
              </a:r>
              <a:r>
                <a:rPr b="0" i="0" dirty="0" err="1">
                  <a:solidFill>
                    <a:srgbClr val="555555"/>
                  </a:solidFill>
                  <a:latin typeface="Georgia"/>
                </a:rPr>
                <a:t>Stralingsfysica</a:t>
              </a:r>
              <a:endParaRPr b="0" i="0" dirty="0">
                <a:solidFill>
                  <a:srgbClr val="555555"/>
                </a:solidFill>
                <a:latin typeface="Georgia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625014" y="5051911"/>
              <a:ext cx="5947801" cy="276999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b="1" i="0" dirty="0">
                  <a:solidFill>
                    <a:srgbClr val="1D3E76"/>
                  </a:solidFill>
                  <a:latin typeface="Georgia"/>
                </a:rPr>
                <a:t>Zakopane Conference on Nuclear Physics 2026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2F19B43-5754-F471-D003-417783FF38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28950" y="99179"/>
            <a:ext cx="2110524" cy="761767"/>
          </a:xfrm>
          <a:prstGeom prst="rect">
            <a:avLst/>
          </a:prstGeom>
        </p:spPr>
      </p:pic>
      <p:pic>
        <p:nvPicPr>
          <p:cNvPr id="13" name="Picture 12" descr="A colorful logo with black and orange letters&#10;&#10;AI-generated content may be incorrect.">
            <a:extLst>
              <a:ext uri="{FF2B5EF4-FFF2-40B4-BE49-F238E27FC236}">
                <a16:creationId xmlns:a16="http://schemas.microsoft.com/office/drawing/2014/main" id="{36B5C293-74BB-52E7-4B72-EA913C0BCB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22119" y="1115253"/>
            <a:ext cx="3402645" cy="1439960"/>
          </a:xfrm>
          <a:prstGeom prst="rect">
            <a:avLst/>
          </a:prstGeom>
        </p:spPr>
      </p:pic>
      <p:pic>
        <p:nvPicPr>
          <p:cNvPr id="15" name="Picture 14" descr="A colorful logo with black and orange letters&#10;&#10;AI-generated content may be incorrect.">
            <a:extLst>
              <a:ext uri="{FF2B5EF4-FFF2-40B4-BE49-F238E27FC236}">
                <a16:creationId xmlns:a16="http://schemas.microsoft.com/office/drawing/2014/main" id="{7F9F7D4A-F43D-E31B-B3B1-5749257E1F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74519" y="1267653"/>
            <a:ext cx="3402645" cy="1439960"/>
          </a:xfrm>
          <a:prstGeom prst="rect">
            <a:avLst/>
          </a:prstGeom>
        </p:spPr>
      </p:pic>
      <p:pic>
        <p:nvPicPr>
          <p:cNvPr id="17" name="Picture 16" descr="A colorful logo with black and orange letters&#10;&#10;AI-generated content may be incorrect.">
            <a:extLst>
              <a:ext uri="{FF2B5EF4-FFF2-40B4-BE49-F238E27FC236}">
                <a16:creationId xmlns:a16="http://schemas.microsoft.com/office/drawing/2014/main" id="{8B095877-E1B4-FF85-93F0-BF52507F8C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6919" y="1420053"/>
            <a:ext cx="3402645" cy="143996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40BFF43-8F98-DE94-91DC-4EB74C8691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439828" y="6190641"/>
            <a:ext cx="1088767" cy="46051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Finding the best spectroscopy transition — offline survey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dirty="0">
                <a:solidFill>
                  <a:schemeClr val="bg1"/>
                </a:solidFill>
                <a:latin typeface="Georgia"/>
              </a:rPr>
              <a:t>Stable ⁵¹V⁺ studied offline to pick the most efficient line before the online run</a:t>
            </a:r>
          </a:p>
        </p:txBody>
      </p:sp>
      <p:pic>
        <p:nvPicPr>
          <p:cNvPr id="7" name="Picture 6" descr="merged_fits_and_transitio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4139" y="1069848"/>
            <a:ext cx="5578197" cy="534924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76589" y="2247350"/>
            <a:ext cx="5240961" cy="276998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endParaRPr lang="en-US" sz="1500" b="1" dirty="0">
              <a:solidFill>
                <a:srgbClr val="1D3E76"/>
              </a:solidFill>
              <a:latin typeface="Georgia"/>
            </a:endParaRPr>
          </a:p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11 candidate transitions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from the 3d³4s → 3d³4p manifold surveyed on stable ⁵¹V⁺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.</a:t>
            </a:r>
          </a:p>
          <a:p>
            <a:endParaRPr sz="1500" dirty="0">
              <a:solidFill>
                <a:srgbClr val="555555"/>
              </a:solidFill>
              <a:latin typeface="Georgia"/>
            </a:endParaRPr>
          </a:p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500" dirty="0">
                <a:solidFill>
                  <a:srgbClr val="555555"/>
                </a:solidFill>
                <a:latin typeface="Georgia"/>
              </a:rPr>
              <a:t>Figure of merit: </a:t>
            </a:r>
            <a:r>
              <a:rPr sz="1500" b="1" dirty="0">
                <a:solidFill>
                  <a:srgbClr val="1D3E76"/>
                </a:solidFill>
                <a:latin typeface="Georgia"/>
              </a:rPr>
              <a:t>spectroscopic efficiency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= photons detected per incident ion</a:t>
            </a:r>
            <a:endParaRPr lang="en-US" sz="1500" dirty="0">
              <a:solidFill>
                <a:srgbClr val="555555"/>
              </a:solidFill>
              <a:latin typeface="Georgia"/>
            </a:endParaRPr>
          </a:p>
          <a:p>
            <a:endParaRPr sz="1500" dirty="0">
              <a:solidFill>
                <a:srgbClr val="555555"/>
              </a:solidFill>
              <a:latin typeface="Georgia"/>
            </a:endParaRPr>
          </a:p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Best line selected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 was T11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and carried into the online run on the exotic isotopes</a:t>
            </a:r>
            <a:endParaRPr lang="en-US" sz="1500" dirty="0">
              <a:solidFill>
                <a:srgbClr val="555555"/>
              </a:solidFill>
              <a:latin typeface="Georgia"/>
            </a:endParaRPr>
          </a:p>
          <a:p>
            <a:endParaRPr sz="1500" dirty="0">
              <a:solidFill>
                <a:srgbClr val="555555"/>
              </a:solidFill>
              <a:latin typeface="Georgia"/>
            </a:endParaRPr>
          </a:p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Offline ⁵¹V A, B constants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fix the calibration for the online extraction of μ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.</a:t>
            </a:r>
            <a:endParaRPr sz="1500" dirty="0">
              <a:solidFill>
                <a:srgbClr val="555555"/>
              </a:solidFill>
              <a:latin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76589" y="5285232"/>
            <a:ext cx="4437137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US" sz="1500" dirty="0">
                <a:solidFill>
                  <a:srgbClr val="555555"/>
                </a:solidFill>
                <a:latin typeface="Georgia"/>
              </a:rPr>
              <a:t>Offline work published: </a:t>
            </a:r>
            <a:r>
              <a:rPr sz="1500" b="1" dirty="0">
                <a:solidFill>
                  <a:schemeClr val="tx2"/>
                </a:solidFill>
                <a:latin typeface="Georgia"/>
              </a:rPr>
              <a:t>Karadimas et al., </a:t>
            </a:r>
            <a:r>
              <a:rPr sz="1500" b="1" dirty="0">
                <a:solidFill>
                  <a:srgbClr val="1D3E76"/>
                </a:solidFill>
                <a:latin typeface="Georgia"/>
              </a:rPr>
              <a:t>Sci. Rep. 16, 13670 (2026)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365760" y="6603258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 Conference on Nuclear Physics</a:t>
            </a:r>
            <a:r>
              <a:rPr sz="110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1085600" y="661113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Georgia"/>
              </a:rPr>
              <a:t>8 / 12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10A04507-A534-773D-555D-788A83036AB2}"/>
              </a:ext>
            </a:extLst>
          </p:cNvPr>
          <p:cNvSpPr/>
          <p:nvPr/>
        </p:nvSpPr>
        <p:spPr>
          <a:xfrm>
            <a:off x="457200" y="1452880"/>
            <a:ext cx="5638800" cy="666114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611AFA-7EB9-EB90-6E1E-C7559C1E97F4}"/>
              </a:ext>
            </a:extLst>
          </p:cNvPr>
          <p:cNvSpPr/>
          <p:nvPr/>
        </p:nvSpPr>
        <p:spPr>
          <a:xfrm>
            <a:off x="6718300" y="5391150"/>
            <a:ext cx="1828800" cy="800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68478BE-D61A-1229-3241-6E7DE27E178C}"/>
              </a:ext>
            </a:extLst>
          </p:cNvPr>
          <p:cNvSpPr/>
          <p:nvPr/>
        </p:nvSpPr>
        <p:spPr>
          <a:xfrm>
            <a:off x="11156950" y="3898900"/>
            <a:ext cx="165100" cy="22184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ECF5AC6-9FCC-B7EA-FFAF-92921670E0B4}"/>
              </a:ext>
            </a:extLst>
          </p:cNvPr>
          <p:cNvSpPr txBox="1"/>
          <p:nvPr/>
        </p:nvSpPr>
        <p:spPr>
          <a:xfrm>
            <a:off x="558800" y="1540932"/>
            <a:ext cx="5435600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1D3E76"/>
                </a:solidFill>
                <a:latin typeface="Georgia"/>
              </a:rPr>
              <a:t>FIRST COLLINEAR LASER SPECTROSCOPY STUDY OF VANADIUM ION</a:t>
            </a:r>
          </a:p>
          <a:p>
            <a:endParaRPr lang="en-BE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/>
      <p:bldP spid="10" grpId="0"/>
      <p:bldP spid="15" grpId="0" animBg="1"/>
      <p:bldP spid="1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Boosting sensitivity with optical pumping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dirty="0">
                <a:solidFill>
                  <a:schemeClr val="bg1"/>
                </a:solidFill>
                <a:latin typeface="Georgia"/>
              </a:rPr>
              <a:t>Populating a metastable level enhances the spectroscopy signal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61760" y="6108600"/>
            <a:ext cx="500000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555555"/>
                </a:solidFill>
                <a:latin typeface="Georgia"/>
              </a:rPr>
              <a:t>V⁺ level scheme — pump → metastable, then probe on 312.5 nm</a:t>
            </a:r>
          </a:p>
        </p:txBody>
      </p:sp>
      <p:pic>
        <p:nvPicPr>
          <p:cNvPr id="9" name="Picture 8" descr="optical_pumping_compare_v3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5760" y="1373631"/>
            <a:ext cx="5581070" cy="3351657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572160" y="4856752"/>
            <a:ext cx="6100000" cy="2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555555"/>
                </a:solidFill>
                <a:latin typeface="Georgia"/>
              </a:rPr>
              <a:t>Signal on the ⁵¹V line without / with the pump laser  →  ≈ 4× gain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00000" y="5179448"/>
            <a:ext cx="6100000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400"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400" dirty="0">
                <a:solidFill>
                  <a:srgbClr val="555555"/>
                </a:solidFill>
                <a:latin typeface="Georgia"/>
              </a:rPr>
              <a:t>Pump laser at </a:t>
            </a:r>
            <a:r>
              <a:rPr sz="1400" b="1" dirty="0">
                <a:solidFill>
                  <a:srgbClr val="1D3E76"/>
                </a:solidFill>
                <a:latin typeface="Georgia"/>
              </a:rPr>
              <a:t>268.9 nm</a:t>
            </a:r>
            <a:r>
              <a:rPr sz="1400" dirty="0">
                <a:solidFill>
                  <a:srgbClr val="555555"/>
                </a:solidFill>
                <a:latin typeface="Georgia"/>
              </a:rPr>
              <a:t> transfers ions to a long-lived metastable state</a:t>
            </a:r>
            <a:r>
              <a:rPr lang="en-US" sz="1400" dirty="0">
                <a:solidFill>
                  <a:srgbClr val="555555"/>
                </a:solidFill>
                <a:latin typeface="Georgia"/>
              </a:rPr>
              <a:t>.</a:t>
            </a:r>
            <a:endParaRPr sz="1400" dirty="0">
              <a:solidFill>
                <a:srgbClr val="555555"/>
              </a:solidFill>
              <a:latin typeface="Georgia"/>
            </a:endParaRPr>
          </a:p>
          <a:p>
            <a:r>
              <a:rPr sz="1400"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400" dirty="0">
                <a:solidFill>
                  <a:srgbClr val="555555"/>
                </a:solidFill>
                <a:latin typeface="Georgia"/>
              </a:rPr>
              <a:t>Spectroscopy performed on the </a:t>
            </a:r>
            <a:r>
              <a:rPr sz="1400" b="1" dirty="0">
                <a:solidFill>
                  <a:srgbClr val="1D3E76"/>
                </a:solidFill>
                <a:latin typeface="Georgia"/>
              </a:rPr>
              <a:t>312.5 nm</a:t>
            </a:r>
            <a:r>
              <a:rPr sz="1400" dirty="0">
                <a:solidFill>
                  <a:srgbClr val="555555"/>
                </a:solidFill>
                <a:latin typeface="Georgia"/>
              </a:rPr>
              <a:t> probe transition</a:t>
            </a:r>
            <a:r>
              <a:rPr lang="en-US" sz="1400" dirty="0">
                <a:solidFill>
                  <a:srgbClr val="555555"/>
                </a:solidFill>
                <a:latin typeface="Georgia"/>
              </a:rPr>
              <a:t>.</a:t>
            </a:r>
            <a:endParaRPr sz="1400" dirty="0">
              <a:solidFill>
                <a:srgbClr val="555555"/>
              </a:solidFill>
              <a:latin typeface="Georgia"/>
            </a:endParaRPr>
          </a:p>
          <a:p>
            <a:r>
              <a:rPr sz="1400" b="1" dirty="0">
                <a:solidFill>
                  <a:srgbClr val="1D3E76"/>
                </a:solidFill>
                <a:latin typeface="Georgia"/>
              </a:rPr>
              <a:t>▸  ≈ 4× signal enhancement</a:t>
            </a:r>
            <a:r>
              <a:rPr sz="1400" dirty="0">
                <a:solidFill>
                  <a:srgbClr val="555555"/>
                </a:solidFill>
                <a:latin typeface="Georgia"/>
              </a:rPr>
              <a:t> — essential for the short-lived exotic isotopes</a:t>
            </a:r>
            <a:r>
              <a:rPr lang="en-US" sz="1400" dirty="0">
                <a:solidFill>
                  <a:srgbClr val="555555"/>
                </a:solidFill>
                <a:latin typeface="Georgia"/>
              </a:rPr>
              <a:t>.</a:t>
            </a:r>
            <a:endParaRPr sz="1400" dirty="0">
              <a:solidFill>
                <a:srgbClr val="555555"/>
              </a:solidFill>
              <a:latin typeface="Georgia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365760" y="6603258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 Conference on Nuclear Physics</a:t>
            </a:r>
            <a:r>
              <a:rPr sz="110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1060480" y="6593469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9 / 12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928C080-1EE1-ED83-58E7-8987E0ED78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" y="1159256"/>
            <a:ext cx="5239292" cy="49377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V isotope chain — all proposed isotopes measured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dirty="0">
                <a:solidFill>
                  <a:schemeClr val="bg1"/>
                </a:solidFill>
                <a:latin typeface="Georgia"/>
              </a:rPr>
              <a:t>From N = Z to beyond N = 28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26160" y="6299200"/>
            <a:ext cx="7000000" cy="2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555555"/>
                </a:solidFill>
                <a:latin typeface="Georgia"/>
              </a:rPr>
              <a:t>Merged online scans of ⁴⁶⁻⁵²V⁺; dashed line = fitted centroid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986973" y="1678391"/>
            <a:ext cx="4352000" cy="387798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b="1" dirty="0">
                <a:solidFill>
                  <a:srgbClr val="1D3E76"/>
                </a:solidFill>
                <a:latin typeface="Georgia"/>
              </a:rPr>
              <a:t>▸  All proposed isotopes successfully measured</a:t>
            </a:r>
            <a:r>
              <a:rPr dirty="0">
                <a:solidFill>
                  <a:srgbClr val="555555"/>
                </a:solidFill>
                <a:latin typeface="Georgia"/>
              </a:rPr>
              <a:t> — ⁴⁶V to ⁵²V</a:t>
            </a:r>
            <a:endParaRPr lang="en-US" dirty="0">
              <a:solidFill>
                <a:srgbClr val="555555"/>
              </a:solidFill>
              <a:latin typeface="Georgia"/>
            </a:endParaRPr>
          </a:p>
          <a:p>
            <a:endParaRPr dirty="0">
              <a:solidFill>
                <a:srgbClr val="555555"/>
              </a:solidFill>
              <a:latin typeface="Georgia"/>
            </a:endParaRPr>
          </a:p>
          <a:p>
            <a:r>
              <a:rPr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dirty="0">
                <a:solidFill>
                  <a:srgbClr val="555555"/>
                </a:solidFill>
                <a:latin typeface="Georgia"/>
              </a:rPr>
              <a:t>Coverage from </a:t>
            </a:r>
            <a:r>
              <a:rPr b="1" dirty="0">
                <a:solidFill>
                  <a:srgbClr val="1D3E76"/>
                </a:solidFill>
                <a:latin typeface="Georgia"/>
              </a:rPr>
              <a:t>N = Z</a:t>
            </a:r>
            <a:r>
              <a:rPr dirty="0">
                <a:solidFill>
                  <a:srgbClr val="555555"/>
                </a:solidFill>
                <a:latin typeface="Georgia"/>
              </a:rPr>
              <a:t> (⁴⁶V, N = 23) across the f₇/₂ shell to </a:t>
            </a:r>
            <a:r>
              <a:rPr b="1" dirty="0">
                <a:solidFill>
                  <a:srgbClr val="1D3E76"/>
                </a:solidFill>
                <a:latin typeface="Georgia"/>
              </a:rPr>
              <a:t>beyond N = 28</a:t>
            </a:r>
            <a:r>
              <a:rPr dirty="0">
                <a:solidFill>
                  <a:srgbClr val="555555"/>
                </a:solidFill>
                <a:latin typeface="Georgia"/>
              </a:rPr>
              <a:t> (⁵²V, N = 29)</a:t>
            </a:r>
            <a:endParaRPr lang="en-US" dirty="0">
              <a:solidFill>
                <a:srgbClr val="555555"/>
              </a:solidFill>
              <a:latin typeface="Georgia"/>
            </a:endParaRPr>
          </a:p>
          <a:p>
            <a:endParaRPr dirty="0">
              <a:solidFill>
                <a:srgbClr val="555555"/>
              </a:solidFill>
              <a:latin typeface="Georgia"/>
            </a:endParaRPr>
          </a:p>
          <a:p>
            <a:r>
              <a:rPr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dirty="0">
                <a:solidFill>
                  <a:srgbClr val="555555"/>
                </a:solidFill>
                <a:latin typeface="Georgia"/>
              </a:rPr>
              <a:t>Laser background only </a:t>
            </a:r>
            <a:r>
              <a:rPr b="1" dirty="0">
                <a:solidFill>
                  <a:srgbClr val="1D3E76"/>
                </a:solidFill>
                <a:latin typeface="Georgia"/>
              </a:rPr>
              <a:t>∼400 photons/s</a:t>
            </a:r>
            <a:r>
              <a:rPr dirty="0">
                <a:solidFill>
                  <a:srgbClr val="555555"/>
                </a:solidFill>
                <a:latin typeface="Georgia"/>
              </a:rPr>
              <a:t> on the PMT ⇒ sensitivity to very weak yield</a:t>
            </a:r>
            <a:endParaRPr lang="en-US" dirty="0">
              <a:solidFill>
                <a:srgbClr val="555555"/>
              </a:solidFill>
              <a:latin typeface="Georgia"/>
            </a:endParaRPr>
          </a:p>
          <a:p>
            <a:endParaRPr dirty="0">
              <a:solidFill>
                <a:srgbClr val="555555"/>
              </a:solidFill>
              <a:latin typeface="Georgia"/>
            </a:endParaRPr>
          </a:p>
          <a:p>
            <a:r>
              <a:rPr b="1" dirty="0">
                <a:solidFill>
                  <a:srgbClr val="1D3E76"/>
                </a:solidFill>
                <a:latin typeface="Georgia"/>
              </a:rPr>
              <a:t>▸  First direct spin assignment for ⁵²V</a:t>
            </a:r>
            <a:r>
              <a:rPr lang="en-US" dirty="0">
                <a:solidFill>
                  <a:srgbClr val="555555"/>
                </a:solidFill>
                <a:latin typeface="Georgia"/>
              </a:rPr>
              <a:t>: first measurement with collinear laser spectroscopy</a:t>
            </a:r>
            <a:endParaRPr dirty="0">
              <a:solidFill>
                <a:srgbClr val="555555"/>
              </a:solidFill>
              <a:latin typeface="Georgia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5760" y="6603258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 Conference on Nuclear Physics</a:t>
            </a:r>
            <a:r>
              <a:rPr sz="110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94415" y="661720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10 / 12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69F3A0A-5A3C-1EC7-DBA3-8DDBB78C03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747" y="1132631"/>
            <a:ext cx="5955903" cy="50555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Preliminary magnetic dipole moments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 dirty="0">
                <a:solidFill>
                  <a:schemeClr val="bg1"/>
                </a:solidFill>
                <a:latin typeface="Georgia"/>
              </a:rPr>
              <a:t>First look at g = μ / I along the V chain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667013" y="6162296"/>
            <a:ext cx="8000000" cy="18466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200" dirty="0">
                <a:solidFill>
                  <a:srgbClr val="555555"/>
                </a:solidFill>
                <a:latin typeface="Georgia"/>
              </a:rPr>
              <a:t>g-factors from Aₗ (</a:t>
            </a:r>
            <a:r>
              <a:rPr lang="en-US" sz="1200" dirty="0">
                <a:solidFill>
                  <a:srgbClr val="555555"/>
                </a:solidFill>
                <a:latin typeface="Georgia"/>
              </a:rPr>
              <a:t>blue</a:t>
            </a:r>
            <a:r>
              <a:rPr sz="1200" dirty="0">
                <a:solidFill>
                  <a:srgbClr val="555555"/>
                </a:solidFill>
                <a:latin typeface="Georgia"/>
              </a:rPr>
              <a:t>) and Aᵤ (</a:t>
            </a:r>
            <a:r>
              <a:rPr lang="en-US" sz="1200" dirty="0">
                <a:solidFill>
                  <a:srgbClr val="555555"/>
                </a:solidFill>
                <a:latin typeface="Georgia"/>
              </a:rPr>
              <a:t>red</a:t>
            </a:r>
            <a:r>
              <a:rPr sz="1200" dirty="0">
                <a:solidFill>
                  <a:srgbClr val="555555"/>
                </a:solidFill>
                <a:latin typeface="Georgia"/>
              </a:rPr>
              <a:t>); ⁵¹V NMR reference (gold star)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5760" y="6603258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 Conference on Nuclear Physics</a:t>
            </a:r>
            <a:r>
              <a:rPr sz="110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1094415" y="660325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11 / 12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23307" y="1343281"/>
            <a:ext cx="3743360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/>
              </a:rPr>
              <a:t>Odd - even</a:t>
            </a:r>
          </a:p>
          <a:p>
            <a:pPr>
              <a:spcAft>
                <a:spcPts val="600"/>
              </a:spcAft>
            </a:pPr>
            <a:r>
              <a:rPr sz="1500" b="1" dirty="0">
                <a:solidFill>
                  <a:srgbClr val="1D3E76"/>
                </a:solidFill>
                <a:latin typeface="Georgia"/>
              </a:rPr>
              <a:t>▸  ⁴⁷V (I=3/2, not 7/2)</a:t>
            </a:r>
            <a:r>
              <a:rPr sz="1500" b="0" dirty="0">
                <a:solidFill>
                  <a:srgbClr val="555555"/>
                </a:solidFill>
                <a:latin typeface="Georgia"/>
              </a:rPr>
              <a:t> </a:t>
            </a:r>
            <a:r>
              <a:rPr lang="en-US" sz="1500" b="0" dirty="0">
                <a:solidFill>
                  <a:srgbClr val="555555"/>
                </a:solidFill>
                <a:latin typeface="Georgia"/>
              </a:rPr>
              <a:t>:</a:t>
            </a:r>
            <a:r>
              <a:rPr sz="1500" b="0" dirty="0">
                <a:solidFill>
                  <a:srgbClr val="555555"/>
                </a:solidFill>
                <a:latin typeface="Georgia"/>
              </a:rPr>
              <a:t> higher-seniority ground state, same v=3-type mixing seen in ⁴³Ar  </a:t>
            </a:r>
            <a:r>
              <a:rPr sz="1500" b="1" dirty="0">
                <a:solidFill>
                  <a:srgbClr val="1D3E76"/>
                </a:solidFill>
                <a:latin typeface="Georgia"/>
              </a:rPr>
              <a:t>proton-side analogue</a:t>
            </a:r>
            <a:endParaRPr lang="en-US" sz="1500" b="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6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lang="en-US" sz="1500" b="1" dirty="0">
                <a:solidFill>
                  <a:schemeClr val="tx2"/>
                </a:solidFill>
                <a:latin typeface="Georgia"/>
              </a:rPr>
              <a:t>⁴⁹V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: proton g dips 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below quenched Schmidt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 hint of mild proton-side mixing approaching N=28.</a:t>
            </a:r>
          </a:p>
          <a:p>
            <a:pPr>
              <a:spcAft>
                <a:spcPts val="600"/>
              </a:spcAft>
            </a:pPr>
            <a:endParaRPr lang="en-US" sz="15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600"/>
              </a:spcAft>
            </a:pPr>
            <a:endParaRPr lang="en-US" sz="1500" b="1" dirty="0">
              <a:solidFill>
                <a:srgbClr val="1D3E76"/>
              </a:solidFill>
              <a:latin typeface="Georgia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734A5555-EA48-6AF6-88DB-EA42FF837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96" y="1180757"/>
            <a:ext cx="7568479" cy="4856544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D0FC8BA1-903C-B9B0-BB62-46048AE89908}"/>
              </a:ext>
            </a:extLst>
          </p:cNvPr>
          <p:cNvSpPr/>
          <p:nvPr/>
        </p:nvSpPr>
        <p:spPr>
          <a:xfrm>
            <a:off x="7924800" y="1276078"/>
            <a:ext cx="3913239" cy="2310352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66C3CF9-3709-BF7A-60CB-1EFF9BCBF352}"/>
              </a:ext>
            </a:extLst>
          </p:cNvPr>
          <p:cNvSpPr/>
          <p:nvPr/>
        </p:nvSpPr>
        <p:spPr>
          <a:xfrm>
            <a:off x="7924800" y="3854104"/>
            <a:ext cx="3913239" cy="2400152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89457A-453D-F725-6E5B-0ACF3E6F8230}"/>
              </a:ext>
            </a:extLst>
          </p:cNvPr>
          <p:cNvSpPr txBox="1"/>
          <p:nvPr/>
        </p:nvSpPr>
        <p:spPr>
          <a:xfrm>
            <a:off x="8025825" y="3906470"/>
            <a:ext cx="3711188" cy="263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/>
              </a:rPr>
              <a:t>Odd - odd</a:t>
            </a:r>
            <a:endParaRPr lang="en-US" sz="15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6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/>
              </a:rPr>
              <a:t>▸  ⁴⁸V, ⁵⁰V (</a:t>
            </a:r>
            <a:r>
              <a:rPr lang="el-GR" sz="1500" b="1" dirty="0">
                <a:solidFill>
                  <a:srgbClr val="1D3E76"/>
                </a:solidFill>
                <a:latin typeface="Georgia"/>
              </a:rPr>
              <a:t>π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f7/2⊗</a:t>
            </a:r>
            <a:r>
              <a:rPr lang="el-GR" sz="1500" b="1" dirty="0">
                <a:solidFill>
                  <a:srgbClr val="1D3E76"/>
                </a:solidFill>
                <a:latin typeface="Georgia"/>
              </a:rPr>
              <a:t>ν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f7/2)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: g factors in agreement with 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 additivity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 of </a:t>
            </a:r>
            <a:r>
              <a:rPr lang="el-GR" sz="1500" dirty="0">
                <a:solidFill>
                  <a:srgbClr val="555555"/>
                </a:solidFill>
                <a:latin typeface="Georgia"/>
              </a:rPr>
              <a:t>π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f7/2 and </a:t>
            </a:r>
            <a:r>
              <a:rPr lang="el-GR" sz="1500" dirty="0">
                <a:solidFill>
                  <a:srgbClr val="555555"/>
                </a:solidFill>
                <a:latin typeface="Georgia"/>
              </a:rPr>
              <a:t>ν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f7/2.</a:t>
            </a:r>
          </a:p>
          <a:p>
            <a:pPr>
              <a:spcAft>
                <a:spcPts val="6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/>
              </a:rPr>
              <a:t>▸  ⁵²V (I=3, </a:t>
            </a:r>
            <a:r>
              <a:rPr lang="el-GR" sz="1500" b="1" dirty="0">
                <a:solidFill>
                  <a:srgbClr val="1D3E76"/>
                </a:solidFill>
                <a:latin typeface="Georgia"/>
              </a:rPr>
              <a:t>π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f7/2⊗</a:t>
            </a:r>
            <a:r>
              <a:rPr lang="el-GR" sz="1500" b="1" dirty="0">
                <a:solidFill>
                  <a:srgbClr val="1D3E76"/>
                </a:solidFill>
                <a:latin typeface="Georgia"/>
              </a:rPr>
              <a:t>ν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p3/2)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: neutron crosses into p3/2 at N=29  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configuration mixing across N=28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, same shell-crossing signature as ⁴⁷</a:t>
            </a:r>
            <a:r>
              <a:rPr lang="en-US" sz="1500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, now seen from the proton-coupled side.</a:t>
            </a:r>
          </a:p>
          <a:p>
            <a:endParaRPr lang="en-BE" sz="1500" dirty="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20D3BD-022B-4191-B7A9-E4715C4B59E0}"/>
              </a:ext>
            </a:extLst>
          </p:cNvPr>
          <p:cNvSpPr/>
          <p:nvPr/>
        </p:nvSpPr>
        <p:spPr>
          <a:xfrm>
            <a:off x="3806856" y="1133463"/>
            <a:ext cx="3875876" cy="424664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40000" dist="23000" dir="5400000" rotWithShape="0">
              <a:srgbClr val="000000">
                <a:alpha val="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allAtOnce"/>
      <p:bldP spid="9" grpId="0" animBg="1"/>
      <p:bldP spid="14" grpId="0" animBg="1"/>
      <p:bldP spid="21" grpId="0"/>
      <p:bldP spid="2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822960" y="221996"/>
            <a:ext cx="11277295" cy="53860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en-US" sz="3500" b="1" dirty="0">
                <a:solidFill>
                  <a:srgbClr val="FFFFFF"/>
                </a:solidFill>
                <a:latin typeface="Georgia"/>
              </a:rPr>
              <a:t>Conclusions and </a:t>
            </a:r>
            <a:r>
              <a:rPr sz="3500" b="1" dirty="0">
                <a:solidFill>
                  <a:srgbClr val="FFFFFF"/>
                </a:solidFill>
                <a:latin typeface="Georgia"/>
              </a:rPr>
              <a:t>Outlook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00000" y="1436746"/>
            <a:ext cx="10281360" cy="430887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lang="en-US" sz="2000" b="1" dirty="0">
                <a:solidFill>
                  <a:srgbClr val="1D3E76"/>
                </a:solidFill>
                <a:latin typeface="Georgia"/>
              </a:rPr>
              <a:t>▸   </a:t>
            </a:r>
            <a:r>
              <a:rPr lang="en-US" sz="2000" b="1" dirty="0" err="1">
                <a:solidFill>
                  <a:srgbClr val="1D3E76"/>
                </a:solidFill>
                <a:latin typeface="Georgia"/>
              </a:rPr>
              <a:t>Ar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 and V probe different aspects of nucleon </a:t>
            </a:r>
            <a:r>
              <a:rPr lang="en-US" sz="2000" b="1" dirty="0" err="1">
                <a:solidFill>
                  <a:srgbClr val="1D3E76"/>
                </a:solidFill>
                <a:latin typeface="Georgia"/>
              </a:rPr>
              <a:t>nucleon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 interaction: </a:t>
            </a:r>
            <a:r>
              <a:rPr lang="en-US" sz="2000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(even Z) is 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neutron-driven 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with the πd₃/₂ core only </a:t>
            </a:r>
            <a:r>
              <a:rPr lang="en-US" sz="2000" dirty="0" err="1">
                <a:solidFill>
                  <a:srgbClr val="555555"/>
                </a:solidFill>
                <a:latin typeface="Georgia"/>
              </a:rPr>
              <a:t>polarised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; V (odd Z) is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 proton-driven, 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with the odd πf₇/₂ proton directly coupled to </a:t>
            </a:r>
            <a:r>
              <a:rPr lang="en-US" sz="2000" dirty="0" err="1">
                <a:solidFill>
                  <a:srgbClr val="555555"/>
                </a:solidFill>
                <a:latin typeface="Georgia"/>
              </a:rPr>
              <a:t>νf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₇/₂ (N ≤ 28) or </a:t>
            </a:r>
            <a:r>
              <a:rPr lang="en-US" sz="2000" dirty="0" err="1">
                <a:solidFill>
                  <a:srgbClr val="555555"/>
                </a:solidFill>
                <a:latin typeface="Georgia"/>
              </a:rPr>
              <a:t>νp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₃/₂ (N ≥ 29).</a:t>
            </a:r>
          </a:p>
          <a:p>
            <a:pPr>
              <a:spcAft>
                <a:spcPts val="400"/>
              </a:spcAft>
            </a:pPr>
            <a:endParaRPr lang="en-US" sz="2000" b="1" dirty="0">
              <a:solidFill>
                <a:srgbClr val="1D3E76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solidFill>
                  <a:srgbClr val="1D3E76"/>
                </a:solidFill>
                <a:latin typeface="Georgia"/>
              </a:rPr>
              <a:t>▸  Theory input still needed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</a:t>
            </a:r>
            <a:r>
              <a:rPr lang="en-BE" sz="2000" dirty="0">
                <a:solidFill>
                  <a:srgbClr val="555555"/>
                </a:solidFill>
                <a:latin typeface="Georgia" panose="02040502050405020303" pitchFamily="18" charset="0"/>
              </a:rPr>
              <a:t>→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full pf-shell shell model, 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ab initio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, and 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density functional theory (DFT)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to disentangle configuration mixing and constrain the effective interaction.</a:t>
            </a:r>
          </a:p>
          <a:p>
            <a:pPr>
              <a:spcAft>
                <a:spcPts val="400"/>
              </a:spcAft>
            </a:pPr>
            <a:endParaRPr sz="20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solidFill>
                  <a:srgbClr val="1D3E76"/>
                </a:solidFill>
                <a:latin typeface="Georgia"/>
              </a:rPr>
              <a:t>▸  Charge radii on the way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</a:t>
            </a:r>
            <a:r>
              <a:rPr lang="en-BE" sz="2000" dirty="0">
                <a:solidFill>
                  <a:srgbClr val="555555"/>
                </a:solidFill>
                <a:latin typeface="Georgia" panose="02040502050405020303" pitchFamily="18" charset="0"/>
              </a:rPr>
              <a:t>→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δ⟨r²⟩ from the same isotope-shift data will map the 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size evolution across N = 28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and towards N = Z for both chains.</a:t>
            </a:r>
          </a:p>
          <a:p>
            <a:pPr>
              <a:spcAft>
                <a:spcPts val="400"/>
              </a:spcAft>
            </a:pPr>
            <a:endParaRPr sz="20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r>
              <a:rPr lang="en-US" sz="2000" b="1" dirty="0">
                <a:solidFill>
                  <a:srgbClr val="1D3E76"/>
                </a:solidFill>
                <a:latin typeface="Georgia"/>
              </a:rPr>
              <a:t>▸  Going lighter, CLS below </a:t>
            </a:r>
            <a:r>
              <a:rPr lang="en-US" sz="2000" b="1" dirty="0" err="1">
                <a:solidFill>
                  <a:srgbClr val="1D3E76"/>
                </a:solidFill>
                <a:latin typeface="Georgia"/>
              </a:rPr>
              <a:t>Ar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</a:t>
            </a:r>
            <a:r>
              <a:rPr lang="en-BE" sz="2000" dirty="0">
                <a:solidFill>
                  <a:srgbClr val="555555"/>
                </a:solidFill>
                <a:latin typeface="Georgia" panose="02040502050405020303" pitchFamily="18" charset="0"/>
              </a:rPr>
              <a:t>→</a:t>
            </a:r>
            <a:r>
              <a:rPr lang="en-US" sz="2000" dirty="0">
                <a:solidFill>
                  <a:srgbClr val="555555"/>
                </a:solidFill>
                <a:latin typeface="Georgia"/>
              </a:rPr>
              <a:t> Cl, S, P, Si chains are largely </a:t>
            </a:r>
            <a:r>
              <a:rPr lang="en-US" sz="2000" b="1" dirty="0">
                <a:solidFill>
                  <a:srgbClr val="1D3E76"/>
                </a:solidFill>
                <a:latin typeface="Georgia"/>
              </a:rPr>
              <a:t>unexplored by laser spectroscopy.</a:t>
            </a:r>
            <a:endParaRPr sz="2000" dirty="0">
              <a:solidFill>
                <a:srgbClr val="555555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365760" y="660325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sz="1100">
                <a:solidFill>
                  <a:srgbClr val="FFFFFF"/>
                </a:solidFill>
                <a:latin typeface="Georgia"/>
              </a:rPr>
              <a:t>Angelos Karadimas  ·  KU Leuven — IKS  ·  Zakopane 2026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094415" y="6596888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400"/>
              </a:spcAft>
            </a:pPr>
            <a:r>
              <a:rPr sz="1100" dirty="0">
                <a:solidFill>
                  <a:srgbClr val="FFFFFF"/>
                </a:solidFill>
                <a:latin typeface="Georgia"/>
              </a:rPr>
              <a:t>12 / 12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A35C5B-5906-0735-5C84-83B1CF1B27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90F7242C-DA6E-91BB-A552-C40D8E39EFD1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7C60F32-DE83-B393-2BFF-06121C9E0770}"/>
              </a:ext>
            </a:extLst>
          </p:cNvPr>
          <p:cNvSpPr txBox="1"/>
          <p:nvPr/>
        </p:nvSpPr>
        <p:spPr>
          <a:xfrm>
            <a:off x="2035276" y="242343"/>
            <a:ext cx="1126776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000" dirty="0">
                <a:solidFill>
                  <a:schemeClr val="bg1"/>
                </a:solidFill>
                <a:latin typeface="Georgia" panose="02040502050405020303" pitchFamily="18" charset="0"/>
              </a:rPr>
              <a:t>Thank you for your attention!</a:t>
            </a:r>
            <a:endParaRPr lang="en-BE" sz="5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3A2F0B6-7E5E-3752-6293-81F9F04371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2742" y="1385788"/>
            <a:ext cx="4847362" cy="3931381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5BC36DE0-8E37-31A1-D4CD-762E7091F0E5}"/>
              </a:ext>
            </a:extLst>
          </p:cNvPr>
          <p:cNvSpPr txBox="1"/>
          <p:nvPr/>
        </p:nvSpPr>
        <p:spPr>
          <a:xfrm>
            <a:off x="688258" y="5499962"/>
            <a:ext cx="1098263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dirty="0">
                <a:solidFill>
                  <a:schemeClr val="bg1"/>
                </a:solidFill>
                <a:latin typeface="Georgia" panose="02040502050405020303" pitchFamily="18" charset="0"/>
              </a:rPr>
              <a:t>Special thanks to Nuclear Moments Group, CRIS and IGISOL collaborations.</a:t>
            </a:r>
            <a:endParaRPr lang="en-BE" sz="3000" dirty="0">
              <a:solidFill>
                <a:schemeClr val="bg1"/>
              </a:solidFill>
              <a:latin typeface="Georgia" panose="02040502050405020303" pitchFamily="18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074A219-C425-98E2-EE97-5338A932B68B}"/>
              </a:ext>
            </a:extLst>
          </p:cNvPr>
          <p:cNvCxnSpPr/>
          <p:nvPr/>
        </p:nvCxnSpPr>
        <p:spPr>
          <a:xfrm>
            <a:off x="1268361" y="1104117"/>
            <a:ext cx="9743768" cy="0"/>
          </a:xfrm>
          <a:prstGeom prst="line">
            <a:avLst/>
          </a:prstGeom>
          <a:ln>
            <a:solidFill>
              <a:schemeClr val="accent6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73617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3473FC-5A25-CC55-52F0-C79CD796F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7CD254C-9EDB-561F-8B58-EB656B571303}"/>
              </a:ext>
            </a:extLst>
          </p:cNvPr>
          <p:cNvSpPr/>
          <p:nvPr/>
        </p:nvSpPr>
        <p:spPr>
          <a:xfrm>
            <a:off x="101569" y="1976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0AE707-72B9-5B53-8F38-C08A02FC6DD0}"/>
              </a:ext>
            </a:extLst>
          </p:cNvPr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0F8F72-F7FB-9389-A6E0-1CD4470E2E44}"/>
              </a:ext>
            </a:extLst>
          </p:cNvPr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27021C9-A288-8DE4-9D94-591771FDB37F}"/>
              </a:ext>
            </a:extLst>
          </p:cNvPr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The Ar chain — CRIS campaign at ISOLDE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A7874F3-D13D-2C75-4980-7471D643FA77}"/>
              </a:ext>
            </a:extLst>
          </p:cNvPr>
          <p:cNvSpPr txBox="1"/>
          <p:nvPr/>
        </p:nvSpPr>
        <p:spPr>
          <a:xfrm>
            <a:off x="457200" y="566928"/>
            <a:ext cx="1127729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7FA6D6"/>
                </a:solidFill>
                <a:latin typeface="Georgia"/>
              </a:rPr>
              <a:t>³⁹⁻⁴⁷Ar hyperfine spectra recorded in the 2025 CRIS run</a:t>
            </a:r>
          </a:p>
        </p:txBody>
      </p:sp>
      <p:pic>
        <p:nvPicPr>
          <p:cNvPr id="8" name="Picture 7" descr="spectra_stack.png">
            <a:extLst>
              <a:ext uri="{FF2B5EF4-FFF2-40B4-BE49-F238E27FC236}">
                <a16:creationId xmlns:a16="http://schemas.microsoft.com/office/drawing/2014/main" id="{05AD9915-8155-1673-89D4-8C923F183F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8667" y="1150000"/>
            <a:ext cx="3638198" cy="5000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A38950-5D67-9145-3223-A8DFA7C171FD}"/>
              </a:ext>
            </a:extLst>
          </p:cNvPr>
          <p:cNvSpPr txBox="1"/>
          <p:nvPr/>
        </p:nvSpPr>
        <p:spPr>
          <a:xfrm>
            <a:off x="6604900" y="6152766"/>
            <a:ext cx="6600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i="1" dirty="0">
                <a:solidFill>
                  <a:srgbClr val="555555"/>
                </a:solidFill>
                <a:latin typeface="Georgia"/>
              </a:rPr>
              <a:t>Fitted hyperfine spectra of ³⁹⁻⁴⁷</a:t>
            </a:r>
            <a:r>
              <a:rPr sz="1100" b="0" i="1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sz="1100" b="0" i="1" dirty="0">
                <a:solidFill>
                  <a:srgbClr val="555555"/>
                </a:solidFill>
                <a:latin typeface="Georgia"/>
              </a:rPr>
              <a:t> (data · black; total fit · red)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35C1335-56AB-BE6E-C651-6681CA3702ED}"/>
              </a:ext>
            </a:extLst>
          </p:cNvPr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9AB20B-10FA-369D-E40C-ADF5143AD6A1}"/>
              </a:ext>
            </a:extLst>
          </p:cNvPr>
          <p:cNvSpPr txBox="1"/>
          <p:nvPr/>
        </p:nvSpPr>
        <p:spPr>
          <a:xfrm>
            <a:off x="365760" y="660325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71A88E-5353-27B7-C1EA-90C2EC7607DB}"/>
              </a:ext>
            </a:extLst>
          </p:cNvPr>
          <p:cNvSpPr txBox="1"/>
          <p:nvPr/>
        </p:nvSpPr>
        <p:spPr>
          <a:xfrm>
            <a:off x="10896787" y="6594457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4 / 12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C9D3827-F7C4-8AEF-B0BB-DA5FC1334B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05" y="1307592"/>
            <a:ext cx="7787318" cy="202294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3A4663-3449-4441-4C9B-3CB3B7EBC74F}"/>
                  </a:ext>
                </a:extLst>
              </p:cNvPr>
              <p:cNvSpPr txBox="1"/>
              <p:nvPr/>
            </p:nvSpPr>
            <p:spPr>
              <a:xfrm>
                <a:off x="3549899" y="5079954"/>
                <a:ext cx="5553677" cy="1350626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▸  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Extended the </a:t>
                </a:r>
                <a:r>
                  <a:rPr lang="en-US" sz="1500" b="0" i="0" dirty="0" err="1">
                    <a:solidFill>
                      <a:srgbClr val="555555"/>
                    </a:solidFill>
                    <a:latin typeface="Georgia" panose="02040502050405020303" pitchFamily="18" charset="0"/>
                  </a:rPr>
                  <a:t>Ar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 chain across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ar-AE" sz="1500" b="1" i="0" dirty="0">
                    <a:solidFill>
                      <a:schemeClr val="tx2"/>
                    </a:solidFill>
                    <a:latin typeface="Georgia" panose="02040502050405020303" pitchFamily="18" charset="0"/>
                  </a:rPr>
                  <a:t> 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and </a:t>
                </a:r>
                <a:r>
                  <a:rPr lang="en-US" sz="150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over</a:t>
                </a:r>
              </a:p>
              <a:p>
                <a:pPr algn="l"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 the shell closure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 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N = 28</a:t>
                </a:r>
              </a:p>
              <a:p>
                <a:pPr algn="l"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▸  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Ground-state spins confirmed for 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⁴⁵</a:t>
                </a:r>
                <a:r>
                  <a:rPr lang="en-US" sz="1500" b="1" i="0" dirty="0" err="1">
                    <a:solidFill>
                      <a:srgbClr val="1D3E76"/>
                    </a:solidFill>
                    <a:latin typeface="Georgia" panose="02040502050405020303" pitchFamily="18" charset="0"/>
                  </a:rPr>
                  <a:t>Ar</a:t>
                </a:r>
                <a:endParaRPr lang="en-US" sz="1500" b="1" i="0" dirty="0">
                  <a:solidFill>
                    <a:srgbClr val="1D3E76"/>
                  </a:solidFill>
                  <a:latin typeface="Georgia" panose="02040502050405020303" pitchFamily="18" charset="0"/>
                </a:endParaRPr>
              </a:p>
              <a:p>
                <a:pPr algn="l"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 (I = 7/2)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 and 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⁴⁷</a:t>
                </a:r>
                <a:r>
                  <a:rPr lang="en-US" sz="1500" b="1" i="0" dirty="0" err="1">
                    <a:solidFill>
                      <a:srgbClr val="1D3E76"/>
                    </a:solidFill>
                    <a:latin typeface="Georgia" panose="02040502050405020303" pitchFamily="18" charset="0"/>
                  </a:rPr>
                  <a:t>Ar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 (I = 3/2)</a:t>
                </a:r>
                <a:r>
                  <a:rPr lang="en-US" sz="150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.</a:t>
                </a:r>
                <a:endParaRPr lang="en-US" sz="1500" b="0" i="0" dirty="0">
                  <a:solidFill>
                    <a:srgbClr val="555555"/>
                  </a:solidFill>
                  <a:latin typeface="Georgia" panose="02040502050405020303" pitchFamily="18" charset="0"/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D3A4663-3449-4441-4C9B-3CB3B7EBC7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899" y="5079954"/>
                <a:ext cx="5553677" cy="1350626"/>
              </a:xfrm>
              <a:prstGeom prst="rect">
                <a:avLst/>
              </a:prstGeom>
              <a:blipFill>
                <a:blip r:embed="rId4"/>
                <a:stretch>
                  <a:fillRect l="-2086" b="-7207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65A07897-42A5-9702-BFC2-9EB30FA0912B}"/>
              </a:ext>
            </a:extLst>
          </p:cNvPr>
          <p:cNvGrpSpPr/>
          <p:nvPr/>
        </p:nvGrpSpPr>
        <p:grpSpPr>
          <a:xfrm>
            <a:off x="114565" y="3452014"/>
            <a:ext cx="7119576" cy="2939642"/>
            <a:chOff x="378756" y="3525166"/>
            <a:chExt cx="7119576" cy="2939642"/>
          </a:xfrm>
        </p:grpSpPr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id="{E5303402-2BE5-87B7-B11E-1FA1304D3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6984" t="4173" r="7561" b="6986"/>
            <a:stretch>
              <a:fillRect/>
            </a:stretch>
          </p:blipFill>
          <p:spPr>
            <a:xfrm>
              <a:off x="378756" y="3529882"/>
              <a:ext cx="3126475" cy="2934926"/>
            </a:xfrm>
            <a:prstGeom prst="rect">
              <a:avLst/>
            </a:prstGeom>
          </p:spPr>
        </p:pic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16906D44-2175-825D-F593-3FAD7CC441BB}"/>
                </a:ext>
              </a:extLst>
            </p:cNvPr>
            <p:cNvSpPr txBox="1"/>
            <p:nvPr/>
          </p:nvSpPr>
          <p:spPr>
            <a:xfrm>
              <a:off x="3860134" y="3525166"/>
              <a:ext cx="3638198" cy="152125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>
                <a:lnSpc>
                  <a:spcPct val="130000"/>
                </a:lnSpc>
                <a:spcAft>
                  <a:spcPts val="400"/>
                </a:spcAft>
              </a:pPr>
              <a:r>
                <a:rPr lang="en-US" sz="1500" b="1" i="0" dirty="0" err="1">
                  <a:solidFill>
                    <a:schemeClr val="tx2"/>
                  </a:solidFill>
                  <a:latin typeface="Georgia"/>
                </a:rPr>
                <a:t>Ionisation</a:t>
              </a:r>
              <a:r>
                <a:rPr lang="en-US" sz="1500" b="1" i="0" dirty="0">
                  <a:solidFill>
                    <a:schemeClr val="tx2"/>
                  </a:solidFill>
                  <a:latin typeface="Georgia"/>
                </a:rPr>
                <a:t> scheme </a:t>
              </a:r>
              <a:r>
                <a:rPr lang="en-US" sz="1500" b="0" i="0" dirty="0">
                  <a:solidFill>
                    <a:srgbClr val="555555"/>
                  </a:solidFill>
                  <a:latin typeface="Georgia"/>
                </a:rPr>
                <a:t>used for </a:t>
              </a:r>
              <a:r>
                <a:rPr lang="en-US" sz="1500" b="0" i="0" dirty="0" err="1">
                  <a:solidFill>
                    <a:srgbClr val="555555"/>
                  </a:solidFill>
                  <a:latin typeface="Georgia"/>
                </a:rPr>
                <a:t>Ar</a:t>
              </a:r>
              <a:r>
                <a:rPr lang="en-US" sz="1500" b="0" i="0" dirty="0">
                  <a:solidFill>
                    <a:srgbClr val="555555"/>
                  </a:solidFill>
                  <a:latin typeface="Georgia"/>
                </a:rPr>
                <a:t> </a:t>
              </a:r>
              <a:r>
                <a:rPr lang="en-US" sz="1500" dirty="0">
                  <a:solidFill>
                    <a:srgbClr val="555555"/>
                  </a:solidFill>
                  <a:latin typeface="Georgia"/>
                </a:rPr>
                <a:t>I</a:t>
              </a:r>
            </a:p>
            <a:p>
              <a:pPr>
                <a:lnSpc>
                  <a:spcPct val="130000"/>
                </a:lnSpc>
                <a:spcAft>
                  <a:spcPts val="400"/>
                </a:spcAft>
              </a:pPr>
              <a:r>
                <a:rPr lang="en-BE" sz="1500" dirty="0">
                  <a:latin typeface="Georgia" panose="02040502050405020303" pitchFamily="18" charset="0"/>
                </a:rPr>
                <a:t>Scanning the first step resolves the </a:t>
              </a:r>
              <a:r>
                <a:rPr lang="en-BE" sz="1500" b="1" dirty="0">
                  <a:solidFill>
                    <a:schemeClr val="tx2"/>
                  </a:solidFill>
                  <a:latin typeface="Georgia" panose="02040502050405020303" pitchFamily="18" charset="0"/>
                </a:rPr>
                <a:t>hyperfine pattern</a:t>
              </a:r>
              <a:r>
                <a:rPr lang="en-BE" sz="1500" dirty="0">
                  <a:latin typeface="Georgia" panose="02040502050405020303" pitchFamily="18" charset="0"/>
                </a:rPr>
                <a:t>. In the end, only atoms that were </a:t>
              </a:r>
              <a:r>
                <a:rPr lang="en-BE" sz="1500" b="1" dirty="0">
                  <a:solidFill>
                    <a:schemeClr val="tx2"/>
                  </a:solidFill>
                  <a:latin typeface="Georgia" panose="02040502050405020303" pitchFamily="18" charset="0"/>
                </a:rPr>
                <a:t>on resonance</a:t>
              </a:r>
              <a:r>
                <a:rPr lang="en-BE" sz="1500" dirty="0">
                  <a:latin typeface="Georgia" panose="02040502050405020303" pitchFamily="18" charset="0"/>
                </a:rPr>
                <a:t> with that first step are re-ionized and measured.</a:t>
              </a:r>
              <a:endParaRPr lang="en-US" sz="1500" b="0" i="0" dirty="0">
                <a:solidFill>
                  <a:srgbClr val="555555"/>
                </a:solidFill>
                <a:latin typeface="Georgia" panose="02040502050405020303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59490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373D56-FEEF-8346-C799-0996A218A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BA9FF67-B70D-A566-1F03-0464049153D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06DD009-E635-F034-0FBB-0638BEC81070}"/>
              </a:ext>
            </a:extLst>
          </p:cNvPr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D9B066D-5143-3FA5-0C35-651E08285585}"/>
              </a:ext>
            </a:extLst>
          </p:cNvPr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9F718E-2ADA-7010-122E-DB82F2C0120A}"/>
              </a:ext>
            </a:extLst>
          </p:cNvPr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3000" b="1">
                <a:solidFill>
                  <a:srgbClr val="FFFFFF"/>
                </a:solidFill>
                <a:latin typeface="Georgia"/>
              </a:rPr>
              <a:t>Finding the best spectroscopy transition — offline survey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BBC909D-9337-CBC8-403D-561E81E2577D}"/>
              </a:ext>
            </a:extLst>
          </p:cNvPr>
          <p:cNvSpPr txBox="1"/>
          <p:nvPr/>
        </p:nvSpPr>
        <p:spPr>
          <a:xfrm>
            <a:off x="457200" y="566928"/>
            <a:ext cx="11277295" cy="32004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600">
                <a:solidFill>
                  <a:srgbClr val="7FA6D6"/>
                </a:solidFill>
                <a:latin typeface="Georgia"/>
              </a:rPr>
              <a:t>Stable ⁵¹V⁺ studied offline to pick the most efficient line before the online run</a:t>
            </a:r>
          </a:p>
        </p:txBody>
      </p:sp>
      <p:pic>
        <p:nvPicPr>
          <p:cNvPr id="7" name="Picture 6" descr="merged_fits_and_transitions.png">
            <a:extLst>
              <a:ext uri="{FF2B5EF4-FFF2-40B4-BE49-F238E27FC236}">
                <a16:creationId xmlns:a16="http://schemas.microsoft.com/office/drawing/2014/main" id="{C926D87A-9825-AA05-DFA3-7F68123F6A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3803" y="1069848"/>
            <a:ext cx="5578197" cy="534924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E50C47D-3D45-28A5-D518-DD3A19871BE0}"/>
              </a:ext>
            </a:extLst>
          </p:cNvPr>
          <p:cNvSpPr txBox="1"/>
          <p:nvPr/>
        </p:nvSpPr>
        <p:spPr>
          <a:xfrm>
            <a:off x="852618" y="6331088"/>
            <a:ext cx="8000000" cy="2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555555"/>
                </a:solidFill>
                <a:latin typeface="Georgia"/>
              </a:rPr>
              <a:t>11 candidate transitions T01–T11 measured offline on ⁵¹V⁺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587B303-49CC-2B25-76B0-873520EBFB67}"/>
              </a:ext>
            </a:extLst>
          </p:cNvPr>
          <p:cNvSpPr txBox="1"/>
          <p:nvPr/>
        </p:nvSpPr>
        <p:spPr>
          <a:xfrm>
            <a:off x="686421" y="4011525"/>
            <a:ext cx="5240961" cy="184665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11 candidate transitions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from the 3d³4s → 3d³4p manifold surveyed on stable ⁵¹V⁺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.</a:t>
            </a:r>
            <a:endParaRPr sz="1500" dirty="0">
              <a:solidFill>
                <a:srgbClr val="555555"/>
              </a:solidFill>
              <a:latin typeface="Georgia"/>
            </a:endParaRPr>
          </a:p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500" dirty="0">
                <a:solidFill>
                  <a:srgbClr val="555555"/>
                </a:solidFill>
                <a:latin typeface="Georgia"/>
              </a:rPr>
              <a:t>Figure of merit: </a:t>
            </a:r>
            <a:r>
              <a:rPr sz="1500" b="1" dirty="0">
                <a:solidFill>
                  <a:srgbClr val="1D3E76"/>
                </a:solidFill>
                <a:latin typeface="Georgia"/>
              </a:rPr>
              <a:t>spectroscopic efficiency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= photons detected per incident ion</a:t>
            </a:r>
          </a:p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Best line selected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 was T11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and carried into the online run on the exotic isotopes</a:t>
            </a:r>
          </a:p>
          <a:p>
            <a:r>
              <a:rPr sz="1500" b="1" dirty="0">
                <a:solidFill>
                  <a:srgbClr val="1D3E76"/>
                </a:solidFill>
                <a:latin typeface="Georgia"/>
              </a:rPr>
              <a:t>▸  Offline ⁵¹V A, B constants</a:t>
            </a:r>
            <a:r>
              <a:rPr sz="1500" dirty="0">
                <a:solidFill>
                  <a:srgbClr val="555555"/>
                </a:solidFill>
                <a:latin typeface="Georgia"/>
              </a:rPr>
              <a:t> fix the calibration for the online extraction of μ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21418A-5963-8265-FD8A-0BFEB8A4F163}"/>
              </a:ext>
            </a:extLst>
          </p:cNvPr>
          <p:cNvSpPr txBox="1"/>
          <p:nvPr/>
        </p:nvSpPr>
        <p:spPr>
          <a:xfrm>
            <a:off x="7900000" y="6351128"/>
            <a:ext cx="4100000" cy="50000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555555"/>
                </a:solidFill>
                <a:latin typeface="Georgia"/>
              </a:rPr>
              <a:t>Karadimas et al., </a:t>
            </a:r>
            <a:r>
              <a:rPr sz="1100" b="1" dirty="0">
                <a:solidFill>
                  <a:srgbClr val="1D3E76"/>
                </a:solidFill>
                <a:latin typeface="Georgia"/>
              </a:rPr>
              <a:t>Sci. Rep. 16, 13670 (2026)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1C48292-CCAF-ADD8-029D-150909215963}"/>
              </a:ext>
            </a:extLst>
          </p:cNvPr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95FE8A-DC7A-C967-CA0E-090AE07DA469}"/>
              </a:ext>
            </a:extLst>
          </p:cNvPr>
          <p:cNvSpPr txBox="1"/>
          <p:nvPr/>
        </p:nvSpPr>
        <p:spPr>
          <a:xfrm>
            <a:off x="365760" y="6603258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 dirty="0">
                <a:solidFill>
                  <a:srgbClr val="FFFFFF"/>
                </a:solidFill>
                <a:latin typeface="Georgia"/>
              </a:rPr>
              <a:t>Angelos Karadimas  ·  KU Leuven — IKS  ·  Zakopane 2026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8C63EF-288E-7F47-3F43-2CF4DADC8E09}"/>
              </a:ext>
            </a:extLst>
          </p:cNvPr>
          <p:cNvSpPr txBox="1"/>
          <p:nvPr/>
        </p:nvSpPr>
        <p:spPr>
          <a:xfrm>
            <a:off x="11085600" y="661113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sz="1100">
                <a:solidFill>
                  <a:srgbClr val="FFFFFF"/>
                </a:solidFill>
                <a:latin typeface="Georgia"/>
              </a:rPr>
              <a:t>8 / 12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0A9F4F6-9940-1529-E849-F574720EF8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4812" y="1587487"/>
            <a:ext cx="6258991" cy="192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48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9999AA-5BAB-5F62-16E2-E3EE46920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AE4C784-1B80-7A51-B803-67DBEF879B98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CD024E1-27ED-6EC3-84CA-EB4C48EC4D4F}"/>
              </a:ext>
            </a:extLst>
          </p:cNvPr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9CC476E-B077-334F-9830-5C5BE4CB8629}"/>
              </a:ext>
            </a:extLst>
          </p:cNvPr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4C7A1F-45F6-0986-7D6E-1F885D12A2EA}"/>
              </a:ext>
            </a:extLst>
          </p:cNvPr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Collinear laser spectroscopy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9C344E6-D668-F26F-EF81-03D1387571ED}"/>
              </a:ext>
            </a:extLst>
          </p:cNvPr>
          <p:cNvSpPr txBox="1"/>
          <p:nvPr/>
        </p:nvSpPr>
        <p:spPr>
          <a:xfrm>
            <a:off x="457200" y="566928"/>
            <a:ext cx="11277295" cy="3200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>
                <a:solidFill>
                  <a:srgbClr val="7FA6D6"/>
                </a:solidFill>
                <a:latin typeface="Georgia"/>
              </a:rPr>
              <a:t>The hyperfine fingerprint delivers μ, Qₛ and δ⟨r²⟩ model-independently</a:t>
            </a:r>
          </a:p>
        </p:txBody>
      </p:sp>
      <p:pic>
        <p:nvPicPr>
          <p:cNvPr id="7" name="Picture 6" descr="slide2_Picture_5.png">
            <a:extLst>
              <a:ext uri="{FF2B5EF4-FFF2-40B4-BE49-F238E27FC236}">
                <a16:creationId xmlns:a16="http://schemas.microsoft.com/office/drawing/2014/main" id="{CC6419B3-6C43-E79F-2924-6DDF80FDA5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55" y="1650000"/>
            <a:ext cx="5653215" cy="330369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E36BDA9-41AA-15C6-6E67-E96DB4489598}"/>
              </a:ext>
            </a:extLst>
          </p:cNvPr>
          <p:cNvSpPr txBox="1"/>
          <p:nvPr/>
        </p:nvSpPr>
        <p:spPr>
          <a:xfrm>
            <a:off x="300000" y="5100000"/>
            <a:ext cx="53000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b="0" i="0" dirty="0">
                <a:solidFill>
                  <a:srgbClr val="1D3E76"/>
                </a:solidFill>
                <a:latin typeface="Georgia"/>
              </a:rPr>
              <a:t>F = I + J    ·    A ↔ μ    ·    B ↔ Qₛ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A3E6B19-CC3C-2448-E64B-85911909B913}"/>
              </a:ext>
            </a:extLst>
          </p:cNvPr>
          <p:cNvSpPr txBox="1"/>
          <p:nvPr/>
        </p:nvSpPr>
        <p:spPr>
          <a:xfrm>
            <a:off x="5900000" y="1250000"/>
            <a:ext cx="6100000" cy="40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dirty="0">
                <a:solidFill>
                  <a:srgbClr val="7FA6D6"/>
                </a:solidFill>
                <a:latin typeface="Georgia"/>
              </a:rPr>
              <a:t>Two techniques, one goal: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E7C886A-6784-DF89-CCD6-372B16868A6B}"/>
              </a:ext>
            </a:extLst>
          </p:cNvPr>
          <p:cNvGrpSpPr/>
          <p:nvPr/>
        </p:nvGrpSpPr>
        <p:grpSpPr>
          <a:xfrm>
            <a:off x="5900000" y="1780000"/>
            <a:ext cx="6300000" cy="2050000"/>
            <a:chOff x="5900000" y="1780000"/>
            <a:chExt cx="6300000" cy="2050000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0D2F0986-62D3-F367-164E-A00576C32A9F}"/>
                </a:ext>
              </a:extLst>
            </p:cNvPr>
            <p:cNvGrpSpPr/>
            <p:nvPr/>
          </p:nvGrpSpPr>
          <p:grpSpPr>
            <a:xfrm>
              <a:off x="5900000" y="1780000"/>
              <a:ext cx="6100000" cy="2050000"/>
              <a:chOff x="5900000" y="1780000"/>
              <a:chExt cx="6100000" cy="2050000"/>
            </a:xfrm>
          </p:grpSpPr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3B8CC05C-F8B2-4351-8007-47CCF9DA7108}"/>
                  </a:ext>
                </a:extLst>
              </p:cNvPr>
              <p:cNvSpPr/>
              <p:nvPr/>
            </p:nvSpPr>
            <p:spPr>
              <a:xfrm>
                <a:off x="5900000" y="1780000"/>
                <a:ext cx="6100000" cy="2050000"/>
              </a:xfrm>
              <a:prstGeom prst="rect">
                <a:avLst/>
              </a:prstGeom>
              <a:solidFill>
                <a:srgbClr val="E8ECF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B9805E3-EB1C-3148-C55D-C74C2F139EF0}"/>
                  </a:ext>
                </a:extLst>
              </p:cNvPr>
              <p:cNvSpPr/>
              <p:nvPr/>
            </p:nvSpPr>
            <p:spPr>
              <a:xfrm>
                <a:off x="5900000" y="1780000"/>
                <a:ext cx="109728" cy="2050000"/>
              </a:xfrm>
              <a:prstGeom prst="rect">
                <a:avLst/>
              </a:prstGeom>
              <a:solidFill>
                <a:srgbClr val="E39B3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726A1121-BBCE-126C-511A-32A53A73DA66}"/>
                </a:ext>
              </a:extLst>
            </p:cNvPr>
            <p:cNvGrpSpPr/>
            <p:nvPr/>
          </p:nvGrpSpPr>
          <p:grpSpPr>
            <a:xfrm>
              <a:off x="6100000" y="1830000"/>
              <a:ext cx="6100000" cy="1905931"/>
              <a:chOff x="6100000" y="1830000"/>
              <a:chExt cx="6100000" cy="1905931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2125F257-E651-7280-83CC-5B4A0F630107}"/>
                  </a:ext>
                </a:extLst>
              </p:cNvPr>
              <p:cNvSpPr txBox="1"/>
              <p:nvPr/>
            </p:nvSpPr>
            <p:spPr>
              <a:xfrm>
                <a:off x="6100000" y="1830000"/>
                <a:ext cx="6100000" cy="320000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/>
                <a:r>
                  <a:rPr sz="1800" b="1" i="0" dirty="0">
                    <a:solidFill>
                      <a:srgbClr val="1D3E76"/>
                    </a:solidFill>
                    <a:latin typeface="Georgia"/>
                  </a:rPr>
                  <a:t>CRIS @ ISOLDE  →  </a:t>
                </a:r>
                <a:r>
                  <a:rPr sz="1800" b="1" i="0" dirty="0" err="1">
                    <a:solidFill>
                      <a:srgbClr val="E39B3B"/>
                    </a:solidFill>
                    <a:latin typeface="Georgia"/>
                  </a:rPr>
                  <a:t>Ar</a:t>
                </a:r>
                <a:r>
                  <a:rPr sz="1800" b="1" i="0" dirty="0">
                    <a:solidFill>
                      <a:srgbClr val="1D3E76"/>
                    </a:solidFill>
                    <a:latin typeface="Georgia"/>
                  </a:rPr>
                  <a:t> isotopes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1B6C492-3AEE-B2B2-846C-4A761AFBA8F2}"/>
                  </a:ext>
                </a:extLst>
              </p:cNvPr>
              <p:cNvSpPr txBox="1"/>
              <p:nvPr/>
            </p:nvSpPr>
            <p:spPr>
              <a:xfrm>
                <a:off x="6100000" y="2210000"/>
                <a:ext cx="5800000" cy="152593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25000"/>
                  </a:lnSpc>
                  <a:spcAft>
                    <a:spcPts val="400"/>
                  </a:spcAft>
                </a:pPr>
                <a:r>
                  <a:rPr sz="1400" b="1" i="0" dirty="0">
                    <a:solidFill>
                      <a:srgbClr val="1D3E76"/>
                    </a:solidFill>
                    <a:latin typeface="Georgia"/>
                  </a:rPr>
                  <a:t>▸  </a:t>
                </a:r>
                <a:r>
                  <a:rPr sz="1400" b="0" i="0" dirty="0">
                    <a:solidFill>
                      <a:srgbClr val="555555"/>
                    </a:solidFill>
                    <a:latin typeface="Georgia"/>
                  </a:rPr>
                  <a:t>Step-wise resonance </a:t>
                </a:r>
                <a:r>
                  <a:rPr sz="1400" b="0" i="0" dirty="0" err="1">
                    <a:solidFill>
                      <a:srgbClr val="555555"/>
                    </a:solidFill>
                    <a:latin typeface="Georgia"/>
                  </a:rPr>
                  <a:t>ionisation</a:t>
                </a:r>
                <a:r>
                  <a:rPr sz="1400" b="0" i="0" dirty="0">
                    <a:solidFill>
                      <a:srgbClr val="555555"/>
                    </a:solidFill>
                    <a:latin typeface="Georgia"/>
                  </a:rPr>
                  <a:t>, ion detection</a:t>
                </a:r>
              </a:p>
              <a:p>
                <a:pPr algn="l">
                  <a:lnSpc>
                    <a:spcPct val="125000"/>
                  </a:lnSpc>
                  <a:spcAft>
                    <a:spcPts val="400"/>
                  </a:spcAft>
                </a:pPr>
                <a:r>
                  <a:rPr sz="1400" b="1" i="0" dirty="0">
                    <a:solidFill>
                      <a:srgbClr val="1D3E76"/>
                    </a:solidFill>
                    <a:latin typeface="Georgia"/>
                  </a:rPr>
                  <a:t>▸  </a:t>
                </a:r>
                <a:r>
                  <a:rPr sz="1400" b="0" i="0" dirty="0">
                    <a:solidFill>
                      <a:srgbClr val="555555"/>
                    </a:solidFill>
                    <a:latin typeface="Georgia"/>
                  </a:rPr>
                  <a:t>Near-background-free → reach the most exotic isotopes</a:t>
                </a:r>
                <a:endParaRPr lang="en-US" sz="1400" b="0" i="0" dirty="0">
                  <a:solidFill>
                    <a:srgbClr val="555555"/>
                  </a:solidFill>
                  <a:latin typeface="Georgia"/>
                </a:endParaRPr>
              </a:p>
              <a:p>
                <a:pPr algn="l">
                  <a:lnSpc>
                    <a:spcPct val="125000"/>
                  </a:lnSpc>
                  <a:spcAft>
                    <a:spcPts val="400"/>
                  </a:spcAft>
                </a:pPr>
                <a:endParaRPr lang="en-US" sz="1400" dirty="0">
                  <a:solidFill>
                    <a:srgbClr val="555555"/>
                  </a:solidFill>
                  <a:latin typeface="Georgia"/>
                </a:endParaRPr>
              </a:p>
              <a:p>
                <a:pPr algn="l">
                  <a:lnSpc>
                    <a:spcPct val="125000"/>
                  </a:lnSpc>
                  <a:spcAft>
                    <a:spcPts val="400"/>
                  </a:spcAft>
                </a:pPr>
                <a:endParaRPr lang="en-US" sz="1400" b="0" i="0" dirty="0">
                  <a:solidFill>
                    <a:srgbClr val="555555"/>
                  </a:solidFill>
                  <a:latin typeface="Georgia"/>
                </a:endParaRPr>
              </a:p>
              <a:p>
                <a:pPr algn="l">
                  <a:lnSpc>
                    <a:spcPct val="125000"/>
                  </a:lnSpc>
                  <a:spcAft>
                    <a:spcPts val="400"/>
                  </a:spcAft>
                </a:pPr>
                <a:r>
                  <a:rPr lang="en-US" sz="1400" dirty="0">
                    <a:solidFill>
                      <a:srgbClr val="555555"/>
                    </a:solidFill>
                    <a:latin typeface="Georgia"/>
                  </a:rPr>
                  <a:t>CRIS: Collinear Resonance </a:t>
                </a:r>
                <a:r>
                  <a:rPr lang="en-US" sz="1400" dirty="0" err="1">
                    <a:solidFill>
                      <a:srgbClr val="555555"/>
                    </a:solidFill>
                    <a:latin typeface="Georgia"/>
                  </a:rPr>
                  <a:t>Ionisation</a:t>
                </a:r>
                <a:r>
                  <a:rPr lang="en-US" sz="1400" dirty="0">
                    <a:solidFill>
                      <a:srgbClr val="555555"/>
                    </a:solidFill>
                    <a:latin typeface="Georgia"/>
                  </a:rPr>
                  <a:t> Spectroscopy</a:t>
                </a:r>
                <a:endParaRPr sz="1400" b="0" i="0" dirty="0">
                  <a:solidFill>
                    <a:srgbClr val="555555"/>
                  </a:solidFill>
                  <a:latin typeface="Georgia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F9B9864-A24C-0520-4B37-4D5633D43A5C}"/>
              </a:ext>
            </a:extLst>
          </p:cNvPr>
          <p:cNvGrpSpPr/>
          <p:nvPr/>
        </p:nvGrpSpPr>
        <p:grpSpPr>
          <a:xfrm>
            <a:off x="5900000" y="4030000"/>
            <a:ext cx="6300000" cy="2050000"/>
            <a:chOff x="5900000" y="4030000"/>
            <a:chExt cx="6300000" cy="205000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5E7F7232-539F-F17C-E41D-7C9D1E093CBC}"/>
                </a:ext>
              </a:extLst>
            </p:cNvPr>
            <p:cNvSpPr/>
            <p:nvPr/>
          </p:nvSpPr>
          <p:spPr>
            <a:xfrm>
              <a:off x="5900000" y="4030000"/>
              <a:ext cx="6100000" cy="2050000"/>
            </a:xfrm>
            <a:prstGeom prst="rect">
              <a:avLst/>
            </a:prstGeom>
            <a:solidFill>
              <a:srgbClr val="E8ECF2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9EB88327-E394-117C-918D-6767B6DAD8EB}"/>
                </a:ext>
              </a:extLst>
            </p:cNvPr>
            <p:cNvSpPr/>
            <p:nvPr/>
          </p:nvSpPr>
          <p:spPr>
            <a:xfrm>
              <a:off x="5900000" y="4030000"/>
              <a:ext cx="109728" cy="2050000"/>
            </a:xfrm>
            <a:prstGeom prst="rect">
              <a:avLst/>
            </a:prstGeom>
            <a:solidFill>
              <a:srgbClr val="E39B3B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14C9BAD-7F5F-9696-3814-742ABE39548B}"/>
                </a:ext>
              </a:extLst>
            </p:cNvPr>
            <p:cNvSpPr txBox="1"/>
            <p:nvPr/>
          </p:nvSpPr>
          <p:spPr>
            <a:xfrm>
              <a:off x="6100000" y="4080000"/>
              <a:ext cx="6100000" cy="320000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 algn="l"/>
              <a:r>
                <a:rPr sz="1800" b="1" i="0" dirty="0">
                  <a:solidFill>
                    <a:srgbClr val="1D3E76"/>
                  </a:solidFill>
                  <a:latin typeface="Georgia"/>
                </a:rPr>
                <a:t>CLS @ IGISOL  →  </a:t>
              </a:r>
              <a:r>
                <a:rPr sz="1800" b="1" i="0" dirty="0">
                  <a:solidFill>
                    <a:srgbClr val="E39B3B"/>
                  </a:solidFill>
                  <a:latin typeface="Georgia"/>
                </a:rPr>
                <a:t>V</a:t>
              </a:r>
              <a:r>
                <a:rPr sz="1800" b="1" i="0" dirty="0">
                  <a:solidFill>
                    <a:srgbClr val="1D3E76"/>
                  </a:solidFill>
                  <a:latin typeface="Georgia"/>
                </a:rPr>
                <a:t> isotopes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C9C37B3-478E-A4E6-1101-B87BD14BD77F}"/>
                </a:ext>
              </a:extLst>
            </p:cNvPr>
            <p:cNvSpPr txBox="1"/>
            <p:nvPr/>
          </p:nvSpPr>
          <p:spPr>
            <a:xfrm>
              <a:off x="6096000" y="4460000"/>
              <a:ext cx="5800000" cy="1525931"/>
            </a:xfrm>
            <a:prstGeom prst="rect">
              <a:avLst/>
            </a:prstGeom>
            <a:noFill/>
          </p:spPr>
          <p:txBody>
            <a:bodyPr wrap="square" lIns="0" tIns="0" rIns="0" bIns="0" anchor="t">
              <a:spAutoFit/>
            </a:bodyPr>
            <a:lstStyle/>
            <a:p>
              <a:pPr>
                <a:lnSpc>
                  <a:spcPct val="125000"/>
                </a:lnSpc>
                <a:spcAft>
                  <a:spcPts val="400"/>
                </a:spcAft>
              </a:pPr>
              <a:r>
                <a:rPr lang="en-US" sz="1400" b="1" dirty="0">
                  <a:solidFill>
                    <a:srgbClr val="1D3E76"/>
                  </a:solidFill>
                  <a:latin typeface="Georgia"/>
                </a:rPr>
                <a:t>▸  </a:t>
              </a:r>
              <a:r>
                <a:rPr lang="en-US" sz="1400" dirty="0">
                  <a:solidFill>
                    <a:srgbClr val="555555"/>
                  </a:solidFill>
                  <a:latin typeface="Georgia"/>
                </a:rPr>
                <a:t>Gas-cell stopping ideal for refractory V</a:t>
              </a:r>
              <a:endParaRPr lang="en-US" sz="1400" b="1" i="0" dirty="0">
                <a:solidFill>
                  <a:srgbClr val="1D3E76"/>
                </a:solidFill>
                <a:latin typeface="Georgia"/>
              </a:endParaRPr>
            </a:p>
            <a:p>
              <a:pPr algn="l">
                <a:lnSpc>
                  <a:spcPct val="125000"/>
                </a:lnSpc>
                <a:spcAft>
                  <a:spcPts val="400"/>
                </a:spcAft>
              </a:pPr>
              <a:r>
                <a:rPr sz="1400" b="1" i="0" dirty="0">
                  <a:solidFill>
                    <a:srgbClr val="1D3E76"/>
                  </a:solidFill>
                  <a:latin typeface="Georgia"/>
                </a:rPr>
                <a:t>▸  </a:t>
              </a:r>
              <a:r>
                <a:rPr sz="1400" b="0" i="0" dirty="0">
                  <a:solidFill>
                    <a:srgbClr val="555555"/>
                  </a:solidFill>
                  <a:latin typeface="Georgia"/>
                </a:rPr>
                <a:t>Fluorescence detection on a fast </a:t>
              </a:r>
              <a:r>
                <a:rPr lang="en-US" sz="1400" dirty="0">
                  <a:solidFill>
                    <a:srgbClr val="555555"/>
                  </a:solidFill>
                  <a:latin typeface="Georgia"/>
                </a:rPr>
                <a:t>ionic</a:t>
              </a:r>
              <a:r>
                <a:rPr sz="1400" b="0" i="0" dirty="0">
                  <a:solidFill>
                    <a:srgbClr val="555555"/>
                  </a:solidFill>
                  <a:latin typeface="Georgia"/>
                </a:rPr>
                <a:t> beam</a:t>
              </a:r>
              <a:endParaRPr lang="en-US" sz="1400" b="0" i="0" dirty="0">
                <a:solidFill>
                  <a:srgbClr val="555555"/>
                </a:solidFill>
                <a:latin typeface="Georgia"/>
              </a:endParaRPr>
            </a:p>
            <a:p>
              <a:pPr algn="l">
                <a:lnSpc>
                  <a:spcPct val="125000"/>
                </a:lnSpc>
                <a:spcAft>
                  <a:spcPts val="400"/>
                </a:spcAft>
              </a:pPr>
              <a:endParaRPr lang="en-US" sz="1400" dirty="0">
                <a:solidFill>
                  <a:srgbClr val="555555"/>
                </a:solidFill>
                <a:latin typeface="Georgia"/>
              </a:endParaRPr>
            </a:p>
            <a:p>
              <a:pPr algn="l">
                <a:lnSpc>
                  <a:spcPct val="125000"/>
                </a:lnSpc>
                <a:spcAft>
                  <a:spcPts val="400"/>
                </a:spcAft>
              </a:pPr>
              <a:endParaRPr lang="en-US" sz="1400" b="0" i="0" dirty="0">
                <a:solidFill>
                  <a:srgbClr val="555555"/>
                </a:solidFill>
                <a:latin typeface="Georgia"/>
              </a:endParaRPr>
            </a:p>
            <a:p>
              <a:pPr algn="l">
                <a:lnSpc>
                  <a:spcPct val="125000"/>
                </a:lnSpc>
                <a:spcAft>
                  <a:spcPts val="400"/>
                </a:spcAft>
              </a:pPr>
              <a:r>
                <a:rPr lang="en-US" sz="1400" dirty="0">
                  <a:solidFill>
                    <a:srgbClr val="555555"/>
                  </a:solidFill>
                  <a:latin typeface="Georgia"/>
                </a:rPr>
                <a:t>CLS: Collinear Laser Spectroscopy</a:t>
              </a:r>
              <a:endParaRPr sz="1400" b="0" i="0" dirty="0">
                <a:solidFill>
                  <a:srgbClr val="555555"/>
                </a:solidFill>
                <a:latin typeface="Georgia"/>
              </a:endParaRPr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3A648ECB-69A2-B31B-DE92-5F8724407F81}"/>
              </a:ext>
            </a:extLst>
          </p:cNvPr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2BEB5F0-633A-7926-E706-364B6E4BD109}"/>
              </a:ext>
            </a:extLst>
          </p:cNvPr>
          <p:cNvSpPr txBox="1"/>
          <p:nvPr/>
        </p:nvSpPr>
        <p:spPr>
          <a:xfrm>
            <a:off x="300000" y="6620256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 2026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9F18C8B-7F4A-037B-2422-1EB62AF568F0}"/>
              </a:ext>
            </a:extLst>
          </p:cNvPr>
          <p:cNvSpPr txBox="1"/>
          <p:nvPr/>
        </p:nvSpPr>
        <p:spPr>
          <a:xfrm>
            <a:off x="10977600" y="6583680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3 / 12</a:t>
            </a:r>
          </a:p>
        </p:txBody>
      </p:sp>
    </p:spTree>
    <p:extLst>
      <p:ext uri="{BB962C8B-B14F-4D97-AF65-F5344CB8AC3E}">
        <p14:creationId xmlns:p14="http://schemas.microsoft.com/office/powerpoint/2010/main" val="37004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C9EA07-EC4D-E76B-345B-1EA7F5DF15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74159D6-181D-42B2-C608-2D6279BB2650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F42FDB1-F75A-9132-3B1C-BD8A9072F7EA}"/>
              </a:ext>
            </a:extLst>
          </p:cNvPr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7B52006-1B3D-48E6-BA5B-B44DE88E94E5}"/>
              </a:ext>
            </a:extLst>
          </p:cNvPr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7E1535-1BA6-321D-4C62-3B632100A1F6}"/>
              </a:ext>
            </a:extLst>
          </p:cNvPr>
          <p:cNvSpPr txBox="1"/>
          <p:nvPr/>
        </p:nvSpPr>
        <p:spPr>
          <a:xfrm>
            <a:off x="457200" y="243078"/>
            <a:ext cx="11277295" cy="46166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en-US" sz="3000" b="1" dirty="0">
                <a:solidFill>
                  <a:srgbClr val="FFFFFF"/>
                </a:solidFill>
                <a:latin typeface="Georgia"/>
              </a:rPr>
              <a:t>Conservation of hyperfine parameter ratio in </a:t>
            </a:r>
            <a:r>
              <a:rPr lang="en-US" sz="3000" b="1" dirty="0" err="1">
                <a:solidFill>
                  <a:srgbClr val="FFFFFF"/>
                </a:solidFill>
                <a:latin typeface="Georgia"/>
              </a:rPr>
              <a:t>Ar</a:t>
            </a:r>
            <a:endParaRPr sz="3000" b="1" i="0" dirty="0">
              <a:solidFill>
                <a:srgbClr val="FFFFFF"/>
              </a:solidFill>
              <a:latin typeface="Georgia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7A3BD8B-51DC-5A39-D5BB-8F0CA2F4BF58}"/>
              </a:ext>
            </a:extLst>
          </p:cNvPr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0E42995-7248-8F8D-3DFB-846F9F3056AF}"/>
              </a:ext>
            </a:extLst>
          </p:cNvPr>
          <p:cNvSpPr txBox="1"/>
          <p:nvPr/>
        </p:nvSpPr>
        <p:spPr>
          <a:xfrm>
            <a:off x="300000" y="6620256"/>
            <a:ext cx="73152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 2026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6C2F352-886C-7819-07D4-39F534EA7EC6}"/>
              </a:ext>
            </a:extLst>
          </p:cNvPr>
          <p:cNvSpPr txBox="1"/>
          <p:nvPr/>
        </p:nvSpPr>
        <p:spPr>
          <a:xfrm>
            <a:off x="10977600" y="6583680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3 / 12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DBDB0571-43BB-1F72-E332-A617A6E2E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222" y="1463030"/>
            <a:ext cx="10717556" cy="4287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2628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-153" y="109728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The Ca region — a laboratory for shell evolution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dirty="0">
                <a:solidFill>
                  <a:schemeClr val="bg1"/>
                </a:solidFill>
                <a:latin typeface="Georgia"/>
              </a:rPr>
              <a:t> N = 28 shell closure on both sides of a doubly-magic core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9085" y="1785538"/>
            <a:ext cx="5066712" cy="347563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i="0" dirty="0">
                <a:solidFill>
                  <a:srgbClr val="1D3E76"/>
                </a:solidFill>
                <a:latin typeface="Georgia"/>
              </a:rPr>
              <a:t>▸  Ca (Z = 20)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hosts two doubly-magic nuclei: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⁴⁰Ca (N = 20)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and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⁴⁸Ca (N = 28)</a:t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i="0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Rich testbed for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shell-model, ab-initio and DFT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 benchmarked on the Ca chain (Garcia Ruiz 2016)</a:t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i="0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Open question: how do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proton-holes (</a:t>
            </a:r>
            <a:r>
              <a:rPr sz="1500" b="1" i="0" dirty="0" err="1">
                <a:solidFill>
                  <a:srgbClr val="1D3E76"/>
                </a:solidFill>
                <a:latin typeface="Georgia"/>
              </a:rPr>
              <a:t>Ar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)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and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proton-particles (V)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reshape the neutron shell structure?</a:t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i="0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Signatures: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magnetic moments μ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→ single-particle content; 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quadrupole Qₛ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→ deformation; 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δ⟨r²⟩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→ charge distribution</a:t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i="0" dirty="0">
                <a:solidFill>
                  <a:srgbClr val="1D3E76"/>
                </a:solidFill>
                <a:latin typeface="Georgia"/>
              </a:rPr>
              <a:t>▸  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Complementary ISOLDE + IGISOL laser-spectroscopy </a:t>
            </a:r>
            <a:r>
              <a:rPr sz="1500" b="0" i="0" dirty="0" err="1">
                <a:solidFill>
                  <a:srgbClr val="555555"/>
                </a:solidFill>
                <a:latin typeface="Georgia"/>
              </a:rPr>
              <a:t>programme</a:t>
            </a:r>
            <a:r>
              <a:rPr sz="1500" b="0" i="0" dirty="0">
                <a:solidFill>
                  <a:srgbClr val="555555"/>
                </a:solidFill>
                <a:latin typeface="Georgia"/>
              </a:rPr>
              <a:t> covers </a:t>
            </a:r>
            <a:r>
              <a:rPr sz="1500" b="1" i="0" dirty="0">
                <a:solidFill>
                  <a:srgbClr val="1D3E76"/>
                </a:solidFill>
                <a:latin typeface="Georgia"/>
              </a:rPr>
              <a:t>both sides of Z = 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28600" y="6074943"/>
            <a:ext cx="6000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i="1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sz="1100" b="0" i="1" dirty="0">
                <a:solidFill>
                  <a:srgbClr val="555555"/>
                </a:solidFill>
                <a:latin typeface="Georgia"/>
              </a:rPr>
              <a:t> chain (this work, CRIS-ISOLDE)  ·  V chain (IGISOL, in analysis)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299085" y="6597660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b="0" i="0" dirty="0">
                <a:solidFill>
                  <a:srgbClr val="FFFFFF"/>
                </a:solidFill>
                <a:latin typeface="Georgia"/>
              </a:rPr>
              <a:t> Conference on Nuclear Physics</a:t>
            </a:r>
            <a:r>
              <a:rPr sz="1100" b="0" i="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05042" y="6582893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2 / 12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1FEBB13-1F7F-4493-4F25-A3CF15EBB7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6505" y="1297561"/>
            <a:ext cx="6172745" cy="440553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AC7FFF8-61C0-ACEC-479F-EBBEF3576B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0745" y="1283581"/>
            <a:ext cx="6573453" cy="44195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Collinear laser spectroscopy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dirty="0">
                <a:solidFill>
                  <a:schemeClr val="bg1"/>
                </a:solidFill>
                <a:latin typeface="Georgia"/>
              </a:rPr>
              <a:t>The hyperfine fingerprint delivers μ, Qₛ and δ⟨r²⟩ model-independently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38064" y="1210771"/>
            <a:ext cx="6100000" cy="27699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800" b="0" i="0" dirty="0">
                <a:solidFill>
                  <a:srgbClr val="7FA6D6"/>
                </a:solidFill>
                <a:latin typeface="Georgia"/>
              </a:rPr>
              <a:t>Two </a:t>
            </a:r>
            <a:r>
              <a:rPr lang="en-US" sz="1800" b="0" i="0" dirty="0">
                <a:solidFill>
                  <a:srgbClr val="7FA6D6"/>
                </a:solidFill>
                <a:latin typeface="Georgia"/>
              </a:rPr>
              <a:t>complementary </a:t>
            </a:r>
            <a:r>
              <a:rPr sz="1800" b="0" i="0" dirty="0">
                <a:solidFill>
                  <a:srgbClr val="7FA6D6"/>
                </a:solidFill>
                <a:latin typeface="Georgia"/>
              </a:rPr>
              <a:t>techniques, one goal:</a:t>
            </a:r>
          </a:p>
        </p:txBody>
      </p:sp>
      <p:sp>
        <p:nvSpPr>
          <p:cNvPr id="18" name="Rectangle 17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TextBox 18"/>
          <p:cNvSpPr txBox="1"/>
          <p:nvPr/>
        </p:nvSpPr>
        <p:spPr>
          <a:xfrm>
            <a:off x="300000" y="6620256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 Conference on Nuclear Physics</a:t>
            </a:r>
            <a:r>
              <a:rPr sz="1100" b="0" i="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977600" y="6583680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3 / 12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060D86A-26EC-5A59-C8AE-97F2592405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46298" y="1620000"/>
            <a:ext cx="3445702" cy="4594269"/>
          </a:xfrm>
          <a:prstGeom prst="rect">
            <a:avLst/>
          </a:prstGeom>
        </p:spPr>
      </p:pic>
      <p:grpSp>
        <p:nvGrpSpPr>
          <p:cNvPr id="29" name="Group 28">
            <a:extLst>
              <a:ext uri="{FF2B5EF4-FFF2-40B4-BE49-F238E27FC236}">
                <a16:creationId xmlns:a16="http://schemas.microsoft.com/office/drawing/2014/main" id="{5E22148F-9FC7-2BD1-01B4-21D3FAA42589}"/>
              </a:ext>
            </a:extLst>
          </p:cNvPr>
          <p:cNvGrpSpPr/>
          <p:nvPr/>
        </p:nvGrpSpPr>
        <p:grpSpPr>
          <a:xfrm>
            <a:off x="457199" y="4164269"/>
            <a:ext cx="8117841" cy="2267346"/>
            <a:chOff x="457199" y="4164269"/>
            <a:chExt cx="8117841" cy="2267346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id="{4989353A-5BCC-E5E6-4AF5-F53DE9884D74}"/>
                </a:ext>
              </a:extLst>
            </p:cNvPr>
            <p:cNvGrpSpPr/>
            <p:nvPr/>
          </p:nvGrpSpPr>
          <p:grpSpPr>
            <a:xfrm>
              <a:off x="457199" y="4164269"/>
              <a:ext cx="8117841" cy="2196442"/>
              <a:chOff x="5900000" y="4030000"/>
              <a:chExt cx="6300000" cy="2196442"/>
            </a:xfrm>
          </p:grpSpPr>
          <p:sp>
            <p:nvSpPr>
              <p:cNvPr id="14" name="Rectangle 13"/>
              <p:cNvSpPr/>
              <p:nvPr/>
            </p:nvSpPr>
            <p:spPr>
              <a:xfrm>
                <a:off x="5900000" y="4030000"/>
                <a:ext cx="6100000" cy="2050000"/>
              </a:xfrm>
              <a:prstGeom prst="rect">
                <a:avLst/>
              </a:prstGeom>
              <a:solidFill>
                <a:srgbClr val="E8ECF2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5900000" y="4030000"/>
                <a:ext cx="109728" cy="2050000"/>
              </a:xfrm>
              <a:prstGeom prst="rect">
                <a:avLst/>
              </a:prstGeom>
              <a:solidFill>
                <a:srgbClr val="E39B3B"/>
              </a:solidFill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/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6100000" y="4109921"/>
                <a:ext cx="6100000" cy="320000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/>
                <a:r>
                  <a:rPr sz="1800" b="1" i="0" dirty="0">
                    <a:solidFill>
                      <a:srgbClr val="1D3E76"/>
                    </a:solidFill>
                    <a:latin typeface="Georgia"/>
                  </a:rPr>
                  <a:t>CLS @ IGISOL  →  </a:t>
                </a:r>
                <a:r>
                  <a:rPr sz="1800" b="1" i="0" dirty="0">
                    <a:solidFill>
                      <a:srgbClr val="E39B3B"/>
                    </a:solidFill>
                    <a:latin typeface="Georgia"/>
                  </a:rPr>
                  <a:t>V</a:t>
                </a:r>
                <a:r>
                  <a:rPr sz="1800" b="1" i="0" dirty="0">
                    <a:solidFill>
                      <a:srgbClr val="1D3E76"/>
                    </a:solidFill>
                    <a:latin typeface="Georgia"/>
                  </a:rPr>
                  <a:t> isotopes</a:t>
                </a:r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117970" y="4434861"/>
                <a:ext cx="5800000" cy="1791581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>
                  <a:lnSpc>
                    <a:spcPct val="125000"/>
                  </a:lnSpc>
                  <a:spcAft>
                    <a:spcPts val="400"/>
                  </a:spcAft>
                </a:pPr>
                <a:r>
                  <a:rPr lang="en-US" sz="1700" b="1" dirty="0">
                    <a:solidFill>
                      <a:srgbClr val="1D3E76"/>
                    </a:solidFill>
                    <a:latin typeface="Georgia"/>
                  </a:rPr>
                  <a:t>▸  </a:t>
                </a:r>
                <a:r>
                  <a:rPr lang="en-US" sz="1700" dirty="0">
                    <a:solidFill>
                      <a:srgbClr val="555555"/>
                    </a:solidFill>
                    <a:latin typeface="Georgia"/>
                  </a:rPr>
                  <a:t>Production on thin target, recoil in gas cell→ ideal for refractory elements.</a:t>
                </a:r>
              </a:p>
              <a:p>
                <a:pPr>
                  <a:lnSpc>
                    <a:spcPct val="125000"/>
                  </a:lnSpc>
                  <a:spcAft>
                    <a:spcPts val="400"/>
                  </a:spcAft>
                </a:pPr>
                <a:r>
                  <a:rPr sz="1700" b="1" i="0" dirty="0">
                    <a:solidFill>
                      <a:srgbClr val="1D3E76"/>
                    </a:solidFill>
                    <a:latin typeface="Georgia"/>
                  </a:rPr>
                  <a:t>▸  </a:t>
                </a:r>
                <a:r>
                  <a:rPr sz="1700" b="0" i="0" dirty="0">
                    <a:solidFill>
                      <a:srgbClr val="555555"/>
                    </a:solidFill>
                    <a:latin typeface="Georgia"/>
                  </a:rPr>
                  <a:t>Fluorescence detection</a:t>
                </a:r>
                <a:r>
                  <a:rPr lang="en-US" sz="1700" b="0" i="0" dirty="0">
                    <a:solidFill>
                      <a:srgbClr val="555555"/>
                    </a:solidFill>
                    <a:latin typeface="Georgia"/>
                  </a:rPr>
                  <a:t>.</a:t>
                </a:r>
                <a:r>
                  <a:rPr sz="1700" b="0" i="0" dirty="0">
                    <a:solidFill>
                      <a:srgbClr val="555555"/>
                    </a:solidFill>
                    <a:latin typeface="Georgia"/>
                  </a:rPr>
                  <a:t> </a:t>
                </a:r>
                <a:endParaRPr lang="en-US" sz="1700" b="0" i="0" dirty="0">
                  <a:solidFill>
                    <a:srgbClr val="555555"/>
                  </a:solidFill>
                  <a:latin typeface="Georgia"/>
                </a:endParaRPr>
              </a:p>
              <a:p>
                <a:pPr>
                  <a:lnSpc>
                    <a:spcPct val="125000"/>
                  </a:lnSpc>
                  <a:spcAft>
                    <a:spcPts val="400"/>
                  </a:spcAft>
                </a:pPr>
                <a:r>
                  <a:rPr lang="en-US" sz="1700" b="1" dirty="0">
                    <a:solidFill>
                      <a:srgbClr val="1D3E76"/>
                    </a:solidFill>
                    <a:latin typeface="Georgia"/>
                  </a:rPr>
                  <a:t>▸  </a:t>
                </a:r>
                <a:r>
                  <a:rPr lang="en-US" sz="1700" dirty="0">
                    <a:solidFill>
                      <a:srgbClr val="555555"/>
                    </a:solidFill>
                    <a:latin typeface="Georgia"/>
                  </a:rPr>
                  <a:t>Photon background (depending on the ion beam isobaric purity).</a:t>
                </a:r>
              </a:p>
              <a:p>
                <a:pPr>
                  <a:lnSpc>
                    <a:spcPct val="125000"/>
                  </a:lnSpc>
                  <a:spcAft>
                    <a:spcPts val="400"/>
                  </a:spcAft>
                </a:pPr>
                <a:endParaRPr lang="en-US" sz="1700" b="0" i="0" dirty="0">
                  <a:solidFill>
                    <a:srgbClr val="555555"/>
                  </a:solidFill>
                  <a:latin typeface="Georgia"/>
                </a:endParaRPr>
              </a:p>
              <a:p>
                <a:pPr algn="l">
                  <a:lnSpc>
                    <a:spcPct val="125000"/>
                  </a:lnSpc>
                  <a:spcAft>
                    <a:spcPts val="400"/>
                  </a:spcAft>
                </a:pPr>
                <a:endParaRPr lang="en-US" sz="1600" dirty="0">
                  <a:solidFill>
                    <a:srgbClr val="555555"/>
                  </a:solidFill>
                  <a:latin typeface="Georgia"/>
                </a:endParaRPr>
              </a:p>
            </p:txBody>
          </p:sp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73D7528-D20C-348B-BE20-BDF935E6643B}"/>
                </a:ext>
              </a:extLst>
            </p:cNvPr>
            <p:cNvSpPr txBox="1"/>
            <p:nvPr/>
          </p:nvSpPr>
          <p:spPr>
            <a:xfrm>
              <a:off x="738064" y="5816062"/>
              <a:ext cx="5600166" cy="6155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rgbClr val="555555"/>
                  </a:solidFill>
                  <a:latin typeface="Georgia"/>
                </a:rPr>
                <a:t>CLS: Collinear Laser Spectroscopy</a:t>
              </a:r>
            </a:p>
            <a:p>
              <a:endParaRPr lang="en-BE" sz="1700" dirty="0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0640270-C622-00B1-3193-8392DD83274C}"/>
              </a:ext>
            </a:extLst>
          </p:cNvPr>
          <p:cNvGrpSpPr/>
          <p:nvPr/>
        </p:nvGrpSpPr>
        <p:grpSpPr>
          <a:xfrm>
            <a:off x="457200" y="1668731"/>
            <a:ext cx="8117840" cy="2050000"/>
            <a:chOff x="457200" y="1668731"/>
            <a:chExt cx="8117840" cy="2050000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BCABB257-8E35-C1B1-04DB-1ECCF2F42888}"/>
                </a:ext>
              </a:extLst>
            </p:cNvPr>
            <p:cNvGrpSpPr/>
            <p:nvPr/>
          </p:nvGrpSpPr>
          <p:grpSpPr>
            <a:xfrm>
              <a:off x="457200" y="1668731"/>
              <a:ext cx="8117840" cy="2050000"/>
              <a:chOff x="5900000" y="1780000"/>
              <a:chExt cx="6300000" cy="2050000"/>
            </a:xfrm>
          </p:grpSpPr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C8DD1222-D6A0-94D0-7695-CA5882AAD3FB}"/>
                  </a:ext>
                </a:extLst>
              </p:cNvPr>
              <p:cNvGrpSpPr/>
              <p:nvPr/>
            </p:nvGrpSpPr>
            <p:grpSpPr>
              <a:xfrm>
                <a:off x="5900000" y="1780000"/>
                <a:ext cx="6100000" cy="2050000"/>
                <a:chOff x="5900000" y="1780000"/>
                <a:chExt cx="6100000" cy="2050000"/>
              </a:xfrm>
            </p:grpSpPr>
            <p:sp>
              <p:nvSpPr>
                <p:cNvPr id="10" name="Rectangle 9"/>
                <p:cNvSpPr/>
                <p:nvPr/>
              </p:nvSpPr>
              <p:spPr>
                <a:xfrm>
                  <a:off x="5900000" y="1780000"/>
                  <a:ext cx="6100000" cy="2050000"/>
                </a:xfrm>
                <a:prstGeom prst="rect">
                  <a:avLst/>
                </a:prstGeom>
                <a:solidFill>
                  <a:srgbClr val="E8ECF2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  <p:sp>
              <p:nvSpPr>
                <p:cNvPr id="11" name="Rectangle 10"/>
                <p:cNvSpPr/>
                <p:nvPr/>
              </p:nvSpPr>
              <p:spPr>
                <a:xfrm>
                  <a:off x="5900000" y="1780000"/>
                  <a:ext cx="109728" cy="2050000"/>
                </a:xfrm>
                <a:prstGeom prst="rect">
                  <a:avLst/>
                </a:prstGeom>
                <a:solidFill>
                  <a:srgbClr val="E39B3B"/>
                </a:solidFill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2FF391C3-BF2B-2C3F-7954-9F6D302CC974}"/>
                  </a:ext>
                </a:extLst>
              </p:cNvPr>
              <p:cNvGrpSpPr/>
              <p:nvPr/>
            </p:nvGrpSpPr>
            <p:grpSpPr>
              <a:xfrm>
                <a:off x="6100000" y="1830000"/>
                <a:ext cx="6100000" cy="1707547"/>
                <a:chOff x="6100000" y="1830000"/>
                <a:chExt cx="6100000" cy="1707547"/>
              </a:xfrm>
            </p:grpSpPr>
            <p:sp>
              <p:nvSpPr>
                <p:cNvPr id="12" name="TextBox 11"/>
                <p:cNvSpPr txBox="1"/>
                <p:nvPr/>
              </p:nvSpPr>
              <p:spPr>
                <a:xfrm>
                  <a:off x="6100000" y="1830000"/>
                  <a:ext cx="6100000" cy="320000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t">
                  <a:spAutoFit/>
                </a:bodyPr>
                <a:lstStyle/>
                <a:p>
                  <a:pPr algn="l"/>
                  <a:r>
                    <a:rPr sz="1800" b="1" i="0" dirty="0">
                      <a:solidFill>
                        <a:srgbClr val="1D3E76"/>
                      </a:solidFill>
                      <a:latin typeface="Georgia"/>
                    </a:rPr>
                    <a:t>CRIS @ ISOLDE  →  </a:t>
                  </a:r>
                  <a:r>
                    <a:rPr sz="1800" b="1" i="0" dirty="0" err="1">
                      <a:solidFill>
                        <a:srgbClr val="E39B3B"/>
                      </a:solidFill>
                      <a:latin typeface="Georgia"/>
                    </a:rPr>
                    <a:t>Ar</a:t>
                  </a:r>
                  <a:r>
                    <a:rPr sz="1800" b="1" i="0" dirty="0">
                      <a:solidFill>
                        <a:srgbClr val="1D3E76"/>
                      </a:solidFill>
                      <a:latin typeface="Georgia"/>
                    </a:rPr>
                    <a:t> isotopes</a:t>
                  </a:r>
                </a:p>
              </p:txBody>
            </p:sp>
            <p:sp>
              <p:nvSpPr>
                <p:cNvPr id="13" name="TextBox 12"/>
                <p:cNvSpPr txBox="1"/>
                <p:nvPr/>
              </p:nvSpPr>
              <p:spPr>
                <a:xfrm>
                  <a:off x="6117970" y="2124275"/>
                  <a:ext cx="5800000" cy="1413272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anchor="t">
                  <a:spAutoFit/>
                </a:bodyPr>
                <a:lstStyle/>
                <a:p>
                  <a:pPr>
                    <a:lnSpc>
                      <a:spcPct val="125000"/>
                    </a:lnSpc>
                    <a:spcAft>
                      <a:spcPts val="400"/>
                    </a:spcAft>
                  </a:pPr>
                  <a:r>
                    <a:rPr lang="en-US" sz="1700" b="1" dirty="0">
                      <a:solidFill>
                        <a:srgbClr val="1D3E76"/>
                      </a:solidFill>
                      <a:latin typeface="Georgia"/>
                    </a:rPr>
                    <a:t>▸  </a:t>
                  </a:r>
                  <a:r>
                    <a:rPr lang="en-US" sz="1700" dirty="0">
                      <a:solidFill>
                        <a:srgbClr val="555555"/>
                      </a:solidFill>
                      <a:latin typeface="Georgia"/>
                    </a:rPr>
                    <a:t>Production via protons on </a:t>
                  </a:r>
                  <a:r>
                    <a:rPr lang="en-US" sz="1700" dirty="0" err="1">
                      <a:solidFill>
                        <a:srgbClr val="555555"/>
                      </a:solidFill>
                      <a:latin typeface="Georgia"/>
                    </a:rPr>
                    <a:t>thich</a:t>
                  </a:r>
                  <a:r>
                    <a:rPr lang="en-US" sz="1700" dirty="0">
                      <a:solidFill>
                        <a:srgbClr val="555555"/>
                      </a:solidFill>
                      <a:latin typeface="Georgia"/>
                    </a:rPr>
                    <a:t> target.</a:t>
                  </a:r>
                </a:p>
                <a:p>
                  <a:pPr>
                    <a:lnSpc>
                      <a:spcPct val="125000"/>
                    </a:lnSpc>
                    <a:spcAft>
                      <a:spcPts val="400"/>
                    </a:spcAft>
                  </a:pPr>
                  <a:r>
                    <a:rPr sz="1700" b="1" i="0" dirty="0">
                      <a:solidFill>
                        <a:srgbClr val="1D3E76"/>
                      </a:solidFill>
                      <a:latin typeface="Georgia"/>
                    </a:rPr>
                    <a:t>▸  </a:t>
                  </a:r>
                  <a:r>
                    <a:rPr sz="1700" b="0" i="0" dirty="0">
                      <a:solidFill>
                        <a:srgbClr val="555555"/>
                      </a:solidFill>
                      <a:latin typeface="Georgia"/>
                    </a:rPr>
                    <a:t>Step-wise resonance </a:t>
                  </a:r>
                  <a:r>
                    <a:rPr sz="1700" b="0" i="0" dirty="0" err="1">
                      <a:solidFill>
                        <a:srgbClr val="555555"/>
                      </a:solidFill>
                      <a:latin typeface="Georgia"/>
                    </a:rPr>
                    <a:t>ionisation</a:t>
                  </a:r>
                  <a:r>
                    <a:rPr sz="1700" b="0" i="0" dirty="0">
                      <a:solidFill>
                        <a:srgbClr val="555555"/>
                      </a:solidFill>
                      <a:latin typeface="Georgia"/>
                    </a:rPr>
                    <a:t>, ion detection</a:t>
                  </a:r>
                  <a:r>
                    <a:rPr lang="en-US" sz="1700" b="0" i="0" dirty="0">
                      <a:solidFill>
                        <a:srgbClr val="555555"/>
                      </a:solidFill>
                      <a:latin typeface="Georgia"/>
                    </a:rPr>
                    <a:t>.</a:t>
                  </a:r>
                  <a:endParaRPr sz="1700" b="0" i="0" dirty="0">
                    <a:solidFill>
                      <a:srgbClr val="555555"/>
                    </a:solidFill>
                    <a:latin typeface="Georgia"/>
                  </a:endParaRPr>
                </a:p>
                <a:p>
                  <a:pPr algn="l">
                    <a:lnSpc>
                      <a:spcPct val="125000"/>
                    </a:lnSpc>
                    <a:spcAft>
                      <a:spcPts val="400"/>
                    </a:spcAft>
                  </a:pPr>
                  <a:r>
                    <a:rPr sz="1700" b="1" i="0" dirty="0">
                      <a:solidFill>
                        <a:srgbClr val="1D3E76"/>
                      </a:solidFill>
                      <a:latin typeface="Georgia"/>
                    </a:rPr>
                    <a:t>▸  </a:t>
                  </a:r>
                  <a:r>
                    <a:rPr sz="1700" b="0" i="0" dirty="0">
                      <a:solidFill>
                        <a:srgbClr val="555555"/>
                      </a:solidFill>
                      <a:latin typeface="Georgia"/>
                    </a:rPr>
                    <a:t>Near-background-free → reach the most exotic isotopes</a:t>
                  </a:r>
                  <a:r>
                    <a:rPr lang="en-US" sz="1700" b="0" i="0" dirty="0">
                      <a:solidFill>
                        <a:srgbClr val="555555"/>
                      </a:solidFill>
                      <a:latin typeface="Georgia"/>
                    </a:rPr>
                    <a:t>.</a:t>
                  </a:r>
                </a:p>
                <a:p>
                  <a:pPr algn="l">
                    <a:lnSpc>
                      <a:spcPct val="125000"/>
                    </a:lnSpc>
                    <a:spcAft>
                      <a:spcPts val="400"/>
                    </a:spcAft>
                  </a:pPr>
                  <a:endParaRPr lang="en-US" sz="1600" dirty="0">
                    <a:solidFill>
                      <a:srgbClr val="555555"/>
                    </a:solidFill>
                    <a:latin typeface="Georgia"/>
                  </a:endParaRPr>
                </a:p>
              </p:txBody>
            </p:sp>
          </p:grpSp>
        </p:grp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FB258B-D9C6-EE66-D7AC-A25F1E089044}"/>
                </a:ext>
              </a:extLst>
            </p:cNvPr>
            <p:cNvSpPr txBox="1"/>
            <p:nvPr/>
          </p:nvSpPr>
          <p:spPr>
            <a:xfrm>
              <a:off x="738064" y="3334043"/>
              <a:ext cx="5600166" cy="3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700" dirty="0">
                  <a:solidFill>
                    <a:srgbClr val="555555"/>
                  </a:solidFill>
                  <a:latin typeface="Georgia"/>
                </a:rPr>
                <a:t>CRIS: Collinear Resonance </a:t>
              </a:r>
              <a:r>
                <a:rPr lang="en-US" sz="1700" dirty="0" err="1">
                  <a:solidFill>
                    <a:srgbClr val="555555"/>
                  </a:solidFill>
                  <a:latin typeface="Georgia"/>
                </a:rPr>
                <a:t>Ionisation</a:t>
              </a:r>
              <a:r>
                <a:rPr lang="en-US" sz="1700" dirty="0">
                  <a:solidFill>
                    <a:srgbClr val="555555"/>
                  </a:solidFill>
                  <a:latin typeface="Georgia"/>
                </a:rPr>
                <a:t> Spectroscopy</a:t>
              </a:r>
              <a:endParaRPr lang="en-BE" sz="1700" dirty="0">
                <a:solidFill>
                  <a:srgbClr val="555555"/>
                </a:solidFill>
                <a:latin typeface="Georgia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267200" y="3291840"/>
            <a:ext cx="3657600" cy="24000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0" y="2331720"/>
            <a:ext cx="12192000" cy="4000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sz="2000" b="1">
                <a:solidFill>
                  <a:srgbClr val="E39B3B"/>
                </a:solidFill>
                <a:latin typeface="Georgia"/>
              </a:rPr>
              <a:t>Part 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566160"/>
            <a:ext cx="12192000" cy="8000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sz="5400" b="1">
                <a:solidFill>
                  <a:srgbClr val="FFFFFF"/>
                </a:solidFill>
                <a:latin typeface="Georgia"/>
              </a:rPr>
              <a:t>Argon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12192000" cy="4000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sz="2000">
                <a:solidFill>
                  <a:srgbClr val="7FA6D6"/>
                </a:solidFill>
                <a:latin typeface="Georgia"/>
              </a:rPr>
              <a:t>CRIS-ISOLDE campaign  ·  ³⁹⁻⁴⁷Ar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982E-2F05-92CC-D03A-97BD799D6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DAC4ABD3-2FB1-1A42-F736-4940DB3D6185}"/>
              </a:ext>
            </a:extLst>
          </p:cNvPr>
          <p:cNvSpPr/>
          <p:nvPr/>
        </p:nvSpPr>
        <p:spPr>
          <a:xfrm>
            <a:off x="-153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45F867-4626-3058-182B-1A81E09D7F08}"/>
              </a:ext>
            </a:extLst>
          </p:cNvPr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BDF0D6D-ECEA-E624-ECC0-955DB2D55EF6}"/>
              </a:ext>
            </a:extLst>
          </p:cNvPr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D46A238-39EA-6891-0AF6-D8F842D59CA8}"/>
              </a:ext>
            </a:extLst>
          </p:cNvPr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The Ar chain — CRIS campaign at ISOLDE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9BEBDA-FCD6-360E-A5B1-D4EA29C8CC25}"/>
              </a:ext>
            </a:extLst>
          </p:cNvPr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dirty="0">
                <a:solidFill>
                  <a:schemeClr val="bg1"/>
                </a:solidFill>
                <a:latin typeface="Georgia"/>
              </a:rPr>
              <a:t>³⁹⁻⁴⁷</a:t>
            </a:r>
            <a:r>
              <a:rPr sz="1600" b="0" i="0" dirty="0" err="1">
                <a:solidFill>
                  <a:schemeClr val="bg1"/>
                </a:solidFill>
                <a:latin typeface="Georgia"/>
              </a:rPr>
              <a:t>Ar</a:t>
            </a:r>
            <a:r>
              <a:rPr sz="1600" b="0" i="0" dirty="0">
                <a:solidFill>
                  <a:schemeClr val="bg1"/>
                </a:solidFill>
                <a:latin typeface="Georgia"/>
              </a:rPr>
              <a:t> hyperfine spectra recorded in the 2025 CRIS run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90C81F-0C4A-7731-7978-26B9388A638D}"/>
              </a:ext>
            </a:extLst>
          </p:cNvPr>
          <p:cNvSpPr txBox="1"/>
          <p:nvPr/>
        </p:nvSpPr>
        <p:spPr>
          <a:xfrm>
            <a:off x="6604900" y="6288572"/>
            <a:ext cx="6600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i="1" dirty="0">
                <a:solidFill>
                  <a:srgbClr val="555555"/>
                </a:solidFill>
                <a:latin typeface="Georgia"/>
              </a:rPr>
              <a:t>Fitted hyperfine spectra of ³⁹⁻⁴⁷</a:t>
            </a:r>
            <a:r>
              <a:rPr sz="1100" b="0" i="1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sz="1100" b="0" i="1" dirty="0">
                <a:solidFill>
                  <a:srgbClr val="555555"/>
                </a:solidFill>
                <a:latin typeface="Georgia"/>
              </a:rPr>
              <a:t> (data · black; total fit · red)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B882737-2C99-0D35-B1BE-939C2BD38005}"/>
              </a:ext>
            </a:extLst>
          </p:cNvPr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3DA643E-6215-28C5-563B-A4A23E3FE333}"/>
              </a:ext>
            </a:extLst>
          </p:cNvPr>
          <p:cNvSpPr txBox="1"/>
          <p:nvPr/>
        </p:nvSpPr>
        <p:spPr>
          <a:xfrm>
            <a:off x="365760" y="6603258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b="0" i="0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Conference on Nuclear Physics</a:t>
            </a:r>
            <a:r>
              <a:rPr sz="1100" b="0" i="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FFAFDC5-82A3-44FF-9D89-8CCD56BE3322}"/>
              </a:ext>
            </a:extLst>
          </p:cNvPr>
          <p:cNvSpPr txBox="1"/>
          <p:nvPr/>
        </p:nvSpPr>
        <p:spPr>
          <a:xfrm>
            <a:off x="10896787" y="6594457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4 / 12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91FE92-D385-5D39-A955-998CCD9B0FDA}"/>
                  </a:ext>
                </a:extLst>
              </p:cNvPr>
              <p:cNvSpPr txBox="1"/>
              <p:nvPr/>
            </p:nvSpPr>
            <p:spPr>
              <a:xfrm>
                <a:off x="4373815" y="1545282"/>
                <a:ext cx="3103105" cy="2851037"/>
              </a:xfrm>
              <a:prstGeom prst="rect">
                <a:avLst/>
              </a:prstGeom>
              <a:noFill/>
            </p:spPr>
            <p:txBody>
              <a:bodyPr wrap="square" lIns="0" tIns="0" rIns="0" bIns="0" anchor="t">
                <a:spAutoFit/>
              </a:bodyPr>
              <a:lstStyle/>
              <a:p>
                <a:pPr algn="l"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▸  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Extended the </a:t>
                </a:r>
                <a:r>
                  <a:rPr lang="en-US" sz="1500" b="0" i="0" dirty="0" err="1">
                    <a:solidFill>
                      <a:srgbClr val="555555"/>
                    </a:solidFill>
                    <a:latin typeface="Georgia" panose="02040502050405020303" pitchFamily="18" charset="0"/>
                  </a:rPr>
                  <a:t>Ar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 chain across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𝒇</m:t>
                        </m:r>
                      </m:e>
                      <m:sub>
                        <m:r>
                          <a:rPr lang="en-US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/</m:t>
                        </m:r>
                        <m:r>
                          <a:rPr lang="en-US" sz="1500" b="1" i="1" smtClean="0">
                            <a:solidFill>
                              <a:schemeClr val="tx2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r>
                  <a:rPr lang="ar-AE" sz="1500" b="1" i="0" dirty="0">
                    <a:solidFill>
                      <a:schemeClr val="tx2"/>
                    </a:solidFill>
                    <a:latin typeface="Georgia" panose="02040502050405020303" pitchFamily="18" charset="0"/>
                  </a:rPr>
                  <a:t> 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and </a:t>
                </a:r>
                <a:r>
                  <a:rPr lang="en-US" sz="150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over the shell closure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 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N = 28</a:t>
                </a:r>
              </a:p>
              <a:p>
                <a:pPr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b="1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▸  </a:t>
                </a:r>
                <a:r>
                  <a:rPr lang="en-US" sz="1500" b="1" dirty="0">
                    <a:solidFill>
                      <a:schemeClr val="tx2"/>
                    </a:solidFill>
                    <a:latin typeface="Georgia" panose="02040502050405020303" pitchFamily="18" charset="0"/>
                  </a:rPr>
                  <a:t>Even isotopes: </a:t>
                </a:r>
                <a:r>
                  <a:rPr lang="en-US" sz="150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radii only</a:t>
                </a:r>
              </a:p>
              <a:p>
                <a:pPr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b="1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▸  </a:t>
                </a:r>
                <a:r>
                  <a:rPr lang="en-US" sz="1500" b="1" dirty="0">
                    <a:solidFill>
                      <a:schemeClr val="tx2"/>
                    </a:solidFill>
                    <a:latin typeface="Georgia" panose="02040502050405020303" pitchFamily="18" charset="0"/>
                  </a:rPr>
                  <a:t>Odd isotopes: </a:t>
                </a:r>
                <a:r>
                  <a:rPr lang="en-US" sz="150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nuclear EM moments dominated by odd neutrons.</a:t>
                </a:r>
              </a:p>
              <a:p>
                <a:pPr algn="l">
                  <a:lnSpc>
                    <a:spcPct val="130000"/>
                  </a:lnSpc>
                  <a:spcAft>
                    <a:spcPts val="400"/>
                  </a:spcAft>
                </a:pP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▸  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Ground-state spins confirmed for 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⁴⁵</a:t>
                </a:r>
                <a:r>
                  <a:rPr lang="en-US" sz="1500" b="1" i="0" dirty="0" err="1">
                    <a:solidFill>
                      <a:srgbClr val="1D3E76"/>
                    </a:solidFill>
                    <a:latin typeface="Georgia" panose="02040502050405020303" pitchFamily="18" charset="0"/>
                  </a:rPr>
                  <a:t>Ar</a:t>
                </a:r>
                <a:r>
                  <a:rPr lang="en-US" sz="1500" b="1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 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(I = 7/2)</a:t>
                </a:r>
                <a:r>
                  <a:rPr lang="en-US" sz="1500" b="0" i="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 and 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⁴⁷</a:t>
                </a:r>
                <a:r>
                  <a:rPr lang="en-US" sz="1500" b="1" i="0" dirty="0" err="1">
                    <a:solidFill>
                      <a:srgbClr val="1D3E76"/>
                    </a:solidFill>
                    <a:latin typeface="Georgia" panose="02040502050405020303" pitchFamily="18" charset="0"/>
                  </a:rPr>
                  <a:t>Ar</a:t>
                </a:r>
                <a:r>
                  <a:rPr lang="en-US" sz="1500" b="1" i="0" dirty="0">
                    <a:solidFill>
                      <a:srgbClr val="1D3E76"/>
                    </a:solidFill>
                    <a:latin typeface="Georgia" panose="02040502050405020303" pitchFamily="18" charset="0"/>
                  </a:rPr>
                  <a:t> (I = 3/2)</a:t>
                </a:r>
                <a:r>
                  <a:rPr lang="en-US" sz="1500" dirty="0">
                    <a:solidFill>
                      <a:srgbClr val="555555"/>
                    </a:solidFill>
                    <a:latin typeface="Georgia" panose="02040502050405020303" pitchFamily="18" charset="0"/>
                  </a:rPr>
                  <a:t>.</a:t>
                </a: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8C91FE92-D385-5D39-A955-998CCD9B0F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73815" y="1545282"/>
                <a:ext cx="3103105" cy="2851037"/>
              </a:xfrm>
              <a:prstGeom prst="rect">
                <a:avLst/>
              </a:prstGeom>
              <a:blipFill>
                <a:blip r:embed="rId3"/>
                <a:stretch>
                  <a:fillRect l="-3725" t="-427" r="-3725" b="-2991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CA0CDF8D-515F-DDF1-AF3C-EBA3CC8FD32D}"/>
              </a:ext>
            </a:extLst>
          </p:cNvPr>
          <p:cNvSpPr txBox="1"/>
          <p:nvPr/>
        </p:nvSpPr>
        <p:spPr>
          <a:xfrm>
            <a:off x="-1101387" y="6161157"/>
            <a:ext cx="66000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en-US" sz="1100" b="0" i="1" dirty="0">
                <a:solidFill>
                  <a:srgbClr val="555555"/>
                </a:solidFill>
                <a:latin typeface="Georgia"/>
              </a:rPr>
              <a:t>Even- even </a:t>
            </a:r>
            <a:r>
              <a:rPr lang="en-US" sz="1100" b="0" i="1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lang="en-US" sz="1100" b="0" i="1" dirty="0">
                <a:solidFill>
                  <a:srgbClr val="555555"/>
                </a:solidFill>
                <a:latin typeface="Georgia"/>
              </a:rPr>
              <a:t> </a:t>
            </a:r>
            <a:r>
              <a:rPr lang="en-US" sz="1100" i="1" dirty="0">
                <a:solidFill>
                  <a:srgbClr val="555555"/>
                </a:solidFill>
                <a:latin typeface="Georgia"/>
              </a:rPr>
              <a:t>isotopes, no hyperfine structure because of I=</a:t>
            </a:r>
            <a:r>
              <a:rPr lang="en-US" sz="1100" i="1" dirty="0">
                <a:solidFill>
                  <a:srgbClr val="555555"/>
                </a:solidFill>
                <a:latin typeface="+mj-lt"/>
              </a:rPr>
              <a:t>0</a:t>
            </a:r>
            <a:r>
              <a:rPr lang="en-US" sz="1100" i="1" dirty="0">
                <a:solidFill>
                  <a:srgbClr val="555555"/>
                </a:solidFill>
                <a:latin typeface="Georgia"/>
              </a:rPr>
              <a:t> </a:t>
            </a:r>
            <a:endParaRPr sz="1100" b="0" i="1" dirty="0">
              <a:solidFill>
                <a:srgbClr val="555555"/>
              </a:solidFill>
              <a:latin typeface="Georgi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DC38D14-AF8A-E427-DEB4-29597837C28C}"/>
              </a:ext>
            </a:extLst>
          </p:cNvPr>
          <p:cNvSpPr txBox="1"/>
          <p:nvPr/>
        </p:nvSpPr>
        <p:spPr>
          <a:xfrm>
            <a:off x="4405345" y="5122269"/>
            <a:ext cx="2881209" cy="974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</a:t>
            </a:r>
            <a:r>
              <a:rPr lang="en-US" sz="1500" dirty="0">
                <a:solidFill>
                  <a:srgbClr val="555555"/>
                </a:solidFill>
                <a:latin typeface="Georgia" panose="02040502050405020303" pitchFamily="18" charset="0"/>
              </a:rPr>
              <a:t>In this talk we focus in </a:t>
            </a:r>
            <a:r>
              <a:rPr lang="en-US" sz="1500" b="1" dirty="0">
                <a:solidFill>
                  <a:schemeClr val="tx2"/>
                </a:solidFill>
                <a:latin typeface="Georgia" panose="02040502050405020303" pitchFamily="18" charset="0"/>
              </a:rPr>
              <a:t>EM moments</a:t>
            </a:r>
            <a:r>
              <a:rPr lang="en-US" sz="1500" dirty="0">
                <a:solidFill>
                  <a:srgbClr val="555555"/>
                </a:solidFill>
                <a:latin typeface="Georgia" panose="02040502050405020303" pitchFamily="18" charset="0"/>
              </a:rPr>
              <a:t>.</a:t>
            </a:r>
          </a:p>
          <a:p>
            <a:endParaRPr lang="en-BE" sz="1500" dirty="0"/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BEAA33AC-4B52-A1BD-AACD-91C4123897D7}"/>
              </a:ext>
            </a:extLst>
          </p:cNvPr>
          <p:cNvSpPr/>
          <p:nvPr/>
        </p:nvSpPr>
        <p:spPr>
          <a:xfrm>
            <a:off x="4308015" y="5131794"/>
            <a:ext cx="2978540" cy="662841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799213AC-03F6-5A4D-7ACD-9524555E34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27" y="1365713"/>
            <a:ext cx="4099301" cy="471024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F6BBADE-E560-449D-40B3-6DBF40C66BC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8307" y="1145387"/>
            <a:ext cx="3665043" cy="5036893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9CACD855-3174-FFF9-CFE4-907015137384}"/>
              </a:ext>
            </a:extLst>
          </p:cNvPr>
          <p:cNvSpPr/>
          <p:nvPr/>
        </p:nvSpPr>
        <p:spPr>
          <a:xfrm>
            <a:off x="7672104" y="1078972"/>
            <a:ext cx="4360311" cy="5122358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246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Moments — this work vs literature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dirty="0">
                <a:solidFill>
                  <a:schemeClr val="bg1"/>
                </a:solidFill>
                <a:latin typeface="Georgia"/>
              </a:rPr>
              <a:t>CRIS matches the literature precision on ³⁹,⁴¹,⁴³Ar and delivers the first moments of ⁴⁵</a:t>
            </a:r>
            <a:r>
              <a:rPr sz="1600" b="0" i="0" dirty="0" err="1">
                <a:solidFill>
                  <a:schemeClr val="bg1"/>
                </a:solidFill>
                <a:latin typeface="Georgia"/>
              </a:rPr>
              <a:t>Ar</a:t>
            </a:r>
            <a:r>
              <a:rPr sz="1600" b="0" i="0" dirty="0">
                <a:solidFill>
                  <a:schemeClr val="bg1"/>
                </a:solidFill>
                <a:latin typeface="Georgia"/>
              </a:rPr>
              <a:t> and ⁴⁷</a:t>
            </a:r>
            <a:r>
              <a:rPr sz="1600" b="0" i="0" dirty="0" err="1">
                <a:solidFill>
                  <a:schemeClr val="bg1"/>
                </a:solidFill>
                <a:latin typeface="Georgia"/>
              </a:rPr>
              <a:t>Ar</a:t>
            </a:r>
            <a:endParaRPr sz="1600" b="0" i="0" dirty="0">
              <a:solidFill>
                <a:schemeClr val="bg1"/>
              </a:solidFill>
              <a:latin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6262760"/>
            <a:ext cx="70000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i="1" dirty="0">
                <a:solidFill>
                  <a:srgbClr val="555555"/>
                </a:solidFill>
                <a:latin typeface="Georgia"/>
              </a:rPr>
              <a:t>CRIS (blue open circles) vs literature (orange open squares: Blaum 2008)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67500" y="1842448"/>
            <a:ext cx="4762938" cy="359970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5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 ³⁹,⁴¹,⁴³Ar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: CRIS μ and Qₛ 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agree with the literature within 1σ</a:t>
            </a:r>
            <a:r>
              <a:rPr lang="en-US"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.</a:t>
            </a:r>
            <a:endParaRPr sz="1500" b="1" dirty="0">
              <a:solidFill>
                <a:srgbClr val="1D3E76"/>
              </a:solidFill>
              <a:latin typeface="Georgia" panose="02040502050405020303" pitchFamily="18" charset="0"/>
            </a:endParaRPr>
          </a:p>
          <a:p>
            <a:pPr algn="l">
              <a:lnSpc>
                <a:spcPct val="135000"/>
              </a:lnSpc>
              <a:spcAft>
                <a:spcPts val="400"/>
              </a:spcAft>
            </a:pPr>
            <a:endParaRPr sz="1500" b="0" i="0" dirty="0">
              <a:solidFill>
                <a:srgbClr val="555555"/>
              </a:solidFill>
              <a:latin typeface="Georgia" panose="02040502050405020303" pitchFamily="18" charset="0"/>
            </a:endParaRPr>
          </a:p>
          <a:p>
            <a:pPr>
              <a:lnSpc>
                <a:spcPct val="135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 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The two new measurements in the neutron rich isotopes reveal the 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increased sensitivity of the CRIS technique</a:t>
            </a:r>
            <a:r>
              <a:rPr lang="en-US"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. </a:t>
            </a:r>
            <a:r>
              <a:rPr lang="en-US" sz="1500" dirty="0">
                <a:solidFill>
                  <a:srgbClr val="555555"/>
                </a:solidFill>
                <a:latin typeface="Georgia" panose="02040502050405020303" pitchFamily="18" charset="0"/>
              </a:rPr>
              <a:t>⁴⁷</a:t>
            </a:r>
            <a:r>
              <a:rPr lang="en-US" sz="1500" dirty="0" err="1">
                <a:solidFill>
                  <a:srgbClr val="555555"/>
                </a:solidFill>
                <a:latin typeface="Georgia" panose="02040502050405020303" pitchFamily="18" charset="0"/>
              </a:rPr>
              <a:t>Ar</a:t>
            </a:r>
            <a:r>
              <a:rPr lang="en-US" sz="1500" dirty="0">
                <a:solidFill>
                  <a:srgbClr val="555555"/>
                </a:solidFill>
                <a:latin typeface="Georgia" panose="02040502050405020303" pitchFamily="18" charset="0"/>
              </a:rPr>
              <a:t> production rate was less than 1000 ions per sec. </a:t>
            </a:r>
            <a:endParaRPr lang="en-US" sz="1500" b="1" dirty="0">
              <a:solidFill>
                <a:srgbClr val="1D3E76"/>
              </a:solidFill>
              <a:latin typeface="Georgia" panose="02040502050405020303" pitchFamily="18" charset="0"/>
            </a:endParaRPr>
          </a:p>
          <a:p>
            <a:pPr algn="l">
              <a:lnSpc>
                <a:spcPct val="135000"/>
              </a:lnSpc>
              <a:spcAft>
                <a:spcPts val="400"/>
              </a:spcAft>
            </a:pPr>
            <a:endParaRPr sz="1500" b="0" i="0" dirty="0">
              <a:solidFill>
                <a:srgbClr val="555555"/>
              </a:solidFill>
              <a:latin typeface="Georgia" panose="02040502050405020303" pitchFamily="18" charset="0"/>
            </a:endParaRPr>
          </a:p>
          <a:p>
            <a:pPr algn="l">
              <a:lnSpc>
                <a:spcPct val="135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What do we actually learn from these 2 new measurements 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one below and one over the shell closure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?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5760" y="6611112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b="0" i="0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Conference on Nuclear Physics</a:t>
            </a:r>
            <a:r>
              <a:rPr sz="1100" b="0" i="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11840" y="6598121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5 / 12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9999C03-C575-0F9F-F794-D49082F53F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375" y="1116803"/>
            <a:ext cx="5702149" cy="51306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Magnetic dipole moments — g-factor systematics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dirty="0">
                <a:solidFill>
                  <a:schemeClr val="bg1"/>
                </a:solidFill>
                <a:latin typeface="Georgia"/>
              </a:rPr>
              <a:t>μ probes the single-particle content of the neutron valence orbits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69199" y="1380744"/>
            <a:ext cx="3544976" cy="43758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 Isotonic comparison with Ca isolates the effect of the 2 proton holes</a:t>
            </a:r>
            <a:r>
              <a:rPr lang="en-US"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 in the wavefunction.</a:t>
            </a:r>
            <a:endParaRPr sz="1500" b="1" dirty="0">
              <a:solidFill>
                <a:srgbClr val="1D3E76"/>
              </a:solidFill>
              <a:latin typeface="Georgia" panose="02040502050405020303" pitchFamily="18" charset="0"/>
            </a:endParaRP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 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N = 21, 23: g(</a:t>
            </a:r>
            <a:r>
              <a:rPr sz="1500" b="0" dirty="0" err="1">
                <a:solidFill>
                  <a:srgbClr val="555555"/>
                </a:solidFill>
                <a:latin typeface="Georgia" panose="02040502050405020303" pitchFamily="18" charset="0"/>
              </a:rPr>
              <a:t>Ar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) ≈ g(Ca)  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pure </a:t>
            </a:r>
            <a:r>
              <a:rPr sz="1500" b="1" dirty="0" err="1">
                <a:solidFill>
                  <a:srgbClr val="1D3E76"/>
                </a:solidFill>
                <a:latin typeface="Georgia" panose="02040502050405020303" pitchFamily="18" charset="0"/>
              </a:rPr>
              <a:t>νf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₇/₂ single-particle regime</a:t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 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N = 25 (⁴³Ar): 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Iπ = 5/2⁻, not 7/2⁻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  seniority-</a:t>
            </a:r>
            <a:r>
              <a:rPr lang="en-US"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3 state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, </a:t>
            </a:r>
            <a:r>
              <a:rPr lang="en-US"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3 unpaired neutron</a:t>
            </a:r>
            <a:r>
              <a:rPr lang="en-US" sz="1500" dirty="0">
                <a:solidFill>
                  <a:srgbClr val="555555"/>
                </a:solidFill>
                <a:latin typeface="Georgia" panose="02040502050405020303" pitchFamily="18" charset="0"/>
              </a:rPr>
              <a:t>s</a:t>
            </a:r>
            <a:r>
              <a:rPr lang="en-US"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 in the 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f₇/₂</a:t>
            </a:r>
            <a:r>
              <a:rPr lang="en-US"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.</a:t>
            </a:r>
            <a:endParaRPr sz="1500" b="0" dirty="0">
              <a:solidFill>
                <a:srgbClr val="555555"/>
              </a:solidFill>
              <a:latin typeface="Georgia" panose="02040502050405020303" pitchFamily="18" charset="0"/>
            </a:endParaRP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 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N = 27 (⁴⁵</a:t>
            </a:r>
            <a:r>
              <a:rPr sz="1500" b="0" dirty="0" err="1">
                <a:solidFill>
                  <a:srgbClr val="555555"/>
                </a:solidFill>
                <a:latin typeface="Georgia" panose="02040502050405020303" pitchFamily="18" charset="0"/>
              </a:rPr>
              <a:t>Ar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): departure begins  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πd₃/₂-hole </a:t>
            </a:r>
            <a:r>
              <a:rPr sz="1500" b="1" dirty="0" err="1">
                <a:solidFill>
                  <a:srgbClr val="1D3E76"/>
                </a:solidFill>
                <a:latin typeface="Georgia" panose="02040502050405020303" pitchFamily="18" charset="0"/>
              </a:rPr>
              <a:t>polarisation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 (tensor</a:t>
            </a:r>
            <a:r>
              <a:rPr lang="en-US"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 force weakens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)</a:t>
            </a:r>
          </a:p>
          <a:p>
            <a:pPr algn="l">
              <a:lnSpc>
                <a:spcPct val="130000"/>
              </a:lnSpc>
              <a:spcAft>
                <a:spcPts val="400"/>
              </a:spcAft>
            </a:pP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▸  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N = 29 (⁴⁷</a:t>
            </a:r>
            <a:r>
              <a:rPr sz="1500" b="0" dirty="0" err="1">
                <a:solidFill>
                  <a:srgbClr val="555555"/>
                </a:solidFill>
                <a:latin typeface="Georgia" panose="02040502050405020303" pitchFamily="18" charset="0"/>
              </a:rPr>
              <a:t>Ar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): </a:t>
            </a:r>
            <a:r>
              <a:rPr sz="1500" b="1" dirty="0">
                <a:solidFill>
                  <a:srgbClr val="1D3E76"/>
                </a:solidFill>
                <a:latin typeface="Georgia" panose="02040502050405020303" pitchFamily="18" charset="0"/>
              </a:rPr>
              <a:t>largest deviation in the chain</a:t>
            </a:r>
            <a:r>
              <a:rPr sz="1500" b="0" dirty="0">
                <a:solidFill>
                  <a:srgbClr val="555555"/>
                </a:solidFill>
                <a:latin typeface="Georgia" panose="02040502050405020303" pitchFamily="18" charset="0"/>
              </a:rPr>
              <a:t>  strong configuration mixing across N=28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6479" y="6066860"/>
            <a:ext cx="7000000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300" b="0" i="1" dirty="0">
                <a:solidFill>
                  <a:srgbClr val="555555"/>
                </a:solidFill>
                <a:latin typeface="Georgia"/>
              </a:rPr>
              <a:t>g-factors  for </a:t>
            </a:r>
            <a:r>
              <a:rPr sz="1300" b="0" i="1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sz="1300" b="0" i="1" dirty="0">
                <a:solidFill>
                  <a:srgbClr val="555555"/>
                </a:solidFill>
                <a:latin typeface="Georgia"/>
              </a:rPr>
              <a:t> (blue) compared with the Ca chain (red)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365760" y="6604884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b="0" i="0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Conference on Nuclear Physics</a:t>
            </a:r>
            <a:r>
              <a:rPr sz="1100" b="0" i="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899775" y="6621257"/>
            <a:ext cx="9144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lang="en-US" sz="1100" dirty="0">
                <a:solidFill>
                  <a:srgbClr val="FFFFFF"/>
                </a:solidFill>
                <a:latin typeface="Georgia"/>
              </a:rPr>
              <a:t>6</a:t>
            </a:r>
            <a:r>
              <a:rPr sz="1100" b="0" i="0" dirty="0">
                <a:solidFill>
                  <a:srgbClr val="FFFFFF"/>
                </a:solidFill>
                <a:latin typeface="Georgia"/>
              </a:rPr>
              <a:t> / 12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16899A67-7C60-DA0E-DB08-C0E3D113ABD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23" y="1162263"/>
            <a:ext cx="7994294" cy="479657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2000" cy="96012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0" y="960120"/>
            <a:ext cx="12192000" cy="73152"/>
          </a:xfrm>
          <a:prstGeom prst="rect">
            <a:avLst/>
          </a:prstGeom>
          <a:solidFill>
            <a:srgbClr val="E39B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/>
          <p:cNvSpPr txBox="1"/>
          <p:nvPr/>
        </p:nvSpPr>
        <p:spPr>
          <a:xfrm>
            <a:off x="457200" y="109728"/>
            <a:ext cx="11277295" cy="5029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3000" b="1" i="0">
                <a:solidFill>
                  <a:srgbClr val="FFFFFF"/>
                </a:solidFill>
                <a:latin typeface="Georgia"/>
              </a:rPr>
              <a:t>Spectroscopic quadrupole moments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566928"/>
            <a:ext cx="11277295" cy="246221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600" b="0" i="0" dirty="0">
                <a:solidFill>
                  <a:schemeClr val="bg1"/>
                </a:solidFill>
                <a:latin typeface="Georgia"/>
              </a:rPr>
              <a:t>Enhanced mid-shell deformation and the N = 28 sign flip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652011" y="2273536"/>
            <a:ext cx="4200000" cy="302134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30000"/>
              </a:lnSpc>
              <a:spcAft>
                <a:spcPts val="4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/>
              </a:rPr>
              <a:t>▸  </a:t>
            </a:r>
            <a:r>
              <a:rPr lang="en-US" sz="1500" b="1" dirty="0" err="1">
                <a:solidFill>
                  <a:srgbClr val="1D3E76"/>
                </a:solidFill>
                <a:latin typeface="Georgia"/>
              </a:rPr>
              <a:t>Ar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 slope ≈ 1.4 × Ca slope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 (≈39 vs ≈27 mb/N, anchored at (24, 0)) → effective neutron charge grows from </a:t>
            </a:r>
            <a:r>
              <a:rPr lang="en-US" sz="1500" b="1" dirty="0">
                <a:solidFill>
                  <a:srgbClr val="1D3E76"/>
                </a:solidFill>
                <a:latin typeface="Georgia"/>
              </a:rPr>
              <a:t>eₙᵉᶠᶠ ≈ 0.5 e in Ca to ≈ 0.7 e in Ar.</a:t>
            </a:r>
          </a:p>
          <a:p>
            <a:pPr>
              <a:spcAft>
                <a:spcPts val="400"/>
              </a:spcAft>
            </a:pPr>
            <a:r>
              <a:rPr lang="en-US" sz="1500" b="1" dirty="0">
                <a:solidFill>
                  <a:srgbClr val="1D3E76"/>
                </a:solidFill>
                <a:latin typeface="Georgia"/>
              </a:rPr>
              <a:t>▸  Larger slope = softer proton core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: the 2</a:t>
            </a:r>
            <a:r>
              <a:rPr lang="el-GR" sz="1500" dirty="0">
                <a:solidFill>
                  <a:srgbClr val="555555"/>
                </a:solidFill>
                <a:latin typeface="Georgia"/>
              </a:rPr>
              <a:t>π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d₃/₂ in </a:t>
            </a:r>
            <a:r>
              <a:rPr lang="en-US" sz="1500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 sit at the proton Fermi surface, so every </a:t>
            </a:r>
            <a:r>
              <a:rPr lang="el-GR" sz="1500" dirty="0">
                <a:solidFill>
                  <a:srgbClr val="555555"/>
                </a:solidFill>
                <a:latin typeface="Georgia"/>
              </a:rPr>
              <a:t>ν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f₇/₂ neutron induces a bigger core quadrupole than around the rigid Z = 20 core.</a:t>
            </a:r>
          </a:p>
          <a:p>
            <a:pPr>
              <a:spcAft>
                <a:spcPts val="400"/>
              </a:spcAft>
            </a:pPr>
            <a:endParaRPr lang="en-US" sz="1500" dirty="0">
              <a:solidFill>
                <a:srgbClr val="555555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endParaRPr lang="en-US" sz="1500" b="1" dirty="0">
              <a:solidFill>
                <a:srgbClr val="1D3E76"/>
              </a:solidFill>
              <a:latin typeface="Georgia"/>
            </a:endParaRPr>
          </a:p>
          <a:p>
            <a:pPr>
              <a:spcAft>
                <a:spcPts val="400"/>
              </a:spcAft>
            </a:pPr>
            <a:endParaRPr lang="en-US" sz="1500" b="1" dirty="0">
              <a:solidFill>
                <a:srgbClr val="1D3E76"/>
              </a:solidFill>
              <a:latin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57200" y="6250000"/>
            <a:ext cx="7000000" cy="2600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b="0" i="1">
                <a:solidFill>
                  <a:srgbClr val="555555"/>
                </a:solidFill>
                <a:latin typeface="Georgia"/>
              </a:rPr>
              <a:t>Qₛ(Ar) [blue] vs Qₛ(Ca) [red, Garcia Ruiz 2015]; fits forced through (N=24, 0)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6537960"/>
            <a:ext cx="12192000" cy="320040"/>
          </a:xfrm>
          <a:prstGeom prst="rect">
            <a:avLst/>
          </a:prstGeom>
          <a:solidFill>
            <a:srgbClr val="1D3E7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TextBox 10"/>
          <p:cNvSpPr txBox="1"/>
          <p:nvPr/>
        </p:nvSpPr>
        <p:spPr>
          <a:xfrm>
            <a:off x="457200" y="6603358"/>
            <a:ext cx="7315200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r>
              <a:rPr sz="1100" b="0" i="0" dirty="0">
                <a:solidFill>
                  <a:srgbClr val="FFFFFF"/>
                </a:solidFill>
                <a:latin typeface="Georgia"/>
              </a:rPr>
              <a:t>Angelos Karadimas  ·  KU Leuven — IKS  ·  Zakopane</a:t>
            </a:r>
            <a:r>
              <a:rPr lang="en-US" sz="1100" b="0" i="0" dirty="0">
                <a:solidFill>
                  <a:srgbClr val="FFFFFF"/>
                </a:solidFill>
                <a:latin typeface="Georgia"/>
              </a:rPr>
              <a:t> </a:t>
            </a:r>
            <a:r>
              <a:rPr lang="en-US" sz="1100" dirty="0">
                <a:solidFill>
                  <a:srgbClr val="FFFFFF"/>
                </a:solidFill>
                <a:latin typeface="Georgia"/>
              </a:rPr>
              <a:t>Conference on Nuclear Physics</a:t>
            </a:r>
            <a:r>
              <a:rPr sz="1100" b="0" i="0" dirty="0">
                <a:solidFill>
                  <a:srgbClr val="FFFFFF"/>
                </a:solidFill>
                <a:latin typeface="Georgia"/>
              </a:rPr>
              <a:t> 2026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39080" y="6580829"/>
            <a:ext cx="91440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100" b="0" i="0" dirty="0">
                <a:solidFill>
                  <a:srgbClr val="FFFFFF"/>
                </a:solidFill>
                <a:latin typeface="Georgia"/>
              </a:rPr>
              <a:t>7 / 12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2785A9D-CD62-E4C0-BEF8-4EA5FA952D8F}"/>
              </a:ext>
            </a:extLst>
          </p:cNvPr>
          <p:cNvSpPr/>
          <p:nvPr/>
        </p:nvSpPr>
        <p:spPr>
          <a:xfrm>
            <a:off x="7569199" y="5073872"/>
            <a:ext cx="4365625" cy="906780"/>
          </a:xfrm>
          <a:prstGeom prst="rect">
            <a:avLst/>
          </a:prstGeom>
          <a:noFill/>
          <a:ln w="381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B07FE37-6C0C-B47F-7C03-0DB6AC11D2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24" y="1211645"/>
            <a:ext cx="7275830" cy="4964684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AD45687-94FA-1882-75A1-8985B70479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46" y="1148168"/>
            <a:ext cx="7389840" cy="50424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5D3D058-5E74-B3F2-8595-6B0B56A77E26}"/>
                  </a:ext>
                </a:extLst>
              </p:cNvPr>
              <p:cNvSpPr txBox="1"/>
              <p:nvPr/>
            </p:nvSpPr>
            <p:spPr>
              <a:xfrm>
                <a:off x="7501379" y="1125630"/>
                <a:ext cx="4704769" cy="9903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200" dirty="0">
                    <a:solidFill>
                      <a:srgbClr val="555555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de Groote and Neyens, Handbook of nuclear physics</a:t>
                </a:r>
              </a:p>
              <a:p>
                <a:endParaRPr lang="en-US" b="1" i="1" dirty="0">
                  <a:solidFill>
                    <a:srgbClr val="1D3E76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𝑸</m:t>
                        </m:r>
                      </m:e>
                      <m:sub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𝑺</m:t>
                        </m:r>
                      </m:sub>
                    </m:sSub>
                    <m:d>
                      <m:dPr>
                        <m:ctrlP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b="1" i="1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</m:ctrlPr>
                          </m:sSupPr>
                          <m:e>
                            <m:r>
                              <a:rPr lang="en-US" b="1" i="1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𝒋</m:t>
                            </m:r>
                          </m:e>
                          <m:sup>
                            <m:r>
                              <a:rPr lang="en-US" b="1" i="1" smtClean="0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(</m:t>
                            </m:r>
                            <m:r>
                              <a:rPr lang="en-US" b="1" i="1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𝒏</m:t>
                            </m:r>
                            <m:r>
                              <a:rPr lang="en-US" b="1" i="1" smtClean="0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=</m:t>
                            </m:r>
                            <m:r>
                              <a:rPr lang="en-US" b="1" i="1" smtClean="0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𝟐</m:t>
                            </m:r>
                            <m:r>
                              <a:rPr lang="en-US" b="1" i="1" smtClean="0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𝒌</m:t>
                            </m:r>
                            <m:r>
                              <a:rPr lang="en-US" b="1" i="1" smtClean="0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+</m:t>
                            </m:r>
                            <m:r>
                              <a:rPr lang="en-US" b="1" i="1" smtClean="0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𝟏</m:t>
                            </m:r>
                            <m:r>
                              <a:rPr lang="en-US" b="1" i="1" smtClean="0">
                                <a:solidFill>
                                  <a:srgbClr val="1D3E76"/>
                                </a:solidFill>
                                <a:latin typeface="+mj-lt"/>
                              </a:rPr>
                              <m:t>)</m:t>
                            </m:r>
                          </m:sup>
                        </m:sSup>
                        <m:r>
                          <a:rPr lang="en-US" b="1" i="1" smtClean="0">
                            <a:solidFill>
                              <a:srgbClr val="1D3E76"/>
                            </a:solidFill>
                            <a:latin typeface="+mj-lt"/>
                          </a:rPr>
                          <m:t>,</m:t>
                        </m:r>
                        <m:r>
                          <a:rPr lang="en-US" b="1" i="1" smtClean="0">
                            <a:solidFill>
                              <a:srgbClr val="1D3E76"/>
                            </a:solidFill>
                            <a:latin typeface="+mj-lt"/>
                          </a:rPr>
                          <m:t>𝑰</m:t>
                        </m:r>
                        <m:r>
                          <a:rPr lang="en-US" b="1" i="1" smtClean="0">
                            <a:solidFill>
                              <a:srgbClr val="1D3E76"/>
                            </a:solidFill>
                            <a:latin typeface="+mj-lt"/>
                          </a:rPr>
                          <m:t>=</m:t>
                        </m:r>
                        <m:r>
                          <a:rPr lang="en-US" b="1" i="1" smtClean="0">
                            <a:solidFill>
                              <a:srgbClr val="1D3E76"/>
                            </a:solidFill>
                            <a:latin typeface="+mj-lt"/>
                          </a:rPr>
                          <m:t>𝒋</m:t>
                        </m:r>
                      </m:e>
                    </m:d>
                    <m:r>
                      <a:rPr lang="en-US" b="1" i="1">
                        <a:solidFill>
                          <a:srgbClr val="1D3E76"/>
                        </a:solidFill>
                        <a:latin typeface="+mj-lt"/>
                      </a:rPr>
                      <m:t>=−</m:t>
                    </m:r>
                    <m:f>
                      <m:fPr>
                        <m:ctrlP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</m:ctrlPr>
                      </m:fPr>
                      <m:num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𝟐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𝒋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+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𝟏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𝟐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𝒏</m:t>
                        </m:r>
                      </m:num>
                      <m:den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𝟐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𝒋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−</m:t>
                        </m:r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𝟏</m:t>
                        </m:r>
                      </m:den>
                    </m:f>
                    <m:r>
                      <a:rPr lang="en-US" b="1" i="1" smtClean="0">
                        <a:solidFill>
                          <a:srgbClr val="1D3E76"/>
                        </a:solidFill>
                        <a:latin typeface="+mj-lt"/>
                      </a:rPr>
                      <m:t>𝒇</m:t>
                    </m:r>
                    <m:r>
                      <a:rPr lang="en-US" b="1" i="1" smtClean="0">
                        <a:solidFill>
                          <a:srgbClr val="1D3E76"/>
                        </a:solidFill>
                        <a:latin typeface="+mj-lt"/>
                      </a:rPr>
                      <m:t>(</m:t>
                    </m:r>
                    <m:r>
                      <a:rPr lang="en-US" b="1" i="1" smtClean="0">
                        <a:solidFill>
                          <a:srgbClr val="1D3E76"/>
                        </a:solidFill>
                        <a:latin typeface="+mj-lt"/>
                      </a:rPr>
                      <m:t>𝑰</m:t>
                    </m:r>
                    <m:r>
                      <a:rPr lang="en-US" b="1" i="1" smtClean="0">
                        <a:solidFill>
                          <a:srgbClr val="1D3E76"/>
                        </a:solidFill>
                        <a:latin typeface="+mj-lt"/>
                      </a:rPr>
                      <m:t>,</m:t>
                    </m:r>
                    <m:r>
                      <a:rPr lang="en-US" b="1" i="1" smtClean="0">
                        <a:solidFill>
                          <a:srgbClr val="1D3E76"/>
                        </a:solidFill>
                        <a:latin typeface="+mj-lt"/>
                      </a:rPr>
                      <m:t>𝒋</m:t>
                    </m:r>
                    <m:r>
                      <a:rPr lang="en-US" b="1" i="1" smtClean="0">
                        <a:solidFill>
                          <a:srgbClr val="1D3E76"/>
                        </a:solidFill>
                        <a:latin typeface="+mj-lt"/>
                      </a:rPr>
                      <m:t>)</m:t>
                    </m:r>
                  </m:oMath>
                </a14:m>
                <a:r>
                  <a:rPr lang="en-US" b="1" dirty="0">
                    <a:solidFill>
                      <a:srgbClr val="1D3E76"/>
                    </a:solidFill>
                    <a:latin typeface="+mj-lt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</m:ctrlPr>
                      </m:sSubPr>
                      <m:e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𝑸</m:t>
                        </m:r>
                      </m:e>
                      <m:sub>
                        <m:r>
                          <a:rPr lang="en-US" b="1" i="1">
                            <a:solidFill>
                              <a:srgbClr val="1D3E76"/>
                            </a:solidFill>
                            <a:latin typeface="+mj-lt"/>
                          </a:rPr>
                          <m:t>𝑺</m:t>
                        </m:r>
                        <m:r>
                          <a:rPr lang="en-US" b="1" i="1" smtClean="0">
                            <a:solidFill>
                              <a:srgbClr val="1D3E76"/>
                            </a:solidFill>
                            <a:latin typeface="+mj-lt"/>
                          </a:rPr>
                          <m:t>𝑷</m:t>
                        </m:r>
                      </m:sub>
                    </m:sSub>
                  </m:oMath>
                </a14:m>
                <a:endParaRPr lang="en-US" dirty="0">
                  <a:latin typeface="+mj-lt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5D3D058-5E74-B3F2-8595-6B0B56A77E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01379" y="1125630"/>
                <a:ext cx="4704769" cy="990399"/>
              </a:xfrm>
              <a:prstGeom prst="rect">
                <a:avLst/>
              </a:prstGeom>
              <a:blipFill>
                <a:blip r:embed="rId5"/>
                <a:stretch>
                  <a:fillRect l="-259" t="-1235" b="-2469"/>
                </a:stretch>
              </a:blipFill>
            </p:spPr>
            <p:txBody>
              <a:bodyPr/>
              <a:lstStyle/>
              <a:p>
                <a:r>
                  <a:rPr lang="en-B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2535DCC0-3635-FC84-C36B-1099AE276D31}"/>
              </a:ext>
            </a:extLst>
          </p:cNvPr>
          <p:cNvSpPr txBox="1"/>
          <p:nvPr/>
        </p:nvSpPr>
        <p:spPr>
          <a:xfrm>
            <a:off x="7652011" y="5147396"/>
            <a:ext cx="42000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>
                <a:solidFill>
                  <a:srgbClr val="1D3E76"/>
                </a:solidFill>
                <a:latin typeface="Georgia"/>
              </a:rPr>
              <a:t>▸ Take-home:  </a:t>
            </a:r>
            <a:r>
              <a:rPr lang="en-US" sz="1500" b="1" dirty="0">
                <a:solidFill>
                  <a:schemeClr val="tx2"/>
                </a:solidFill>
                <a:latin typeface="Georgia"/>
              </a:rPr>
              <a:t>N = 28 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is not rigid at Z = 18, the </a:t>
            </a:r>
            <a:r>
              <a:rPr lang="en-US" sz="1500" dirty="0" err="1">
                <a:solidFill>
                  <a:srgbClr val="555555"/>
                </a:solidFill>
                <a:latin typeface="Georgia"/>
              </a:rPr>
              <a:t>Ar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 Qₛ and g factors show that the shell closure starts to </a:t>
            </a:r>
            <a:r>
              <a:rPr lang="en-US" sz="1500" b="1" dirty="0">
                <a:solidFill>
                  <a:schemeClr val="tx2"/>
                </a:solidFill>
                <a:latin typeface="Georgia"/>
              </a:rPr>
              <a:t>collapse</a:t>
            </a:r>
            <a:r>
              <a:rPr lang="en-US" sz="1500" dirty="0">
                <a:solidFill>
                  <a:srgbClr val="555555"/>
                </a:solidFill>
                <a:latin typeface="Georgia"/>
              </a:rPr>
              <a:t>. </a:t>
            </a:r>
          </a:p>
          <a:p>
            <a:endParaRPr lang="en-BE" sz="15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allAtOnce"/>
      <p:bldP spid="7" grpId="0" animBg="1"/>
      <p:bldP spid="2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1D3E7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ectangle 2"/>
          <p:cNvSpPr/>
          <p:nvPr/>
        </p:nvSpPr>
        <p:spPr>
          <a:xfrm>
            <a:off x="4267200" y="3291840"/>
            <a:ext cx="3657600" cy="24000"/>
          </a:xfrm>
          <a:prstGeom prst="rect">
            <a:avLst/>
          </a:prstGeom>
          <a:solidFill>
            <a:srgbClr val="E39B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0" y="2331720"/>
            <a:ext cx="12192000" cy="4000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sz="2000" b="1">
                <a:solidFill>
                  <a:srgbClr val="E39B3B"/>
                </a:solidFill>
                <a:latin typeface="Georgia"/>
              </a:rPr>
              <a:t>Part II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3566160"/>
            <a:ext cx="12192000" cy="8000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sz="5400" b="1" dirty="0">
                <a:solidFill>
                  <a:srgbClr val="FFFFFF"/>
                </a:solidFill>
                <a:latin typeface="Georgia"/>
              </a:rPr>
              <a:t>Vanadium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663440"/>
            <a:ext cx="12192000" cy="400000"/>
          </a:xfrm>
          <a:prstGeom prst="rect">
            <a:avLst/>
          </a:prstGeom>
          <a:noFill/>
        </p:spPr>
        <p:txBody>
          <a:bodyPr wrap="none" lIns="0" rIns="0">
            <a:spAutoFit/>
          </a:bodyPr>
          <a:lstStyle/>
          <a:p>
            <a:pPr algn="ctr"/>
            <a:r>
              <a:rPr sz="2000">
                <a:solidFill>
                  <a:srgbClr val="7FA6D6"/>
                </a:solidFill>
                <a:latin typeface="Georgia"/>
              </a:rPr>
              <a:t>IGISOL campaign  ·  ⁴⁶⁻⁵²V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2287</TotalTime>
  <Words>2191</Words>
  <Application>Microsoft Office PowerPoint</Application>
  <PresentationFormat>Widescreen</PresentationFormat>
  <Paragraphs>210</Paragraphs>
  <Slides>19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5" baseType="lpstr">
      <vt:lpstr>Aptos</vt:lpstr>
      <vt:lpstr>Arial</vt:lpstr>
      <vt:lpstr>Calibri</vt:lpstr>
      <vt:lpstr>Cambria Math</vt:lpstr>
      <vt:lpstr>Georgia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Angelos Karadimas</cp:lastModifiedBy>
  <cp:revision>23</cp:revision>
  <dcterms:created xsi:type="dcterms:W3CDTF">2013-01-27T09:14:16Z</dcterms:created>
  <dcterms:modified xsi:type="dcterms:W3CDTF">2026-09-02T10:29:38Z</dcterms:modified>
  <cp:category/>
</cp:coreProperties>
</file>