
<file path=[Content_Types].xml><?xml version="1.0" encoding="utf-8"?>
<Types xmlns="http://schemas.openxmlformats.org/package/2006/content-types">
  <Default Extension="png" ContentType="image/png"/>
  <Default Extension="gif" ContentType="image/gif"/>
  <Default Extension="jpeg" ContentType="image/jpeg"/>
  <Default Extension="JPG" ContentType="image/.jp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286" r:id="rId6"/>
    <p:sldId id="298" r:id="rId7"/>
    <p:sldId id="290" r:id="rId8"/>
    <p:sldId id="276" r:id="rId9"/>
    <p:sldId id="278" r:id="rId10"/>
    <p:sldId id="279" r:id="rId11"/>
    <p:sldId id="297" r:id="rId12"/>
    <p:sldId id="280" r:id="rId13"/>
    <p:sldId id="282" r:id="rId14"/>
    <p:sldId id="284" r:id="rId15"/>
    <p:sldId id="294" r:id="rId16"/>
  </p:sldIdLst>
  <p:sldSz cx="17338675" cy="97536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1A04"/>
    <a:srgbClr val="102B5C"/>
    <a:srgbClr val="000888"/>
    <a:srgbClr val="77BFE4"/>
    <a:srgbClr val="33598F"/>
    <a:srgbClr val="0000FF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158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"/>
          <p:cNvSpPr>
            <a:spLocks noGrp="1"/>
          </p:cNvSpPr>
          <p:nvPr/>
        </p:nvSpPr>
        <p:spPr>
          <a:xfrm>
            <a:off x="0" y="958850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38" name="Rectangle"/>
          <p:cNvSpPr>
            <a:spLocks noGrp="1"/>
          </p:cNvSpPr>
          <p:nvPr/>
        </p:nvSpPr>
        <p:spPr>
          <a:xfrm>
            <a:off x="13953023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39" name="Rectangle"/>
          <p:cNvSpPr>
            <a:spLocks noGrp="1"/>
          </p:cNvSpPr>
          <p:nvPr/>
        </p:nvSpPr>
        <p:spPr>
          <a:xfrm>
            <a:off x="0" y="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40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41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2" name="Rectangle"/>
          <p:cNvSpPr>
            <a:spLocks noGrp="1"/>
          </p:cNvSpPr>
          <p:nvPr/>
        </p:nvSpPr>
        <p:spPr>
          <a:xfrm>
            <a:off x="0" y="175320"/>
            <a:ext cx="17339732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43" name="/19"/>
          <p:cNvSpPr>
            <a:spLocks noGrp="1"/>
          </p:cNvSpPr>
          <p:nvPr/>
        </p:nvSpPr>
        <p:spPr>
          <a:xfrm>
            <a:off x="16886234" y="9486900"/>
            <a:ext cx="394335" cy="378460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/19</a:t>
            </a:r>
          </a:p>
        </p:txBody>
      </p:sp>
      <p:sp>
        <p:nvSpPr>
          <p:cNvPr id="44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3549"/>
            <a:ext cx="14482232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"/>
          <p:cNvSpPr>
            <a:spLocks noGrp="1"/>
          </p:cNvSpPr>
          <p:nvPr/>
        </p:nvSpPr>
        <p:spPr>
          <a:xfrm>
            <a:off x="0" y="958850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6" name="Rectangle"/>
          <p:cNvSpPr>
            <a:spLocks noGrp="1"/>
          </p:cNvSpPr>
          <p:nvPr/>
        </p:nvSpPr>
        <p:spPr>
          <a:xfrm>
            <a:off x="13953023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7" name="Rectangle"/>
          <p:cNvSpPr>
            <a:spLocks noGrp="1"/>
          </p:cNvSpPr>
          <p:nvPr/>
        </p:nvSpPr>
        <p:spPr>
          <a:xfrm>
            <a:off x="0" y="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8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9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0" name="Rectangle"/>
          <p:cNvSpPr>
            <a:spLocks noGrp="1"/>
          </p:cNvSpPr>
          <p:nvPr/>
        </p:nvSpPr>
        <p:spPr>
          <a:xfrm>
            <a:off x="0" y="175320"/>
            <a:ext cx="17339732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71" name="/19"/>
          <p:cNvSpPr>
            <a:spLocks noGrp="1"/>
          </p:cNvSpPr>
          <p:nvPr/>
        </p:nvSpPr>
        <p:spPr>
          <a:xfrm>
            <a:off x="16890679" y="9486900"/>
            <a:ext cx="394335" cy="378460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</a:t>
            </a:r>
            <a:r>
              <a:rPr lang="en-US"/>
              <a:t>12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"/>
          <p:cNvSpPr>
            <a:spLocks noGrp="1"/>
          </p:cNvSpPr>
          <p:nvPr/>
        </p:nvSpPr>
        <p:spPr>
          <a:xfrm>
            <a:off x="0" y="958850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79" name="Rectangle"/>
          <p:cNvSpPr>
            <a:spLocks noGrp="1"/>
          </p:cNvSpPr>
          <p:nvPr/>
        </p:nvSpPr>
        <p:spPr>
          <a:xfrm>
            <a:off x="13953023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80" name="Rectangle"/>
          <p:cNvSpPr>
            <a:spLocks noGrp="1"/>
          </p:cNvSpPr>
          <p:nvPr/>
        </p:nvSpPr>
        <p:spPr>
          <a:xfrm>
            <a:off x="0" y="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81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82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83" name="Rectangle"/>
          <p:cNvSpPr>
            <a:spLocks noGrp="1"/>
          </p:cNvSpPr>
          <p:nvPr/>
        </p:nvSpPr>
        <p:spPr>
          <a:xfrm>
            <a:off x="0" y="175320"/>
            <a:ext cx="17339732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84" name="/21"/>
          <p:cNvSpPr>
            <a:spLocks noGrp="1"/>
          </p:cNvSpPr>
          <p:nvPr/>
        </p:nvSpPr>
        <p:spPr>
          <a:xfrm>
            <a:off x="16886234" y="9486900"/>
            <a:ext cx="394335" cy="378460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/21</a:t>
            </a:r>
          </a:p>
        </p:txBody>
      </p:sp>
      <p:sp>
        <p:nvSpPr>
          <p:cNvPr id="85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3549"/>
            <a:ext cx="14482232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"/>
          <p:cNvSpPr>
            <a:spLocks noGrp="1"/>
          </p:cNvSpPr>
          <p:nvPr/>
        </p:nvSpPr>
        <p:spPr>
          <a:xfrm>
            <a:off x="0" y="958850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19" name="Rectangle"/>
          <p:cNvSpPr>
            <a:spLocks noGrp="1"/>
          </p:cNvSpPr>
          <p:nvPr/>
        </p:nvSpPr>
        <p:spPr>
          <a:xfrm>
            <a:off x="13953023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20" name="Rectangle"/>
          <p:cNvSpPr>
            <a:spLocks noGrp="1"/>
          </p:cNvSpPr>
          <p:nvPr/>
        </p:nvSpPr>
        <p:spPr>
          <a:xfrm>
            <a:off x="0" y="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21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22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>
            <a:lvl1pPr defTabSz="1300480">
              <a:buNone/>
              <a:defRPr/>
            </a:lvl1pPr>
          </a:lstStyle>
          <a:p/>
        </p:txBody>
      </p:sp>
      <p:sp>
        <p:nvSpPr>
          <p:cNvPr id="123" name="Rectangle"/>
          <p:cNvSpPr>
            <a:spLocks noGrp="1"/>
          </p:cNvSpPr>
          <p:nvPr/>
        </p:nvSpPr>
        <p:spPr>
          <a:xfrm>
            <a:off x="0" y="175320"/>
            <a:ext cx="17339732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124" name="/19"/>
          <p:cNvSpPr>
            <a:spLocks noGrp="1"/>
          </p:cNvSpPr>
          <p:nvPr/>
        </p:nvSpPr>
        <p:spPr>
          <a:xfrm>
            <a:off x="16886234" y="9486900"/>
            <a:ext cx="394335" cy="378460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 defTabSz="1300480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/19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"/>
          <p:cNvSpPr>
            <a:spLocks noGrp="1"/>
          </p:cNvSpPr>
          <p:nvPr/>
        </p:nvSpPr>
        <p:spPr>
          <a:xfrm>
            <a:off x="0" y="958850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2" name="Rectangle"/>
          <p:cNvSpPr>
            <a:spLocks noGrp="1"/>
          </p:cNvSpPr>
          <p:nvPr/>
        </p:nvSpPr>
        <p:spPr>
          <a:xfrm>
            <a:off x="13953023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3" name="Rectangle"/>
          <p:cNvSpPr>
            <a:spLocks noGrp="1"/>
          </p:cNvSpPr>
          <p:nvPr/>
        </p:nvSpPr>
        <p:spPr>
          <a:xfrm>
            <a:off x="0" y="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4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5" name="Rectangle"/>
          <p:cNvSpPr>
            <a:spLocks noGrp="1"/>
          </p:cNvSpPr>
          <p:nvPr/>
        </p:nvSpPr>
        <p:spPr>
          <a:xfrm>
            <a:off x="0" y="175320"/>
            <a:ext cx="17339732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136" name="/19"/>
          <p:cNvSpPr>
            <a:spLocks noGrp="1"/>
          </p:cNvSpPr>
          <p:nvPr/>
        </p:nvSpPr>
        <p:spPr>
          <a:xfrm>
            <a:off x="16886234" y="9486900"/>
            <a:ext cx="394335" cy="378460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/19</a:t>
            </a:r>
          </a:p>
        </p:txBody>
      </p:sp>
      <p:sp>
        <p:nvSpPr>
          <p:cNvPr id="137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7000"/>
            <a:ext cx="14482232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  <p:sp>
        <p:nvSpPr>
          <p:cNvPr id="138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139" name="Body Level One…"/>
          <p:cNvSpPr>
            <a:spLocks noGrp="1"/>
          </p:cNvSpPr>
          <p:nvPr>
            <p:ph type="body" idx="1" hasCustomPrompt="1"/>
          </p:nvPr>
        </p:nvSpPr>
        <p:spPr>
          <a:xfrm>
            <a:off x="1428750" y="2768600"/>
            <a:ext cx="14482232" cy="5715000"/>
          </a:xfrm>
          <a:prstGeom prst="rect">
            <a:avLst/>
          </a:prstGeom>
        </p:spPr>
        <p:txBody>
          <a:bodyPr anchor="ctr"/>
          <a:lstStyle>
            <a:lvl1pPr marL="889000" indent="-571500" algn="l">
              <a:spcBef>
                <a:spcPts val="2400"/>
              </a:spcBef>
              <a:buSzPct val="171000"/>
              <a:buChar char="•"/>
              <a:defRPr sz="4200"/>
            </a:lvl1pPr>
            <a:lvl2pPr marL="1333500" indent="-571500" algn="l">
              <a:spcBef>
                <a:spcPts val="2400"/>
              </a:spcBef>
              <a:buSzPct val="171000"/>
              <a:buChar char="•"/>
              <a:defRPr sz="4200"/>
            </a:lvl2pPr>
            <a:lvl3pPr marL="1778000" indent="-571500" algn="l">
              <a:spcBef>
                <a:spcPts val="2400"/>
              </a:spcBef>
              <a:buSzPct val="171000"/>
              <a:buChar char="•"/>
              <a:defRPr sz="4200"/>
            </a:lvl3pPr>
            <a:lvl4pPr marL="2222500" indent="-571500" algn="l">
              <a:spcBef>
                <a:spcPts val="2400"/>
              </a:spcBef>
              <a:buSzPct val="171000"/>
              <a:buChar char="•"/>
              <a:defRPr sz="4200"/>
            </a:lvl4pPr>
            <a:lvl5pPr marL="2667000" indent="-571500" algn="l">
              <a:spcBef>
                <a:spcPts val="2400"/>
              </a:spcBef>
              <a:buSzPct val="171000"/>
              <a:buChar char="•"/>
              <a:defRPr sz="4200"/>
            </a:lvl5pPr>
          </a:lstStyle>
          <a:p>
            <a:r>
              <a:t>Body Level One</a:t>
            </a:r>
          </a:p>
          <a:p>
            <a:pPr lvl="1">
              <a:buNone/>
            </a:pPr>
            <a:r>
              <a:t>Body Level Two</a:t>
            </a:r>
          </a:p>
          <a:p>
            <a:pPr lvl="2">
              <a:buNone/>
            </a:pPr>
            <a:r>
              <a:t>Body Level Three</a:t>
            </a:r>
          </a:p>
          <a:p>
            <a:pPr lvl="3">
              <a:buNone/>
            </a:pPr>
            <a:r>
              <a:t>Body Level Four</a:t>
            </a:r>
          </a:p>
          <a:p>
            <a:pPr lvl="4">
              <a:buNone/>
            </a:pPr>
            <a:r>
              <a:t>Body Level Five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"/>
          <p:cNvSpPr>
            <a:spLocks noGrp="1"/>
          </p:cNvSpPr>
          <p:nvPr/>
        </p:nvSpPr>
        <p:spPr>
          <a:xfrm>
            <a:off x="0" y="958850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3" name="Rectangle"/>
          <p:cNvSpPr>
            <a:spLocks noGrp="1"/>
          </p:cNvSpPr>
          <p:nvPr/>
        </p:nvSpPr>
        <p:spPr>
          <a:xfrm>
            <a:off x="13953024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4" name="Rectangle"/>
          <p:cNvSpPr>
            <a:spLocks noGrp="1"/>
          </p:cNvSpPr>
          <p:nvPr/>
        </p:nvSpPr>
        <p:spPr>
          <a:xfrm>
            <a:off x="0" y="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5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6" name="Rectangle"/>
          <p:cNvSpPr>
            <a:spLocks noGrp="1"/>
          </p:cNvSpPr>
          <p:nvPr/>
        </p:nvSpPr>
        <p:spPr>
          <a:xfrm>
            <a:off x="0" y="175320"/>
            <a:ext cx="17339733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27" name="/21"/>
          <p:cNvSpPr>
            <a:spLocks noGrp="1"/>
          </p:cNvSpPr>
          <p:nvPr/>
        </p:nvSpPr>
        <p:spPr>
          <a:xfrm>
            <a:off x="16886235" y="9486900"/>
            <a:ext cx="432086" cy="627522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/21</a:t>
            </a:r>
          </a:p>
        </p:txBody>
      </p:sp>
      <p:sp>
        <p:nvSpPr>
          <p:cNvPr id="28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7000"/>
            <a:ext cx="14482233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  <p:sp>
        <p:nvSpPr>
          <p:cNvPr id="29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0" name="Body Level One…"/>
          <p:cNvSpPr>
            <a:spLocks noGrp="1"/>
          </p:cNvSpPr>
          <p:nvPr>
            <p:ph type="body" idx="1" hasCustomPrompt="1"/>
          </p:nvPr>
        </p:nvSpPr>
        <p:spPr>
          <a:xfrm>
            <a:off x="1428750" y="2768600"/>
            <a:ext cx="14482233" cy="5715000"/>
          </a:xfrm>
          <a:prstGeom prst="rect">
            <a:avLst/>
          </a:prstGeom>
        </p:spPr>
        <p:txBody>
          <a:bodyPr anchor="ctr"/>
          <a:lstStyle>
            <a:lvl1pPr marL="889000" indent="-571500" algn="l">
              <a:spcBef>
                <a:spcPts val="2400"/>
              </a:spcBef>
              <a:buSzPct val="171000"/>
              <a:buChar char="•"/>
              <a:defRPr sz="4200"/>
            </a:lvl1pPr>
            <a:lvl2pPr marL="1333500" indent="-571500" algn="l">
              <a:spcBef>
                <a:spcPts val="2400"/>
              </a:spcBef>
              <a:buSzPct val="171000"/>
              <a:buChar char="•"/>
              <a:defRPr sz="4200"/>
            </a:lvl2pPr>
            <a:lvl3pPr marL="1778000" indent="-571500" algn="l">
              <a:spcBef>
                <a:spcPts val="2400"/>
              </a:spcBef>
              <a:buSzPct val="171000"/>
              <a:buChar char="•"/>
              <a:defRPr sz="4200"/>
            </a:lvl3pPr>
            <a:lvl4pPr marL="2222500" indent="-571500" algn="l">
              <a:spcBef>
                <a:spcPts val="2400"/>
              </a:spcBef>
              <a:buSzPct val="171000"/>
              <a:buChar char="•"/>
              <a:defRPr sz="4200"/>
            </a:lvl4pPr>
            <a:lvl5pPr marL="2667000" indent="-571500" algn="l">
              <a:spcBef>
                <a:spcPts val="2400"/>
              </a:spcBef>
              <a:buSzPct val="171000"/>
              <a:buChar char="•"/>
              <a:defRPr sz="4200"/>
            </a:lvl5pPr>
          </a:lstStyle>
          <a:p>
            <a:r>
              <a:t>Body Level One</a:t>
            </a:r>
          </a:p>
          <a:p>
            <a:pPr lvl="1">
              <a:buNone/>
            </a:pPr>
            <a:r>
              <a:t>Body Level Two</a:t>
            </a:r>
          </a:p>
          <a:p>
            <a:pPr lvl="2">
              <a:buNone/>
            </a:pPr>
            <a:r>
              <a:t>Body Level Three</a:t>
            </a:r>
          </a:p>
          <a:p>
            <a:pPr lvl="3">
              <a:buNone/>
            </a:pPr>
            <a:r>
              <a:t>Body Level Four</a:t>
            </a:r>
          </a:p>
          <a:p>
            <a:pPr lvl="4">
              <a:buNone/>
            </a:pPr>
            <a:r>
              <a:t>Body Level Five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"/>
          <p:cNvSpPr>
            <a:spLocks noGrp="1"/>
          </p:cNvSpPr>
          <p:nvPr/>
        </p:nvSpPr>
        <p:spPr>
          <a:xfrm>
            <a:off x="0" y="958850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38" name="Rectangle"/>
          <p:cNvSpPr>
            <a:spLocks noGrp="1"/>
          </p:cNvSpPr>
          <p:nvPr/>
        </p:nvSpPr>
        <p:spPr>
          <a:xfrm>
            <a:off x="13953024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39" name="Rectangle"/>
          <p:cNvSpPr>
            <a:spLocks noGrp="1"/>
          </p:cNvSpPr>
          <p:nvPr/>
        </p:nvSpPr>
        <p:spPr>
          <a:xfrm>
            <a:off x="0" y="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40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41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2" name="Rectangle"/>
          <p:cNvSpPr>
            <a:spLocks noGrp="1"/>
          </p:cNvSpPr>
          <p:nvPr/>
        </p:nvSpPr>
        <p:spPr>
          <a:xfrm>
            <a:off x="0" y="175320"/>
            <a:ext cx="17339733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43" name="/19"/>
          <p:cNvSpPr>
            <a:spLocks noGrp="1"/>
          </p:cNvSpPr>
          <p:nvPr/>
        </p:nvSpPr>
        <p:spPr>
          <a:xfrm>
            <a:off x="16886235" y="9486900"/>
            <a:ext cx="432086" cy="360822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/19</a:t>
            </a:r>
          </a:p>
        </p:txBody>
      </p:sp>
      <p:sp>
        <p:nvSpPr>
          <p:cNvPr id="44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3549"/>
            <a:ext cx="14482233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"/>
          <p:cNvSpPr>
            <a:spLocks noGrp="1"/>
          </p:cNvSpPr>
          <p:nvPr/>
        </p:nvSpPr>
        <p:spPr>
          <a:xfrm>
            <a:off x="0" y="958850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6" name="Rectangle"/>
          <p:cNvSpPr>
            <a:spLocks noGrp="1"/>
          </p:cNvSpPr>
          <p:nvPr/>
        </p:nvSpPr>
        <p:spPr>
          <a:xfrm>
            <a:off x="13953024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7" name="Rectangle"/>
          <p:cNvSpPr>
            <a:spLocks noGrp="1"/>
          </p:cNvSpPr>
          <p:nvPr/>
        </p:nvSpPr>
        <p:spPr>
          <a:xfrm>
            <a:off x="0" y="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8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69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0" name="Rectangle"/>
          <p:cNvSpPr>
            <a:spLocks noGrp="1"/>
          </p:cNvSpPr>
          <p:nvPr/>
        </p:nvSpPr>
        <p:spPr>
          <a:xfrm>
            <a:off x="0" y="175320"/>
            <a:ext cx="17339733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71" name="/19"/>
          <p:cNvSpPr>
            <a:spLocks noGrp="1"/>
          </p:cNvSpPr>
          <p:nvPr/>
        </p:nvSpPr>
        <p:spPr>
          <a:xfrm>
            <a:off x="16890680" y="9486900"/>
            <a:ext cx="423194" cy="379591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/27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"/>
          <p:cNvSpPr>
            <a:spLocks noGrp="1"/>
          </p:cNvSpPr>
          <p:nvPr/>
        </p:nvSpPr>
        <p:spPr>
          <a:xfrm>
            <a:off x="0" y="958850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79" name="Rectangle"/>
          <p:cNvSpPr>
            <a:spLocks noGrp="1"/>
          </p:cNvSpPr>
          <p:nvPr/>
        </p:nvSpPr>
        <p:spPr>
          <a:xfrm>
            <a:off x="13953024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80" name="Rectangle"/>
          <p:cNvSpPr>
            <a:spLocks noGrp="1"/>
          </p:cNvSpPr>
          <p:nvPr/>
        </p:nvSpPr>
        <p:spPr>
          <a:xfrm>
            <a:off x="0" y="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81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82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83" name="Rectangle"/>
          <p:cNvSpPr>
            <a:spLocks noGrp="1"/>
          </p:cNvSpPr>
          <p:nvPr/>
        </p:nvSpPr>
        <p:spPr>
          <a:xfrm>
            <a:off x="0" y="175320"/>
            <a:ext cx="17339733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84" name="/21"/>
          <p:cNvSpPr>
            <a:spLocks noGrp="1"/>
          </p:cNvSpPr>
          <p:nvPr/>
        </p:nvSpPr>
        <p:spPr>
          <a:xfrm>
            <a:off x="16886235" y="9486900"/>
            <a:ext cx="432086" cy="360822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/21</a:t>
            </a:r>
          </a:p>
        </p:txBody>
      </p:sp>
      <p:sp>
        <p:nvSpPr>
          <p:cNvPr id="85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3549"/>
            <a:ext cx="14482233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"/>
          <p:cNvSpPr>
            <a:spLocks noGrp="1"/>
          </p:cNvSpPr>
          <p:nvPr/>
        </p:nvSpPr>
        <p:spPr>
          <a:xfrm>
            <a:off x="0" y="958850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19" name="Rectangle"/>
          <p:cNvSpPr>
            <a:spLocks noGrp="1"/>
          </p:cNvSpPr>
          <p:nvPr/>
        </p:nvSpPr>
        <p:spPr>
          <a:xfrm>
            <a:off x="13953024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20" name="Rectangle"/>
          <p:cNvSpPr>
            <a:spLocks noGrp="1"/>
          </p:cNvSpPr>
          <p:nvPr/>
        </p:nvSpPr>
        <p:spPr>
          <a:xfrm>
            <a:off x="0" y="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21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22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>
            <a:lvl1pPr defTabSz="1300480">
              <a:buNone/>
              <a:defRPr/>
            </a:lvl1pPr>
          </a:lstStyle>
          <a:p/>
        </p:txBody>
      </p:sp>
      <p:sp>
        <p:nvSpPr>
          <p:cNvPr id="123" name="Rectangle"/>
          <p:cNvSpPr>
            <a:spLocks noGrp="1"/>
          </p:cNvSpPr>
          <p:nvPr/>
        </p:nvSpPr>
        <p:spPr>
          <a:xfrm>
            <a:off x="0" y="175320"/>
            <a:ext cx="17339733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124" name="/19"/>
          <p:cNvSpPr>
            <a:spLocks noGrp="1"/>
          </p:cNvSpPr>
          <p:nvPr/>
        </p:nvSpPr>
        <p:spPr>
          <a:xfrm>
            <a:off x="16886235" y="9486900"/>
            <a:ext cx="432086" cy="360822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 defTabSz="1300480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/19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"/>
          <p:cNvSpPr>
            <a:spLocks noGrp="1"/>
          </p:cNvSpPr>
          <p:nvPr/>
        </p:nvSpPr>
        <p:spPr>
          <a:xfrm>
            <a:off x="0" y="958850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2" name="Rectangle"/>
          <p:cNvSpPr>
            <a:spLocks noGrp="1"/>
          </p:cNvSpPr>
          <p:nvPr/>
        </p:nvSpPr>
        <p:spPr>
          <a:xfrm>
            <a:off x="13953024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3" name="Rectangle"/>
          <p:cNvSpPr>
            <a:spLocks noGrp="1"/>
          </p:cNvSpPr>
          <p:nvPr/>
        </p:nvSpPr>
        <p:spPr>
          <a:xfrm>
            <a:off x="0" y="0"/>
            <a:ext cx="17339733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4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135" name="Rectangle"/>
          <p:cNvSpPr>
            <a:spLocks noGrp="1"/>
          </p:cNvSpPr>
          <p:nvPr/>
        </p:nvSpPr>
        <p:spPr>
          <a:xfrm>
            <a:off x="0" y="175320"/>
            <a:ext cx="17339733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136" name="/19"/>
          <p:cNvSpPr>
            <a:spLocks noGrp="1"/>
          </p:cNvSpPr>
          <p:nvPr/>
        </p:nvSpPr>
        <p:spPr>
          <a:xfrm>
            <a:off x="16886235" y="9486900"/>
            <a:ext cx="432086" cy="627522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/19</a:t>
            </a:r>
          </a:p>
        </p:txBody>
      </p:sp>
      <p:sp>
        <p:nvSpPr>
          <p:cNvPr id="137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7000"/>
            <a:ext cx="14482233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  <p:sp>
        <p:nvSpPr>
          <p:cNvPr id="138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139" name="Body Level One…"/>
          <p:cNvSpPr>
            <a:spLocks noGrp="1"/>
          </p:cNvSpPr>
          <p:nvPr>
            <p:ph type="body" idx="1" hasCustomPrompt="1"/>
          </p:nvPr>
        </p:nvSpPr>
        <p:spPr>
          <a:xfrm>
            <a:off x="1428750" y="2768600"/>
            <a:ext cx="14482233" cy="5715000"/>
          </a:xfrm>
          <a:prstGeom prst="rect">
            <a:avLst/>
          </a:prstGeom>
        </p:spPr>
        <p:txBody>
          <a:bodyPr anchor="ctr"/>
          <a:lstStyle>
            <a:lvl1pPr marL="889000" indent="-571500" algn="l">
              <a:spcBef>
                <a:spcPts val="2400"/>
              </a:spcBef>
              <a:buSzPct val="171000"/>
              <a:buChar char="•"/>
              <a:defRPr sz="4200"/>
            </a:lvl1pPr>
            <a:lvl2pPr marL="1333500" indent="-571500" algn="l">
              <a:spcBef>
                <a:spcPts val="2400"/>
              </a:spcBef>
              <a:buSzPct val="171000"/>
              <a:buChar char="•"/>
              <a:defRPr sz="4200"/>
            </a:lvl2pPr>
            <a:lvl3pPr marL="1778000" indent="-571500" algn="l">
              <a:spcBef>
                <a:spcPts val="2400"/>
              </a:spcBef>
              <a:buSzPct val="171000"/>
              <a:buChar char="•"/>
              <a:defRPr sz="4200"/>
            </a:lvl3pPr>
            <a:lvl4pPr marL="2222500" indent="-571500" algn="l">
              <a:spcBef>
                <a:spcPts val="2400"/>
              </a:spcBef>
              <a:buSzPct val="171000"/>
              <a:buChar char="•"/>
              <a:defRPr sz="4200"/>
            </a:lvl4pPr>
            <a:lvl5pPr marL="2667000" indent="-571500" algn="l">
              <a:spcBef>
                <a:spcPts val="2400"/>
              </a:spcBef>
              <a:buSzPct val="171000"/>
              <a:buChar char="•"/>
              <a:defRPr sz="4200"/>
            </a:lvl5pPr>
          </a:lstStyle>
          <a:p>
            <a:r>
              <a:t>Body Level One</a:t>
            </a:r>
          </a:p>
          <a:p>
            <a:pPr lvl="1">
              <a:buNone/>
            </a:pPr>
            <a:r>
              <a:t>Body Level Two</a:t>
            </a:r>
          </a:p>
          <a:p>
            <a:pPr lvl="2">
              <a:buNone/>
            </a:pPr>
            <a:r>
              <a:t>Body Level Three</a:t>
            </a:r>
          </a:p>
          <a:p>
            <a:pPr lvl="3">
              <a:buNone/>
            </a:pPr>
            <a:r>
              <a:t>Body Level Four</a:t>
            </a:r>
          </a:p>
          <a:p>
            <a:pPr lvl="4">
              <a:buNone/>
            </a:pPr>
            <a:r>
              <a:t>Body Level Five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"/>
          <p:cNvSpPr>
            <a:spLocks noGrp="1"/>
          </p:cNvSpPr>
          <p:nvPr/>
        </p:nvSpPr>
        <p:spPr>
          <a:xfrm>
            <a:off x="0" y="958850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3" name="Rectangle"/>
          <p:cNvSpPr>
            <a:spLocks noGrp="1"/>
          </p:cNvSpPr>
          <p:nvPr/>
        </p:nvSpPr>
        <p:spPr>
          <a:xfrm>
            <a:off x="13953023" y="9588500"/>
            <a:ext cx="3386709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4" name="Rectangle"/>
          <p:cNvSpPr>
            <a:spLocks noGrp="1"/>
          </p:cNvSpPr>
          <p:nvPr/>
        </p:nvSpPr>
        <p:spPr>
          <a:xfrm>
            <a:off x="0" y="0"/>
            <a:ext cx="17339732" cy="165100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5" name="Rectangle"/>
          <p:cNvSpPr>
            <a:spLocks noGrp="1"/>
          </p:cNvSpPr>
          <p:nvPr/>
        </p:nvSpPr>
        <p:spPr>
          <a:xfrm>
            <a:off x="0" y="0"/>
            <a:ext cx="2540000" cy="165100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26" name="Rectangle"/>
          <p:cNvSpPr>
            <a:spLocks noGrp="1"/>
          </p:cNvSpPr>
          <p:nvPr/>
        </p:nvSpPr>
        <p:spPr>
          <a:xfrm>
            <a:off x="0" y="175320"/>
            <a:ext cx="17339732" cy="994504"/>
          </a:xfrm>
          <a:prstGeom prst="rect">
            <a:avLst/>
          </a:prstGeom>
          <a:solidFill>
            <a:srgbClr val="F5F7F9"/>
          </a:solidFill>
          <a:ln w="12700"/>
        </p:spPr>
        <p:txBody>
          <a:bodyPr lIns="0" tIns="0" rIns="0" bIns="0" anchor="ctr"/>
          <a:lstStyle/>
          <a:p>
            <a:pPr algn="l" defTabSz="457200">
              <a:lnSpc>
                <a:spcPct val="90000"/>
              </a:lnSpc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400" cap="all">
                <a:solidFill>
                  <a:srgbClr val="686D76"/>
                </a:solidFill>
                <a:latin typeface="Avenir Next Condensed Regular"/>
                <a:ea typeface="Avenir Next Condensed Regular"/>
                <a:cs typeface="Avenir Next Condensed Regular"/>
              </a:defRPr>
            </a:pPr>
          </a:p>
        </p:txBody>
      </p:sp>
      <p:sp>
        <p:nvSpPr>
          <p:cNvPr id="27" name="/21"/>
          <p:cNvSpPr>
            <a:spLocks noGrp="1"/>
          </p:cNvSpPr>
          <p:nvPr/>
        </p:nvSpPr>
        <p:spPr>
          <a:xfrm>
            <a:off x="16886234" y="9486900"/>
            <a:ext cx="394335" cy="378460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t>/21</a:t>
            </a:r>
          </a:p>
        </p:txBody>
      </p:sp>
      <p:sp>
        <p:nvSpPr>
          <p:cNvPr id="28" name="Title Text"/>
          <p:cNvSpPr>
            <a:spLocks noGrp="1"/>
          </p:cNvSpPr>
          <p:nvPr>
            <p:ph type="title" hasCustomPrompt="1"/>
          </p:nvPr>
        </p:nvSpPr>
        <p:spPr>
          <a:xfrm>
            <a:off x="1428750" y="127000"/>
            <a:ext cx="14482232" cy="93874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500"/>
            </a:lvl1pPr>
          </a:lstStyle>
          <a:p>
            <a:r>
              <a:t>Title Text</a:t>
            </a:r>
          </a:p>
        </p:txBody>
      </p:sp>
      <p:sp>
        <p:nvSpPr>
          <p:cNvPr id="29" name="Slide Number"/>
          <p:cNvSpPr>
            <a:spLocks noGrp="1"/>
          </p:cNvSpPr>
          <p:nvPr>
            <p:ph type="sldNum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0" name="Body Level One…"/>
          <p:cNvSpPr>
            <a:spLocks noGrp="1"/>
          </p:cNvSpPr>
          <p:nvPr>
            <p:ph type="body" idx="1" hasCustomPrompt="1"/>
          </p:nvPr>
        </p:nvSpPr>
        <p:spPr>
          <a:xfrm>
            <a:off x="1428750" y="2768600"/>
            <a:ext cx="14482232" cy="5715000"/>
          </a:xfrm>
          <a:prstGeom prst="rect">
            <a:avLst/>
          </a:prstGeom>
        </p:spPr>
        <p:txBody>
          <a:bodyPr anchor="ctr"/>
          <a:lstStyle>
            <a:lvl1pPr marL="889000" indent="-571500" algn="l">
              <a:spcBef>
                <a:spcPts val="2400"/>
              </a:spcBef>
              <a:buSzPct val="171000"/>
              <a:buChar char="•"/>
              <a:defRPr sz="4200"/>
            </a:lvl1pPr>
            <a:lvl2pPr marL="1333500" indent="-571500" algn="l">
              <a:spcBef>
                <a:spcPts val="2400"/>
              </a:spcBef>
              <a:buSzPct val="171000"/>
              <a:buChar char="•"/>
              <a:defRPr sz="4200"/>
            </a:lvl2pPr>
            <a:lvl3pPr marL="1778000" indent="-571500" algn="l">
              <a:spcBef>
                <a:spcPts val="2400"/>
              </a:spcBef>
              <a:buSzPct val="171000"/>
              <a:buChar char="•"/>
              <a:defRPr sz="4200"/>
            </a:lvl3pPr>
            <a:lvl4pPr marL="2222500" indent="-571500" algn="l">
              <a:spcBef>
                <a:spcPts val="2400"/>
              </a:spcBef>
              <a:buSzPct val="171000"/>
              <a:buChar char="•"/>
              <a:defRPr sz="4200"/>
            </a:lvl4pPr>
            <a:lvl5pPr marL="2667000" indent="-571500" algn="l">
              <a:spcBef>
                <a:spcPts val="2400"/>
              </a:spcBef>
              <a:buSzPct val="171000"/>
              <a:buChar char="•"/>
              <a:defRPr sz="4200"/>
            </a:lvl5pPr>
          </a:lstStyle>
          <a:p>
            <a:r>
              <a:t>Body Level One</a:t>
            </a:r>
          </a:p>
          <a:p>
            <a:pPr lvl="1">
              <a:buNone/>
            </a:pPr>
            <a:r>
              <a:t>Body Level Two</a:t>
            </a:r>
          </a:p>
          <a:p>
            <a:pPr lvl="2">
              <a:buNone/>
            </a:pPr>
            <a:r>
              <a:t>Body Level Three</a:t>
            </a:r>
          </a:p>
          <a:p>
            <a:pPr lvl="3">
              <a:buNone/>
            </a:pPr>
            <a:r>
              <a:t>Body Level Four</a:t>
            </a:r>
          </a:p>
          <a:p>
            <a:pPr lvl="4">
              <a:buNone/>
            </a:pPr>
            <a:r>
              <a:t>Body Level Five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Grp="1"/>
          </p:cNvSpPr>
          <p:nvPr/>
        </p:nvSpPr>
        <p:spPr>
          <a:xfrm>
            <a:off x="0" y="9588532"/>
            <a:ext cx="17339733" cy="165068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4" name="Rectangle"/>
          <p:cNvSpPr>
            <a:spLocks noGrp="1"/>
          </p:cNvSpPr>
          <p:nvPr/>
        </p:nvSpPr>
        <p:spPr>
          <a:xfrm>
            <a:off x="13953024" y="9588532"/>
            <a:ext cx="3386709" cy="165068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5" name="Slide Number"/>
          <p:cNvSpPr>
            <a:spLocks noGrp="1"/>
          </p:cNvSpPr>
          <p:nvPr>
            <p:ph type="sldNum" idx="2"/>
          </p:nvPr>
        </p:nvSpPr>
        <p:spPr>
          <a:xfrm>
            <a:off x="20626917" y="9486900"/>
            <a:ext cx="476250" cy="360807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/>
        </p:txBody>
      </p:sp>
      <p:sp>
        <p:nvSpPr>
          <p:cNvPr id="7" name="Title Text"/>
          <p:cNvSpPr>
            <a:spLocks noGrp="1"/>
          </p:cNvSpPr>
          <p:nvPr>
            <p:ph type="title"/>
          </p:nvPr>
        </p:nvSpPr>
        <p:spPr>
          <a:xfrm>
            <a:off x="1428750" y="3309366"/>
            <a:ext cx="14482233" cy="1481233"/>
          </a:xfrm>
          <a:prstGeom prst="rect">
            <a:avLst/>
          </a:prstGeom>
          <a:ln w="12700"/>
        </p:spPr>
        <p:txBody>
          <a:bodyPr lIns="50800" tIns="50800" rIns="50800" bIns="50800" anchor="b"/>
          <a:lstStyle/>
          <a:p>
            <a:r>
              <a:t>Title Text</a:t>
            </a:r>
          </a:p>
        </p:txBody>
      </p:sp>
      <p:sp>
        <p:nvSpPr>
          <p:cNvPr id="8" name="Body Level One…"/>
          <p:cNvSpPr>
            <a:spLocks noGrp="1"/>
          </p:cNvSpPr>
          <p:nvPr>
            <p:ph type="body" idx="1"/>
          </p:nvPr>
        </p:nvSpPr>
        <p:spPr>
          <a:xfrm>
            <a:off x="1428750" y="6040755"/>
            <a:ext cx="14482233" cy="2973419"/>
          </a:xfrm>
          <a:prstGeom prst="rect">
            <a:avLst/>
          </a:prstGeom>
          <a:ln w="12700"/>
        </p:spPr>
        <p:txBody>
          <a:bodyPr lIns="50800" tIns="50800" rIns="50800" bIns="50800"/>
          <a:lstStyle/>
          <a:p>
            <a:r>
              <a:t>Body Level One</a:t>
            </a:r>
          </a:p>
          <a:p>
            <a:pPr lvl="1">
              <a:buNone/>
            </a:pPr>
            <a:r>
              <a:t>Body Level Two</a:t>
            </a:r>
          </a:p>
          <a:p>
            <a:pPr lvl="2">
              <a:buNone/>
            </a:pPr>
            <a:r>
              <a:t>Body Level Three</a:t>
            </a:r>
          </a:p>
          <a:p>
            <a:pPr lvl="3">
              <a:buNone/>
            </a:pPr>
            <a:r>
              <a:t>Body Level Four</a:t>
            </a:r>
          </a:p>
          <a:p>
            <a:pPr lvl="4">
              <a:buNone/>
            </a:pPr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1pPr>
      <a:lvl2pPr marL="0" marR="0" indent="228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2pPr>
      <a:lvl3pPr marL="0" marR="0" indent="457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3pPr>
      <a:lvl4pPr marL="0" marR="0" indent="685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4pPr>
      <a:lvl5pPr marL="0" marR="0" indent="9144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5pPr>
      <a:lvl6pPr marL="0" marR="0" indent="11430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6pPr>
      <a:lvl7pPr marL="0" marR="0" indent="1371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7pPr>
      <a:lvl8pPr marL="0" marR="0" indent="1600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8pPr>
      <a:lvl9pPr marL="0" marR="0" indent="1828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9pPr>
    </p:titleStyle>
    <p:bodyStyle>
      <a:lvl1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1pPr>
      <a:lvl2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2pPr>
      <a:lvl3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3pPr>
      <a:lvl4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4pPr>
      <a:lvl5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5pPr>
      <a:lvl6pPr marL="0" marR="0" indent="355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6pPr>
      <a:lvl7pPr marL="0" marR="0" indent="711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7pPr>
      <a:lvl8pPr marL="0" marR="0" indent="1066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8pPr>
      <a:lvl9pPr marL="0" marR="0" indent="14224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9pPr>
    </p:bodyStyle>
    <p:otherStyle>
      <a:lvl1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1pPr>
      <a:lvl2pPr marL="0" marR="0" indent="228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2pPr>
      <a:lvl3pPr marL="0" marR="0" indent="457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3pPr>
      <a:lvl4pPr marL="0" marR="0" indent="685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4pPr>
      <a:lvl5pPr marL="0" marR="0" indent="9144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5pPr>
      <a:lvl6pPr marL="0" marR="0" indent="11430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6pPr>
      <a:lvl7pPr marL="0" marR="0" indent="1371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7pPr>
      <a:lvl8pPr marL="0" marR="0" indent="1600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8pPr>
      <a:lvl9pPr marL="0" marR="0" indent="1828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Grp="1"/>
          </p:cNvSpPr>
          <p:nvPr/>
        </p:nvSpPr>
        <p:spPr>
          <a:xfrm>
            <a:off x="0" y="9588532"/>
            <a:ext cx="17339732" cy="165068"/>
          </a:xfrm>
          <a:prstGeom prst="rect">
            <a:avLst/>
          </a:prstGeom>
          <a:solidFill>
            <a:srgbClr val="002F73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4" name="Rectangle"/>
          <p:cNvSpPr>
            <a:spLocks noGrp="1"/>
          </p:cNvSpPr>
          <p:nvPr/>
        </p:nvSpPr>
        <p:spPr>
          <a:xfrm>
            <a:off x="13953023" y="9588532"/>
            <a:ext cx="3386709" cy="165068"/>
          </a:xfrm>
          <a:prstGeom prst="rect">
            <a:avLst/>
          </a:prstGeom>
          <a:solidFill>
            <a:srgbClr val="A51A04"/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</a:p>
        </p:txBody>
      </p:sp>
      <p:sp>
        <p:nvSpPr>
          <p:cNvPr id="5" name="Slide Number"/>
          <p:cNvSpPr>
            <a:spLocks noGrp="1"/>
          </p:cNvSpPr>
          <p:nvPr>
            <p:ph type="sldNum" idx="2"/>
          </p:nvPr>
        </p:nvSpPr>
        <p:spPr>
          <a:xfrm>
            <a:off x="20626916" y="9486900"/>
            <a:ext cx="476250" cy="360807"/>
          </a:xfrm>
          <a:prstGeom prst="rect">
            <a:avLst/>
          </a:prstGeom>
          <a:ln w="12700"/>
        </p:spPr>
        <p:txBody>
          <a:bodyPr wrap="none" lIns="50800" tIns="50800" rIns="50800" bIns="50800">
            <a:spAutoFit/>
          </a:bodyPr>
          <a:lstStyle>
            <a:lvl1pPr>
              <a:buNone/>
              <a:defRPr sz="1800">
                <a:solidFill>
                  <a:srgbClr val="FFFFFF"/>
                </a:solidFill>
              </a:defRPr>
            </a:lvl1pPr>
          </a:lstStyle>
          <a:p/>
        </p:txBody>
      </p:sp>
      <p:sp>
        <p:nvSpPr>
          <p:cNvPr id="7" name="Title Text"/>
          <p:cNvSpPr>
            <a:spLocks noGrp="1"/>
          </p:cNvSpPr>
          <p:nvPr>
            <p:ph type="title"/>
          </p:nvPr>
        </p:nvSpPr>
        <p:spPr>
          <a:xfrm>
            <a:off x="1428750" y="3309366"/>
            <a:ext cx="14482232" cy="1481233"/>
          </a:xfrm>
          <a:prstGeom prst="rect">
            <a:avLst/>
          </a:prstGeom>
          <a:ln w="12700"/>
        </p:spPr>
        <p:txBody>
          <a:bodyPr lIns="50800" tIns="50800" rIns="50800" bIns="50800" anchor="b"/>
          <a:lstStyle/>
          <a:p>
            <a:r>
              <a:t>Title Text</a:t>
            </a:r>
          </a:p>
        </p:txBody>
      </p:sp>
      <p:sp>
        <p:nvSpPr>
          <p:cNvPr id="8" name="Body Level One…"/>
          <p:cNvSpPr>
            <a:spLocks noGrp="1"/>
          </p:cNvSpPr>
          <p:nvPr>
            <p:ph type="body" idx="1"/>
          </p:nvPr>
        </p:nvSpPr>
        <p:spPr>
          <a:xfrm>
            <a:off x="1428750" y="6040755"/>
            <a:ext cx="14482232" cy="2973419"/>
          </a:xfrm>
          <a:prstGeom prst="rect">
            <a:avLst/>
          </a:prstGeom>
          <a:ln w="12700"/>
        </p:spPr>
        <p:txBody>
          <a:bodyPr lIns="50800" tIns="50800" rIns="50800" bIns="50800"/>
          <a:lstStyle/>
          <a:p>
            <a:r>
              <a:t>Body Level One</a:t>
            </a:r>
          </a:p>
          <a:p>
            <a:pPr lvl="1">
              <a:buNone/>
            </a:pPr>
            <a:r>
              <a:t>Body Level Two</a:t>
            </a:r>
          </a:p>
          <a:p>
            <a:pPr lvl="2">
              <a:buNone/>
            </a:pPr>
            <a:r>
              <a:t>Body Level Three</a:t>
            </a:r>
          </a:p>
          <a:p>
            <a:pPr lvl="3">
              <a:buNone/>
            </a:pPr>
            <a:r>
              <a:t>Body Level Four</a:t>
            </a:r>
          </a:p>
          <a:p>
            <a:pPr lvl="4">
              <a:buNone/>
            </a:pPr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1pPr>
      <a:lvl2pPr marL="0" marR="0" indent="228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2pPr>
      <a:lvl3pPr marL="0" marR="0" indent="457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3pPr>
      <a:lvl4pPr marL="0" marR="0" indent="685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4pPr>
      <a:lvl5pPr marL="0" marR="0" indent="9144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5pPr>
      <a:lvl6pPr marL="0" marR="0" indent="11430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6pPr>
      <a:lvl7pPr marL="0" marR="0" indent="1371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7pPr>
      <a:lvl8pPr marL="0" marR="0" indent="1600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8pPr>
      <a:lvl9pPr marL="0" marR="0" indent="1828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70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9pPr>
    </p:titleStyle>
    <p:bodyStyle>
      <a:lvl1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1pPr>
      <a:lvl2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2pPr>
      <a:lvl3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3pPr>
      <a:lvl4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4pPr>
      <a:lvl5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5pPr>
      <a:lvl6pPr marL="0" marR="0" indent="355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6pPr>
      <a:lvl7pPr marL="0" marR="0" indent="711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7pPr>
      <a:lvl8pPr marL="0" marR="0" indent="1066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8pPr>
      <a:lvl9pPr marL="0" marR="0" indent="14224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600" b="0" i="0" u="none" cap="none" spc="0" baseline="0">
          <a:solidFill>
            <a:srgbClr val="000000"/>
          </a:solidFill>
          <a:latin typeface="+mj-lt"/>
          <a:ea typeface="+mj-lt"/>
          <a:cs typeface="+mj-lt"/>
        </a:defRPr>
      </a:lvl9pPr>
    </p:bodyStyle>
    <p:otherStyle>
      <a:lvl1pPr marL="0" marR="0" indent="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1pPr>
      <a:lvl2pPr marL="0" marR="0" indent="228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2pPr>
      <a:lvl3pPr marL="0" marR="0" indent="457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3pPr>
      <a:lvl4pPr marL="0" marR="0" indent="685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4pPr>
      <a:lvl5pPr marL="0" marR="0" indent="9144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5pPr>
      <a:lvl6pPr marL="0" marR="0" indent="11430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6pPr>
      <a:lvl7pPr marL="0" marR="0" indent="13716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7pPr>
      <a:lvl8pPr marL="0" marR="0" indent="16002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8pPr>
      <a:lvl9pPr marL="0" marR="0" indent="1828800" algn="ctr" defTabSz="584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cap="none" spc="0" baseline="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43.png"/><Relationship Id="rId3" Type="http://schemas.openxmlformats.org/officeDocument/2006/relationships/image" Target="../media/image39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12.png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image" Target="../media/image20.GIF"/><Relationship Id="rId7" Type="http://schemas.openxmlformats.org/officeDocument/2006/relationships/image" Target="../media/image19.png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microsoft.com/office/2007/relationships/media" Target="../media/media1.mp4"/><Relationship Id="rId3" Type="http://schemas.openxmlformats.org/officeDocument/2006/relationships/video" Target="../media/media1.mp4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46397" y="448038"/>
            <a:ext cx="88138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Zakopane 2026 Conference on Nuclear Physics</a:t>
            </a:r>
            <a:endParaRPr lang="en-US" altLang="zh-CN" sz="3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22775" y="1297759"/>
            <a:ext cx="91319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August 30-September 6, 2026, Zakopane, Poland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3042285"/>
            <a:ext cx="17327245" cy="2251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buClrTx/>
              <a:buSzTx/>
              <a:buNone/>
            </a:pPr>
            <a:r>
              <a:rPr lang="zh-CN" altLang="en-US" sz="5400" b="1" kern="1300" dirty="0">
                <a:solidFill>
                  <a:srgbClr val="102B5C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Configuration-interaction time-dependent</a:t>
            </a:r>
            <a:r>
              <a:rPr lang="en-US" altLang="zh-CN" sz="5400" b="1" kern="1300" dirty="0">
                <a:solidFill>
                  <a:srgbClr val="102B5C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5400" b="1" kern="1300" dirty="0">
                <a:solidFill>
                  <a:srgbClr val="102B5C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density </a:t>
            </a:r>
            <a:endParaRPr lang="zh-CN" altLang="en-US" sz="5400" b="1" kern="1300" dirty="0">
              <a:solidFill>
                <a:srgbClr val="102B5C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indent="0" algn="ctr" fontAlgn="auto">
              <a:lnSpc>
                <a:spcPct val="130000"/>
              </a:lnSpc>
              <a:buClrTx/>
              <a:buSzTx/>
              <a:buNone/>
            </a:pPr>
            <a:r>
              <a:rPr lang="zh-CN" altLang="en-US" sz="5400" b="1" kern="1300" dirty="0">
                <a:solidFill>
                  <a:srgbClr val="102B5C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functional theory for nuclear dynamics</a:t>
            </a:r>
            <a:endParaRPr lang="zh-CN" altLang="en-US" sz="5400" b="1" kern="1300" dirty="0">
              <a:solidFill>
                <a:srgbClr val="102B5C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-635" y="6099810"/>
            <a:ext cx="173285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Yiping Wang</a:t>
            </a:r>
            <a:r>
              <a:rPr lang="en-US" altLang="zh-CN" sz="4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     </a:t>
            </a:r>
            <a:r>
              <a:rPr lang="zh-CN" altLang="en-US" sz="4400" dirty="0">
                <a:latin typeface="华文楷体" panose="02010600040101010101" charset="-122"/>
                <a:ea typeface="华文楷体" panose="02010600040101010101" charset="-122"/>
              </a:rPr>
              <a:t>王一平</a:t>
            </a:r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en-US" altLang="zh-CN" sz="4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635" y="7272000"/>
            <a:ext cx="173278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School of Physics, Peking University</a:t>
            </a:r>
            <a:endParaRPr lang="en-US" altLang="zh-CN" sz="4400" dirty="0">
              <a:solidFill>
                <a:prstClr val="black"/>
              </a:solidFill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4" name="±Í÷æ”Î÷–Œƒ–£√˚◊È∫œπÊ∑∂_◊Û”“.png"/>
          <p:cNvPicPr>
            <a:picLocks noChangeAspect="1"/>
          </p:cNvPicPr>
          <p:nvPr/>
        </p:nvPicPr>
        <p:blipFill>
          <a:blip r:embed="rId1"/>
          <a:srcRect r="-786" b="-5106"/>
          <a:stretch>
            <a:fillRect/>
          </a:stretch>
        </p:blipFill>
        <p:spPr>
          <a:xfrm>
            <a:off x="384175" y="380365"/>
            <a:ext cx="5115560" cy="1500505"/>
          </a:xfrm>
          <a:prstGeom prst="rect">
            <a:avLst/>
          </a:prstGeom>
          <a:ln w="12700">
            <a:miter/>
          </a:ln>
        </p:spPr>
      </p:pic>
      <p:sp>
        <p:nvSpPr>
          <p:cNvPr id="19" name="Rectangle"/>
          <p:cNvSpPr>
            <a:spLocks noGrp="1"/>
          </p:cNvSpPr>
          <p:nvPr/>
        </p:nvSpPr>
        <p:spPr>
          <a:xfrm>
            <a:off x="5807075" y="1111282"/>
            <a:ext cx="11520000" cy="108000"/>
          </a:xfrm>
          <a:prstGeom prst="rect">
            <a:avLst/>
          </a:prstGeom>
          <a:solidFill>
            <a:srgbClr val="102B5C">
              <a:alpha val="80000"/>
            </a:srgbClr>
          </a:solidFill>
          <a:ln w="3175">
            <a:solidFill>
              <a:srgbClr val="49729C"/>
            </a:solidFill>
          </a:ln>
        </p:spPr>
        <p:txBody>
          <a:bodyPr lIns="38100" tIns="38100" rIns="38100" bIns="38100" anchor="ctr"/>
          <a:lstStyle/>
          <a:p>
            <a:pPr defTabSz="914400">
              <a:buClr>
                <a:srgbClr val="FFFFFF"/>
              </a:buClr>
              <a:buNone/>
              <a:defRPr sz="1800"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  <a:endParaRPr>
              <a:solidFill>
                <a:srgbClr val="102B5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1144905" y="8577560"/>
            <a:ext cx="1732788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Collaborators: </a:t>
            </a:r>
            <a:r>
              <a:rPr lang="en-US" altLang="zh-CN" sz="4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charset="-122"/>
                <a:cs typeface="Calibri" panose="020F0502020204030204" pitchFamily="34" charset="0"/>
                <a:sym typeface="+mn-ea"/>
              </a:rPr>
              <a:t> B. Li, J. Meng, T. </a:t>
            </a:r>
            <a:r>
              <a:rPr lang="en-US" altLang="zh-CN" sz="4400" dirty="0" err="1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charset="-122"/>
                <a:cs typeface="Calibri" panose="020F0502020204030204" pitchFamily="34" charset="0"/>
                <a:sym typeface="+mn-ea"/>
              </a:rPr>
              <a:t>Nikšic</a:t>
            </a:r>
            <a:r>
              <a:rPr lang="en-US" altLang="zh-CN" sz="4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charset="-122"/>
                <a:cs typeface="Calibri" panose="020F0502020204030204" pitchFamily="34" charset="0"/>
                <a:sym typeface="+mn-ea"/>
              </a:rPr>
              <a:t> ́, D. </a:t>
            </a:r>
            <a:r>
              <a:rPr lang="en-US" altLang="zh-CN" sz="4400" dirty="0" err="1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charset="-122"/>
                <a:cs typeface="Calibri" panose="020F0502020204030204" pitchFamily="34" charset="0"/>
                <a:sym typeface="+mn-ea"/>
              </a:rPr>
              <a:t>Vretenar</a:t>
            </a:r>
            <a:r>
              <a:rPr lang="en-US" altLang="zh-CN" sz="4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charset="-122"/>
                <a:cs typeface="Calibri" panose="020F0502020204030204" pitchFamily="34" charset="0"/>
                <a:sym typeface="+mn-ea"/>
              </a:rPr>
              <a:t>, P. W. Zhao</a:t>
            </a:r>
            <a:endParaRPr lang="en-US" altLang="zh-CN" sz="4400" dirty="0">
              <a:solidFill>
                <a:prstClr val="black"/>
              </a:solidFill>
              <a:latin typeface="Calibri" panose="020F0502020204030204" pitchFamily="34" charset="0"/>
              <a:ea typeface="楷体" panose="02010609060101010101" charset="-122"/>
              <a:cs typeface="Calibri" panose="020F0502020204030204" pitchFamily="34" charset="0"/>
            </a:endParaRPr>
          </a:p>
          <a:p>
            <a:pPr algn="ctr"/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 </a:t>
            </a:r>
            <a:endParaRPr lang="en-US" altLang="zh-CN" sz="4400" dirty="0">
              <a:solidFill>
                <a:prstClr val="black"/>
              </a:solidFill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647661" y="9486900"/>
            <a:ext cx="3302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t>1</a:t>
            </a:r>
            <a:r>
              <a:rPr lang="en-US"/>
              <a:t>0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4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ISGMR strength distributions in   Ni </a:t>
            </a:r>
            <a:endParaRPr lang="en-US" altLang="zh-CN" sz="44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1" name="文本框 320"/>
          <p:cNvSpPr>
            <a:spLocks noGrp="1"/>
          </p:cNvSpPr>
          <p:nvPr/>
        </p:nvSpPr>
        <p:spPr>
          <a:xfrm>
            <a:off x="9278620" y="9131300"/>
            <a:ext cx="6781800" cy="472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wrap="square">
            <a:noAutofit/>
          </a:bodyPr>
          <a:lstStyle/>
          <a:p>
            <a:pPr algn="r" defTabSz="1300480">
              <a:buNone/>
            </a:pPr>
            <a:r>
              <a:rPr lang="en-US" sz="20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WYP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Li, Vretenar, Nikšić,</a:t>
            </a:r>
            <a:r>
              <a:rPr 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Zhao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Meng, </a:t>
            </a: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arXiv:2605.21037</a:t>
            </a:r>
            <a:endParaRPr lang="en-US" altLang="zh-CN"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544955" y="1152000"/>
            <a:ext cx="5257800" cy="7207885"/>
            <a:chOff x="2433" y="2096"/>
            <a:chExt cx="8280" cy="11351"/>
          </a:xfrm>
        </p:grpSpPr>
        <p:pic>
          <p:nvPicPr>
            <p:cNvPr id="228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928" y="8105"/>
              <a:ext cx="7448" cy="4278"/>
            </a:xfrm>
            <a:prstGeom prst="rect">
              <a:avLst/>
            </a:prstGeom>
          </p:spPr>
        </p:pic>
        <p:pic>
          <p:nvPicPr>
            <p:cNvPr id="231" name="图片 6"/>
            <p:cNvPicPr>
              <a:picLocks noChangeAspect="1"/>
            </p:cNvPicPr>
            <p:nvPr/>
          </p:nvPicPr>
          <p:blipFill>
            <a:blip r:embed="rId2"/>
            <a:srcRect t="88923"/>
            <a:stretch>
              <a:fillRect/>
            </a:stretch>
          </p:blipFill>
          <p:spPr>
            <a:xfrm>
              <a:off x="2722" y="12379"/>
              <a:ext cx="7964" cy="1068"/>
            </a:xfrm>
            <a:prstGeom prst="rect">
              <a:avLst/>
            </a:prstGeom>
          </p:spPr>
        </p:pic>
        <p:pic>
          <p:nvPicPr>
            <p:cNvPr id="233" name="图片 2"/>
            <p:cNvPicPr>
              <a:picLocks noChangeAspect="1"/>
            </p:cNvPicPr>
            <p:nvPr/>
          </p:nvPicPr>
          <p:blipFill>
            <a:blip r:embed="rId3"/>
            <a:srcRect r="49827"/>
            <a:stretch>
              <a:fillRect/>
            </a:stretch>
          </p:blipFill>
          <p:spPr>
            <a:xfrm>
              <a:off x="2433" y="2096"/>
              <a:ext cx="8281" cy="6141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9613265" y="1260000"/>
            <a:ext cx="6257290" cy="7168515"/>
            <a:chOff x="15139" y="2245"/>
            <a:chExt cx="9854" cy="11289"/>
          </a:xfrm>
        </p:grpSpPr>
        <p:pic>
          <p:nvPicPr>
            <p:cNvPr id="236" name="图片 20"/>
            <p:cNvPicPr>
              <a:picLocks noChangeAspect="1"/>
            </p:cNvPicPr>
            <p:nvPr/>
          </p:nvPicPr>
          <p:blipFill>
            <a:blip r:embed="rId4"/>
            <a:srcRect r="50920"/>
            <a:stretch>
              <a:fillRect/>
            </a:stretch>
          </p:blipFill>
          <p:spPr>
            <a:xfrm>
              <a:off x="15139" y="2245"/>
              <a:ext cx="7999" cy="11282"/>
            </a:xfrm>
            <a:prstGeom prst="rect">
              <a:avLst/>
            </a:prstGeom>
          </p:spPr>
        </p:pic>
        <p:pic>
          <p:nvPicPr>
            <p:cNvPr id="237" name="图片 37"/>
            <p:cNvPicPr>
              <a:picLocks noChangeAspect="1"/>
            </p:cNvPicPr>
            <p:nvPr/>
          </p:nvPicPr>
          <p:blipFill>
            <a:blip r:embed="rId4"/>
            <a:srcRect l="89620"/>
            <a:stretch>
              <a:fillRect/>
            </a:stretch>
          </p:blipFill>
          <p:spPr>
            <a:xfrm>
              <a:off x="23301" y="2252"/>
              <a:ext cx="1692" cy="11282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953135" y="8388000"/>
            <a:ext cx="15433675" cy="685800"/>
            <a:chOff x="1501" y="13537"/>
            <a:chExt cx="24305" cy="1080"/>
          </a:xfrm>
        </p:grpSpPr>
        <p:sp>
          <p:nvSpPr>
            <p:cNvPr id="15" name="conclusion-band"/>
            <p:cNvSpPr>
              <a:spLocks noGrp="1"/>
            </p:cNvSpPr>
            <p:nvPr/>
          </p:nvSpPr>
          <p:spPr>
            <a:xfrm>
              <a:off x="2172" y="13537"/>
              <a:ext cx="22961" cy="1080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</p:sp>
        <p:sp>
          <p:nvSpPr>
            <p:cNvPr id="16" name="conclusion-accent"/>
            <p:cNvSpPr>
              <a:spLocks noGrp="1"/>
            </p:cNvSpPr>
            <p:nvPr/>
          </p:nvSpPr>
          <p:spPr>
            <a:xfrm>
              <a:off x="1984" y="13537"/>
              <a:ext cx="227" cy="1080"/>
            </a:xfrm>
            <a:prstGeom prst="rect">
              <a:avLst/>
            </a:prstGeom>
            <a:solidFill>
              <a:srgbClr val="A91512"/>
            </a:solidFill>
            <a:ln w="0">
              <a:solidFill>
                <a:srgbClr val="A91512"/>
              </a:solidFill>
              <a:prstDash val="solid"/>
            </a:ln>
          </p:spPr>
        </p:sp>
        <p:sp>
          <p:nvSpPr>
            <p:cNvPr id="7" name="文本框 6"/>
            <p:cNvSpPr txBox="1"/>
            <p:nvPr/>
          </p:nvSpPr>
          <p:spPr>
            <a:xfrm>
              <a:off x="1501" y="13600"/>
              <a:ext cx="24305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CI-TDDFT produces broader strength distributions compared with TDDFT.</a:t>
              </a:r>
              <a:endParaRPr lang="en-US" altLang="zh-CN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280" y="5120005"/>
            <a:ext cx="324000" cy="2493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文本框 8"/>
          <p:cNvSpPr txBox="1"/>
          <p:nvPr/>
        </p:nvSpPr>
        <p:spPr>
          <a:xfrm>
            <a:off x="12434401" y="259080"/>
            <a:ext cx="621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solidFill>
                  <a:srgbClr val="102B5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58</a:t>
            </a:r>
            <a:endParaRPr lang="en-US" altLang="zh-CN" sz="2000" b="1">
              <a:solidFill>
                <a:srgbClr val="102B5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647661" y="9486900"/>
            <a:ext cx="3302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t>1</a:t>
            </a:r>
            <a:r>
              <a:rPr lang="en-US"/>
              <a:t>1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pPr algn="ctr"/>
            <a:r>
              <a:rPr lang="en-US" altLang="zh-CN" sz="44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ISGMR strength distributions in   Ni </a:t>
            </a:r>
            <a:endParaRPr lang="en-US" altLang="zh-CN" sz="44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1" name="文本框 320"/>
          <p:cNvSpPr>
            <a:spLocks noGrp="1"/>
          </p:cNvSpPr>
          <p:nvPr/>
        </p:nvSpPr>
        <p:spPr>
          <a:xfrm>
            <a:off x="9278620" y="9131300"/>
            <a:ext cx="6781800" cy="472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wrap="square">
            <a:noAutofit/>
          </a:bodyPr>
          <a:lstStyle/>
          <a:p>
            <a:pPr algn="r" defTabSz="1300480">
              <a:buNone/>
            </a:pPr>
            <a:r>
              <a:rPr lang="en-US" sz="20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WYP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Li, Vretenar, Nikšić,</a:t>
            </a:r>
            <a:r>
              <a:rPr 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Zhao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Meng, </a:t>
            </a: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arXiv:2605.21037</a:t>
            </a:r>
            <a:endParaRPr lang="en-US" altLang="zh-CN"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59840" y="8388000"/>
            <a:ext cx="14800580" cy="685800"/>
            <a:chOff x="1984" y="13537"/>
            <a:chExt cx="23308" cy="1080"/>
          </a:xfrm>
        </p:grpSpPr>
        <p:sp>
          <p:nvSpPr>
            <p:cNvPr id="15" name="conclusion-band"/>
            <p:cNvSpPr>
              <a:spLocks noGrp="1"/>
            </p:cNvSpPr>
            <p:nvPr/>
          </p:nvSpPr>
          <p:spPr>
            <a:xfrm>
              <a:off x="2172" y="13537"/>
              <a:ext cx="22961" cy="1080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</p:sp>
        <p:sp>
          <p:nvSpPr>
            <p:cNvPr id="16" name="conclusion-accent"/>
            <p:cNvSpPr>
              <a:spLocks noGrp="1"/>
            </p:cNvSpPr>
            <p:nvPr/>
          </p:nvSpPr>
          <p:spPr>
            <a:xfrm>
              <a:off x="1984" y="13537"/>
              <a:ext cx="227" cy="1080"/>
            </a:xfrm>
            <a:prstGeom prst="rect">
              <a:avLst/>
            </a:prstGeom>
            <a:solidFill>
              <a:srgbClr val="A91512"/>
            </a:solidFill>
            <a:ln w="0">
              <a:solidFill>
                <a:srgbClr val="A91512"/>
              </a:solidFill>
              <a:prstDash val="solid"/>
            </a:ln>
          </p:spPr>
        </p:sp>
        <p:sp>
          <p:nvSpPr>
            <p:cNvPr id="7" name="文本框 6"/>
            <p:cNvSpPr txBox="1"/>
            <p:nvPr/>
          </p:nvSpPr>
          <p:spPr>
            <a:xfrm>
              <a:off x="2210" y="13641"/>
              <a:ext cx="23082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The effects of configuration mixing are more pronounced in   Ni.</a:t>
              </a:r>
              <a:endParaRPr lang="zh-CN" altLang="en-US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645285" y="1224000"/>
            <a:ext cx="13906500" cy="7068185"/>
            <a:chOff x="2591" y="2148"/>
            <a:chExt cx="21900" cy="11131"/>
          </a:xfrm>
        </p:grpSpPr>
        <p:pic>
          <p:nvPicPr>
            <p:cNvPr id="8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905" y="8345"/>
              <a:ext cx="7471" cy="4935"/>
            </a:xfrm>
            <a:prstGeom prst="rect">
              <a:avLst/>
            </a:prstGeom>
          </p:spPr>
        </p:pic>
        <p:pic>
          <p:nvPicPr>
            <p:cNvPr id="232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1" y="2148"/>
              <a:ext cx="8052" cy="6179"/>
            </a:xfrm>
            <a:prstGeom prst="rect">
              <a:avLst/>
            </a:prstGeom>
          </p:spPr>
        </p:pic>
        <p:pic>
          <p:nvPicPr>
            <p:cNvPr id="235" name="图片 1"/>
            <p:cNvPicPr>
              <a:picLocks noChangeAspect="1"/>
            </p:cNvPicPr>
            <p:nvPr/>
          </p:nvPicPr>
          <p:blipFill>
            <a:blip r:embed="rId3"/>
            <a:srcRect l="-1" r="90966"/>
            <a:stretch>
              <a:fillRect/>
            </a:stretch>
          </p:blipFill>
          <p:spPr>
            <a:xfrm>
              <a:off x="15139" y="2245"/>
              <a:ext cx="1419" cy="10872"/>
            </a:xfrm>
            <a:prstGeom prst="rect">
              <a:avLst/>
            </a:prstGeom>
          </p:spPr>
        </p:pic>
        <p:pic>
          <p:nvPicPr>
            <p:cNvPr id="9" name="图片 20"/>
            <p:cNvPicPr>
              <a:picLocks noChangeAspect="1"/>
            </p:cNvPicPr>
            <p:nvPr/>
          </p:nvPicPr>
          <p:blipFill>
            <a:blip r:embed="rId4"/>
            <a:srcRect l="49080"/>
            <a:stretch>
              <a:fillRect/>
            </a:stretch>
          </p:blipFill>
          <p:spPr>
            <a:xfrm>
              <a:off x="16495" y="2266"/>
              <a:ext cx="7997" cy="10872"/>
            </a:xfrm>
            <a:prstGeom prst="rect">
              <a:avLst/>
            </a:prstGeom>
          </p:spPr>
        </p:pic>
        <p:pic>
          <p:nvPicPr>
            <p:cNvPr id="238" name="图片 5"/>
            <p:cNvPicPr>
              <a:picLocks noChangeAspect="1"/>
            </p:cNvPicPr>
            <p:nvPr/>
          </p:nvPicPr>
          <p:blipFill>
            <a:blip r:embed="rId5"/>
            <a:srcRect l="57650" t="8776" r="4603" b="54888"/>
            <a:stretch>
              <a:fillRect/>
            </a:stretch>
          </p:blipFill>
          <p:spPr>
            <a:xfrm>
              <a:off x="7221" y="8549"/>
              <a:ext cx="2811" cy="1554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9280" y="5120005"/>
            <a:ext cx="324000" cy="24938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文本框 12"/>
          <p:cNvSpPr txBox="1"/>
          <p:nvPr/>
        </p:nvSpPr>
        <p:spPr>
          <a:xfrm>
            <a:off x="14028325" y="8345170"/>
            <a:ext cx="621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solidFill>
                  <a:srgbClr val="102B5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60</a:t>
            </a:r>
            <a:endParaRPr lang="en-US" altLang="zh-CN" sz="2000" b="1">
              <a:solidFill>
                <a:srgbClr val="102B5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434401" y="259080"/>
            <a:ext cx="621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solidFill>
                  <a:srgbClr val="102B5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60</a:t>
            </a:r>
            <a:endParaRPr lang="en-US" altLang="zh-CN" sz="2000" b="1">
              <a:solidFill>
                <a:srgbClr val="102B5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647661" y="9486900"/>
            <a:ext cx="3302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t>12</a:t>
            </a:r>
            <a:endParaRPr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4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Summary and Outlook</a:t>
            </a:r>
            <a:endParaRPr lang="en-US" altLang="zh-CN" sz="44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7" name="文本框 10"/>
          <p:cNvSpPr>
            <a:spLocks noGrp="1"/>
          </p:cNvSpPr>
          <p:nvPr/>
        </p:nvSpPr>
        <p:spPr>
          <a:xfrm>
            <a:off x="905510" y="1156970"/>
            <a:ext cx="15527655" cy="10990580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431800" lvl="0" indent="-43180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/>
              <a:buChar char="l"/>
            </a:pPr>
            <a:r>
              <a:rPr lang="en-US" altLang="zh-CN" sz="40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Summary</a:t>
            </a:r>
            <a:endParaRPr lang="zh-CN" altLang="en-US" sz="40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1371600" lvl="2" indent="-45720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 charset="0"/>
              <a:buChar char="ü"/>
            </a:pPr>
            <a:r>
              <a:rPr lang="en-US" altLang="zh-CN" sz="36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Configuration-interaction time-dependent density functional theorty (CI-TDDFT) is developed</a:t>
            </a:r>
            <a:r>
              <a:rPr lang="en-US" altLang="zh-CN" sz="36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.</a:t>
            </a:r>
            <a:r>
              <a:rPr lang="en-US" altLang="zh-CN" sz="36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endParaRPr lang="en-US" altLang="zh-CN" sz="36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1371600" lvl="2" indent="-457200" algn="just" fontAlgn="auto">
              <a:lnSpc>
                <a:spcPct val="150000"/>
              </a:lnSpc>
              <a:spcBef>
                <a:spcPts val="400"/>
              </a:spcBef>
              <a:buClrTx/>
              <a:buSzTx/>
              <a:buFont typeface="Wingdings" panose="05000000000000000000" charset="0"/>
              <a:buChar char="ü"/>
            </a:pPr>
            <a:r>
              <a:rPr lang="en-US" altLang="zh-CN" sz="36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Apply to ISGMR: CI-TDDFT produces broader strength distributions compared with TDDFT.</a:t>
            </a:r>
            <a:endParaRPr lang="en-US" altLang="zh-CN" sz="36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431800" lvl="0" indent="-43180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/>
              <a:buChar char="l"/>
            </a:pPr>
            <a:r>
              <a:rPr lang="en-US" altLang="zh-CN" sz="40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Outlook</a:t>
            </a:r>
            <a:endParaRPr lang="zh-CN" altLang="en-US" sz="36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1371600" lvl="2" indent="-457200" algn="just" fontAlgn="auto">
              <a:lnSpc>
                <a:spcPct val="150000"/>
              </a:lnSpc>
              <a:spcBef>
                <a:spcPts val="400"/>
              </a:spcBef>
              <a:buClrTx/>
              <a:buSzTx/>
              <a:buFont typeface="Wingdings" panose="05000000000000000000" charset="0"/>
              <a:buChar char="ü"/>
            </a:pPr>
            <a:r>
              <a:rPr lang="en-US" altLang="zh-CN" sz="36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Fission, Fusion, Multinucleon-transfer reactions…</a:t>
            </a:r>
            <a:endParaRPr lang="en-US" altLang="zh-CN" sz="36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1371600" lvl="2" indent="-457200" algn="just" fontAlgn="auto">
              <a:lnSpc>
                <a:spcPct val="150000"/>
              </a:lnSpc>
              <a:spcBef>
                <a:spcPts val="400"/>
              </a:spcBef>
              <a:buClrTx/>
              <a:buSzTx/>
              <a:buFont typeface="Wingdings" panose="05000000000000000000" charset="0"/>
              <a:buChar char="ü"/>
            </a:pPr>
            <a:endParaRPr lang="en-US" altLang="zh-CN" sz="36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lvl="2" indent="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 charset="0"/>
              <a:buNone/>
            </a:pPr>
            <a:endParaRPr lang="en-US" altLang="zh-CN" sz="32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2" indent="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 charset="0"/>
              <a:buNone/>
            </a:pPr>
            <a:endParaRPr lang="en-US" altLang="zh-CN" sz="32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2" indent="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 charset="0"/>
              <a:buNone/>
            </a:pPr>
            <a:endParaRPr lang="en-US" altLang="zh-CN" sz="32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2" indent="0" algn="just" fontAlgn="auto">
              <a:lnSpc>
                <a:spcPct val="150000"/>
              </a:lnSpc>
              <a:spcBef>
                <a:spcPts val="400"/>
              </a:spcBef>
              <a:buFont typeface="Wingdings" panose="05000000000000000000" charset="0"/>
              <a:buNone/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3" indent="0" algn="just" fontAlgn="auto">
              <a:lnSpc>
                <a:spcPct val="130000"/>
              </a:lnSpc>
              <a:buFont typeface="Wingdings" panose="05000000000000000000" charset="0"/>
              <a:buNone/>
            </a:pP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7987030"/>
            <a:ext cx="17338675" cy="1198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7200" dirty="0">
                <a:solidFill>
                  <a:srgbClr val="102B5C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Thank you!</a:t>
            </a:r>
            <a:endParaRPr lang="en-US" altLang="zh-CN" sz="7200" dirty="0">
              <a:solidFill>
                <a:srgbClr val="102B5C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Time-dependent density functional theory</a:t>
            </a:r>
            <a:endParaRPr lang="zh-CN" altLang="en-US" sz="4400" b="1">
              <a:solidFill>
                <a:srgbClr val="102B5C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10"/>
          <p:cNvSpPr>
            <a:spLocks noGrp="1"/>
          </p:cNvSpPr>
          <p:nvPr/>
        </p:nvSpPr>
        <p:spPr>
          <a:xfrm>
            <a:off x="331470" y="1261415"/>
            <a:ext cx="16482483" cy="2021205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431800" lvl="0" indent="-431800" algn="just" fontAlgn="auto">
              <a:lnSpc>
                <a:spcPct val="130000"/>
              </a:lnSpc>
              <a:buFont typeface="Wingdings" panose="05000000000000000000"/>
              <a:buChar char="l"/>
            </a:pPr>
            <a:r>
              <a:rPr lang="en-US" altLang="zh-CN" sz="3200" dirty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Density functional theory (DFT)</a:t>
            </a: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200" dirty="0"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is</a:t>
            </a: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200" dirty="0"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currently the only microscopic theory that can be used to describe almost all nuclei in the nuclear chart.</a:t>
            </a:r>
            <a:endParaRPr lang="en-US" altLang="zh-CN" sz="3200" dirty="0"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</a:endParaRPr>
          </a:p>
          <a:p>
            <a:pPr marL="431800" lvl="0" indent="-431800" algn="just" fontAlgn="auto">
              <a:lnSpc>
                <a:spcPct val="130000"/>
              </a:lnSpc>
              <a:buFont typeface="Wingdings" panose="05000000000000000000"/>
              <a:buChar char="l"/>
            </a:pP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488000" y="2221865"/>
            <a:ext cx="920877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Bender, Heenen, Reinhard, RMP 75, 121 (2003)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Relativistic Density Functional for Nuclear Structure, edited by J. Meng, 2016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2105" y="3020060"/>
            <a:ext cx="15931515" cy="1370965"/>
          </a:xfrm>
          <a:prstGeom prst="rect">
            <a:avLst/>
          </a:prstGeom>
        </p:spPr>
        <p:txBody>
          <a:bodyPr wrap="square">
            <a:spAutoFit/>
          </a:bodyPr>
          <a:p>
            <a:pPr marL="431800" indent="-431800" algn="just">
              <a:lnSpc>
                <a:spcPct val="130000"/>
              </a:lnSpc>
              <a:buClr>
                <a:srgbClr val="000000"/>
              </a:buClr>
              <a:buSzTx/>
              <a:buFont typeface="Wingdings" panose="05000000000000000000"/>
              <a:buChar char="l"/>
            </a:pPr>
            <a:r>
              <a:rPr lang="en-US" altLang="zh-CN" sz="3200" dirty="0">
                <a:solidFill>
                  <a:srgbClr val="A51A04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</a:rPr>
              <a:t>Time-dependent density functional theory (TDDFT) </a:t>
            </a:r>
            <a:r>
              <a:rPr lang="en-US" altLang="zh-CN" sz="3200" dirty="0"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</a:rPr>
              <a:t>is one of the most important microscopic approaches for describing nuclear dynamics.</a:t>
            </a:r>
            <a:endParaRPr lang="en-US" altLang="zh-CN" sz="3200" dirty="0"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</a:endParaRPr>
          </a:p>
        </p:txBody>
      </p: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1403876" y="4636231"/>
            <a:ext cx="14485825" cy="4136131"/>
            <a:chOff x="5953" y="8125"/>
            <a:chExt cx="13977" cy="3991"/>
          </a:xfrm>
        </p:grpSpPr>
        <p:grpSp>
          <p:nvGrpSpPr>
            <p:cNvPr id="31" name="组合 30"/>
            <p:cNvGrpSpPr/>
            <p:nvPr/>
          </p:nvGrpSpPr>
          <p:grpSpPr>
            <a:xfrm>
              <a:off x="5953" y="8125"/>
              <a:ext cx="5831" cy="3341"/>
              <a:chOff x="603308" y="4517214"/>
              <a:chExt cx="4265851" cy="2318936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003479" y="4517214"/>
                <a:ext cx="2426794" cy="1943176"/>
              </a:xfrm>
              <a:prstGeom prst="rect">
                <a:avLst/>
              </a:prstGeom>
            </p:spPr>
          </p:pic>
          <p:cxnSp>
            <p:nvCxnSpPr>
              <p:cNvPr id="17" name="直接箭头连接符 16"/>
              <p:cNvCxnSpPr/>
              <p:nvPr/>
            </p:nvCxnSpPr>
            <p:spPr>
              <a:xfrm>
                <a:off x="603308" y="6710876"/>
                <a:ext cx="3551384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任意多边形 19"/>
              <p:cNvSpPr/>
              <p:nvPr/>
            </p:nvSpPr>
            <p:spPr>
              <a:xfrm>
                <a:off x="763419" y="5112463"/>
                <a:ext cx="2918275" cy="738933"/>
              </a:xfrm>
              <a:custGeom>
                <a:avLst/>
                <a:gdLst>
                  <a:gd name="connsiteX0" fmla="*/ 0 w 3128211"/>
                  <a:gd name="connsiteY0" fmla="*/ 693446 h 787050"/>
                  <a:gd name="connsiteX1" fmla="*/ 1106906 w 3128211"/>
                  <a:gd name="connsiteY1" fmla="*/ 427 h 787050"/>
                  <a:gd name="connsiteX2" fmla="*/ 1934678 w 3128211"/>
                  <a:gd name="connsiteY2" fmla="*/ 780073 h 787050"/>
                  <a:gd name="connsiteX3" fmla="*/ 3128211 w 3128211"/>
                  <a:gd name="connsiteY3" fmla="*/ 318060 h 78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28211" h="787050">
                    <a:moveTo>
                      <a:pt x="0" y="693446"/>
                    </a:moveTo>
                    <a:cubicBezTo>
                      <a:pt x="392230" y="339717"/>
                      <a:pt x="784460" y="-14011"/>
                      <a:pt x="1106906" y="427"/>
                    </a:cubicBezTo>
                    <a:cubicBezTo>
                      <a:pt x="1429352" y="14865"/>
                      <a:pt x="1597794" y="727134"/>
                      <a:pt x="1934678" y="780073"/>
                    </a:cubicBezTo>
                    <a:cubicBezTo>
                      <a:pt x="2271562" y="833012"/>
                      <a:pt x="2699886" y="575536"/>
                      <a:pt x="3128211" y="318060"/>
                    </a:cubicBezTo>
                  </a:path>
                </a:pathLst>
              </a:custGeom>
              <a:noFill/>
              <a:ln w="38100">
                <a:solidFill>
                  <a:srgbClr val="C00000"/>
                </a:solidFill>
                <a:headEnd type="oval"/>
                <a:tailEnd type="stealth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603308" y="6326091"/>
                <a:ext cx="1263205" cy="3495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A</a:t>
                </a:r>
                <a:endParaRPr lang="en-US" altLang="zh-CN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4159111" y="6486573"/>
                <a:ext cx="710048" cy="3495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Time</a:t>
                </a:r>
                <a:endPara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2" name="文本框 21"/>
                  <p:cNvSpPr txBox="1"/>
                  <p:nvPr/>
                </p:nvSpPr>
                <p:spPr>
                  <a:xfrm>
                    <a:off x="3069041" y="5683772"/>
                    <a:ext cx="935973" cy="3495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CN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zh-CN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altLang="zh-CN" sz="2800" b="0" i="1" dirty="0" smtClean="0">
                      <a:solidFill>
                        <a:srgbClr val="C00000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22" name="文本框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69041" y="5683772"/>
                    <a:ext cx="935973" cy="349577"/>
                  </a:xfrm>
                  <a:prstGeom prst="rect">
                    <a:avLst/>
                  </a:prstGeom>
                  <a:blipFill rotWithShape="1">
                    <a:blip r:embed="rId2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文本框 22"/>
                  <p:cNvSpPr txBox="1"/>
                  <p:nvPr/>
                </p:nvSpPr>
                <p:spPr>
                  <a:xfrm>
                    <a:off x="2473211" y="6184064"/>
                    <a:ext cx="1079417" cy="3448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zh-CN" sz="280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800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800" b="0" i="0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ext</m:t>
                              </m:r>
                            </m:sub>
                            <m:sup>
                              <m:r>
                                <a:rPr lang="en-US" altLang="zh-CN" sz="2800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bSup>
                          <m:r>
                            <a:rPr lang="en-US" altLang="zh-CN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zh-CN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28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altLang="zh-CN" sz="2800" b="0" i="1" dirty="0" smtClean="0">
                      <a:solidFill>
                        <a:srgbClr val="C00000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23" name="文本框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73211" y="6184064"/>
                    <a:ext cx="1079417" cy="344899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组合 10"/>
            <p:cNvGrpSpPr/>
            <p:nvPr/>
          </p:nvGrpSpPr>
          <p:grpSpPr>
            <a:xfrm>
              <a:off x="14109" y="8235"/>
              <a:ext cx="5821" cy="3231"/>
              <a:chOff x="5419970" y="4168097"/>
              <a:chExt cx="4276682" cy="2299534"/>
            </a:xfrm>
          </p:grpSpPr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21173" y="4168097"/>
                <a:ext cx="2339765" cy="2006890"/>
              </a:xfrm>
              <a:prstGeom prst="rect">
                <a:avLst/>
              </a:prstGeom>
            </p:spPr>
          </p:pic>
          <p:cxnSp>
            <p:nvCxnSpPr>
              <p:cNvPr id="12" name="直接箭头连接符 11"/>
              <p:cNvCxnSpPr/>
              <p:nvPr/>
            </p:nvCxnSpPr>
            <p:spPr>
              <a:xfrm>
                <a:off x="5419970" y="6316531"/>
                <a:ext cx="3551384" cy="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任意多边形 20"/>
              <p:cNvSpPr/>
              <p:nvPr/>
            </p:nvSpPr>
            <p:spPr>
              <a:xfrm>
                <a:off x="6065482" y="4752233"/>
                <a:ext cx="2918275" cy="738933"/>
              </a:xfrm>
              <a:custGeom>
                <a:avLst/>
                <a:gdLst>
                  <a:gd name="connsiteX0" fmla="*/ 0 w 3128211"/>
                  <a:gd name="connsiteY0" fmla="*/ 693446 h 787050"/>
                  <a:gd name="connsiteX1" fmla="*/ 1106906 w 3128211"/>
                  <a:gd name="connsiteY1" fmla="*/ 427 h 787050"/>
                  <a:gd name="connsiteX2" fmla="*/ 1934678 w 3128211"/>
                  <a:gd name="connsiteY2" fmla="*/ 780073 h 787050"/>
                  <a:gd name="connsiteX3" fmla="*/ 3128211 w 3128211"/>
                  <a:gd name="connsiteY3" fmla="*/ 318060 h 78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28211" h="787050">
                    <a:moveTo>
                      <a:pt x="0" y="693446"/>
                    </a:moveTo>
                    <a:cubicBezTo>
                      <a:pt x="392230" y="339717"/>
                      <a:pt x="784460" y="-14011"/>
                      <a:pt x="1106906" y="427"/>
                    </a:cubicBezTo>
                    <a:cubicBezTo>
                      <a:pt x="1429352" y="14865"/>
                      <a:pt x="1597794" y="727134"/>
                      <a:pt x="1934678" y="780073"/>
                    </a:cubicBezTo>
                    <a:cubicBezTo>
                      <a:pt x="2271562" y="833012"/>
                      <a:pt x="2699886" y="575536"/>
                      <a:pt x="3128211" y="318060"/>
                    </a:cubicBezTo>
                  </a:path>
                </a:pathLst>
              </a:custGeom>
              <a:noFill/>
              <a:ln w="38100">
                <a:solidFill>
                  <a:srgbClr val="0606FF"/>
                </a:solidFill>
                <a:headEnd type="oval"/>
                <a:tailEnd type="stealth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5419970" y="5922161"/>
                <a:ext cx="1277886" cy="358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 dirty="0">
                    <a:solidFill>
                      <a:srgbClr val="0606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B</a:t>
                </a:r>
                <a:endParaRPr lang="en-US" altLang="zh-CN" sz="2800" b="1" dirty="0">
                  <a:solidFill>
                    <a:srgbClr val="0606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8983665" y="6109223"/>
                <a:ext cx="712987" cy="358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Time</a:t>
                </a:r>
                <a:endPara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8430607" y="5295885"/>
                    <a:ext cx="1060028" cy="4007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3200" b="0" i="1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i="1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3200" b="1" i="1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zh-CN" sz="3200" b="0" i="1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3200" b="0" i="1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3200" b="0" i="1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altLang="zh-CN" sz="3200" b="0" i="1" dirty="0" smtClean="0">
                      <a:solidFill>
                        <a:srgbClr val="0606FF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29" name="文本框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30607" y="5295885"/>
                    <a:ext cx="1060028" cy="400702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0" name="文本框 29"/>
                  <p:cNvSpPr txBox="1"/>
                  <p:nvPr/>
                </p:nvSpPr>
                <p:spPr>
                  <a:xfrm>
                    <a:off x="7650628" y="5812675"/>
                    <a:ext cx="1083885" cy="35230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zh-CN" sz="2800" i="1" dirty="0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800" b="0" i="1" dirty="0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800" b="0" i="0" dirty="0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  <m:t>ext</m:t>
                              </m:r>
                            </m:sub>
                            <m:sup>
                              <m:r>
                                <a:rPr lang="en-US" altLang="zh-CN" sz="2800" b="0" i="1" dirty="0" smtClean="0">
                                  <a:solidFill>
                                    <a:srgbClr val="0606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bSup>
                          <m:r>
                            <a:rPr lang="en-US" altLang="zh-CN" sz="2800" b="0" i="1" dirty="0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b="1" i="1" dirty="0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zh-CN" sz="2800" b="0" i="1" dirty="0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800" b="0" i="1" dirty="0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2800" b="0" i="1" dirty="0" smtClean="0">
                              <a:solidFill>
                                <a:srgbClr val="0606FF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altLang="zh-CN" sz="2800" b="0" i="1" dirty="0" smtClean="0">
                      <a:solidFill>
                        <a:srgbClr val="0606FF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30" name="文本框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50628" y="5812675"/>
                    <a:ext cx="1083885" cy="352304"/>
                  </a:xfrm>
                  <a:prstGeom prst="rect">
                    <a:avLst/>
                  </a:prstGeom>
                  <a:blipFill rotWithShape="1">
                    <a:blip r:embed="rId6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2" name="箭头: 右 31"/>
            <p:cNvSpPr/>
            <p:nvPr/>
          </p:nvSpPr>
          <p:spPr>
            <a:xfrm>
              <a:off x="12441" y="9028"/>
              <a:ext cx="1045" cy="536"/>
            </a:xfrm>
            <a:prstGeom prst="rightArrow">
              <a:avLst>
                <a:gd name="adj1" fmla="val 50000"/>
                <a:gd name="adj2" fmla="val 5789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323" y="11493"/>
              <a:ext cx="9737" cy="62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914400">
                <a:buClrTx/>
                <a:buSzTx/>
                <a:buFontTx/>
              </a:pPr>
              <a:r>
                <a:rPr sz="2000">
                  <a:solidFill>
                    <a:srgbClr val="C82506"/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E. Runge, E. K. U. Gross, PRL 52 (1984) 997;       R. van Leeuwen, PRL 82 (1999) 3863</a:t>
              </a:r>
              <a:endPara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r"/>
              <a:r>
                <a:rPr lang="nn-NO" altLang="zh-CN" sz="1600" dirty="0">
                  <a:solidFill>
                    <a:srgbClr val="0000FF"/>
                  </a:solidFill>
                </a:rPr>
                <a:t> </a:t>
              </a:r>
              <a:endParaRPr lang="zh-CN" alt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0" y="8699500"/>
            <a:ext cx="17338675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en-US" altLang="zh-CN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The many-body problem is mapped onto a one-body problem!</a:t>
            </a:r>
            <a:endParaRPr lang="en-US" altLang="zh-CN" sz="32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Slide Number"/>
          <p:cNvSpPr>
            <a:spLocks noGrp="1"/>
          </p:cNvSpPr>
          <p:nvPr>
            <p:ph type="sldNum" idx="2"/>
          </p:nvPr>
        </p:nvSpPr>
        <p:spPr>
          <a:xfrm>
            <a:off x="16704811" y="9486900"/>
            <a:ext cx="2159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/>
              <a:t>2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704811" y="9486900"/>
            <a:ext cx="2159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/>
              <a:t>3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Application of TDDFT</a:t>
            </a:r>
            <a:endParaRPr lang="en-US" altLang="zh-CN" sz="43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7" name="文本框 10"/>
          <p:cNvSpPr>
            <a:spLocks noGrp="1"/>
          </p:cNvSpPr>
          <p:nvPr/>
        </p:nvSpPr>
        <p:spPr>
          <a:xfrm>
            <a:off x="331470" y="1157275"/>
            <a:ext cx="16482483" cy="741045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431800" lvl="0" indent="-431800" algn="just" fontAlgn="auto">
              <a:lnSpc>
                <a:spcPct val="130000"/>
              </a:lnSpc>
              <a:buFont typeface="Wingdings" panose="05000000000000000000"/>
              <a:buChar char="l"/>
            </a:pPr>
            <a:r>
              <a:rPr lang="en-US" altLang="zh-CN" sz="32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TDDFT has been applied to a variety of nuclear dynamical processes:</a:t>
            </a:r>
            <a:endParaRPr lang="en-US" altLang="zh-CN" sz="3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9470" y="2059305"/>
            <a:ext cx="86741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dirty="0">
                <a:solidFill>
                  <a:srgbClr val="102B5C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</a:t>
            </a:r>
            <a:r>
              <a:rPr lang="en-US" altLang="zh-CN" sz="3200" dirty="0">
                <a:solidFill>
                  <a:srgbClr val="C00000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C00000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en-US" altLang="zh-CN" sz="3200" b="1" dirty="0">
                <a:solidFill>
                  <a:srgbClr val="102B5C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Collective vibration</a:t>
            </a:r>
            <a:endParaRPr lang="en-US" altLang="zh-CN" sz="3200" b="1" dirty="0">
              <a:solidFill>
                <a:srgbClr val="102B5C"/>
              </a:solidFill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839470" y="3070225"/>
                <a:ext cx="8674100" cy="5835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marL="0" lvl="1" algn="l">
                  <a:buClrTx/>
                  <a:buSzTx/>
                  <a:buFontTx/>
                </a:pPr>
                <a:r>
                  <a:rPr lang="en-US" altLang="zh-CN" sz="3200" dirty="0">
                    <a:solidFill>
                      <a:srgbClr val="102B5C"/>
                    </a:solidFill>
                    <a:latin typeface="Comic Sans MS" panose="030F0702030302020204" charset="0"/>
                    <a:ea typeface="等线" panose="02010600030101010101" pitchFamily="2" charset="-122"/>
                    <a:sym typeface="Wingdings" panose="05000000000000000000" pitchFamily="2" charset="2"/>
                  </a:rPr>
                  <a:t></a:t>
                </a:r>
                <a:r>
                  <a:rPr lang="en-US" altLang="zh-CN" dirty="0">
                    <a:solidFill>
                      <a:srgbClr val="C00000"/>
                    </a:solidFill>
                    <a:latin typeface="Comic Sans MS" panose="030F0702030302020204" charset="0"/>
                    <a:ea typeface="等线" panose="02010600030101010101" pitchFamily="2" charset="-122"/>
                    <a:sym typeface="Wingdings" panose="05000000000000000000" pitchFamily="2" charset="2"/>
                  </a:rPr>
                  <a:t>  </a:t>
                </a:r>
                <a:r>
                  <a:rPr lang="en-US" altLang="zh-CN" sz="3200" b="1" dirty="0">
                    <a:solidFill>
                      <a:srgbClr val="102B5C"/>
                    </a:solidFill>
                    <a:latin typeface="Arial" panose="020B0604020202020204" pitchFamily="34" charset="0"/>
                    <a:ea typeface="楷体" panose="02010609060101010101" charset="-122"/>
                    <a:cs typeface="Arial" panose="020B0604020202020204" pitchFamily="34" charset="0"/>
                    <a:sym typeface="+mn-ea"/>
                  </a:rPr>
                  <a:t>Dynamics of </a:t>
                </a:r>
                <a14:m>
                  <m:oMath xmlns:m="http://schemas.openxmlformats.org/officeDocument/2006/math">
                    <m:r>
                      <a:rPr lang="en-US" altLang="zh-CN" sz="3200" b="1" dirty="0">
                        <a:solidFill>
                          <a:srgbClr val="102B5C"/>
                        </a:solidFill>
                        <a:latin typeface="Arial" panose="020B0604020202020204" pitchFamily="34" charset="0"/>
                        <a:ea typeface="楷体" panose="02010609060101010101" charset="-122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altLang="zh-CN" sz="3200" b="1" dirty="0">
                    <a:solidFill>
                      <a:srgbClr val="102B5C"/>
                    </a:solidFill>
                    <a:latin typeface="Arial" panose="020B0604020202020204" pitchFamily="34" charset="0"/>
                    <a:ea typeface="楷体" panose="02010609060101010101" charset="-122"/>
                    <a:cs typeface="Arial" panose="020B0604020202020204" pitchFamily="34" charset="0"/>
                    <a:sym typeface="+mn-ea"/>
                  </a:rPr>
                  <a:t>-chain structure</a:t>
                </a:r>
                <a:endParaRPr lang="en-US" altLang="zh-CN" sz="3200" b="1" dirty="0">
                  <a:solidFill>
                    <a:srgbClr val="102B5C"/>
                  </a:solidFill>
                  <a:latin typeface="Arial" panose="020B0604020202020204" pitchFamily="34" charset="0"/>
                  <a:ea typeface="楷体" panose="02010609060101010101" charset="-122"/>
                  <a:cs typeface="Arial" panose="020B060402020202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70" y="3070225"/>
                <a:ext cx="8674100" cy="58356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839470" y="4142740"/>
            <a:ext cx="86741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en-US" altLang="zh-CN" sz="3200" dirty="0">
                <a:solidFill>
                  <a:srgbClr val="102B5C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</a:t>
            </a:r>
            <a:r>
              <a:rPr lang="en-US" altLang="zh-CN" sz="3200" dirty="0">
                <a:solidFill>
                  <a:srgbClr val="C00000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en-US" altLang="zh-CN" sz="3200" b="1" dirty="0">
                <a:solidFill>
                  <a:srgbClr val="102B5C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Fission</a:t>
            </a:r>
            <a:endParaRPr lang="en-US" altLang="zh-CN" sz="3200" b="1" dirty="0">
              <a:solidFill>
                <a:srgbClr val="102B5C"/>
              </a:solidFill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470" y="5153660"/>
            <a:ext cx="86741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1" algn="l">
              <a:buClrTx/>
              <a:buSzTx/>
              <a:buFontTx/>
            </a:pPr>
            <a:r>
              <a:rPr lang="en-US" altLang="zh-CN" sz="3200" dirty="0">
                <a:solidFill>
                  <a:srgbClr val="102B5C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</a:t>
            </a:r>
            <a:r>
              <a:rPr lang="en-US" altLang="zh-CN" sz="3200" dirty="0">
                <a:solidFill>
                  <a:srgbClr val="C00000"/>
                </a:solidFill>
                <a:latin typeface="Comic Sans MS" panose="030F0702030302020204" charset="0"/>
                <a:ea typeface="等线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en-US" altLang="zh-CN" sz="3200" b="1" dirty="0">
                <a:solidFill>
                  <a:srgbClr val="102B5C"/>
                </a:solidFill>
                <a:latin typeface="Arial" panose="020B0604020202020204" pitchFamily="34" charset="0"/>
                <a:ea typeface="楷体" panose="02010609060101010101" charset="-122"/>
                <a:cs typeface="Arial" panose="020B0604020202020204" pitchFamily="34" charset="0"/>
                <a:sym typeface="+mn-ea"/>
              </a:rPr>
              <a:t>Multinucleon transfer reaction</a:t>
            </a:r>
            <a:endParaRPr lang="en-US" altLang="zh-CN" sz="3200" b="1" dirty="0">
              <a:solidFill>
                <a:srgbClr val="102B5C"/>
              </a:solidFill>
              <a:latin typeface="Arial" panose="020B0604020202020204" pitchFamily="34" charset="0"/>
              <a:ea typeface="楷体" panose="02010609060101010101" charset="-122"/>
              <a:cs typeface="Arial" panose="020B0604020202020204" pitchFamily="34" charset="0"/>
            </a:endParaRPr>
          </a:p>
          <a:p>
            <a:endParaRPr lang="zh-CN" altLang="en-US" sz="3200" b="1" dirty="0">
              <a:solidFill>
                <a:srgbClr val="102B5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</p:txBody>
      </p:sp>
      <p:pic>
        <p:nvPicPr>
          <p:cNvPr id="21" name="2Drho_tr3_axi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4"/>
          <a:srcRect t="21548" r="18143" b="11557"/>
          <a:stretch>
            <a:fillRect/>
          </a:stretch>
        </p:blipFill>
        <p:spPr>
          <a:xfrm>
            <a:off x="8713470" y="6872923"/>
            <a:ext cx="3634105" cy="2251710"/>
          </a:xfrm>
          <a:prstGeom prst="rect">
            <a:avLst/>
          </a:prstGeom>
        </p:spPr>
      </p:pic>
      <p:pic>
        <p:nvPicPr>
          <p:cNvPr id="25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30" y="6844348"/>
            <a:ext cx="3029585" cy="2020570"/>
          </a:xfrm>
          <a:prstGeom prst="rect">
            <a:avLst/>
          </a:prstGeom>
        </p:spPr>
      </p:pic>
      <p:pic>
        <p:nvPicPr>
          <p:cNvPr id="27" name="图片 26" descr="图片包含 图形用户界面&#10;&#10;AI 生成的内容可能不正确。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7640" y="6496685"/>
            <a:ext cx="3629660" cy="272351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7"/>
          <a:srcRect t="16837" b="41579"/>
          <a:stretch>
            <a:fillRect/>
          </a:stretch>
        </p:blipFill>
        <p:spPr>
          <a:xfrm>
            <a:off x="4676140" y="7167245"/>
            <a:ext cx="3249295" cy="127635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11366648" y="2450809"/>
            <a:ext cx="528917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Reinhard, Guo, Maruhn, EPJA 32 (2007) 19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8550050" y="2073275"/>
            <a:ext cx="810577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Vretenar, Berghammer, Ring, NPA 581 (1995) 679</a:t>
            </a:r>
            <a:endParaRPr lang="en-US" altLang="zh-CN" sz="1600" dirty="0">
              <a:solidFill>
                <a:srgbClr val="0000FF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1512325" y="3492000"/>
            <a:ext cx="51435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Ren, Zhao, Meng, PLB 801 (2020) 135194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0605545" y="3137535"/>
            <a:ext cx="605028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Umar et al., PRL 104 (2010) 212503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2103996" y="4114192"/>
            <a:ext cx="4551829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Bulgac et al., PRL 116 (2016) 122504 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0763660" y="4500000"/>
            <a:ext cx="589216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Ren et al., PRL 128 (2022) 172501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642246" y="5832000"/>
            <a:ext cx="10013579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Zhang et al., PRC 109 (2024) 024614 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11438367" y="5364000"/>
            <a:ext cx="5217458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r">
              <a:lnSpc>
                <a:spcPct val="150000"/>
              </a:lnSpc>
              <a:buClrTx/>
              <a:buSzTx/>
              <a:buFontTx/>
              <a:tabLst>
                <a:tab pos="271145" algn="l"/>
              </a:tabLst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Wu, Guo, PRC 100 (2019) 014612 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  <a:sym typeface="+mn-ea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1438367" y="5142332"/>
            <a:ext cx="521745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algn="r" defTabSz="914400">
              <a:lnSpc>
                <a:spcPct val="100000"/>
              </a:lnSpc>
              <a:buClrTx/>
              <a:buSzTx/>
              <a:buFontTx/>
            </a:pPr>
            <a:r>
              <a:rPr sz="2000">
                <a:solidFill>
                  <a:srgbClr val="C82506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Simenel, PRL 105 (2010) 192701 </a:t>
            </a:r>
            <a:endParaRPr sz="2000">
              <a:solidFill>
                <a:srgbClr val="C82506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704811" y="9486900"/>
            <a:ext cx="2159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/>
              <a:t>4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Limitation of TDDFT: Absence of 2p-2h and n</a:t>
            </a:r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p-nh</a:t>
            </a:r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Configurations</a:t>
            </a:r>
            <a:endParaRPr lang="en-US" altLang="zh-CN" sz="43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19530" y="8028000"/>
            <a:ext cx="14699615" cy="1634490"/>
            <a:chOff x="1984" y="13537"/>
            <a:chExt cx="23149" cy="2574"/>
          </a:xfrm>
        </p:grpSpPr>
        <p:sp>
          <p:nvSpPr>
            <p:cNvPr id="15" name="conclusion-band"/>
            <p:cNvSpPr>
              <a:spLocks noGrp="1"/>
            </p:cNvSpPr>
            <p:nvPr/>
          </p:nvSpPr>
          <p:spPr>
            <a:xfrm>
              <a:off x="2172" y="13537"/>
              <a:ext cx="22961" cy="1814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</p:sp>
        <p:sp>
          <p:nvSpPr>
            <p:cNvPr id="16" name="conclusion-accent"/>
            <p:cNvSpPr>
              <a:spLocks noGrp="1"/>
            </p:cNvSpPr>
            <p:nvPr/>
          </p:nvSpPr>
          <p:spPr>
            <a:xfrm>
              <a:off x="1984" y="13537"/>
              <a:ext cx="227" cy="1814"/>
            </a:xfrm>
            <a:prstGeom prst="rect">
              <a:avLst/>
            </a:prstGeom>
            <a:solidFill>
              <a:srgbClr val="A91512"/>
            </a:solidFill>
            <a:ln w="0">
              <a:solidFill>
                <a:srgbClr val="A91512"/>
              </a:solidFill>
              <a:prstDash val="solid"/>
            </a:ln>
          </p:spPr>
        </p:sp>
        <p:sp>
          <p:nvSpPr>
            <p:cNvPr id="7" name="文本框 6"/>
            <p:cNvSpPr txBox="1"/>
            <p:nvPr/>
          </p:nvSpPr>
          <p:spPr>
            <a:xfrm>
              <a:off x="2973" y="13641"/>
              <a:ext cx="22034" cy="247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TDDFT does not include 2p-2h and np-nh configurations and therefore systematically underestimates the spreading widths of GRs.</a:t>
              </a:r>
              <a:endParaRPr lang="en-US" altLang="zh-CN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endParaRPr lang="en-US" altLang="zh-CN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3112770" y="1584000"/>
            <a:ext cx="19193536" cy="6087745"/>
            <a:chOff x="-4902" y="2899"/>
            <a:chExt cx="30226" cy="9587"/>
          </a:xfrm>
        </p:grpSpPr>
        <p:sp>
          <p:nvSpPr>
            <p:cNvPr id="8" name="文本框 3"/>
            <p:cNvSpPr>
              <a:spLocks noGrp="1"/>
            </p:cNvSpPr>
            <p:nvPr/>
          </p:nvSpPr>
          <p:spPr>
            <a:xfrm>
              <a:off x="16269" y="11418"/>
              <a:ext cx="7677" cy="512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r">
                <a:buClrTx/>
                <a:buSzTx/>
                <a:buFontTx/>
                <a:buNone/>
              </a:pPr>
              <a:r>
                <a:rPr sz="2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Scamps, Lacroix, PRC 88, 044310 (2013)</a:t>
              </a:r>
              <a:endParaRPr sz="20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组合 16"/>
            <p:cNvGrpSpPr>
              <a:grpSpLocks noChangeAspect="1"/>
            </p:cNvGrpSpPr>
            <p:nvPr/>
          </p:nvGrpSpPr>
          <p:grpSpPr>
            <a:xfrm>
              <a:off x="1928" y="2900"/>
              <a:ext cx="11736" cy="9353"/>
              <a:chOff x="2481" y="3198"/>
              <a:chExt cx="9988" cy="7960"/>
            </a:xfrm>
          </p:grpSpPr>
          <p:sp>
            <p:nvSpPr>
              <p:cNvPr id="260" name="任意多边形: 形状 259"/>
              <p:cNvSpPr>
                <a:spLocks noGrp="1"/>
              </p:cNvSpPr>
              <p:nvPr/>
            </p:nvSpPr>
            <p:spPr>
              <a:xfrm>
                <a:off x="2783" y="7336"/>
                <a:ext cx="1190" cy="1292"/>
              </a:xfrm>
              <a:custGeom>
                <a:avLst/>
                <a:gdLst>
                  <a:gd name="connsiteX0" fmla="*/ 0 w 603250"/>
                  <a:gd name="connsiteY0" fmla="*/ 1200 h 688832"/>
                  <a:gd name="connsiteX1" fmla="*/ 95250 w 603250"/>
                  <a:gd name="connsiteY1" fmla="*/ 7550 h 688832"/>
                  <a:gd name="connsiteX2" fmla="*/ 152400 w 603250"/>
                  <a:gd name="connsiteY2" fmla="*/ 58350 h 688832"/>
                  <a:gd name="connsiteX3" fmla="*/ 203200 w 603250"/>
                  <a:gd name="connsiteY3" fmla="*/ 191700 h 688832"/>
                  <a:gd name="connsiteX4" fmla="*/ 241300 w 603250"/>
                  <a:gd name="connsiteY4" fmla="*/ 388550 h 688832"/>
                  <a:gd name="connsiteX5" fmla="*/ 260350 w 603250"/>
                  <a:gd name="connsiteY5" fmla="*/ 521900 h 688832"/>
                  <a:gd name="connsiteX6" fmla="*/ 323850 w 603250"/>
                  <a:gd name="connsiteY6" fmla="*/ 629850 h 688832"/>
                  <a:gd name="connsiteX7" fmla="*/ 349250 w 603250"/>
                  <a:gd name="connsiteY7" fmla="*/ 667950 h 688832"/>
                  <a:gd name="connsiteX8" fmla="*/ 419100 w 603250"/>
                  <a:gd name="connsiteY8" fmla="*/ 687000 h 688832"/>
                  <a:gd name="connsiteX9" fmla="*/ 603250 w 603250"/>
                  <a:gd name="connsiteY9" fmla="*/ 687000 h 688832"/>
                  <a:gd name="connsiteX0-1" fmla="*/ 0 w 603250"/>
                  <a:gd name="connsiteY0-2" fmla="*/ 1200 h 688832"/>
                  <a:gd name="connsiteX1-3" fmla="*/ 95250 w 603250"/>
                  <a:gd name="connsiteY1-4" fmla="*/ 7550 h 688832"/>
                  <a:gd name="connsiteX2-5" fmla="*/ 152400 w 603250"/>
                  <a:gd name="connsiteY2-6" fmla="*/ 58350 h 688832"/>
                  <a:gd name="connsiteX3-7" fmla="*/ 203200 w 603250"/>
                  <a:gd name="connsiteY3-8" fmla="*/ 191700 h 688832"/>
                  <a:gd name="connsiteX4-9" fmla="*/ 241300 w 603250"/>
                  <a:gd name="connsiteY4-10" fmla="*/ 388550 h 688832"/>
                  <a:gd name="connsiteX5-11" fmla="*/ 260350 w 603250"/>
                  <a:gd name="connsiteY5-12" fmla="*/ 521900 h 688832"/>
                  <a:gd name="connsiteX6-13" fmla="*/ 304800 w 603250"/>
                  <a:gd name="connsiteY6-14" fmla="*/ 623500 h 688832"/>
                  <a:gd name="connsiteX7-15" fmla="*/ 349250 w 603250"/>
                  <a:gd name="connsiteY7-16" fmla="*/ 667950 h 688832"/>
                  <a:gd name="connsiteX8-17" fmla="*/ 419100 w 603250"/>
                  <a:gd name="connsiteY8-18" fmla="*/ 687000 h 688832"/>
                  <a:gd name="connsiteX9-19" fmla="*/ 603250 w 603250"/>
                  <a:gd name="connsiteY9-20" fmla="*/ 687000 h 688832"/>
                  <a:gd name="connsiteX0-21" fmla="*/ 0 w 603250"/>
                  <a:gd name="connsiteY0-22" fmla="*/ 1200 h 688832"/>
                  <a:gd name="connsiteX1-23" fmla="*/ 95250 w 603250"/>
                  <a:gd name="connsiteY1-24" fmla="*/ 7550 h 688832"/>
                  <a:gd name="connsiteX2-25" fmla="*/ 152400 w 603250"/>
                  <a:gd name="connsiteY2-26" fmla="*/ 58350 h 688832"/>
                  <a:gd name="connsiteX3-27" fmla="*/ 203200 w 603250"/>
                  <a:gd name="connsiteY3-28" fmla="*/ 191700 h 688832"/>
                  <a:gd name="connsiteX4-29" fmla="*/ 241300 w 603250"/>
                  <a:gd name="connsiteY4-30" fmla="*/ 388550 h 688832"/>
                  <a:gd name="connsiteX5-31" fmla="*/ 266700 w 603250"/>
                  <a:gd name="connsiteY5-32" fmla="*/ 521900 h 688832"/>
                  <a:gd name="connsiteX6-33" fmla="*/ 304800 w 603250"/>
                  <a:gd name="connsiteY6-34" fmla="*/ 623500 h 688832"/>
                  <a:gd name="connsiteX7-35" fmla="*/ 349250 w 603250"/>
                  <a:gd name="connsiteY7-36" fmla="*/ 667950 h 688832"/>
                  <a:gd name="connsiteX8-37" fmla="*/ 419100 w 603250"/>
                  <a:gd name="connsiteY8-38" fmla="*/ 687000 h 688832"/>
                  <a:gd name="connsiteX9-39" fmla="*/ 603250 w 603250"/>
                  <a:gd name="connsiteY9-40" fmla="*/ 687000 h 688832"/>
                </a:gdLst>
                <a:ahLst/>
                <a:cxnLst/>
                <a:rect l="l" t="t" r="r" b="b"/>
                <a:pathLst>
                  <a:path w="603250" h="688832">
                    <a:moveTo>
                      <a:pt x="0" y="1200"/>
                    </a:moveTo>
                    <a:cubicBezTo>
                      <a:pt x="34925" y="-388"/>
                      <a:pt x="69850" y="-1975"/>
                      <a:pt x="95250" y="7550"/>
                    </a:cubicBezTo>
                    <a:cubicBezTo>
                      <a:pt x="120650" y="17075"/>
                      <a:pt x="134408" y="27658"/>
                      <a:pt x="152400" y="58350"/>
                    </a:cubicBezTo>
                    <a:cubicBezTo>
                      <a:pt x="170392" y="89042"/>
                      <a:pt x="188383" y="136667"/>
                      <a:pt x="203200" y="191700"/>
                    </a:cubicBezTo>
                    <a:cubicBezTo>
                      <a:pt x="218017" y="246733"/>
                      <a:pt x="230717" y="333517"/>
                      <a:pt x="241300" y="388550"/>
                    </a:cubicBezTo>
                    <a:cubicBezTo>
                      <a:pt x="251883" y="443583"/>
                      <a:pt x="256117" y="482742"/>
                      <a:pt x="266700" y="521900"/>
                    </a:cubicBezTo>
                    <a:cubicBezTo>
                      <a:pt x="277283" y="561058"/>
                      <a:pt x="291042" y="599158"/>
                      <a:pt x="304800" y="623500"/>
                    </a:cubicBezTo>
                    <a:cubicBezTo>
                      <a:pt x="318558" y="647842"/>
                      <a:pt x="330200" y="657367"/>
                      <a:pt x="349250" y="667950"/>
                    </a:cubicBezTo>
                    <a:cubicBezTo>
                      <a:pt x="368300" y="678533"/>
                      <a:pt x="376767" y="683825"/>
                      <a:pt x="419100" y="687000"/>
                    </a:cubicBezTo>
                    <a:cubicBezTo>
                      <a:pt x="461433" y="690175"/>
                      <a:pt x="532341" y="688587"/>
                      <a:pt x="603250" y="68700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61" name="任意多边形: 形状 260"/>
              <p:cNvSpPr>
                <a:spLocks noGrp="1"/>
              </p:cNvSpPr>
              <p:nvPr/>
            </p:nvSpPr>
            <p:spPr>
              <a:xfrm flipH="1">
                <a:off x="3937" y="7336"/>
                <a:ext cx="1190" cy="1292"/>
              </a:xfrm>
              <a:custGeom>
                <a:avLst/>
                <a:gdLst>
                  <a:gd name="connsiteX0" fmla="*/ 0 w 603250"/>
                  <a:gd name="connsiteY0" fmla="*/ 1200 h 688832"/>
                  <a:gd name="connsiteX1" fmla="*/ 95250 w 603250"/>
                  <a:gd name="connsiteY1" fmla="*/ 7550 h 688832"/>
                  <a:gd name="connsiteX2" fmla="*/ 152400 w 603250"/>
                  <a:gd name="connsiteY2" fmla="*/ 58350 h 688832"/>
                  <a:gd name="connsiteX3" fmla="*/ 203200 w 603250"/>
                  <a:gd name="connsiteY3" fmla="*/ 191700 h 688832"/>
                  <a:gd name="connsiteX4" fmla="*/ 241300 w 603250"/>
                  <a:gd name="connsiteY4" fmla="*/ 388550 h 688832"/>
                  <a:gd name="connsiteX5" fmla="*/ 260350 w 603250"/>
                  <a:gd name="connsiteY5" fmla="*/ 521900 h 688832"/>
                  <a:gd name="connsiteX6" fmla="*/ 323850 w 603250"/>
                  <a:gd name="connsiteY6" fmla="*/ 629850 h 688832"/>
                  <a:gd name="connsiteX7" fmla="*/ 349250 w 603250"/>
                  <a:gd name="connsiteY7" fmla="*/ 667950 h 688832"/>
                  <a:gd name="connsiteX8" fmla="*/ 419100 w 603250"/>
                  <a:gd name="connsiteY8" fmla="*/ 687000 h 688832"/>
                  <a:gd name="connsiteX9" fmla="*/ 603250 w 603250"/>
                  <a:gd name="connsiteY9" fmla="*/ 687000 h 688832"/>
                  <a:gd name="connsiteX0-1" fmla="*/ 0 w 603250"/>
                  <a:gd name="connsiteY0-2" fmla="*/ 1200 h 688832"/>
                  <a:gd name="connsiteX1-3" fmla="*/ 95250 w 603250"/>
                  <a:gd name="connsiteY1-4" fmla="*/ 7550 h 688832"/>
                  <a:gd name="connsiteX2-5" fmla="*/ 152400 w 603250"/>
                  <a:gd name="connsiteY2-6" fmla="*/ 58350 h 688832"/>
                  <a:gd name="connsiteX3-7" fmla="*/ 203200 w 603250"/>
                  <a:gd name="connsiteY3-8" fmla="*/ 191700 h 688832"/>
                  <a:gd name="connsiteX4-9" fmla="*/ 241300 w 603250"/>
                  <a:gd name="connsiteY4-10" fmla="*/ 388550 h 688832"/>
                  <a:gd name="connsiteX5-11" fmla="*/ 260350 w 603250"/>
                  <a:gd name="connsiteY5-12" fmla="*/ 521900 h 688832"/>
                  <a:gd name="connsiteX6-13" fmla="*/ 304800 w 603250"/>
                  <a:gd name="connsiteY6-14" fmla="*/ 623500 h 688832"/>
                  <a:gd name="connsiteX7-15" fmla="*/ 349250 w 603250"/>
                  <a:gd name="connsiteY7-16" fmla="*/ 667950 h 688832"/>
                  <a:gd name="connsiteX8-17" fmla="*/ 419100 w 603250"/>
                  <a:gd name="connsiteY8-18" fmla="*/ 687000 h 688832"/>
                  <a:gd name="connsiteX9-19" fmla="*/ 603250 w 603250"/>
                  <a:gd name="connsiteY9-20" fmla="*/ 687000 h 688832"/>
                  <a:gd name="connsiteX0-21" fmla="*/ 0 w 603250"/>
                  <a:gd name="connsiteY0-22" fmla="*/ 1200 h 688832"/>
                  <a:gd name="connsiteX1-23" fmla="*/ 95250 w 603250"/>
                  <a:gd name="connsiteY1-24" fmla="*/ 7550 h 688832"/>
                  <a:gd name="connsiteX2-25" fmla="*/ 152400 w 603250"/>
                  <a:gd name="connsiteY2-26" fmla="*/ 58350 h 688832"/>
                  <a:gd name="connsiteX3-27" fmla="*/ 203200 w 603250"/>
                  <a:gd name="connsiteY3-28" fmla="*/ 191700 h 688832"/>
                  <a:gd name="connsiteX4-29" fmla="*/ 241300 w 603250"/>
                  <a:gd name="connsiteY4-30" fmla="*/ 388550 h 688832"/>
                  <a:gd name="connsiteX5-31" fmla="*/ 266700 w 603250"/>
                  <a:gd name="connsiteY5-32" fmla="*/ 521900 h 688832"/>
                  <a:gd name="connsiteX6-33" fmla="*/ 304800 w 603250"/>
                  <a:gd name="connsiteY6-34" fmla="*/ 623500 h 688832"/>
                  <a:gd name="connsiteX7-35" fmla="*/ 349250 w 603250"/>
                  <a:gd name="connsiteY7-36" fmla="*/ 667950 h 688832"/>
                  <a:gd name="connsiteX8-37" fmla="*/ 419100 w 603250"/>
                  <a:gd name="connsiteY8-38" fmla="*/ 687000 h 688832"/>
                  <a:gd name="connsiteX9-39" fmla="*/ 603250 w 603250"/>
                  <a:gd name="connsiteY9-40" fmla="*/ 687000 h 688832"/>
                </a:gdLst>
                <a:ahLst/>
                <a:cxnLst/>
                <a:rect l="l" t="t" r="r" b="b"/>
                <a:pathLst>
                  <a:path w="603250" h="688832">
                    <a:moveTo>
                      <a:pt x="0" y="1200"/>
                    </a:moveTo>
                    <a:cubicBezTo>
                      <a:pt x="34925" y="-388"/>
                      <a:pt x="69850" y="-1975"/>
                      <a:pt x="95250" y="7550"/>
                    </a:cubicBezTo>
                    <a:cubicBezTo>
                      <a:pt x="120650" y="17075"/>
                      <a:pt x="134408" y="27658"/>
                      <a:pt x="152400" y="58350"/>
                    </a:cubicBezTo>
                    <a:cubicBezTo>
                      <a:pt x="170392" y="89042"/>
                      <a:pt x="188383" y="136667"/>
                      <a:pt x="203200" y="191700"/>
                    </a:cubicBezTo>
                    <a:cubicBezTo>
                      <a:pt x="218017" y="246733"/>
                      <a:pt x="230717" y="333517"/>
                      <a:pt x="241300" y="388550"/>
                    </a:cubicBezTo>
                    <a:cubicBezTo>
                      <a:pt x="251883" y="443583"/>
                      <a:pt x="256117" y="482742"/>
                      <a:pt x="266700" y="521900"/>
                    </a:cubicBezTo>
                    <a:cubicBezTo>
                      <a:pt x="277283" y="561058"/>
                      <a:pt x="291042" y="599158"/>
                      <a:pt x="304800" y="623500"/>
                    </a:cubicBezTo>
                    <a:cubicBezTo>
                      <a:pt x="318558" y="647842"/>
                      <a:pt x="330200" y="657367"/>
                      <a:pt x="349250" y="667950"/>
                    </a:cubicBezTo>
                    <a:cubicBezTo>
                      <a:pt x="368300" y="678533"/>
                      <a:pt x="376767" y="683825"/>
                      <a:pt x="419100" y="687000"/>
                    </a:cubicBezTo>
                    <a:cubicBezTo>
                      <a:pt x="461433" y="690175"/>
                      <a:pt x="532341" y="688587"/>
                      <a:pt x="603250" y="68700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cxnSp>
            <p:nvCxnSpPr>
              <p:cNvPr id="443" name="直接连接符 237"/>
              <p:cNvCxnSpPr>
                <a:stCxn id="260" idx="3"/>
              </p:cNvCxnSpPr>
              <p:nvPr/>
            </p:nvCxnSpPr>
            <p:spPr>
              <a:xfrm flipV="1">
                <a:off x="3183" y="7606"/>
                <a:ext cx="1566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9" name="直接连接符 238"/>
              <p:cNvSpPr>
                <a:spLocks noGrp="1"/>
              </p:cNvSpPr>
              <p:nvPr/>
            </p:nvSpPr>
            <p:spPr>
              <a:xfrm>
                <a:off x="3218" y="7807"/>
                <a:ext cx="1465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40" name="直接连接符 239"/>
              <p:cNvSpPr>
                <a:spLocks noGrp="1"/>
              </p:cNvSpPr>
              <p:nvPr/>
            </p:nvSpPr>
            <p:spPr>
              <a:xfrm>
                <a:off x="3218" y="7907"/>
                <a:ext cx="1465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41" name="直接连接符 240"/>
              <p:cNvSpPr>
                <a:spLocks noGrp="1"/>
              </p:cNvSpPr>
              <p:nvPr/>
            </p:nvSpPr>
            <p:spPr>
              <a:xfrm>
                <a:off x="3229" y="7998"/>
                <a:ext cx="1465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42" name="直接连接符 241"/>
              <p:cNvSpPr>
                <a:spLocks noGrp="1"/>
              </p:cNvSpPr>
              <p:nvPr/>
            </p:nvSpPr>
            <p:spPr>
              <a:xfrm>
                <a:off x="3303" y="8209"/>
                <a:ext cx="1292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43" name="直接连接符 242"/>
              <p:cNvSpPr>
                <a:spLocks noGrp="1"/>
              </p:cNvSpPr>
              <p:nvPr/>
            </p:nvSpPr>
            <p:spPr>
              <a:xfrm>
                <a:off x="3332" y="8319"/>
                <a:ext cx="1292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44" name="直接连接符 243"/>
              <p:cNvSpPr>
                <a:spLocks noGrp="1"/>
              </p:cNvSpPr>
              <p:nvPr/>
            </p:nvSpPr>
            <p:spPr>
              <a:xfrm>
                <a:off x="3389" y="8490"/>
                <a:ext cx="1120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45" name="椭圆 244"/>
              <p:cNvSpPr>
                <a:spLocks noGrp="1"/>
              </p:cNvSpPr>
              <p:nvPr/>
            </p:nvSpPr>
            <p:spPr>
              <a:xfrm>
                <a:off x="3429" y="7937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46" name="椭圆 245"/>
              <p:cNvSpPr>
                <a:spLocks noGrp="1"/>
              </p:cNvSpPr>
              <p:nvPr/>
            </p:nvSpPr>
            <p:spPr>
              <a:xfrm>
                <a:off x="3736" y="7937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47" name="椭圆 246"/>
              <p:cNvSpPr>
                <a:spLocks noGrp="1"/>
              </p:cNvSpPr>
              <p:nvPr/>
            </p:nvSpPr>
            <p:spPr>
              <a:xfrm>
                <a:off x="4073" y="7937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48" name="椭圆 247"/>
              <p:cNvSpPr>
                <a:spLocks noGrp="1"/>
              </p:cNvSpPr>
              <p:nvPr/>
            </p:nvSpPr>
            <p:spPr>
              <a:xfrm>
                <a:off x="4339" y="7098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49" name="椭圆 248"/>
              <p:cNvSpPr>
                <a:spLocks noGrp="1"/>
              </p:cNvSpPr>
              <p:nvPr/>
            </p:nvSpPr>
            <p:spPr>
              <a:xfrm>
                <a:off x="3600" y="8148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0" name="椭圆 249"/>
              <p:cNvSpPr>
                <a:spLocks noGrp="1"/>
              </p:cNvSpPr>
              <p:nvPr/>
            </p:nvSpPr>
            <p:spPr>
              <a:xfrm>
                <a:off x="3457" y="8259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1" name="椭圆 250"/>
              <p:cNvSpPr>
                <a:spLocks noGrp="1"/>
              </p:cNvSpPr>
              <p:nvPr/>
            </p:nvSpPr>
            <p:spPr>
              <a:xfrm>
                <a:off x="3742" y="8259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2" name="椭圆 251"/>
              <p:cNvSpPr>
                <a:spLocks noGrp="1"/>
              </p:cNvSpPr>
              <p:nvPr/>
            </p:nvSpPr>
            <p:spPr>
              <a:xfrm>
                <a:off x="4187" y="8143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3" name="椭圆 252"/>
              <p:cNvSpPr>
                <a:spLocks noGrp="1"/>
              </p:cNvSpPr>
              <p:nvPr/>
            </p:nvSpPr>
            <p:spPr>
              <a:xfrm>
                <a:off x="4027" y="8264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4" name="椭圆 253"/>
              <p:cNvSpPr>
                <a:spLocks noGrp="1"/>
              </p:cNvSpPr>
              <p:nvPr/>
            </p:nvSpPr>
            <p:spPr>
              <a:xfrm>
                <a:off x="4340" y="8259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5" name="椭圆 254"/>
              <p:cNvSpPr>
                <a:spLocks noGrp="1"/>
              </p:cNvSpPr>
              <p:nvPr/>
            </p:nvSpPr>
            <p:spPr>
              <a:xfrm>
                <a:off x="3696" y="8425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6" name="椭圆 255"/>
              <p:cNvSpPr>
                <a:spLocks noGrp="1"/>
              </p:cNvSpPr>
              <p:nvPr/>
            </p:nvSpPr>
            <p:spPr>
              <a:xfrm>
                <a:off x="4021" y="8425"/>
                <a:ext cx="129" cy="11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57" name="直接连接符 256"/>
              <p:cNvSpPr>
                <a:spLocks noGrp="1"/>
              </p:cNvSpPr>
              <p:nvPr/>
            </p:nvSpPr>
            <p:spPr>
              <a:xfrm>
                <a:off x="4358" y="7942"/>
                <a:ext cx="129" cy="11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58" name="直接连接符 257"/>
              <p:cNvSpPr>
                <a:spLocks noGrp="1"/>
              </p:cNvSpPr>
              <p:nvPr/>
            </p:nvSpPr>
            <p:spPr>
              <a:xfrm flipH="1">
                <a:off x="4363" y="7942"/>
                <a:ext cx="129" cy="11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59" name="弧形 258"/>
              <p:cNvSpPr>
                <a:spLocks noGrp="1"/>
              </p:cNvSpPr>
              <p:nvPr/>
            </p:nvSpPr>
            <p:spPr>
              <a:xfrm>
                <a:off x="4238" y="7179"/>
                <a:ext cx="390" cy="763"/>
              </a:xfrm>
              <a:prstGeom prst="arc">
                <a:avLst>
                  <a:gd name="adj1" fmla="val 16200000"/>
                  <a:gd name="adj2" fmla="val 5043189"/>
                </a:avLst>
              </a:prstGeom>
              <a:ln w="12700">
                <a:solidFill>
                  <a:schemeClr val="accent6">
                    <a:lumMod val="75000"/>
                  </a:schemeClr>
                </a:solidFill>
                <a:prstDash val="sysDash"/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cxnSp>
            <p:nvCxnSpPr>
              <p:cNvPr id="465" name="直接箭头连接符 47"/>
              <p:cNvCxnSpPr/>
              <p:nvPr/>
            </p:nvCxnSpPr>
            <p:spPr>
              <a:xfrm>
                <a:off x="7317" y="7142"/>
                <a:ext cx="723" cy="2"/>
              </a:xfrm>
              <a:prstGeom prst="straightConnector1">
                <a:avLst/>
              </a:prstGeom>
              <a:ln w="15875">
                <a:solidFill>
                  <a:srgbClr val="54823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5" name="任意多边形: 形状 234"/>
              <p:cNvSpPr>
                <a:spLocks noGrp="1"/>
              </p:cNvSpPr>
              <p:nvPr/>
            </p:nvSpPr>
            <p:spPr>
              <a:xfrm>
                <a:off x="5745" y="7367"/>
                <a:ext cx="1153" cy="1251"/>
              </a:xfrm>
              <a:custGeom>
                <a:avLst/>
                <a:gdLst>
                  <a:gd name="connsiteX0" fmla="*/ 0 w 603250"/>
                  <a:gd name="connsiteY0" fmla="*/ 1200 h 688832"/>
                  <a:gd name="connsiteX1" fmla="*/ 95250 w 603250"/>
                  <a:gd name="connsiteY1" fmla="*/ 7550 h 688832"/>
                  <a:gd name="connsiteX2" fmla="*/ 152400 w 603250"/>
                  <a:gd name="connsiteY2" fmla="*/ 58350 h 688832"/>
                  <a:gd name="connsiteX3" fmla="*/ 203200 w 603250"/>
                  <a:gd name="connsiteY3" fmla="*/ 191700 h 688832"/>
                  <a:gd name="connsiteX4" fmla="*/ 241300 w 603250"/>
                  <a:gd name="connsiteY4" fmla="*/ 388550 h 688832"/>
                  <a:gd name="connsiteX5" fmla="*/ 260350 w 603250"/>
                  <a:gd name="connsiteY5" fmla="*/ 521900 h 688832"/>
                  <a:gd name="connsiteX6" fmla="*/ 323850 w 603250"/>
                  <a:gd name="connsiteY6" fmla="*/ 629850 h 688832"/>
                  <a:gd name="connsiteX7" fmla="*/ 349250 w 603250"/>
                  <a:gd name="connsiteY7" fmla="*/ 667950 h 688832"/>
                  <a:gd name="connsiteX8" fmla="*/ 419100 w 603250"/>
                  <a:gd name="connsiteY8" fmla="*/ 687000 h 688832"/>
                  <a:gd name="connsiteX9" fmla="*/ 603250 w 603250"/>
                  <a:gd name="connsiteY9" fmla="*/ 687000 h 688832"/>
                  <a:gd name="connsiteX0-1" fmla="*/ 0 w 603250"/>
                  <a:gd name="connsiteY0-2" fmla="*/ 1200 h 688832"/>
                  <a:gd name="connsiteX1-3" fmla="*/ 95250 w 603250"/>
                  <a:gd name="connsiteY1-4" fmla="*/ 7550 h 688832"/>
                  <a:gd name="connsiteX2-5" fmla="*/ 152400 w 603250"/>
                  <a:gd name="connsiteY2-6" fmla="*/ 58350 h 688832"/>
                  <a:gd name="connsiteX3-7" fmla="*/ 203200 w 603250"/>
                  <a:gd name="connsiteY3-8" fmla="*/ 191700 h 688832"/>
                  <a:gd name="connsiteX4-9" fmla="*/ 241300 w 603250"/>
                  <a:gd name="connsiteY4-10" fmla="*/ 388550 h 688832"/>
                  <a:gd name="connsiteX5-11" fmla="*/ 260350 w 603250"/>
                  <a:gd name="connsiteY5-12" fmla="*/ 521900 h 688832"/>
                  <a:gd name="connsiteX6-13" fmla="*/ 304800 w 603250"/>
                  <a:gd name="connsiteY6-14" fmla="*/ 623500 h 688832"/>
                  <a:gd name="connsiteX7-15" fmla="*/ 349250 w 603250"/>
                  <a:gd name="connsiteY7-16" fmla="*/ 667950 h 688832"/>
                  <a:gd name="connsiteX8-17" fmla="*/ 419100 w 603250"/>
                  <a:gd name="connsiteY8-18" fmla="*/ 687000 h 688832"/>
                  <a:gd name="connsiteX9-19" fmla="*/ 603250 w 603250"/>
                  <a:gd name="connsiteY9-20" fmla="*/ 687000 h 688832"/>
                  <a:gd name="connsiteX0-21" fmla="*/ 0 w 603250"/>
                  <a:gd name="connsiteY0-22" fmla="*/ 1200 h 688832"/>
                  <a:gd name="connsiteX1-23" fmla="*/ 95250 w 603250"/>
                  <a:gd name="connsiteY1-24" fmla="*/ 7550 h 688832"/>
                  <a:gd name="connsiteX2-25" fmla="*/ 152400 w 603250"/>
                  <a:gd name="connsiteY2-26" fmla="*/ 58350 h 688832"/>
                  <a:gd name="connsiteX3-27" fmla="*/ 203200 w 603250"/>
                  <a:gd name="connsiteY3-28" fmla="*/ 191700 h 688832"/>
                  <a:gd name="connsiteX4-29" fmla="*/ 241300 w 603250"/>
                  <a:gd name="connsiteY4-30" fmla="*/ 388550 h 688832"/>
                  <a:gd name="connsiteX5-31" fmla="*/ 266700 w 603250"/>
                  <a:gd name="connsiteY5-32" fmla="*/ 521900 h 688832"/>
                  <a:gd name="connsiteX6-33" fmla="*/ 304800 w 603250"/>
                  <a:gd name="connsiteY6-34" fmla="*/ 623500 h 688832"/>
                  <a:gd name="connsiteX7-35" fmla="*/ 349250 w 603250"/>
                  <a:gd name="connsiteY7-36" fmla="*/ 667950 h 688832"/>
                  <a:gd name="connsiteX8-37" fmla="*/ 419100 w 603250"/>
                  <a:gd name="connsiteY8-38" fmla="*/ 687000 h 688832"/>
                  <a:gd name="connsiteX9-39" fmla="*/ 603250 w 603250"/>
                  <a:gd name="connsiteY9-40" fmla="*/ 687000 h 688832"/>
                </a:gdLst>
                <a:ahLst/>
                <a:cxnLst/>
                <a:rect l="l" t="t" r="r" b="b"/>
                <a:pathLst>
                  <a:path w="603250" h="688832">
                    <a:moveTo>
                      <a:pt x="0" y="1200"/>
                    </a:moveTo>
                    <a:cubicBezTo>
                      <a:pt x="34925" y="-388"/>
                      <a:pt x="69850" y="-1975"/>
                      <a:pt x="95250" y="7550"/>
                    </a:cubicBezTo>
                    <a:cubicBezTo>
                      <a:pt x="120650" y="17075"/>
                      <a:pt x="134408" y="27658"/>
                      <a:pt x="152400" y="58350"/>
                    </a:cubicBezTo>
                    <a:cubicBezTo>
                      <a:pt x="170392" y="89042"/>
                      <a:pt x="188383" y="136667"/>
                      <a:pt x="203200" y="191700"/>
                    </a:cubicBezTo>
                    <a:cubicBezTo>
                      <a:pt x="218017" y="246733"/>
                      <a:pt x="230717" y="333517"/>
                      <a:pt x="241300" y="388550"/>
                    </a:cubicBezTo>
                    <a:cubicBezTo>
                      <a:pt x="251883" y="443583"/>
                      <a:pt x="256117" y="482742"/>
                      <a:pt x="266700" y="521900"/>
                    </a:cubicBezTo>
                    <a:cubicBezTo>
                      <a:pt x="277283" y="561058"/>
                      <a:pt x="291042" y="599158"/>
                      <a:pt x="304800" y="623500"/>
                    </a:cubicBezTo>
                    <a:cubicBezTo>
                      <a:pt x="318558" y="647842"/>
                      <a:pt x="330200" y="657367"/>
                      <a:pt x="349250" y="667950"/>
                    </a:cubicBezTo>
                    <a:cubicBezTo>
                      <a:pt x="368300" y="678533"/>
                      <a:pt x="376767" y="683825"/>
                      <a:pt x="419100" y="687000"/>
                    </a:cubicBezTo>
                    <a:cubicBezTo>
                      <a:pt x="461433" y="690175"/>
                      <a:pt x="532341" y="688587"/>
                      <a:pt x="603250" y="68700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36" name="任意多边形: 形状 235"/>
              <p:cNvSpPr>
                <a:spLocks noGrp="1"/>
              </p:cNvSpPr>
              <p:nvPr/>
            </p:nvSpPr>
            <p:spPr>
              <a:xfrm flipH="1">
                <a:off x="6862" y="7367"/>
                <a:ext cx="1153" cy="1251"/>
              </a:xfrm>
              <a:custGeom>
                <a:avLst/>
                <a:gdLst>
                  <a:gd name="connsiteX0" fmla="*/ 0 w 603250"/>
                  <a:gd name="connsiteY0" fmla="*/ 1200 h 688832"/>
                  <a:gd name="connsiteX1" fmla="*/ 95250 w 603250"/>
                  <a:gd name="connsiteY1" fmla="*/ 7550 h 688832"/>
                  <a:gd name="connsiteX2" fmla="*/ 152400 w 603250"/>
                  <a:gd name="connsiteY2" fmla="*/ 58350 h 688832"/>
                  <a:gd name="connsiteX3" fmla="*/ 203200 w 603250"/>
                  <a:gd name="connsiteY3" fmla="*/ 191700 h 688832"/>
                  <a:gd name="connsiteX4" fmla="*/ 241300 w 603250"/>
                  <a:gd name="connsiteY4" fmla="*/ 388550 h 688832"/>
                  <a:gd name="connsiteX5" fmla="*/ 260350 w 603250"/>
                  <a:gd name="connsiteY5" fmla="*/ 521900 h 688832"/>
                  <a:gd name="connsiteX6" fmla="*/ 323850 w 603250"/>
                  <a:gd name="connsiteY6" fmla="*/ 629850 h 688832"/>
                  <a:gd name="connsiteX7" fmla="*/ 349250 w 603250"/>
                  <a:gd name="connsiteY7" fmla="*/ 667950 h 688832"/>
                  <a:gd name="connsiteX8" fmla="*/ 419100 w 603250"/>
                  <a:gd name="connsiteY8" fmla="*/ 687000 h 688832"/>
                  <a:gd name="connsiteX9" fmla="*/ 603250 w 603250"/>
                  <a:gd name="connsiteY9" fmla="*/ 687000 h 688832"/>
                  <a:gd name="connsiteX0-1" fmla="*/ 0 w 603250"/>
                  <a:gd name="connsiteY0-2" fmla="*/ 1200 h 688832"/>
                  <a:gd name="connsiteX1-3" fmla="*/ 95250 w 603250"/>
                  <a:gd name="connsiteY1-4" fmla="*/ 7550 h 688832"/>
                  <a:gd name="connsiteX2-5" fmla="*/ 152400 w 603250"/>
                  <a:gd name="connsiteY2-6" fmla="*/ 58350 h 688832"/>
                  <a:gd name="connsiteX3-7" fmla="*/ 203200 w 603250"/>
                  <a:gd name="connsiteY3-8" fmla="*/ 191700 h 688832"/>
                  <a:gd name="connsiteX4-9" fmla="*/ 241300 w 603250"/>
                  <a:gd name="connsiteY4-10" fmla="*/ 388550 h 688832"/>
                  <a:gd name="connsiteX5-11" fmla="*/ 260350 w 603250"/>
                  <a:gd name="connsiteY5-12" fmla="*/ 521900 h 688832"/>
                  <a:gd name="connsiteX6-13" fmla="*/ 304800 w 603250"/>
                  <a:gd name="connsiteY6-14" fmla="*/ 623500 h 688832"/>
                  <a:gd name="connsiteX7-15" fmla="*/ 349250 w 603250"/>
                  <a:gd name="connsiteY7-16" fmla="*/ 667950 h 688832"/>
                  <a:gd name="connsiteX8-17" fmla="*/ 419100 w 603250"/>
                  <a:gd name="connsiteY8-18" fmla="*/ 687000 h 688832"/>
                  <a:gd name="connsiteX9-19" fmla="*/ 603250 w 603250"/>
                  <a:gd name="connsiteY9-20" fmla="*/ 687000 h 688832"/>
                  <a:gd name="connsiteX0-21" fmla="*/ 0 w 603250"/>
                  <a:gd name="connsiteY0-22" fmla="*/ 1200 h 688832"/>
                  <a:gd name="connsiteX1-23" fmla="*/ 95250 w 603250"/>
                  <a:gd name="connsiteY1-24" fmla="*/ 7550 h 688832"/>
                  <a:gd name="connsiteX2-25" fmla="*/ 152400 w 603250"/>
                  <a:gd name="connsiteY2-26" fmla="*/ 58350 h 688832"/>
                  <a:gd name="connsiteX3-27" fmla="*/ 203200 w 603250"/>
                  <a:gd name="connsiteY3-28" fmla="*/ 191700 h 688832"/>
                  <a:gd name="connsiteX4-29" fmla="*/ 241300 w 603250"/>
                  <a:gd name="connsiteY4-30" fmla="*/ 388550 h 688832"/>
                  <a:gd name="connsiteX5-31" fmla="*/ 266700 w 603250"/>
                  <a:gd name="connsiteY5-32" fmla="*/ 521900 h 688832"/>
                  <a:gd name="connsiteX6-33" fmla="*/ 304800 w 603250"/>
                  <a:gd name="connsiteY6-34" fmla="*/ 623500 h 688832"/>
                  <a:gd name="connsiteX7-35" fmla="*/ 349250 w 603250"/>
                  <a:gd name="connsiteY7-36" fmla="*/ 667950 h 688832"/>
                  <a:gd name="connsiteX8-37" fmla="*/ 419100 w 603250"/>
                  <a:gd name="connsiteY8-38" fmla="*/ 687000 h 688832"/>
                  <a:gd name="connsiteX9-39" fmla="*/ 603250 w 603250"/>
                  <a:gd name="connsiteY9-40" fmla="*/ 687000 h 688832"/>
                </a:gdLst>
                <a:ahLst/>
                <a:cxnLst/>
                <a:rect l="l" t="t" r="r" b="b"/>
                <a:pathLst>
                  <a:path w="603250" h="688832">
                    <a:moveTo>
                      <a:pt x="0" y="1200"/>
                    </a:moveTo>
                    <a:cubicBezTo>
                      <a:pt x="34925" y="-388"/>
                      <a:pt x="69850" y="-1975"/>
                      <a:pt x="95250" y="7550"/>
                    </a:cubicBezTo>
                    <a:cubicBezTo>
                      <a:pt x="120650" y="17075"/>
                      <a:pt x="134408" y="27658"/>
                      <a:pt x="152400" y="58350"/>
                    </a:cubicBezTo>
                    <a:cubicBezTo>
                      <a:pt x="170392" y="89042"/>
                      <a:pt x="188383" y="136667"/>
                      <a:pt x="203200" y="191700"/>
                    </a:cubicBezTo>
                    <a:cubicBezTo>
                      <a:pt x="218017" y="246733"/>
                      <a:pt x="230717" y="333517"/>
                      <a:pt x="241300" y="388550"/>
                    </a:cubicBezTo>
                    <a:cubicBezTo>
                      <a:pt x="251883" y="443583"/>
                      <a:pt x="256117" y="482742"/>
                      <a:pt x="266700" y="521900"/>
                    </a:cubicBezTo>
                    <a:cubicBezTo>
                      <a:pt x="277283" y="561058"/>
                      <a:pt x="291042" y="599158"/>
                      <a:pt x="304800" y="623500"/>
                    </a:cubicBezTo>
                    <a:cubicBezTo>
                      <a:pt x="318558" y="647842"/>
                      <a:pt x="330200" y="657367"/>
                      <a:pt x="349250" y="667950"/>
                    </a:cubicBezTo>
                    <a:cubicBezTo>
                      <a:pt x="368300" y="678533"/>
                      <a:pt x="376767" y="683825"/>
                      <a:pt x="419100" y="687000"/>
                    </a:cubicBezTo>
                    <a:cubicBezTo>
                      <a:pt x="461433" y="690175"/>
                      <a:pt x="532341" y="688587"/>
                      <a:pt x="603250" y="68700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cxnSp>
            <p:nvCxnSpPr>
              <p:cNvPr id="468" name="直接连接符 211"/>
              <p:cNvCxnSpPr>
                <a:stCxn id="235" idx="3"/>
              </p:cNvCxnSpPr>
              <p:nvPr/>
            </p:nvCxnSpPr>
            <p:spPr>
              <a:xfrm flipV="1">
                <a:off x="6133" y="7627"/>
                <a:ext cx="1516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直接连接符 212"/>
              <p:cNvSpPr>
                <a:spLocks noGrp="1"/>
              </p:cNvSpPr>
              <p:nvPr/>
            </p:nvSpPr>
            <p:spPr>
              <a:xfrm>
                <a:off x="6166" y="7822"/>
                <a:ext cx="1418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14" name="直接连接符 213"/>
              <p:cNvSpPr>
                <a:spLocks noGrp="1"/>
              </p:cNvSpPr>
              <p:nvPr/>
            </p:nvSpPr>
            <p:spPr>
              <a:xfrm>
                <a:off x="6166" y="7919"/>
                <a:ext cx="1418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15" name="直接连接符 214"/>
              <p:cNvSpPr>
                <a:spLocks noGrp="1"/>
              </p:cNvSpPr>
              <p:nvPr/>
            </p:nvSpPr>
            <p:spPr>
              <a:xfrm>
                <a:off x="6177" y="8007"/>
                <a:ext cx="1418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16" name="直接连接符 215"/>
              <p:cNvSpPr>
                <a:spLocks noGrp="1"/>
              </p:cNvSpPr>
              <p:nvPr/>
            </p:nvSpPr>
            <p:spPr>
              <a:xfrm>
                <a:off x="6249" y="8211"/>
                <a:ext cx="1251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17" name="直接连接符 216"/>
              <p:cNvSpPr>
                <a:spLocks noGrp="1"/>
              </p:cNvSpPr>
              <p:nvPr/>
            </p:nvSpPr>
            <p:spPr>
              <a:xfrm>
                <a:off x="6276" y="8318"/>
                <a:ext cx="1251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18" name="直接连接符 217"/>
              <p:cNvSpPr>
                <a:spLocks noGrp="1"/>
              </p:cNvSpPr>
              <p:nvPr/>
            </p:nvSpPr>
            <p:spPr>
              <a:xfrm>
                <a:off x="6332" y="8484"/>
                <a:ext cx="1084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19" name="椭圆 218"/>
              <p:cNvSpPr>
                <a:spLocks noGrp="1"/>
              </p:cNvSpPr>
              <p:nvPr/>
            </p:nvSpPr>
            <p:spPr>
              <a:xfrm>
                <a:off x="6370" y="7948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0" name="椭圆 219"/>
              <p:cNvSpPr>
                <a:spLocks noGrp="1"/>
              </p:cNvSpPr>
              <p:nvPr/>
            </p:nvSpPr>
            <p:spPr>
              <a:xfrm>
                <a:off x="6668" y="7948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3" name="椭圆 222"/>
              <p:cNvSpPr>
                <a:spLocks noGrp="1"/>
              </p:cNvSpPr>
              <p:nvPr/>
            </p:nvSpPr>
            <p:spPr>
              <a:xfrm>
                <a:off x="6994" y="7948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4" name="椭圆 223"/>
              <p:cNvSpPr>
                <a:spLocks noGrp="1"/>
              </p:cNvSpPr>
              <p:nvPr/>
            </p:nvSpPr>
            <p:spPr>
              <a:xfrm>
                <a:off x="7257" y="7087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5" name="椭圆 224"/>
              <p:cNvSpPr>
                <a:spLocks noGrp="1"/>
              </p:cNvSpPr>
              <p:nvPr/>
            </p:nvSpPr>
            <p:spPr>
              <a:xfrm>
                <a:off x="6536" y="8153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6" name="椭圆 225"/>
              <p:cNvSpPr>
                <a:spLocks noGrp="1"/>
              </p:cNvSpPr>
              <p:nvPr/>
            </p:nvSpPr>
            <p:spPr>
              <a:xfrm>
                <a:off x="6398" y="8260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7" name="椭圆 226"/>
              <p:cNvSpPr>
                <a:spLocks noGrp="1"/>
              </p:cNvSpPr>
              <p:nvPr/>
            </p:nvSpPr>
            <p:spPr>
              <a:xfrm>
                <a:off x="6674" y="8260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8" name="椭圆 227"/>
              <p:cNvSpPr>
                <a:spLocks noGrp="1"/>
              </p:cNvSpPr>
              <p:nvPr/>
            </p:nvSpPr>
            <p:spPr>
              <a:xfrm>
                <a:off x="7104" y="8148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9" name="椭圆 228"/>
              <p:cNvSpPr>
                <a:spLocks noGrp="1"/>
              </p:cNvSpPr>
              <p:nvPr/>
            </p:nvSpPr>
            <p:spPr>
              <a:xfrm>
                <a:off x="6950" y="8265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30" name="椭圆 229"/>
              <p:cNvSpPr>
                <a:spLocks noGrp="1"/>
              </p:cNvSpPr>
              <p:nvPr/>
            </p:nvSpPr>
            <p:spPr>
              <a:xfrm>
                <a:off x="7253" y="8260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31" name="椭圆 230"/>
              <p:cNvSpPr>
                <a:spLocks noGrp="1"/>
              </p:cNvSpPr>
              <p:nvPr/>
            </p:nvSpPr>
            <p:spPr>
              <a:xfrm>
                <a:off x="6630" y="8420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32" name="椭圆 231"/>
              <p:cNvSpPr>
                <a:spLocks noGrp="1"/>
              </p:cNvSpPr>
              <p:nvPr/>
            </p:nvSpPr>
            <p:spPr>
              <a:xfrm>
                <a:off x="6944" y="8420"/>
                <a:ext cx="125" cy="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33" name="直接连接符 232"/>
              <p:cNvSpPr>
                <a:spLocks noGrp="1"/>
              </p:cNvSpPr>
              <p:nvPr/>
            </p:nvSpPr>
            <p:spPr>
              <a:xfrm>
                <a:off x="7270" y="7953"/>
                <a:ext cx="125" cy="11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34" name="直接连接符 233"/>
              <p:cNvSpPr>
                <a:spLocks noGrp="1"/>
              </p:cNvSpPr>
              <p:nvPr/>
            </p:nvSpPr>
            <p:spPr>
              <a:xfrm flipH="1">
                <a:off x="7275" y="7953"/>
                <a:ext cx="125" cy="11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09" name="任意多边形: 形状 208"/>
              <p:cNvSpPr>
                <a:spLocks noGrp="1"/>
              </p:cNvSpPr>
              <p:nvPr/>
            </p:nvSpPr>
            <p:spPr>
              <a:xfrm>
                <a:off x="8474" y="7364"/>
                <a:ext cx="1202" cy="1304"/>
              </a:xfrm>
              <a:custGeom>
                <a:avLst/>
                <a:gdLst>
                  <a:gd name="connsiteX0" fmla="*/ 0 w 603250"/>
                  <a:gd name="connsiteY0" fmla="*/ 1200 h 688832"/>
                  <a:gd name="connsiteX1" fmla="*/ 95250 w 603250"/>
                  <a:gd name="connsiteY1" fmla="*/ 7550 h 688832"/>
                  <a:gd name="connsiteX2" fmla="*/ 152400 w 603250"/>
                  <a:gd name="connsiteY2" fmla="*/ 58350 h 688832"/>
                  <a:gd name="connsiteX3" fmla="*/ 203200 w 603250"/>
                  <a:gd name="connsiteY3" fmla="*/ 191700 h 688832"/>
                  <a:gd name="connsiteX4" fmla="*/ 241300 w 603250"/>
                  <a:gd name="connsiteY4" fmla="*/ 388550 h 688832"/>
                  <a:gd name="connsiteX5" fmla="*/ 260350 w 603250"/>
                  <a:gd name="connsiteY5" fmla="*/ 521900 h 688832"/>
                  <a:gd name="connsiteX6" fmla="*/ 323850 w 603250"/>
                  <a:gd name="connsiteY6" fmla="*/ 629850 h 688832"/>
                  <a:gd name="connsiteX7" fmla="*/ 349250 w 603250"/>
                  <a:gd name="connsiteY7" fmla="*/ 667950 h 688832"/>
                  <a:gd name="connsiteX8" fmla="*/ 419100 w 603250"/>
                  <a:gd name="connsiteY8" fmla="*/ 687000 h 688832"/>
                  <a:gd name="connsiteX9" fmla="*/ 603250 w 603250"/>
                  <a:gd name="connsiteY9" fmla="*/ 687000 h 688832"/>
                  <a:gd name="connsiteX0-1" fmla="*/ 0 w 603250"/>
                  <a:gd name="connsiteY0-2" fmla="*/ 1200 h 688832"/>
                  <a:gd name="connsiteX1-3" fmla="*/ 95250 w 603250"/>
                  <a:gd name="connsiteY1-4" fmla="*/ 7550 h 688832"/>
                  <a:gd name="connsiteX2-5" fmla="*/ 152400 w 603250"/>
                  <a:gd name="connsiteY2-6" fmla="*/ 58350 h 688832"/>
                  <a:gd name="connsiteX3-7" fmla="*/ 203200 w 603250"/>
                  <a:gd name="connsiteY3-8" fmla="*/ 191700 h 688832"/>
                  <a:gd name="connsiteX4-9" fmla="*/ 241300 w 603250"/>
                  <a:gd name="connsiteY4-10" fmla="*/ 388550 h 688832"/>
                  <a:gd name="connsiteX5-11" fmla="*/ 260350 w 603250"/>
                  <a:gd name="connsiteY5-12" fmla="*/ 521900 h 688832"/>
                  <a:gd name="connsiteX6-13" fmla="*/ 304800 w 603250"/>
                  <a:gd name="connsiteY6-14" fmla="*/ 623500 h 688832"/>
                  <a:gd name="connsiteX7-15" fmla="*/ 349250 w 603250"/>
                  <a:gd name="connsiteY7-16" fmla="*/ 667950 h 688832"/>
                  <a:gd name="connsiteX8-17" fmla="*/ 419100 w 603250"/>
                  <a:gd name="connsiteY8-18" fmla="*/ 687000 h 688832"/>
                  <a:gd name="connsiteX9-19" fmla="*/ 603250 w 603250"/>
                  <a:gd name="connsiteY9-20" fmla="*/ 687000 h 688832"/>
                  <a:gd name="connsiteX0-21" fmla="*/ 0 w 603250"/>
                  <a:gd name="connsiteY0-22" fmla="*/ 1200 h 688832"/>
                  <a:gd name="connsiteX1-23" fmla="*/ 95250 w 603250"/>
                  <a:gd name="connsiteY1-24" fmla="*/ 7550 h 688832"/>
                  <a:gd name="connsiteX2-25" fmla="*/ 152400 w 603250"/>
                  <a:gd name="connsiteY2-26" fmla="*/ 58350 h 688832"/>
                  <a:gd name="connsiteX3-27" fmla="*/ 203200 w 603250"/>
                  <a:gd name="connsiteY3-28" fmla="*/ 191700 h 688832"/>
                  <a:gd name="connsiteX4-29" fmla="*/ 241300 w 603250"/>
                  <a:gd name="connsiteY4-30" fmla="*/ 388550 h 688832"/>
                  <a:gd name="connsiteX5-31" fmla="*/ 266700 w 603250"/>
                  <a:gd name="connsiteY5-32" fmla="*/ 521900 h 688832"/>
                  <a:gd name="connsiteX6-33" fmla="*/ 304800 w 603250"/>
                  <a:gd name="connsiteY6-34" fmla="*/ 623500 h 688832"/>
                  <a:gd name="connsiteX7-35" fmla="*/ 349250 w 603250"/>
                  <a:gd name="connsiteY7-36" fmla="*/ 667950 h 688832"/>
                  <a:gd name="connsiteX8-37" fmla="*/ 419100 w 603250"/>
                  <a:gd name="connsiteY8-38" fmla="*/ 687000 h 688832"/>
                  <a:gd name="connsiteX9-39" fmla="*/ 603250 w 603250"/>
                  <a:gd name="connsiteY9-40" fmla="*/ 687000 h 688832"/>
                </a:gdLst>
                <a:ahLst/>
                <a:cxnLst/>
                <a:rect l="l" t="t" r="r" b="b"/>
                <a:pathLst>
                  <a:path w="603250" h="688832">
                    <a:moveTo>
                      <a:pt x="0" y="1200"/>
                    </a:moveTo>
                    <a:cubicBezTo>
                      <a:pt x="34925" y="-388"/>
                      <a:pt x="69850" y="-1975"/>
                      <a:pt x="95250" y="7550"/>
                    </a:cubicBezTo>
                    <a:cubicBezTo>
                      <a:pt x="120650" y="17075"/>
                      <a:pt x="134408" y="27658"/>
                      <a:pt x="152400" y="58350"/>
                    </a:cubicBezTo>
                    <a:cubicBezTo>
                      <a:pt x="170392" y="89042"/>
                      <a:pt x="188383" y="136667"/>
                      <a:pt x="203200" y="191700"/>
                    </a:cubicBezTo>
                    <a:cubicBezTo>
                      <a:pt x="218017" y="246733"/>
                      <a:pt x="230717" y="333517"/>
                      <a:pt x="241300" y="388550"/>
                    </a:cubicBezTo>
                    <a:cubicBezTo>
                      <a:pt x="251883" y="443583"/>
                      <a:pt x="256117" y="482742"/>
                      <a:pt x="266700" y="521900"/>
                    </a:cubicBezTo>
                    <a:cubicBezTo>
                      <a:pt x="277283" y="561058"/>
                      <a:pt x="291042" y="599158"/>
                      <a:pt x="304800" y="623500"/>
                    </a:cubicBezTo>
                    <a:cubicBezTo>
                      <a:pt x="318558" y="647842"/>
                      <a:pt x="330200" y="657367"/>
                      <a:pt x="349250" y="667950"/>
                    </a:cubicBezTo>
                    <a:cubicBezTo>
                      <a:pt x="368300" y="678533"/>
                      <a:pt x="376767" y="683825"/>
                      <a:pt x="419100" y="687000"/>
                    </a:cubicBezTo>
                    <a:cubicBezTo>
                      <a:pt x="461433" y="690175"/>
                      <a:pt x="532341" y="688587"/>
                      <a:pt x="603250" y="68700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10" name="任意多边形: 形状 209"/>
              <p:cNvSpPr>
                <a:spLocks noGrp="1"/>
              </p:cNvSpPr>
              <p:nvPr/>
            </p:nvSpPr>
            <p:spPr>
              <a:xfrm flipH="1">
                <a:off x="9639" y="7364"/>
                <a:ext cx="1202" cy="1304"/>
              </a:xfrm>
              <a:custGeom>
                <a:avLst/>
                <a:gdLst>
                  <a:gd name="connsiteX0" fmla="*/ 0 w 603250"/>
                  <a:gd name="connsiteY0" fmla="*/ 1200 h 688832"/>
                  <a:gd name="connsiteX1" fmla="*/ 95250 w 603250"/>
                  <a:gd name="connsiteY1" fmla="*/ 7550 h 688832"/>
                  <a:gd name="connsiteX2" fmla="*/ 152400 w 603250"/>
                  <a:gd name="connsiteY2" fmla="*/ 58350 h 688832"/>
                  <a:gd name="connsiteX3" fmla="*/ 203200 w 603250"/>
                  <a:gd name="connsiteY3" fmla="*/ 191700 h 688832"/>
                  <a:gd name="connsiteX4" fmla="*/ 241300 w 603250"/>
                  <a:gd name="connsiteY4" fmla="*/ 388550 h 688832"/>
                  <a:gd name="connsiteX5" fmla="*/ 260350 w 603250"/>
                  <a:gd name="connsiteY5" fmla="*/ 521900 h 688832"/>
                  <a:gd name="connsiteX6" fmla="*/ 323850 w 603250"/>
                  <a:gd name="connsiteY6" fmla="*/ 629850 h 688832"/>
                  <a:gd name="connsiteX7" fmla="*/ 349250 w 603250"/>
                  <a:gd name="connsiteY7" fmla="*/ 667950 h 688832"/>
                  <a:gd name="connsiteX8" fmla="*/ 419100 w 603250"/>
                  <a:gd name="connsiteY8" fmla="*/ 687000 h 688832"/>
                  <a:gd name="connsiteX9" fmla="*/ 603250 w 603250"/>
                  <a:gd name="connsiteY9" fmla="*/ 687000 h 688832"/>
                  <a:gd name="connsiteX0-1" fmla="*/ 0 w 603250"/>
                  <a:gd name="connsiteY0-2" fmla="*/ 1200 h 688832"/>
                  <a:gd name="connsiteX1-3" fmla="*/ 95250 w 603250"/>
                  <a:gd name="connsiteY1-4" fmla="*/ 7550 h 688832"/>
                  <a:gd name="connsiteX2-5" fmla="*/ 152400 w 603250"/>
                  <a:gd name="connsiteY2-6" fmla="*/ 58350 h 688832"/>
                  <a:gd name="connsiteX3-7" fmla="*/ 203200 w 603250"/>
                  <a:gd name="connsiteY3-8" fmla="*/ 191700 h 688832"/>
                  <a:gd name="connsiteX4-9" fmla="*/ 241300 w 603250"/>
                  <a:gd name="connsiteY4-10" fmla="*/ 388550 h 688832"/>
                  <a:gd name="connsiteX5-11" fmla="*/ 260350 w 603250"/>
                  <a:gd name="connsiteY5-12" fmla="*/ 521900 h 688832"/>
                  <a:gd name="connsiteX6-13" fmla="*/ 304800 w 603250"/>
                  <a:gd name="connsiteY6-14" fmla="*/ 623500 h 688832"/>
                  <a:gd name="connsiteX7-15" fmla="*/ 349250 w 603250"/>
                  <a:gd name="connsiteY7-16" fmla="*/ 667950 h 688832"/>
                  <a:gd name="connsiteX8-17" fmla="*/ 419100 w 603250"/>
                  <a:gd name="connsiteY8-18" fmla="*/ 687000 h 688832"/>
                  <a:gd name="connsiteX9-19" fmla="*/ 603250 w 603250"/>
                  <a:gd name="connsiteY9-20" fmla="*/ 687000 h 688832"/>
                  <a:gd name="connsiteX0-21" fmla="*/ 0 w 603250"/>
                  <a:gd name="connsiteY0-22" fmla="*/ 1200 h 688832"/>
                  <a:gd name="connsiteX1-23" fmla="*/ 95250 w 603250"/>
                  <a:gd name="connsiteY1-24" fmla="*/ 7550 h 688832"/>
                  <a:gd name="connsiteX2-25" fmla="*/ 152400 w 603250"/>
                  <a:gd name="connsiteY2-26" fmla="*/ 58350 h 688832"/>
                  <a:gd name="connsiteX3-27" fmla="*/ 203200 w 603250"/>
                  <a:gd name="connsiteY3-28" fmla="*/ 191700 h 688832"/>
                  <a:gd name="connsiteX4-29" fmla="*/ 241300 w 603250"/>
                  <a:gd name="connsiteY4-30" fmla="*/ 388550 h 688832"/>
                  <a:gd name="connsiteX5-31" fmla="*/ 266700 w 603250"/>
                  <a:gd name="connsiteY5-32" fmla="*/ 521900 h 688832"/>
                  <a:gd name="connsiteX6-33" fmla="*/ 304800 w 603250"/>
                  <a:gd name="connsiteY6-34" fmla="*/ 623500 h 688832"/>
                  <a:gd name="connsiteX7-35" fmla="*/ 349250 w 603250"/>
                  <a:gd name="connsiteY7-36" fmla="*/ 667950 h 688832"/>
                  <a:gd name="connsiteX8-37" fmla="*/ 419100 w 603250"/>
                  <a:gd name="connsiteY8-38" fmla="*/ 687000 h 688832"/>
                  <a:gd name="connsiteX9-39" fmla="*/ 603250 w 603250"/>
                  <a:gd name="connsiteY9-40" fmla="*/ 687000 h 688832"/>
                </a:gdLst>
                <a:ahLst/>
                <a:cxnLst/>
                <a:rect l="l" t="t" r="r" b="b"/>
                <a:pathLst>
                  <a:path w="603250" h="688832">
                    <a:moveTo>
                      <a:pt x="0" y="1200"/>
                    </a:moveTo>
                    <a:cubicBezTo>
                      <a:pt x="34925" y="-388"/>
                      <a:pt x="69850" y="-1975"/>
                      <a:pt x="95250" y="7550"/>
                    </a:cubicBezTo>
                    <a:cubicBezTo>
                      <a:pt x="120650" y="17075"/>
                      <a:pt x="134408" y="27658"/>
                      <a:pt x="152400" y="58350"/>
                    </a:cubicBezTo>
                    <a:cubicBezTo>
                      <a:pt x="170392" y="89042"/>
                      <a:pt x="188383" y="136667"/>
                      <a:pt x="203200" y="191700"/>
                    </a:cubicBezTo>
                    <a:cubicBezTo>
                      <a:pt x="218017" y="246733"/>
                      <a:pt x="230717" y="333517"/>
                      <a:pt x="241300" y="388550"/>
                    </a:cubicBezTo>
                    <a:cubicBezTo>
                      <a:pt x="251883" y="443583"/>
                      <a:pt x="256117" y="482742"/>
                      <a:pt x="266700" y="521900"/>
                    </a:cubicBezTo>
                    <a:cubicBezTo>
                      <a:pt x="277283" y="561058"/>
                      <a:pt x="291042" y="599158"/>
                      <a:pt x="304800" y="623500"/>
                    </a:cubicBezTo>
                    <a:cubicBezTo>
                      <a:pt x="318558" y="647842"/>
                      <a:pt x="330200" y="657367"/>
                      <a:pt x="349250" y="667950"/>
                    </a:cubicBezTo>
                    <a:cubicBezTo>
                      <a:pt x="368300" y="678533"/>
                      <a:pt x="376767" y="683825"/>
                      <a:pt x="419100" y="687000"/>
                    </a:cubicBezTo>
                    <a:cubicBezTo>
                      <a:pt x="461433" y="690175"/>
                      <a:pt x="532341" y="688587"/>
                      <a:pt x="603250" y="68700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cxnSp>
            <p:nvCxnSpPr>
              <p:cNvPr id="491" name="直接连接符 57"/>
              <p:cNvCxnSpPr>
                <a:stCxn id="209" idx="3"/>
              </p:cNvCxnSpPr>
              <p:nvPr/>
            </p:nvCxnSpPr>
            <p:spPr>
              <a:xfrm flipV="1">
                <a:off x="8879" y="7636"/>
                <a:ext cx="1580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直接连接符 58"/>
              <p:cNvSpPr>
                <a:spLocks noGrp="1"/>
              </p:cNvSpPr>
              <p:nvPr/>
            </p:nvSpPr>
            <p:spPr>
              <a:xfrm>
                <a:off x="8913" y="7839"/>
                <a:ext cx="1478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60" name="直接连接符 59"/>
              <p:cNvSpPr>
                <a:spLocks noGrp="1"/>
              </p:cNvSpPr>
              <p:nvPr/>
            </p:nvSpPr>
            <p:spPr>
              <a:xfrm>
                <a:off x="8913" y="7940"/>
                <a:ext cx="1478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61" name="直接连接符 60"/>
              <p:cNvSpPr>
                <a:spLocks noGrp="1"/>
              </p:cNvSpPr>
              <p:nvPr/>
            </p:nvSpPr>
            <p:spPr>
              <a:xfrm>
                <a:off x="8925" y="8032"/>
                <a:ext cx="1478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62" name="直接连接符 61"/>
              <p:cNvSpPr>
                <a:spLocks noGrp="1"/>
              </p:cNvSpPr>
              <p:nvPr/>
            </p:nvSpPr>
            <p:spPr>
              <a:xfrm>
                <a:off x="9000" y="8245"/>
                <a:ext cx="1304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63" name="直接连接符 62"/>
              <p:cNvSpPr>
                <a:spLocks noGrp="1"/>
              </p:cNvSpPr>
              <p:nvPr/>
            </p:nvSpPr>
            <p:spPr>
              <a:xfrm>
                <a:off x="9028" y="8356"/>
                <a:ext cx="1304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192" name="直接连接符 191"/>
              <p:cNvSpPr>
                <a:spLocks noGrp="1"/>
              </p:cNvSpPr>
              <p:nvPr/>
            </p:nvSpPr>
            <p:spPr>
              <a:xfrm>
                <a:off x="9086" y="8529"/>
                <a:ext cx="1130" cy="0"/>
              </a:xfrm>
              <a:prstGeom prst="line">
                <a:avLst/>
              </a:prstGeom>
              <a:ln w="19050">
                <a:solidFill>
                  <a:srgbClr val="232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193" name="椭圆 192"/>
              <p:cNvSpPr>
                <a:spLocks noGrp="1"/>
              </p:cNvSpPr>
              <p:nvPr/>
            </p:nvSpPr>
            <p:spPr>
              <a:xfrm>
                <a:off x="9126" y="7971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94" name="椭圆 193"/>
              <p:cNvSpPr>
                <a:spLocks noGrp="1"/>
              </p:cNvSpPr>
              <p:nvPr/>
            </p:nvSpPr>
            <p:spPr>
              <a:xfrm>
                <a:off x="9437" y="7971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95" name="椭圆 194"/>
              <p:cNvSpPr>
                <a:spLocks noGrp="1"/>
              </p:cNvSpPr>
              <p:nvPr/>
            </p:nvSpPr>
            <p:spPr>
              <a:xfrm>
                <a:off x="9776" y="7971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96" name="椭圆 195"/>
              <p:cNvSpPr>
                <a:spLocks noGrp="1"/>
              </p:cNvSpPr>
              <p:nvPr/>
            </p:nvSpPr>
            <p:spPr>
              <a:xfrm>
                <a:off x="10045" y="7570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97" name="椭圆 196"/>
              <p:cNvSpPr>
                <a:spLocks noGrp="1"/>
              </p:cNvSpPr>
              <p:nvPr/>
            </p:nvSpPr>
            <p:spPr>
              <a:xfrm>
                <a:off x="9299" y="8184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98" name="椭圆 197"/>
              <p:cNvSpPr>
                <a:spLocks noGrp="1"/>
              </p:cNvSpPr>
              <p:nvPr/>
            </p:nvSpPr>
            <p:spPr>
              <a:xfrm>
                <a:off x="9155" y="8295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99" name="椭圆 198"/>
              <p:cNvSpPr>
                <a:spLocks noGrp="1"/>
              </p:cNvSpPr>
              <p:nvPr/>
            </p:nvSpPr>
            <p:spPr>
              <a:xfrm>
                <a:off x="9442" y="8295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00" name="椭圆 199"/>
              <p:cNvSpPr>
                <a:spLocks noGrp="1"/>
              </p:cNvSpPr>
              <p:nvPr/>
            </p:nvSpPr>
            <p:spPr>
              <a:xfrm>
                <a:off x="9845" y="7570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01" name="椭圆 200"/>
              <p:cNvSpPr>
                <a:spLocks noGrp="1"/>
              </p:cNvSpPr>
              <p:nvPr/>
            </p:nvSpPr>
            <p:spPr>
              <a:xfrm>
                <a:off x="9730" y="8300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02" name="椭圆 201"/>
              <p:cNvSpPr>
                <a:spLocks noGrp="1"/>
              </p:cNvSpPr>
              <p:nvPr/>
            </p:nvSpPr>
            <p:spPr>
              <a:xfrm>
                <a:off x="10046" y="8295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03" name="椭圆 202"/>
              <p:cNvSpPr>
                <a:spLocks noGrp="1"/>
              </p:cNvSpPr>
              <p:nvPr/>
            </p:nvSpPr>
            <p:spPr>
              <a:xfrm>
                <a:off x="9396" y="8463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04" name="椭圆 203"/>
              <p:cNvSpPr>
                <a:spLocks noGrp="1"/>
              </p:cNvSpPr>
              <p:nvPr/>
            </p:nvSpPr>
            <p:spPr>
              <a:xfrm>
                <a:off x="9724" y="8463"/>
                <a:ext cx="130" cy="1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05" name="直接连接符 204"/>
              <p:cNvSpPr>
                <a:spLocks noGrp="1"/>
              </p:cNvSpPr>
              <p:nvPr/>
            </p:nvSpPr>
            <p:spPr>
              <a:xfrm>
                <a:off x="10064" y="7976"/>
                <a:ext cx="130" cy="11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06" name="直接连接符 205"/>
              <p:cNvSpPr>
                <a:spLocks noGrp="1"/>
              </p:cNvSpPr>
              <p:nvPr/>
            </p:nvSpPr>
            <p:spPr>
              <a:xfrm flipH="1">
                <a:off x="10069" y="7976"/>
                <a:ext cx="130" cy="11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07" name="直接连接符 206"/>
              <p:cNvSpPr>
                <a:spLocks noGrp="1"/>
              </p:cNvSpPr>
              <p:nvPr/>
            </p:nvSpPr>
            <p:spPr>
              <a:xfrm>
                <a:off x="9891" y="8174"/>
                <a:ext cx="130" cy="11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08" name="直接连接符 207"/>
              <p:cNvSpPr>
                <a:spLocks noGrp="1"/>
              </p:cNvSpPr>
              <p:nvPr/>
            </p:nvSpPr>
            <p:spPr>
              <a:xfrm flipH="1">
                <a:off x="9897" y="8174"/>
                <a:ext cx="130" cy="11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2" name="文本框 51"/>
                  <p:cNvSpPr>
                    <a:spLocks noGrp="1"/>
                  </p:cNvSpPr>
                  <p:nvPr/>
                </p:nvSpPr>
                <p:spPr>
                  <a:xfrm>
                    <a:off x="2953" y="8710"/>
                    <a:ext cx="2151" cy="1212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l" defTabSz="650240"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200" b="1">
                              <a:solidFill>
                                <a:prstClr val="black"/>
                              </a:solidFill>
                              <a:latin typeface="Cambria Math" panose="02040503050406030204"/>
                              <a:ea typeface="Cambria Math" panose="02040503050406030204"/>
                              <a:cs typeface="Cambria Math" panose="02040503050406030204"/>
                            </a:rPr>
                            <m:t>𝚫𝚪</m:t>
                          </m:r>
                        </m:oMath>
                      </m:oMathPara>
                    </a14:m>
                    <a:endParaRPr sz="2200" b="1" kern="1200">
                      <a:solidFill>
                        <a:prstClr val="black"/>
                      </a:solidFill>
                      <a:latin typeface="Cambria Math" panose="02040503050406030204"/>
                      <a:ea typeface="Cambria Math" panose="02040503050406030204"/>
                      <a:cs typeface="Cambria Math" panose="02040503050406030204"/>
                    </a:endParaRPr>
                  </a:p>
                  <a:p>
                    <a:pPr algn="l" defTabSz="650240">
                      <a:buNone/>
                    </a:pPr>
                    <a:r>
                      <a:rPr sz="2200" b="1" kern="1200">
                        <a:solidFill>
                          <a:prstClr val="black"/>
                        </a:solidFill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2200" b="1">
                            <a:solidFill>
                              <a:prstClr val="black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𝐋𝐚𝐧𝐝𝐚𝐮</m:t>
                        </m:r>
                      </m:oMath>
                    </a14:m>
                    <a:r>
                      <a:rPr sz="2200" b="1" kern="1200">
                        <a:solidFill>
                          <a:prstClr val="black"/>
                        </a:solidFill>
                      </a:rPr>
                      <a:t>)</a:t>
                    </a:r>
                    <a:endParaRPr sz="2200" b="1" kern="120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2" name="文本框 5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53" y="8710"/>
                    <a:ext cx="2151" cy="1212"/>
                  </a:xfrm>
                  <a:prstGeom prst="rect">
                    <a:avLst/>
                  </a:prstGeom>
                  <a:blipFill rotWithShape="1">
                    <a:blip r:embed="rId1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文本框 52"/>
                  <p:cNvSpPr>
                    <a:spLocks noGrp="1"/>
                  </p:cNvSpPr>
                  <p:nvPr/>
                </p:nvSpPr>
                <p:spPr>
                  <a:xfrm>
                    <a:off x="6015" y="8796"/>
                    <a:ext cx="2025" cy="1240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l" defTabSz="650240"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>
                                  <a:solidFill>
                                    <a:prstClr val="black"/>
                                  </a:solidFill>
                                  <a:latin typeface="Cambria Math" panose="02040503050406030204"/>
                                  <a:ea typeface="Cambria Math" panose="02040503050406030204"/>
                                  <a:cs typeface="Cambria Math" panose="02040503050406030204"/>
                                </a:rPr>
                                <m:t>𝚪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prstClr val="black"/>
                                  </a:solidFill>
                                  <a:latin typeface="Cambria Math" panose="02040503050406030204"/>
                                  <a:ea typeface="Cambria Math" panose="02040503050406030204"/>
                                  <a:cs typeface="Cambria Math" panose="02040503050406030204"/>
                                </a:rPr>
                                <m:t>↑</m:t>
                              </m:r>
                            </m:sup>
                          </m:sSup>
                        </m:oMath>
                      </m:oMathPara>
                    </a14:m>
                    <a:endParaRPr sz="2200" b="1" i="1" kern="1200">
                      <a:solidFill>
                        <a:prstClr val="black"/>
                      </a:solidFill>
                      <a:latin typeface="Cambria Math" panose="02040503050406030204"/>
                      <a:ea typeface="Cambria Math" panose="02040503050406030204"/>
                      <a:cs typeface="Cambria Math" panose="02040503050406030204"/>
                    </a:endParaRPr>
                  </a:p>
                  <a:p>
                    <a:pPr algn="l" defTabSz="650240">
                      <a:buNone/>
                    </a:pPr>
                    <a:r>
                      <a:rPr sz="2200" b="1" kern="1200">
                        <a:solidFill>
                          <a:prstClr val="black"/>
                        </a:solidFill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2200" b="1">
                            <a:solidFill>
                              <a:prstClr val="black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𝐄𝐬𝐜𝐚𝐩𝐞</m:t>
                        </m:r>
                      </m:oMath>
                    </a14:m>
                    <a:r>
                      <a:rPr sz="2200" b="1" kern="1200">
                        <a:solidFill>
                          <a:prstClr val="black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rPr>
                      <a:t>)</a:t>
                    </a:r>
                    <a:endParaRPr sz="2200" b="1" kern="1200">
                      <a:solidFill>
                        <a:prstClr val="black"/>
                      </a:solidFill>
                      <a:latin typeface="Calibri" panose="020F0502020204030204"/>
                      <a:ea typeface="Calibri" panose="020F0502020204030204"/>
                      <a:cs typeface="Calibri" panose="020F0502020204030204"/>
                    </a:endParaRPr>
                  </a:p>
                </p:txBody>
              </p:sp>
            </mc:Choice>
            <mc:Fallback>
              <p:sp>
                <p:nvSpPr>
                  <p:cNvPr id="53" name="文本框 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15" y="8796"/>
                    <a:ext cx="2025" cy="1240"/>
                  </a:xfrm>
                  <a:prstGeom prst="rect">
                    <a:avLst/>
                  </a:prstGeom>
                  <a:blipFill rotWithShape="1">
                    <a:blip r:embed="rId2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文本框 53"/>
                  <p:cNvSpPr>
                    <a:spLocks noGrp="1"/>
                  </p:cNvSpPr>
                  <p:nvPr/>
                </p:nvSpPr>
                <p:spPr>
                  <a:xfrm>
                    <a:off x="8409" y="8796"/>
                    <a:ext cx="2719" cy="1240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l" defTabSz="650240"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>
                                  <a:solidFill>
                                    <a:prstClr val="black"/>
                                  </a:solidFill>
                                  <a:latin typeface="Cambria Math" panose="02040503050406030204"/>
                                  <a:ea typeface="Cambria Math" panose="02040503050406030204"/>
                                  <a:cs typeface="Cambria Math" panose="02040503050406030204"/>
                                </a:rPr>
                                <m:t>𝚪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prstClr val="black"/>
                                  </a:solidFill>
                                  <a:latin typeface="Cambria Math" panose="02040503050406030204"/>
                                  <a:ea typeface="Cambria Math" panose="02040503050406030204"/>
                                  <a:cs typeface="Cambria Math" panose="02040503050406030204"/>
                                </a:rPr>
                                <m:t>↓</m:t>
                              </m:r>
                            </m:sup>
                          </m:sSup>
                        </m:oMath>
                      </m:oMathPara>
                    </a14:m>
                    <a:endParaRPr sz="2200" b="1" i="1" kern="1200">
                      <a:solidFill>
                        <a:prstClr val="black"/>
                      </a:solidFill>
                      <a:latin typeface="Cambria Math" panose="02040503050406030204"/>
                      <a:ea typeface="Cambria Math" panose="02040503050406030204"/>
                      <a:cs typeface="Cambria Math" panose="02040503050406030204"/>
                    </a:endParaRPr>
                  </a:p>
                  <a:p>
                    <a:pPr algn="l" defTabSz="650240">
                      <a:buNone/>
                    </a:pPr>
                    <a:r>
                      <a:rPr sz="2200" b="1" kern="1200">
                        <a:solidFill>
                          <a:prstClr val="black"/>
                        </a:solidFill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2200" b="1">
                            <a:solidFill>
                              <a:prstClr val="black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𝐒𝐩𝐫𝐞𝐚𝐝𝐢𝐧𝐠</m:t>
                        </m:r>
                      </m:oMath>
                    </a14:m>
                    <a:r>
                      <a:rPr sz="2200" b="1" kern="1200">
                        <a:solidFill>
                          <a:prstClr val="black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rPr>
                      <a:t>)</a:t>
                    </a:r>
                    <a:endParaRPr sz="2200" b="1" kern="1200">
                      <a:solidFill>
                        <a:prstClr val="black"/>
                      </a:solidFill>
                      <a:latin typeface="Calibri" panose="020F0502020204030204"/>
                      <a:ea typeface="Calibri" panose="020F0502020204030204"/>
                      <a:cs typeface="Calibri" panose="020F0502020204030204"/>
                    </a:endParaRPr>
                  </a:p>
                </p:txBody>
              </p:sp>
            </mc:Choice>
            <mc:Fallback>
              <p:sp>
                <p:nvSpPr>
                  <p:cNvPr id="54" name="文本框 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09" y="8796"/>
                    <a:ext cx="2719" cy="1240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6" name="文本框 55"/>
                  <p:cNvSpPr>
                    <a:spLocks noGrp="1"/>
                  </p:cNvSpPr>
                  <p:nvPr/>
                </p:nvSpPr>
                <p:spPr>
                  <a:xfrm>
                    <a:off x="5012" y="3571"/>
                    <a:ext cx="6279" cy="798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l" defTabSz="650240">
                      <a:buNone/>
                    </a:pPr>
                    <a:r>
                      <a:rPr sz="2560" kern="1200">
                        <a:solidFill>
                          <a:srgbClr val="FF0000"/>
                        </a:solidFill>
                        <a:latin typeface="Calibri" panose="020F0502020204030204"/>
                        <a:ea typeface="Calibri" panose="020F0502020204030204"/>
                        <a:cs typeface="Calibri" panose="020F0502020204030204"/>
                      </a:rPr>
                      <a:t>Width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60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𝛤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560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total</m:t>
                            </m:r>
                          </m:sub>
                        </m:sSub>
                        <m:r>
                          <a:rPr lang="en-US" sz="256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=</m:t>
                        </m:r>
                        <m:r>
                          <a:rPr lang="en-US" sz="256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𝛥</m:t>
                        </m:r>
                        <m:r>
                          <a:rPr lang="en-US" sz="256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𝛤</m:t>
                        </m:r>
                        <m:r>
                          <a:rPr lang="en-US" sz="256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+</m:t>
                        </m:r>
                        <m:sSup>
                          <m:sSupPr>
                            <m:ctrlPr>
                              <a:rPr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60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𝛤</m:t>
                            </m:r>
                          </m:e>
                          <m:sup>
                            <m:r>
                              <a:rPr lang="en-US" sz="2560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↑</m:t>
                            </m:r>
                          </m:sup>
                        </m:sSup>
                        <m:r>
                          <a:rPr lang="en-US" sz="2560">
                            <a:solidFill>
                              <a:srgbClr val="FF0000"/>
                            </a:solidFill>
                            <a:latin typeface="Cambria Math" panose="02040503050406030204"/>
                            <a:ea typeface="Cambria Math" panose="02040503050406030204"/>
                            <a:cs typeface="Cambria Math" panose="02040503050406030204"/>
                          </a:rPr>
                          <m:t>+</m:t>
                        </m:r>
                        <m:sSup>
                          <m:sSupPr>
                            <m:ctrlPr>
                              <a:rPr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60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𝛤</m:t>
                            </m:r>
                          </m:e>
                          <m:sup>
                            <m:r>
                              <a:rPr lang="en-US" sz="2560">
                                <a:solidFill>
                                  <a:srgbClr val="FF0000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↓</m:t>
                            </m:r>
                          </m:sup>
                        </m:sSup>
                      </m:oMath>
                    </a14:m>
                    <a:endParaRPr sz="2560" kern="1200">
                      <a:solidFill>
                        <a:prstClr val="black"/>
                      </a:solidFill>
                      <a:latin typeface="Calibri" panose="020F0502020204030204"/>
                      <a:ea typeface="Calibri" panose="020F0502020204030204"/>
                      <a:cs typeface="Calibri" panose="020F0502020204030204"/>
                    </a:endParaRPr>
                  </a:p>
                </p:txBody>
              </p:sp>
            </mc:Choice>
            <mc:Fallback>
              <p:sp>
                <p:nvSpPr>
                  <p:cNvPr id="56" name="文本框 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12" y="3571"/>
                    <a:ext cx="6279" cy="798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18" name="直接箭头连接符 262"/>
              <p:cNvCxnSpPr/>
              <p:nvPr/>
            </p:nvCxnSpPr>
            <p:spPr>
              <a:xfrm>
                <a:off x="4839" y="6481"/>
                <a:ext cx="4385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直接箭头连接符 263"/>
              <p:cNvCxnSpPr/>
              <p:nvPr/>
            </p:nvCxnSpPr>
            <p:spPr>
              <a:xfrm flipV="1">
                <a:off x="4858" y="3764"/>
                <a:ext cx="0" cy="273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5" name="文本框 264"/>
              <p:cNvSpPr>
                <a:spLocks noGrp="1"/>
              </p:cNvSpPr>
              <p:nvPr/>
            </p:nvSpPr>
            <p:spPr>
              <a:xfrm>
                <a:off x="2734" y="3572"/>
                <a:ext cx="2619" cy="13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defTabSz="650240">
                  <a:buNone/>
                </a:pP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Strength function</a:t>
                </a:r>
                <a:endParaRPr sz="2560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66" name="文本框 265"/>
              <p:cNvSpPr>
                <a:spLocks noGrp="1"/>
              </p:cNvSpPr>
              <p:nvPr/>
            </p:nvSpPr>
            <p:spPr>
              <a:xfrm>
                <a:off x="8234" y="5595"/>
                <a:ext cx="4235" cy="7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 defTabSz="650240">
                  <a:buNone/>
                </a:pP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E</a:t>
                </a: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x (MeV)</a:t>
                </a:r>
                <a:endParaRPr sz="2560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69" name="任意多边形: 形状 268"/>
              <p:cNvSpPr>
                <a:spLocks noGrp="1"/>
              </p:cNvSpPr>
              <p:nvPr/>
            </p:nvSpPr>
            <p:spPr>
              <a:xfrm>
                <a:off x="5458" y="4536"/>
                <a:ext cx="1368" cy="1928"/>
              </a:xfrm>
              <a:custGeom>
                <a:avLst/>
                <a:gdLst>
                  <a:gd name="connsiteX0" fmla="*/ 0 w 654423"/>
                  <a:gd name="connsiteY0" fmla="*/ 1010948 h 1010948"/>
                  <a:gd name="connsiteX1" fmla="*/ 134470 w 654423"/>
                  <a:gd name="connsiteY1" fmla="*/ 885442 h 1010948"/>
                  <a:gd name="connsiteX2" fmla="*/ 259976 w 654423"/>
                  <a:gd name="connsiteY2" fmla="*/ 589606 h 1010948"/>
                  <a:gd name="connsiteX3" fmla="*/ 340658 w 654423"/>
                  <a:gd name="connsiteY3" fmla="*/ 338595 h 1010948"/>
                  <a:gd name="connsiteX4" fmla="*/ 403411 w 654423"/>
                  <a:gd name="connsiteY4" fmla="*/ 204124 h 1010948"/>
                  <a:gd name="connsiteX5" fmla="*/ 457200 w 654423"/>
                  <a:gd name="connsiteY5" fmla="*/ 78618 h 1010948"/>
                  <a:gd name="connsiteX6" fmla="*/ 582705 w 654423"/>
                  <a:gd name="connsiteY6" fmla="*/ 6901 h 1010948"/>
                  <a:gd name="connsiteX7" fmla="*/ 654423 w 654423"/>
                  <a:gd name="connsiteY7" fmla="*/ 6901 h 1010948"/>
                  <a:gd name="connsiteX0-1" fmla="*/ 0 w 654423"/>
                  <a:gd name="connsiteY0-2" fmla="*/ 1010948 h 1010948"/>
                  <a:gd name="connsiteX1-3" fmla="*/ 134470 w 654423"/>
                  <a:gd name="connsiteY1-4" fmla="*/ 885442 h 1010948"/>
                  <a:gd name="connsiteX2-5" fmla="*/ 259976 w 654423"/>
                  <a:gd name="connsiteY2-6" fmla="*/ 589606 h 1010948"/>
                  <a:gd name="connsiteX3-7" fmla="*/ 340658 w 654423"/>
                  <a:gd name="connsiteY3-8" fmla="*/ 338595 h 1010948"/>
                  <a:gd name="connsiteX4-9" fmla="*/ 403411 w 654423"/>
                  <a:gd name="connsiteY4-10" fmla="*/ 204124 h 1010948"/>
                  <a:gd name="connsiteX5-11" fmla="*/ 457200 w 654423"/>
                  <a:gd name="connsiteY5-12" fmla="*/ 114476 h 1010948"/>
                  <a:gd name="connsiteX6-13" fmla="*/ 582705 w 654423"/>
                  <a:gd name="connsiteY6-14" fmla="*/ 6901 h 1010948"/>
                  <a:gd name="connsiteX7-15" fmla="*/ 654423 w 654423"/>
                  <a:gd name="connsiteY7-16" fmla="*/ 6901 h 1010948"/>
                  <a:gd name="connsiteX0-17" fmla="*/ 0 w 654423"/>
                  <a:gd name="connsiteY0-18" fmla="*/ 1010948 h 1010948"/>
                  <a:gd name="connsiteX1-19" fmla="*/ 134470 w 654423"/>
                  <a:gd name="connsiteY1-20" fmla="*/ 885442 h 1010948"/>
                  <a:gd name="connsiteX2-21" fmla="*/ 259976 w 654423"/>
                  <a:gd name="connsiteY2-22" fmla="*/ 589606 h 1010948"/>
                  <a:gd name="connsiteX3-23" fmla="*/ 340658 w 654423"/>
                  <a:gd name="connsiteY3-24" fmla="*/ 338595 h 1010948"/>
                  <a:gd name="connsiteX4-25" fmla="*/ 403411 w 654423"/>
                  <a:gd name="connsiteY4-26" fmla="*/ 231018 h 1010948"/>
                  <a:gd name="connsiteX5-27" fmla="*/ 457200 w 654423"/>
                  <a:gd name="connsiteY5-28" fmla="*/ 114476 h 1010948"/>
                  <a:gd name="connsiteX6-29" fmla="*/ 582705 w 654423"/>
                  <a:gd name="connsiteY6-30" fmla="*/ 6901 h 1010948"/>
                  <a:gd name="connsiteX7-31" fmla="*/ 654423 w 654423"/>
                  <a:gd name="connsiteY7-32" fmla="*/ 6901 h 1010948"/>
                  <a:gd name="connsiteX0-33" fmla="*/ 0 w 654423"/>
                  <a:gd name="connsiteY0-34" fmla="*/ 1010948 h 1010948"/>
                  <a:gd name="connsiteX1-35" fmla="*/ 134470 w 654423"/>
                  <a:gd name="connsiteY1-36" fmla="*/ 885442 h 1010948"/>
                  <a:gd name="connsiteX2-37" fmla="*/ 259976 w 654423"/>
                  <a:gd name="connsiteY2-38" fmla="*/ 652359 h 1010948"/>
                  <a:gd name="connsiteX3-39" fmla="*/ 340658 w 654423"/>
                  <a:gd name="connsiteY3-40" fmla="*/ 338595 h 1010948"/>
                  <a:gd name="connsiteX4-41" fmla="*/ 403411 w 654423"/>
                  <a:gd name="connsiteY4-42" fmla="*/ 231018 h 1010948"/>
                  <a:gd name="connsiteX5-43" fmla="*/ 457200 w 654423"/>
                  <a:gd name="connsiteY5-44" fmla="*/ 114476 h 1010948"/>
                  <a:gd name="connsiteX6-45" fmla="*/ 582705 w 654423"/>
                  <a:gd name="connsiteY6-46" fmla="*/ 6901 h 1010948"/>
                  <a:gd name="connsiteX7-47" fmla="*/ 654423 w 654423"/>
                  <a:gd name="connsiteY7-48" fmla="*/ 6901 h 1010948"/>
                  <a:gd name="connsiteX0-49" fmla="*/ 0 w 654423"/>
                  <a:gd name="connsiteY0-50" fmla="*/ 1010948 h 1010948"/>
                  <a:gd name="connsiteX1-51" fmla="*/ 170329 w 654423"/>
                  <a:gd name="connsiteY1-52" fmla="*/ 894407 h 1010948"/>
                  <a:gd name="connsiteX2-53" fmla="*/ 259976 w 654423"/>
                  <a:gd name="connsiteY2-54" fmla="*/ 652359 h 1010948"/>
                  <a:gd name="connsiteX3-55" fmla="*/ 340658 w 654423"/>
                  <a:gd name="connsiteY3-56" fmla="*/ 338595 h 1010948"/>
                  <a:gd name="connsiteX4-57" fmla="*/ 403411 w 654423"/>
                  <a:gd name="connsiteY4-58" fmla="*/ 231018 h 1010948"/>
                  <a:gd name="connsiteX5-59" fmla="*/ 457200 w 654423"/>
                  <a:gd name="connsiteY5-60" fmla="*/ 114476 h 1010948"/>
                  <a:gd name="connsiteX6-61" fmla="*/ 582705 w 654423"/>
                  <a:gd name="connsiteY6-62" fmla="*/ 6901 h 1010948"/>
                  <a:gd name="connsiteX7-63" fmla="*/ 654423 w 654423"/>
                  <a:gd name="connsiteY7-64" fmla="*/ 6901 h 1010948"/>
                  <a:gd name="connsiteX0-65" fmla="*/ 0 w 654423"/>
                  <a:gd name="connsiteY0-66" fmla="*/ 1010948 h 1010948"/>
                  <a:gd name="connsiteX1-67" fmla="*/ 170329 w 654423"/>
                  <a:gd name="connsiteY1-68" fmla="*/ 894407 h 1010948"/>
                  <a:gd name="connsiteX2-69" fmla="*/ 259976 w 654423"/>
                  <a:gd name="connsiteY2-70" fmla="*/ 652359 h 1010948"/>
                  <a:gd name="connsiteX3-71" fmla="*/ 340658 w 654423"/>
                  <a:gd name="connsiteY3-72" fmla="*/ 338595 h 1010948"/>
                  <a:gd name="connsiteX4-73" fmla="*/ 403411 w 654423"/>
                  <a:gd name="connsiteY4-74" fmla="*/ 186194 h 1010948"/>
                  <a:gd name="connsiteX5-75" fmla="*/ 457200 w 654423"/>
                  <a:gd name="connsiteY5-76" fmla="*/ 114476 h 1010948"/>
                  <a:gd name="connsiteX6-77" fmla="*/ 582705 w 654423"/>
                  <a:gd name="connsiteY6-78" fmla="*/ 6901 h 1010948"/>
                  <a:gd name="connsiteX7-79" fmla="*/ 654423 w 654423"/>
                  <a:gd name="connsiteY7-80" fmla="*/ 6901 h 1010948"/>
                  <a:gd name="connsiteX0-81" fmla="*/ 0 w 654423"/>
                  <a:gd name="connsiteY0-82" fmla="*/ 1010948 h 1010948"/>
                  <a:gd name="connsiteX1-83" fmla="*/ 170329 w 654423"/>
                  <a:gd name="connsiteY1-84" fmla="*/ 894407 h 1010948"/>
                  <a:gd name="connsiteX2-85" fmla="*/ 259976 w 654423"/>
                  <a:gd name="connsiteY2-86" fmla="*/ 652359 h 1010948"/>
                  <a:gd name="connsiteX3-87" fmla="*/ 349623 w 654423"/>
                  <a:gd name="connsiteY3-88" fmla="*/ 365489 h 1010948"/>
                  <a:gd name="connsiteX4-89" fmla="*/ 403411 w 654423"/>
                  <a:gd name="connsiteY4-90" fmla="*/ 186194 h 1010948"/>
                  <a:gd name="connsiteX5-91" fmla="*/ 457200 w 654423"/>
                  <a:gd name="connsiteY5-92" fmla="*/ 114476 h 1010948"/>
                  <a:gd name="connsiteX6-93" fmla="*/ 582705 w 654423"/>
                  <a:gd name="connsiteY6-94" fmla="*/ 6901 h 1010948"/>
                  <a:gd name="connsiteX7-95" fmla="*/ 654423 w 654423"/>
                  <a:gd name="connsiteY7-96" fmla="*/ 6901 h 1010948"/>
                  <a:gd name="connsiteX0-97" fmla="*/ 0 w 654423"/>
                  <a:gd name="connsiteY0-98" fmla="*/ 1010948 h 1010948"/>
                  <a:gd name="connsiteX1-99" fmla="*/ 170329 w 654423"/>
                  <a:gd name="connsiteY1-100" fmla="*/ 894407 h 1010948"/>
                  <a:gd name="connsiteX2-101" fmla="*/ 268941 w 654423"/>
                  <a:gd name="connsiteY2-102" fmla="*/ 715112 h 1010948"/>
                  <a:gd name="connsiteX3-103" fmla="*/ 349623 w 654423"/>
                  <a:gd name="connsiteY3-104" fmla="*/ 365489 h 1010948"/>
                  <a:gd name="connsiteX4-105" fmla="*/ 403411 w 654423"/>
                  <a:gd name="connsiteY4-106" fmla="*/ 186194 h 1010948"/>
                  <a:gd name="connsiteX5-107" fmla="*/ 457200 w 654423"/>
                  <a:gd name="connsiteY5-108" fmla="*/ 114476 h 1010948"/>
                  <a:gd name="connsiteX6-109" fmla="*/ 582705 w 654423"/>
                  <a:gd name="connsiteY6-110" fmla="*/ 6901 h 1010948"/>
                  <a:gd name="connsiteX7-111" fmla="*/ 654423 w 654423"/>
                  <a:gd name="connsiteY7-112" fmla="*/ 6901 h 1010948"/>
                  <a:gd name="connsiteX0-113" fmla="*/ 0 w 654423"/>
                  <a:gd name="connsiteY0-114" fmla="*/ 1005099 h 1005099"/>
                  <a:gd name="connsiteX1-115" fmla="*/ 170329 w 654423"/>
                  <a:gd name="connsiteY1-116" fmla="*/ 888558 h 1005099"/>
                  <a:gd name="connsiteX2-117" fmla="*/ 268941 w 654423"/>
                  <a:gd name="connsiteY2-118" fmla="*/ 709263 h 1005099"/>
                  <a:gd name="connsiteX3-119" fmla="*/ 349623 w 654423"/>
                  <a:gd name="connsiteY3-120" fmla="*/ 359640 h 1005099"/>
                  <a:gd name="connsiteX4-121" fmla="*/ 403411 w 654423"/>
                  <a:gd name="connsiteY4-122" fmla="*/ 180345 h 1005099"/>
                  <a:gd name="connsiteX5-123" fmla="*/ 457200 w 654423"/>
                  <a:gd name="connsiteY5-124" fmla="*/ 108627 h 1005099"/>
                  <a:gd name="connsiteX6-125" fmla="*/ 582705 w 654423"/>
                  <a:gd name="connsiteY6-126" fmla="*/ 27946 h 1005099"/>
                  <a:gd name="connsiteX7-127" fmla="*/ 654423 w 654423"/>
                  <a:gd name="connsiteY7-128" fmla="*/ 1052 h 1005099"/>
                  <a:gd name="connsiteX0-129" fmla="*/ 0 w 654423"/>
                  <a:gd name="connsiteY0-130" fmla="*/ 1005099 h 1005099"/>
                  <a:gd name="connsiteX1-131" fmla="*/ 170329 w 654423"/>
                  <a:gd name="connsiteY1-132" fmla="*/ 888558 h 1005099"/>
                  <a:gd name="connsiteX2-133" fmla="*/ 268941 w 654423"/>
                  <a:gd name="connsiteY2-134" fmla="*/ 709263 h 1005099"/>
                  <a:gd name="connsiteX3-135" fmla="*/ 349623 w 654423"/>
                  <a:gd name="connsiteY3-136" fmla="*/ 359640 h 1005099"/>
                  <a:gd name="connsiteX4-137" fmla="*/ 412376 w 654423"/>
                  <a:gd name="connsiteY4-138" fmla="*/ 225168 h 1005099"/>
                  <a:gd name="connsiteX5-139" fmla="*/ 457200 w 654423"/>
                  <a:gd name="connsiteY5-140" fmla="*/ 108627 h 1005099"/>
                  <a:gd name="connsiteX6-141" fmla="*/ 582705 w 654423"/>
                  <a:gd name="connsiteY6-142" fmla="*/ 27946 h 1005099"/>
                  <a:gd name="connsiteX7-143" fmla="*/ 654423 w 654423"/>
                  <a:gd name="connsiteY7-144" fmla="*/ 1052 h 1005099"/>
                  <a:gd name="connsiteX0-145" fmla="*/ 0 w 654423"/>
                  <a:gd name="connsiteY0-146" fmla="*/ 1005099 h 1005099"/>
                  <a:gd name="connsiteX1-147" fmla="*/ 170329 w 654423"/>
                  <a:gd name="connsiteY1-148" fmla="*/ 888558 h 1005099"/>
                  <a:gd name="connsiteX2-149" fmla="*/ 268941 w 654423"/>
                  <a:gd name="connsiteY2-150" fmla="*/ 709263 h 1005099"/>
                  <a:gd name="connsiteX3-151" fmla="*/ 349623 w 654423"/>
                  <a:gd name="connsiteY3-152" fmla="*/ 359640 h 1005099"/>
                  <a:gd name="connsiteX4-153" fmla="*/ 412376 w 654423"/>
                  <a:gd name="connsiteY4-154" fmla="*/ 225168 h 1005099"/>
                  <a:gd name="connsiteX5-155" fmla="*/ 466165 w 654423"/>
                  <a:gd name="connsiteY5-156" fmla="*/ 135521 h 1005099"/>
                  <a:gd name="connsiteX6-157" fmla="*/ 582705 w 654423"/>
                  <a:gd name="connsiteY6-158" fmla="*/ 27946 h 1005099"/>
                  <a:gd name="connsiteX7-159" fmla="*/ 654423 w 654423"/>
                  <a:gd name="connsiteY7-160" fmla="*/ 1052 h 1005099"/>
                </a:gdLst>
                <a:ahLst/>
                <a:cxnLst/>
                <a:rect l="l" t="t" r="r" b="b"/>
                <a:pathLst>
                  <a:path w="654423" h="1005099">
                    <a:moveTo>
                      <a:pt x="0" y="1005099"/>
                    </a:moveTo>
                    <a:cubicBezTo>
                      <a:pt x="45570" y="977458"/>
                      <a:pt x="125506" y="937864"/>
                      <a:pt x="170329" y="888558"/>
                    </a:cubicBezTo>
                    <a:cubicBezTo>
                      <a:pt x="215152" y="839252"/>
                      <a:pt x="239059" y="797416"/>
                      <a:pt x="268941" y="709263"/>
                    </a:cubicBezTo>
                    <a:cubicBezTo>
                      <a:pt x="298823" y="621110"/>
                      <a:pt x="325717" y="440322"/>
                      <a:pt x="349623" y="359640"/>
                    </a:cubicBezTo>
                    <a:cubicBezTo>
                      <a:pt x="373529" y="278958"/>
                      <a:pt x="392952" y="262521"/>
                      <a:pt x="412376" y="225168"/>
                    </a:cubicBezTo>
                    <a:cubicBezTo>
                      <a:pt x="431800" y="187815"/>
                      <a:pt x="437777" y="168391"/>
                      <a:pt x="466165" y="135521"/>
                    </a:cubicBezTo>
                    <a:cubicBezTo>
                      <a:pt x="494553" y="102651"/>
                      <a:pt x="549835" y="39899"/>
                      <a:pt x="582705" y="27946"/>
                    </a:cubicBezTo>
                    <a:cubicBezTo>
                      <a:pt x="615575" y="15993"/>
                      <a:pt x="634999" y="-4925"/>
                      <a:pt x="654423" y="1052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70" name="任意多边形: 形状 269"/>
              <p:cNvSpPr>
                <a:spLocks noGrp="1"/>
              </p:cNvSpPr>
              <p:nvPr/>
            </p:nvSpPr>
            <p:spPr>
              <a:xfrm flipH="1">
                <a:off x="6826" y="4536"/>
                <a:ext cx="1368" cy="1928"/>
              </a:xfrm>
              <a:custGeom>
                <a:avLst/>
                <a:gdLst>
                  <a:gd name="connsiteX0" fmla="*/ 0 w 654423"/>
                  <a:gd name="connsiteY0" fmla="*/ 1010948 h 1010948"/>
                  <a:gd name="connsiteX1" fmla="*/ 134470 w 654423"/>
                  <a:gd name="connsiteY1" fmla="*/ 885442 h 1010948"/>
                  <a:gd name="connsiteX2" fmla="*/ 259976 w 654423"/>
                  <a:gd name="connsiteY2" fmla="*/ 589606 h 1010948"/>
                  <a:gd name="connsiteX3" fmla="*/ 340658 w 654423"/>
                  <a:gd name="connsiteY3" fmla="*/ 338595 h 1010948"/>
                  <a:gd name="connsiteX4" fmla="*/ 403411 w 654423"/>
                  <a:gd name="connsiteY4" fmla="*/ 204124 h 1010948"/>
                  <a:gd name="connsiteX5" fmla="*/ 457200 w 654423"/>
                  <a:gd name="connsiteY5" fmla="*/ 78618 h 1010948"/>
                  <a:gd name="connsiteX6" fmla="*/ 582705 w 654423"/>
                  <a:gd name="connsiteY6" fmla="*/ 6901 h 1010948"/>
                  <a:gd name="connsiteX7" fmla="*/ 654423 w 654423"/>
                  <a:gd name="connsiteY7" fmla="*/ 6901 h 1010948"/>
                  <a:gd name="connsiteX0-1" fmla="*/ 0 w 654423"/>
                  <a:gd name="connsiteY0-2" fmla="*/ 1010948 h 1010948"/>
                  <a:gd name="connsiteX1-3" fmla="*/ 134470 w 654423"/>
                  <a:gd name="connsiteY1-4" fmla="*/ 885442 h 1010948"/>
                  <a:gd name="connsiteX2-5" fmla="*/ 259976 w 654423"/>
                  <a:gd name="connsiteY2-6" fmla="*/ 589606 h 1010948"/>
                  <a:gd name="connsiteX3-7" fmla="*/ 340658 w 654423"/>
                  <a:gd name="connsiteY3-8" fmla="*/ 338595 h 1010948"/>
                  <a:gd name="connsiteX4-9" fmla="*/ 403411 w 654423"/>
                  <a:gd name="connsiteY4-10" fmla="*/ 204124 h 1010948"/>
                  <a:gd name="connsiteX5-11" fmla="*/ 457200 w 654423"/>
                  <a:gd name="connsiteY5-12" fmla="*/ 114476 h 1010948"/>
                  <a:gd name="connsiteX6-13" fmla="*/ 582705 w 654423"/>
                  <a:gd name="connsiteY6-14" fmla="*/ 6901 h 1010948"/>
                  <a:gd name="connsiteX7-15" fmla="*/ 654423 w 654423"/>
                  <a:gd name="connsiteY7-16" fmla="*/ 6901 h 1010948"/>
                  <a:gd name="connsiteX0-17" fmla="*/ 0 w 654423"/>
                  <a:gd name="connsiteY0-18" fmla="*/ 1010948 h 1010948"/>
                  <a:gd name="connsiteX1-19" fmla="*/ 134470 w 654423"/>
                  <a:gd name="connsiteY1-20" fmla="*/ 885442 h 1010948"/>
                  <a:gd name="connsiteX2-21" fmla="*/ 259976 w 654423"/>
                  <a:gd name="connsiteY2-22" fmla="*/ 589606 h 1010948"/>
                  <a:gd name="connsiteX3-23" fmla="*/ 340658 w 654423"/>
                  <a:gd name="connsiteY3-24" fmla="*/ 338595 h 1010948"/>
                  <a:gd name="connsiteX4-25" fmla="*/ 403411 w 654423"/>
                  <a:gd name="connsiteY4-26" fmla="*/ 231018 h 1010948"/>
                  <a:gd name="connsiteX5-27" fmla="*/ 457200 w 654423"/>
                  <a:gd name="connsiteY5-28" fmla="*/ 114476 h 1010948"/>
                  <a:gd name="connsiteX6-29" fmla="*/ 582705 w 654423"/>
                  <a:gd name="connsiteY6-30" fmla="*/ 6901 h 1010948"/>
                  <a:gd name="connsiteX7-31" fmla="*/ 654423 w 654423"/>
                  <a:gd name="connsiteY7-32" fmla="*/ 6901 h 1010948"/>
                  <a:gd name="connsiteX0-33" fmla="*/ 0 w 654423"/>
                  <a:gd name="connsiteY0-34" fmla="*/ 1010948 h 1010948"/>
                  <a:gd name="connsiteX1-35" fmla="*/ 134470 w 654423"/>
                  <a:gd name="connsiteY1-36" fmla="*/ 885442 h 1010948"/>
                  <a:gd name="connsiteX2-37" fmla="*/ 259976 w 654423"/>
                  <a:gd name="connsiteY2-38" fmla="*/ 652359 h 1010948"/>
                  <a:gd name="connsiteX3-39" fmla="*/ 340658 w 654423"/>
                  <a:gd name="connsiteY3-40" fmla="*/ 338595 h 1010948"/>
                  <a:gd name="connsiteX4-41" fmla="*/ 403411 w 654423"/>
                  <a:gd name="connsiteY4-42" fmla="*/ 231018 h 1010948"/>
                  <a:gd name="connsiteX5-43" fmla="*/ 457200 w 654423"/>
                  <a:gd name="connsiteY5-44" fmla="*/ 114476 h 1010948"/>
                  <a:gd name="connsiteX6-45" fmla="*/ 582705 w 654423"/>
                  <a:gd name="connsiteY6-46" fmla="*/ 6901 h 1010948"/>
                  <a:gd name="connsiteX7-47" fmla="*/ 654423 w 654423"/>
                  <a:gd name="connsiteY7-48" fmla="*/ 6901 h 1010948"/>
                  <a:gd name="connsiteX0-49" fmla="*/ 0 w 654423"/>
                  <a:gd name="connsiteY0-50" fmla="*/ 1010948 h 1010948"/>
                  <a:gd name="connsiteX1-51" fmla="*/ 170329 w 654423"/>
                  <a:gd name="connsiteY1-52" fmla="*/ 894407 h 1010948"/>
                  <a:gd name="connsiteX2-53" fmla="*/ 259976 w 654423"/>
                  <a:gd name="connsiteY2-54" fmla="*/ 652359 h 1010948"/>
                  <a:gd name="connsiteX3-55" fmla="*/ 340658 w 654423"/>
                  <a:gd name="connsiteY3-56" fmla="*/ 338595 h 1010948"/>
                  <a:gd name="connsiteX4-57" fmla="*/ 403411 w 654423"/>
                  <a:gd name="connsiteY4-58" fmla="*/ 231018 h 1010948"/>
                  <a:gd name="connsiteX5-59" fmla="*/ 457200 w 654423"/>
                  <a:gd name="connsiteY5-60" fmla="*/ 114476 h 1010948"/>
                  <a:gd name="connsiteX6-61" fmla="*/ 582705 w 654423"/>
                  <a:gd name="connsiteY6-62" fmla="*/ 6901 h 1010948"/>
                  <a:gd name="connsiteX7-63" fmla="*/ 654423 w 654423"/>
                  <a:gd name="connsiteY7-64" fmla="*/ 6901 h 1010948"/>
                  <a:gd name="connsiteX0-65" fmla="*/ 0 w 654423"/>
                  <a:gd name="connsiteY0-66" fmla="*/ 1010948 h 1010948"/>
                  <a:gd name="connsiteX1-67" fmla="*/ 170329 w 654423"/>
                  <a:gd name="connsiteY1-68" fmla="*/ 894407 h 1010948"/>
                  <a:gd name="connsiteX2-69" fmla="*/ 259976 w 654423"/>
                  <a:gd name="connsiteY2-70" fmla="*/ 652359 h 1010948"/>
                  <a:gd name="connsiteX3-71" fmla="*/ 340658 w 654423"/>
                  <a:gd name="connsiteY3-72" fmla="*/ 338595 h 1010948"/>
                  <a:gd name="connsiteX4-73" fmla="*/ 403411 w 654423"/>
                  <a:gd name="connsiteY4-74" fmla="*/ 186194 h 1010948"/>
                  <a:gd name="connsiteX5-75" fmla="*/ 457200 w 654423"/>
                  <a:gd name="connsiteY5-76" fmla="*/ 114476 h 1010948"/>
                  <a:gd name="connsiteX6-77" fmla="*/ 582705 w 654423"/>
                  <a:gd name="connsiteY6-78" fmla="*/ 6901 h 1010948"/>
                  <a:gd name="connsiteX7-79" fmla="*/ 654423 w 654423"/>
                  <a:gd name="connsiteY7-80" fmla="*/ 6901 h 1010948"/>
                  <a:gd name="connsiteX0-81" fmla="*/ 0 w 654423"/>
                  <a:gd name="connsiteY0-82" fmla="*/ 1010948 h 1010948"/>
                  <a:gd name="connsiteX1-83" fmla="*/ 170329 w 654423"/>
                  <a:gd name="connsiteY1-84" fmla="*/ 894407 h 1010948"/>
                  <a:gd name="connsiteX2-85" fmla="*/ 259976 w 654423"/>
                  <a:gd name="connsiteY2-86" fmla="*/ 652359 h 1010948"/>
                  <a:gd name="connsiteX3-87" fmla="*/ 349623 w 654423"/>
                  <a:gd name="connsiteY3-88" fmla="*/ 365489 h 1010948"/>
                  <a:gd name="connsiteX4-89" fmla="*/ 403411 w 654423"/>
                  <a:gd name="connsiteY4-90" fmla="*/ 186194 h 1010948"/>
                  <a:gd name="connsiteX5-91" fmla="*/ 457200 w 654423"/>
                  <a:gd name="connsiteY5-92" fmla="*/ 114476 h 1010948"/>
                  <a:gd name="connsiteX6-93" fmla="*/ 582705 w 654423"/>
                  <a:gd name="connsiteY6-94" fmla="*/ 6901 h 1010948"/>
                  <a:gd name="connsiteX7-95" fmla="*/ 654423 w 654423"/>
                  <a:gd name="connsiteY7-96" fmla="*/ 6901 h 1010948"/>
                  <a:gd name="connsiteX0-97" fmla="*/ 0 w 654423"/>
                  <a:gd name="connsiteY0-98" fmla="*/ 1010948 h 1010948"/>
                  <a:gd name="connsiteX1-99" fmla="*/ 170329 w 654423"/>
                  <a:gd name="connsiteY1-100" fmla="*/ 894407 h 1010948"/>
                  <a:gd name="connsiteX2-101" fmla="*/ 268941 w 654423"/>
                  <a:gd name="connsiteY2-102" fmla="*/ 715112 h 1010948"/>
                  <a:gd name="connsiteX3-103" fmla="*/ 349623 w 654423"/>
                  <a:gd name="connsiteY3-104" fmla="*/ 365489 h 1010948"/>
                  <a:gd name="connsiteX4-105" fmla="*/ 403411 w 654423"/>
                  <a:gd name="connsiteY4-106" fmla="*/ 186194 h 1010948"/>
                  <a:gd name="connsiteX5-107" fmla="*/ 457200 w 654423"/>
                  <a:gd name="connsiteY5-108" fmla="*/ 114476 h 1010948"/>
                  <a:gd name="connsiteX6-109" fmla="*/ 582705 w 654423"/>
                  <a:gd name="connsiteY6-110" fmla="*/ 6901 h 1010948"/>
                  <a:gd name="connsiteX7-111" fmla="*/ 654423 w 654423"/>
                  <a:gd name="connsiteY7-112" fmla="*/ 6901 h 1010948"/>
                  <a:gd name="connsiteX0-113" fmla="*/ 0 w 654423"/>
                  <a:gd name="connsiteY0-114" fmla="*/ 1005099 h 1005099"/>
                  <a:gd name="connsiteX1-115" fmla="*/ 170329 w 654423"/>
                  <a:gd name="connsiteY1-116" fmla="*/ 888558 h 1005099"/>
                  <a:gd name="connsiteX2-117" fmla="*/ 268941 w 654423"/>
                  <a:gd name="connsiteY2-118" fmla="*/ 709263 h 1005099"/>
                  <a:gd name="connsiteX3-119" fmla="*/ 349623 w 654423"/>
                  <a:gd name="connsiteY3-120" fmla="*/ 359640 h 1005099"/>
                  <a:gd name="connsiteX4-121" fmla="*/ 403411 w 654423"/>
                  <a:gd name="connsiteY4-122" fmla="*/ 180345 h 1005099"/>
                  <a:gd name="connsiteX5-123" fmla="*/ 457200 w 654423"/>
                  <a:gd name="connsiteY5-124" fmla="*/ 108627 h 1005099"/>
                  <a:gd name="connsiteX6-125" fmla="*/ 582705 w 654423"/>
                  <a:gd name="connsiteY6-126" fmla="*/ 27946 h 1005099"/>
                  <a:gd name="connsiteX7-127" fmla="*/ 654423 w 654423"/>
                  <a:gd name="connsiteY7-128" fmla="*/ 1052 h 1005099"/>
                  <a:gd name="connsiteX0-129" fmla="*/ 0 w 654423"/>
                  <a:gd name="connsiteY0-130" fmla="*/ 1005099 h 1005099"/>
                  <a:gd name="connsiteX1-131" fmla="*/ 170329 w 654423"/>
                  <a:gd name="connsiteY1-132" fmla="*/ 888558 h 1005099"/>
                  <a:gd name="connsiteX2-133" fmla="*/ 268941 w 654423"/>
                  <a:gd name="connsiteY2-134" fmla="*/ 709263 h 1005099"/>
                  <a:gd name="connsiteX3-135" fmla="*/ 349623 w 654423"/>
                  <a:gd name="connsiteY3-136" fmla="*/ 359640 h 1005099"/>
                  <a:gd name="connsiteX4-137" fmla="*/ 412376 w 654423"/>
                  <a:gd name="connsiteY4-138" fmla="*/ 225168 h 1005099"/>
                  <a:gd name="connsiteX5-139" fmla="*/ 457200 w 654423"/>
                  <a:gd name="connsiteY5-140" fmla="*/ 108627 h 1005099"/>
                  <a:gd name="connsiteX6-141" fmla="*/ 582705 w 654423"/>
                  <a:gd name="connsiteY6-142" fmla="*/ 27946 h 1005099"/>
                  <a:gd name="connsiteX7-143" fmla="*/ 654423 w 654423"/>
                  <a:gd name="connsiteY7-144" fmla="*/ 1052 h 1005099"/>
                  <a:gd name="connsiteX0-145" fmla="*/ 0 w 654423"/>
                  <a:gd name="connsiteY0-146" fmla="*/ 1005099 h 1005099"/>
                  <a:gd name="connsiteX1-147" fmla="*/ 170329 w 654423"/>
                  <a:gd name="connsiteY1-148" fmla="*/ 888558 h 1005099"/>
                  <a:gd name="connsiteX2-149" fmla="*/ 268941 w 654423"/>
                  <a:gd name="connsiteY2-150" fmla="*/ 709263 h 1005099"/>
                  <a:gd name="connsiteX3-151" fmla="*/ 349623 w 654423"/>
                  <a:gd name="connsiteY3-152" fmla="*/ 359640 h 1005099"/>
                  <a:gd name="connsiteX4-153" fmla="*/ 412376 w 654423"/>
                  <a:gd name="connsiteY4-154" fmla="*/ 225168 h 1005099"/>
                  <a:gd name="connsiteX5-155" fmla="*/ 466165 w 654423"/>
                  <a:gd name="connsiteY5-156" fmla="*/ 135521 h 1005099"/>
                  <a:gd name="connsiteX6-157" fmla="*/ 582705 w 654423"/>
                  <a:gd name="connsiteY6-158" fmla="*/ 27946 h 1005099"/>
                  <a:gd name="connsiteX7-159" fmla="*/ 654423 w 654423"/>
                  <a:gd name="connsiteY7-160" fmla="*/ 1052 h 1005099"/>
                </a:gdLst>
                <a:ahLst/>
                <a:cxnLst/>
                <a:rect l="l" t="t" r="r" b="b"/>
                <a:pathLst>
                  <a:path w="654423" h="1005099">
                    <a:moveTo>
                      <a:pt x="0" y="1005099"/>
                    </a:moveTo>
                    <a:cubicBezTo>
                      <a:pt x="45570" y="977458"/>
                      <a:pt x="125506" y="937864"/>
                      <a:pt x="170329" y="888558"/>
                    </a:cubicBezTo>
                    <a:cubicBezTo>
                      <a:pt x="215152" y="839252"/>
                      <a:pt x="239059" y="797416"/>
                      <a:pt x="268941" y="709263"/>
                    </a:cubicBezTo>
                    <a:cubicBezTo>
                      <a:pt x="298823" y="621110"/>
                      <a:pt x="325717" y="440322"/>
                      <a:pt x="349623" y="359640"/>
                    </a:cubicBezTo>
                    <a:cubicBezTo>
                      <a:pt x="373529" y="278958"/>
                      <a:pt x="392952" y="262521"/>
                      <a:pt x="412376" y="225168"/>
                    </a:cubicBezTo>
                    <a:cubicBezTo>
                      <a:pt x="431800" y="187815"/>
                      <a:pt x="437777" y="168391"/>
                      <a:pt x="466165" y="135521"/>
                    </a:cubicBezTo>
                    <a:cubicBezTo>
                      <a:pt x="494553" y="102651"/>
                      <a:pt x="549835" y="39899"/>
                      <a:pt x="582705" y="27946"/>
                    </a:cubicBezTo>
                    <a:cubicBezTo>
                      <a:pt x="615575" y="15993"/>
                      <a:pt x="634999" y="-4925"/>
                      <a:pt x="654423" y="1052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cxnSp>
            <p:nvCxnSpPr>
              <p:cNvPr id="524" name="直接箭头连接符 270"/>
              <p:cNvCxnSpPr/>
              <p:nvPr/>
            </p:nvCxnSpPr>
            <p:spPr>
              <a:xfrm>
                <a:off x="6132" y="5536"/>
                <a:ext cx="1405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72" name="文本框 271"/>
                  <p:cNvSpPr>
                    <a:spLocks noGrp="1"/>
                  </p:cNvSpPr>
                  <p:nvPr/>
                </p:nvSpPr>
                <p:spPr>
                  <a:xfrm>
                    <a:off x="6086" y="5551"/>
                    <a:ext cx="1490" cy="86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l" defTabSz="650240"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60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Cambria Math" panose="02040503050406030204"/>
                                  <a:cs typeface="Cambria Math" panose="02040503050406030204"/>
                                </a:rPr>
                                <m:t>𝛤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560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ea typeface="Cambria Math" panose="02040503050406030204"/>
                                  <a:cs typeface="Cambria Math" panose="02040503050406030204"/>
                                </a:rPr>
                                <m:t>total</m:t>
                              </m:r>
                            </m:sub>
                          </m:sSub>
                        </m:oMath>
                      </m:oMathPara>
                    </a14:m>
                    <a:endParaRPr sz="2560" kern="1200">
                      <a:solidFill>
                        <a:prstClr val="black"/>
                      </a:solidFill>
                      <a:latin typeface="Calibri" panose="020F0502020204030204"/>
                      <a:ea typeface="Calibri" panose="020F0502020204030204"/>
                      <a:cs typeface="Calibri" panose="020F0502020204030204"/>
                    </a:endParaRPr>
                  </a:p>
                </p:txBody>
              </p:sp>
            </mc:Choice>
            <mc:Fallback>
              <p:sp>
                <p:nvSpPr>
                  <p:cNvPr id="272" name="文本框 2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86" y="5551"/>
                    <a:ext cx="1490" cy="861"/>
                  </a:xfrm>
                  <a:prstGeom prst="rect">
                    <a:avLst/>
                  </a:prstGeom>
                  <a:blipFill rotWithShape="1">
                    <a:blip r:embed="rId5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74" name="Rounded Rectangle"/>
              <p:cNvSpPr>
                <a:spLocks noGrp="1"/>
              </p:cNvSpPr>
              <p:nvPr/>
            </p:nvSpPr>
            <p:spPr>
              <a:xfrm>
                <a:off x="2481" y="3198"/>
                <a:ext cx="8810" cy="7960"/>
              </a:xfrm>
              <a:prstGeom prst="roundRect">
                <a:avLst>
                  <a:gd name="adj" fmla="val 9689"/>
                </a:avLst>
              </a:prstGeom>
              <a:ln w="25400">
                <a:solidFill>
                  <a:srgbClr val="A51A04"/>
                </a:solidFill>
              </a:ln>
            </p:spPr>
            <p:txBody>
              <a:bodyPr lIns="50800" tIns="50800" rIns="50800" bIns="50800" anchor="ctr"/>
              <a:lstStyle/>
              <a:p>
                <a:pPr marL="648335" indent="-648335" defTabSz="914400">
                  <a:lnSpc>
                    <a:spcPct val="120000"/>
                  </a:lnSpc>
                  <a:buNone/>
                  <a:defRPr sz="4200"/>
                </a:pPr>
              </a:p>
            </p:txBody>
          </p:sp>
        </p:grpSp>
        <p:grpSp>
          <p:nvGrpSpPr>
            <p:cNvPr id="18" name="组合 17"/>
            <p:cNvGrpSpPr>
              <a:grpSpLocks noChangeAspect="1"/>
            </p:cNvGrpSpPr>
            <p:nvPr/>
          </p:nvGrpSpPr>
          <p:grpSpPr>
            <a:xfrm>
              <a:off x="15015" y="2899"/>
              <a:ext cx="10309" cy="9354"/>
              <a:chOff x="15750" y="3186"/>
              <a:chExt cx="8810" cy="7994"/>
            </a:xfrm>
          </p:grpSpPr>
          <p:sp>
            <p:nvSpPr>
              <p:cNvPr id="14" name="文本框 13"/>
              <p:cNvSpPr>
                <a:spLocks noGrp="1"/>
              </p:cNvSpPr>
              <p:nvPr/>
            </p:nvSpPr>
            <p:spPr>
              <a:xfrm>
                <a:off x="23106" y="9114"/>
                <a:ext cx="117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250</a:t>
                </a: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9" name="文本框 14"/>
              <p:cNvSpPr>
                <a:spLocks noGrp="1"/>
              </p:cNvSpPr>
              <p:nvPr/>
            </p:nvSpPr>
            <p:spPr>
              <a:xfrm>
                <a:off x="20541" y="9700"/>
                <a:ext cx="738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A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pic>
            <p:nvPicPr>
              <p:cNvPr id="412" name="图片 17"/>
              <p:cNvPicPr>
                <a:picLocks noChangeAspect="1"/>
              </p:cNvPicPr>
              <p:nvPr/>
            </p:nvPicPr>
            <p:blipFill>
              <a:blip r:embed="rId6"/>
              <a:srcRect l="12160" b="9386"/>
              <a:stretch>
                <a:fillRect/>
              </a:stretch>
            </p:blipFill>
            <p:spPr>
              <a:xfrm>
                <a:off x="17779" y="3755"/>
                <a:ext cx="6129" cy="5467"/>
              </a:xfrm>
              <a:prstGeom prst="rect">
                <a:avLst/>
              </a:prstGeom>
            </p:spPr>
          </p:pic>
          <p:sp>
            <p:nvSpPr>
              <p:cNvPr id="19" name="文本框 18"/>
              <p:cNvSpPr>
                <a:spLocks noGrp="1"/>
              </p:cNvSpPr>
              <p:nvPr/>
            </p:nvSpPr>
            <p:spPr>
              <a:xfrm>
                <a:off x="21935" y="4014"/>
                <a:ext cx="1328" cy="516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l" defTabSz="650240">
                  <a:buNone/>
                </a:pPr>
                <a:r>
                  <a:rPr sz="1900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ISGQR</a:t>
                </a:r>
                <a:endParaRPr sz="1900" b="1" kern="1200">
                  <a:solidFill>
                    <a:prstClr val="black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  <p:sp>
            <p:nvSpPr>
              <p:cNvPr id="20" name="文本框 19"/>
              <p:cNvSpPr>
                <a:spLocks noGrp="1"/>
              </p:cNvSpPr>
              <p:nvPr/>
            </p:nvSpPr>
            <p:spPr>
              <a:xfrm>
                <a:off x="17587" y="9114"/>
                <a:ext cx="66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2" name="文本框 21"/>
              <p:cNvSpPr>
                <a:spLocks noGrp="1"/>
              </p:cNvSpPr>
              <p:nvPr/>
            </p:nvSpPr>
            <p:spPr>
              <a:xfrm>
                <a:off x="18740" y="9130"/>
                <a:ext cx="917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50</a:t>
                </a: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3" name="文本框 22"/>
              <p:cNvSpPr>
                <a:spLocks noGrp="1"/>
              </p:cNvSpPr>
              <p:nvPr/>
            </p:nvSpPr>
            <p:spPr>
              <a:xfrm>
                <a:off x="19721" y="9179"/>
                <a:ext cx="1159" cy="69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100</a:t>
                </a:r>
                <a:r>
                  <a:rPr sz="2275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275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4" name="文本框 23"/>
              <p:cNvSpPr>
                <a:spLocks noGrp="1"/>
              </p:cNvSpPr>
              <p:nvPr/>
            </p:nvSpPr>
            <p:spPr>
              <a:xfrm>
                <a:off x="20796" y="9130"/>
                <a:ext cx="117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150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6" name="文本框 25"/>
              <p:cNvSpPr>
                <a:spLocks noGrp="1"/>
              </p:cNvSpPr>
              <p:nvPr/>
            </p:nvSpPr>
            <p:spPr>
              <a:xfrm>
                <a:off x="21935" y="9180"/>
                <a:ext cx="1159" cy="69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200</a:t>
                </a:r>
                <a:r>
                  <a:rPr sz="2275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275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8" name="文本框 27"/>
              <p:cNvSpPr>
                <a:spLocks noGrp="1"/>
              </p:cNvSpPr>
              <p:nvPr/>
            </p:nvSpPr>
            <p:spPr>
              <a:xfrm>
                <a:off x="17086" y="8727"/>
                <a:ext cx="66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0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29" name="文本框 28"/>
              <p:cNvSpPr>
                <a:spLocks noGrp="1"/>
              </p:cNvSpPr>
              <p:nvPr/>
            </p:nvSpPr>
            <p:spPr>
              <a:xfrm>
                <a:off x="17086" y="7973"/>
                <a:ext cx="66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3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0" name="文本框 29"/>
              <p:cNvSpPr>
                <a:spLocks noGrp="1"/>
              </p:cNvSpPr>
              <p:nvPr/>
            </p:nvSpPr>
            <p:spPr>
              <a:xfrm>
                <a:off x="17102" y="7219"/>
                <a:ext cx="66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6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1" name="文本框 30"/>
              <p:cNvSpPr>
                <a:spLocks noGrp="1"/>
              </p:cNvSpPr>
              <p:nvPr/>
            </p:nvSpPr>
            <p:spPr>
              <a:xfrm>
                <a:off x="17118" y="6416"/>
                <a:ext cx="662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9</a:t>
                </a: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2" name="文本框 31"/>
              <p:cNvSpPr>
                <a:spLocks noGrp="1"/>
              </p:cNvSpPr>
              <p:nvPr/>
            </p:nvSpPr>
            <p:spPr>
              <a:xfrm>
                <a:off x="16957" y="5759"/>
                <a:ext cx="917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12</a:t>
                </a:r>
                <a:r>
                  <a:rPr sz="2560" b="1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3" name="文本框 32"/>
              <p:cNvSpPr>
                <a:spLocks noGrp="1"/>
              </p:cNvSpPr>
              <p:nvPr/>
            </p:nvSpPr>
            <p:spPr>
              <a:xfrm>
                <a:off x="16957" y="5053"/>
                <a:ext cx="917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16</a:t>
                </a:r>
                <a:r>
                  <a:rPr sz="2560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560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4" name="文本框 33"/>
              <p:cNvSpPr>
                <a:spLocks noGrp="1"/>
              </p:cNvSpPr>
              <p:nvPr/>
            </p:nvSpPr>
            <p:spPr>
              <a:xfrm>
                <a:off x="16957" y="4282"/>
                <a:ext cx="801" cy="69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20</a:t>
                </a:r>
                <a:endParaRPr sz="2275" b="1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5" name="文本框 34"/>
              <p:cNvSpPr>
                <a:spLocks noGrp="1"/>
              </p:cNvSpPr>
              <p:nvPr/>
            </p:nvSpPr>
            <p:spPr>
              <a:xfrm>
                <a:off x="16973" y="3480"/>
                <a:ext cx="904" cy="69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27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24</a:t>
                </a:r>
                <a:r>
                  <a:rPr sz="2275">
                    <a:solidFill>
                      <a:prstClr val="black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 </a:t>
                </a:r>
                <a:endParaRPr sz="2275" kern="1200">
                  <a:solidFill>
                    <a:prstClr val="black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6" name="文本框 35"/>
                  <p:cNvSpPr>
                    <a:spLocks noGrp="1"/>
                  </p:cNvSpPr>
                  <p:nvPr/>
                </p:nvSpPr>
                <p:spPr>
                  <a:xfrm rot="16200000">
                    <a:off x="15025" y="7706"/>
                    <a:ext cx="2937" cy="766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l" defTabSz="650240">
                      <a:buNone/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60" b="1" i="0">
                                <a:solidFill>
                                  <a:prstClr val="black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𝚪</m:t>
                            </m:r>
                          </m:e>
                          <m:sub>
                            <m:r>
                              <a:rPr lang="en-US" sz="2560" b="1" i="0">
                                <a:solidFill>
                                  <a:prstClr val="black"/>
                                </a:solidFill>
                                <a:latin typeface="Cambria Math" panose="02040503050406030204"/>
                                <a:ea typeface="Cambria Math" panose="02040503050406030204"/>
                                <a:cs typeface="Cambria Math" panose="02040503050406030204"/>
                              </a:rPr>
                              <m:t>𝐭𝐨𝐭𝐚𝐥</m:t>
                            </m:r>
                          </m:sub>
                        </m:sSub>
                      </m:oMath>
                    </a14:m>
                    <a:r>
                      <a:rPr sz="2560" b="1" kern="1200">
                        <a:solidFill>
                          <a:prstClr val="black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</a:rPr>
                      <a:t> [MeV]</a:t>
                    </a:r>
                    <a:endParaRPr sz="2560" b="1" kern="1200">
                      <a:solidFill>
                        <a:prstClr val="black"/>
                      </a:solidFill>
                      <a:latin typeface="Arial" panose="020B0604020202020204"/>
                      <a:ea typeface="Arial" panose="020B0604020202020204"/>
                      <a:cs typeface="Arial" panose="020B0604020202020204"/>
                    </a:endParaRPr>
                  </a:p>
                </p:txBody>
              </p:sp>
            </mc:Choice>
            <mc:Fallback>
              <p:sp>
                <p:nvSpPr>
                  <p:cNvPr id="36" name="文本框 3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5025" y="7706"/>
                    <a:ext cx="2937" cy="766"/>
                  </a:xfrm>
                  <a:prstGeom prst="rect">
                    <a:avLst/>
                  </a:prstGeom>
                  <a:blipFill rotWithShape="1">
                    <a:blip r:embed="rId7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7" name="文本框 36"/>
              <p:cNvSpPr>
                <a:spLocks noGrp="1"/>
              </p:cNvSpPr>
              <p:nvPr/>
            </p:nvSpPr>
            <p:spPr>
              <a:xfrm rot="16200000">
                <a:off x="15415" y="4843"/>
                <a:ext cx="2189" cy="7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2560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E [MeV]</a:t>
                </a:r>
                <a:endParaRPr sz="2560" b="1" kern="1200">
                  <a:solidFill>
                    <a:prstClr val="black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  <p:sp>
            <p:nvSpPr>
              <p:cNvPr id="38" name="等腰三角形 37"/>
              <p:cNvSpPr>
                <a:spLocks noGrp="1"/>
              </p:cNvSpPr>
              <p:nvPr/>
            </p:nvSpPr>
            <p:spPr>
              <a:xfrm>
                <a:off x="22338" y="6765"/>
                <a:ext cx="179" cy="179"/>
              </a:xfrm>
              <a:prstGeom prst="triangle">
                <a:avLst/>
              </a:prstGeom>
              <a:solidFill>
                <a:srgbClr val="3A539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845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39" name="椭圆 38"/>
              <p:cNvSpPr>
                <a:spLocks noGrp="1"/>
              </p:cNvSpPr>
              <p:nvPr/>
            </p:nvSpPr>
            <p:spPr>
              <a:xfrm>
                <a:off x="22368" y="7174"/>
                <a:ext cx="119" cy="128"/>
              </a:xfrm>
              <a:prstGeom prst="ellipse">
                <a:avLst/>
              </a:prstGeom>
              <a:noFill/>
              <a:ln w="19050">
                <a:solidFill>
                  <a:srgbClr val="B8323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45" name="直接连接符 44"/>
              <p:cNvSpPr>
                <a:spLocks noGrp="1"/>
              </p:cNvSpPr>
              <p:nvPr/>
            </p:nvSpPr>
            <p:spPr>
              <a:xfrm rot="2700000">
                <a:off x="22430" y="7533"/>
                <a:ext cx="0" cy="19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46" name="直接连接符 45"/>
              <p:cNvSpPr>
                <a:spLocks noGrp="1"/>
              </p:cNvSpPr>
              <p:nvPr/>
            </p:nvSpPr>
            <p:spPr>
              <a:xfrm rot="8100000" flipV="1">
                <a:off x="22435" y="7533"/>
                <a:ext cx="0" cy="19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41" name="文本框 40"/>
              <p:cNvSpPr>
                <a:spLocks noGrp="1"/>
              </p:cNvSpPr>
              <p:nvPr/>
            </p:nvSpPr>
            <p:spPr>
              <a:xfrm>
                <a:off x="22550" y="6554"/>
                <a:ext cx="922" cy="55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170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Exp</a:t>
                </a:r>
                <a:endParaRPr sz="1705" b="1" kern="1200">
                  <a:solidFill>
                    <a:prstClr val="black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  <p:sp>
            <p:nvSpPr>
              <p:cNvPr id="42" name="文本框 41"/>
              <p:cNvSpPr>
                <a:spLocks noGrp="1"/>
              </p:cNvSpPr>
              <p:nvPr/>
            </p:nvSpPr>
            <p:spPr>
              <a:xfrm>
                <a:off x="22554" y="6934"/>
                <a:ext cx="1000" cy="55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170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Sly4</a:t>
                </a:r>
                <a:endParaRPr sz="1705" b="1" kern="1200">
                  <a:solidFill>
                    <a:prstClr val="black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  <p:sp>
            <p:nvSpPr>
              <p:cNvPr id="43" name="文本框 42"/>
              <p:cNvSpPr>
                <a:spLocks noGrp="1"/>
              </p:cNvSpPr>
              <p:nvPr/>
            </p:nvSpPr>
            <p:spPr>
              <a:xfrm>
                <a:off x="22550" y="7336"/>
                <a:ext cx="1134" cy="55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l" defTabSz="650240">
                  <a:buNone/>
                </a:pPr>
                <a:r>
                  <a:rPr sz="1705" b="1">
                    <a:solidFill>
                      <a:prstClr val="black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SkM*</a:t>
                </a:r>
                <a:endParaRPr sz="1705" b="1" kern="1200">
                  <a:solidFill>
                    <a:prstClr val="black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  <p:pic>
            <p:nvPicPr>
              <p:cNvPr id="436" name="Picture 12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696" y="4578"/>
                <a:ext cx="1686" cy="1124"/>
              </a:xfrm>
              <a:prstGeom prst="rect">
                <a:avLst/>
              </a:prstGeom>
            </p:spPr>
          </p:pic>
          <p:sp>
            <p:nvSpPr>
              <p:cNvPr id="10" name="箭头: 下 8"/>
              <p:cNvSpPr>
                <a:spLocks noGrp="1"/>
              </p:cNvSpPr>
              <p:nvPr/>
            </p:nvSpPr>
            <p:spPr>
              <a:xfrm>
                <a:off x="19583" y="8305"/>
                <a:ext cx="321" cy="504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50240">
                  <a:buNone/>
                </a:pPr>
                <a:endParaRPr sz="2560" kern="1200">
                  <a:solidFill>
                    <a:prstClr val="white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endParaRPr>
              </a:p>
            </p:txBody>
          </p:sp>
          <p:sp>
            <p:nvSpPr>
              <p:cNvPr id="11" name="直接连接符 10"/>
              <p:cNvSpPr>
                <a:spLocks noGrp="1"/>
              </p:cNvSpPr>
              <p:nvPr/>
            </p:nvSpPr>
            <p:spPr>
              <a:xfrm>
                <a:off x="22426" y="6673"/>
                <a:ext cx="0" cy="383"/>
              </a:xfrm>
              <a:prstGeom prst="line">
                <a:avLst/>
              </a:prstGeom>
              <a:ln w="15875">
                <a:solidFill>
                  <a:srgbClr val="3A53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12" name="直接连接符 11"/>
              <p:cNvSpPr>
                <a:spLocks noGrp="1"/>
              </p:cNvSpPr>
              <p:nvPr/>
            </p:nvSpPr>
            <p:spPr>
              <a:xfrm>
                <a:off x="22380" y="6669"/>
                <a:ext cx="91" cy="0"/>
              </a:xfrm>
              <a:prstGeom prst="line">
                <a:avLst/>
              </a:prstGeom>
              <a:ln w="15875">
                <a:solidFill>
                  <a:srgbClr val="3A53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13" name="直接连接符 12"/>
              <p:cNvSpPr>
                <a:spLocks noGrp="1"/>
              </p:cNvSpPr>
              <p:nvPr/>
            </p:nvSpPr>
            <p:spPr>
              <a:xfrm>
                <a:off x="22380" y="7052"/>
                <a:ext cx="91" cy="0"/>
              </a:xfrm>
              <a:prstGeom prst="line">
                <a:avLst/>
              </a:prstGeom>
              <a:ln w="15875">
                <a:solidFill>
                  <a:srgbClr val="3A53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sp>
          <p:sp>
            <p:nvSpPr>
              <p:cNvPr id="275" name="Rounded Rectangle"/>
              <p:cNvSpPr>
                <a:spLocks noGrp="1"/>
              </p:cNvSpPr>
              <p:nvPr/>
            </p:nvSpPr>
            <p:spPr>
              <a:xfrm>
                <a:off x="15750" y="3186"/>
                <a:ext cx="8810" cy="7994"/>
              </a:xfrm>
              <a:prstGeom prst="roundRect">
                <a:avLst>
                  <a:gd name="adj" fmla="val 9689"/>
                </a:avLst>
              </a:prstGeom>
              <a:ln w="25400">
                <a:solidFill>
                  <a:srgbClr val="A51A04"/>
                </a:solidFill>
              </a:ln>
            </p:spPr>
            <p:txBody>
              <a:bodyPr lIns="50800" tIns="50800" rIns="50800" bIns="50800" anchor="ctr"/>
              <a:lstStyle/>
              <a:p>
                <a:pPr marL="648335" indent="-648335" defTabSz="914400">
                  <a:lnSpc>
                    <a:spcPct val="120000"/>
                  </a:lnSpc>
                  <a:buNone/>
                  <a:defRPr sz="4200"/>
                </a:pPr>
              </a:p>
            </p:txBody>
          </p:sp>
        </p:grpSp>
        <p:sp>
          <p:nvSpPr>
            <p:cNvPr id="2" name="文本框 1"/>
            <p:cNvSpPr txBox="1"/>
            <p:nvPr/>
          </p:nvSpPr>
          <p:spPr>
            <a:xfrm>
              <a:off x="-4902" y="11418"/>
              <a:ext cx="17023" cy="106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r">
                <a:buClrTx/>
                <a:buSzTx/>
                <a:buFontTx/>
              </a:pPr>
              <a:r>
                <a:rPr sz="2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Harakeh, and van der Woude, Giant resonances</a:t>
              </a:r>
              <a:r>
                <a:rPr lang="en-US" sz="2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 (2001)</a:t>
              </a:r>
              <a:endParaRPr lang="zh-CN" altLang="en-US" sz="200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704811" y="9486900"/>
            <a:ext cx="2159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/>
              <a:t>5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/>
          <a:lstStyle>
            <a:lvl1pPr>
              <a:buNone/>
              <a:defRPr sz="4265"/>
            </a:lvl1pPr>
          </a:lstStyle>
          <a:p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Limitation of TDDFT: Lack of Quantum Fluctuations </a:t>
            </a:r>
            <a:endParaRPr lang="en-US" altLang="zh-CN" sz="43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>
            <a:spLocks noGrp="1"/>
          </p:cNvSpPr>
          <p:nvPr/>
        </p:nvSpPr>
        <p:spPr>
          <a:xfrm>
            <a:off x="9378855" y="6969550"/>
            <a:ext cx="5949315" cy="4083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>
              <a:buNone/>
            </a:pPr>
            <a:r>
              <a:rPr sz="20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 X. Ren et al., PRC 105, 044313 (2022)</a:t>
            </a:r>
            <a:endParaRPr sz="2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8" name="文本框 277"/>
          <p:cNvSpPr>
            <a:spLocks noGrp="1" noChangeAspect="1"/>
          </p:cNvSpPr>
          <p:nvPr/>
        </p:nvSpPr>
        <p:spPr>
          <a:xfrm>
            <a:off x="3816000" y="6947325"/>
            <a:ext cx="2381250" cy="5397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>
              <a:buNone/>
            </a:pPr>
            <a:r>
              <a:rPr sz="20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Courtesy of B. Li</a:t>
            </a:r>
            <a:endParaRPr sz="2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60000" y="8028000"/>
            <a:ext cx="14758510" cy="1151890"/>
            <a:chOff x="1984" y="13537"/>
            <a:chExt cx="23242" cy="1814"/>
          </a:xfrm>
        </p:grpSpPr>
        <p:sp>
          <p:nvSpPr>
            <p:cNvPr id="15" name="conclusion-band"/>
            <p:cNvSpPr>
              <a:spLocks noGrp="1"/>
            </p:cNvSpPr>
            <p:nvPr/>
          </p:nvSpPr>
          <p:spPr>
            <a:xfrm>
              <a:off x="2172" y="13537"/>
              <a:ext cx="22961" cy="1814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</p:sp>
        <p:sp>
          <p:nvSpPr>
            <p:cNvPr id="16" name="conclusion-accent"/>
            <p:cNvSpPr>
              <a:spLocks noGrp="1"/>
            </p:cNvSpPr>
            <p:nvPr/>
          </p:nvSpPr>
          <p:spPr>
            <a:xfrm>
              <a:off x="1984" y="13537"/>
              <a:ext cx="227" cy="1814"/>
            </a:xfrm>
            <a:prstGeom prst="rect">
              <a:avLst/>
            </a:prstGeom>
            <a:solidFill>
              <a:srgbClr val="A91512"/>
            </a:solidFill>
            <a:ln w="0">
              <a:solidFill>
                <a:srgbClr val="A91512"/>
              </a:solidFill>
              <a:prstDash val="soli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803" y="13641"/>
              <a:ext cx="22423" cy="16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TDDFT lacks quantum fluctuations in the collective space and therefore cannot reproduce the widths of charge or mass distributions.  </a:t>
              </a:r>
              <a:r>
                <a:rPr lang="en-US" altLang="zh-CN" sz="3200" b="1">
                  <a:solidFill>
                    <a:srgbClr val="102B5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 </a:t>
              </a:r>
              <a:endParaRPr lang="en-US" altLang="zh-CN" sz="3200" b="1">
                <a:solidFill>
                  <a:srgbClr val="102B5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131570" y="1367790"/>
            <a:ext cx="14887575" cy="5579110"/>
            <a:chOff x="1782" y="2154"/>
            <a:chExt cx="23445" cy="8786"/>
          </a:xfrm>
        </p:grpSpPr>
        <p:pic>
          <p:nvPicPr>
            <p:cNvPr id="292" name="图片 27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82" y="3288"/>
              <a:ext cx="10764" cy="6870"/>
            </a:xfrm>
            <a:prstGeom prst="rect">
              <a:avLst/>
            </a:prstGeom>
          </p:spPr>
        </p:pic>
        <p:pic>
          <p:nvPicPr>
            <p:cNvPr id="289" name="图片 16"/>
            <p:cNvPicPr>
              <a:picLocks noChangeAspect="1"/>
            </p:cNvPicPr>
            <p:nvPr/>
          </p:nvPicPr>
          <p:blipFill>
            <a:blip r:embed="rId2"/>
            <a:srcRect r="8570"/>
            <a:stretch>
              <a:fillRect/>
            </a:stretch>
          </p:blipFill>
          <p:spPr>
            <a:xfrm>
              <a:off x="14513" y="2154"/>
              <a:ext cx="10714" cy="8787"/>
            </a:xfrm>
            <a:prstGeom prst="rect">
              <a:avLst/>
            </a:prstGeom>
          </p:spPr>
        </p:pic>
        <p:pic>
          <p:nvPicPr>
            <p:cNvPr id="25" name="2Drho_tr3_axial">
              <a:hlinkClick r:id="" action="ppaction://media"/>
            </p:cNvPr>
            <p:cNvPicPr>
              <a:picLocks noChangeAspect="1"/>
            </p:cNvPicPr>
            <p:nvPr>
              <a:videoFile r:link="rId3"/>
              <p:extLst>
                <p:ext uri="{DAA4B4D4-6D71-4841-9C94-3DE7FCFB9230}">
                  <p14:media xmlns:p14="http://schemas.microsoft.com/office/powerpoint/2010/main" r:embed="rId4"/>
                </p:ext>
              </p:extLst>
            </p:nvPr>
          </p:nvPicPr>
          <p:blipFill rotWithShape="1">
            <a:blip r:embed="rId5"/>
            <a:srcRect t="21548" r="18143" b="11557"/>
            <a:stretch>
              <a:fillRect/>
            </a:stretch>
          </p:blipFill>
          <p:spPr>
            <a:xfrm>
              <a:off x="19869" y="3520"/>
              <a:ext cx="4270" cy="264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698461" y="9486900"/>
            <a:ext cx="2286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800" b="0" i="0" u="none" kern="0" cap="none" spc="0" baseline="0">
                <a:ln>
                  <a:noFill/>
                </a:ln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Limitation of TDDFT: Inability to Describe Quantum Tunneling</a:t>
            </a:r>
            <a:endParaRPr lang="en-US" altLang="zh-CN" sz="43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59840" y="8028000"/>
            <a:ext cx="14699615" cy="1151890"/>
            <a:chOff x="1984" y="13537"/>
            <a:chExt cx="23149" cy="1814"/>
          </a:xfrm>
        </p:grpSpPr>
        <p:sp>
          <p:nvSpPr>
            <p:cNvPr id="15" name="conclusion-band"/>
            <p:cNvSpPr>
              <a:spLocks noGrp="1"/>
            </p:cNvSpPr>
            <p:nvPr/>
          </p:nvSpPr>
          <p:spPr>
            <a:xfrm>
              <a:off x="2172" y="13537"/>
              <a:ext cx="22961" cy="1814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</p:sp>
        <p:sp>
          <p:nvSpPr>
            <p:cNvPr id="16" name="conclusion-accent"/>
            <p:cNvSpPr>
              <a:spLocks noGrp="1"/>
            </p:cNvSpPr>
            <p:nvPr/>
          </p:nvSpPr>
          <p:spPr>
            <a:xfrm>
              <a:off x="1984" y="13537"/>
              <a:ext cx="227" cy="1814"/>
            </a:xfrm>
            <a:prstGeom prst="rect">
              <a:avLst/>
            </a:prstGeom>
            <a:solidFill>
              <a:srgbClr val="A91512"/>
            </a:solidFill>
            <a:ln w="0">
              <a:solidFill>
                <a:srgbClr val="A91512"/>
              </a:solidFill>
              <a:prstDash val="solid"/>
            </a:ln>
          </p:spPr>
        </p:sp>
        <p:sp>
          <p:nvSpPr>
            <p:cNvPr id="7" name="文本框 6"/>
            <p:cNvSpPr txBox="1"/>
            <p:nvPr/>
          </p:nvSpPr>
          <p:spPr>
            <a:xfrm>
              <a:off x="2713" y="13641"/>
              <a:ext cx="22203" cy="16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TDDFT cannot describe quantum tunneling and therefore cannot be applied to classically forbidden regions.</a:t>
              </a:r>
              <a:endParaRPr lang="en-US" altLang="zh-CN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  <p:pic>
        <p:nvPicPr>
          <p:cNvPr id="288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1341" y="1728000"/>
            <a:ext cx="10175992" cy="5724000"/>
          </a:xfrm>
          <a:prstGeom prst="rect">
            <a:avLst/>
          </a:prstGeom>
        </p:spPr>
      </p:pic>
      <p:sp>
        <p:nvSpPr>
          <p:cNvPr id="3" name="文本框 20"/>
          <p:cNvSpPr>
            <a:spLocks noGrp="1"/>
          </p:cNvSpPr>
          <p:nvPr/>
        </p:nvSpPr>
        <p:spPr>
          <a:xfrm>
            <a:off x="4739640" y="7140575"/>
            <a:ext cx="8843645" cy="4489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>
              <a:buNone/>
            </a:pPr>
            <a:r>
              <a:rPr lang="en-US" sz="20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Courtesy of B. Li</a:t>
            </a:r>
            <a:endParaRPr lang="en-US" sz="2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698461" y="9486900"/>
            <a:ext cx="2286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800" b="0" i="0" u="none" kern="0" cap="none" spc="0" baseline="0">
                <a:ln>
                  <a:noFill/>
                </a:ln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7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sz="4300" b="1">
                <a:solidFill>
                  <a:srgbClr val="102B5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sz="43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Beyond TDDFT methods</a:t>
            </a:r>
            <a:endParaRPr lang="en-US" sz="43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72185" y="396240"/>
            <a:ext cx="15337790" cy="69856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indent="-457200" algn="l" fontAlgn="auto">
              <a:lnSpc>
                <a:spcPct val="350000"/>
              </a:lnSpc>
              <a:buFont typeface="Wingdings" panose="05000000000000000000" charset="0"/>
              <a:buChar char="l"/>
            </a:pPr>
            <a:r>
              <a:rPr lang="en-US" altLang="zh-CN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3200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Time-dependent density matrix (TDDM) theory and its extensions</a:t>
            </a:r>
            <a:endParaRPr lang="en-US" altLang="zh-CN" sz="3200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457200" indent="-457200" algn="l" fontAlgn="auto">
              <a:lnSpc>
                <a:spcPct val="350000"/>
              </a:lnSpc>
              <a:buFont typeface="Wingdings" panose="05000000000000000000" charset="0"/>
              <a:buChar char="l"/>
            </a:pPr>
            <a:r>
              <a:rPr lang="en-US" altLang="zh-CN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3200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Time-dependent random-phase approximation (TDRPA) method</a:t>
            </a:r>
            <a:endParaRPr lang="en-US" altLang="zh-CN" sz="3200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457200" indent="-457200" algn="l" fontAlgn="auto">
              <a:lnSpc>
                <a:spcPct val="350000"/>
              </a:lnSpc>
              <a:buFont typeface="Wingdings" panose="05000000000000000000" charset="0"/>
              <a:buChar char="l"/>
            </a:pPr>
            <a:r>
              <a:rPr lang="zh-CN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Stochastic time-dependent Hartree-Fock method</a:t>
            </a:r>
            <a:endParaRPr lang="en-US" altLang="zh-CN" sz="3200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457200" indent="-457200" algn="l" fontAlgn="auto">
              <a:lnSpc>
                <a:spcPct val="350000"/>
              </a:lnSpc>
              <a:buClr>
                <a:srgbClr val="9A0000"/>
              </a:buClr>
              <a:buSzTx/>
              <a:buFont typeface="Wingdings" panose="05000000000000000000" charset="0"/>
              <a:buChar char="l"/>
            </a:pPr>
            <a:r>
              <a:rPr lang="zh-CN" altLang="en-US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Generalized time-dependent generator-coordinate method</a:t>
            </a:r>
            <a:endParaRPr lang="en-US" altLang="zh-CN" sz="3200" b="1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文本框 10"/>
          <p:cNvSpPr>
            <a:spLocks noGrp="1"/>
          </p:cNvSpPr>
          <p:nvPr/>
        </p:nvSpPr>
        <p:spPr>
          <a:xfrm>
            <a:off x="5184000" y="1908000"/>
            <a:ext cx="11318240" cy="1102360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wrap="square">
            <a:noAutofit/>
          </a:bodyPr>
          <a:lstStyle/>
          <a:p>
            <a:pPr algn="r" defTabSz="1300480"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Assié and Lacroix, PRL102, 202501 (2009) 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1300480"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Wen, Barton, Rios, Stevenson, PRC 98, 014603 (2018)</a:t>
            </a:r>
            <a:r>
              <a:rPr 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Tohyama, FP 8, 67 (2020)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40000" y="3668395"/>
            <a:ext cx="9669780" cy="1014730"/>
          </a:xfrm>
          <a:prstGeom prst="rect">
            <a:avLst/>
          </a:prstGeom>
        </p:spPr>
        <p:txBody>
          <a:bodyPr wrap="square">
            <a:spAutoFit/>
          </a:bodyPr>
          <a:p>
            <a:pPr algn="r" defTabSz="1300480">
              <a:buClrTx/>
              <a:buSzTx/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Balian and Vénéroni, PRL 47, 1353 (1981) 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1300480">
              <a:buClrTx/>
              <a:buSzTx/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Simenel, PRL 106, 112502 (2011); Williams et al. PRL 120, 022501 (2018) 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1300480">
              <a:buClrTx/>
              <a:buSzTx/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Simenel, Godbey, and Umar, PRL 124, 212504 (2020)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12000" y="5328000"/>
            <a:ext cx="8676640" cy="706755"/>
          </a:xfrm>
          <a:prstGeom prst="rect">
            <a:avLst/>
          </a:prstGeom>
        </p:spPr>
        <p:txBody>
          <a:bodyPr wrap="square">
            <a:spAutoFit/>
          </a:bodyPr>
          <a:p>
            <a:pPr algn="r" defTabSz="1300480">
              <a:buClrTx/>
              <a:buSzTx/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Ayik, PLB 658, 174 (2008); Lacroix and Ayik, EPJA 50, 95 (2014) 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1300480">
              <a:buClrTx/>
              <a:buSzTx/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Tanimura, Lacroix, and Ayik, PRL 118, 152501 (2017)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>
            <a:spLocks noGrp="1"/>
          </p:cNvSpPr>
          <p:nvPr/>
        </p:nvSpPr>
        <p:spPr>
          <a:xfrm>
            <a:off x="6012000" y="8567999"/>
            <a:ext cx="10477499" cy="706755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wrap="square">
            <a:spAutoFit/>
          </a:bodyPr>
          <a:lstStyle/>
          <a:p>
            <a:pPr algn="r" defTabSz="1300480">
              <a:buNone/>
            </a:pP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Marević, Regnier, Lacroix, PRC 108, 014620 (2023)</a:t>
            </a:r>
            <a:endParaRPr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1300480">
              <a:buNone/>
            </a:pP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Li, Vretenar, Nik</a:t>
            </a:r>
            <a:r>
              <a:rPr lang="en-US" alt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ć, </a:t>
            </a: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Zhao, Meng, PRC 108, 014321 (2023)</a:t>
            </a:r>
            <a:endParaRPr lang="en-US" altLang="zh-CN"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619885" y="7272000"/>
            <a:ext cx="14690090" cy="1191260"/>
            <a:chOff x="2551" y="11678"/>
            <a:chExt cx="23134" cy="1876"/>
          </a:xfrm>
        </p:grpSpPr>
        <p:sp>
          <p:nvSpPr>
            <p:cNvPr id="10" name="conclusion-band"/>
            <p:cNvSpPr>
              <a:spLocks noGrp="1"/>
            </p:cNvSpPr>
            <p:nvPr/>
          </p:nvSpPr>
          <p:spPr>
            <a:xfrm>
              <a:off x="2551" y="11678"/>
              <a:ext cx="23134" cy="1876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</p:sp>
        <p:sp>
          <p:nvSpPr>
            <p:cNvPr id="9" name="文本框 8"/>
            <p:cNvSpPr txBox="1"/>
            <p:nvPr/>
          </p:nvSpPr>
          <p:spPr>
            <a:xfrm>
              <a:off x="3514" y="11768"/>
              <a:ext cx="21679" cy="16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en-US" altLang="zh-CN" sz="3200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the wave function is expanded in terms of the </a:t>
              </a:r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time-dependent generator </a:t>
              </a:r>
              <a:endParaRPr lang="en-US" altLang="zh-CN" sz="32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  <a:p>
              <a:pPr algn="l"/>
              <a:r>
                <a:rPr lang="en-US" altLang="zh-CN" sz="3200" b="1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states</a:t>
              </a:r>
              <a:r>
                <a:rPr lang="en-US" altLang="zh-CN" sz="3200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 initialized from deformation-constrained mean-field calculations</a:t>
              </a:r>
              <a:endParaRPr lang="en-US" altLang="zh-CN" sz="3200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10254615" y="1613535"/>
            <a:ext cx="8105140" cy="3132455"/>
            <a:chOff x="2024" y="5870"/>
            <a:chExt cx="13183" cy="4933"/>
          </a:xfrm>
        </p:grpSpPr>
        <p:sp>
          <p:nvSpPr>
            <p:cNvPr id="24" name="conclusion-band"/>
            <p:cNvSpPr>
              <a:spLocks noGrp="1" noChangeAspect="1"/>
            </p:cNvSpPr>
            <p:nvPr/>
          </p:nvSpPr>
          <p:spPr>
            <a:xfrm>
              <a:off x="2024" y="7287"/>
              <a:ext cx="10826" cy="3516"/>
            </a:xfrm>
            <a:prstGeom prst="rect">
              <a:avLst/>
            </a:prstGeom>
            <a:solidFill>
              <a:srgbClr val="EAF1FA"/>
            </a:solidFill>
            <a:ln w="0">
              <a:solidFill>
                <a:srgbClr val="EAF1FA"/>
              </a:solidFill>
              <a:prstDash val="soli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90" y="5870"/>
              <a:ext cx="12517" cy="2478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indent="0" algn="l" fontAlgn="auto">
                <a:lnSpc>
                  <a:spcPct val="350000"/>
                </a:lnSpc>
                <a:buFont typeface="Wingdings" panose="05000000000000000000" charset="0"/>
                <a:buNone/>
              </a:pPr>
              <a:r>
                <a:rPr lang="en-US" altLang="zh-CN" sz="3200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Wave function</a:t>
              </a:r>
              <a:r>
                <a:rPr lang="zh-CN" sz="3200">
                  <a:solidFill>
                    <a:srgbClr val="102B5C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：</a:t>
              </a:r>
              <a:endParaRPr lang="en-US" altLang="zh-CN" sz="3200">
                <a:solidFill>
                  <a:srgbClr val="102B5C"/>
                </a:solidFill>
                <a:latin typeface="Cambria Math" panose="02040503050406030204" pitchFamily="18" charset="0"/>
                <a:ea typeface="MS Mincho" charset="0"/>
                <a:cs typeface="Cambria Math" panose="02040503050406030204" pitchFamily="18" charset="0"/>
                <a:sym typeface="+mn-ea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9537065" y="757555"/>
                <a:ext cx="8674100" cy="391350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>
                  <a:lnSpc>
                    <a:spcPct val="350000"/>
                  </a:lnSpc>
                  <a:buFont typeface="Wingdings" panose="05000000000000000000" charset="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|</m:t>
                      </m:r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𝛹</m:t>
                      </m:r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(</m:t>
                      </m:r>
                      <m:r>
                        <a:rPr lang="en-US" altLang="zh-CN" sz="3200" i="1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𝑡</m:t>
                      </m:r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)⟩=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altLang="zh-CN" sz="3200">
                              <a:solidFill>
                                <a:srgbClr val="102B5C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naryPr>
                        <m:sub>
                          <m:r>
                            <a:rPr lang="en-US" altLang="zh-CN" sz="3200" i="1">
                              <a:solidFill>
                                <a:srgbClr val="102B5C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  <a:sym typeface="+mn-ea"/>
                            </a:rPr>
                            <m:t>𝐼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3200">
                                  <a:solidFill>
                                    <a:srgbClr val="102B5C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3200">
                                  <a:solidFill>
                                    <a:srgbClr val="102B5C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  <a:sym typeface="+mn-ea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altLang="zh-CN" sz="3200" i="1">
                                  <a:solidFill>
                                    <a:srgbClr val="102B5C"/>
                                  </a:solidFill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  <a:sym typeface="+mn-ea"/>
                                </a:rPr>
                                <m:t>𝐼</m:t>
                              </m:r>
                            </m:sub>
                          </m:sSub>
                        </m:e>
                      </m:nary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(</m:t>
                      </m:r>
                      <m:r>
                        <a:rPr lang="en-US" altLang="zh-CN" sz="3200" i="1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𝑡</m:t>
                      </m:r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)|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MP</m:t>
                      </m:r>
                      <m:sSub>
                        <m:sSubPr>
                          <m:ctrlPr>
                            <a:rPr lang="en-US" altLang="zh-CN" sz="3200">
                              <a:solidFill>
                                <a:srgbClr val="102B5C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102B5C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  <a:sym typeface="+mn-ea"/>
                            </a:rPr>
                            <m:t>C</m:t>
                          </m:r>
                        </m:e>
                        <m:sub>
                          <m:r>
                            <a:rPr lang="en-US" altLang="zh-CN" sz="3200" i="1">
                              <a:solidFill>
                                <a:srgbClr val="102B5C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  <a:sym typeface="+mn-ea"/>
                            </a:rPr>
                            <m:t>𝐼</m:t>
                          </m:r>
                        </m:sub>
                      </m:sSub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(</m:t>
                      </m:r>
                      <m:r>
                        <a:rPr lang="en-US" altLang="zh-CN" sz="3200" i="1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𝑡</m:t>
                      </m:r>
                      <m:r>
                        <a:rPr lang="en-US" altLang="zh-CN" sz="3200">
                          <a:solidFill>
                            <a:srgbClr val="102B5C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  <a:sym typeface="+mn-ea"/>
                        </a:rPr>
                        <m:t>)⟩</m:t>
                      </m:r>
                    </m:oMath>
                  </m:oMathPara>
                </a14:m>
                <a:endParaRPr lang="en-US" altLang="zh-CN" sz="3200">
                  <a:solidFill>
                    <a:srgbClr val="102B5C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065" y="757555"/>
                <a:ext cx="8674100" cy="391350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4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Configuration-interaction TDDFT</a:t>
            </a:r>
            <a:endParaRPr lang="zh-CN" altLang="en-US" sz="44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 rot="0">
            <a:off x="510540" y="2115185"/>
            <a:ext cx="1279160" cy="4212000"/>
            <a:chOff x="11904" y="3980"/>
            <a:chExt cx="1394" cy="4591"/>
          </a:xfrm>
        </p:grpSpPr>
        <p:sp>
          <p:nvSpPr>
            <p:cNvPr id="50" name="矩形 49"/>
            <p:cNvSpPr>
              <a:spLocks noGrp="1"/>
            </p:cNvSpPr>
            <p:nvPr/>
          </p:nvSpPr>
          <p:spPr>
            <a:xfrm>
              <a:off x="12045" y="3980"/>
              <a:ext cx="978" cy="1062"/>
            </a:xfrm>
            <a:prstGeom prst="rect">
              <a:avLst/>
            </a:prstGeom>
            <a:solidFill>
              <a:srgbClr val="FFB0B0"/>
            </a:solidFill>
            <a:ln w="19050" cmpd="sng">
              <a:noFill/>
              <a:prstDash val="sysDash"/>
            </a:ln>
          </p:spPr>
          <p:txBody>
            <a:bodyPr anchor="ctr"/>
            <a:lstStyle/>
            <a:p>
              <a:pPr marL="0" marR="0" lvl="0" indent="0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sz="1800" b="0" i="0" u="none" kern="1200" cap="none" spc="0" baseline="0">
                <a:ln>
                  <a:noFill/>
                </a:ln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1" name="直接连接符 50"/>
            <p:cNvSpPr>
              <a:spLocks noGrp="1"/>
            </p:cNvSpPr>
            <p:nvPr/>
          </p:nvSpPr>
          <p:spPr>
            <a:xfrm>
              <a:off x="12152" y="4152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54" name="直接连接符 53"/>
            <p:cNvSpPr>
              <a:spLocks noGrp="1"/>
            </p:cNvSpPr>
            <p:nvPr/>
          </p:nvSpPr>
          <p:spPr>
            <a:xfrm>
              <a:off x="12160" y="4511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55" name="直接连接符 54"/>
            <p:cNvSpPr>
              <a:spLocks noGrp="1"/>
            </p:cNvSpPr>
            <p:nvPr/>
          </p:nvSpPr>
          <p:spPr>
            <a:xfrm>
              <a:off x="12160" y="4871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57" name="椭圆 56"/>
            <p:cNvSpPr>
              <a:spLocks noGrp="1"/>
            </p:cNvSpPr>
            <p:nvPr/>
          </p:nvSpPr>
          <p:spPr>
            <a:xfrm>
              <a:off x="12434" y="4414"/>
              <a:ext cx="194" cy="178"/>
            </a:xfrm>
            <a:prstGeom prst="ellipse">
              <a:avLst/>
            </a:prstGeom>
            <a:solidFill>
              <a:srgbClr val="0000FF"/>
            </a:solidFill>
            <a:ln w="12700" cmpd="sng">
              <a:noFill/>
              <a:prstDash val="solid"/>
            </a:ln>
          </p:spPr>
          <p:txBody>
            <a:bodyPr anchor="ctr"/>
            <a:lstStyle/>
            <a:p>
              <a:pPr marL="0" marR="0" lvl="0" indent="0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sz="1100" b="0" i="0" u="none" kern="1200" cap="none" spc="0" baseline="0">
                <a:ln>
                  <a:noFill/>
                </a:ln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8" name="椭圆 57"/>
            <p:cNvSpPr>
              <a:spLocks noGrp="1"/>
            </p:cNvSpPr>
            <p:nvPr/>
          </p:nvSpPr>
          <p:spPr>
            <a:xfrm>
              <a:off x="12434" y="4773"/>
              <a:ext cx="194" cy="178"/>
            </a:xfrm>
            <a:prstGeom prst="ellipse">
              <a:avLst/>
            </a:prstGeom>
            <a:solidFill>
              <a:srgbClr val="0000FF"/>
            </a:solidFill>
            <a:ln w="12700" cmpd="sng">
              <a:noFill/>
              <a:prstDash val="solid"/>
            </a:ln>
          </p:spPr>
          <p:txBody>
            <a:bodyPr anchor="ctr"/>
            <a:lstStyle/>
            <a:p>
              <a:pPr defTabSz="457200">
                <a:buNone/>
              </a:pPr>
              <a:endParaRPr sz="11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0" name="矩形 39"/>
            <p:cNvSpPr>
              <a:spLocks noGrp="1"/>
            </p:cNvSpPr>
            <p:nvPr/>
          </p:nvSpPr>
          <p:spPr>
            <a:xfrm>
              <a:off x="12048" y="5223"/>
              <a:ext cx="978" cy="1062"/>
            </a:xfrm>
            <a:prstGeom prst="rect">
              <a:avLst/>
            </a:prstGeom>
            <a:solidFill>
              <a:srgbClr val="FFB0B0"/>
            </a:solidFill>
            <a:ln w="19050" cmpd="sng">
              <a:noFill/>
              <a:prstDash val="sysDash"/>
            </a:ln>
          </p:spPr>
          <p:txBody>
            <a:bodyPr anchor="ctr"/>
            <a:lstStyle/>
            <a:p>
              <a:pPr defTabSz="457200">
                <a:buNone/>
              </a:pPr>
              <a:endParaRPr sz="18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1" name="直接连接符 40"/>
            <p:cNvSpPr>
              <a:spLocks noGrp="1"/>
            </p:cNvSpPr>
            <p:nvPr/>
          </p:nvSpPr>
          <p:spPr>
            <a:xfrm>
              <a:off x="12142" y="5394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44" name="直接连接符 43"/>
            <p:cNvSpPr>
              <a:spLocks noGrp="1"/>
            </p:cNvSpPr>
            <p:nvPr/>
          </p:nvSpPr>
          <p:spPr>
            <a:xfrm>
              <a:off x="12149" y="5754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45" name="直接连接符 44"/>
            <p:cNvSpPr>
              <a:spLocks noGrp="1"/>
            </p:cNvSpPr>
            <p:nvPr/>
          </p:nvSpPr>
          <p:spPr>
            <a:xfrm>
              <a:off x="12149" y="6113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46" name="椭圆 45"/>
            <p:cNvSpPr>
              <a:spLocks noGrp="1"/>
            </p:cNvSpPr>
            <p:nvPr/>
          </p:nvSpPr>
          <p:spPr>
            <a:xfrm>
              <a:off x="12427" y="5295"/>
              <a:ext cx="194" cy="178"/>
            </a:xfrm>
            <a:prstGeom prst="ellipse">
              <a:avLst/>
            </a:prstGeom>
            <a:solidFill>
              <a:srgbClr val="0000FF"/>
            </a:solidFill>
            <a:ln w="12700" cmpd="sng">
              <a:noFill/>
              <a:prstDash val="solid"/>
            </a:ln>
          </p:spPr>
          <p:txBody>
            <a:bodyPr anchor="ctr"/>
            <a:lstStyle/>
            <a:p>
              <a:pPr defTabSz="457200">
                <a:buNone/>
              </a:pPr>
              <a:endParaRPr sz="11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椭圆 47"/>
            <p:cNvSpPr>
              <a:spLocks noGrp="1"/>
            </p:cNvSpPr>
            <p:nvPr/>
          </p:nvSpPr>
          <p:spPr>
            <a:xfrm>
              <a:off x="12424" y="6016"/>
              <a:ext cx="194" cy="178"/>
            </a:xfrm>
            <a:prstGeom prst="ellipse">
              <a:avLst/>
            </a:prstGeom>
            <a:solidFill>
              <a:srgbClr val="0000FF"/>
            </a:solidFill>
            <a:ln w="12700" cmpd="sng">
              <a:noFill/>
              <a:prstDash val="solid"/>
            </a:ln>
          </p:spPr>
          <p:txBody>
            <a:bodyPr anchor="ctr"/>
            <a:lstStyle/>
            <a:p>
              <a:pPr defTabSz="457200">
                <a:buNone/>
              </a:pPr>
              <a:endParaRPr sz="11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5" name="矩形 14"/>
            <p:cNvSpPr>
              <a:spLocks noGrp="1"/>
            </p:cNvSpPr>
            <p:nvPr/>
          </p:nvSpPr>
          <p:spPr>
            <a:xfrm>
              <a:off x="12052" y="6478"/>
              <a:ext cx="978" cy="1062"/>
            </a:xfrm>
            <a:prstGeom prst="rect">
              <a:avLst/>
            </a:prstGeom>
            <a:solidFill>
              <a:srgbClr val="FFB0B0"/>
            </a:solidFill>
            <a:ln w="19050" cmpd="sng">
              <a:noFill/>
              <a:prstDash val="sysDash"/>
            </a:ln>
          </p:spPr>
          <p:txBody>
            <a:bodyPr anchor="ctr"/>
            <a:lstStyle/>
            <a:p>
              <a:pPr defTabSz="457200">
                <a:buNone/>
              </a:pPr>
              <a:endParaRPr sz="18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6" name="直接连接符 15"/>
            <p:cNvSpPr>
              <a:spLocks noGrp="1"/>
            </p:cNvSpPr>
            <p:nvPr/>
          </p:nvSpPr>
          <p:spPr>
            <a:xfrm>
              <a:off x="12165" y="6659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19" name="直接连接符 18"/>
            <p:cNvSpPr>
              <a:spLocks noGrp="1"/>
            </p:cNvSpPr>
            <p:nvPr/>
          </p:nvSpPr>
          <p:spPr>
            <a:xfrm>
              <a:off x="12172" y="7018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20" name="直接连接符 19"/>
            <p:cNvSpPr>
              <a:spLocks noGrp="1"/>
            </p:cNvSpPr>
            <p:nvPr/>
          </p:nvSpPr>
          <p:spPr>
            <a:xfrm>
              <a:off x="12172" y="7377"/>
              <a:ext cx="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</p:sp>
        <p:sp>
          <p:nvSpPr>
            <p:cNvPr id="21" name="椭圆 20"/>
            <p:cNvSpPr>
              <a:spLocks noGrp="1"/>
            </p:cNvSpPr>
            <p:nvPr/>
          </p:nvSpPr>
          <p:spPr>
            <a:xfrm>
              <a:off x="12450" y="6558"/>
              <a:ext cx="194" cy="178"/>
            </a:xfrm>
            <a:prstGeom prst="ellipse">
              <a:avLst/>
            </a:prstGeom>
            <a:solidFill>
              <a:srgbClr val="0000FF"/>
            </a:solidFill>
            <a:ln w="12700" cmpd="sng">
              <a:noFill/>
              <a:prstDash val="solid"/>
            </a:ln>
          </p:spPr>
          <p:txBody>
            <a:bodyPr anchor="ctr"/>
            <a:lstStyle/>
            <a:p>
              <a:pPr defTabSz="457200">
                <a:buNone/>
              </a:pPr>
              <a:endParaRPr sz="11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3" name="椭圆 22"/>
            <p:cNvSpPr>
              <a:spLocks noGrp="1"/>
            </p:cNvSpPr>
            <p:nvPr/>
          </p:nvSpPr>
          <p:spPr>
            <a:xfrm>
              <a:off x="12447" y="6920"/>
              <a:ext cx="194" cy="178"/>
            </a:xfrm>
            <a:prstGeom prst="ellipse">
              <a:avLst/>
            </a:prstGeom>
            <a:solidFill>
              <a:srgbClr val="0000FF"/>
            </a:solidFill>
            <a:ln w="12700" cmpd="sng">
              <a:noFill/>
              <a:prstDash val="solid"/>
            </a:ln>
          </p:spPr>
          <p:txBody>
            <a:bodyPr anchor="ctr"/>
            <a:lstStyle/>
            <a:p>
              <a:pPr defTabSz="457200">
                <a:buNone/>
              </a:pPr>
              <a:endParaRPr sz="1100" kern="1200">
                <a:solidFill>
                  <a:prstClr val="white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pic>
          <p:nvPicPr>
            <p:cNvPr id="355" name="图片 315"/>
            <p:cNvPicPr>
              <a:picLocks noChangeAspect="1"/>
            </p:cNvPicPr>
            <p:nvPr/>
          </p:nvPicPr>
          <p:blipFill>
            <a:blip r:embed="rId2"/>
            <a:srcRect l="59800" t="47127" b="34112"/>
            <a:stretch>
              <a:fillRect/>
            </a:stretch>
          </p:blipFill>
          <p:spPr>
            <a:xfrm>
              <a:off x="11904" y="7611"/>
              <a:ext cx="1394" cy="960"/>
            </a:xfrm>
            <a:prstGeom prst="rect">
              <a:avLst/>
            </a:prstGeom>
          </p:spPr>
        </p:pic>
      </p:grpSp>
      <p:pic>
        <p:nvPicPr>
          <p:cNvPr id="357" name="图片 11"/>
          <p:cNvPicPr>
            <a:picLocks noChangeAspect="1"/>
          </p:cNvPicPr>
          <p:nvPr/>
        </p:nvPicPr>
        <p:blipFill>
          <a:blip r:embed="rId3"/>
          <a:srcRect r="31458"/>
          <a:stretch>
            <a:fillRect/>
          </a:stretch>
        </p:blipFill>
        <p:spPr>
          <a:xfrm>
            <a:off x="1866265" y="1529742"/>
            <a:ext cx="5652449" cy="46440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94815" y="5508000"/>
            <a:ext cx="13949045" cy="3733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 fontAlgn="auto">
              <a:lnSpc>
                <a:spcPct val="300000"/>
              </a:lnSpc>
              <a:buFont typeface="Wingdings" panose="05000000000000000000" charset="0"/>
              <a:buNone/>
            </a:pPr>
            <a:r>
              <a:rPr lang="en-US" altLang="zh-CN" sz="3200">
                <a:solidFill>
                  <a:srgbClr val="102B5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zh-CN" sz="3200">
              <a:solidFill>
                <a:srgbClr val="102B5C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514350" indent="-514350" algn="l" fontAlgn="auto">
              <a:lnSpc>
                <a:spcPct val="110000"/>
              </a:lnSpc>
              <a:buClr>
                <a:srgbClr val="000000"/>
              </a:buClr>
              <a:buFont typeface="Wingdings" panose="05000000000000000000" charset="0"/>
              <a:buChar char="ü"/>
            </a:pPr>
            <a:r>
              <a:rPr lang="en-US" altLang="zh-CN" sz="3200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  <a:sym typeface="Arial" panose="020B0604020202020204"/>
              </a:rPr>
              <a:t>provides a quantum framework to include beyond-mean-field correlations</a:t>
            </a:r>
            <a:endParaRPr lang="zh-CN" sz="32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514350" indent="-514350" algn="l" fontAlgn="auto">
              <a:lnSpc>
                <a:spcPct val="110000"/>
              </a:lnSpc>
              <a:buClrTx/>
              <a:buSzTx/>
              <a:buFont typeface="Wingdings" panose="05000000000000000000" charset="0"/>
              <a:buChar char="ü"/>
            </a:pPr>
            <a:r>
              <a:rPr lang="en-US" altLang="zh-CN" sz="3200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  <a:sym typeface="+mn-ea"/>
              </a:rPr>
              <a:t>systematically improvable by increasing the number of MPCs</a:t>
            </a:r>
            <a:endParaRPr lang="en-US" altLang="zh-CN" sz="3200" kern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 panose="020B0604020202020204"/>
              <a:cs typeface="Arial" panose="020B0604020202020204"/>
              <a:sym typeface="+mn-ea"/>
            </a:endParaRPr>
          </a:p>
          <a:p>
            <a:pPr marL="514350" indent="-514350" algn="l" fontAlgn="auto">
              <a:lnSpc>
                <a:spcPct val="110000"/>
              </a:lnSpc>
              <a:buClrTx/>
              <a:buSzTx/>
              <a:buFont typeface="Wingdings" panose="05000000000000000000" charset="0"/>
              <a:buChar char="ü"/>
            </a:pPr>
            <a:r>
              <a:rPr lang="en-US" altLang="zh-CN" sz="3200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  <a:sym typeface="+mn-ea"/>
              </a:rPr>
              <a:t>strictly following variational principle</a:t>
            </a:r>
            <a:endParaRPr lang="en-US" altLang="zh-CN" sz="3200" kern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 panose="020B0604020202020204"/>
              <a:cs typeface="Arial" panose="020B0604020202020204"/>
              <a:sym typeface="+mn-ea"/>
            </a:endParaRPr>
          </a:p>
          <a:p>
            <a:pPr marL="514350" indent="-514350" algn="l" fontAlgn="auto">
              <a:lnSpc>
                <a:spcPct val="110000"/>
              </a:lnSpc>
              <a:buClrTx/>
              <a:buSzTx/>
              <a:buFont typeface="Wingdings" panose="05000000000000000000" charset="0"/>
              <a:buChar char="ü"/>
            </a:pPr>
            <a:r>
              <a:rPr lang="en-US" altLang="zh-CN" sz="3200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/>
                <a:cs typeface="Arial" panose="020B0604020202020204"/>
                <a:sym typeface="+mn-ea"/>
              </a:rPr>
              <a:t>energy and particle-number conservation</a:t>
            </a:r>
            <a:endParaRPr lang="en-US" altLang="zh-CN" sz="3200" kern="0" noProof="0" dirty="0">
              <a:ln>
                <a:noFill/>
              </a:ln>
              <a:solidFill>
                <a:schemeClr val="tx1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 panose="020B0604020202020204"/>
              <a:cs typeface="Arial" panose="020B0604020202020204"/>
              <a:sym typeface="+mn-ea"/>
            </a:endParaRPr>
          </a:p>
        </p:txBody>
      </p:sp>
      <p:grpSp>
        <p:nvGrpSpPr>
          <p:cNvPr id="22" name="组合 21"/>
          <p:cNvGrpSpPr>
            <a:grpSpLocks noChangeAspect="1"/>
          </p:cNvGrpSpPr>
          <p:nvPr/>
        </p:nvGrpSpPr>
        <p:grpSpPr>
          <a:xfrm>
            <a:off x="7350760" y="1599805"/>
            <a:ext cx="2637294" cy="4572405"/>
            <a:chOff x="13815" y="7578"/>
            <a:chExt cx="3048" cy="5284"/>
          </a:xfrm>
        </p:grpSpPr>
        <p:pic>
          <p:nvPicPr>
            <p:cNvPr id="358" name="图片 12"/>
            <p:cNvPicPr>
              <a:picLocks noChangeAspect="1"/>
            </p:cNvPicPr>
            <p:nvPr/>
          </p:nvPicPr>
          <p:blipFill>
            <a:blip r:embed="rId4"/>
            <a:srcRect l="67519"/>
            <a:stretch>
              <a:fillRect/>
            </a:stretch>
          </p:blipFill>
          <p:spPr>
            <a:xfrm>
              <a:off x="13815" y="7578"/>
              <a:ext cx="3048" cy="5284"/>
            </a:xfrm>
            <a:prstGeom prst="rect">
              <a:avLst/>
            </a:prstGeom>
          </p:spPr>
        </p:pic>
        <p:sp>
          <p:nvSpPr>
            <p:cNvPr id="13" name="矩形 12"/>
            <p:cNvSpPr>
              <a:spLocks noGrp="1"/>
            </p:cNvSpPr>
            <p:nvPr/>
          </p:nvSpPr>
          <p:spPr>
            <a:xfrm>
              <a:off x="15038" y="9168"/>
              <a:ext cx="600" cy="142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prstDash val="solid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="horz" wrap="square" lIns="50800" tIns="50800" rIns="50800" bIns="50800" anchor="ctr">
              <a:spAutoFit/>
            </a:bodyPr>
            <a:lstStyle/>
            <a:p>
              <a:pPr marL="0" marR="0" indent="0" algn="ctr" defTabSz="584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sz="4000" b="0" i="0" u="none" cap="none" spc="0" baseline="0">
                <a:ln>
                  <a:noFill/>
                </a:ln>
                <a:solidFill>
                  <a:srgbClr val="00000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j-lt"/>
                <a:ea typeface="+mj-lt"/>
                <a:cs typeface="+mj-lt"/>
              </a:endParaRPr>
            </a:p>
          </p:txBody>
        </p:sp>
        <p:sp>
          <p:nvSpPr>
            <p:cNvPr id="14" name="矩形 13"/>
            <p:cNvSpPr>
              <a:spLocks noGrp="1"/>
            </p:cNvSpPr>
            <p:nvPr/>
          </p:nvSpPr>
          <p:spPr>
            <a:xfrm>
              <a:off x="14184" y="9833"/>
              <a:ext cx="794" cy="142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FF0000"/>
              </a:solidFill>
              <a:prstDash val="solid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="horz" wrap="square" lIns="50800" tIns="50800" rIns="50800" bIns="50800" anchor="ctr">
              <a:spAutoFit/>
            </a:bodyPr>
            <a:lstStyle/>
            <a:p>
              <a:pPr marL="0" marR="0" indent="0" algn="ctr" defTabSz="584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sz="4000" b="0" i="0" u="none" cap="none" spc="0" baseline="0">
                <a:ln>
                  <a:noFill/>
                </a:ln>
                <a:solidFill>
                  <a:srgbClr val="00000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j-lt"/>
                <a:ea typeface="+mj-lt"/>
                <a:cs typeface="+mj-lt"/>
              </a:endParaRPr>
            </a:p>
          </p:txBody>
        </p:sp>
        <p:sp>
          <p:nvSpPr>
            <p:cNvPr id="17" name="矩形 16"/>
            <p:cNvSpPr>
              <a:spLocks noGrp="1"/>
            </p:cNvSpPr>
            <p:nvPr/>
          </p:nvSpPr>
          <p:spPr>
            <a:xfrm>
              <a:off x="15038" y="10673"/>
              <a:ext cx="1304" cy="142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prstDash val="solid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spcFirstLastPara="1" vert="horz" wrap="square" lIns="50800" tIns="50800" rIns="50800" bIns="50800" anchor="ctr">
              <a:spAutoFit/>
            </a:bodyPr>
            <a:lstStyle/>
            <a:p>
              <a:pPr marL="0" marR="0" indent="0" algn="ctr" defTabSz="584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sz="4000" b="0" i="0" u="none" cap="none" spc="0" baseline="0">
                <a:ln>
                  <a:noFill/>
                </a:ln>
                <a:solidFill>
                  <a:srgbClr val="00000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j-lt"/>
                <a:ea typeface="+mj-lt"/>
                <a:cs typeface="+mj-lt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6455410" y="5231765"/>
                <a:ext cx="471805" cy="5835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CN" sz="32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410" y="5231765"/>
                <a:ext cx="471805" cy="5835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椭圆 35"/>
          <p:cNvSpPr>
            <a:spLocks noGrp="1"/>
          </p:cNvSpPr>
          <p:nvPr/>
        </p:nvSpPr>
        <p:spPr>
          <a:xfrm>
            <a:off x="990454" y="3652463"/>
            <a:ext cx="178018" cy="163306"/>
          </a:xfrm>
          <a:prstGeom prst="ellipse">
            <a:avLst/>
          </a:prstGeom>
          <a:solidFill>
            <a:schemeClr val="bg1"/>
          </a:solidFill>
          <a:ln w="19050" cmpd="sng">
            <a:solidFill>
              <a:srgbClr val="0000FF"/>
            </a:solidFill>
            <a:prstDash val="solid"/>
          </a:ln>
        </p:spPr>
        <p:txBody>
          <a:bodyPr anchor="ctr"/>
          <a:lstStyle/>
          <a:p>
            <a:pPr defTabSz="457200">
              <a:buNone/>
            </a:pPr>
            <a:endParaRPr sz="1100" kern="120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椭圆 36"/>
          <p:cNvSpPr>
            <a:spLocks noGrp="1"/>
          </p:cNvSpPr>
          <p:nvPr/>
        </p:nvSpPr>
        <p:spPr>
          <a:xfrm>
            <a:off x="1011409" y="5144713"/>
            <a:ext cx="178018" cy="163306"/>
          </a:xfrm>
          <a:prstGeom prst="ellipse">
            <a:avLst/>
          </a:prstGeom>
          <a:solidFill>
            <a:schemeClr val="bg1"/>
          </a:solidFill>
          <a:ln w="19050" cmpd="sng">
            <a:solidFill>
              <a:srgbClr val="0000FF"/>
            </a:solidFill>
            <a:prstDash val="solid"/>
          </a:ln>
        </p:spPr>
        <p:txBody>
          <a:bodyPr anchor="ctr"/>
          <a:lstStyle/>
          <a:p>
            <a:pPr defTabSz="457200">
              <a:buNone/>
            </a:pPr>
            <a:endParaRPr sz="1100" kern="120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cxnSp>
        <p:nvCxnSpPr>
          <p:cNvPr id="38" name="曲线连接符 37"/>
          <p:cNvCxnSpPr>
            <a:stCxn id="36" idx="2"/>
          </p:cNvCxnSpPr>
          <p:nvPr/>
        </p:nvCxnSpPr>
        <p:spPr>
          <a:xfrm rot="10800000" flipH="1">
            <a:off x="990600" y="3402330"/>
            <a:ext cx="3175" cy="330835"/>
          </a:xfrm>
          <a:prstGeom prst="curvedConnector3">
            <a:avLst>
              <a:gd name="adj1" fmla="val -3340000"/>
            </a:avLst>
          </a:prstGeom>
          <a:ln w="19050" cap="rnd" cmpd="sng">
            <a:solidFill>
              <a:srgbClr val="0000FF"/>
            </a:solidFill>
            <a:prstDash val="sysDash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 flipV="1">
            <a:off x="937260" y="3390265"/>
            <a:ext cx="53340" cy="4254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曲线连接符 41"/>
          <p:cNvCxnSpPr/>
          <p:nvPr/>
        </p:nvCxnSpPr>
        <p:spPr>
          <a:xfrm rot="10800000" flipH="1">
            <a:off x="1011555" y="4583765"/>
            <a:ext cx="3175" cy="648000"/>
          </a:xfrm>
          <a:prstGeom prst="curvedConnector3">
            <a:avLst>
              <a:gd name="adj1" fmla="val -3340000"/>
            </a:avLst>
          </a:prstGeom>
          <a:ln w="19050" cap="rnd" cmpd="sng">
            <a:solidFill>
              <a:srgbClr val="0000FF"/>
            </a:solidFill>
            <a:prstDash val="sysDash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flipV="1">
            <a:off x="974725" y="4573270"/>
            <a:ext cx="40005" cy="5461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1" name="文本框 320"/>
          <p:cNvSpPr>
            <a:spLocks noGrp="1"/>
          </p:cNvSpPr>
          <p:nvPr/>
        </p:nvSpPr>
        <p:spPr>
          <a:xfrm>
            <a:off x="10116000" y="5446395"/>
            <a:ext cx="6781800" cy="472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wrap="square">
            <a:noAutofit/>
          </a:bodyPr>
          <a:lstStyle/>
          <a:p>
            <a:pPr algn="r" defTabSz="1300480">
              <a:buNone/>
            </a:pPr>
            <a:r>
              <a:rPr lang="en-US" sz="20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WYP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Li, Vretenar, Nikšić,</a:t>
            </a:r>
            <a:r>
              <a:rPr 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Zhao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Meng, </a:t>
            </a: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arXiv:2605.21037</a:t>
            </a:r>
            <a:endParaRPr lang="en-US" altLang="zh-CN"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40080" y="6781800"/>
            <a:ext cx="16223615" cy="2533650"/>
          </a:xfrm>
          <a:prstGeom prst="roundRect">
            <a:avLst/>
          </a:prstGeom>
          <a:noFill/>
          <a:ln w="28575">
            <a:solidFill>
              <a:srgbClr val="A51A0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518400" y="6408000"/>
            <a:ext cx="291084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algn="ctr"/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Advantages</a:t>
            </a:r>
            <a:endParaRPr lang="en-US" altLang="zh-CN" sz="36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Slide Number"/>
          <p:cNvSpPr>
            <a:spLocks noGrp="1"/>
          </p:cNvSpPr>
          <p:nvPr>
            <p:ph type="sldNum" idx="2"/>
          </p:nvPr>
        </p:nvSpPr>
        <p:spPr>
          <a:xfrm>
            <a:off x="16698461" y="9486900"/>
            <a:ext cx="2286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800" b="0" i="0" u="none" kern="0" cap="none" spc="0" baseline="0">
                <a:ln>
                  <a:noFill/>
                </a:ln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8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>
            <a:spLocks noGrp="1"/>
          </p:cNvSpPr>
          <p:nvPr>
            <p:ph type="sldNum" idx="2"/>
          </p:nvPr>
        </p:nvSpPr>
        <p:spPr>
          <a:xfrm>
            <a:off x="16698461" y="9486900"/>
            <a:ext cx="228600" cy="3784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584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800" b="0" i="0" u="none" kern="0" cap="none" spc="0" baseline="0">
                <a:ln>
                  <a:noFill/>
                </a:ln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</a:t>
            </a:r>
            <a:endParaRPr lang="en-US" sz="1800" b="0" i="0" u="none" kern="0" cap="none" spc="0" baseline="0">
              <a:ln>
                <a:noFill/>
              </a:ln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2" name="Relativistic nuclear many-body problem"/>
          <p:cNvSpPr>
            <a:spLocks noGrp="1"/>
          </p:cNvSpPr>
          <p:nvPr>
            <p:ph type="title" idx="4294967295"/>
          </p:nvPr>
        </p:nvSpPr>
        <p:spPr>
          <a:xfrm>
            <a:off x="0" y="162620"/>
            <a:ext cx="17339732" cy="99450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buNone/>
              <a:defRPr sz="4265"/>
            </a:lvl1pPr>
          </a:lstStyle>
          <a:p>
            <a:r>
              <a:rPr lang="en-US" altLang="zh-CN" sz="4400" b="1">
                <a:solidFill>
                  <a:srgbClr val="102B5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Equations of motion in CI-TDDFT</a:t>
            </a:r>
            <a:endParaRPr lang="en-US" altLang="zh-CN" sz="4400" b="1">
              <a:solidFill>
                <a:srgbClr val="102B5C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1" name="文本框 320"/>
          <p:cNvSpPr>
            <a:spLocks noGrp="1"/>
          </p:cNvSpPr>
          <p:nvPr/>
        </p:nvSpPr>
        <p:spPr>
          <a:xfrm>
            <a:off x="9777730" y="9014460"/>
            <a:ext cx="6781800" cy="472440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wrap="square">
            <a:noAutofit/>
          </a:bodyPr>
          <a:lstStyle/>
          <a:p>
            <a:pPr algn="r" defTabSz="1300480">
              <a:buNone/>
            </a:pPr>
            <a:r>
              <a:rPr lang="en-US" sz="20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WYP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Li, Vretenar, Nikšić,</a:t>
            </a:r>
            <a:r>
              <a:rPr lang="en-US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Zhao</a:t>
            </a:r>
            <a:r>
              <a: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Meng, </a:t>
            </a:r>
            <a:r>
              <a:rPr lang="en-US" altLang="zh-CN"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arXiv:2605.21037</a:t>
            </a:r>
            <a:endParaRPr lang="en-US" altLang="zh-CN" sz="200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10"/>
          <p:cNvSpPr>
            <a:spLocks noGrp="1"/>
          </p:cNvSpPr>
          <p:nvPr/>
        </p:nvSpPr>
        <p:spPr>
          <a:xfrm>
            <a:off x="288000" y="845001"/>
            <a:ext cx="16482483" cy="5026025"/>
          </a:xfrm>
          <a:prstGeom prst="rect">
            <a:avLst/>
          </a:prstGeom>
          <a:noFill/>
          <a:ln w="1270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="horz" wrap="square" lIns="50800" tIns="50800" rIns="50800" bIns="50800" anchor="ctr">
            <a:spAutoFit/>
          </a:bodyPr>
          <a:lstStyle/>
          <a:p>
            <a:pPr marL="431800" lvl="0" indent="-431800" algn="just" fontAlgn="auto">
              <a:lnSpc>
                <a:spcPct val="250000"/>
              </a:lnSpc>
              <a:buFont typeface="Wingdings" panose="05000000000000000000"/>
              <a:buChar char="l"/>
            </a:pPr>
            <a:r>
              <a:rPr lang="en-US" altLang="zh-CN" sz="32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Correlated wave function:</a:t>
            </a:r>
            <a:endParaRPr lang="en-US" altLang="zh-CN" sz="3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31800" lvl="0" indent="-431800" algn="just" fontAlgn="auto">
              <a:lnSpc>
                <a:spcPct val="250000"/>
              </a:lnSpc>
              <a:buFont typeface="Wingdings" panose="05000000000000000000"/>
              <a:buChar char="l"/>
            </a:pPr>
            <a:r>
              <a:rPr lang="en-US" altLang="zh-CN" sz="32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Hamiltonian:</a:t>
            </a:r>
            <a:endParaRPr lang="en-US" altLang="zh-CN" sz="3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31800" lvl="0" indent="-431800" algn="just" fontAlgn="auto">
              <a:lnSpc>
                <a:spcPct val="250000"/>
              </a:lnSpc>
              <a:buFont typeface="Wingdings" panose="05000000000000000000"/>
              <a:buChar char="l"/>
            </a:pPr>
            <a:r>
              <a:rPr lang="en-US" altLang="zh-CN" sz="32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Action functional:</a:t>
            </a:r>
            <a:endParaRPr lang="en-US" altLang="zh-CN" sz="3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31800" lvl="0" indent="-431800" algn="just" fontAlgn="auto">
              <a:lnSpc>
                <a:spcPct val="250000"/>
              </a:lnSpc>
              <a:buFont typeface="Wingdings" panose="05000000000000000000"/>
              <a:buChar char="l"/>
            </a:pPr>
            <a:r>
              <a:rPr lang="en-US" altLang="zh-CN" sz="32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Equations of motion in CI-TDDFT:</a:t>
            </a:r>
            <a:endParaRPr lang="en-US" altLang="zh-CN" sz="3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32" name="图片 2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2000" y="1444435"/>
            <a:ext cx="4480906" cy="900000"/>
          </a:xfrm>
          <a:prstGeom prst="rect">
            <a:avLst/>
          </a:prstGeom>
        </p:spPr>
      </p:pic>
      <p:pic>
        <p:nvPicPr>
          <p:cNvPr id="235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000" y="2741994"/>
            <a:ext cx="3151689" cy="576000"/>
          </a:xfrm>
          <a:prstGeom prst="rect">
            <a:avLst/>
          </a:prstGeom>
        </p:spPr>
      </p:pic>
      <p:pic>
        <p:nvPicPr>
          <p:cNvPr id="247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000" y="3675380"/>
            <a:ext cx="13197684" cy="1152000"/>
          </a:xfrm>
          <a:prstGeom prst="rect">
            <a:avLst/>
          </a:prstGeom>
        </p:spPr>
      </p:pic>
      <p:sp>
        <p:nvSpPr>
          <p:cNvPr id="56" name="箭头: 右 24"/>
          <p:cNvSpPr>
            <a:spLocks noGrp="1" noChangeAspect="1"/>
          </p:cNvSpPr>
          <p:nvPr/>
        </p:nvSpPr>
        <p:spPr>
          <a:xfrm>
            <a:off x="6982012" y="6412795"/>
            <a:ext cx="557998" cy="288000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50240">
              <a:buNone/>
            </a:pPr>
            <a:endParaRPr sz="2560" kern="120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9" name="矩形: 圆角 25"/>
          <p:cNvSpPr>
            <a:spLocks noGrp="1"/>
          </p:cNvSpPr>
          <p:nvPr/>
        </p:nvSpPr>
        <p:spPr>
          <a:xfrm>
            <a:off x="4535170" y="5974715"/>
            <a:ext cx="8270240" cy="116522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50240">
              <a:buNone/>
            </a:pPr>
            <a:endParaRPr sz="2560" kern="120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40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994" y="6061053"/>
            <a:ext cx="1382401" cy="972000"/>
          </a:xfrm>
          <a:prstGeom prst="rect">
            <a:avLst/>
          </a:prstGeom>
        </p:spPr>
      </p:pic>
      <p:pic>
        <p:nvPicPr>
          <p:cNvPr id="241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1533" y="6157353"/>
            <a:ext cx="4233332" cy="900000"/>
          </a:xfrm>
          <a:prstGeom prst="rect">
            <a:avLst/>
          </a:prstGeom>
        </p:spPr>
      </p:pic>
      <p:sp>
        <p:nvSpPr>
          <p:cNvPr id="60" name="矩形: 圆角 29"/>
          <p:cNvSpPr>
            <a:spLocks noGrp="1"/>
          </p:cNvSpPr>
          <p:nvPr/>
        </p:nvSpPr>
        <p:spPr>
          <a:xfrm>
            <a:off x="808990" y="7425690"/>
            <a:ext cx="15750540" cy="1515745"/>
          </a:xfrm>
          <a:prstGeom prst="roundRect">
            <a:avLst/>
          </a:prstGeom>
          <a:noFill/>
          <a:ln w="25400">
            <a:solidFill>
              <a:srgbClr val="3617F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50240">
              <a:buNone/>
            </a:pPr>
            <a:endParaRPr sz="2560" kern="120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44" name="图片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3608" y="7557675"/>
            <a:ext cx="11535428" cy="1296000"/>
          </a:xfrm>
          <a:prstGeom prst="rect">
            <a:avLst/>
          </a:prstGeom>
        </p:spPr>
      </p:pic>
      <p:pic>
        <p:nvPicPr>
          <p:cNvPr id="245" name="图片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5516" y="7689977"/>
            <a:ext cx="1851140" cy="1044000"/>
          </a:xfrm>
          <a:prstGeom prst="rect">
            <a:avLst/>
          </a:prstGeom>
        </p:spPr>
      </p:pic>
      <p:sp>
        <p:nvSpPr>
          <p:cNvPr id="61" name="箭头: 右 24"/>
          <p:cNvSpPr>
            <a:spLocks noGrp="1"/>
          </p:cNvSpPr>
          <p:nvPr/>
        </p:nvSpPr>
        <p:spPr>
          <a:xfrm>
            <a:off x="3818442" y="8056810"/>
            <a:ext cx="540000" cy="288000"/>
          </a:xfrm>
          <a:prstGeom prst="rightArrow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650240">
              <a:buNone/>
            </a:pPr>
            <a:endParaRPr sz="2560" kern="120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4999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4999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4999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4442</Words>
  <Application>WPS 演示</Application>
  <PresentationFormat>自定义</PresentationFormat>
  <Paragraphs>264</Paragraphs>
  <Slides>12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6" baseType="lpstr">
      <vt:lpstr>Arial</vt:lpstr>
      <vt:lpstr>宋体</vt:lpstr>
      <vt:lpstr>Wingdings</vt:lpstr>
      <vt:lpstr>Times New Roman</vt:lpstr>
      <vt:lpstr>Avenir Next Condensed Regular</vt:lpstr>
      <vt:lpstr>微软雅黑</vt:lpstr>
      <vt:lpstr>华文楷体</vt:lpstr>
      <vt:lpstr>楷体</vt:lpstr>
      <vt:lpstr>Calibri</vt:lpstr>
      <vt:lpstr>Times New Roman</vt:lpstr>
      <vt:lpstr>Wingdings</vt:lpstr>
      <vt:lpstr>Arial</vt:lpstr>
      <vt:lpstr>Cambria Math</vt:lpstr>
      <vt:lpstr>MS Mincho</vt:lpstr>
      <vt:lpstr>Comic Sans MS</vt:lpstr>
      <vt:lpstr>等线</vt:lpstr>
      <vt:lpstr>Calibri</vt:lpstr>
      <vt:lpstr>Cambria Math</vt:lpstr>
      <vt:lpstr>Wingdings</vt:lpstr>
      <vt:lpstr>Segoe Print</vt:lpstr>
      <vt:lpstr>Arial Unicode MS</vt:lpstr>
      <vt:lpstr>Gill Sans</vt:lpstr>
      <vt:lpstr>White</vt:lpstr>
      <vt:lpstr>1_White</vt:lpstr>
      <vt:lpstr>PowerPoint 演示文稿</vt:lpstr>
      <vt:lpstr>Time-dependent density functional theory</vt:lpstr>
      <vt:lpstr>Application of TDDFT</vt:lpstr>
      <vt:lpstr>Limitation of TDDFT: Absence of 2p-2h and np-nh Configurations</vt:lpstr>
      <vt:lpstr>Limitation of TDDFT: Lack of Quantum Fluctuations </vt:lpstr>
      <vt:lpstr>Limitation of TDDFT: Inability to Describe Quantum Tunneling</vt:lpstr>
      <vt:lpstr> Beyond TDDFT methods</vt:lpstr>
      <vt:lpstr>Configuration-interaction TDDFT</vt:lpstr>
      <vt:lpstr>Equations of motion in CI-TDDFT</vt:lpstr>
      <vt:lpstr>ISGMR strength distributions in   Ni </vt:lpstr>
      <vt:lpstr>ISGMR strength distributions in   Ni </vt:lpstr>
      <vt:lpstr>Summary and Outlook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王一平</cp:lastModifiedBy>
  <cp:revision>79</cp:revision>
  <dcterms:created xsi:type="dcterms:W3CDTF">2026-08-11T01:29:00Z</dcterms:created>
  <dcterms:modified xsi:type="dcterms:W3CDTF">2026-09-01T14:02:14Z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906FE80D73D940BD9B62A96A4CB6EC22_12</vt:lpwstr>
  </property>
</Properties>
</file>