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ebp" ContentType="image/webp"/>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88" r:id="rId2"/>
    <p:sldId id="4013" r:id="rId3"/>
    <p:sldId id="4014" r:id="rId4"/>
    <p:sldId id="4035" r:id="rId5"/>
    <p:sldId id="4034" r:id="rId6"/>
    <p:sldId id="729" r:id="rId7"/>
    <p:sldId id="4060" r:id="rId8"/>
    <p:sldId id="366" r:id="rId9"/>
    <p:sldId id="4031" r:id="rId10"/>
    <p:sldId id="4029" r:id="rId11"/>
    <p:sldId id="4057" r:id="rId12"/>
    <p:sldId id="4025" r:id="rId13"/>
    <p:sldId id="4028" r:id="rId14"/>
    <p:sldId id="4068" r:id="rId15"/>
    <p:sldId id="4019" r:id="rId16"/>
    <p:sldId id="4040" r:id="rId17"/>
    <p:sldId id="4039" r:id="rId18"/>
    <p:sldId id="4065" r:id="rId19"/>
    <p:sldId id="4043" r:id="rId20"/>
    <p:sldId id="988" r:id="rId21"/>
    <p:sldId id="906" r:id="rId22"/>
    <p:sldId id="735" r:id="rId23"/>
    <p:sldId id="4062" r:id="rId24"/>
    <p:sldId id="901" r:id="rId25"/>
    <p:sldId id="908" r:id="rId26"/>
    <p:sldId id="4020" r:id="rId27"/>
    <p:sldId id="4046" r:id="rId28"/>
    <p:sldId id="4051" r:id="rId29"/>
    <p:sldId id="923" r:id="rId30"/>
    <p:sldId id="4075" r:id="rId31"/>
    <p:sldId id="4049" r:id="rId32"/>
    <p:sldId id="4059" r:id="rId33"/>
    <p:sldId id="4052" r:id="rId34"/>
    <p:sldId id="4053" r:id="rId35"/>
    <p:sldId id="4048" r:id="rId36"/>
    <p:sldId id="4055" r:id="rId37"/>
    <p:sldId id="4061" r:id="rId38"/>
    <p:sldId id="4056" r:id="rId39"/>
    <p:sldId id="4042" r:id="rId40"/>
    <p:sldId id="3986" r:id="rId41"/>
    <p:sldId id="3959" r:id="rId42"/>
    <p:sldId id="4018" r:id="rId43"/>
    <p:sldId id="4070" r:id="rId44"/>
    <p:sldId id="4071" r:id="rId45"/>
    <p:sldId id="4067" r:id="rId46"/>
    <p:sldId id="406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AC30B1CA-9A4E-48A9-9289-21A14A3C62E5}">
          <p14:sldIdLst>
            <p14:sldId id="288"/>
            <p14:sldId id="4013"/>
            <p14:sldId id="4014"/>
            <p14:sldId id="4035"/>
            <p14:sldId id="4034"/>
            <p14:sldId id="729"/>
            <p14:sldId id="4060"/>
            <p14:sldId id="366"/>
            <p14:sldId id="4031"/>
            <p14:sldId id="4029"/>
            <p14:sldId id="4057"/>
            <p14:sldId id="4025"/>
            <p14:sldId id="4028"/>
            <p14:sldId id="4068"/>
            <p14:sldId id="4019"/>
            <p14:sldId id="4040"/>
            <p14:sldId id="4039"/>
            <p14:sldId id="4065"/>
            <p14:sldId id="4043"/>
            <p14:sldId id="988"/>
            <p14:sldId id="906"/>
            <p14:sldId id="735"/>
            <p14:sldId id="4062"/>
            <p14:sldId id="901"/>
            <p14:sldId id="908"/>
            <p14:sldId id="4020"/>
            <p14:sldId id="4046"/>
            <p14:sldId id="4051"/>
            <p14:sldId id="923"/>
            <p14:sldId id="4075"/>
            <p14:sldId id="4049"/>
            <p14:sldId id="4059"/>
            <p14:sldId id="4052"/>
            <p14:sldId id="4053"/>
            <p14:sldId id="4048"/>
            <p14:sldId id="4055"/>
            <p14:sldId id="4061"/>
            <p14:sldId id="4056"/>
            <p14:sldId id="4042"/>
            <p14:sldId id="3986"/>
            <p14:sldId id="3959"/>
            <p14:sldId id="4018"/>
            <p14:sldId id="4070"/>
            <p14:sldId id="4071"/>
            <p14:sldId id="4067"/>
            <p14:sldId id="4069"/>
          </p14:sldIdLst>
        </p14:section>
        <p14:section name="Sekcja bez tytułu" id="{34827584-EB5B-4E27-8028-47B1D9CE3EA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wel.olko" initials="p" lastIdx="2" clrIdx="0">
    <p:extLst>
      <p:ext uri="{19B8F6BF-5375-455C-9EA6-DF929625EA0E}">
        <p15:presenceInfo xmlns:p15="http://schemas.microsoft.com/office/powerpoint/2012/main" userId="S-1-5-21-2886070397-3845646433-3825257007-1001" providerId="AD"/>
      </p:ext>
    </p:extLst>
  </p:cmAuthor>
  <p:cmAuthor id="2" name="pawel.olko@ifj.edu.pl" initials="p" lastIdx="1" clrIdx="1">
    <p:extLst>
      <p:ext uri="{19B8F6BF-5375-455C-9EA6-DF929625EA0E}">
        <p15:presenceInfo xmlns:p15="http://schemas.microsoft.com/office/powerpoint/2012/main" userId="S::pawel.olko@ifj.edu.pl::071ff612-648b-4fd3-8399-9cdd622955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B4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5" autoAdjust="0"/>
    <p:restoredTop sz="86432" autoAdjust="0"/>
  </p:normalViewPr>
  <p:slideViewPr>
    <p:cSldViewPr snapToGrid="0" showGuides="1">
      <p:cViewPr varScale="1">
        <p:scale>
          <a:sx n="65" d="100"/>
          <a:sy n="65" d="100"/>
        </p:scale>
        <p:origin x="764" y="24"/>
      </p:cViewPr>
      <p:guideLst>
        <p:guide orient="horz" pos="2160"/>
        <p:guide pos="3840"/>
      </p:guideLst>
    </p:cSldViewPr>
  </p:slideViewPr>
  <p:outlineViewPr>
    <p:cViewPr>
      <p:scale>
        <a:sx n="33" d="100"/>
        <a:sy n="33" d="100"/>
      </p:scale>
      <p:origin x="0" y="-1966"/>
    </p:cViewPr>
    <p:sldLst>
      <p:sld r:id="rId1" collapse="1"/>
    </p:sldLst>
  </p:outlineViewPr>
  <p:notesTextViewPr>
    <p:cViewPr>
      <p:scale>
        <a:sx n="1" d="1"/>
        <a:sy n="1" d="1"/>
      </p:scale>
      <p:origin x="0" y="0"/>
    </p:cViewPr>
  </p:notesTextViewPr>
  <p:sorterViewPr>
    <p:cViewPr varScale="1">
      <p:scale>
        <a:sx n="1" d="1"/>
        <a:sy n="1" d="1"/>
      </p:scale>
      <p:origin x="0" y="-109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5-04-05T17:11:58.782" idx="1">
    <p:pos x="6293" y="491"/>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B2E00-1236-43E4-BD99-91C1646A5788}" type="datetimeFigureOut">
              <a:rPr lang="pl-PL" smtClean="0"/>
              <a:t>17.04.2025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2A52D7-63AC-45D9-89AB-BDC9CE354F20}" type="slidenum">
              <a:rPr lang="pl-PL" smtClean="0"/>
              <a:t>‹#›</a:t>
            </a:fld>
            <a:endParaRPr lang="pl-PL"/>
          </a:p>
        </p:txBody>
      </p:sp>
    </p:spTree>
    <p:extLst>
      <p:ext uri="{BB962C8B-B14F-4D97-AF65-F5344CB8AC3E}">
        <p14:creationId xmlns:p14="http://schemas.microsoft.com/office/powerpoint/2010/main" val="136557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Prdicting</a:t>
            </a:r>
            <a:r>
              <a:rPr lang="pl-PL" dirty="0"/>
              <a:t> the </a:t>
            </a:r>
            <a:r>
              <a:rPr lang="pl-PL" dirty="0" err="1"/>
              <a:t>futuer</a:t>
            </a:r>
            <a:r>
              <a:rPr lang="pl-PL" dirty="0"/>
              <a:t> </a:t>
            </a:r>
            <a:r>
              <a:rPr lang="pl-PL" dirty="0" err="1"/>
              <a:t>is</a:t>
            </a:r>
            <a:r>
              <a:rPr lang="pl-PL" dirty="0"/>
              <a:t> a </a:t>
            </a:r>
            <a:r>
              <a:rPr lang="pl-PL" dirty="0" err="1"/>
              <a:t>risky</a:t>
            </a:r>
            <a:r>
              <a:rPr lang="pl-PL" dirty="0"/>
              <a:t> </a:t>
            </a:r>
            <a:r>
              <a:rPr lang="pl-PL" dirty="0" err="1"/>
              <a:t>job</a:t>
            </a:r>
            <a:r>
              <a:rPr lang="pl-PL" dirty="0"/>
              <a:t> </a:t>
            </a:r>
          </a:p>
          <a:p>
            <a:endParaRPr lang="pl-PL" dirty="0"/>
          </a:p>
          <a:p>
            <a:r>
              <a:rPr lang="en-US" dirty="0"/>
              <a:t>fortune telling with tea leaves and cards</a:t>
            </a:r>
          </a:p>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1</a:t>
            </a:fld>
            <a:endParaRPr lang="pl-PL"/>
          </a:p>
        </p:txBody>
      </p:sp>
    </p:spTree>
    <p:extLst>
      <p:ext uri="{BB962C8B-B14F-4D97-AF65-F5344CB8AC3E}">
        <p14:creationId xmlns:p14="http://schemas.microsoft.com/office/powerpoint/2010/main" val="170980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30</a:t>
            </a:fld>
            <a:endParaRPr lang="pl-PL"/>
          </a:p>
        </p:txBody>
      </p:sp>
    </p:spTree>
    <p:extLst>
      <p:ext uri="{BB962C8B-B14F-4D97-AF65-F5344CB8AC3E}">
        <p14:creationId xmlns:p14="http://schemas.microsoft.com/office/powerpoint/2010/main" val="1678795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31</a:t>
            </a:fld>
            <a:endParaRPr lang="pl-PL"/>
          </a:p>
        </p:txBody>
      </p:sp>
    </p:spTree>
    <p:extLst>
      <p:ext uri="{BB962C8B-B14F-4D97-AF65-F5344CB8AC3E}">
        <p14:creationId xmlns:p14="http://schemas.microsoft.com/office/powerpoint/2010/main" val="356231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32</a:t>
            </a:fld>
            <a:endParaRPr lang="pl-PL"/>
          </a:p>
        </p:txBody>
      </p:sp>
    </p:spTree>
    <p:extLst>
      <p:ext uri="{BB962C8B-B14F-4D97-AF65-F5344CB8AC3E}">
        <p14:creationId xmlns:p14="http://schemas.microsoft.com/office/powerpoint/2010/main" val="117540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35</a:t>
            </a:fld>
            <a:endParaRPr lang="pl-PL"/>
          </a:p>
        </p:txBody>
      </p:sp>
    </p:spTree>
    <p:extLst>
      <p:ext uri="{BB962C8B-B14F-4D97-AF65-F5344CB8AC3E}">
        <p14:creationId xmlns:p14="http://schemas.microsoft.com/office/powerpoint/2010/main" val="3700439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37</a:t>
            </a:fld>
            <a:endParaRPr lang="pl-PL"/>
          </a:p>
        </p:txBody>
      </p:sp>
    </p:spTree>
    <p:extLst>
      <p:ext uri="{BB962C8B-B14F-4D97-AF65-F5344CB8AC3E}">
        <p14:creationId xmlns:p14="http://schemas.microsoft.com/office/powerpoint/2010/main" val="2185782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38</a:t>
            </a:fld>
            <a:endParaRPr lang="pl-PL"/>
          </a:p>
        </p:txBody>
      </p:sp>
    </p:spTree>
    <p:extLst>
      <p:ext uri="{BB962C8B-B14F-4D97-AF65-F5344CB8AC3E}">
        <p14:creationId xmlns:p14="http://schemas.microsoft.com/office/powerpoint/2010/main" val="2340454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Select the isotope you want to produce to see which equipment you need.</a:t>
            </a:r>
          </a:p>
          <a:p>
            <a:endParaRPr lang="en-US" dirty="0"/>
          </a:p>
          <a:p>
            <a:r>
              <a:rPr lang="en-US" dirty="0"/>
              <a:t>    F18</a:t>
            </a:r>
          </a:p>
          <a:p>
            <a:r>
              <a:rPr lang="en-US" dirty="0"/>
              <a:t>        N13</a:t>
            </a:r>
          </a:p>
          <a:p>
            <a:r>
              <a:rPr lang="en-US" dirty="0"/>
              <a:t>        Zr89</a:t>
            </a:r>
          </a:p>
          <a:p>
            <a:r>
              <a:rPr lang="en-US" dirty="0"/>
              <a:t>    Cu64</a:t>
            </a:r>
          </a:p>
          <a:p>
            <a:r>
              <a:rPr lang="en-US" dirty="0"/>
              <a:t>    Cu61</a:t>
            </a:r>
          </a:p>
          <a:p>
            <a:r>
              <a:rPr lang="en-US" dirty="0"/>
              <a:t>        Tl201</a:t>
            </a:r>
          </a:p>
          <a:p>
            <a:r>
              <a:rPr lang="en-US" dirty="0"/>
              <a:t>    Ga67</a:t>
            </a:r>
          </a:p>
          <a:p>
            <a:r>
              <a:rPr lang="en-US" dirty="0"/>
              <a:t>    Sr82</a:t>
            </a:r>
          </a:p>
          <a:p>
            <a:r>
              <a:rPr lang="en-US" dirty="0"/>
              <a:t>    Ge68</a:t>
            </a:r>
          </a:p>
          <a:p>
            <a:r>
              <a:rPr lang="en-US" dirty="0"/>
              <a:t>    Mo99</a:t>
            </a:r>
          </a:p>
          <a:p>
            <a:r>
              <a:rPr lang="en-US" dirty="0"/>
              <a:t>    At211</a:t>
            </a:r>
          </a:p>
          <a:p>
            <a:r>
              <a:rPr lang="en-US" dirty="0"/>
              <a:t>    Ac225</a:t>
            </a:r>
          </a:p>
          <a:p>
            <a:r>
              <a:rPr lang="en-US" dirty="0"/>
              <a:t>    Cu67</a:t>
            </a:r>
          </a:p>
          <a:p>
            <a:r>
              <a:rPr lang="en-US" dirty="0"/>
              <a:t>    Sc</a:t>
            </a:r>
            <a:r>
              <a:rPr lang="pl-PL" dirty="0"/>
              <a:t>47</a:t>
            </a:r>
          </a:p>
          <a:p>
            <a:endParaRPr lang="pl-PL" dirty="0"/>
          </a:p>
          <a:p>
            <a:endParaRPr lang="pl-PL" dirty="0"/>
          </a:p>
          <a:p>
            <a:endParaRPr lang="pl-PL" dirty="0"/>
          </a:p>
          <a:p>
            <a:r>
              <a:rPr lang="en-US" dirty="0"/>
              <a:t>Laser-accelerated proton beams have been applied to radioisotope production for medical purposes by several groups.1–4 In 2011, Kimura and Bonasera5 analyzed the feasibility of laser production as an alternative to other methods. Since then, laser technology has greatly improved, and high-repetition lasers in the petawatt regime are available at a cost competitive to accelerator-based systems. These laser systems rely on chirped pulse amplification (CPA)6 to push laser intensities beyond 1018 W/cm2. At such intensities, ions from the target surface irradiated by the laser beam are accelerated to energies of several MeV by the action of the laser in stripping the less strongly bound electrons from the target and thus creating a strong (repulsive) electric field that accelerates the ions. Without going into the details of the mechanism, we will loosely refer to it as target normal sheath acceleration (TNSA),1–5 and we discuss an intuitive scenario which we put to an experimental test in this work. We assume that the stripped electrons leave a positively charged target. Ions or protons on the opposite sides of the target surface feel the repulsive Coulomb field, are accelerated, and leave the target area, thus decreasing the Coulomb repulsion. In particular, the shorter the laser pulse, i.e., the faster the laser energy is released on the target, the more rapidly the positive electric field at the target increases. Thus, we may expect higher proton energies for shorter pulses and thin targets.4 The accelerated ions will move in the direction perpendicular to the target and in both directions (i.e., forward and backward) with respect to the laser direction, possibly with different intensities. With protons reaching 60 MeV and above,7 isotope production becomes possible, and in this context, we will discuss experimental results on the following systems:</a:t>
            </a:r>
          </a:p>
          <a:p>
            <a:endParaRPr lang="en-US" dirty="0"/>
          </a:p>
          <a:p>
            <a:r>
              <a:rPr lang="en-US" dirty="0"/>
              <a:t>    63Cu(</a:t>
            </a:r>
            <a:r>
              <a:rPr lang="en-US" dirty="0" err="1"/>
              <a:t>p,n</a:t>
            </a:r>
            <a:r>
              <a:rPr lang="en-US" dirty="0"/>
              <a:t>)63Zn, Q = −4.15 MeV;</a:t>
            </a:r>
          </a:p>
          <a:p>
            <a:endParaRPr lang="en-US" dirty="0"/>
          </a:p>
          <a:p>
            <a:r>
              <a:rPr lang="en-US" dirty="0"/>
              <a:t>    70Zn(p,4n)67Ga, Q = −27.68 MeV;</a:t>
            </a:r>
          </a:p>
          <a:p>
            <a:endParaRPr lang="en-US" dirty="0"/>
          </a:p>
          <a:p>
            <a:r>
              <a:rPr lang="en-US" dirty="0"/>
              <a:t>    70Zn(p,α)67Cu, Q = 2.62 MeV;</a:t>
            </a:r>
          </a:p>
          <a:p>
            <a:endParaRPr lang="en-US" dirty="0"/>
          </a:p>
          <a:p>
            <a:r>
              <a:rPr lang="en-US" dirty="0"/>
              <a:t>    10B(p,α)7Be, Q = 1.14 MeV;</a:t>
            </a:r>
          </a:p>
          <a:p>
            <a:endParaRPr lang="en-US" dirty="0"/>
          </a:p>
          <a:p>
            <a:r>
              <a:rPr lang="en-US" dirty="0"/>
              <a:t>    11B(</a:t>
            </a:r>
            <a:r>
              <a:rPr lang="en-US" dirty="0" err="1"/>
              <a:t>p,n</a:t>
            </a:r>
            <a:r>
              <a:rPr lang="en-US" dirty="0"/>
              <a:t>)11C, Q = −2.76 MeV;</a:t>
            </a:r>
          </a:p>
          <a:p>
            <a:endParaRPr lang="en-US" dirty="0"/>
          </a:p>
          <a:p>
            <a:r>
              <a:rPr lang="en-US" dirty="0"/>
              <a:t>    18O(</a:t>
            </a:r>
            <a:r>
              <a:rPr lang="en-US" dirty="0" err="1"/>
              <a:t>p,n</a:t>
            </a:r>
            <a:r>
              <a:rPr lang="en-US" dirty="0"/>
              <a:t>)18F, Q = −2.44 MeV.</a:t>
            </a:r>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40</a:t>
            </a:fld>
            <a:endParaRPr lang="pl-PL"/>
          </a:p>
        </p:txBody>
      </p:sp>
    </p:spTree>
    <p:extLst>
      <p:ext uri="{BB962C8B-B14F-4D97-AF65-F5344CB8AC3E}">
        <p14:creationId xmlns:p14="http://schemas.microsoft.com/office/powerpoint/2010/main" val="277183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Lutet (177Lu) rozpada się do stabilnego hafnu (177Hf). Rozpadowi towarzyszy emisja cząstek </a:t>
            </a:r>
            <a:r>
              <a:rPr lang="el-GR" dirty="0"/>
              <a:t>β- </a:t>
            </a:r>
            <a:r>
              <a:rPr lang="pl-PL" dirty="0"/>
              <a:t>o maksymalnej energii 498 </a:t>
            </a:r>
            <a:r>
              <a:rPr lang="pl-PL" dirty="0" err="1"/>
              <a:t>keV</a:t>
            </a:r>
            <a:r>
              <a:rPr lang="pl-PL" dirty="0"/>
              <a:t> (średnio 149,2 </a:t>
            </a:r>
            <a:r>
              <a:rPr lang="pl-PL" dirty="0" err="1"/>
              <a:t>keV</a:t>
            </a:r>
            <a:r>
              <a:rPr lang="pl-PL" dirty="0"/>
              <a:t>) i emisja kwantów promieniowania gamma o energiach głównie 208 </a:t>
            </a:r>
            <a:r>
              <a:rPr lang="pl-PL" dirty="0" err="1"/>
              <a:t>keV</a:t>
            </a:r>
            <a:r>
              <a:rPr lang="pl-PL" dirty="0"/>
              <a:t> (10,4%) i 113 </a:t>
            </a:r>
            <a:r>
              <a:rPr lang="pl-PL" dirty="0" err="1"/>
              <a:t>keV</a:t>
            </a:r>
            <a:r>
              <a:rPr lang="pl-PL" dirty="0"/>
              <a:t> (6,2%). Okres półtrwania lutetu (177Lu) wynosi 6,65 dni. </a:t>
            </a:r>
          </a:p>
          <a:p>
            <a:endParaRPr lang="pl-PL" dirty="0"/>
          </a:p>
          <a:p>
            <a:r>
              <a:rPr lang="pl-PL" dirty="0" err="1"/>
              <a:t>Radiolabbeled</a:t>
            </a:r>
            <a:r>
              <a:rPr lang="pl-PL" dirty="0"/>
              <a:t> </a:t>
            </a:r>
            <a:r>
              <a:rPr lang="pl-PL" dirty="0" err="1"/>
              <a:t>antibodies</a:t>
            </a:r>
            <a:r>
              <a:rPr lang="pl-PL" dirty="0"/>
              <a:t> </a:t>
            </a:r>
            <a:r>
              <a:rPr lang="pl-PL" dirty="0" err="1"/>
              <a:t>particularly</a:t>
            </a:r>
            <a:r>
              <a:rPr lang="pl-PL" dirty="0"/>
              <a:t> </a:t>
            </a:r>
            <a:r>
              <a:rPr lang="pl-PL" dirty="0" err="1"/>
              <a:t>efefctive</a:t>
            </a:r>
            <a:r>
              <a:rPr lang="pl-PL" dirty="0"/>
              <a:t>  with </a:t>
            </a:r>
            <a:r>
              <a:rPr lang="pl-PL" dirty="0" err="1"/>
              <a:t>alpha-emitting</a:t>
            </a:r>
            <a:r>
              <a:rPr lang="pl-PL" dirty="0"/>
              <a:t> </a:t>
            </a:r>
            <a:r>
              <a:rPr lang="pl-PL" dirty="0" err="1"/>
              <a:t>radionuclides</a:t>
            </a:r>
            <a:endParaRPr lang="pl-PL" dirty="0"/>
          </a:p>
          <a:p>
            <a:endParaRPr lang="pl-PL" dirty="0"/>
          </a:p>
          <a:p>
            <a:r>
              <a:rPr lang="pl-PL" dirty="0" err="1"/>
              <a:t>Metasttic</a:t>
            </a:r>
            <a:endParaRPr lang="pl-PL" dirty="0"/>
          </a:p>
          <a:p>
            <a:r>
              <a:rPr lang="pl-PL" dirty="0" err="1"/>
              <a:t>Personalised</a:t>
            </a:r>
            <a:r>
              <a:rPr lang="pl-PL" dirty="0"/>
              <a:t> </a:t>
            </a:r>
            <a:r>
              <a:rPr lang="pl-PL" dirty="0" err="1"/>
              <a:t>medicinie</a:t>
            </a:r>
            <a:endParaRPr lang="pl-PL" dirty="0"/>
          </a:p>
          <a:p>
            <a:r>
              <a:rPr lang="pl-PL" dirty="0" err="1"/>
              <a:t>If</a:t>
            </a:r>
            <a:r>
              <a:rPr lang="pl-PL" dirty="0"/>
              <a:t> the </a:t>
            </a:r>
            <a:r>
              <a:rPr lang="pl-PL" dirty="0" err="1"/>
              <a:t>isotope</a:t>
            </a:r>
            <a:r>
              <a:rPr lang="pl-PL" dirty="0"/>
              <a:t> </a:t>
            </a:r>
            <a:r>
              <a:rPr lang="pl-PL" dirty="0" err="1"/>
              <a:t>is</a:t>
            </a:r>
            <a:r>
              <a:rPr lang="pl-PL" dirty="0"/>
              <a:t> </a:t>
            </a:r>
            <a:r>
              <a:rPr lang="pl-PL" dirty="0" err="1"/>
              <a:t>also</a:t>
            </a:r>
            <a:r>
              <a:rPr lang="pl-PL" dirty="0"/>
              <a:t> gamma </a:t>
            </a:r>
            <a:r>
              <a:rPr lang="pl-PL" dirty="0" err="1"/>
              <a:t>or</a:t>
            </a:r>
            <a:r>
              <a:rPr lang="pl-PL" dirty="0"/>
              <a:t> beta emiter  </a:t>
            </a:r>
            <a:r>
              <a:rPr lang="pl-PL" dirty="0" err="1"/>
              <a:t>can</a:t>
            </a:r>
            <a:r>
              <a:rPr lang="pl-PL" dirty="0"/>
              <a:t> be </a:t>
            </a:r>
            <a:r>
              <a:rPr lang="pl-PL" dirty="0" err="1"/>
              <a:t>coupled</a:t>
            </a:r>
            <a:r>
              <a:rPr lang="pl-PL" dirty="0"/>
              <a:t> to </a:t>
            </a:r>
            <a:r>
              <a:rPr lang="pl-PL" dirty="0" err="1"/>
              <a:t>diagnostc</a:t>
            </a:r>
            <a:r>
              <a:rPr lang="pl-PL" dirty="0"/>
              <a:t> </a:t>
            </a:r>
            <a:r>
              <a:rPr lang="pl-PL" dirty="0" err="1"/>
              <a:t>too</a:t>
            </a:r>
            <a:r>
              <a:rPr lang="pl-PL" dirty="0"/>
              <a:t> </a:t>
            </a:r>
            <a:r>
              <a:rPr lang="pl-PL" dirty="0" err="1"/>
              <a:t>optimise</a:t>
            </a:r>
            <a:r>
              <a:rPr lang="pl-PL" dirty="0"/>
              <a:t>  the </a:t>
            </a:r>
            <a:r>
              <a:rPr lang="pl-PL" dirty="0" err="1"/>
              <a:t>dose</a:t>
            </a:r>
            <a:r>
              <a:rPr lang="pl-PL" dirty="0"/>
              <a:t> (</a:t>
            </a:r>
            <a:r>
              <a:rPr lang="pl-PL" dirty="0" err="1"/>
              <a:t>theragnostics</a:t>
            </a:r>
            <a:r>
              <a:rPr lang="pl-PL" dirty="0"/>
              <a:t>)</a:t>
            </a:r>
          </a:p>
        </p:txBody>
      </p:sp>
      <p:sp>
        <p:nvSpPr>
          <p:cNvPr id="4" name="Symbol zastępczy numeru slajdu 3"/>
          <p:cNvSpPr>
            <a:spLocks noGrp="1"/>
          </p:cNvSpPr>
          <p:nvPr>
            <p:ph type="sldNum" sz="quarter" idx="5"/>
          </p:nvPr>
        </p:nvSpPr>
        <p:spPr/>
        <p:txBody>
          <a:bodyPr/>
          <a:lstStyle/>
          <a:p>
            <a:fld id="{BF2A52D7-63AC-45D9-89AB-BDC9CE354F20}" type="slidenum">
              <a:rPr lang="pl-PL" smtClean="0"/>
              <a:t>41</a:t>
            </a:fld>
            <a:endParaRPr lang="pl-PL"/>
          </a:p>
        </p:txBody>
      </p:sp>
    </p:spTree>
    <p:extLst>
      <p:ext uri="{BB962C8B-B14F-4D97-AF65-F5344CB8AC3E}">
        <p14:creationId xmlns:p14="http://schemas.microsoft.com/office/powerpoint/2010/main" val="1307301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5</a:t>
            </a:fld>
            <a:endParaRPr lang="pl-PL"/>
          </a:p>
        </p:txBody>
      </p:sp>
    </p:spTree>
    <p:extLst>
      <p:ext uri="{BB962C8B-B14F-4D97-AF65-F5344CB8AC3E}">
        <p14:creationId xmlns:p14="http://schemas.microsoft.com/office/powerpoint/2010/main" val="3577746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9</a:t>
            </a:fld>
            <a:endParaRPr lang="pl-PL"/>
          </a:p>
        </p:txBody>
      </p:sp>
    </p:spTree>
    <p:extLst>
      <p:ext uri="{BB962C8B-B14F-4D97-AF65-F5344CB8AC3E}">
        <p14:creationId xmlns:p14="http://schemas.microsoft.com/office/powerpoint/2010/main" val="355641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11</a:t>
            </a:fld>
            <a:endParaRPr lang="pl-PL"/>
          </a:p>
        </p:txBody>
      </p:sp>
    </p:spTree>
    <p:extLst>
      <p:ext uri="{BB962C8B-B14F-4D97-AF65-F5344CB8AC3E}">
        <p14:creationId xmlns:p14="http://schemas.microsoft.com/office/powerpoint/2010/main" val="1306274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17</a:t>
            </a:fld>
            <a:endParaRPr lang="pl-PL"/>
          </a:p>
        </p:txBody>
      </p:sp>
    </p:spTree>
    <p:extLst>
      <p:ext uri="{BB962C8B-B14F-4D97-AF65-F5344CB8AC3E}">
        <p14:creationId xmlns:p14="http://schemas.microsoft.com/office/powerpoint/2010/main" val="412476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19</a:t>
            </a:fld>
            <a:endParaRPr lang="pl-PL"/>
          </a:p>
        </p:txBody>
      </p:sp>
    </p:spTree>
    <p:extLst>
      <p:ext uri="{BB962C8B-B14F-4D97-AF65-F5344CB8AC3E}">
        <p14:creationId xmlns:p14="http://schemas.microsoft.com/office/powerpoint/2010/main" val="3553586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ymbol zastępczy obrazu slajdu 1">
            <a:extLst>
              <a:ext uri="{FF2B5EF4-FFF2-40B4-BE49-F238E27FC236}">
                <a16:creationId xmlns:a16="http://schemas.microsoft.com/office/drawing/2014/main" id="{0FA232A0-DB95-B27F-4601-EEB6684EF3CB}"/>
              </a:ext>
            </a:extLst>
          </p:cNvPr>
          <p:cNvSpPr>
            <a:spLocks noGrp="1" noRot="1" noChangeAspect="1" noTextEdit="1"/>
          </p:cNvSpPr>
          <p:nvPr>
            <p:ph type="sldImg"/>
          </p:nvPr>
        </p:nvSpPr>
        <p:spPr>
          <a:ln/>
        </p:spPr>
      </p:sp>
      <p:sp>
        <p:nvSpPr>
          <p:cNvPr id="73731" name="Symbol zastępczy notatek 2">
            <a:extLst>
              <a:ext uri="{FF2B5EF4-FFF2-40B4-BE49-F238E27FC236}">
                <a16:creationId xmlns:a16="http://schemas.microsoft.com/office/drawing/2014/main" id="{4149A6C0-A260-5955-5730-D3BB07F09A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en-US" dirty="0"/>
          </a:p>
        </p:txBody>
      </p:sp>
      <p:sp>
        <p:nvSpPr>
          <p:cNvPr id="73732" name="Symbol zastępczy numeru slajdu 3">
            <a:extLst>
              <a:ext uri="{FF2B5EF4-FFF2-40B4-BE49-F238E27FC236}">
                <a16:creationId xmlns:a16="http://schemas.microsoft.com/office/drawing/2014/main" id="{EF2D8A11-0788-98A5-E1A6-A2E242495D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04FD0BDE-E624-4359-9DF5-C3442F75D14A}" type="slidenum">
              <a:rPr lang="ru-RU" altLang="en-US" b="0">
                <a:latin typeface="Times New Roman" panose="02020603050405020304" pitchFamily="18" charset="0"/>
              </a:rPr>
              <a:pPr/>
              <a:t>20</a:t>
            </a:fld>
            <a:endParaRPr lang="ru-RU" altLang="en-US" b="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24</a:t>
            </a:fld>
            <a:endParaRPr lang="pl-PL"/>
          </a:p>
        </p:txBody>
      </p:sp>
    </p:spTree>
    <p:extLst>
      <p:ext uri="{BB962C8B-B14F-4D97-AF65-F5344CB8AC3E}">
        <p14:creationId xmlns:p14="http://schemas.microsoft.com/office/powerpoint/2010/main" val="3443601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2A52D7-63AC-45D9-89AB-BDC9CE354F20}" type="slidenum">
              <a:rPr lang="pl-PL" smtClean="0"/>
              <a:t>26</a:t>
            </a:fld>
            <a:endParaRPr lang="pl-PL"/>
          </a:p>
        </p:txBody>
      </p:sp>
    </p:spTree>
    <p:extLst>
      <p:ext uri="{BB962C8B-B14F-4D97-AF65-F5344CB8AC3E}">
        <p14:creationId xmlns:p14="http://schemas.microsoft.com/office/powerpoint/2010/main" val="249042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1ABADB-4888-4490-94EF-790FCE8C1F69}" type="datetimeFigureOut">
              <a:rPr lang="en-GB" smtClean="0"/>
              <a:t>17/04/2025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E08F9742-438C-400A-92B4-7046C97BA9D5}" type="slidenum">
              <a:rPr lang="en-GB" smtClean="0"/>
              <a:t>‹#›</a:t>
            </a:fld>
            <a:endParaRPr lang="en-GB"/>
          </a:p>
        </p:txBody>
      </p:sp>
    </p:spTree>
    <p:extLst>
      <p:ext uri="{BB962C8B-B14F-4D97-AF65-F5344CB8AC3E}">
        <p14:creationId xmlns:p14="http://schemas.microsoft.com/office/powerpoint/2010/main" val="3979884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1ABADB-4888-4490-94EF-790FCE8C1F69}" type="datetimeFigureOut">
              <a:rPr lang="en-GB" smtClean="0"/>
              <a:t>17/04/2025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E08F9742-438C-400A-92B4-7046C97BA9D5}" type="slidenum">
              <a:rPr lang="en-GB" smtClean="0"/>
              <a:t>‹#›</a:t>
            </a:fld>
            <a:endParaRPr lang="en-GB"/>
          </a:p>
        </p:txBody>
      </p:sp>
    </p:spTree>
    <p:extLst>
      <p:ext uri="{BB962C8B-B14F-4D97-AF65-F5344CB8AC3E}">
        <p14:creationId xmlns:p14="http://schemas.microsoft.com/office/powerpoint/2010/main" val="2792526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1ABADB-4888-4490-94EF-790FCE8C1F69}" type="datetimeFigureOut">
              <a:rPr lang="en-GB" smtClean="0"/>
              <a:t>17/04/2025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E08F9742-438C-400A-92B4-7046C97BA9D5}" type="slidenum">
              <a:rPr lang="en-GB" smtClean="0"/>
              <a:t>‹#›</a:t>
            </a:fld>
            <a:endParaRPr lang="en-GB"/>
          </a:p>
        </p:txBody>
      </p:sp>
    </p:spTree>
    <p:extLst>
      <p:ext uri="{BB962C8B-B14F-4D97-AF65-F5344CB8AC3E}">
        <p14:creationId xmlns:p14="http://schemas.microsoft.com/office/powerpoint/2010/main" val="269626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914400" y="609600"/>
            <a:ext cx="10363200" cy="54864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12866227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pl-PL"/>
              <a:t>Kliknij, aby edytować styl</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1ABADB-4888-4490-94EF-790FCE8C1F69}" type="datetimeFigureOut">
              <a:rPr lang="en-GB" smtClean="0"/>
              <a:t>17/04/2025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2188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1ABADB-4888-4490-94EF-790FCE8C1F69}" type="datetimeFigureOut">
              <a:rPr lang="en-GB" smtClean="0"/>
              <a:t>17/04/2025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E08F9742-438C-400A-92B4-7046C97BA9D5}" type="slidenum">
              <a:rPr lang="en-GB" smtClean="0"/>
              <a:t>‹#›</a:t>
            </a:fld>
            <a:endParaRPr lang="en-GB"/>
          </a:p>
        </p:txBody>
      </p:sp>
    </p:spTree>
    <p:extLst>
      <p:ext uri="{BB962C8B-B14F-4D97-AF65-F5344CB8AC3E}">
        <p14:creationId xmlns:p14="http://schemas.microsoft.com/office/powerpoint/2010/main" val="146067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pl-PL"/>
              <a:t>Kliknij, aby edytować styl</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1ABADB-4888-4490-94EF-790FCE8C1F69}" type="datetimeFigureOut">
              <a:rPr lang="en-GB" smtClean="0"/>
              <a:t>17/04/2025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E08F9742-438C-400A-92B4-7046C97BA9D5}" type="slidenum">
              <a:rPr lang="en-GB" smtClean="0"/>
              <a:t>‹#›</a:t>
            </a:fld>
            <a:endParaRPr lang="en-GB"/>
          </a:p>
        </p:txBody>
      </p:sp>
    </p:spTree>
    <p:extLst>
      <p:ext uri="{BB962C8B-B14F-4D97-AF65-F5344CB8AC3E}">
        <p14:creationId xmlns:p14="http://schemas.microsoft.com/office/powerpoint/2010/main" val="1284736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pl-PL"/>
              <a:t>Kliknij, aby edytować styl</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F1ABADB-4888-4490-94EF-790FCE8C1F69}" type="datetimeFigureOut">
              <a:rPr lang="en-GB" smtClean="0"/>
              <a:t>17/04/2025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E08F9742-438C-400A-92B4-7046C97BA9D5}" type="slidenum">
              <a:rPr lang="en-GB" smtClean="0"/>
              <a:t>‹#›</a:t>
            </a:fld>
            <a:endParaRPr lang="en-GB"/>
          </a:p>
        </p:txBody>
      </p:sp>
    </p:spTree>
    <p:extLst>
      <p:ext uri="{BB962C8B-B14F-4D97-AF65-F5344CB8AC3E}">
        <p14:creationId xmlns:p14="http://schemas.microsoft.com/office/powerpoint/2010/main" val="291013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pl-PL"/>
              <a:t>Kliknij, aby edytować styl</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1ABADB-4888-4490-94EF-790FCE8C1F69}" type="datetimeFigureOut">
              <a:rPr lang="en-GB" smtClean="0"/>
              <a:t>17/04/2025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E08F9742-438C-400A-92B4-7046C97BA9D5}" type="slidenum">
              <a:rPr lang="en-GB" smtClean="0"/>
              <a:t>‹#›</a:t>
            </a:fld>
            <a:endParaRPr lang="en-GB"/>
          </a:p>
        </p:txBody>
      </p:sp>
    </p:spTree>
    <p:extLst>
      <p:ext uri="{BB962C8B-B14F-4D97-AF65-F5344CB8AC3E}">
        <p14:creationId xmlns:p14="http://schemas.microsoft.com/office/powerpoint/2010/main" val="556049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F1ABADB-4888-4490-94EF-790FCE8C1F69}" type="datetimeFigureOut">
              <a:rPr lang="en-GB" smtClean="0"/>
              <a:t>17/04/2025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E08F9742-438C-400A-92B4-7046C97BA9D5}" type="slidenum">
              <a:rPr lang="en-GB" smtClean="0"/>
              <a:t>‹#›</a:t>
            </a:fld>
            <a:endParaRPr lang="en-GB"/>
          </a:p>
        </p:txBody>
      </p:sp>
    </p:spTree>
    <p:extLst>
      <p:ext uri="{BB962C8B-B14F-4D97-AF65-F5344CB8AC3E}">
        <p14:creationId xmlns:p14="http://schemas.microsoft.com/office/powerpoint/2010/main" val="1233068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1ABADB-4888-4490-94EF-790FCE8C1F69}" type="datetimeFigureOut">
              <a:rPr lang="en-GB" smtClean="0"/>
              <a:t>17/04/2025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E08F9742-438C-400A-92B4-7046C97BA9D5}" type="slidenum">
              <a:rPr lang="en-GB" smtClean="0"/>
              <a:t>‹#›</a:t>
            </a:fld>
            <a:endParaRPr lang="en-GB"/>
          </a:p>
        </p:txBody>
      </p:sp>
    </p:spTree>
    <p:extLst>
      <p:ext uri="{BB962C8B-B14F-4D97-AF65-F5344CB8AC3E}">
        <p14:creationId xmlns:p14="http://schemas.microsoft.com/office/powerpoint/2010/main" val="337656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1ABADB-4888-4490-94EF-790FCE8C1F69}" type="datetimeFigureOut">
              <a:rPr lang="en-GB" smtClean="0"/>
              <a:t>17/04/2025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E08F9742-438C-400A-92B4-7046C97BA9D5}" type="slidenum">
              <a:rPr lang="en-GB" smtClean="0"/>
              <a:t>‹#›</a:t>
            </a:fld>
            <a:endParaRPr lang="en-GB"/>
          </a:p>
        </p:txBody>
      </p:sp>
    </p:spTree>
    <p:extLst>
      <p:ext uri="{BB962C8B-B14F-4D97-AF65-F5344CB8AC3E}">
        <p14:creationId xmlns:p14="http://schemas.microsoft.com/office/powerpoint/2010/main" val="1111493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11" name="Obraz 10">
            <a:extLst>
              <a:ext uri="{FF2B5EF4-FFF2-40B4-BE49-F238E27FC236}">
                <a16:creationId xmlns:a16="http://schemas.microsoft.com/office/drawing/2014/main" id="{F6963C8B-8BE3-497B-85C5-4D7FE8487A2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474" y="6330950"/>
            <a:ext cx="1697059" cy="510696"/>
          </a:xfrm>
          <a:prstGeom prst="rect">
            <a:avLst/>
          </a:prstGeom>
        </p:spPr>
      </p:pic>
    </p:spTree>
    <p:extLst>
      <p:ext uri="{BB962C8B-B14F-4D97-AF65-F5344CB8AC3E}">
        <p14:creationId xmlns:p14="http://schemas.microsoft.com/office/powerpoint/2010/main" val="2945195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8.png"/><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6.png"/><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71.webp"/><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jpe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85.emf"/><Relationship Id="rId5" Type="http://schemas.openxmlformats.org/officeDocument/2006/relationships/oleObject" Target="../embeddings/oleObject5.bin"/><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EF5A90D8-F65E-C112-F5F5-DEE5DF4417CD}"/>
              </a:ext>
            </a:extLst>
          </p:cNvPr>
          <p:cNvPicPr>
            <a:picLocks noChangeAspect="1"/>
          </p:cNvPicPr>
          <p:nvPr/>
        </p:nvPicPr>
        <p:blipFill>
          <a:blip r:embed="rId3"/>
          <a:stretch>
            <a:fillRect/>
          </a:stretch>
        </p:blipFill>
        <p:spPr>
          <a:xfrm>
            <a:off x="0" y="-149634"/>
            <a:ext cx="12192000" cy="7157267"/>
          </a:xfrm>
          <a:prstGeom prst="rect">
            <a:avLst/>
          </a:prstGeom>
        </p:spPr>
      </p:pic>
      <p:sp>
        <p:nvSpPr>
          <p:cNvPr id="4" name="pole tekstowe 3"/>
          <p:cNvSpPr txBox="1"/>
          <p:nvPr/>
        </p:nvSpPr>
        <p:spPr>
          <a:xfrm>
            <a:off x="3427154" y="1747157"/>
            <a:ext cx="5337692" cy="2308324"/>
          </a:xfrm>
          <a:prstGeom prst="rect">
            <a:avLst/>
          </a:prstGeom>
          <a:solidFill>
            <a:schemeClr val="bg1"/>
          </a:solidFill>
        </p:spPr>
        <p:txBody>
          <a:bodyPr wrap="square" rtlCol="0">
            <a:spAutoFit/>
          </a:bodyPr>
          <a:lstStyle/>
          <a:p>
            <a:pPr algn="ctr"/>
            <a:r>
              <a:rPr lang="en-US" sz="2400" b="1" i="1" noProof="0" dirty="0">
                <a:solidFill>
                  <a:schemeClr val="accent5">
                    <a:lumMod val="75000"/>
                  </a:schemeClr>
                </a:solidFill>
                <a:latin typeface="Arial" panose="020B0604020202020204" pitchFamily="34" charset="0"/>
                <a:cs typeface="Arial" panose="020B0604020202020204" pitchFamily="34" charset="0"/>
              </a:rPr>
              <a:t>Physics for Radiation Medicine: where </a:t>
            </a:r>
            <a:r>
              <a:rPr lang="pl-PL" sz="2400" b="1" i="1" dirty="0">
                <a:solidFill>
                  <a:schemeClr val="accent5">
                    <a:lumMod val="75000"/>
                  </a:schemeClr>
                </a:solidFill>
                <a:latin typeface="Arial" panose="020B0604020202020204" pitchFamily="34" charset="0"/>
                <a:cs typeface="Arial" panose="020B0604020202020204" pitchFamily="34" charset="0"/>
              </a:rPr>
              <a:t>do we go?</a:t>
            </a:r>
            <a:endParaRPr lang="en-US" sz="2400" b="1" i="1" dirty="0">
              <a:solidFill>
                <a:schemeClr val="accent1">
                  <a:lumMod val="60000"/>
                  <a:lumOff val="40000"/>
                </a:schemeClr>
              </a:solidFill>
              <a:latin typeface="Arial" panose="020B0604020202020204" pitchFamily="34" charset="0"/>
              <a:cs typeface="Arial" panose="020B0604020202020204" pitchFamily="34" charset="0"/>
            </a:endParaRPr>
          </a:p>
          <a:p>
            <a:pPr algn="ctr"/>
            <a:endParaRPr lang="pl-PL" sz="2400" b="1" i="1" dirty="0">
              <a:solidFill>
                <a:schemeClr val="accent5">
                  <a:lumMod val="75000"/>
                </a:schemeClr>
              </a:solidFill>
              <a:latin typeface="Arial" panose="020B0604020202020204" pitchFamily="34" charset="0"/>
              <a:cs typeface="Arial" panose="020B0604020202020204" pitchFamily="34" charset="0"/>
            </a:endParaRPr>
          </a:p>
          <a:p>
            <a:pPr algn="ctr"/>
            <a:r>
              <a:rPr lang="en-US" dirty="0">
                <a:solidFill>
                  <a:schemeClr val="accent5">
                    <a:lumMod val="75000"/>
                  </a:schemeClr>
                </a:solidFill>
                <a:latin typeface="Arial" panose="020B0604020202020204" pitchFamily="34" charset="0"/>
                <a:cs typeface="Arial" panose="020B0604020202020204" pitchFamily="34" charset="0"/>
              </a:rPr>
              <a:t>Paweł Olko</a:t>
            </a:r>
            <a:endParaRPr lang="pl-PL" dirty="0">
              <a:solidFill>
                <a:schemeClr val="accent5">
                  <a:lumMod val="75000"/>
                </a:schemeClr>
              </a:solidFill>
              <a:latin typeface="Arial" panose="020B0604020202020204" pitchFamily="34" charset="0"/>
              <a:cs typeface="Arial" panose="020B0604020202020204" pitchFamily="34" charset="0"/>
            </a:endParaRPr>
          </a:p>
          <a:p>
            <a:pPr algn="ctr"/>
            <a:r>
              <a:rPr lang="en-US" dirty="0">
                <a:solidFill>
                  <a:schemeClr val="accent5">
                    <a:lumMod val="75000"/>
                  </a:schemeClr>
                </a:solidFill>
                <a:latin typeface="Arial" panose="020B0604020202020204" pitchFamily="34" charset="0"/>
                <a:cs typeface="Arial" panose="020B0604020202020204" pitchFamily="34" charset="0"/>
              </a:rPr>
              <a:t> </a:t>
            </a:r>
            <a:endParaRPr lang="pl-PL" dirty="0">
              <a:solidFill>
                <a:schemeClr val="accent5">
                  <a:lumMod val="75000"/>
                </a:schemeClr>
              </a:solidFill>
              <a:latin typeface="Arial" panose="020B0604020202020204" pitchFamily="34" charset="0"/>
              <a:cs typeface="Arial" panose="020B0604020202020204" pitchFamily="34" charset="0"/>
            </a:endParaRPr>
          </a:p>
          <a:p>
            <a:pPr algn="ctr"/>
            <a:r>
              <a:rPr lang="en-US" dirty="0">
                <a:solidFill>
                  <a:schemeClr val="accent5">
                    <a:lumMod val="75000"/>
                  </a:schemeClr>
                </a:solidFill>
                <a:latin typeface="Arial" panose="020B0604020202020204" pitchFamily="34" charset="0"/>
                <a:cs typeface="Arial" panose="020B0604020202020204" pitchFamily="34" charset="0"/>
              </a:rPr>
              <a:t>Institute of Nuclear Physics Polish Academy of Sciences</a:t>
            </a:r>
            <a:endParaRPr lang="pl-PL"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139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D09B0-36DC-E826-3EF7-F3B55AE67892}"/>
            </a:ext>
          </a:extLst>
        </p:cNvPr>
        <p:cNvGrpSpPr/>
        <p:nvPr/>
      </p:nvGrpSpPr>
      <p:grpSpPr>
        <a:xfrm>
          <a:off x="0" y="0"/>
          <a:ext cx="0" cy="0"/>
          <a:chOff x="0" y="0"/>
          <a:chExt cx="0" cy="0"/>
        </a:xfrm>
      </p:grpSpPr>
      <p:sp>
        <p:nvSpPr>
          <p:cNvPr id="118790" name="Rectangle 6">
            <a:extLst>
              <a:ext uri="{FF2B5EF4-FFF2-40B4-BE49-F238E27FC236}">
                <a16:creationId xmlns:a16="http://schemas.microsoft.com/office/drawing/2014/main" id="{09C46877-0C2E-E180-4888-E47FBB1F4D9B}"/>
              </a:ext>
            </a:extLst>
          </p:cNvPr>
          <p:cNvSpPr>
            <a:spLocks noChangeArrowheads="1"/>
          </p:cNvSpPr>
          <p:nvPr/>
        </p:nvSpPr>
        <p:spPr bwMode="auto">
          <a:xfrm>
            <a:off x="4889209" y="846860"/>
            <a:ext cx="605034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Char char="-"/>
            </a:pPr>
            <a:endParaRPr lang="pl-PL" altLang="pl-PL" sz="2000" dirty="0"/>
          </a:p>
          <a:p>
            <a:pPr>
              <a:lnSpc>
                <a:spcPct val="80000"/>
              </a:lnSpc>
              <a:buFontTx/>
              <a:buChar char="-"/>
            </a:pPr>
            <a:r>
              <a:rPr lang="en-US" altLang="pl-PL" sz="2000" b="1" dirty="0"/>
              <a:t>1974</a:t>
            </a:r>
            <a:r>
              <a:rPr lang="en-US" altLang="pl-PL" sz="2000" dirty="0"/>
              <a:t> he patented </a:t>
            </a:r>
            <a:r>
              <a:rPr lang="en-US" altLang="pl-PL" sz="2000" dirty="0" err="1"/>
              <a:t>LiF:Mg,Ti</a:t>
            </a:r>
            <a:r>
              <a:rPr lang="en-US" altLang="pl-PL" sz="2000" dirty="0"/>
              <a:t> (MTS-N) thermoluminescence</a:t>
            </a:r>
            <a:r>
              <a:rPr lang="pl-PL" altLang="pl-PL" sz="2000" dirty="0"/>
              <a:t> </a:t>
            </a:r>
            <a:r>
              <a:rPr lang="pl-PL" altLang="pl-PL" sz="2000" dirty="0" err="1"/>
              <a:t>detectors</a:t>
            </a:r>
            <a:r>
              <a:rPr lang="pl-PL" altLang="pl-PL" sz="2000" dirty="0"/>
              <a:t>.                             </a:t>
            </a:r>
            <a:r>
              <a:rPr lang="pl-PL" altLang="pl-PL" sz="2000" b="1" dirty="0" err="1"/>
              <a:t>Today</a:t>
            </a:r>
            <a:r>
              <a:rPr lang="pl-PL" altLang="pl-PL" sz="2000" b="1" dirty="0"/>
              <a:t> LADIS </a:t>
            </a:r>
            <a:r>
              <a:rPr lang="pl-PL" altLang="pl-PL" sz="2000" b="1" dirty="0" err="1"/>
              <a:t>monitors</a:t>
            </a:r>
            <a:r>
              <a:rPr lang="pl-PL" altLang="pl-PL" sz="2000" b="1" dirty="0"/>
              <a:t> 50,000 of </a:t>
            </a:r>
            <a:r>
              <a:rPr lang="pl-PL" altLang="pl-PL" sz="2000" b="1" dirty="0" err="1"/>
              <a:t>radiation</a:t>
            </a:r>
            <a:r>
              <a:rPr lang="pl-PL" altLang="pl-PL" sz="2000" b="1" dirty="0"/>
              <a:t> </a:t>
            </a:r>
            <a:r>
              <a:rPr lang="pl-PL" altLang="pl-PL" sz="2000" b="1" dirty="0" err="1"/>
              <a:t>workers</a:t>
            </a:r>
            <a:r>
              <a:rPr lang="pl-PL" altLang="pl-PL" sz="2000" b="1" dirty="0"/>
              <a:t> </a:t>
            </a:r>
            <a:r>
              <a:rPr lang="pl-PL" altLang="pl-PL" sz="2000" b="1" dirty="0" err="1"/>
              <a:t>using</a:t>
            </a:r>
            <a:r>
              <a:rPr lang="pl-PL" altLang="pl-PL" sz="2000" b="1" dirty="0"/>
              <a:t> </a:t>
            </a:r>
            <a:r>
              <a:rPr lang="pl-PL" altLang="pl-PL" sz="2000" b="1" dirty="0" err="1"/>
              <a:t>those</a:t>
            </a:r>
            <a:r>
              <a:rPr lang="pl-PL" altLang="pl-PL" sz="2000" b="1" dirty="0"/>
              <a:t> </a:t>
            </a:r>
            <a:r>
              <a:rPr lang="pl-PL" altLang="pl-PL" sz="2000" b="1" dirty="0" err="1"/>
              <a:t>detectors</a:t>
            </a:r>
            <a:r>
              <a:rPr lang="pl-PL" altLang="pl-PL" sz="2000" b="1" dirty="0"/>
              <a:t>,</a:t>
            </a:r>
          </a:p>
          <a:p>
            <a:pPr>
              <a:lnSpc>
                <a:spcPct val="80000"/>
              </a:lnSpc>
              <a:buFontTx/>
              <a:buChar char="-"/>
            </a:pPr>
            <a:endParaRPr lang="en-US" altLang="pl-PL" sz="2000" dirty="0"/>
          </a:p>
          <a:p>
            <a:pPr>
              <a:lnSpc>
                <a:spcPct val="80000"/>
              </a:lnSpc>
              <a:buFontTx/>
              <a:buChar char="-"/>
            </a:pPr>
            <a:r>
              <a:rPr lang="en-US" altLang="pl-PL" sz="2000" b="1" dirty="0"/>
              <a:t>1983</a:t>
            </a:r>
            <a:r>
              <a:rPr lang="en-US" altLang="pl-PL" sz="2000" dirty="0"/>
              <a:t>  thin layer CaSO</a:t>
            </a:r>
            <a:r>
              <a:rPr lang="en-US" altLang="pl-PL" sz="2000" baseline="-25000" dirty="0"/>
              <a:t>4</a:t>
            </a:r>
            <a:r>
              <a:rPr lang="en-US" altLang="pl-PL" sz="2000" dirty="0"/>
              <a:t>:Dy for radon measurements</a:t>
            </a:r>
            <a:r>
              <a:rPr lang="pl-PL" altLang="pl-PL" sz="2000" dirty="0"/>
              <a:t>. </a:t>
            </a:r>
            <a:r>
              <a:rPr lang="pl-PL" altLang="pl-PL" sz="2000" b="1" dirty="0"/>
              <a:t>For </a:t>
            </a:r>
            <a:r>
              <a:rPr lang="en-US" altLang="pl-PL" sz="2000" b="1" dirty="0"/>
              <a:t>the next 30 years radon monitoring in Polish coal mines was based on those detectors</a:t>
            </a:r>
          </a:p>
          <a:p>
            <a:pPr>
              <a:lnSpc>
                <a:spcPct val="80000"/>
              </a:lnSpc>
              <a:buFontTx/>
              <a:buChar char="-"/>
            </a:pPr>
            <a:endParaRPr lang="pl-PL" altLang="pl-PL" sz="2000" b="1" dirty="0"/>
          </a:p>
          <a:p>
            <a:pPr>
              <a:lnSpc>
                <a:spcPct val="80000"/>
              </a:lnSpc>
              <a:buFontTx/>
              <a:buChar char="-"/>
            </a:pPr>
            <a:r>
              <a:rPr lang="en-US" altLang="pl-PL" sz="2000" b="1" dirty="0"/>
              <a:t>1985</a:t>
            </a:r>
            <a:r>
              <a:rPr lang="en-US" altLang="pl-PL" sz="2000" dirty="0"/>
              <a:t> </a:t>
            </a:r>
            <a:r>
              <a:rPr lang="pl-PL" altLang="pl-PL" sz="2000" dirty="0"/>
              <a:t>h</a:t>
            </a:r>
            <a:r>
              <a:rPr lang="en-US" altLang="pl-PL" sz="2000" dirty="0" err="1"/>
              <a:t>igh</a:t>
            </a:r>
            <a:r>
              <a:rPr lang="en-US" altLang="pl-PL" sz="2000" dirty="0"/>
              <a:t> sensitive MCP-N (</a:t>
            </a:r>
            <a:r>
              <a:rPr lang="en-US" altLang="pl-PL" sz="2000" dirty="0" err="1"/>
              <a:t>LiF:Mg,Cu,P</a:t>
            </a:r>
            <a:r>
              <a:rPr lang="en-US" altLang="pl-PL" sz="2000" dirty="0"/>
              <a:t>)</a:t>
            </a:r>
            <a:r>
              <a:rPr lang="pl-PL" altLang="pl-PL" sz="2000" dirty="0"/>
              <a:t>      </a:t>
            </a:r>
            <a:r>
              <a:rPr lang="en-US" altLang="pl-PL" sz="2000" b="1" dirty="0"/>
              <a:t>Break- through in environmental monitoring </a:t>
            </a:r>
            <a:r>
              <a:rPr lang="pl-PL" altLang="pl-PL" sz="2000" b="1" dirty="0"/>
              <a:t>– </a:t>
            </a:r>
            <a:r>
              <a:rPr lang="pl-PL" altLang="pl-PL" sz="2000" b="1" dirty="0" err="1"/>
              <a:t>it</a:t>
            </a:r>
            <a:r>
              <a:rPr lang="pl-PL" altLang="pl-PL" sz="2000" b="1" dirty="0"/>
              <a:t> </a:t>
            </a:r>
            <a:r>
              <a:rPr lang="pl-PL" altLang="pl-PL" sz="2000" b="1" dirty="0" err="1"/>
              <a:t>is</a:t>
            </a:r>
            <a:r>
              <a:rPr lang="pl-PL" altLang="pl-PL" sz="2000" b="1" dirty="0"/>
              <a:t> </a:t>
            </a:r>
            <a:r>
              <a:rPr lang="pl-PL" altLang="pl-PL" sz="2000" b="1" dirty="0" err="1"/>
              <a:t>possible</a:t>
            </a:r>
            <a:r>
              <a:rPr lang="pl-PL" altLang="pl-PL" sz="2000" b="1" dirty="0"/>
              <a:t> to </a:t>
            </a:r>
            <a:r>
              <a:rPr lang="pl-PL" altLang="pl-PL" sz="2000" b="1" dirty="0" err="1"/>
              <a:t>measure</a:t>
            </a:r>
            <a:r>
              <a:rPr lang="pl-PL" altLang="pl-PL" sz="2000" b="1" dirty="0"/>
              <a:t>  </a:t>
            </a:r>
            <a:r>
              <a:rPr lang="pl-PL" altLang="pl-PL" sz="2000" b="1" dirty="0" err="1"/>
              <a:t>dose</a:t>
            </a:r>
            <a:r>
              <a:rPr lang="pl-PL" altLang="pl-PL" sz="2000" b="1" dirty="0"/>
              <a:t> </a:t>
            </a:r>
            <a:r>
              <a:rPr lang="pl-PL" altLang="pl-PL" sz="2000" b="1" dirty="0" err="1"/>
              <a:t>after</a:t>
            </a:r>
            <a:r>
              <a:rPr lang="pl-PL" altLang="pl-PL" sz="2000" b="1" dirty="0"/>
              <a:t> a </a:t>
            </a:r>
            <a:r>
              <a:rPr lang="pl-PL" altLang="pl-PL" sz="2000" b="1" dirty="0" err="1"/>
              <a:t>few</a:t>
            </a:r>
            <a:r>
              <a:rPr lang="pl-PL" altLang="pl-PL" sz="2000" b="1" dirty="0"/>
              <a:t> </a:t>
            </a:r>
            <a:r>
              <a:rPr lang="pl-PL" altLang="pl-PL" sz="2000" b="1" dirty="0" err="1"/>
              <a:t>hours</a:t>
            </a:r>
            <a:r>
              <a:rPr lang="pl-PL" altLang="pl-PL" sz="2000" b="1" dirty="0"/>
              <a:t> of </a:t>
            </a:r>
            <a:r>
              <a:rPr lang="pl-PL" altLang="pl-PL" sz="2000" b="1" dirty="0" err="1"/>
              <a:t>environmental</a:t>
            </a:r>
            <a:r>
              <a:rPr lang="pl-PL" altLang="pl-PL" sz="2000" b="1" dirty="0"/>
              <a:t> </a:t>
            </a:r>
            <a:r>
              <a:rPr lang="pl-PL" altLang="pl-PL" sz="2000" b="1" dirty="0" err="1"/>
              <a:t>exposure</a:t>
            </a:r>
            <a:endParaRPr lang="en-US" altLang="pl-PL" sz="2000" b="1" dirty="0"/>
          </a:p>
          <a:p>
            <a:pPr>
              <a:lnSpc>
                <a:spcPct val="80000"/>
              </a:lnSpc>
              <a:buFontTx/>
              <a:buChar char="-"/>
            </a:pPr>
            <a:endParaRPr lang="en-US" altLang="pl-PL" sz="2000" dirty="0"/>
          </a:p>
          <a:p>
            <a:pPr>
              <a:lnSpc>
                <a:spcPct val="80000"/>
              </a:lnSpc>
              <a:buFontTx/>
              <a:buChar char="-"/>
            </a:pPr>
            <a:endParaRPr lang="pl-PL" altLang="pl-PL" sz="2000" b="1" dirty="0"/>
          </a:p>
        </p:txBody>
      </p:sp>
      <p:pic>
        <p:nvPicPr>
          <p:cNvPr id="118791" name="Picture 7">
            <a:extLst>
              <a:ext uri="{FF2B5EF4-FFF2-40B4-BE49-F238E27FC236}">
                <a16:creationId xmlns:a16="http://schemas.microsoft.com/office/drawing/2014/main" id="{39046B75-35D0-39B3-8D3D-A8892CA32E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663" y="1103012"/>
            <a:ext cx="3258344" cy="3617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92" name="Text Box 8">
            <a:extLst>
              <a:ext uri="{FF2B5EF4-FFF2-40B4-BE49-F238E27FC236}">
                <a16:creationId xmlns:a16="http://schemas.microsoft.com/office/drawing/2014/main" id="{A1DA77B0-BB9D-4063-E0DA-052767F57D00}"/>
              </a:ext>
            </a:extLst>
          </p:cNvPr>
          <p:cNvSpPr txBox="1">
            <a:spLocks noChangeArrowheads="1"/>
          </p:cNvSpPr>
          <p:nvPr/>
        </p:nvSpPr>
        <p:spPr bwMode="auto">
          <a:xfrm>
            <a:off x="909565" y="4871328"/>
            <a:ext cx="305911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pl-PL" altLang="pl-PL" b="1" dirty="0">
                <a:latin typeface="Arial Rounded MT Bold" panose="020F0704030504030204" pitchFamily="34" charset="0"/>
              </a:rPr>
              <a:t>Tadeusz Niewiadomski (1920-1996)</a:t>
            </a:r>
          </a:p>
          <a:p>
            <a:pPr algn="ctr"/>
            <a:endParaRPr lang="pl-PL" altLang="pl-PL" b="1" dirty="0">
              <a:latin typeface="Arial Rounded MT Bold" panose="020F0704030504030204" pitchFamily="34" charset="0"/>
            </a:endParaRPr>
          </a:p>
        </p:txBody>
      </p:sp>
      <p:sp>
        <p:nvSpPr>
          <p:cNvPr id="2" name="Text Box 4">
            <a:extLst>
              <a:ext uri="{FF2B5EF4-FFF2-40B4-BE49-F238E27FC236}">
                <a16:creationId xmlns:a16="http://schemas.microsoft.com/office/drawing/2014/main" id="{1654E8A4-38F5-EAEA-A0AD-2BB722AC880A}"/>
              </a:ext>
            </a:extLst>
          </p:cNvPr>
          <p:cNvSpPr txBox="1">
            <a:spLocks noChangeArrowheads="1"/>
          </p:cNvSpPr>
          <p:nvPr/>
        </p:nvSpPr>
        <p:spPr bwMode="auto">
          <a:xfrm>
            <a:off x="1524959" y="79735"/>
            <a:ext cx="979768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a:r>
              <a:rPr lang="pl-PL" altLang="pl-PL" sz="2400" b="1" i="1" dirty="0">
                <a:solidFill>
                  <a:srgbClr val="0070C0"/>
                </a:solidFill>
                <a:latin typeface="Arial" panose="020B0604020202020204" pitchFamily="34" charset="0"/>
                <a:cs typeface="Arial" panose="020B0604020202020204" pitchFamily="34" charset="0"/>
              </a:rPr>
              <a:t>Tadeusz </a:t>
            </a:r>
            <a:r>
              <a:rPr lang="pl-PL" altLang="pl-PL" sz="2400" b="1" i="1" dirty="0" err="1">
                <a:solidFill>
                  <a:srgbClr val="0070C0"/>
                </a:solidFill>
                <a:latin typeface="Arial" panose="020B0604020202020204" pitchFamily="34" charset="0"/>
                <a:cs typeface="Arial" panose="020B0604020202020204" pitchFamily="34" charset="0"/>
              </a:rPr>
              <a:t>Niewidomski</a:t>
            </a:r>
            <a:r>
              <a:rPr lang="pl-PL" altLang="pl-PL" sz="2400" b="1" i="1" dirty="0">
                <a:solidFill>
                  <a:srgbClr val="0070C0"/>
                </a:solidFill>
                <a:latin typeface="Arial" panose="020B0604020202020204" pitchFamily="34" charset="0"/>
                <a:cs typeface="Arial" panose="020B0604020202020204" pitchFamily="34" charset="0"/>
              </a:rPr>
              <a:t>, the </a:t>
            </a:r>
            <a:r>
              <a:rPr lang="pl-PL" altLang="pl-PL" sz="2400" b="1" i="1" dirty="0" err="1">
                <a:solidFill>
                  <a:srgbClr val="0070C0"/>
                </a:solidFill>
                <a:latin typeface="Arial" panose="020B0604020202020204" pitchFamily="34" charset="0"/>
                <a:cs typeface="Arial" panose="020B0604020202020204" pitchFamily="34" charset="0"/>
              </a:rPr>
              <a:t>father</a:t>
            </a:r>
            <a:r>
              <a:rPr lang="pl-PL" altLang="pl-PL" sz="2400" b="1" i="1" dirty="0">
                <a:solidFill>
                  <a:srgbClr val="0070C0"/>
                </a:solidFill>
                <a:latin typeface="Arial" panose="020B0604020202020204" pitchFamily="34" charset="0"/>
                <a:cs typeface="Arial" panose="020B0604020202020204" pitchFamily="34" charset="0"/>
              </a:rPr>
              <a:t> of </a:t>
            </a:r>
            <a:r>
              <a:rPr lang="pl-PL" altLang="pl-PL" sz="2400" b="1" i="1" dirty="0" err="1">
                <a:solidFill>
                  <a:srgbClr val="0070C0"/>
                </a:solidFill>
                <a:latin typeface="Arial" panose="020B0604020202020204" pitchFamily="34" charset="0"/>
                <a:cs typeface="Arial" panose="020B0604020202020204" pitchFamily="34" charset="0"/>
              </a:rPr>
              <a:t>thermoluminescent</a:t>
            </a:r>
            <a:r>
              <a:rPr lang="pl-PL" altLang="pl-PL" sz="2400" b="1" i="1" dirty="0">
                <a:solidFill>
                  <a:srgbClr val="0070C0"/>
                </a:solidFill>
                <a:latin typeface="Arial" panose="020B0604020202020204" pitchFamily="34" charset="0"/>
                <a:cs typeface="Arial" panose="020B0604020202020204" pitchFamily="34" charset="0"/>
              </a:rPr>
              <a:t> </a:t>
            </a:r>
            <a:r>
              <a:rPr lang="pl-PL" altLang="pl-PL" sz="2400" b="1" i="1" dirty="0" err="1">
                <a:solidFill>
                  <a:srgbClr val="0070C0"/>
                </a:solidFill>
                <a:latin typeface="Arial" panose="020B0604020202020204" pitchFamily="34" charset="0"/>
                <a:cs typeface="Arial" panose="020B0604020202020204" pitchFamily="34" charset="0"/>
              </a:rPr>
              <a:t>dosimetry</a:t>
            </a:r>
            <a:r>
              <a:rPr lang="pl-PL" altLang="pl-PL" sz="2400" b="1" i="1" dirty="0">
                <a:solidFill>
                  <a:srgbClr val="0070C0"/>
                </a:solidFill>
                <a:latin typeface="Arial" panose="020B0604020202020204" pitchFamily="34" charset="0"/>
                <a:cs typeface="Arial" panose="020B0604020202020204" pitchFamily="34" charset="0"/>
              </a:rPr>
              <a:t> </a:t>
            </a:r>
            <a:endParaRPr lang="en-US" altLang="pl-PL" sz="2400" b="1" i="1" dirty="0">
              <a:solidFill>
                <a:srgbClr val="0070C0"/>
              </a:solidFill>
              <a:latin typeface="Arial" panose="020B0604020202020204" pitchFamily="34" charset="0"/>
              <a:cs typeface="Arial" panose="020B0604020202020204" pitchFamily="34" charset="0"/>
            </a:endParaRPr>
          </a:p>
        </p:txBody>
      </p:sp>
      <p:sp>
        <p:nvSpPr>
          <p:cNvPr id="3" name="Owal 2">
            <a:extLst>
              <a:ext uri="{FF2B5EF4-FFF2-40B4-BE49-F238E27FC236}">
                <a16:creationId xmlns:a16="http://schemas.microsoft.com/office/drawing/2014/main" id="{44E07D61-680D-1581-69E8-4A95EF1B8CD9}"/>
              </a:ext>
            </a:extLst>
          </p:cNvPr>
          <p:cNvSpPr/>
          <p:nvPr/>
        </p:nvSpPr>
        <p:spPr>
          <a:xfrm>
            <a:off x="4918089" y="2227811"/>
            <a:ext cx="6237591" cy="12801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Obraz 6">
            <a:extLst>
              <a:ext uri="{FF2B5EF4-FFF2-40B4-BE49-F238E27FC236}">
                <a16:creationId xmlns:a16="http://schemas.microsoft.com/office/drawing/2014/main" id="{297682EB-87AB-C187-E5C1-D65B5520D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695" y="703525"/>
            <a:ext cx="6452739" cy="5303621"/>
          </a:xfrm>
          <a:prstGeom prst="rect">
            <a:avLst/>
          </a:prstGeom>
        </p:spPr>
      </p:pic>
      <p:sp>
        <p:nvSpPr>
          <p:cNvPr id="8" name="pole tekstowe 7">
            <a:extLst>
              <a:ext uri="{FF2B5EF4-FFF2-40B4-BE49-F238E27FC236}">
                <a16:creationId xmlns:a16="http://schemas.microsoft.com/office/drawing/2014/main" id="{FC8E5235-DE1D-CE60-67E4-AEF8AC7B518E}"/>
              </a:ext>
            </a:extLst>
          </p:cNvPr>
          <p:cNvSpPr txBox="1"/>
          <p:nvPr/>
        </p:nvSpPr>
        <p:spPr>
          <a:xfrm>
            <a:off x="5174613" y="6007146"/>
            <a:ext cx="6304092" cy="646331"/>
          </a:xfrm>
          <a:prstGeom prst="rect">
            <a:avLst/>
          </a:prstGeom>
          <a:noFill/>
        </p:spPr>
        <p:txBody>
          <a:bodyPr wrap="square" rtlCol="0">
            <a:spAutoFit/>
          </a:bodyPr>
          <a:lstStyle/>
          <a:p>
            <a:r>
              <a:rPr lang="en-US" noProof="0"/>
              <a:t>Radon monitoring of miners in Polish coal mines using </a:t>
            </a:r>
            <a:r>
              <a:rPr lang="en-US" noProof="0" dirty="0" err="1"/>
              <a:t>detctors</a:t>
            </a:r>
            <a:r>
              <a:rPr lang="en-US" noProof="0" dirty="0"/>
              <a:t> and device Alfa-31  developed by T. Niewiadomski</a:t>
            </a:r>
          </a:p>
        </p:txBody>
      </p:sp>
    </p:spTree>
    <p:extLst>
      <p:ext uri="{BB962C8B-B14F-4D97-AF65-F5344CB8AC3E}">
        <p14:creationId xmlns:p14="http://schemas.microsoft.com/office/powerpoint/2010/main" val="139849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3856A23-69A5-48DF-BD85-836511B80B6C}"/>
              </a:ext>
            </a:extLst>
          </p:cNvPr>
          <p:cNvSpPr>
            <a:spLocks noChangeArrowheads="1"/>
          </p:cNvSpPr>
          <p:nvPr/>
        </p:nvSpPr>
        <p:spPr bwMode="auto">
          <a:xfrm>
            <a:off x="1514937" y="-38824"/>
            <a:ext cx="9805307"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pl-PL" sz="2400" b="1" i="1" noProof="0" dirty="0" err="1">
                <a:solidFill>
                  <a:srgbClr val="0070C0"/>
                </a:solidFill>
                <a:cs typeface="Arial" panose="020B0604020202020204" pitchFamily="34" charset="0"/>
              </a:rPr>
              <a:t>Microdosimetry</a:t>
            </a:r>
            <a:r>
              <a:rPr lang="pl-PL" sz="2400" b="1" i="1" noProof="0" dirty="0">
                <a:solidFill>
                  <a:srgbClr val="0070C0"/>
                </a:solidFill>
                <a:cs typeface="Arial" panose="020B0604020202020204" pitchFamily="34" charset="0"/>
              </a:rPr>
              <a:t> – high </a:t>
            </a:r>
            <a:r>
              <a:rPr lang="pl-PL" sz="2400" b="1" i="1" noProof="0" dirty="0" err="1">
                <a:solidFill>
                  <a:srgbClr val="0070C0"/>
                </a:solidFill>
                <a:cs typeface="Arial" panose="020B0604020202020204" pitchFamily="34" charset="0"/>
              </a:rPr>
              <a:t>doses</a:t>
            </a:r>
            <a:r>
              <a:rPr lang="pl-PL" sz="2400" b="1" i="1" noProof="0" dirty="0">
                <a:solidFill>
                  <a:srgbClr val="0070C0"/>
                </a:solidFill>
                <a:cs typeface="Arial" panose="020B0604020202020204" pitchFamily="34" charset="0"/>
              </a:rPr>
              <a:t> in small </a:t>
            </a:r>
            <a:r>
              <a:rPr lang="pl-PL" sz="2400" b="1" i="1" noProof="0" dirty="0" err="1">
                <a:solidFill>
                  <a:srgbClr val="0070C0"/>
                </a:solidFill>
                <a:cs typeface="Arial" panose="020B0604020202020204" pitchFamily="34" charset="0"/>
              </a:rPr>
              <a:t>volumes</a:t>
            </a:r>
            <a:endParaRPr lang="en-US" sz="2400" b="1" i="1" noProof="0" dirty="0">
              <a:solidFill>
                <a:srgbClr val="0070C0"/>
              </a:solidFill>
              <a:cs typeface="Arial" panose="020B0604020202020204" pitchFamily="34" charset="0"/>
            </a:endParaRPr>
          </a:p>
        </p:txBody>
      </p:sp>
      <p:pic>
        <p:nvPicPr>
          <p:cNvPr id="4" name="Obraz 3">
            <a:extLst>
              <a:ext uri="{FF2B5EF4-FFF2-40B4-BE49-F238E27FC236}">
                <a16:creationId xmlns:a16="http://schemas.microsoft.com/office/drawing/2014/main" id="{267742CB-8AEE-4566-9A9C-5BA058D16FEB}"/>
              </a:ext>
            </a:extLst>
          </p:cNvPr>
          <p:cNvPicPr>
            <a:picLocks noChangeAspect="1"/>
          </p:cNvPicPr>
          <p:nvPr/>
        </p:nvPicPr>
        <p:blipFill>
          <a:blip r:embed="rId3"/>
          <a:stretch>
            <a:fillRect/>
          </a:stretch>
        </p:blipFill>
        <p:spPr>
          <a:xfrm>
            <a:off x="8159227" y="936857"/>
            <a:ext cx="3801669" cy="5163258"/>
          </a:xfrm>
          <a:prstGeom prst="rect">
            <a:avLst/>
          </a:prstGeom>
          <a:ln>
            <a:solidFill>
              <a:schemeClr val="accent1"/>
            </a:solidFill>
          </a:ln>
        </p:spPr>
      </p:pic>
      <p:grpSp>
        <p:nvGrpSpPr>
          <p:cNvPr id="42" name="Group 16">
            <a:extLst>
              <a:ext uri="{FF2B5EF4-FFF2-40B4-BE49-F238E27FC236}">
                <a16:creationId xmlns:a16="http://schemas.microsoft.com/office/drawing/2014/main" id="{223F1031-9611-4826-AE24-E537AD2443FD}"/>
              </a:ext>
            </a:extLst>
          </p:cNvPr>
          <p:cNvGrpSpPr>
            <a:grpSpLocks noChangeAspect="1"/>
          </p:cNvGrpSpPr>
          <p:nvPr/>
        </p:nvGrpSpPr>
        <p:grpSpPr bwMode="auto">
          <a:xfrm>
            <a:off x="1290004" y="870922"/>
            <a:ext cx="6016625" cy="3610315"/>
            <a:chOff x="3161" y="7755"/>
            <a:chExt cx="7200" cy="4320"/>
          </a:xfrm>
          <a:solidFill>
            <a:schemeClr val="bg1"/>
          </a:solidFill>
        </p:grpSpPr>
        <p:sp>
          <p:nvSpPr>
            <p:cNvPr id="43" name="AutoShape 17">
              <a:extLst>
                <a:ext uri="{FF2B5EF4-FFF2-40B4-BE49-F238E27FC236}">
                  <a16:creationId xmlns:a16="http://schemas.microsoft.com/office/drawing/2014/main" id="{21C8F03F-094B-4C41-B72B-8A867C0B783E}"/>
                </a:ext>
              </a:extLst>
            </p:cNvPr>
            <p:cNvSpPr>
              <a:spLocks noChangeAspect="1" noChangeArrowheads="1"/>
            </p:cNvSpPr>
            <p:nvPr/>
          </p:nvSpPr>
          <p:spPr bwMode="auto">
            <a:xfrm>
              <a:off x="3161" y="7755"/>
              <a:ext cx="7200" cy="43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l-PL"/>
            </a:p>
          </p:txBody>
        </p:sp>
        <p:sp>
          <p:nvSpPr>
            <p:cNvPr id="44" name="Oval 18">
              <a:extLst>
                <a:ext uri="{FF2B5EF4-FFF2-40B4-BE49-F238E27FC236}">
                  <a16:creationId xmlns:a16="http://schemas.microsoft.com/office/drawing/2014/main" id="{05800781-B663-4628-AE15-B40B54861A4E}"/>
                </a:ext>
              </a:extLst>
            </p:cNvPr>
            <p:cNvSpPr>
              <a:spLocks noChangeArrowheads="1"/>
            </p:cNvSpPr>
            <p:nvPr/>
          </p:nvSpPr>
          <p:spPr bwMode="auto">
            <a:xfrm>
              <a:off x="6819" y="7899"/>
              <a:ext cx="1728" cy="1728"/>
            </a:xfrm>
            <a:prstGeom prst="ellipse">
              <a:avLst/>
            </a:prstGeom>
            <a:grpFill/>
            <a:ln w="9525">
              <a:solidFill>
                <a:srgbClr val="000000"/>
              </a:solidFill>
              <a:round/>
              <a:headEnd/>
              <a:tailEnd/>
            </a:ln>
          </p:spPr>
          <p:txBody>
            <a:bodyPr/>
            <a:lstStyle/>
            <a:p>
              <a:endParaRPr lang="pl-PL"/>
            </a:p>
          </p:txBody>
        </p:sp>
        <p:sp>
          <p:nvSpPr>
            <p:cNvPr id="45" name="Oval 19">
              <a:extLst>
                <a:ext uri="{FF2B5EF4-FFF2-40B4-BE49-F238E27FC236}">
                  <a16:creationId xmlns:a16="http://schemas.microsoft.com/office/drawing/2014/main" id="{854E1535-3902-476C-A541-E0164567F3EA}"/>
                </a:ext>
              </a:extLst>
            </p:cNvPr>
            <p:cNvSpPr>
              <a:spLocks noChangeArrowheads="1"/>
            </p:cNvSpPr>
            <p:nvPr/>
          </p:nvSpPr>
          <p:spPr bwMode="auto">
            <a:xfrm>
              <a:off x="4947" y="9627"/>
              <a:ext cx="1728" cy="1728"/>
            </a:xfrm>
            <a:prstGeom prst="ellipse">
              <a:avLst/>
            </a:prstGeom>
            <a:grpFill/>
            <a:ln w="9525">
              <a:solidFill>
                <a:srgbClr val="000000"/>
              </a:solidFill>
              <a:round/>
              <a:headEnd/>
              <a:tailEnd/>
            </a:ln>
          </p:spPr>
          <p:txBody>
            <a:bodyPr/>
            <a:lstStyle/>
            <a:p>
              <a:endParaRPr lang="pl-PL"/>
            </a:p>
          </p:txBody>
        </p:sp>
        <p:sp>
          <p:nvSpPr>
            <p:cNvPr id="46" name="Line 20">
              <a:extLst>
                <a:ext uri="{FF2B5EF4-FFF2-40B4-BE49-F238E27FC236}">
                  <a16:creationId xmlns:a16="http://schemas.microsoft.com/office/drawing/2014/main" id="{640C4BE6-1BD8-4529-A6B4-F4F5AD1BDFF1}"/>
                </a:ext>
              </a:extLst>
            </p:cNvPr>
            <p:cNvSpPr>
              <a:spLocks noChangeShapeType="1"/>
            </p:cNvSpPr>
            <p:nvPr/>
          </p:nvSpPr>
          <p:spPr bwMode="auto">
            <a:xfrm>
              <a:off x="3507" y="10491"/>
              <a:ext cx="6624" cy="0"/>
            </a:xfrm>
            <a:prstGeom prst="line">
              <a:avLst/>
            </a:prstGeom>
            <a:grpFill/>
            <a:ln w="9525">
              <a:solidFill>
                <a:srgbClr val="000000"/>
              </a:solidFill>
              <a:prstDash val="dash"/>
              <a:round/>
              <a:headEnd/>
              <a:tailEnd/>
            </a:ln>
            <a:extLst/>
          </p:spPr>
          <p:txBody>
            <a:bodyPr/>
            <a:lstStyle/>
            <a:p>
              <a:endParaRPr lang="pl-PL"/>
            </a:p>
          </p:txBody>
        </p:sp>
        <p:sp>
          <p:nvSpPr>
            <p:cNvPr id="47" name="Oval 21">
              <a:extLst>
                <a:ext uri="{FF2B5EF4-FFF2-40B4-BE49-F238E27FC236}">
                  <a16:creationId xmlns:a16="http://schemas.microsoft.com/office/drawing/2014/main" id="{0F48EB59-4E5B-430C-AB48-99DD2ED8ABB7}"/>
                </a:ext>
              </a:extLst>
            </p:cNvPr>
            <p:cNvSpPr>
              <a:spLocks noChangeArrowheads="1"/>
            </p:cNvSpPr>
            <p:nvPr/>
          </p:nvSpPr>
          <p:spPr bwMode="auto">
            <a:xfrm>
              <a:off x="4227" y="10491"/>
              <a:ext cx="144" cy="144"/>
            </a:xfrm>
            <a:prstGeom prst="ellipse">
              <a:avLst/>
            </a:prstGeom>
            <a:grpFill/>
            <a:ln w="9525">
              <a:solidFill>
                <a:srgbClr val="000000"/>
              </a:solidFill>
              <a:round/>
              <a:headEnd/>
              <a:tailEnd/>
            </a:ln>
          </p:spPr>
          <p:txBody>
            <a:bodyPr/>
            <a:lstStyle/>
            <a:p>
              <a:endParaRPr lang="pl-PL"/>
            </a:p>
          </p:txBody>
        </p:sp>
        <p:sp>
          <p:nvSpPr>
            <p:cNvPr id="48" name="Oval 22">
              <a:extLst>
                <a:ext uri="{FF2B5EF4-FFF2-40B4-BE49-F238E27FC236}">
                  <a16:creationId xmlns:a16="http://schemas.microsoft.com/office/drawing/2014/main" id="{25549093-30B7-4873-B4E3-65CA9730BE47}"/>
                </a:ext>
              </a:extLst>
            </p:cNvPr>
            <p:cNvSpPr>
              <a:spLocks noChangeArrowheads="1"/>
            </p:cNvSpPr>
            <p:nvPr/>
          </p:nvSpPr>
          <p:spPr bwMode="auto">
            <a:xfrm>
              <a:off x="4083" y="10347"/>
              <a:ext cx="144" cy="144"/>
            </a:xfrm>
            <a:prstGeom prst="ellipse">
              <a:avLst/>
            </a:prstGeom>
            <a:grpFill/>
            <a:ln w="9525">
              <a:solidFill>
                <a:srgbClr val="000000"/>
              </a:solidFill>
              <a:round/>
              <a:headEnd/>
              <a:tailEnd/>
            </a:ln>
          </p:spPr>
          <p:txBody>
            <a:bodyPr/>
            <a:lstStyle/>
            <a:p>
              <a:endParaRPr lang="pl-PL"/>
            </a:p>
          </p:txBody>
        </p:sp>
        <p:sp>
          <p:nvSpPr>
            <p:cNvPr id="49" name="Oval 23">
              <a:extLst>
                <a:ext uri="{FF2B5EF4-FFF2-40B4-BE49-F238E27FC236}">
                  <a16:creationId xmlns:a16="http://schemas.microsoft.com/office/drawing/2014/main" id="{04D64477-C4CA-4B81-84EB-901CD0783D11}"/>
                </a:ext>
              </a:extLst>
            </p:cNvPr>
            <p:cNvSpPr>
              <a:spLocks noChangeArrowheads="1"/>
            </p:cNvSpPr>
            <p:nvPr/>
          </p:nvSpPr>
          <p:spPr bwMode="auto">
            <a:xfrm>
              <a:off x="4659" y="10491"/>
              <a:ext cx="144" cy="144"/>
            </a:xfrm>
            <a:prstGeom prst="ellipse">
              <a:avLst/>
            </a:prstGeom>
            <a:grpFill/>
            <a:ln w="9525">
              <a:solidFill>
                <a:srgbClr val="000000"/>
              </a:solidFill>
              <a:round/>
              <a:headEnd/>
              <a:tailEnd/>
            </a:ln>
          </p:spPr>
          <p:txBody>
            <a:bodyPr/>
            <a:lstStyle/>
            <a:p>
              <a:endParaRPr lang="pl-PL"/>
            </a:p>
          </p:txBody>
        </p:sp>
        <p:sp>
          <p:nvSpPr>
            <p:cNvPr id="50" name="Oval 24">
              <a:extLst>
                <a:ext uri="{FF2B5EF4-FFF2-40B4-BE49-F238E27FC236}">
                  <a16:creationId xmlns:a16="http://schemas.microsoft.com/office/drawing/2014/main" id="{E2191379-7A6C-4774-BE0C-01347D68C08E}"/>
                </a:ext>
              </a:extLst>
            </p:cNvPr>
            <p:cNvSpPr>
              <a:spLocks noChangeArrowheads="1"/>
            </p:cNvSpPr>
            <p:nvPr/>
          </p:nvSpPr>
          <p:spPr bwMode="auto">
            <a:xfrm>
              <a:off x="5955" y="10203"/>
              <a:ext cx="144" cy="144"/>
            </a:xfrm>
            <a:prstGeom prst="ellipse">
              <a:avLst/>
            </a:prstGeom>
            <a:grpFill/>
            <a:ln w="9525">
              <a:solidFill>
                <a:srgbClr val="000000"/>
              </a:solidFill>
              <a:round/>
              <a:headEnd/>
              <a:tailEnd/>
            </a:ln>
          </p:spPr>
          <p:txBody>
            <a:bodyPr/>
            <a:lstStyle/>
            <a:p>
              <a:endParaRPr lang="pl-PL"/>
            </a:p>
          </p:txBody>
        </p:sp>
        <p:sp>
          <p:nvSpPr>
            <p:cNvPr id="51" name="Oval 25">
              <a:extLst>
                <a:ext uri="{FF2B5EF4-FFF2-40B4-BE49-F238E27FC236}">
                  <a16:creationId xmlns:a16="http://schemas.microsoft.com/office/drawing/2014/main" id="{3D14E617-E567-4D21-8AD0-2E8411D17A8F}"/>
                </a:ext>
              </a:extLst>
            </p:cNvPr>
            <p:cNvSpPr>
              <a:spLocks noChangeArrowheads="1"/>
            </p:cNvSpPr>
            <p:nvPr/>
          </p:nvSpPr>
          <p:spPr bwMode="auto">
            <a:xfrm>
              <a:off x="7395" y="10635"/>
              <a:ext cx="144" cy="144"/>
            </a:xfrm>
            <a:prstGeom prst="ellipse">
              <a:avLst/>
            </a:prstGeom>
            <a:grpFill/>
            <a:ln w="9525">
              <a:solidFill>
                <a:srgbClr val="000000"/>
              </a:solidFill>
              <a:round/>
              <a:headEnd/>
              <a:tailEnd/>
            </a:ln>
          </p:spPr>
          <p:txBody>
            <a:bodyPr/>
            <a:lstStyle/>
            <a:p>
              <a:endParaRPr lang="pl-PL"/>
            </a:p>
          </p:txBody>
        </p:sp>
        <p:sp>
          <p:nvSpPr>
            <p:cNvPr id="52" name="Oval 26">
              <a:extLst>
                <a:ext uri="{FF2B5EF4-FFF2-40B4-BE49-F238E27FC236}">
                  <a16:creationId xmlns:a16="http://schemas.microsoft.com/office/drawing/2014/main" id="{5E6C31BA-95B3-43E3-A0E4-F8DF9A7200F0}"/>
                </a:ext>
              </a:extLst>
            </p:cNvPr>
            <p:cNvSpPr>
              <a:spLocks noChangeArrowheads="1"/>
            </p:cNvSpPr>
            <p:nvPr/>
          </p:nvSpPr>
          <p:spPr bwMode="auto">
            <a:xfrm>
              <a:off x="7539" y="11067"/>
              <a:ext cx="144" cy="144"/>
            </a:xfrm>
            <a:prstGeom prst="ellipse">
              <a:avLst/>
            </a:prstGeom>
            <a:grpFill/>
            <a:ln w="9525">
              <a:solidFill>
                <a:srgbClr val="000000"/>
              </a:solidFill>
              <a:round/>
              <a:headEnd/>
              <a:tailEnd/>
            </a:ln>
          </p:spPr>
          <p:txBody>
            <a:bodyPr/>
            <a:lstStyle/>
            <a:p>
              <a:endParaRPr lang="pl-PL"/>
            </a:p>
          </p:txBody>
        </p:sp>
        <p:sp>
          <p:nvSpPr>
            <p:cNvPr id="53" name="Oval 27">
              <a:extLst>
                <a:ext uri="{FF2B5EF4-FFF2-40B4-BE49-F238E27FC236}">
                  <a16:creationId xmlns:a16="http://schemas.microsoft.com/office/drawing/2014/main" id="{0D062E96-9A5B-4B0B-8555-19D147CD62A4}"/>
                </a:ext>
              </a:extLst>
            </p:cNvPr>
            <p:cNvSpPr>
              <a:spLocks noChangeArrowheads="1"/>
            </p:cNvSpPr>
            <p:nvPr/>
          </p:nvSpPr>
          <p:spPr bwMode="auto">
            <a:xfrm>
              <a:off x="7827" y="10923"/>
              <a:ext cx="144" cy="144"/>
            </a:xfrm>
            <a:prstGeom prst="ellipse">
              <a:avLst/>
            </a:prstGeom>
            <a:grpFill/>
            <a:ln w="9525">
              <a:solidFill>
                <a:srgbClr val="000000"/>
              </a:solidFill>
              <a:round/>
              <a:headEnd/>
              <a:tailEnd/>
            </a:ln>
          </p:spPr>
          <p:txBody>
            <a:bodyPr/>
            <a:lstStyle/>
            <a:p>
              <a:endParaRPr lang="pl-PL"/>
            </a:p>
          </p:txBody>
        </p:sp>
        <p:sp>
          <p:nvSpPr>
            <p:cNvPr id="54" name="Oval 28">
              <a:extLst>
                <a:ext uri="{FF2B5EF4-FFF2-40B4-BE49-F238E27FC236}">
                  <a16:creationId xmlns:a16="http://schemas.microsoft.com/office/drawing/2014/main" id="{228C7F95-B5C6-411A-AEDA-7BD1F25DA7CA}"/>
                </a:ext>
              </a:extLst>
            </p:cNvPr>
            <p:cNvSpPr>
              <a:spLocks noChangeArrowheads="1"/>
            </p:cNvSpPr>
            <p:nvPr/>
          </p:nvSpPr>
          <p:spPr bwMode="auto">
            <a:xfrm>
              <a:off x="7971" y="11355"/>
              <a:ext cx="144" cy="144"/>
            </a:xfrm>
            <a:prstGeom prst="ellipse">
              <a:avLst/>
            </a:prstGeom>
            <a:grpFill/>
            <a:ln w="9525">
              <a:solidFill>
                <a:srgbClr val="000000"/>
              </a:solidFill>
              <a:round/>
              <a:headEnd/>
              <a:tailEnd/>
            </a:ln>
          </p:spPr>
          <p:txBody>
            <a:bodyPr/>
            <a:lstStyle/>
            <a:p>
              <a:endParaRPr lang="pl-PL"/>
            </a:p>
          </p:txBody>
        </p:sp>
        <p:sp>
          <p:nvSpPr>
            <p:cNvPr id="55" name="Oval 29">
              <a:extLst>
                <a:ext uri="{FF2B5EF4-FFF2-40B4-BE49-F238E27FC236}">
                  <a16:creationId xmlns:a16="http://schemas.microsoft.com/office/drawing/2014/main" id="{4364331C-0C20-466B-8C68-BD366F272FDE}"/>
                </a:ext>
              </a:extLst>
            </p:cNvPr>
            <p:cNvSpPr>
              <a:spLocks noChangeArrowheads="1"/>
            </p:cNvSpPr>
            <p:nvPr/>
          </p:nvSpPr>
          <p:spPr bwMode="auto">
            <a:xfrm>
              <a:off x="8115" y="10347"/>
              <a:ext cx="144" cy="144"/>
            </a:xfrm>
            <a:prstGeom prst="ellipse">
              <a:avLst/>
            </a:prstGeom>
            <a:grpFill/>
            <a:ln w="9525">
              <a:solidFill>
                <a:srgbClr val="000000"/>
              </a:solidFill>
              <a:round/>
              <a:headEnd/>
              <a:tailEnd/>
            </a:ln>
          </p:spPr>
          <p:txBody>
            <a:bodyPr/>
            <a:lstStyle/>
            <a:p>
              <a:endParaRPr lang="pl-PL"/>
            </a:p>
          </p:txBody>
        </p:sp>
        <p:sp>
          <p:nvSpPr>
            <p:cNvPr id="56" name="Oval 30">
              <a:extLst>
                <a:ext uri="{FF2B5EF4-FFF2-40B4-BE49-F238E27FC236}">
                  <a16:creationId xmlns:a16="http://schemas.microsoft.com/office/drawing/2014/main" id="{5DBCD276-0C3A-4210-A04F-8902F3048E33}"/>
                </a:ext>
              </a:extLst>
            </p:cNvPr>
            <p:cNvSpPr>
              <a:spLocks noChangeArrowheads="1"/>
            </p:cNvSpPr>
            <p:nvPr/>
          </p:nvSpPr>
          <p:spPr bwMode="auto">
            <a:xfrm>
              <a:off x="8547" y="10491"/>
              <a:ext cx="144" cy="144"/>
            </a:xfrm>
            <a:prstGeom prst="ellipse">
              <a:avLst/>
            </a:prstGeom>
            <a:grpFill/>
            <a:ln w="9525">
              <a:solidFill>
                <a:srgbClr val="000000"/>
              </a:solidFill>
              <a:round/>
              <a:headEnd/>
              <a:tailEnd/>
            </a:ln>
          </p:spPr>
          <p:txBody>
            <a:bodyPr/>
            <a:lstStyle/>
            <a:p>
              <a:endParaRPr lang="pl-PL"/>
            </a:p>
          </p:txBody>
        </p:sp>
        <p:sp>
          <p:nvSpPr>
            <p:cNvPr id="57" name="Oval 31">
              <a:extLst>
                <a:ext uri="{FF2B5EF4-FFF2-40B4-BE49-F238E27FC236}">
                  <a16:creationId xmlns:a16="http://schemas.microsoft.com/office/drawing/2014/main" id="{C0C68457-FA5A-4375-9CCE-187A3832728A}"/>
                </a:ext>
              </a:extLst>
            </p:cNvPr>
            <p:cNvSpPr>
              <a:spLocks noChangeArrowheads="1"/>
            </p:cNvSpPr>
            <p:nvPr/>
          </p:nvSpPr>
          <p:spPr bwMode="auto">
            <a:xfrm>
              <a:off x="8979" y="10347"/>
              <a:ext cx="144" cy="144"/>
            </a:xfrm>
            <a:prstGeom prst="ellipse">
              <a:avLst/>
            </a:prstGeom>
            <a:grpFill/>
            <a:ln w="9525">
              <a:solidFill>
                <a:srgbClr val="000000"/>
              </a:solidFill>
              <a:round/>
              <a:headEnd/>
              <a:tailEnd/>
            </a:ln>
          </p:spPr>
          <p:txBody>
            <a:bodyPr/>
            <a:lstStyle/>
            <a:p>
              <a:endParaRPr lang="pl-PL"/>
            </a:p>
          </p:txBody>
        </p:sp>
        <p:sp>
          <p:nvSpPr>
            <p:cNvPr id="58" name="Oval 32">
              <a:extLst>
                <a:ext uri="{FF2B5EF4-FFF2-40B4-BE49-F238E27FC236}">
                  <a16:creationId xmlns:a16="http://schemas.microsoft.com/office/drawing/2014/main" id="{B4800A13-B6ED-4970-B753-B9A392A5C6D5}"/>
                </a:ext>
              </a:extLst>
            </p:cNvPr>
            <p:cNvSpPr>
              <a:spLocks noChangeArrowheads="1"/>
            </p:cNvSpPr>
            <p:nvPr/>
          </p:nvSpPr>
          <p:spPr bwMode="auto">
            <a:xfrm>
              <a:off x="5523" y="10491"/>
              <a:ext cx="144" cy="144"/>
            </a:xfrm>
            <a:prstGeom prst="ellipse">
              <a:avLst/>
            </a:prstGeom>
            <a:grpFill/>
            <a:ln w="9525">
              <a:solidFill>
                <a:srgbClr val="000000"/>
              </a:solidFill>
              <a:round/>
              <a:headEnd/>
              <a:tailEnd/>
            </a:ln>
          </p:spPr>
          <p:txBody>
            <a:bodyPr/>
            <a:lstStyle/>
            <a:p>
              <a:endParaRPr lang="pl-PL"/>
            </a:p>
          </p:txBody>
        </p:sp>
        <p:sp>
          <p:nvSpPr>
            <p:cNvPr id="59" name="Oval 33">
              <a:extLst>
                <a:ext uri="{FF2B5EF4-FFF2-40B4-BE49-F238E27FC236}">
                  <a16:creationId xmlns:a16="http://schemas.microsoft.com/office/drawing/2014/main" id="{BA6C4387-72C3-4149-BE67-59C2118BB4CF}"/>
                </a:ext>
              </a:extLst>
            </p:cNvPr>
            <p:cNvSpPr>
              <a:spLocks noChangeArrowheads="1"/>
            </p:cNvSpPr>
            <p:nvPr/>
          </p:nvSpPr>
          <p:spPr bwMode="auto">
            <a:xfrm>
              <a:off x="7107" y="10635"/>
              <a:ext cx="144" cy="144"/>
            </a:xfrm>
            <a:prstGeom prst="ellipse">
              <a:avLst/>
            </a:prstGeom>
            <a:grpFill/>
            <a:ln w="9525">
              <a:solidFill>
                <a:srgbClr val="000000"/>
              </a:solidFill>
              <a:round/>
              <a:headEnd/>
              <a:tailEnd/>
            </a:ln>
          </p:spPr>
          <p:txBody>
            <a:bodyPr/>
            <a:lstStyle/>
            <a:p>
              <a:endParaRPr lang="pl-PL"/>
            </a:p>
          </p:txBody>
        </p:sp>
        <p:sp>
          <p:nvSpPr>
            <p:cNvPr id="60" name="Oval 34">
              <a:extLst>
                <a:ext uri="{FF2B5EF4-FFF2-40B4-BE49-F238E27FC236}">
                  <a16:creationId xmlns:a16="http://schemas.microsoft.com/office/drawing/2014/main" id="{601E5990-F5AD-442C-91AE-58DC4902BD58}"/>
                </a:ext>
              </a:extLst>
            </p:cNvPr>
            <p:cNvSpPr>
              <a:spLocks noChangeArrowheads="1"/>
            </p:cNvSpPr>
            <p:nvPr/>
          </p:nvSpPr>
          <p:spPr bwMode="auto">
            <a:xfrm>
              <a:off x="5235" y="10059"/>
              <a:ext cx="144" cy="144"/>
            </a:xfrm>
            <a:prstGeom prst="ellipse">
              <a:avLst/>
            </a:prstGeom>
            <a:grpFill/>
            <a:ln w="9525">
              <a:solidFill>
                <a:srgbClr val="000000"/>
              </a:solidFill>
              <a:round/>
              <a:headEnd/>
              <a:tailEnd/>
            </a:ln>
          </p:spPr>
          <p:txBody>
            <a:bodyPr/>
            <a:lstStyle/>
            <a:p>
              <a:endParaRPr lang="pl-PL"/>
            </a:p>
          </p:txBody>
        </p:sp>
        <p:sp>
          <p:nvSpPr>
            <p:cNvPr id="61" name="Oval 35">
              <a:extLst>
                <a:ext uri="{FF2B5EF4-FFF2-40B4-BE49-F238E27FC236}">
                  <a16:creationId xmlns:a16="http://schemas.microsoft.com/office/drawing/2014/main" id="{5FAA5EE9-1822-4246-A9D8-49579026A1F2}"/>
                </a:ext>
              </a:extLst>
            </p:cNvPr>
            <p:cNvSpPr>
              <a:spLocks noChangeArrowheads="1"/>
            </p:cNvSpPr>
            <p:nvPr/>
          </p:nvSpPr>
          <p:spPr bwMode="auto">
            <a:xfrm>
              <a:off x="6819" y="10347"/>
              <a:ext cx="144" cy="144"/>
            </a:xfrm>
            <a:prstGeom prst="ellipse">
              <a:avLst/>
            </a:prstGeom>
            <a:grpFill/>
            <a:ln w="9525">
              <a:solidFill>
                <a:srgbClr val="000000"/>
              </a:solidFill>
              <a:round/>
              <a:headEnd/>
              <a:tailEnd/>
            </a:ln>
          </p:spPr>
          <p:txBody>
            <a:bodyPr/>
            <a:lstStyle/>
            <a:p>
              <a:endParaRPr lang="pl-PL"/>
            </a:p>
          </p:txBody>
        </p:sp>
        <p:sp>
          <p:nvSpPr>
            <p:cNvPr id="62" name="Oval 36">
              <a:extLst>
                <a:ext uri="{FF2B5EF4-FFF2-40B4-BE49-F238E27FC236}">
                  <a16:creationId xmlns:a16="http://schemas.microsoft.com/office/drawing/2014/main" id="{588F31C9-0067-4D84-B314-4D2436C64C51}"/>
                </a:ext>
              </a:extLst>
            </p:cNvPr>
            <p:cNvSpPr>
              <a:spLocks noChangeArrowheads="1"/>
            </p:cNvSpPr>
            <p:nvPr/>
          </p:nvSpPr>
          <p:spPr bwMode="auto">
            <a:xfrm>
              <a:off x="6819" y="9771"/>
              <a:ext cx="144" cy="144"/>
            </a:xfrm>
            <a:prstGeom prst="ellipse">
              <a:avLst/>
            </a:prstGeom>
            <a:grpFill/>
            <a:ln w="9525">
              <a:solidFill>
                <a:srgbClr val="000000"/>
              </a:solidFill>
              <a:round/>
              <a:headEnd/>
              <a:tailEnd/>
            </a:ln>
          </p:spPr>
          <p:txBody>
            <a:bodyPr/>
            <a:lstStyle/>
            <a:p>
              <a:endParaRPr lang="pl-PL"/>
            </a:p>
          </p:txBody>
        </p:sp>
        <p:sp>
          <p:nvSpPr>
            <p:cNvPr id="63" name="Oval 37">
              <a:extLst>
                <a:ext uri="{FF2B5EF4-FFF2-40B4-BE49-F238E27FC236}">
                  <a16:creationId xmlns:a16="http://schemas.microsoft.com/office/drawing/2014/main" id="{AD228F80-2EAA-4400-BF89-1C1E5DA8A45B}"/>
                </a:ext>
              </a:extLst>
            </p:cNvPr>
            <p:cNvSpPr>
              <a:spLocks noChangeArrowheads="1"/>
            </p:cNvSpPr>
            <p:nvPr/>
          </p:nvSpPr>
          <p:spPr bwMode="auto">
            <a:xfrm>
              <a:off x="6963" y="9483"/>
              <a:ext cx="144" cy="144"/>
            </a:xfrm>
            <a:prstGeom prst="ellipse">
              <a:avLst/>
            </a:prstGeom>
            <a:grpFill/>
            <a:ln w="9525">
              <a:solidFill>
                <a:srgbClr val="000000"/>
              </a:solidFill>
              <a:round/>
              <a:headEnd/>
              <a:tailEnd/>
            </a:ln>
          </p:spPr>
          <p:txBody>
            <a:bodyPr/>
            <a:lstStyle/>
            <a:p>
              <a:endParaRPr lang="pl-PL"/>
            </a:p>
          </p:txBody>
        </p:sp>
        <p:sp>
          <p:nvSpPr>
            <p:cNvPr id="64" name="Oval 38">
              <a:extLst>
                <a:ext uri="{FF2B5EF4-FFF2-40B4-BE49-F238E27FC236}">
                  <a16:creationId xmlns:a16="http://schemas.microsoft.com/office/drawing/2014/main" id="{FA85D196-9A25-43EB-B805-1443B9E22149}"/>
                </a:ext>
              </a:extLst>
            </p:cNvPr>
            <p:cNvSpPr>
              <a:spLocks noChangeArrowheads="1"/>
            </p:cNvSpPr>
            <p:nvPr/>
          </p:nvSpPr>
          <p:spPr bwMode="auto">
            <a:xfrm>
              <a:off x="7683" y="9195"/>
              <a:ext cx="144" cy="144"/>
            </a:xfrm>
            <a:prstGeom prst="ellipse">
              <a:avLst/>
            </a:prstGeom>
            <a:grpFill/>
            <a:ln w="9525">
              <a:solidFill>
                <a:srgbClr val="000000"/>
              </a:solidFill>
              <a:round/>
              <a:headEnd/>
              <a:tailEnd/>
            </a:ln>
          </p:spPr>
          <p:txBody>
            <a:bodyPr/>
            <a:lstStyle/>
            <a:p>
              <a:endParaRPr lang="pl-PL"/>
            </a:p>
          </p:txBody>
        </p:sp>
        <p:sp>
          <p:nvSpPr>
            <p:cNvPr id="65" name="Oval 39">
              <a:extLst>
                <a:ext uri="{FF2B5EF4-FFF2-40B4-BE49-F238E27FC236}">
                  <a16:creationId xmlns:a16="http://schemas.microsoft.com/office/drawing/2014/main" id="{10BABB28-48A8-4E06-9470-E450BEABEA1A}"/>
                </a:ext>
              </a:extLst>
            </p:cNvPr>
            <p:cNvSpPr>
              <a:spLocks noChangeArrowheads="1"/>
            </p:cNvSpPr>
            <p:nvPr/>
          </p:nvSpPr>
          <p:spPr bwMode="auto">
            <a:xfrm>
              <a:off x="7395" y="9051"/>
              <a:ext cx="144" cy="144"/>
            </a:xfrm>
            <a:prstGeom prst="ellipse">
              <a:avLst/>
            </a:prstGeom>
            <a:grpFill/>
            <a:ln w="9525">
              <a:solidFill>
                <a:srgbClr val="000000"/>
              </a:solidFill>
              <a:round/>
              <a:headEnd/>
              <a:tailEnd/>
            </a:ln>
          </p:spPr>
          <p:txBody>
            <a:bodyPr/>
            <a:lstStyle/>
            <a:p>
              <a:endParaRPr lang="pl-PL"/>
            </a:p>
          </p:txBody>
        </p:sp>
        <p:sp>
          <p:nvSpPr>
            <p:cNvPr id="66" name="Oval 40">
              <a:extLst>
                <a:ext uri="{FF2B5EF4-FFF2-40B4-BE49-F238E27FC236}">
                  <a16:creationId xmlns:a16="http://schemas.microsoft.com/office/drawing/2014/main" id="{21CCBB05-F36E-4BBA-9A98-D450D46D799D}"/>
                </a:ext>
              </a:extLst>
            </p:cNvPr>
            <p:cNvSpPr>
              <a:spLocks noChangeArrowheads="1"/>
            </p:cNvSpPr>
            <p:nvPr/>
          </p:nvSpPr>
          <p:spPr bwMode="auto">
            <a:xfrm>
              <a:off x="7395" y="8763"/>
              <a:ext cx="144" cy="144"/>
            </a:xfrm>
            <a:prstGeom prst="ellipse">
              <a:avLst/>
            </a:prstGeom>
            <a:grpFill/>
            <a:ln w="9525">
              <a:solidFill>
                <a:srgbClr val="000000"/>
              </a:solidFill>
              <a:round/>
              <a:headEnd/>
              <a:tailEnd/>
            </a:ln>
          </p:spPr>
          <p:txBody>
            <a:bodyPr/>
            <a:lstStyle/>
            <a:p>
              <a:endParaRPr lang="pl-PL"/>
            </a:p>
          </p:txBody>
        </p:sp>
        <p:sp>
          <p:nvSpPr>
            <p:cNvPr id="67" name="Oval 41">
              <a:extLst>
                <a:ext uri="{FF2B5EF4-FFF2-40B4-BE49-F238E27FC236}">
                  <a16:creationId xmlns:a16="http://schemas.microsoft.com/office/drawing/2014/main" id="{2972BFBE-83D6-4A3C-B6C2-13FBA1EE6D85}"/>
                </a:ext>
              </a:extLst>
            </p:cNvPr>
            <p:cNvSpPr>
              <a:spLocks noChangeArrowheads="1"/>
            </p:cNvSpPr>
            <p:nvPr/>
          </p:nvSpPr>
          <p:spPr bwMode="auto">
            <a:xfrm>
              <a:off x="5955" y="10779"/>
              <a:ext cx="144" cy="144"/>
            </a:xfrm>
            <a:prstGeom prst="ellipse">
              <a:avLst/>
            </a:prstGeom>
            <a:grpFill/>
            <a:ln w="9525">
              <a:solidFill>
                <a:srgbClr val="000000"/>
              </a:solidFill>
              <a:round/>
              <a:headEnd/>
              <a:tailEnd/>
            </a:ln>
          </p:spPr>
          <p:txBody>
            <a:bodyPr/>
            <a:lstStyle/>
            <a:p>
              <a:endParaRPr lang="pl-PL"/>
            </a:p>
          </p:txBody>
        </p:sp>
        <p:sp>
          <p:nvSpPr>
            <p:cNvPr id="68" name="Oval 42">
              <a:extLst>
                <a:ext uri="{FF2B5EF4-FFF2-40B4-BE49-F238E27FC236}">
                  <a16:creationId xmlns:a16="http://schemas.microsoft.com/office/drawing/2014/main" id="{0683E611-90EA-4918-9150-FEAF61B5B19B}"/>
                </a:ext>
              </a:extLst>
            </p:cNvPr>
            <p:cNvSpPr>
              <a:spLocks noChangeArrowheads="1"/>
            </p:cNvSpPr>
            <p:nvPr/>
          </p:nvSpPr>
          <p:spPr bwMode="auto">
            <a:xfrm>
              <a:off x="6531" y="9195"/>
              <a:ext cx="144" cy="144"/>
            </a:xfrm>
            <a:prstGeom prst="ellipse">
              <a:avLst/>
            </a:prstGeom>
            <a:grpFill/>
            <a:ln w="9525">
              <a:solidFill>
                <a:srgbClr val="000000"/>
              </a:solidFill>
              <a:round/>
              <a:headEnd/>
              <a:tailEnd/>
            </a:ln>
          </p:spPr>
          <p:txBody>
            <a:bodyPr/>
            <a:lstStyle/>
            <a:p>
              <a:endParaRPr lang="pl-PL"/>
            </a:p>
          </p:txBody>
        </p:sp>
        <p:sp>
          <p:nvSpPr>
            <p:cNvPr id="69" name="Oval 43">
              <a:extLst>
                <a:ext uri="{FF2B5EF4-FFF2-40B4-BE49-F238E27FC236}">
                  <a16:creationId xmlns:a16="http://schemas.microsoft.com/office/drawing/2014/main" id="{79A79E8A-B838-42DB-A52D-00F1D089CA52}"/>
                </a:ext>
              </a:extLst>
            </p:cNvPr>
            <p:cNvSpPr>
              <a:spLocks noChangeArrowheads="1"/>
            </p:cNvSpPr>
            <p:nvPr/>
          </p:nvSpPr>
          <p:spPr bwMode="auto">
            <a:xfrm>
              <a:off x="9555" y="10635"/>
              <a:ext cx="144" cy="144"/>
            </a:xfrm>
            <a:prstGeom prst="ellipse">
              <a:avLst/>
            </a:prstGeom>
            <a:grpFill/>
            <a:ln w="9525">
              <a:solidFill>
                <a:srgbClr val="000000"/>
              </a:solidFill>
              <a:round/>
              <a:headEnd/>
              <a:tailEnd/>
            </a:ln>
          </p:spPr>
          <p:txBody>
            <a:bodyPr/>
            <a:lstStyle/>
            <a:p>
              <a:endParaRPr lang="pl-PL"/>
            </a:p>
          </p:txBody>
        </p:sp>
        <p:sp>
          <p:nvSpPr>
            <p:cNvPr id="70" name="Text Box 44">
              <a:extLst>
                <a:ext uri="{FF2B5EF4-FFF2-40B4-BE49-F238E27FC236}">
                  <a16:creationId xmlns:a16="http://schemas.microsoft.com/office/drawing/2014/main" id="{61B368EB-9E69-4C93-9CC7-BE73F6FEEAB1}"/>
                </a:ext>
              </a:extLst>
            </p:cNvPr>
            <p:cNvSpPr txBox="1">
              <a:spLocks noChangeArrowheads="1"/>
            </p:cNvSpPr>
            <p:nvPr/>
          </p:nvSpPr>
          <p:spPr bwMode="auto">
            <a:xfrm>
              <a:off x="9555" y="10923"/>
              <a:ext cx="432" cy="4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z="1200" b="0">
                  <a:latin typeface="Times New Roman" panose="02020603050405020304" pitchFamily="18" charset="0"/>
                </a:rPr>
                <a:t>p</a:t>
              </a:r>
              <a:r>
                <a:rPr lang="pl-PL" altLang="pl-PL" sz="1200" b="0" baseline="30000">
                  <a:latin typeface="Times New Roman" panose="02020603050405020304" pitchFamily="18" charset="0"/>
                </a:rPr>
                <a:t>+</a:t>
              </a:r>
              <a:endParaRPr lang="pl-PL" altLang="pl-PL">
                <a:latin typeface="Times New Roman" panose="02020603050405020304" pitchFamily="18" charset="0"/>
              </a:endParaRPr>
            </a:p>
          </p:txBody>
        </p:sp>
        <p:sp>
          <p:nvSpPr>
            <p:cNvPr id="71" name="Oval 45">
              <a:extLst>
                <a:ext uri="{FF2B5EF4-FFF2-40B4-BE49-F238E27FC236}">
                  <a16:creationId xmlns:a16="http://schemas.microsoft.com/office/drawing/2014/main" id="{729920F6-B2CD-466D-98CD-8D211A925EE9}"/>
                </a:ext>
              </a:extLst>
            </p:cNvPr>
            <p:cNvSpPr>
              <a:spLocks noChangeArrowheads="1"/>
            </p:cNvSpPr>
            <p:nvPr/>
          </p:nvSpPr>
          <p:spPr bwMode="auto">
            <a:xfrm>
              <a:off x="3576" y="8297"/>
              <a:ext cx="144" cy="144"/>
            </a:xfrm>
            <a:prstGeom prst="ellipse">
              <a:avLst/>
            </a:prstGeom>
            <a:grpFill/>
            <a:ln w="9525">
              <a:solidFill>
                <a:srgbClr val="000000"/>
              </a:solidFill>
              <a:round/>
              <a:headEnd/>
              <a:tailEnd/>
            </a:ln>
          </p:spPr>
          <p:txBody>
            <a:bodyPr/>
            <a:lstStyle/>
            <a:p>
              <a:endParaRPr lang="pl-PL"/>
            </a:p>
          </p:txBody>
        </p:sp>
        <p:sp>
          <p:nvSpPr>
            <p:cNvPr id="72" name="Text Box 46">
              <a:extLst>
                <a:ext uri="{FF2B5EF4-FFF2-40B4-BE49-F238E27FC236}">
                  <a16:creationId xmlns:a16="http://schemas.microsoft.com/office/drawing/2014/main" id="{31606486-F4AA-4C4D-B2D2-9603E8D8FD25}"/>
                </a:ext>
              </a:extLst>
            </p:cNvPr>
            <p:cNvSpPr txBox="1">
              <a:spLocks noChangeArrowheads="1"/>
            </p:cNvSpPr>
            <p:nvPr/>
          </p:nvSpPr>
          <p:spPr bwMode="auto">
            <a:xfrm>
              <a:off x="3864" y="8145"/>
              <a:ext cx="2016" cy="3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sz="1200" b="0" dirty="0" err="1">
                  <a:latin typeface="Times New Roman" panose="02020603050405020304" pitchFamily="18" charset="0"/>
                </a:rPr>
                <a:t>ionizations</a:t>
              </a:r>
              <a:endParaRPr lang="pl-PL" altLang="pl-PL" dirty="0">
                <a:latin typeface="Times New Roman" panose="02020603050405020304" pitchFamily="18" charset="0"/>
              </a:endParaRPr>
            </a:p>
          </p:txBody>
        </p:sp>
        <p:sp>
          <p:nvSpPr>
            <p:cNvPr id="73" name="Line 47">
              <a:extLst>
                <a:ext uri="{FF2B5EF4-FFF2-40B4-BE49-F238E27FC236}">
                  <a16:creationId xmlns:a16="http://schemas.microsoft.com/office/drawing/2014/main" id="{AA8FF4C3-776F-4723-B703-970620E52605}"/>
                </a:ext>
              </a:extLst>
            </p:cNvPr>
            <p:cNvSpPr>
              <a:spLocks noChangeShapeType="1"/>
            </p:cNvSpPr>
            <p:nvPr/>
          </p:nvSpPr>
          <p:spPr bwMode="auto">
            <a:xfrm>
              <a:off x="9555" y="10923"/>
              <a:ext cx="432" cy="0"/>
            </a:xfrm>
            <a:prstGeom prst="line">
              <a:avLst/>
            </a:prstGeom>
            <a:grpFill/>
            <a:ln w="9525">
              <a:solidFill>
                <a:srgbClr val="000000"/>
              </a:solidFill>
              <a:round/>
              <a:headEnd/>
              <a:tailEnd type="triangle" w="med" len="med"/>
            </a:ln>
            <a:extLst/>
          </p:spPr>
          <p:txBody>
            <a:bodyPr/>
            <a:lstStyle/>
            <a:p>
              <a:endParaRPr lang="pl-PL"/>
            </a:p>
          </p:txBody>
        </p:sp>
        <p:sp>
          <p:nvSpPr>
            <p:cNvPr id="74" name="Line 48">
              <a:extLst>
                <a:ext uri="{FF2B5EF4-FFF2-40B4-BE49-F238E27FC236}">
                  <a16:creationId xmlns:a16="http://schemas.microsoft.com/office/drawing/2014/main" id="{776FA8D6-7B15-4763-88A4-3AFF5EACF551}"/>
                </a:ext>
              </a:extLst>
            </p:cNvPr>
            <p:cNvSpPr>
              <a:spLocks noChangeShapeType="1"/>
            </p:cNvSpPr>
            <p:nvPr/>
          </p:nvSpPr>
          <p:spPr bwMode="auto">
            <a:xfrm flipV="1">
              <a:off x="7971" y="8831"/>
              <a:ext cx="1152" cy="432"/>
            </a:xfrm>
            <a:prstGeom prst="line">
              <a:avLst/>
            </a:prstGeom>
            <a:grpFill/>
            <a:ln w="9525">
              <a:solidFill>
                <a:srgbClr val="000000"/>
              </a:solidFill>
              <a:round/>
              <a:headEnd type="triangle" w="med" len="med"/>
              <a:tailEnd/>
            </a:ln>
            <a:extLst/>
          </p:spPr>
          <p:txBody>
            <a:bodyPr/>
            <a:lstStyle/>
            <a:p>
              <a:endParaRPr lang="pl-PL"/>
            </a:p>
          </p:txBody>
        </p:sp>
        <p:sp>
          <p:nvSpPr>
            <p:cNvPr id="75" name="Text Box 49">
              <a:extLst>
                <a:ext uri="{FF2B5EF4-FFF2-40B4-BE49-F238E27FC236}">
                  <a16:creationId xmlns:a16="http://schemas.microsoft.com/office/drawing/2014/main" id="{0F59050C-EE91-42C3-AE2C-7F7417F3F4FF}"/>
                </a:ext>
              </a:extLst>
            </p:cNvPr>
            <p:cNvSpPr txBox="1">
              <a:spLocks noChangeArrowheads="1"/>
            </p:cNvSpPr>
            <p:nvPr/>
          </p:nvSpPr>
          <p:spPr bwMode="auto">
            <a:xfrm>
              <a:off x="9123" y="8331"/>
              <a:ext cx="1152" cy="8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pl-PL" altLang="pl-PL" sz="1200" b="0" dirty="0" err="1">
                  <a:latin typeface="Times New Roman" panose="02020603050405020304" pitchFamily="18" charset="0"/>
                </a:rPr>
                <a:t>Indirect</a:t>
              </a:r>
              <a:r>
                <a:rPr lang="pl-PL" altLang="pl-PL" sz="1200" b="0" dirty="0">
                  <a:latin typeface="Times New Roman" panose="02020603050405020304" pitchFamily="18" charset="0"/>
                </a:rPr>
                <a:t> </a:t>
              </a:r>
              <a:r>
                <a:rPr lang="pl-PL" altLang="pl-PL" sz="1200" b="0" dirty="0" err="1">
                  <a:latin typeface="Times New Roman" panose="02020603050405020304" pitchFamily="18" charset="0"/>
                </a:rPr>
                <a:t>events</a:t>
              </a:r>
              <a:endParaRPr lang="pl-PL" altLang="pl-PL" dirty="0">
                <a:latin typeface="Times New Roman" panose="02020603050405020304" pitchFamily="18" charset="0"/>
              </a:endParaRPr>
            </a:p>
          </p:txBody>
        </p:sp>
        <p:sp>
          <p:nvSpPr>
            <p:cNvPr id="76" name="Line 50">
              <a:extLst>
                <a:ext uri="{FF2B5EF4-FFF2-40B4-BE49-F238E27FC236}">
                  <a16:creationId xmlns:a16="http://schemas.microsoft.com/office/drawing/2014/main" id="{767F677D-67B6-4CEA-A763-4DB447E492CB}"/>
                </a:ext>
              </a:extLst>
            </p:cNvPr>
            <p:cNvSpPr>
              <a:spLocks noChangeShapeType="1"/>
            </p:cNvSpPr>
            <p:nvPr/>
          </p:nvSpPr>
          <p:spPr bwMode="auto">
            <a:xfrm>
              <a:off x="5955" y="10923"/>
              <a:ext cx="577" cy="864"/>
            </a:xfrm>
            <a:prstGeom prst="line">
              <a:avLst/>
            </a:prstGeom>
            <a:grpFill/>
            <a:ln w="9525">
              <a:solidFill>
                <a:srgbClr val="000000"/>
              </a:solidFill>
              <a:round/>
              <a:headEnd type="triangle" w="med" len="med"/>
              <a:tailEnd/>
            </a:ln>
            <a:extLst/>
          </p:spPr>
          <p:txBody>
            <a:bodyPr/>
            <a:lstStyle/>
            <a:p>
              <a:endParaRPr lang="pl-PL"/>
            </a:p>
          </p:txBody>
        </p:sp>
        <p:sp>
          <p:nvSpPr>
            <p:cNvPr id="77" name="Text Box 51">
              <a:extLst>
                <a:ext uri="{FF2B5EF4-FFF2-40B4-BE49-F238E27FC236}">
                  <a16:creationId xmlns:a16="http://schemas.microsoft.com/office/drawing/2014/main" id="{DF5BCEB7-8ACA-461D-B2D2-BDB937BF8867}"/>
                </a:ext>
              </a:extLst>
            </p:cNvPr>
            <p:cNvSpPr txBox="1">
              <a:spLocks noChangeArrowheads="1"/>
            </p:cNvSpPr>
            <p:nvPr/>
          </p:nvSpPr>
          <p:spPr bwMode="auto">
            <a:xfrm>
              <a:off x="6531" y="11643"/>
              <a:ext cx="2736" cy="4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pl-PL" altLang="pl-PL" sz="1200" b="0" dirty="0">
                  <a:latin typeface="Times New Roman" panose="02020603050405020304" pitchFamily="18" charset="0"/>
                </a:rPr>
                <a:t>Direct </a:t>
              </a:r>
              <a:r>
                <a:rPr lang="pl-PL" altLang="pl-PL" sz="1200" b="0" dirty="0" err="1">
                  <a:latin typeface="Times New Roman" panose="02020603050405020304" pitchFamily="18" charset="0"/>
                </a:rPr>
                <a:t>events</a:t>
              </a:r>
              <a:endParaRPr lang="pl-PL" altLang="pl-PL" dirty="0">
                <a:latin typeface="Times New Roman" panose="02020603050405020304" pitchFamily="18" charset="0"/>
              </a:endParaRPr>
            </a:p>
          </p:txBody>
        </p:sp>
      </p:grpSp>
      <p:sp>
        <p:nvSpPr>
          <p:cNvPr id="7" name="pole tekstowe 6">
            <a:extLst>
              <a:ext uri="{FF2B5EF4-FFF2-40B4-BE49-F238E27FC236}">
                <a16:creationId xmlns:a16="http://schemas.microsoft.com/office/drawing/2014/main" id="{1065F81E-B4DF-439C-961D-B9BE9EE24C40}"/>
              </a:ext>
            </a:extLst>
          </p:cNvPr>
          <p:cNvSpPr txBox="1"/>
          <p:nvPr/>
        </p:nvSpPr>
        <p:spPr>
          <a:xfrm>
            <a:off x="447692" y="4825668"/>
            <a:ext cx="3418180" cy="1477328"/>
          </a:xfrm>
          <a:prstGeom prst="rect">
            <a:avLst/>
          </a:prstGeom>
          <a:noFill/>
        </p:spPr>
        <p:txBody>
          <a:bodyPr wrap="none" rtlCol="0">
            <a:spAutoFit/>
          </a:bodyPr>
          <a:lstStyle/>
          <a:p>
            <a:r>
              <a:rPr lang="pl-PL" b="1" dirty="0"/>
              <a:t>Tools: </a:t>
            </a:r>
          </a:p>
          <a:p>
            <a:r>
              <a:rPr lang="pl-PL" dirty="0"/>
              <a:t>Monte </a:t>
            </a:r>
            <a:r>
              <a:rPr lang="en-US" dirty="0"/>
              <a:t>Carlo Track Structure codes</a:t>
            </a:r>
          </a:p>
          <a:p>
            <a:r>
              <a:rPr lang="pl-PL" dirty="0"/>
              <a:t>MOCA-8, MOCA-14, TRION</a:t>
            </a:r>
          </a:p>
          <a:p>
            <a:r>
              <a:rPr lang="en-US" dirty="0"/>
              <a:t>Nowadays</a:t>
            </a:r>
            <a:r>
              <a:rPr lang="pl-PL" dirty="0"/>
              <a:t>: GEANT4 DNA</a:t>
            </a:r>
          </a:p>
          <a:p>
            <a:endParaRPr lang="pl-PL" dirty="0"/>
          </a:p>
        </p:txBody>
      </p:sp>
      <p:sp>
        <p:nvSpPr>
          <p:cNvPr id="78" name="pole tekstowe 77">
            <a:extLst>
              <a:ext uri="{FF2B5EF4-FFF2-40B4-BE49-F238E27FC236}">
                <a16:creationId xmlns:a16="http://schemas.microsoft.com/office/drawing/2014/main" id="{7DF7DA6E-FB99-4AEA-9058-226586EB8514}"/>
              </a:ext>
            </a:extLst>
          </p:cNvPr>
          <p:cNvSpPr txBox="1"/>
          <p:nvPr/>
        </p:nvSpPr>
        <p:spPr>
          <a:xfrm>
            <a:off x="4106119" y="4842267"/>
            <a:ext cx="3932776" cy="1754326"/>
          </a:xfrm>
          <a:prstGeom prst="rect">
            <a:avLst/>
          </a:prstGeom>
          <a:noFill/>
        </p:spPr>
        <p:txBody>
          <a:bodyPr wrap="square" rtlCol="0">
            <a:spAutoFit/>
          </a:bodyPr>
          <a:lstStyle/>
          <a:p>
            <a:r>
              <a:rPr lang="en-US" b="1" dirty="0"/>
              <a:t>Results:</a:t>
            </a:r>
          </a:p>
          <a:p>
            <a:pPr marL="285750" indent="-285750">
              <a:buFontTx/>
              <a:buChar char="-"/>
            </a:pPr>
            <a:r>
              <a:rPr lang="en-US" dirty="0"/>
              <a:t>Analytical model for calculation of </a:t>
            </a:r>
            <a:r>
              <a:rPr lang="en-US" dirty="0" err="1"/>
              <a:t>microdos</a:t>
            </a:r>
            <a:r>
              <a:rPr lang="en-US" dirty="0"/>
              <a:t>. distributions for protons</a:t>
            </a:r>
          </a:p>
          <a:p>
            <a:pPr marL="285750" indent="-285750">
              <a:buFontTx/>
              <a:buChar char="-"/>
            </a:pPr>
            <a:r>
              <a:rPr lang="en-US" dirty="0"/>
              <a:t>Simulation </a:t>
            </a:r>
            <a:r>
              <a:rPr lang="pl-PL" dirty="0"/>
              <a:t>of </a:t>
            </a:r>
            <a:r>
              <a:rPr lang="en-US" dirty="0"/>
              <a:t>response of detectors</a:t>
            </a:r>
          </a:p>
          <a:p>
            <a:pPr marL="285750" indent="-285750">
              <a:buFontTx/>
              <a:buChar char="-"/>
            </a:pPr>
            <a:r>
              <a:rPr lang="en-US" dirty="0"/>
              <a:t>Biological Response Function </a:t>
            </a:r>
          </a:p>
          <a:p>
            <a:endParaRPr lang="en-US" dirty="0"/>
          </a:p>
        </p:txBody>
      </p:sp>
    </p:spTree>
    <p:extLst>
      <p:ext uri="{BB962C8B-B14F-4D97-AF65-F5344CB8AC3E}">
        <p14:creationId xmlns:p14="http://schemas.microsoft.com/office/powerpoint/2010/main" val="2368879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A552633-4243-BA83-E15A-119D7DD24D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
          <a:stretch/>
        </p:blipFill>
        <p:spPr>
          <a:xfrm>
            <a:off x="1985275" y="-14543"/>
            <a:ext cx="10206725" cy="6872543"/>
          </a:xfrm>
          <a:prstGeom prst="rect">
            <a:avLst/>
          </a:prstGeom>
        </p:spPr>
      </p:pic>
      <p:sp>
        <p:nvSpPr>
          <p:cNvPr id="4" name="Text Box 4">
            <a:extLst>
              <a:ext uri="{FF2B5EF4-FFF2-40B4-BE49-F238E27FC236}">
                <a16:creationId xmlns:a16="http://schemas.microsoft.com/office/drawing/2014/main" id="{C13B75ED-FB3B-57A4-2A27-0C98621DF7E6}"/>
              </a:ext>
            </a:extLst>
          </p:cNvPr>
          <p:cNvSpPr txBox="1">
            <a:spLocks noChangeArrowheads="1"/>
          </p:cNvSpPr>
          <p:nvPr/>
        </p:nvSpPr>
        <p:spPr bwMode="auto">
          <a:xfrm>
            <a:off x="66502" y="187801"/>
            <a:ext cx="484632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pl-PL" altLang="pl-PL" sz="2400" b="1" i="1" dirty="0">
                <a:solidFill>
                  <a:srgbClr val="FFFF00"/>
                </a:solidFill>
                <a:latin typeface="Arial" panose="020B0604020202020204" pitchFamily="34" charset="0"/>
                <a:cs typeface="Arial" panose="020B0604020202020204" pitchFamily="34" charset="0"/>
              </a:rPr>
              <a:t>10th Solid </a:t>
            </a:r>
            <a:r>
              <a:rPr lang="pl-PL" altLang="pl-PL" sz="2400" b="1" i="1" dirty="0" err="1">
                <a:solidFill>
                  <a:srgbClr val="FFFF00"/>
                </a:solidFill>
                <a:latin typeface="Arial" panose="020B0604020202020204" pitchFamily="34" charset="0"/>
                <a:cs typeface="Arial" panose="020B0604020202020204" pitchFamily="34" charset="0"/>
              </a:rPr>
              <a:t>State</a:t>
            </a:r>
            <a:r>
              <a:rPr lang="pl-PL" altLang="pl-PL" sz="2400" b="1" i="1" dirty="0">
                <a:solidFill>
                  <a:srgbClr val="FFFF00"/>
                </a:solidFill>
                <a:latin typeface="Arial" panose="020B0604020202020204" pitchFamily="34" charset="0"/>
                <a:cs typeface="Arial" panose="020B0604020202020204" pitchFamily="34" charset="0"/>
              </a:rPr>
              <a:t> Conference, Washington </a:t>
            </a:r>
            <a:r>
              <a:rPr lang="pl-PL" altLang="pl-PL" sz="2400" b="1" i="1" dirty="0" err="1">
                <a:solidFill>
                  <a:srgbClr val="FFFF00"/>
                </a:solidFill>
                <a:latin typeface="Arial" panose="020B0604020202020204" pitchFamily="34" charset="0"/>
                <a:cs typeface="Arial" panose="020B0604020202020204" pitchFamily="34" charset="0"/>
              </a:rPr>
              <a:t>July</a:t>
            </a:r>
            <a:r>
              <a:rPr lang="pl-PL" altLang="pl-PL" sz="2400" b="1" i="1" dirty="0">
                <a:solidFill>
                  <a:srgbClr val="FFFF00"/>
                </a:solidFill>
                <a:latin typeface="Arial" panose="020B0604020202020204" pitchFamily="34" charset="0"/>
                <a:cs typeface="Arial" panose="020B0604020202020204" pitchFamily="34" charset="0"/>
              </a:rPr>
              <a:t> 1992</a:t>
            </a:r>
            <a:endParaRPr lang="en-US" altLang="pl-PL" sz="2400" b="1" i="1" dirty="0">
              <a:solidFill>
                <a:srgbClr val="FFFF00"/>
              </a:solidFill>
              <a:latin typeface="Arial" panose="020B0604020202020204" pitchFamily="34" charset="0"/>
              <a:cs typeface="Arial" panose="020B0604020202020204" pitchFamily="34" charset="0"/>
            </a:endParaRPr>
          </a:p>
        </p:txBody>
      </p:sp>
      <p:sp>
        <p:nvSpPr>
          <p:cNvPr id="7" name="Text Box 4">
            <a:extLst>
              <a:ext uri="{FF2B5EF4-FFF2-40B4-BE49-F238E27FC236}">
                <a16:creationId xmlns:a16="http://schemas.microsoft.com/office/drawing/2014/main" id="{E85F6B8E-6C6F-6AAF-BC13-F581EC794E13}"/>
              </a:ext>
            </a:extLst>
          </p:cNvPr>
          <p:cNvSpPr txBox="1">
            <a:spLocks noChangeArrowheads="1"/>
          </p:cNvSpPr>
          <p:nvPr/>
        </p:nvSpPr>
        <p:spPr bwMode="auto">
          <a:xfrm>
            <a:off x="1845425" y="3028889"/>
            <a:ext cx="2635134"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pl-PL" altLang="pl-PL" sz="2000" b="1" i="1" dirty="0">
                <a:solidFill>
                  <a:srgbClr val="FFFF00"/>
                </a:solidFill>
                <a:latin typeface="Arial" panose="020B0604020202020204" pitchFamily="34" charset="0"/>
                <a:cs typeface="Arial" panose="020B0604020202020204" pitchFamily="34" charset="0"/>
              </a:rPr>
              <a:t>M. Budzanowski</a:t>
            </a:r>
            <a:endParaRPr lang="en-US" altLang="pl-PL" sz="2000" b="1" i="1" dirty="0">
              <a:solidFill>
                <a:srgbClr val="FFFF00"/>
              </a:solidFill>
              <a:latin typeface="Arial" panose="020B0604020202020204" pitchFamily="34" charset="0"/>
              <a:cs typeface="Arial" panose="020B0604020202020204" pitchFamily="34" charset="0"/>
            </a:endParaRPr>
          </a:p>
        </p:txBody>
      </p:sp>
      <p:sp>
        <p:nvSpPr>
          <p:cNvPr id="8" name="Text Box 4">
            <a:extLst>
              <a:ext uri="{FF2B5EF4-FFF2-40B4-BE49-F238E27FC236}">
                <a16:creationId xmlns:a16="http://schemas.microsoft.com/office/drawing/2014/main" id="{56B917AD-4EBA-C093-B0A0-6DEB3A471A1D}"/>
              </a:ext>
            </a:extLst>
          </p:cNvPr>
          <p:cNvSpPr txBox="1">
            <a:spLocks noChangeArrowheads="1"/>
          </p:cNvSpPr>
          <p:nvPr/>
        </p:nvSpPr>
        <p:spPr bwMode="auto">
          <a:xfrm>
            <a:off x="9279774" y="5650169"/>
            <a:ext cx="2635134"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pl-PL" altLang="pl-PL" sz="2000" b="1" i="1" dirty="0">
                <a:solidFill>
                  <a:srgbClr val="FFFF00"/>
                </a:solidFill>
                <a:latin typeface="Arial" panose="020B0604020202020204" pitchFamily="34" charset="0"/>
                <a:cs typeface="Arial" panose="020B0604020202020204" pitchFamily="34" charset="0"/>
              </a:rPr>
              <a:t>M. </a:t>
            </a:r>
            <a:r>
              <a:rPr lang="pl-PL" altLang="pl-PL" sz="2000" b="1" i="1" dirty="0" err="1">
                <a:solidFill>
                  <a:srgbClr val="FFFF00"/>
                </a:solidFill>
                <a:latin typeface="Arial" panose="020B0604020202020204" pitchFamily="34" charset="0"/>
                <a:cs typeface="Arial" panose="020B0604020202020204" pitchFamily="34" charset="0"/>
              </a:rPr>
              <a:t>Maligórski</a:t>
            </a:r>
            <a:endParaRPr lang="en-US" altLang="pl-PL" sz="2000" b="1" i="1" dirty="0">
              <a:solidFill>
                <a:srgbClr val="FFFF00"/>
              </a:solidFill>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745C5FE5-3519-0AC6-308E-5A7060928864}"/>
              </a:ext>
            </a:extLst>
          </p:cNvPr>
          <p:cNvSpPr txBox="1">
            <a:spLocks noChangeArrowheads="1"/>
          </p:cNvSpPr>
          <p:nvPr/>
        </p:nvSpPr>
        <p:spPr bwMode="auto">
          <a:xfrm>
            <a:off x="8325196" y="2421339"/>
            <a:ext cx="1591887" cy="400110"/>
          </a:xfrm>
          <a:prstGeom prst="rect">
            <a:avLst/>
          </a:prstGeom>
          <a:solidFill>
            <a:schemeClr val="tx1"/>
          </a:solidFill>
          <a:ln>
            <a:noFill/>
          </a:ln>
          <a:effectLst/>
        </p:spPr>
        <p:txBody>
          <a:bodyPr wrap="square">
            <a:spAutoFit/>
          </a:bodyPr>
          <a:lstStyle/>
          <a:p>
            <a:pPr algn="just"/>
            <a:r>
              <a:rPr lang="pl-PL" altLang="pl-PL" sz="2000" b="1" i="1" dirty="0">
                <a:solidFill>
                  <a:srgbClr val="FFFF00"/>
                </a:solidFill>
                <a:latin typeface="Arial" panose="020B0604020202020204" pitchFamily="34" charset="0"/>
                <a:cs typeface="Arial" panose="020B0604020202020204" pitchFamily="34" charset="0"/>
              </a:rPr>
              <a:t>P. Bilski</a:t>
            </a:r>
            <a:endParaRPr lang="en-US" altLang="pl-PL" sz="20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65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5F23797-A6CD-2BE2-92AE-678872DB091D}"/>
              </a:ext>
            </a:extLst>
          </p:cNvPr>
          <p:cNvSpPr>
            <a:spLocks noChangeArrowheads="1"/>
          </p:cNvSpPr>
          <p:nvPr/>
        </p:nvSpPr>
        <p:spPr bwMode="auto">
          <a:xfrm>
            <a:off x="1752047" y="0"/>
            <a:ext cx="9805307"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sz="2400" b="1" i="1" noProof="0" dirty="0">
                <a:solidFill>
                  <a:srgbClr val="0070C0"/>
                </a:solidFill>
                <a:cs typeface="Arial" panose="020B0604020202020204" pitchFamily="34" charset="0"/>
              </a:rPr>
              <a:t>Anomalous photon energy response of MCP-N (</a:t>
            </a:r>
            <a:r>
              <a:rPr lang="en-US" sz="2400" b="1" i="1" noProof="0" dirty="0" err="1">
                <a:solidFill>
                  <a:srgbClr val="0070C0"/>
                </a:solidFill>
                <a:cs typeface="Arial" panose="020B0604020202020204" pitchFamily="34" charset="0"/>
              </a:rPr>
              <a:t>LiF:Mg,Cu,P</a:t>
            </a:r>
            <a:r>
              <a:rPr lang="en-US" sz="2400" b="1" i="1" noProof="0" dirty="0">
                <a:solidFill>
                  <a:srgbClr val="0070C0"/>
                </a:solidFill>
                <a:cs typeface="Arial" panose="020B0604020202020204" pitchFamily="34" charset="0"/>
              </a:rPr>
              <a:t>)</a:t>
            </a:r>
          </a:p>
        </p:txBody>
      </p:sp>
      <p:sp>
        <p:nvSpPr>
          <p:cNvPr id="5" name="Rectangle 4">
            <a:extLst>
              <a:ext uri="{FF2B5EF4-FFF2-40B4-BE49-F238E27FC236}">
                <a16:creationId xmlns:a16="http://schemas.microsoft.com/office/drawing/2014/main" id="{86DA38E0-64F4-499E-15AD-D07F5175F358}"/>
              </a:ext>
            </a:extLst>
          </p:cNvPr>
          <p:cNvSpPr>
            <a:spLocks noChangeArrowheads="1"/>
          </p:cNvSpPr>
          <p:nvPr/>
        </p:nvSpPr>
        <p:spPr bwMode="auto">
          <a:xfrm>
            <a:off x="5786664" y="12624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6" name="Obiekt 5">
            <a:extLst>
              <a:ext uri="{FF2B5EF4-FFF2-40B4-BE49-F238E27FC236}">
                <a16:creationId xmlns:a16="http://schemas.microsoft.com/office/drawing/2014/main" id="{4E360CA6-CD86-971B-BE8A-783DEAC3676C}"/>
              </a:ext>
            </a:extLst>
          </p:cNvPr>
          <p:cNvGraphicFramePr>
            <a:graphicFrameLocks noChangeAspect="1"/>
          </p:cNvGraphicFramePr>
          <p:nvPr>
            <p:extLst>
              <p:ext uri="{D42A27DB-BD31-4B8C-83A1-F6EECF244321}">
                <p14:modId xmlns:p14="http://schemas.microsoft.com/office/powerpoint/2010/main" val="3737913794"/>
              </p:ext>
            </p:extLst>
          </p:nvPr>
        </p:nvGraphicFramePr>
        <p:xfrm>
          <a:off x="5592380" y="596519"/>
          <a:ext cx="7426325" cy="5223875"/>
        </p:xfrm>
        <a:graphic>
          <a:graphicData uri="http://schemas.openxmlformats.org/presentationml/2006/ole">
            <mc:AlternateContent xmlns:mc="http://schemas.openxmlformats.org/markup-compatibility/2006">
              <mc:Choice xmlns:v="urn:schemas-microsoft-com:vml" Requires="v">
                <p:oleObj spid="_x0000_s1212" name="Graph" r:id="rId3" imgW="4623675" imgH="3250797" progId="Origin50.Graph">
                  <p:embed/>
                </p:oleObj>
              </mc:Choice>
              <mc:Fallback>
                <p:oleObj name="Graph" r:id="rId3" imgW="4623675" imgH="3250797" progId="Origin50.Graph">
                  <p:embed/>
                  <p:pic>
                    <p:nvPicPr>
                      <p:cNvPr id="0" name="Object 3"/>
                      <p:cNvPicPr>
                        <a:picLocks noChangeAspect="1" noChangeArrowheads="1"/>
                      </p:cNvPicPr>
                      <p:nvPr/>
                    </p:nvPicPr>
                    <p:blipFill>
                      <a:blip r:embed="rId4"/>
                      <a:srcRect/>
                      <a:stretch>
                        <a:fillRect/>
                      </a:stretch>
                    </p:blipFill>
                    <p:spPr bwMode="auto">
                      <a:xfrm>
                        <a:off x="5592380" y="596519"/>
                        <a:ext cx="7426325" cy="5223875"/>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25BC7E31-D6BF-74E0-625B-4494432799A4}"/>
              </a:ext>
            </a:extLst>
          </p:cNvPr>
          <p:cNvSpPr>
            <a:spLocks noChangeArrowheads="1"/>
          </p:cNvSpPr>
          <p:nvPr/>
        </p:nvSpPr>
        <p:spPr bwMode="auto">
          <a:xfrm>
            <a:off x="6319157" y="19594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9" name="Rectangle 8">
            <a:extLst>
              <a:ext uri="{FF2B5EF4-FFF2-40B4-BE49-F238E27FC236}">
                <a16:creationId xmlns:a16="http://schemas.microsoft.com/office/drawing/2014/main" id="{D01A82AC-1D81-4CEC-FA46-BB4DB11065A9}"/>
              </a:ext>
            </a:extLst>
          </p:cNvPr>
          <p:cNvSpPr>
            <a:spLocks noChangeArrowheads="1"/>
          </p:cNvSpPr>
          <p:nvPr/>
        </p:nvSpPr>
        <p:spPr bwMode="auto">
          <a:xfrm>
            <a:off x="4952093" y="25820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11" name="pole tekstowe 10">
            <a:extLst>
              <a:ext uri="{FF2B5EF4-FFF2-40B4-BE49-F238E27FC236}">
                <a16:creationId xmlns:a16="http://schemas.microsoft.com/office/drawing/2014/main" id="{9AB13051-D4A3-48E3-8B93-91D9FD1CD0A7}"/>
              </a:ext>
            </a:extLst>
          </p:cNvPr>
          <p:cNvSpPr txBox="1"/>
          <p:nvPr/>
        </p:nvSpPr>
        <p:spPr>
          <a:xfrm>
            <a:off x="8822767" y="4154515"/>
            <a:ext cx="331191" cy="646331"/>
          </a:xfrm>
          <a:prstGeom prst="rect">
            <a:avLst/>
          </a:prstGeom>
          <a:noFill/>
        </p:spPr>
        <p:txBody>
          <a:bodyPr wrap="square" rtlCol="0">
            <a:spAutoFit/>
          </a:bodyPr>
          <a:lstStyle/>
          <a:p>
            <a:r>
              <a:rPr lang="pl-PL" sz="3600" dirty="0">
                <a:solidFill>
                  <a:srgbClr val="FF0000"/>
                </a:solidFill>
              </a:rPr>
              <a:t>?</a:t>
            </a:r>
          </a:p>
        </p:txBody>
      </p:sp>
      <p:pic>
        <p:nvPicPr>
          <p:cNvPr id="4" name="Obraz 3">
            <a:extLst>
              <a:ext uri="{FF2B5EF4-FFF2-40B4-BE49-F238E27FC236}">
                <a16:creationId xmlns:a16="http://schemas.microsoft.com/office/drawing/2014/main" id="{7F541D7C-5700-44A8-97A6-D58BC1453B21}"/>
              </a:ext>
            </a:extLst>
          </p:cNvPr>
          <p:cNvPicPr>
            <a:picLocks noChangeAspect="1"/>
          </p:cNvPicPr>
          <p:nvPr/>
        </p:nvPicPr>
        <p:blipFill>
          <a:blip r:embed="rId5"/>
          <a:stretch>
            <a:fillRect/>
          </a:stretch>
        </p:blipFill>
        <p:spPr>
          <a:xfrm>
            <a:off x="1573317" y="2763561"/>
            <a:ext cx="3218302" cy="1330877"/>
          </a:xfrm>
          <a:prstGeom prst="rect">
            <a:avLst/>
          </a:prstGeom>
        </p:spPr>
      </p:pic>
      <p:sp>
        <p:nvSpPr>
          <p:cNvPr id="10" name="pole tekstowe 9">
            <a:extLst>
              <a:ext uri="{FF2B5EF4-FFF2-40B4-BE49-F238E27FC236}">
                <a16:creationId xmlns:a16="http://schemas.microsoft.com/office/drawing/2014/main" id="{7F9FFBD3-26DE-41D7-91D4-26D58DBB8A37}"/>
              </a:ext>
            </a:extLst>
          </p:cNvPr>
          <p:cNvSpPr txBox="1"/>
          <p:nvPr/>
        </p:nvSpPr>
        <p:spPr>
          <a:xfrm>
            <a:off x="686168" y="1400307"/>
            <a:ext cx="4781549" cy="2862322"/>
          </a:xfrm>
          <a:prstGeom prst="rect">
            <a:avLst/>
          </a:prstGeom>
          <a:noFill/>
        </p:spPr>
        <p:txBody>
          <a:bodyPr wrap="square" rtlCol="0">
            <a:spAutoFit/>
          </a:bodyPr>
          <a:lstStyle/>
          <a:p>
            <a:r>
              <a:rPr lang="pl-PL" dirty="0"/>
              <a:t> </a:t>
            </a:r>
          </a:p>
          <a:p>
            <a:pPr marL="285750" indent="-285750">
              <a:buFontTx/>
              <a:buChar char="-"/>
            </a:pPr>
            <a:r>
              <a:rPr lang="pl-PL" dirty="0" err="1"/>
              <a:t>Relative</a:t>
            </a:r>
            <a:r>
              <a:rPr lang="pl-PL" dirty="0"/>
              <a:t> </a:t>
            </a:r>
            <a:r>
              <a:rPr lang="pl-PL" dirty="0" err="1"/>
              <a:t>energy</a:t>
            </a:r>
            <a:r>
              <a:rPr lang="pl-PL" dirty="0"/>
              <a:t> </a:t>
            </a:r>
            <a:r>
              <a:rPr lang="pl-PL" dirty="0" err="1"/>
              <a:t>response</a:t>
            </a:r>
            <a:r>
              <a:rPr lang="pl-PL" dirty="0"/>
              <a:t>  S’(E) of  MCP-N (</a:t>
            </a:r>
            <a:r>
              <a:rPr lang="pl-PL" dirty="0" err="1"/>
              <a:t>LiF:Mg,Cu,P</a:t>
            </a:r>
            <a:r>
              <a:rPr lang="pl-PL" dirty="0"/>
              <a:t>) -   </a:t>
            </a:r>
            <a:r>
              <a:rPr lang="pl-PL" dirty="0" err="1"/>
              <a:t>does</a:t>
            </a:r>
            <a:r>
              <a:rPr lang="pl-PL" dirty="0"/>
              <a:t> not </a:t>
            </a:r>
            <a:r>
              <a:rPr lang="pl-PL" dirty="0" err="1"/>
              <a:t>follow</a:t>
            </a:r>
            <a:r>
              <a:rPr lang="pl-PL" dirty="0"/>
              <a:t> ratio of mass </a:t>
            </a:r>
            <a:r>
              <a:rPr lang="pl-PL" dirty="0" err="1"/>
              <a:t>energy</a:t>
            </a:r>
            <a:r>
              <a:rPr lang="pl-PL" dirty="0"/>
              <a:t> </a:t>
            </a:r>
            <a:r>
              <a:rPr lang="pl-PL" dirty="0" err="1"/>
              <a:t>absorption</a:t>
            </a:r>
            <a:r>
              <a:rPr lang="pl-PL" dirty="0"/>
              <a:t>  </a:t>
            </a:r>
            <a:r>
              <a:rPr lang="pl-PL" dirty="0" err="1"/>
              <a:t>coefficients</a:t>
            </a:r>
            <a:r>
              <a:rPr lang="pl-PL" dirty="0"/>
              <a:t>  of </a:t>
            </a:r>
            <a:r>
              <a:rPr lang="pl-PL" dirty="0" err="1"/>
              <a:t>LiF</a:t>
            </a:r>
            <a:r>
              <a:rPr lang="pl-PL" dirty="0"/>
              <a:t> and </a:t>
            </a:r>
            <a:r>
              <a:rPr lang="pl-PL" dirty="0" err="1"/>
              <a:t>air</a:t>
            </a:r>
            <a:endParaRPr lang="pl-PL" dirty="0"/>
          </a:p>
          <a:p>
            <a:pPr marL="285750" indent="-285750">
              <a:buFontTx/>
              <a:buChar char="-"/>
            </a:pPr>
            <a:endParaRPr lang="pl-PL" dirty="0"/>
          </a:p>
          <a:p>
            <a:r>
              <a:rPr lang="pl-PL" dirty="0"/>
              <a:t> </a:t>
            </a:r>
          </a:p>
          <a:p>
            <a:pPr marL="285750" indent="-285750">
              <a:buFontTx/>
              <a:buChar char="-"/>
            </a:pPr>
            <a:endParaRPr lang="pl-PL" dirty="0"/>
          </a:p>
          <a:p>
            <a:pPr marL="285750" indent="-285750">
              <a:buFontTx/>
              <a:buChar char="-"/>
            </a:pPr>
            <a:endParaRPr lang="pl-PL" dirty="0"/>
          </a:p>
          <a:p>
            <a:pPr marL="285750" indent="-285750">
              <a:buFontTx/>
              <a:buChar char="-"/>
            </a:pPr>
            <a:endParaRPr lang="pl-PL" dirty="0"/>
          </a:p>
          <a:p>
            <a:endParaRPr lang="pl-PL" dirty="0"/>
          </a:p>
        </p:txBody>
      </p:sp>
    </p:spTree>
    <p:extLst>
      <p:ext uri="{BB962C8B-B14F-4D97-AF65-F5344CB8AC3E}">
        <p14:creationId xmlns:p14="http://schemas.microsoft.com/office/powerpoint/2010/main" val="3840839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5F23797-A6CD-2BE2-92AE-678872DB091D}"/>
              </a:ext>
            </a:extLst>
          </p:cNvPr>
          <p:cNvSpPr>
            <a:spLocks noChangeArrowheads="1"/>
          </p:cNvSpPr>
          <p:nvPr/>
        </p:nvSpPr>
        <p:spPr bwMode="auto">
          <a:xfrm>
            <a:off x="1752047" y="0"/>
            <a:ext cx="9805307"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sz="2400" b="1" i="1" noProof="0" dirty="0">
                <a:solidFill>
                  <a:srgbClr val="0070C0"/>
                </a:solidFill>
                <a:cs typeface="Arial" panose="020B0604020202020204" pitchFamily="34" charset="0"/>
              </a:rPr>
              <a:t>Anomalous photon energy response of MCP-N (</a:t>
            </a:r>
            <a:r>
              <a:rPr lang="en-US" sz="2400" b="1" i="1" noProof="0" dirty="0" err="1">
                <a:solidFill>
                  <a:srgbClr val="0070C0"/>
                </a:solidFill>
                <a:cs typeface="Arial" panose="020B0604020202020204" pitchFamily="34" charset="0"/>
              </a:rPr>
              <a:t>LiF:Mg,Cu,P</a:t>
            </a:r>
            <a:r>
              <a:rPr lang="en-US" sz="2400" b="1" i="1" noProof="0" dirty="0">
                <a:solidFill>
                  <a:srgbClr val="0070C0"/>
                </a:solidFill>
                <a:cs typeface="Arial" panose="020B0604020202020204" pitchFamily="34" charset="0"/>
              </a:rPr>
              <a:t>)</a:t>
            </a:r>
          </a:p>
        </p:txBody>
      </p:sp>
      <p:sp>
        <p:nvSpPr>
          <p:cNvPr id="5" name="Rectangle 4">
            <a:extLst>
              <a:ext uri="{FF2B5EF4-FFF2-40B4-BE49-F238E27FC236}">
                <a16:creationId xmlns:a16="http://schemas.microsoft.com/office/drawing/2014/main" id="{86DA38E0-64F4-499E-15AD-D07F5175F358}"/>
              </a:ext>
            </a:extLst>
          </p:cNvPr>
          <p:cNvSpPr>
            <a:spLocks noChangeArrowheads="1"/>
          </p:cNvSpPr>
          <p:nvPr/>
        </p:nvSpPr>
        <p:spPr bwMode="auto">
          <a:xfrm>
            <a:off x="5786664" y="12624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6" name="Obiekt 5">
            <a:extLst>
              <a:ext uri="{FF2B5EF4-FFF2-40B4-BE49-F238E27FC236}">
                <a16:creationId xmlns:a16="http://schemas.microsoft.com/office/drawing/2014/main" id="{4E360CA6-CD86-971B-BE8A-783DEAC3676C}"/>
              </a:ext>
            </a:extLst>
          </p:cNvPr>
          <p:cNvGraphicFramePr>
            <a:graphicFrameLocks noChangeAspect="1"/>
          </p:cNvGraphicFramePr>
          <p:nvPr>
            <p:extLst>
              <p:ext uri="{D42A27DB-BD31-4B8C-83A1-F6EECF244321}">
                <p14:modId xmlns:p14="http://schemas.microsoft.com/office/powerpoint/2010/main" val="958993433"/>
              </p:ext>
            </p:extLst>
          </p:nvPr>
        </p:nvGraphicFramePr>
        <p:xfrm>
          <a:off x="5592380" y="596519"/>
          <a:ext cx="7426325" cy="5223875"/>
        </p:xfrm>
        <a:graphic>
          <a:graphicData uri="http://schemas.openxmlformats.org/presentationml/2006/ole">
            <mc:AlternateContent xmlns:mc="http://schemas.openxmlformats.org/markup-compatibility/2006">
              <mc:Choice xmlns:v="urn:schemas-microsoft-com:vml" Requires="v">
                <p:oleObj spid="_x0000_s27705" name="Graph" r:id="rId3" imgW="4623675" imgH="3250797" progId="Origin50.Graph">
                  <p:embed/>
                </p:oleObj>
              </mc:Choice>
              <mc:Fallback>
                <p:oleObj name="Graph" r:id="rId3" imgW="4623675" imgH="3250797" progId="Origin50.Graph">
                  <p:embed/>
                  <p:pic>
                    <p:nvPicPr>
                      <p:cNvPr id="6" name="Obiekt 5">
                        <a:extLst>
                          <a:ext uri="{FF2B5EF4-FFF2-40B4-BE49-F238E27FC236}">
                            <a16:creationId xmlns:a16="http://schemas.microsoft.com/office/drawing/2014/main" id="{4E360CA6-CD86-971B-BE8A-783DEAC3676C}"/>
                          </a:ext>
                        </a:extLst>
                      </p:cNvPr>
                      <p:cNvPicPr>
                        <a:picLocks noChangeAspect="1" noChangeArrowheads="1"/>
                      </p:cNvPicPr>
                      <p:nvPr/>
                    </p:nvPicPr>
                    <p:blipFill>
                      <a:blip r:embed="rId4"/>
                      <a:srcRect/>
                      <a:stretch>
                        <a:fillRect/>
                      </a:stretch>
                    </p:blipFill>
                    <p:spPr bwMode="auto">
                      <a:xfrm>
                        <a:off x="5592380" y="596519"/>
                        <a:ext cx="7426325" cy="5223875"/>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25BC7E31-D6BF-74E0-625B-4494432799A4}"/>
              </a:ext>
            </a:extLst>
          </p:cNvPr>
          <p:cNvSpPr>
            <a:spLocks noChangeArrowheads="1"/>
          </p:cNvSpPr>
          <p:nvPr/>
        </p:nvSpPr>
        <p:spPr bwMode="auto">
          <a:xfrm>
            <a:off x="6319157" y="19594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9" name="Rectangle 8">
            <a:extLst>
              <a:ext uri="{FF2B5EF4-FFF2-40B4-BE49-F238E27FC236}">
                <a16:creationId xmlns:a16="http://schemas.microsoft.com/office/drawing/2014/main" id="{D01A82AC-1D81-4CEC-FA46-BB4DB11065A9}"/>
              </a:ext>
            </a:extLst>
          </p:cNvPr>
          <p:cNvSpPr>
            <a:spLocks noChangeArrowheads="1"/>
          </p:cNvSpPr>
          <p:nvPr/>
        </p:nvSpPr>
        <p:spPr bwMode="auto">
          <a:xfrm>
            <a:off x="4952093" y="25820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3" name="pole tekstowe 2">
            <a:extLst>
              <a:ext uri="{FF2B5EF4-FFF2-40B4-BE49-F238E27FC236}">
                <a16:creationId xmlns:a16="http://schemas.microsoft.com/office/drawing/2014/main" id="{75BC5A63-3BF6-4774-86FB-0DC7819F69CC}"/>
              </a:ext>
            </a:extLst>
          </p:cNvPr>
          <p:cNvSpPr txBox="1"/>
          <p:nvPr/>
        </p:nvSpPr>
        <p:spPr>
          <a:xfrm>
            <a:off x="686168" y="1400307"/>
            <a:ext cx="4781549" cy="3693319"/>
          </a:xfrm>
          <a:prstGeom prst="rect">
            <a:avLst/>
          </a:prstGeom>
          <a:noFill/>
        </p:spPr>
        <p:txBody>
          <a:bodyPr wrap="square" rtlCol="0">
            <a:spAutoFit/>
          </a:bodyPr>
          <a:lstStyle/>
          <a:p>
            <a:r>
              <a:rPr lang="pl-PL" dirty="0"/>
              <a:t> </a:t>
            </a:r>
          </a:p>
          <a:p>
            <a:pPr marL="285750" indent="-285750">
              <a:buFontTx/>
              <a:buChar char="-"/>
            </a:pPr>
            <a:r>
              <a:rPr lang="pl-PL" dirty="0" err="1"/>
              <a:t>Relative</a:t>
            </a:r>
            <a:r>
              <a:rPr lang="pl-PL" dirty="0"/>
              <a:t> </a:t>
            </a:r>
            <a:r>
              <a:rPr lang="pl-PL" dirty="0" err="1"/>
              <a:t>energy</a:t>
            </a:r>
            <a:r>
              <a:rPr lang="pl-PL" dirty="0"/>
              <a:t> </a:t>
            </a:r>
            <a:r>
              <a:rPr lang="pl-PL" dirty="0" err="1"/>
              <a:t>response</a:t>
            </a:r>
            <a:r>
              <a:rPr lang="pl-PL" dirty="0"/>
              <a:t>  S’(E) of  MCP-N (</a:t>
            </a:r>
            <a:r>
              <a:rPr lang="pl-PL" dirty="0" err="1"/>
              <a:t>LiF:Mg,Cu,P</a:t>
            </a:r>
            <a:r>
              <a:rPr lang="pl-PL" dirty="0"/>
              <a:t>) -   </a:t>
            </a:r>
            <a:r>
              <a:rPr lang="pl-PL" dirty="0" err="1"/>
              <a:t>does</a:t>
            </a:r>
            <a:r>
              <a:rPr lang="pl-PL" dirty="0"/>
              <a:t> not </a:t>
            </a:r>
            <a:r>
              <a:rPr lang="pl-PL" dirty="0" err="1"/>
              <a:t>follow</a:t>
            </a:r>
            <a:r>
              <a:rPr lang="pl-PL" dirty="0"/>
              <a:t> ratio of mass </a:t>
            </a:r>
            <a:r>
              <a:rPr lang="pl-PL" dirty="0" err="1"/>
              <a:t>energy</a:t>
            </a:r>
            <a:r>
              <a:rPr lang="pl-PL" dirty="0"/>
              <a:t> </a:t>
            </a:r>
            <a:r>
              <a:rPr lang="pl-PL" dirty="0" err="1"/>
              <a:t>absorption</a:t>
            </a:r>
            <a:r>
              <a:rPr lang="pl-PL" dirty="0"/>
              <a:t>  </a:t>
            </a:r>
            <a:r>
              <a:rPr lang="pl-PL" dirty="0" err="1"/>
              <a:t>coefficients</a:t>
            </a:r>
            <a:r>
              <a:rPr lang="pl-PL" dirty="0"/>
              <a:t>  of </a:t>
            </a:r>
            <a:r>
              <a:rPr lang="pl-PL" dirty="0" err="1"/>
              <a:t>LiF</a:t>
            </a:r>
            <a:r>
              <a:rPr lang="pl-PL" dirty="0"/>
              <a:t> and </a:t>
            </a:r>
            <a:r>
              <a:rPr lang="pl-PL" dirty="0" err="1"/>
              <a:t>air</a:t>
            </a:r>
            <a:endParaRPr lang="pl-PL" dirty="0"/>
          </a:p>
          <a:p>
            <a:pPr marL="285750" indent="-285750">
              <a:buFontTx/>
              <a:buChar char="-"/>
            </a:pPr>
            <a:endParaRPr lang="pl-PL" dirty="0"/>
          </a:p>
          <a:p>
            <a:r>
              <a:rPr lang="pl-PL" dirty="0"/>
              <a:t> </a:t>
            </a:r>
          </a:p>
          <a:p>
            <a:pPr marL="285750" indent="-285750">
              <a:buFontTx/>
              <a:buChar char="-"/>
            </a:pPr>
            <a:endParaRPr lang="pl-PL" dirty="0"/>
          </a:p>
          <a:p>
            <a:pPr marL="285750" indent="-285750">
              <a:buFontTx/>
              <a:buChar char="-"/>
            </a:pPr>
            <a:endParaRPr lang="pl-PL" dirty="0"/>
          </a:p>
          <a:p>
            <a:pPr marL="285750" indent="-285750">
              <a:buFontTx/>
              <a:buChar char="-"/>
            </a:pPr>
            <a:endParaRPr lang="pl-PL" dirty="0"/>
          </a:p>
          <a:p>
            <a:pPr marL="285750" indent="-285750">
              <a:buFontTx/>
              <a:buChar char="-"/>
            </a:pPr>
            <a:endParaRPr lang="pl-PL" dirty="0"/>
          </a:p>
          <a:p>
            <a:pPr marL="285750" indent="-285750">
              <a:buFontTx/>
              <a:buChar char="-"/>
            </a:pPr>
            <a:r>
              <a:rPr lang="pl-PL" dirty="0" err="1"/>
              <a:t>Microdosimetric</a:t>
            </a:r>
            <a:r>
              <a:rPr lang="pl-PL" dirty="0"/>
              <a:t>  </a:t>
            </a:r>
            <a:r>
              <a:rPr lang="pl-PL" dirty="0" err="1"/>
              <a:t>effect</a:t>
            </a:r>
            <a:r>
              <a:rPr lang="pl-PL" dirty="0"/>
              <a:t> </a:t>
            </a:r>
            <a:r>
              <a:rPr lang="pl-PL" dirty="0" err="1"/>
              <a:t>caused</a:t>
            </a:r>
            <a:r>
              <a:rPr lang="pl-PL" dirty="0"/>
              <a:t> by a </a:t>
            </a:r>
            <a:r>
              <a:rPr lang="pl-PL" dirty="0" err="1"/>
              <a:t>reduction</a:t>
            </a:r>
            <a:r>
              <a:rPr lang="pl-PL" dirty="0"/>
              <a:t> of </a:t>
            </a:r>
            <a:r>
              <a:rPr lang="pl-PL" dirty="0" err="1"/>
              <a:t>relative</a:t>
            </a:r>
            <a:r>
              <a:rPr lang="pl-PL" dirty="0"/>
              <a:t> </a:t>
            </a:r>
            <a:r>
              <a:rPr lang="pl-PL" dirty="0" err="1"/>
              <a:t>efficiency</a:t>
            </a:r>
            <a:r>
              <a:rPr lang="pl-PL" dirty="0"/>
              <a:t>, </a:t>
            </a:r>
            <a:r>
              <a:rPr lang="pl-PL" i="1" dirty="0">
                <a:latin typeface="Symbol" panose="05050102010706020507" pitchFamily="18" charset="2"/>
              </a:rPr>
              <a:t>h</a:t>
            </a:r>
            <a:r>
              <a:rPr lang="pl-PL" dirty="0"/>
              <a:t>, </a:t>
            </a:r>
            <a:r>
              <a:rPr lang="pl-PL" dirty="0" err="1"/>
              <a:t>due</a:t>
            </a:r>
            <a:r>
              <a:rPr lang="pl-PL" dirty="0"/>
              <a:t> to </a:t>
            </a:r>
            <a:r>
              <a:rPr lang="pl-PL" dirty="0" err="1"/>
              <a:t>local</a:t>
            </a:r>
            <a:r>
              <a:rPr lang="pl-PL" dirty="0"/>
              <a:t> </a:t>
            </a:r>
            <a:r>
              <a:rPr lang="pl-PL" dirty="0" err="1"/>
              <a:t>saturation</a:t>
            </a:r>
            <a:r>
              <a:rPr lang="pl-PL" dirty="0"/>
              <a:t> of </a:t>
            </a:r>
            <a:r>
              <a:rPr lang="pl-PL" dirty="0" err="1"/>
              <a:t>response</a:t>
            </a:r>
            <a:r>
              <a:rPr lang="pl-PL" dirty="0"/>
              <a:t> </a:t>
            </a:r>
          </a:p>
        </p:txBody>
      </p:sp>
      <p:pic>
        <p:nvPicPr>
          <p:cNvPr id="4" name="Obraz 3">
            <a:extLst>
              <a:ext uri="{FF2B5EF4-FFF2-40B4-BE49-F238E27FC236}">
                <a16:creationId xmlns:a16="http://schemas.microsoft.com/office/drawing/2014/main" id="{7F541D7C-5700-44A8-97A6-D58BC1453B21}"/>
              </a:ext>
            </a:extLst>
          </p:cNvPr>
          <p:cNvPicPr>
            <a:picLocks noChangeAspect="1"/>
          </p:cNvPicPr>
          <p:nvPr/>
        </p:nvPicPr>
        <p:blipFill>
          <a:blip r:embed="rId5"/>
          <a:stretch>
            <a:fillRect/>
          </a:stretch>
        </p:blipFill>
        <p:spPr>
          <a:xfrm>
            <a:off x="1573317" y="2763561"/>
            <a:ext cx="3218302" cy="1330877"/>
          </a:xfrm>
          <a:prstGeom prst="rect">
            <a:avLst/>
          </a:prstGeom>
        </p:spPr>
      </p:pic>
      <p:sp>
        <p:nvSpPr>
          <p:cNvPr id="8" name="pole tekstowe 7">
            <a:extLst>
              <a:ext uri="{FF2B5EF4-FFF2-40B4-BE49-F238E27FC236}">
                <a16:creationId xmlns:a16="http://schemas.microsoft.com/office/drawing/2014/main" id="{3D2ADEE9-76A3-4255-9962-848021AD85A7}"/>
              </a:ext>
            </a:extLst>
          </p:cNvPr>
          <p:cNvSpPr txBox="1"/>
          <p:nvPr/>
        </p:nvSpPr>
        <p:spPr>
          <a:xfrm>
            <a:off x="1119293" y="5398531"/>
            <a:ext cx="4410756" cy="646331"/>
          </a:xfrm>
          <a:prstGeom prst="rect">
            <a:avLst/>
          </a:prstGeom>
          <a:noFill/>
        </p:spPr>
        <p:txBody>
          <a:bodyPr wrap="square" rtlCol="0">
            <a:spAutoFit/>
          </a:bodyPr>
          <a:lstStyle/>
          <a:p>
            <a:r>
              <a:rPr lang="pl-PL" dirty="0"/>
              <a:t>The </a:t>
            </a:r>
            <a:r>
              <a:rPr lang="pl-PL" dirty="0" err="1"/>
              <a:t>best</a:t>
            </a:r>
            <a:r>
              <a:rPr lang="pl-PL" dirty="0"/>
              <a:t> </a:t>
            </a:r>
            <a:r>
              <a:rPr lang="pl-PL" dirty="0" err="1"/>
              <a:t>oral</a:t>
            </a:r>
            <a:r>
              <a:rPr lang="pl-PL" dirty="0"/>
              <a:t> </a:t>
            </a:r>
            <a:r>
              <a:rPr lang="pl-PL" dirty="0" err="1"/>
              <a:t>presentation</a:t>
            </a:r>
            <a:r>
              <a:rPr lang="pl-PL" dirty="0"/>
              <a:t> of 10th Solid </a:t>
            </a:r>
            <a:r>
              <a:rPr lang="pl-PL" dirty="0" err="1"/>
              <a:t>State</a:t>
            </a:r>
            <a:r>
              <a:rPr lang="pl-PL" dirty="0"/>
              <a:t> </a:t>
            </a:r>
            <a:r>
              <a:rPr lang="pl-PL" dirty="0" err="1"/>
              <a:t>Dosimetry</a:t>
            </a:r>
            <a:r>
              <a:rPr lang="pl-PL" dirty="0"/>
              <a:t> </a:t>
            </a:r>
            <a:r>
              <a:rPr lang="pl-PL" dirty="0" err="1"/>
              <a:t>conference</a:t>
            </a:r>
            <a:r>
              <a:rPr lang="pl-PL" dirty="0"/>
              <a:t>, Washington, 1992</a:t>
            </a:r>
          </a:p>
        </p:txBody>
      </p:sp>
      <p:sp>
        <p:nvSpPr>
          <p:cNvPr id="10" name="Prostokąt 9">
            <a:extLst>
              <a:ext uri="{FF2B5EF4-FFF2-40B4-BE49-F238E27FC236}">
                <a16:creationId xmlns:a16="http://schemas.microsoft.com/office/drawing/2014/main" id="{F4EFE404-1414-4734-97C8-31A4181083EA}"/>
              </a:ext>
            </a:extLst>
          </p:cNvPr>
          <p:cNvSpPr/>
          <p:nvPr/>
        </p:nvSpPr>
        <p:spPr>
          <a:xfrm>
            <a:off x="5962221" y="6016715"/>
            <a:ext cx="6174383" cy="646331"/>
          </a:xfrm>
          <a:prstGeom prst="rect">
            <a:avLst/>
          </a:prstGeom>
        </p:spPr>
        <p:txBody>
          <a:bodyPr wrap="square">
            <a:spAutoFit/>
          </a:bodyPr>
          <a:lstStyle/>
          <a:p>
            <a:r>
              <a:rPr lang="pl-PL" sz="1200" dirty="0"/>
              <a:t>Olko, P., Bilski, P., Ryba, E., &amp; Niewiadomski, T. (1993). </a:t>
            </a:r>
            <a:r>
              <a:rPr lang="pl-PL" sz="1200" dirty="0" err="1"/>
              <a:t>Microdosimetric</a:t>
            </a:r>
            <a:r>
              <a:rPr lang="pl-PL" sz="1200" dirty="0"/>
              <a:t> </a:t>
            </a:r>
            <a:r>
              <a:rPr lang="pl-PL" sz="1200" dirty="0" err="1"/>
              <a:t>interpretation</a:t>
            </a:r>
            <a:r>
              <a:rPr lang="pl-PL" sz="1200" dirty="0"/>
              <a:t> of the </a:t>
            </a:r>
            <a:r>
              <a:rPr lang="pl-PL" sz="1200" dirty="0" err="1"/>
              <a:t>anomalous</a:t>
            </a:r>
            <a:r>
              <a:rPr lang="pl-PL" sz="1200" dirty="0"/>
              <a:t> </a:t>
            </a:r>
            <a:r>
              <a:rPr lang="pl-PL" sz="1200" dirty="0" err="1"/>
              <a:t>photon</a:t>
            </a:r>
            <a:r>
              <a:rPr lang="pl-PL" sz="1200" dirty="0"/>
              <a:t> </a:t>
            </a:r>
            <a:r>
              <a:rPr lang="pl-PL" sz="1200" dirty="0" err="1"/>
              <a:t>energy</a:t>
            </a:r>
            <a:r>
              <a:rPr lang="pl-PL" sz="1200" dirty="0"/>
              <a:t> </a:t>
            </a:r>
            <a:r>
              <a:rPr lang="pl-PL" sz="1200" dirty="0" err="1"/>
              <a:t>response</a:t>
            </a:r>
            <a:r>
              <a:rPr lang="pl-PL" sz="1200" dirty="0"/>
              <a:t> of ultra-</a:t>
            </a:r>
            <a:r>
              <a:rPr lang="pl-PL" sz="1200" dirty="0" err="1"/>
              <a:t>sensitive</a:t>
            </a:r>
            <a:r>
              <a:rPr lang="pl-PL" sz="1200" dirty="0"/>
              <a:t> </a:t>
            </a:r>
            <a:r>
              <a:rPr lang="pl-PL" sz="1200" dirty="0" err="1"/>
              <a:t>lif:mg,cu,p</a:t>
            </a:r>
            <a:r>
              <a:rPr lang="pl-PL" sz="1200" dirty="0"/>
              <a:t> </a:t>
            </a:r>
            <a:r>
              <a:rPr lang="pl-PL" sz="1200" dirty="0" err="1"/>
              <a:t>tl</a:t>
            </a:r>
            <a:r>
              <a:rPr lang="pl-PL" sz="1200" dirty="0"/>
              <a:t> </a:t>
            </a:r>
            <a:r>
              <a:rPr lang="pl-PL" sz="1200" dirty="0" err="1"/>
              <a:t>dosemeters</a:t>
            </a:r>
            <a:r>
              <a:rPr lang="pl-PL" sz="1200" dirty="0"/>
              <a:t>. </a:t>
            </a:r>
            <a:r>
              <a:rPr lang="pl-PL" sz="1200" dirty="0" err="1"/>
              <a:t>Radiation</a:t>
            </a:r>
            <a:r>
              <a:rPr lang="pl-PL" sz="1200" dirty="0"/>
              <a:t> </a:t>
            </a:r>
            <a:r>
              <a:rPr lang="pl-PL" sz="1200" dirty="0" err="1"/>
              <a:t>Protection</a:t>
            </a:r>
            <a:r>
              <a:rPr lang="pl-PL" sz="1200" dirty="0"/>
              <a:t> </a:t>
            </a:r>
            <a:r>
              <a:rPr lang="pl-PL" sz="1200" dirty="0" err="1"/>
              <a:t>Dosimetry</a:t>
            </a:r>
            <a:r>
              <a:rPr lang="pl-PL" sz="1200" dirty="0"/>
              <a:t>, 47(1-4), 31-35. https://doi.org/10.1093/oxfordjournals.rpd.a081697</a:t>
            </a:r>
          </a:p>
        </p:txBody>
      </p:sp>
    </p:spTree>
    <p:extLst>
      <p:ext uri="{BB962C8B-B14F-4D97-AF65-F5344CB8AC3E}">
        <p14:creationId xmlns:p14="http://schemas.microsoft.com/office/powerpoint/2010/main" val="3085859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8550C28-F321-CF17-4458-627F12CE1F0F}"/>
              </a:ext>
            </a:extLst>
          </p:cNvPr>
          <p:cNvSpPr>
            <a:spLocks noChangeArrowheads="1"/>
          </p:cNvSpPr>
          <p:nvPr/>
        </p:nvSpPr>
        <p:spPr bwMode="auto">
          <a:xfrm>
            <a:off x="1804307" y="-171832"/>
            <a:ext cx="9805307"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sz="2400" b="1" i="1" dirty="0">
                <a:solidFill>
                  <a:srgbClr val="0070C0"/>
                </a:solidFill>
                <a:cs typeface="Arial" panose="020B0604020202020204" pitchFamily="34" charset="0"/>
              </a:rPr>
              <a:t>Broad applications </a:t>
            </a:r>
            <a:r>
              <a:rPr lang="pl-PL" sz="2400" b="1" i="1" noProof="0" dirty="0">
                <a:solidFill>
                  <a:srgbClr val="0070C0"/>
                </a:solidFill>
                <a:cs typeface="Arial" panose="020B0604020202020204" pitchFamily="34" charset="0"/>
              </a:rPr>
              <a:t>of TLD</a:t>
            </a:r>
            <a:r>
              <a:rPr lang="pl-PL" sz="2400" b="1" i="1" dirty="0">
                <a:solidFill>
                  <a:srgbClr val="0070C0"/>
                </a:solidFill>
                <a:cs typeface="Arial" panose="020B0604020202020204" pitchFamily="34" charset="0"/>
              </a:rPr>
              <a:t>s from IFJ PAN to </a:t>
            </a:r>
            <a:r>
              <a:rPr lang="pl-PL" sz="2400" b="1" i="1" dirty="0" err="1">
                <a:solidFill>
                  <a:srgbClr val="0070C0"/>
                </a:solidFill>
                <a:cs typeface="Arial" panose="020B0604020202020204" pitchFamily="34" charset="0"/>
              </a:rPr>
              <a:t>dosimetry</a:t>
            </a:r>
            <a:r>
              <a:rPr lang="pl-PL" sz="2400" b="1" i="1" noProof="0" dirty="0">
                <a:solidFill>
                  <a:srgbClr val="0070C0"/>
                </a:solidFill>
                <a:cs typeface="Arial" panose="020B0604020202020204" pitchFamily="34" charset="0"/>
              </a:rPr>
              <a:t> </a:t>
            </a:r>
            <a:endParaRPr lang="en-US" sz="2400" b="1" i="1" noProof="0" dirty="0">
              <a:solidFill>
                <a:srgbClr val="0070C0"/>
              </a:solidFill>
              <a:cs typeface="Arial" panose="020B0604020202020204" pitchFamily="34" charset="0"/>
            </a:endParaRPr>
          </a:p>
        </p:txBody>
      </p:sp>
      <p:sp>
        <p:nvSpPr>
          <p:cNvPr id="2" name="pole tekstowe 1">
            <a:extLst>
              <a:ext uri="{FF2B5EF4-FFF2-40B4-BE49-F238E27FC236}">
                <a16:creationId xmlns:a16="http://schemas.microsoft.com/office/drawing/2014/main" id="{1B6AC550-34C5-091A-5424-00B67D5A517E}"/>
              </a:ext>
            </a:extLst>
          </p:cNvPr>
          <p:cNvSpPr txBox="1"/>
          <p:nvPr/>
        </p:nvSpPr>
        <p:spPr>
          <a:xfrm>
            <a:off x="3318429" y="4968085"/>
            <a:ext cx="2086654" cy="646331"/>
          </a:xfrm>
          <a:prstGeom prst="rect">
            <a:avLst/>
          </a:prstGeom>
          <a:noFill/>
        </p:spPr>
        <p:txBody>
          <a:bodyPr wrap="square" rtlCol="0">
            <a:spAutoFit/>
          </a:bodyPr>
          <a:lstStyle/>
          <a:p>
            <a:r>
              <a:rPr lang="en-US" dirty="0"/>
              <a:t>Space flight</a:t>
            </a:r>
            <a:r>
              <a:rPr lang="pl-PL" dirty="0"/>
              <a:t>s – </a:t>
            </a:r>
            <a:r>
              <a:rPr lang="pl-PL" dirty="0" err="1"/>
              <a:t>Matroshka</a:t>
            </a:r>
            <a:r>
              <a:rPr lang="pl-PL" dirty="0"/>
              <a:t> </a:t>
            </a:r>
            <a:r>
              <a:rPr lang="pl-PL" dirty="0" err="1"/>
              <a:t>project</a:t>
            </a:r>
            <a:r>
              <a:rPr lang="en-US" dirty="0"/>
              <a:t> </a:t>
            </a:r>
          </a:p>
        </p:txBody>
      </p:sp>
      <p:sp>
        <p:nvSpPr>
          <p:cNvPr id="5" name="pole tekstowe 4">
            <a:extLst>
              <a:ext uri="{FF2B5EF4-FFF2-40B4-BE49-F238E27FC236}">
                <a16:creationId xmlns:a16="http://schemas.microsoft.com/office/drawing/2014/main" id="{9FC9D8C9-C06E-E02F-2183-255C1E3672C4}"/>
              </a:ext>
            </a:extLst>
          </p:cNvPr>
          <p:cNvSpPr txBox="1"/>
          <p:nvPr/>
        </p:nvSpPr>
        <p:spPr>
          <a:xfrm>
            <a:off x="594432" y="4484974"/>
            <a:ext cx="1618594" cy="646331"/>
          </a:xfrm>
          <a:prstGeom prst="rect">
            <a:avLst/>
          </a:prstGeom>
          <a:noFill/>
        </p:spPr>
        <p:txBody>
          <a:bodyPr wrap="square" rtlCol="0">
            <a:spAutoFit/>
          </a:bodyPr>
          <a:lstStyle/>
          <a:p>
            <a:r>
              <a:rPr lang="en-US" dirty="0"/>
              <a:t>Environmental measurements</a:t>
            </a:r>
          </a:p>
        </p:txBody>
      </p:sp>
      <p:sp>
        <p:nvSpPr>
          <p:cNvPr id="6" name="pole tekstowe 5">
            <a:extLst>
              <a:ext uri="{FF2B5EF4-FFF2-40B4-BE49-F238E27FC236}">
                <a16:creationId xmlns:a16="http://schemas.microsoft.com/office/drawing/2014/main" id="{E18E2746-BC1E-4964-4299-D3A421DD9C7F}"/>
              </a:ext>
            </a:extLst>
          </p:cNvPr>
          <p:cNvSpPr txBox="1"/>
          <p:nvPr/>
        </p:nvSpPr>
        <p:spPr>
          <a:xfrm>
            <a:off x="6244143" y="5174560"/>
            <a:ext cx="2040302" cy="369332"/>
          </a:xfrm>
          <a:prstGeom prst="rect">
            <a:avLst/>
          </a:prstGeom>
          <a:noFill/>
        </p:spPr>
        <p:txBody>
          <a:bodyPr wrap="none" rtlCol="0">
            <a:spAutoFit/>
          </a:bodyPr>
          <a:lstStyle/>
          <a:p>
            <a:r>
              <a:rPr lang="en-US" dirty="0"/>
              <a:t>Personal dosimetry </a:t>
            </a:r>
          </a:p>
        </p:txBody>
      </p:sp>
      <p:pic>
        <p:nvPicPr>
          <p:cNvPr id="8" name="Picture 7" descr="PICT0422">
            <a:extLst>
              <a:ext uri="{FF2B5EF4-FFF2-40B4-BE49-F238E27FC236}">
                <a16:creationId xmlns:a16="http://schemas.microsoft.com/office/drawing/2014/main" id="{C7D2A574-BB2C-4D7E-BC60-81D2D3DAD959}"/>
              </a:ext>
            </a:extLst>
          </p:cNvPr>
          <p:cNvPicPr>
            <a:picLocks noChangeAspect="1" noChangeArrowheads="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8961909" y="1527755"/>
            <a:ext cx="2873209" cy="215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LD_oko">
            <a:extLst>
              <a:ext uri="{FF2B5EF4-FFF2-40B4-BE49-F238E27FC236}">
                <a16:creationId xmlns:a16="http://schemas.microsoft.com/office/drawing/2014/main" id="{BDE24EDD-5E81-44E1-ACB9-C3C6F23BC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575478" y="3248296"/>
            <a:ext cx="1652588" cy="28797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1">
            <a:extLst>
              <a:ext uri="{FF2B5EF4-FFF2-40B4-BE49-F238E27FC236}">
                <a16:creationId xmlns:a16="http://schemas.microsoft.com/office/drawing/2014/main" id="{2F0FA79B-DC07-4E18-88E5-2B469875236B}"/>
              </a:ext>
            </a:extLst>
          </p:cNvPr>
          <p:cNvSpPr txBox="1">
            <a:spLocks noChangeArrowheads="1"/>
          </p:cNvSpPr>
          <p:nvPr/>
        </p:nvSpPr>
        <p:spPr bwMode="auto">
          <a:xfrm>
            <a:off x="9283798" y="5614416"/>
            <a:ext cx="24114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dirty="0"/>
              <a:t>2D- </a:t>
            </a:r>
            <a:r>
              <a:rPr lang="en-US" altLang="pl-PL" dirty="0"/>
              <a:t>irradiation</a:t>
            </a:r>
            <a:r>
              <a:rPr lang="pl-PL" altLang="pl-PL" dirty="0"/>
              <a:t> </a:t>
            </a:r>
            <a:r>
              <a:rPr lang="en-US" altLang="pl-PL" dirty="0"/>
              <a:t>after proton irradiation</a:t>
            </a:r>
          </a:p>
        </p:txBody>
      </p:sp>
      <p:pic>
        <p:nvPicPr>
          <p:cNvPr id="13" name="Picture 12" descr="DSC01419">
            <a:extLst>
              <a:ext uri="{FF2B5EF4-FFF2-40B4-BE49-F238E27FC236}">
                <a16:creationId xmlns:a16="http://schemas.microsoft.com/office/drawing/2014/main" id="{83BFF7D2-3F39-4325-95B6-93C12364FD38}"/>
              </a:ext>
            </a:extLst>
          </p:cNvPr>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a:stretch>
            <a:fillRect/>
          </a:stretch>
        </p:blipFill>
        <p:spPr bwMode="auto">
          <a:xfrm>
            <a:off x="3171414" y="1485501"/>
            <a:ext cx="2492375" cy="3322638"/>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92F19AE3-B322-4020-9366-CFC7A399349A}"/>
              </a:ext>
            </a:extLst>
          </p:cNvPr>
          <p:cNvPicPr>
            <a:picLocks noChangeAspect="1"/>
          </p:cNvPicPr>
          <p:nvPr/>
        </p:nvPicPr>
        <p:blipFill>
          <a:blip r:embed="rId5"/>
          <a:stretch>
            <a:fillRect/>
          </a:stretch>
        </p:blipFill>
        <p:spPr>
          <a:xfrm>
            <a:off x="6082547" y="1898562"/>
            <a:ext cx="2394303" cy="3190794"/>
          </a:xfrm>
          <a:prstGeom prst="rect">
            <a:avLst/>
          </a:prstGeom>
        </p:spPr>
      </p:pic>
      <p:pic>
        <p:nvPicPr>
          <p:cNvPr id="14" name="Picture 6" descr="DSCN1029a">
            <a:extLst>
              <a:ext uri="{FF2B5EF4-FFF2-40B4-BE49-F238E27FC236}">
                <a16:creationId xmlns:a16="http://schemas.microsoft.com/office/drawing/2014/main" id="{31C4E419-7C09-4AF6-B72C-6FBA2A7C2A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498" y="698240"/>
            <a:ext cx="2540209" cy="3486150"/>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a:extLst>
              <a:ext uri="{FF2B5EF4-FFF2-40B4-BE49-F238E27FC236}">
                <a16:creationId xmlns:a16="http://schemas.microsoft.com/office/drawing/2014/main" id="{0A62D9E3-4BA9-476B-8977-A41B3BC86736}"/>
              </a:ext>
            </a:extLst>
          </p:cNvPr>
          <p:cNvSpPr txBox="1"/>
          <p:nvPr/>
        </p:nvSpPr>
        <p:spPr>
          <a:xfrm>
            <a:off x="3171414" y="5986727"/>
            <a:ext cx="5368621" cy="646331"/>
          </a:xfrm>
          <a:prstGeom prst="rect">
            <a:avLst/>
          </a:prstGeom>
          <a:noFill/>
        </p:spPr>
        <p:txBody>
          <a:bodyPr wrap="square" rtlCol="0">
            <a:spAutoFit/>
          </a:bodyPr>
          <a:lstStyle/>
          <a:p>
            <a:r>
              <a:rPr lang="en-US" b="1" dirty="0"/>
              <a:t>P. </a:t>
            </a:r>
            <a:r>
              <a:rPr lang="en-US" b="1" dirty="0" err="1"/>
              <a:t>Bilski</a:t>
            </a:r>
            <a:r>
              <a:rPr lang="en-US" b="1" dirty="0"/>
              <a:t>, M. </a:t>
            </a:r>
            <a:r>
              <a:rPr lang="en-US" b="1" dirty="0" err="1"/>
              <a:t>Budzanowski</a:t>
            </a:r>
            <a:r>
              <a:rPr lang="en-US" b="1" dirty="0"/>
              <a:t>, </a:t>
            </a:r>
            <a:r>
              <a:rPr lang="pl-PL" b="1" dirty="0"/>
              <a:t>M. Kłosowski, </a:t>
            </a:r>
            <a:r>
              <a:rPr lang="en-US" b="1" dirty="0"/>
              <a:t>P. Olko – more than 100 papers published  </a:t>
            </a:r>
            <a:r>
              <a:rPr lang="pl-PL" b="1" dirty="0"/>
              <a:t>on </a:t>
            </a:r>
            <a:r>
              <a:rPr lang="pl-PL" b="1" dirty="0" err="1"/>
              <a:t>TLDs</a:t>
            </a:r>
            <a:endParaRPr lang="en-US" b="1" dirty="0"/>
          </a:p>
        </p:txBody>
      </p:sp>
    </p:spTree>
    <p:extLst>
      <p:ext uri="{BB962C8B-B14F-4D97-AF65-F5344CB8AC3E}">
        <p14:creationId xmlns:p14="http://schemas.microsoft.com/office/powerpoint/2010/main" val="3807419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B0C135D-9A53-4088-BC68-60950443D2AB}"/>
              </a:ext>
            </a:extLst>
          </p:cNvPr>
          <p:cNvPicPr>
            <a:picLocks noChangeAspect="1"/>
          </p:cNvPicPr>
          <p:nvPr/>
        </p:nvPicPr>
        <p:blipFill>
          <a:blip r:embed="rId2"/>
          <a:stretch>
            <a:fillRect/>
          </a:stretch>
        </p:blipFill>
        <p:spPr>
          <a:xfrm>
            <a:off x="294011" y="178062"/>
            <a:ext cx="3686913" cy="710606"/>
          </a:xfrm>
          <a:prstGeom prst="rect">
            <a:avLst/>
          </a:prstGeom>
        </p:spPr>
      </p:pic>
      <p:sp>
        <p:nvSpPr>
          <p:cNvPr id="8" name="pole tekstowe 7">
            <a:extLst>
              <a:ext uri="{FF2B5EF4-FFF2-40B4-BE49-F238E27FC236}">
                <a16:creationId xmlns:a16="http://schemas.microsoft.com/office/drawing/2014/main" id="{A7D18696-BBA2-4886-99AB-079625CD7D9F}"/>
              </a:ext>
            </a:extLst>
          </p:cNvPr>
          <p:cNvSpPr txBox="1"/>
          <p:nvPr/>
        </p:nvSpPr>
        <p:spPr>
          <a:xfrm>
            <a:off x="7981213" y="5362360"/>
            <a:ext cx="3914213" cy="369332"/>
          </a:xfrm>
          <a:prstGeom prst="rect">
            <a:avLst/>
          </a:prstGeom>
          <a:noFill/>
        </p:spPr>
        <p:txBody>
          <a:bodyPr wrap="none" rtlCol="0">
            <a:spAutoFit/>
          </a:bodyPr>
          <a:lstStyle/>
          <a:p>
            <a:r>
              <a:rPr lang="pl-PL" dirty="0" err="1"/>
              <a:t>Mailed</a:t>
            </a:r>
            <a:r>
              <a:rPr lang="pl-PL" dirty="0"/>
              <a:t> </a:t>
            </a:r>
            <a:r>
              <a:rPr lang="pl-PL" dirty="0" err="1"/>
              <a:t>dosimetry</a:t>
            </a:r>
            <a:r>
              <a:rPr lang="pl-PL" dirty="0"/>
              <a:t> network </a:t>
            </a:r>
            <a:r>
              <a:rPr lang="pl-PL" dirty="0" err="1"/>
              <a:t>built</a:t>
            </a:r>
            <a:r>
              <a:rPr lang="pl-PL" dirty="0"/>
              <a:t> by IAEA</a:t>
            </a:r>
          </a:p>
        </p:txBody>
      </p:sp>
      <p:sp>
        <p:nvSpPr>
          <p:cNvPr id="13" name="Text Box 4">
            <a:extLst>
              <a:ext uri="{FF2B5EF4-FFF2-40B4-BE49-F238E27FC236}">
                <a16:creationId xmlns:a16="http://schemas.microsoft.com/office/drawing/2014/main" id="{E224BDF3-FCE7-4B23-BB73-91B8C3CE5EAA}"/>
              </a:ext>
            </a:extLst>
          </p:cNvPr>
          <p:cNvSpPr txBox="1">
            <a:spLocks noChangeArrowheads="1"/>
          </p:cNvSpPr>
          <p:nvPr/>
        </p:nvSpPr>
        <p:spPr bwMode="auto">
          <a:xfrm>
            <a:off x="4193105" y="57671"/>
            <a:ext cx="75762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l-PL" altLang="pl-PL" sz="2400" b="1" i="1" dirty="0" err="1">
                <a:solidFill>
                  <a:srgbClr val="0070C0"/>
                </a:solidFill>
                <a:latin typeface="Arial" panose="020B0604020202020204" pitchFamily="34" charset="0"/>
                <a:cs typeface="Arial" panose="020B0604020202020204" pitchFamily="34" charset="0"/>
              </a:rPr>
              <a:t>Is</a:t>
            </a:r>
            <a:r>
              <a:rPr lang="pl-PL" altLang="pl-PL" sz="2400" b="1" i="1" dirty="0">
                <a:solidFill>
                  <a:srgbClr val="0070C0"/>
                </a:solidFill>
                <a:latin typeface="Arial" panose="020B0604020202020204" pitchFamily="34" charset="0"/>
                <a:cs typeface="Arial" panose="020B0604020202020204" pitchFamily="34" charset="0"/>
              </a:rPr>
              <a:t> the </a:t>
            </a:r>
            <a:r>
              <a:rPr lang="pl-PL" altLang="pl-PL" sz="2400" b="1" i="1" dirty="0" err="1">
                <a:solidFill>
                  <a:srgbClr val="0070C0"/>
                </a:solidFill>
                <a:latin typeface="Arial" panose="020B0604020202020204" pitchFamily="34" charset="0"/>
                <a:cs typeface="Arial" panose="020B0604020202020204" pitchFamily="34" charset="0"/>
              </a:rPr>
              <a:t>dose</a:t>
            </a:r>
            <a:r>
              <a:rPr lang="pl-PL" altLang="pl-PL" sz="2400" b="1" i="1" dirty="0">
                <a:solidFill>
                  <a:srgbClr val="0070C0"/>
                </a:solidFill>
                <a:latin typeface="Arial" panose="020B0604020202020204" pitchFamily="34" charset="0"/>
                <a:cs typeface="Arial" panose="020B0604020202020204" pitchFamily="34" charset="0"/>
              </a:rPr>
              <a:t> to </a:t>
            </a:r>
            <a:r>
              <a:rPr lang="en-US" altLang="pl-PL" sz="2400" b="1" i="1" dirty="0">
                <a:solidFill>
                  <a:srgbClr val="0070C0"/>
                </a:solidFill>
                <a:latin typeface="Arial" panose="020B0604020202020204" pitchFamily="34" charset="0"/>
                <a:cs typeface="Arial" panose="020B0604020202020204" pitchFamily="34" charset="0"/>
              </a:rPr>
              <a:t>patient</a:t>
            </a:r>
            <a:r>
              <a:rPr lang="pl-PL" altLang="pl-PL" sz="2400" b="1" i="1" dirty="0">
                <a:solidFill>
                  <a:srgbClr val="0070C0"/>
                </a:solidFill>
                <a:latin typeface="Arial" panose="020B0604020202020204" pitchFamily="34" charset="0"/>
                <a:cs typeface="Arial" panose="020B0604020202020204" pitchFamily="34" charset="0"/>
              </a:rPr>
              <a:t>  </a:t>
            </a:r>
            <a:r>
              <a:rPr lang="en-US" altLang="pl-PL" sz="2400" b="1" i="1" dirty="0">
                <a:solidFill>
                  <a:srgbClr val="0070C0"/>
                </a:solidFill>
                <a:latin typeface="Arial" panose="020B0604020202020204" pitchFamily="34" charset="0"/>
                <a:cs typeface="Arial" panose="020B0604020202020204" pitchFamily="34" charset="0"/>
              </a:rPr>
              <a:t>treatment</a:t>
            </a:r>
            <a:r>
              <a:rPr lang="pl-PL" altLang="pl-PL" sz="2400" b="1" i="1" dirty="0">
                <a:solidFill>
                  <a:srgbClr val="0070C0"/>
                </a:solidFill>
                <a:latin typeface="Arial" panose="020B0604020202020204" pitchFamily="34" charset="0"/>
                <a:cs typeface="Arial" panose="020B0604020202020204" pitchFamily="34" charset="0"/>
              </a:rPr>
              <a:t> </a:t>
            </a:r>
            <a:r>
              <a:rPr lang="en-US" altLang="pl-PL" sz="2400" b="1" i="1" dirty="0">
                <a:solidFill>
                  <a:srgbClr val="0070C0"/>
                </a:solidFill>
                <a:latin typeface="Arial" panose="020B0604020202020204" pitchFamily="34" charset="0"/>
                <a:cs typeface="Arial" panose="020B0604020202020204" pitchFamily="34" charset="0"/>
              </a:rPr>
              <a:t>correct?</a:t>
            </a:r>
            <a:endParaRPr lang="pl-PL" altLang="pl-PL" sz="2400" b="1" i="1" dirty="0">
              <a:solidFill>
                <a:srgbClr val="0070C0"/>
              </a:solidFill>
              <a:latin typeface="Arial" panose="020B0604020202020204" pitchFamily="34" charset="0"/>
              <a:cs typeface="Arial" panose="020B0604020202020204" pitchFamily="34" charset="0"/>
            </a:endParaRPr>
          </a:p>
          <a:p>
            <a:pPr algn="ctr"/>
            <a:r>
              <a:rPr lang="en-US" altLang="pl-PL" sz="2400" b="1" i="1" dirty="0">
                <a:solidFill>
                  <a:srgbClr val="0070C0"/>
                </a:solidFill>
                <a:latin typeface="Arial" panose="020B0604020202020204" pitchFamily="34" charset="0"/>
                <a:cs typeface="Arial" panose="020B0604020202020204" pitchFamily="34" charset="0"/>
              </a:rPr>
              <a:t>– mailed </a:t>
            </a:r>
            <a:r>
              <a:rPr lang="en-US" altLang="pl-PL" sz="2400" b="1" i="1" dirty="0" err="1">
                <a:solidFill>
                  <a:srgbClr val="0070C0"/>
                </a:solidFill>
                <a:latin typeface="Arial" panose="020B0604020202020204" pitchFamily="34" charset="0"/>
                <a:cs typeface="Arial" panose="020B0604020202020204" pitchFamily="34" charset="0"/>
              </a:rPr>
              <a:t>dosimetric</a:t>
            </a:r>
            <a:r>
              <a:rPr lang="en-US" altLang="pl-PL" sz="2400" b="1" i="1" dirty="0">
                <a:solidFill>
                  <a:srgbClr val="0070C0"/>
                </a:solidFill>
                <a:latin typeface="Arial" panose="020B0604020202020204" pitchFamily="34" charset="0"/>
                <a:cs typeface="Arial" panose="020B0604020202020204" pitchFamily="34" charset="0"/>
              </a:rPr>
              <a:t> audit of radiotherapy units </a:t>
            </a:r>
          </a:p>
        </p:txBody>
      </p:sp>
      <p:sp>
        <p:nvSpPr>
          <p:cNvPr id="14" name="pole tekstowe 13">
            <a:extLst>
              <a:ext uri="{FF2B5EF4-FFF2-40B4-BE49-F238E27FC236}">
                <a16:creationId xmlns:a16="http://schemas.microsoft.com/office/drawing/2014/main" id="{FCA64C01-0183-403D-8AC8-388229B6F627}"/>
              </a:ext>
            </a:extLst>
          </p:cNvPr>
          <p:cNvSpPr txBox="1"/>
          <p:nvPr/>
        </p:nvSpPr>
        <p:spPr>
          <a:xfrm>
            <a:off x="541052" y="5610009"/>
            <a:ext cx="4138505" cy="369332"/>
          </a:xfrm>
          <a:prstGeom prst="rect">
            <a:avLst/>
          </a:prstGeom>
          <a:noFill/>
        </p:spPr>
        <p:txBody>
          <a:bodyPr wrap="none" rtlCol="0">
            <a:spAutoFit/>
          </a:bodyPr>
          <a:lstStyle/>
          <a:p>
            <a:r>
              <a:rPr lang="pl-PL" dirty="0"/>
              <a:t>The system </a:t>
            </a:r>
            <a:r>
              <a:rPr lang="en-US" dirty="0"/>
              <a:t>developed</a:t>
            </a:r>
            <a:r>
              <a:rPr lang="pl-PL" dirty="0"/>
              <a:t> by J. Iżewska (IAEA)</a:t>
            </a:r>
          </a:p>
        </p:txBody>
      </p:sp>
      <p:sp>
        <p:nvSpPr>
          <p:cNvPr id="16" name="pole tekstowe 15">
            <a:extLst>
              <a:ext uri="{FF2B5EF4-FFF2-40B4-BE49-F238E27FC236}">
                <a16:creationId xmlns:a16="http://schemas.microsoft.com/office/drawing/2014/main" id="{0EE7D633-CB69-4519-843A-6F5B18C4257E}"/>
              </a:ext>
            </a:extLst>
          </p:cNvPr>
          <p:cNvSpPr txBox="1"/>
          <p:nvPr/>
        </p:nvSpPr>
        <p:spPr>
          <a:xfrm>
            <a:off x="264918" y="2392503"/>
            <a:ext cx="4300023" cy="2585323"/>
          </a:xfrm>
          <a:prstGeom prst="rect">
            <a:avLst/>
          </a:prstGeom>
          <a:noFill/>
        </p:spPr>
        <p:txBody>
          <a:bodyPr wrap="none" rtlCol="0">
            <a:spAutoFit/>
          </a:bodyPr>
          <a:lstStyle/>
          <a:p>
            <a:pPr marL="285750" indent="-285750">
              <a:buFontTx/>
              <a:buChar char="-"/>
            </a:pPr>
            <a:r>
              <a:rPr lang="en-US" dirty="0"/>
              <a:t>TLD detectors distributed to hospitals</a:t>
            </a:r>
          </a:p>
          <a:p>
            <a:pPr marL="285750" indent="-285750">
              <a:buFontTx/>
              <a:buChar char="-"/>
            </a:pPr>
            <a:endParaRPr lang="en-US" dirty="0"/>
          </a:p>
          <a:p>
            <a:pPr marL="285750" indent="-285750">
              <a:buFontTx/>
              <a:buChar char="-"/>
            </a:pPr>
            <a:r>
              <a:rPr lang="en-US" dirty="0"/>
              <a:t>Irradiated at each radiotherapy unit</a:t>
            </a:r>
          </a:p>
          <a:p>
            <a:pPr marL="285750" indent="-285750">
              <a:buFontTx/>
              <a:buChar char="-"/>
            </a:pPr>
            <a:endParaRPr lang="en-US" dirty="0"/>
          </a:p>
          <a:p>
            <a:pPr marL="285750" indent="-285750">
              <a:buFontTx/>
              <a:buChar char="-"/>
            </a:pPr>
            <a:r>
              <a:rPr lang="en-US" dirty="0"/>
              <a:t>Returned and read-out at IAEA  </a:t>
            </a:r>
          </a:p>
          <a:p>
            <a:pPr marL="285750" indent="-285750">
              <a:buFontTx/>
              <a:buChar char="-"/>
            </a:pPr>
            <a:endParaRPr lang="en-US" dirty="0"/>
          </a:p>
          <a:p>
            <a:pPr marL="285750" indent="-285750">
              <a:buFontTx/>
              <a:buChar char="-"/>
            </a:pPr>
            <a:r>
              <a:rPr lang="en-US" dirty="0"/>
              <a:t>The result should be within </a:t>
            </a:r>
            <a:r>
              <a:rPr lang="pl-PL" dirty="0"/>
              <a:t>2-</a:t>
            </a:r>
            <a:r>
              <a:rPr lang="en-US" dirty="0"/>
              <a:t>5% </a:t>
            </a:r>
          </a:p>
          <a:p>
            <a:pPr marL="285750" indent="-285750">
              <a:buFontTx/>
              <a:buChar char="-"/>
            </a:pPr>
            <a:endParaRPr lang="en-US" dirty="0"/>
          </a:p>
          <a:p>
            <a:pPr marL="285750" indent="-285750">
              <a:buFontTx/>
              <a:buChar char="-"/>
            </a:pPr>
            <a:r>
              <a:rPr lang="en-US" dirty="0"/>
              <a:t>If exceeding 10% - the hospital inspected</a:t>
            </a:r>
          </a:p>
        </p:txBody>
      </p:sp>
      <p:sp>
        <p:nvSpPr>
          <p:cNvPr id="17" name="pole tekstowe 16">
            <a:extLst>
              <a:ext uri="{FF2B5EF4-FFF2-40B4-BE49-F238E27FC236}">
                <a16:creationId xmlns:a16="http://schemas.microsoft.com/office/drawing/2014/main" id="{36ABB555-5A8C-40FC-A1AF-2A0B784B7979}"/>
              </a:ext>
            </a:extLst>
          </p:cNvPr>
          <p:cNvSpPr txBox="1"/>
          <p:nvPr/>
        </p:nvSpPr>
        <p:spPr>
          <a:xfrm>
            <a:off x="1152297" y="1715139"/>
            <a:ext cx="2723694" cy="400110"/>
          </a:xfrm>
          <a:prstGeom prst="rect">
            <a:avLst/>
          </a:prstGeom>
          <a:noFill/>
        </p:spPr>
        <p:txBody>
          <a:bodyPr wrap="none" rtlCol="0">
            <a:spAutoFit/>
          </a:bodyPr>
          <a:lstStyle/>
          <a:p>
            <a:r>
              <a:rPr lang="pl-PL" sz="2000" b="1" dirty="0" err="1"/>
              <a:t>Mailed</a:t>
            </a:r>
            <a:r>
              <a:rPr lang="pl-PL" sz="2000" b="1" dirty="0"/>
              <a:t> </a:t>
            </a:r>
            <a:r>
              <a:rPr lang="pl-PL" sz="2000" b="1" dirty="0" err="1"/>
              <a:t>dosimetric</a:t>
            </a:r>
            <a:r>
              <a:rPr lang="pl-PL" sz="2000" b="1" dirty="0"/>
              <a:t> </a:t>
            </a:r>
            <a:r>
              <a:rPr lang="pl-PL" sz="2000" b="1" dirty="0" err="1"/>
              <a:t>audit</a:t>
            </a:r>
            <a:endParaRPr lang="pl-PL" sz="2000" b="1" dirty="0"/>
          </a:p>
        </p:txBody>
      </p:sp>
      <p:pic>
        <p:nvPicPr>
          <p:cNvPr id="9" name="Obraz 8">
            <a:extLst>
              <a:ext uri="{FF2B5EF4-FFF2-40B4-BE49-F238E27FC236}">
                <a16:creationId xmlns:a16="http://schemas.microsoft.com/office/drawing/2014/main" id="{061DEF63-0A34-4116-A03C-6D3A1775801B}"/>
              </a:ext>
            </a:extLst>
          </p:cNvPr>
          <p:cNvPicPr>
            <a:picLocks noChangeAspect="1"/>
          </p:cNvPicPr>
          <p:nvPr/>
        </p:nvPicPr>
        <p:blipFill>
          <a:blip r:embed="rId3"/>
          <a:stretch>
            <a:fillRect/>
          </a:stretch>
        </p:blipFill>
        <p:spPr>
          <a:xfrm>
            <a:off x="4930245" y="1827988"/>
            <a:ext cx="2680858" cy="3782021"/>
          </a:xfrm>
          <a:prstGeom prst="rect">
            <a:avLst/>
          </a:prstGeom>
        </p:spPr>
      </p:pic>
      <p:pic>
        <p:nvPicPr>
          <p:cNvPr id="6" name="Obraz 5">
            <a:extLst>
              <a:ext uri="{FF2B5EF4-FFF2-40B4-BE49-F238E27FC236}">
                <a16:creationId xmlns:a16="http://schemas.microsoft.com/office/drawing/2014/main" id="{056B8825-202D-42FB-9712-294F0F414155}"/>
              </a:ext>
            </a:extLst>
          </p:cNvPr>
          <p:cNvPicPr>
            <a:picLocks noChangeAspect="1"/>
          </p:cNvPicPr>
          <p:nvPr/>
        </p:nvPicPr>
        <p:blipFill>
          <a:blip r:embed="rId4"/>
          <a:stretch>
            <a:fillRect/>
          </a:stretch>
        </p:blipFill>
        <p:spPr>
          <a:xfrm>
            <a:off x="7038753" y="1827988"/>
            <a:ext cx="4888329" cy="3349706"/>
          </a:xfrm>
          <a:prstGeom prst="rect">
            <a:avLst/>
          </a:prstGeom>
        </p:spPr>
      </p:pic>
    </p:spTree>
    <p:extLst>
      <p:ext uri="{BB962C8B-B14F-4D97-AF65-F5344CB8AC3E}">
        <p14:creationId xmlns:p14="http://schemas.microsoft.com/office/powerpoint/2010/main" val="2102297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7ECC0D82-560A-4773-A411-F52C6C6BC80F}"/>
              </a:ext>
            </a:extLst>
          </p:cNvPr>
          <p:cNvPicPr>
            <a:picLocks noChangeAspect="1"/>
          </p:cNvPicPr>
          <p:nvPr/>
        </p:nvPicPr>
        <p:blipFill>
          <a:blip r:embed="rId3"/>
          <a:stretch>
            <a:fillRect/>
          </a:stretch>
        </p:blipFill>
        <p:spPr>
          <a:xfrm>
            <a:off x="1145088" y="4525072"/>
            <a:ext cx="4336452" cy="543985"/>
          </a:xfrm>
          <a:prstGeom prst="rect">
            <a:avLst/>
          </a:prstGeom>
        </p:spPr>
      </p:pic>
      <p:sp>
        <p:nvSpPr>
          <p:cNvPr id="9" name="pole tekstowe 8">
            <a:extLst>
              <a:ext uri="{FF2B5EF4-FFF2-40B4-BE49-F238E27FC236}">
                <a16:creationId xmlns:a16="http://schemas.microsoft.com/office/drawing/2014/main" id="{B2157E3D-5EE4-4EC2-A231-AF36F4616D08}"/>
              </a:ext>
            </a:extLst>
          </p:cNvPr>
          <p:cNvSpPr txBox="1"/>
          <p:nvPr/>
        </p:nvSpPr>
        <p:spPr>
          <a:xfrm>
            <a:off x="847568" y="3298895"/>
            <a:ext cx="5430983" cy="646331"/>
          </a:xfrm>
          <a:prstGeom prst="rect">
            <a:avLst/>
          </a:prstGeom>
          <a:noFill/>
        </p:spPr>
        <p:txBody>
          <a:bodyPr wrap="square" rtlCol="0">
            <a:spAutoFit/>
          </a:bodyPr>
          <a:lstStyle/>
          <a:p>
            <a:r>
              <a:rPr lang="en-US" dirty="0"/>
              <a:t>Corrections of response on fading (</a:t>
            </a:r>
            <a:r>
              <a:rPr lang="en-US" dirty="0" err="1"/>
              <a:t>f</a:t>
            </a:r>
            <a:r>
              <a:rPr lang="en-US" baseline="-25000" dirty="0" err="1"/>
              <a:t>fad</a:t>
            </a:r>
            <a:r>
              <a:rPr lang="en-US" dirty="0"/>
              <a:t>), holder (</a:t>
            </a:r>
            <a:r>
              <a:rPr lang="en-US" dirty="0" err="1"/>
              <a:t>f</a:t>
            </a:r>
            <a:r>
              <a:rPr lang="en-US" baseline="-25000" dirty="0" err="1"/>
              <a:t>hol</a:t>
            </a:r>
            <a:r>
              <a:rPr lang="en-US" dirty="0"/>
              <a:t>), </a:t>
            </a:r>
            <a:r>
              <a:rPr lang="pl-PL" dirty="0"/>
              <a:t>e</a:t>
            </a:r>
            <a:r>
              <a:rPr lang="en-US" dirty="0" err="1"/>
              <a:t>nergy</a:t>
            </a:r>
            <a:r>
              <a:rPr lang="en-US" dirty="0"/>
              <a:t> (</a:t>
            </a:r>
            <a:r>
              <a:rPr lang="en-US" dirty="0" err="1"/>
              <a:t>f</a:t>
            </a:r>
            <a:r>
              <a:rPr lang="en-US" baseline="-25000" dirty="0" err="1"/>
              <a:t>engy</a:t>
            </a:r>
            <a:r>
              <a:rPr lang="en-US" dirty="0"/>
              <a:t>) and linearity  (</a:t>
            </a:r>
            <a:r>
              <a:rPr lang="en-US" dirty="0" err="1"/>
              <a:t>f</a:t>
            </a:r>
            <a:r>
              <a:rPr lang="en-US" baseline="-25000" dirty="0" err="1"/>
              <a:t>lin</a:t>
            </a:r>
            <a:r>
              <a:rPr lang="en-US" dirty="0"/>
              <a:t>)</a:t>
            </a:r>
          </a:p>
        </p:txBody>
      </p:sp>
      <p:pic>
        <p:nvPicPr>
          <p:cNvPr id="10" name="Obraz 9">
            <a:extLst>
              <a:ext uri="{FF2B5EF4-FFF2-40B4-BE49-F238E27FC236}">
                <a16:creationId xmlns:a16="http://schemas.microsoft.com/office/drawing/2014/main" id="{314123D8-2876-4B81-95DD-41C5CDDA0670}"/>
              </a:ext>
            </a:extLst>
          </p:cNvPr>
          <p:cNvPicPr>
            <a:picLocks noChangeAspect="1"/>
          </p:cNvPicPr>
          <p:nvPr/>
        </p:nvPicPr>
        <p:blipFill>
          <a:blip r:embed="rId4"/>
          <a:stretch>
            <a:fillRect/>
          </a:stretch>
        </p:blipFill>
        <p:spPr>
          <a:xfrm>
            <a:off x="6161195" y="1301211"/>
            <a:ext cx="5836630" cy="3608228"/>
          </a:xfrm>
          <a:prstGeom prst="rect">
            <a:avLst/>
          </a:prstGeom>
        </p:spPr>
      </p:pic>
      <p:sp>
        <p:nvSpPr>
          <p:cNvPr id="11" name="pole tekstowe 10">
            <a:extLst>
              <a:ext uri="{FF2B5EF4-FFF2-40B4-BE49-F238E27FC236}">
                <a16:creationId xmlns:a16="http://schemas.microsoft.com/office/drawing/2014/main" id="{84F9ADF6-D055-42C7-B48D-8B1CDE2A7BE9}"/>
              </a:ext>
            </a:extLst>
          </p:cNvPr>
          <p:cNvSpPr txBox="1"/>
          <p:nvPr/>
        </p:nvSpPr>
        <p:spPr>
          <a:xfrm>
            <a:off x="785091" y="1809846"/>
            <a:ext cx="5310909" cy="369332"/>
          </a:xfrm>
          <a:prstGeom prst="rect">
            <a:avLst/>
          </a:prstGeom>
          <a:noFill/>
        </p:spPr>
        <p:txBody>
          <a:bodyPr wrap="square" rtlCol="0">
            <a:spAutoFit/>
          </a:bodyPr>
          <a:lstStyle/>
          <a:p>
            <a:r>
              <a:rPr lang="en-US" dirty="0"/>
              <a:t> Challenge:  accuracy of dose measurements</a:t>
            </a:r>
          </a:p>
        </p:txBody>
      </p:sp>
      <mc:AlternateContent xmlns:mc="http://schemas.openxmlformats.org/markup-compatibility/2006" xmlns:a14="http://schemas.microsoft.com/office/drawing/2010/main">
        <mc:Choice Requires="a14">
          <p:sp>
            <p:nvSpPr>
              <p:cNvPr id="12" name="pole tekstowe 11">
                <a:extLst>
                  <a:ext uri="{FF2B5EF4-FFF2-40B4-BE49-F238E27FC236}">
                    <a16:creationId xmlns:a16="http://schemas.microsoft.com/office/drawing/2014/main" id="{C63447DF-6A91-45CF-BABC-A58F9A06E78D}"/>
                  </a:ext>
                </a:extLst>
              </p:cNvPr>
              <p:cNvSpPr txBox="1"/>
              <p:nvPr/>
            </p:nvSpPr>
            <p:spPr>
              <a:xfrm>
                <a:off x="2090853" y="2588355"/>
                <a:ext cx="1856667" cy="475258"/>
              </a:xfrm>
              <a:prstGeom prst="rect">
                <a:avLst/>
              </a:prstGeom>
              <a:noFill/>
            </p:spPr>
            <p:txBody>
              <a:bodyPr wrap="square" lIns="0" tIns="0" rIns="0" bIns="0" rtlCol="0">
                <a:spAutoFit/>
              </a:bodyPr>
              <a:lstStyle/>
              <a:p>
                <a14:m>
                  <m:oMath xmlns:m="http://schemas.openxmlformats.org/officeDocument/2006/math">
                    <m:f>
                      <m:fPr>
                        <m:ctrlPr>
                          <a:rPr lang="en-US" sz="2000" i="1" smtClean="0">
                            <a:latin typeface="Cambria Math" panose="02040503050406030204" pitchFamily="18" charset="0"/>
                          </a:rPr>
                        </m:ctrlPr>
                      </m:fPr>
                      <m:num>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𝐷</m:t>
                            </m:r>
                          </m:e>
                          <m:sub>
                            <m:r>
                              <a:rPr lang="en-US" sz="2000" b="0" i="1" smtClean="0">
                                <a:latin typeface="Cambria Math" panose="02040503050406030204" pitchFamily="18" charset="0"/>
                              </a:rPr>
                              <m:t>𝑡𝑟𝑢𝑒</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𝐷</m:t>
                            </m:r>
                          </m:e>
                          <m:sub>
                            <m:r>
                              <a:rPr lang="en-US" sz="2000" b="0" i="1" smtClean="0">
                                <a:latin typeface="Cambria Math" panose="02040503050406030204" pitchFamily="18" charset="0"/>
                              </a:rPr>
                              <m:t>𝑇𝐿𝐷</m:t>
                            </m:r>
                          </m:sub>
                        </m:sSub>
                      </m:num>
                      <m:den>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𝐷</m:t>
                            </m:r>
                          </m:e>
                          <m:sub>
                            <m:r>
                              <a:rPr lang="en-US" sz="2000" b="0" i="1" smtClean="0">
                                <a:latin typeface="Cambria Math" panose="02040503050406030204" pitchFamily="18" charset="0"/>
                              </a:rPr>
                              <m:t>𝑡𝑟𝑢𝑒</m:t>
                            </m:r>
                          </m:sub>
                        </m:sSub>
                      </m:den>
                    </m:f>
                  </m:oMath>
                </a14:m>
                <a:r>
                  <a:rPr lang="en-US" sz="2000"/>
                  <a:t>  &lt; 1 %</a:t>
                </a:r>
              </a:p>
            </p:txBody>
          </p:sp>
        </mc:Choice>
        <mc:Fallback xmlns="">
          <p:sp>
            <p:nvSpPr>
              <p:cNvPr id="12" name="pole tekstowe 11">
                <a:extLst>
                  <a:ext uri="{FF2B5EF4-FFF2-40B4-BE49-F238E27FC236}">
                    <a16:creationId xmlns:a16="http://schemas.microsoft.com/office/drawing/2014/main" id="{C63447DF-6A91-45CF-BABC-A58F9A06E78D}"/>
                  </a:ext>
                </a:extLst>
              </p:cNvPr>
              <p:cNvSpPr txBox="1">
                <a:spLocks noRot="1" noChangeAspect="1" noMove="1" noResize="1" noEditPoints="1" noAdjustHandles="1" noChangeArrowheads="1" noChangeShapeType="1" noTextEdit="1"/>
              </p:cNvSpPr>
              <p:nvPr/>
            </p:nvSpPr>
            <p:spPr>
              <a:xfrm>
                <a:off x="2090853" y="2588355"/>
                <a:ext cx="1856667" cy="475258"/>
              </a:xfrm>
              <a:prstGeom prst="rect">
                <a:avLst/>
              </a:prstGeom>
              <a:blipFill>
                <a:blip r:embed="rId5"/>
                <a:stretch>
                  <a:fillRect l="-328" t="-2564" r="-3934" b="-10256"/>
                </a:stretch>
              </a:blipFill>
            </p:spPr>
            <p:txBody>
              <a:bodyPr/>
              <a:lstStyle/>
              <a:p>
                <a:r>
                  <a:rPr lang="pl-PL">
                    <a:noFill/>
                  </a:rPr>
                  <a:t> </a:t>
                </a:r>
              </a:p>
            </p:txBody>
          </p:sp>
        </mc:Fallback>
      </mc:AlternateContent>
      <p:sp>
        <p:nvSpPr>
          <p:cNvPr id="13" name="pole tekstowe 12">
            <a:extLst>
              <a:ext uri="{FF2B5EF4-FFF2-40B4-BE49-F238E27FC236}">
                <a16:creationId xmlns:a16="http://schemas.microsoft.com/office/drawing/2014/main" id="{8B8577CC-200F-4DCA-A102-FD6A0065FC2F}"/>
              </a:ext>
            </a:extLst>
          </p:cNvPr>
          <p:cNvSpPr txBox="1"/>
          <p:nvPr/>
        </p:nvSpPr>
        <p:spPr>
          <a:xfrm>
            <a:off x="886897" y="1301211"/>
            <a:ext cx="4017767" cy="369332"/>
          </a:xfrm>
          <a:prstGeom prst="rect">
            <a:avLst/>
          </a:prstGeom>
          <a:noFill/>
        </p:spPr>
        <p:txBody>
          <a:bodyPr wrap="none" rtlCol="0">
            <a:spAutoFit/>
          </a:bodyPr>
          <a:lstStyle/>
          <a:p>
            <a:r>
              <a:rPr lang="en-US" dirty="0"/>
              <a:t>Detector:  </a:t>
            </a:r>
            <a:r>
              <a:rPr lang="en-US" dirty="0" err="1"/>
              <a:t>thermoluminescent</a:t>
            </a:r>
            <a:r>
              <a:rPr lang="en-US" dirty="0"/>
              <a:t> </a:t>
            </a:r>
            <a:r>
              <a:rPr lang="en-US" dirty="0" err="1"/>
              <a:t>LiF:Mg,Ti</a:t>
            </a:r>
            <a:r>
              <a:rPr lang="en-US" dirty="0"/>
              <a:t>  </a:t>
            </a:r>
          </a:p>
        </p:txBody>
      </p:sp>
      <p:pic>
        <p:nvPicPr>
          <p:cNvPr id="15" name="Obraz 14">
            <a:extLst>
              <a:ext uri="{FF2B5EF4-FFF2-40B4-BE49-F238E27FC236}">
                <a16:creationId xmlns:a16="http://schemas.microsoft.com/office/drawing/2014/main" id="{1A4A1D2F-7108-4755-8FB0-AFCEB616AEF1}"/>
              </a:ext>
            </a:extLst>
          </p:cNvPr>
          <p:cNvPicPr>
            <a:picLocks noChangeAspect="1"/>
          </p:cNvPicPr>
          <p:nvPr/>
        </p:nvPicPr>
        <p:blipFill>
          <a:blip r:embed="rId6"/>
          <a:stretch>
            <a:fillRect/>
          </a:stretch>
        </p:blipFill>
        <p:spPr>
          <a:xfrm>
            <a:off x="157095" y="117113"/>
            <a:ext cx="3686913" cy="710606"/>
          </a:xfrm>
          <a:prstGeom prst="rect">
            <a:avLst/>
          </a:prstGeom>
        </p:spPr>
      </p:pic>
      <p:sp>
        <p:nvSpPr>
          <p:cNvPr id="16" name="Text Box 4">
            <a:extLst>
              <a:ext uri="{FF2B5EF4-FFF2-40B4-BE49-F238E27FC236}">
                <a16:creationId xmlns:a16="http://schemas.microsoft.com/office/drawing/2014/main" id="{F9EE4397-4405-4294-80FD-9099850F12D5}"/>
              </a:ext>
            </a:extLst>
          </p:cNvPr>
          <p:cNvSpPr txBox="1">
            <a:spLocks noChangeArrowheads="1"/>
          </p:cNvSpPr>
          <p:nvPr/>
        </p:nvSpPr>
        <p:spPr bwMode="auto">
          <a:xfrm>
            <a:off x="2217465" y="117650"/>
            <a:ext cx="101139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pl-PL" sz="2400" b="1" i="1" dirty="0">
                <a:solidFill>
                  <a:srgbClr val="0070C0"/>
                </a:solidFill>
                <a:latin typeface="Arial" panose="020B0604020202020204" pitchFamily="34" charset="0"/>
                <a:cs typeface="Arial" panose="020B0604020202020204" pitchFamily="34" charset="0"/>
              </a:rPr>
              <a:t>Mailed </a:t>
            </a:r>
            <a:r>
              <a:rPr lang="en-US" altLang="pl-PL" sz="2400" b="1" i="1" dirty="0" err="1">
                <a:solidFill>
                  <a:srgbClr val="0070C0"/>
                </a:solidFill>
                <a:latin typeface="Arial" panose="020B0604020202020204" pitchFamily="34" charset="0"/>
                <a:cs typeface="Arial" panose="020B0604020202020204" pitchFamily="34" charset="0"/>
              </a:rPr>
              <a:t>dosimetric</a:t>
            </a:r>
            <a:r>
              <a:rPr lang="en-US" altLang="pl-PL" sz="2400" b="1" i="1" dirty="0">
                <a:solidFill>
                  <a:srgbClr val="0070C0"/>
                </a:solidFill>
                <a:latin typeface="Arial" panose="020B0604020202020204" pitchFamily="34" charset="0"/>
                <a:cs typeface="Arial" panose="020B0604020202020204" pitchFamily="34" charset="0"/>
              </a:rPr>
              <a:t> audit of radiotherapy units – method </a:t>
            </a:r>
          </a:p>
        </p:txBody>
      </p:sp>
      <p:sp>
        <p:nvSpPr>
          <p:cNvPr id="2" name="pole tekstowe 1">
            <a:extLst>
              <a:ext uri="{FF2B5EF4-FFF2-40B4-BE49-F238E27FC236}">
                <a16:creationId xmlns:a16="http://schemas.microsoft.com/office/drawing/2014/main" id="{83E261DF-2C85-4481-B31E-B5FCF32E9F69}"/>
              </a:ext>
            </a:extLst>
          </p:cNvPr>
          <p:cNvSpPr txBox="1"/>
          <p:nvPr/>
        </p:nvSpPr>
        <p:spPr>
          <a:xfrm>
            <a:off x="514162" y="5598527"/>
            <a:ext cx="6579365" cy="369332"/>
          </a:xfrm>
          <a:prstGeom prst="rect">
            <a:avLst/>
          </a:prstGeom>
          <a:noFill/>
        </p:spPr>
        <p:txBody>
          <a:bodyPr wrap="none" rtlCol="0">
            <a:spAutoFit/>
          </a:bodyPr>
          <a:lstStyle/>
          <a:p>
            <a:r>
              <a:rPr lang="en-US" b="1" dirty="0"/>
              <a:t>I worked </a:t>
            </a:r>
            <a:r>
              <a:rPr lang="pl-PL" b="1" dirty="0" err="1"/>
              <a:t>at</a:t>
            </a:r>
            <a:r>
              <a:rPr lang="pl-PL" b="1" dirty="0"/>
              <a:t> IAEA </a:t>
            </a:r>
            <a:r>
              <a:rPr lang="en-US" b="1" dirty="0"/>
              <a:t>to develop  and modify the </a:t>
            </a:r>
            <a:r>
              <a:rPr lang="pl-PL" b="1" dirty="0"/>
              <a:t>TLD </a:t>
            </a:r>
            <a:r>
              <a:rPr lang="en-US" b="1" dirty="0"/>
              <a:t>system 1998-1999 </a:t>
            </a:r>
          </a:p>
        </p:txBody>
      </p:sp>
    </p:spTree>
    <p:extLst>
      <p:ext uri="{BB962C8B-B14F-4D97-AF65-F5344CB8AC3E}">
        <p14:creationId xmlns:p14="http://schemas.microsoft.com/office/powerpoint/2010/main" val="3288036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26ABEE66-6B56-400D-9444-65592366D3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785" y="971680"/>
            <a:ext cx="3170616" cy="422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8B50FEB-4C56-494A-AFAE-959D4C345413}"/>
              </a:ext>
            </a:extLst>
          </p:cNvPr>
          <p:cNvSpPr txBox="1">
            <a:spLocks noChangeArrowheads="1"/>
          </p:cNvSpPr>
          <p:nvPr/>
        </p:nvSpPr>
        <p:spPr bwMode="auto">
          <a:xfrm>
            <a:off x="1191121" y="71099"/>
            <a:ext cx="101139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pl-PL" sz="2400" b="1" i="1" dirty="0">
                <a:solidFill>
                  <a:srgbClr val="0070C0"/>
                </a:solidFill>
                <a:latin typeface="Arial" panose="020B0604020202020204" pitchFamily="34" charset="0"/>
                <a:cs typeface="Arial" panose="020B0604020202020204" pitchFamily="34" charset="0"/>
              </a:rPr>
              <a:t>Calibration</a:t>
            </a:r>
            <a:r>
              <a:rPr lang="pl-PL" altLang="pl-PL" sz="2400" b="1" i="1" dirty="0">
                <a:solidFill>
                  <a:srgbClr val="0070C0"/>
                </a:solidFill>
                <a:latin typeface="Arial" panose="020B0604020202020204" pitchFamily="34" charset="0"/>
                <a:cs typeface="Arial" panose="020B0604020202020204" pitchFamily="34" charset="0"/>
              </a:rPr>
              <a:t> laboratories - a </a:t>
            </a:r>
            <a:r>
              <a:rPr lang="pl-PL" altLang="pl-PL" sz="2400" b="1" i="1" dirty="0" err="1">
                <a:solidFill>
                  <a:srgbClr val="0070C0"/>
                </a:solidFill>
                <a:latin typeface="Arial" panose="020B0604020202020204" pitchFamily="34" charset="0"/>
                <a:cs typeface="Arial" panose="020B0604020202020204" pitchFamily="34" charset="0"/>
              </a:rPr>
              <a:t>must</a:t>
            </a:r>
            <a:r>
              <a:rPr lang="pl-PL" altLang="pl-PL" sz="2400" b="1" i="1" dirty="0">
                <a:solidFill>
                  <a:srgbClr val="0070C0"/>
                </a:solidFill>
                <a:latin typeface="Arial" panose="020B0604020202020204" pitchFamily="34" charset="0"/>
                <a:cs typeface="Arial" panose="020B0604020202020204" pitchFamily="34" charset="0"/>
              </a:rPr>
              <a:t>  for </a:t>
            </a:r>
            <a:r>
              <a:rPr lang="pl-PL" altLang="pl-PL" sz="2400" b="1" i="1" dirty="0" err="1">
                <a:solidFill>
                  <a:srgbClr val="0070C0"/>
                </a:solidFill>
                <a:latin typeface="Arial" panose="020B0604020202020204" pitchFamily="34" charset="0"/>
                <a:cs typeface="Arial" panose="020B0604020202020204" pitchFamily="34" charset="0"/>
              </a:rPr>
              <a:t>radiation</a:t>
            </a:r>
            <a:r>
              <a:rPr lang="pl-PL" altLang="pl-PL" sz="2400" b="1" i="1" dirty="0">
                <a:solidFill>
                  <a:srgbClr val="0070C0"/>
                </a:solidFill>
                <a:latin typeface="Arial" panose="020B0604020202020204" pitchFamily="34" charset="0"/>
                <a:cs typeface="Arial" panose="020B0604020202020204" pitchFamily="34" charset="0"/>
              </a:rPr>
              <a:t> </a:t>
            </a:r>
            <a:r>
              <a:rPr lang="pl-PL" altLang="pl-PL" sz="2400" b="1" i="1" dirty="0" err="1">
                <a:solidFill>
                  <a:srgbClr val="0070C0"/>
                </a:solidFill>
                <a:latin typeface="Arial" panose="020B0604020202020204" pitchFamily="34" charset="0"/>
                <a:cs typeface="Arial" panose="020B0604020202020204" pitchFamily="34" charset="0"/>
              </a:rPr>
              <a:t>therapy</a:t>
            </a:r>
            <a:r>
              <a:rPr lang="pl-PL" altLang="pl-PL" sz="2400" b="1" i="1" dirty="0">
                <a:solidFill>
                  <a:srgbClr val="0070C0"/>
                </a:solidFill>
                <a:latin typeface="Arial" panose="020B0604020202020204" pitchFamily="34" charset="0"/>
                <a:cs typeface="Arial" panose="020B0604020202020204" pitchFamily="34" charset="0"/>
              </a:rPr>
              <a:t>  </a:t>
            </a:r>
            <a:endParaRPr lang="en-US" altLang="pl-PL" sz="2400" b="1" i="1" dirty="0">
              <a:solidFill>
                <a:srgbClr val="0070C0"/>
              </a:solidFill>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EBDFB4C1-D5BB-45F5-82C8-8A43A0D7DC53}"/>
              </a:ext>
            </a:extLst>
          </p:cNvPr>
          <p:cNvPicPr>
            <a:picLocks noChangeAspect="1"/>
          </p:cNvPicPr>
          <p:nvPr/>
        </p:nvPicPr>
        <p:blipFill>
          <a:blip r:embed="rId3"/>
          <a:stretch>
            <a:fillRect/>
          </a:stretch>
        </p:blipFill>
        <p:spPr>
          <a:xfrm>
            <a:off x="198417" y="971680"/>
            <a:ext cx="838254" cy="1325004"/>
          </a:xfrm>
          <a:prstGeom prst="rect">
            <a:avLst/>
          </a:prstGeom>
        </p:spPr>
      </p:pic>
      <p:sp>
        <p:nvSpPr>
          <p:cNvPr id="4" name="pole tekstowe 3">
            <a:extLst>
              <a:ext uri="{FF2B5EF4-FFF2-40B4-BE49-F238E27FC236}">
                <a16:creationId xmlns:a16="http://schemas.microsoft.com/office/drawing/2014/main" id="{1FAD71A0-8927-43FD-89F5-41684E099A0D}"/>
              </a:ext>
            </a:extLst>
          </p:cNvPr>
          <p:cNvSpPr txBox="1"/>
          <p:nvPr/>
        </p:nvSpPr>
        <p:spPr>
          <a:xfrm>
            <a:off x="772730" y="5284882"/>
            <a:ext cx="4166008" cy="1323439"/>
          </a:xfrm>
          <a:prstGeom prst="rect">
            <a:avLst/>
          </a:prstGeom>
          <a:noFill/>
        </p:spPr>
        <p:txBody>
          <a:bodyPr wrap="square" rtlCol="0">
            <a:spAutoFit/>
          </a:bodyPr>
          <a:lstStyle/>
          <a:p>
            <a:pPr algn="ctr"/>
            <a:r>
              <a:rPr lang="en-US" sz="2000" b="1" dirty="0"/>
              <a:t>First  </a:t>
            </a:r>
            <a:r>
              <a:rPr lang="pl-PL" sz="2000" b="1" dirty="0"/>
              <a:t>d</a:t>
            </a:r>
            <a:r>
              <a:rPr lang="en-US" sz="2000" b="1" dirty="0" err="1"/>
              <a:t>osimetric</a:t>
            </a:r>
            <a:r>
              <a:rPr lang="en-US" sz="2000" b="1" dirty="0"/>
              <a:t> laboratory in Poland with accreditation  od Polish Center of Accreditation (2001)</a:t>
            </a:r>
          </a:p>
          <a:p>
            <a:pPr algn="ctr"/>
            <a:endParaRPr lang="en-US" sz="2000" b="1" dirty="0"/>
          </a:p>
        </p:txBody>
      </p:sp>
      <p:sp>
        <p:nvSpPr>
          <p:cNvPr id="8" name="pole tekstowe 7">
            <a:extLst>
              <a:ext uri="{FF2B5EF4-FFF2-40B4-BE49-F238E27FC236}">
                <a16:creationId xmlns:a16="http://schemas.microsoft.com/office/drawing/2014/main" id="{97834244-C407-411D-9ED8-C717264FED08}"/>
              </a:ext>
            </a:extLst>
          </p:cNvPr>
          <p:cNvSpPr txBox="1"/>
          <p:nvPr/>
        </p:nvSpPr>
        <p:spPr>
          <a:xfrm>
            <a:off x="7690088" y="5350752"/>
            <a:ext cx="3776585" cy="1015663"/>
          </a:xfrm>
          <a:prstGeom prst="rect">
            <a:avLst/>
          </a:prstGeom>
          <a:noFill/>
        </p:spPr>
        <p:txBody>
          <a:bodyPr wrap="square" rtlCol="0">
            <a:spAutoFit/>
          </a:bodyPr>
          <a:lstStyle/>
          <a:p>
            <a:r>
              <a:rPr lang="en-US" sz="2000" b="1" dirty="0"/>
              <a:t>Calibration for </a:t>
            </a:r>
            <a:r>
              <a:rPr lang="pl-PL" sz="2000" b="1" dirty="0"/>
              <a:t>radio</a:t>
            </a:r>
            <a:r>
              <a:rPr lang="en-US" sz="2000" b="1" dirty="0"/>
              <a:t>therapy </a:t>
            </a:r>
          </a:p>
          <a:p>
            <a:r>
              <a:rPr lang="en-US" sz="2000" dirty="0" err="1"/>
              <a:t>Theratron</a:t>
            </a:r>
            <a:r>
              <a:rPr lang="en-US" sz="2000" dirty="0"/>
              <a:t> 780 with Co-60, </a:t>
            </a:r>
          </a:p>
          <a:p>
            <a:r>
              <a:rPr lang="en-US" sz="2000" dirty="0"/>
              <a:t>high dose rate ( 1 </a:t>
            </a:r>
            <a:r>
              <a:rPr lang="en-US" sz="2000" dirty="0" err="1"/>
              <a:t>Gy</a:t>
            </a:r>
            <a:r>
              <a:rPr lang="en-US" sz="2000" dirty="0"/>
              <a:t>/min)</a:t>
            </a:r>
          </a:p>
        </p:txBody>
      </p:sp>
      <p:pic>
        <p:nvPicPr>
          <p:cNvPr id="9" name="Obraz 8">
            <a:extLst>
              <a:ext uri="{FF2B5EF4-FFF2-40B4-BE49-F238E27FC236}">
                <a16:creationId xmlns:a16="http://schemas.microsoft.com/office/drawing/2014/main" id="{7A467A62-153C-4223-86E6-852EF3084A7B}"/>
              </a:ext>
            </a:extLst>
          </p:cNvPr>
          <p:cNvPicPr>
            <a:picLocks noChangeAspect="1"/>
          </p:cNvPicPr>
          <p:nvPr/>
        </p:nvPicPr>
        <p:blipFill>
          <a:blip r:embed="rId4"/>
          <a:stretch>
            <a:fillRect/>
          </a:stretch>
        </p:blipFill>
        <p:spPr>
          <a:xfrm>
            <a:off x="7432052" y="971680"/>
            <a:ext cx="3406312" cy="4260447"/>
          </a:xfrm>
          <a:prstGeom prst="rect">
            <a:avLst/>
          </a:prstGeom>
        </p:spPr>
      </p:pic>
    </p:spTree>
    <p:extLst>
      <p:ext uri="{BB962C8B-B14F-4D97-AF65-F5344CB8AC3E}">
        <p14:creationId xmlns:p14="http://schemas.microsoft.com/office/powerpoint/2010/main" val="2494716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75BCD4A-C973-4210-A69D-1E0B951BCD13}"/>
              </a:ext>
            </a:extLst>
          </p:cNvPr>
          <p:cNvSpPr>
            <a:spLocks noChangeArrowheads="1"/>
          </p:cNvSpPr>
          <p:nvPr/>
        </p:nvSpPr>
        <p:spPr bwMode="auto">
          <a:xfrm>
            <a:off x="1874459" y="137177"/>
            <a:ext cx="8911744"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pl-PL" sz="2400" b="1" i="1" noProof="0" dirty="0" err="1">
                <a:solidFill>
                  <a:srgbClr val="0070C0"/>
                </a:solidFill>
                <a:cs typeface="Arial" panose="020B0604020202020204" pitchFamily="34" charset="0"/>
              </a:rPr>
              <a:t>Microdosimetric</a:t>
            </a:r>
            <a:r>
              <a:rPr lang="pl-PL" sz="2400" b="1" i="1" noProof="0" dirty="0">
                <a:solidFill>
                  <a:srgbClr val="0070C0"/>
                </a:solidFill>
                <a:cs typeface="Arial" panose="020B0604020202020204" pitchFamily="34" charset="0"/>
              </a:rPr>
              <a:t> </a:t>
            </a:r>
            <a:r>
              <a:rPr lang="pl-PL" sz="2400" b="1" i="1" noProof="0" dirty="0" err="1">
                <a:solidFill>
                  <a:srgbClr val="0070C0"/>
                </a:solidFill>
                <a:cs typeface="Arial" panose="020B0604020202020204" pitchFamily="34" charset="0"/>
              </a:rPr>
              <a:t>calculations</a:t>
            </a:r>
            <a:r>
              <a:rPr lang="pl-PL" sz="2400" b="1" i="1" noProof="0" dirty="0">
                <a:solidFill>
                  <a:srgbClr val="0070C0"/>
                </a:solidFill>
                <a:cs typeface="Arial" panose="020B0604020202020204" pitchFamily="34" charset="0"/>
              </a:rPr>
              <a:t> of  </a:t>
            </a:r>
            <a:r>
              <a:rPr lang="pl-PL" sz="2400" b="1" i="1" noProof="0" dirty="0" err="1">
                <a:solidFill>
                  <a:srgbClr val="0070C0"/>
                </a:solidFill>
                <a:cs typeface="Arial" panose="020B0604020202020204" pitchFamily="34" charset="0"/>
              </a:rPr>
              <a:t>relative</a:t>
            </a:r>
            <a:r>
              <a:rPr lang="pl-PL" sz="2400" b="1" i="1" noProof="0" dirty="0">
                <a:solidFill>
                  <a:srgbClr val="0070C0"/>
                </a:solidFill>
                <a:cs typeface="Arial" panose="020B0604020202020204" pitchFamily="34" charset="0"/>
              </a:rPr>
              <a:t> </a:t>
            </a:r>
            <a:r>
              <a:rPr lang="pl-PL" sz="2400" b="1" i="1" noProof="0" dirty="0" err="1">
                <a:solidFill>
                  <a:srgbClr val="0070C0"/>
                </a:solidFill>
                <a:cs typeface="Arial" panose="020B0604020202020204" pitchFamily="34" charset="0"/>
              </a:rPr>
              <a:t>biological</a:t>
            </a:r>
            <a:r>
              <a:rPr lang="pl-PL" sz="2400" b="1" i="1" noProof="0" dirty="0">
                <a:solidFill>
                  <a:srgbClr val="0070C0"/>
                </a:solidFill>
                <a:cs typeface="Arial" panose="020B0604020202020204" pitchFamily="34" charset="0"/>
              </a:rPr>
              <a:t> </a:t>
            </a:r>
            <a:r>
              <a:rPr lang="pl-PL" sz="2400" b="1" i="1" noProof="0" dirty="0" err="1">
                <a:solidFill>
                  <a:srgbClr val="0070C0"/>
                </a:solidFill>
                <a:cs typeface="Arial" panose="020B0604020202020204" pitchFamily="34" charset="0"/>
              </a:rPr>
              <a:t>effectivness</a:t>
            </a:r>
            <a:r>
              <a:rPr lang="pl-PL" sz="2400" b="1" i="1" noProof="0" dirty="0">
                <a:solidFill>
                  <a:srgbClr val="0070C0"/>
                </a:solidFill>
                <a:cs typeface="Arial" panose="020B0604020202020204" pitchFamily="34" charset="0"/>
              </a:rPr>
              <a:t>  (RBE) of </a:t>
            </a:r>
            <a:r>
              <a:rPr lang="pl-PL" sz="2400" b="1" i="1" noProof="0" dirty="0" err="1">
                <a:solidFill>
                  <a:srgbClr val="0070C0"/>
                </a:solidFill>
                <a:cs typeface="Arial" panose="020B0604020202020204" pitchFamily="34" charset="0"/>
              </a:rPr>
              <a:t>protons</a:t>
            </a:r>
            <a:endParaRPr lang="en-US" sz="2400" b="1" i="1" noProof="0" dirty="0">
              <a:solidFill>
                <a:srgbClr val="0070C0"/>
              </a:solidFill>
              <a:cs typeface="Arial" panose="020B0604020202020204" pitchFamily="34" charset="0"/>
            </a:endParaRPr>
          </a:p>
        </p:txBody>
      </p:sp>
      <p:pic>
        <p:nvPicPr>
          <p:cNvPr id="6" name="Obraz 5">
            <a:extLst>
              <a:ext uri="{FF2B5EF4-FFF2-40B4-BE49-F238E27FC236}">
                <a16:creationId xmlns:a16="http://schemas.microsoft.com/office/drawing/2014/main" id="{8EFFFD3A-1ACA-4548-A334-9FEF2F4C2DFA}"/>
              </a:ext>
            </a:extLst>
          </p:cNvPr>
          <p:cNvPicPr>
            <a:picLocks noChangeAspect="1"/>
          </p:cNvPicPr>
          <p:nvPr/>
        </p:nvPicPr>
        <p:blipFill>
          <a:blip r:embed="rId3"/>
          <a:stretch>
            <a:fillRect/>
          </a:stretch>
        </p:blipFill>
        <p:spPr>
          <a:xfrm>
            <a:off x="1754167" y="1325362"/>
            <a:ext cx="4373141" cy="744481"/>
          </a:xfrm>
          <a:prstGeom prst="rect">
            <a:avLst/>
          </a:prstGeom>
        </p:spPr>
      </p:pic>
      <p:sp>
        <p:nvSpPr>
          <p:cNvPr id="7" name="pole tekstowe 6">
            <a:extLst>
              <a:ext uri="{FF2B5EF4-FFF2-40B4-BE49-F238E27FC236}">
                <a16:creationId xmlns:a16="http://schemas.microsoft.com/office/drawing/2014/main" id="{EC36CBF5-B26B-4E7C-A91D-E8E98CBD8CFA}"/>
              </a:ext>
            </a:extLst>
          </p:cNvPr>
          <p:cNvSpPr txBox="1"/>
          <p:nvPr/>
        </p:nvSpPr>
        <p:spPr>
          <a:xfrm>
            <a:off x="1940236" y="2287150"/>
            <a:ext cx="5249642" cy="1200329"/>
          </a:xfrm>
          <a:prstGeom prst="rect">
            <a:avLst/>
          </a:prstGeom>
          <a:noFill/>
        </p:spPr>
        <p:txBody>
          <a:bodyPr wrap="none" rtlCol="0">
            <a:spAutoFit/>
          </a:bodyPr>
          <a:lstStyle/>
          <a:p>
            <a:r>
              <a:rPr lang="en-US" dirty="0"/>
              <a:t> </a:t>
            </a:r>
            <a:r>
              <a:rPr lang="en-US" i="1" dirty="0"/>
              <a:t>y</a:t>
            </a:r>
            <a:r>
              <a:rPr lang="en-US" dirty="0"/>
              <a:t> = </a:t>
            </a:r>
            <a:r>
              <a:rPr lang="pl-PL" dirty="0"/>
              <a:t>(</a:t>
            </a:r>
            <a:r>
              <a:rPr lang="en-US" dirty="0"/>
              <a:t>energy deposited / mean chord lengths of target</a:t>
            </a:r>
            <a:r>
              <a:rPr lang="pl-PL" dirty="0"/>
              <a:t>)</a:t>
            </a:r>
            <a:endParaRPr lang="en-US" dirty="0"/>
          </a:p>
          <a:p>
            <a:endParaRPr lang="pl-PL" i="1" dirty="0"/>
          </a:p>
          <a:p>
            <a:r>
              <a:rPr lang="en-US" i="1" dirty="0"/>
              <a:t>r(y)</a:t>
            </a:r>
            <a:r>
              <a:rPr lang="en-US" dirty="0"/>
              <a:t> </a:t>
            </a:r>
            <a:r>
              <a:rPr lang="pl-PL" dirty="0"/>
              <a:t> - </a:t>
            </a:r>
            <a:r>
              <a:rPr lang="en-US" dirty="0"/>
              <a:t>    biological response function</a:t>
            </a:r>
          </a:p>
          <a:p>
            <a:r>
              <a:rPr lang="en-US" i="1" dirty="0"/>
              <a:t>d</a:t>
            </a:r>
            <a:r>
              <a:rPr lang="en-US" i="1" baseline="-25000" dirty="0"/>
              <a:t>i</a:t>
            </a:r>
            <a:r>
              <a:rPr lang="en-US" i="1" dirty="0"/>
              <a:t>(y)</a:t>
            </a:r>
            <a:r>
              <a:rPr lang="en-US" dirty="0"/>
              <a:t> </a:t>
            </a:r>
            <a:r>
              <a:rPr lang="pl-PL" dirty="0"/>
              <a:t>-    </a:t>
            </a:r>
            <a:r>
              <a:rPr lang="en-US" dirty="0"/>
              <a:t> lineal energy distribution  </a:t>
            </a:r>
          </a:p>
        </p:txBody>
      </p:sp>
      <p:pic>
        <p:nvPicPr>
          <p:cNvPr id="9" name="Obraz 8">
            <a:extLst>
              <a:ext uri="{FF2B5EF4-FFF2-40B4-BE49-F238E27FC236}">
                <a16:creationId xmlns:a16="http://schemas.microsoft.com/office/drawing/2014/main" id="{875E7017-0875-4CB8-A5DB-0293457A3E40}"/>
              </a:ext>
            </a:extLst>
          </p:cNvPr>
          <p:cNvPicPr>
            <a:picLocks noChangeAspect="1"/>
          </p:cNvPicPr>
          <p:nvPr/>
        </p:nvPicPr>
        <p:blipFill>
          <a:blip r:embed="rId4"/>
          <a:stretch>
            <a:fillRect/>
          </a:stretch>
        </p:blipFill>
        <p:spPr>
          <a:xfrm>
            <a:off x="1661521" y="3870577"/>
            <a:ext cx="5374518" cy="2541047"/>
          </a:xfrm>
          <a:prstGeom prst="rect">
            <a:avLst/>
          </a:prstGeom>
          <a:ln>
            <a:solidFill>
              <a:schemeClr val="tx1"/>
            </a:solidFill>
          </a:ln>
        </p:spPr>
      </p:pic>
      <p:pic>
        <p:nvPicPr>
          <p:cNvPr id="10" name="Obraz 9">
            <a:extLst>
              <a:ext uri="{FF2B5EF4-FFF2-40B4-BE49-F238E27FC236}">
                <a16:creationId xmlns:a16="http://schemas.microsoft.com/office/drawing/2014/main" id="{BBEAAEDC-DE2F-48B0-85DF-BDF8E79E64BC}"/>
              </a:ext>
            </a:extLst>
          </p:cNvPr>
          <p:cNvPicPr>
            <a:picLocks noChangeAspect="1"/>
          </p:cNvPicPr>
          <p:nvPr/>
        </p:nvPicPr>
        <p:blipFill>
          <a:blip r:embed="rId5"/>
          <a:stretch>
            <a:fillRect/>
          </a:stretch>
        </p:blipFill>
        <p:spPr>
          <a:xfrm>
            <a:off x="7753803" y="1017767"/>
            <a:ext cx="4045933" cy="4561135"/>
          </a:xfrm>
          <a:prstGeom prst="rect">
            <a:avLst/>
          </a:prstGeom>
        </p:spPr>
      </p:pic>
      <p:sp>
        <p:nvSpPr>
          <p:cNvPr id="11" name="pole tekstowe 10">
            <a:extLst>
              <a:ext uri="{FF2B5EF4-FFF2-40B4-BE49-F238E27FC236}">
                <a16:creationId xmlns:a16="http://schemas.microsoft.com/office/drawing/2014/main" id="{66D6209A-0EAF-4E88-A5C4-0539A5882A86}"/>
              </a:ext>
            </a:extLst>
          </p:cNvPr>
          <p:cNvSpPr txBox="1"/>
          <p:nvPr/>
        </p:nvSpPr>
        <p:spPr>
          <a:xfrm>
            <a:off x="7684536" y="5591077"/>
            <a:ext cx="4559710" cy="923330"/>
          </a:xfrm>
          <a:prstGeom prst="rect">
            <a:avLst/>
          </a:prstGeom>
          <a:noFill/>
        </p:spPr>
        <p:txBody>
          <a:bodyPr wrap="none" rtlCol="0">
            <a:spAutoFit/>
          </a:bodyPr>
          <a:lstStyle/>
          <a:p>
            <a:r>
              <a:rPr lang="en-US" b="1" dirty="0"/>
              <a:t>Conclusions: </a:t>
            </a:r>
          </a:p>
          <a:p>
            <a:r>
              <a:rPr lang="en-US" dirty="0"/>
              <a:t>-  RBE grows at the end of Bragg peak </a:t>
            </a:r>
          </a:p>
          <a:p>
            <a:r>
              <a:rPr lang="en-US" dirty="0"/>
              <a:t>-</a:t>
            </a:r>
            <a:r>
              <a:rPr lang="pl-PL" dirty="0"/>
              <a:t>  </a:t>
            </a:r>
            <a:r>
              <a:rPr lang="en-US" dirty="0"/>
              <a:t> depends on  </a:t>
            </a:r>
            <a:r>
              <a:rPr lang="en-US" dirty="0" err="1"/>
              <a:t>dp</a:t>
            </a:r>
            <a:r>
              <a:rPr lang="en-US" dirty="0"/>
              <a:t>/p of the initial proton beam </a:t>
            </a:r>
          </a:p>
        </p:txBody>
      </p:sp>
    </p:spTree>
    <p:extLst>
      <p:ext uri="{BB962C8B-B14F-4D97-AF65-F5344CB8AC3E}">
        <p14:creationId xmlns:p14="http://schemas.microsoft.com/office/powerpoint/2010/main" val="3504434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a:extLst>
              <a:ext uri="{FF2B5EF4-FFF2-40B4-BE49-F238E27FC236}">
                <a16:creationId xmlns:a16="http://schemas.microsoft.com/office/drawing/2014/main" id="{9359C18B-5864-410A-AC3D-6A91DA0D5B87}"/>
              </a:ext>
            </a:extLst>
          </p:cNvPr>
          <p:cNvSpPr txBox="1">
            <a:spLocks noChangeArrowheads="1"/>
          </p:cNvSpPr>
          <p:nvPr/>
        </p:nvSpPr>
        <p:spPr bwMode="auto">
          <a:xfrm>
            <a:off x="1563109" y="188005"/>
            <a:ext cx="97052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b="1" i="1" noProof="0" dirty="0">
                <a:solidFill>
                  <a:schemeClr val="accent1"/>
                </a:solidFill>
                <a:cs typeface="Arial" panose="020B0604020202020204" pitchFamily="34" charset="0"/>
              </a:rPr>
              <a:t>It is difficult to predict future directions …  </a:t>
            </a:r>
          </a:p>
        </p:txBody>
      </p:sp>
      <p:pic>
        <p:nvPicPr>
          <p:cNvPr id="13" name="Obraz 12">
            <a:extLst>
              <a:ext uri="{FF2B5EF4-FFF2-40B4-BE49-F238E27FC236}">
                <a16:creationId xmlns:a16="http://schemas.microsoft.com/office/drawing/2014/main" id="{BFE8A784-1138-4FD0-9E32-DFE0C2980E21}"/>
              </a:ext>
            </a:extLst>
          </p:cNvPr>
          <p:cNvPicPr>
            <a:picLocks noChangeAspect="1"/>
          </p:cNvPicPr>
          <p:nvPr/>
        </p:nvPicPr>
        <p:blipFill>
          <a:blip r:embed="rId2"/>
          <a:stretch>
            <a:fillRect/>
          </a:stretch>
        </p:blipFill>
        <p:spPr>
          <a:xfrm>
            <a:off x="1106376" y="1928089"/>
            <a:ext cx="4391251" cy="3514906"/>
          </a:xfrm>
          <a:prstGeom prst="rect">
            <a:avLst/>
          </a:prstGeom>
        </p:spPr>
      </p:pic>
      <p:sp>
        <p:nvSpPr>
          <p:cNvPr id="12" name="Dymek myśli: chmurka 11">
            <a:extLst>
              <a:ext uri="{FF2B5EF4-FFF2-40B4-BE49-F238E27FC236}">
                <a16:creationId xmlns:a16="http://schemas.microsoft.com/office/drawing/2014/main" id="{45B5442B-1EEC-489A-830A-45D87FCBE06A}"/>
              </a:ext>
            </a:extLst>
          </p:cNvPr>
          <p:cNvSpPr/>
          <p:nvPr/>
        </p:nvSpPr>
        <p:spPr>
          <a:xfrm>
            <a:off x="2715492" y="822384"/>
            <a:ext cx="4350325" cy="238760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M</a:t>
            </a:r>
            <a:r>
              <a:rPr lang="en-US" sz="2000" b="1" dirty="0"/>
              <a:t>y younger colleague, in 10 years there will be no more radiotherapy, the progress of gene therapy is so quick</a:t>
            </a:r>
            <a:r>
              <a:rPr lang="pl-PL" sz="2000" b="1" dirty="0"/>
              <a:t> </a:t>
            </a:r>
            <a:r>
              <a:rPr lang="en-US" sz="2000" b="1" dirty="0"/>
              <a:t>...</a:t>
            </a:r>
            <a:endParaRPr lang="pl-PL" sz="2000" b="1" dirty="0"/>
          </a:p>
        </p:txBody>
      </p:sp>
      <p:pic>
        <p:nvPicPr>
          <p:cNvPr id="14" name="Obraz 13">
            <a:extLst>
              <a:ext uri="{FF2B5EF4-FFF2-40B4-BE49-F238E27FC236}">
                <a16:creationId xmlns:a16="http://schemas.microsoft.com/office/drawing/2014/main" id="{BDFCB86E-1597-4322-9E85-B8773AFBDF86}"/>
              </a:ext>
            </a:extLst>
          </p:cNvPr>
          <p:cNvPicPr>
            <a:picLocks noChangeAspect="1"/>
          </p:cNvPicPr>
          <p:nvPr/>
        </p:nvPicPr>
        <p:blipFill>
          <a:blip r:embed="rId3"/>
          <a:stretch>
            <a:fillRect/>
          </a:stretch>
        </p:blipFill>
        <p:spPr>
          <a:xfrm>
            <a:off x="8055157" y="1087525"/>
            <a:ext cx="3082832" cy="4355470"/>
          </a:xfrm>
          <a:prstGeom prst="rect">
            <a:avLst/>
          </a:prstGeom>
          <a:ln w="19050">
            <a:solidFill>
              <a:schemeClr val="accent1"/>
            </a:solidFill>
          </a:ln>
        </p:spPr>
      </p:pic>
      <p:sp>
        <p:nvSpPr>
          <p:cNvPr id="15" name="pole tekstowe 14">
            <a:extLst>
              <a:ext uri="{FF2B5EF4-FFF2-40B4-BE49-F238E27FC236}">
                <a16:creationId xmlns:a16="http://schemas.microsoft.com/office/drawing/2014/main" id="{9C40DCBF-DE30-4D03-9CAC-2B2A0E8CA1AB}"/>
              </a:ext>
            </a:extLst>
          </p:cNvPr>
          <p:cNvSpPr txBox="1"/>
          <p:nvPr/>
        </p:nvSpPr>
        <p:spPr>
          <a:xfrm>
            <a:off x="1038098" y="5548765"/>
            <a:ext cx="4527806" cy="646331"/>
          </a:xfrm>
          <a:prstGeom prst="rect">
            <a:avLst/>
          </a:prstGeom>
          <a:noFill/>
        </p:spPr>
        <p:txBody>
          <a:bodyPr wrap="square" rtlCol="0">
            <a:spAutoFit/>
          </a:bodyPr>
          <a:lstStyle/>
          <a:p>
            <a:pPr algn="ctr"/>
            <a:r>
              <a:rPr lang="pl-PL" dirty="0"/>
              <a:t>Prof. Marian Reinfuss</a:t>
            </a:r>
          </a:p>
          <a:p>
            <a:pPr algn="ctr"/>
            <a:r>
              <a:rPr lang="en-US" noProof="0" dirty="0"/>
              <a:t>chief radiation oncologist </a:t>
            </a:r>
            <a:r>
              <a:rPr lang="pl-PL" dirty="0"/>
              <a:t>in Poland in 2004</a:t>
            </a:r>
          </a:p>
        </p:txBody>
      </p:sp>
      <p:sp>
        <p:nvSpPr>
          <p:cNvPr id="16" name="pole tekstowe 15">
            <a:extLst>
              <a:ext uri="{FF2B5EF4-FFF2-40B4-BE49-F238E27FC236}">
                <a16:creationId xmlns:a16="http://schemas.microsoft.com/office/drawing/2014/main" id="{3A3491A6-88FE-4627-AB36-AC142A6EB748}"/>
              </a:ext>
            </a:extLst>
          </p:cNvPr>
          <p:cNvSpPr txBox="1"/>
          <p:nvPr/>
        </p:nvSpPr>
        <p:spPr>
          <a:xfrm>
            <a:off x="7795491" y="5705645"/>
            <a:ext cx="4054763" cy="646331"/>
          </a:xfrm>
          <a:prstGeom prst="rect">
            <a:avLst/>
          </a:prstGeom>
          <a:noFill/>
        </p:spPr>
        <p:txBody>
          <a:bodyPr wrap="square" rtlCol="0">
            <a:spAutoFit/>
          </a:bodyPr>
          <a:lstStyle/>
          <a:p>
            <a:r>
              <a:rPr lang="pl-PL" b="1" dirty="0"/>
              <a:t>… in 2023   105 890 </a:t>
            </a:r>
            <a:r>
              <a:rPr lang="en-US" b="1" noProof="0" dirty="0"/>
              <a:t>patients in Poland underwent  radiation therapy </a:t>
            </a:r>
            <a:endParaRPr lang="pl-PL" b="1" dirty="0"/>
          </a:p>
        </p:txBody>
      </p:sp>
    </p:spTree>
    <p:extLst>
      <p:ext uri="{BB962C8B-B14F-4D97-AF65-F5344CB8AC3E}">
        <p14:creationId xmlns:p14="http://schemas.microsoft.com/office/powerpoint/2010/main" val="302790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a:extLst>
              <a:ext uri="{FF2B5EF4-FFF2-40B4-BE49-F238E27FC236}">
                <a16:creationId xmlns:a16="http://schemas.microsoft.com/office/drawing/2014/main" id="{BEE41C44-FD04-4DF1-2F20-D4653F08196D}"/>
              </a:ext>
            </a:extLst>
          </p:cNvPr>
          <p:cNvSpPr txBox="1">
            <a:spLocks noChangeArrowheads="1"/>
          </p:cNvSpPr>
          <p:nvPr/>
        </p:nvSpPr>
        <p:spPr bwMode="auto">
          <a:xfrm>
            <a:off x="2351088" y="114301"/>
            <a:ext cx="741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pl-PL" altLang="en-US" sz="2400" i="1" dirty="0">
                <a:solidFill>
                  <a:srgbClr val="0070C0"/>
                </a:solidFill>
                <a:cs typeface="Arial" panose="020B0604020202020204" pitchFamily="34" charset="0"/>
              </a:rPr>
              <a:t>The </a:t>
            </a:r>
            <a:r>
              <a:rPr lang="en-US" altLang="en-US" sz="2400" i="1" dirty="0">
                <a:solidFill>
                  <a:srgbClr val="0070C0"/>
                </a:solidFill>
                <a:cs typeface="Arial" panose="020B0604020202020204" pitchFamily="34" charset="0"/>
              </a:rPr>
              <a:t>beginning</a:t>
            </a:r>
            <a:r>
              <a:rPr lang="pl-PL" altLang="en-US" sz="2400" i="1" dirty="0">
                <a:solidFill>
                  <a:srgbClr val="0070C0"/>
                </a:solidFill>
                <a:cs typeface="Arial" panose="020B0604020202020204" pitchFamily="34" charset="0"/>
              </a:rPr>
              <a:t> of proton </a:t>
            </a:r>
            <a:r>
              <a:rPr lang="en-US" altLang="en-US" sz="2400" i="1" dirty="0">
                <a:solidFill>
                  <a:srgbClr val="0070C0"/>
                </a:solidFill>
                <a:cs typeface="Arial" panose="020B0604020202020204" pitchFamily="34" charset="0"/>
              </a:rPr>
              <a:t>eye cancer therapy </a:t>
            </a:r>
          </a:p>
        </p:txBody>
      </p:sp>
      <p:pic>
        <p:nvPicPr>
          <p:cNvPr id="72708" name="Picture 17">
            <a:extLst>
              <a:ext uri="{FF2B5EF4-FFF2-40B4-BE49-F238E27FC236}">
                <a16:creationId xmlns:a16="http://schemas.microsoft.com/office/drawing/2014/main" id="{76E4BE8F-7775-C31E-5834-F5E785020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246" y="1143055"/>
            <a:ext cx="1975659" cy="239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8">
            <a:extLst>
              <a:ext uri="{FF2B5EF4-FFF2-40B4-BE49-F238E27FC236}">
                <a16:creationId xmlns:a16="http://schemas.microsoft.com/office/drawing/2014/main" id="{E3AC9008-8ABE-DA24-854E-FF9406AF3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4" y="1073697"/>
            <a:ext cx="2031906" cy="239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a:extLst>
              <a:ext uri="{FF2B5EF4-FFF2-40B4-BE49-F238E27FC236}">
                <a16:creationId xmlns:a16="http://schemas.microsoft.com/office/drawing/2014/main" id="{C185A013-C16A-4997-8B8D-9E40CFFAFC56}"/>
              </a:ext>
            </a:extLst>
          </p:cNvPr>
          <p:cNvSpPr/>
          <p:nvPr/>
        </p:nvSpPr>
        <p:spPr>
          <a:xfrm>
            <a:off x="559234" y="3968964"/>
            <a:ext cx="2298701" cy="2308324"/>
          </a:xfrm>
          <a:prstGeom prst="rect">
            <a:avLst/>
          </a:prstGeom>
        </p:spPr>
        <p:txBody>
          <a:bodyPr wrap="square">
            <a:spAutoFit/>
          </a:bodyPr>
          <a:lstStyle/>
          <a:p>
            <a:pPr lvl="0" defTabSz="914400" eaLnBrk="0" fontAlgn="base" hangingPunct="0">
              <a:spcBef>
                <a:spcPct val="0"/>
              </a:spcBef>
              <a:spcAft>
                <a:spcPct val="0"/>
              </a:spcAft>
            </a:pPr>
            <a:r>
              <a:rPr lang="en-US" b="1" dirty="0">
                <a:latin typeface="Arial" panose="020B0604020202020204" pitchFamily="34" charset="0"/>
                <a:cs typeface="Arial" panose="020B0604020202020204" pitchFamily="34" charset="0"/>
              </a:rPr>
              <a:t>Bo</a:t>
            </a:r>
            <a:r>
              <a:rPr lang="pl-PL" b="1" dirty="0">
                <a:latin typeface="Arial" panose="020B0604020202020204" pitchFamily="34" charset="0"/>
                <a:cs typeface="Arial" panose="020B0604020202020204" pitchFamily="34" charset="0"/>
              </a:rPr>
              <a:t>ż</a:t>
            </a:r>
            <a:r>
              <a:rPr lang="en-US" b="1" dirty="0" err="1">
                <a:latin typeface="Arial" panose="020B0604020202020204" pitchFamily="34" charset="0"/>
                <a:cs typeface="Arial" panose="020B0604020202020204" pitchFamily="34" charset="0"/>
              </a:rPr>
              <a:t>ena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Romanowska</a:t>
            </a:r>
            <a:r>
              <a:rPr lang="en-US" b="1" dirty="0">
                <a:latin typeface="Arial" panose="020B0604020202020204" pitchFamily="34" charset="0"/>
                <a:cs typeface="Arial" panose="020B0604020202020204" pitchFamily="34" charset="0"/>
              </a:rPr>
              <a:t> –Dixon</a:t>
            </a:r>
            <a:r>
              <a:rPr lang="en-US" dirty="0">
                <a:latin typeface="Arial" panose="020B0604020202020204" pitchFamily="34" charset="0"/>
                <a:cs typeface="Arial" panose="020B0604020202020204" pitchFamily="34" charset="0"/>
              </a:rPr>
              <a:t>, </a:t>
            </a:r>
            <a:endParaRPr lang="pl-PL"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pl-PL" dirty="0">
                <a:latin typeface="Arial" panose="020B0604020202020204" pitchFamily="34" charset="0"/>
                <a:cs typeface="Arial" panose="020B0604020202020204" pitchFamily="34" charset="0"/>
              </a:rPr>
              <a:t>The </a:t>
            </a:r>
            <a:r>
              <a:rPr lang="pl-PL" dirty="0" err="1">
                <a:latin typeface="Arial" panose="020B0604020202020204" pitchFamily="34" charset="0"/>
                <a:cs typeface="Arial" panose="020B0604020202020204" pitchFamily="34" charset="0"/>
              </a:rPr>
              <a:t>head</a:t>
            </a:r>
            <a:r>
              <a:rPr lang="pl-PL" dirty="0">
                <a:latin typeface="Arial" panose="020B0604020202020204" pitchFamily="34" charset="0"/>
                <a:cs typeface="Arial" panose="020B0604020202020204" pitchFamily="34" charset="0"/>
              </a:rPr>
              <a:t> of </a:t>
            </a:r>
            <a:r>
              <a:rPr lang="en-US" dirty="0">
                <a:latin typeface="Arial" panose="020B0604020202020204" pitchFamily="34" charset="0"/>
                <a:cs typeface="Arial" panose="020B0604020202020204" pitchFamily="34" charset="0"/>
              </a:rPr>
              <a:t>Clinic of Ophthalmology and Ophthalmic Oncology, Collegium </a:t>
            </a:r>
            <a:r>
              <a:rPr lang="en-US" dirty="0" err="1">
                <a:latin typeface="Arial" panose="020B0604020202020204" pitchFamily="34" charset="0"/>
                <a:cs typeface="Arial" panose="020B0604020202020204" pitchFamily="34" charset="0"/>
              </a:rPr>
              <a:t>Medicum</a:t>
            </a:r>
            <a:r>
              <a:rPr lang="en-US" dirty="0">
                <a:latin typeface="Arial" panose="020B0604020202020204" pitchFamily="34" charset="0"/>
                <a:cs typeface="Arial" panose="020B0604020202020204" pitchFamily="34" charset="0"/>
              </a:rPr>
              <a:t> UJ Krakow</a:t>
            </a:r>
            <a:endParaRPr lang="pl-PL" dirty="0">
              <a:latin typeface="Arial" panose="020B0604020202020204" pitchFamily="34" charset="0"/>
              <a:cs typeface="Arial" panose="020B0604020202020204" pitchFamily="34" charset="0"/>
            </a:endParaRPr>
          </a:p>
        </p:txBody>
      </p:sp>
      <p:sp>
        <p:nvSpPr>
          <p:cNvPr id="3" name="Prostokąt 2">
            <a:extLst>
              <a:ext uri="{FF2B5EF4-FFF2-40B4-BE49-F238E27FC236}">
                <a16:creationId xmlns:a16="http://schemas.microsoft.com/office/drawing/2014/main" id="{A58B5E0B-B119-4C81-8D43-2FC9C709D7F3}"/>
              </a:ext>
            </a:extLst>
          </p:cNvPr>
          <p:cNvSpPr/>
          <p:nvPr/>
        </p:nvSpPr>
        <p:spPr>
          <a:xfrm>
            <a:off x="2780725" y="3887840"/>
            <a:ext cx="2298700" cy="1200329"/>
          </a:xfrm>
          <a:prstGeom prst="rect">
            <a:avLst/>
          </a:prstGeom>
        </p:spPr>
        <p:txBody>
          <a:bodyPr wrap="square">
            <a:spAutoFit/>
          </a:bodyPr>
          <a:lstStyle/>
          <a:p>
            <a:pPr lvl="0" defTabSz="914400" eaLnBrk="0" fontAlgn="base" hangingPunct="0">
              <a:spcBef>
                <a:spcPct val="0"/>
              </a:spcBef>
              <a:spcAft>
                <a:spcPct val="0"/>
              </a:spcAft>
            </a:pPr>
            <a:r>
              <a:rPr lang="pl-PL" b="1" dirty="0">
                <a:latin typeface="Arial" panose="020B0604020202020204" pitchFamily="34" charset="0"/>
                <a:cs typeface="Arial" panose="020B0604020202020204" pitchFamily="34" charset="0"/>
              </a:rPr>
              <a:t>Jan </a:t>
            </a:r>
            <a:r>
              <a:rPr lang="pl-PL" b="1" dirty="0" err="1">
                <a:latin typeface="Arial" panose="020B0604020202020204" pitchFamily="34" charset="0"/>
                <a:cs typeface="Arial" panose="020B0604020202020204" pitchFamily="34" charset="0"/>
              </a:rPr>
              <a:t>Swakon</a:t>
            </a:r>
            <a:r>
              <a:rPr lang="pl-PL" b="1" dirty="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 the </a:t>
            </a:r>
            <a:r>
              <a:rPr lang="pl-PL" dirty="0" err="1">
                <a:latin typeface="Arial" panose="020B0604020202020204" pitchFamily="34" charset="0"/>
                <a:cs typeface="Arial" panose="020B0604020202020204" pitchFamily="34" charset="0"/>
              </a:rPr>
              <a:t>head</a:t>
            </a:r>
            <a:r>
              <a:rPr lang="pl-PL" dirty="0">
                <a:latin typeface="Arial" panose="020B0604020202020204" pitchFamily="34" charset="0"/>
                <a:cs typeface="Arial" panose="020B0604020202020204" pitchFamily="34" charset="0"/>
              </a:rPr>
              <a:t> of Proton </a:t>
            </a:r>
            <a:r>
              <a:rPr lang="pl-PL" dirty="0" err="1">
                <a:latin typeface="Arial" panose="020B0604020202020204" pitchFamily="34" charset="0"/>
                <a:cs typeface="Arial" panose="020B0604020202020204" pitchFamily="34" charset="0"/>
              </a:rPr>
              <a:t>Radiotherapy</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Group</a:t>
            </a:r>
            <a:r>
              <a:rPr lang="pl-PL" dirty="0">
                <a:latin typeface="Arial" panose="020B0604020202020204" pitchFamily="34" charset="0"/>
                <a:cs typeface="Arial" panose="020B0604020202020204" pitchFamily="34" charset="0"/>
              </a:rPr>
              <a:t> (2011) , IFJ PAN</a:t>
            </a:r>
          </a:p>
        </p:txBody>
      </p:sp>
      <p:pic>
        <p:nvPicPr>
          <p:cNvPr id="11" name="Obraz 2">
            <a:extLst>
              <a:ext uri="{FF2B5EF4-FFF2-40B4-BE49-F238E27FC236}">
                <a16:creationId xmlns:a16="http://schemas.microsoft.com/office/drawing/2014/main" id="{2DD153C7-5BC4-4032-940A-A0A0EA525F94}"/>
              </a:ext>
            </a:extLst>
          </p:cNvPr>
          <p:cNvPicPr>
            <a:picLocks noChangeAspect="1"/>
          </p:cNvPicPr>
          <p:nvPr/>
        </p:nvPicPr>
        <p:blipFill rotWithShape="1">
          <a:blip r:embed="rId5">
            <a:extLst>
              <a:ext uri="{28A0092B-C50C-407E-A947-70E740481C1C}">
                <a14:useLocalDpi xmlns:a14="http://schemas.microsoft.com/office/drawing/2010/main" val="0"/>
              </a:ext>
            </a:extLst>
          </a:blip>
          <a:srcRect r="34956"/>
          <a:stretch/>
        </p:blipFill>
        <p:spPr bwMode="auto">
          <a:xfrm>
            <a:off x="7638751" y="1143055"/>
            <a:ext cx="1975661" cy="243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ostokąt 11">
            <a:extLst>
              <a:ext uri="{FF2B5EF4-FFF2-40B4-BE49-F238E27FC236}">
                <a16:creationId xmlns:a16="http://schemas.microsoft.com/office/drawing/2014/main" id="{3EAE465D-A201-4984-8386-99DC974313F7}"/>
              </a:ext>
            </a:extLst>
          </p:cNvPr>
          <p:cNvSpPr/>
          <p:nvPr/>
        </p:nvSpPr>
        <p:spPr>
          <a:xfrm>
            <a:off x="7564000" y="3887840"/>
            <a:ext cx="2354027" cy="923330"/>
          </a:xfrm>
          <a:prstGeom prst="rect">
            <a:avLst/>
          </a:prstGeom>
        </p:spPr>
        <p:txBody>
          <a:bodyPr wrap="square">
            <a:spAutoFit/>
          </a:bodyPr>
          <a:lstStyle/>
          <a:p>
            <a:pPr lvl="0" defTabSz="914400" eaLnBrk="0" fontAlgn="base" hangingPunct="0">
              <a:spcBef>
                <a:spcPct val="0"/>
              </a:spcBef>
              <a:spcAft>
                <a:spcPct val="0"/>
              </a:spcAft>
            </a:pPr>
            <a:r>
              <a:rPr lang="pl-PL" b="1" dirty="0">
                <a:latin typeface="Arial" panose="020B0604020202020204" pitchFamily="34" charset="0"/>
                <a:cs typeface="Arial" panose="020B0604020202020204" pitchFamily="34" charset="0"/>
              </a:rPr>
              <a:t>Jacek Sulikowski, the </a:t>
            </a:r>
            <a:r>
              <a:rPr lang="pl-PL" b="1" dirty="0" err="1">
                <a:latin typeface="Arial" panose="020B0604020202020204" pitchFamily="34" charset="0"/>
                <a:cs typeface="Arial" panose="020B0604020202020204" pitchFamily="34" charset="0"/>
              </a:rPr>
              <a:t>head</a:t>
            </a:r>
            <a:r>
              <a:rPr lang="pl-PL" b="1" dirty="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of AIC-144 </a:t>
            </a:r>
            <a:r>
              <a:rPr lang="pl-PL" dirty="0" err="1">
                <a:latin typeface="Arial" panose="020B0604020202020204" pitchFamily="34" charset="0"/>
                <a:cs typeface="Arial" panose="020B0604020202020204" pitchFamily="34" charset="0"/>
              </a:rPr>
              <a:t>cyclotron</a:t>
            </a:r>
            <a:endParaRPr lang="pl-PL" dirty="0">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8C832ED4-F504-4085-B924-0A8F65566B83}"/>
              </a:ext>
            </a:extLst>
          </p:cNvPr>
          <p:cNvPicPr>
            <a:picLocks noChangeAspect="1"/>
          </p:cNvPicPr>
          <p:nvPr/>
        </p:nvPicPr>
        <p:blipFill rotWithShape="1">
          <a:blip r:embed="rId6">
            <a:extLst>
              <a:ext uri="{28A0092B-C50C-407E-A947-70E740481C1C}">
                <a14:useLocalDpi xmlns:a14="http://schemas.microsoft.com/office/drawing/2010/main" val="0"/>
              </a:ext>
            </a:extLst>
          </a:blip>
          <a:srcRect r="9471"/>
          <a:stretch/>
        </p:blipFill>
        <p:spPr>
          <a:xfrm>
            <a:off x="9980236" y="1113777"/>
            <a:ext cx="2108984" cy="2467192"/>
          </a:xfrm>
          <a:prstGeom prst="rect">
            <a:avLst/>
          </a:prstGeom>
        </p:spPr>
      </p:pic>
      <p:sp>
        <p:nvSpPr>
          <p:cNvPr id="13" name="Prostokąt 12">
            <a:extLst>
              <a:ext uri="{FF2B5EF4-FFF2-40B4-BE49-F238E27FC236}">
                <a16:creationId xmlns:a16="http://schemas.microsoft.com/office/drawing/2014/main" id="{5031C871-2806-4DBD-90C2-48F56A4408E9}"/>
              </a:ext>
            </a:extLst>
          </p:cNvPr>
          <p:cNvSpPr/>
          <p:nvPr/>
        </p:nvSpPr>
        <p:spPr>
          <a:xfrm>
            <a:off x="9999028" y="3887840"/>
            <a:ext cx="1943698" cy="923330"/>
          </a:xfrm>
          <a:prstGeom prst="rect">
            <a:avLst/>
          </a:prstGeom>
        </p:spPr>
        <p:txBody>
          <a:bodyPr wrap="square">
            <a:spAutoFit/>
          </a:bodyPr>
          <a:lstStyle/>
          <a:p>
            <a:pPr lvl="0" algn="ctr" defTabSz="914400" eaLnBrk="0" fontAlgn="base" hangingPunct="0">
              <a:spcBef>
                <a:spcPct val="0"/>
              </a:spcBef>
              <a:spcAft>
                <a:spcPct val="0"/>
              </a:spcAft>
            </a:pPr>
            <a:r>
              <a:rPr lang="pl-PL" b="1" dirty="0">
                <a:latin typeface="Arial" panose="020B0604020202020204" pitchFamily="34" charset="0"/>
                <a:cs typeface="Arial" panose="020B0604020202020204" pitchFamily="34" charset="0"/>
              </a:rPr>
              <a:t>Konrad </a:t>
            </a:r>
            <a:r>
              <a:rPr lang="pl-PL" b="1" dirty="0" err="1">
                <a:latin typeface="Arial" panose="020B0604020202020204" pitchFamily="34" charset="0"/>
                <a:cs typeface="Arial" panose="020B0604020202020204" pitchFamily="34" charset="0"/>
              </a:rPr>
              <a:t>Guguła</a:t>
            </a:r>
            <a:r>
              <a:rPr lang="pl-PL" b="1" dirty="0">
                <a:latin typeface="Arial" panose="020B0604020202020204" pitchFamily="34" charset="0"/>
                <a:cs typeface="Arial" panose="020B0604020202020204" pitchFamily="34" charset="0"/>
              </a:rPr>
              <a:t>  the </a:t>
            </a:r>
            <a:r>
              <a:rPr lang="pl-PL" b="1" dirty="0" err="1">
                <a:latin typeface="Arial" panose="020B0604020202020204" pitchFamily="34" charset="0"/>
                <a:cs typeface="Arial" panose="020B0604020202020204" pitchFamily="34" charset="0"/>
              </a:rPr>
              <a:t>head</a:t>
            </a:r>
            <a:r>
              <a:rPr lang="pl-PL" b="1" dirty="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of </a:t>
            </a:r>
          </a:p>
          <a:p>
            <a:pPr lvl="0" defTabSz="914400" eaLnBrk="0" fontAlgn="base" hangingPunct="0">
              <a:spcBef>
                <a:spcPct val="0"/>
              </a:spcBef>
              <a:spcAft>
                <a:spcPct val="0"/>
              </a:spcAft>
            </a:pPr>
            <a:r>
              <a:rPr lang="pl-PL" dirty="0">
                <a:latin typeface="Arial" panose="020B0604020202020204" pitchFamily="34" charset="0"/>
                <a:cs typeface="Arial" panose="020B0604020202020204" pitchFamily="34" charset="0"/>
              </a:rPr>
              <a:t>C-230 </a:t>
            </a:r>
            <a:r>
              <a:rPr lang="pl-PL" dirty="0" err="1">
                <a:latin typeface="Arial" panose="020B0604020202020204" pitchFamily="34" charset="0"/>
                <a:cs typeface="Arial" panose="020B0604020202020204" pitchFamily="34" charset="0"/>
              </a:rPr>
              <a:t>cyclotron</a:t>
            </a:r>
            <a:endParaRPr lang="pl-PL" dirty="0">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BED417C5-146B-4CDC-9039-E2A8E26CA35A}"/>
              </a:ext>
            </a:extLst>
          </p:cNvPr>
          <p:cNvPicPr>
            <a:picLocks noChangeAspect="1"/>
          </p:cNvPicPr>
          <p:nvPr/>
        </p:nvPicPr>
        <p:blipFill rotWithShape="1">
          <a:blip r:embed="rId7"/>
          <a:srcRect b="17948"/>
          <a:stretch/>
        </p:blipFill>
        <p:spPr>
          <a:xfrm>
            <a:off x="5345819" y="1143055"/>
            <a:ext cx="1975660" cy="2397834"/>
          </a:xfrm>
          <a:prstGeom prst="rect">
            <a:avLst/>
          </a:prstGeom>
        </p:spPr>
      </p:pic>
      <p:sp>
        <p:nvSpPr>
          <p:cNvPr id="14" name="Prostokąt 13">
            <a:extLst>
              <a:ext uri="{FF2B5EF4-FFF2-40B4-BE49-F238E27FC236}">
                <a16:creationId xmlns:a16="http://schemas.microsoft.com/office/drawing/2014/main" id="{5410D26A-24D7-41F0-B45C-68E85FB4A33E}"/>
              </a:ext>
            </a:extLst>
          </p:cNvPr>
          <p:cNvSpPr/>
          <p:nvPr/>
        </p:nvSpPr>
        <p:spPr>
          <a:xfrm>
            <a:off x="5184299" y="3887840"/>
            <a:ext cx="2298700" cy="923330"/>
          </a:xfrm>
          <a:prstGeom prst="rect">
            <a:avLst/>
          </a:prstGeom>
        </p:spPr>
        <p:txBody>
          <a:bodyPr wrap="square">
            <a:spAutoFit/>
          </a:bodyPr>
          <a:lstStyle/>
          <a:p>
            <a:pPr lvl="0" defTabSz="914400" eaLnBrk="0" fontAlgn="base" hangingPunct="0">
              <a:spcBef>
                <a:spcPct val="0"/>
              </a:spcBef>
              <a:spcAft>
                <a:spcPct val="0"/>
              </a:spcAft>
            </a:pPr>
            <a:r>
              <a:rPr lang="pl-PL" b="1" dirty="0">
                <a:latin typeface="Arial" panose="020B0604020202020204" pitchFamily="34" charset="0"/>
                <a:cs typeface="Arial" panose="020B0604020202020204" pitchFamily="34" charset="0"/>
              </a:rPr>
              <a:t>Tomasz </a:t>
            </a:r>
            <a:r>
              <a:rPr lang="pl-PL" b="1" dirty="0" err="1">
                <a:latin typeface="Arial" panose="020B0604020202020204" pitchFamily="34" charset="0"/>
                <a:cs typeface="Arial" panose="020B0604020202020204" pitchFamily="34" charset="0"/>
              </a:rPr>
              <a:t>Kajdrowicz</a:t>
            </a:r>
            <a:endParaRPr lang="pl-PL" b="1"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pl-PL" dirty="0" err="1">
                <a:latin typeface="Arial" panose="020B0604020202020204" pitchFamily="34" charset="0"/>
                <a:cs typeface="Arial" panose="020B0604020202020204" pitchFamily="34" charset="0"/>
              </a:rPr>
              <a:t>developed</a:t>
            </a:r>
            <a:r>
              <a:rPr lang="pl-PL" dirty="0">
                <a:latin typeface="Arial" panose="020B0604020202020204" pitchFamily="34" charset="0"/>
                <a:cs typeface="Arial" panose="020B0604020202020204" pitchFamily="34" charset="0"/>
              </a:rPr>
              <a:t> TPS for </a:t>
            </a:r>
            <a:r>
              <a:rPr lang="pl-PL" dirty="0" err="1">
                <a:latin typeface="Arial" panose="020B0604020202020204" pitchFamily="34" charset="0"/>
                <a:cs typeface="Arial" panose="020B0604020202020204" pitchFamily="34" charset="0"/>
              </a:rPr>
              <a:t>eye</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treatment</a:t>
            </a:r>
            <a:r>
              <a:rPr lang="pl-PL" dirty="0">
                <a:latin typeface="Arial" panose="020B0604020202020204" pitchFamily="34" charset="0"/>
                <a:cs typeface="Arial" panose="020B0604020202020204" pitchFamily="34" charset="0"/>
              </a:rPr>
              <a:t> (2011)</a:t>
            </a: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3">
            <a:extLst>
              <a:ext uri="{FF2B5EF4-FFF2-40B4-BE49-F238E27FC236}">
                <a16:creationId xmlns:a16="http://schemas.microsoft.com/office/drawing/2014/main" id="{DBDE3B22-2944-48B3-B295-FE75D4A6A3A8}"/>
              </a:ext>
            </a:extLst>
          </p:cNvPr>
          <p:cNvSpPr txBox="1">
            <a:spLocks noChangeArrowheads="1"/>
          </p:cNvSpPr>
          <p:nvPr/>
        </p:nvSpPr>
        <p:spPr bwMode="auto">
          <a:xfrm>
            <a:off x="313335" y="-200819"/>
            <a:ext cx="11485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pl-PL" altLang="pl-PL" sz="2400" b="1" i="1" dirty="0">
              <a:solidFill>
                <a:srgbClr val="0070C0"/>
              </a:solidFill>
            </a:endParaRPr>
          </a:p>
          <a:p>
            <a:pPr algn="ctr" eaLnBrk="1" hangingPunct="1"/>
            <a:r>
              <a:rPr lang="pl-PL" altLang="pl-PL" sz="2400" b="1" i="1" dirty="0">
                <a:solidFill>
                  <a:srgbClr val="0070C0"/>
                </a:solidFill>
              </a:rPr>
              <a:t>Proton </a:t>
            </a:r>
            <a:r>
              <a:rPr lang="pl-PL" altLang="pl-PL" sz="2400" b="1" i="1" dirty="0" err="1">
                <a:solidFill>
                  <a:srgbClr val="0070C0"/>
                </a:solidFill>
              </a:rPr>
              <a:t>therapy</a:t>
            </a:r>
            <a:r>
              <a:rPr lang="pl-PL" altLang="pl-PL" sz="2400" b="1" i="1" dirty="0">
                <a:solidFill>
                  <a:srgbClr val="0070C0"/>
                </a:solidFill>
              </a:rPr>
              <a:t> of </a:t>
            </a:r>
            <a:r>
              <a:rPr lang="pl-PL" altLang="pl-PL" sz="2400" b="1" i="1" dirty="0" err="1">
                <a:solidFill>
                  <a:srgbClr val="0070C0"/>
                </a:solidFill>
              </a:rPr>
              <a:t>eye</a:t>
            </a:r>
            <a:r>
              <a:rPr lang="pl-PL" altLang="pl-PL" sz="2400" b="1" i="1" dirty="0">
                <a:solidFill>
                  <a:srgbClr val="0070C0"/>
                </a:solidFill>
              </a:rPr>
              <a:t> – a </a:t>
            </a:r>
            <a:r>
              <a:rPr lang="pl-PL" altLang="pl-PL" sz="2400" b="1" i="1" dirty="0" err="1">
                <a:solidFill>
                  <a:srgbClr val="0070C0"/>
                </a:solidFill>
              </a:rPr>
              <a:t>long</a:t>
            </a:r>
            <a:r>
              <a:rPr lang="pl-PL" altLang="pl-PL" sz="2400" b="1" i="1" dirty="0">
                <a:solidFill>
                  <a:srgbClr val="0070C0"/>
                </a:solidFill>
              </a:rPr>
              <a:t>  </a:t>
            </a:r>
            <a:r>
              <a:rPr lang="pl-PL" altLang="pl-PL" sz="2400" b="1" i="1" dirty="0" err="1">
                <a:solidFill>
                  <a:srgbClr val="0070C0"/>
                </a:solidFill>
              </a:rPr>
              <a:t>way</a:t>
            </a:r>
            <a:r>
              <a:rPr lang="pl-PL" altLang="pl-PL" sz="2400" b="1" i="1" dirty="0">
                <a:solidFill>
                  <a:srgbClr val="0070C0"/>
                </a:solidFill>
              </a:rPr>
              <a:t> to the </a:t>
            </a:r>
            <a:r>
              <a:rPr lang="pl-PL" altLang="pl-PL" sz="2400" b="1" i="1" dirty="0" err="1">
                <a:solidFill>
                  <a:srgbClr val="0070C0"/>
                </a:solidFill>
              </a:rPr>
              <a:t>first</a:t>
            </a:r>
            <a:r>
              <a:rPr lang="pl-PL" altLang="pl-PL" sz="2400" b="1" i="1" dirty="0">
                <a:solidFill>
                  <a:srgbClr val="0070C0"/>
                </a:solidFill>
              </a:rPr>
              <a:t> </a:t>
            </a:r>
            <a:r>
              <a:rPr lang="pl-PL" altLang="pl-PL" sz="2400" b="1" i="1" dirty="0" err="1">
                <a:solidFill>
                  <a:srgbClr val="0070C0"/>
                </a:solidFill>
              </a:rPr>
              <a:t>patient</a:t>
            </a:r>
            <a:r>
              <a:rPr lang="pl-PL" altLang="pl-PL" sz="2400" b="1" i="1" dirty="0">
                <a:solidFill>
                  <a:srgbClr val="0070C0"/>
                </a:solidFill>
              </a:rPr>
              <a:t> (1994 – 2011)  </a:t>
            </a:r>
            <a:endParaRPr lang="en-US" altLang="pl-PL" sz="2000" b="1" i="1" dirty="0">
              <a:solidFill>
                <a:srgbClr val="0070C0"/>
              </a:solidFill>
              <a:latin typeface="Arial Rounded MT Bold" panose="020F0704030504030204" pitchFamily="34" charset="0"/>
            </a:endParaRPr>
          </a:p>
        </p:txBody>
      </p:sp>
      <p:pic>
        <p:nvPicPr>
          <p:cNvPr id="10243" name="Obraz 9">
            <a:extLst>
              <a:ext uri="{FF2B5EF4-FFF2-40B4-BE49-F238E27FC236}">
                <a16:creationId xmlns:a16="http://schemas.microsoft.com/office/drawing/2014/main" id="{7F96C76C-D22E-47BB-A35C-8F095575D1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075" y="3098800"/>
            <a:ext cx="12096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pole tekstowe 11">
            <a:extLst>
              <a:ext uri="{FF2B5EF4-FFF2-40B4-BE49-F238E27FC236}">
                <a16:creationId xmlns:a16="http://schemas.microsoft.com/office/drawing/2014/main" id="{D317D558-09BA-49B8-BBF0-F260266A3268}"/>
              </a:ext>
            </a:extLst>
          </p:cNvPr>
          <p:cNvSpPr txBox="1">
            <a:spLocks noChangeArrowheads="1"/>
          </p:cNvSpPr>
          <p:nvPr/>
        </p:nvSpPr>
        <p:spPr bwMode="auto">
          <a:xfrm>
            <a:off x="34925" y="1022350"/>
            <a:ext cx="1096963"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200"/>
              <a:t>First internat. workshop</a:t>
            </a:r>
            <a:endParaRPr lang="en-GB" altLang="en-US" sz="1200"/>
          </a:p>
        </p:txBody>
      </p:sp>
      <p:cxnSp>
        <p:nvCxnSpPr>
          <p:cNvPr id="10245" name="Łącznik prosty ze strzałką 13">
            <a:extLst>
              <a:ext uri="{FF2B5EF4-FFF2-40B4-BE49-F238E27FC236}">
                <a16:creationId xmlns:a16="http://schemas.microsoft.com/office/drawing/2014/main" id="{415C678C-1E71-4CD9-A252-38273D87BD0C}"/>
              </a:ext>
            </a:extLst>
          </p:cNvPr>
          <p:cNvCxnSpPr>
            <a:cxnSpLocks noChangeShapeType="1"/>
          </p:cNvCxnSpPr>
          <p:nvPr/>
        </p:nvCxnSpPr>
        <p:spPr bwMode="auto">
          <a:xfrm>
            <a:off x="407988" y="1557338"/>
            <a:ext cx="0" cy="15430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246" name="pole tekstowe 18">
            <a:extLst>
              <a:ext uri="{FF2B5EF4-FFF2-40B4-BE49-F238E27FC236}">
                <a16:creationId xmlns:a16="http://schemas.microsoft.com/office/drawing/2014/main" id="{C361464B-FB6F-4CBB-BA30-DF3D5577B843}"/>
              </a:ext>
            </a:extLst>
          </p:cNvPr>
          <p:cNvSpPr txBox="1">
            <a:spLocks noChangeArrowheads="1"/>
          </p:cNvSpPr>
          <p:nvPr/>
        </p:nvSpPr>
        <p:spPr bwMode="auto">
          <a:xfrm>
            <a:off x="582613" y="1758950"/>
            <a:ext cx="1225550" cy="646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200"/>
              <a:t>Proposal  to D-PL fundation – </a:t>
            </a:r>
          </a:p>
          <a:p>
            <a:r>
              <a:rPr lang="pl-PL" altLang="en-US" sz="1200"/>
              <a:t>failed </a:t>
            </a:r>
            <a:endParaRPr lang="en-GB" altLang="en-US" sz="1200"/>
          </a:p>
        </p:txBody>
      </p:sp>
      <p:sp>
        <p:nvSpPr>
          <p:cNvPr id="10247" name="pole tekstowe 19">
            <a:extLst>
              <a:ext uri="{FF2B5EF4-FFF2-40B4-BE49-F238E27FC236}">
                <a16:creationId xmlns:a16="http://schemas.microsoft.com/office/drawing/2014/main" id="{41712B2F-D257-4BAC-B038-CB1214E26F1E}"/>
              </a:ext>
            </a:extLst>
          </p:cNvPr>
          <p:cNvSpPr txBox="1">
            <a:spLocks noChangeArrowheads="1"/>
          </p:cNvSpPr>
          <p:nvPr/>
        </p:nvSpPr>
        <p:spPr bwMode="auto">
          <a:xfrm>
            <a:off x="1608138" y="1009650"/>
            <a:ext cx="1343025" cy="4699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200"/>
              <a:t>Proposal  to KBN – failed </a:t>
            </a:r>
            <a:endParaRPr lang="en-GB" altLang="en-US" sz="1200"/>
          </a:p>
        </p:txBody>
      </p:sp>
      <p:sp>
        <p:nvSpPr>
          <p:cNvPr id="21" name="pole tekstowe 20">
            <a:extLst>
              <a:ext uri="{FF2B5EF4-FFF2-40B4-BE49-F238E27FC236}">
                <a16:creationId xmlns:a16="http://schemas.microsoft.com/office/drawing/2014/main" id="{EB36044B-6377-F142-BEF2-411D26B9C396}"/>
              </a:ext>
            </a:extLst>
          </p:cNvPr>
          <p:cNvSpPr txBox="1"/>
          <p:nvPr/>
        </p:nvSpPr>
        <p:spPr>
          <a:xfrm>
            <a:off x="3697288" y="4184650"/>
            <a:ext cx="1751012" cy="646113"/>
          </a:xfrm>
          <a:prstGeom prst="rect">
            <a:avLst/>
          </a:prstGeom>
          <a:solidFill>
            <a:schemeClr val="accent1">
              <a:lumMod val="20000"/>
              <a:lumOff val="80000"/>
            </a:schemeClr>
          </a:solidFill>
        </p:spPr>
        <p:txBody>
          <a:bodyPr>
            <a:spAutoFit/>
          </a:bodyPr>
          <a:lstStyle/>
          <a:p>
            <a:pPr>
              <a:defRPr/>
            </a:pPr>
            <a:r>
              <a:rPr lang="pl-PL" sz="1200" dirty="0" err="1"/>
              <a:t>Funding</a:t>
            </a:r>
            <a:r>
              <a:rPr lang="pl-PL" sz="1200" dirty="0"/>
              <a:t>  </a:t>
            </a:r>
            <a:r>
              <a:rPr lang="pl-PL" sz="1200" dirty="0" err="1"/>
              <a:t>eye</a:t>
            </a:r>
            <a:r>
              <a:rPr lang="pl-PL" sz="1200" dirty="0"/>
              <a:t> </a:t>
            </a:r>
            <a:r>
              <a:rPr lang="pl-PL" sz="1200" dirty="0" err="1"/>
              <a:t>treatment</a:t>
            </a:r>
            <a:r>
              <a:rPr lang="pl-PL" sz="1200" dirty="0"/>
              <a:t> </a:t>
            </a:r>
            <a:r>
              <a:rPr lang="pl-PL" sz="1200" dirty="0" err="1"/>
              <a:t>room</a:t>
            </a:r>
            <a:r>
              <a:rPr lang="pl-PL" sz="1200" dirty="0"/>
              <a:t> KBN  </a:t>
            </a:r>
            <a:r>
              <a:rPr lang="pl-PL" sz="1200" dirty="0" err="1"/>
              <a:t>opening</a:t>
            </a:r>
            <a:r>
              <a:rPr lang="pl-PL" sz="1200" dirty="0"/>
              <a:t> 21.02.2001</a:t>
            </a:r>
            <a:endParaRPr lang="en-GB" sz="1200" dirty="0"/>
          </a:p>
        </p:txBody>
      </p:sp>
      <p:sp>
        <p:nvSpPr>
          <p:cNvPr id="22" name="pole tekstowe 21">
            <a:extLst>
              <a:ext uri="{FF2B5EF4-FFF2-40B4-BE49-F238E27FC236}">
                <a16:creationId xmlns:a16="http://schemas.microsoft.com/office/drawing/2014/main" id="{71D7EB08-B060-074C-8753-5CD3B2F36747}"/>
              </a:ext>
            </a:extLst>
          </p:cNvPr>
          <p:cNvSpPr txBox="1"/>
          <p:nvPr/>
        </p:nvSpPr>
        <p:spPr>
          <a:xfrm>
            <a:off x="192088" y="4527550"/>
            <a:ext cx="1366837" cy="646113"/>
          </a:xfrm>
          <a:prstGeom prst="rect">
            <a:avLst/>
          </a:prstGeom>
          <a:solidFill>
            <a:schemeClr val="accent1">
              <a:lumMod val="20000"/>
              <a:lumOff val="80000"/>
            </a:schemeClr>
          </a:solidFill>
        </p:spPr>
        <p:txBody>
          <a:bodyPr>
            <a:spAutoFit/>
          </a:bodyPr>
          <a:lstStyle/>
          <a:p>
            <a:pPr>
              <a:defRPr/>
            </a:pPr>
            <a:r>
              <a:rPr lang="pl-PL" sz="1200" dirty="0" err="1"/>
              <a:t>Funding</a:t>
            </a:r>
            <a:r>
              <a:rPr lang="pl-PL" sz="1200" dirty="0"/>
              <a:t> by PAA</a:t>
            </a:r>
            <a:endParaRPr lang="en-GB" sz="1200" dirty="0"/>
          </a:p>
          <a:p>
            <a:pPr>
              <a:defRPr/>
            </a:pPr>
            <a:r>
              <a:rPr lang="pl-PL" sz="1200" dirty="0" err="1"/>
              <a:t>installation</a:t>
            </a:r>
            <a:r>
              <a:rPr lang="pl-PL" sz="1200" dirty="0"/>
              <a:t> of AIC </a:t>
            </a:r>
            <a:r>
              <a:rPr lang="pl-PL" sz="1200" dirty="0" err="1"/>
              <a:t>cyclotron</a:t>
            </a:r>
            <a:r>
              <a:rPr lang="pl-PL" sz="1200" dirty="0"/>
              <a:t> </a:t>
            </a:r>
            <a:endParaRPr lang="en-GB" sz="1200" dirty="0"/>
          </a:p>
        </p:txBody>
      </p:sp>
      <p:sp>
        <p:nvSpPr>
          <p:cNvPr id="23" name="pole tekstowe 22">
            <a:extLst>
              <a:ext uri="{FF2B5EF4-FFF2-40B4-BE49-F238E27FC236}">
                <a16:creationId xmlns:a16="http://schemas.microsoft.com/office/drawing/2014/main" id="{817B0993-7274-A944-9938-39C09C4976EF}"/>
              </a:ext>
            </a:extLst>
          </p:cNvPr>
          <p:cNvSpPr txBox="1"/>
          <p:nvPr/>
        </p:nvSpPr>
        <p:spPr>
          <a:xfrm>
            <a:off x="1230313" y="3800475"/>
            <a:ext cx="1438275" cy="646113"/>
          </a:xfrm>
          <a:prstGeom prst="rect">
            <a:avLst/>
          </a:prstGeom>
          <a:solidFill>
            <a:schemeClr val="accent1">
              <a:lumMod val="20000"/>
              <a:lumOff val="80000"/>
            </a:schemeClr>
          </a:solidFill>
        </p:spPr>
        <p:txBody>
          <a:bodyPr>
            <a:spAutoFit/>
          </a:bodyPr>
          <a:lstStyle/>
          <a:p>
            <a:pPr>
              <a:defRPr/>
            </a:pPr>
            <a:r>
              <a:rPr lang="pl-PL" sz="1200" dirty="0" err="1"/>
              <a:t>Funding</a:t>
            </a:r>
            <a:r>
              <a:rPr lang="pl-PL" sz="1200" dirty="0"/>
              <a:t> </a:t>
            </a:r>
            <a:r>
              <a:rPr lang="pl-PL" sz="1200" dirty="0" err="1"/>
              <a:t>new</a:t>
            </a:r>
            <a:r>
              <a:rPr lang="pl-PL" sz="1200" dirty="0"/>
              <a:t> HF generator to AIC  by Min. Science</a:t>
            </a:r>
            <a:endParaRPr lang="en-GB" sz="1200" dirty="0"/>
          </a:p>
        </p:txBody>
      </p:sp>
      <p:cxnSp>
        <p:nvCxnSpPr>
          <p:cNvPr id="10251" name="Łącznik prosty ze strzałką 23">
            <a:extLst>
              <a:ext uri="{FF2B5EF4-FFF2-40B4-BE49-F238E27FC236}">
                <a16:creationId xmlns:a16="http://schemas.microsoft.com/office/drawing/2014/main" id="{E7C5B88A-7F78-412D-AD01-4E3359953B7B}"/>
              </a:ext>
            </a:extLst>
          </p:cNvPr>
          <p:cNvCxnSpPr>
            <a:cxnSpLocks noChangeShapeType="1"/>
          </p:cNvCxnSpPr>
          <p:nvPr/>
        </p:nvCxnSpPr>
        <p:spPr bwMode="auto">
          <a:xfrm flipH="1" flipV="1">
            <a:off x="981075" y="3459163"/>
            <a:ext cx="34925" cy="106521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252" name="Łącznik prosty ze strzałką 25">
            <a:extLst>
              <a:ext uri="{FF2B5EF4-FFF2-40B4-BE49-F238E27FC236}">
                <a16:creationId xmlns:a16="http://schemas.microsoft.com/office/drawing/2014/main" id="{2F55BE4C-B022-4613-93B6-C804A0996396}"/>
              </a:ext>
            </a:extLst>
          </p:cNvPr>
          <p:cNvCxnSpPr>
            <a:cxnSpLocks noChangeShapeType="1"/>
          </p:cNvCxnSpPr>
          <p:nvPr/>
        </p:nvCxnSpPr>
        <p:spPr bwMode="auto">
          <a:xfrm flipV="1">
            <a:off x="1808163" y="3471863"/>
            <a:ext cx="0" cy="32861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253" name="Łącznik prosty ze strzałką 27">
            <a:extLst>
              <a:ext uri="{FF2B5EF4-FFF2-40B4-BE49-F238E27FC236}">
                <a16:creationId xmlns:a16="http://schemas.microsoft.com/office/drawing/2014/main" id="{7D34C2FD-228D-4DE6-AA84-7FC79DB7DE35}"/>
              </a:ext>
            </a:extLst>
          </p:cNvPr>
          <p:cNvCxnSpPr>
            <a:cxnSpLocks noChangeShapeType="1"/>
          </p:cNvCxnSpPr>
          <p:nvPr/>
        </p:nvCxnSpPr>
        <p:spPr bwMode="auto">
          <a:xfrm flipV="1">
            <a:off x="4498975" y="3425825"/>
            <a:ext cx="0" cy="6889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254" name="Łącznik prosty ze strzałką 29">
            <a:extLst>
              <a:ext uri="{FF2B5EF4-FFF2-40B4-BE49-F238E27FC236}">
                <a16:creationId xmlns:a16="http://schemas.microsoft.com/office/drawing/2014/main" id="{D2F2E471-AC26-47A7-888B-3EEDC2DF6DF6}"/>
              </a:ext>
            </a:extLst>
          </p:cNvPr>
          <p:cNvCxnSpPr>
            <a:cxnSpLocks noChangeShapeType="1"/>
            <a:stCxn id="33" idx="0"/>
            <a:endCxn id="10243" idx="2"/>
          </p:cNvCxnSpPr>
          <p:nvPr/>
        </p:nvCxnSpPr>
        <p:spPr bwMode="auto">
          <a:xfrm flipH="1" flipV="1">
            <a:off x="5448300" y="3457575"/>
            <a:ext cx="849313" cy="21431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3" name="pole tekstowe 32">
            <a:extLst>
              <a:ext uri="{FF2B5EF4-FFF2-40B4-BE49-F238E27FC236}">
                <a16:creationId xmlns:a16="http://schemas.microsoft.com/office/drawing/2014/main" id="{8A858389-B9D6-234C-8CFA-2B7788D7B93A}"/>
              </a:ext>
            </a:extLst>
          </p:cNvPr>
          <p:cNvSpPr txBox="1"/>
          <p:nvPr/>
        </p:nvSpPr>
        <p:spPr>
          <a:xfrm>
            <a:off x="5559425" y="3671888"/>
            <a:ext cx="1476375" cy="461962"/>
          </a:xfrm>
          <a:prstGeom prst="rect">
            <a:avLst/>
          </a:prstGeom>
          <a:solidFill>
            <a:schemeClr val="accent1">
              <a:lumMod val="20000"/>
              <a:lumOff val="80000"/>
            </a:schemeClr>
          </a:solidFill>
        </p:spPr>
        <p:txBody>
          <a:bodyPr>
            <a:spAutoFit/>
          </a:bodyPr>
          <a:lstStyle/>
          <a:p>
            <a:pPr>
              <a:defRPr/>
            </a:pPr>
            <a:r>
              <a:rPr lang="pl-PL" sz="1200" dirty="0" err="1"/>
              <a:t>Extraction</a:t>
            </a:r>
            <a:r>
              <a:rPr lang="pl-PL" sz="1200" dirty="0"/>
              <a:t> 58 MeV </a:t>
            </a:r>
            <a:r>
              <a:rPr lang="pl-PL" sz="1200" dirty="0" err="1"/>
              <a:t>beam</a:t>
            </a:r>
            <a:r>
              <a:rPr lang="pl-PL" sz="1200" dirty="0"/>
              <a:t> from AIC</a:t>
            </a:r>
            <a:endParaRPr lang="en-GB" sz="1200" dirty="0"/>
          </a:p>
        </p:txBody>
      </p:sp>
      <p:pic>
        <p:nvPicPr>
          <p:cNvPr id="10256" name="Picture 2" descr="protony 2">
            <a:extLst>
              <a:ext uri="{FF2B5EF4-FFF2-40B4-BE49-F238E27FC236}">
                <a16:creationId xmlns:a16="http://schemas.microsoft.com/office/drawing/2014/main" id="{F5241C23-9859-4DBB-B9EA-9975D24E2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638" y="4833938"/>
            <a:ext cx="1744662"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pole tekstowe 46">
            <a:extLst>
              <a:ext uri="{FF2B5EF4-FFF2-40B4-BE49-F238E27FC236}">
                <a16:creationId xmlns:a16="http://schemas.microsoft.com/office/drawing/2014/main" id="{5FCCFF6B-2A67-41B1-80D5-E3316BAD450E}"/>
              </a:ext>
            </a:extLst>
          </p:cNvPr>
          <p:cNvSpPr txBox="1">
            <a:spLocks noChangeArrowheads="1"/>
          </p:cNvSpPr>
          <p:nvPr/>
        </p:nvSpPr>
        <p:spPr bwMode="auto">
          <a:xfrm>
            <a:off x="3392488" y="923925"/>
            <a:ext cx="1403350" cy="6461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200"/>
              <a:t>Proposal  for offset for F-16</a:t>
            </a:r>
          </a:p>
          <a:p>
            <a:r>
              <a:rPr lang="pl-PL" altLang="en-US" sz="1200"/>
              <a:t>failed</a:t>
            </a:r>
            <a:endParaRPr lang="en-GB" altLang="en-US" sz="1200"/>
          </a:p>
        </p:txBody>
      </p:sp>
      <p:sp>
        <p:nvSpPr>
          <p:cNvPr id="10258" name="pole tekstowe 48">
            <a:extLst>
              <a:ext uri="{FF2B5EF4-FFF2-40B4-BE49-F238E27FC236}">
                <a16:creationId xmlns:a16="http://schemas.microsoft.com/office/drawing/2014/main" id="{2F5E67AB-D952-4DB3-92CE-C8804C453F1B}"/>
              </a:ext>
            </a:extLst>
          </p:cNvPr>
          <p:cNvSpPr txBox="1">
            <a:spLocks noChangeArrowheads="1"/>
          </p:cNvSpPr>
          <p:nvPr/>
        </p:nvSpPr>
        <p:spPr bwMode="auto">
          <a:xfrm>
            <a:off x="5353050" y="2173288"/>
            <a:ext cx="1343025" cy="46196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200"/>
              <a:t>Proposal  to Min. Health- failed</a:t>
            </a:r>
            <a:endParaRPr lang="en-GB" altLang="en-US" sz="1200"/>
          </a:p>
        </p:txBody>
      </p:sp>
      <p:cxnSp>
        <p:nvCxnSpPr>
          <p:cNvPr id="10259" name="Łącznik prosty ze strzałką 49">
            <a:extLst>
              <a:ext uri="{FF2B5EF4-FFF2-40B4-BE49-F238E27FC236}">
                <a16:creationId xmlns:a16="http://schemas.microsoft.com/office/drawing/2014/main" id="{9627FE5A-4143-463F-81B6-E448305DB0AF}"/>
              </a:ext>
            </a:extLst>
          </p:cNvPr>
          <p:cNvCxnSpPr>
            <a:cxnSpLocks noChangeShapeType="1"/>
          </p:cNvCxnSpPr>
          <p:nvPr/>
        </p:nvCxnSpPr>
        <p:spPr bwMode="auto">
          <a:xfrm flipH="1">
            <a:off x="3935413" y="1624013"/>
            <a:ext cx="6350" cy="13970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260" name="Łącznik prosty ze strzałką 50">
            <a:extLst>
              <a:ext uri="{FF2B5EF4-FFF2-40B4-BE49-F238E27FC236}">
                <a16:creationId xmlns:a16="http://schemas.microsoft.com/office/drawing/2014/main" id="{6A27F710-DF17-4C5F-AB35-418F1BA0EF69}"/>
              </a:ext>
            </a:extLst>
          </p:cNvPr>
          <p:cNvCxnSpPr>
            <a:cxnSpLocks noChangeShapeType="1"/>
          </p:cNvCxnSpPr>
          <p:nvPr/>
        </p:nvCxnSpPr>
        <p:spPr bwMode="auto">
          <a:xfrm>
            <a:off x="1897063" y="1557338"/>
            <a:ext cx="6350" cy="15430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261" name="Łącznik prosty ze strzałką 51">
            <a:extLst>
              <a:ext uri="{FF2B5EF4-FFF2-40B4-BE49-F238E27FC236}">
                <a16:creationId xmlns:a16="http://schemas.microsoft.com/office/drawing/2014/main" id="{DE782DF9-2370-44DD-87D9-27E5D7288EAC}"/>
              </a:ext>
            </a:extLst>
          </p:cNvPr>
          <p:cNvCxnSpPr>
            <a:cxnSpLocks noChangeShapeType="1"/>
          </p:cNvCxnSpPr>
          <p:nvPr/>
        </p:nvCxnSpPr>
        <p:spPr bwMode="auto">
          <a:xfrm>
            <a:off x="981075" y="2411413"/>
            <a:ext cx="1588" cy="6889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262" name="Łącznik prosty ze strzałką 57">
            <a:extLst>
              <a:ext uri="{FF2B5EF4-FFF2-40B4-BE49-F238E27FC236}">
                <a16:creationId xmlns:a16="http://schemas.microsoft.com/office/drawing/2014/main" id="{5150A0CF-233E-4FD0-BA4D-34430265CE8A}"/>
              </a:ext>
            </a:extLst>
          </p:cNvPr>
          <p:cNvCxnSpPr>
            <a:cxnSpLocks noChangeShapeType="1"/>
          </p:cNvCxnSpPr>
          <p:nvPr/>
        </p:nvCxnSpPr>
        <p:spPr bwMode="auto">
          <a:xfrm>
            <a:off x="6018213" y="2654300"/>
            <a:ext cx="0" cy="4445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0263" name="Picture 7">
            <a:extLst>
              <a:ext uri="{FF2B5EF4-FFF2-40B4-BE49-F238E27FC236}">
                <a16:creationId xmlns:a16="http://schemas.microsoft.com/office/drawing/2014/main" id="{E6D4C565-A843-48F4-9B0B-A7A0AF601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5180013"/>
            <a:ext cx="2206625"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pole tekstowe 61">
            <a:extLst>
              <a:ext uri="{FF2B5EF4-FFF2-40B4-BE49-F238E27FC236}">
                <a16:creationId xmlns:a16="http://schemas.microsoft.com/office/drawing/2014/main" id="{57C885F2-6B67-5841-9051-23DA2A1A7716}"/>
              </a:ext>
            </a:extLst>
          </p:cNvPr>
          <p:cNvSpPr txBox="1"/>
          <p:nvPr/>
        </p:nvSpPr>
        <p:spPr>
          <a:xfrm>
            <a:off x="7175500" y="4114800"/>
            <a:ext cx="1657350" cy="646113"/>
          </a:xfrm>
          <a:prstGeom prst="rect">
            <a:avLst/>
          </a:prstGeom>
          <a:solidFill>
            <a:schemeClr val="accent1">
              <a:lumMod val="20000"/>
              <a:lumOff val="80000"/>
            </a:schemeClr>
          </a:solidFill>
        </p:spPr>
        <p:txBody>
          <a:bodyPr>
            <a:spAutoFit/>
          </a:bodyPr>
          <a:lstStyle/>
          <a:p>
            <a:pPr>
              <a:defRPr/>
            </a:pPr>
            <a:r>
              <a:rPr lang="pl-PL" sz="1200" dirty="0" err="1"/>
              <a:t>Funding</a:t>
            </a:r>
            <a:r>
              <a:rPr lang="pl-PL" sz="1200" dirty="0"/>
              <a:t> </a:t>
            </a:r>
            <a:r>
              <a:rPr lang="pl-PL" sz="1200" dirty="0" err="1"/>
              <a:t>treatment</a:t>
            </a:r>
            <a:r>
              <a:rPr lang="pl-PL" sz="1200" dirty="0"/>
              <a:t> </a:t>
            </a:r>
            <a:r>
              <a:rPr lang="pl-PL" sz="1200" dirty="0" err="1"/>
              <a:t>chair</a:t>
            </a:r>
            <a:r>
              <a:rPr lang="pl-PL" sz="1200" dirty="0"/>
              <a:t> – Min </a:t>
            </a:r>
            <a:r>
              <a:rPr lang="pl-PL" sz="1200" dirty="0" err="1"/>
              <a:t>Health</a:t>
            </a:r>
            <a:r>
              <a:rPr lang="pl-PL" sz="1200" dirty="0"/>
              <a:t> - 2006-2007</a:t>
            </a:r>
            <a:endParaRPr lang="en-GB" sz="1200" dirty="0"/>
          </a:p>
        </p:txBody>
      </p:sp>
      <p:pic>
        <p:nvPicPr>
          <p:cNvPr id="10265" name="Obraz 62">
            <a:extLst>
              <a:ext uri="{FF2B5EF4-FFF2-40B4-BE49-F238E27FC236}">
                <a16:creationId xmlns:a16="http://schemas.microsoft.com/office/drawing/2014/main" id="{2C7EFE53-1403-44F4-B225-D04E3D6C5D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75500" y="4802188"/>
            <a:ext cx="1657350"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pole tekstowe 63">
            <a:extLst>
              <a:ext uri="{FF2B5EF4-FFF2-40B4-BE49-F238E27FC236}">
                <a16:creationId xmlns:a16="http://schemas.microsoft.com/office/drawing/2014/main" id="{25D4CD1B-D095-894C-9EA5-A402AABC4A99}"/>
              </a:ext>
            </a:extLst>
          </p:cNvPr>
          <p:cNvSpPr txBox="1"/>
          <p:nvPr/>
        </p:nvSpPr>
        <p:spPr>
          <a:xfrm>
            <a:off x="7781925" y="1419225"/>
            <a:ext cx="1655763" cy="461963"/>
          </a:xfrm>
          <a:prstGeom prst="rect">
            <a:avLst/>
          </a:prstGeom>
          <a:solidFill>
            <a:schemeClr val="accent1">
              <a:lumMod val="40000"/>
              <a:lumOff val="60000"/>
            </a:schemeClr>
          </a:solidFill>
        </p:spPr>
        <p:txBody>
          <a:bodyPr>
            <a:spAutoFit/>
          </a:bodyPr>
          <a:lstStyle/>
          <a:p>
            <a:pPr>
              <a:defRPr/>
            </a:pPr>
            <a:r>
              <a:rPr lang="pl-PL" sz="1200" dirty="0" err="1"/>
              <a:t>Funding</a:t>
            </a:r>
            <a:r>
              <a:rPr lang="pl-PL" sz="1200" dirty="0"/>
              <a:t> </a:t>
            </a:r>
            <a:r>
              <a:rPr lang="pl-PL" sz="1200" dirty="0" err="1"/>
              <a:t>dosimetry</a:t>
            </a:r>
            <a:r>
              <a:rPr lang="pl-PL" sz="1200" dirty="0"/>
              <a:t> IAEA- 2009</a:t>
            </a:r>
            <a:endParaRPr lang="en-GB" sz="1200" dirty="0"/>
          </a:p>
        </p:txBody>
      </p:sp>
      <p:sp>
        <p:nvSpPr>
          <p:cNvPr id="65" name="pole tekstowe 64">
            <a:extLst>
              <a:ext uri="{FF2B5EF4-FFF2-40B4-BE49-F238E27FC236}">
                <a16:creationId xmlns:a16="http://schemas.microsoft.com/office/drawing/2014/main" id="{0B1E530E-B18E-AE47-8909-11EAF5D7AD6F}"/>
              </a:ext>
            </a:extLst>
          </p:cNvPr>
          <p:cNvSpPr txBox="1"/>
          <p:nvPr/>
        </p:nvSpPr>
        <p:spPr>
          <a:xfrm>
            <a:off x="8861425" y="2071688"/>
            <a:ext cx="1771650" cy="277812"/>
          </a:xfrm>
          <a:prstGeom prst="rect">
            <a:avLst/>
          </a:prstGeom>
          <a:solidFill>
            <a:schemeClr val="accent1">
              <a:lumMod val="40000"/>
              <a:lumOff val="60000"/>
            </a:schemeClr>
          </a:solidFill>
        </p:spPr>
        <p:txBody>
          <a:bodyPr>
            <a:spAutoFit/>
          </a:bodyPr>
          <a:lstStyle/>
          <a:p>
            <a:pPr>
              <a:defRPr/>
            </a:pPr>
            <a:r>
              <a:rPr lang="pl-PL" sz="1200" dirty="0" err="1"/>
              <a:t>Norwegian</a:t>
            </a:r>
            <a:r>
              <a:rPr lang="pl-PL" sz="1200" dirty="0"/>
              <a:t> Fund 2010</a:t>
            </a:r>
            <a:endParaRPr lang="en-GB" sz="1200" dirty="0"/>
          </a:p>
        </p:txBody>
      </p:sp>
      <p:cxnSp>
        <p:nvCxnSpPr>
          <p:cNvPr id="10268" name="Łącznik prosty ze strzałką 65">
            <a:extLst>
              <a:ext uri="{FF2B5EF4-FFF2-40B4-BE49-F238E27FC236}">
                <a16:creationId xmlns:a16="http://schemas.microsoft.com/office/drawing/2014/main" id="{CAA4DBBA-A159-4FC0-B95A-F81E52ADBE63}"/>
              </a:ext>
            </a:extLst>
          </p:cNvPr>
          <p:cNvCxnSpPr>
            <a:cxnSpLocks noChangeShapeType="1"/>
          </p:cNvCxnSpPr>
          <p:nvPr/>
        </p:nvCxnSpPr>
        <p:spPr bwMode="auto">
          <a:xfrm>
            <a:off x="8759825" y="1905000"/>
            <a:ext cx="0" cy="10922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269" name="Łącznik prosty ze strzałką 67">
            <a:extLst>
              <a:ext uri="{FF2B5EF4-FFF2-40B4-BE49-F238E27FC236}">
                <a16:creationId xmlns:a16="http://schemas.microsoft.com/office/drawing/2014/main" id="{32E0520A-B9EA-43EA-A20F-8DFBC24A019B}"/>
              </a:ext>
            </a:extLst>
          </p:cNvPr>
          <p:cNvCxnSpPr>
            <a:cxnSpLocks noChangeShapeType="1"/>
          </p:cNvCxnSpPr>
          <p:nvPr/>
        </p:nvCxnSpPr>
        <p:spPr bwMode="auto">
          <a:xfrm>
            <a:off x="9625013" y="2365375"/>
            <a:ext cx="0" cy="6318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270" name="pole tekstowe 69">
            <a:extLst>
              <a:ext uri="{FF2B5EF4-FFF2-40B4-BE49-F238E27FC236}">
                <a16:creationId xmlns:a16="http://schemas.microsoft.com/office/drawing/2014/main" id="{D619FE1C-C8CF-443E-AC7D-CC4C2237E7FB}"/>
              </a:ext>
            </a:extLst>
          </p:cNvPr>
          <p:cNvSpPr txBox="1">
            <a:spLocks noChangeArrowheads="1"/>
          </p:cNvSpPr>
          <p:nvPr/>
        </p:nvSpPr>
        <p:spPr bwMode="auto">
          <a:xfrm>
            <a:off x="4887913" y="1252538"/>
            <a:ext cx="1528762" cy="64611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200"/>
              <a:t>Proposal  Isotopes and Accelerators </a:t>
            </a:r>
          </a:p>
          <a:p>
            <a:r>
              <a:rPr lang="pl-PL" altLang="en-US" sz="1200"/>
              <a:t>failed</a:t>
            </a:r>
            <a:endParaRPr lang="en-GB" altLang="en-US" sz="1200"/>
          </a:p>
        </p:txBody>
      </p:sp>
      <p:cxnSp>
        <p:nvCxnSpPr>
          <p:cNvPr id="10271" name="Łącznik prosty ze strzałką 73">
            <a:extLst>
              <a:ext uri="{FF2B5EF4-FFF2-40B4-BE49-F238E27FC236}">
                <a16:creationId xmlns:a16="http://schemas.microsoft.com/office/drawing/2014/main" id="{9E732888-A9E1-4811-A82C-1A6844F7FBCF}"/>
              </a:ext>
            </a:extLst>
          </p:cNvPr>
          <p:cNvCxnSpPr>
            <a:cxnSpLocks noChangeShapeType="1"/>
          </p:cNvCxnSpPr>
          <p:nvPr/>
        </p:nvCxnSpPr>
        <p:spPr bwMode="auto">
          <a:xfrm>
            <a:off x="5232400" y="1955800"/>
            <a:ext cx="0" cy="104616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272" name="Łącznik prosty ze strzałką 76">
            <a:extLst>
              <a:ext uri="{FF2B5EF4-FFF2-40B4-BE49-F238E27FC236}">
                <a16:creationId xmlns:a16="http://schemas.microsoft.com/office/drawing/2014/main" id="{EF645B49-227C-4032-A328-E21ACF43B707}"/>
              </a:ext>
            </a:extLst>
          </p:cNvPr>
          <p:cNvCxnSpPr>
            <a:cxnSpLocks noChangeShapeType="1"/>
          </p:cNvCxnSpPr>
          <p:nvPr/>
        </p:nvCxnSpPr>
        <p:spPr bwMode="auto">
          <a:xfrm flipH="1" flipV="1">
            <a:off x="7505700" y="3425825"/>
            <a:ext cx="9525" cy="6159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0273" name="Picture 2">
            <a:extLst>
              <a:ext uri="{FF2B5EF4-FFF2-40B4-BE49-F238E27FC236}">
                <a16:creationId xmlns:a16="http://schemas.microsoft.com/office/drawing/2014/main" id="{4DAA0FE6-4406-4E82-8A09-D85094A662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1650" y="4754563"/>
            <a:ext cx="27241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74" name="Łącznik prosty ze strzałką 79">
            <a:extLst>
              <a:ext uri="{FF2B5EF4-FFF2-40B4-BE49-F238E27FC236}">
                <a16:creationId xmlns:a16="http://schemas.microsoft.com/office/drawing/2014/main" id="{E2B8A550-F1A1-4283-AAEA-AED26462793E}"/>
              </a:ext>
            </a:extLst>
          </p:cNvPr>
          <p:cNvCxnSpPr>
            <a:cxnSpLocks noChangeShapeType="1"/>
          </p:cNvCxnSpPr>
          <p:nvPr/>
        </p:nvCxnSpPr>
        <p:spPr bwMode="auto">
          <a:xfrm flipV="1">
            <a:off x="10753725" y="3487738"/>
            <a:ext cx="0" cy="5048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4" name="pole tekstowe 33">
            <a:extLst>
              <a:ext uri="{FF2B5EF4-FFF2-40B4-BE49-F238E27FC236}">
                <a16:creationId xmlns:a16="http://schemas.microsoft.com/office/drawing/2014/main" id="{52310705-DBD2-8142-996D-42C1CAB42611}"/>
              </a:ext>
            </a:extLst>
          </p:cNvPr>
          <p:cNvSpPr txBox="1"/>
          <p:nvPr/>
        </p:nvSpPr>
        <p:spPr>
          <a:xfrm>
            <a:off x="10104438" y="4043363"/>
            <a:ext cx="1392237" cy="647700"/>
          </a:xfrm>
          <a:prstGeom prst="rect">
            <a:avLst/>
          </a:prstGeom>
          <a:solidFill>
            <a:schemeClr val="accent1">
              <a:lumMod val="20000"/>
              <a:lumOff val="80000"/>
            </a:schemeClr>
          </a:solidFill>
        </p:spPr>
        <p:txBody>
          <a:bodyPr>
            <a:spAutoFit/>
          </a:bodyPr>
          <a:lstStyle/>
          <a:p>
            <a:pPr>
              <a:defRPr/>
            </a:pPr>
            <a:r>
              <a:rPr lang="pl-PL" sz="1200" dirty="0"/>
              <a:t>First </a:t>
            </a:r>
            <a:r>
              <a:rPr lang="pl-PL" sz="1200" dirty="0" err="1"/>
              <a:t>treatment</a:t>
            </a:r>
            <a:r>
              <a:rPr lang="pl-PL" sz="1200" dirty="0"/>
              <a:t> of </a:t>
            </a:r>
            <a:r>
              <a:rPr lang="pl-PL" sz="1200" dirty="0" err="1"/>
              <a:t>eye</a:t>
            </a:r>
            <a:r>
              <a:rPr lang="pl-PL" sz="1200" dirty="0"/>
              <a:t> </a:t>
            </a:r>
            <a:r>
              <a:rPr lang="pl-PL" sz="1200" dirty="0" err="1"/>
              <a:t>at</a:t>
            </a:r>
            <a:r>
              <a:rPr lang="pl-PL" sz="1200" dirty="0"/>
              <a:t> AIC-144 18.02.2011</a:t>
            </a:r>
            <a:endParaRPr lang="en-GB" sz="1200" dirty="0"/>
          </a:p>
        </p:txBody>
      </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4F1940C7-FB3B-4531-BCE2-48A345FF3C6C}"/>
              </a:ext>
            </a:extLst>
          </p:cNvPr>
          <p:cNvSpPr>
            <a:spLocks noChangeArrowheads="1"/>
          </p:cNvSpPr>
          <p:nvPr/>
        </p:nvSpPr>
        <p:spPr bwMode="auto">
          <a:xfrm>
            <a:off x="2640014" y="404814"/>
            <a:ext cx="73802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l-PL" altLang="pl-PL" sz="1800" b="1">
              <a:solidFill>
                <a:srgbClr val="B2B2B2"/>
              </a:solidFill>
              <a:latin typeface="Arial" panose="020B0604020202020204" pitchFamily="34" charset="0"/>
            </a:endParaRPr>
          </a:p>
        </p:txBody>
      </p:sp>
      <p:pic>
        <p:nvPicPr>
          <p:cNvPr id="18435" name="Picture 3">
            <a:extLst>
              <a:ext uri="{FF2B5EF4-FFF2-40B4-BE49-F238E27FC236}">
                <a16:creationId xmlns:a16="http://schemas.microsoft.com/office/drawing/2014/main" id="{D0939E89-B951-49B5-8E55-482CAF1AB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62" y="454851"/>
            <a:ext cx="8046325" cy="546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436" name="Object 12">
            <a:extLst>
              <a:ext uri="{FF2B5EF4-FFF2-40B4-BE49-F238E27FC236}">
                <a16:creationId xmlns:a16="http://schemas.microsoft.com/office/drawing/2014/main" id="{CA983732-EB14-41B1-8BC4-BCC904107879}"/>
              </a:ext>
            </a:extLst>
          </p:cNvPr>
          <p:cNvGraphicFramePr>
            <a:graphicFrameLocks noChangeAspect="1"/>
          </p:cNvGraphicFramePr>
          <p:nvPr>
            <p:extLst>
              <p:ext uri="{D42A27DB-BD31-4B8C-83A1-F6EECF244321}">
                <p14:modId xmlns:p14="http://schemas.microsoft.com/office/powerpoint/2010/main" val="2223511347"/>
              </p:ext>
            </p:extLst>
          </p:nvPr>
        </p:nvGraphicFramePr>
        <p:xfrm>
          <a:off x="9178442" y="480836"/>
          <a:ext cx="2283342" cy="1928114"/>
        </p:xfrm>
        <a:graphic>
          <a:graphicData uri="http://schemas.openxmlformats.org/presentationml/2006/ole">
            <mc:AlternateContent xmlns:mc="http://schemas.openxmlformats.org/markup-compatibility/2006">
              <mc:Choice xmlns:v="urn:schemas-microsoft-com:vml" Requires="v">
                <p:oleObj spid="_x0000_s26817" name="Fotografia Photo Editor" r:id="rId4" imgW="7066667" imgH="5342857" progId="">
                  <p:embed/>
                </p:oleObj>
              </mc:Choice>
              <mc:Fallback>
                <p:oleObj name="Fotografia Photo Editor" r:id="rId4" imgW="7066667" imgH="5342857" progId="">
                  <p:embed/>
                  <p:pic>
                    <p:nvPicPr>
                      <p:cNvPr id="18436" name="Object 12">
                        <a:extLst>
                          <a:ext uri="{FF2B5EF4-FFF2-40B4-BE49-F238E27FC236}">
                            <a16:creationId xmlns:a16="http://schemas.microsoft.com/office/drawing/2014/main" id="{CA983732-EB14-41B1-8BC4-BCC9041078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8442" y="480836"/>
                        <a:ext cx="2283342" cy="1928114"/>
                      </a:xfrm>
                      <a:prstGeom prst="rect">
                        <a:avLst/>
                      </a:prstGeom>
                      <a:noFill/>
                      <a:ln>
                        <a:noFill/>
                      </a:ln>
                      <a:effectLst/>
                      <a:extLst/>
                    </p:spPr>
                  </p:pic>
                </p:oleObj>
              </mc:Fallback>
            </mc:AlternateContent>
          </a:graphicData>
        </a:graphic>
      </p:graphicFrame>
      <p:graphicFrame>
        <p:nvGraphicFramePr>
          <p:cNvPr id="18438" name="Object 14">
            <a:extLst>
              <a:ext uri="{FF2B5EF4-FFF2-40B4-BE49-F238E27FC236}">
                <a16:creationId xmlns:a16="http://schemas.microsoft.com/office/drawing/2014/main" id="{7F62E188-6A83-4848-90AD-6D7FC401E760}"/>
              </a:ext>
            </a:extLst>
          </p:cNvPr>
          <p:cNvGraphicFramePr>
            <a:graphicFrameLocks noChangeAspect="1"/>
          </p:cNvGraphicFramePr>
          <p:nvPr>
            <p:extLst>
              <p:ext uri="{D42A27DB-BD31-4B8C-83A1-F6EECF244321}">
                <p14:modId xmlns:p14="http://schemas.microsoft.com/office/powerpoint/2010/main" val="3052719740"/>
              </p:ext>
            </p:extLst>
          </p:nvPr>
        </p:nvGraphicFramePr>
        <p:xfrm>
          <a:off x="9343231" y="4721328"/>
          <a:ext cx="2134037" cy="2060140"/>
        </p:xfrm>
        <a:graphic>
          <a:graphicData uri="http://schemas.openxmlformats.org/presentationml/2006/ole">
            <mc:AlternateContent xmlns:mc="http://schemas.openxmlformats.org/markup-compatibility/2006">
              <mc:Choice xmlns:v="urn:schemas-microsoft-com:vml" Requires="v">
                <p:oleObj spid="_x0000_s26818" name="Fotografia Photo Editor" r:id="rId6" imgW="5009524" imgH="4839375" progId="">
                  <p:embed/>
                </p:oleObj>
              </mc:Choice>
              <mc:Fallback>
                <p:oleObj name="Fotografia Photo Editor" r:id="rId6" imgW="5009524" imgH="4839375" progId="">
                  <p:embed/>
                  <p:pic>
                    <p:nvPicPr>
                      <p:cNvPr id="18438" name="Object 14">
                        <a:extLst>
                          <a:ext uri="{FF2B5EF4-FFF2-40B4-BE49-F238E27FC236}">
                            <a16:creationId xmlns:a16="http://schemas.microsoft.com/office/drawing/2014/main" id="{7F62E188-6A83-4848-90AD-6D7FC401E7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3231" y="4721328"/>
                        <a:ext cx="2134037" cy="2060140"/>
                      </a:xfrm>
                      <a:prstGeom prst="rect">
                        <a:avLst/>
                      </a:prstGeom>
                      <a:noFill/>
                      <a:ln>
                        <a:noFill/>
                      </a:ln>
                      <a:effectLst/>
                      <a:extLst/>
                    </p:spPr>
                  </p:pic>
                </p:oleObj>
              </mc:Fallback>
            </mc:AlternateContent>
          </a:graphicData>
        </a:graphic>
      </p:graphicFrame>
      <p:sp>
        <p:nvSpPr>
          <p:cNvPr id="18439" name="Text Box 9">
            <a:extLst>
              <a:ext uri="{FF2B5EF4-FFF2-40B4-BE49-F238E27FC236}">
                <a16:creationId xmlns:a16="http://schemas.microsoft.com/office/drawing/2014/main" id="{6A298E35-4A16-4C49-B246-A8C8F9E14125}"/>
              </a:ext>
            </a:extLst>
          </p:cNvPr>
          <p:cNvSpPr txBox="1">
            <a:spLocks noChangeArrowheads="1"/>
          </p:cNvSpPr>
          <p:nvPr/>
        </p:nvSpPr>
        <p:spPr bwMode="auto">
          <a:xfrm>
            <a:off x="8004055" y="5250650"/>
            <a:ext cx="141057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l-PL" altLang="pl-PL" sz="1400" dirty="0">
                <a:latin typeface="Arial" panose="020B0604020202020204" pitchFamily="34" charset="0"/>
              </a:rPr>
              <a:t>T. </a:t>
            </a:r>
            <a:r>
              <a:rPr lang="pl-PL" altLang="pl-PL" sz="1400" dirty="0" err="1">
                <a:latin typeface="Arial" panose="020B0604020202020204" pitchFamily="34" charset="0"/>
              </a:rPr>
              <a:t>Kajdrowicz</a:t>
            </a:r>
            <a:r>
              <a:rPr lang="pl-PL" altLang="pl-PL" sz="1400" dirty="0">
                <a:latin typeface="Arial" panose="020B0604020202020204" pitchFamily="34" charset="0"/>
              </a:rPr>
              <a:t>, M. Bajer</a:t>
            </a:r>
          </a:p>
          <a:p>
            <a:pPr>
              <a:spcBef>
                <a:spcPct val="0"/>
              </a:spcBef>
              <a:buFontTx/>
              <a:buNone/>
            </a:pPr>
            <a:r>
              <a:rPr lang="pl-PL" altLang="pl-PL" sz="1400" dirty="0" err="1">
                <a:latin typeface="Arial" panose="020B0604020202020204" pitchFamily="34" charset="0"/>
              </a:rPr>
              <a:t>Treatment</a:t>
            </a:r>
            <a:r>
              <a:rPr lang="pl-PL" altLang="pl-PL" sz="1400" dirty="0">
                <a:latin typeface="Arial" panose="020B0604020202020204" pitchFamily="34" charset="0"/>
              </a:rPr>
              <a:t> Planning System  </a:t>
            </a:r>
            <a:r>
              <a:rPr lang="en-US" altLang="pl-PL" sz="1400" dirty="0">
                <a:latin typeface="Arial" panose="020B0604020202020204" pitchFamily="34" charset="0"/>
              </a:rPr>
              <a:t>Eclipse</a:t>
            </a:r>
          </a:p>
        </p:txBody>
      </p:sp>
      <p:sp>
        <p:nvSpPr>
          <p:cNvPr id="18440" name="Text Box 3">
            <a:extLst>
              <a:ext uri="{FF2B5EF4-FFF2-40B4-BE49-F238E27FC236}">
                <a16:creationId xmlns:a16="http://schemas.microsoft.com/office/drawing/2014/main" id="{43B488FE-0D3B-41E2-AAA8-B1F95C69C5E6}"/>
              </a:ext>
            </a:extLst>
          </p:cNvPr>
          <p:cNvSpPr txBox="1">
            <a:spLocks noChangeArrowheads="1"/>
          </p:cNvSpPr>
          <p:nvPr/>
        </p:nvSpPr>
        <p:spPr bwMode="auto">
          <a:xfrm>
            <a:off x="1057326" y="133052"/>
            <a:ext cx="741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pl-PL" altLang="pl-PL" sz="2400" b="1" i="1" dirty="0">
                <a:solidFill>
                  <a:srgbClr val="0070C0"/>
                </a:solidFill>
                <a:latin typeface="Arial" panose="020B0604020202020204" pitchFamily="34" charset="0"/>
                <a:cs typeface="Arial" panose="020B0604020202020204" pitchFamily="34" charset="0"/>
              </a:rPr>
              <a:t>The </a:t>
            </a:r>
            <a:r>
              <a:rPr lang="pl-PL" altLang="pl-PL" sz="2400" b="1" i="1" dirty="0" err="1">
                <a:solidFill>
                  <a:srgbClr val="0070C0"/>
                </a:solidFill>
                <a:latin typeface="Arial" panose="020B0604020202020204" pitchFamily="34" charset="0"/>
                <a:cs typeface="Arial" panose="020B0604020202020204" pitchFamily="34" charset="0"/>
              </a:rPr>
              <a:t>method</a:t>
            </a:r>
            <a:r>
              <a:rPr lang="pl-PL" altLang="pl-PL" sz="2400" b="1" i="1" dirty="0">
                <a:solidFill>
                  <a:srgbClr val="0070C0"/>
                </a:solidFill>
                <a:latin typeface="Arial" panose="020B0604020202020204" pitchFamily="34" charset="0"/>
                <a:cs typeface="Arial" panose="020B0604020202020204" pitchFamily="34" charset="0"/>
              </a:rPr>
              <a:t>  of proton </a:t>
            </a:r>
            <a:r>
              <a:rPr lang="pl-PL" altLang="pl-PL" sz="2400" b="1" i="1" dirty="0" err="1">
                <a:solidFill>
                  <a:srgbClr val="0070C0"/>
                </a:solidFill>
                <a:latin typeface="Arial" panose="020B0604020202020204" pitchFamily="34" charset="0"/>
                <a:cs typeface="Arial" panose="020B0604020202020204" pitchFamily="34" charset="0"/>
              </a:rPr>
              <a:t>therapy</a:t>
            </a:r>
            <a:r>
              <a:rPr lang="pl-PL" altLang="pl-PL" sz="2400" b="1" i="1" dirty="0">
                <a:solidFill>
                  <a:srgbClr val="0070C0"/>
                </a:solidFill>
                <a:latin typeface="Arial" panose="020B0604020202020204" pitchFamily="34" charset="0"/>
                <a:cs typeface="Arial" panose="020B0604020202020204" pitchFamily="34" charset="0"/>
              </a:rPr>
              <a:t> of </a:t>
            </a:r>
            <a:r>
              <a:rPr lang="pl-PL" altLang="pl-PL" sz="2400" b="1" i="1" dirty="0" err="1">
                <a:solidFill>
                  <a:srgbClr val="0070C0"/>
                </a:solidFill>
                <a:latin typeface="Arial" panose="020B0604020202020204" pitchFamily="34" charset="0"/>
                <a:cs typeface="Arial" panose="020B0604020202020204" pitchFamily="34" charset="0"/>
              </a:rPr>
              <a:t>eye</a:t>
            </a:r>
            <a:r>
              <a:rPr lang="pl-PL" altLang="pl-PL" sz="2400" b="1" i="1" dirty="0">
                <a:solidFill>
                  <a:srgbClr val="0070C0"/>
                </a:solidFill>
                <a:latin typeface="Arial" panose="020B0604020202020204" pitchFamily="34" charset="0"/>
                <a:cs typeface="Arial" panose="020B0604020202020204" pitchFamily="34" charset="0"/>
              </a:rPr>
              <a:t> </a:t>
            </a:r>
            <a:r>
              <a:rPr lang="pl-PL" altLang="pl-PL" sz="2400" b="1" i="1" dirty="0" err="1">
                <a:solidFill>
                  <a:srgbClr val="0070C0"/>
                </a:solidFill>
                <a:latin typeface="Arial" panose="020B0604020202020204" pitchFamily="34" charset="0"/>
                <a:cs typeface="Arial" panose="020B0604020202020204" pitchFamily="34" charset="0"/>
              </a:rPr>
              <a:t>cancer</a:t>
            </a:r>
            <a:endParaRPr lang="pl-PL" altLang="pl-PL" sz="2400" b="1" i="1" dirty="0">
              <a:solidFill>
                <a:srgbClr val="0070C0"/>
              </a:solidFill>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D19397AC-2B60-406E-9B90-F6518F955751}"/>
              </a:ext>
            </a:extLst>
          </p:cNvPr>
          <p:cNvPicPr>
            <a:picLocks noChangeAspect="1"/>
          </p:cNvPicPr>
          <p:nvPr/>
        </p:nvPicPr>
        <p:blipFill>
          <a:blip r:embed="rId8"/>
          <a:stretch>
            <a:fillRect/>
          </a:stretch>
        </p:blipFill>
        <p:spPr>
          <a:xfrm>
            <a:off x="9162957" y="2457372"/>
            <a:ext cx="2314311" cy="2286224"/>
          </a:xfrm>
          <a:prstGeom prst="rect">
            <a:avLst/>
          </a:prstGeom>
        </p:spPr>
      </p:pic>
      <p:sp>
        <p:nvSpPr>
          <p:cNvPr id="4" name="Prostokąt 3">
            <a:extLst>
              <a:ext uri="{FF2B5EF4-FFF2-40B4-BE49-F238E27FC236}">
                <a16:creationId xmlns:a16="http://schemas.microsoft.com/office/drawing/2014/main" id="{A9650F60-5FEC-4CB0-8D0A-C017362CDFE6}"/>
              </a:ext>
            </a:extLst>
          </p:cNvPr>
          <p:cNvSpPr/>
          <p:nvPr/>
        </p:nvSpPr>
        <p:spPr>
          <a:xfrm>
            <a:off x="1899342" y="5955987"/>
            <a:ext cx="5885283" cy="584775"/>
          </a:xfrm>
          <a:prstGeom prst="rect">
            <a:avLst/>
          </a:prstGeom>
        </p:spPr>
        <p:txBody>
          <a:bodyPr wrap="square">
            <a:spAutoFit/>
          </a:bodyPr>
          <a:lstStyle/>
          <a:p>
            <a:r>
              <a:rPr lang="pl-PL" sz="1600" b="1" dirty="0">
                <a:solidFill>
                  <a:srgbClr val="FF0000"/>
                </a:solidFill>
              </a:rPr>
              <a:t>To </a:t>
            </a:r>
            <a:r>
              <a:rPr lang="pl-PL" sz="1600" b="1" dirty="0" err="1">
                <a:solidFill>
                  <a:srgbClr val="FF0000"/>
                </a:solidFill>
              </a:rPr>
              <a:t>learn</a:t>
            </a:r>
            <a:r>
              <a:rPr lang="pl-PL" sz="1600" b="1" dirty="0">
                <a:solidFill>
                  <a:srgbClr val="FF0000"/>
                </a:solidFill>
              </a:rPr>
              <a:t> </a:t>
            </a:r>
            <a:r>
              <a:rPr lang="pl-PL" sz="1600" b="1" dirty="0" err="1">
                <a:solidFill>
                  <a:srgbClr val="FF0000"/>
                </a:solidFill>
              </a:rPr>
              <a:t>more</a:t>
            </a:r>
            <a:r>
              <a:rPr lang="pl-PL" sz="1600" b="1" dirty="0">
                <a:solidFill>
                  <a:srgbClr val="FF0000"/>
                </a:solidFill>
              </a:rPr>
              <a:t> go to Jurek Grębosz web </a:t>
            </a:r>
            <a:r>
              <a:rPr lang="pl-PL" sz="1600" b="1" dirty="0" err="1">
                <a:solidFill>
                  <a:srgbClr val="FF0000"/>
                </a:solidFill>
              </a:rPr>
              <a:t>page</a:t>
            </a:r>
            <a:r>
              <a:rPr lang="pl-PL" sz="1600" b="1" dirty="0">
                <a:solidFill>
                  <a:srgbClr val="FF0000"/>
                </a:solidFill>
              </a:rPr>
              <a:t>: </a:t>
            </a:r>
          </a:p>
          <a:p>
            <a:r>
              <a:rPr lang="pl-PL" sz="1600" b="1" dirty="0">
                <a:solidFill>
                  <a:srgbClr val="FF0000"/>
                </a:solidFill>
              </a:rPr>
              <a:t>https://www.ifj.edu.pl/private/grebosz/new_look/filmy_ang.html</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zawartości 3">
            <a:extLst>
              <a:ext uri="{FF2B5EF4-FFF2-40B4-BE49-F238E27FC236}">
                <a16:creationId xmlns:a16="http://schemas.microsoft.com/office/drawing/2014/main" id="{87027963-5A03-4CD2-AB71-28C975FF1668}"/>
              </a:ext>
            </a:extLst>
          </p:cNvPr>
          <p:cNvPicPr>
            <a:picLocks noChangeAspect="1"/>
          </p:cNvPicPr>
          <p:nvPr/>
        </p:nvPicPr>
        <p:blipFill rotWithShape="1">
          <a:blip r:embed="rId2">
            <a:extLst>
              <a:ext uri="{28A0092B-C50C-407E-A947-70E740481C1C}">
                <a14:useLocalDpi xmlns:a14="http://schemas.microsoft.com/office/drawing/2010/main" val="0"/>
              </a:ext>
            </a:extLst>
          </a:blip>
          <a:srcRect b="24820"/>
          <a:stretch/>
        </p:blipFill>
        <p:spPr>
          <a:xfrm>
            <a:off x="66806" y="29817"/>
            <a:ext cx="12058387" cy="6798365"/>
          </a:xfrm>
          <a:prstGeom prst="rect">
            <a:avLst/>
          </a:prstGeom>
        </p:spPr>
      </p:pic>
      <p:sp>
        <p:nvSpPr>
          <p:cNvPr id="3" name="Tytuł 1">
            <a:extLst>
              <a:ext uri="{FF2B5EF4-FFF2-40B4-BE49-F238E27FC236}">
                <a16:creationId xmlns:a16="http://schemas.microsoft.com/office/drawing/2014/main" id="{462EB063-8D64-45E0-A38B-0D6E5BB58620}"/>
              </a:ext>
            </a:extLst>
          </p:cNvPr>
          <p:cNvSpPr txBox="1">
            <a:spLocks/>
          </p:cNvSpPr>
          <p:nvPr/>
        </p:nvSpPr>
        <p:spPr>
          <a:xfrm>
            <a:off x="1317063"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2800" b="1" i="1" dirty="0">
                <a:solidFill>
                  <a:srgbClr val="FFFF00"/>
                </a:solidFill>
                <a:latin typeface="Arial" panose="020B0604020202020204" pitchFamily="34" charset="0"/>
                <a:cs typeface="Arial" panose="020B0604020202020204" pitchFamily="34" charset="0"/>
              </a:rPr>
              <a:t>The </a:t>
            </a:r>
            <a:r>
              <a:rPr lang="en-US" sz="2800" b="1" i="1" dirty="0">
                <a:solidFill>
                  <a:srgbClr val="FFFF00"/>
                </a:solidFill>
                <a:latin typeface="Arial" panose="020B0604020202020204" pitchFamily="34" charset="0"/>
                <a:cs typeface="Arial" panose="020B0604020202020204" pitchFamily="34" charset="0"/>
              </a:rPr>
              <a:t>first</a:t>
            </a:r>
            <a:r>
              <a:rPr lang="pl-PL" sz="2800" b="1" i="1" dirty="0">
                <a:solidFill>
                  <a:srgbClr val="FFFF00"/>
                </a:solidFill>
                <a:latin typeface="Arial" panose="020B0604020202020204" pitchFamily="34" charset="0"/>
                <a:cs typeface="Arial" panose="020B0604020202020204" pitchFamily="34" charset="0"/>
              </a:rPr>
              <a:t> </a:t>
            </a:r>
            <a:r>
              <a:rPr lang="pl-PL" sz="2800" b="1" i="1" dirty="0" err="1">
                <a:solidFill>
                  <a:srgbClr val="FFFF00"/>
                </a:solidFill>
                <a:latin typeface="Arial" panose="020B0604020202020204" pitchFamily="34" charset="0"/>
                <a:cs typeface="Arial" panose="020B0604020202020204" pitchFamily="34" charset="0"/>
              </a:rPr>
              <a:t>eye</a:t>
            </a:r>
            <a:r>
              <a:rPr lang="pl-PL" sz="2800" b="1" i="1" dirty="0">
                <a:solidFill>
                  <a:srgbClr val="FFFF00"/>
                </a:solidFill>
                <a:latin typeface="Arial" panose="020B0604020202020204" pitchFamily="34" charset="0"/>
                <a:cs typeface="Arial" panose="020B0604020202020204" pitchFamily="34" charset="0"/>
              </a:rPr>
              <a:t> </a:t>
            </a:r>
            <a:r>
              <a:rPr lang="pl-PL" sz="2800" b="1" i="1" dirty="0" err="1">
                <a:solidFill>
                  <a:srgbClr val="FFFF00"/>
                </a:solidFill>
                <a:latin typeface="Arial" panose="020B0604020202020204" pitchFamily="34" charset="0"/>
                <a:cs typeface="Arial" panose="020B0604020202020204" pitchFamily="34" charset="0"/>
              </a:rPr>
              <a:t>treatment</a:t>
            </a:r>
            <a:r>
              <a:rPr lang="pl-PL" sz="2800" b="1" i="1" dirty="0">
                <a:solidFill>
                  <a:srgbClr val="FFFF00"/>
                </a:solidFill>
                <a:latin typeface="Arial" panose="020B0604020202020204" pitchFamily="34" charset="0"/>
                <a:cs typeface="Arial" panose="020B0604020202020204" pitchFamily="34" charset="0"/>
              </a:rPr>
              <a:t> </a:t>
            </a:r>
            <a:r>
              <a:rPr lang="pl-PL" sz="2800" b="1" i="1" dirty="0" err="1">
                <a:solidFill>
                  <a:srgbClr val="FFFF00"/>
                </a:solidFill>
                <a:latin typeface="Arial" panose="020B0604020202020204" pitchFamily="34" charset="0"/>
                <a:cs typeface="Arial" panose="020B0604020202020204" pitchFamily="34" charset="0"/>
              </a:rPr>
              <a:t>completed</a:t>
            </a:r>
            <a:r>
              <a:rPr lang="pl-PL" sz="2800" b="1" i="1" dirty="0">
                <a:solidFill>
                  <a:srgbClr val="FFFF00"/>
                </a:solidFill>
                <a:latin typeface="Arial" panose="020B0604020202020204" pitchFamily="34" charset="0"/>
                <a:cs typeface="Arial" panose="020B0604020202020204" pitchFamily="34" charset="0"/>
              </a:rPr>
              <a:t>, </a:t>
            </a:r>
            <a:r>
              <a:rPr lang="pl-PL" sz="2800" b="1" i="1" dirty="0" err="1">
                <a:solidFill>
                  <a:srgbClr val="FFFF00"/>
                </a:solidFill>
                <a:latin typeface="Arial" panose="020B0604020202020204" pitchFamily="34" charset="0"/>
                <a:cs typeface="Arial" panose="020B0604020202020204" pitchFamily="34" charset="0"/>
              </a:rPr>
              <a:t>February</a:t>
            </a:r>
            <a:r>
              <a:rPr lang="pl-PL" sz="2800" b="1" i="1" dirty="0">
                <a:solidFill>
                  <a:srgbClr val="FFFF00"/>
                </a:solidFill>
                <a:latin typeface="Arial" panose="020B0604020202020204" pitchFamily="34" charset="0"/>
                <a:cs typeface="Arial" panose="020B0604020202020204" pitchFamily="34" charset="0"/>
              </a:rPr>
              <a:t> 2011</a:t>
            </a:r>
          </a:p>
        </p:txBody>
      </p:sp>
    </p:spTree>
    <p:extLst>
      <p:ext uri="{BB962C8B-B14F-4D97-AF65-F5344CB8AC3E}">
        <p14:creationId xmlns:p14="http://schemas.microsoft.com/office/powerpoint/2010/main" val="1578668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a:extLst>
              <a:ext uri="{FF2B5EF4-FFF2-40B4-BE49-F238E27FC236}">
                <a16:creationId xmlns:a16="http://schemas.microsoft.com/office/drawing/2014/main" id="{4394865B-D315-4143-8B2B-7F2F819628B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dirty="0"/>
          </a:p>
        </p:txBody>
      </p:sp>
      <p:pic>
        <p:nvPicPr>
          <p:cNvPr id="5" name="Symbol zastępczy zawartości 4">
            <a:extLst>
              <a:ext uri="{FF2B5EF4-FFF2-40B4-BE49-F238E27FC236}">
                <a16:creationId xmlns:a16="http://schemas.microsoft.com/office/drawing/2014/main" id="{42375309-CAD3-4C14-B892-E9906D3A873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833784" y="1825625"/>
            <a:ext cx="652443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Obraz 3">
            <a:extLst>
              <a:ext uri="{FF2B5EF4-FFF2-40B4-BE49-F238E27FC236}">
                <a16:creationId xmlns:a16="http://schemas.microsoft.com/office/drawing/2014/main" id="{BC63F501-EBEE-4FC1-9E1C-AE89AC06F7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0013"/>
            <a:ext cx="12192000" cy="730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pole tekstowe 4">
            <a:extLst>
              <a:ext uri="{FF2B5EF4-FFF2-40B4-BE49-F238E27FC236}">
                <a16:creationId xmlns:a16="http://schemas.microsoft.com/office/drawing/2014/main" id="{3982C44B-0722-4F07-81E9-ACD60B2A1B99}"/>
              </a:ext>
            </a:extLst>
          </p:cNvPr>
          <p:cNvSpPr txBox="1">
            <a:spLocks noChangeArrowheads="1"/>
          </p:cNvSpPr>
          <p:nvPr/>
        </p:nvSpPr>
        <p:spPr bwMode="auto">
          <a:xfrm>
            <a:off x="1343025" y="6096000"/>
            <a:ext cx="91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a:solidFill>
                  <a:srgbClr val="FFFF00"/>
                </a:solidFill>
              </a:rPr>
              <a:t>P. Olko</a:t>
            </a:r>
            <a:endParaRPr lang="en-GB" altLang="en-US">
              <a:solidFill>
                <a:srgbClr val="FFFF00"/>
              </a:solidFill>
            </a:endParaRPr>
          </a:p>
        </p:txBody>
      </p:sp>
      <p:sp>
        <p:nvSpPr>
          <p:cNvPr id="5126" name="pole tekstowe 5">
            <a:extLst>
              <a:ext uri="{FF2B5EF4-FFF2-40B4-BE49-F238E27FC236}">
                <a16:creationId xmlns:a16="http://schemas.microsoft.com/office/drawing/2014/main" id="{FDB3E75B-BE96-4A9F-9197-CC9EC1072150}"/>
              </a:ext>
            </a:extLst>
          </p:cNvPr>
          <p:cNvSpPr txBox="1">
            <a:spLocks noChangeArrowheads="1"/>
          </p:cNvSpPr>
          <p:nvPr/>
        </p:nvSpPr>
        <p:spPr bwMode="auto">
          <a:xfrm>
            <a:off x="3359150" y="6099175"/>
            <a:ext cx="113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a:solidFill>
                  <a:srgbClr val="FFFF00"/>
                </a:solidFill>
              </a:rPr>
              <a:t>M. Zydek</a:t>
            </a:r>
            <a:endParaRPr lang="en-GB" altLang="en-US">
              <a:solidFill>
                <a:srgbClr val="FFFF00"/>
              </a:solidFill>
            </a:endParaRPr>
          </a:p>
        </p:txBody>
      </p:sp>
      <p:sp>
        <p:nvSpPr>
          <p:cNvPr id="5127" name="pole tekstowe 6">
            <a:extLst>
              <a:ext uri="{FF2B5EF4-FFF2-40B4-BE49-F238E27FC236}">
                <a16:creationId xmlns:a16="http://schemas.microsoft.com/office/drawing/2014/main" id="{32DAEF8E-122B-4089-B7A3-7882E5396A10}"/>
              </a:ext>
            </a:extLst>
          </p:cNvPr>
          <p:cNvSpPr txBox="1">
            <a:spLocks noChangeArrowheads="1"/>
          </p:cNvSpPr>
          <p:nvPr/>
        </p:nvSpPr>
        <p:spPr bwMode="auto">
          <a:xfrm>
            <a:off x="5640388" y="6096000"/>
            <a:ext cx="1363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a:solidFill>
                  <a:srgbClr val="FFFF00"/>
                </a:solidFill>
              </a:rPr>
              <a:t>M. Jeżabek</a:t>
            </a:r>
            <a:endParaRPr lang="en-GB" altLang="en-US">
              <a:solidFill>
                <a:srgbClr val="FFFF00"/>
              </a:solidFill>
            </a:endParaRPr>
          </a:p>
        </p:txBody>
      </p:sp>
      <p:sp>
        <p:nvSpPr>
          <p:cNvPr id="5128" name="pole tekstowe 7">
            <a:extLst>
              <a:ext uri="{FF2B5EF4-FFF2-40B4-BE49-F238E27FC236}">
                <a16:creationId xmlns:a16="http://schemas.microsoft.com/office/drawing/2014/main" id="{8D695DA4-E37B-40DA-967F-65215C14B16E}"/>
              </a:ext>
            </a:extLst>
          </p:cNvPr>
          <p:cNvSpPr txBox="1">
            <a:spLocks noChangeArrowheads="1"/>
          </p:cNvSpPr>
          <p:nvPr/>
        </p:nvSpPr>
        <p:spPr bwMode="auto">
          <a:xfrm>
            <a:off x="8616950" y="6094413"/>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a:solidFill>
                  <a:srgbClr val="FFFF00"/>
                </a:solidFill>
              </a:rPr>
              <a:t>A. Maj</a:t>
            </a:r>
            <a:endParaRPr lang="en-GB" altLang="en-US">
              <a:solidFill>
                <a:srgbClr val="FFFF00"/>
              </a:solidFill>
            </a:endParaRPr>
          </a:p>
        </p:txBody>
      </p:sp>
      <p:sp>
        <p:nvSpPr>
          <p:cNvPr id="5129" name="Text Box 13">
            <a:extLst>
              <a:ext uri="{FF2B5EF4-FFF2-40B4-BE49-F238E27FC236}">
                <a16:creationId xmlns:a16="http://schemas.microsoft.com/office/drawing/2014/main" id="{6FE4241F-6434-43B6-BAF9-92AE2C6CC9AC}"/>
              </a:ext>
            </a:extLst>
          </p:cNvPr>
          <p:cNvSpPr txBox="1">
            <a:spLocks noChangeArrowheads="1"/>
          </p:cNvSpPr>
          <p:nvPr/>
        </p:nvSpPr>
        <p:spPr bwMode="auto">
          <a:xfrm>
            <a:off x="-430213" y="-190500"/>
            <a:ext cx="12936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pl-PL" altLang="pl-PL" sz="2400" b="1" i="1" dirty="0">
              <a:solidFill>
                <a:srgbClr val="0070C0"/>
              </a:solidFill>
            </a:endParaRPr>
          </a:p>
          <a:p>
            <a:pPr algn="ctr" eaLnBrk="1" hangingPunct="1"/>
            <a:r>
              <a:rPr lang="pl-PL" altLang="pl-PL" sz="2400" b="1" i="1" dirty="0" err="1">
                <a:solidFill>
                  <a:srgbClr val="0070C0"/>
                </a:solidFill>
              </a:rPr>
              <a:t>Cyclotron</a:t>
            </a:r>
            <a:r>
              <a:rPr lang="pl-PL" altLang="pl-PL" sz="2400" b="1" i="1" dirty="0">
                <a:solidFill>
                  <a:srgbClr val="0070C0"/>
                </a:solidFill>
              </a:rPr>
              <a:t> Centre Bronowice: the </a:t>
            </a:r>
            <a:r>
              <a:rPr lang="pl-PL" altLang="pl-PL" sz="2400" b="1" i="1" dirty="0" err="1">
                <a:solidFill>
                  <a:srgbClr val="0070C0"/>
                </a:solidFill>
              </a:rPr>
              <a:t>teamwork</a:t>
            </a:r>
            <a:r>
              <a:rPr lang="pl-PL" altLang="pl-PL" sz="2400" b="1" i="1" dirty="0">
                <a:solidFill>
                  <a:srgbClr val="0070C0"/>
                </a:solidFill>
              </a:rPr>
              <a:t> (March 2011)</a:t>
            </a:r>
            <a:endParaRPr lang="en-US" altLang="pl-PL" sz="2000" b="1" i="1" dirty="0">
              <a:solidFill>
                <a:srgbClr val="0070C0"/>
              </a:solidFill>
              <a:latin typeface="Arial Rounded MT Bold" panose="020F0704030504030204" pitchFamily="34" charset="0"/>
            </a:endParaRPr>
          </a:p>
        </p:txBody>
      </p:sp>
      <p:sp>
        <p:nvSpPr>
          <p:cNvPr id="11" name="Dymek myśli: chmurka 10">
            <a:extLst>
              <a:ext uri="{FF2B5EF4-FFF2-40B4-BE49-F238E27FC236}">
                <a16:creationId xmlns:a16="http://schemas.microsoft.com/office/drawing/2014/main" id="{C7ADB95B-9EC1-41BA-B2A1-3693812FD1BD}"/>
              </a:ext>
            </a:extLst>
          </p:cNvPr>
          <p:cNvSpPr/>
          <p:nvPr/>
        </p:nvSpPr>
        <p:spPr>
          <a:xfrm>
            <a:off x="1343025" y="124358"/>
            <a:ext cx="4918514" cy="2346396"/>
          </a:xfrm>
          <a:prstGeom prst="cloudCallout">
            <a:avLst>
              <a:gd name="adj1" fmla="val 47164"/>
              <a:gd name="adj2" fmla="val 87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00" b="1" dirty="0"/>
          </a:p>
        </p:txBody>
      </p:sp>
      <p:pic>
        <p:nvPicPr>
          <p:cNvPr id="3" name="Obraz 2">
            <a:extLst>
              <a:ext uri="{FF2B5EF4-FFF2-40B4-BE49-F238E27FC236}">
                <a16:creationId xmlns:a16="http://schemas.microsoft.com/office/drawing/2014/main" id="{4DCA778C-9FBE-40EB-A052-3FB0AE109191}"/>
              </a:ext>
            </a:extLst>
          </p:cNvPr>
          <p:cNvPicPr>
            <a:picLocks noChangeAspect="1"/>
          </p:cNvPicPr>
          <p:nvPr/>
        </p:nvPicPr>
        <p:blipFill>
          <a:blip r:embed="rId5"/>
          <a:stretch>
            <a:fillRect/>
          </a:stretch>
        </p:blipFill>
        <p:spPr>
          <a:xfrm>
            <a:off x="2425797" y="446200"/>
            <a:ext cx="2838450" cy="1609725"/>
          </a:xfrm>
          <a:prstGeom prst="rect">
            <a:avLst/>
          </a:prstGeom>
        </p:spPr>
      </p:pic>
      <p:sp>
        <p:nvSpPr>
          <p:cNvPr id="13" name="Dymek myśli: chmurka 12">
            <a:extLst>
              <a:ext uri="{FF2B5EF4-FFF2-40B4-BE49-F238E27FC236}">
                <a16:creationId xmlns:a16="http://schemas.microsoft.com/office/drawing/2014/main" id="{29FCC1EC-827F-4345-A444-B13FB2C9F56E}"/>
              </a:ext>
            </a:extLst>
          </p:cNvPr>
          <p:cNvSpPr/>
          <p:nvPr/>
        </p:nvSpPr>
        <p:spPr>
          <a:xfrm flipH="1">
            <a:off x="9377244" y="284020"/>
            <a:ext cx="2814756" cy="2346396"/>
          </a:xfrm>
          <a:prstGeom prst="cloudCallout">
            <a:avLst>
              <a:gd name="adj1" fmla="val 62020"/>
              <a:gd name="adj2" fmla="val -120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00" b="1" dirty="0"/>
          </a:p>
        </p:txBody>
      </p:sp>
      <p:pic>
        <p:nvPicPr>
          <p:cNvPr id="7" name="Obraz 6">
            <a:extLst>
              <a:ext uri="{FF2B5EF4-FFF2-40B4-BE49-F238E27FC236}">
                <a16:creationId xmlns:a16="http://schemas.microsoft.com/office/drawing/2014/main" id="{C1762AC9-A315-4FD3-9BFB-74D5B03773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8993" y="741158"/>
            <a:ext cx="1945020" cy="1297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3">
            <a:extLst>
              <a:ext uri="{FF2B5EF4-FFF2-40B4-BE49-F238E27FC236}">
                <a16:creationId xmlns:a16="http://schemas.microsoft.com/office/drawing/2014/main" id="{C6E7773B-698C-459C-BEDD-308447DC5FF2}"/>
              </a:ext>
            </a:extLst>
          </p:cNvPr>
          <p:cNvSpPr txBox="1">
            <a:spLocks noChangeArrowheads="1"/>
          </p:cNvSpPr>
          <p:nvPr/>
        </p:nvSpPr>
        <p:spPr bwMode="auto">
          <a:xfrm>
            <a:off x="-384175" y="-315913"/>
            <a:ext cx="129365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pl-PL" altLang="pl-PL" sz="2400" b="1" i="1" dirty="0">
              <a:solidFill>
                <a:srgbClr val="0070C0"/>
              </a:solidFill>
            </a:endParaRPr>
          </a:p>
          <a:p>
            <a:pPr algn="ctr" eaLnBrk="1" hangingPunct="1"/>
            <a:r>
              <a:rPr lang="pl-PL" altLang="pl-PL" sz="2400" b="1" i="1" dirty="0" err="1">
                <a:solidFill>
                  <a:srgbClr val="0070C0"/>
                </a:solidFill>
              </a:rPr>
              <a:t>Cyclotron</a:t>
            </a:r>
            <a:r>
              <a:rPr lang="pl-PL" altLang="pl-PL" sz="2400" b="1" i="1" dirty="0">
                <a:solidFill>
                  <a:srgbClr val="0070C0"/>
                </a:solidFill>
              </a:rPr>
              <a:t> Centre Bronowice: from the </a:t>
            </a:r>
            <a:r>
              <a:rPr lang="pl-PL" altLang="pl-PL" sz="2400" b="1" i="1" dirty="0" err="1">
                <a:solidFill>
                  <a:srgbClr val="0070C0"/>
                </a:solidFill>
              </a:rPr>
              <a:t>first</a:t>
            </a:r>
            <a:r>
              <a:rPr lang="pl-PL" altLang="pl-PL" sz="2400" b="1" i="1" dirty="0">
                <a:solidFill>
                  <a:srgbClr val="0070C0"/>
                </a:solidFill>
              </a:rPr>
              <a:t> </a:t>
            </a:r>
            <a:r>
              <a:rPr lang="pl-PL" altLang="pl-PL" sz="2400" b="1" i="1" dirty="0" err="1">
                <a:solidFill>
                  <a:srgbClr val="0070C0"/>
                </a:solidFill>
              </a:rPr>
              <a:t>proposal</a:t>
            </a:r>
            <a:r>
              <a:rPr lang="pl-PL" altLang="pl-PL" sz="2400" b="1" i="1" dirty="0">
                <a:solidFill>
                  <a:srgbClr val="0070C0"/>
                </a:solidFill>
              </a:rPr>
              <a:t> to the </a:t>
            </a:r>
            <a:r>
              <a:rPr lang="pl-PL" altLang="pl-PL" sz="2400" b="1" i="1" dirty="0" err="1">
                <a:solidFill>
                  <a:srgbClr val="0070C0"/>
                </a:solidFill>
              </a:rPr>
              <a:t>first</a:t>
            </a:r>
            <a:r>
              <a:rPr lang="pl-PL" altLang="pl-PL" sz="2400" b="1" i="1" dirty="0">
                <a:solidFill>
                  <a:srgbClr val="0070C0"/>
                </a:solidFill>
              </a:rPr>
              <a:t> </a:t>
            </a:r>
            <a:r>
              <a:rPr lang="pl-PL" altLang="pl-PL" sz="2400" b="1" i="1" dirty="0" err="1">
                <a:solidFill>
                  <a:srgbClr val="0070C0"/>
                </a:solidFill>
              </a:rPr>
              <a:t>patient</a:t>
            </a:r>
            <a:r>
              <a:rPr lang="pl-PL" altLang="pl-PL" sz="2400" b="1" i="1" dirty="0">
                <a:solidFill>
                  <a:srgbClr val="0070C0"/>
                </a:solidFill>
              </a:rPr>
              <a:t> (2006–2016)  </a:t>
            </a:r>
            <a:endParaRPr lang="en-US" altLang="pl-PL" sz="2000" b="1" i="1" dirty="0">
              <a:solidFill>
                <a:srgbClr val="0070C0"/>
              </a:solidFill>
              <a:latin typeface="Arial Rounded MT Bold" panose="020F0704030504030204" pitchFamily="34" charset="0"/>
            </a:endParaRPr>
          </a:p>
        </p:txBody>
      </p:sp>
      <p:cxnSp>
        <p:nvCxnSpPr>
          <p:cNvPr id="11267" name="Łącznik prosty ze strzałką 13">
            <a:extLst>
              <a:ext uri="{FF2B5EF4-FFF2-40B4-BE49-F238E27FC236}">
                <a16:creationId xmlns:a16="http://schemas.microsoft.com/office/drawing/2014/main" id="{9A7561ED-3E7E-4243-8C14-566A9A491870}"/>
              </a:ext>
            </a:extLst>
          </p:cNvPr>
          <p:cNvCxnSpPr>
            <a:cxnSpLocks noChangeShapeType="1"/>
          </p:cNvCxnSpPr>
          <p:nvPr/>
        </p:nvCxnSpPr>
        <p:spPr bwMode="auto">
          <a:xfrm>
            <a:off x="733425" y="2628900"/>
            <a:ext cx="0" cy="592138"/>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268" name="pole tekstowe 19">
            <a:extLst>
              <a:ext uri="{FF2B5EF4-FFF2-40B4-BE49-F238E27FC236}">
                <a16:creationId xmlns:a16="http://schemas.microsoft.com/office/drawing/2014/main" id="{D98D56E4-7201-42C9-93A9-DB63FEB3DBCD}"/>
              </a:ext>
            </a:extLst>
          </p:cNvPr>
          <p:cNvSpPr txBox="1">
            <a:spLocks noChangeArrowheads="1"/>
          </p:cNvSpPr>
          <p:nvPr/>
        </p:nvSpPr>
        <p:spPr bwMode="auto">
          <a:xfrm>
            <a:off x="1979613" y="1158875"/>
            <a:ext cx="1438275" cy="4603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200"/>
              <a:t>First proposal to OP IE failed    </a:t>
            </a:r>
            <a:endParaRPr lang="en-GB" altLang="en-US" sz="1200"/>
          </a:p>
        </p:txBody>
      </p:sp>
      <p:sp>
        <p:nvSpPr>
          <p:cNvPr id="22" name="pole tekstowe 21">
            <a:extLst>
              <a:ext uri="{FF2B5EF4-FFF2-40B4-BE49-F238E27FC236}">
                <a16:creationId xmlns:a16="http://schemas.microsoft.com/office/drawing/2014/main" id="{9871D7FA-FA9B-B24B-AD3B-BF2DE13E8375}"/>
              </a:ext>
            </a:extLst>
          </p:cNvPr>
          <p:cNvSpPr txBox="1"/>
          <p:nvPr/>
        </p:nvSpPr>
        <p:spPr>
          <a:xfrm>
            <a:off x="5592763" y="4194175"/>
            <a:ext cx="1470025" cy="646331"/>
          </a:xfrm>
          <a:prstGeom prst="rect">
            <a:avLst/>
          </a:prstGeom>
          <a:solidFill>
            <a:schemeClr val="accent1">
              <a:lumMod val="20000"/>
              <a:lumOff val="80000"/>
            </a:schemeClr>
          </a:solidFill>
        </p:spPr>
        <p:txBody>
          <a:bodyPr>
            <a:spAutoFit/>
          </a:bodyPr>
          <a:lstStyle/>
          <a:p>
            <a:pPr>
              <a:defRPr/>
            </a:pPr>
            <a:r>
              <a:rPr lang="en-US" sz="1200"/>
              <a:t>Signing first contract with IBA 08.2010</a:t>
            </a:r>
          </a:p>
          <a:p>
            <a:pPr>
              <a:defRPr/>
            </a:pPr>
            <a:endParaRPr lang="en-US" sz="1200"/>
          </a:p>
        </p:txBody>
      </p:sp>
      <p:cxnSp>
        <p:nvCxnSpPr>
          <p:cNvPr id="11270" name="Łącznik prosty ze strzałką 23">
            <a:extLst>
              <a:ext uri="{FF2B5EF4-FFF2-40B4-BE49-F238E27FC236}">
                <a16:creationId xmlns:a16="http://schemas.microsoft.com/office/drawing/2014/main" id="{C518E505-E127-4577-8394-396D3A7E92BE}"/>
              </a:ext>
            </a:extLst>
          </p:cNvPr>
          <p:cNvCxnSpPr>
            <a:cxnSpLocks noChangeShapeType="1"/>
          </p:cNvCxnSpPr>
          <p:nvPr/>
        </p:nvCxnSpPr>
        <p:spPr bwMode="auto">
          <a:xfrm flipV="1">
            <a:off x="6240463" y="3705225"/>
            <a:ext cx="0" cy="4889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1" name="Łącznik prosty ze strzałką 25">
            <a:extLst>
              <a:ext uri="{FF2B5EF4-FFF2-40B4-BE49-F238E27FC236}">
                <a16:creationId xmlns:a16="http://schemas.microsoft.com/office/drawing/2014/main" id="{C6E8A823-744B-4247-8BBC-357ED110B763}"/>
              </a:ext>
            </a:extLst>
          </p:cNvPr>
          <p:cNvCxnSpPr>
            <a:cxnSpLocks noChangeShapeType="1"/>
          </p:cNvCxnSpPr>
          <p:nvPr/>
        </p:nvCxnSpPr>
        <p:spPr bwMode="auto">
          <a:xfrm flipV="1">
            <a:off x="1774825" y="3440113"/>
            <a:ext cx="0" cy="3302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2" name="Łącznik prosty ze strzałką 29">
            <a:extLst>
              <a:ext uri="{FF2B5EF4-FFF2-40B4-BE49-F238E27FC236}">
                <a16:creationId xmlns:a16="http://schemas.microsoft.com/office/drawing/2014/main" id="{DF02D94A-EAB5-443F-B97B-4B0A6B6B7736}"/>
              </a:ext>
            </a:extLst>
          </p:cNvPr>
          <p:cNvCxnSpPr>
            <a:cxnSpLocks noChangeShapeType="1"/>
          </p:cNvCxnSpPr>
          <p:nvPr/>
        </p:nvCxnSpPr>
        <p:spPr bwMode="auto">
          <a:xfrm flipH="1" flipV="1">
            <a:off x="5087938" y="3478213"/>
            <a:ext cx="930275" cy="1666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4" name="pole tekstowe 33">
            <a:extLst>
              <a:ext uri="{FF2B5EF4-FFF2-40B4-BE49-F238E27FC236}">
                <a16:creationId xmlns:a16="http://schemas.microsoft.com/office/drawing/2014/main" id="{3AE46000-EF7E-0D40-A15B-CBEC7FFBDA67}"/>
              </a:ext>
            </a:extLst>
          </p:cNvPr>
          <p:cNvSpPr txBox="1"/>
          <p:nvPr/>
        </p:nvSpPr>
        <p:spPr>
          <a:xfrm>
            <a:off x="8483600" y="4384675"/>
            <a:ext cx="1406525" cy="276999"/>
          </a:xfrm>
          <a:prstGeom prst="rect">
            <a:avLst/>
          </a:prstGeom>
          <a:solidFill>
            <a:schemeClr val="accent1">
              <a:lumMod val="20000"/>
              <a:lumOff val="80000"/>
            </a:schemeClr>
          </a:solidFill>
        </p:spPr>
        <p:txBody>
          <a:bodyPr>
            <a:spAutoFit/>
          </a:bodyPr>
          <a:lstStyle/>
          <a:p>
            <a:pPr>
              <a:defRPr/>
            </a:pPr>
            <a:r>
              <a:rPr lang="en-US" sz="1200" dirty="0"/>
              <a:t>Building completed</a:t>
            </a:r>
          </a:p>
        </p:txBody>
      </p:sp>
      <p:sp>
        <p:nvSpPr>
          <p:cNvPr id="11274" name="pole tekstowe 46">
            <a:extLst>
              <a:ext uri="{FF2B5EF4-FFF2-40B4-BE49-F238E27FC236}">
                <a16:creationId xmlns:a16="http://schemas.microsoft.com/office/drawing/2014/main" id="{A8422C08-827E-4429-B942-4207843DA779}"/>
              </a:ext>
            </a:extLst>
          </p:cNvPr>
          <p:cNvSpPr txBox="1">
            <a:spLocks noChangeArrowheads="1"/>
          </p:cNvSpPr>
          <p:nvPr/>
        </p:nvSpPr>
        <p:spPr bwMode="auto">
          <a:xfrm>
            <a:off x="3117850" y="630238"/>
            <a:ext cx="1546225" cy="46196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200"/>
              <a:t>Proposals for CCB and gantry – failed </a:t>
            </a:r>
            <a:endParaRPr lang="en-GB" altLang="en-US" sz="1200"/>
          </a:p>
        </p:txBody>
      </p:sp>
      <p:cxnSp>
        <p:nvCxnSpPr>
          <p:cNvPr id="11275" name="Łącznik prosty ze strzałką 49">
            <a:extLst>
              <a:ext uri="{FF2B5EF4-FFF2-40B4-BE49-F238E27FC236}">
                <a16:creationId xmlns:a16="http://schemas.microsoft.com/office/drawing/2014/main" id="{C5FE9204-CB5A-4520-BBD9-8471A0ABC513}"/>
              </a:ext>
            </a:extLst>
          </p:cNvPr>
          <p:cNvCxnSpPr>
            <a:cxnSpLocks noChangeShapeType="1"/>
          </p:cNvCxnSpPr>
          <p:nvPr/>
        </p:nvCxnSpPr>
        <p:spPr bwMode="auto">
          <a:xfrm>
            <a:off x="3719513" y="1158875"/>
            <a:ext cx="0" cy="206216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6" name="Łącznik prosty ze strzałką 50">
            <a:extLst>
              <a:ext uri="{FF2B5EF4-FFF2-40B4-BE49-F238E27FC236}">
                <a16:creationId xmlns:a16="http://schemas.microsoft.com/office/drawing/2014/main" id="{F4BAAC6F-1F1A-4CA5-80C4-BD4D1BE1A10C}"/>
              </a:ext>
            </a:extLst>
          </p:cNvPr>
          <p:cNvCxnSpPr>
            <a:cxnSpLocks noChangeShapeType="1"/>
          </p:cNvCxnSpPr>
          <p:nvPr/>
        </p:nvCxnSpPr>
        <p:spPr bwMode="auto">
          <a:xfrm>
            <a:off x="2686050" y="1677988"/>
            <a:ext cx="6350" cy="15430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7" name="Łącznik prosty ze strzałką 51">
            <a:extLst>
              <a:ext uri="{FF2B5EF4-FFF2-40B4-BE49-F238E27FC236}">
                <a16:creationId xmlns:a16="http://schemas.microsoft.com/office/drawing/2014/main" id="{AC49E07C-504A-4028-9558-EE2BC92D38C5}"/>
              </a:ext>
            </a:extLst>
          </p:cNvPr>
          <p:cNvCxnSpPr>
            <a:cxnSpLocks noChangeShapeType="1"/>
          </p:cNvCxnSpPr>
          <p:nvPr/>
        </p:nvCxnSpPr>
        <p:spPr bwMode="auto">
          <a:xfrm>
            <a:off x="10552113" y="1747838"/>
            <a:ext cx="19050" cy="14319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 name="pole tekstowe 61">
            <a:extLst>
              <a:ext uri="{FF2B5EF4-FFF2-40B4-BE49-F238E27FC236}">
                <a16:creationId xmlns:a16="http://schemas.microsoft.com/office/drawing/2014/main" id="{1E8E9FA4-C60D-924A-8AB9-C92A7EE22108}"/>
              </a:ext>
            </a:extLst>
          </p:cNvPr>
          <p:cNvSpPr txBox="1"/>
          <p:nvPr/>
        </p:nvSpPr>
        <p:spPr>
          <a:xfrm>
            <a:off x="7023100" y="2105025"/>
            <a:ext cx="1657350" cy="460375"/>
          </a:xfrm>
          <a:prstGeom prst="rect">
            <a:avLst/>
          </a:prstGeom>
          <a:solidFill>
            <a:schemeClr val="accent1">
              <a:lumMod val="20000"/>
              <a:lumOff val="80000"/>
            </a:schemeClr>
          </a:solidFill>
        </p:spPr>
        <p:txBody>
          <a:bodyPr>
            <a:spAutoFit/>
          </a:bodyPr>
          <a:lstStyle/>
          <a:p>
            <a:pPr>
              <a:defRPr/>
            </a:pPr>
            <a:r>
              <a:rPr lang="en-US" sz="1200" dirty="0"/>
              <a:t>Installation of C-235 cyclotron May 2012</a:t>
            </a:r>
          </a:p>
        </p:txBody>
      </p:sp>
      <p:sp>
        <p:nvSpPr>
          <p:cNvPr id="64" name="pole tekstowe 63">
            <a:extLst>
              <a:ext uri="{FF2B5EF4-FFF2-40B4-BE49-F238E27FC236}">
                <a16:creationId xmlns:a16="http://schemas.microsoft.com/office/drawing/2014/main" id="{831C1207-06B7-3D49-A104-D3DD10B8F198}"/>
              </a:ext>
            </a:extLst>
          </p:cNvPr>
          <p:cNvSpPr txBox="1"/>
          <p:nvPr/>
        </p:nvSpPr>
        <p:spPr>
          <a:xfrm>
            <a:off x="9975850" y="1263650"/>
            <a:ext cx="1189038" cy="461963"/>
          </a:xfrm>
          <a:prstGeom prst="rect">
            <a:avLst/>
          </a:prstGeom>
          <a:solidFill>
            <a:schemeClr val="accent1">
              <a:lumMod val="20000"/>
              <a:lumOff val="80000"/>
            </a:schemeClr>
          </a:solidFill>
        </p:spPr>
        <p:txBody>
          <a:bodyPr>
            <a:spAutoFit/>
          </a:bodyPr>
          <a:lstStyle/>
          <a:p>
            <a:pPr>
              <a:defRPr/>
            </a:pPr>
            <a:r>
              <a:rPr lang="en-US" sz="1200"/>
              <a:t>Gantry 2 operational </a:t>
            </a:r>
          </a:p>
        </p:txBody>
      </p:sp>
      <p:sp>
        <p:nvSpPr>
          <p:cNvPr id="65" name="pole tekstowe 64">
            <a:extLst>
              <a:ext uri="{FF2B5EF4-FFF2-40B4-BE49-F238E27FC236}">
                <a16:creationId xmlns:a16="http://schemas.microsoft.com/office/drawing/2014/main" id="{C14F6934-2152-BF43-AF06-0EF973BC09C6}"/>
              </a:ext>
            </a:extLst>
          </p:cNvPr>
          <p:cNvSpPr txBox="1"/>
          <p:nvPr/>
        </p:nvSpPr>
        <p:spPr>
          <a:xfrm>
            <a:off x="9132888" y="2003425"/>
            <a:ext cx="1200150" cy="461963"/>
          </a:xfrm>
          <a:prstGeom prst="rect">
            <a:avLst/>
          </a:prstGeom>
          <a:solidFill>
            <a:schemeClr val="accent1">
              <a:lumMod val="20000"/>
              <a:lumOff val="80000"/>
            </a:schemeClr>
          </a:solidFill>
        </p:spPr>
        <p:txBody>
          <a:bodyPr>
            <a:spAutoFit/>
          </a:bodyPr>
          <a:lstStyle/>
          <a:p>
            <a:pPr>
              <a:defRPr/>
            </a:pPr>
            <a:r>
              <a:rPr lang="en-US" sz="1200"/>
              <a:t>Gantry 1 operational  </a:t>
            </a:r>
          </a:p>
        </p:txBody>
      </p:sp>
      <p:cxnSp>
        <p:nvCxnSpPr>
          <p:cNvPr id="11281" name="Łącznik prosty ze strzałką 65">
            <a:extLst>
              <a:ext uri="{FF2B5EF4-FFF2-40B4-BE49-F238E27FC236}">
                <a16:creationId xmlns:a16="http://schemas.microsoft.com/office/drawing/2014/main" id="{BF564F05-E4D0-45E7-ABB8-616C56FBD512}"/>
              </a:ext>
            </a:extLst>
          </p:cNvPr>
          <p:cNvCxnSpPr>
            <a:cxnSpLocks noChangeShapeType="1"/>
          </p:cNvCxnSpPr>
          <p:nvPr/>
        </p:nvCxnSpPr>
        <p:spPr bwMode="auto">
          <a:xfrm>
            <a:off x="7780338" y="2708275"/>
            <a:ext cx="0" cy="49371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82" name="Łącznik prosty ze strzałką 67">
            <a:extLst>
              <a:ext uri="{FF2B5EF4-FFF2-40B4-BE49-F238E27FC236}">
                <a16:creationId xmlns:a16="http://schemas.microsoft.com/office/drawing/2014/main" id="{8FF0C127-4A07-4AD9-9A12-45CA65BA2780}"/>
              </a:ext>
            </a:extLst>
          </p:cNvPr>
          <p:cNvCxnSpPr>
            <a:cxnSpLocks noChangeShapeType="1"/>
          </p:cNvCxnSpPr>
          <p:nvPr/>
        </p:nvCxnSpPr>
        <p:spPr bwMode="auto">
          <a:xfrm>
            <a:off x="9563100" y="2570163"/>
            <a:ext cx="0" cy="6318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83" name="Łącznik prosty ze strzałką 76">
            <a:extLst>
              <a:ext uri="{FF2B5EF4-FFF2-40B4-BE49-F238E27FC236}">
                <a16:creationId xmlns:a16="http://schemas.microsoft.com/office/drawing/2014/main" id="{FE881377-34FA-4CD2-9994-017CF8706843}"/>
              </a:ext>
            </a:extLst>
          </p:cNvPr>
          <p:cNvCxnSpPr>
            <a:cxnSpLocks noChangeShapeType="1"/>
          </p:cNvCxnSpPr>
          <p:nvPr/>
        </p:nvCxnSpPr>
        <p:spPr bwMode="auto">
          <a:xfrm flipH="1" flipV="1">
            <a:off x="9551988" y="3684588"/>
            <a:ext cx="11112" cy="7000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1284" name="Obraz 1">
            <a:extLst>
              <a:ext uri="{FF2B5EF4-FFF2-40B4-BE49-F238E27FC236}">
                <a16:creationId xmlns:a16="http://schemas.microsoft.com/office/drawing/2014/main" id="{86CB74E1-E0A2-4F3E-8B78-38A40C6A89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265488"/>
            <a:ext cx="120618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8">
            <a:extLst>
              <a:ext uri="{FF2B5EF4-FFF2-40B4-BE49-F238E27FC236}">
                <a16:creationId xmlns:a16="http://schemas.microsoft.com/office/drawing/2014/main" id="{5FC2DB85-5E1A-4F83-AFC7-DD43CF2D0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4903788"/>
            <a:ext cx="244792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6">
            <a:extLst>
              <a:ext uri="{FF2B5EF4-FFF2-40B4-BE49-F238E27FC236}">
                <a16:creationId xmlns:a16="http://schemas.microsoft.com/office/drawing/2014/main" id="{CEF01C55-773C-4EA9-8476-60050FCA30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1850" y="512763"/>
            <a:ext cx="119697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287" name="AutoShape 32" descr="Flagi UNIA EUROPEJSKA i POLSKA zestaw flag. :: Sklep BHP - Kams Kraków">
            <a:extLst>
              <a:ext uri="{FF2B5EF4-FFF2-40B4-BE49-F238E27FC236}">
                <a16:creationId xmlns:a16="http://schemas.microsoft.com/office/drawing/2014/main" id="{C2B45769-55BD-4560-BE8B-BD546D4C5A42}"/>
              </a:ext>
            </a:extLst>
          </p:cNvPr>
          <p:cNvSpPr>
            <a:spLocks noChangeAspect="1" noChangeArrowheads="1"/>
          </p:cNvSpPr>
          <p:nvPr/>
        </p:nvSpPr>
        <p:spPr bwMode="auto">
          <a:xfrm>
            <a:off x="155575" y="-822325"/>
            <a:ext cx="23907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pic>
        <p:nvPicPr>
          <p:cNvPr id="11288" name="Obraz 9">
            <a:extLst>
              <a:ext uri="{FF2B5EF4-FFF2-40B4-BE49-F238E27FC236}">
                <a16:creationId xmlns:a16="http://schemas.microsoft.com/office/drawing/2014/main" id="{FFFB8F1B-1117-44F9-85E8-81D0E24BEF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438" y="955675"/>
            <a:ext cx="1354137"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pole tekstowe 41">
            <a:extLst>
              <a:ext uri="{FF2B5EF4-FFF2-40B4-BE49-F238E27FC236}">
                <a16:creationId xmlns:a16="http://schemas.microsoft.com/office/drawing/2014/main" id="{F9101FDF-5DD1-CD49-9031-85DC11742BCF}"/>
              </a:ext>
            </a:extLst>
          </p:cNvPr>
          <p:cNvSpPr txBox="1"/>
          <p:nvPr/>
        </p:nvSpPr>
        <p:spPr>
          <a:xfrm>
            <a:off x="117475" y="2143125"/>
            <a:ext cx="1366838" cy="277813"/>
          </a:xfrm>
          <a:prstGeom prst="rect">
            <a:avLst/>
          </a:prstGeom>
          <a:solidFill>
            <a:schemeClr val="accent1">
              <a:lumMod val="20000"/>
              <a:lumOff val="80000"/>
            </a:schemeClr>
          </a:solidFill>
        </p:spPr>
        <p:txBody>
          <a:bodyPr>
            <a:spAutoFit/>
          </a:bodyPr>
          <a:lstStyle/>
          <a:p>
            <a:pPr>
              <a:defRPr/>
            </a:pPr>
            <a:r>
              <a:rPr lang="pl-PL" sz="1200" dirty="0"/>
              <a:t>Poland joint EU</a:t>
            </a:r>
            <a:endParaRPr lang="en-GB" sz="1200" dirty="0"/>
          </a:p>
        </p:txBody>
      </p:sp>
      <p:sp>
        <p:nvSpPr>
          <p:cNvPr id="46" name="pole tekstowe 45">
            <a:extLst>
              <a:ext uri="{FF2B5EF4-FFF2-40B4-BE49-F238E27FC236}">
                <a16:creationId xmlns:a16="http://schemas.microsoft.com/office/drawing/2014/main" id="{8FF416DD-34C0-D844-BC47-2E36AAB92428}"/>
              </a:ext>
            </a:extLst>
          </p:cNvPr>
          <p:cNvSpPr txBox="1"/>
          <p:nvPr/>
        </p:nvSpPr>
        <p:spPr>
          <a:xfrm>
            <a:off x="4238625" y="1936750"/>
            <a:ext cx="1346200" cy="646113"/>
          </a:xfrm>
          <a:prstGeom prst="rect">
            <a:avLst/>
          </a:prstGeom>
          <a:solidFill>
            <a:schemeClr val="accent1">
              <a:lumMod val="20000"/>
              <a:lumOff val="80000"/>
            </a:schemeClr>
          </a:solidFill>
        </p:spPr>
        <p:txBody>
          <a:bodyPr>
            <a:spAutoFit/>
          </a:bodyPr>
          <a:lstStyle/>
          <a:p>
            <a:pPr>
              <a:defRPr/>
            </a:pPr>
            <a:r>
              <a:rPr lang="pl-PL" sz="1200" dirty="0" err="1"/>
              <a:t>Contract</a:t>
            </a:r>
            <a:r>
              <a:rPr lang="pl-PL" sz="1200" dirty="0"/>
              <a:t> with  Min. Science  for CCB- 1st </a:t>
            </a:r>
            <a:r>
              <a:rPr lang="pl-PL" sz="1200" dirty="0" err="1"/>
              <a:t>phase</a:t>
            </a:r>
            <a:endParaRPr lang="en-GB" sz="1200" dirty="0"/>
          </a:p>
        </p:txBody>
      </p:sp>
      <p:pic>
        <p:nvPicPr>
          <p:cNvPr id="11291" name="Obraz 16">
            <a:extLst>
              <a:ext uri="{FF2B5EF4-FFF2-40B4-BE49-F238E27FC236}">
                <a16:creationId xmlns:a16="http://schemas.microsoft.com/office/drawing/2014/main" id="{573B814A-9608-4DC8-87D2-437329A3C85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53313" y="4899025"/>
            <a:ext cx="2436812"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92" name="Łącznik prosty ze strzałką 23">
            <a:extLst>
              <a:ext uri="{FF2B5EF4-FFF2-40B4-BE49-F238E27FC236}">
                <a16:creationId xmlns:a16="http://schemas.microsoft.com/office/drawing/2014/main" id="{6039D4DE-6432-432D-B5ED-878D111ABE3C}"/>
              </a:ext>
            </a:extLst>
          </p:cNvPr>
          <p:cNvCxnSpPr>
            <a:cxnSpLocks noChangeShapeType="1"/>
          </p:cNvCxnSpPr>
          <p:nvPr/>
        </p:nvCxnSpPr>
        <p:spPr bwMode="auto">
          <a:xfrm flipV="1">
            <a:off x="4238625" y="3659188"/>
            <a:ext cx="0" cy="55403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4" name="pole tekstowe 53">
            <a:extLst>
              <a:ext uri="{FF2B5EF4-FFF2-40B4-BE49-F238E27FC236}">
                <a16:creationId xmlns:a16="http://schemas.microsoft.com/office/drawing/2014/main" id="{1AC9016C-1C4C-EC47-9494-7B1D79D681F7}"/>
              </a:ext>
            </a:extLst>
          </p:cNvPr>
          <p:cNvSpPr txBox="1"/>
          <p:nvPr/>
        </p:nvSpPr>
        <p:spPr>
          <a:xfrm>
            <a:off x="3287713" y="4235450"/>
            <a:ext cx="1568450" cy="646113"/>
          </a:xfrm>
          <a:prstGeom prst="rect">
            <a:avLst/>
          </a:prstGeom>
          <a:solidFill>
            <a:schemeClr val="accent1">
              <a:lumMod val="20000"/>
              <a:lumOff val="80000"/>
            </a:schemeClr>
          </a:solidFill>
        </p:spPr>
        <p:txBody>
          <a:bodyPr>
            <a:spAutoFit/>
          </a:bodyPr>
          <a:lstStyle/>
          <a:p>
            <a:pPr>
              <a:defRPr/>
            </a:pPr>
            <a:r>
              <a:rPr lang="en-US" sz="1200"/>
              <a:t>First promise from Min. Science for  25 MEuro </a:t>
            </a:r>
          </a:p>
        </p:txBody>
      </p:sp>
      <p:sp>
        <p:nvSpPr>
          <p:cNvPr id="31" name="pole tekstowe 30">
            <a:extLst>
              <a:ext uri="{FF2B5EF4-FFF2-40B4-BE49-F238E27FC236}">
                <a16:creationId xmlns:a16="http://schemas.microsoft.com/office/drawing/2014/main" id="{2F14BBE2-BD4D-C04C-90E3-515E02CCCE51}"/>
              </a:ext>
            </a:extLst>
          </p:cNvPr>
          <p:cNvSpPr txBox="1"/>
          <p:nvPr/>
        </p:nvSpPr>
        <p:spPr>
          <a:xfrm>
            <a:off x="10793413" y="4200525"/>
            <a:ext cx="1279525" cy="646113"/>
          </a:xfrm>
          <a:prstGeom prst="rect">
            <a:avLst/>
          </a:prstGeom>
          <a:solidFill>
            <a:schemeClr val="accent1">
              <a:lumMod val="20000"/>
              <a:lumOff val="80000"/>
            </a:schemeClr>
          </a:solidFill>
        </p:spPr>
        <p:txBody>
          <a:bodyPr>
            <a:spAutoFit/>
          </a:bodyPr>
          <a:lstStyle/>
          <a:p>
            <a:pPr>
              <a:defRPr/>
            </a:pPr>
            <a:r>
              <a:rPr lang="en-US" sz="1200"/>
              <a:t>First patient February 2016 </a:t>
            </a:r>
          </a:p>
          <a:p>
            <a:pPr>
              <a:defRPr/>
            </a:pPr>
            <a:endParaRPr lang="en-US" sz="1200"/>
          </a:p>
        </p:txBody>
      </p:sp>
      <p:cxnSp>
        <p:nvCxnSpPr>
          <p:cNvPr id="11295" name="Łącznik prosty ze strzałką 76">
            <a:extLst>
              <a:ext uri="{FF2B5EF4-FFF2-40B4-BE49-F238E27FC236}">
                <a16:creationId xmlns:a16="http://schemas.microsoft.com/office/drawing/2014/main" id="{18FC29C4-B6C2-4B51-9C62-C83418F08BAD}"/>
              </a:ext>
            </a:extLst>
          </p:cNvPr>
          <p:cNvCxnSpPr>
            <a:cxnSpLocks noChangeShapeType="1"/>
          </p:cNvCxnSpPr>
          <p:nvPr/>
        </p:nvCxnSpPr>
        <p:spPr bwMode="auto">
          <a:xfrm flipV="1">
            <a:off x="11064875" y="3684588"/>
            <a:ext cx="0" cy="52863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96" name="Łącznik prosty ze strzałką 67">
            <a:extLst>
              <a:ext uri="{FF2B5EF4-FFF2-40B4-BE49-F238E27FC236}">
                <a16:creationId xmlns:a16="http://schemas.microsoft.com/office/drawing/2014/main" id="{11C5F062-9A2C-422C-8FA0-1B75B8235262}"/>
              </a:ext>
            </a:extLst>
          </p:cNvPr>
          <p:cNvCxnSpPr>
            <a:cxnSpLocks noChangeShapeType="1"/>
          </p:cNvCxnSpPr>
          <p:nvPr/>
        </p:nvCxnSpPr>
        <p:spPr bwMode="auto">
          <a:xfrm>
            <a:off x="5426075" y="2608263"/>
            <a:ext cx="0" cy="6318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5" name="pole tekstowe 34">
            <a:extLst>
              <a:ext uri="{FF2B5EF4-FFF2-40B4-BE49-F238E27FC236}">
                <a16:creationId xmlns:a16="http://schemas.microsoft.com/office/drawing/2014/main" id="{5EDCF16E-8AE5-B741-A15D-34545AED2FBD}"/>
              </a:ext>
            </a:extLst>
          </p:cNvPr>
          <p:cNvSpPr txBox="1"/>
          <p:nvPr/>
        </p:nvSpPr>
        <p:spPr>
          <a:xfrm>
            <a:off x="5662613" y="1919288"/>
            <a:ext cx="1300162" cy="646112"/>
          </a:xfrm>
          <a:prstGeom prst="rect">
            <a:avLst/>
          </a:prstGeom>
          <a:solidFill>
            <a:schemeClr val="accent1">
              <a:lumMod val="20000"/>
              <a:lumOff val="80000"/>
            </a:schemeClr>
          </a:solidFill>
        </p:spPr>
        <p:txBody>
          <a:bodyPr>
            <a:spAutoFit/>
          </a:bodyPr>
          <a:lstStyle/>
          <a:p>
            <a:pPr>
              <a:defRPr/>
            </a:pPr>
            <a:r>
              <a:rPr lang="pl-PL" sz="1200" dirty="0" err="1"/>
              <a:t>Contract</a:t>
            </a:r>
            <a:r>
              <a:rPr lang="pl-PL" sz="1200" dirty="0"/>
              <a:t> with  Min. Science  for gantry</a:t>
            </a:r>
            <a:endParaRPr lang="en-GB" sz="1200" dirty="0"/>
          </a:p>
        </p:txBody>
      </p:sp>
      <p:cxnSp>
        <p:nvCxnSpPr>
          <p:cNvPr id="11298" name="Łącznik prosty ze strzałką 67">
            <a:extLst>
              <a:ext uri="{FF2B5EF4-FFF2-40B4-BE49-F238E27FC236}">
                <a16:creationId xmlns:a16="http://schemas.microsoft.com/office/drawing/2014/main" id="{C4787F30-F031-46AB-85CF-6F6BB6D4B4A2}"/>
              </a:ext>
            </a:extLst>
          </p:cNvPr>
          <p:cNvCxnSpPr>
            <a:cxnSpLocks noChangeShapeType="1"/>
          </p:cNvCxnSpPr>
          <p:nvPr/>
        </p:nvCxnSpPr>
        <p:spPr bwMode="auto">
          <a:xfrm>
            <a:off x="6456363" y="2582863"/>
            <a:ext cx="0" cy="6318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1299" name="Obraz 2">
            <a:extLst>
              <a:ext uri="{FF2B5EF4-FFF2-40B4-BE49-F238E27FC236}">
                <a16:creationId xmlns:a16="http://schemas.microsoft.com/office/drawing/2014/main" id="{6A87518C-3158-4E69-88E5-7519B9A77B4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85400" y="4881563"/>
            <a:ext cx="2276475"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23D79CE6-B925-F044-F03C-232F3A7AD1B2}"/>
              </a:ext>
            </a:extLst>
          </p:cNvPr>
          <p:cNvSpPr txBox="1">
            <a:spLocks noChangeArrowheads="1"/>
          </p:cNvSpPr>
          <p:nvPr/>
        </p:nvSpPr>
        <p:spPr bwMode="auto">
          <a:xfrm>
            <a:off x="1562341" y="124483"/>
            <a:ext cx="9067318"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i="1" noProof="0" dirty="0">
                <a:solidFill>
                  <a:srgbClr val="0070C0"/>
                </a:solidFill>
                <a:latin typeface="Arial" panose="020B0604020202020204" pitchFamily="34" charset="0"/>
                <a:cs typeface="Arial" panose="020B0604020202020204" pitchFamily="34" charset="0"/>
              </a:rPr>
              <a:t>Ionizing radiation was used </a:t>
            </a:r>
            <a:r>
              <a:rPr lang="pl-PL" altLang="pl-PL" sz="2400" b="1" i="1" dirty="0">
                <a:solidFill>
                  <a:srgbClr val="0070C0"/>
                </a:solidFill>
                <a:latin typeface="Arial" panose="020B0604020202020204" pitchFamily="34" charset="0"/>
                <a:cs typeface="Arial" panose="020B0604020202020204" pitchFamily="34" charset="0"/>
              </a:rPr>
              <a:t>for </a:t>
            </a:r>
            <a:r>
              <a:rPr lang="pl-PL" altLang="pl-PL" sz="2400" b="1" i="1" dirty="0" err="1">
                <a:solidFill>
                  <a:srgbClr val="0070C0"/>
                </a:solidFill>
                <a:latin typeface="Arial" panose="020B0604020202020204" pitchFamily="34" charset="0"/>
                <a:cs typeface="Arial" panose="020B0604020202020204" pitchFamily="34" charset="0"/>
              </a:rPr>
              <a:t>diagnosis</a:t>
            </a:r>
            <a:r>
              <a:rPr lang="pl-PL" altLang="pl-PL" sz="2400" b="1" i="1" dirty="0">
                <a:solidFill>
                  <a:srgbClr val="0070C0"/>
                </a:solidFill>
                <a:latin typeface="Arial" panose="020B0604020202020204" pitchFamily="34" charset="0"/>
                <a:cs typeface="Arial" panose="020B0604020202020204" pitchFamily="34" charset="0"/>
              </a:rPr>
              <a:t> and </a:t>
            </a:r>
            <a:r>
              <a:rPr lang="pl-PL" altLang="pl-PL" sz="2400" b="1" i="1" dirty="0" err="1">
                <a:solidFill>
                  <a:srgbClr val="0070C0"/>
                </a:solidFill>
                <a:latin typeface="Arial" panose="020B0604020202020204" pitchFamily="34" charset="0"/>
                <a:cs typeface="Arial" panose="020B0604020202020204" pitchFamily="34" charset="0"/>
              </a:rPr>
              <a:t>therapy</a:t>
            </a:r>
            <a:r>
              <a:rPr lang="pl-PL" altLang="pl-PL" sz="2400" b="1" i="1" dirty="0">
                <a:solidFill>
                  <a:srgbClr val="0070C0"/>
                </a:solidFill>
                <a:latin typeface="Arial" panose="020B0604020202020204" pitchFamily="34" charset="0"/>
                <a:cs typeface="Arial" panose="020B0604020202020204" pitchFamily="34" charset="0"/>
              </a:rPr>
              <a:t> </a:t>
            </a:r>
            <a:r>
              <a:rPr lang="en-US" sz="2400" b="1" i="1" noProof="0" dirty="0">
                <a:solidFill>
                  <a:srgbClr val="0070C0"/>
                </a:solidFill>
                <a:latin typeface="Arial" panose="020B0604020202020204" pitchFamily="34" charset="0"/>
                <a:cs typeface="Arial" panose="020B0604020202020204" pitchFamily="34" charset="0"/>
              </a:rPr>
              <a:t>immediately</a:t>
            </a:r>
            <a:r>
              <a:rPr lang="pl-PL" altLang="pl-PL" sz="2400" b="1" i="1" dirty="0">
                <a:solidFill>
                  <a:srgbClr val="0070C0"/>
                </a:solidFill>
                <a:latin typeface="Arial" panose="020B0604020202020204" pitchFamily="34" charset="0"/>
                <a:cs typeface="Arial" panose="020B0604020202020204" pitchFamily="34" charset="0"/>
              </a:rPr>
              <a:t> </a:t>
            </a:r>
            <a:r>
              <a:rPr lang="en-US" sz="2400" b="1" i="1" noProof="0" dirty="0">
                <a:solidFill>
                  <a:srgbClr val="0070C0"/>
                </a:solidFill>
                <a:latin typeface="Arial" panose="020B0604020202020204" pitchFamily="34" charset="0"/>
                <a:cs typeface="Arial" panose="020B0604020202020204" pitchFamily="34" charset="0"/>
              </a:rPr>
              <a:t>after</a:t>
            </a:r>
            <a:r>
              <a:rPr lang="pl-PL" altLang="pl-PL" sz="2400" b="1" i="1" dirty="0">
                <a:solidFill>
                  <a:srgbClr val="0070C0"/>
                </a:solidFill>
                <a:latin typeface="Arial" panose="020B0604020202020204" pitchFamily="34" charset="0"/>
                <a:cs typeface="Arial" panose="020B0604020202020204" pitchFamily="34" charset="0"/>
              </a:rPr>
              <a:t> </a:t>
            </a:r>
            <a:r>
              <a:rPr lang="en-US" sz="2400" b="1" i="1" noProof="0" dirty="0">
                <a:solidFill>
                  <a:srgbClr val="0070C0"/>
                </a:solidFill>
                <a:latin typeface="Arial" panose="020B0604020202020204" pitchFamily="34" charset="0"/>
                <a:cs typeface="Arial" panose="020B0604020202020204" pitchFamily="34" charset="0"/>
              </a:rPr>
              <a:t>discovery</a:t>
            </a:r>
            <a:r>
              <a:rPr lang="en-US" altLang="pl-PL" sz="2400" b="1" i="1" dirty="0">
                <a:solidFill>
                  <a:srgbClr val="0070C0"/>
                </a:solidFill>
                <a:latin typeface="Arial" panose="020B0604020202020204" pitchFamily="34" charset="0"/>
                <a:cs typeface="Arial" panose="020B0604020202020204" pitchFamily="34" charset="0"/>
              </a:rPr>
              <a:t> </a:t>
            </a:r>
            <a:r>
              <a:rPr lang="pl-PL" altLang="pl-PL" sz="2400" b="1" i="1" dirty="0">
                <a:solidFill>
                  <a:srgbClr val="0070C0"/>
                </a:solidFill>
                <a:latin typeface="Arial" panose="020B0604020202020204" pitchFamily="34" charset="0"/>
                <a:cs typeface="Arial" panose="020B0604020202020204" pitchFamily="34" charset="0"/>
              </a:rPr>
              <a:t> </a:t>
            </a:r>
            <a:endParaRPr lang="en-US" altLang="pl-PL" sz="2400" b="1" i="1" dirty="0">
              <a:solidFill>
                <a:srgbClr val="0070C0"/>
              </a:solidFill>
              <a:latin typeface="Arial" panose="020B0604020202020204" pitchFamily="34" charset="0"/>
              <a:cs typeface="Arial" panose="020B0604020202020204" pitchFamily="34" charset="0"/>
            </a:endParaRPr>
          </a:p>
        </p:txBody>
      </p:sp>
      <p:sp>
        <p:nvSpPr>
          <p:cNvPr id="9" name="pole tekstowe 8">
            <a:extLst>
              <a:ext uri="{FF2B5EF4-FFF2-40B4-BE49-F238E27FC236}">
                <a16:creationId xmlns:a16="http://schemas.microsoft.com/office/drawing/2014/main" id="{6D66DE1F-0722-3479-CEC4-7050B86C9B67}"/>
              </a:ext>
            </a:extLst>
          </p:cNvPr>
          <p:cNvSpPr txBox="1"/>
          <p:nvPr/>
        </p:nvSpPr>
        <p:spPr>
          <a:xfrm>
            <a:off x="7385957" y="3225846"/>
            <a:ext cx="4707830" cy="2308324"/>
          </a:xfrm>
          <a:prstGeom prst="rect">
            <a:avLst/>
          </a:prstGeom>
          <a:noFill/>
        </p:spPr>
        <p:txBody>
          <a:bodyPr wrap="square">
            <a:spAutoFit/>
          </a:bodyPr>
          <a:lstStyle/>
          <a:p>
            <a:pPr marL="342900" indent="-342900">
              <a:buAutoNum type="arabicPlain" startAt="1896"/>
            </a:pPr>
            <a:r>
              <a:rPr lang="pl-PL" dirty="0"/>
              <a:t>: </a:t>
            </a:r>
            <a:r>
              <a:rPr lang="en-US" dirty="0"/>
              <a:t>X-rays were used for the first time to treat </a:t>
            </a:r>
            <a:r>
              <a:rPr lang="pl-PL" dirty="0"/>
              <a:t>	</a:t>
            </a:r>
            <a:r>
              <a:rPr lang="en-US" dirty="0"/>
              <a:t>cancer, in breast cancer patients</a:t>
            </a:r>
            <a:endParaRPr lang="pl-PL" dirty="0"/>
          </a:p>
          <a:p>
            <a:endParaRPr lang="pl-PL" dirty="0"/>
          </a:p>
          <a:p>
            <a:r>
              <a:rPr lang="en-US" dirty="0"/>
              <a:t>1900</a:t>
            </a:r>
            <a:r>
              <a:rPr lang="pl-PL" dirty="0"/>
              <a:t>:</a:t>
            </a:r>
            <a:r>
              <a:rPr lang="en-US" dirty="0"/>
              <a:t> Skin cancer patients were treated </a:t>
            </a:r>
            <a:endParaRPr lang="pl-PL" dirty="0"/>
          </a:p>
          <a:p>
            <a:r>
              <a:rPr lang="pl-PL" dirty="0"/>
              <a:t>	</a:t>
            </a:r>
            <a:r>
              <a:rPr lang="en-US" dirty="0"/>
              <a:t>with X-rays </a:t>
            </a:r>
            <a:endParaRPr lang="pl-PL" dirty="0"/>
          </a:p>
          <a:p>
            <a:endParaRPr lang="pl-PL" dirty="0"/>
          </a:p>
          <a:p>
            <a:r>
              <a:rPr lang="en-US" dirty="0"/>
              <a:t>1903: The first attempt to treat leukemia </a:t>
            </a:r>
            <a:endParaRPr lang="pl-PL" dirty="0"/>
          </a:p>
          <a:p>
            <a:r>
              <a:rPr lang="pl-PL" dirty="0"/>
              <a:t>	</a:t>
            </a:r>
            <a:r>
              <a:rPr lang="en-US" dirty="0"/>
              <a:t>with radiation therapy </a:t>
            </a:r>
          </a:p>
        </p:txBody>
      </p:sp>
      <p:pic>
        <p:nvPicPr>
          <p:cNvPr id="3" name="Obraz 2">
            <a:extLst>
              <a:ext uri="{FF2B5EF4-FFF2-40B4-BE49-F238E27FC236}">
                <a16:creationId xmlns:a16="http://schemas.microsoft.com/office/drawing/2014/main" id="{14A66921-6533-4369-F788-BE0FAD0D4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32" y="1439339"/>
            <a:ext cx="2700564" cy="3783118"/>
          </a:xfrm>
          <a:prstGeom prst="rect">
            <a:avLst/>
          </a:prstGeom>
        </p:spPr>
      </p:pic>
      <p:pic>
        <p:nvPicPr>
          <p:cNvPr id="8" name="Obraz 7">
            <a:extLst>
              <a:ext uri="{FF2B5EF4-FFF2-40B4-BE49-F238E27FC236}">
                <a16:creationId xmlns:a16="http://schemas.microsoft.com/office/drawing/2014/main" id="{6E2B9CBB-5D80-1162-6C71-1D99DEB0B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3220" y="1439339"/>
            <a:ext cx="2402418" cy="3783118"/>
          </a:xfrm>
          <a:prstGeom prst="rect">
            <a:avLst/>
          </a:prstGeom>
        </p:spPr>
      </p:pic>
      <p:sp>
        <p:nvSpPr>
          <p:cNvPr id="11" name="pole tekstowe 10">
            <a:extLst>
              <a:ext uri="{FF2B5EF4-FFF2-40B4-BE49-F238E27FC236}">
                <a16:creationId xmlns:a16="http://schemas.microsoft.com/office/drawing/2014/main" id="{3B1C350B-F8F0-3671-EDC1-730C612E1AF9}"/>
              </a:ext>
            </a:extLst>
          </p:cNvPr>
          <p:cNvSpPr txBox="1"/>
          <p:nvPr/>
        </p:nvSpPr>
        <p:spPr>
          <a:xfrm>
            <a:off x="538632" y="5359178"/>
            <a:ext cx="2782207" cy="923330"/>
          </a:xfrm>
          <a:prstGeom prst="rect">
            <a:avLst/>
          </a:prstGeom>
          <a:noFill/>
        </p:spPr>
        <p:txBody>
          <a:bodyPr wrap="square">
            <a:spAutoFit/>
          </a:bodyPr>
          <a:lstStyle/>
          <a:p>
            <a:r>
              <a:rPr lang="en-US" dirty="0"/>
              <a:t>Wilhelm Konrad </a:t>
            </a:r>
            <a:r>
              <a:rPr lang="en-US" dirty="0" err="1"/>
              <a:t>Röntgen</a:t>
            </a:r>
            <a:r>
              <a:rPr lang="en-US" dirty="0"/>
              <a:t> discovery of x-rays  on 28 Dec 1895</a:t>
            </a:r>
          </a:p>
        </p:txBody>
      </p:sp>
      <p:sp>
        <p:nvSpPr>
          <p:cNvPr id="13" name="pole tekstowe 12">
            <a:extLst>
              <a:ext uri="{FF2B5EF4-FFF2-40B4-BE49-F238E27FC236}">
                <a16:creationId xmlns:a16="http://schemas.microsoft.com/office/drawing/2014/main" id="{B29C88F8-01B0-1EA6-56EA-6845B9AC1C2A}"/>
              </a:ext>
            </a:extLst>
          </p:cNvPr>
          <p:cNvSpPr txBox="1"/>
          <p:nvPr/>
        </p:nvSpPr>
        <p:spPr>
          <a:xfrm>
            <a:off x="4303220" y="5418661"/>
            <a:ext cx="2625497" cy="923330"/>
          </a:xfrm>
          <a:prstGeom prst="rect">
            <a:avLst/>
          </a:prstGeom>
          <a:noFill/>
        </p:spPr>
        <p:txBody>
          <a:bodyPr wrap="square">
            <a:spAutoFit/>
          </a:bodyPr>
          <a:lstStyle/>
          <a:p>
            <a:r>
              <a:rPr lang="en-US" dirty="0"/>
              <a:t>7 Feb  1896 first diagnosis at University Hospital, </a:t>
            </a:r>
            <a:r>
              <a:rPr lang="en-US" dirty="0" err="1"/>
              <a:t>Kopernika</a:t>
            </a:r>
            <a:r>
              <a:rPr lang="en-US" dirty="0"/>
              <a:t> street, Krakow</a:t>
            </a:r>
          </a:p>
        </p:txBody>
      </p:sp>
      <p:sp>
        <p:nvSpPr>
          <p:cNvPr id="14" name="pole tekstowe 13">
            <a:extLst>
              <a:ext uri="{FF2B5EF4-FFF2-40B4-BE49-F238E27FC236}">
                <a16:creationId xmlns:a16="http://schemas.microsoft.com/office/drawing/2014/main" id="{34837793-E683-BB1B-6040-BF7472C6BFBF}"/>
              </a:ext>
            </a:extLst>
          </p:cNvPr>
          <p:cNvSpPr txBox="1"/>
          <p:nvPr/>
        </p:nvSpPr>
        <p:spPr>
          <a:xfrm>
            <a:off x="8188780" y="2424793"/>
            <a:ext cx="2187074" cy="400110"/>
          </a:xfrm>
          <a:prstGeom prst="rect">
            <a:avLst/>
          </a:prstGeom>
          <a:noFill/>
        </p:spPr>
        <p:txBody>
          <a:bodyPr wrap="none" rtlCol="0">
            <a:spAutoFit/>
          </a:bodyPr>
          <a:lstStyle/>
          <a:p>
            <a:r>
              <a:rPr lang="pl-PL" sz="2000" b="1" dirty="0" err="1"/>
              <a:t>Radiation</a:t>
            </a:r>
            <a:r>
              <a:rPr lang="pl-PL" sz="2000" b="1" dirty="0"/>
              <a:t> </a:t>
            </a:r>
            <a:r>
              <a:rPr lang="pl-PL" sz="2000" b="1" dirty="0" err="1"/>
              <a:t>Therapy</a:t>
            </a:r>
            <a:r>
              <a:rPr lang="pl-PL" sz="2000" b="1" dirty="0"/>
              <a:t> </a:t>
            </a:r>
          </a:p>
        </p:txBody>
      </p:sp>
      <p:sp>
        <p:nvSpPr>
          <p:cNvPr id="2" name="pole tekstowe 1">
            <a:extLst>
              <a:ext uri="{FF2B5EF4-FFF2-40B4-BE49-F238E27FC236}">
                <a16:creationId xmlns:a16="http://schemas.microsoft.com/office/drawing/2014/main" id="{97F93288-59EB-407E-A79D-34D4A424328B}"/>
              </a:ext>
            </a:extLst>
          </p:cNvPr>
          <p:cNvSpPr txBox="1"/>
          <p:nvPr/>
        </p:nvSpPr>
        <p:spPr>
          <a:xfrm>
            <a:off x="1061096" y="2935751"/>
            <a:ext cx="10694079" cy="1077218"/>
          </a:xfrm>
          <a:prstGeom prst="rect">
            <a:avLst/>
          </a:prstGeom>
          <a:noFill/>
        </p:spPr>
        <p:txBody>
          <a:bodyPr wrap="square" rtlCol="0">
            <a:spAutoFit/>
          </a:bodyPr>
          <a:lstStyle/>
          <a:p>
            <a:r>
              <a:rPr lang="en-US" sz="3200" b="1" dirty="0">
                <a:highlight>
                  <a:srgbClr val="FFFF00"/>
                </a:highlight>
              </a:rPr>
              <a:t>It is impossible nowadays – before a device is to be used to treat patients it must receive a CE Medical or FDA (USA) stamp</a:t>
            </a:r>
          </a:p>
        </p:txBody>
      </p:sp>
    </p:spTree>
    <p:extLst>
      <p:ext uri="{BB962C8B-B14F-4D97-AF65-F5344CB8AC3E}">
        <p14:creationId xmlns:p14="http://schemas.microsoft.com/office/powerpoint/2010/main" val="361021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92D1472-653B-4112-A17C-AE7704F076AD}"/>
              </a:ext>
            </a:extLst>
          </p:cNvPr>
          <p:cNvPicPr>
            <a:picLocks noChangeAspect="1"/>
          </p:cNvPicPr>
          <p:nvPr/>
        </p:nvPicPr>
        <p:blipFill>
          <a:blip r:embed="rId2"/>
          <a:stretch>
            <a:fillRect/>
          </a:stretch>
        </p:blipFill>
        <p:spPr>
          <a:xfrm>
            <a:off x="0" y="0"/>
            <a:ext cx="12192000" cy="8160277"/>
          </a:xfrm>
          <a:prstGeom prst="rect">
            <a:avLst/>
          </a:prstGeom>
        </p:spPr>
      </p:pic>
      <p:sp>
        <p:nvSpPr>
          <p:cNvPr id="5" name="pole tekstowe 4">
            <a:extLst>
              <a:ext uri="{FF2B5EF4-FFF2-40B4-BE49-F238E27FC236}">
                <a16:creationId xmlns:a16="http://schemas.microsoft.com/office/drawing/2014/main" id="{15174A6D-AC82-4FBF-8744-43E8B0F5D771}"/>
              </a:ext>
            </a:extLst>
          </p:cNvPr>
          <p:cNvSpPr txBox="1"/>
          <p:nvPr/>
        </p:nvSpPr>
        <p:spPr>
          <a:xfrm>
            <a:off x="-1" y="0"/>
            <a:ext cx="6919123" cy="1200329"/>
          </a:xfrm>
          <a:prstGeom prst="rect">
            <a:avLst/>
          </a:prstGeom>
          <a:solidFill>
            <a:schemeClr val="accent2"/>
          </a:solidFill>
        </p:spPr>
        <p:txBody>
          <a:bodyPr wrap="square" rtlCol="0">
            <a:spAutoFit/>
          </a:bodyPr>
          <a:lstStyle/>
          <a:p>
            <a:r>
              <a:rPr lang="en-US" sz="2400" b="1" dirty="0"/>
              <a:t>CE Medical certificate for eye treatment </a:t>
            </a:r>
            <a:r>
              <a:rPr lang="pl-PL" sz="2400" b="1" dirty="0" err="1"/>
              <a:t>line</a:t>
            </a:r>
            <a:r>
              <a:rPr lang="en-US" sz="2400" b="1" dirty="0"/>
              <a:t> – 2015</a:t>
            </a:r>
          </a:p>
          <a:p>
            <a:endParaRPr lang="en-US" sz="2400" b="1" dirty="0"/>
          </a:p>
          <a:p>
            <a:r>
              <a:rPr lang="en-US" sz="2400" b="1" dirty="0"/>
              <a:t>The first patient  February 2016</a:t>
            </a:r>
          </a:p>
        </p:txBody>
      </p:sp>
    </p:spTree>
    <p:extLst>
      <p:ext uri="{BB962C8B-B14F-4D97-AF65-F5344CB8AC3E}">
        <p14:creationId xmlns:p14="http://schemas.microsoft.com/office/powerpoint/2010/main" val="2223546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2">
            <a:extLst>
              <a:ext uri="{FF2B5EF4-FFF2-40B4-BE49-F238E27FC236}">
                <a16:creationId xmlns:a16="http://schemas.microsoft.com/office/drawing/2014/main" id="{3B0597BC-B299-4039-9C40-DFED240FD4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8542" y="941698"/>
            <a:ext cx="12985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1">
            <a:extLst>
              <a:ext uri="{FF2B5EF4-FFF2-40B4-BE49-F238E27FC236}">
                <a16:creationId xmlns:a16="http://schemas.microsoft.com/office/drawing/2014/main" id="{65B4901F-A80E-45D9-A9F9-8D89F8A4578D}"/>
              </a:ext>
            </a:extLst>
          </p:cNvPr>
          <p:cNvSpPr txBox="1">
            <a:spLocks noChangeArrowheads="1"/>
          </p:cNvSpPr>
          <p:nvPr/>
        </p:nvSpPr>
        <p:spPr bwMode="auto">
          <a:xfrm>
            <a:off x="1225704" y="2873483"/>
            <a:ext cx="186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400" dirty="0"/>
              <a:t>Dr. Natalia  </a:t>
            </a:r>
            <a:r>
              <a:rPr lang="pl-PL" altLang="en-US" sz="1400" dirty="0" err="1"/>
              <a:t>Mojższek</a:t>
            </a:r>
            <a:endParaRPr lang="en-GB" altLang="en-US" sz="1400" dirty="0"/>
          </a:p>
        </p:txBody>
      </p:sp>
      <p:pic>
        <p:nvPicPr>
          <p:cNvPr id="6" name="Obraz 1">
            <a:extLst>
              <a:ext uri="{FF2B5EF4-FFF2-40B4-BE49-F238E27FC236}">
                <a16:creationId xmlns:a16="http://schemas.microsoft.com/office/drawing/2014/main" id="{31594186-9EF3-4F9E-B9FE-4710A9721E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1330" y="970981"/>
            <a:ext cx="1650198" cy="172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1">
            <a:extLst>
              <a:ext uri="{FF2B5EF4-FFF2-40B4-BE49-F238E27FC236}">
                <a16:creationId xmlns:a16="http://schemas.microsoft.com/office/drawing/2014/main" id="{D00BFD02-7AA1-402F-A302-C00C5ECE67FE}"/>
              </a:ext>
            </a:extLst>
          </p:cNvPr>
          <p:cNvSpPr txBox="1">
            <a:spLocks noChangeArrowheads="1"/>
          </p:cNvSpPr>
          <p:nvPr/>
        </p:nvSpPr>
        <p:spPr bwMode="auto">
          <a:xfrm>
            <a:off x="5048821" y="2729774"/>
            <a:ext cx="1357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400" dirty="0"/>
              <a:t>Dr. A. Wochnik</a:t>
            </a:r>
            <a:endParaRPr lang="en-GB" altLang="en-US" sz="1400" dirty="0"/>
          </a:p>
        </p:txBody>
      </p:sp>
      <p:pic>
        <p:nvPicPr>
          <p:cNvPr id="8" name="Picture 2" descr="zdjęcie">
            <a:extLst>
              <a:ext uri="{FF2B5EF4-FFF2-40B4-BE49-F238E27FC236}">
                <a16:creationId xmlns:a16="http://schemas.microsoft.com/office/drawing/2014/main" id="{A7B565A9-D236-459D-B6FD-12A9FEF38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598" y="921935"/>
            <a:ext cx="1348081" cy="196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ole tekstowe 2">
            <a:extLst>
              <a:ext uri="{FF2B5EF4-FFF2-40B4-BE49-F238E27FC236}">
                <a16:creationId xmlns:a16="http://schemas.microsoft.com/office/drawing/2014/main" id="{A0C543D9-EA7F-49CC-BB14-018797F9CF09}"/>
              </a:ext>
            </a:extLst>
          </p:cNvPr>
          <p:cNvSpPr txBox="1">
            <a:spLocks noChangeArrowheads="1"/>
          </p:cNvSpPr>
          <p:nvPr/>
        </p:nvSpPr>
        <p:spPr bwMode="auto">
          <a:xfrm>
            <a:off x="8599873" y="3027372"/>
            <a:ext cx="11301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400" dirty="0"/>
              <a:t>Dr. J. Baran</a:t>
            </a:r>
            <a:endParaRPr lang="en-GB" altLang="en-US" sz="1400" dirty="0"/>
          </a:p>
        </p:txBody>
      </p:sp>
      <p:pic>
        <p:nvPicPr>
          <p:cNvPr id="10" name="Obraz 14">
            <a:extLst>
              <a:ext uri="{FF2B5EF4-FFF2-40B4-BE49-F238E27FC236}">
                <a16:creationId xmlns:a16="http://schemas.microsoft.com/office/drawing/2014/main" id="{DFED8132-DBEB-405B-A7FA-248391F71D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95462" y="1940376"/>
            <a:ext cx="1437613" cy="199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5">
            <a:extLst>
              <a:ext uri="{FF2B5EF4-FFF2-40B4-BE49-F238E27FC236}">
                <a16:creationId xmlns:a16="http://schemas.microsoft.com/office/drawing/2014/main" id="{79FF8E9C-7A2A-4C49-A3A9-02F19B6A5AB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3555" y="2368812"/>
            <a:ext cx="1331564" cy="199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a:extLst>
              <a:ext uri="{FF2B5EF4-FFF2-40B4-BE49-F238E27FC236}">
                <a16:creationId xmlns:a16="http://schemas.microsoft.com/office/drawing/2014/main" id="{A18ACF63-0BEB-45A3-9327-A5A2A3A7DE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273" y="3572689"/>
            <a:ext cx="1249790" cy="1979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az 14">
            <a:extLst>
              <a:ext uri="{FF2B5EF4-FFF2-40B4-BE49-F238E27FC236}">
                <a16:creationId xmlns:a16="http://schemas.microsoft.com/office/drawing/2014/main" id="{B427E529-AA64-4CAB-BD25-1B73E3D79A88}"/>
              </a:ext>
            </a:extLst>
          </p:cNvPr>
          <p:cNvPicPr>
            <a:picLocks noChangeAspect="1"/>
          </p:cNvPicPr>
          <p:nvPr/>
        </p:nvPicPr>
        <p:blipFill>
          <a:blip r:embed="rId8"/>
          <a:stretch>
            <a:fillRect/>
          </a:stretch>
        </p:blipFill>
        <p:spPr>
          <a:xfrm>
            <a:off x="10370607" y="4057555"/>
            <a:ext cx="1534528" cy="2257658"/>
          </a:xfrm>
          <a:prstGeom prst="rect">
            <a:avLst/>
          </a:prstGeom>
        </p:spPr>
      </p:pic>
      <p:pic>
        <p:nvPicPr>
          <p:cNvPr id="16" name="Obraz 15">
            <a:extLst>
              <a:ext uri="{FF2B5EF4-FFF2-40B4-BE49-F238E27FC236}">
                <a16:creationId xmlns:a16="http://schemas.microsoft.com/office/drawing/2014/main" id="{F636CC77-1A03-4277-BADB-E034F6CB6F78}"/>
              </a:ext>
            </a:extLst>
          </p:cNvPr>
          <p:cNvPicPr>
            <a:picLocks noChangeAspect="1"/>
          </p:cNvPicPr>
          <p:nvPr/>
        </p:nvPicPr>
        <p:blipFill>
          <a:blip r:embed="rId9"/>
          <a:stretch>
            <a:fillRect/>
          </a:stretch>
        </p:blipFill>
        <p:spPr>
          <a:xfrm>
            <a:off x="4877701" y="3479755"/>
            <a:ext cx="1555488" cy="1555488"/>
          </a:xfrm>
          <a:prstGeom prst="rect">
            <a:avLst/>
          </a:prstGeom>
        </p:spPr>
      </p:pic>
      <p:pic>
        <p:nvPicPr>
          <p:cNvPr id="18" name="Obraz 17">
            <a:extLst>
              <a:ext uri="{FF2B5EF4-FFF2-40B4-BE49-F238E27FC236}">
                <a16:creationId xmlns:a16="http://schemas.microsoft.com/office/drawing/2014/main" id="{17A57578-D10A-4DFC-919F-FCB9102BAC6B}"/>
              </a:ext>
            </a:extLst>
          </p:cNvPr>
          <p:cNvPicPr>
            <a:picLocks noChangeAspect="1"/>
          </p:cNvPicPr>
          <p:nvPr/>
        </p:nvPicPr>
        <p:blipFill>
          <a:blip r:embed="rId10"/>
          <a:stretch>
            <a:fillRect/>
          </a:stretch>
        </p:blipFill>
        <p:spPr>
          <a:xfrm>
            <a:off x="8391779" y="4209397"/>
            <a:ext cx="1437614" cy="1761134"/>
          </a:xfrm>
          <a:prstGeom prst="rect">
            <a:avLst/>
          </a:prstGeom>
        </p:spPr>
      </p:pic>
      <p:pic>
        <p:nvPicPr>
          <p:cNvPr id="20" name="Obraz 19">
            <a:extLst>
              <a:ext uri="{FF2B5EF4-FFF2-40B4-BE49-F238E27FC236}">
                <a16:creationId xmlns:a16="http://schemas.microsoft.com/office/drawing/2014/main" id="{220E7AF7-38A8-4F32-A4CD-63E3ED31EE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6965" y="5035243"/>
            <a:ext cx="1404744" cy="1404744"/>
          </a:xfrm>
          <a:prstGeom prst="rect">
            <a:avLst/>
          </a:prstGeom>
        </p:spPr>
      </p:pic>
      <p:sp>
        <p:nvSpPr>
          <p:cNvPr id="21" name="Text Box 4">
            <a:extLst>
              <a:ext uri="{FF2B5EF4-FFF2-40B4-BE49-F238E27FC236}">
                <a16:creationId xmlns:a16="http://schemas.microsoft.com/office/drawing/2014/main" id="{F9626E9A-452E-42D7-8F72-53226DBDF7D6}"/>
              </a:ext>
            </a:extLst>
          </p:cNvPr>
          <p:cNvSpPr txBox="1">
            <a:spLocks noChangeArrowheads="1"/>
          </p:cNvSpPr>
          <p:nvPr/>
        </p:nvSpPr>
        <p:spPr bwMode="auto">
          <a:xfrm>
            <a:off x="827319" y="134358"/>
            <a:ext cx="11148417"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i="1" dirty="0">
                <a:solidFill>
                  <a:srgbClr val="0070C0"/>
                </a:solidFill>
                <a:latin typeface="Arial" panose="020B0604020202020204" pitchFamily="34" charset="0"/>
                <a:cs typeface="Arial" panose="020B0604020202020204" pitchFamily="34" charset="0"/>
              </a:rPr>
              <a:t>Acknowledgements</a:t>
            </a:r>
            <a:r>
              <a:rPr lang="pl-PL" sz="2400" b="1" i="1" noProof="0" dirty="0">
                <a:solidFill>
                  <a:srgbClr val="0070C0"/>
                </a:solidFill>
                <a:latin typeface="Arial" panose="020B0604020202020204" pitchFamily="34" charset="0"/>
                <a:cs typeface="Arial" panose="020B0604020202020204" pitchFamily="34" charset="0"/>
              </a:rPr>
              <a:t> to my </a:t>
            </a:r>
            <a:r>
              <a:rPr lang="en-US" sz="2400" b="1" i="1" dirty="0">
                <a:solidFill>
                  <a:srgbClr val="0070C0"/>
                </a:solidFill>
                <a:latin typeface="Arial" panose="020B0604020202020204" pitchFamily="34" charset="0"/>
                <a:cs typeface="Arial" panose="020B0604020202020204" pitchFamily="34" charset="0"/>
              </a:rPr>
              <a:t>graduates</a:t>
            </a:r>
            <a:r>
              <a:rPr lang="pl-PL" sz="2400" b="1" i="1" noProof="0" dirty="0">
                <a:solidFill>
                  <a:srgbClr val="0070C0"/>
                </a:solidFill>
                <a:latin typeface="Arial" panose="020B0604020202020204" pitchFamily="34" charset="0"/>
                <a:cs typeface="Arial" panose="020B0604020202020204" pitchFamily="34" charset="0"/>
              </a:rPr>
              <a:t> in proton </a:t>
            </a:r>
            <a:r>
              <a:rPr lang="pl-PL" sz="2400" b="1" i="1" noProof="0" dirty="0" err="1">
                <a:solidFill>
                  <a:srgbClr val="0070C0"/>
                </a:solidFill>
                <a:latin typeface="Arial" panose="020B0604020202020204" pitchFamily="34" charset="0"/>
                <a:cs typeface="Arial" panose="020B0604020202020204" pitchFamily="34" charset="0"/>
              </a:rPr>
              <a:t>therapy</a:t>
            </a:r>
            <a:r>
              <a:rPr lang="pl-PL" sz="2400" b="1" i="1" noProof="0" dirty="0">
                <a:solidFill>
                  <a:srgbClr val="0070C0"/>
                </a:solidFill>
                <a:latin typeface="Arial" panose="020B0604020202020204" pitchFamily="34" charset="0"/>
                <a:cs typeface="Arial" panose="020B0604020202020204" pitchFamily="34" charset="0"/>
              </a:rPr>
              <a:t> and/</a:t>
            </a:r>
            <a:r>
              <a:rPr lang="pl-PL" sz="2400" b="1" i="1" noProof="0" dirty="0" err="1">
                <a:solidFill>
                  <a:srgbClr val="0070C0"/>
                </a:solidFill>
                <a:latin typeface="Arial" panose="020B0604020202020204" pitchFamily="34" charset="0"/>
                <a:cs typeface="Arial" panose="020B0604020202020204" pitchFamily="34" charset="0"/>
              </a:rPr>
              <a:t>or</a:t>
            </a:r>
            <a:r>
              <a:rPr lang="pl-PL" sz="2400" b="1" i="1" noProof="0" dirty="0">
                <a:solidFill>
                  <a:srgbClr val="0070C0"/>
                </a:solidFill>
                <a:latin typeface="Arial" panose="020B0604020202020204" pitchFamily="34" charset="0"/>
                <a:cs typeface="Arial" panose="020B0604020202020204" pitchFamily="34" charset="0"/>
              </a:rPr>
              <a:t> </a:t>
            </a:r>
            <a:r>
              <a:rPr lang="pl-PL" sz="2400" b="1" i="1" noProof="0" dirty="0" err="1">
                <a:solidFill>
                  <a:srgbClr val="0070C0"/>
                </a:solidFill>
                <a:latin typeface="Arial" panose="020B0604020202020204" pitchFamily="34" charset="0"/>
                <a:cs typeface="Arial" panose="020B0604020202020204" pitchFamily="34" charset="0"/>
              </a:rPr>
              <a:t>TLDs</a:t>
            </a:r>
            <a:endParaRPr lang="en-US" altLang="pl-PL" sz="2400" b="1" i="1" dirty="0">
              <a:solidFill>
                <a:srgbClr val="0070C0"/>
              </a:solidFill>
              <a:latin typeface="Arial" panose="020B0604020202020204" pitchFamily="34" charset="0"/>
              <a:cs typeface="Arial" panose="020B0604020202020204" pitchFamily="34" charset="0"/>
            </a:endParaRPr>
          </a:p>
        </p:txBody>
      </p:sp>
      <p:sp>
        <p:nvSpPr>
          <p:cNvPr id="22" name="pole tekstowe 21">
            <a:extLst>
              <a:ext uri="{FF2B5EF4-FFF2-40B4-BE49-F238E27FC236}">
                <a16:creationId xmlns:a16="http://schemas.microsoft.com/office/drawing/2014/main" id="{8F02B38E-6231-4B96-91E8-69B2A829CA89}"/>
              </a:ext>
            </a:extLst>
          </p:cNvPr>
          <p:cNvSpPr txBox="1"/>
          <p:nvPr/>
        </p:nvSpPr>
        <p:spPr>
          <a:xfrm>
            <a:off x="4942358" y="5980039"/>
            <a:ext cx="1714957" cy="369332"/>
          </a:xfrm>
          <a:prstGeom prst="rect">
            <a:avLst/>
          </a:prstGeom>
          <a:noFill/>
        </p:spPr>
        <p:txBody>
          <a:bodyPr wrap="none" rtlCol="0">
            <a:spAutoFit/>
          </a:bodyPr>
          <a:lstStyle/>
          <a:p>
            <a:r>
              <a:rPr lang="pl-PL" dirty="0"/>
              <a:t>Dr. Fabio </a:t>
            </a:r>
            <a:r>
              <a:rPr lang="pl-PL" dirty="0" err="1"/>
              <a:t>Schirru</a:t>
            </a:r>
            <a:endParaRPr lang="pl-PL" dirty="0"/>
          </a:p>
        </p:txBody>
      </p:sp>
      <p:sp>
        <p:nvSpPr>
          <p:cNvPr id="23" name="pole tekstowe 22">
            <a:extLst>
              <a:ext uri="{FF2B5EF4-FFF2-40B4-BE49-F238E27FC236}">
                <a16:creationId xmlns:a16="http://schemas.microsoft.com/office/drawing/2014/main" id="{C9B8D03C-AA0F-4C6C-A3E1-E77AD046140E}"/>
              </a:ext>
            </a:extLst>
          </p:cNvPr>
          <p:cNvSpPr txBox="1"/>
          <p:nvPr/>
        </p:nvSpPr>
        <p:spPr>
          <a:xfrm flipH="1">
            <a:off x="6565389" y="5350335"/>
            <a:ext cx="1866209" cy="369332"/>
          </a:xfrm>
          <a:prstGeom prst="rect">
            <a:avLst/>
          </a:prstGeom>
          <a:noFill/>
        </p:spPr>
        <p:txBody>
          <a:bodyPr wrap="square" rtlCol="0">
            <a:spAutoFit/>
          </a:bodyPr>
          <a:lstStyle/>
          <a:p>
            <a:r>
              <a:rPr lang="pl-PL" dirty="0"/>
              <a:t>Dr. M. Puchalska</a:t>
            </a:r>
          </a:p>
        </p:txBody>
      </p:sp>
      <p:sp>
        <p:nvSpPr>
          <p:cNvPr id="24" name="pole tekstowe 23">
            <a:extLst>
              <a:ext uri="{FF2B5EF4-FFF2-40B4-BE49-F238E27FC236}">
                <a16:creationId xmlns:a16="http://schemas.microsoft.com/office/drawing/2014/main" id="{53B50CBE-0610-43A1-8B4D-8B35F02E4EC4}"/>
              </a:ext>
            </a:extLst>
          </p:cNvPr>
          <p:cNvSpPr txBox="1"/>
          <p:nvPr/>
        </p:nvSpPr>
        <p:spPr>
          <a:xfrm flipH="1">
            <a:off x="5202346" y="5089964"/>
            <a:ext cx="1737118" cy="369332"/>
          </a:xfrm>
          <a:prstGeom prst="rect">
            <a:avLst/>
          </a:prstGeom>
          <a:noFill/>
        </p:spPr>
        <p:txBody>
          <a:bodyPr wrap="square" rtlCol="0">
            <a:spAutoFit/>
          </a:bodyPr>
          <a:lstStyle/>
          <a:p>
            <a:r>
              <a:rPr lang="pl-PL" dirty="0"/>
              <a:t>Dr. K. Jeleń</a:t>
            </a:r>
          </a:p>
        </p:txBody>
      </p:sp>
      <p:sp>
        <p:nvSpPr>
          <p:cNvPr id="25" name="pole tekstowe 1">
            <a:extLst>
              <a:ext uri="{FF2B5EF4-FFF2-40B4-BE49-F238E27FC236}">
                <a16:creationId xmlns:a16="http://schemas.microsoft.com/office/drawing/2014/main" id="{42C7E16D-FFEA-4B2B-8C28-8807BBFC60BC}"/>
              </a:ext>
            </a:extLst>
          </p:cNvPr>
          <p:cNvSpPr txBox="1">
            <a:spLocks noChangeArrowheads="1"/>
          </p:cNvSpPr>
          <p:nvPr/>
        </p:nvSpPr>
        <p:spPr bwMode="auto">
          <a:xfrm>
            <a:off x="834411" y="5662754"/>
            <a:ext cx="14892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400" dirty="0"/>
              <a:t>Dr. L. Stolarczyk</a:t>
            </a:r>
            <a:endParaRPr lang="en-GB" altLang="en-US" sz="1400" dirty="0"/>
          </a:p>
        </p:txBody>
      </p:sp>
      <p:sp>
        <p:nvSpPr>
          <p:cNvPr id="26" name="pole tekstowe 25">
            <a:extLst>
              <a:ext uri="{FF2B5EF4-FFF2-40B4-BE49-F238E27FC236}">
                <a16:creationId xmlns:a16="http://schemas.microsoft.com/office/drawing/2014/main" id="{9BD0E945-D1EB-4073-819B-92F356268DF0}"/>
              </a:ext>
            </a:extLst>
          </p:cNvPr>
          <p:cNvSpPr txBox="1"/>
          <p:nvPr/>
        </p:nvSpPr>
        <p:spPr>
          <a:xfrm>
            <a:off x="2886836" y="4377659"/>
            <a:ext cx="1930033" cy="369332"/>
          </a:xfrm>
          <a:prstGeom prst="rect">
            <a:avLst/>
          </a:prstGeom>
          <a:noFill/>
        </p:spPr>
        <p:txBody>
          <a:bodyPr wrap="square" rtlCol="0">
            <a:spAutoFit/>
          </a:bodyPr>
          <a:lstStyle/>
          <a:p>
            <a:r>
              <a:rPr lang="pl-PL" dirty="0"/>
              <a:t>Dr. M. </a:t>
            </a:r>
            <a:r>
              <a:rPr lang="pl-PL" dirty="0" err="1"/>
              <a:t>Kłodowska</a:t>
            </a:r>
            <a:endParaRPr lang="pl-PL" dirty="0"/>
          </a:p>
        </p:txBody>
      </p:sp>
      <p:sp>
        <p:nvSpPr>
          <p:cNvPr id="27" name="pole tekstowe 26">
            <a:extLst>
              <a:ext uri="{FF2B5EF4-FFF2-40B4-BE49-F238E27FC236}">
                <a16:creationId xmlns:a16="http://schemas.microsoft.com/office/drawing/2014/main" id="{7D9C53DB-20EA-4D09-B470-DF7E88252B57}"/>
              </a:ext>
            </a:extLst>
          </p:cNvPr>
          <p:cNvSpPr txBox="1"/>
          <p:nvPr/>
        </p:nvSpPr>
        <p:spPr>
          <a:xfrm flipH="1">
            <a:off x="8227229" y="6046236"/>
            <a:ext cx="1749841" cy="369332"/>
          </a:xfrm>
          <a:prstGeom prst="rect">
            <a:avLst/>
          </a:prstGeom>
          <a:noFill/>
        </p:spPr>
        <p:txBody>
          <a:bodyPr wrap="square" rtlCol="0">
            <a:spAutoFit/>
          </a:bodyPr>
          <a:lstStyle/>
          <a:p>
            <a:r>
              <a:rPr lang="pl-PL" dirty="0"/>
              <a:t>Dr hab. R. Kopeć</a:t>
            </a:r>
          </a:p>
        </p:txBody>
      </p:sp>
      <p:sp>
        <p:nvSpPr>
          <p:cNvPr id="28" name="pole tekstowe 2">
            <a:extLst>
              <a:ext uri="{FF2B5EF4-FFF2-40B4-BE49-F238E27FC236}">
                <a16:creationId xmlns:a16="http://schemas.microsoft.com/office/drawing/2014/main" id="{9C138176-DF74-49A3-BFC4-9786A746673E}"/>
              </a:ext>
            </a:extLst>
          </p:cNvPr>
          <p:cNvSpPr txBox="1">
            <a:spLocks noChangeArrowheads="1"/>
          </p:cNvSpPr>
          <p:nvPr/>
        </p:nvSpPr>
        <p:spPr bwMode="auto">
          <a:xfrm>
            <a:off x="10587079" y="3779541"/>
            <a:ext cx="13802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400" dirty="0"/>
              <a:t>Dr. J. Gajewski</a:t>
            </a:r>
            <a:endParaRPr lang="en-GB" altLang="en-US" sz="1400" dirty="0"/>
          </a:p>
        </p:txBody>
      </p:sp>
      <p:sp>
        <p:nvSpPr>
          <p:cNvPr id="29" name="pole tekstowe 2">
            <a:extLst>
              <a:ext uri="{FF2B5EF4-FFF2-40B4-BE49-F238E27FC236}">
                <a16:creationId xmlns:a16="http://schemas.microsoft.com/office/drawing/2014/main" id="{482ACB1E-DBA7-4A69-9C85-239044218F39}"/>
              </a:ext>
            </a:extLst>
          </p:cNvPr>
          <p:cNvSpPr txBox="1">
            <a:spLocks noChangeArrowheads="1"/>
          </p:cNvSpPr>
          <p:nvPr/>
        </p:nvSpPr>
        <p:spPr bwMode="auto">
          <a:xfrm>
            <a:off x="10502835" y="6335106"/>
            <a:ext cx="13882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400" dirty="0"/>
              <a:t>Dr. M. Garbacz</a:t>
            </a:r>
            <a:endParaRPr lang="en-GB" altLang="en-US" sz="1400" dirty="0"/>
          </a:p>
        </p:txBody>
      </p:sp>
      <p:sp>
        <p:nvSpPr>
          <p:cNvPr id="30" name="pole tekstowe 1">
            <a:extLst>
              <a:ext uri="{FF2B5EF4-FFF2-40B4-BE49-F238E27FC236}">
                <a16:creationId xmlns:a16="http://schemas.microsoft.com/office/drawing/2014/main" id="{58BBCA5C-8CCD-483B-A367-5D4413F97716}"/>
              </a:ext>
            </a:extLst>
          </p:cNvPr>
          <p:cNvSpPr txBox="1">
            <a:spLocks noChangeArrowheads="1"/>
          </p:cNvSpPr>
          <p:nvPr/>
        </p:nvSpPr>
        <p:spPr bwMode="auto">
          <a:xfrm>
            <a:off x="6943626" y="4044793"/>
            <a:ext cx="12199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400" dirty="0"/>
              <a:t>Dr. M. Liszka</a:t>
            </a:r>
            <a:endParaRPr lang="en-GB" altLang="en-US" sz="1400" dirty="0"/>
          </a:p>
        </p:txBody>
      </p:sp>
      <p:sp>
        <p:nvSpPr>
          <p:cNvPr id="31" name="pole tekstowe 1">
            <a:extLst>
              <a:ext uri="{FF2B5EF4-FFF2-40B4-BE49-F238E27FC236}">
                <a16:creationId xmlns:a16="http://schemas.microsoft.com/office/drawing/2014/main" id="{45BEBE65-FEBC-44D4-B337-B9D68E70802F}"/>
              </a:ext>
            </a:extLst>
          </p:cNvPr>
          <p:cNvSpPr txBox="1">
            <a:spLocks noChangeArrowheads="1"/>
          </p:cNvSpPr>
          <p:nvPr/>
        </p:nvSpPr>
        <p:spPr bwMode="auto">
          <a:xfrm>
            <a:off x="3238350" y="6550223"/>
            <a:ext cx="11606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400" dirty="0"/>
              <a:t>Dr. B. </a:t>
            </a:r>
            <a:r>
              <a:rPr lang="pl-PL" altLang="en-US" sz="1400" dirty="0" err="1"/>
              <a:t>Obryk</a:t>
            </a:r>
            <a:endParaRPr lang="en-GB" altLang="en-US" sz="1400" dirty="0"/>
          </a:p>
        </p:txBody>
      </p:sp>
      <p:pic>
        <p:nvPicPr>
          <p:cNvPr id="32" name="Obraz 2">
            <a:extLst>
              <a:ext uri="{FF2B5EF4-FFF2-40B4-BE49-F238E27FC236}">
                <a16:creationId xmlns:a16="http://schemas.microsoft.com/office/drawing/2014/main" id="{08213933-2D1A-465F-AD1C-903800DA635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398606" y="1850578"/>
            <a:ext cx="1318056" cy="174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733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raz 1">
            <a:extLst>
              <a:ext uri="{FF2B5EF4-FFF2-40B4-BE49-F238E27FC236}">
                <a16:creationId xmlns:a16="http://schemas.microsoft.com/office/drawing/2014/main" id="{131B8E8D-13C6-41BA-8D75-B30AD6C52D23}"/>
              </a:ext>
            </a:extLst>
          </p:cNvPr>
          <p:cNvPicPr>
            <a:picLocks noChangeAspect="1"/>
          </p:cNvPicPr>
          <p:nvPr/>
        </p:nvPicPr>
        <p:blipFill rotWithShape="1">
          <a:blip r:embed="rId3">
            <a:extLst>
              <a:ext uri="{28A0092B-C50C-407E-A947-70E740481C1C}">
                <a14:useLocalDpi xmlns:a14="http://schemas.microsoft.com/office/drawing/2010/main" val="0"/>
              </a:ext>
            </a:extLst>
          </a:blip>
          <a:srcRect l="10256"/>
          <a:stretch/>
        </p:blipFill>
        <p:spPr bwMode="auto">
          <a:xfrm>
            <a:off x="112466" y="829184"/>
            <a:ext cx="6403966"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pole tekstowe 11">
            <a:extLst>
              <a:ext uri="{FF2B5EF4-FFF2-40B4-BE49-F238E27FC236}">
                <a16:creationId xmlns:a16="http://schemas.microsoft.com/office/drawing/2014/main" id="{A815B1B2-11D8-4976-9600-A6BF048C30AF}"/>
              </a:ext>
            </a:extLst>
          </p:cNvPr>
          <p:cNvSpPr txBox="1">
            <a:spLocks noChangeArrowheads="1"/>
          </p:cNvSpPr>
          <p:nvPr/>
        </p:nvSpPr>
        <p:spPr bwMode="auto">
          <a:xfrm>
            <a:off x="7372842" y="5081588"/>
            <a:ext cx="452902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&gt; 1</a:t>
            </a:r>
            <a:r>
              <a:rPr lang="pl-PL" altLang="en-US" dirty="0"/>
              <a:t>8</a:t>
            </a:r>
            <a:r>
              <a:rPr lang="en-US" altLang="en-US" dirty="0"/>
              <a:t>00 patients treated with protons </a:t>
            </a:r>
          </a:p>
          <a:p>
            <a:pPr marL="285750" indent="-285750">
              <a:buFont typeface="Wingdings" panose="05000000000000000000" pitchFamily="2" charset="2"/>
              <a:buChar char="Ø"/>
            </a:pPr>
            <a:endParaRPr lang="en-US" altLang="en-US" dirty="0"/>
          </a:p>
          <a:p>
            <a:r>
              <a:rPr lang="en-US" altLang="en-US" dirty="0"/>
              <a:t>&gt; 100 children</a:t>
            </a:r>
          </a:p>
          <a:p>
            <a:endParaRPr lang="en-US" altLang="en-US" dirty="0"/>
          </a:p>
          <a:p>
            <a:r>
              <a:rPr lang="en-US" altLang="en-US" dirty="0"/>
              <a:t>40-50 patients are irradiated every day </a:t>
            </a:r>
          </a:p>
        </p:txBody>
      </p:sp>
      <p:sp>
        <p:nvSpPr>
          <p:cNvPr id="13320" name="Text Box 13">
            <a:extLst>
              <a:ext uri="{FF2B5EF4-FFF2-40B4-BE49-F238E27FC236}">
                <a16:creationId xmlns:a16="http://schemas.microsoft.com/office/drawing/2014/main" id="{A9402B09-292C-447E-95F6-2F52FAC997A8}"/>
              </a:ext>
            </a:extLst>
          </p:cNvPr>
          <p:cNvSpPr txBox="1">
            <a:spLocks noChangeArrowheads="1"/>
          </p:cNvSpPr>
          <p:nvPr/>
        </p:nvSpPr>
        <p:spPr bwMode="auto">
          <a:xfrm>
            <a:off x="-68263" y="-269875"/>
            <a:ext cx="1293812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pl-PL" altLang="pl-PL" sz="2400" b="1" i="1" dirty="0">
              <a:solidFill>
                <a:srgbClr val="0070C0"/>
              </a:solidFill>
            </a:endParaRPr>
          </a:p>
          <a:p>
            <a:pPr algn="ctr" eaLnBrk="1" hangingPunct="1"/>
            <a:r>
              <a:rPr lang="pl-PL" altLang="pl-PL" sz="2400" b="1" i="1" dirty="0" err="1">
                <a:solidFill>
                  <a:srgbClr val="0070C0"/>
                </a:solidFill>
              </a:rPr>
              <a:t>Patient</a:t>
            </a:r>
            <a:r>
              <a:rPr lang="pl-PL" altLang="pl-PL" sz="2400" b="1" i="1" dirty="0">
                <a:solidFill>
                  <a:srgbClr val="0070C0"/>
                </a:solidFill>
              </a:rPr>
              <a:t> </a:t>
            </a:r>
            <a:r>
              <a:rPr lang="pl-PL" altLang="pl-PL" sz="2400" b="1" i="1" dirty="0" err="1">
                <a:solidFill>
                  <a:srgbClr val="0070C0"/>
                </a:solidFill>
              </a:rPr>
              <a:t>treatment</a:t>
            </a:r>
            <a:r>
              <a:rPr lang="pl-PL" altLang="pl-PL" sz="2400" b="1" i="1" dirty="0">
                <a:solidFill>
                  <a:srgbClr val="0070C0"/>
                </a:solidFill>
              </a:rPr>
              <a:t> </a:t>
            </a:r>
            <a:r>
              <a:rPr lang="pl-PL" altLang="pl-PL" sz="2400" b="1" i="1" dirty="0" err="1">
                <a:solidFill>
                  <a:srgbClr val="0070C0"/>
                </a:solidFill>
              </a:rPr>
              <a:t>at</a:t>
            </a:r>
            <a:r>
              <a:rPr lang="pl-PL" altLang="pl-PL" sz="2400" b="1" i="1" dirty="0">
                <a:solidFill>
                  <a:srgbClr val="0070C0"/>
                </a:solidFill>
              </a:rPr>
              <a:t> the </a:t>
            </a:r>
            <a:r>
              <a:rPr lang="pl-PL" altLang="pl-PL" sz="2400" b="1" i="1" dirty="0" err="1">
                <a:solidFill>
                  <a:srgbClr val="0070C0"/>
                </a:solidFill>
              </a:rPr>
              <a:t>Cyclotron</a:t>
            </a:r>
            <a:r>
              <a:rPr lang="pl-PL" altLang="pl-PL" sz="2400" b="1" i="1" dirty="0">
                <a:solidFill>
                  <a:srgbClr val="0070C0"/>
                </a:solidFill>
              </a:rPr>
              <a:t> Centre Bronowice</a:t>
            </a:r>
            <a:endParaRPr lang="en-US" altLang="pl-PL" sz="2000" b="1" i="1" dirty="0">
              <a:solidFill>
                <a:srgbClr val="0070C0"/>
              </a:solidFill>
              <a:latin typeface="Arial Rounded MT Bold" panose="020F0704030504030204" pitchFamily="34" charset="0"/>
            </a:endParaRPr>
          </a:p>
        </p:txBody>
      </p:sp>
      <p:sp>
        <p:nvSpPr>
          <p:cNvPr id="13321" name="pole tekstowe 3">
            <a:extLst>
              <a:ext uri="{FF2B5EF4-FFF2-40B4-BE49-F238E27FC236}">
                <a16:creationId xmlns:a16="http://schemas.microsoft.com/office/drawing/2014/main" id="{DAB6DD89-3A4E-4936-A9E9-914829EB31BA}"/>
              </a:ext>
            </a:extLst>
          </p:cNvPr>
          <p:cNvSpPr txBox="1">
            <a:spLocks noChangeArrowheads="1"/>
          </p:cNvSpPr>
          <p:nvPr/>
        </p:nvSpPr>
        <p:spPr bwMode="auto">
          <a:xfrm>
            <a:off x="7680325" y="26368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sp>
        <p:nvSpPr>
          <p:cNvPr id="13322" name="pole tekstowe 4">
            <a:extLst>
              <a:ext uri="{FF2B5EF4-FFF2-40B4-BE49-F238E27FC236}">
                <a16:creationId xmlns:a16="http://schemas.microsoft.com/office/drawing/2014/main" id="{F0C31731-5E66-41FD-93A5-FDBD125907E5}"/>
              </a:ext>
            </a:extLst>
          </p:cNvPr>
          <p:cNvSpPr txBox="1">
            <a:spLocks noChangeArrowheads="1"/>
          </p:cNvSpPr>
          <p:nvPr/>
        </p:nvSpPr>
        <p:spPr bwMode="auto">
          <a:xfrm>
            <a:off x="2483439" y="5527358"/>
            <a:ext cx="2919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l-PL" altLang="en-US" sz="1600" dirty="0"/>
              <a:t>dr hab. Renata Kopeć, </a:t>
            </a:r>
          </a:p>
          <a:p>
            <a:r>
              <a:rPr lang="pl-PL" altLang="en-US" sz="1600" dirty="0"/>
              <a:t>Prof. IFJ PAN, </a:t>
            </a:r>
            <a:r>
              <a:rPr lang="pl-PL" altLang="en-US" sz="1600" dirty="0" err="1"/>
              <a:t>head</a:t>
            </a:r>
            <a:r>
              <a:rPr lang="pl-PL" altLang="en-US" sz="1600" dirty="0"/>
              <a:t> of CCB</a:t>
            </a:r>
            <a:endParaRPr lang="en-GB" altLang="en-US" sz="1600" dirty="0"/>
          </a:p>
        </p:txBody>
      </p:sp>
      <p:pic>
        <p:nvPicPr>
          <p:cNvPr id="13323" name="Obraz 1">
            <a:extLst>
              <a:ext uri="{FF2B5EF4-FFF2-40B4-BE49-F238E27FC236}">
                <a16:creationId xmlns:a16="http://schemas.microsoft.com/office/drawing/2014/main" id="{08D332DC-5CC1-42B0-95AC-DE9BDC50E5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337" y="3772315"/>
            <a:ext cx="1901825"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Google Shape;171;p5">
            <a:extLst>
              <a:ext uri="{FF2B5EF4-FFF2-40B4-BE49-F238E27FC236}">
                <a16:creationId xmlns:a16="http://schemas.microsoft.com/office/drawing/2014/main" id="{5788D4A1-5D44-426E-B540-EA2DB7C933B1}"/>
              </a:ext>
            </a:extLst>
          </p:cNvPr>
          <p:cNvGraphicFramePr/>
          <p:nvPr>
            <p:extLst>
              <p:ext uri="{D42A27DB-BD31-4B8C-83A1-F6EECF244321}">
                <p14:modId xmlns:p14="http://schemas.microsoft.com/office/powerpoint/2010/main" val="2385215060"/>
              </p:ext>
            </p:extLst>
          </p:nvPr>
        </p:nvGraphicFramePr>
        <p:xfrm>
          <a:off x="6570401" y="339083"/>
          <a:ext cx="5875535" cy="4742505"/>
        </p:xfrm>
        <a:graphic>
          <a:graphicData uri="http://schemas.openxmlformats.org/presentationml/2006/ole">
            <mc:AlternateContent xmlns:mc="http://schemas.openxmlformats.org/markup-compatibility/2006">
              <mc:Choice xmlns:v="urn:schemas-microsoft-com:vml" Requires="v">
                <p:oleObj spid="_x0000_s24727" name="Graph" r:id="rId5" imgW="4396790" imgH="3360863" progId="Origin50.Graph">
                  <p:embed/>
                </p:oleObj>
              </mc:Choice>
              <mc:Fallback>
                <p:oleObj name="Graph" r:id="rId5" imgW="4396790" imgH="3360863" progId="Origin50.Graph">
                  <p:embed/>
                  <p:pic>
                    <p:nvPicPr>
                      <p:cNvPr id="171" name="Google Shape;171;p5"/>
                      <p:cNvPicPr preferRelativeResize="0"/>
                      <p:nvPr/>
                    </p:nvPicPr>
                    <p:blipFill rotWithShape="1">
                      <a:blip r:embed="rId6">
                        <a:alphaModFix/>
                      </a:blip>
                      <a:srcRect/>
                      <a:stretch>
                        <a:fillRect/>
                      </a:stretch>
                    </p:blipFill>
                    <p:spPr>
                      <a:xfrm>
                        <a:off x="6570401" y="339083"/>
                        <a:ext cx="5875535" cy="4742505"/>
                      </a:xfrm>
                      <a:prstGeom prst="rect">
                        <a:avLst/>
                      </a:prstGeom>
                      <a:noFill/>
                      <a:ln>
                        <a:noFill/>
                      </a:ln>
                    </p:spPr>
                  </p:pic>
                </p:oleObj>
              </mc:Fallback>
            </mc:AlternateContent>
          </a:graphicData>
        </a:graphic>
      </p:graphicFrame>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0B71CE1D-E93D-4A7D-B255-B1C88F3C03D3}"/>
              </a:ext>
            </a:extLst>
          </p:cNvPr>
          <p:cNvSpPr txBox="1">
            <a:spLocks noChangeArrowheads="1"/>
          </p:cNvSpPr>
          <p:nvPr/>
        </p:nvSpPr>
        <p:spPr bwMode="auto">
          <a:xfrm>
            <a:off x="737775" y="286389"/>
            <a:ext cx="97052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l-PL" altLang="en-US" sz="2400" b="1" i="1" dirty="0">
                <a:solidFill>
                  <a:schemeClr val="accent1"/>
                </a:solidFill>
                <a:cs typeface="Arial" panose="020B0604020202020204" pitchFamily="34" charset="0"/>
              </a:rPr>
              <a:t>Outlook </a:t>
            </a:r>
            <a:endParaRPr lang="en-US" altLang="en-US" sz="2400" b="1" i="1" dirty="0">
              <a:solidFill>
                <a:schemeClr val="accent1"/>
              </a:solidFill>
              <a:cs typeface="Arial" panose="020B0604020202020204" pitchFamily="34" charset="0"/>
            </a:endParaRPr>
          </a:p>
        </p:txBody>
      </p:sp>
      <p:sp>
        <p:nvSpPr>
          <p:cNvPr id="5" name="pole tekstowe 4">
            <a:extLst>
              <a:ext uri="{FF2B5EF4-FFF2-40B4-BE49-F238E27FC236}">
                <a16:creationId xmlns:a16="http://schemas.microsoft.com/office/drawing/2014/main" id="{8CE0DCF2-7228-4BB7-892B-48236BB3D41D}"/>
              </a:ext>
            </a:extLst>
          </p:cNvPr>
          <p:cNvSpPr txBox="1"/>
          <p:nvPr/>
        </p:nvSpPr>
        <p:spPr>
          <a:xfrm>
            <a:off x="737775" y="1571855"/>
            <a:ext cx="6317172" cy="3477875"/>
          </a:xfrm>
          <a:prstGeom prst="rect">
            <a:avLst/>
          </a:prstGeom>
          <a:noFill/>
        </p:spPr>
        <p:txBody>
          <a:bodyPr wrap="square" rtlCol="0">
            <a:spAutoFit/>
          </a:bodyPr>
          <a:lstStyle/>
          <a:p>
            <a:endParaRPr lang="pl-PL" sz="2000" b="1" dirty="0"/>
          </a:p>
          <a:p>
            <a:r>
              <a:rPr lang="pl-PL" sz="2000" b="1" dirty="0"/>
              <a:t> 1.   </a:t>
            </a:r>
            <a:r>
              <a:rPr lang="pl-PL" sz="2000" b="1" dirty="0" err="1"/>
              <a:t>Physics</a:t>
            </a:r>
            <a:r>
              <a:rPr lang="pl-PL" sz="2000" b="1" dirty="0"/>
              <a:t> for </a:t>
            </a:r>
            <a:r>
              <a:rPr lang="pl-PL" sz="2000" b="1" dirty="0" err="1"/>
              <a:t>radiation</a:t>
            </a:r>
            <a:r>
              <a:rPr lang="pl-PL" sz="2000" b="1" dirty="0"/>
              <a:t> </a:t>
            </a:r>
            <a:r>
              <a:rPr lang="pl-PL" sz="2000" b="1" dirty="0" err="1"/>
              <a:t>medicine</a:t>
            </a:r>
            <a:r>
              <a:rPr lang="pl-PL" sz="2000" b="1" dirty="0"/>
              <a:t>: </a:t>
            </a:r>
            <a:r>
              <a:rPr lang="pl-PL" sz="2000" b="1" dirty="0" err="1"/>
              <a:t>how</a:t>
            </a:r>
            <a:r>
              <a:rPr lang="pl-PL" sz="2000" b="1" dirty="0"/>
              <a:t> </a:t>
            </a:r>
            <a:r>
              <a:rPr lang="pl-PL" sz="2000" b="1" dirty="0" err="1"/>
              <a:t>did</a:t>
            </a:r>
            <a:r>
              <a:rPr lang="pl-PL" sz="2000" b="1" dirty="0"/>
              <a:t> I </a:t>
            </a:r>
            <a:r>
              <a:rPr lang="pl-PL" sz="2000" b="1" dirty="0" err="1"/>
              <a:t>get</a:t>
            </a:r>
            <a:r>
              <a:rPr lang="pl-PL" sz="2000" b="1" dirty="0"/>
              <a:t> </a:t>
            </a:r>
            <a:r>
              <a:rPr lang="pl-PL" sz="2000" b="1" dirty="0" err="1"/>
              <a:t>here</a:t>
            </a:r>
            <a:r>
              <a:rPr lang="pl-PL" sz="2000" b="1" dirty="0"/>
              <a:t>?</a:t>
            </a:r>
            <a:endParaRPr lang="en-US" sz="2000" b="1" noProof="0" dirty="0"/>
          </a:p>
          <a:p>
            <a:endParaRPr lang="pl-PL" sz="2000" b="1" noProof="0" dirty="0"/>
          </a:p>
          <a:p>
            <a:endParaRPr lang="en-US" sz="2000" b="1" noProof="0" dirty="0"/>
          </a:p>
          <a:p>
            <a:r>
              <a:rPr lang="en-US" sz="2000" b="1" noProof="0" dirty="0"/>
              <a:t>2.  Physics for radiation medicine:</a:t>
            </a:r>
            <a:r>
              <a:rPr lang="pl-PL" sz="2000" b="1" noProof="0" dirty="0"/>
              <a:t> </a:t>
            </a:r>
            <a:r>
              <a:rPr lang="pl-PL" sz="2000" b="1" noProof="0" dirty="0" err="1"/>
              <a:t>where</a:t>
            </a:r>
            <a:r>
              <a:rPr lang="pl-PL" sz="2000" b="1" noProof="0" dirty="0"/>
              <a:t> do we go?</a:t>
            </a:r>
            <a:endParaRPr lang="en-US" sz="2000" b="1" noProof="0" dirty="0"/>
          </a:p>
          <a:p>
            <a:r>
              <a:rPr lang="en-US" sz="2000" b="1" noProof="0" dirty="0"/>
              <a:t>	</a:t>
            </a:r>
            <a:r>
              <a:rPr lang="pl-PL" sz="2000" b="1" dirty="0"/>
              <a:t>-</a:t>
            </a:r>
            <a:r>
              <a:rPr lang="en-US" sz="2000" b="1" noProof="0" dirty="0"/>
              <a:t> detectors and dosimeters</a:t>
            </a:r>
          </a:p>
          <a:p>
            <a:r>
              <a:rPr lang="en-US" sz="2000" b="1" noProof="0" dirty="0"/>
              <a:t>	- accelerators</a:t>
            </a:r>
          </a:p>
          <a:p>
            <a:r>
              <a:rPr lang="en-US" sz="2000" b="1" noProof="0" dirty="0"/>
              <a:t>	- isotopes </a:t>
            </a:r>
            <a:endParaRPr lang="pl-PL" sz="2000" b="1" noProof="0" dirty="0"/>
          </a:p>
          <a:p>
            <a:endParaRPr lang="en-US" sz="2000" b="1" noProof="0" dirty="0"/>
          </a:p>
          <a:p>
            <a:endParaRPr lang="en-US" sz="2000" b="1" noProof="0" dirty="0"/>
          </a:p>
          <a:p>
            <a:r>
              <a:rPr lang="pl-PL" sz="2000" b="1" dirty="0"/>
              <a:t> </a:t>
            </a:r>
          </a:p>
        </p:txBody>
      </p:sp>
      <p:pic>
        <p:nvPicPr>
          <p:cNvPr id="2" name="Obraz 1">
            <a:extLst>
              <a:ext uri="{FF2B5EF4-FFF2-40B4-BE49-F238E27FC236}">
                <a16:creationId xmlns:a16="http://schemas.microsoft.com/office/drawing/2014/main" id="{C0AAC394-73EE-0D87-E892-E4455586E72B}"/>
              </a:ext>
            </a:extLst>
          </p:cNvPr>
          <p:cNvPicPr>
            <a:picLocks noChangeAspect="1"/>
          </p:cNvPicPr>
          <p:nvPr/>
        </p:nvPicPr>
        <p:blipFill>
          <a:blip r:embed="rId2"/>
          <a:stretch>
            <a:fillRect/>
          </a:stretch>
        </p:blipFill>
        <p:spPr>
          <a:xfrm>
            <a:off x="7656183" y="35985"/>
            <a:ext cx="4535817" cy="6822015"/>
          </a:xfrm>
          <a:prstGeom prst="rect">
            <a:avLst/>
          </a:prstGeom>
        </p:spPr>
      </p:pic>
    </p:spTree>
    <p:extLst>
      <p:ext uri="{BB962C8B-B14F-4D97-AF65-F5344CB8AC3E}">
        <p14:creationId xmlns:p14="http://schemas.microsoft.com/office/powerpoint/2010/main" val="2902322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0" name="Text Box 13">
            <a:extLst>
              <a:ext uri="{FF2B5EF4-FFF2-40B4-BE49-F238E27FC236}">
                <a16:creationId xmlns:a16="http://schemas.microsoft.com/office/drawing/2014/main" id="{A9402B09-292C-447E-95F6-2F52FAC997A8}"/>
              </a:ext>
            </a:extLst>
          </p:cNvPr>
          <p:cNvSpPr txBox="1">
            <a:spLocks noChangeArrowheads="1"/>
          </p:cNvSpPr>
          <p:nvPr/>
        </p:nvSpPr>
        <p:spPr bwMode="auto">
          <a:xfrm>
            <a:off x="-68263" y="-269875"/>
            <a:ext cx="1293812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pl-PL" altLang="pl-PL" sz="2400" b="1" i="1" dirty="0">
              <a:solidFill>
                <a:srgbClr val="0070C0"/>
              </a:solidFill>
            </a:endParaRPr>
          </a:p>
          <a:p>
            <a:pPr algn="ctr" eaLnBrk="1" hangingPunct="1"/>
            <a:r>
              <a:rPr lang="pl-PL" altLang="pl-PL" sz="2400" b="1" i="1" dirty="0" err="1">
                <a:solidFill>
                  <a:srgbClr val="0070C0"/>
                </a:solidFill>
              </a:rPr>
              <a:t>Research</a:t>
            </a:r>
            <a:r>
              <a:rPr lang="pl-PL" altLang="pl-PL" sz="2400" b="1" i="1" dirty="0">
                <a:solidFill>
                  <a:srgbClr val="0070C0"/>
                </a:solidFill>
              </a:rPr>
              <a:t> </a:t>
            </a:r>
            <a:r>
              <a:rPr lang="pl-PL" altLang="pl-PL" sz="2400" b="1" i="1" dirty="0" err="1">
                <a:solidFill>
                  <a:srgbClr val="0070C0"/>
                </a:solidFill>
              </a:rPr>
              <a:t>projects</a:t>
            </a:r>
            <a:r>
              <a:rPr lang="pl-PL" altLang="pl-PL" sz="2400" b="1" i="1" dirty="0">
                <a:solidFill>
                  <a:srgbClr val="0070C0"/>
                </a:solidFill>
              </a:rPr>
              <a:t> on </a:t>
            </a:r>
            <a:r>
              <a:rPr lang="pl-PL" altLang="pl-PL" sz="2400" b="1" i="1" dirty="0" err="1">
                <a:solidFill>
                  <a:srgbClr val="0070C0"/>
                </a:solidFill>
              </a:rPr>
              <a:t>medical</a:t>
            </a:r>
            <a:r>
              <a:rPr lang="pl-PL" altLang="pl-PL" sz="2400" b="1" i="1" dirty="0">
                <a:solidFill>
                  <a:srgbClr val="0070C0"/>
                </a:solidFill>
              </a:rPr>
              <a:t> </a:t>
            </a:r>
            <a:r>
              <a:rPr lang="pl-PL" altLang="pl-PL" sz="2400" b="1" i="1" dirty="0" err="1">
                <a:solidFill>
                  <a:srgbClr val="0070C0"/>
                </a:solidFill>
              </a:rPr>
              <a:t>physics</a:t>
            </a:r>
            <a:endParaRPr lang="en-US" altLang="pl-PL" sz="2000" b="1" i="1" dirty="0">
              <a:solidFill>
                <a:srgbClr val="0070C0"/>
              </a:solidFill>
              <a:latin typeface="Arial Rounded MT Bold" panose="020F0704030504030204" pitchFamily="34" charset="0"/>
            </a:endParaRPr>
          </a:p>
        </p:txBody>
      </p:sp>
      <p:sp>
        <p:nvSpPr>
          <p:cNvPr id="13321" name="pole tekstowe 3">
            <a:extLst>
              <a:ext uri="{FF2B5EF4-FFF2-40B4-BE49-F238E27FC236}">
                <a16:creationId xmlns:a16="http://schemas.microsoft.com/office/drawing/2014/main" id="{DAB6DD89-3A4E-4936-A9E9-914829EB31BA}"/>
              </a:ext>
            </a:extLst>
          </p:cNvPr>
          <p:cNvSpPr txBox="1">
            <a:spLocks noChangeArrowheads="1"/>
          </p:cNvSpPr>
          <p:nvPr/>
        </p:nvSpPr>
        <p:spPr bwMode="auto">
          <a:xfrm>
            <a:off x="7680325" y="26368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sp>
        <p:nvSpPr>
          <p:cNvPr id="2" name="Prostokąt 1">
            <a:extLst>
              <a:ext uri="{FF2B5EF4-FFF2-40B4-BE49-F238E27FC236}">
                <a16:creationId xmlns:a16="http://schemas.microsoft.com/office/drawing/2014/main" id="{72F9F0F3-1FFC-44D8-BD48-6818C15D5CD4}"/>
              </a:ext>
            </a:extLst>
          </p:cNvPr>
          <p:cNvSpPr/>
          <p:nvPr/>
        </p:nvSpPr>
        <p:spPr>
          <a:xfrm>
            <a:off x="841054" y="655709"/>
            <a:ext cx="10816324" cy="5746381"/>
          </a:xfrm>
          <a:prstGeom prst="rect">
            <a:avLst/>
          </a:prstGeom>
        </p:spPr>
        <p:txBody>
          <a:bodyPr wrap="square">
            <a:spAutoFit/>
          </a:bodyPr>
          <a:lstStyle/>
          <a:p>
            <a:pPr>
              <a:lnSpc>
                <a:spcPct val="107000"/>
              </a:lnSpc>
              <a:spcAft>
                <a:spcPts val="800"/>
              </a:spcAft>
            </a:pPr>
            <a:r>
              <a:rPr lang="pl-PL" sz="1600" dirty="0">
                <a:latin typeface="Calibri" panose="020F0502020204030204" pitchFamily="34" charset="0"/>
                <a:ea typeface="Calibri" panose="020F0502020204030204" pitchFamily="34" charset="0"/>
                <a:cs typeface="Times New Roman" panose="02020603050405020304" pitchFamily="18" charset="0"/>
              </a:rPr>
              <a:t>1. </a:t>
            </a:r>
            <a:r>
              <a:rPr lang="en-US" sz="1600" dirty="0">
                <a:latin typeface="Calibri" panose="020F0502020204030204" pitchFamily="34" charset="0"/>
                <a:ea typeface="Calibri" panose="020F0502020204030204" pitchFamily="34" charset="0"/>
                <a:cs typeface="Times New Roman" panose="02020603050405020304" pitchFamily="18" charset="0"/>
              </a:rPr>
              <a:t>HORIZON-EURATOM-2021-NRT-01 ,"Towards safe, optimized and personalized radiology and radiotherapy procedures for pregnant patients" (SONORA) </a:t>
            </a:r>
            <a:r>
              <a:rPr lang="en-US" sz="1600" b="1" dirty="0" err="1">
                <a:latin typeface="Calibri" panose="020F0502020204030204" pitchFamily="34" charset="0"/>
                <a:ea typeface="Calibri" panose="020F0502020204030204" pitchFamily="34" charset="0"/>
                <a:cs typeface="Times New Roman" panose="02020603050405020304" pitchFamily="18" charset="0"/>
              </a:rPr>
              <a:t>Dawid</a:t>
            </a:r>
            <a:r>
              <a:rPr lang="en-US" sz="1600" b="1" dirty="0">
                <a:latin typeface="Calibri" panose="020F0502020204030204" pitchFamily="34" charset="0"/>
                <a:ea typeface="Calibri" panose="020F0502020204030204" pitchFamily="34" charset="0"/>
                <a:cs typeface="Times New Roman" panose="02020603050405020304" pitchFamily="18" charset="0"/>
              </a:rPr>
              <a:t> </a:t>
            </a:r>
            <a:r>
              <a:rPr lang="en-US" sz="1600" b="1" dirty="0" err="1">
                <a:latin typeface="Calibri" panose="020F0502020204030204" pitchFamily="34" charset="0"/>
                <a:ea typeface="Calibri" panose="020F0502020204030204" pitchFamily="34" charset="0"/>
                <a:cs typeface="Times New Roman" panose="02020603050405020304" pitchFamily="18" charset="0"/>
              </a:rPr>
              <a:t>Krzempek</a:t>
            </a:r>
            <a:r>
              <a:rPr lang="en-US" sz="1600" b="1"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2024/08/X/NZ7/00625</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600" dirty="0">
                <a:latin typeface="Calibri" panose="020F0502020204030204" pitchFamily="34" charset="0"/>
                <a:ea typeface="Calibri" panose="020F0502020204030204" pitchFamily="34" charset="0"/>
                <a:cs typeface="Times New Roman" panose="02020603050405020304" pitchFamily="18" charset="0"/>
              </a:rPr>
              <a:t>2. </a:t>
            </a:r>
            <a:r>
              <a:rPr lang="en-US" sz="1600" dirty="0">
                <a:latin typeface="Calibri" panose="020F0502020204030204" pitchFamily="34" charset="0"/>
                <a:ea typeface="Calibri" panose="020F0502020204030204" pitchFamily="34" charset="0"/>
                <a:cs typeface="Times New Roman" panose="02020603050405020304" pitchFamily="18" charset="0"/>
              </a:rPr>
              <a:t>MINIATURA 8  </a:t>
            </a:r>
            <a:r>
              <a:rPr lang="en-US" sz="1600" dirty="0" err="1">
                <a:latin typeface="Calibri" panose="020F0502020204030204" pitchFamily="34" charset="0"/>
                <a:ea typeface="Calibri" panose="020F0502020204030204" pitchFamily="34" charset="0"/>
                <a:cs typeface="Times New Roman" panose="02020603050405020304" pitchFamily="18" charset="0"/>
              </a:rPr>
              <a:t>Tytuł</a:t>
            </a:r>
            <a:r>
              <a:rPr lang="en-US" sz="1600" dirty="0">
                <a:latin typeface="Calibri" panose="020F0502020204030204" pitchFamily="34" charset="0"/>
                <a:ea typeface="Calibri" panose="020F0502020204030204" pitchFamily="34" charset="0"/>
                <a:cs typeface="Times New Roman" panose="02020603050405020304" pitchFamily="18" charset="0"/>
              </a:rPr>
              <a:t>: Combination of modern, complex multidrug chemotherapy with radiotherapy (proton or photon) as a new treatment strategy for glioblastoma multiforme, </a:t>
            </a:r>
            <a:r>
              <a:rPr lang="en-US" sz="1600" b="1" dirty="0">
                <a:latin typeface="Calibri" panose="020F0502020204030204" pitchFamily="34" charset="0"/>
                <a:ea typeface="Calibri" panose="020F0502020204030204" pitchFamily="34" charset="0"/>
                <a:cs typeface="Times New Roman" panose="02020603050405020304" pitchFamily="18" charset="0"/>
              </a:rPr>
              <a:t>Anna </a:t>
            </a:r>
            <a:r>
              <a:rPr lang="en-US" sz="1600" b="1" dirty="0" err="1">
                <a:latin typeface="Calibri" panose="020F0502020204030204" pitchFamily="34" charset="0"/>
                <a:ea typeface="Calibri" panose="020F0502020204030204" pitchFamily="34" charset="0"/>
                <a:cs typeface="Times New Roman" panose="02020603050405020304" pitchFamily="18" charset="0"/>
              </a:rPr>
              <a:t>Zając-Grabiec</a:t>
            </a:r>
            <a:r>
              <a:rPr lang="en-US" sz="1600" dirty="0">
                <a:latin typeface="Calibri" panose="020F0502020204030204" pitchFamily="34" charset="0"/>
                <a:ea typeface="Calibri" panose="020F0502020204030204" pitchFamily="34" charset="0"/>
                <a:cs typeface="Times New Roman" panose="02020603050405020304" pitchFamily="18" charset="0"/>
              </a:rPr>
              <a:t>, 11.10.2024 - 10.10.2025, </a:t>
            </a:r>
            <a:r>
              <a:rPr lang="en-US" sz="1600" b="1" dirty="0">
                <a:latin typeface="Calibri" panose="020F0502020204030204" pitchFamily="34" charset="0"/>
                <a:ea typeface="Calibri" panose="020F0502020204030204" pitchFamily="34" charset="0"/>
                <a:cs typeface="Times New Roman" panose="02020603050405020304" pitchFamily="18" charset="0"/>
              </a:rPr>
              <a:t>49 500 </a:t>
            </a:r>
            <a:r>
              <a:rPr lang="en-US" sz="1600" b="1" dirty="0" err="1">
                <a:latin typeface="Calibri" panose="020F0502020204030204" pitchFamily="34" charset="0"/>
                <a:ea typeface="Calibri" panose="020F0502020204030204" pitchFamily="34" charset="0"/>
                <a:cs typeface="Times New Roman" panose="02020603050405020304" pitchFamily="18" charset="0"/>
              </a:rPr>
              <a:t>zł</a:t>
            </a:r>
            <a:endParaRPr lang="pl-PL"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600" dirty="0">
                <a:latin typeface="Calibri" panose="020F0502020204030204" pitchFamily="34" charset="0"/>
                <a:ea typeface="Calibri" panose="020F0502020204030204" pitchFamily="34" charset="0"/>
                <a:cs typeface="Times New Roman" panose="02020603050405020304" pitchFamily="18" charset="0"/>
              </a:rPr>
              <a:t>3. </a:t>
            </a:r>
            <a:r>
              <a:rPr lang="en-US" sz="1600" dirty="0">
                <a:latin typeface="Calibri" panose="020F0502020204030204" pitchFamily="34" charset="0"/>
                <a:ea typeface="Calibri" panose="020F0502020204030204" pitchFamily="34" charset="0"/>
                <a:cs typeface="Times New Roman" panose="02020603050405020304" pitchFamily="18" charset="0"/>
              </a:rPr>
              <a:t>Science for Society,  </a:t>
            </a:r>
            <a:r>
              <a:rPr lang="en-US" sz="1600" dirty="0" err="1">
                <a:latin typeface="Calibri" panose="020F0502020204030204" pitchFamily="34" charset="0"/>
                <a:ea typeface="Calibri" panose="020F0502020204030204" pitchFamily="34" charset="0"/>
                <a:cs typeface="Times New Roman" panose="02020603050405020304" pitchFamily="18" charset="0"/>
              </a:rPr>
              <a:t>NdS</a:t>
            </a:r>
            <a:r>
              <a:rPr lang="en-US" sz="1600" dirty="0">
                <a:latin typeface="Calibri" panose="020F0502020204030204" pitchFamily="34" charset="0"/>
                <a:ea typeface="Calibri" panose="020F0502020204030204" pitchFamily="34" charset="0"/>
                <a:cs typeface="Times New Roman" panose="02020603050405020304" pitchFamily="18" charset="0"/>
              </a:rPr>
              <a:t>/544985/2021/2021 Image-guided proton radiotherapy for the treatment of musculoskeletal tumors, </a:t>
            </a:r>
            <a:r>
              <a:rPr lang="en-US" sz="1600" b="1" dirty="0">
                <a:latin typeface="Calibri" panose="020F0502020204030204" pitchFamily="34" charset="0"/>
                <a:ea typeface="Calibri" panose="020F0502020204030204" pitchFamily="34" charset="0"/>
                <a:cs typeface="Times New Roman" panose="02020603050405020304" pitchFamily="18" charset="0"/>
              </a:rPr>
              <a:t>Renata </a:t>
            </a:r>
            <a:r>
              <a:rPr lang="en-US" sz="1600" b="1" dirty="0" err="1">
                <a:latin typeface="Calibri" panose="020F0502020204030204" pitchFamily="34" charset="0"/>
                <a:ea typeface="Calibri" panose="020F0502020204030204" pitchFamily="34" charset="0"/>
                <a:cs typeface="Times New Roman" panose="02020603050405020304" pitchFamily="18" charset="0"/>
              </a:rPr>
              <a:t>Kopeć</a:t>
            </a:r>
            <a:r>
              <a:rPr lang="en-US" sz="1600" dirty="0">
                <a:latin typeface="Calibri" panose="020F0502020204030204" pitchFamily="34" charset="0"/>
                <a:ea typeface="Calibri" panose="020F0502020204030204" pitchFamily="34" charset="0"/>
                <a:cs typeface="Times New Roman" panose="02020603050405020304" pitchFamily="18" charset="0"/>
              </a:rPr>
              <a:t>, : 31.05.2022 - 31.05.2025,  </a:t>
            </a:r>
            <a:r>
              <a:rPr lang="en-US" sz="1600" b="1" dirty="0">
                <a:latin typeface="Calibri" panose="020F0502020204030204" pitchFamily="34" charset="0"/>
                <a:ea typeface="Calibri" panose="020F0502020204030204" pitchFamily="34" charset="0"/>
                <a:cs typeface="Times New Roman" panose="02020603050405020304" pitchFamily="18" charset="0"/>
              </a:rPr>
              <a:t>1 715 800 </a:t>
            </a:r>
            <a:r>
              <a:rPr lang="en-US" sz="1600" b="1" dirty="0" err="1">
                <a:latin typeface="Calibri" panose="020F0502020204030204" pitchFamily="34" charset="0"/>
                <a:ea typeface="Calibri" panose="020F0502020204030204" pitchFamily="34" charset="0"/>
                <a:cs typeface="Times New Roman" panose="02020603050405020304" pitchFamily="18" charset="0"/>
              </a:rPr>
              <a:t>zł</a:t>
            </a:r>
            <a:endParaRPr lang="pl-PL"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600" dirty="0">
                <a:latin typeface="Calibri" panose="020F0502020204030204" pitchFamily="34" charset="0"/>
                <a:ea typeface="Calibri" panose="020F0502020204030204" pitchFamily="34" charset="0"/>
                <a:cs typeface="Times New Roman" panose="02020603050405020304" pitchFamily="18" charset="0"/>
              </a:rPr>
              <a:t>4. </a:t>
            </a:r>
            <a:r>
              <a:rPr lang="en-US" sz="1600" dirty="0">
                <a:latin typeface="Calibri" panose="020F0502020204030204" pitchFamily="34" charset="0"/>
                <a:ea typeface="Calibri" panose="020F0502020204030204" pitchFamily="34" charset="0"/>
                <a:cs typeface="Times New Roman" panose="02020603050405020304" pitchFamily="18" charset="0"/>
              </a:rPr>
              <a:t>Science for Society II, </a:t>
            </a:r>
            <a:r>
              <a:rPr lang="en-US" sz="1600" dirty="0" err="1">
                <a:latin typeface="Calibri" panose="020F0502020204030204" pitchFamily="34" charset="0"/>
                <a:ea typeface="Calibri" panose="020F0502020204030204" pitchFamily="34" charset="0"/>
                <a:cs typeface="Times New Roman" panose="02020603050405020304" pitchFamily="18" charset="0"/>
              </a:rPr>
              <a:t>NdS</a:t>
            </a:r>
            <a:r>
              <a:rPr lang="en-US" sz="1600" dirty="0">
                <a:latin typeface="Calibri" panose="020F0502020204030204" pitchFamily="34" charset="0"/>
                <a:ea typeface="Calibri" panose="020F0502020204030204" pitchFamily="34" charset="0"/>
                <a:cs typeface="Times New Roman" panose="02020603050405020304" pitchFamily="18" charset="0"/>
              </a:rPr>
              <a:t>-II/SP/0295/2023/01, The importance of proton radiotherapy in the treatment of patients with central nervous system tumors,  </a:t>
            </a:r>
            <a:r>
              <a:rPr lang="en-US" sz="1600" b="1" dirty="0">
                <a:latin typeface="Calibri" panose="020F0502020204030204" pitchFamily="34" charset="0"/>
                <a:ea typeface="Calibri" panose="020F0502020204030204" pitchFamily="34" charset="0"/>
                <a:cs typeface="Times New Roman" panose="02020603050405020304" pitchFamily="18" charset="0"/>
              </a:rPr>
              <a:t>Justyna </a:t>
            </a:r>
            <a:r>
              <a:rPr lang="en-US" sz="1600" b="1" dirty="0" err="1">
                <a:latin typeface="Calibri" panose="020F0502020204030204" pitchFamily="34" charset="0"/>
                <a:ea typeface="Calibri" panose="020F0502020204030204" pitchFamily="34" charset="0"/>
                <a:cs typeface="Times New Roman" panose="02020603050405020304" pitchFamily="18" charset="0"/>
              </a:rPr>
              <a:t>Miszczyk</a:t>
            </a:r>
            <a:r>
              <a:rPr lang="en-US" sz="1600" dirty="0">
                <a:latin typeface="Calibri" panose="020F0502020204030204" pitchFamily="34" charset="0"/>
                <a:ea typeface="Calibri" panose="020F0502020204030204" pitchFamily="34" charset="0"/>
                <a:cs typeface="Times New Roman" panose="02020603050405020304" pitchFamily="18" charset="0"/>
              </a:rPr>
              <a:t>, 21.12.2023 - 20.12.2026, </a:t>
            </a:r>
            <a:r>
              <a:rPr lang="en-US" sz="1600" b="1" dirty="0">
                <a:latin typeface="Calibri" panose="020F0502020204030204" pitchFamily="34" charset="0"/>
                <a:ea typeface="Calibri" panose="020F0502020204030204" pitchFamily="34" charset="0"/>
                <a:cs typeface="Times New Roman" panose="02020603050405020304" pitchFamily="18" charset="0"/>
              </a:rPr>
              <a:t>1 000 000 </a:t>
            </a:r>
            <a:r>
              <a:rPr lang="pl-PL" sz="1600" b="1" dirty="0">
                <a:latin typeface="Calibri" panose="020F0502020204030204" pitchFamily="34" charset="0"/>
                <a:ea typeface="Calibri" panose="020F0502020204030204" pitchFamily="34" charset="0"/>
                <a:cs typeface="Times New Roman" panose="02020603050405020304" pitchFamily="18" charset="0"/>
              </a:rPr>
              <a:t>zł</a:t>
            </a:r>
          </a:p>
          <a:p>
            <a:pPr>
              <a:lnSpc>
                <a:spcPct val="107000"/>
              </a:lnSpc>
              <a:spcAft>
                <a:spcPts val="800"/>
              </a:spcAft>
            </a:pPr>
            <a:r>
              <a:rPr lang="pl-PL" sz="1600" dirty="0">
                <a:latin typeface="Calibri" panose="020F0502020204030204" pitchFamily="34" charset="0"/>
                <a:ea typeface="Calibri" panose="020F0502020204030204" pitchFamily="34" charset="0"/>
                <a:cs typeface="Times New Roman" panose="02020603050405020304" pitchFamily="18" charset="0"/>
              </a:rPr>
              <a:t>5. </a:t>
            </a:r>
            <a:r>
              <a:rPr lang="en-US" sz="1600" dirty="0">
                <a:latin typeface="Calibri" panose="020F0502020204030204" pitchFamily="34" charset="0"/>
                <a:ea typeface="Calibri" panose="020F0502020204030204" pitchFamily="34" charset="0"/>
                <a:cs typeface="Times New Roman" panose="02020603050405020304" pitchFamily="18" charset="0"/>
              </a:rPr>
              <a:t>Science for Society </a:t>
            </a:r>
            <a:r>
              <a:rPr lang="en-US" sz="1600" dirty="0" err="1">
                <a:latin typeface="Calibri" panose="020F0502020204030204" pitchFamily="34" charset="0"/>
                <a:ea typeface="Calibri" panose="020F0502020204030204" pitchFamily="34" charset="0"/>
                <a:cs typeface="Times New Roman" panose="02020603050405020304" pitchFamily="18" charset="0"/>
              </a:rPr>
              <a:t>NdS</a:t>
            </a:r>
            <a:r>
              <a:rPr lang="en-US" sz="1600" dirty="0">
                <a:latin typeface="Calibri" panose="020F0502020204030204" pitchFamily="34" charset="0"/>
                <a:ea typeface="Calibri" panose="020F0502020204030204" pitchFamily="34" charset="0"/>
                <a:cs typeface="Times New Roman" panose="02020603050405020304" pitchFamily="18" charset="0"/>
              </a:rPr>
              <a:t>-II/SP/0292/2024/01,  Optimization of irradiation methods and </a:t>
            </a:r>
            <a:r>
              <a:rPr lang="en-US" sz="1600" dirty="0" err="1">
                <a:latin typeface="Calibri" panose="020F0502020204030204" pitchFamily="34" charset="0"/>
                <a:ea typeface="Calibri" panose="020F0502020204030204" pitchFamily="34" charset="0"/>
                <a:cs typeface="Times New Roman" panose="02020603050405020304" pitchFamily="18" charset="0"/>
              </a:rPr>
              <a:t>dosimetric</a:t>
            </a:r>
            <a:r>
              <a:rPr lang="en-US" sz="1600" dirty="0">
                <a:latin typeface="Calibri" panose="020F0502020204030204" pitchFamily="34" charset="0"/>
                <a:ea typeface="Calibri" panose="020F0502020204030204" pitchFamily="34" charset="0"/>
                <a:cs typeface="Times New Roman" panose="02020603050405020304" pitchFamily="18" charset="0"/>
              </a:rPr>
              <a:t> characteristics of the FLASH proton beam, </a:t>
            </a:r>
            <a:r>
              <a:rPr lang="en-US" sz="1600" b="1" dirty="0">
                <a:latin typeface="Calibri" panose="020F0502020204030204" pitchFamily="34" charset="0"/>
                <a:ea typeface="Calibri" panose="020F0502020204030204" pitchFamily="34" charset="0"/>
                <a:cs typeface="Times New Roman" panose="02020603050405020304" pitchFamily="18" charset="0"/>
              </a:rPr>
              <a:t>Marzena </a:t>
            </a:r>
            <a:r>
              <a:rPr lang="en-US" sz="1600" b="1" dirty="0" err="1">
                <a:latin typeface="Calibri" panose="020F0502020204030204" pitchFamily="34" charset="0"/>
                <a:ea typeface="Calibri" panose="020F0502020204030204" pitchFamily="34" charset="0"/>
                <a:cs typeface="Times New Roman" panose="02020603050405020304" pitchFamily="18" charset="0"/>
              </a:rPr>
              <a:t>Rydygier</a:t>
            </a:r>
            <a:r>
              <a:rPr lang="en-US" sz="1600" dirty="0">
                <a:latin typeface="Calibri" panose="020F0502020204030204" pitchFamily="34" charset="0"/>
                <a:ea typeface="Calibri" panose="020F0502020204030204" pitchFamily="34" charset="0"/>
                <a:cs typeface="Times New Roman" panose="02020603050405020304" pitchFamily="18" charset="0"/>
              </a:rPr>
              <a:t>, 29.03.2024 - 28.03.2027, </a:t>
            </a:r>
            <a:r>
              <a:rPr lang="en-US" sz="1600" b="1" dirty="0">
                <a:latin typeface="Calibri" panose="020F0502020204030204" pitchFamily="34" charset="0"/>
                <a:ea typeface="Calibri" panose="020F0502020204030204" pitchFamily="34" charset="0"/>
                <a:cs typeface="Times New Roman" panose="02020603050405020304" pitchFamily="18" charset="0"/>
              </a:rPr>
              <a:t>1 000 000 </a:t>
            </a:r>
            <a:r>
              <a:rPr lang="pl-PL" sz="1600" b="1" dirty="0">
                <a:latin typeface="Calibri" panose="020F0502020204030204" pitchFamily="34" charset="0"/>
                <a:ea typeface="Calibri" panose="020F0502020204030204" pitchFamily="34" charset="0"/>
                <a:cs typeface="Times New Roman" panose="02020603050405020304" pitchFamily="18" charset="0"/>
              </a:rPr>
              <a:t>zł</a:t>
            </a:r>
          </a:p>
          <a:p>
            <a:pPr>
              <a:lnSpc>
                <a:spcPct val="107000"/>
              </a:lnSpc>
              <a:spcAft>
                <a:spcPts val="800"/>
              </a:spcAft>
            </a:pPr>
            <a:r>
              <a:rPr lang="pl-PL" sz="1600" dirty="0">
                <a:latin typeface="Calibri" panose="020F0502020204030204" pitchFamily="34" charset="0"/>
                <a:ea typeface="Calibri" panose="020F0502020204030204" pitchFamily="34" charset="0"/>
                <a:cs typeface="Times New Roman" panose="02020603050405020304" pitchFamily="18" charset="0"/>
              </a:rPr>
              <a:t>6. </a:t>
            </a:r>
            <a:r>
              <a:rPr lang="en-US" sz="1600" dirty="0">
                <a:latin typeface="Calibri" panose="020F0502020204030204" pitchFamily="34" charset="0"/>
                <a:ea typeface="Calibri" panose="020F0502020204030204" pitchFamily="34" charset="0"/>
                <a:cs typeface="Times New Roman" panose="02020603050405020304" pitchFamily="18" charset="0"/>
              </a:rPr>
              <a:t>Science for Society 01.01.2025,  </a:t>
            </a:r>
            <a:r>
              <a:rPr lang="en-US" sz="1600" dirty="0" err="1">
                <a:latin typeface="Calibri" panose="020F0502020204030204" pitchFamily="34" charset="0"/>
                <a:ea typeface="Calibri" panose="020F0502020204030204" pitchFamily="34" charset="0"/>
                <a:cs typeface="Times New Roman" panose="02020603050405020304" pitchFamily="18" charset="0"/>
              </a:rPr>
              <a:t>NdS</a:t>
            </a:r>
            <a:r>
              <a:rPr lang="en-US" sz="1600" dirty="0">
                <a:latin typeface="Calibri" panose="020F0502020204030204" pitchFamily="34" charset="0"/>
                <a:ea typeface="Calibri" panose="020F0502020204030204" pitchFamily="34" charset="0"/>
                <a:cs typeface="Times New Roman" panose="02020603050405020304" pitchFamily="18" charset="0"/>
              </a:rPr>
              <a:t>/544748/2021/2021, Application of computational dosimetry in proton radiotherapy of oncological patients, </a:t>
            </a:r>
            <a:r>
              <a:rPr lang="en-US" sz="1600" b="1" dirty="0">
                <a:latin typeface="Calibri" panose="020F0502020204030204" pitchFamily="34" charset="0"/>
                <a:ea typeface="Calibri" panose="020F0502020204030204" pitchFamily="34" charset="0"/>
                <a:cs typeface="Times New Roman" panose="02020603050405020304" pitchFamily="18" charset="0"/>
              </a:rPr>
              <a:t>Antoni </a:t>
            </a:r>
            <a:r>
              <a:rPr lang="en-US" sz="1600" b="1" dirty="0" err="1">
                <a:latin typeface="Calibri" panose="020F0502020204030204" pitchFamily="34" charset="0"/>
                <a:ea typeface="Calibri" panose="020F0502020204030204" pitchFamily="34" charset="0"/>
                <a:cs typeface="Times New Roman" panose="02020603050405020304" pitchFamily="18" charset="0"/>
              </a:rPr>
              <a:t>Ruciński</a:t>
            </a:r>
            <a:r>
              <a:rPr lang="en-US" sz="1600" dirty="0">
                <a:latin typeface="Calibri" panose="020F0502020204030204" pitchFamily="34" charset="0"/>
                <a:ea typeface="Calibri" panose="020F0502020204030204" pitchFamily="34" charset="0"/>
                <a:cs typeface="Times New Roman" panose="02020603050405020304" pitchFamily="18" charset="0"/>
              </a:rPr>
              <a:t>,  02.09.2022 - 01.01.2025, </a:t>
            </a:r>
            <a:r>
              <a:rPr lang="en-US" sz="1600" b="1" dirty="0">
                <a:latin typeface="Calibri" panose="020F0502020204030204" pitchFamily="34" charset="0"/>
                <a:ea typeface="Calibri" panose="020F0502020204030204" pitchFamily="34" charset="0"/>
                <a:cs typeface="Times New Roman" panose="02020603050405020304" pitchFamily="18" charset="0"/>
              </a:rPr>
              <a:t>1 570 200 </a:t>
            </a:r>
            <a:r>
              <a:rPr lang="en-US" sz="1600" b="1" dirty="0" err="1">
                <a:latin typeface="Calibri" panose="020F0502020204030204" pitchFamily="34" charset="0"/>
                <a:ea typeface="Calibri" panose="020F0502020204030204" pitchFamily="34" charset="0"/>
                <a:cs typeface="Times New Roman" panose="02020603050405020304" pitchFamily="18" charset="0"/>
              </a:rPr>
              <a:t>zł</a:t>
            </a:r>
            <a:endParaRPr lang="pl-PL"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600" dirty="0">
                <a:latin typeface="Calibri" panose="020F0502020204030204" pitchFamily="34" charset="0"/>
                <a:ea typeface="Calibri" panose="020F0502020204030204" pitchFamily="34" charset="0"/>
                <a:cs typeface="Times New Roman" panose="02020603050405020304" pitchFamily="18" charset="0"/>
              </a:rPr>
              <a:t>7. </a:t>
            </a:r>
            <a:r>
              <a:rPr lang="en-US" sz="1600" dirty="0">
                <a:latin typeface="Calibri" panose="020F0502020204030204" pitchFamily="34" charset="0"/>
                <a:ea typeface="Calibri" panose="020F0502020204030204" pitchFamily="34" charset="0"/>
                <a:cs typeface="Times New Roman" panose="02020603050405020304" pitchFamily="18" charset="0"/>
              </a:rPr>
              <a:t>Weave-UNISONO,  Computational and Experimental </a:t>
            </a:r>
            <a:r>
              <a:rPr lang="en-US" sz="1600" dirty="0" err="1">
                <a:latin typeface="Calibri" panose="020F0502020204030204" pitchFamily="34" charset="0"/>
                <a:ea typeface="Calibri" panose="020F0502020204030204" pitchFamily="34" charset="0"/>
                <a:cs typeface="Times New Roman" panose="02020603050405020304" pitchFamily="18" charset="0"/>
              </a:rPr>
              <a:t>Nanodosimetry</a:t>
            </a:r>
            <a:r>
              <a:rPr lang="en-US" sz="1600" dirty="0">
                <a:latin typeface="Calibri" panose="020F0502020204030204" pitchFamily="34" charset="0"/>
                <a:ea typeface="Calibri" panose="020F0502020204030204" pitchFamily="34" charset="0"/>
                <a:cs typeface="Times New Roman" panose="02020603050405020304" pitchFamily="18" charset="0"/>
              </a:rPr>
              <a:t> in Proton Radiotherapy, </a:t>
            </a:r>
            <a:r>
              <a:rPr lang="en-US" sz="1600" b="1" dirty="0">
                <a:latin typeface="Calibri" panose="020F0502020204030204" pitchFamily="34" charset="0"/>
                <a:ea typeface="Calibri" panose="020F0502020204030204" pitchFamily="34" charset="0"/>
                <a:cs typeface="Times New Roman" panose="02020603050405020304" pitchFamily="18" charset="0"/>
              </a:rPr>
              <a:t>Antoni </a:t>
            </a:r>
            <a:r>
              <a:rPr lang="en-US" sz="1600" b="1" dirty="0" err="1">
                <a:latin typeface="Calibri" panose="020F0502020204030204" pitchFamily="34" charset="0"/>
                <a:ea typeface="Calibri" panose="020F0502020204030204" pitchFamily="34" charset="0"/>
                <a:cs typeface="Times New Roman" panose="02020603050405020304" pitchFamily="18" charset="0"/>
              </a:rPr>
              <a:t>Ruciński</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b="1" dirty="0">
                <a:latin typeface="Calibri" panose="020F0502020204030204" pitchFamily="34" charset="0"/>
                <a:ea typeface="Calibri" panose="020F0502020204030204" pitchFamily="34" charset="0"/>
                <a:cs typeface="Times New Roman" panose="02020603050405020304" pitchFamily="18" charset="0"/>
              </a:rPr>
              <a:t>3 343 200 </a:t>
            </a:r>
            <a:r>
              <a:rPr lang="en-US" sz="1600" b="1" dirty="0" err="1">
                <a:latin typeface="Calibri" panose="020F0502020204030204" pitchFamily="34" charset="0"/>
                <a:ea typeface="Calibri" panose="020F0502020204030204" pitchFamily="34" charset="0"/>
                <a:cs typeface="Times New Roman" panose="02020603050405020304" pitchFamily="18" charset="0"/>
              </a:rPr>
              <a:t>zł</a:t>
            </a:r>
            <a:r>
              <a:rPr lang="en-US" sz="1600" b="1"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 48 months</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600" dirty="0">
                <a:latin typeface="Calibri" panose="020F0502020204030204" pitchFamily="34" charset="0"/>
                <a:ea typeface="Calibri" panose="020F0502020204030204" pitchFamily="34" charset="0"/>
                <a:cs typeface="Times New Roman" panose="02020603050405020304" pitchFamily="18" charset="0"/>
              </a:rPr>
              <a:t>8. </a:t>
            </a:r>
            <a:r>
              <a:rPr lang="en-US" sz="1600" dirty="0">
                <a:latin typeface="Calibri" panose="020F0502020204030204" pitchFamily="34" charset="0"/>
                <a:ea typeface="Calibri" panose="020F0502020204030204" pitchFamily="34" charset="0"/>
                <a:cs typeface="Times New Roman" panose="02020603050405020304" pitchFamily="18" charset="0"/>
              </a:rPr>
              <a:t>SONATA BIS-14, From Plasmid DNA to FLASH Radiotherapy: Experiments and Computations, </a:t>
            </a:r>
            <a:r>
              <a:rPr lang="en-US" sz="1600" b="1" dirty="0">
                <a:latin typeface="Calibri" panose="020F0502020204030204" pitchFamily="34" charset="0"/>
                <a:ea typeface="Calibri" panose="020F0502020204030204" pitchFamily="34" charset="0"/>
                <a:cs typeface="Times New Roman" panose="02020603050405020304" pitchFamily="18" charset="0"/>
              </a:rPr>
              <a:t>Antoni </a:t>
            </a:r>
            <a:r>
              <a:rPr lang="en-US" sz="1600" b="1" dirty="0" err="1">
                <a:latin typeface="Calibri" panose="020F0502020204030204" pitchFamily="34" charset="0"/>
                <a:ea typeface="Calibri" panose="020F0502020204030204" pitchFamily="34" charset="0"/>
                <a:cs typeface="Times New Roman" panose="02020603050405020304" pitchFamily="18" charset="0"/>
              </a:rPr>
              <a:t>Ruciński</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b="1" dirty="0">
                <a:latin typeface="Calibri" panose="020F0502020204030204" pitchFamily="34" charset="0"/>
                <a:ea typeface="Calibri" panose="020F0502020204030204" pitchFamily="34" charset="0"/>
                <a:cs typeface="Times New Roman" panose="02020603050405020304" pitchFamily="18" charset="0"/>
              </a:rPr>
              <a:t>5 536 200,00 </a:t>
            </a:r>
            <a:r>
              <a:rPr lang="en-US" sz="1600" dirty="0" err="1">
                <a:latin typeface="Calibri" panose="020F0502020204030204" pitchFamily="34" charset="0"/>
                <a:ea typeface="Calibri" panose="020F0502020204030204" pitchFamily="34" charset="0"/>
                <a:cs typeface="Times New Roman" panose="02020603050405020304" pitchFamily="18" charset="0"/>
              </a:rPr>
              <a:t>zł</a:t>
            </a:r>
            <a:r>
              <a:rPr lang="en-US" sz="1600" dirty="0">
                <a:latin typeface="Calibri" panose="020F0502020204030204" pitchFamily="34" charset="0"/>
                <a:ea typeface="Calibri" panose="020F0502020204030204" pitchFamily="34" charset="0"/>
                <a:cs typeface="Times New Roman" panose="02020603050405020304" pitchFamily="18" charset="0"/>
              </a:rPr>
              <a:t> </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600" dirty="0">
                <a:latin typeface="Calibri" panose="020F0502020204030204" pitchFamily="34" charset="0"/>
                <a:ea typeface="Calibri" panose="020F0502020204030204" pitchFamily="34" charset="0"/>
                <a:cs typeface="Times New Roman" panose="02020603050405020304" pitchFamily="18" charset="0"/>
              </a:rPr>
              <a:t>9. </a:t>
            </a:r>
            <a:r>
              <a:rPr lang="en-US" sz="1600" dirty="0">
                <a:latin typeface="Calibri" panose="020F0502020204030204" pitchFamily="34" charset="0"/>
                <a:ea typeface="Calibri" panose="020F0502020204030204" pitchFamily="34" charset="0"/>
                <a:cs typeface="Times New Roman" panose="02020603050405020304" pitchFamily="18" charset="0"/>
              </a:rPr>
              <a:t>Pianoforte: KAYAC+: Knowledge on outcome of adolescent and young adults with cancer – </a:t>
            </a:r>
            <a:r>
              <a:rPr lang="en-US" sz="1600" b="1" dirty="0">
                <a:latin typeface="Calibri" panose="020F0502020204030204" pitchFamily="34" charset="0"/>
                <a:ea typeface="Calibri" panose="020F0502020204030204" pitchFamily="34" charset="0"/>
                <a:cs typeface="Times New Roman" panose="02020603050405020304" pitchFamily="18" charset="0"/>
              </a:rPr>
              <a:t>Renata </a:t>
            </a:r>
            <a:r>
              <a:rPr lang="en-US" sz="1600" b="1" dirty="0" err="1">
                <a:latin typeface="Calibri" panose="020F0502020204030204" pitchFamily="34" charset="0"/>
                <a:ea typeface="Calibri" panose="020F0502020204030204" pitchFamily="34" charset="0"/>
                <a:cs typeface="Times New Roman" panose="02020603050405020304" pitchFamily="18" charset="0"/>
              </a:rPr>
              <a:t>Kopeć</a:t>
            </a:r>
            <a:r>
              <a:rPr lang="en-US" sz="1600" b="1"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(in signature)</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600" dirty="0">
                <a:latin typeface="Calibri" panose="020F0502020204030204" pitchFamily="34" charset="0"/>
                <a:ea typeface="Calibri" panose="020F0502020204030204" pitchFamily="34" charset="0"/>
                <a:cs typeface="Times New Roman" panose="02020603050405020304" pitchFamily="18" charset="0"/>
              </a:rPr>
              <a:t>10. NCN SONATA  2021/43/D/ST5/03042  </a:t>
            </a:r>
            <a:r>
              <a:rPr lang="en-US" sz="1600" dirty="0">
                <a:latin typeface="Calibri" panose="020F0502020204030204" pitchFamily="34" charset="0"/>
                <a:ea typeface="Calibri" panose="020F0502020204030204" pitchFamily="34" charset="0"/>
                <a:cs typeface="Times New Roman" panose="02020603050405020304" pitchFamily="18" charset="0"/>
              </a:rPr>
              <a:t>3D dosimetry based on optically stimulated luminescence - facilitating the high-resolution proton radiotherapy</a:t>
            </a:r>
            <a:r>
              <a:rPr lang="pl-PL" sz="1600" dirty="0">
                <a:latin typeface="Calibri" panose="020F0502020204030204" pitchFamily="34" charset="0"/>
                <a:ea typeface="Calibri" panose="020F0502020204030204" pitchFamily="34" charset="0"/>
                <a:cs typeface="Times New Roman" panose="02020603050405020304" pitchFamily="18" charset="0"/>
              </a:rPr>
              <a:t>, </a:t>
            </a:r>
            <a:r>
              <a:rPr lang="pl-PL" sz="1600" b="1" dirty="0" err="1">
                <a:latin typeface="Calibri" panose="020F0502020204030204" pitchFamily="34" charset="0"/>
                <a:ea typeface="Calibri" panose="020F0502020204030204" pitchFamily="34" charset="0"/>
                <a:cs typeface="Times New Roman" panose="02020603050405020304" pitchFamily="18" charset="0"/>
              </a:rPr>
              <a:t>Michal</a:t>
            </a:r>
            <a:r>
              <a:rPr lang="pl-PL" sz="1600" b="1" dirty="0">
                <a:latin typeface="Calibri" panose="020F0502020204030204" pitchFamily="34" charset="0"/>
                <a:ea typeface="Calibri" panose="020F0502020204030204" pitchFamily="34" charset="0"/>
                <a:cs typeface="Times New Roman" panose="02020603050405020304" pitchFamily="18" charset="0"/>
              </a:rPr>
              <a:t> </a:t>
            </a:r>
            <a:r>
              <a:rPr lang="pl-PL" sz="1600" b="1" dirty="0" err="1">
                <a:latin typeface="Calibri" panose="020F0502020204030204" pitchFamily="34" charset="0"/>
                <a:ea typeface="Calibri" panose="020F0502020204030204" pitchFamily="34" charset="0"/>
                <a:cs typeface="Times New Roman" panose="02020603050405020304" pitchFamily="18" charset="0"/>
              </a:rPr>
              <a:t>Sądel</a:t>
            </a:r>
            <a:r>
              <a:rPr lang="pl-PL" sz="1600" b="1" dirty="0">
                <a:latin typeface="Calibri" panose="020F0502020204030204" pitchFamily="34" charset="0"/>
                <a:ea typeface="Calibri" panose="020F0502020204030204" pitchFamily="34" charset="0"/>
                <a:cs typeface="Times New Roman" panose="02020603050405020304" pitchFamily="18" charset="0"/>
              </a:rPr>
              <a:t>, 2022-2025 (810 000 zł) NZ63</a:t>
            </a:r>
          </a:p>
        </p:txBody>
      </p:sp>
    </p:spTree>
    <p:extLst>
      <p:ext uri="{BB962C8B-B14F-4D97-AF65-F5344CB8AC3E}">
        <p14:creationId xmlns:p14="http://schemas.microsoft.com/office/powerpoint/2010/main" val="291693051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BBD6D-9921-B000-2953-51D61C1E2530}"/>
            </a:ext>
          </a:extLst>
        </p:cNvPr>
        <p:cNvGrpSpPr/>
        <p:nvPr/>
      </p:nvGrpSpPr>
      <p:grpSpPr>
        <a:xfrm>
          <a:off x="0" y="0"/>
          <a:ext cx="0" cy="0"/>
          <a:chOff x="0" y="0"/>
          <a:chExt cx="0" cy="0"/>
        </a:xfrm>
      </p:grpSpPr>
      <p:sp>
        <p:nvSpPr>
          <p:cNvPr id="4" name="Text Box 3">
            <a:extLst>
              <a:ext uri="{FF2B5EF4-FFF2-40B4-BE49-F238E27FC236}">
                <a16:creationId xmlns:a16="http://schemas.microsoft.com/office/drawing/2014/main" id="{4E01C57D-9AF3-E4B9-6AE9-898034B9646C}"/>
              </a:ext>
            </a:extLst>
          </p:cNvPr>
          <p:cNvSpPr txBox="1">
            <a:spLocks noChangeArrowheads="1"/>
          </p:cNvSpPr>
          <p:nvPr/>
        </p:nvSpPr>
        <p:spPr bwMode="auto">
          <a:xfrm>
            <a:off x="1562440" y="2259733"/>
            <a:ext cx="9693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r>
              <a:rPr lang="pl-PL" sz="2400" b="1" i="1" dirty="0" err="1">
                <a:solidFill>
                  <a:schemeClr val="accent5">
                    <a:lumMod val="75000"/>
                  </a:schemeClr>
                </a:solidFill>
                <a:latin typeface="Arial" panose="020B0604020202020204" pitchFamily="34" charset="0"/>
                <a:cs typeface="Arial" panose="020B0604020202020204" pitchFamily="34" charset="0"/>
              </a:rPr>
              <a:t>Radiation</a:t>
            </a:r>
            <a:r>
              <a:rPr lang="pl-PL" sz="2400" b="1" i="1" dirty="0">
                <a:solidFill>
                  <a:schemeClr val="accent5">
                    <a:lumMod val="75000"/>
                  </a:schemeClr>
                </a:solidFill>
                <a:latin typeface="Arial" panose="020B0604020202020204" pitchFamily="34" charset="0"/>
                <a:cs typeface="Arial" panose="020B0604020202020204" pitchFamily="34" charset="0"/>
              </a:rPr>
              <a:t> </a:t>
            </a:r>
            <a:r>
              <a:rPr lang="pl-PL" sz="2400" b="1" i="1" dirty="0" err="1">
                <a:solidFill>
                  <a:schemeClr val="accent5">
                    <a:lumMod val="75000"/>
                  </a:schemeClr>
                </a:solidFill>
                <a:latin typeface="Arial" panose="020B0604020202020204" pitchFamily="34" charset="0"/>
                <a:cs typeface="Arial" panose="020B0604020202020204" pitchFamily="34" charset="0"/>
              </a:rPr>
              <a:t>physics</a:t>
            </a:r>
            <a:r>
              <a:rPr lang="pl-PL" sz="2400" b="1" i="1" dirty="0">
                <a:solidFill>
                  <a:schemeClr val="accent5">
                    <a:lumMod val="75000"/>
                  </a:schemeClr>
                </a:solidFill>
                <a:latin typeface="Arial" panose="020B0604020202020204" pitchFamily="34" charset="0"/>
                <a:cs typeface="Arial" panose="020B0604020202020204" pitchFamily="34" charset="0"/>
              </a:rPr>
              <a:t> </a:t>
            </a:r>
            <a:r>
              <a:rPr lang="pl-PL" sz="2400" b="1" i="1" dirty="0" err="1">
                <a:solidFill>
                  <a:schemeClr val="accent5">
                    <a:lumMod val="75000"/>
                  </a:schemeClr>
                </a:solidFill>
                <a:latin typeface="Arial" panose="020B0604020202020204" pitchFamily="34" charset="0"/>
                <a:cs typeface="Arial" panose="020B0604020202020204" pitchFamily="34" charset="0"/>
              </a:rPr>
              <a:t>contribution</a:t>
            </a:r>
            <a:r>
              <a:rPr lang="pl-PL" sz="2400" b="1" i="1" dirty="0">
                <a:solidFill>
                  <a:schemeClr val="accent5">
                    <a:lumMod val="75000"/>
                  </a:schemeClr>
                </a:solidFill>
                <a:latin typeface="Arial" panose="020B0604020202020204" pitchFamily="34" charset="0"/>
                <a:cs typeface="Arial" panose="020B0604020202020204" pitchFamily="34" charset="0"/>
              </a:rPr>
              <a:t> to </a:t>
            </a:r>
            <a:r>
              <a:rPr lang="pl-PL" sz="2400" b="1" i="1" dirty="0" err="1">
                <a:solidFill>
                  <a:schemeClr val="accent5">
                    <a:lumMod val="75000"/>
                  </a:schemeClr>
                </a:solidFill>
                <a:latin typeface="Arial" panose="020B0604020202020204" pitchFamily="34" charset="0"/>
                <a:cs typeface="Arial" panose="020B0604020202020204" pitchFamily="34" charset="0"/>
              </a:rPr>
              <a:t>medicine</a:t>
            </a:r>
            <a:r>
              <a:rPr lang="pl-PL" sz="2400" b="1" i="1" dirty="0">
                <a:solidFill>
                  <a:schemeClr val="accent5">
                    <a:lumMod val="75000"/>
                  </a:schemeClr>
                </a:solidFill>
                <a:latin typeface="Arial" panose="020B0604020202020204" pitchFamily="34" charset="0"/>
                <a:cs typeface="Arial" panose="020B0604020202020204" pitchFamily="34" charset="0"/>
              </a:rPr>
              <a:t>:  </a:t>
            </a:r>
            <a:r>
              <a:rPr lang="pl-PL" sz="2400" b="1" i="1" dirty="0" err="1">
                <a:solidFill>
                  <a:schemeClr val="accent5">
                    <a:lumMod val="75000"/>
                  </a:schemeClr>
                </a:solidFill>
                <a:latin typeface="Arial" panose="020B0604020202020204" pitchFamily="34" charset="0"/>
                <a:cs typeface="Arial" panose="020B0604020202020204" pitchFamily="34" charset="0"/>
              </a:rPr>
              <a:t>where</a:t>
            </a:r>
            <a:r>
              <a:rPr lang="pl-PL" sz="2400" b="1" i="1" dirty="0">
                <a:solidFill>
                  <a:schemeClr val="accent5">
                    <a:lumMod val="75000"/>
                  </a:schemeClr>
                </a:solidFill>
                <a:latin typeface="Arial" panose="020B0604020202020204" pitchFamily="34" charset="0"/>
                <a:cs typeface="Arial" panose="020B0604020202020204" pitchFamily="34" charset="0"/>
              </a:rPr>
              <a:t> do we go?</a:t>
            </a:r>
            <a:r>
              <a:rPr lang="en-US" sz="2400" b="1" i="1" noProof="0" dirty="0">
                <a:solidFill>
                  <a:schemeClr val="accent5">
                    <a:lumMod val="7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84285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2F5FDA6E-D15F-4342-8CF7-8FCC3353358F}"/>
              </a:ext>
            </a:extLst>
          </p:cNvPr>
          <p:cNvSpPr txBox="1">
            <a:spLocks noChangeArrowheads="1"/>
          </p:cNvSpPr>
          <p:nvPr/>
        </p:nvSpPr>
        <p:spPr bwMode="auto">
          <a:xfrm>
            <a:off x="738366" y="188636"/>
            <a:ext cx="11148417"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i="1" dirty="0">
                <a:solidFill>
                  <a:srgbClr val="0070C0"/>
                </a:solidFill>
                <a:latin typeface="Arial" panose="020B0604020202020204" pitchFamily="34" charset="0"/>
                <a:cs typeface="Arial" panose="020B0604020202020204" pitchFamily="34" charset="0"/>
              </a:rPr>
              <a:t>Challenges:  proton range uncertainty </a:t>
            </a:r>
            <a:endParaRPr lang="en-US" altLang="pl-PL" sz="2400" b="1" i="1" dirty="0">
              <a:solidFill>
                <a:srgbClr val="0070C0"/>
              </a:solidFill>
              <a:latin typeface="Arial" panose="020B0604020202020204" pitchFamily="34" charset="0"/>
              <a:cs typeface="Arial" panose="020B0604020202020204" pitchFamily="34" charset="0"/>
            </a:endParaRPr>
          </a:p>
        </p:txBody>
      </p:sp>
      <p:pic>
        <p:nvPicPr>
          <p:cNvPr id="7" name="Obraz 6">
            <a:extLst>
              <a:ext uri="{FF2B5EF4-FFF2-40B4-BE49-F238E27FC236}">
                <a16:creationId xmlns:a16="http://schemas.microsoft.com/office/drawing/2014/main" id="{3F6C775F-A994-4289-9DC4-478B3AC70C94}"/>
              </a:ext>
            </a:extLst>
          </p:cNvPr>
          <p:cNvPicPr>
            <a:picLocks noChangeAspect="1"/>
          </p:cNvPicPr>
          <p:nvPr/>
        </p:nvPicPr>
        <p:blipFill>
          <a:blip r:embed="rId3"/>
          <a:stretch>
            <a:fillRect/>
          </a:stretch>
        </p:blipFill>
        <p:spPr>
          <a:xfrm>
            <a:off x="7912943" y="1096494"/>
            <a:ext cx="3371948" cy="4159931"/>
          </a:xfrm>
          <a:prstGeom prst="rect">
            <a:avLst/>
          </a:prstGeom>
        </p:spPr>
      </p:pic>
      <p:cxnSp>
        <p:nvCxnSpPr>
          <p:cNvPr id="9" name="Łącznik prosty ze strzałką 8">
            <a:extLst>
              <a:ext uri="{FF2B5EF4-FFF2-40B4-BE49-F238E27FC236}">
                <a16:creationId xmlns:a16="http://schemas.microsoft.com/office/drawing/2014/main" id="{8D14AF6A-5CC2-4E17-A813-AE28386CC5EE}"/>
              </a:ext>
            </a:extLst>
          </p:cNvPr>
          <p:cNvCxnSpPr>
            <a:cxnSpLocks/>
          </p:cNvCxnSpPr>
          <p:nvPr/>
        </p:nvCxnSpPr>
        <p:spPr>
          <a:xfrm>
            <a:off x="6362471" y="2460166"/>
            <a:ext cx="3238305" cy="3920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Łącznik prosty ze strzałką 10">
            <a:extLst>
              <a:ext uri="{FF2B5EF4-FFF2-40B4-BE49-F238E27FC236}">
                <a16:creationId xmlns:a16="http://schemas.microsoft.com/office/drawing/2014/main" id="{D6BF3C45-24FB-4142-8B38-9858B1E065D9}"/>
              </a:ext>
            </a:extLst>
          </p:cNvPr>
          <p:cNvCxnSpPr>
            <a:cxnSpLocks/>
          </p:cNvCxnSpPr>
          <p:nvPr/>
        </p:nvCxnSpPr>
        <p:spPr>
          <a:xfrm>
            <a:off x="6362471" y="2932509"/>
            <a:ext cx="3613797"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Łącznik prosty ze strzałką 11">
            <a:extLst>
              <a:ext uri="{FF2B5EF4-FFF2-40B4-BE49-F238E27FC236}">
                <a16:creationId xmlns:a16="http://schemas.microsoft.com/office/drawing/2014/main" id="{78C89292-5B9E-4C1E-AD5A-37C45FC1AC5C}"/>
              </a:ext>
            </a:extLst>
          </p:cNvPr>
          <p:cNvCxnSpPr>
            <a:cxnSpLocks/>
          </p:cNvCxnSpPr>
          <p:nvPr/>
        </p:nvCxnSpPr>
        <p:spPr>
          <a:xfrm flipV="1">
            <a:off x="6362471" y="3378703"/>
            <a:ext cx="4133965" cy="3527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pole tekstowe 17">
            <a:extLst>
              <a:ext uri="{FF2B5EF4-FFF2-40B4-BE49-F238E27FC236}">
                <a16:creationId xmlns:a16="http://schemas.microsoft.com/office/drawing/2014/main" id="{B0C22158-185C-4286-87C5-A4CF2EBA668E}"/>
              </a:ext>
            </a:extLst>
          </p:cNvPr>
          <p:cNvSpPr txBox="1"/>
          <p:nvPr/>
        </p:nvSpPr>
        <p:spPr>
          <a:xfrm>
            <a:off x="780710" y="1020782"/>
            <a:ext cx="4237998" cy="707886"/>
          </a:xfrm>
          <a:prstGeom prst="rect">
            <a:avLst/>
          </a:prstGeom>
          <a:noFill/>
        </p:spPr>
        <p:txBody>
          <a:bodyPr wrap="square" rtlCol="0">
            <a:spAutoFit/>
          </a:bodyPr>
          <a:lstStyle/>
          <a:p>
            <a:r>
              <a:rPr lang="en-US" sz="2000" dirty="0"/>
              <a:t> Because of range uncertainty</a:t>
            </a:r>
            <a:r>
              <a:rPr lang="pl-PL" sz="2000" dirty="0"/>
              <a:t> </a:t>
            </a:r>
            <a:r>
              <a:rPr lang="en-US" sz="2000" dirty="0"/>
              <a:t> additional margin M is set:</a:t>
            </a:r>
          </a:p>
        </p:txBody>
      </p:sp>
      <p:sp>
        <p:nvSpPr>
          <p:cNvPr id="19" name="Prostokąt 18">
            <a:extLst>
              <a:ext uri="{FF2B5EF4-FFF2-40B4-BE49-F238E27FC236}">
                <a16:creationId xmlns:a16="http://schemas.microsoft.com/office/drawing/2014/main" id="{F5EA63E3-E79F-4FCF-91CA-128F32FAE29D}"/>
              </a:ext>
            </a:extLst>
          </p:cNvPr>
          <p:cNvSpPr/>
          <p:nvPr/>
        </p:nvSpPr>
        <p:spPr>
          <a:xfrm>
            <a:off x="683232" y="1728668"/>
            <a:ext cx="3949194" cy="1323439"/>
          </a:xfrm>
          <a:prstGeom prst="rect">
            <a:avLst/>
          </a:prstGeom>
        </p:spPr>
        <p:txBody>
          <a:bodyPr wrap="square">
            <a:spAutoFit/>
          </a:bodyPr>
          <a:lstStyle/>
          <a:p>
            <a:r>
              <a:rPr lang="en-US" sz="2000" dirty="0"/>
              <a:t>3.5% of the range + 1–3 mm</a:t>
            </a:r>
            <a:endParaRPr lang="pl-PL" sz="2000" dirty="0"/>
          </a:p>
          <a:p>
            <a:endParaRPr lang="pl-PL" sz="2000" dirty="0"/>
          </a:p>
          <a:p>
            <a:r>
              <a:rPr lang="pl-PL" sz="2000" b="1" dirty="0"/>
              <a:t>For </a:t>
            </a:r>
            <a:r>
              <a:rPr lang="en-US" sz="2000" b="1" dirty="0"/>
              <a:t>range</a:t>
            </a:r>
            <a:r>
              <a:rPr lang="pl-PL" sz="2000" b="1" dirty="0"/>
              <a:t> R= 15 cm  -&gt;  M = 8.3 mm</a:t>
            </a:r>
            <a:endParaRPr lang="pl-PL" sz="2000" dirty="0"/>
          </a:p>
          <a:p>
            <a:endParaRPr lang="pl-PL" sz="2000" dirty="0"/>
          </a:p>
        </p:txBody>
      </p:sp>
      <p:sp>
        <p:nvSpPr>
          <p:cNvPr id="21" name="Prostokąt 20">
            <a:extLst>
              <a:ext uri="{FF2B5EF4-FFF2-40B4-BE49-F238E27FC236}">
                <a16:creationId xmlns:a16="http://schemas.microsoft.com/office/drawing/2014/main" id="{4FBB8A63-34A9-466E-8F96-B544B8833FB5}"/>
              </a:ext>
            </a:extLst>
          </p:cNvPr>
          <p:cNvSpPr/>
          <p:nvPr/>
        </p:nvSpPr>
        <p:spPr>
          <a:xfrm>
            <a:off x="4571" y="3899217"/>
            <a:ext cx="5790276" cy="1015663"/>
          </a:xfrm>
          <a:prstGeom prst="rect">
            <a:avLst/>
          </a:prstGeom>
        </p:spPr>
        <p:txBody>
          <a:bodyPr wrap="square">
            <a:spAutoFit/>
          </a:bodyPr>
          <a:lstStyle/>
          <a:p>
            <a:r>
              <a:rPr lang="en-US" sz="2000" b="1" dirty="0"/>
              <a:t>The major source of uncertainty (up to 3%)</a:t>
            </a:r>
            <a:r>
              <a:rPr lang="en-US" sz="2000" dirty="0"/>
              <a:t> </a:t>
            </a:r>
            <a:r>
              <a:rPr lang="pl-PL" sz="2000" dirty="0" err="1"/>
              <a:t>comes</a:t>
            </a:r>
            <a:r>
              <a:rPr lang="pl-PL" sz="2000" dirty="0"/>
              <a:t> from </a:t>
            </a:r>
            <a:r>
              <a:rPr lang="en-US" sz="2000" dirty="0"/>
              <a:t>ambiguity</a:t>
            </a:r>
            <a:r>
              <a:rPr lang="pl-PL" sz="2000" dirty="0"/>
              <a:t> of proton </a:t>
            </a:r>
            <a:r>
              <a:rPr lang="en-US" sz="2000" dirty="0"/>
              <a:t>Stopping Power Ratio (SPR</a:t>
            </a:r>
            <a:r>
              <a:rPr lang="pl-PL" sz="2000" dirty="0"/>
              <a:t>)</a:t>
            </a:r>
            <a:r>
              <a:rPr lang="en-US" sz="2000" b="1" dirty="0"/>
              <a:t>:</a:t>
            </a:r>
          </a:p>
          <a:p>
            <a:endParaRPr lang="en-US" sz="2000" dirty="0"/>
          </a:p>
        </p:txBody>
      </p:sp>
      <p:sp>
        <p:nvSpPr>
          <p:cNvPr id="16" name="Text Box 12">
            <a:extLst>
              <a:ext uri="{FF2B5EF4-FFF2-40B4-BE49-F238E27FC236}">
                <a16:creationId xmlns:a16="http://schemas.microsoft.com/office/drawing/2014/main" id="{A1949C25-59EE-41B7-B153-3F7399BB45E5}"/>
              </a:ext>
            </a:extLst>
          </p:cNvPr>
          <p:cNvSpPr txBox="1">
            <a:spLocks noChangeArrowheads="1"/>
          </p:cNvSpPr>
          <p:nvPr/>
        </p:nvSpPr>
        <p:spPr bwMode="auto">
          <a:xfrm>
            <a:off x="6947064" y="5955517"/>
            <a:ext cx="1931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pl-PL" altLang="pl-PL" b="0" dirty="0" err="1"/>
              <a:t>Haunsfield</a:t>
            </a:r>
            <a:r>
              <a:rPr lang="pl-PL" altLang="pl-PL" b="0" dirty="0"/>
              <a:t> unit</a:t>
            </a:r>
          </a:p>
        </p:txBody>
      </p:sp>
      <p:pic>
        <p:nvPicPr>
          <p:cNvPr id="15" name="Obraz 1">
            <a:extLst>
              <a:ext uri="{FF2B5EF4-FFF2-40B4-BE49-F238E27FC236}">
                <a16:creationId xmlns:a16="http://schemas.microsoft.com/office/drawing/2014/main" id="{AC0E3C67-275B-4249-99FE-9C1F17D5C6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6047" y="1111873"/>
            <a:ext cx="6100184" cy="415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ole tekstowe 3">
            <a:extLst>
              <a:ext uri="{FF2B5EF4-FFF2-40B4-BE49-F238E27FC236}">
                <a16:creationId xmlns:a16="http://schemas.microsoft.com/office/drawing/2014/main" id="{B3EB971B-20D2-4BBB-B98B-FF8C93DF1219}"/>
              </a:ext>
            </a:extLst>
          </p:cNvPr>
          <p:cNvSpPr txBox="1">
            <a:spLocks noChangeArrowheads="1"/>
          </p:cNvSpPr>
          <p:nvPr/>
        </p:nvSpPr>
        <p:spPr bwMode="auto">
          <a:xfrm>
            <a:off x="1116741" y="4914880"/>
            <a:ext cx="37353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pl-PL" altLang="pl-PL" dirty="0"/>
              <a:t>HU(</a:t>
            </a:r>
            <a:r>
              <a:rPr lang="pl-PL" altLang="pl-PL" dirty="0">
                <a:latin typeface="Symbol" panose="05050102010706020507" pitchFamily="18" charset="2"/>
              </a:rPr>
              <a:t>r</a:t>
            </a:r>
            <a:r>
              <a:rPr lang="pl-PL" altLang="pl-PL" baseline="-25000" dirty="0"/>
              <a:t>1</a:t>
            </a:r>
            <a:r>
              <a:rPr lang="pl-PL" altLang="pl-PL" dirty="0"/>
              <a:t>,Z</a:t>
            </a:r>
            <a:r>
              <a:rPr lang="pl-PL" altLang="pl-PL" baseline="-25000" dirty="0"/>
              <a:t>1</a:t>
            </a:r>
            <a:r>
              <a:rPr lang="pl-PL" altLang="pl-PL" dirty="0"/>
              <a:t>)  = HU (</a:t>
            </a:r>
            <a:r>
              <a:rPr lang="pl-PL" altLang="pl-PL" dirty="0">
                <a:latin typeface="Symbol" panose="05050102010706020507" pitchFamily="18" charset="2"/>
              </a:rPr>
              <a:t>r</a:t>
            </a:r>
            <a:r>
              <a:rPr lang="pl-PL" altLang="pl-PL" baseline="-25000" dirty="0"/>
              <a:t>2</a:t>
            </a:r>
            <a:r>
              <a:rPr lang="pl-PL" altLang="pl-PL" dirty="0"/>
              <a:t>, Z</a:t>
            </a:r>
            <a:r>
              <a:rPr lang="pl-PL" altLang="pl-PL" baseline="-25000" dirty="0"/>
              <a:t>2</a:t>
            </a:r>
            <a:r>
              <a:rPr lang="pl-PL" altLang="pl-PL" dirty="0"/>
              <a:t>)</a:t>
            </a:r>
          </a:p>
          <a:p>
            <a:endParaRPr lang="pl-PL" altLang="pl-PL" dirty="0"/>
          </a:p>
          <a:p>
            <a:r>
              <a:rPr lang="pl-PL" altLang="pl-PL" dirty="0"/>
              <a:t>SPR (</a:t>
            </a:r>
            <a:r>
              <a:rPr lang="pl-PL" altLang="pl-PL" dirty="0">
                <a:latin typeface="Symbol" panose="05050102010706020507" pitchFamily="18" charset="2"/>
              </a:rPr>
              <a:t>r</a:t>
            </a:r>
            <a:r>
              <a:rPr lang="pl-PL" altLang="pl-PL" baseline="-25000" dirty="0"/>
              <a:t>1</a:t>
            </a:r>
            <a:r>
              <a:rPr lang="pl-PL" altLang="pl-PL" dirty="0"/>
              <a:t>,Z</a:t>
            </a:r>
            <a:r>
              <a:rPr lang="pl-PL" altLang="pl-PL" baseline="-25000" dirty="0"/>
              <a:t>1</a:t>
            </a:r>
            <a:r>
              <a:rPr lang="pl-PL" altLang="pl-PL" dirty="0"/>
              <a:t>)  ≠   SPR (</a:t>
            </a:r>
            <a:r>
              <a:rPr lang="pl-PL" altLang="pl-PL" dirty="0">
                <a:latin typeface="Symbol" panose="05050102010706020507" pitchFamily="18" charset="2"/>
              </a:rPr>
              <a:t>r</a:t>
            </a:r>
            <a:r>
              <a:rPr lang="pl-PL" altLang="pl-PL" baseline="-25000" dirty="0"/>
              <a:t>2</a:t>
            </a:r>
            <a:r>
              <a:rPr lang="pl-PL" altLang="pl-PL" dirty="0"/>
              <a:t>,Z</a:t>
            </a:r>
            <a:r>
              <a:rPr lang="pl-PL" altLang="pl-PL" baseline="-25000" dirty="0"/>
              <a:t>2</a:t>
            </a:r>
            <a:r>
              <a:rPr lang="pl-PL" altLang="pl-PL" dirty="0"/>
              <a:t>)</a:t>
            </a:r>
            <a:endParaRPr lang="en-US" altLang="pl-PL" dirty="0"/>
          </a:p>
        </p:txBody>
      </p:sp>
      <p:pic>
        <p:nvPicPr>
          <p:cNvPr id="2" name="Obraz 1">
            <a:extLst>
              <a:ext uri="{FF2B5EF4-FFF2-40B4-BE49-F238E27FC236}">
                <a16:creationId xmlns:a16="http://schemas.microsoft.com/office/drawing/2014/main" id="{9774FC68-9797-4484-AF74-5F4283EC652A}"/>
              </a:ext>
            </a:extLst>
          </p:cNvPr>
          <p:cNvPicPr>
            <a:picLocks noChangeAspect="1"/>
          </p:cNvPicPr>
          <p:nvPr/>
        </p:nvPicPr>
        <p:blipFill>
          <a:blip r:embed="rId5"/>
          <a:stretch>
            <a:fillRect/>
          </a:stretch>
        </p:blipFill>
        <p:spPr>
          <a:xfrm>
            <a:off x="8230717" y="5814019"/>
            <a:ext cx="3743268" cy="652329"/>
          </a:xfrm>
          <a:prstGeom prst="rect">
            <a:avLst/>
          </a:prstGeom>
        </p:spPr>
      </p:pic>
      <p:sp>
        <p:nvSpPr>
          <p:cNvPr id="23" name="pole tekstowe 4">
            <a:extLst>
              <a:ext uri="{FF2B5EF4-FFF2-40B4-BE49-F238E27FC236}">
                <a16:creationId xmlns:a16="http://schemas.microsoft.com/office/drawing/2014/main" id="{A9F27EAE-7845-4E01-9703-8655D65DED19}"/>
              </a:ext>
            </a:extLst>
          </p:cNvPr>
          <p:cNvSpPr txBox="1">
            <a:spLocks noChangeArrowheads="1"/>
          </p:cNvSpPr>
          <p:nvPr/>
        </p:nvSpPr>
        <p:spPr bwMode="auto">
          <a:xfrm>
            <a:off x="11031344" y="5328159"/>
            <a:ext cx="10048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pl-PL" altLang="pl-PL" sz="1200" dirty="0"/>
              <a:t>Dong, 2012</a:t>
            </a:r>
            <a:endParaRPr lang="en-US" altLang="pl-PL" sz="1200" dirty="0"/>
          </a:p>
        </p:txBody>
      </p:sp>
    </p:spTree>
    <p:extLst>
      <p:ext uri="{BB962C8B-B14F-4D97-AF65-F5344CB8AC3E}">
        <p14:creationId xmlns:p14="http://schemas.microsoft.com/office/powerpoint/2010/main" val="326215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20"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2F5FDA6E-D15F-4342-8CF7-8FCC3353358F}"/>
              </a:ext>
            </a:extLst>
          </p:cNvPr>
          <p:cNvSpPr txBox="1">
            <a:spLocks noChangeArrowheads="1"/>
          </p:cNvSpPr>
          <p:nvPr/>
        </p:nvSpPr>
        <p:spPr bwMode="auto">
          <a:xfrm>
            <a:off x="557442" y="-41186"/>
            <a:ext cx="11148417"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l-PL" sz="2400" b="1" i="1" dirty="0">
                <a:solidFill>
                  <a:srgbClr val="0070C0"/>
                </a:solidFill>
                <a:latin typeface="Arial" panose="020B0604020202020204" pitchFamily="34" charset="0"/>
                <a:cs typeface="Arial" panose="020B0604020202020204" pitchFamily="34" charset="0"/>
              </a:rPr>
              <a:t>P</a:t>
            </a:r>
            <a:r>
              <a:rPr lang="en-US" sz="2400" b="1" i="1" dirty="0" err="1">
                <a:solidFill>
                  <a:srgbClr val="0070C0"/>
                </a:solidFill>
                <a:latin typeface="Arial" panose="020B0604020202020204" pitchFamily="34" charset="0"/>
                <a:cs typeface="Arial" panose="020B0604020202020204" pitchFamily="34" charset="0"/>
              </a:rPr>
              <a:t>roton</a:t>
            </a:r>
            <a:r>
              <a:rPr lang="en-US" sz="2400" b="1" i="1" dirty="0">
                <a:solidFill>
                  <a:srgbClr val="0070C0"/>
                </a:solidFill>
                <a:latin typeface="Arial" panose="020B0604020202020204" pitchFamily="34" charset="0"/>
                <a:cs typeface="Arial" panose="020B0604020202020204" pitchFamily="34" charset="0"/>
              </a:rPr>
              <a:t> range uncertainty </a:t>
            </a:r>
            <a:r>
              <a:rPr lang="pl-PL" sz="2400" b="1" i="1" dirty="0">
                <a:solidFill>
                  <a:srgbClr val="0070C0"/>
                </a:solidFill>
                <a:latin typeface="Arial" panose="020B0604020202020204" pitchFamily="34" charset="0"/>
                <a:cs typeface="Arial" panose="020B0604020202020204" pitchFamily="34" charset="0"/>
              </a:rPr>
              <a:t> </a:t>
            </a:r>
          </a:p>
          <a:p>
            <a:pPr algn="ctr"/>
            <a:r>
              <a:rPr lang="pl-PL" sz="2400" b="1" i="1" dirty="0">
                <a:solidFill>
                  <a:srgbClr val="0070C0"/>
                </a:solidFill>
                <a:latin typeface="Arial" panose="020B0604020202020204" pitchFamily="34" charset="0"/>
                <a:cs typeface="Arial" panose="020B0604020202020204" pitchFamily="34" charset="0"/>
              </a:rPr>
              <a:t>Solution: Dual Energy </a:t>
            </a:r>
            <a:r>
              <a:rPr lang="en-US" sz="2400" b="1" i="1" dirty="0">
                <a:solidFill>
                  <a:srgbClr val="0070C0"/>
                </a:solidFill>
                <a:latin typeface="Arial" panose="020B0604020202020204" pitchFamily="34" charset="0"/>
                <a:cs typeface="Arial" panose="020B0604020202020204" pitchFamily="34" charset="0"/>
              </a:rPr>
              <a:t>Computed Tomography </a:t>
            </a:r>
            <a:r>
              <a:rPr lang="pl-PL" sz="2400" b="1" i="1" dirty="0">
                <a:solidFill>
                  <a:srgbClr val="0070C0"/>
                </a:solidFill>
                <a:latin typeface="Arial" panose="020B0604020202020204" pitchFamily="34" charset="0"/>
                <a:cs typeface="Arial" panose="020B0604020202020204" pitchFamily="34" charset="0"/>
              </a:rPr>
              <a:t>(DECT)</a:t>
            </a:r>
            <a:endParaRPr lang="en-US" altLang="pl-PL" sz="2400" b="1" i="1" dirty="0">
              <a:solidFill>
                <a:srgbClr val="0070C0"/>
              </a:solidFill>
              <a:latin typeface="Arial" panose="020B0604020202020204" pitchFamily="34" charset="0"/>
              <a:cs typeface="Arial" panose="020B0604020202020204" pitchFamily="34" charset="0"/>
            </a:endParaRPr>
          </a:p>
        </p:txBody>
      </p:sp>
      <p:sp>
        <p:nvSpPr>
          <p:cNvPr id="3" name="Prostokąt 2">
            <a:extLst>
              <a:ext uri="{FF2B5EF4-FFF2-40B4-BE49-F238E27FC236}">
                <a16:creationId xmlns:a16="http://schemas.microsoft.com/office/drawing/2014/main" id="{0E9564B4-9CA5-43D1-A41C-D05C7D70DED9}"/>
              </a:ext>
            </a:extLst>
          </p:cNvPr>
          <p:cNvSpPr/>
          <p:nvPr/>
        </p:nvSpPr>
        <p:spPr>
          <a:xfrm>
            <a:off x="2762148" y="5965031"/>
            <a:ext cx="2945871" cy="307777"/>
          </a:xfrm>
          <a:prstGeom prst="rect">
            <a:avLst/>
          </a:prstGeom>
        </p:spPr>
        <p:txBody>
          <a:bodyPr wrap="none">
            <a:spAutoFit/>
          </a:bodyPr>
          <a:lstStyle/>
          <a:p>
            <a:r>
              <a:rPr lang="pl-PL" sz="1400" dirty="0"/>
              <a:t>N. </a:t>
            </a:r>
            <a:r>
              <a:rPr lang="pl-PL" sz="1400" dirty="0" err="1"/>
              <a:t>Peters</a:t>
            </a:r>
            <a:r>
              <a:rPr lang="pl-PL" sz="1400" dirty="0"/>
              <a:t> et al. </a:t>
            </a:r>
            <a:r>
              <a:rPr lang="en-US" sz="1400" dirty="0"/>
              <a:t>Rad</a:t>
            </a:r>
            <a:r>
              <a:rPr lang="pl-PL" sz="1400" dirty="0"/>
              <a:t>.</a:t>
            </a:r>
            <a:r>
              <a:rPr lang="en-US" sz="1400" dirty="0"/>
              <a:t> </a:t>
            </a:r>
            <a:r>
              <a:rPr lang="en-US" sz="1400" dirty="0" err="1"/>
              <a:t>Onc</a:t>
            </a:r>
            <a:r>
              <a:rPr lang="pl-PL" sz="1400" dirty="0" err="1"/>
              <a:t>ol</a:t>
            </a:r>
            <a:r>
              <a:rPr lang="pl-PL" sz="1400" dirty="0"/>
              <a:t>.</a:t>
            </a:r>
            <a:r>
              <a:rPr lang="en-US" sz="1400" dirty="0"/>
              <a:t> 166 (2022)</a:t>
            </a:r>
            <a:endParaRPr lang="pl-PL" sz="1400" dirty="0"/>
          </a:p>
        </p:txBody>
      </p:sp>
      <p:pic>
        <p:nvPicPr>
          <p:cNvPr id="4" name="Obraz 3">
            <a:extLst>
              <a:ext uri="{FF2B5EF4-FFF2-40B4-BE49-F238E27FC236}">
                <a16:creationId xmlns:a16="http://schemas.microsoft.com/office/drawing/2014/main" id="{37F34E34-8A20-4BE8-B596-A02EA9DC7EB0}"/>
              </a:ext>
            </a:extLst>
          </p:cNvPr>
          <p:cNvPicPr>
            <a:picLocks noChangeAspect="1"/>
          </p:cNvPicPr>
          <p:nvPr/>
        </p:nvPicPr>
        <p:blipFill>
          <a:blip r:embed="rId2"/>
          <a:stretch>
            <a:fillRect/>
          </a:stretch>
        </p:blipFill>
        <p:spPr>
          <a:xfrm>
            <a:off x="767705" y="3147099"/>
            <a:ext cx="4171033" cy="634239"/>
          </a:xfrm>
          <a:prstGeom prst="rect">
            <a:avLst/>
          </a:prstGeom>
        </p:spPr>
      </p:pic>
      <p:pic>
        <p:nvPicPr>
          <p:cNvPr id="6" name="Obraz 5">
            <a:extLst>
              <a:ext uri="{FF2B5EF4-FFF2-40B4-BE49-F238E27FC236}">
                <a16:creationId xmlns:a16="http://schemas.microsoft.com/office/drawing/2014/main" id="{CE667704-D386-4710-B262-385AFAA7C489}"/>
              </a:ext>
            </a:extLst>
          </p:cNvPr>
          <p:cNvPicPr>
            <a:picLocks noChangeAspect="1"/>
          </p:cNvPicPr>
          <p:nvPr/>
        </p:nvPicPr>
        <p:blipFill>
          <a:blip r:embed="rId3"/>
          <a:stretch>
            <a:fillRect/>
          </a:stretch>
        </p:blipFill>
        <p:spPr>
          <a:xfrm>
            <a:off x="5850985" y="1061932"/>
            <a:ext cx="6079708" cy="5554020"/>
          </a:xfrm>
          <a:prstGeom prst="rect">
            <a:avLst/>
          </a:prstGeom>
        </p:spPr>
      </p:pic>
      <p:sp>
        <p:nvSpPr>
          <p:cNvPr id="8" name="pole tekstowe 7">
            <a:extLst>
              <a:ext uri="{FF2B5EF4-FFF2-40B4-BE49-F238E27FC236}">
                <a16:creationId xmlns:a16="http://schemas.microsoft.com/office/drawing/2014/main" id="{D9639C95-7F31-4055-B0B1-5982A545805C}"/>
              </a:ext>
            </a:extLst>
          </p:cNvPr>
          <p:cNvSpPr txBox="1"/>
          <p:nvPr/>
        </p:nvSpPr>
        <p:spPr>
          <a:xfrm>
            <a:off x="669908" y="2112020"/>
            <a:ext cx="4772483" cy="646331"/>
          </a:xfrm>
          <a:prstGeom prst="rect">
            <a:avLst/>
          </a:prstGeom>
          <a:noFill/>
        </p:spPr>
        <p:txBody>
          <a:bodyPr wrap="square" rtlCol="0">
            <a:spAutoFit/>
          </a:bodyPr>
          <a:lstStyle/>
          <a:p>
            <a:r>
              <a:rPr lang="en-US"/>
              <a:t>Combination of H as a combination of HU for low energy (80 kVp) and high energy (140 kVp) X-rays</a:t>
            </a:r>
          </a:p>
        </p:txBody>
      </p:sp>
    </p:spTree>
    <p:extLst>
      <p:ext uri="{BB962C8B-B14F-4D97-AF65-F5344CB8AC3E}">
        <p14:creationId xmlns:p14="http://schemas.microsoft.com/office/powerpoint/2010/main" val="2302484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CB217724-474E-426C-BE1A-C4EE5478BBB4}"/>
              </a:ext>
            </a:extLst>
          </p:cNvPr>
          <p:cNvSpPr txBox="1">
            <a:spLocks noChangeArrowheads="1"/>
          </p:cNvSpPr>
          <p:nvPr/>
        </p:nvSpPr>
        <p:spPr bwMode="auto">
          <a:xfrm>
            <a:off x="757925" y="85950"/>
            <a:ext cx="11148417"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i="1" dirty="0">
                <a:solidFill>
                  <a:srgbClr val="0070C0"/>
                </a:solidFill>
                <a:latin typeface="Arial" panose="020B0604020202020204" pitchFamily="34" charset="0"/>
                <a:cs typeface="Arial" panose="020B0604020202020204" pitchFamily="34" charset="0"/>
              </a:rPr>
              <a:t>Proton range uncertainty </a:t>
            </a:r>
            <a:r>
              <a:rPr lang="pl-PL" sz="2400" b="1" i="1" dirty="0">
                <a:solidFill>
                  <a:srgbClr val="0070C0"/>
                </a:solidFill>
                <a:latin typeface="Arial" panose="020B0604020202020204" pitchFamily="34" charset="0"/>
                <a:cs typeface="Arial" panose="020B0604020202020204" pitchFamily="34" charset="0"/>
              </a:rPr>
              <a:t> </a:t>
            </a:r>
          </a:p>
          <a:p>
            <a:pPr algn="ctr"/>
            <a:r>
              <a:rPr lang="pl-PL" sz="2400" b="1" i="1" dirty="0">
                <a:solidFill>
                  <a:srgbClr val="0070C0"/>
                </a:solidFill>
                <a:latin typeface="Arial" panose="020B0604020202020204" pitchFamily="34" charset="0"/>
                <a:cs typeface="Arial" panose="020B0604020202020204" pitchFamily="34" charset="0"/>
              </a:rPr>
              <a:t>Solution: PET monitoring of  proton </a:t>
            </a:r>
            <a:r>
              <a:rPr lang="en-US" sz="2400" b="1" i="1" dirty="0">
                <a:solidFill>
                  <a:srgbClr val="0070C0"/>
                </a:solidFill>
                <a:latin typeface="Arial" panose="020B0604020202020204" pitchFamily="34" charset="0"/>
                <a:cs typeface="Arial" panose="020B0604020202020204" pitchFamily="34" charset="0"/>
              </a:rPr>
              <a:t>induced</a:t>
            </a:r>
            <a:r>
              <a:rPr lang="pl-PL" sz="2400" b="1" i="1" dirty="0">
                <a:solidFill>
                  <a:srgbClr val="0070C0"/>
                </a:solidFill>
                <a:latin typeface="Arial" panose="020B0604020202020204" pitchFamily="34" charset="0"/>
                <a:cs typeface="Arial" panose="020B0604020202020204" pitchFamily="34" charset="0"/>
              </a:rPr>
              <a:t> </a:t>
            </a:r>
            <a:r>
              <a:rPr lang="pl-PL" sz="2400" b="1" i="1" dirty="0">
                <a:solidFill>
                  <a:srgbClr val="0070C0"/>
                </a:solidFill>
                <a:latin typeface="Symbol" panose="05050102010706020507" pitchFamily="18" charset="2"/>
                <a:cs typeface="Arial" panose="020B0604020202020204" pitchFamily="34" charset="0"/>
              </a:rPr>
              <a:t>b</a:t>
            </a:r>
            <a:r>
              <a:rPr lang="pl-PL" sz="2400" b="1" i="1" dirty="0">
                <a:solidFill>
                  <a:srgbClr val="0070C0"/>
                </a:solidFill>
                <a:latin typeface="Arial" panose="020B0604020202020204" pitchFamily="34" charset="0"/>
                <a:cs typeface="Arial" panose="020B0604020202020204" pitchFamily="34" charset="0"/>
              </a:rPr>
              <a:t>+ </a:t>
            </a:r>
            <a:r>
              <a:rPr lang="en-US" sz="2400" b="1" i="1" dirty="0">
                <a:solidFill>
                  <a:srgbClr val="0070C0"/>
                </a:solidFill>
                <a:latin typeface="Arial" panose="020B0604020202020204" pitchFamily="34" charset="0"/>
                <a:cs typeface="Arial" panose="020B0604020202020204" pitchFamily="34" charset="0"/>
              </a:rPr>
              <a:t>activity</a:t>
            </a:r>
            <a:r>
              <a:rPr lang="pl-PL" sz="2400" b="1" i="1" dirty="0">
                <a:solidFill>
                  <a:srgbClr val="0070C0"/>
                </a:solidFill>
                <a:latin typeface="Arial" panose="020B0604020202020204" pitchFamily="34" charset="0"/>
                <a:cs typeface="Arial" panose="020B0604020202020204" pitchFamily="34" charset="0"/>
              </a:rPr>
              <a:t> in the body</a:t>
            </a:r>
            <a:endParaRPr lang="en-US" altLang="pl-PL" sz="2400" b="1" i="1" dirty="0">
              <a:solidFill>
                <a:srgbClr val="0070C0"/>
              </a:solidFill>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13A8AFE4-6A5F-41D2-9185-98FBC2A66218}"/>
              </a:ext>
            </a:extLst>
          </p:cNvPr>
          <p:cNvPicPr>
            <a:picLocks noChangeAspect="1"/>
          </p:cNvPicPr>
          <p:nvPr/>
        </p:nvPicPr>
        <p:blipFill>
          <a:blip r:embed="rId2"/>
          <a:stretch>
            <a:fillRect/>
          </a:stretch>
        </p:blipFill>
        <p:spPr>
          <a:xfrm>
            <a:off x="4485613" y="1605050"/>
            <a:ext cx="7628150" cy="2665126"/>
          </a:xfrm>
          <a:prstGeom prst="rect">
            <a:avLst/>
          </a:prstGeom>
        </p:spPr>
      </p:pic>
      <p:pic>
        <p:nvPicPr>
          <p:cNvPr id="3" name="Obraz 2">
            <a:extLst>
              <a:ext uri="{FF2B5EF4-FFF2-40B4-BE49-F238E27FC236}">
                <a16:creationId xmlns:a16="http://schemas.microsoft.com/office/drawing/2014/main" id="{5B2ACDCF-56E2-4564-8585-3CFF8699FCC2}"/>
              </a:ext>
            </a:extLst>
          </p:cNvPr>
          <p:cNvPicPr>
            <a:picLocks noChangeAspect="1"/>
          </p:cNvPicPr>
          <p:nvPr/>
        </p:nvPicPr>
        <p:blipFill>
          <a:blip r:embed="rId3"/>
          <a:stretch>
            <a:fillRect/>
          </a:stretch>
        </p:blipFill>
        <p:spPr>
          <a:xfrm>
            <a:off x="248640" y="1718760"/>
            <a:ext cx="4236973" cy="3239519"/>
          </a:xfrm>
          <a:prstGeom prst="rect">
            <a:avLst/>
          </a:prstGeom>
        </p:spPr>
      </p:pic>
      <p:sp>
        <p:nvSpPr>
          <p:cNvPr id="5" name="Prostokąt 4">
            <a:extLst>
              <a:ext uri="{FF2B5EF4-FFF2-40B4-BE49-F238E27FC236}">
                <a16:creationId xmlns:a16="http://schemas.microsoft.com/office/drawing/2014/main" id="{B01E93EC-2157-4011-93F1-B1A83E71664E}"/>
              </a:ext>
            </a:extLst>
          </p:cNvPr>
          <p:cNvSpPr/>
          <p:nvPr/>
        </p:nvSpPr>
        <p:spPr>
          <a:xfrm>
            <a:off x="5770454" y="5295977"/>
            <a:ext cx="4534959" cy="369332"/>
          </a:xfrm>
          <a:prstGeom prst="rect">
            <a:avLst/>
          </a:prstGeom>
        </p:spPr>
        <p:txBody>
          <a:bodyPr wrap="none">
            <a:spAutoFit/>
          </a:bodyPr>
          <a:lstStyle/>
          <a:p>
            <a:r>
              <a:rPr lang="pl-PL" dirty="0"/>
              <a:t>A. Ruciński LIDER/26/0157/L-8/16/NCBR/2017</a:t>
            </a:r>
          </a:p>
        </p:txBody>
      </p:sp>
      <p:sp>
        <p:nvSpPr>
          <p:cNvPr id="6" name="pole tekstowe 5">
            <a:extLst>
              <a:ext uri="{FF2B5EF4-FFF2-40B4-BE49-F238E27FC236}">
                <a16:creationId xmlns:a16="http://schemas.microsoft.com/office/drawing/2014/main" id="{54349A16-06BC-4433-8207-30C0EDA531A0}"/>
              </a:ext>
            </a:extLst>
          </p:cNvPr>
          <p:cNvSpPr txBox="1"/>
          <p:nvPr/>
        </p:nvSpPr>
        <p:spPr>
          <a:xfrm>
            <a:off x="518766" y="5113761"/>
            <a:ext cx="3696719" cy="646331"/>
          </a:xfrm>
          <a:prstGeom prst="rect">
            <a:avLst/>
          </a:prstGeom>
          <a:noFill/>
        </p:spPr>
        <p:txBody>
          <a:bodyPr wrap="square" rtlCol="0">
            <a:spAutoFit/>
          </a:bodyPr>
          <a:lstStyle/>
          <a:p>
            <a:pPr algn="ctr"/>
            <a:r>
              <a:rPr lang="en-US" dirty="0"/>
              <a:t>J-PET setup at CCB in collaboration with P. </a:t>
            </a:r>
            <a:r>
              <a:rPr lang="en-US" dirty="0" err="1"/>
              <a:t>Moskal</a:t>
            </a:r>
            <a:r>
              <a:rPr lang="en-US" dirty="0"/>
              <a:t> (UJ)</a:t>
            </a:r>
          </a:p>
        </p:txBody>
      </p:sp>
      <p:sp>
        <p:nvSpPr>
          <p:cNvPr id="7" name="pole tekstowe 6">
            <a:extLst>
              <a:ext uri="{FF2B5EF4-FFF2-40B4-BE49-F238E27FC236}">
                <a16:creationId xmlns:a16="http://schemas.microsoft.com/office/drawing/2014/main" id="{892C49DF-DB6F-4BC3-8383-5CBA09A50CB4}"/>
              </a:ext>
            </a:extLst>
          </p:cNvPr>
          <p:cNvSpPr txBox="1"/>
          <p:nvPr/>
        </p:nvSpPr>
        <p:spPr>
          <a:xfrm>
            <a:off x="4878651" y="4552244"/>
            <a:ext cx="6842073" cy="646331"/>
          </a:xfrm>
          <a:prstGeom prst="rect">
            <a:avLst/>
          </a:prstGeom>
          <a:noFill/>
        </p:spPr>
        <p:txBody>
          <a:bodyPr wrap="square" rtlCol="0">
            <a:spAutoFit/>
          </a:bodyPr>
          <a:lstStyle/>
          <a:p>
            <a:pPr algn="ctr"/>
            <a:r>
              <a:rPr lang="pl-PL" dirty="0"/>
              <a:t>MC </a:t>
            </a:r>
            <a:r>
              <a:rPr lang="pl-PL" dirty="0" err="1"/>
              <a:t>simulation</a:t>
            </a:r>
            <a:r>
              <a:rPr lang="pl-PL" dirty="0"/>
              <a:t> of  </a:t>
            </a:r>
            <a:r>
              <a:rPr lang="pl-PL" dirty="0" err="1"/>
              <a:t>produced</a:t>
            </a:r>
            <a:r>
              <a:rPr lang="pl-PL" dirty="0"/>
              <a:t> and </a:t>
            </a:r>
            <a:r>
              <a:rPr lang="pl-PL" dirty="0" err="1"/>
              <a:t>reconstructed</a:t>
            </a:r>
            <a:r>
              <a:rPr lang="pl-PL" dirty="0"/>
              <a:t> </a:t>
            </a:r>
            <a:r>
              <a:rPr lang="pl-PL" dirty="0" err="1"/>
              <a:t>activiy</a:t>
            </a:r>
            <a:r>
              <a:rPr lang="pl-PL" dirty="0"/>
              <a:t> from J-PET </a:t>
            </a:r>
            <a:r>
              <a:rPr lang="pl-PL" dirty="0" err="1"/>
              <a:t>measurements</a:t>
            </a:r>
            <a:r>
              <a:rPr lang="pl-PL" dirty="0"/>
              <a:t> </a:t>
            </a:r>
            <a:endParaRPr lang="en-US" dirty="0"/>
          </a:p>
        </p:txBody>
      </p:sp>
    </p:spTree>
    <p:extLst>
      <p:ext uri="{BB962C8B-B14F-4D97-AF65-F5344CB8AC3E}">
        <p14:creationId xmlns:p14="http://schemas.microsoft.com/office/powerpoint/2010/main" val="945950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D52D77D4-1D23-448B-822D-3352F22222D0}"/>
              </a:ext>
            </a:extLst>
          </p:cNvPr>
          <p:cNvSpPr txBox="1">
            <a:spLocks noChangeArrowheads="1"/>
          </p:cNvSpPr>
          <p:nvPr/>
        </p:nvSpPr>
        <p:spPr bwMode="auto">
          <a:xfrm>
            <a:off x="772595" y="252204"/>
            <a:ext cx="11148417"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l-PL" sz="2400" b="1" i="1" dirty="0">
                <a:solidFill>
                  <a:srgbClr val="0070C0"/>
                </a:solidFill>
                <a:latin typeface="Arial" panose="020B0604020202020204" pitchFamily="34" charset="0"/>
                <a:cs typeface="Arial" panose="020B0604020202020204" pitchFamily="34" charset="0"/>
              </a:rPr>
              <a:t>Carbon  </a:t>
            </a:r>
            <a:r>
              <a:rPr lang="pl-PL" sz="2400" b="1" i="1" dirty="0" err="1">
                <a:solidFill>
                  <a:srgbClr val="0070C0"/>
                </a:solidFill>
                <a:latin typeface="Arial" panose="020B0604020202020204" pitchFamily="34" charset="0"/>
                <a:cs typeface="Arial" panose="020B0604020202020204" pitchFamily="34" charset="0"/>
              </a:rPr>
              <a:t>ions</a:t>
            </a:r>
            <a:r>
              <a:rPr lang="pl-PL" sz="2400" b="1" i="1" dirty="0">
                <a:solidFill>
                  <a:srgbClr val="0070C0"/>
                </a:solidFill>
                <a:latin typeface="Arial" panose="020B0604020202020204" pitchFamily="34" charset="0"/>
                <a:cs typeface="Arial" panose="020B0604020202020204" pitchFamily="34" charset="0"/>
              </a:rPr>
              <a:t>: </a:t>
            </a:r>
            <a:r>
              <a:rPr lang="pl-PL" sz="2400" b="1" i="1" dirty="0" err="1">
                <a:solidFill>
                  <a:srgbClr val="0070C0"/>
                </a:solidFill>
                <a:latin typeface="Arial" panose="020B0604020202020204" pitchFamily="34" charset="0"/>
                <a:cs typeface="Arial" panose="020B0604020202020204" pitchFamily="34" charset="0"/>
              </a:rPr>
              <a:t>how</a:t>
            </a:r>
            <a:r>
              <a:rPr lang="pl-PL" sz="2400" b="1" i="1" dirty="0">
                <a:solidFill>
                  <a:srgbClr val="0070C0"/>
                </a:solidFill>
                <a:latin typeface="Arial" panose="020B0604020202020204" pitchFamily="34" charset="0"/>
                <a:cs typeface="Arial" panose="020B0604020202020204" pitchFamily="34" charset="0"/>
              </a:rPr>
              <a:t> to </a:t>
            </a:r>
            <a:r>
              <a:rPr lang="pl-PL" sz="2400" b="1" i="1" dirty="0" err="1">
                <a:solidFill>
                  <a:srgbClr val="0070C0"/>
                </a:solidFill>
                <a:latin typeface="Arial" panose="020B0604020202020204" pitchFamily="34" charset="0"/>
                <a:cs typeface="Arial" panose="020B0604020202020204" pitchFamily="34" charset="0"/>
              </a:rPr>
              <a:t>determine</a:t>
            </a:r>
            <a:r>
              <a:rPr lang="en-US" sz="2400" b="1" i="1" dirty="0">
                <a:solidFill>
                  <a:srgbClr val="0070C0"/>
                </a:solidFill>
                <a:latin typeface="Arial" panose="020B0604020202020204" pitchFamily="34" charset="0"/>
                <a:cs typeface="Arial" panose="020B0604020202020204" pitchFamily="34" charset="0"/>
              </a:rPr>
              <a:t> range </a:t>
            </a:r>
            <a:r>
              <a:rPr lang="en-US" sz="2400" b="1" i="1" dirty="0" err="1">
                <a:solidFill>
                  <a:srgbClr val="0070C0"/>
                </a:solidFill>
                <a:latin typeface="Arial" panose="020B0604020202020204" pitchFamily="34" charset="0"/>
                <a:cs typeface="Arial" panose="020B0604020202020204" pitchFamily="34" charset="0"/>
              </a:rPr>
              <a:t>uncertaint</a:t>
            </a:r>
            <a:r>
              <a:rPr lang="pl-PL" sz="2400" b="1" i="1" dirty="0" err="1">
                <a:solidFill>
                  <a:srgbClr val="0070C0"/>
                </a:solidFill>
                <a:latin typeface="Arial" panose="020B0604020202020204" pitchFamily="34" charset="0"/>
                <a:cs typeface="Arial" panose="020B0604020202020204" pitchFamily="34" charset="0"/>
              </a:rPr>
              <a:t>ies</a:t>
            </a:r>
            <a:r>
              <a:rPr lang="pl-PL" sz="2400" b="1" i="1" dirty="0">
                <a:solidFill>
                  <a:srgbClr val="0070C0"/>
                </a:solidFill>
                <a:latin typeface="Arial" panose="020B0604020202020204" pitchFamily="34" charset="0"/>
                <a:cs typeface="Arial" panose="020B0604020202020204" pitchFamily="34" charset="0"/>
              </a:rPr>
              <a:t>?</a:t>
            </a:r>
            <a:r>
              <a:rPr lang="en-US" sz="2400" b="1" i="1" dirty="0">
                <a:solidFill>
                  <a:srgbClr val="0070C0"/>
                </a:solidFill>
                <a:latin typeface="Arial" panose="020B0604020202020204" pitchFamily="34" charset="0"/>
                <a:cs typeface="Arial" panose="020B0604020202020204" pitchFamily="34" charset="0"/>
              </a:rPr>
              <a:t> </a:t>
            </a:r>
            <a:r>
              <a:rPr lang="pl-PL" sz="2400" b="1" i="1" dirty="0">
                <a:solidFill>
                  <a:srgbClr val="0070C0"/>
                </a:solidFill>
                <a:latin typeface="Arial" panose="020B0604020202020204" pitchFamily="34" charset="0"/>
                <a:cs typeface="Arial" panose="020B0604020202020204" pitchFamily="34" charset="0"/>
              </a:rPr>
              <a:t> </a:t>
            </a:r>
          </a:p>
        </p:txBody>
      </p:sp>
      <p:pic>
        <p:nvPicPr>
          <p:cNvPr id="4" name="Obraz 3">
            <a:extLst>
              <a:ext uri="{FF2B5EF4-FFF2-40B4-BE49-F238E27FC236}">
                <a16:creationId xmlns:a16="http://schemas.microsoft.com/office/drawing/2014/main" id="{6D4DBEEE-B617-42C7-867E-728FC3D1552E}"/>
              </a:ext>
            </a:extLst>
          </p:cNvPr>
          <p:cNvPicPr>
            <a:picLocks noChangeAspect="1"/>
          </p:cNvPicPr>
          <p:nvPr/>
        </p:nvPicPr>
        <p:blipFill>
          <a:blip r:embed="rId3"/>
          <a:stretch>
            <a:fillRect/>
          </a:stretch>
        </p:blipFill>
        <p:spPr>
          <a:xfrm>
            <a:off x="632463" y="1827913"/>
            <a:ext cx="5174126" cy="3439878"/>
          </a:xfrm>
          <a:prstGeom prst="rect">
            <a:avLst/>
          </a:prstGeom>
        </p:spPr>
      </p:pic>
      <p:sp>
        <p:nvSpPr>
          <p:cNvPr id="5" name="pole tekstowe 4">
            <a:extLst>
              <a:ext uri="{FF2B5EF4-FFF2-40B4-BE49-F238E27FC236}">
                <a16:creationId xmlns:a16="http://schemas.microsoft.com/office/drawing/2014/main" id="{A92D500F-57B0-446B-858A-EA7B6B258105}"/>
              </a:ext>
            </a:extLst>
          </p:cNvPr>
          <p:cNvSpPr txBox="1"/>
          <p:nvPr/>
        </p:nvSpPr>
        <p:spPr>
          <a:xfrm>
            <a:off x="973078" y="1286028"/>
            <a:ext cx="4492897" cy="369332"/>
          </a:xfrm>
          <a:prstGeom prst="rect">
            <a:avLst/>
          </a:prstGeom>
          <a:noFill/>
        </p:spPr>
        <p:txBody>
          <a:bodyPr wrap="none" rtlCol="0">
            <a:spAutoFit/>
          </a:bodyPr>
          <a:lstStyle/>
          <a:p>
            <a:r>
              <a:rPr lang="pl-PL" dirty="0" err="1"/>
              <a:t>Radioactive</a:t>
            </a:r>
            <a:r>
              <a:rPr lang="pl-PL" dirty="0"/>
              <a:t> C-11 </a:t>
            </a:r>
            <a:r>
              <a:rPr lang="pl-PL" dirty="0" err="1"/>
              <a:t>beam</a:t>
            </a:r>
            <a:r>
              <a:rPr lang="pl-PL" dirty="0"/>
              <a:t>,  </a:t>
            </a:r>
            <a:r>
              <a:rPr lang="pl-PL" dirty="0">
                <a:latin typeface="Symbol" panose="05050102010706020507" pitchFamily="18" charset="2"/>
              </a:rPr>
              <a:t>b</a:t>
            </a:r>
            <a:r>
              <a:rPr lang="pl-PL" baseline="30000" dirty="0"/>
              <a:t>+</a:t>
            </a:r>
            <a:r>
              <a:rPr lang="pl-PL" dirty="0"/>
              <a:t>  T</a:t>
            </a:r>
            <a:r>
              <a:rPr lang="pl-PL" baseline="-25000" dirty="0"/>
              <a:t>1/2</a:t>
            </a:r>
            <a:r>
              <a:rPr lang="pl-PL" dirty="0"/>
              <a:t> = 21.34 min </a:t>
            </a:r>
          </a:p>
        </p:txBody>
      </p:sp>
      <p:sp>
        <p:nvSpPr>
          <p:cNvPr id="6" name="pole tekstowe 5">
            <a:extLst>
              <a:ext uri="{FF2B5EF4-FFF2-40B4-BE49-F238E27FC236}">
                <a16:creationId xmlns:a16="http://schemas.microsoft.com/office/drawing/2014/main" id="{911AAF98-EC6F-4F94-98BB-41D80F570E96}"/>
              </a:ext>
            </a:extLst>
          </p:cNvPr>
          <p:cNvSpPr txBox="1"/>
          <p:nvPr/>
        </p:nvSpPr>
        <p:spPr>
          <a:xfrm>
            <a:off x="1036646" y="5417942"/>
            <a:ext cx="184731" cy="369332"/>
          </a:xfrm>
          <a:prstGeom prst="rect">
            <a:avLst/>
          </a:prstGeom>
          <a:noFill/>
        </p:spPr>
        <p:txBody>
          <a:bodyPr wrap="none" rtlCol="0">
            <a:spAutoFit/>
          </a:bodyPr>
          <a:lstStyle/>
          <a:p>
            <a:endParaRPr lang="pl-PL" dirty="0"/>
          </a:p>
        </p:txBody>
      </p:sp>
      <p:sp>
        <p:nvSpPr>
          <p:cNvPr id="7" name="pole tekstowe 6">
            <a:extLst>
              <a:ext uri="{FF2B5EF4-FFF2-40B4-BE49-F238E27FC236}">
                <a16:creationId xmlns:a16="http://schemas.microsoft.com/office/drawing/2014/main" id="{694AB7C2-53F8-4653-A2C2-0A675134E584}"/>
              </a:ext>
            </a:extLst>
          </p:cNvPr>
          <p:cNvSpPr txBox="1"/>
          <p:nvPr/>
        </p:nvSpPr>
        <p:spPr>
          <a:xfrm>
            <a:off x="352743" y="5248806"/>
            <a:ext cx="5555725" cy="646331"/>
          </a:xfrm>
          <a:prstGeom prst="rect">
            <a:avLst/>
          </a:prstGeom>
          <a:noFill/>
        </p:spPr>
        <p:txBody>
          <a:bodyPr wrap="square" rtlCol="0">
            <a:spAutoFit/>
          </a:bodyPr>
          <a:lstStyle/>
          <a:p>
            <a:r>
              <a:rPr lang="en-US" b="1" dirty="0"/>
              <a:t>Measurements with Positron Emission Tomography (PET) allows to determine the stopping ends of C-11 ions</a:t>
            </a:r>
          </a:p>
        </p:txBody>
      </p:sp>
      <p:pic>
        <p:nvPicPr>
          <p:cNvPr id="8" name="Obraz 7">
            <a:extLst>
              <a:ext uri="{FF2B5EF4-FFF2-40B4-BE49-F238E27FC236}">
                <a16:creationId xmlns:a16="http://schemas.microsoft.com/office/drawing/2014/main" id="{15F43059-2DE9-4CD1-AD47-A8073869A9C3}"/>
              </a:ext>
            </a:extLst>
          </p:cNvPr>
          <p:cNvPicPr>
            <a:picLocks noChangeAspect="1"/>
          </p:cNvPicPr>
          <p:nvPr/>
        </p:nvPicPr>
        <p:blipFill>
          <a:blip r:embed="rId4"/>
          <a:stretch>
            <a:fillRect/>
          </a:stretch>
        </p:blipFill>
        <p:spPr>
          <a:xfrm>
            <a:off x="6086309" y="1655360"/>
            <a:ext cx="5116402" cy="3612431"/>
          </a:xfrm>
          <a:prstGeom prst="rect">
            <a:avLst/>
          </a:prstGeom>
        </p:spPr>
      </p:pic>
      <p:sp>
        <p:nvSpPr>
          <p:cNvPr id="9" name="pole tekstowe 8">
            <a:extLst>
              <a:ext uri="{FF2B5EF4-FFF2-40B4-BE49-F238E27FC236}">
                <a16:creationId xmlns:a16="http://schemas.microsoft.com/office/drawing/2014/main" id="{AA73588A-72B2-4E03-BF95-E5A524783F4D}"/>
              </a:ext>
            </a:extLst>
          </p:cNvPr>
          <p:cNvSpPr txBox="1"/>
          <p:nvPr/>
        </p:nvSpPr>
        <p:spPr>
          <a:xfrm>
            <a:off x="6685954" y="1235245"/>
            <a:ext cx="5053819" cy="369332"/>
          </a:xfrm>
          <a:prstGeom prst="rect">
            <a:avLst/>
          </a:prstGeom>
          <a:noFill/>
        </p:spPr>
        <p:txBody>
          <a:bodyPr wrap="none" rtlCol="0">
            <a:spAutoFit/>
          </a:bodyPr>
          <a:lstStyle/>
          <a:p>
            <a:r>
              <a:rPr lang="en-US"/>
              <a:t>C-12 and He-4 beams are accelarated simultanously </a:t>
            </a:r>
          </a:p>
        </p:txBody>
      </p:sp>
      <p:sp>
        <p:nvSpPr>
          <p:cNvPr id="10" name="pole tekstowe 9">
            <a:extLst>
              <a:ext uri="{FF2B5EF4-FFF2-40B4-BE49-F238E27FC236}">
                <a16:creationId xmlns:a16="http://schemas.microsoft.com/office/drawing/2014/main" id="{4B2BA173-1C8E-4C0D-A4CD-6DA6C73B31A0}"/>
              </a:ext>
            </a:extLst>
          </p:cNvPr>
          <p:cNvSpPr txBox="1"/>
          <p:nvPr/>
        </p:nvSpPr>
        <p:spPr>
          <a:xfrm>
            <a:off x="6236175" y="5267791"/>
            <a:ext cx="5955825" cy="646331"/>
          </a:xfrm>
          <a:prstGeom prst="rect">
            <a:avLst/>
          </a:prstGeom>
          <a:noFill/>
        </p:spPr>
        <p:txBody>
          <a:bodyPr wrap="square" rtlCol="0">
            <a:spAutoFit/>
          </a:bodyPr>
          <a:lstStyle/>
          <a:p>
            <a:r>
              <a:rPr lang="en-US" b="1"/>
              <a:t>He-4 ions of the same E/amu are passing the patient and their range allows to determine the range of C-12 in patient </a:t>
            </a:r>
          </a:p>
        </p:txBody>
      </p:sp>
      <p:sp>
        <p:nvSpPr>
          <p:cNvPr id="11" name="Prostokąt 10">
            <a:extLst>
              <a:ext uri="{FF2B5EF4-FFF2-40B4-BE49-F238E27FC236}">
                <a16:creationId xmlns:a16="http://schemas.microsoft.com/office/drawing/2014/main" id="{668167AE-1B62-4A25-81C3-6C463D8F7910}"/>
              </a:ext>
            </a:extLst>
          </p:cNvPr>
          <p:cNvSpPr/>
          <p:nvPr/>
        </p:nvSpPr>
        <p:spPr>
          <a:xfrm>
            <a:off x="6568598" y="6036407"/>
            <a:ext cx="6394055" cy="307777"/>
          </a:xfrm>
          <a:prstGeom prst="rect">
            <a:avLst/>
          </a:prstGeom>
        </p:spPr>
        <p:txBody>
          <a:bodyPr wrap="square">
            <a:spAutoFit/>
          </a:bodyPr>
          <a:lstStyle/>
          <a:p>
            <a:r>
              <a:rPr lang="pl-PL" sz="1400" dirty="0"/>
              <a:t>L. </a:t>
            </a:r>
            <a:r>
              <a:rPr lang="pl-PL" sz="1400" dirty="0" err="1"/>
              <a:t>Volz</a:t>
            </a:r>
            <a:r>
              <a:rPr lang="pl-PL" sz="1400" dirty="0"/>
              <a:t> et al., </a:t>
            </a:r>
            <a:r>
              <a:rPr lang="pl-PL" sz="1400" dirty="0" err="1"/>
              <a:t>Phys</a:t>
            </a:r>
            <a:r>
              <a:rPr lang="pl-PL" sz="1400" dirty="0"/>
              <a:t> </a:t>
            </a:r>
            <a:r>
              <a:rPr lang="pl-PL" sz="1400" dirty="0" err="1"/>
              <a:t>Med</a:t>
            </a:r>
            <a:r>
              <a:rPr lang="pl-PL" sz="1400" dirty="0"/>
              <a:t> </a:t>
            </a:r>
            <a:r>
              <a:rPr lang="pl-PL" sz="1400" dirty="0" err="1"/>
              <a:t>Biol</a:t>
            </a:r>
            <a:r>
              <a:rPr lang="pl-PL" sz="1400" dirty="0"/>
              <a:t> 65, (2020), DOI: 10.1088/1361-6560/ab6e52</a:t>
            </a:r>
          </a:p>
        </p:txBody>
      </p:sp>
      <p:sp>
        <p:nvSpPr>
          <p:cNvPr id="12" name="Prostokąt 11">
            <a:extLst>
              <a:ext uri="{FF2B5EF4-FFF2-40B4-BE49-F238E27FC236}">
                <a16:creationId xmlns:a16="http://schemas.microsoft.com/office/drawing/2014/main" id="{9D861E12-CE94-46CF-8D25-85027808D7BB}"/>
              </a:ext>
            </a:extLst>
          </p:cNvPr>
          <p:cNvSpPr/>
          <p:nvPr/>
        </p:nvSpPr>
        <p:spPr>
          <a:xfrm>
            <a:off x="352744" y="6036408"/>
            <a:ext cx="5555726" cy="307777"/>
          </a:xfrm>
          <a:prstGeom prst="rect">
            <a:avLst/>
          </a:prstGeom>
        </p:spPr>
        <p:txBody>
          <a:bodyPr wrap="square">
            <a:spAutoFit/>
          </a:bodyPr>
          <a:lstStyle/>
          <a:p>
            <a:r>
              <a:rPr lang="en-US" sz="1400" dirty="0"/>
              <a:t>D. </a:t>
            </a:r>
            <a:r>
              <a:rPr lang="en-US" sz="1400" dirty="0" err="1"/>
              <a:t>Boscolo</a:t>
            </a:r>
            <a:r>
              <a:rPr lang="en-US" sz="1400" dirty="0"/>
              <a:t> et al., Front. Oncol. 11, (2021), DOI: 10.3389/fonc.2021.737050</a:t>
            </a:r>
            <a:endParaRPr lang="pl-PL" sz="1400" dirty="0"/>
          </a:p>
        </p:txBody>
      </p:sp>
    </p:spTree>
    <p:extLst>
      <p:ext uri="{BB962C8B-B14F-4D97-AF65-F5344CB8AC3E}">
        <p14:creationId xmlns:p14="http://schemas.microsoft.com/office/powerpoint/2010/main" val="287628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23D32AB3-0F15-4D47-BA8A-FB67728B7041}"/>
              </a:ext>
            </a:extLst>
          </p:cNvPr>
          <p:cNvSpPr txBox="1">
            <a:spLocks noChangeArrowheads="1"/>
          </p:cNvSpPr>
          <p:nvPr/>
        </p:nvSpPr>
        <p:spPr bwMode="auto">
          <a:xfrm>
            <a:off x="474315" y="222865"/>
            <a:ext cx="11148417"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i="1" dirty="0">
                <a:solidFill>
                  <a:srgbClr val="0070C0"/>
                </a:solidFill>
                <a:latin typeface="Arial" panose="020B0604020202020204" pitchFamily="34" charset="0"/>
                <a:cs typeface="Arial" panose="020B0604020202020204" pitchFamily="34" charset="0"/>
              </a:rPr>
              <a:t>FLASH  irradiation: the hope or illusion?  </a:t>
            </a:r>
          </a:p>
        </p:txBody>
      </p:sp>
      <p:sp>
        <p:nvSpPr>
          <p:cNvPr id="4" name="Prostokąt 3">
            <a:extLst>
              <a:ext uri="{FF2B5EF4-FFF2-40B4-BE49-F238E27FC236}">
                <a16:creationId xmlns:a16="http://schemas.microsoft.com/office/drawing/2014/main" id="{4836B487-6EA5-4D43-B7B3-7BAE681BC77D}"/>
              </a:ext>
            </a:extLst>
          </p:cNvPr>
          <p:cNvSpPr/>
          <p:nvPr/>
        </p:nvSpPr>
        <p:spPr>
          <a:xfrm>
            <a:off x="1118306" y="4187322"/>
            <a:ext cx="5533567" cy="1477328"/>
          </a:xfrm>
          <a:prstGeom prst="rect">
            <a:avLst/>
          </a:prstGeom>
        </p:spPr>
        <p:txBody>
          <a:bodyPr wrap="square">
            <a:spAutoFit/>
          </a:bodyPr>
          <a:lstStyle/>
          <a:p>
            <a:r>
              <a:rPr lang="en-US" b="1" dirty="0"/>
              <a:t>FLASH radiotherapy (FLASH-RT)</a:t>
            </a:r>
            <a:r>
              <a:rPr lang="en-US" dirty="0"/>
              <a:t> </a:t>
            </a:r>
            <a:endParaRPr lang="pl-PL" dirty="0"/>
          </a:p>
          <a:p>
            <a:r>
              <a:rPr lang="en-US" dirty="0"/>
              <a:t>is a cancer treatment that delivers an extremely high dose of radiation to a tumor in a short </a:t>
            </a:r>
            <a:r>
              <a:rPr lang="pl-PL" dirty="0"/>
              <a:t>(&lt; 1 s) </a:t>
            </a:r>
            <a:r>
              <a:rPr lang="en-US" dirty="0"/>
              <a:t> time</a:t>
            </a:r>
            <a:r>
              <a:rPr lang="pl-PL" dirty="0"/>
              <a:t>.  </a:t>
            </a:r>
          </a:p>
          <a:p>
            <a:endParaRPr lang="pl-PL" dirty="0"/>
          </a:p>
          <a:p>
            <a:endParaRPr lang="pl-PL" dirty="0"/>
          </a:p>
        </p:txBody>
      </p:sp>
      <p:sp>
        <p:nvSpPr>
          <p:cNvPr id="5" name="pole tekstowe 4">
            <a:extLst>
              <a:ext uri="{FF2B5EF4-FFF2-40B4-BE49-F238E27FC236}">
                <a16:creationId xmlns:a16="http://schemas.microsoft.com/office/drawing/2014/main" id="{7072D095-A33B-40CE-A376-7DDBBCDEE295}"/>
              </a:ext>
            </a:extLst>
          </p:cNvPr>
          <p:cNvSpPr txBox="1"/>
          <p:nvPr/>
        </p:nvSpPr>
        <p:spPr>
          <a:xfrm>
            <a:off x="7847460" y="1462626"/>
            <a:ext cx="4022708" cy="923330"/>
          </a:xfrm>
          <a:prstGeom prst="rect">
            <a:avLst/>
          </a:prstGeom>
          <a:noFill/>
        </p:spPr>
        <p:txBody>
          <a:bodyPr wrap="square" rtlCol="0">
            <a:spAutoFit/>
          </a:bodyPr>
          <a:lstStyle/>
          <a:p>
            <a:r>
              <a:rPr lang="en-US" b="1" dirty="0"/>
              <a:t>Damian </a:t>
            </a:r>
            <a:r>
              <a:rPr lang="en-US" b="1" dirty="0" err="1"/>
              <a:t>Wróbel</a:t>
            </a:r>
            <a:r>
              <a:rPr lang="en-US" b="1" dirty="0"/>
              <a:t>: </a:t>
            </a:r>
            <a:r>
              <a:rPr lang="en-US" dirty="0"/>
              <a:t>PhD Thesis Dosimetry of FLASH protons at AIC-144</a:t>
            </a:r>
            <a:endParaRPr lang="pl-PL" dirty="0"/>
          </a:p>
          <a:p>
            <a:r>
              <a:rPr lang="pl-PL" dirty="0" err="1"/>
              <a:t>supervision</a:t>
            </a:r>
            <a:r>
              <a:rPr lang="pl-PL" dirty="0"/>
              <a:t> of </a:t>
            </a:r>
            <a:r>
              <a:rPr lang="pl-PL" b="1" dirty="0"/>
              <a:t>Jan </a:t>
            </a:r>
            <a:r>
              <a:rPr lang="pl-PL" b="1" dirty="0" err="1"/>
              <a:t>Swakoń</a:t>
            </a:r>
            <a:endParaRPr lang="en-US" b="1" dirty="0"/>
          </a:p>
        </p:txBody>
      </p:sp>
      <p:pic>
        <p:nvPicPr>
          <p:cNvPr id="6" name="Obraz 5">
            <a:extLst>
              <a:ext uri="{FF2B5EF4-FFF2-40B4-BE49-F238E27FC236}">
                <a16:creationId xmlns:a16="http://schemas.microsoft.com/office/drawing/2014/main" id="{3635FD95-6B47-4517-8FD8-94F81EC06EAA}"/>
              </a:ext>
            </a:extLst>
          </p:cNvPr>
          <p:cNvPicPr>
            <a:picLocks noChangeAspect="1"/>
          </p:cNvPicPr>
          <p:nvPr/>
        </p:nvPicPr>
        <p:blipFill>
          <a:blip r:embed="rId2"/>
          <a:stretch>
            <a:fillRect/>
          </a:stretch>
        </p:blipFill>
        <p:spPr>
          <a:xfrm>
            <a:off x="194127" y="1370333"/>
            <a:ext cx="6695657" cy="2510973"/>
          </a:xfrm>
          <a:prstGeom prst="rect">
            <a:avLst/>
          </a:prstGeom>
        </p:spPr>
      </p:pic>
      <p:sp>
        <p:nvSpPr>
          <p:cNvPr id="7" name="pole tekstowe 6">
            <a:extLst>
              <a:ext uri="{FF2B5EF4-FFF2-40B4-BE49-F238E27FC236}">
                <a16:creationId xmlns:a16="http://schemas.microsoft.com/office/drawing/2014/main" id="{D80E1978-D212-4EED-99C8-74007CE99D22}"/>
              </a:ext>
            </a:extLst>
          </p:cNvPr>
          <p:cNvSpPr txBox="1"/>
          <p:nvPr/>
        </p:nvSpPr>
        <p:spPr>
          <a:xfrm>
            <a:off x="7861232" y="879394"/>
            <a:ext cx="1212576" cy="400110"/>
          </a:xfrm>
          <a:prstGeom prst="rect">
            <a:avLst/>
          </a:prstGeom>
          <a:noFill/>
        </p:spPr>
        <p:txBody>
          <a:bodyPr wrap="none" rtlCol="0">
            <a:spAutoFit/>
          </a:bodyPr>
          <a:lstStyle/>
          <a:p>
            <a:r>
              <a:rPr lang="pl-PL" sz="2000" b="1" dirty="0" err="1"/>
              <a:t>at</a:t>
            </a:r>
            <a:r>
              <a:rPr lang="pl-PL" sz="2000" b="1" dirty="0"/>
              <a:t> IFJ PAN</a:t>
            </a:r>
          </a:p>
        </p:txBody>
      </p:sp>
      <p:sp>
        <p:nvSpPr>
          <p:cNvPr id="8" name="pole tekstowe 7">
            <a:extLst>
              <a:ext uri="{FF2B5EF4-FFF2-40B4-BE49-F238E27FC236}">
                <a16:creationId xmlns:a16="http://schemas.microsoft.com/office/drawing/2014/main" id="{625984F2-A526-4281-967F-250D54F8814C}"/>
              </a:ext>
            </a:extLst>
          </p:cNvPr>
          <p:cNvSpPr txBox="1"/>
          <p:nvPr/>
        </p:nvSpPr>
        <p:spPr>
          <a:xfrm>
            <a:off x="7900351" y="4033021"/>
            <a:ext cx="4330768" cy="1200329"/>
          </a:xfrm>
          <a:prstGeom prst="rect">
            <a:avLst/>
          </a:prstGeom>
          <a:noFill/>
        </p:spPr>
        <p:txBody>
          <a:bodyPr wrap="square" rtlCol="0">
            <a:spAutoFit/>
          </a:bodyPr>
          <a:lstStyle/>
          <a:p>
            <a:r>
              <a:rPr lang="pl-PL" b="1" dirty="0"/>
              <a:t>Antoni Ruciński  </a:t>
            </a:r>
          </a:p>
          <a:p>
            <a:r>
              <a:rPr lang="en-US" dirty="0"/>
              <a:t>From Plasmid DNA to FLASH Radiotherapy: Experimental and Computational Insights</a:t>
            </a:r>
            <a:endParaRPr lang="pl-PL" dirty="0"/>
          </a:p>
          <a:p>
            <a:r>
              <a:rPr lang="pl-PL" dirty="0"/>
              <a:t>Sonata Bis (2025-2027)</a:t>
            </a:r>
          </a:p>
        </p:txBody>
      </p:sp>
      <p:sp>
        <p:nvSpPr>
          <p:cNvPr id="9" name="pole tekstowe 8">
            <a:extLst>
              <a:ext uri="{FF2B5EF4-FFF2-40B4-BE49-F238E27FC236}">
                <a16:creationId xmlns:a16="http://schemas.microsoft.com/office/drawing/2014/main" id="{C46A0377-6A09-450B-AD45-5A165A68AA53}"/>
              </a:ext>
            </a:extLst>
          </p:cNvPr>
          <p:cNvSpPr txBox="1"/>
          <p:nvPr/>
        </p:nvSpPr>
        <p:spPr>
          <a:xfrm>
            <a:off x="7900351" y="6146347"/>
            <a:ext cx="4246909" cy="646331"/>
          </a:xfrm>
          <a:prstGeom prst="rect">
            <a:avLst/>
          </a:prstGeom>
          <a:noFill/>
        </p:spPr>
        <p:txBody>
          <a:bodyPr wrap="square" rtlCol="0">
            <a:spAutoFit/>
          </a:bodyPr>
          <a:lstStyle/>
          <a:p>
            <a:pPr algn="ctr"/>
            <a:r>
              <a:rPr lang="en-US" b="1" dirty="0">
                <a:solidFill>
                  <a:srgbClr val="FF0000"/>
                </a:solidFill>
              </a:rPr>
              <a:t>Worth to investigate: both positive or negative result might be interesting</a:t>
            </a:r>
          </a:p>
        </p:txBody>
      </p:sp>
      <p:sp>
        <p:nvSpPr>
          <p:cNvPr id="10" name="Prostokąt 9">
            <a:extLst>
              <a:ext uri="{FF2B5EF4-FFF2-40B4-BE49-F238E27FC236}">
                <a16:creationId xmlns:a16="http://schemas.microsoft.com/office/drawing/2014/main" id="{AA0D043A-DADC-4878-9BCC-9A9D84DB1549}"/>
              </a:ext>
            </a:extLst>
          </p:cNvPr>
          <p:cNvSpPr/>
          <p:nvPr/>
        </p:nvSpPr>
        <p:spPr>
          <a:xfrm>
            <a:off x="7942125" y="5319006"/>
            <a:ext cx="3754371" cy="646331"/>
          </a:xfrm>
          <a:prstGeom prst="rect">
            <a:avLst/>
          </a:prstGeom>
        </p:spPr>
        <p:txBody>
          <a:bodyPr wrap="square">
            <a:spAutoFit/>
          </a:bodyPr>
          <a:lstStyle/>
          <a:p>
            <a:pPr algn="ctr"/>
            <a:r>
              <a:rPr lang="pl-PL" b="1" dirty="0"/>
              <a:t>FLASH not </a:t>
            </a:r>
            <a:r>
              <a:rPr lang="en-US" b="1" dirty="0"/>
              <a:t>confirmed clinically (only </a:t>
            </a:r>
            <a:r>
              <a:rPr lang="pl-PL" b="1" dirty="0"/>
              <a:t>on </a:t>
            </a:r>
            <a:r>
              <a:rPr lang="en-US" b="1" dirty="0"/>
              <a:t>a few patients</a:t>
            </a:r>
            <a:r>
              <a:rPr lang="pl-PL" b="1" dirty="0"/>
              <a:t> </a:t>
            </a:r>
            <a:r>
              <a:rPr lang="pl-PL" b="1" dirty="0" err="1"/>
              <a:t>treated</a:t>
            </a:r>
            <a:r>
              <a:rPr lang="en-US" b="1" dirty="0"/>
              <a:t>)</a:t>
            </a:r>
          </a:p>
        </p:txBody>
      </p:sp>
      <p:sp>
        <p:nvSpPr>
          <p:cNvPr id="11" name="Prostokąt 10">
            <a:extLst>
              <a:ext uri="{FF2B5EF4-FFF2-40B4-BE49-F238E27FC236}">
                <a16:creationId xmlns:a16="http://schemas.microsoft.com/office/drawing/2014/main" id="{79ED4ECF-68B6-405B-858C-1A228E95CD89}"/>
              </a:ext>
            </a:extLst>
          </p:cNvPr>
          <p:cNvSpPr/>
          <p:nvPr/>
        </p:nvSpPr>
        <p:spPr>
          <a:xfrm>
            <a:off x="7861232" y="2625819"/>
            <a:ext cx="2148473" cy="369332"/>
          </a:xfrm>
          <a:prstGeom prst="rect">
            <a:avLst/>
          </a:prstGeom>
        </p:spPr>
        <p:txBody>
          <a:bodyPr wrap="none">
            <a:spAutoFit/>
          </a:bodyPr>
          <a:lstStyle/>
          <a:p>
            <a:r>
              <a:rPr lang="pl-PL" b="1" dirty="0">
                <a:latin typeface="Segoe UI" panose="020B0502040204020203" pitchFamily="34" charset="0"/>
              </a:rPr>
              <a:t>Marzena Rydygier</a:t>
            </a:r>
            <a:endParaRPr lang="pl-PL" b="1" dirty="0"/>
          </a:p>
        </p:txBody>
      </p:sp>
      <p:sp>
        <p:nvSpPr>
          <p:cNvPr id="12" name="pole tekstowe 11">
            <a:extLst>
              <a:ext uri="{FF2B5EF4-FFF2-40B4-BE49-F238E27FC236}">
                <a16:creationId xmlns:a16="http://schemas.microsoft.com/office/drawing/2014/main" id="{3D28C455-0585-4736-B309-1272387B4F29}"/>
              </a:ext>
            </a:extLst>
          </p:cNvPr>
          <p:cNvSpPr txBox="1"/>
          <p:nvPr/>
        </p:nvSpPr>
        <p:spPr>
          <a:xfrm>
            <a:off x="7847460" y="2946133"/>
            <a:ext cx="3217514" cy="923330"/>
          </a:xfrm>
          <a:prstGeom prst="rect">
            <a:avLst/>
          </a:prstGeom>
          <a:noFill/>
        </p:spPr>
        <p:txBody>
          <a:bodyPr wrap="square" rtlCol="0">
            <a:spAutoFit/>
          </a:bodyPr>
          <a:lstStyle/>
          <a:p>
            <a:r>
              <a:rPr lang="pl-PL" dirty="0" err="1"/>
              <a:t>Dosimetric</a:t>
            </a:r>
            <a:r>
              <a:rPr lang="pl-PL" dirty="0"/>
              <a:t> </a:t>
            </a:r>
            <a:r>
              <a:rPr lang="pl-PL" dirty="0" err="1"/>
              <a:t>characterization</a:t>
            </a:r>
            <a:r>
              <a:rPr lang="pl-PL" dirty="0"/>
              <a:t> of the FLASH </a:t>
            </a:r>
            <a:r>
              <a:rPr lang="pl-PL" dirty="0" err="1"/>
              <a:t>beam</a:t>
            </a:r>
            <a:endParaRPr lang="pl-PL" dirty="0"/>
          </a:p>
          <a:p>
            <a:r>
              <a:rPr lang="pl-PL" dirty="0"/>
              <a:t>Science for </a:t>
            </a:r>
            <a:r>
              <a:rPr lang="pl-PL" dirty="0" err="1"/>
              <a:t>Society</a:t>
            </a:r>
            <a:r>
              <a:rPr lang="pl-PL" dirty="0"/>
              <a:t> (2024-2026)</a:t>
            </a:r>
          </a:p>
        </p:txBody>
      </p:sp>
    </p:spTree>
    <p:extLst>
      <p:ext uri="{BB962C8B-B14F-4D97-AF65-F5344CB8AC3E}">
        <p14:creationId xmlns:p14="http://schemas.microsoft.com/office/powerpoint/2010/main" val="377106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C27AC29C-B013-433E-B4E3-49F2721D5CA4}"/>
              </a:ext>
            </a:extLst>
          </p:cNvPr>
          <p:cNvSpPr txBox="1">
            <a:spLocks noChangeArrowheads="1"/>
          </p:cNvSpPr>
          <p:nvPr/>
        </p:nvSpPr>
        <p:spPr bwMode="auto">
          <a:xfrm>
            <a:off x="709231" y="248759"/>
            <a:ext cx="11148417" cy="76944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i="1" dirty="0">
                <a:solidFill>
                  <a:srgbClr val="0070C0"/>
                </a:solidFill>
                <a:latin typeface="Arial" panose="020B0604020202020204" pitchFamily="34" charset="0"/>
                <a:cs typeface="Arial" panose="020B0604020202020204" pitchFamily="34" charset="0"/>
              </a:rPr>
              <a:t>Attempts to decrease the price of proton </a:t>
            </a:r>
            <a:r>
              <a:rPr lang="pl-PL" sz="2400" b="1" i="1" dirty="0">
                <a:solidFill>
                  <a:srgbClr val="0070C0"/>
                </a:solidFill>
                <a:latin typeface="Arial" panose="020B0604020202020204" pitchFamily="34" charset="0"/>
                <a:cs typeface="Arial" panose="020B0604020202020204" pitchFamily="34" charset="0"/>
              </a:rPr>
              <a:t>and </a:t>
            </a:r>
            <a:r>
              <a:rPr lang="pl-PL" sz="2400" b="1" i="1" dirty="0" err="1">
                <a:solidFill>
                  <a:srgbClr val="0070C0"/>
                </a:solidFill>
                <a:latin typeface="Arial" panose="020B0604020202020204" pitchFamily="34" charset="0"/>
                <a:cs typeface="Arial" panose="020B0604020202020204" pitchFamily="34" charset="0"/>
              </a:rPr>
              <a:t>ion</a:t>
            </a:r>
            <a:r>
              <a:rPr lang="pl-PL" sz="2400" b="1" i="1" dirty="0">
                <a:solidFill>
                  <a:srgbClr val="0070C0"/>
                </a:solidFill>
                <a:latin typeface="Arial" panose="020B0604020202020204" pitchFamily="34" charset="0"/>
                <a:cs typeface="Arial" panose="020B0604020202020204" pitchFamily="34" charset="0"/>
              </a:rPr>
              <a:t> </a:t>
            </a:r>
            <a:r>
              <a:rPr lang="en-US" sz="2400" b="1" i="1" dirty="0">
                <a:solidFill>
                  <a:srgbClr val="0070C0"/>
                </a:solidFill>
                <a:latin typeface="Arial" panose="020B0604020202020204" pitchFamily="34" charset="0"/>
                <a:cs typeface="Arial" panose="020B0604020202020204" pitchFamily="34" charset="0"/>
              </a:rPr>
              <a:t>therapy</a:t>
            </a:r>
          </a:p>
          <a:p>
            <a:pPr algn="ctr"/>
            <a:r>
              <a:rPr lang="en-US" sz="2000" b="1" i="1" dirty="0">
                <a:solidFill>
                  <a:srgbClr val="0070C0"/>
                </a:solidFill>
                <a:latin typeface="Arial" panose="020B0604020202020204" pitchFamily="34" charset="0"/>
                <a:cs typeface="Arial" panose="020B0604020202020204" pitchFamily="34" charset="0"/>
              </a:rPr>
              <a:t>Treatment in the upright position </a:t>
            </a:r>
          </a:p>
        </p:txBody>
      </p:sp>
      <p:pic>
        <p:nvPicPr>
          <p:cNvPr id="3" name="Obraz 2">
            <a:extLst>
              <a:ext uri="{FF2B5EF4-FFF2-40B4-BE49-F238E27FC236}">
                <a16:creationId xmlns:a16="http://schemas.microsoft.com/office/drawing/2014/main" id="{366C4B97-8959-4642-834A-52EEC6D1754E}"/>
              </a:ext>
            </a:extLst>
          </p:cNvPr>
          <p:cNvPicPr>
            <a:picLocks noChangeAspect="1"/>
          </p:cNvPicPr>
          <p:nvPr/>
        </p:nvPicPr>
        <p:blipFill>
          <a:blip r:embed="rId3"/>
          <a:stretch>
            <a:fillRect/>
          </a:stretch>
        </p:blipFill>
        <p:spPr>
          <a:xfrm>
            <a:off x="1186702" y="1242967"/>
            <a:ext cx="10486154" cy="4124826"/>
          </a:xfrm>
          <a:prstGeom prst="rect">
            <a:avLst/>
          </a:prstGeom>
        </p:spPr>
      </p:pic>
      <p:sp>
        <p:nvSpPr>
          <p:cNvPr id="8" name="Prostokąt 7">
            <a:extLst>
              <a:ext uri="{FF2B5EF4-FFF2-40B4-BE49-F238E27FC236}">
                <a16:creationId xmlns:a16="http://schemas.microsoft.com/office/drawing/2014/main" id="{8C1C67F9-981A-4E66-8A53-B2CAC6DA89BD}"/>
              </a:ext>
            </a:extLst>
          </p:cNvPr>
          <p:cNvSpPr/>
          <p:nvPr/>
        </p:nvSpPr>
        <p:spPr>
          <a:xfrm>
            <a:off x="8743622" y="5438671"/>
            <a:ext cx="2830518" cy="307777"/>
          </a:xfrm>
          <a:prstGeom prst="rect">
            <a:avLst/>
          </a:prstGeom>
        </p:spPr>
        <p:txBody>
          <a:bodyPr wrap="none">
            <a:spAutoFit/>
          </a:bodyPr>
          <a:lstStyle/>
          <a:p>
            <a:r>
              <a:rPr lang="pl-PL" sz="1400" dirty="0" err="1"/>
              <a:t>Volz</a:t>
            </a:r>
            <a:r>
              <a:rPr lang="pl-PL" sz="1400" dirty="0"/>
              <a:t> et al. </a:t>
            </a:r>
            <a:r>
              <a:rPr lang="pl-PL" sz="1400" dirty="0" err="1"/>
              <a:t>Phys</a:t>
            </a:r>
            <a:r>
              <a:rPr lang="pl-PL" sz="1400" dirty="0"/>
              <a:t>. Med. Biol. 69 (2024)</a:t>
            </a:r>
          </a:p>
        </p:txBody>
      </p:sp>
      <p:sp>
        <p:nvSpPr>
          <p:cNvPr id="10" name="pole tekstowe 9">
            <a:extLst>
              <a:ext uri="{FF2B5EF4-FFF2-40B4-BE49-F238E27FC236}">
                <a16:creationId xmlns:a16="http://schemas.microsoft.com/office/drawing/2014/main" id="{AFB602A9-2839-4F7A-8D3E-A81C15234641}"/>
              </a:ext>
            </a:extLst>
          </p:cNvPr>
          <p:cNvSpPr txBox="1"/>
          <p:nvPr/>
        </p:nvSpPr>
        <p:spPr>
          <a:xfrm>
            <a:off x="3203747" y="5878155"/>
            <a:ext cx="6843861" cy="646331"/>
          </a:xfrm>
          <a:prstGeom prst="rect">
            <a:avLst/>
          </a:prstGeom>
          <a:noFill/>
        </p:spPr>
        <p:txBody>
          <a:bodyPr wrap="none" rtlCol="0">
            <a:spAutoFit/>
          </a:bodyPr>
          <a:lstStyle/>
          <a:p>
            <a:r>
              <a:rPr lang="en-US" b="1" dirty="0"/>
              <a:t> -  </a:t>
            </a:r>
            <a:r>
              <a:rPr lang="pl-PL" b="1" dirty="0"/>
              <a:t>The </a:t>
            </a:r>
            <a:r>
              <a:rPr lang="pl-PL" b="1" dirty="0" err="1"/>
              <a:t>costs</a:t>
            </a:r>
            <a:r>
              <a:rPr lang="pl-PL" b="1" dirty="0"/>
              <a:t> of the </a:t>
            </a:r>
            <a:r>
              <a:rPr lang="pl-PL" b="1" dirty="0" err="1"/>
              <a:t>rotating</a:t>
            </a:r>
            <a:r>
              <a:rPr lang="pl-PL" b="1" dirty="0"/>
              <a:t>  </a:t>
            </a:r>
            <a:r>
              <a:rPr lang="pl-PL" b="1" dirty="0" err="1"/>
              <a:t>gantry</a:t>
            </a:r>
            <a:r>
              <a:rPr lang="pl-PL" b="1" dirty="0"/>
              <a:t> </a:t>
            </a:r>
            <a:r>
              <a:rPr lang="pl-PL" b="1" dirty="0" err="1"/>
              <a:t>is</a:t>
            </a:r>
            <a:r>
              <a:rPr lang="pl-PL" b="1" dirty="0"/>
              <a:t> </a:t>
            </a:r>
            <a:r>
              <a:rPr lang="pl-PL" b="1" dirty="0" err="1"/>
              <a:t>very</a:t>
            </a:r>
            <a:r>
              <a:rPr lang="pl-PL" b="1" dirty="0"/>
              <a:t> high </a:t>
            </a:r>
            <a:endParaRPr lang="en-US" b="1" dirty="0"/>
          </a:p>
          <a:p>
            <a:r>
              <a:rPr lang="pl-PL" b="1" dirty="0"/>
              <a:t>-   The </a:t>
            </a:r>
            <a:r>
              <a:rPr lang="pl-PL" b="1" dirty="0" err="1"/>
              <a:t>scanning</a:t>
            </a:r>
            <a:r>
              <a:rPr lang="pl-PL" b="1" dirty="0"/>
              <a:t> </a:t>
            </a:r>
            <a:r>
              <a:rPr lang="pl-PL" b="1" dirty="0" err="1"/>
              <a:t>beam</a:t>
            </a:r>
            <a:r>
              <a:rPr lang="pl-PL" b="1" dirty="0"/>
              <a:t> </a:t>
            </a:r>
            <a:r>
              <a:rPr lang="pl-PL" b="1" dirty="0" err="1"/>
              <a:t>should</a:t>
            </a:r>
            <a:r>
              <a:rPr lang="pl-PL" b="1" dirty="0"/>
              <a:t> </a:t>
            </a:r>
            <a:r>
              <a:rPr lang="pl-PL" b="1" dirty="0" err="1"/>
              <a:t>have</a:t>
            </a:r>
            <a:r>
              <a:rPr lang="pl-PL" b="1" dirty="0"/>
              <a:t> </a:t>
            </a:r>
            <a:r>
              <a:rPr lang="pl-PL" b="1" dirty="0" err="1"/>
              <a:t>only</a:t>
            </a:r>
            <a:r>
              <a:rPr lang="pl-PL" b="1" dirty="0"/>
              <a:t> </a:t>
            </a:r>
            <a:r>
              <a:rPr lang="pl-PL" b="1" dirty="0" err="1"/>
              <a:t>magnets</a:t>
            </a:r>
            <a:r>
              <a:rPr lang="pl-PL" b="1" dirty="0"/>
              <a:t> </a:t>
            </a:r>
            <a:r>
              <a:rPr lang="pl-PL" b="1" dirty="0" err="1"/>
              <a:t>moving</a:t>
            </a:r>
            <a:r>
              <a:rPr lang="pl-PL" b="1" dirty="0"/>
              <a:t> </a:t>
            </a:r>
            <a:r>
              <a:rPr lang="pl-PL" b="1" dirty="0" err="1"/>
              <a:t>beam</a:t>
            </a:r>
            <a:r>
              <a:rPr lang="pl-PL" b="1" dirty="0"/>
              <a:t> </a:t>
            </a:r>
            <a:r>
              <a:rPr lang="pl-PL" b="1" dirty="0" err="1"/>
              <a:t>vertical</a:t>
            </a:r>
            <a:endParaRPr lang="en-US" b="1" dirty="0"/>
          </a:p>
        </p:txBody>
      </p:sp>
    </p:spTree>
    <p:extLst>
      <p:ext uri="{BB962C8B-B14F-4D97-AF65-F5344CB8AC3E}">
        <p14:creationId xmlns:p14="http://schemas.microsoft.com/office/powerpoint/2010/main" val="3810068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a:extLst>
              <a:ext uri="{FF2B5EF4-FFF2-40B4-BE49-F238E27FC236}">
                <a16:creationId xmlns:a16="http://schemas.microsoft.com/office/drawing/2014/main" id="{5AF3B2A9-9318-461B-AD46-F885BA64EDBA}"/>
              </a:ext>
            </a:extLst>
          </p:cNvPr>
          <p:cNvPicPr>
            <a:picLocks noChangeAspect="1"/>
          </p:cNvPicPr>
          <p:nvPr/>
        </p:nvPicPr>
        <p:blipFill>
          <a:blip r:embed="rId3"/>
          <a:stretch>
            <a:fillRect/>
          </a:stretch>
        </p:blipFill>
        <p:spPr>
          <a:xfrm>
            <a:off x="-52090" y="0"/>
            <a:ext cx="12244090" cy="7296700"/>
          </a:xfrm>
          <a:prstGeom prst="rect">
            <a:avLst/>
          </a:prstGeom>
        </p:spPr>
      </p:pic>
      <p:sp>
        <p:nvSpPr>
          <p:cNvPr id="2" name="Text Box 4">
            <a:extLst>
              <a:ext uri="{FF2B5EF4-FFF2-40B4-BE49-F238E27FC236}">
                <a16:creationId xmlns:a16="http://schemas.microsoft.com/office/drawing/2014/main" id="{C27AC29C-B013-433E-B4E3-49F2721D5CA4}"/>
              </a:ext>
            </a:extLst>
          </p:cNvPr>
          <p:cNvSpPr txBox="1">
            <a:spLocks noChangeArrowheads="1"/>
          </p:cNvSpPr>
          <p:nvPr/>
        </p:nvSpPr>
        <p:spPr bwMode="auto">
          <a:xfrm>
            <a:off x="5459819" y="248759"/>
            <a:ext cx="6397829"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i="1" dirty="0">
                <a:solidFill>
                  <a:srgbClr val="FFFF00"/>
                </a:solidFill>
                <a:latin typeface="Arial" panose="020B0604020202020204" pitchFamily="34" charset="0"/>
                <a:cs typeface="Arial" panose="020B0604020202020204" pitchFamily="34" charset="0"/>
              </a:rPr>
              <a:t>Treatment in the upright position</a:t>
            </a:r>
            <a:r>
              <a:rPr lang="pl-PL" sz="2400" b="1" i="1" dirty="0">
                <a:solidFill>
                  <a:srgbClr val="FFFF00"/>
                </a:solidFill>
                <a:latin typeface="Arial" panose="020B0604020202020204" pitchFamily="34" charset="0"/>
                <a:cs typeface="Arial" panose="020B0604020202020204" pitchFamily="34" charset="0"/>
              </a:rPr>
              <a:t> </a:t>
            </a:r>
            <a:r>
              <a:rPr lang="pl-PL" sz="2400" b="1" i="1" dirty="0" err="1">
                <a:solidFill>
                  <a:srgbClr val="FFFF00"/>
                </a:solidFill>
                <a:latin typeface="Arial" panose="020B0604020202020204" pitchFamily="34" charset="0"/>
                <a:cs typeface="Arial" panose="020B0604020202020204" pitchFamily="34" charset="0"/>
              </a:rPr>
              <a:t>at</a:t>
            </a:r>
            <a:r>
              <a:rPr lang="pl-PL" sz="2400" b="1" i="1" dirty="0">
                <a:solidFill>
                  <a:srgbClr val="FFFF00"/>
                </a:solidFill>
                <a:latin typeface="Arial" panose="020B0604020202020204" pitchFamily="34" charset="0"/>
                <a:cs typeface="Arial" panose="020B0604020202020204" pitchFamily="34" charset="0"/>
              </a:rPr>
              <a:t> CCB?</a:t>
            </a:r>
            <a:r>
              <a:rPr lang="en-US" sz="2400" b="1" i="1" dirty="0">
                <a:solidFill>
                  <a:srgbClr val="FFFF00"/>
                </a:solidFill>
                <a:latin typeface="Arial" panose="020B0604020202020204" pitchFamily="34" charset="0"/>
                <a:cs typeface="Arial" panose="020B0604020202020204" pitchFamily="34" charset="0"/>
              </a:rPr>
              <a:t> </a:t>
            </a:r>
          </a:p>
        </p:txBody>
      </p:sp>
      <p:sp>
        <p:nvSpPr>
          <p:cNvPr id="5" name="pole tekstowe 4">
            <a:extLst>
              <a:ext uri="{FF2B5EF4-FFF2-40B4-BE49-F238E27FC236}">
                <a16:creationId xmlns:a16="http://schemas.microsoft.com/office/drawing/2014/main" id="{883FBAD3-B0C6-4474-AEED-66CFF1ABDA2B}"/>
              </a:ext>
            </a:extLst>
          </p:cNvPr>
          <p:cNvSpPr txBox="1"/>
          <p:nvPr/>
        </p:nvSpPr>
        <p:spPr>
          <a:xfrm>
            <a:off x="264834" y="5394702"/>
            <a:ext cx="6087068" cy="1015663"/>
          </a:xfrm>
          <a:prstGeom prst="rect">
            <a:avLst/>
          </a:prstGeom>
          <a:noFill/>
        </p:spPr>
        <p:txBody>
          <a:bodyPr wrap="square" rtlCol="0">
            <a:spAutoFit/>
          </a:bodyPr>
          <a:lstStyle/>
          <a:p>
            <a:r>
              <a:rPr lang="en-US" sz="2000" b="1" dirty="0">
                <a:solidFill>
                  <a:srgbClr val="FFFF00"/>
                </a:solidFill>
              </a:rPr>
              <a:t> -  Potentially , there is a place at CCB for installation of such a treatment chair</a:t>
            </a:r>
          </a:p>
          <a:p>
            <a:r>
              <a:rPr lang="pl-PL" sz="2000" b="1" dirty="0">
                <a:solidFill>
                  <a:srgbClr val="FFFF00"/>
                </a:solidFill>
              </a:rPr>
              <a:t>-  </a:t>
            </a:r>
            <a:r>
              <a:rPr lang="en-US" sz="2000" b="1" dirty="0">
                <a:solidFill>
                  <a:srgbClr val="FFFF00"/>
                </a:solidFill>
              </a:rPr>
              <a:t>It </a:t>
            </a:r>
            <a:r>
              <a:rPr lang="pl-PL" sz="2000" b="1" dirty="0" err="1">
                <a:solidFill>
                  <a:srgbClr val="FFFF00"/>
                </a:solidFill>
              </a:rPr>
              <a:t>might</a:t>
            </a:r>
            <a:r>
              <a:rPr lang="en-US" sz="2000" b="1" dirty="0">
                <a:solidFill>
                  <a:srgbClr val="FFFF00"/>
                </a:solidFill>
              </a:rPr>
              <a:t> increase the patient throughput</a:t>
            </a:r>
            <a:r>
              <a:rPr lang="pl-PL" sz="2000" b="1" dirty="0">
                <a:solidFill>
                  <a:srgbClr val="FFFF00"/>
                </a:solidFill>
              </a:rPr>
              <a:t> </a:t>
            </a:r>
            <a:r>
              <a:rPr lang="pl-PL" sz="2000" b="1" dirty="0" err="1">
                <a:solidFill>
                  <a:srgbClr val="FFFF00"/>
                </a:solidFill>
              </a:rPr>
              <a:t>even</a:t>
            </a:r>
            <a:r>
              <a:rPr lang="pl-PL" sz="2000" b="1" dirty="0">
                <a:solidFill>
                  <a:srgbClr val="FFFF00"/>
                </a:solidFill>
              </a:rPr>
              <a:t> </a:t>
            </a:r>
            <a:r>
              <a:rPr lang="en-US" sz="2000" b="1" dirty="0">
                <a:solidFill>
                  <a:srgbClr val="FFFF00"/>
                </a:solidFill>
              </a:rPr>
              <a:t>by 50%</a:t>
            </a:r>
          </a:p>
        </p:txBody>
      </p:sp>
      <p:cxnSp>
        <p:nvCxnSpPr>
          <p:cNvPr id="7" name="Łącznik prosty ze strzałką 6">
            <a:extLst>
              <a:ext uri="{FF2B5EF4-FFF2-40B4-BE49-F238E27FC236}">
                <a16:creationId xmlns:a16="http://schemas.microsoft.com/office/drawing/2014/main" id="{1A2BABB7-646A-455F-8430-88244BE8B58E}"/>
              </a:ext>
            </a:extLst>
          </p:cNvPr>
          <p:cNvCxnSpPr>
            <a:cxnSpLocks/>
          </p:cNvCxnSpPr>
          <p:nvPr/>
        </p:nvCxnSpPr>
        <p:spPr>
          <a:xfrm>
            <a:off x="8144435" y="5936906"/>
            <a:ext cx="1281224" cy="672335"/>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pole tekstowe 8">
            <a:extLst>
              <a:ext uri="{FF2B5EF4-FFF2-40B4-BE49-F238E27FC236}">
                <a16:creationId xmlns:a16="http://schemas.microsoft.com/office/drawing/2014/main" id="{7D8EC93A-60CE-4651-B8DB-8ACB68404A7C}"/>
              </a:ext>
            </a:extLst>
          </p:cNvPr>
          <p:cNvSpPr txBox="1"/>
          <p:nvPr/>
        </p:nvSpPr>
        <p:spPr>
          <a:xfrm>
            <a:off x="6738209" y="5902533"/>
            <a:ext cx="1733212" cy="923330"/>
          </a:xfrm>
          <a:prstGeom prst="rect">
            <a:avLst/>
          </a:prstGeom>
          <a:noFill/>
        </p:spPr>
        <p:txBody>
          <a:bodyPr wrap="square" rtlCol="0">
            <a:spAutoFit/>
          </a:bodyPr>
          <a:lstStyle/>
          <a:p>
            <a:pPr algn="ctr"/>
            <a:r>
              <a:rPr lang="pl-PL" dirty="0">
                <a:solidFill>
                  <a:srgbClr val="FFFF00"/>
                </a:solidFill>
              </a:rPr>
              <a:t>The place for </a:t>
            </a:r>
            <a:r>
              <a:rPr lang="en-US" dirty="0">
                <a:solidFill>
                  <a:srgbClr val="FFFF00"/>
                </a:solidFill>
              </a:rPr>
              <a:t>installation</a:t>
            </a:r>
            <a:r>
              <a:rPr lang="pl-PL" dirty="0">
                <a:solidFill>
                  <a:srgbClr val="FFFF00"/>
                </a:solidFill>
              </a:rPr>
              <a:t> </a:t>
            </a:r>
            <a:r>
              <a:rPr lang="en-US" dirty="0">
                <a:solidFill>
                  <a:srgbClr val="FFFF00"/>
                </a:solidFill>
              </a:rPr>
              <a:t> </a:t>
            </a:r>
            <a:r>
              <a:rPr lang="pl-PL" dirty="0">
                <a:solidFill>
                  <a:srgbClr val="FFFF00"/>
                </a:solidFill>
              </a:rPr>
              <a:t>of </a:t>
            </a:r>
            <a:r>
              <a:rPr lang="en-US" dirty="0">
                <a:solidFill>
                  <a:srgbClr val="FFFF00"/>
                </a:solidFill>
              </a:rPr>
              <a:t>beam  line </a:t>
            </a:r>
          </a:p>
        </p:txBody>
      </p:sp>
    </p:spTree>
    <p:extLst>
      <p:ext uri="{BB962C8B-B14F-4D97-AF65-F5344CB8AC3E}">
        <p14:creationId xmlns:p14="http://schemas.microsoft.com/office/powerpoint/2010/main" val="2013970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30842E6F-3378-4D4B-AACA-F5EED7F9F018}"/>
              </a:ext>
            </a:extLst>
          </p:cNvPr>
          <p:cNvSpPr txBox="1">
            <a:spLocks noChangeArrowheads="1"/>
          </p:cNvSpPr>
          <p:nvPr/>
        </p:nvSpPr>
        <p:spPr bwMode="auto">
          <a:xfrm>
            <a:off x="772595" y="252204"/>
            <a:ext cx="11148417"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l-PL" sz="2400" b="1" i="1" dirty="0" err="1">
                <a:solidFill>
                  <a:srgbClr val="0070C0"/>
                </a:solidFill>
                <a:latin typeface="Arial" panose="020B0604020202020204" pitchFamily="34" charset="0"/>
                <a:cs typeface="Arial" panose="020B0604020202020204" pitchFamily="34" charset="0"/>
              </a:rPr>
              <a:t>Cyclotron</a:t>
            </a:r>
            <a:r>
              <a:rPr lang="pl-PL" sz="2400" b="1" i="1" dirty="0">
                <a:solidFill>
                  <a:srgbClr val="0070C0"/>
                </a:solidFill>
                <a:latin typeface="Arial" panose="020B0604020202020204" pitchFamily="34" charset="0"/>
                <a:cs typeface="Arial" panose="020B0604020202020204" pitchFamily="34" charset="0"/>
              </a:rPr>
              <a:t> Centre Bronowice – </a:t>
            </a:r>
            <a:r>
              <a:rPr lang="en-US" sz="2400" b="1" i="1" dirty="0">
                <a:solidFill>
                  <a:srgbClr val="0070C0"/>
                </a:solidFill>
                <a:latin typeface="Arial" panose="020B0604020202020204" pitchFamily="34" charset="0"/>
                <a:cs typeface="Arial" panose="020B0604020202020204" pitchFamily="34" charset="0"/>
              </a:rPr>
              <a:t>a mid life upgrade</a:t>
            </a:r>
            <a:r>
              <a:rPr lang="pl-PL" sz="2400" b="1" i="1" dirty="0">
                <a:solidFill>
                  <a:srgbClr val="0070C0"/>
                </a:solidFill>
                <a:latin typeface="Arial" panose="020B0604020202020204" pitchFamily="34" charset="0"/>
                <a:cs typeface="Arial" panose="020B0604020202020204" pitchFamily="34" charset="0"/>
              </a:rPr>
              <a:t>?</a:t>
            </a:r>
          </a:p>
        </p:txBody>
      </p:sp>
      <p:pic>
        <p:nvPicPr>
          <p:cNvPr id="6" name="Obraz 5">
            <a:extLst>
              <a:ext uri="{FF2B5EF4-FFF2-40B4-BE49-F238E27FC236}">
                <a16:creationId xmlns:a16="http://schemas.microsoft.com/office/drawing/2014/main" id="{36969155-D5C2-415A-8F43-CAB59E0DC2A8}"/>
              </a:ext>
            </a:extLst>
          </p:cNvPr>
          <p:cNvPicPr>
            <a:picLocks noChangeAspect="1"/>
          </p:cNvPicPr>
          <p:nvPr/>
        </p:nvPicPr>
        <p:blipFill>
          <a:blip r:embed="rId2"/>
          <a:stretch>
            <a:fillRect/>
          </a:stretch>
        </p:blipFill>
        <p:spPr>
          <a:xfrm>
            <a:off x="6346803" y="1191985"/>
            <a:ext cx="4594099" cy="2585767"/>
          </a:xfrm>
          <a:prstGeom prst="rect">
            <a:avLst/>
          </a:prstGeom>
        </p:spPr>
      </p:pic>
      <p:sp>
        <p:nvSpPr>
          <p:cNvPr id="7" name="pole tekstowe 6">
            <a:extLst>
              <a:ext uri="{FF2B5EF4-FFF2-40B4-BE49-F238E27FC236}">
                <a16:creationId xmlns:a16="http://schemas.microsoft.com/office/drawing/2014/main" id="{48F86E53-E496-463C-BA99-07D9E3E7F96B}"/>
              </a:ext>
            </a:extLst>
          </p:cNvPr>
          <p:cNvSpPr txBox="1"/>
          <p:nvPr/>
        </p:nvSpPr>
        <p:spPr>
          <a:xfrm>
            <a:off x="7284890" y="3895735"/>
            <a:ext cx="2717924" cy="369332"/>
          </a:xfrm>
          <a:prstGeom prst="rect">
            <a:avLst/>
          </a:prstGeom>
          <a:noFill/>
        </p:spPr>
        <p:txBody>
          <a:bodyPr wrap="none" rtlCol="0">
            <a:spAutoFit/>
          </a:bodyPr>
          <a:lstStyle/>
          <a:p>
            <a:r>
              <a:rPr lang="en-US" b="1" dirty="0"/>
              <a:t>Next generation true DECT</a:t>
            </a:r>
          </a:p>
        </p:txBody>
      </p:sp>
      <p:sp>
        <p:nvSpPr>
          <p:cNvPr id="3" name="pole tekstowe 2">
            <a:extLst>
              <a:ext uri="{FF2B5EF4-FFF2-40B4-BE49-F238E27FC236}">
                <a16:creationId xmlns:a16="http://schemas.microsoft.com/office/drawing/2014/main" id="{F15E9E16-2CD7-44E8-A31D-1049839453F7}"/>
              </a:ext>
            </a:extLst>
          </p:cNvPr>
          <p:cNvSpPr txBox="1"/>
          <p:nvPr/>
        </p:nvSpPr>
        <p:spPr>
          <a:xfrm flipH="1">
            <a:off x="1292194" y="3871375"/>
            <a:ext cx="4873656" cy="369332"/>
          </a:xfrm>
          <a:prstGeom prst="rect">
            <a:avLst/>
          </a:prstGeom>
          <a:noFill/>
        </p:spPr>
        <p:txBody>
          <a:bodyPr wrap="square" rtlCol="0">
            <a:spAutoFit/>
          </a:bodyPr>
          <a:lstStyle/>
          <a:p>
            <a:r>
              <a:rPr lang="en-US" b="1" dirty="0"/>
              <a:t>Cone Beam CT for better patient positioning  </a:t>
            </a:r>
          </a:p>
        </p:txBody>
      </p:sp>
      <p:pic>
        <p:nvPicPr>
          <p:cNvPr id="5" name="Obraz 4">
            <a:extLst>
              <a:ext uri="{FF2B5EF4-FFF2-40B4-BE49-F238E27FC236}">
                <a16:creationId xmlns:a16="http://schemas.microsoft.com/office/drawing/2014/main" id="{810130BB-C95B-44D7-97A8-91924CE255C6}"/>
              </a:ext>
            </a:extLst>
          </p:cNvPr>
          <p:cNvPicPr>
            <a:picLocks noChangeAspect="1"/>
          </p:cNvPicPr>
          <p:nvPr/>
        </p:nvPicPr>
        <p:blipFill>
          <a:blip r:embed="rId3"/>
          <a:stretch>
            <a:fillRect/>
          </a:stretch>
        </p:blipFill>
        <p:spPr>
          <a:xfrm>
            <a:off x="1741982" y="1176824"/>
            <a:ext cx="3684460" cy="2600928"/>
          </a:xfrm>
          <a:prstGeom prst="rect">
            <a:avLst/>
          </a:prstGeom>
        </p:spPr>
      </p:pic>
      <p:pic>
        <p:nvPicPr>
          <p:cNvPr id="10" name="Obraz 9">
            <a:extLst>
              <a:ext uri="{FF2B5EF4-FFF2-40B4-BE49-F238E27FC236}">
                <a16:creationId xmlns:a16="http://schemas.microsoft.com/office/drawing/2014/main" id="{89520D37-7962-4E26-851A-56B032E566D1}"/>
              </a:ext>
            </a:extLst>
          </p:cNvPr>
          <p:cNvPicPr>
            <a:picLocks noChangeAspect="1"/>
          </p:cNvPicPr>
          <p:nvPr/>
        </p:nvPicPr>
        <p:blipFill>
          <a:blip r:embed="rId4"/>
          <a:stretch>
            <a:fillRect/>
          </a:stretch>
        </p:blipFill>
        <p:spPr>
          <a:xfrm>
            <a:off x="1868771" y="4672023"/>
            <a:ext cx="1627696" cy="2113820"/>
          </a:xfrm>
          <a:prstGeom prst="rect">
            <a:avLst/>
          </a:prstGeom>
        </p:spPr>
      </p:pic>
      <p:sp>
        <p:nvSpPr>
          <p:cNvPr id="11" name="pole tekstowe 10">
            <a:extLst>
              <a:ext uri="{FF2B5EF4-FFF2-40B4-BE49-F238E27FC236}">
                <a16:creationId xmlns:a16="http://schemas.microsoft.com/office/drawing/2014/main" id="{EE4174BE-D7E4-4C42-871B-1BF9AE85514E}"/>
              </a:ext>
            </a:extLst>
          </p:cNvPr>
          <p:cNvSpPr txBox="1"/>
          <p:nvPr/>
        </p:nvSpPr>
        <p:spPr>
          <a:xfrm>
            <a:off x="3888884" y="5121714"/>
            <a:ext cx="1386237" cy="923330"/>
          </a:xfrm>
          <a:prstGeom prst="rect">
            <a:avLst/>
          </a:prstGeom>
          <a:noFill/>
        </p:spPr>
        <p:txBody>
          <a:bodyPr wrap="square" rtlCol="0">
            <a:spAutoFit/>
          </a:bodyPr>
          <a:lstStyle/>
          <a:p>
            <a:r>
              <a:rPr lang="en-US" b="1" dirty="0"/>
              <a:t>Line for upright position?</a:t>
            </a:r>
          </a:p>
        </p:txBody>
      </p:sp>
      <p:sp>
        <p:nvSpPr>
          <p:cNvPr id="12" name="pole tekstowe 11">
            <a:extLst>
              <a:ext uri="{FF2B5EF4-FFF2-40B4-BE49-F238E27FC236}">
                <a16:creationId xmlns:a16="http://schemas.microsoft.com/office/drawing/2014/main" id="{CD16E194-1098-4E96-9210-89D1CFAE2DA4}"/>
              </a:ext>
            </a:extLst>
          </p:cNvPr>
          <p:cNvSpPr txBox="1"/>
          <p:nvPr/>
        </p:nvSpPr>
        <p:spPr>
          <a:xfrm>
            <a:off x="9055983" y="5179555"/>
            <a:ext cx="2275374" cy="923330"/>
          </a:xfrm>
          <a:prstGeom prst="rect">
            <a:avLst/>
          </a:prstGeom>
          <a:noFill/>
        </p:spPr>
        <p:txBody>
          <a:bodyPr wrap="square" rtlCol="0">
            <a:spAutoFit/>
          </a:bodyPr>
          <a:lstStyle/>
          <a:p>
            <a:r>
              <a:rPr lang="en-US" b="1" dirty="0"/>
              <a:t>Modern Treatment Planning System (Ray</a:t>
            </a:r>
            <a:r>
              <a:rPr lang="pl-PL" b="1" dirty="0"/>
              <a:t>S</a:t>
            </a:r>
            <a:r>
              <a:rPr lang="en-US" b="1" dirty="0" err="1"/>
              <a:t>earch</a:t>
            </a:r>
            <a:r>
              <a:rPr lang="en-US" b="1" dirty="0"/>
              <a:t>)</a:t>
            </a:r>
            <a:r>
              <a:rPr lang="pl-PL" b="1" dirty="0"/>
              <a:t>?</a:t>
            </a:r>
            <a:endParaRPr lang="en-US" b="1" dirty="0"/>
          </a:p>
        </p:txBody>
      </p:sp>
      <p:pic>
        <p:nvPicPr>
          <p:cNvPr id="13" name="Obraz 12">
            <a:extLst>
              <a:ext uri="{FF2B5EF4-FFF2-40B4-BE49-F238E27FC236}">
                <a16:creationId xmlns:a16="http://schemas.microsoft.com/office/drawing/2014/main" id="{36CBD5FF-A06C-4C6D-9173-E36DFC626478}"/>
              </a:ext>
            </a:extLst>
          </p:cNvPr>
          <p:cNvPicPr>
            <a:picLocks noChangeAspect="1"/>
          </p:cNvPicPr>
          <p:nvPr/>
        </p:nvPicPr>
        <p:blipFill>
          <a:blip r:embed="rId5"/>
          <a:stretch>
            <a:fillRect/>
          </a:stretch>
        </p:blipFill>
        <p:spPr>
          <a:xfrm>
            <a:off x="6515501" y="4692240"/>
            <a:ext cx="2540482" cy="2093603"/>
          </a:xfrm>
          <a:prstGeom prst="rect">
            <a:avLst/>
          </a:prstGeom>
        </p:spPr>
      </p:pic>
    </p:spTree>
    <p:extLst>
      <p:ext uri="{BB962C8B-B14F-4D97-AF65-F5344CB8AC3E}">
        <p14:creationId xmlns:p14="http://schemas.microsoft.com/office/powerpoint/2010/main" val="85304645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BBD6D-9921-B000-2953-51D61C1E2530}"/>
            </a:ext>
          </a:extLst>
        </p:cNvPr>
        <p:cNvGrpSpPr/>
        <p:nvPr/>
      </p:nvGrpSpPr>
      <p:grpSpPr>
        <a:xfrm>
          <a:off x="0" y="0"/>
          <a:ext cx="0" cy="0"/>
          <a:chOff x="0" y="0"/>
          <a:chExt cx="0" cy="0"/>
        </a:xfrm>
      </p:grpSpPr>
      <p:sp>
        <p:nvSpPr>
          <p:cNvPr id="4" name="Text Box 3">
            <a:extLst>
              <a:ext uri="{FF2B5EF4-FFF2-40B4-BE49-F238E27FC236}">
                <a16:creationId xmlns:a16="http://schemas.microsoft.com/office/drawing/2014/main" id="{4E01C57D-9AF3-E4B9-6AE9-898034B9646C}"/>
              </a:ext>
            </a:extLst>
          </p:cNvPr>
          <p:cNvSpPr txBox="1">
            <a:spLocks noChangeArrowheads="1"/>
          </p:cNvSpPr>
          <p:nvPr/>
        </p:nvSpPr>
        <p:spPr bwMode="auto">
          <a:xfrm>
            <a:off x="1953733" y="77113"/>
            <a:ext cx="9163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r>
              <a:rPr lang="pl-PL" sz="2400" b="1" i="1" dirty="0" err="1">
                <a:solidFill>
                  <a:schemeClr val="accent5">
                    <a:lumMod val="75000"/>
                  </a:schemeClr>
                </a:solidFill>
                <a:latin typeface="Arial" panose="020B0604020202020204" pitchFamily="34" charset="0"/>
                <a:cs typeface="Arial" panose="020B0604020202020204" pitchFamily="34" charset="0"/>
              </a:rPr>
              <a:t>Challenges</a:t>
            </a:r>
            <a:r>
              <a:rPr lang="pl-PL" sz="2400" b="1" i="1" dirty="0">
                <a:solidFill>
                  <a:schemeClr val="accent5">
                    <a:lumMod val="75000"/>
                  </a:schemeClr>
                </a:solidFill>
                <a:latin typeface="Arial" panose="020B0604020202020204" pitchFamily="34" charset="0"/>
                <a:cs typeface="Arial" panose="020B0604020202020204" pitchFamily="34" charset="0"/>
              </a:rPr>
              <a:t> of </a:t>
            </a:r>
            <a:r>
              <a:rPr lang="pl-PL" sz="2400" b="1" i="1" dirty="0" err="1">
                <a:solidFill>
                  <a:schemeClr val="accent5">
                    <a:lumMod val="75000"/>
                  </a:schemeClr>
                </a:solidFill>
                <a:latin typeface="Arial" panose="020B0604020202020204" pitchFamily="34" charset="0"/>
                <a:cs typeface="Arial" panose="020B0604020202020204" pitchFamily="34" charset="0"/>
              </a:rPr>
              <a:t>radiation</a:t>
            </a:r>
            <a:r>
              <a:rPr lang="pl-PL" sz="2400" b="1" i="1" dirty="0">
                <a:solidFill>
                  <a:schemeClr val="accent5">
                    <a:lumMod val="75000"/>
                  </a:schemeClr>
                </a:solidFill>
                <a:latin typeface="Arial" panose="020B0604020202020204" pitchFamily="34" charset="0"/>
                <a:cs typeface="Arial" panose="020B0604020202020204" pitchFamily="34" charset="0"/>
              </a:rPr>
              <a:t> </a:t>
            </a:r>
            <a:r>
              <a:rPr lang="pl-PL" sz="2400" b="1" i="1" dirty="0" err="1">
                <a:solidFill>
                  <a:schemeClr val="accent5">
                    <a:lumMod val="75000"/>
                  </a:schemeClr>
                </a:solidFill>
                <a:latin typeface="Arial" panose="020B0604020202020204" pitchFamily="34" charset="0"/>
                <a:cs typeface="Arial" panose="020B0604020202020204" pitchFamily="34" charset="0"/>
              </a:rPr>
              <a:t>therapy</a:t>
            </a:r>
            <a:r>
              <a:rPr lang="pl-PL" sz="2400" b="1" i="1" dirty="0">
                <a:solidFill>
                  <a:schemeClr val="accent5">
                    <a:lumMod val="75000"/>
                  </a:schemeClr>
                </a:solidFill>
                <a:latin typeface="Arial" panose="020B0604020202020204" pitchFamily="34" charset="0"/>
                <a:cs typeface="Arial" panose="020B0604020202020204" pitchFamily="34" charset="0"/>
              </a:rPr>
              <a:t> </a:t>
            </a:r>
          </a:p>
        </p:txBody>
      </p:sp>
      <p:sp>
        <p:nvSpPr>
          <p:cNvPr id="2" name="pole tekstowe 1">
            <a:extLst>
              <a:ext uri="{FF2B5EF4-FFF2-40B4-BE49-F238E27FC236}">
                <a16:creationId xmlns:a16="http://schemas.microsoft.com/office/drawing/2014/main" id="{FEDAD65D-17A3-41D8-BD84-A512FC43AAC0}"/>
              </a:ext>
            </a:extLst>
          </p:cNvPr>
          <p:cNvSpPr txBox="1"/>
          <p:nvPr/>
        </p:nvSpPr>
        <p:spPr>
          <a:xfrm>
            <a:off x="662421" y="2056525"/>
            <a:ext cx="4381068" cy="2246769"/>
          </a:xfrm>
          <a:prstGeom prst="rect">
            <a:avLst/>
          </a:prstGeom>
          <a:noFill/>
        </p:spPr>
        <p:txBody>
          <a:bodyPr wrap="square" rtlCol="0">
            <a:spAutoFit/>
          </a:bodyPr>
          <a:lstStyle/>
          <a:p>
            <a:pPr marL="342900" indent="-342900">
              <a:buFontTx/>
              <a:buChar char="-"/>
            </a:pPr>
            <a:r>
              <a:rPr lang="pl-PL" sz="2000" b="1" dirty="0" err="1"/>
              <a:t>What</a:t>
            </a:r>
            <a:r>
              <a:rPr lang="pl-PL" sz="2000" b="1" dirty="0"/>
              <a:t> to </a:t>
            </a:r>
            <a:r>
              <a:rPr lang="pl-PL" sz="2000" b="1" dirty="0" err="1"/>
              <a:t>irradiate</a:t>
            </a:r>
            <a:r>
              <a:rPr lang="pl-PL" sz="2000" b="1" dirty="0"/>
              <a:t>?</a:t>
            </a:r>
            <a:endParaRPr lang="en-US" sz="2000" b="1" dirty="0"/>
          </a:p>
          <a:p>
            <a:pPr marL="342900" indent="-342900">
              <a:buFontTx/>
              <a:buChar char="-"/>
            </a:pPr>
            <a:endParaRPr lang="en-US" sz="2000" b="1" dirty="0"/>
          </a:p>
          <a:p>
            <a:pPr marL="342900" indent="-342900">
              <a:buFontTx/>
              <a:buChar char="-"/>
            </a:pPr>
            <a:endParaRPr lang="en-US" sz="2000" b="1" dirty="0"/>
          </a:p>
          <a:p>
            <a:pPr marL="342900" indent="-342900">
              <a:buFontTx/>
              <a:buChar char="-"/>
            </a:pPr>
            <a:r>
              <a:rPr lang="en-US" sz="2000" b="1" dirty="0"/>
              <a:t> </a:t>
            </a:r>
            <a:r>
              <a:rPr lang="pl-PL" sz="2000" b="1" dirty="0"/>
              <a:t>How to </a:t>
            </a:r>
            <a:r>
              <a:rPr lang="pl-PL" sz="2000" b="1" dirty="0" err="1"/>
              <a:t>irradiate</a:t>
            </a:r>
            <a:r>
              <a:rPr lang="pl-PL" sz="2000" b="1" dirty="0"/>
              <a:t>?</a:t>
            </a:r>
            <a:endParaRPr lang="en-US" sz="2000" b="1" dirty="0"/>
          </a:p>
          <a:p>
            <a:pPr marL="342900" indent="-342900">
              <a:buFontTx/>
              <a:buChar char="-"/>
            </a:pPr>
            <a:endParaRPr lang="en-US" sz="2000" b="1" dirty="0"/>
          </a:p>
          <a:p>
            <a:pPr marL="342900" indent="-342900">
              <a:buFontTx/>
              <a:buChar char="-"/>
            </a:pPr>
            <a:endParaRPr lang="en-US" sz="2000" b="1" dirty="0"/>
          </a:p>
          <a:p>
            <a:pPr marL="342900" indent="-342900">
              <a:buFontTx/>
              <a:buChar char="-"/>
            </a:pPr>
            <a:r>
              <a:rPr lang="pl-PL" sz="2000" b="1" dirty="0"/>
              <a:t>Was the </a:t>
            </a:r>
            <a:r>
              <a:rPr lang="pl-PL" sz="2000" b="1" dirty="0" err="1"/>
              <a:t>irradiation</a:t>
            </a:r>
            <a:r>
              <a:rPr lang="pl-PL" sz="2000" b="1" dirty="0"/>
              <a:t> </a:t>
            </a:r>
            <a:r>
              <a:rPr lang="pl-PL" sz="2000" b="1" dirty="0" err="1"/>
              <a:t>correct</a:t>
            </a:r>
            <a:r>
              <a:rPr lang="pl-PL" sz="2000" b="1" dirty="0"/>
              <a:t>? </a:t>
            </a:r>
            <a:endParaRPr lang="en-US" sz="2000" b="1" dirty="0"/>
          </a:p>
        </p:txBody>
      </p:sp>
      <p:pic>
        <p:nvPicPr>
          <p:cNvPr id="25" name="Obraz 24">
            <a:extLst>
              <a:ext uri="{FF2B5EF4-FFF2-40B4-BE49-F238E27FC236}">
                <a16:creationId xmlns:a16="http://schemas.microsoft.com/office/drawing/2014/main" id="{1C7C0487-8194-4758-B825-FDF19E625267}"/>
              </a:ext>
            </a:extLst>
          </p:cNvPr>
          <p:cNvPicPr>
            <a:picLocks noChangeAspect="1"/>
          </p:cNvPicPr>
          <p:nvPr/>
        </p:nvPicPr>
        <p:blipFill>
          <a:blip r:embed="rId2"/>
          <a:stretch>
            <a:fillRect/>
          </a:stretch>
        </p:blipFill>
        <p:spPr>
          <a:xfrm>
            <a:off x="4976814" y="1148585"/>
            <a:ext cx="4295774" cy="5299644"/>
          </a:xfrm>
          <a:prstGeom prst="rect">
            <a:avLst/>
          </a:prstGeom>
        </p:spPr>
      </p:pic>
      <p:sp>
        <p:nvSpPr>
          <p:cNvPr id="23" name="pole tekstowe 22">
            <a:extLst>
              <a:ext uri="{FF2B5EF4-FFF2-40B4-BE49-F238E27FC236}">
                <a16:creationId xmlns:a16="http://schemas.microsoft.com/office/drawing/2014/main" id="{E54C7620-DD23-4AB2-9145-6A72E6B0DE61}"/>
              </a:ext>
            </a:extLst>
          </p:cNvPr>
          <p:cNvSpPr txBox="1"/>
          <p:nvPr/>
        </p:nvSpPr>
        <p:spPr>
          <a:xfrm>
            <a:off x="9453563" y="1148585"/>
            <a:ext cx="2398092" cy="2031325"/>
          </a:xfrm>
          <a:prstGeom prst="rect">
            <a:avLst/>
          </a:prstGeom>
          <a:noFill/>
        </p:spPr>
        <p:txBody>
          <a:bodyPr wrap="none" rtlCol="0">
            <a:spAutoFit/>
          </a:bodyPr>
          <a:lstStyle/>
          <a:p>
            <a:r>
              <a:rPr lang="pl-PL" dirty="0"/>
              <a:t>Gross Tumor Volume</a:t>
            </a:r>
          </a:p>
          <a:p>
            <a:endParaRPr lang="pl-PL" dirty="0"/>
          </a:p>
          <a:p>
            <a:r>
              <a:rPr lang="pl-PL" dirty="0" err="1"/>
              <a:t>Clinical</a:t>
            </a:r>
            <a:r>
              <a:rPr lang="pl-PL" dirty="0"/>
              <a:t> Target Volume</a:t>
            </a:r>
          </a:p>
          <a:p>
            <a:endParaRPr lang="pl-PL" dirty="0"/>
          </a:p>
          <a:p>
            <a:r>
              <a:rPr lang="pl-PL" dirty="0"/>
              <a:t>Planning Target Volume</a:t>
            </a:r>
          </a:p>
          <a:p>
            <a:endParaRPr lang="pl-PL" dirty="0"/>
          </a:p>
          <a:p>
            <a:r>
              <a:rPr lang="pl-PL" dirty="0"/>
              <a:t>Organ </a:t>
            </a:r>
            <a:r>
              <a:rPr lang="pl-PL" dirty="0" err="1"/>
              <a:t>at</a:t>
            </a:r>
            <a:r>
              <a:rPr lang="pl-PL" dirty="0"/>
              <a:t> </a:t>
            </a:r>
            <a:r>
              <a:rPr lang="pl-PL" dirty="0" err="1"/>
              <a:t>Risk</a:t>
            </a:r>
            <a:r>
              <a:rPr lang="pl-PL" dirty="0"/>
              <a:t> </a:t>
            </a:r>
          </a:p>
        </p:txBody>
      </p:sp>
    </p:spTree>
    <p:extLst>
      <p:ext uri="{BB962C8B-B14F-4D97-AF65-F5344CB8AC3E}">
        <p14:creationId xmlns:p14="http://schemas.microsoft.com/office/powerpoint/2010/main" val="1631642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9057DB7A-5BEE-40A8-8006-B81861C022C6}"/>
              </a:ext>
            </a:extLst>
          </p:cNvPr>
          <p:cNvSpPr txBox="1"/>
          <p:nvPr/>
        </p:nvSpPr>
        <p:spPr>
          <a:xfrm>
            <a:off x="10022378" y="858245"/>
            <a:ext cx="1008161" cy="369332"/>
          </a:xfrm>
          <a:prstGeom prst="rect">
            <a:avLst/>
          </a:prstGeom>
          <a:noFill/>
        </p:spPr>
        <p:txBody>
          <a:bodyPr wrap="none" rtlCol="0">
            <a:spAutoFit/>
          </a:bodyPr>
          <a:lstStyle/>
          <a:p>
            <a:r>
              <a:rPr lang="pl-PL" b="1" dirty="0" err="1"/>
              <a:t>Reactors</a:t>
            </a:r>
            <a:endParaRPr lang="pl-PL" b="1" dirty="0"/>
          </a:p>
        </p:txBody>
      </p:sp>
      <p:sp>
        <p:nvSpPr>
          <p:cNvPr id="6" name="pole tekstowe 5">
            <a:extLst>
              <a:ext uri="{FF2B5EF4-FFF2-40B4-BE49-F238E27FC236}">
                <a16:creationId xmlns:a16="http://schemas.microsoft.com/office/drawing/2014/main" id="{36E6DECC-A9D0-4E9A-8DAD-83BC86F3D4BB}"/>
              </a:ext>
            </a:extLst>
          </p:cNvPr>
          <p:cNvSpPr txBox="1"/>
          <p:nvPr/>
        </p:nvSpPr>
        <p:spPr>
          <a:xfrm>
            <a:off x="1310762" y="805802"/>
            <a:ext cx="1185581" cy="369332"/>
          </a:xfrm>
          <a:prstGeom prst="rect">
            <a:avLst/>
          </a:prstGeom>
          <a:noFill/>
        </p:spPr>
        <p:txBody>
          <a:bodyPr wrap="none" rtlCol="0">
            <a:spAutoFit/>
          </a:bodyPr>
          <a:lstStyle/>
          <a:p>
            <a:r>
              <a:rPr lang="pl-PL" b="1" dirty="0" err="1"/>
              <a:t>Cyclotrons</a:t>
            </a:r>
            <a:endParaRPr lang="pl-PL" b="1" dirty="0"/>
          </a:p>
        </p:txBody>
      </p:sp>
      <p:pic>
        <p:nvPicPr>
          <p:cNvPr id="21" name="Symbol zastępczy zawartości 3">
            <a:extLst>
              <a:ext uri="{FF2B5EF4-FFF2-40B4-BE49-F238E27FC236}">
                <a16:creationId xmlns:a16="http://schemas.microsoft.com/office/drawing/2014/main" id="{BD3849D3-98C9-493D-B424-CCA2EE09BF4B}"/>
              </a:ext>
            </a:extLst>
          </p:cNvPr>
          <p:cNvPicPr>
            <a:picLocks noGrp="1" noChangeAspect="1"/>
          </p:cNvPicPr>
          <p:nvPr>
            <p:ph idx="1"/>
          </p:nvPr>
        </p:nvPicPr>
        <p:blipFill>
          <a:blip r:embed="rId3"/>
          <a:stretch>
            <a:fillRect/>
          </a:stretch>
        </p:blipFill>
        <p:spPr>
          <a:xfrm>
            <a:off x="4136111" y="957860"/>
            <a:ext cx="4246498" cy="5078759"/>
          </a:xfrm>
          <a:prstGeom prst="rect">
            <a:avLst/>
          </a:prstGeom>
        </p:spPr>
      </p:pic>
      <p:sp>
        <p:nvSpPr>
          <p:cNvPr id="22" name="Prostokąt 21">
            <a:extLst>
              <a:ext uri="{FF2B5EF4-FFF2-40B4-BE49-F238E27FC236}">
                <a16:creationId xmlns:a16="http://schemas.microsoft.com/office/drawing/2014/main" id="{DE8AB964-AD75-4142-9ACD-FC8B6A8858C3}"/>
              </a:ext>
            </a:extLst>
          </p:cNvPr>
          <p:cNvSpPr/>
          <p:nvPr/>
        </p:nvSpPr>
        <p:spPr>
          <a:xfrm>
            <a:off x="55619" y="4010891"/>
            <a:ext cx="3695865" cy="923330"/>
          </a:xfrm>
          <a:prstGeom prst="rect">
            <a:avLst/>
          </a:prstGeom>
        </p:spPr>
        <p:txBody>
          <a:bodyPr wrap="square">
            <a:spAutoFit/>
          </a:bodyPr>
          <a:lstStyle/>
          <a:p>
            <a:pPr algn="ctr"/>
            <a:r>
              <a:rPr lang="en-US" dirty="0"/>
              <a:t>a variable-</a:t>
            </a:r>
            <a:r>
              <a:rPr lang="pl-PL" dirty="0"/>
              <a:t>e</a:t>
            </a:r>
            <a:r>
              <a:rPr lang="en-US" dirty="0" err="1"/>
              <a:t>nergy</a:t>
            </a:r>
            <a:r>
              <a:rPr lang="pl-PL" dirty="0"/>
              <a:t> </a:t>
            </a:r>
            <a:r>
              <a:rPr lang="en-US" dirty="0"/>
              <a:t>IBA Cyclone</a:t>
            </a:r>
            <a:r>
              <a:rPr lang="en-US" baseline="30000" dirty="0"/>
              <a:t>®</a:t>
            </a:r>
            <a:r>
              <a:rPr lang="en-US" dirty="0"/>
              <a:t> 30 XP, </a:t>
            </a:r>
          </a:p>
          <a:p>
            <a:pPr algn="ctr"/>
            <a:r>
              <a:rPr lang="en-US" dirty="0"/>
              <a:t>p(400 </a:t>
            </a:r>
            <a:r>
              <a:rPr lang="en-US" dirty="0">
                <a:latin typeface="Symbol" panose="05050102010706020507" pitchFamily="18" charset="2"/>
              </a:rPr>
              <a:t>m</a:t>
            </a:r>
            <a:r>
              <a:rPr lang="en-US" dirty="0"/>
              <a:t>A), d (50 </a:t>
            </a:r>
            <a:r>
              <a:rPr lang="en-US" dirty="0">
                <a:latin typeface="Symbol" panose="05050102010706020507" pitchFamily="18" charset="2"/>
              </a:rPr>
              <a:t>m</a:t>
            </a:r>
            <a:r>
              <a:rPr lang="en-US" dirty="0"/>
              <a:t>A), </a:t>
            </a:r>
            <a:r>
              <a:rPr lang="en-US" dirty="0">
                <a:latin typeface="Symbol" panose="05050102010706020507" pitchFamily="18" charset="2"/>
              </a:rPr>
              <a:t>a</a:t>
            </a:r>
            <a:r>
              <a:rPr lang="en-US" dirty="0"/>
              <a:t> (50 </a:t>
            </a:r>
            <a:r>
              <a:rPr lang="en-US" dirty="0">
                <a:latin typeface="Symbol" panose="05050102010706020507" pitchFamily="18" charset="2"/>
              </a:rPr>
              <a:t>m</a:t>
            </a:r>
            <a:r>
              <a:rPr lang="en-US" dirty="0"/>
              <a:t>A) </a:t>
            </a:r>
            <a:endParaRPr lang="pl-PL" dirty="0"/>
          </a:p>
          <a:p>
            <a:pPr algn="ctr"/>
            <a:r>
              <a:rPr lang="en-US" dirty="0"/>
              <a:t>from 15 to 30 MeV</a:t>
            </a:r>
          </a:p>
        </p:txBody>
      </p:sp>
      <p:sp>
        <p:nvSpPr>
          <p:cNvPr id="23" name="Prostokąt 22">
            <a:extLst>
              <a:ext uri="{FF2B5EF4-FFF2-40B4-BE49-F238E27FC236}">
                <a16:creationId xmlns:a16="http://schemas.microsoft.com/office/drawing/2014/main" id="{AE2B8617-3BD6-476B-9D20-711FA2CF5F05}"/>
              </a:ext>
            </a:extLst>
          </p:cNvPr>
          <p:cNvSpPr/>
          <p:nvPr/>
        </p:nvSpPr>
        <p:spPr>
          <a:xfrm>
            <a:off x="212020" y="5334632"/>
            <a:ext cx="3776453" cy="1200329"/>
          </a:xfrm>
          <a:prstGeom prst="rect">
            <a:avLst/>
          </a:prstGeom>
        </p:spPr>
        <p:txBody>
          <a:bodyPr wrap="square">
            <a:spAutoFit/>
          </a:bodyPr>
          <a:lstStyle/>
          <a:p>
            <a:r>
              <a:rPr lang="sv-SE" b="1" dirty="0"/>
              <a:t> </a:t>
            </a:r>
            <a:r>
              <a:rPr lang="en-US" b="1" baseline="30000" dirty="0"/>
              <a:t>11</a:t>
            </a:r>
            <a:r>
              <a:rPr lang="en-US" b="1" dirty="0"/>
              <a:t>C</a:t>
            </a:r>
            <a:r>
              <a:rPr lang="pl-PL" b="1" dirty="0"/>
              <a:t>, </a:t>
            </a:r>
            <a:r>
              <a:rPr lang="en-US" b="1" baseline="30000" dirty="0"/>
              <a:t>15</a:t>
            </a:r>
            <a:r>
              <a:rPr lang="en-US" b="1" dirty="0"/>
              <a:t>O</a:t>
            </a:r>
            <a:r>
              <a:rPr lang="pl-PL" b="1" dirty="0"/>
              <a:t>, </a:t>
            </a:r>
            <a:r>
              <a:rPr lang="sv-SE" b="1" baseline="30000" dirty="0"/>
              <a:t>18</a:t>
            </a:r>
            <a:r>
              <a:rPr lang="sv-SE" b="1" dirty="0"/>
              <a:t>F, </a:t>
            </a:r>
            <a:r>
              <a:rPr lang="en-US" b="1" baseline="30000" dirty="0"/>
              <a:t>47</a:t>
            </a:r>
            <a:r>
              <a:rPr lang="en-US" b="1" dirty="0"/>
              <a:t>Sc</a:t>
            </a:r>
            <a:r>
              <a:rPr lang="pl-PL" b="1" dirty="0"/>
              <a:t>, </a:t>
            </a:r>
            <a:r>
              <a:rPr lang="en-US" b="1" baseline="30000" dirty="0"/>
              <a:t>61</a:t>
            </a:r>
            <a:r>
              <a:rPr lang="en-US" b="1" dirty="0"/>
              <a:t>Cu</a:t>
            </a:r>
            <a:r>
              <a:rPr lang="pl-PL" b="1" dirty="0"/>
              <a:t>, </a:t>
            </a:r>
            <a:r>
              <a:rPr lang="sv-SE" b="1" baseline="30000" dirty="0"/>
              <a:t>64</a:t>
            </a:r>
            <a:r>
              <a:rPr lang="sv-SE" b="1" dirty="0"/>
              <a:t>Cu, </a:t>
            </a:r>
            <a:r>
              <a:rPr lang="en-US" b="1" baseline="30000" dirty="0"/>
              <a:t>67</a:t>
            </a:r>
            <a:r>
              <a:rPr lang="en-US" b="1" dirty="0"/>
              <a:t>Cu</a:t>
            </a:r>
            <a:r>
              <a:rPr lang="pl-PL" b="1" dirty="0"/>
              <a:t>, </a:t>
            </a:r>
            <a:r>
              <a:rPr lang="en-US" b="1" baseline="30000" dirty="0"/>
              <a:t>67</a:t>
            </a:r>
            <a:r>
              <a:rPr lang="en-US" b="1" dirty="0"/>
              <a:t>Ga</a:t>
            </a:r>
            <a:r>
              <a:rPr lang="pl-PL" b="1" dirty="0"/>
              <a:t>, </a:t>
            </a:r>
            <a:r>
              <a:rPr lang="sv-SE" b="1" baseline="30000" dirty="0"/>
              <a:t>68</a:t>
            </a:r>
            <a:r>
              <a:rPr lang="sv-SE" b="1" dirty="0"/>
              <a:t>Ge,</a:t>
            </a:r>
            <a:r>
              <a:rPr lang="pl-PL" b="1" dirty="0"/>
              <a:t> </a:t>
            </a:r>
            <a:r>
              <a:rPr lang="pl-PL" b="1" baseline="30000" dirty="0"/>
              <a:t>82</a:t>
            </a:r>
            <a:r>
              <a:rPr lang="pl-PL" b="1" dirty="0"/>
              <a:t>Sr,  </a:t>
            </a:r>
            <a:r>
              <a:rPr lang="sv-SE" b="1" baseline="30000" dirty="0"/>
              <a:t>89</a:t>
            </a:r>
            <a:r>
              <a:rPr lang="sv-SE" b="1" dirty="0"/>
              <a:t>Zr, </a:t>
            </a:r>
            <a:r>
              <a:rPr lang="en-US" b="1" baseline="30000" dirty="0"/>
              <a:t>99</a:t>
            </a:r>
            <a:r>
              <a:rPr lang="en-US" b="1" dirty="0"/>
              <a:t>Mo</a:t>
            </a:r>
            <a:r>
              <a:rPr lang="pl-PL" b="1" dirty="0"/>
              <a:t>, </a:t>
            </a:r>
            <a:r>
              <a:rPr lang="sv-SE" b="1" baseline="30000" dirty="0"/>
              <a:t>111</a:t>
            </a:r>
            <a:r>
              <a:rPr lang="sv-SE" b="1" dirty="0"/>
              <a:t>In, </a:t>
            </a:r>
            <a:r>
              <a:rPr lang="sv-SE" b="1" baseline="30000" dirty="0"/>
              <a:t>123</a:t>
            </a:r>
            <a:r>
              <a:rPr lang="sv-SE" b="1" dirty="0"/>
              <a:t>I, </a:t>
            </a:r>
            <a:r>
              <a:rPr lang="en-US" b="1" baseline="30000" dirty="0"/>
              <a:t>124</a:t>
            </a:r>
            <a:r>
              <a:rPr lang="en-US" b="1" dirty="0"/>
              <a:t>I</a:t>
            </a:r>
            <a:r>
              <a:rPr lang="pl-PL" b="1" dirty="0"/>
              <a:t>, </a:t>
            </a:r>
            <a:r>
              <a:rPr lang="sv-SE" b="1" baseline="30000" dirty="0"/>
              <a:t>201</a:t>
            </a:r>
            <a:r>
              <a:rPr lang="sv-SE" b="1" dirty="0"/>
              <a:t>Tl, </a:t>
            </a:r>
            <a:r>
              <a:rPr lang="sv-SE" b="1" baseline="30000" dirty="0"/>
              <a:t>211</a:t>
            </a:r>
            <a:r>
              <a:rPr lang="sv-SE" b="1" dirty="0"/>
              <a:t>At</a:t>
            </a:r>
            <a:r>
              <a:rPr lang="pl-PL" b="1" dirty="0"/>
              <a:t>, </a:t>
            </a:r>
            <a:r>
              <a:rPr lang="en-US" b="1" baseline="30000" dirty="0"/>
              <a:t>225</a:t>
            </a:r>
            <a:r>
              <a:rPr lang="en-US" b="1" dirty="0"/>
              <a:t>Ac</a:t>
            </a:r>
          </a:p>
          <a:p>
            <a:endParaRPr lang="pl-PL" b="1" dirty="0"/>
          </a:p>
        </p:txBody>
      </p:sp>
      <p:pic>
        <p:nvPicPr>
          <p:cNvPr id="29" name="Obraz 28">
            <a:extLst>
              <a:ext uri="{FF2B5EF4-FFF2-40B4-BE49-F238E27FC236}">
                <a16:creationId xmlns:a16="http://schemas.microsoft.com/office/drawing/2014/main" id="{0B9FC357-3F9C-47FC-A776-4BB0D46D443C}"/>
              </a:ext>
            </a:extLst>
          </p:cNvPr>
          <p:cNvPicPr>
            <a:picLocks noChangeAspect="1"/>
          </p:cNvPicPr>
          <p:nvPr/>
        </p:nvPicPr>
        <p:blipFill>
          <a:blip r:embed="rId4"/>
          <a:stretch>
            <a:fillRect/>
          </a:stretch>
        </p:blipFill>
        <p:spPr>
          <a:xfrm>
            <a:off x="643058" y="1319005"/>
            <a:ext cx="2439100" cy="2439100"/>
          </a:xfrm>
          <a:prstGeom prst="rect">
            <a:avLst/>
          </a:prstGeom>
        </p:spPr>
      </p:pic>
      <p:pic>
        <p:nvPicPr>
          <p:cNvPr id="33" name="Obraz 32">
            <a:extLst>
              <a:ext uri="{FF2B5EF4-FFF2-40B4-BE49-F238E27FC236}">
                <a16:creationId xmlns:a16="http://schemas.microsoft.com/office/drawing/2014/main" id="{E81F2F75-56AC-4032-8307-6B23F259AD32}"/>
              </a:ext>
            </a:extLst>
          </p:cNvPr>
          <p:cNvPicPr>
            <a:picLocks noChangeAspect="1"/>
          </p:cNvPicPr>
          <p:nvPr/>
        </p:nvPicPr>
        <p:blipFill>
          <a:blip r:embed="rId5"/>
          <a:stretch>
            <a:fillRect/>
          </a:stretch>
        </p:blipFill>
        <p:spPr>
          <a:xfrm>
            <a:off x="9007092" y="1259865"/>
            <a:ext cx="2775475" cy="2927788"/>
          </a:xfrm>
          <a:prstGeom prst="rect">
            <a:avLst/>
          </a:prstGeom>
        </p:spPr>
      </p:pic>
      <p:sp>
        <p:nvSpPr>
          <p:cNvPr id="34" name="pole tekstowe 33">
            <a:extLst>
              <a:ext uri="{FF2B5EF4-FFF2-40B4-BE49-F238E27FC236}">
                <a16:creationId xmlns:a16="http://schemas.microsoft.com/office/drawing/2014/main" id="{2C3185E6-5C55-4074-BE5A-0F141ADA1326}"/>
              </a:ext>
            </a:extLst>
          </p:cNvPr>
          <p:cNvSpPr txBox="1"/>
          <p:nvPr/>
        </p:nvSpPr>
        <p:spPr>
          <a:xfrm>
            <a:off x="9303224" y="4472556"/>
            <a:ext cx="2624919" cy="646331"/>
          </a:xfrm>
          <a:prstGeom prst="rect">
            <a:avLst/>
          </a:prstGeom>
          <a:noFill/>
        </p:spPr>
        <p:txBody>
          <a:bodyPr wrap="square" rtlCol="0">
            <a:spAutoFit/>
          </a:bodyPr>
          <a:lstStyle/>
          <a:p>
            <a:r>
              <a:rPr lang="pl-PL" dirty="0"/>
              <a:t>30 MW Maria </a:t>
            </a:r>
            <a:r>
              <a:rPr lang="pl-PL" dirty="0" err="1"/>
              <a:t>reactor</a:t>
            </a:r>
            <a:r>
              <a:rPr lang="pl-PL" dirty="0"/>
              <a:t> </a:t>
            </a:r>
            <a:r>
              <a:rPr lang="pl-PL" dirty="0" err="1"/>
              <a:t>at</a:t>
            </a:r>
            <a:r>
              <a:rPr lang="pl-PL" dirty="0"/>
              <a:t> Świerk by </a:t>
            </a:r>
            <a:r>
              <a:rPr lang="pl-PL" dirty="0" err="1"/>
              <a:t>Warsaw</a:t>
            </a:r>
            <a:endParaRPr lang="pl-PL" dirty="0"/>
          </a:p>
        </p:txBody>
      </p:sp>
      <p:sp>
        <p:nvSpPr>
          <p:cNvPr id="36" name="Prostokąt 35">
            <a:extLst>
              <a:ext uri="{FF2B5EF4-FFF2-40B4-BE49-F238E27FC236}">
                <a16:creationId xmlns:a16="http://schemas.microsoft.com/office/drawing/2014/main" id="{2E088B11-FB3A-4675-AE3E-1E85AE43F446}"/>
              </a:ext>
            </a:extLst>
          </p:cNvPr>
          <p:cNvSpPr/>
          <p:nvPr/>
        </p:nvSpPr>
        <p:spPr>
          <a:xfrm>
            <a:off x="9007092" y="5403790"/>
            <a:ext cx="3032739" cy="646331"/>
          </a:xfrm>
          <a:prstGeom prst="rect">
            <a:avLst/>
          </a:prstGeom>
        </p:spPr>
        <p:txBody>
          <a:bodyPr wrap="square">
            <a:spAutoFit/>
          </a:bodyPr>
          <a:lstStyle/>
          <a:p>
            <a:r>
              <a:rPr lang="pl-PL" b="1" baseline="30000" dirty="0"/>
              <a:t>131</a:t>
            </a:r>
            <a:r>
              <a:rPr lang="pl-PL" b="1" dirty="0"/>
              <a:t>I, </a:t>
            </a:r>
            <a:r>
              <a:rPr lang="pl-PL" b="1" baseline="30000" dirty="0"/>
              <a:t>35</a:t>
            </a:r>
            <a:r>
              <a:rPr lang="pl-PL" b="1" dirty="0"/>
              <a:t>S, </a:t>
            </a:r>
            <a:r>
              <a:rPr lang="pl-PL" b="1" baseline="30000" dirty="0"/>
              <a:t>32</a:t>
            </a:r>
            <a:r>
              <a:rPr lang="pl-PL" b="1" dirty="0"/>
              <a:t>P, </a:t>
            </a:r>
            <a:r>
              <a:rPr lang="pl-PL" b="1" baseline="30000" dirty="0"/>
              <a:t>99</a:t>
            </a:r>
            <a:r>
              <a:rPr lang="pl-PL" b="1" dirty="0"/>
              <a:t>Mo, </a:t>
            </a:r>
            <a:r>
              <a:rPr lang="pl-PL" b="1" baseline="30000" dirty="0"/>
              <a:t>153</a:t>
            </a:r>
            <a:r>
              <a:rPr lang="pl-PL" b="1" dirty="0"/>
              <a:t>Sm, </a:t>
            </a:r>
            <a:r>
              <a:rPr lang="pl-PL" b="1" baseline="30000" dirty="0"/>
              <a:t>169</a:t>
            </a:r>
            <a:r>
              <a:rPr lang="pl-PL" b="1" dirty="0"/>
              <a:t>Yb, </a:t>
            </a:r>
            <a:r>
              <a:rPr lang="pl-PL" b="1" baseline="30000" dirty="0"/>
              <a:t>60</a:t>
            </a:r>
            <a:r>
              <a:rPr lang="pl-PL" b="1" dirty="0"/>
              <a:t>Co and </a:t>
            </a:r>
            <a:r>
              <a:rPr lang="pl-PL" b="1" baseline="30000" dirty="0"/>
              <a:t>177</a:t>
            </a:r>
            <a:r>
              <a:rPr lang="pl-PL" b="1" dirty="0"/>
              <a:t>Lu</a:t>
            </a:r>
          </a:p>
        </p:txBody>
      </p:sp>
      <p:sp>
        <p:nvSpPr>
          <p:cNvPr id="2" name="Prostokąt 1">
            <a:extLst>
              <a:ext uri="{FF2B5EF4-FFF2-40B4-BE49-F238E27FC236}">
                <a16:creationId xmlns:a16="http://schemas.microsoft.com/office/drawing/2014/main" id="{EAD7999A-89ED-4843-A608-D8AD344BD5E2}"/>
              </a:ext>
            </a:extLst>
          </p:cNvPr>
          <p:cNvSpPr/>
          <p:nvPr/>
        </p:nvSpPr>
        <p:spPr>
          <a:xfrm>
            <a:off x="4704751" y="5775009"/>
            <a:ext cx="1846980" cy="261610"/>
          </a:xfrm>
          <a:prstGeom prst="rect">
            <a:avLst/>
          </a:prstGeom>
        </p:spPr>
        <p:txBody>
          <a:bodyPr wrap="none">
            <a:spAutoFit/>
          </a:bodyPr>
          <a:lstStyle/>
          <a:p>
            <a:r>
              <a:rPr lang="pl-PL" sz="1100" dirty="0"/>
              <a:t>www.technopolis-group.com</a:t>
            </a:r>
          </a:p>
        </p:txBody>
      </p:sp>
      <p:sp>
        <p:nvSpPr>
          <p:cNvPr id="13" name="Text Box 6">
            <a:extLst>
              <a:ext uri="{FF2B5EF4-FFF2-40B4-BE49-F238E27FC236}">
                <a16:creationId xmlns:a16="http://schemas.microsoft.com/office/drawing/2014/main" id="{5D24260A-C83C-4E08-9275-39D7587E3EC2}"/>
              </a:ext>
            </a:extLst>
          </p:cNvPr>
          <p:cNvSpPr txBox="1">
            <a:spLocks noChangeArrowheads="1"/>
          </p:cNvSpPr>
          <p:nvPr/>
        </p:nvSpPr>
        <p:spPr bwMode="auto">
          <a:xfrm>
            <a:off x="1862608" y="111677"/>
            <a:ext cx="90011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i="1" dirty="0">
                <a:solidFill>
                  <a:srgbClr val="0070C0"/>
                </a:solidFill>
                <a:cs typeface="Arial" panose="020B0604020202020204" pitchFamily="34" charset="0"/>
              </a:rPr>
              <a:t>Progress to fight metastasis</a:t>
            </a:r>
            <a:r>
              <a:rPr lang="pl-PL" altLang="en-US" sz="2400" b="1" i="1" dirty="0">
                <a:solidFill>
                  <a:srgbClr val="0070C0"/>
                </a:solidFill>
                <a:cs typeface="Arial" panose="020B0604020202020204" pitchFamily="34" charset="0"/>
              </a:rPr>
              <a:t> -  </a:t>
            </a:r>
            <a:r>
              <a:rPr lang="en-US" altLang="en-US" sz="2400" b="1" i="1" dirty="0">
                <a:solidFill>
                  <a:srgbClr val="0070C0"/>
                </a:solidFill>
                <a:cs typeface="Arial" panose="020B0604020202020204" pitchFamily="34" charset="0"/>
              </a:rPr>
              <a:t>radioisotopes</a:t>
            </a:r>
            <a:r>
              <a:rPr lang="pl-PL" altLang="en-US" sz="2400" b="1" i="1" dirty="0">
                <a:solidFill>
                  <a:srgbClr val="0070C0"/>
                </a:solidFill>
                <a:cs typeface="Arial" panose="020B0604020202020204" pitchFamily="34" charset="0"/>
              </a:rPr>
              <a:t> </a:t>
            </a:r>
            <a:endParaRPr lang="en-US" altLang="en-US" sz="2400" b="1" i="1" dirty="0">
              <a:solidFill>
                <a:srgbClr val="0070C0"/>
              </a:solidFill>
              <a:cs typeface="Arial" panose="020B0604020202020204" pitchFamily="34" charset="0"/>
            </a:endParaRPr>
          </a:p>
        </p:txBody>
      </p:sp>
    </p:spTree>
    <p:extLst>
      <p:ext uri="{BB962C8B-B14F-4D97-AF65-F5344CB8AC3E}">
        <p14:creationId xmlns:p14="http://schemas.microsoft.com/office/powerpoint/2010/main" val="195915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2" grpId="0"/>
      <p:bldP spid="23" grpId="0"/>
      <p:bldP spid="34" grpId="0"/>
      <p:bldP spid="3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15C816FF-0CB0-4FE0-9707-8BCA8A57DFF9}"/>
              </a:ext>
            </a:extLst>
          </p:cNvPr>
          <p:cNvSpPr txBox="1">
            <a:spLocks noChangeArrowheads="1"/>
          </p:cNvSpPr>
          <p:nvPr/>
        </p:nvSpPr>
        <p:spPr bwMode="auto">
          <a:xfrm>
            <a:off x="1130625" y="120054"/>
            <a:ext cx="104370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i="1" dirty="0">
                <a:solidFill>
                  <a:srgbClr val="0070C0"/>
                </a:solidFill>
                <a:cs typeface="Arial" panose="020B0604020202020204" pitchFamily="34" charset="0"/>
              </a:rPr>
              <a:t>Accelerators for Alpha Emitters Production</a:t>
            </a:r>
            <a:r>
              <a:rPr lang="pl-PL" altLang="en-US" sz="2400" b="1" i="1" dirty="0">
                <a:solidFill>
                  <a:srgbClr val="0070C0"/>
                </a:solidFill>
                <a:cs typeface="Arial" panose="020B0604020202020204" pitchFamily="34" charset="0"/>
              </a:rPr>
              <a:t> – a Chance for IFJ PAN?</a:t>
            </a:r>
            <a:endParaRPr lang="en-US" altLang="en-US" sz="2400" b="1" i="1" dirty="0">
              <a:solidFill>
                <a:srgbClr val="0070C0"/>
              </a:solidFill>
              <a:cs typeface="Arial" panose="020B0604020202020204" pitchFamily="34" charset="0"/>
            </a:endParaRPr>
          </a:p>
        </p:txBody>
      </p:sp>
      <p:sp>
        <p:nvSpPr>
          <p:cNvPr id="5" name="pole tekstowe 4">
            <a:extLst>
              <a:ext uri="{FF2B5EF4-FFF2-40B4-BE49-F238E27FC236}">
                <a16:creationId xmlns:a16="http://schemas.microsoft.com/office/drawing/2014/main" id="{79D2A157-7B6A-4750-87E0-085E4F6AFD7E}"/>
              </a:ext>
            </a:extLst>
          </p:cNvPr>
          <p:cNvSpPr txBox="1"/>
          <p:nvPr/>
        </p:nvSpPr>
        <p:spPr>
          <a:xfrm>
            <a:off x="1746176" y="751531"/>
            <a:ext cx="9059185" cy="4801314"/>
          </a:xfrm>
          <a:prstGeom prst="rect">
            <a:avLst/>
          </a:prstGeom>
          <a:noFill/>
        </p:spPr>
        <p:txBody>
          <a:bodyPr wrap="square" rtlCol="0">
            <a:spAutoFit/>
          </a:bodyPr>
          <a:lstStyle/>
          <a:p>
            <a:r>
              <a:rPr lang="en-US" dirty="0"/>
              <a:t>Radiolabeled antibodies particularly effective  with alpha-emitting radionuclides</a:t>
            </a:r>
            <a:r>
              <a:rPr lang="pl-PL" dirty="0"/>
              <a:t>:</a:t>
            </a:r>
          </a:p>
          <a:p>
            <a:endParaRPr lang="pl-PL" dirty="0"/>
          </a:p>
          <a:p>
            <a:endParaRPr lang="pl-PL" dirty="0"/>
          </a:p>
          <a:p>
            <a:endParaRPr lang="pl-PL" dirty="0"/>
          </a:p>
          <a:p>
            <a:endParaRPr lang="pl-PL" dirty="0"/>
          </a:p>
          <a:p>
            <a:endParaRPr lang="pl-PL" dirty="0"/>
          </a:p>
          <a:p>
            <a:endParaRPr lang="pl-PL" dirty="0"/>
          </a:p>
          <a:p>
            <a:endParaRPr lang="pl-PL" dirty="0"/>
          </a:p>
          <a:p>
            <a:pPr marL="285750" indent="-285750">
              <a:buFont typeface="Arial" panose="020B0604020202020204" pitchFamily="34" charset="0"/>
              <a:buChar char="•"/>
            </a:pPr>
            <a:r>
              <a:rPr lang="en-US" dirty="0"/>
              <a:t>Cyclotrons have to</a:t>
            </a:r>
            <a:r>
              <a:rPr lang="pl-PL" dirty="0"/>
              <a:t>o</a:t>
            </a:r>
            <a:r>
              <a:rPr lang="en-US" dirty="0"/>
              <a:t> small  current for efficient production of Astatine</a:t>
            </a:r>
            <a:r>
              <a:rPr lang="pl-PL" dirty="0"/>
              <a:t>-211 (T</a:t>
            </a:r>
            <a:r>
              <a:rPr lang="pl-PL" baseline="-25000" dirty="0"/>
              <a:t>1/2</a:t>
            </a:r>
            <a:r>
              <a:rPr lang="pl-PL" dirty="0"/>
              <a:t> = 7.2 h), </a:t>
            </a:r>
            <a:r>
              <a:rPr lang="en-US" dirty="0"/>
              <a:t>limited by extraction losses</a:t>
            </a:r>
            <a:r>
              <a:rPr lang="pl-PL" dirty="0"/>
              <a:t>.</a:t>
            </a:r>
          </a:p>
          <a:p>
            <a:pPr algn="ctr"/>
            <a:r>
              <a:rPr lang="pl-PL" b="1" baseline="30000" dirty="0"/>
              <a:t>209</a:t>
            </a:r>
            <a:r>
              <a:rPr lang="pl-PL" b="1" dirty="0"/>
              <a:t>Bi (</a:t>
            </a:r>
            <a:r>
              <a:rPr lang="pl-PL" b="1" dirty="0">
                <a:latin typeface="Symbol" panose="05050102010706020507" pitchFamily="18" charset="2"/>
              </a:rPr>
              <a:t>a</a:t>
            </a:r>
            <a:r>
              <a:rPr lang="pl-PL" b="1" dirty="0"/>
              <a:t>, 2n) </a:t>
            </a:r>
            <a:r>
              <a:rPr lang="pl-PL" b="1" baseline="30000" dirty="0"/>
              <a:t>211</a:t>
            </a:r>
            <a:r>
              <a:rPr lang="pl-PL" b="1" dirty="0"/>
              <a:t>At</a:t>
            </a:r>
          </a:p>
          <a:p>
            <a:pPr marL="285750" indent="-285750" algn="ctr">
              <a:buFont typeface="Arial" panose="020B0604020202020204" pitchFamily="34" charset="0"/>
              <a:buChar char="•"/>
            </a:pPr>
            <a:endParaRPr lang="pl-PL" dirty="0"/>
          </a:p>
          <a:p>
            <a:pPr marL="285750" indent="-285750">
              <a:buFont typeface="Arial" panose="020B0604020202020204" pitchFamily="34" charset="0"/>
              <a:buChar char="•"/>
            </a:pPr>
            <a:r>
              <a:rPr lang="pl-PL" dirty="0"/>
              <a:t>The </a:t>
            </a:r>
            <a:r>
              <a:rPr lang="pl-PL" dirty="0" err="1"/>
              <a:t>optimal</a:t>
            </a:r>
            <a:r>
              <a:rPr lang="pl-PL" dirty="0"/>
              <a:t> </a:t>
            </a:r>
            <a:r>
              <a:rPr lang="pl-PL" dirty="0" err="1"/>
              <a:t>energy</a:t>
            </a:r>
            <a:r>
              <a:rPr lang="pl-PL" dirty="0"/>
              <a:t> for </a:t>
            </a:r>
            <a:r>
              <a:rPr lang="pl-PL" dirty="0" err="1"/>
              <a:t>this</a:t>
            </a:r>
            <a:r>
              <a:rPr lang="pl-PL" dirty="0"/>
              <a:t> </a:t>
            </a:r>
            <a:r>
              <a:rPr lang="pl-PL" dirty="0" err="1"/>
              <a:t>reaction</a:t>
            </a:r>
            <a:r>
              <a:rPr lang="pl-PL" dirty="0"/>
              <a:t>: </a:t>
            </a:r>
            <a:r>
              <a:rPr lang="en-US" dirty="0"/>
              <a:t>28 MeV </a:t>
            </a:r>
            <a:r>
              <a:rPr lang="pl-PL" dirty="0"/>
              <a:t>(</a:t>
            </a:r>
            <a:r>
              <a:rPr lang="en-US" dirty="0"/>
              <a:t>below the threshold for</a:t>
            </a:r>
            <a:r>
              <a:rPr lang="pl-PL" dirty="0"/>
              <a:t> </a:t>
            </a:r>
            <a:r>
              <a:rPr lang="pl-PL" dirty="0" err="1"/>
              <a:t>production</a:t>
            </a:r>
            <a:r>
              <a:rPr lang="pl-PL" dirty="0"/>
              <a:t> of </a:t>
            </a:r>
            <a:r>
              <a:rPr lang="en-US" dirty="0"/>
              <a:t> </a:t>
            </a:r>
            <a:r>
              <a:rPr lang="en-US" baseline="30000" dirty="0"/>
              <a:t>210</a:t>
            </a:r>
            <a:r>
              <a:rPr lang="en-US" dirty="0"/>
              <a:t>Po</a:t>
            </a:r>
            <a:r>
              <a:rPr lang="pl-PL" dirty="0"/>
              <a:t>)</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pl-PL" dirty="0"/>
              <a:t>Spin-off of l</a:t>
            </a:r>
            <a:r>
              <a:rPr lang="en-US" dirty="0"/>
              <a:t>ow</a:t>
            </a:r>
            <a:r>
              <a:rPr lang="pl-PL" dirty="0"/>
              <a:t> </a:t>
            </a:r>
            <a:r>
              <a:rPr lang="en-US" dirty="0"/>
              <a:t>energy section of carbon therapy </a:t>
            </a:r>
            <a:r>
              <a:rPr lang="en-US" dirty="0" err="1"/>
              <a:t>linacs</a:t>
            </a:r>
            <a:r>
              <a:rPr lang="en-US" dirty="0"/>
              <a:t> q/m =1/2</a:t>
            </a:r>
            <a:r>
              <a:rPr lang="pl-PL"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Beam current offered by ion sources designed </a:t>
            </a:r>
            <a:r>
              <a:rPr lang="pl-PL" dirty="0" err="1"/>
              <a:t>at</a:t>
            </a:r>
            <a:r>
              <a:rPr lang="pl-PL" dirty="0"/>
              <a:t> CERN</a:t>
            </a:r>
            <a:r>
              <a:rPr lang="pl-PL" b="1" dirty="0"/>
              <a:t>:  2</a:t>
            </a:r>
            <a:r>
              <a:rPr lang="en-US" b="1" dirty="0"/>
              <a:t> mA!!!!</a:t>
            </a:r>
            <a:endParaRPr lang="pl-PL" b="1" dirty="0"/>
          </a:p>
        </p:txBody>
      </p:sp>
      <p:pic>
        <p:nvPicPr>
          <p:cNvPr id="7" name="Picture 1">
            <a:extLst>
              <a:ext uri="{FF2B5EF4-FFF2-40B4-BE49-F238E27FC236}">
                <a16:creationId xmlns:a16="http://schemas.microsoft.com/office/drawing/2014/main" id="{F5AE093C-8281-494B-8DB0-A6444C704E93}"/>
              </a:ext>
            </a:extLst>
          </p:cNvPr>
          <p:cNvPicPr/>
          <p:nvPr/>
        </p:nvPicPr>
        <p:blipFill>
          <a:blip r:embed="rId3"/>
          <a:stretch/>
        </p:blipFill>
        <p:spPr>
          <a:xfrm>
            <a:off x="2263714" y="1243100"/>
            <a:ext cx="5628487" cy="1641905"/>
          </a:xfrm>
          <a:prstGeom prst="rect">
            <a:avLst/>
          </a:prstGeom>
          <a:ln w="0">
            <a:noFill/>
          </a:ln>
        </p:spPr>
      </p:pic>
      <p:sp>
        <p:nvSpPr>
          <p:cNvPr id="8" name="Prostokąt 7">
            <a:extLst>
              <a:ext uri="{FF2B5EF4-FFF2-40B4-BE49-F238E27FC236}">
                <a16:creationId xmlns:a16="http://schemas.microsoft.com/office/drawing/2014/main" id="{902F0025-74D6-49AD-BF78-11A4E409F593}"/>
              </a:ext>
            </a:extLst>
          </p:cNvPr>
          <p:cNvSpPr/>
          <p:nvPr/>
        </p:nvSpPr>
        <p:spPr>
          <a:xfrm>
            <a:off x="7892201" y="1556053"/>
            <a:ext cx="3338132" cy="719171"/>
          </a:xfrm>
          <a:prstGeom prst="rect">
            <a:avLst/>
          </a:prstGeom>
        </p:spPr>
        <p:txBody>
          <a:bodyPr wrap="square">
            <a:spAutoFit/>
          </a:bodyPr>
          <a:lstStyle/>
          <a:p>
            <a:pPr>
              <a:lnSpc>
                <a:spcPct val="90000"/>
              </a:lnSpc>
              <a:spcBef>
                <a:spcPts val="1001"/>
              </a:spcBef>
              <a:buNone/>
              <a:tabLst>
                <a:tab pos="0" algn="l"/>
              </a:tabLst>
            </a:pPr>
            <a:r>
              <a:rPr lang="pl-PL" b="1" spc="-1" dirty="0"/>
              <a:t>dr </a:t>
            </a:r>
            <a:r>
              <a:rPr lang="pl-PL" b="1" spc="-1" dirty="0" err="1"/>
              <a:t>Arshiya</a:t>
            </a:r>
            <a:r>
              <a:rPr lang="pl-PL" b="1" spc="-1" dirty="0"/>
              <a:t> </a:t>
            </a:r>
            <a:r>
              <a:rPr lang="pl-PL" b="1" spc="-1" dirty="0" err="1"/>
              <a:t>Anees</a:t>
            </a:r>
            <a:r>
              <a:rPr lang="pl-PL" b="1" spc="-1" dirty="0"/>
              <a:t> Ahmed (NZ64)</a:t>
            </a:r>
            <a:endParaRPr lang="en-US" spc="-1" dirty="0">
              <a:latin typeface="Arial"/>
            </a:endParaRPr>
          </a:p>
          <a:p>
            <a:pPr>
              <a:lnSpc>
                <a:spcPct val="90000"/>
              </a:lnSpc>
              <a:spcBef>
                <a:spcPts val="1001"/>
              </a:spcBef>
              <a:buNone/>
              <a:tabLst>
                <a:tab pos="0" algn="l"/>
              </a:tabLst>
            </a:pPr>
            <a:r>
              <a:rPr lang="pl-PL" b="1" spc="-1" dirty="0"/>
              <a:t>IFJ PAN </a:t>
            </a:r>
            <a:r>
              <a:rPr lang="pl-PL" b="1" spc="-1" dirty="0" err="1"/>
              <a:t>seminar</a:t>
            </a:r>
            <a:r>
              <a:rPr lang="pl-PL" b="1" spc="-1" dirty="0"/>
              <a:t> 27-02-2025 </a:t>
            </a:r>
            <a:endParaRPr lang="en-US" spc="-1" dirty="0">
              <a:latin typeface="Arial"/>
            </a:endParaRPr>
          </a:p>
        </p:txBody>
      </p:sp>
      <p:sp>
        <p:nvSpPr>
          <p:cNvPr id="6" name="Prostokąt 5">
            <a:extLst>
              <a:ext uri="{FF2B5EF4-FFF2-40B4-BE49-F238E27FC236}">
                <a16:creationId xmlns:a16="http://schemas.microsoft.com/office/drawing/2014/main" id="{BA57853A-9277-444A-BD4A-0564BF05AD45}"/>
              </a:ext>
            </a:extLst>
          </p:cNvPr>
          <p:cNvSpPr/>
          <p:nvPr/>
        </p:nvSpPr>
        <p:spPr>
          <a:xfrm>
            <a:off x="2620780" y="6034201"/>
            <a:ext cx="8406866" cy="646331"/>
          </a:xfrm>
          <a:prstGeom prst="rect">
            <a:avLst/>
          </a:prstGeom>
        </p:spPr>
        <p:txBody>
          <a:bodyPr wrap="square">
            <a:spAutoFit/>
          </a:bodyPr>
          <a:lstStyle/>
          <a:p>
            <a:r>
              <a:rPr lang="en-US" b="1" dirty="0"/>
              <a:t>Department of Nuclear Physical Chemistry (NZ64)</a:t>
            </a:r>
            <a:r>
              <a:rPr lang="pl-PL" b="1" dirty="0"/>
              <a:t> </a:t>
            </a:r>
            <a:r>
              <a:rPr lang="en-US" b="1" dirty="0"/>
              <a:t>(prof. J.W. </a:t>
            </a:r>
            <a:r>
              <a:rPr lang="en-US" b="1" dirty="0" err="1"/>
              <a:t>Mietelski</a:t>
            </a:r>
            <a:r>
              <a:rPr lang="en-US" b="1" dirty="0"/>
              <a:t>) has long competences in investigation the process of production of radioisotopes</a:t>
            </a:r>
          </a:p>
        </p:txBody>
      </p:sp>
    </p:spTree>
    <p:extLst>
      <p:ext uri="{BB962C8B-B14F-4D97-AF65-F5344CB8AC3E}">
        <p14:creationId xmlns:p14="http://schemas.microsoft.com/office/powerpoint/2010/main" val="4282620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EACBB955-A0AF-4B5F-9CAE-F7C9EB948154}"/>
              </a:ext>
            </a:extLst>
          </p:cNvPr>
          <p:cNvSpPr txBox="1">
            <a:spLocks noChangeArrowheads="1"/>
          </p:cNvSpPr>
          <p:nvPr/>
        </p:nvSpPr>
        <p:spPr bwMode="auto">
          <a:xfrm>
            <a:off x="821493" y="271764"/>
            <a:ext cx="11148417"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i="1">
                <a:solidFill>
                  <a:srgbClr val="0070C0"/>
                </a:solidFill>
                <a:latin typeface="Arial" panose="020B0604020202020204" pitchFamily="34" charset="0"/>
                <a:cs typeface="Arial" panose="020B0604020202020204" pitchFamily="34" charset="0"/>
              </a:rPr>
              <a:t>Scientific Advisory Committee of IFJ PAN (2025) </a:t>
            </a:r>
          </a:p>
        </p:txBody>
      </p:sp>
      <p:sp>
        <p:nvSpPr>
          <p:cNvPr id="4" name="pole tekstowe 3">
            <a:extLst>
              <a:ext uri="{FF2B5EF4-FFF2-40B4-BE49-F238E27FC236}">
                <a16:creationId xmlns:a16="http://schemas.microsoft.com/office/drawing/2014/main" id="{1107BE27-3772-4818-A1F0-25D3F4ED3AD3}"/>
              </a:ext>
            </a:extLst>
          </p:cNvPr>
          <p:cNvSpPr txBox="1"/>
          <p:nvPr/>
        </p:nvSpPr>
        <p:spPr>
          <a:xfrm flipH="1">
            <a:off x="4081473" y="5204675"/>
            <a:ext cx="5355918" cy="1015663"/>
          </a:xfrm>
          <a:prstGeom prst="rect">
            <a:avLst/>
          </a:prstGeom>
          <a:noFill/>
        </p:spPr>
        <p:txBody>
          <a:bodyPr wrap="square" rtlCol="0">
            <a:spAutoFit/>
          </a:bodyPr>
          <a:lstStyle/>
          <a:p>
            <a:r>
              <a:rPr lang="pl-PL" sz="2000" b="1" dirty="0"/>
              <a:t>S</a:t>
            </a:r>
            <a:r>
              <a:rPr lang="en-US" sz="2000" b="1" dirty="0" err="1"/>
              <a:t>omeone</a:t>
            </a:r>
            <a:r>
              <a:rPr lang="en-US" sz="2000" b="1" dirty="0"/>
              <a:t> from applications of physics ? </a:t>
            </a:r>
          </a:p>
          <a:p>
            <a:endParaRPr lang="en-US" sz="2000" b="1" dirty="0"/>
          </a:p>
          <a:p>
            <a:r>
              <a:rPr lang="pl-PL" sz="2000" b="1" dirty="0"/>
              <a:t>S</a:t>
            </a:r>
            <a:r>
              <a:rPr lang="en-US" sz="2000" b="1" dirty="0" err="1"/>
              <a:t>omeone</a:t>
            </a:r>
            <a:r>
              <a:rPr lang="en-US" sz="2000" b="1" dirty="0"/>
              <a:t> from a proton therapy center?</a:t>
            </a:r>
          </a:p>
        </p:txBody>
      </p:sp>
      <p:sp>
        <p:nvSpPr>
          <p:cNvPr id="5" name="Prostokąt 4">
            <a:extLst>
              <a:ext uri="{FF2B5EF4-FFF2-40B4-BE49-F238E27FC236}">
                <a16:creationId xmlns:a16="http://schemas.microsoft.com/office/drawing/2014/main" id="{CB93FEA4-F485-40DD-A2C3-4754BA1DE5D2}"/>
              </a:ext>
            </a:extLst>
          </p:cNvPr>
          <p:cNvSpPr/>
          <p:nvPr/>
        </p:nvSpPr>
        <p:spPr>
          <a:xfrm>
            <a:off x="459646" y="1266788"/>
            <a:ext cx="8219820" cy="3477875"/>
          </a:xfrm>
          <a:prstGeom prst="rect">
            <a:avLst/>
          </a:prstGeom>
        </p:spPr>
        <p:txBody>
          <a:bodyPr wrap="square">
            <a:spAutoFit/>
          </a:bodyPr>
          <a:lstStyle/>
          <a:p>
            <a:r>
              <a:rPr lang="pl-PL" sz="2000" dirty="0"/>
              <a:t>prof. </a:t>
            </a:r>
            <a:r>
              <a:rPr lang="pl-PL" sz="2000" dirty="0" err="1"/>
              <a:t>Fulvio</a:t>
            </a:r>
            <a:r>
              <a:rPr lang="pl-PL" sz="2000" dirty="0"/>
              <a:t> </a:t>
            </a:r>
            <a:r>
              <a:rPr lang="pl-PL" sz="2000" dirty="0" err="1"/>
              <a:t>Piccinini</a:t>
            </a:r>
            <a:r>
              <a:rPr lang="pl-PL" sz="2000" dirty="0"/>
              <a:t> (</a:t>
            </a:r>
            <a:r>
              <a:rPr lang="pl-PL" sz="2000" dirty="0" err="1"/>
              <a:t>Istituto</a:t>
            </a:r>
            <a:r>
              <a:rPr lang="pl-PL" sz="2000" dirty="0"/>
              <a:t> </a:t>
            </a:r>
            <a:r>
              <a:rPr lang="pl-PL" sz="2000" dirty="0" err="1"/>
              <a:t>Nazionale</a:t>
            </a:r>
            <a:r>
              <a:rPr lang="pl-PL" sz="2000" dirty="0"/>
              <a:t> di </a:t>
            </a:r>
            <a:r>
              <a:rPr lang="pl-PL" sz="2000" dirty="0" err="1"/>
              <a:t>Fisica</a:t>
            </a:r>
            <a:r>
              <a:rPr lang="pl-PL" sz="2000" dirty="0"/>
              <a:t>  </a:t>
            </a:r>
            <a:r>
              <a:rPr lang="pl-PL" sz="2000" dirty="0" err="1"/>
              <a:t>Nucleare</a:t>
            </a:r>
            <a:r>
              <a:rPr lang="pl-PL" sz="2000" dirty="0"/>
              <a:t>),</a:t>
            </a:r>
          </a:p>
          <a:p>
            <a:endParaRPr lang="pl-PL" sz="2000" dirty="0"/>
          </a:p>
          <a:p>
            <a:r>
              <a:rPr lang="pl-PL" sz="2000" dirty="0"/>
              <a:t>dr Maurizio </a:t>
            </a:r>
            <a:r>
              <a:rPr lang="pl-PL" sz="2000" dirty="0" err="1"/>
              <a:t>Vretenar</a:t>
            </a:r>
            <a:r>
              <a:rPr lang="pl-PL" sz="2000" dirty="0"/>
              <a:t> (CERN),</a:t>
            </a:r>
          </a:p>
          <a:p>
            <a:endParaRPr lang="pl-PL" sz="2000" dirty="0"/>
          </a:p>
          <a:p>
            <a:r>
              <a:rPr lang="pl-PL" sz="2000" dirty="0"/>
              <a:t>prof. Robert </a:t>
            </a:r>
            <a:r>
              <a:rPr lang="pl-PL" sz="2000" dirty="0" err="1"/>
              <a:t>Feidenhans’l</a:t>
            </a:r>
            <a:r>
              <a:rPr lang="pl-PL" sz="2000" dirty="0"/>
              <a:t> (</a:t>
            </a:r>
            <a:r>
              <a:rPr lang="pl-PL" sz="2000" dirty="0" err="1"/>
              <a:t>European</a:t>
            </a:r>
            <a:r>
              <a:rPr lang="pl-PL" sz="2000" dirty="0"/>
              <a:t> XFEL GmbH),</a:t>
            </a:r>
          </a:p>
          <a:p>
            <a:endParaRPr lang="pl-PL" sz="2000" dirty="0"/>
          </a:p>
          <a:p>
            <a:r>
              <a:rPr lang="pl-PL" sz="2000" dirty="0"/>
              <a:t>prof. Marek </a:t>
            </a:r>
            <a:r>
              <a:rPr lang="pl-PL" sz="2000" dirty="0" err="1"/>
              <a:t>Lewitowicz</a:t>
            </a:r>
            <a:r>
              <a:rPr lang="pl-PL" sz="2000" dirty="0"/>
              <a:t> (Grand </a:t>
            </a:r>
            <a:r>
              <a:rPr lang="pl-PL" sz="2000" dirty="0" err="1"/>
              <a:t>Accélérateur</a:t>
            </a:r>
            <a:r>
              <a:rPr lang="pl-PL" sz="2000" dirty="0"/>
              <a:t> </a:t>
            </a:r>
            <a:r>
              <a:rPr lang="pl-PL" sz="2000" dirty="0" err="1"/>
              <a:t>National</a:t>
            </a:r>
            <a:r>
              <a:rPr lang="pl-PL" sz="2000" dirty="0"/>
              <a:t> </a:t>
            </a:r>
            <a:r>
              <a:rPr lang="pl-PL" sz="2000" dirty="0" err="1"/>
              <a:t>d’Ions</a:t>
            </a:r>
            <a:r>
              <a:rPr lang="pl-PL" sz="2000" dirty="0"/>
              <a:t> </a:t>
            </a:r>
            <a:r>
              <a:rPr lang="pl-PL" sz="2000" dirty="0" err="1"/>
              <a:t>Lourds</a:t>
            </a:r>
            <a:r>
              <a:rPr lang="pl-PL" sz="2000" dirty="0"/>
              <a:t>),</a:t>
            </a:r>
          </a:p>
          <a:p>
            <a:endParaRPr lang="pl-PL" sz="2000" dirty="0"/>
          </a:p>
          <a:p>
            <a:r>
              <a:rPr lang="pl-PL" sz="2000" dirty="0"/>
              <a:t>prof. </a:t>
            </a:r>
            <a:r>
              <a:rPr lang="pl-PL" sz="2000" dirty="0" err="1"/>
              <a:t>Achille</a:t>
            </a:r>
            <a:r>
              <a:rPr lang="pl-PL" sz="2000" dirty="0"/>
              <a:t> </a:t>
            </a:r>
            <a:r>
              <a:rPr lang="pl-PL" sz="2000" dirty="0" err="1"/>
              <a:t>Stocchi</a:t>
            </a:r>
            <a:r>
              <a:rPr lang="pl-PL" sz="2000" dirty="0"/>
              <a:t> (</a:t>
            </a:r>
            <a:r>
              <a:rPr lang="pl-PL" sz="2000" dirty="0" err="1"/>
              <a:t>Laboratoire</a:t>
            </a:r>
            <a:r>
              <a:rPr lang="pl-PL" sz="2000" dirty="0"/>
              <a:t> de </a:t>
            </a:r>
            <a:r>
              <a:rPr lang="pl-PL" sz="2000" dirty="0" err="1"/>
              <a:t>physique</a:t>
            </a:r>
            <a:r>
              <a:rPr lang="pl-PL" sz="2000" dirty="0"/>
              <a:t> des 2 </a:t>
            </a:r>
            <a:r>
              <a:rPr lang="pl-PL" sz="2000" dirty="0" err="1"/>
              <a:t>infinis</a:t>
            </a:r>
            <a:r>
              <a:rPr lang="pl-PL" sz="2000" dirty="0"/>
              <a:t> - </a:t>
            </a:r>
            <a:r>
              <a:rPr lang="pl-PL" sz="2000" dirty="0" err="1"/>
              <a:t>Irène</a:t>
            </a:r>
            <a:r>
              <a:rPr lang="pl-PL" sz="2000" dirty="0"/>
              <a:t> Joliot-Curie)</a:t>
            </a:r>
          </a:p>
          <a:p>
            <a:r>
              <a:rPr lang="pl-PL" sz="2000" dirty="0"/>
              <a:t>,</a:t>
            </a:r>
          </a:p>
          <a:p>
            <a:r>
              <a:rPr lang="pl-PL" sz="2000" dirty="0"/>
              <a:t>prof. Helmut </a:t>
            </a:r>
            <a:r>
              <a:rPr lang="pl-PL" sz="2000" dirty="0" err="1"/>
              <a:t>Schober</a:t>
            </a:r>
            <a:r>
              <a:rPr lang="pl-PL" sz="2000" dirty="0"/>
              <a:t> (</a:t>
            </a:r>
            <a:r>
              <a:rPr lang="pl-PL" sz="2000" dirty="0" err="1"/>
              <a:t>European</a:t>
            </a:r>
            <a:r>
              <a:rPr lang="pl-PL" sz="2000" dirty="0"/>
              <a:t> </a:t>
            </a:r>
            <a:r>
              <a:rPr lang="pl-PL" sz="2000" dirty="0" err="1"/>
              <a:t>Spallation</a:t>
            </a:r>
            <a:r>
              <a:rPr lang="pl-PL" sz="2000" dirty="0"/>
              <a:t> Source).</a:t>
            </a:r>
          </a:p>
        </p:txBody>
      </p:sp>
    </p:spTree>
    <p:extLst>
      <p:ext uri="{BB962C8B-B14F-4D97-AF65-F5344CB8AC3E}">
        <p14:creationId xmlns:p14="http://schemas.microsoft.com/office/powerpoint/2010/main" val="663833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00AF3115-5284-407D-885A-BAA38E988CA3}"/>
              </a:ext>
            </a:extLst>
          </p:cNvPr>
          <p:cNvSpPr txBox="1">
            <a:spLocks noChangeArrowheads="1"/>
          </p:cNvSpPr>
          <p:nvPr/>
        </p:nvSpPr>
        <p:spPr bwMode="auto">
          <a:xfrm>
            <a:off x="1595437" y="204585"/>
            <a:ext cx="90011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i="1" dirty="0">
                <a:solidFill>
                  <a:srgbClr val="0070C0"/>
                </a:solidFill>
                <a:cs typeface="Arial" panose="020B0604020202020204" pitchFamily="34" charset="0"/>
              </a:rPr>
              <a:t>Where</a:t>
            </a:r>
            <a:r>
              <a:rPr lang="pl-PL" altLang="en-US" sz="2400" b="1" i="1" dirty="0">
                <a:solidFill>
                  <a:srgbClr val="0070C0"/>
                </a:solidFill>
                <a:cs typeface="Arial" panose="020B0604020202020204" pitchFamily="34" charset="0"/>
              </a:rPr>
              <a:t> do we go?</a:t>
            </a:r>
            <a:endParaRPr lang="en-US" altLang="en-US" sz="2400" b="1" i="1" dirty="0">
              <a:solidFill>
                <a:srgbClr val="0070C0"/>
              </a:solidFill>
              <a:cs typeface="Arial" panose="020B0604020202020204" pitchFamily="34" charset="0"/>
            </a:endParaRPr>
          </a:p>
        </p:txBody>
      </p:sp>
      <p:sp>
        <p:nvSpPr>
          <p:cNvPr id="7" name="pole tekstowe 6">
            <a:extLst>
              <a:ext uri="{FF2B5EF4-FFF2-40B4-BE49-F238E27FC236}">
                <a16:creationId xmlns:a16="http://schemas.microsoft.com/office/drawing/2014/main" id="{9584260D-D0FF-40F5-A5DA-2706AC2A1F1F}"/>
              </a:ext>
            </a:extLst>
          </p:cNvPr>
          <p:cNvSpPr txBox="1"/>
          <p:nvPr/>
        </p:nvSpPr>
        <p:spPr>
          <a:xfrm>
            <a:off x="816605" y="1178070"/>
            <a:ext cx="5152259" cy="5262979"/>
          </a:xfrm>
          <a:prstGeom prst="rect">
            <a:avLst/>
          </a:prstGeom>
          <a:noFill/>
        </p:spPr>
        <p:txBody>
          <a:bodyPr wrap="square" rtlCol="0">
            <a:spAutoFit/>
          </a:bodyPr>
          <a:lstStyle/>
          <a:p>
            <a:r>
              <a:rPr lang="en-US" sz="2400" b="1" dirty="0"/>
              <a:t>Is the upgrade of  CCB a priority?</a:t>
            </a:r>
          </a:p>
          <a:p>
            <a:endParaRPr lang="en-US" sz="2400" b="1" dirty="0"/>
          </a:p>
          <a:p>
            <a:endParaRPr lang="en-US" sz="2400" b="1" dirty="0"/>
          </a:p>
          <a:p>
            <a:r>
              <a:rPr lang="en-US" sz="2400" b="1" dirty="0"/>
              <a:t>What with CCB after 2035? </a:t>
            </a:r>
          </a:p>
          <a:p>
            <a:endParaRPr lang="en-US" sz="2400" b="1" dirty="0"/>
          </a:p>
          <a:p>
            <a:endParaRPr lang="en-US" sz="2400" b="1" dirty="0"/>
          </a:p>
          <a:p>
            <a:r>
              <a:rPr lang="en-US" sz="2400" b="1" dirty="0"/>
              <a:t>Should we plan any other significant infrastructure at IFJ PAN within next 10 years?</a:t>
            </a:r>
          </a:p>
          <a:p>
            <a:endParaRPr lang="en-US" sz="2400" b="1" dirty="0"/>
          </a:p>
          <a:p>
            <a:endParaRPr lang="en-US" sz="2400" b="1" dirty="0"/>
          </a:p>
          <a:p>
            <a:r>
              <a:rPr lang="en-US" sz="2400" b="1" dirty="0"/>
              <a:t>Should it be discussed within the Scientific Council of IFJ PAN? </a:t>
            </a:r>
          </a:p>
          <a:p>
            <a:endParaRPr lang="en-US" sz="2400" b="1" dirty="0"/>
          </a:p>
        </p:txBody>
      </p:sp>
    </p:spTree>
    <p:extLst>
      <p:ext uri="{BB962C8B-B14F-4D97-AF65-F5344CB8AC3E}">
        <p14:creationId xmlns:p14="http://schemas.microsoft.com/office/powerpoint/2010/main" val="3294203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00AF3115-5284-407D-885A-BAA38E988CA3}"/>
              </a:ext>
            </a:extLst>
          </p:cNvPr>
          <p:cNvSpPr txBox="1">
            <a:spLocks noChangeArrowheads="1"/>
          </p:cNvSpPr>
          <p:nvPr/>
        </p:nvSpPr>
        <p:spPr bwMode="auto">
          <a:xfrm>
            <a:off x="1595437" y="204585"/>
            <a:ext cx="90011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i="1" dirty="0">
                <a:solidFill>
                  <a:srgbClr val="0070C0"/>
                </a:solidFill>
                <a:cs typeface="Arial" panose="020B0604020202020204" pitchFamily="34" charset="0"/>
              </a:rPr>
              <a:t>Where</a:t>
            </a:r>
            <a:r>
              <a:rPr lang="pl-PL" altLang="en-US" sz="2400" b="1" i="1" dirty="0">
                <a:solidFill>
                  <a:srgbClr val="0070C0"/>
                </a:solidFill>
                <a:cs typeface="Arial" panose="020B0604020202020204" pitchFamily="34" charset="0"/>
              </a:rPr>
              <a:t> do we go?</a:t>
            </a:r>
            <a:endParaRPr lang="en-US" altLang="en-US" sz="2400" b="1" i="1" dirty="0">
              <a:solidFill>
                <a:srgbClr val="0070C0"/>
              </a:solidFill>
              <a:cs typeface="Arial" panose="020B0604020202020204" pitchFamily="34" charset="0"/>
            </a:endParaRPr>
          </a:p>
        </p:txBody>
      </p:sp>
      <p:sp>
        <p:nvSpPr>
          <p:cNvPr id="7" name="pole tekstowe 6">
            <a:extLst>
              <a:ext uri="{FF2B5EF4-FFF2-40B4-BE49-F238E27FC236}">
                <a16:creationId xmlns:a16="http://schemas.microsoft.com/office/drawing/2014/main" id="{9584260D-D0FF-40F5-A5DA-2706AC2A1F1F}"/>
              </a:ext>
            </a:extLst>
          </p:cNvPr>
          <p:cNvSpPr txBox="1"/>
          <p:nvPr/>
        </p:nvSpPr>
        <p:spPr>
          <a:xfrm>
            <a:off x="816605" y="1178070"/>
            <a:ext cx="5152259" cy="5262979"/>
          </a:xfrm>
          <a:prstGeom prst="rect">
            <a:avLst/>
          </a:prstGeom>
          <a:noFill/>
        </p:spPr>
        <p:txBody>
          <a:bodyPr wrap="square" rtlCol="0">
            <a:spAutoFit/>
          </a:bodyPr>
          <a:lstStyle/>
          <a:p>
            <a:r>
              <a:rPr lang="en-US" sz="2400" b="1" dirty="0"/>
              <a:t>Is the upgrade of  CCB a priority?</a:t>
            </a:r>
          </a:p>
          <a:p>
            <a:endParaRPr lang="en-US" sz="2400" b="1" dirty="0"/>
          </a:p>
          <a:p>
            <a:endParaRPr lang="en-US" sz="2400" b="1" dirty="0"/>
          </a:p>
          <a:p>
            <a:r>
              <a:rPr lang="en-US" sz="2400" b="1" dirty="0">
                <a:solidFill>
                  <a:schemeClr val="bg1">
                    <a:lumMod val="75000"/>
                  </a:schemeClr>
                </a:solidFill>
              </a:rPr>
              <a:t>What with CCB after 2035? </a:t>
            </a:r>
          </a:p>
          <a:p>
            <a:endParaRPr lang="en-US" sz="2400" b="1" dirty="0">
              <a:solidFill>
                <a:schemeClr val="bg1">
                  <a:lumMod val="75000"/>
                </a:schemeClr>
              </a:solidFill>
            </a:endParaRPr>
          </a:p>
          <a:p>
            <a:endParaRPr lang="en-US" sz="2400" b="1" dirty="0">
              <a:solidFill>
                <a:schemeClr val="bg1">
                  <a:lumMod val="75000"/>
                </a:schemeClr>
              </a:solidFill>
            </a:endParaRPr>
          </a:p>
          <a:p>
            <a:r>
              <a:rPr lang="en-US" sz="2400" b="1" dirty="0">
                <a:solidFill>
                  <a:schemeClr val="bg1">
                    <a:lumMod val="75000"/>
                  </a:schemeClr>
                </a:solidFill>
              </a:rPr>
              <a:t>Should we plan any other significant infrastructure at IFJ PAN within next 10 years?</a:t>
            </a:r>
          </a:p>
          <a:p>
            <a:endParaRPr lang="en-US" sz="2400" b="1" dirty="0">
              <a:solidFill>
                <a:schemeClr val="bg1">
                  <a:lumMod val="75000"/>
                </a:schemeClr>
              </a:solidFill>
            </a:endParaRPr>
          </a:p>
          <a:p>
            <a:endParaRPr lang="en-US" sz="2400" b="1" dirty="0">
              <a:solidFill>
                <a:schemeClr val="bg1">
                  <a:lumMod val="75000"/>
                </a:schemeClr>
              </a:solidFill>
            </a:endParaRPr>
          </a:p>
          <a:p>
            <a:r>
              <a:rPr lang="en-US" sz="2400" b="1" dirty="0">
                <a:solidFill>
                  <a:schemeClr val="bg1">
                    <a:lumMod val="75000"/>
                  </a:schemeClr>
                </a:solidFill>
              </a:rPr>
              <a:t>Should it be discussed within the Scientific Council of IFJ PAN? </a:t>
            </a:r>
          </a:p>
          <a:p>
            <a:endParaRPr lang="en-US" sz="2400" b="1" dirty="0"/>
          </a:p>
        </p:txBody>
      </p:sp>
      <p:sp>
        <p:nvSpPr>
          <p:cNvPr id="2" name="Prostokąt 1">
            <a:extLst>
              <a:ext uri="{FF2B5EF4-FFF2-40B4-BE49-F238E27FC236}">
                <a16:creationId xmlns:a16="http://schemas.microsoft.com/office/drawing/2014/main" id="{0454B831-D038-4BA1-A538-9E7394D33F0F}"/>
              </a:ext>
            </a:extLst>
          </p:cNvPr>
          <p:cNvSpPr/>
          <p:nvPr/>
        </p:nvSpPr>
        <p:spPr>
          <a:xfrm>
            <a:off x="6426878" y="914019"/>
            <a:ext cx="5582568" cy="4893647"/>
          </a:xfrm>
          <a:prstGeom prst="rect">
            <a:avLst/>
          </a:prstGeom>
        </p:spPr>
        <p:txBody>
          <a:bodyPr wrap="square">
            <a:spAutoFit/>
          </a:bodyPr>
          <a:lstStyle/>
          <a:p>
            <a:pPr algn="ctr"/>
            <a:r>
              <a:rPr lang="pl-PL" sz="2400" b="1" dirty="0" err="1"/>
              <a:t>ChatGPT</a:t>
            </a:r>
            <a:r>
              <a:rPr lang="pl-PL" sz="2400" b="1" dirty="0"/>
              <a:t> ….</a:t>
            </a:r>
          </a:p>
          <a:p>
            <a:endParaRPr lang="pl-PL" dirty="0"/>
          </a:p>
          <a:p>
            <a:r>
              <a:rPr lang="en-US" dirty="0"/>
              <a:t>Yes, the expansion of Centrum </a:t>
            </a:r>
            <a:r>
              <a:rPr lang="en-US" dirty="0" err="1"/>
              <a:t>Cyklotronowe</a:t>
            </a:r>
            <a:r>
              <a:rPr lang="en-US" dirty="0"/>
              <a:t> </a:t>
            </a:r>
            <a:r>
              <a:rPr lang="en-US" dirty="0" err="1"/>
              <a:t>Bronowice</a:t>
            </a:r>
            <a:r>
              <a:rPr lang="en-US" dirty="0"/>
              <a:t> (CCB) is a strategic priority for the Institute of Nuclear Physics Polish Academy of Sciences (IFJ PAN). </a:t>
            </a:r>
            <a:endParaRPr lang="pl-PL" dirty="0"/>
          </a:p>
          <a:p>
            <a:endParaRPr lang="pl-PL" dirty="0"/>
          </a:p>
          <a:p>
            <a:r>
              <a:rPr lang="en-US" dirty="0"/>
              <a:t>The project is part of Poland's national roadmap for research infrastructures, which includes 70 high-potential scientific facilities. </a:t>
            </a:r>
            <a:endParaRPr lang="pl-PL" dirty="0"/>
          </a:p>
          <a:p>
            <a:endParaRPr lang="pl-PL" dirty="0"/>
          </a:p>
          <a:p>
            <a:r>
              <a:rPr lang="en-US" dirty="0"/>
              <a:t>CCB is listed among these due to its significant contributions to both medical and fundamental research</a:t>
            </a:r>
            <a:r>
              <a:rPr lang="pl-PL" dirty="0"/>
              <a:t>.</a:t>
            </a:r>
          </a:p>
          <a:p>
            <a:endParaRPr lang="en-US" dirty="0"/>
          </a:p>
          <a:p>
            <a:r>
              <a:rPr lang="en-US" dirty="0"/>
              <a:t>In summary, the development of CCB is a central component of IFJ PAN's mission to advance both scientific research and medical applications, aligning with national and international strategic objectives.</a:t>
            </a:r>
            <a:endParaRPr lang="pl-PL" dirty="0"/>
          </a:p>
        </p:txBody>
      </p:sp>
    </p:spTree>
    <p:extLst>
      <p:ext uri="{BB962C8B-B14F-4D97-AF65-F5344CB8AC3E}">
        <p14:creationId xmlns:p14="http://schemas.microsoft.com/office/powerpoint/2010/main" val="2776982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00AF3115-5284-407D-885A-BAA38E988CA3}"/>
              </a:ext>
            </a:extLst>
          </p:cNvPr>
          <p:cNvSpPr txBox="1">
            <a:spLocks noChangeArrowheads="1"/>
          </p:cNvSpPr>
          <p:nvPr/>
        </p:nvSpPr>
        <p:spPr bwMode="auto">
          <a:xfrm>
            <a:off x="1595437" y="204585"/>
            <a:ext cx="90011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i="1" dirty="0">
                <a:solidFill>
                  <a:srgbClr val="0070C0"/>
                </a:solidFill>
                <a:cs typeface="Arial" panose="020B0604020202020204" pitchFamily="34" charset="0"/>
              </a:rPr>
              <a:t>Where</a:t>
            </a:r>
            <a:r>
              <a:rPr lang="pl-PL" altLang="en-US" sz="2400" b="1" i="1" dirty="0">
                <a:solidFill>
                  <a:srgbClr val="0070C0"/>
                </a:solidFill>
                <a:cs typeface="Arial" panose="020B0604020202020204" pitchFamily="34" charset="0"/>
              </a:rPr>
              <a:t> do we go?</a:t>
            </a:r>
            <a:endParaRPr lang="en-US" altLang="en-US" sz="2400" b="1" i="1" dirty="0">
              <a:solidFill>
                <a:srgbClr val="0070C0"/>
              </a:solidFill>
              <a:cs typeface="Arial" panose="020B0604020202020204" pitchFamily="34" charset="0"/>
            </a:endParaRPr>
          </a:p>
        </p:txBody>
      </p:sp>
      <p:sp>
        <p:nvSpPr>
          <p:cNvPr id="7" name="pole tekstowe 6">
            <a:extLst>
              <a:ext uri="{FF2B5EF4-FFF2-40B4-BE49-F238E27FC236}">
                <a16:creationId xmlns:a16="http://schemas.microsoft.com/office/drawing/2014/main" id="{9584260D-D0FF-40F5-A5DA-2706AC2A1F1F}"/>
              </a:ext>
            </a:extLst>
          </p:cNvPr>
          <p:cNvSpPr txBox="1"/>
          <p:nvPr/>
        </p:nvSpPr>
        <p:spPr>
          <a:xfrm>
            <a:off x="298282" y="1016705"/>
            <a:ext cx="5152259" cy="5262979"/>
          </a:xfrm>
          <a:prstGeom prst="rect">
            <a:avLst/>
          </a:prstGeom>
          <a:noFill/>
        </p:spPr>
        <p:txBody>
          <a:bodyPr wrap="square" rtlCol="0">
            <a:spAutoFit/>
          </a:bodyPr>
          <a:lstStyle/>
          <a:p>
            <a:r>
              <a:rPr lang="en-US" sz="2400" b="1" dirty="0">
                <a:solidFill>
                  <a:schemeClr val="bg1">
                    <a:lumMod val="75000"/>
                  </a:schemeClr>
                </a:solidFill>
              </a:rPr>
              <a:t>Is the upgrade of  CCB a priority?</a:t>
            </a:r>
          </a:p>
          <a:p>
            <a:endParaRPr lang="en-US" sz="2400" b="1" dirty="0">
              <a:solidFill>
                <a:schemeClr val="bg1">
                  <a:lumMod val="75000"/>
                </a:schemeClr>
              </a:solidFill>
            </a:endParaRPr>
          </a:p>
          <a:p>
            <a:endParaRPr lang="en-US" sz="2400" b="1" dirty="0">
              <a:solidFill>
                <a:schemeClr val="bg1">
                  <a:lumMod val="75000"/>
                </a:schemeClr>
              </a:solidFill>
            </a:endParaRPr>
          </a:p>
          <a:p>
            <a:r>
              <a:rPr lang="en-US" sz="2400" b="1" dirty="0">
                <a:solidFill>
                  <a:schemeClr val="bg1">
                    <a:lumMod val="75000"/>
                  </a:schemeClr>
                </a:solidFill>
              </a:rPr>
              <a:t>What with CCB after 2035? </a:t>
            </a:r>
          </a:p>
          <a:p>
            <a:endParaRPr lang="en-US" sz="2400" b="1" dirty="0"/>
          </a:p>
          <a:p>
            <a:endParaRPr lang="en-US" sz="2400" b="1" dirty="0"/>
          </a:p>
          <a:p>
            <a:r>
              <a:rPr lang="pl-PL" sz="2400" b="1" dirty="0" err="1"/>
              <a:t>Should</a:t>
            </a:r>
            <a:r>
              <a:rPr lang="pl-PL" sz="2400" b="1" dirty="0"/>
              <a:t> we plan </a:t>
            </a:r>
            <a:r>
              <a:rPr lang="en-US" sz="2400" b="1" dirty="0"/>
              <a:t>an</a:t>
            </a:r>
            <a:r>
              <a:rPr lang="pl-PL" sz="2400" b="1" dirty="0"/>
              <a:t>y</a:t>
            </a:r>
            <a:r>
              <a:rPr lang="en-US" sz="2400" b="1" dirty="0"/>
              <a:t> other significant infrastructure</a:t>
            </a:r>
            <a:r>
              <a:rPr lang="pl-PL" sz="2400" b="1" dirty="0"/>
              <a:t> </a:t>
            </a:r>
            <a:r>
              <a:rPr lang="pl-PL" sz="2400" b="1" dirty="0" err="1"/>
              <a:t>at</a:t>
            </a:r>
            <a:r>
              <a:rPr lang="pl-PL" sz="2400" b="1" dirty="0"/>
              <a:t> IFJ PAN </a:t>
            </a:r>
            <a:r>
              <a:rPr lang="pl-PL" sz="2400" b="1" dirty="0" err="1"/>
              <a:t>within</a:t>
            </a:r>
            <a:r>
              <a:rPr lang="pl-PL" sz="2400" b="1" dirty="0"/>
              <a:t> </a:t>
            </a:r>
            <a:r>
              <a:rPr lang="pl-PL" sz="2400" b="1" dirty="0" err="1"/>
              <a:t>next</a:t>
            </a:r>
            <a:r>
              <a:rPr lang="pl-PL" sz="2400" b="1" dirty="0"/>
              <a:t> 10 </a:t>
            </a:r>
            <a:r>
              <a:rPr lang="pl-PL" sz="2400" b="1" dirty="0" err="1"/>
              <a:t>years</a:t>
            </a:r>
            <a:r>
              <a:rPr lang="en-US" sz="2400" b="1" dirty="0"/>
              <a:t>?</a:t>
            </a:r>
          </a:p>
          <a:p>
            <a:endParaRPr lang="en-US" sz="2400" b="1" dirty="0"/>
          </a:p>
          <a:p>
            <a:endParaRPr lang="en-US" sz="2400" b="1" dirty="0"/>
          </a:p>
          <a:p>
            <a:r>
              <a:rPr lang="en-US" sz="2400" b="1" dirty="0">
                <a:solidFill>
                  <a:schemeClr val="bg1">
                    <a:lumMod val="75000"/>
                  </a:schemeClr>
                </a:solidFill>
              </a:rPr>
              <a:t>Should it be discussed within the Scientific Council of IFJ PAN? </a:t>
            </a:r>
          </a:p>
          <a:p>
            <a:endParaRPr lang="en-US" sz="2400" b="1" dirty="0"/>
          </a:p>
        </p:txBody>
      </p:sp>
      <p:sp>
        <p:nvSpPr>
          <p:cNvPr id="3" name="Prostokąt 2">
            <a:extLst>
              <a:ext uri="{FF2B5EF4-FFF2-40B4-BE49-F238E27FC236}">
                <a16:creationId xmlns:a16="http://schemas.microsoft.com/office/drawing/2014/main" id="{1645CA5B-F863-4309-9047-C9A66DD21321}"/>
              </a:ext>
            </a:extLst>
          </p:cNvPr>
          <p:cNvSpPr/>
          <p:nvPr/>
        </p:nvSpPr>
        <p:spPr>
          <a:xfrm>
            <a:off x="5646134" y="508873"/>
            <a:ext cx="6343752" cy="6278642"/>
          </a:xfrm>
          <a:prstGeom prst="rect">
            <a:avLst/>
          </a:prstGeom>
        </p:spPr>
        <p:txBody>
          <a:bodyPr wrap="square">
            <a:spAutoFit/>
          </a:bodyPr>
          <a:lstStyle/>
          <a:p>
            <a:pPr algn="ctr"/>
            <a:r>
              <a:rPr lang="pl-PL" sz="2400" b="1" dirty="0" err="1"/>
              <a:t>ChatGPT</a:t>
            </a:r>
            <a:r>
              <a:rPr lang="pl-PL" sz="2400" b="1" dirty="0"/>
              <a:t>…</a:t>
            </a:r>
          </a:p>
          <a:p>
            <a:endParaRPr lang="pl-PL" dirty="0"/>
          </a:p>
          <a:p>
            <a:r>
              <a:rPr lang="en-US" dirty="0"/>
              <a:t>Yes, planning additional significant infrastructure at the Institute of Nuclear Physics Polish Academy of Sciences (IFJ PAN) within the next decade is advisable.</a:t>
            </a:r>
            <a:endParaRPr lang="pl-PL" dirty="0"/>
          </a:p>
          <a:p>
            <a:endParaRPr lang="pl-PL" dirty="0"/>
          </a:p>
          <a:p>
            <a:r>
              <a:rPr lang="en-US" dirty="0"/>
              <a:t> IFJ PAN is actively involved in several strategic projects that align with national and international research priorities. These initiatives are part of the Polish Roadmap for Research Infrastructures, which identifies key facilities contributing to scientific excellence and innovation.​</a:t>
            </a:r>
          </a:p>
          <a:p>
            <a:endParaRPr lang="en-US" dirty="0"/>
          </a:p>
          <a:p>
            <a:r>
              <a:rPr lang="en-US" dirty="0"/>
              <a:t>Currently, IFJ PAN is coordinating the Cyclotron Centre </a:t>
            </a:r>
            <a:r>
              <a:rPr lang="en-US" dirty="0" err="1"/>
              <a:t>Bronowice</a:t>
            </a:r>
            <a:r>
              <a:rPr lang="en-US" dirty="0"/>
              <a:t> (CCB) and the Centre of Engineering of Cryogenic Materials and Research Equipment</a:t>
            </a:r>
            <a:r>
              <a:rPr lang="pl-PL" dirty="0"/>
              <a:t> (…)  </a:t>
            </a:r>
          </a:p>
          <a:p>
            <a:endParaRPr lang="pl-PL" dirty="0"/>
          </a:p>
          <a:p>
            <a:r>
              <a:rPr lang="en-US" dirty="0"/>
              <a:t>Given the dynamic nature of scientific research and technological advancements, it is essential to continually assess and plan for infrastructure development. This ensures that IFJ PAN remains at the forefront of scientific discovery and continues to contribute effectively to both national and international research communities.</a:t>
            </a:r>
            <a:endParaRPr lang="pl-PL" dirty="0"/>
          </a:p>
        </p:txBody>
      </p:sp>
    </p:spTree>
    <p:extLst>
      <p:ext uri="{BB962C8B-B14F-4D97-AF65-F5344CB8AC3E}">
        <p14:creationId xmlns:p14="http://schemas.microsoft.com/office/powerpoint/2010/main" val="4260868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00AF3115-5284-407D-885A-BAA38E988CA3}"/>
              </a:ext>
            </a:extLst>
          </p:cNvPr>
          <p:cNvSpPr txBox="1">
            <a:spLocks noChangeArrowheads="1"/>
          </p:cNvSpPr>
          <p:nvPr/>
        </p:nvSpPr>
        <p:spPr bwMode="auto">
          <a:xfrm>
            <a:off x="737411" y="1999155"/>
            <a:ext cx="1090299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pl-PL" altLang="en-US" sz="2400" b="1" i="1" dirty="0">
              <a:solidFill>
                <a:srgbClr val="0070C0"/>
              </a:solidFill>
              <a:cs typeface="Arial" panose="020B0604020202020204" pitchFamily="34" charset="0"/>
            </a:endParaRPr>
          </a:p>
          <a:p>
            <a:pPr algn="ctr"/>
            <a:r>
              <a:rPr lang="pl-PL" altLang="en-US" sz="2400" b="1" i="1" dirty="0" err="1">
                <a:solidFill>
                  <a:srgbClr val="0070C0"/>
                </a:solidFill>
                <a:cs typeface="Arial" panose="020B0604020202020204" pitchFamily="34" charset="0"/>
              </a:rPr>
              <a:t>Thank</a:t>
            </a:r>
            <a:r>
              <a:rPr lang="pl-PL" altLang="en-US" sz="2400" b="1" i="1" dirty="0">
                <a:solidFill>
                  <a:srgbClr val="0070C0"/>
                </a:solidFill>
                <a:cs typeface="Arial" panose="020B0604020202020204" pitchFamily="34" charset="0"/>
              </a:rPr>
              <a:t> </a:t>
            </a:r>
            <a:r>
              <a:rPr lang="pl-PL" altLang="en-US" sz="2400" b="1" i="1" dirty="0" err="1">
                <a:solidFill>
                  <a:srgbClr val="0070C0"/>
                </a:solidFill>
                <a:cs typeface="Arial" panose="020B0604020202020204" pitchFamily="34" charset="0"/>
              </a:rPr>
              <a:t>you</a:t>
            </a:r>
            <a:r>
              <a:rPr lang="pl-PL" altLang="en-US" sz="2400" b="1" i="1" dirty="0">
                <a:solidFill>
                  <a:srgbClr val="0070C0"/>
                </a:solidFill>
                <a:cs typeface="Arial" panose="020B0604020202020204" pitchFamily="34" charset="0"/>
              </a:rPr>
              <a:t>!</a:t>
            </a:r>
            <a:endParaRPr lang="en-US" altLang="en-US" sz="2400" b="1" i="1" dirty="0">
              <a:solidFill>
                <a:srgbClr val="0070C0"/>
              </a:solidFill>
              <a:cs typeface="Arial" panose="020B0604020202020204" pitchFamily="34" charset="0"/>
            </a:endParaRPr>
          </a:p>
          <a:p>
            <a:pPr algn="ctr"/>
            <a:endParaRPr lang="pl-PL" altLang="en-US" sz="2400" b="1" i="1" dirty="0">
              <a:solidFill>
                <a:srgbClr val="0070C0"/>
              </a:solidFill>
              <a:cs typeface="Arial" panose="020B0604020202020204" pitchFamily="34" charset="0"/>
            </a:endParaRPr>
          </a:p>
          <a:p>
            <a:pPr algn="ctr"/>
            <a:r>
              <a:rPr lang="en-US" altLang="en-US" sz="2400" b="1" i="1" dirty="0">
                <a:solidFill>
                  <a:srgbClr val="0070C0"/>
                </a:solidFill>
                <a:cs typeface="Arial" panose="020B0604020202020204" pitchFamily="34" charset="0"/>
              </a:rPr>
              <a:t>This was only possible because I had the privilege of working at IFJ PAN</a:t>
            </a:r>
            <a:endParaRPr lang="pl-PL" altLang="en-US" sz="2400" b="1" i="1" dirty="0">
              <a:solidFill>
                <a:srgbClr val="0070C0"/>
              </a:solidFill>
              <a:cs typeface="Arial" panose="020B0604020202020204" pitchFamily="34" charset="0"/>
            </a:endParaRPr>
          </a:p>
          <a:p>
            <a:pPr algn="ctr"/>
            <a:endParaRPr lang="pl-PL" altLang="en-US" sz="2400" b="1" i="1" dirty="0">
              <a:solidFill>
                <a:srgbClr val="0070C0"/>
              </a:solidFill>
              <a:cs typeface="Arial" panose="020B0604020202020204" pitchFamily="34" charset="0"/>
            </a:endParaRPr>
          </a:p>
        </p:txBody>
      </p:sp>
    </p:spTree>
    <p:extLst>
      <p:ext uri="{BB962C8B-B14F-4D97-AF65-F5344CB8AC3E}">
        <p14:creationId xmlns:p14="http://schemas.microsoft.com/office/powerpoint/2010/main" val="3503327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BBD6D-9921-B000-2953-51D61C1E2530}"/>
            </a:ext>
          </a:extLst>
        </p:cNvPr>
        <p:cNvGrpSpPr/>
        <p:nvPr/>
      </p:nvGrpSpPr>
      <p:grpSpPr>
        <a:xfrm>
          <a:off x="0" y="0"/>
          <a:ext cx="0" cy="0"/>
          <a:chOff x="0" y="0"/>
          <a:chExt cx="0" cy="0"/>
        </a:xfrm>
      </p:grpSpPr>
      <p:sp>
        <p:nvSpPr>
          <p:cNvPr id="4" name="Text Box 3">
            <a:extLst>
              <a:ext uri="{FF2B5EF4-FFF2-40B4-BE49-F238E27FC236}">
                <a16:creationId xmlns:a16="http://schemas.microsoft.com/office/drawing/2014/main" id="{4E01C57D-9AF3-E4B9-6AE9-898034B9646C}"/>
              </a:ext>
            </a:extLst>
          </p:cNvPr>
          <p:cNvSpPr txBox="1">
            <a:spLocks noChangeArrowheads="1"/>
          </p:cNvSpPr>
          <p:nvPr/>
        </p:nvSpPr>
        <p:spPr bwMode="auto">
          <a:xfrm>
            <a:off x="1342401" y="39303"/>
            <a:ext cx="9163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r>
              <a:rPr lang="pl-PL" sz="2400" b="1" i="1" dirty="0" err="1">
                <a:solidFill>
                  <a:schemeClr val="accent5">
                    <a:lumMod val="75000"/>
                  </a:schemeClr>
                </a:solidFill>
                <a:latin typeface="Arial" panose="020B0604020202020204" pitchFamily="34" charset="0"/>
                <a:cs typeface="Arial" panose="020B0604020202020204" pitchFamily="34" charset="0"/>
              </a:rPr>
              <a:t>Radiation</a:t>
            </a:r>
            <a:r>
              <a:rPr lang="pl-PL" sz="2400" b="1" i="1" dirty="0">
                <a:solidFill>
                  <a:schemeClr val="accent5">
                    <a:lumMod val="75000"/>
                  </a:schemeClr>
                </a:solidFill>
                <a:latin typeface="Arial" panose="020B0604020202020204" pitchFamily="34" charset="0"/>
                <a:cs typeface="Arial" panose="020B0604020202020204" pitchFamily="34" charset="0"/>
              </a:rPr>
              <a:t> </a:t>
            </a:r>
            <a:r>
              <a:rPr lang="pl-PL" sz="2400" b="1" i="1" dirty="0" err="1">
                <a:solidFill>
                  <a:schemeClr val="accent5">
                    <a:lumMod val="75000"/>
                  </a:schemeClr>
                </a:solidFill>
                <a:latin typeface="Arial" panose="020B0604020202020204" pitchFamily="34" charset="0"/>
                <a:cs typeface="Arial" panose="020B0604020202020204" pitchFamily="34" charset="0"/>
              </a:rPr>
              <a:t>physics</a:t>
            </a:r>
            <a:r>
              <a:rPr lang="pl-PL" sz="2400" b="1" i="1" dirty="0">
                <a:solidFill>
                  <a:schemeClr val="accent5">
                    <a:lumMod val="75000"/>
                  </a:schemeClr>
                </a:solidFill>
                <a:latin typeface="Arial" panose="020B0604020202020204" pitchFamily="34" charset="0"/>
                <a:cs typeface="Arial" panose="020B0604020202020204" pitchFamily="34" charset="0"/>
              </a:rPr>
              <a:t> for </a:t>
            </a:r>
            <a:r>
              <a:rPr lang="pl-PL" sz="2400" b="1" i="1" dirty="0" err="1">
                <a:solidFill>
                  <a:schemeClr val="accent5">
                    <a:lumMod val="75000"/>
                  </a:schemeClr>
                </a:solidFill>
                <a:latin typeface="Arial" panose="020B0604020202020204" pitchFamily="34" charset="0"/>
                <a:cs typeface="Arial" panose="020B0604020202020204" pitchFamily="34" charset="0"/>
              </a:rPr>
              <a:t>medicin</a:t>
            </a:r>
            <a:r>
              <a:rPr lang="pl-PL" sz="2400" b="1" i="1" dirty="0">
                <a:solidFill>
                  <a:schemeClr val="accent5">
                    <a:lumMod val="75000"/>
                  </a:schemeClr>
                </a:solidFill>
                <a:latin typeface="Arial" panose="020B0604020202020204" pitchFamily="34" charset="0"/>
                <a:cs typeface="Arial" panose="020B0604020202020204" pitchFamily="34" charset="0"/>
              </a:rPr>
              <a:t>: </a:t>
            </a:r>
            <a:r>
              <a:rPr lang="pl-PL" sz="2400" b="1" i="1" dirty="0" err="1">
                <a:solidFill>
                  <a:schemeClr val="accent5">
                    <a:lumMod val="75000"/>
                  </a:schemeClr>
                </a:solidFill>
                <a:latin typeface="Arial" panose="020B0604020202020204" pitchFamily="34" charset="0"/>
                <a:cs typeface="Arial" panose="020B0604020202020204" pitchFamily="34" charset="0"/>
              </a:rPr>
              <a:t>how</a:t>
            </a:r>
            <a:r>
              <a:rPr lang="pl-PL" sz="2400" b="1" i="1" dirty="0">
                <a:solidFill>
                  <a:schemeClr val="accent5">
                    <a:lumMod val="75000"/>
                  </a:schemeClr>
                </a:solidFill>
                <a:latin typeface="Arial" panose="020B0604020202020204" pitchFamily="34" charset="0"/>
                <a:cs typeface="Arial" panose="020B0604020202020204" pitchFamily="34" charset="0"/>
              </a:rPr>
              <a:t> </a:t>
            </a:r>
            <a:r>
              <a:rPr lang="pl-PL" sz="2400" b="1" i="1" dirty="0" err="1">
                <a:solidFill>
                  <a:schemeClr val="accent5">
                    <a:lumMod val="75000"/>
                  </a:schemeClr>
                </a:solidFill>
                <a:latin typeface="Arial" panose="020B0604020202020204" pitchFamily="34" charset="0"/>
                <a:cs typeface="Arial" panose="020B0604020202020204" pitchFamily="34" charset="0"/>
              </a:rPr>
              <a:t>did</a:t>
            </a:r>
            <a:r>
              <a:rPr lang="pl-PL" sz="2400" b="1" i="1" dirty="0">
                <a:solidFill>
                  <a:schemeClr val="accent5">
                    <a:lumMod val="75000"/>
                  </a:schemeClr>
                </a:solidFill>
                <a:latin typeface="Arial" panose="020B0604020202020204" pitchFamily="34" charset="0"/>
                <a:cs typeface="Arial" panose="020B0604020202020204" pitchFamily="34" charset="0"/>
              </a:rPr>
              <a:t> I </a:t>
            </a:r>
            <a:r>
              <a:rPr lang="pl-PL" sz="2400" b="1" i="1" dirty="0" err="1">
                <a:solidFill>
                  <a:schemeClr val="accent5">
                    <a:lumMod val="75000"/>
                  </a:schemeClr>
                </a:solidFill>
                <a:latin typeface="Arial" panose="020B0604020202020204" pitchFamily="34" charset="0"/>
                <a:cs typeface="Arial" panose="020B0604020202020204" pitchFamily="34" charset="0"/>
              </a:rPr>
              <a:t>get</a:t>
            </a:r>
            <a:r>
              <a:rPr lang="pl-PL" sz="2400" b="1" i="1" dirty="0">
                <a:solidFill>
                  <a:schemeClr val="accent5">
                    <a:lumMod val="75000"/>
                  </a:schemeClr>
                </a:solidFill>
                <a:latin typeface="Arial" panose="020B0604020202020204" pitchFamily="34" charset="0"/>
                <a:cs typeface="Arial" panose="020B0604020202020204" pitchFamily="34" charset="0"/>
              </a:rPr>
              <a:t> </a:t>
            </a:r>
            <a:r>
              <a:rPr lang="pl-PL" sz="2400" b="1" i="1" dirty="0" err="1">
                <a:solidFill>
                  <a:schemeClr val="accent5">
                    <a:lumMod val="75000"/>
                  </a:schemeClr>
                </a:solidFill>
                <a:latin typeface="Arial" panose="020B0604020202020204" pitchFamily="34" charset="0"/>
                <a:cs typeface="Arial" panose="020B0604020202020204" pitchFamily="34" charset="0"/>
              </a:rPr>
              <a:t>here</a:t>
            </a:r>
            <a:r>
              <a:rPr lang="pl-PL" sz="2400" b="1" i="1" dirty="0">
                <a:solidFill>
                  <a:schemeClr val="accent5">
                    <a:lumMod val="75000"/>
                  </a:schemeClr>
                </a:solidFill>
                <a:latin typeface="Arial" panose="020B0604020202020204" pitchFamily="34" charset="0"/>
                <a:cs typeface="Arial" panose="020B0604020202020204" pitchFamily="34" charset="0"/>
              </a:rPr>
              <a:t>?</a:t>
            </a:r>
            <a:r>
              <a:rPr lang="en-US" sz="2400" b="1" i="1" noProof="0" dirty="0">
                <a:solidFill>
                  <a:schemeClr val="accent5">
                    <a:lumMod val="75000"/>
                  </a:schemeClr>
                </a:solidFill>
                <a:latin typeface="Arial" panose="020B0604020202020204" pitchFamily="34" charset="0"/>
                <a:cs typeface="Arial" panose="020B0604020202020204" pitchFamily="34" charset="0"/>
              </a:rPr>
              <a:t> </a:t>
            </a:r>
          </a:p>
        </p:txBody>
      </p:sp>
      <p:sp>
        <p:nvSpPr>
          <p:cNvPr id="6" name="pole tekstowe 5">
            <a:extLst>
              <a:ext uri="{FF2B5EF4-FFF2-40B4-BE49-F238E27FC236}">
                <a16:creationId xmlns:a16="http://schemas.microsoft.com/office/drawing/2014/main" id="{ADF32AA6-5E81-E81E-5329-D9CD823ABB0A}"/>
              </a:ext>
            </a:extLst>
          </p:cNvPr>
          <p:cNvSpPr txBox="1"/>
          <p:nvPr/>
        </p:nvSpPr>
        <p:spPr>
          <a:xfrm>
            <a:off x="8873643" y="3169806"/>
            <a:ext cx="3620683" cy="369332"/>
          </a:xfrm>
          <a:prstGeom prst="rect">
            <a:avLst/>
          </a:prstGeom>
          <a:noFill/>
        </p:spPr>
        <p:txBody>
          <a:bodyPr wrap="square" rtlCol="0">
            <a:spAutoFit/>
          </a:bodyPr>
          <a:lstStyle/>
          <a:p>
            <a:r>
              <a:rPr lang="en-US" noProof="0"/>
              <a:t> radiation sources  &amp; </a:t>
            </a:r>
            <a:r>
              <a:rPr lang="en-US" noProof="0" dirty="0" err="1"/>
              <a:t>accelarators</a:t>
            </a:r>
            <a:endParaRPr lang="en-US" noProof="0" dirty="0"/>
          </a:p>
        </p:txBody>
      </p:sp>
      <p:sp>
        <p:nvSpPr>
          <p:cNvPr id="7" name="pole tekstowe 6">
            <a:extLst>
              <a:ext uri="{FF2B5EF4-FFF2-40B4-BE49-F238E27FC236}">
                <a16:creationId xmlns:a16="http://schemas.microsoft.com/office/drawing/2014/main" id="{A960F35D-C16E-0A3B-B45F-C57C382464F7}"/>
              </a:ext>
            </a:extLst>
          </p:cNvPr>
          <p:cNvSpPr txBox="1"/>
          <p:nvPr/>
        </p:nvSpPr>
        <p:spPr>
          <a:xfrm>
            <a:off x="216126" y="3499996"/>
            <a:ext cx="1952625" cy="646331"/>
          </a:xfrm>
          <a:prstGeom prst="rect">
            <a:avLst/>
          </a:prstGeom>
          <a:noFill/>
        </p:spPr>
        <p:txBody>
          <a:bodyPr wrap="square" rtlCol="0">
            <a:spAutoFit/>
          </a:bodyPr>
          <a:lstStyle/>
          <a:p>
            <a:pPr algn="ctr"/>
            <a:r>
              <a:rPr lang="en-US" noProof="0"/>
              <a:t> detectors   and  dosimeters</a:t>
            </a:r>
          </a:p>
        </p:txBody>
      </p:sp>
      <p:sp>
        <p:nvSpPr>
          <p:cNvPr id="8" name="pole tekstowe 7">
            <a:extLst>
              <a:ext uri="{FF2B5EF4-FFF2-40B4-BE49-F238E27FC236}">
                <a16:creationId xmlns:a16="http://schemas.microsoft.com/office/drawing/2014/main" id="{AF9D4178-ACCE-EB1F-AFCA-E918BB58E47A}"/>
              </a:ext>
            </a:extLst>
          </p:cNvPr>
          <p:cNvSpPr txBox="1"/>
          <p:nvPr/>
        </p:nvSpPr>
        <p:spPr>
          <a:xfrm>
            <a:off x="4177392" y="6238116"/>
            <a:ext cx="923651" cy="369332"/>
          </a:xfrm>
          <a:prstGeom prst="rect">
            <a:avLst/>
          </a:prstGeom>
          <a:noFill/>
        </p:spPr>
        <p:txBody>
          <a:bodyPr wrap="none" rtlCol="0">
            <a:spAutoFit/>
          </a:bodyPr>
          <a:lstStyle/>
          <a:p>
            <a:r>
              <a:rPr lang="pl-PL" dirty="0"/>
              <a:t> </a:t>
            </a:r>
            <a:r>
              <a:rPr lang="pl-PL" dirty="0" err="1"/>
              <a:t>models</a:t>
            </a:r>
            <a:endParaRPr lang="pl-PL" dirty="0"/>
          </a:p>
        </p:txBody>
      </p:sp>
      <p:sp>
        <p:nvSpPr>
          <p:cNvPr id="9" name="pole tekstowe 8">
            <a:extLst>
              <a:ext uri="{FF2B5EF4-FFF2-40B4-BE49-F238E27FC236}">
                <a16:creationId xmlns:a16="http://schemas.microsoft.com/office/drawing/2014/main" id="{D10254BC-B0FE-199E-5F00-ED25E0E859D8}"/>
              </a:ext>
            </a:extLst>
          </p:cNvPr>
          <p:cNvSpPr txBox="1"/>
          <p:nvPr/>
        </p:nvSpPr>
        <p:spPr>
          <a:xfrm>
            <a:off x="7561135" y="6089994"/>
            <a:ext cx="1710465" cy="369332"/>
          </a:xfrm>
          <a:prstGeom prst="rect">
            <a:avLst/>
          </a:prstGeom>
          <a:noFill/>
        </p:spPr>
        <p:txBody>
          <a:bodyPr wrap="square" rtlCol="0">
            <a:spAutoFit/>
          </a:bodyPr>
          <a:lstStyle/>
          <a:p>
            <a:r>
              <a:rPr lang="pl-PL" dirty="0"/>
              <a:t> diagnostics</a:t>
            </a:r>
          </a:p>
        </p:txBody>
      </p:sp>
      <p:pic>
        <p:nvPicPr>
          <p:cNvPr id="3" name="Obraz 2">
            <a:extLst>
              <a:ext uri="{FF2B5EF4-FFF2-40B4-BE49-F238E27FC236}">
                <a16:creationId xmlns:a16="http://schemas.microsoft.com/office/drawing/2014/main" id="{062D8283-F719-F298-24E2-9E2D8345E3E8}"/>
              </a:ext>
            </a:extLst>
          </p:cNvPr>
          <p:cNvPicPr>
            <a:picLocks noChangeAspect="1"/>
          </p:cNvPicPr>
          <p:nvPr/>
        </p:nvPicPr>
        <p:blipFill>
          <a:blip r:embed="rId3"/>
          <a:stretch>
            <a:fillRect/>
          </a:stretch>
        </p:blipFill>
        <p:spPr>
          <a:xfrm>
            <a:off x="6789340" y="4227715"/>
            <a:ext cx="2754709" cy="1835817"/>
          </a:xfrm>
          <a:prstGeom prst="rect">
            <a:avLst/>
          </a:prstGeom>
        </p:spPr>
      </p:pic>
      <p:pic>
        <p:nvPicPr>
          <p:cNvPr id="10" name="Obraz 9">
            <a:extLst>
              <a:ext uri="{FF2B5EF4-FFF2-40B4-BE49-F238E27FC236}">
                <a16:creationId xmlns:a16="http://schemas.microsoft.com/office/drawing/2014/main" id="{8600008E-D609-18DC-D70E-787EEB5089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7485" y="1328737"/>
            <a:ext cx="3029448" cy="1704065"/>
          </a:xfrm>
          <a:prstGeom prst="rect">
            <a:avLst/>
          </a:prstGeom>
        </p:spPr>
      </p:pic>
      <p:pic>
        <p:nvPicPr>
          <p:cNvPr id="11" name="Obraz 10">
            <a:extLst>
              <a:ext uri="{FF2B5EF4-FFF2-40B4-BE49-F238E27FC236}">
                <a16:creationId xmlns:a16="http://schemas.microsoft.com/office/drawing/2014/main" id="{A6647C02-011E-96FC-07E8-990E6485B1E0}"/>
              </a:ext>
            </a:extLst>
          </p:cNvPr>
          <p:cNvPicPr>
            <a:picLocks noChangeAspect="1"/>
          </p:cNvPicPr>
          <p:nvPr/>
        </p:nvPicPr>
        <p:blipFill>
          <a:blip r:embed="rId5"/>
          <a:stretch>
            <a:fillRect/>
          </a:stretch>
        </p:blipFill>
        <p:spPr>
          <a:xfrm>
            <a:off x="333300" y="1015430"/>
            <a:ext cx="1718279" cy="2303129"/>
          </a:xfrm>
          <a:prstGeom prst="rect">
            <a:avLst/>
          </a:prstGeom>
        </p:spPr>
      </p:pic>
      <p:pic>
        <p:nvPicPr>
          <p:cNvPr id="13" name="Obraz 12">
            <a:extLst>
              <a:ext uri="{FF2B5EF4-FFF2-40B4-BE49-F238E27FC236}">
                <a16:creationId xmlns:a16="http://schemas.microsoft.com/office/drawing/2014/main" id="{FC2CF53B-D17D-04D2-754B-5306120323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6332" y="3722411"/>
            <a:ext cx="1952625" cy="2343150"/>
          </a:xfrm>
          <a:prstGeom prst="rect">
            <a:avLst/>
          </a:prstGeom>
        </p:spPr>
      </p:pic>
      <p:cxnSp>
        <p:nvCxnSpPr>
          <p:cNvPr id="16" name="Łącznik prosty ze strzałką 15">
            <a:extLst>
              <a:ext uri="{FF2B5EF4-FFF2-40B4-BE49-F238E27FC236}">
                <a16:creationId xmlns:a16="http://schemas.microsoft.com/office/drawing/2014/main" id="{829E5621-A332-FA8E-D02F-E547A0ED73EE}"/>
              </a:ext>
            </a:extLst>
          </p:cNvPr>
          <p:cNvCxnSpPr>
            <a:cxnSpLocks/>
            <a:stCxn id="11" idx="3"/>
          </p:cNvCxnSpPr>
          <p:nvPr/>
        </p:nvCxnSpPr>
        <p:spPr>
          <a:xfrm flipV="1">
            <a:off x="2051579" y="2057400"/>
            <a:ext cx="2236809" cy="109595"/>
          </a:xfrm>
          <a:prstGeom prst="straightConnector1">
            <a:avLst/>
          </a:prstGeom>
          <a:ln w="53975">
            <a:solidFill>
              <a:srgbClr val="FF0000"/>
            </a:solidFill>
            <a:headEnd type="none" w="sm" len="sm"/>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6">
            <a:extLst>
              <a:ext uri="{FF2B5EF4-FFF2-40B4-BE49-F238E27FC236}">
                <a16:creationId xmlns:a16="http://schemas.microsoft.com/office/drawing/2014/main" id="{DA93F33D-1770-A898-E9D8-C911D348DA89}"/>
              </a:ext>
            </a:extLst>
          </p:cNvPr>
          <p:cNvCxnSpPr>
            <a:cxnSpLocks/>
          </p:cNvCxnSpPr>
          <p:nvPr/>
        </p:nvCxnSpPr>
        <p:spPr>
          <a:xfrm flipV="1">
            <a:off x="4048787" y="3216250"/>
            <a:ext cx="1688067" cy="141931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Łącznik prosty ze strzałką 26">
            <a:extLst>
              <a:ext uri="{FF2B5EF4-FFF2-40B4-BE49-F238E27FC236}">
                <a16:creationId xmlns:a16="http://schemas.microsoft.com/office/drawing/2014/main" id="{8622AA50-5A64-7604-0411-89F7F43361B3}"/>
              </a:ext>
            </a:extLst>
          </p:cNvPr>
          <p:cNvCxnSpPr>
            <a:cxnSpLocks/>
            <a:stCxn id="3" idx="0"/>
          </p:cNvCxnSpPr>
          <p:nvPr/>
        </p:nvCxnSpPr>
        <p:spPr>
          <a:xfrm flipH="1" flipV="1">
            <a:off x="5771443" y="3193443"/>
            <a:ext cx="2395252" cy="1034272"/>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Łącznik prosty ze strzałką 14">
            <a:extLst>
              <a:ext uri="{FF2B5EF4-FFF2-40B4-BE49-F238E27FC236}">
                <a16:creationId xmlns:a16="http://schemas.microsoft.com/office/drawing/2014/main" id="{92AEC6B7-649E-1427-4794-400AECA5A21B}"/>
              </a:ext>
            </a:extLst>
          </p:cNvPr>
          <p:cNvCxnSpPr>
            <a:cxnSpLocks/>
            <a:stCxn id="10" idx="1"/>
          </p:cNvCxnSpPr>
          <p:nvPr/>
        </p:nvCxnSpPr>
        <p:spPr>
          <a:xfrm flipH="1" flipV="1">
            <a:off x="7287224" y="2048084"/>
            <a:ext cx="1810261" cy="132686"/>
          </a:xfrm>
          <a:prstGeom prst="straightConnector1">
            <a:avLst/>
          </a:prstGeom>
          <a:ln w="53975">
            <a:solidFill>
              <a:srgbClr val="FF0000"/>
            </a:solidFill>
            <a:headEnd type="none" w="sm" len="sm"/>
            <a:tailEnd type="triangle"/>
          </a:ln>
        </p:spPr>
        <p:style>
          <a:lnRef idx="1">
            <a:schemeClr val="accent1"/>
          </a:lnRef>
          <a:fillRef idx="0">
            <a:schemeClr val="accent1"/>
          </a:fillRef>
          <a:effectRef idx="0">
            <a:schemeClr val="accent1"/>
          </a:effectRef>
          <a:fontRef idx="minor">
            <a:schemeClr val="tx1"/>
          </a:fontRef>
        </p:style>
      </p:cxnSp>
      <p:pic>
        <p:nvPicPr>
          <p:cNvPr id="30" name="Obraz 29">
            <a:extLst>
              <a:ext uri="{FF2B5EF4-FFF2-40B4-BE49-F238E27FC236}">
                <a16:creationId xmlns:a16="http://schemas.microsoft.com/office/drawing/2014/main" id="{282384AD-DFFF-9944-7D46-E41474170541}"/>
              </a:ext>
            </a:extLst>
          </p:cNvPr>
          <p:cNvPicPr>
            <a:picLocks noChangeAspect="1"/>
          </p:cNvPicPr>
          <p:nvPr/>
        </p:nvPicPr>
        <p:blipFill>
          <a:blip r:embed="rId7"/>
          <a:stretch>
            <a:fillRect/>
          </a:stretch>
        </p:blipFill>
        <p:spPr>
          <a:xfrm>
            <a:off x="4297718" y="692766"/>
            <a:ext cx="3010788" cy="2481180"/>
          </a:xfrm>
          <a:prstGeom prst="rect">
            <a:avLst/>
          </a:prstGeom>
        </p:spPr>
      </p:pic>
      <p:sp>
        <p:nvSpPr>
          <p:cNvPr id="2" name="Owal 1">
            <a:extLst>
              <a:ext uri="{FF2B5EF4-FFF2-40B4-BE49-F238E27FC236}">
                <a16:creationId xmlns:a16="http://schemas.microsoft.com/office/drawing/2014/main" id="{CEB6C9A3-0032-46AB-82F7-BE26C5952ED2}"/>
              </a:ext>
            </a:extLst>
          </p:cNvPr>
          <p:cNvSpPr/>
          <p:nvPr/>
        </p:nvSpPr>
        <p:spPr>
          <a:xfrm>
            <a:off x="-10429" y="500831"/>
            <a:ext cx="2557397" cy="3846577"/>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652C353E-40F9-436D-9A3B-54E9ABCD13BB}"/>
              </a:ext>
            </a:extLst>
          </p:cNvPr>
          <p:cNvSpPr/>
          <p:nvPr/>
        </p:nvSpPr>
        <p:spPr>
          <a:xfrm>
            <a:off x="8491085" y="794468"/>
            <a:ext cx="4112491" cy="3259304"/>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a16="http://schemas.microsoft.com/office/drawing/2014/main" id="{90DBCD5F-65FF-4976-9EB9-64F576BDC887}"/>
              </a:ext>
            </a:extLst>
          </p:cNvPr>
          <p:cNvSpPr txBox="1"/>
          <p:nvPr/>
        </p:nvSpPr>
        <p:spPr>
          <a:xfrm>
            <a:off x="6394704" y="3215042"/>
            <a:ext cx="1211422" cy="307777"/>
          </a:xfrm>
          <a:prstGeom prst="rect">
            <a:avLst/>
          </a:prstGeom>
          <a:noFill/>
        </p:spPr>
        <p:txBody>
          <a:bodyPr wrap="none" rtlCol="0">
            <a:spAutoFit/>
          </a:bodyPr>
          <a:lstStyle/>
          <a:p>
            <a:r>
              <a:rPr lang="pl-PL" sz="1400" dirty="0" err="1"/>
              <a:t>Curt</a:t>
            </a:r>
            <a:r>
              <a:rPr lang="pl-PL" sz="1400" dirty="0"/>
              <a:t>. R. </a:t>
            </a:r>
            <a:r>
              <a:rPr lang="pl-PL" sz="1400" dirty="0" err="1"/>
              <a:t>Kopec</a:t>
            </a:r>
            <a:endParaRPr lang="pl-PL" sz="1400" dirty="0"/>
          </a:p>
        </p:txBody>
      </p:sp>
      <p:sp>
        <p:nvSpPr>
          <p:cNvPr id="19" name="Owal 18">
            <a:extLst>
              <a:ext uri="{FF2B5EF4-FFF2-40B4-BE49-F238E27FC236}">
                <a16:creationId xmlns:a16="http://schemas.microsoft.com/office/drawing/2014/main" id="{D4F25FFE-80D6-4D9F-8CA6-E578A418BF71}"/>
              </a:ext>
            </a:extLst>
          </p:cNvPr>
          <p:cNvSpPr/>
          <p:nvPr/>
        </p:nvSpPr>
        <p:spPr>
          <a:xfrm>
            <a:off x="1992541" y="3499996"/>
            <a:ext cx="4112491" cy="3259304"/>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24292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3">
            <a:extLst>
              <a:ext uri="{FF2B5EF4-FFF2-40B4-BE49-F238E27FC236}">
                <a16:creationId xmlns:a16="http://schemas.microsoft.com/office/drawing/2014/main" id="{6267623A-7AD7-418C-A76F-1ABD834EE8B8}"/>
              </a:ext>
            </a:extLst>
          </p:cNvPr>
          <p:cNvSpPr txBox="1">
            <a:spLocks noChangeArrowheads="1"/>
          </p:cNvSpPr>
          <p:nvPr/>
        </p:nvSpPr>
        <p:spPr bwMode="auto">
          <a:xfrm>
            <a:off x="1069246" y="132026"/>
            <a:ext cx="99084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400" i="1">
                <a:solidFill>
                  <a:srgbClr val="0070C0"/>
                </a:solidFill>
              </a:rPr>
              <a:t>Directors IFJ PAN supported development of cyclotrons at IFJ PAN</a:t>
            </a:r>
          </a:p>
          <a:p>
            <a:pPr algn="ctr" eaLnBrk="1" hangingPunct="1"/>
            <a:endParaRPr lang="en-US" altLang="en-US" sz="2000" i="1">
              <a:solidFill>
                <a:srgbClr val="0070C0"/>
              </a:solidFill>
              <a:latin typeface="Arial Rounded MT Bold" panose="020F0704030504030204" pitchFamily="34" charset="0"/>
            </a:endParaRPr>
          </a:p>
        </p:txBody>
      </p:sp>
      <p:pic>
        <p:nvPicPr>
          <p:cNvPr id="12291" name="Obraz 2">
            <a:extLst>
              <a:ext uri="{FF2B5EF4-FFF2-40B4-BE49-F238E27FC236}">
                <a16:creationId xmlns:a16="http://schemas.microsoft.com/office/drawing/2014/main" id="{EA8A84CD-EF9D-4374-A4F5-55361F11CCFE}"/>
              </a:ext>
            </a:extLst>
          </p:cNvPr>
          <p:cNvPicPr>
            <a:picLocks noChangeAspect="1"/>
          </p:cNvPicPr>
          <p:nvPr/>
        </p:nvPicPr>
        <p:blipFill>
          <a:blip r:embed="rId2">
            <a:extLst>
              <a:ext uri="{28A0092B-C50C-407E-A947-70E740481C1C}">
                <a14:useLocalDpi xmlns:a14="http://schemas.microsoft.com/office/drawing/2010/main" val="0"/>
              </a:ext>
            </a:extLst>
          </a:blip>
          <a:srcRect l="8571" t="-1552" r="22858"/>
          <a:stretch>
            <a:fillRect/>
          </a:stretch>
        </p:blipFill>
        <p:spPr bwMode="auto">
          <a:xfrm>
            <a:off x="364320" y="1117483"/>
            <a:ext cx="3621019" cy="397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Obraz 5">
            <a:extLst>
              <a:ext uri="{FF2B5EF4-FFF2-40B4-BE49-F238E27FC236}">
                <a16:creationId xmlns:a16="http://schemas.microsoft.com/office/drawing/2014/main" id="{4A9C78C1-2549-4F9F-898B-44CE12128F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9491" y="1207790"/>
            <a:ext cx="3825367" cy="392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pole tekstowe 6">
            <a:extLst>
              <a:ext uri="{FF2B5EF4-FFF2-40B4-BE49-F238E27FC236}">
                <a16:creationId xmlns:a16="http://schemas.microsoft.com/office/drawing/2014/main" id="{8125595F-F4DC-4A94-BBDB-FB42D7593409}"/>
              </a:ext>
            </a:extLst>
          </p:cNvPr>
          <p:cNvSpPr txBox="1">
            <a:spLocks noChangeArrowheads="1"/>
          </p:cNvSpPr>
          <p:nvPr/>
        </p:nvSpPr>
        <p:spPr bwMode="auto">
          <a:xfrm>
            <a:off x="727203" y="5262291"/>
            <a:ext cx="32581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pl-PL" altLang="en-US" b="0" dirty="0"/>
              <a:t>prof. A. Budzanowski </a:t>
            </a:r>
          </a:p>
          <a:p>
            <a:r>
              <a:rPr lang="pl-PL" altLang="en-US" b="0" dirty="0" err="1"/>
              <a:t>Director</a:t>
            </a:r>
            <a:r>
              <a:rPr lang="pl-PL" altLang="en-US" b="0" dirty="0"/>
              <a:t>  IFJ PAN 1990 -2004 </a:t>
            </a:r>
          </a:p>
        </p:txBody>
      </p:sp>
      <p:sp>
        <p:nvSpPr>
          <p:cNvPr id="12294" name="pole tekstowe 7">
            <a:extLst>
              <a:ext uri="{FF2B5EF4-FFF2-40B4-BE49-F238E27FC236}">
                <a16:creationId xmlns:a16="http://schemas.microsoft.com/office/drawing/2014/main" id="{4885FE30-43AC-429D-A6FC-DF0B8791F8DD}"/>
              </a:ext>
            </a:extLst>
          </p:cNvPr>
          <p:cNvSpPr txBox="1">
            <a:spLocks noChangeArrowheads="1"/>
          </p:cNvSpPr>
          <p:nvPr/>
        </p:nvSpPr>
        <p:spPr bwMode="auto">
          <a:xfrm>
            <a:off x="4804998" y="5262290"/>
            <a:ext cx="31940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pl-PL" altLang="en-US" b="0" dirty="0"/>
              <a:t>prof. M. </a:t>
            </a:r>
            <a:r>
              <a:rPr lang="pl-PL" altLang="en-US" b="0" dirty="0" err="1"/>
              <a:t>Jeżabek</a:t>
            </a:r>
            <a:endParaRPr lang="pl-PL" altLang="en-US" b="0" dirty="0"/>
          </a:p>
          <a:p>
            <a:r>
              <a:rPr lang="pl-PL" altLang="en-US" b="0" dirty="0" err="1"/>
              <a:t>Director</a:t>
            </a:r>
            <a:r>
              <a:rPr lang="pl-PL" altLang="en-US" b="0" dirty="0"/>
              <a:t> IFJ PAN 2004 -2020 </a:t>
            </a:r>
          </a:p>
        </p:txBody>
      </p:sp>
      <p:sp>
        <p:nvSpPr>
          <p:cNvPr id="8" name="pole tekstowe 7">
            <a:extLst>
              <a:ext uri="{FF2B5EF4-FFF2-40B4-BE49-F238E27FC236}">
                <a16:creationId xmlns:a16="http://schemas.microsoft.com/office/drawing/2014/main" id="{5FE7BF16-6242-488D-8A12-AADA94D78586}"/>
              </a:ext>
            </a:extLst>
          </p:cNvPr>
          <p:cNvSpPr txBox="1">
            <a:spLocks noChangeArrowheads="1"/>
          </p:cNvSpPr>
          <p:nvPr/>
        </p:nvSpPr>
        <p:spPr bwMode="auto">
          <a:xfrm>
            <a:off x="8818674" y="5262290"/>
            <a:ext cx="30657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pl-PL" altLang="en-US" b="0" dirty="0"/>
              <a:t>prof. T. Lesiak</a:t>
            </a:r>
          </a:p>
          <a:p>
            <a:r>
              <a:rPr lang="pl-PL" altLang="en-US" b="0" dirty="0" err="1"/>
              <a:t>Director</a:t>
            </a:r>
            <a:r>
              <a:rPr lang="pl-PL" altLang="en-US" b="0" dirty="0"/>
              <a:t> IFJ PAN from 2020 </a:t>
            </a:r>
          </a:p>
        </p:txBody>
      </p:sp>
      <p:pic>
        <p:nvPicPr>
          <p:cNvPr id="3" name="Obraz 2">
            <a:extLst>
              <a:ext uri="{FF2B5EF4-FFF2-40B4-BE49-F238E27FC236}">
                <a16:creationId xmlns:a16="http://schemas.microsoft.com/office/drawing/2014/main" id="{C8D562B6-5FB8-4AA5-92B5-9E2895220E97}"/>
              </a:ext>
            </a:extLst>
          </p:cNvPr>
          <p:cNvPicPr>
            <a:picLocks noChangeAspect="1"/>
          </p:cNvPicPr>
          <p:nvPr/>
        </p:nvPicPr>
        <p:blipFill>
          <a:blip r:embed="rId4"/>
          <a:stretch>
            <a:fillRect/>
          </a:stretch>
        </p:blipFill>
        <p:spPr>
          <a:xfrm>
            <a:off x="8428982" y="1164577"/>
            <a:ext cx="3688040" cy="39271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691A1BC5-8230-49D6-99E6-AA9C67949F76}"/>
              </a:ext>
            </a:extLst>
          </p:cNvPr>
          <p:cNvPicPr>
            <a:picLocks noChangeAspect="1"/>
          </p:cNvPicPr>
          <p:nvPr/>
        </p:nvPicPr>
        <p:blipFill>
          <a:blip r:embed="rId2"/>
          <a:stretch>
            <a:fillRect/>
          </a:stretch>
        </p:blipFill>
        <p:spPr>
          <a:xfrm>
            <a:off x="8231706" y="1279654"/>
            <a:ext cx="3191207" cy="2399788"/>
          </a:xfrm>
          <a:prstGeom prst="rect">
            <a:avLst/>
          </a:prstGeom>
        </p:spPr>
      </p:pic>
      <p:pic>
        <p:nvPicPr>
          <p:cNvPr id="4" name="Obraz 5">
            <a:extLst>
              <a:ext uri="{FF2B5EF4-FFF2-40B4-BE49-F238E27FC236}">
                <a16:creationId xmlns:a16="http://schemas.microsoft.com/office/drawing/2014/main" id="{BECACEB1-9BCB-4875-BC90-64F26395C30A}"/>
              </a:ext>
            </a:extLst>
          </p:cNvPr>
          <p:cNvPicPr>
            <a:picLocks noChangeAspect="1"/>
          </p:cNvPicPr>
          <p:nvPr/>
        </p:nvPicPr>
        <p:blipFill rotWithShape="1">
          <a:blip r:embed="rId3">
            <a:extLst>
              <a:ext uri="{28A0092B-C50C-407E-A947-70E740481C1C}">
                <a14:useLocalDpi xmlns:a14="http://schemas.microsoft.com/office/drawing/2010/main" val="0"/>
              </a:ext>
            </a:extLst>
          </a:blip>
          <a:srcRect r="31775"/>
          <a:stretch/>
        </p:blipFill>
        <p:spPr bwMode="auto">
          <a:xfrm>
            <a:off x="8290384" y="3948001"/>
            <a:ext cx="3191207" cy="263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4">
            <a:extLst>
              <a:ext uri="{FF2B5EF4-FFF2-40B4-BE49-F238E27FC236}">
                <a16:creationId xmlns:a16="http://schemas.microsoft.com/office/drawing/2014/main" id="{97667B2F-258D-41D2-AFEE-524F47C276E1}"/>
              </a:ext>
            </a:extLst>
          </p:cNvPr>
          <p:cNvPicPr>
            <a:picLocks noChangeAspect="1"/>
          </p:cNvPicPr>
          <p:nvPr/>
        </p:nvPicPr>
        <p:blipFill>
          <a:blip r:embed="rId4"/>
          <a:stretch>
            <a:fillRect/>
          </a:stretch>
        </p:blipFill>
        <p:spPr>
          <a:xfrm>
            <a:off x="1176822" y="1335086"/>
            <a:ext cx="3087700" cy="2393254"/>
          </a:xfrm>
          <a:prstGeom prst="rect">
            <a:avLst/>
          </a:prstGeom>
        </p:spPr>
      </p:pic>
      <p:pic>
        <p:nvPicPr>
          <p:cNvPr id="6" name="Obraz 5">
            <a:extLst>
              <a:ext uri="{FF2B5EF4-FFF2-40B4-BE49-F238E27FC236}">
                <a16:creationId xmlns:a16="http://schemas.microsoft.com/office/drawing/2014/main" id="{379B8458-3974-4FB5-9D84-B8A455E1A214}"/>
              </a:ext>
            </a:extLst>
          </p:cNvPr>
          <p:cNvPicPr>
            <a:picLocks noChangeAspect="1"/>
          </p:cNvPicPr>
          <p:nvPr/>
        </p:nvPicPr>
        <p:blipFill>
          <a:blip r:embed="rId5"/>
          <a:stretch>
            <a:fillRect/>
          </a:stretch>
        </p:blipFill>
        <p:spPr>
          <a:xfrm>
            <a:off x="1080719" y="4102971"/>
            <a:ext cx="3279906" cy="2628015"/>
          </a:xfrm>
          <a:prstGeom prst="rect">
            <a:avLst/>
          </a:prstGeom>
        </p:spPr>
      </p:pic>
      <p:sp>
        <p:nvSpPr>
          <p:cNvPr id="7" name="Text Box 13">
            <a:extLst>
              <a:ext uri="{FF2B5EF4-FFF2-40B4-BE49-F238E27FC236}">
                <a16:creationId xmlns:a16="http://schemas.microsoft.com/office/drawing/2014/main" id="{A65429E2-7FFF-457D-AD9D-8C44C65269FC}"/>
              </a:ext>
            </a:extLst>
          </p:cNvPr>
          <p:cNvSpPr txBox="1">
            <a:spLocks noChangeArrowheads="1"/>
          </p:cNvSpPr>
          <p:nvPr/>
        </p:nvSpPr>
        <p:spPr bwMode="auto">
          <a:xfrm>
            <a:off x="1255060" y="127014"/>
            <a:ext cx="990844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pl-PL" altLang="en-US" sz="2400" i="1" dirty="0">
                <a:solidFill>
                  <a:srgbClr val="0070C0"/>
                </a:solidFill>
              </a:rPr>
              <a:t>The </a:t>
            </a:r>
            <a:r>
              <a:rPr lang="en-US" altLang="en-US" sz="2400" i="1" dirty="0">
                <a:solidFill>
                  <a:srgbClr val="0070C0"/>
                </a:solidFill>
              </a:rPr>
              <a:t>competences in accelerator techniques </a:t>
            </a:r>
            <a:r>
              <a:rPr lang="pl-PL" altLang="en-US" sz="2400" i="1" dirty="0">
                <a:solidFill>
                  <a:srgbClr val="0070C0"/>
                </a:solidFill>
              </a:rPr>
              <a:t>was </a:t>
            </a:r>
            <a:r>
              <a:rPr lang="en-US" altLang="en-US" sz="2400" i="1" dirty="0">
                <a:solidFill>
                  <a:srgbClr val="0070C0"/>
                </a:solidFill>
              </a:rPr>
              <a:t>present</a:t>
            </a:r>
            <a:r>
              <a:rPr lang="pl-PL" altLang="en-US" sz="2400" i="1" dirty="0">
                <a:solidFill>
                  <a:srgbClr val="0070C0"/>
                </a:solidFill>
              </a:rPr>
              <a:t> from the </a:t>
            </a:r>
            <a:r>
              <a:rPr lang="en-US" altLang="en-US" sz="2400" i="1" dirty="0">
                <a:solidFill>
                  <a:srgbClr val="0070C0"/>
                </a:solidFill>
              </a:rPr>
              <a:t>beginning of the institute </a:t>
            </a:r>
          </a:p>
          <a:p>
            <a:pPr algn="ctr" eaLnBrk="1" hangingPunct="1"/>
            <a:endParaRPr lang="en-US" altLang="en-US" sz="2000" i="1" dirty="0">
              <a:solidFill>
                <a:srgbClr val="0070C0"/>
              </a:solidFill>
              <a:latin typeface="Arial Rounded MT Bold" panose="020F0704030504030204" pitchFamily="34" charset="0"/>
            </a:endParaRPr>
          </a:p>
        </p:txBody>
      </p:sp>
      <p:sp>
        <p:nvSpPr>
          <p:cNvPr id="8" name="pole tekstowe 7">
            <a:extLst>
              <a:ext uri="{FF2B5EF4-FFF2-40B4-BE49-F238E27FC236}">
                <a16:creationId xmlns:a16="http://schemas.microsoft.com/office/drawing/2014/main" id="{B77B45C6-296F-4122-9C7F-9C5D5A9BF68B}"/>
              </a:ext>
            </a:extLst>
          </p:cNvPr>
          <p:cNvSpPr txBox="1"/>
          <p:nvPr/>
        </p:nvSpPr>
        <p:spPr>
          <a:xfrm>
            <a:off x="4513321" y="1740884"/>
            <a:ext cx="1251799" cy="1477328"/>
          </a:xfrm>
          <a:prstGeom prst="rect">
            <a:avLst/>
          </a:prstGeom>
          <a:noFill/>
        </p:spPr>
        <p:txBody>
          <a:bodyPr wrap="square" rtlCol="0">
            <a:spAutoFit/>
          </a:bodyPr>
          <a:lstStyle/>
          <a:p>
            <a:r>
              <a:rPr lang="en-US"/>
              <a:t>C-48</a:t>
            </a:r>
          </a:p>
          <a:p>
            <a:r>
              <a:rPr lang="en-US"/>
              <a:t>2.5 MeV p</a:t>
            </a:r>
          </a:p>
          <a:p>
            <a:r>
              <a:rPr lang="en-US"/>
              <a:t>put in operation</a:t>
            </a:r>
          </a:p>
          <a:p>
            <a:r>
              <a:rPr lang="en-US"/>
              <a:t>28.12.1956</a:t>
            </a:r>
          </a:p>
        </p:txBody>
      </p:sp>
      <p:sp>
        <p:nvSpPr>
          <p:cNvPr id="9" name="pole tekstowe 8">
            <a:extLst>
              <a:ext uri="{FF2B5EF4-FFF2-40B4-BE49-F238E27FC236}">
                <a16:creationId xmlns:a16="http://schemas.microsoft.com/office/drawing/2014/main" id="{C1EC4CAC-3F7D-49A4-BC8A-384D901AC41B}"/>
              </a:ext>
            </a:extLst>
          </p:cNvPr>
          <p:cNvSpPr txBox="1"/>
          <p:nvPr/>
        </p:nvSpPr>
        <p:spPr>
          <a:xfrm>
            <a:off x="6731108" y="1767607"/>
            <a:ext cx="1251799" cy="1477328"/>
          </a:xfrm>
          <a:prstGeom prst="rect">
            <a:avLst/>
          </a:prstGeom>
          <a:noFill/>
        </p:spPr>
        <p:txBody>
          <a:bodyPr wrap="square" rtlCol="0">
            <a:spAutoFit/>
          </a:bodyPr>
          <a:lstStyle/>
          <a:p>
            <a:r>
              <a:rPr lang="en-US"/>
              <a:t>U-120</a:t>
            </a:r>
          </a:p>
          <a:p>
            <a:endParaRPr lang="en-US"/>
          </a:p>
          <a:p>
            <a:r>
              <a:rPr lang="en-US"/>
              <a:t>put in operation</a:t>
            </a:r>
          </a:p>
          <a:p>
            <a:r>
              <a:rPr lang="en-US"/>
              <a:t>11.1958</a:t>
            </a:r>
          </a:p>
        </p:txBody>
      </p:sp>
      <p:sp>
        <p:nvSpPr>
          <p:cNvPr id="10" name="pole tekstowe 9">
            <a:extLst>
              <a:ext uri="{FF2B5EF4-FFF2-40B4-BE49-F238E27FC236}">
                <a16:creationId xmlns:a16="http://schemas.microsoft.com/office/drawing/2014/main" id="{67A3AD46-954A-431F-8EF7-CA0D335A1C6D}"/>
              </a:ext>
            </a:extLst>
          </p:cNvPr>
          <p:cNvSpPr txBox="1"/>
          <p:nvPr/>
        </p:nvSpPr>
        <p:spPr>
          <a:xfrm>
            <a:off x="4459532" y="4604861"/>
            <a:ext cx="1359376" cy="1200329"/>
          </a:xfrm>
          <a:prstGeom prst="rect">
            <a:avLst/>
          </a:prstGeom>
          <a:noFill/>
        </p:spPr>
        <p:txBody>
          <a:bodyPr wrap="square" rtlCol="0">
            <a:spAutoFit/>
          </a:bodyPr>
          <a:lstStyle/>
          <a:p>
            <a:r>
              <a:rPr lang="en-US" dirty="0"/>
              <a:t>AIC-144</a:t>
            </a:r>
          </a:p>
          <a:p>
            <a:r>
              <a:rPr lang="en-US" dirty="0"/>
              <a:t>60 MeV p</a:t>
            </a:r>
          </a:p>
          <a:p>
            <a:r>
              <a:rPr lang="en-US" dirty="0"/>
              <a:t>first therapy</a:t>
            </a:r>
          </a:p>
          <a:p>
            <a:r>
              <a:rPr lang="en-US" dirty="0"/>
              <a:t>02.2011</a:t>
            </a:r>
          </a:p>
        </p:txBody>
      </p:sp>
      <p:sp>
        <p:nvSpPr>
          <p:cNvPr id="11" name="pole tekstowe 10">
            <a:extLst>
              <a:ext uri="{FF2B5EF4-FFF2-40B4-BE49-F238E27FC236}">
                <a16:creationId xmlns:a16="http://schemas.microsoft.com/office/drawing/2014/main" id="{97794810-8114-42D1-A9A3-0E09CB4FE5D6}"/>
              </a:ext>
            </a:extLst>
          </p:cNvPr>
          <p:cNvSpPr txBox="1"/>
          <p:nvPr/>
        </p:nvSpPr>
        <p:spPr>
          <a:xfrm>
            <a:off x="6775116" y="4604860"/>
            <a:ext cx="1359376" cy="1200329"/>
          </a:xfrm>
          <a:prstGeom prst="rect">
            <a:avLst/>
          </a:prstGeom>
          <a:noFill/>
        </p:spPr>
        <p:txBody>
          <a:bodyPr wrap="square" rtlCol="0">
            <a:spAutoFit/>
          </a:bodyPr>
          <a:lstStyle/>
          <a:p>
            <a:r>
              <a:rPr lang="en-US"/>
              <a:t>C-230</a:t>
            </a:r>
          </a:p>
          <a:p>
            <a:r>
              <a:rPr lang="en-US"/>
              <a:t>228 MeV p</a:t>
            </a:r>
          </a:p>
          <a:p>
            <a:r>
              <a:rPr lang="en-US"/>
              <a:t>first beam</a:t>
            </a:r>
          </a:p>
          <a:p>
            <a:r>
              <a:rPr lang="en-US"/>
              <a:t>2013</a:t>
            </a:r>
          </a:p>
        </p:txBody>
      </p:sp>
    </p:spTree>
    <p:extLst>
      <p:ext uri="{BB962C8B-B14F-4D97-AF65-F5344CB8AC3E}">
        <p14:creationId xmlns:p14="http://schemas.microsoft.com/office/powerpoint/2010/main" val="2226895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076" name="Picture 4" descr="detnarece2">
            <a:extLst>
              <a:ext uri="{FF2B5EF4-FFF2-40B4-BE49-F238E27FC236}">
                <a16:creationId xmlns:a16="http://schemas.microsoft.com/office/drawing/2014/main" id="{D37EE401-D772-4264-BFA8-042972D4B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91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A37FFE78-A9D1-8162-8155-B1E38C759767}"/>
              </a:ext>
            </a:extLst>
          </p:cNvPr>
          <p:cNvSpPr txBox="1">
            <a:spLocks noChangeArrowheads="1"/>
          </p:cNvSpPr>
          <p:nvPr/>
        </p:nvSpPr>
        <p:spPr bwMode="auto">
          <a:xfrm>
            <a:off x="-57150" y="0"/>
            <a:ext cx="6564086" cy="13849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800" b="1" i="1" noProof="0" dirty="0">
                <a:solidFill>
                  <a:srgbClr val="FFFF00"/>
                </a:solidFill>
                <a:latin typeface="Arial" panose="020B0604020202020204" pitchFamily="34" charset="0"/>
                <a:cs typeface="Arial" panose="020B0604020202020204" pitchFamily="34" charset="0"/>
              </a:rPr>
              <a:t>Thermoluminescent detectors</a:t>
            </a:r>
          </a:p>
          <a:p>
            <a:pPr algn="just"/>
            <a:endParaRPr lang="en-US" sz="2800" b="1" i="1" noProof="0" dirty="0">
              <a:solidFill>
                <a:srgbClr val="FFFF00"/>
              </a:solidFill>
              <a:latin typeface="Arial" panose="020B0604020202020204" pitchFamily="34" charset="0"/>
              <a:cs typeface="Arial" panose="020B0604020202020204" pitchFamily="34" charset="0"/>
            </a:endParaRPr>
          </a:p>
          <a:p>
            <a:pPr algn="just"/>
            <a:r>
              <a:rPr lang="en-US" sz="2800" b="1" i="1" noProof="0" dirty="0">
                <a:solidFill>
                  <a:srgbClr val="FFFF00"/>
                </a:solidFill>
                <a:latin typeface="Arial" panose="020B0604020202020204" pitchFamily="34" charset="0"/>
                <a:cs typeface="Arial" panose="020B0604020202020204" pitchFamily="34" charset="0"/>
              </a:rPr>
              <a:t>IFJ PAN success story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34FB1-DF0C-F687-F178-14D9599274CA}"/>
            </a:ext>
          </a:extLst>
        </p:cNvPr>
        <p:cNvGrpSpPr/>
        <p:nvPr/>
      </p:nvGrpSpPr>
      <p:grpSpPr>
        <a:xfrm>
          <a:off x="0" y="0"/>
          <a:ext cx="0" cy="0"/>
          <a:chOff x="0" y="0"/>
          <a:chExt cx="0" cy="0"/>
        </a:xfrm>
      </p:grpSpPr>
      <p:sp>
        <p:nvSpPr>
          <p:cNvPr id="152585" name="Rectangle 9">
            <a:extLst>
              <a:ext uri="{FF2B5EF4-FFF2-40B4-BE49-F238E27FC236}">
                <a16:creationId xmlns:a16="http://schemas.microsoft.com/office/drawing/2014/main" id="{4F48BA76-990D-13CD-DBCB-DAE6D4EE8F9B}"/>
              </a:ext>
            </a:extLst>
          </p:cNvPr>
          <p:cNvSpPr>
            <a:spLocks noChangeArrowheads="1"/>
          </p:cNvSpPr>
          <p:nvPr/>
        </p:nvSpPr>
        <p:spPr bwMode="auto">
          <a:xfrm>
            <a:off x="1290636" y="-89548"/>
            <a:ext cx="1053125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sz="2400" b="1" i="1" noProof="0" dirty="0">
                <a:solidFill>
                  <a:srgbClr val="0070C0"/>
                </a:solidFill>
                <a:cs typeface="Arial" panose="020B0604020202020204" pitchFamily="34" charset="0"/>
              </a:rPr>
              <a:t>Thermoluminescence and thermoluminescent detectors</a:t>
            </a:r>
          </a:p>
        </p:txBody>
      </p:sp>
      <p:pic>
        <p:nvPicPr>
          <p:cNvPr id="152589" name="Picture 13">
            <a:extLst>
              <a:ext uri="{FF2B5EF4-FFF2-40B4-BE49-F238E27FC236}">
                <a16:creationId xmlns:a16="http://schemas.microsoft.com/office/drawing/2014/main" id="{5D7919B5-F934-02FA-BD4C-E7CE0436C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242" y="1141519"/>
            <a:ext cx="2376487" cy="3184983"/>
          </a:xfrm>
          <a:prstGeom prst="rect">
            <a:avLst/>
          </a:prstGeom>
          <a:noFill/>
          <a:extLst>
            <a:ext uri="{909E8E84-426E-40DD-AFC4-6F175D3DCCD1}">
              <a14:hiddenFill xmlns:a14="http://schemas.microsoft.com/office/drawing/2010/main">
                <a:solidFill>
                  <a:srgbClr val="FFFFFF"/>
                </a:solidFill>
              </a14:hiddenFill>
            </a:ext>
          </a:extLst>
        </p:spPr>
      </p:pic>
      <p:pic>
        <p:nvPicPr>
          <p:cNvPr id="152590" name="Picture 14">
            <a:extLst>
              <a:ext uri="{FF2B5EF4-FFF2-40B4-BE49-F238E27FC236}">
                <a16:creationId xmlns:a16="http://schemas.microsoft.com/office/drawing/2014/main" id="{E410F3C5-9B1B-4006-650C-4B8238606E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7242" y="4414489"/>
            <a:ext cx="2376487" cy="1765300"/>
          </a:xfrm>
          <a:prstGeom prst="rect">
            <a:avLst/>
          </a:prstGeom>
          <a:noFill/>
          <a:extLst>
            <a:ext uri="{909E8E84-426E-40DD-AFC4-6F175D3DCCD1}">
              <a14:hiddenFill xmlns:a14="http://schemas.microsoft.com/office/drawing/2010/main">
                <a:solidFill>
                  <a:srgbClr val="FFFFFF"/>
                </a:solidFill>
              </a14:hiddenFill>
            </a:ext>
          </a:extLst>
        </p:spPr>
      </p:pic>
      <p:sp>
        <p:nvSpPr>
          <p:cNvPr id="152591" name="Line 15">
            <a:extLst>
              <a:ext uri="{FF2B5EF4-FFF2-40B4-BE49-F238E27FC236}">
                <a16:creationId xmlns:a16="http://schemas.microsoft.com/office/drawing/2014/main" id="{0D3A3977-AD18-8164-02DB-E3F2FFF907B2}"/>
              </a:ext>
            </a:extLst>
          </p:cNvPr>
          <p:cNvSpPr>
            <a:spLocks noChangeShapeType="1"/>
          </p:cNvSpPr>
          <p:nvPr/>
        </p:nvSpPr>
        <p:spPr bwMode="auto">
          <a:xfrm>
            <a:off x="10545306" y="3422529"/>
            <a:ext cx="109764" cy="1494972"/>
          </a:xfrm>
          <a:prstGeom prst="line">
            <a:avLst/>
          </a:prstGeom>
          <a:noFill/>
          <a:ln w="5715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3" name="Rectangle 2">
            <a:extLst>
              <a:ext uri="{FF2B5EF4-FFF2-40B4-BE49-F238E27FC236}">
                <a16:creationId xmlns:a16="http://schemas.microsoft.com/office/drawing/2014/main" id="{50A3DFD3-7611-7227-CC28-C312CD89C7CA}"/>
              </a:ext>
            </a:extLst>
          </p:cNvPr>
          <p:cNvSpPr>
            <a:spLocks noChangeArrowheads="1"/>
          </p:cNvSpPr>
          <p:nvPr/>
        </p:nvSpPr>
        <p:spPr bwMode="auto">
          <a:xfrm>
            <a:off x="-91752" y="1510527"/>
            <a:ext cx="155576" cy="30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pl-PL"/>
          </a:p>
        </p:txBody>
      </p:sp>
      <p:sp>
        <p:nvSpPr>
          <p:cNvPr id="5" name="Rectangle 4">
            <a:extLst>
              <a:ext uri="{FF2B5EF4-FFF2-40B4-BE49-F238E27FC236}">
                <a16:creationId xmlns:a16="http://schemas.microsoft.com/office/drawing/2014/main" id="{8B29A763-0AE3-E4C8-1DE4-5D7BF51A3410}"/>
              </a:ext>
            </a:extLst>
          </p:cNvPr>
          <p:cNvSpPr>
            <a:spLocks noChangeArrowheads="1"/>
          </p:cNvSpPr>
          <p:nvPr/>
        </p:nvSpPr>
        <p:spPr bwMode="auto">
          <a:xfrm>
            <a:off x="637311" y="4311255"/>
            <a:ext cx="155576" cy="30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pl-PL"/>
          </a:p>
        </p:txBody>
      </p:sp>
      <p:pic>
        <p:nvPicPr>
          <p:cNvPr id="6" name="Picture 5">
            <a:extLst>
              <a:ext uri="{FF2B5EF4-FFF2-40B4-BE49-F238E27FC236}">
                <a16:creationId xmlns:a16="http://schemas.microsoft.com/office/drawing/2014/main" id="{3BEB8F8E-96F2-476C-EF7D-BCB113F71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435" y="1286488"/>
            <a:ext cx="5853545" cy="417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6">
            <a:extLst>
              <a:ext uri="{FF2B5EF4-FFF2-40B4-BE49-F238E27FC236}">
                <a16:creationId xmlns:a16="http://schemas.microsoft.com/office/drawing/2014/main" id="{6AC8877C-5884-04AE-A560-ECA9EDE1B966}"/>
              </a:ext>
            </a:extLst>
          </p:cNvPr>
          <p:cNvSpPr txBox="1">
            <a:spLocks noChangeArrowheads="1"/>
          </p:cNvSpPr>
          <p:nvPr/>
        </p:nvSpPr>
        <p:spPr bwMode="auto">
          <a:xfrm>
            <a:off x="4422550" y="5223048"/>
            <a:ext cx="20331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pl-PL" sz="1400" dirty="0" err="1"/>
              <a:t>Yukihara</a:t>
            </a:r>
            <a:r>
              <a:rPr lang="pl-PL" altLang="pl-PL" sz="1400" dirty="0"/>
              <a:t>, SSD 15, 2007</a:t>
            </a:r>
          </a:p>
        </p:txBody>
      </p:sp>
      <p:sp>
        <p:nvSpPr>
          <p:cNvPr id="8" name="Line 7">
            <a:extLst>
              <a:ext uri="{FF2B5EF4-FFF2-40B4-BE49-F238E27FC236}">
                <a16:creationId xmlns:a16="http://schemas.microsoft.com/office/drawing/2014/main" id="{34EB1230-CBB0-621C-A8BC-1D8EF5D9427A}"/>
              </a:ext>
            </a:extLst>
          </p:cNvPr>
          <p:cNvSpPr>
            <a:spLocks noChangeShapeType="1"/>
          </p:cNvSpPr>
          <p:nvPr/>
        </p:nvSpPr>
        <p:spPr bwMode="auto">
          <a:xfrm flipV="1">
            <a:off x="3143214" y="2679101"/>
            <a:ext cx="605640" cy="889283"/>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dirty="0"/>
          </a:p>
        </p:txBody>
      </p:sp>
      <p:sp>
        <p:nvSpPr>
          <p:cNvPr id="9" name="Text Box 8">
            <a:extLst>
              <a:ext uri="{FF2B5EF4-FFF2-40B4-BE49-F238E27FC236}">
                <a16:creationId xmlns:a16="http://schemas.microsoft.com/office/drawing/2014/main" id="{A86209A7-9113-E206-B1AC-E8460E82005A}"/>
              </a:ext>
            </a:extLst>
          </p:cNvPr>
          <p:cNvSpPr txBox="1">
            <a:spLocks noChangeArrowheads="1"/>
          </p:cNvSpPr>
          <p:nvPr/>
        </p:nvSpPr>
        <p:spPr bwMode="auto">
          <a:xfrm>
            <a:off x="2658568" y="3640858"/>
            <a:ext cx="9692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pl-PL" b="1" dirty="0">
                <a:solidFill>
                  <a:srgbClr val="FF3300"/>
                </a:solidFill>
              </a:rPr>
              <a:t>Heating</a:t>
            </a:r>
          </a:p>
        </p:txBody>
      </p:sp>
      <p:sp>
        <p:nvSpPr>
          <p:cNvPr id="10" name="Line 9">
            <a:extLst>
              <a:ext uri="{FF2B5EF4-FFF2-40B4-BE49-F238E27FC236}">
                <a16:creationId xmlns:a16="http://schemas.microsoft.com/office/drawing/2014/main" id="{21231582-D212-7FE5-D17F-AB9CFD86C98C}"/>
              </a:ext>
            </a:extLst>
          </p:cNvPr>
          <p:cNvSpPr>
            <a:spLocks noChangeShapeType="1"/>
          </p:cNvSpPr>
          <p:nvPr/>
        </p:nvSpPr>
        <p:spPr bwMode="auto">
          <a:xfrm flipH="1" flipV="1">
            <a:off x="575710" y="2277746"/>
            <a:ext cx="794884" cy="2166508"/>
          </a:xfrm>
          <a:prstGeom prst="line">
            <a:avLst/>
          </a:prstGeom>
          <a:noFill/>
          <a:ln w="571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11" name="Text Box 10">
            <a:extLst>
              <a:ext uri="{FF2B5EF4-FFF2-40B4-BE49-F238E27FC236}">
                <a16:creationId xmlns:a16="http://schemas.microsoft.com/office/drawing/2014/main" id="{A2DE7F4B-4F59-BE9C-695A-AF6B5D16DC25}"/>
              </a:ext>
            </a:extLst>
          </p:cNvPr>
          <p:cNvSpPr txBox="1">
            <a:spLocks noChangeArrowheads="1"/>
          </p:cNvSpPr>
          <p:nvPr/>
        </p:nvSpPr>
        <p:spPr bwMode="auto">
          <a:xfrm>
            <a:off x="278271" y="1976914"/>
            <a:ext cx="1712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pl-PL" b="1" dirty="0" err="1">
                <a:solidFill>
                  <a:srgbClr val="0066FF"/>
                </a:solidFill>
              </a:rPr>
              <a:t>Luminescence</a:t>
            </a:r>
            <a:endParaRPr lang="pl-PL" altLang="pl-PL" b="1" dirty="0">
              <a:solidFill>
                <a:srgbClr val="0066FF"/>
              </a:solidFill>
            </a:endParaRPr>
          </a:p>
        </p:txBody>
      </p:sp>
      <p:sp>
        <p:nvSpPr>
          <p:cNvPr id="12" name="pole tekstowe 11">
            <a:extLst>
              <a:ext uri="{FF2B5EF4-FFF2-40B4-BE49-F238E27FC236}">
                <a16:creationId xmlns:a16="http://schemas.microsoft.com/office/drawing/2014/main" id="{740AD283-8473-DC1D-9D9E-A70F2DFBE874}"/>
              </a:ext>
            </a:extLst>
          </p:cNvPr>
          <p:cNvSpPr txBox="1"/>
          <p:nvPr/>
        </p:nvSpPr>
        <p:spPr>
          <a:xfrm>
            <a:off x="6594361" y="1498952"/>
            <a:ext cx="2376487" cy="3724096"/>
          </a:xfrm>
          <a:prstGeom prst="rect">
            <a:avLst/>
          </a:prstGeom>
          <a:noFill/>
        </p:spPr>
        <p:txBody>
          <a:bodyPr wrap="square" rtlCol="0">
            <a:spAutoFit/>
          </a:bodyPr>
          <a:lstStyle/>
          <a:p>
            <a:r>
              <a:rPr lang="en-US" sz="2000" b="1" noProof="0" dirty="0"/>
              <a:t>2 stages process:</a:t>
            </a:r>
          </a:p>
          <a:p>
            <a:endParaRPr lang="en-US" noProof="0" dirty="0"/>
          </a:p>
          <a:p>
            <a:pPr marL="342900" indent="-342900">
              <a:buAutoNum type="arabicParenR"/>
            </a:pPr>
            <a:r>
              <a:rPr lang="en-US" b="1" noProof="0" dirty="0"/>
              <a:t>Irradiation </a:t>
            </a:r>
          </a:p>
          <a:p>
            <a:r>
              <a:rPr lang="en-US" noProof="0" dirty="0"/>
              <a:t>free charge produced by ionizing radiation  is trapped</a:t>
            </a:r>
          </a:p>
          <a:p>
            <a:endParaRPr lang="en-US" noProof="0" dirty="0"/>
          </a:p>
          <a:p>
            <a:r>
              <a:rPr lang="en-US" b="1" noProof="0" dirty="0"/>
              <a:t>2) Readout </a:t>
            </a:r>
          </a:p>
          <a:p>
            <a:r>
              <a:rPr lang="en-US" noProof="0" dirty="0">
                <a:solidFill>
                  <a:srgbClr val="FF0000"/>
                </a:solidFill>
              </a:rPr>
              <a:t>Heating</a:t>
            </a:r>
            <a:r>
              <a:rPr lang="en-US" noProof="0" dirty="0"/>
              <a:t> removes charge from trapping centers, recombination with emission of </a:t>
            </a:r>
            <a:r>
              <a:rPr lang="en-US" noProof="0" dirty="0">
                <a:solidFill>
                  <a:schemeClr val="accent5">
                    <a:lumMod val="75000"/>
                  </a:schemeClr>
                </a:solidFill>
              </a:rPr>
              <a:t>luminescent light </a:t>
            </a:r>
          </a:p>
        </p:txBody>
      </p:sp>
    </p:spTree>
    <p:extLst>
      <p:ext uri="{BB962C8B-B14F-4D97-AF65-F5344CB8AC3E}">
        <p14:creationId xmlns:p14="http://schemas.microsoft.com/office/powerpoint/2010/main" val="212098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5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5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2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91" grpId="0" animBg="1"/>
    </p:bld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17050</TotalTime>
  <Words>3685</Words>
  <Application>Microsoft Office PowerPoint</Application>
  <PresentationFormat>Panoramiczny</PresentationFormat>
  <Paragraphs>486</Paragraphs>
  <Slides>46</Slides>
  <Notes>17</Notes>
  <HiddenSlides>0</HiddenSlides>
  <MMClips>0</MMClips>
  <ScaleCrop>false</ScaleCrop>
  <HeadingPairs>
    <vt:vector size="8" baseType="variant">
      <vt:variant>
        <vt:lpstr>Używane czcionki</vt:lpstr>
      </vt:variant>
      <vt:variant>
        <vt:i4>9</vt:i4>
      </vt:variant>
      <vt:variant>
        <vt:lpstr>Motyw</vt:lpstr>
      </vt:variant>
      <vt:variant>
        <vt:i4>1</vt:i4>
      </vt:variant>
      <vt:variant>
        <vt:lpstr>Osadzone serwery OLE</vt:lpstr>
      </vt:variant>
      <vt:variant>
        <vt:i4>2</vt:i4>
      </vt:variant>
      <vt:variant>
        <vt:lpstr>Tytuły slajdów</vt:lpstr>
      </vt:variant>
      <vt:variant>
        <vt:i4>46</vt:i4>
      </vt:variant>
    </vt:vector>
  </HeadingPairs>
  <TitlesOfParts>
    <vt:vector size="58" baseType="lpstr">
      <vt:lpstr>Arial</vt:lpstr>
      <vt:lpstr>Arial Rounded MT Bold</vt:lpstr>
      <vt:lpstr>Calibri</vt:lpstr>
      <vt:lpstr>Calibri Light</vt:lpstr>
      <vt:lpstr>Cambria Math</vt:lpstr>
      <vt:lpstr>Segoe UI</vt:lpstr>
      <vt:lpstr>Symbol</vt:lpstr>
      <vt:lpstr>Times New Roman</vt:lpstr>
      <vt:lpstr>Wingdings</vt:lpstr>
      <vt:lpstr>Motyw pakietu Office</vt:lpstr>
      <vt:lpstr>Graph</vt:lpstr>
      <vt:lpstr>Fotografia Photo Editor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Pawel Olko</dc:creator>
  <cp:lastModifiedBy>pawel.olko</cp:lastModifiedBy>
  <cp:revision>849</cp:revision>
  <dcterms:created xsi:type="dcterms:W3CDTF">2019-05-30T08:29:44Z</dcterms:created>
  <dcterms:modified xsi:type="dcterms:W3CDTF">2025-04-17T08:23:19Z</dcterms:modified>
</cp:coreProperties>
</file>