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4" r:id="rId1"/>
  </p:sldMasterIdLst>
  <p:notesMasterIdLst>
    <p:notesMasterId r:id="rId26"/>
  </p:notesMasterIdLst>
  <p:sldIdLst>
    <p:sldId id="261" r:id="rId2"/>
    <p:sldId id="262" r:id="rId3"/>
    <p:sldId id="264" r:id="rId4"/>
    <p:sldId id="267" r:id="rId5"/>
    <p:sldId id="268" r:id="rId6"/>
    <p:sldId id="279" r:id="rId7"/>
    <p:sldId id="270" r:id="rId8"/>
    <p:sldId id="273" r:id="rId9"/>
    <p:sldId id="274" r:id="rId10"/>
    <p:sldId id="275" r:id="rId11"/>
    <p:sldId id="278" r:id="rId12"/>
    <p:sldId id="277" r:id="rId13"/>
    <p:sldId id="281" r:id="rId14"/>
    <p:sldId id="276" r:id="rId15"/>
    <p:sldId id="291" r:id="rId16"/>
    <p:sldId id="283" r:id="rId17"/>
    <p:sldId id="284" r:id="rId18"/>
    <p:sldId id="293" r:id="rId19"/>
    <p:sldId id="285" r:id="rId20"/>
    <p:sldId id="286" r:id="rId21"/>
    <p:sldId id="289" r:id="rId22"/>
    <p:sldId id="288" r:id="rId23"/>
    <p:sldId id="295" r:id="rId24"/>
    <p:sldId id="296"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Styl pośredni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9CF1AB2-1976-4502-BF36-3FF5EA218861}" styleName="Styl pośredni 4 — Ak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A107856-5554-42FB-B03E-39F5DBC370BA}" styleName="Styl pośredni 4 — Ak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0505E3EF-67EA-436B-97B2-0124C06EBD24}" styleName="Styl pośredni 4 — Ak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22838BEF-8BB2-4498-84A7-C5851F593DF1}" styleName="Styl pośredni 4 — Ak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3C2FFA5D-87B4-456A-9821-1D502468CF0F}" styleName="Styl z motywem 1 — Ak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Bez stylu, bez siatki">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84E427A-3D55-4303-BF80-6455036E1DE7}" styleName="Styl z motywem 1 — Ak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775DCB02-9BB8-47FD-8907-85C794F793BA}" styleName="Styl z motywem 1 — Ak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D113A9D2-9D6B-4929-AA2D-F23B5EE8CBE7}" styleName="Styl z motywem 2 — Ak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25E5076-3810-47DD-B79F-674D7AD40C01}" styleName="Styl ciemny 1 — Ak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Styl ciemny 1 — Ak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Styl ciemny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8603FDC-E32A-4AB5-989C-0864C3EAD2B8}" styleName="Styl z motywem 2 — Ak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E9639D4-E3E2-4D34-9284-5A2195B3D0D7}" styleName="Styl jasny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012ECD-51FC-41F1-AA8D-1B2483CD663E}" styleName="Styl jasny 2 — Ak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073A0DAA-6AF3-43AB-8588-CEC1D06C72B9}" styleName="Styl pośredni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E25E649-3F16-4E02-A733-19D2CDBF48F0}" styleName="Styl pośredni 3 — Ak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EC20E35-A176-4012-BC5E-935CFFF8708E}" styleName="Styl pośredni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85BE263C-DBD7-4A20-BB59-AAB30ACAA65A}" styleName="Styl pośredni 3 — Ak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215" autoAdjust="0"/>
  </p:normalViewPr>
  <p:slideViewPr>
    <p:cSldViewPr snapToGrid="0">
      <p:cViewPr varScale="1">
        <p:scale>
          <a:sx n="106" d="100"/>
          <a:sy n="106" d="100"/>
        </p:scale>
        <p:origin x="73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D:\Doktorat-badania\Doktorat%20analiza_danych_Spektrometr%20MAS\Wyniki%20analiz\Krew%201.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r>
              <a:rPr lang="pl-PL" dirty="0" err="1"/>
              <a:t>Patients</a:t>
            </a:r>
            <a:endParaRPr lang="pl-PL" dirty="0"/>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endParaRPr lang="pl-PL"/>
        </a:p>
      </c:txPr>
    </c:title>
    <c:autoTitleDeleted val="0"/>
    <c:plotArea>
      <c:layout/>
      <c:pieChart>
        <c:varyColors val="1"/>
        <c:ser>
          <c:idx val="0"/>
          <c:order val="0"/>
          <c:tx>
            <c:strRef>
              <c:f>Arkusz1!$B$1</c:f>
              <c:strCache>
                <c:ptCount val="1"/>
                <c:pt idx="0">
                  <c:v>Sprzedaż</c:v>
                </c:pt>
              </c:strCache>
            </c:strRef>
          </c:tx>
          <c:dPt>
            <c:idx val="0"/>
            <c:bubble3D val="0"/>
            <c:spPr>
              <a:gradFill rotWithShape="1">
                <a:gsLst>
                  <a:gs pos="0">
                    <a:schemeClr val="accent1">
                      <a:tint val="96000"/>
                      <a:lumMod val="104000"/>
                    </a:schemeClr>
                  </a:gs>
                  <a:gs pos="100000">
                    <a:schemeClr val="accent1">
                      <a:shade val="84000"/>
                      <a:lumMod val="84000"/>
                    </a:schemeClr>
                  </a:gs>
                </a:gsLst>
                <a:lin ang="5400000" scaled="0"/>
              </a:gradFill>
              <a:ln>
                <a:noFill/>
              </a:ln>
              <a:effectLst>
                <a:innerShdw blurRad="50800" dist="25400" dir="13500000">
                  <a:srgbClr val="000000">
                    <a:alpha val="55000"/>
                  </a:srgbClr>
                </a:innerShdw>
              </a:effectLst>
            </c:spPr>
            <c:extLst>
              <c:ext xmlns:c16="http://schemas.microsoft.com/office/drawing/2014/chart" uri="{C3380CC4-5D6E-409C-BE32-E72D297353CC}">
                <c16:uniqueId val="{00000001-53C8-4FA6-B2E4-165C270F353F}"/>
              </c:ext>
            </c:extLst>
          </c:dPt>
          <c:dPt>
            <c:idx val="1"/>
            <c:bubble3D val="0"/>
            <c:spPr>
              <a:gradFill rotWithShape="1">
                <a:gsLst>
                  <a:gs pos="0">
                    <a:schemeClr val="accent2">
                      <a:tint val="96000"/>
                      <a:lumMod val="104000"/>
                    </a:schemeClr>
                  </a:gs>
                  <a:gs pos="100000">
                    <a:schemeClr val="accent2">
                      <a:shade val="84000"/>
                      <a:lumMod val="84000"/>
                    </a:schemeClr>
                  </a:gs>
                </a:gsLst>
                <a:lin ang="5400000" scaled="0"/>
              </a:gradFill>
              <a:ln>
                <a:noFill/>
              </a:ln>
              <a:effectLst>
                <a:innerShdw blurRad="50800" dist="25400" dir="13500000">
                  <a:srgbClr val="000000">
                    <a:alpha val="55000"/>
                  </a:srgbClr>
                </a:innerShdw>
              </a:effectLst>
            </c:spPr>
            <c:extLst>
              <c:ext xmlns:c16="http://schemas.microsoft.com/office/drawing/2014/chart" uri="{C3380CC4-5D6E-409C-BE32-E72D297353CC}">
                <c16:uniqueId val="{00000003-53C8-4FA6-B2E4-165C270F353F}"/>
              </c:ext>
            </c:extLst>
          </c:dPt>
          <c:dPt>
            <c:idx val="2"/>
            <c:bubble3D val="0"/>
            <c:spPr>
              <a:gradFill rotWithShape="1">
                <a:gsLst>
                  <a:gs pos="0">
                    <a:schemeClr val="accent3">
                      <a:tint val="96000"/>
                      <a:lumMod val="104000"/>
                    </a:schemeClr>
                  </a:gs>
                  <a:gs pos="100000">
                    <a:schemeClr val="accent3">
                      <a:shade val="84000"/>
                      <a:lumMod val="84000"/>
                    </a:schemeClr>
                  </a:gs>
                </a:gsLst>
                <a:lin ang="5400000" scaled="0"/>
              </a:gradFill>
              <a:ln>
                <a:noFill/>
              </a:ln>
              <a:effectLst>
                <a:innerShdw blurRad="50800" dist="25400" dir="13500000">
                  <a:srgbClr val="000000">
                    <a:alpha val="55000"/>
                  </a:srgbClr>
                </a:innerShdw>
              </a:effectLst>
            </c:spPr>
            <c:extLst>
              <c:ext xmlns:c16="http://schemas.microsoft.com/office/drawing/2014/chart" uri="{C3380CC4-5D6E-409C-BE32-E72D297353CC}">
                <c16:uniqueId val="{00000005-53C8-4FA6-B2E4-165C270F353F}"/>
              </c:ext>
            </c:extLst>
          </c:dPt>
          <c:dPt>
            <c:idx val="3"/>
            <c:bubble3D val="0"/>
            <c:spPr>
              <a:gradFill rotWithShape="1">
                <a:gsLst>
                  <a:gs pos="0">
                    <a:schemeClr val="accent4">
                      <a:tint val="96000"/>
                      <a:lumMod val="104000"/>
                    </a:schemeClr>
                  </a:gs>
                  <a:gs pos="100000">
                    <a:schemeClr val="accent4">
                      <a:shade val="84000"/>
                      <a:lumMod val="84000"/>
                    </a:schemeClr>
                  </a:gs>
                </a:gsLst>
                <a:lin ang="5400000" scaled="0"/>
              </a:gradFill>
              <a:ln>
                <a:noFill/>
              </a:ln>
              <a:effectLst>
                <a:innerShdw blurRad="50800" dist="25400" dir="13500000">
                  <a:srgbClr val="000000">
                    <a:alpha val="55000"/>
                  </a:srgbClr>
                </a:innerShdw>
              </a:effectLst>
            </c:spPr>
            <c:extLst>
              <c:ext xmlns:c16="http://schemas.microsoft.com/office/drawing/2014/chart" uri="{C3380CC4-5D6E-409C-BE32-E72D297353CC}">
                <c16:uniqueId val="{00000007-53C8-4FA6-B2E4-165C270F353F}"/>
              </c:ext>
            </c:extLst>
          </c:dPt>
          <c:dLbls>
            <c:delete val="1"/>
          </c:dLbls>
          <c:cat>
            <c:strRef>
              <c:f>Arkusz1!$A$2:$A$5</c:f>
              <c:strCache>
                <c:ptCount val="2"/>
                <c:pt idx="0">
                  <c:v>1. Collected (95)</c:v>
                </c:pt>
                <c:pt idx="1">
                  <c:v>2. Missing (5)</c:v>
                </c:pt>
              </c:strCache>
            </c:strRef>
          </c:cat>
          <c:val>
            <c:numRef>
              <c:f>Arkusz1!$B$2:$B$5</c:f>
              <c:numCache>
                <c:formatCode>General</c:formatCode>
                <c:ptCount val="4"/>
                <c:pt idx="0">
                  <c:v>95</c:v>
                </c:pt>
                <c:pt idx="1">
                  <c:v>5</c:v>
                </c:pt>
              </c:numCache>
            </c:numRef>
          </c:val>
          <c:extLst>
            <c:ext xmlns:c16="http://schemas.microsoft.com/office/drawing/2014/chart" uri="{C3380CC4-5D6E-409C-BE32-E72D297353CC}">
              <c16:uniqueId val="{00000008-53C8-4FA6-B2E4-165C270F353F}"/>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b"/>
      <c:legendEntry>
        <c:idx val="2"/>
        <c:delete val="1"/>
      </c:legendEntry>
      <c:legendEntry>
        <c:idx val="3"/>
        <c:delete val="1"/>
      </c:legendEntry>
      <c:overlay val="0"/>
      <c:spPr>
        <a:noFill/>
        <a:ln>
          <a:noFill/>
        </a:ln>
        <a:effectLst/>
      </c:spPr>
      <c:txPr>
        <a:bodyPr rot="0" spcFirstLastPara="1" vertOverflow="ellipsis" vert="horz" wrap="square" anchor="ctr" anchorCtr="1"/>
        <a:lstStyle/>
        <a:p>
          <a:pPr>
            <a:defRPr sz="2000" b="1" i="0" u="none" strike="noStrike" kern="1200" baseline="0">
              <a:solidFill>
                <a:schemeClr val="tx2"/>
              </a:solidFill>
              <a:latin typeface="+mn-lt"/>
              <a:ea typeface="+mn-ea"/>
              <a:cs typeface="+mn-cs"/>
            </a:defRPr>
          </a:pPr>
          <a:endParaRPr lang="pl-P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pl-PL"/>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r>
              <a:rPr lang="pl-PL" dirty="0"/>
              <a:t>Control</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endParaRPr lang="pl-PL"/>
        </a:p>
      </c:txPr>
    </c:title>
    <c:autoTitleDeleted val="0"/>
    <c:plotArea>
      <c:layout/>
      <c:pieChart>
        <c:varyColors val="1"/>
        <c:ser>
          <c:idx val="0"/>
          <c:order val="0"/>
          <c:tx>
            <c:strRef>
              <c:f>Arkusz1!$B$1</c:f>
              <c:strCache>
                <c:ptCount val="1"/>
                <c:pt idx="0">
                  <c:v>Sprzedaż</c:v>
                </c:pt>
              </c:strCache>
            </c:strRef>
          </c:tx>
          <c:dPt>
            <c:idx val="0"/>
            <c:bubble3D val="0"/>
            <c:spPr>
              <a:gradFill rotWithShape="1">
                <a:gsLst>
                  <a:gs pos="0">
                    <a:schemeClr val="accent1">
                      <a:tint val="96000"/>
                      <a:lumMod val="104000"/>
                    </a:schemeClr>
                  </a:gs>
                  <a:gs pos="100000">
                    <a:schemeClr val="accent1">
                      <a:shade val="84000"/>
                      <a:lumMod val="84000"/>
                    </a:schemeClr>
                  </a:gs>
                </a:gsLst>
                <a:lin ang="5400000" scaled="0"/>
              </a:gradFill>
              <a:ln>
                <a:noFill/>
              </a:ln>
              <a:effectLst>
                <a:innerShdw blurRad="50800" dist="25400" dir="13500000">
                  <a:srgbClr val="000000">
                    <a:alpha val="55000"/>
                  </a:srgbClr>
                </a:innerShdw>
              </a:effectLst>
            </c:spPr>
            <c:extLst>
              <c:ext xmlns:c16="http://schemas.microsoft.com/office/drawing/2014/chart" uri="{C3380CC4-5D6E-409C-BE32-E72D297353CC}">
                <c16:uniqueId val="{00000001-6566-4E2D-8EF2-7B01242F8B0A}"/>
              </c:ext>
            </c:extLst>
          </c:dPt>
          <c:dPt>
            <c:idx val="1"/>
            <c:bubble3D val="0"/>
            <c:spPr>
              <a:gradFill rotWithShape="1">
                <a:gsLst>
                  <a:gs pos="0">
                    <a:schemeClr val="accent2">
                      <a:tint val="96000"/>
                      <a:lumMod val="104000"/>
                    </a:schemeClr>
                  </a:gs>
                  <a:gs pos="100000">
                    <a:schemeClr val="accent2">
                      <a:shade val="84000"/>
                      <a:lumMod val="84000"/>
                    </a:schemeClr>
                  </a:gs>
                </a:gsLst>
                <a:lin ang="5400000" scaled="0"/>
              </a:gradFill>
              <a:ln>
                <a:noFill/>
              </a:ln>
              <a:effectLst>
                <a:innerShdw blurRad="50800" dist="25400" dir="13500000">
                  <a:srgbClr val="000000">
                    <a:alpha val="55000"/>
                  </a:srgbClr>
                </a:innerShdw>
              </a:effectLst>
            </c:spPr>
            <c:extLst>
              <c:ext xmlns:c16="http://schemas.microsoft.com/office/drawing/2014/chart" uri="{C3380CC4-5D6E-409C-BE32-E72D297353CC}">
                <c16:uniqueId val="{00000003-6566-4E2D-8EF2-7B01242F8B0A}"/>
              </c:ext>
            </c:extLst>
          </c:dPt>
          <c:dPt>
            <c:idx val="2"/>
            <c:bubble3D val="0"/>
            <c:spPr>
              <a:gradFill rotWithShape="1">
                <a:gsLst>
                  <a:gs pos="0">
                    <a:schemeClr val="accent3">
                      <a:tint val="96000"/>
                      <a:lumMod val="104000"/>
                    </a:schemeClr>
                  </a:gs>
                  <a:gs pos="100000">
                    <a:schemeClr val="accent3">
                      <a:shade val="84000"/>
                      <a:lumMod val="84000"/>
                    </a:schemeClr>
                  </a:gs>
                </a:gsLst>
                <a:lin ang="5400000" scaled="0"/>
              </a:gradFill>
              <a:ln>
                <a:noFill/>
              </a:ln>
              <a:effectLst>
                <a:innerShdw blurRad="50800" dist="25400" dir="13500000">
                  <a:srgbClr val="000000">
                    <a:alpha val="55000"/>
                  </a:srgbClr>
                </a:innerShdw>
              </a:effectLst>
            </c:spPr>
            <c:extLst>
              <c:ext xmlns:c16="http://schemas.microsoft.com/office/drawing/2014/chart" uri="{C3380CC4-5D6E-409C-BE32-E72D297353CC}">
                <c16:uniqueId val="{00000005-6566-4E2D-8EF2-7B01242F8B0A}"/>
              </c:ext>
            </c:extLst>
          </c:dPt>
          <c:dPt>
            <c:idx val="3"/>
            <c:bubble3D val="0"/>
            <c:spPr>
              <a:gradFill rotWithShape="1">
                <a:gsLst>
                  <a:gs pos="0">
                    <a:schemeClr val="accent4">
                      <a:tint val="96000"/>
                      <a:lumMod val="104000"/>
                    </a:schemeClr>
                  </a:gs>
                  <a:gs pos="100000">
                    <a:schemeClr val="accent4">
                      <a:shade val="84000"/>
                      <a:lumMod val="84000"/>
                    </a:schemeClr>
                  </a:gs>
                </a:gsLst>
                <a:lin ang="5400000" scaled="0"/>
              </a:gradFill>
              <a:ln>
                <a:noFill/>
              </a:ln>
              <a:effectLst>
                <a:innerShdw blurRad="50800" dist="25400" dir="13500000">
                  <a:srgbClr val="000000">
                    <a:alpha val="55000"/>
                  </a:srgbClr>
                </a:innerShdw>
              </a:effectLst>
            </c:spPr>
            <c:extLst>
              <c:ext xmlns:c16="http://schemas.microsoft.com/office/drawing/2014/chart" uri="{C3380CC4-5D6E-409C-BE32-E72D297353CC}">
                <c16:uniqueId val="{00000007-6566-4E2D-8EF2-7B01242F8B0A}"/>
              </c:ext>
            </c:extLst>
          </c:dPt>
          <c:dLbls>
            <c:delete val="1"/>
          </c:dLbls>
          <c:cat>
            <c:strRef>
              <c:f>Arkusz1!$A$2:$A$5</c:f>
              <c:strCache>
                <c:ptCount val="2"/>
                <c:pt idx="0">
                  <c:v>1. Collected (57)</c:v>
                </c:pt>
                <c:pt idx="1">
                  <c:v>2. Missing (3)</c:v>
                </c:pt>
              </c:strCache>
            </c:strRef>
          </c:cat>
          <c:val>
            <c:numRef>
              <c:f>Arkusz1!$B$2:$B$5</c:f>
              <c:numCache>
                <c:formatCode>General</c:formatCode>
                <c:ptCount val="4"/>
                <c:pt idx="0">
                  <c:v>57</c:v>
                </c:pt>
                <c:pt idx="1">
                  <c:v>3</c:v>
                </c:pt>
              </c:numCache>
            </c:numRef>
          </c:val>
          <c:extLst>
            <c:ext xmlns:c16="http://schemas.microsoft.com/office/drawing/2014/chart" uri="{C3380CC4-5D6E-409C-BE32-E72D297353CC}">
              <c16:uniqueId val="{00000008-6566-4E2D-8EF2-7B01242F8B0A}"/>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b"/>
      <c:legendEntry>
        <c:idx val="2"/>
        <c:delete val="1"/>
      </c:legendEntry>
      <c:legendEntry>
        <c:idx val="3"/>
        <c:delete val="1"/>
      </c:legendEntry>
      <c:overlay val="0"/>
      <c:spPr>
        <a:noFill/>
        <a:ln>
          <a:noFill/>
        </a:ln>
        <a:effectLst/>
      </c:spPr>
      <c:txPr>
        <a:bodyPr rot="0" spcFirstLastPara="1" vertOverflow="ellipsis" vert="horz" wrap="square" anchor="ctr" anchorCtr="1"/>
        <a:lstStyle/>
        <a:p>
          <a:pPr>
            <a:defRPr sz="2000" b="1" i="0" u="none" strike="noStrike" kern="1200" baseline="0">
              <a:solidFill>
                <a:schemeClr val="tx2"/>
              </a:solidFill>
              <a:latin typeface="+mn-lt"/>
              <a:ea typeface="+mn-ea"/>
              <a:cs typeface="+mn-cs"/>
            </a:defRPr>
          </a:pPr>
          <a:endParaRPr lang="pl-P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pl-PL"/>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spPr>
            <a:ln w="25400" cap="flat" cmpd="sng" algn="ctr">
              <a:noFill/>
              <a:prstDash val="sysDot"/>
              <a:round/>
            </a:ln>
            <a:effectLst/>
          </c:spPr>
          <c:marker>
            <c:symbol val="circle"/>
            <c:size val="5"/>
            <c:spPr>
              <a:gradFill rotWithShape="1">
                <a:gsLst>
                  <a:gs pos="0">
                    <a:schemeClr val="accent1">
                      <a:tint val="60000"/>
                      <a:lumMod val="110000"/>
                    </a:schemeClr>
                  </a:gs>
                  <a:gs pos="100000">
                    <a:schemeClr val="accent1">
                      <a:tint val="82000"/>
                    </a:schemeClr>
                  </a:gs>
                </a:gsLst>
                <a:lin ang="5400000" scaled="0"/>
              </a:gradFill>
              <a:ln w="9525" cap="flat" cmpd="sng" algn="ctr">
                <a:solidFill>
                  <a:schemeClr val="accent1">
                    <a:shade val="95000"/>
                  </a:schemeClr>
                </a:solidFill>
                <a:round/>
              </a:ln>
              <a:effectLst/>
            </c:spPr>
          </c:marker>
          <c:trendline>
            <c:spPr>
              <a:ln w="9525" cap="rnd">
                <a:solidFill>
                  <a:schemeClr val="accent1"/>
                </a:solidFill>
              </a:ln>
              <a:effectLst/>
            </c:spPr>
            <c:trendlineType val="linear"/>
            <c:dispRSqr val="0"/>
            <c:dispEq val="0"/>
          </c:trendline>
          <c:trendline>
            <c:spPr>
              <a:ln w="15875" cap="rnd" cmpd="sng" algn="ctr">
                <a:solidFill>
                  <a:schemeClr val="dk1"/>
                </a:solidFill>
                <a:prstDash val="solid"/>
              </a:ln>
              <a:effectLst/>
            </c:spPr>
            <c:trendlineType val="linear"/>
            <c:intercept val="63"/>
            <c:dispRSqr val="1"/>
            <c:dispEq val="1"/>
            <c:trendlineLbl>
              <c:layout>
                <c:manualLayout>
                  <c:x val="-0.2172472468123989"/>
                  <c:y val="0.17159622679409622"/>
                </c:manualLayout>
              </c:layout>
              <c:tx>
                <c:rich>
                  <a:bodyPr rot="0" spcFirstLastPara="1" vertOverflow="ellipsis" vert="horz" wrap="square" anchor="ctr" anchorCtr="1"/>
                  <a:lstStyle/>
                  <a:p>
                    <a:pPr>
                      <a:defRPr sz="1600" b="1" i="0" u="none" strike="noStrike" kern="1200" baseline="0">
                        <a:solidFill>
                          <a:schemeClr val="bg1"/>
                        </a:solidFill>
                        <a:latin typeface="+mn-lt"/>
                        <a:ea typeface="+mn-ea"/>
                        <a:cs typeface="+mn-cs"/>
                      </a:defRPr>
                    </a:pPr>
                    <a:r>
                      <a:rPr lang="en-US" sz="1600" b="1" dirty="0">
                        <a:solidFill>
                          <a:schemeClr val="bg1"/>
                        </a:solidFill>
                      </a:rPr>
                      <a:t>y = 70671x + 63</a:t>
                    </a:r>
                    <a:br>
                      <a:rPr lang="en-US" sz="1600" b="1" dirty="0">
                        <a:solidFill>
                          <a:schemeClr val="bg1"/>
                        </a:solidFill>
                      </a:rPr>
                    </a:br>
                    <a:r>
                      <a:rPr lang="en-US" sz="1600" b="1" dirty="0">
                        <a:solidFill>
                          <a:schemeClr val="bg1"/>
                        </a:solidFill>
                      </a:rPr>
                      <a:t>R² = 0.9999</a:t>
                    </a:r>
                  </a:p>
                </c:rich>
              </c:tx>
              <c:numFmt formatCode="General" sourceLinked="0"/>
              <c:spPr>
                <a:noFill/>
                <a:ln>
                  <a:noFill/>
                </a:ln>
                <a:effectLst/>
              </c:spPr>
              <c:txPr>
                <a:bodyPr rot="0" spcFirstLastPara="1" vertOverflow="ellipsis" vert="horz" wrap="square" anchor="ctr" anchorCtr="1"/>
                <a:lstStyle/>
                <a:p>
                  <a:pPr>
                    <a:defRPr sz="1600" b="1" i="0" u="none" strike="noStrike" kern="1200" baseline="0">
                      <a:solidFill>
                        <a:schemeClr val="bg1"/>
                      </a:solidFill>
                      <a:latin typeface="+mn-lt"/>
                      <a:ea typeface="+mn-ea"/>
                      <a:cs typeface="+mn-cs"/>
                    </a:defRPr>
                  </a:pPr>
                  <a:endParaRPr lang="pl-PL"/>
                </a:p>
              </c:txPr>
            </c:trendlineLbl>
          </c:trendline>
          <c:xVal>
            <c:numRef>
              <c:f>'6'!$B$38:$B$44</c:f>
              <c:numCache>
                <c:formatCode>General</c:formatCode>
                <c:ptCount val="7"/>
                <c:pt idx="0">
                  <c:v>0</c:v>
                </c:pt>
                <c:pt idx="1">
                  <c:v>2.0505</c:v>
                </c:pt>
                <c:pt idx="2">
                  <c:v>5.2683999999999997</c:v>
                </c:pt>
                <c:pt idx="3">
                  <c:v>11.1081</c:v>
                </c:pt>
                <c:pt idx="4">
                  <c:v>20.341200000000001</c:v>
                </c:pt>
                <c:pt idx="5">
                  <c:v>41.699800000000003</c:v>
                </c:pt>
                <c:pt idx="6">
                  <c:v>104.3973</c:v>
                </c:pt>
              </c:numCache>
            </c:numRef>
          </c:xVal>
          <c:yVal>
            <c:numRef>
              <c:f>'6'!$N$19:$N$25</c:f>
              <c:numCache>
                <c:formatCode>General</c:formatCode>
                <c:ptCount val="7"/>
                <c:pt idx="0">
                  <c:v>62.706536879181179</c:v>
                </c:pt>
                <c:pt idx="1">
                  <c:v>140599.03060411129</c:v>
                </c:pt>
                <c:pt idx="2">
                  <c:v>366501.7869363022</c:v>
                </c:pt>
                <c:pt idx="3">
                  <c:v>758955.74126707332</c:v>
                </c:pt>
                <c:pt idx="4">
                  <c:v>1410611.0925070136</c:v>
                </c:pt>
                <c:pt idx="5">
                  <c:v>2986647.9934347123</c:v>
                </c:pt>
                <c:pt idx="6">
                  <c:v>7370520.6700914521</c:v>
                </c:pt>
              </c:numCache>
            </c:numRef>
          </c:yVal>
          <c:smooth val="0"/>
          <c:extLst>
            <c:ext xmlns:c16="http://schemas.microsoft.com/office/drawing/2014/chart" uri="{C3380CC4-5D6E-409C-BE32-E72D297353CC}">
              <c16:uniqueId val="{00000002-5DCE-49F7-B7AB-EF75C1FE15F1}"/>
            </c:ext>
          </c:extLst>
        </c:ser>
        <c:dLbls>
          <c:showLegendKey val="0"/>
          <c:showVal val="0"/>
          <c:showCatName val="0"/>
          <c:showSerName val="0"/>
          <c:showPercent val="0"/>
          <c:showBubbleSize val="0"/>
        </c:dLbls>
        <c:axId val="458126384"/>
        <c:axId val="458125304"/>
      </c:scatterChart>
      <c:valAx>
        <c:axId val="458126384"/>
        <c:scaling>
          <c:orientation val="minMax"/>
        </c:scaling>
        <c:delete val="0"/>
        <c:axPos val="b"/>
        <c:majorGridlines>
          <c:spPr>
            <a:ln w="9525" cap="flat" cmpd="sng" algn="ctr">
              <a:solidFill>
                <a:schemeClr val="dk1">
                  <a:lumMod val="15000"/>
                  <a:lumOff val="85000"/>
                </a:schemeClr>
              </a:solidFill>
              <a:round/>
            </a:ln>
            <a:effectLst/>
          </c:spPr>
        </c:majorGridlines>
        <c:title>
          <c:tx>
            <c:rich>
              <a:bodyPr rot="0" spcFirstLastPara="1" vertOverflow="ellipsis" vert="horz" wrap="square" anchor="ctr" anchorCtr="1"/>
              <a:lstStyle/>
              <a:p>
                <a:pPr marL="0" algn="l" defTabSz="457200" rtl="0" eaLnBrk="1" latinLnBrk="0" hangingPunct="1">
                  <a:defRPr lang="pl-PL" sz="2000" b="0" i="0" u="none" strike="noStrike" kern="1200" cap="none" baseline="0" dirty="0" err="1" smtClean="0">
                    <a:solidFill>
                      <a:schemeClr val="bg1"/>
                    </a:solidFill>
                    <a:latin typeface="+mn-lt"/>
                    <a:ea typeface="+mn-ea"/>
                    <a:cs typeface="+mn-cs"/>
                  </a:defRPr>
                </a:pPr>
                <a:r>
                  <a:rPr lang="pl-PL" sz="1800" b="0" i="0" u="none" strike="noStrike" kern="1200" cap="none" baseline="0" dirty="0" err="1">
                    <a:solidFill>
                      <a:schemeClr val="bg1"/>
                    </a:solidFill>
                    <a:latin typeface="+mn-lt"/>
                    <a:ea typeface="+mn-ea"/>
                    <a:cs typeface="+mn-cs"/>
                  </a:rPr>
                  <a:t>Concentration</a:t>
                </a:r>
                <a:r>
                  <a:rPr lang="pl-PL" sz="1800" b="0" i="0" u="none" strike="noStrike" kern="1200" cap="none" baseline="0" dirty="0">
                    <a:solidFill>
                      <a:schemeClr val="bg1"/>
                    </a:solidFill>
                    <a:latin typeface="+mn-lt"/>
                    <a:ea typeface="+mn-ea"/>
                    <a:cs typeface="+mn-cs"/>
                  </a:rPr>
                  <a:t> Co of the </a:t>
                </a:r>
                <a:r>
                  <a:rPr lang="pl-PL" sz="1800" b="0" i="0" u="none" strike="noStrike" kern="1200" cap="none" baseline="0" dirty="0" err="1">
                    <a:solidFill>
                      <a:schemeClr val="bg1"/>
                    </a:solidFill>
                    <a:latin typeface="+mn-lt"/>
                    <a:ea typeface="+mn-ea"/>
                    <a:cs typeface="+mn-cs"/>
                  </a:rPr>
                  <a:t>calibration</a:t>
                </a:r>
                <a:r>
                  <a:rPr lang="pl-PL" sz="1800" b="0" i="0" u="none" strike="noStrike" kern="1200" cap="none" baseline="0" dirty="0">
                    <a:solidFill>
                      <a:schemeClr val="bg1"/>
                    </a:solidFill>
                    <a:latin typeface="+mn-lt"/>
                    <a:ea typeface="+mn-ea"/>
                    <a:cs typeface="+mn-cs"/>
                  </a:rPr>
                  <a:t> standard [</a:t>
                </a:r>
                <a:r>
                  <a:rPr lang="pl-PL" sz="1800" b="0" i="0" u="none" strike="noStrike" kern="1200" cap="none" baseline="0" dirty="0" err="1">
                    <a:solidFill>
                      <a:schemeClr val="bg1"/>
                    </a:solidFill>
                    <a:latin typeface="+mn-lt"/>
                    <a:ea typeface="+mn-ea"/>
                    <a:cs typeface="+mn-cs"/>
                  </a:rPr>
                  <a:t>ppb</a:t>
                </a:r>
                <a:r>
                  <a:rPr lang="pl-PL" sz="1800" b="0" i="0" u="none" strike="noStrike" kern="1200" cap="none" baseline="0" dirty="0">
                    <a:solidFill>
                      <a:schemeClr val="bg1"/>
                    </a:solidFill>
                    <a:latin typeface="+mn-lt"/>
                    <a:ea typeface="+mn-ea"/>
                    <a:cs typeface="+mn-cs"/>
                  </a:rPr>
                  <a:t>]</a:t>
                </a:r>
              </a:p>
            </c:rich>
          </c:tx>
          <c:layout>
            <c:manualLayout>
              <c:xMode val="edge"/>
              <c:yMode val="edge"/>
              <c:x val="0.24718404332943342"/>
              <c:y val="0.81159143246836984"/>
            </c:manualLayout>
          </c:layout>
          <c:overlay val="0"/>
          <c:spPr>
            <a:noFill/>
            <a:ln>
              <a:noFill/>
            </a:ln>
            <a:effectLst/>
          </c:spPr>
          <c:txPr>
            <a:bodyPr rot="0" spcFirstLastPara="1" vertOverflow="ellipsis" vert="horz" wrap="square" anchor="ctr" anchorCtr="1"/>
            <a:lstStyle/>
            <a:p>
              <a:pPr marL="0" algn="l" defTabSz="457200" rtl="0" eaLnBrk="1" latinLnBrk="0" hangingPunct="1">
                <a:defRPr lang="pl-PL" sz="2000" b="0" i="0" u="none" strike="noStrike" kern="1200" cap="none" baseline="0" dirty="0" err="1" smtClean="0">
                  <a:solidFill>
                    <a:schemeClr val="bg1"/>
                  </a:solidFill>
                  <a:latin typeface="+mn-lt"/>
                  <a:ea typeface="+mn-ea"/>
                  <a:cs typeface="+mn-cs"/>
                </a:defRPr>
              </a:pPr>
              <a:endParaRPr lang="pl-PL"/>
            </a:p>
          </c:txPr>
        </c:title>
        <c:numFmt formatCode="General" sourceLinked="1"/>
        <c:majorTickMark val="none"/>
        <c:minorTickMark val="none"/>
        <c:tickLblPos val="nextTo"/>
        <c:spPr>
          <a:noFill/>
          <a:ln w="9525" cap="rnd">
            <a:solidFill>
              <a:schemeClr val="dk1">
                <a:lumMod val="25000"/>
                <a:lumOff val="75000"/>
              </a:schemeClr>
            </a:solidFill>
            <a:round/>
          </a:ln>
          <a:effectLst/>
        </c:spPr>
        <c:txPr>
          <a:bodyPr rot="-60000000" spcFirstLastPara="1" vertOverflow="ellipsis" vert="horz" wrap="square" anchor="ctr" anchorCtr="1"/>
          <a:lstStyle/>
          <a:p>
            <a:pPr>
              <a:defRPr sz="1400" b="0" i="0" u="none" strike="noStrike" kern="1200" spc="0" baseline="0">
                <a:solidFill>
                  <a:schemeClr val="bg1"/>
                </a:solidFill>
                <a:latin typeface="+mn-lt"/>
                <a:ea typeface="+mn-ea"/>
                <a:cs typeface="+mn-cs"/>
              </a:defRPr>
            </a:pPr>
            <a:endParaRPr lang="pl-PL"/>
          </a:p>
        </c:txPr>
        <c:crossAx val="458125304"/>
        <c:crosses val="autoZero"/>
        <c:crossBetween val="midCat"/>
      </c:valAx>
      <c:valAx>
        <c:axId val="458125304"/>
        <c:scaling>
          <c:orientation val="minMax"/>
          <c:min val="0"/>
        </c:scaling>
        <c:delete val="0"/>
        <c:axPos val="l"/>
        <c:majorGridlines>
          <c:spPr>
            <a:ln w="9525" cap="flat" cmpd="sng" algn="ctr">
              <a:solidFill>
                <a:schemeClr val="dk1">
                  <a:lumMod val="15000"/>
                  <a:lumOff val="85000"/>
                </a:schemeClr>
              </a:solidFill>
              <a:round/>
            </a:ln>
            <a:effectLst/>
          </c:spPr>
        </c:majorGridlines>
        <c:title>
          <c:tx>
            <c:rich>
              <a:bodyPr rot="-5400000" spcFirstLastPara="1" vertOverflow="ellipsis" vert="horz" wrap="square" anchor="ctr" anchorCtr="1"/>
              <a:lstStyle/>
              <a:p>
                <a:pPr marL="0" algn="l" defTabSz="457200" rtl="0" eaLnBrk="1" latinLnBrk="0" hangingPunct="1">
                  <a:defRPr lang="pl-PL" sz="1800" b="0" i="0" u="none" strike="noStrike" kern="1200" cap="none" baseline="0" dirty="0" err="1">
                    <a:solidFill>
                      <a:schemeClr val="bg1"/>
                    </a:solidFill>
                    <a:latin typeface="+mn-lt"/>
                    <a:ea typeface="+mn-ea"/>
                    <a:cs typeface="+mn-cs"/>
                  </a:defRPr>
                </a:pPr>
                <a:r>
                  <a:rPr lang="pl-PL" sz="1800" kern="1200" cap="none" dirty="0" err="1">
                    <a:solidFill>
                      <a:schemeClr val="bg1"/>
                    </a:solidFill>
                    <a:latin typeface="+mn-lt"/>
                    <a:ea typeface="+mn-ea"/>
                    <a:cs typeface="+mn-cs"/>
                  </a:rPr>
                  <a:t>Counts (CPS)</a:t>
                </a:r>
              </a:p>
            </c:rich>
          </c:tx>
          <c:layout>
            <c:manualLayout>
              <c:xMode val="edge"/>
              <c:yMode val="edge"/>
              <c:x val="9.3509346885071124E-3"/>
              <c:y val="0.16224396933369351"/>
            </c:manualLayout>
          </c:layout>
          <c:overlay val="0"/>
          <c:spPr>
            <a:noFill/>
            <a:ln>
              <a:noFill/>
            </a:ln>
            <a:effectLst/>
          </c:spPr>
          <c:txPr>
            <a:bodyPr rot="-5400000" spcFirstLastPara="1" vertOverflow="ellipsis" vert="horz" wrap="square" anchor="ctr" anchorCtr="1"/>
            <a:lstStyle/>
            <a:p>
              <a:pPr marL="0" algn="l" defTabSz="457200" rtl="0" eaLnBrk="1" latinLnBrk="0" hangingPunct="1">
                <a:defRPr lang="pl-PL" sz="1800" b="0" i="0" u="none" strike="noStrike" kern="1200" cap="none" baseline="0" dirty="0" err="1">
                  <a:solidFill>
                    <a:schemeClr val="bg1"/>
                  </a:solidFill>
                  <a:latin typeface="+mn-lt"/>
                  <a:ea typeface="+mn-ea"/>
                  <a:cs typeface="+mn-cs"/>
                </a:defRPr>
              </a:pPr>
              <a:endParaRPr lang="pl-PL"/>
            </a:p>
          </c:txPr>
        </c:title>
        <c:numFmt formatCode="0.00E+00" sourceLinked="0"/>
        <c:majorTickMark val="none"/>
        <c:minorTickMark val="none"/>
        <c:tickLblPos val="nextTo"/>
        <c:spPr>
          <a:noFill/>
          <a:ln w="9525" cap="rnd">
            <a:solidFill>
              <a:schemeClr val="dk1">
                <a:lumMod val="25000"/>
                <a:lumOff val="75000"/>
              </a:schemeClr>
            </a:solidFill>
            <a:round/>
          </a:ln>
          <a:effectLst/>
        </c:spPr>
        <c:txPr>
          <a:bodyPr rot="-60000000" spcFirstLastPara="1" vertOverflow="ellipsis" vert="horz" wrap="square" anchor="ctr" anchorCtr="1"/>
          <a:lstStyle/>
          <a:p>
            <a:pPr>
              <a:defRPr sz="1400" b="0" i="0" u="none" strike="noStrike" kern="1200" spc="0" baseline="0">
                <a:solidFill>
                  <a:schemeClr val="bg1"/>
                </a:solidFill>
                <a:latin typeface="+mn-lt"/>
                <a:ea typeface="+mn-ea"/>
                <a:cs typeface="+mn-cs"/>
              </a:defRPr>
            </a:pPr>
            <a:endParaRPr lang="pl-PL"/>
          </a:p>
        </c:txPr>
        <c:crossAx val="458126384"/>
        <c:crosses val="autoZero"/>
        <c:crossBetween val="midCat"/>
      </c:valAx>
      <c:spPr>
        <a:gradFill>
          <a:gsLst>
            <a:gs pos="100000">
              <a:schemeClr val="lt1">
                <a:lumMod val="95000"/>
              </a:schemeClr>
            </a:gs>
            <a:gs pos="0">
              <a:schemeClr val="lt1">
                <a:alpha val="0"/>
              </a:schemeClr>
            </a:gs>
          </a:gsLst>
          <a:lin ang="5400000" scaled="0"/>
        </a:gra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a:noFill/>
    </a:ln>
    <a:effectLst/>
  </c:spPr>
  <c:txPr>
    <a:bodyPr/>
    <a:lstStyle/>
    <a:p>
      <a:pPr>
        <a:defRPr/>
      </a:pPr>
      <a:endParaRPr lang="pl-PL"/>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5">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2.xml><?xml version="1.0" encoding="utf-8"?>
<cs:chartStyle xmlns:cs="http://schemas.microsoft.com/office/drawing/2012/chartStyle" xmlns:a="http://schemas.openxmlformats.org/drawingml/2006/main" id="255">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3.xml><?xml version="1.0" encoding="utf-8"?>
<cs:chartStyle xmlns:cs="http://schemas.microsoft.com/office/drawing/2012/chartStyle" xmlns:a="http://schemas.openxmlformats.org/drawingml/2006/main" id="246">
  <cs:axisTitle>
    <cs:lnRef idx="0"/>
    <cs:fillRef idx="0"/>
    <cs:effectRef idx="0"/>
    <cs:fontRef idx="minor">
      <a:schemeClr val="dk1">
        <a:lumMod val="65000"/>
        <a:lumOff val="35000"/>
      </a:schemeClr>
    </cs:fontRef>
    <cs:defRPr sz="1197" kern="1200"/>
  </cs:axisTitle>
  <cs:categoryAxis>
    <cs:lnRef idx="0"/>
    <cs:fillRef idx="0"/>
    <cs:effectRef idx="0"/>
    <cs:fontRef idx="minor">
      <a:schemeClr val="dk1">
        <a:lumMod val="65000"/>
        <a:lumOff val="35000"/>
      </a:schemeClr>
    </cs:fontRef>
    <cs:spPr>
      <a:ln w="9525" cap="rnd">
        <a:solidFill>
          <a:schemeClr val="dk1">
            <a:lumMod val="20000"/>
            <a:lumOff val="80000"/>
          </a:schemeClr>
        </a:solidFill>
        <a:round/>
      </a:ln>
    </cs:spPr>
    <cs:defRPr sz="1197" kern="1200"/>
  </cs:categoryAxis>
  <cs:chartArea mods="allowNoLineOverride">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65000"/>
        <a:lumOff val="3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effectRef idx="1"/>
    <cs:fontRef idx="minor">
      <a:schemeClr val="dk1"/>
    </cs:fontRef>
    <cs:spPr>
      <a:ln w="9525" cap="flat" cmpd="sng" algn="ctr">
        <a:solidFill>
          <a:schemeClr val="phClr">
            <a:alpha val="70000"/>
          </a:schemeClr>
        </a:solidFill>
        <a:prstDash val="sysDot"/>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rnd">
        <a:solidFill>
          <a:schemeClr val="dk1">
            <a:lumMod val="15000"/>
            <a:lumOff val="85000"/>
          </a:schemeClr>
        </a:solidFill>
        <a:round/>
      </a:ln>
    </cs:spPr>
    <cs:defRPr sz="1197" kern="1200"/>
  </cs:dataTable>
  <cs:downBar>
    <cs:lnRef idx="0"/>
    <cs:fillRef idx="0"/>
    <cs:effectRef idx="0"/>
    <cs:fontRef idx="minor">
      <a:schemeClr val="dk1"/>
    </cs:fontRef>
    <cs:spPr>
      <a:solidFill>
        <a:schemeClr val="dk1">
          <a:lumMod val="75000"/>
          <a:lumOff val="25000"/>
        </a:schemeClr>
      </a:solidFill>
      <a:ln w="9525" cap="rnd">
        <a:solidFill>
          <a:schemeClr val="dk1">
            <a:lumMod val="65000"/>
            <a:lumOff val="35000"/>
          </a:schemeClr>
        </a:solidFill>
        <a:round/>
      </a:ln>
    </cs:spPr>
  </cs:downBar>
  <cs:dropLine>
    <cs:lnRef idx="0"/>
    <cs:fillRef idx="0"/>
    <cs:effectRef idx="0"/>
    <cs:fontRef idx="minor">
      <a:schemeClr val="dk1"/>
    </cs:fontRef>
    <cs:spPr>
      <a:ln w="9525" cap="rnd">
        <a:solidFill>
          <a:schemeClr val="dk1">
            <a:lumMod val="35000"/>
            <a:lumOff val="65000"/>
          </a:schemeClr>
        </a:solidFill>
        <a:round/>
      </a:ln>
    </cs:spPr>
  </cs:dropLine>
  <cs:errorBar>
    <cs:lnRef idx="0"/>
    <cs:fillRef idx="0"/>
    <cs:effectRef idx="0"/>
    <cs:fontRef idx="minor">
      <a:schemeClr val="dk1"/>
    </cs:fontRef>
    <cs:spPr>
      <a:ln w="9525" cap="rnd">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rnd">
        <a:solidFill>
          <a:schemeClr val="dk1">
            <a:lumMod val="35000"/>
            <a:lumOff val="65000"/>
          </a:schemeClr>
        </a:solidFill>
        <a:round/>
      </a:ln>
    </cs:spPr>
  </cs:hiLoLine>
  <cs:leaderLine>
    <cs:lnRef idx="0"/>
    <cs:fillRef idx="0"/>
    <cs:effectRef idx="0"/>
    <cs:fontRef idx="minor">
      <a:schemeClr val="dk1"/>
    </cs:fontRef>
    <cs:spPr>
      <a:ln w="9525" cap="rnd">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spc="0" baseline="0"/>
  </cs:legend>
  <cs:plotArea>
    <cs:lnRef idx="0"/>
    <cs:fillRef idx="0"/>
    <cs:effectRef idx="0"/>
    <cs:fontRef idx="minor">
      <a:schemeClr val="dk1"/>
    </cs:fontRef>
    <cs:spPr>
      <a:gradFill>
        <a:gsLst>
          <a:gs pos="100000">
            <a:schemeClr val="lt1">
              <a:lumMod val="95000"/>
            </a:schemeClr>
          </a:gs>
          <a:gs pos="0">
            <a:schemeClr val="lt1">
              <a:alpha val="0"/>
            </a:schemeClr>
          </a:gs>
        </a:gsLst>
        <a:lin ang="5400000" scaled="0"/>
      </a:gradFill>
    </cs:spPr>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rnd">
        <a:solidFill>
          <a:schemeClr val="dk1">
            <a:lumMod val="20000"/>
            <a:lumOff val="80000"/>
          </a:schemeClr>
        </a:solidFill>
        <a:round/>
      </a:ln>
    </cs:spPr>
    <cs:defRPr sz="1197" kern="1200"/>
  </cs:seriesAxis>
  <cs:seriesLine>
    <cs:lnRef idx="0"/>
    <cs:fillRef idx="0"/>
    <cs:effectRef idx="0"/>
    <cs:fontRef idx="minor">
      <a:schemeClr val="dk1"/>
    </cs:fontRef>
    <cs:spPr>
      <a:ln w="9525" cap="rnd">
        <a:solidFill>
          <a:schemeClr val="dk1">
            <a:lumMod val="35000"/>
            <a:lumOff val="65000"/>
          </a:schemeClr>
        </a:solidFill>
        <a:round/>
      </a:ln>
    </cs:spPr>
  </cs:seriesLine>
  <cs:title>
    <cs:lnRef idx="0"/>
    <cs:fillRef idx="0"/>
    <cs:effectRef idx="0"/>
    <cs:fontRef idx="minor">
      <a:schemeClr val="dk1">
        <a:lumMod val="50000"/>
        <a:lumOff val="50000"/>
      </a:schemeClr>
    </cs:fontRef>
    <cs:defRPr sz="1862" kern="1200" cap="none" spc="2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cs:spPr>
  </cs:upBar>
  <cs:valueAxis>
    <cs:lnRef idx="0"/>
    <cs:fillRef idx="0"/>
    <cs:effectRef idx="0"/>
    <cs:fontRef idx="minor">
      <a:schemeClr val="dk1">
        <a:lumMod val="65000"/>
        <a:lumOff val="35000"/>
      </a:schemeClr>
    </cs:fontRef>
    <cs:spPr>
      <a:ln w="9525" cap="rnd">
        <a:solidFill>
          <a:schemeClr val="dk1">
            <a:lumMod val="25000"/>
            <a:lumOff val="75000"/>
          </a:schemeClr>
        </a:solidFill>
        <a:round/>
      </a:ln>
    </cs:spPr>
    <cs:defRPr sz="1197" kern="1200" spc="0" baseline="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937526C-78B4-4424-B3FC-91AD7EBC6D0D}"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pl-PL"/>
        </a:p>
      </dgm:t>
    </dgm:pt>
    <dgm:pt modelId="{D6F8D419-807D-4BC9-AA4E-5A322E625774}">
      <dgm:prSet phldrT="[Tekst]" custT="1"/>
      <dgm:spPr/>
      <dgm:t>
        <a:bodyPr/>
        <a:lstStyle/>
        <a:p>
          <a:r>
            <a:rPr lang="en-US" sz="2000" dirty="0"/>
            <a:t>Parkinson's disease</a:t>
          </a:r>
          <a:r>
            <a:rPr lang="pl-PL" sz="2000" dirty="0"/>
            <a:t>- </a:t>
          </a:r>
          <a:r>
            <a:rPr lang="pl-PL" sz="2000" dirty="0" err="1"/>
            <a:t>introduction</a:t>
          </a:r>
          <a:endParaRPr lang="pl-PL" sz="2000" dirty="0"/>
        </a:p>
      </dgm:t>
    </dgm:pt>
    <dgm:pt modelId="{8D542DCA-CCE5-4E75-A613-68E16CC253F2}" type="parTrans" cxnId="{DA3DB646-64E8-41C7-AB03-98C7AD77A02F}">
      <dgm:prSet/>
      <dgm:spPr/>
      <dgm:t>
        <a:bodyPr/>
        <a:lstStyle/>
        <a:p>
          <a:endParaRPr lang="pl-PL"/>
        </a:p>
      </dgm:t>
    </dgm:pt>
    <dgm:pt modelId="{AF744D38-F9CD-43AE-9201-6BD6CEC2F22F}" type="sibTrans" cxnId="{DA3DB646-64E8-41C7-AB03-98C7AD77A02F}">
      <dgm:prSet/>
      <dgm:spPr/>
      <dgm:t>
        <a:bodyPr/>
        <a:lstStyle/>
        <a:p>
          <a:endParaRPr lang="pl-PL"/>
        </a:p>
      </dgm:t>
    </dgm:pt>
    <dgm:pt modelId="{910ACF90-FCEB-43F6-81D4-BE732FDB5639}">
      <dgm:prSet phldrT="[Tekst]" custT="1"/>
      <dgm:spPr/>
      <dgm:t>
        <a:bodyPr/>
        <a:lstStyle/>
        <a:p>
          <a:r>
            <a:rPr lang="en-US" sz="2000" dirty="0"/>
            <a:t>The role of metals in Parkinson's disease - a review of current research</a:t>
          </a:r>
          <a:endParaRPr lang="pl-PL" sz="2000" dirty="0"/>
        </a:p>
      </dgm:t>
    </dgm:pt>
    <dgm:pt modelId="{42DE02C2-72C7-4296-B753-7D4351D67F7B}" type="parTrans" cxnId="{02362ED7-C9CF-4BC5-AC92-266493BD7F59}">
      <dgm:prSet/>
      <dgm:spPr/>
      <dgm:t>
        <a:bodyPr/>
        <a:lstStyle/>
        <a:p>
          <a:endParaRPr lang="pl-PL"/>
        </a:p>
      </dgm:t>
    </dgm:pt>
    <dgm:pt modelId="{9BB16100-7BEB-4A29-B13D-4AB5D8435C02}" type="sibTrans" cxnId="{02362ED7-C9CF-4BC5-AC92-266493BD7F59}">
      <dgm:prSet/>
      <dgm:spPr/>
      <dgm:t>
        <a:bodyPr/>
        <a:lstStyle/>
        <a:p>
          <a:endParaRPr lang="pl-PL"/>
        </a:p>
      </dgm:t>
    </dgm:pt>
    <dgm:pt modelId="{461944E0-08E9-46BA-B053-F20912934173}">
      <dgm:prSet phldrT="[Tekst]" custT="1"/>
      <dgm:spPr/>
      <dgm:t>
        <a:bodyPr/>
        <a:lstStyle/>
        <a:p>
          <a:r>
            <a:rPr lang="pl-PL" sz="2000" dirty="0" err="1"/>
            <a:t>Scientific</a:t>
          </a:r>
          <a:r>
            <a:rPr lang="pl-PL" sz="2000" dirty="0"/>
            <a:t> </a:t>
          </a:r>
          <a:r>
            <a:rPr lang="pl-PL" sz="2000" dirty="0" err="1"/>
            <a:t>research</a:t>
          </a:r>
          <a:r>
            <a:rPr lang="pl-PL" sz="2000" dirty="0"/>
            <a:t> plan and </a:t>
          </a:r>
          <a:r>
            <a:rPr lang="pl-PL" sz="2000" dirty="0" err="1"/>
            <a:t>implemented</a:t>
          </a:r>
          <a:r>
            <a:rPr lang="pl-PL" sz="2000" dirty="0"/>
            <a:t> </a:t>
          </a:r>
          <a:r>
            <a:rPr lang="pl-PL" sz="2000" dirty="0" err="1"/>
            <a:t>activities</a:t>
          </a:r>
          <a:endParaRPr lang="pl-PL" sz="2000" dirty="0"/>
        </a:p>
      </dgm:t>
    </dgm:pt>
    <dgm:pt modelId="{24C870D0-E6E3-445C-800F-E127AA3264E7}" type="parTrans" cxnId="{0ACC8072-5400-4FDE-B66A-7E83554856A6}">
      <dgm:prSet/>
      <dgm:spPr/>
      <dgm:t>
        <a:bodyPr/>
        <a:lstStyle/>
        <a:p>
          <a:endParaRPr lang="pl-PL"/>
        </a:p>
      </dgm:t>
    </dgm:pt>
    <dgm:pt modelId="{8A7F5FAB-474B-459F-AC30-D6D432B92BE8}" type="sibTrans" cxnId="{0ACC8072-5400-4FDE-B66A-7E83554856A6}">
      <dgm:prSet/>
      <dgm:spPr/>
      <dgm:t>
        <a:bodyPr/>
        <a:lstStyle/>
        <a:p>
          <a:endParaRPr lang="pl-PL"/>
        </a:p>
      </dgm:t>
    </dgm:pt>
    <dgm:pt modelId="{64F4BD65-C88D-44A1-877E-F5D09BD7B072}">
      <dgm:prSet phldrT="[Tekst]" custT="1"/>
      <dgm:spPr/>
      <dgm:t>
        <a:bodyPr/>
        <a:lstStyle/>
        <a:p>
          <a:r>
            <a:rPr lang="en-US" sz="2000" dirty="0"/>
            <a:t>Methodology - sample preparation and principle of operation of ICP-MS</a:t>
          </a:r>
          <a:endParaRPr lang="pl-PL" sz="2000" dirty="0"/>
        </a:p>
      </dgm:t>
    </dgm:pt>
    <dgm:pt modelId="{2E4DEF60-9128-4E09-97A3-39CFC8C94FCD}" type="parTrans" cxnId="{59DFA0A9-1ADF-4696-BD92-D353283BD936}">
      <dgm:prSet/>
      <dgm:spPr/>
      <dgm:t>
        <a:bodyPr/>
        <a:lstStyle/>
        <a:p>
          <a:endParaRPr lang="pl-PL"/>
        </a:p>
      </dgm:t>
    </dgm:pt>
    <dgm:pt modelId="{F8DF54C1-D8EC-452C-B4A4-59605FB1E836}" type="sibTrans" cxnId="{59DFA0A9-1ADF-4696-BD92-D353283BD936}">
      <dgm:prSet/>
      <dgm:spPr/>
      <dgm:t>
        <a:bodyPr/>
        <a:lstStyle/>
        <a:p>
          <a:endParaRPr lang="pl-PL"/>
        </a:p>
      </dgm:t>
    </dgm:pt>
    <dgm:pt modelId="{4DA6EB17-A5A1-4957-990B-BE011A540095}">
      <dgm:prSet phldrT="[Tekst]" custT="1"/>
      <dgm:spPr/>
      <dgm:t>
        <a:bodyPr/>
        <a:lstStyle/>
        <a:p>
          <a:r>
            <a:rPr lang="pl-PL" sz="2000" dirty="0" err="1"/>
            <a:t>Experience</a:t>
          </a:r>
          <a:r>
            <a:rPr lang="pl-PL" sz="2000" dirty="0"/>
            <a:t> </a:t>
          </a:r>
          <a:r>
            <a:rPr lang="pl-PL" sz="2000" dirty="0" err="1"/>
            <a:t>improving</a:t>
          </a:r>
          <a:r>
            <a:rPr lang="pl-PL" sz="2000" dirty="0"/>
            <a:t> </a:t>
          </a:r>
          <a:r>
            <a:rPr lang="pl-PL" sz="2000" dirty="0" err="1"/>
            <a:t>measurement</a:t>
          </a:r>
          <a:r>
            <a:rPr lang="pl-PL" sz="2000" dirty="0"/>
            <a:t> </a:t>
          </a:r>
          <a:r>
            <a:rPr lang="pl-PL" sz="2000" dirty="0" err="1"/>
            <a:t>results</a:t>
          </a:r>
          <a:endParaRPr lang="pl-PL" sz="2000" dirty="0"/>
        </a:p>
      </dgm:t>
    </dgm:pt>
    <dgm:pt modelId="{4B06FA57-6BAB-41E5-B809-3A005DCE9F25}" type="parTrans" cxnId="{1568970C-EDF1-4D80-979F-F85A5D557ECD}">
      <dgm:prSet/>
      <dgm:spPr/>
      <dgm:t>
        <a:bodyPr/>
        <a:lstStyle/>
        <a:p>
          <a:endParaRPr lang="pl-PL"/>
        </a:p>
      </dgm:t>
    </dgm:pt>
    <dgm:pt modelId="{3D938F26-0C37-4610-BD82-EB6F2E4C98EB}" type="sibTrans" cxnId="{1568970C-EDF1-4D80-979F-F85A5D557ECD}">
      <dgm:prSet/>
      <dgm:spPr/>
      <dgm:t>
        <a:bodyPr/>
        <a:lstStyle/>
        <a:p>
          <a:endParaRPr lang="pl-PL"/>
        </a:p>
      </dgm:t>
    </dgm:pt>
    <dgm:pt modelId="{19F429F6-EF8B-41EA-BB3F-0CA86B9C1CB4}">
      <dgm:prSet phldrT="[Tekst]" custT="1"/>
      <dgm:spPr/>
      <dgm:t>
        <a:bodyPr/>
        <a:lstStyle/>
        <a:p>
          <a:r>
            <a:rPr lang="pl-PL" sz="2000" dirty="0" err="1"/>
            <a:t>Current</a:t>
          </a:r>
          <a:r>
            <a:rPr lang="pl-PL" sz="2000" dirty="0"/>
            <a:t> </a:t>
          </a:r>
          <a:r>
            <a:rPr lang="pl-PL" sz="2000" dirty="0" err="1"/>
            <a:t>research</a:t>
          </a:r>
          <a:r>
            <a:rPr lang="pl-PL" sz="2000" dirty="0"/>
            <a:t> </a:t>
          </a:r>
          <a:r>
            <a:rPr lang="pl-PL" sz="2000" dirty="0" err="1"/>
            <a:t>results</a:t>
          </a:r>
          <a:endParaRPr lang="pl-PL" sz="2000" dirty="0"/>
        </a:p>
      </dgm:t>
    </dgm:pt>
    <dgm:pt modelId="{FCE14246-82A6-4EB8-9B96-6A7CDE4F84CB}" type="parTrans" cxnId="{A2F07B90-63E1-4A67-AD1A-B3843BB5AD89}">
      <dgm:prSet/>
      <dgm:spPr/>
      <dgm:t>
        <a:bodyPr/>
        <a:lstStyle/>
        <a:p>
          <a:endParaRPr lang="pl-PL"/>
        </a:p>
      </dgm:t>
    </dgm:pt>
    <dgm:pt modelId="{A21D3ECB-9A1C-4001-952C-C47589345109}" type="sibTrans" cxnId="{A2F07B90-63E1-4A67-AD1A-B3843BB5AD89}">
      <dgm:prSet/>
      <dgm:spPr/>
      <dgm:t>
        <a:bodyPr/>
        <a:lstStyle/>
        <a:p>
          <a:endParaRPr lang="pl-PL"/>
        </a:p>
      </dgm:t>
    </dgm:pt>
    <dgm:pt modelId="{32E16E9D-0774-4A58-9057-0966A588709F}" type="pres">
      <dgm:prSet presAssocID="{B937526C-78B4-4424-B3FC-91AD7EBC6D0D}" presName="linear" presStyleCnt="0">
        <dgm:presLayoutVars>
          <dgm:dir/>
          <dgm:animLvl val="lvl"/>
          <dgm:resizeHandles val="exact"/>
        </dgm:presLayoutVars>
      </dgm:prSet>
      <dgm:spPr/>
    </dgm:pt>
    <dgm:pt modelId="{F00B172B-7893-44BC-8E7B-258FC89CDE62}" type="pres">
      <dgm:prSet presAssocID="{D6F8D419-807D-4BC9-AA4E-5A322E625774}" presName="parentLin" presStyleCnt="0"/>
      <dgm:spPr/>
    </dgm:pt>
    <dgm:pt modelId="{D986E0FA-CE39-4A4D-ACB6-F71B497A8B90}" type="pres">
      <dgm:prSet presAssocID="{D6F8D419-807D-4BC9-AA4E-5A322E625774}" presName="parentLeftMargin" presStyleLbl="node1" presStyleIdx="0" presStyleCnt="6"/>
      <dgm:spPr/>
    </dgm:pt>
    <dgm:pt modelId="{28A2EB32-3F7D-4B77-B5B3-97A09DF62433}" type="pres">
      <dgm:prSet presAssocID="{D6F8D419-807D-4BC9-AA4E-5A322E625774}" presName="parentText" presStyleLbl="node1" presStyleIdx="0" presStyleCnt="6" custScaleX="108051">
        <dgm:presLayoutVars>
          <dgm:chMax val="0"/>
          <dgm:bulletEnabled val="1"/>
        </dgm:presLayoutVars>
      </dgm:prSet>
      <dgm:spPr/>
    </dgm:pt>
    <dgm:pt modelId="{35E20894-C7B4-4ACB-A602-4573A113A484}" type="pres">
      <dgm:prSet presAssocID="{D6F8D419-807D-4BC9-AA4E-5A322E625774}" presName="negativeSpace" presStyleCnt="0"/>
      <dgm:spPr/>
    </dgm:pt>
    <dgm:pt modelId="{E205029C-E477-4515-BCBA-4C91D5FDA2A5}" type="pres">
      <dgm:prSet presAssocID="{D6F8D419-807D-4BC9-AA4E-5A322E625774}" presName="childText" presStyleLbl="conFgAcc1" presStyleIdx="0" presStyleCnt="6">
        <dgm:presLayoutVars>
          <dgm:bulletEnabled val="1"/>
        </dgm:presLayoutVars>
      </dgm:prSet>
      <dgm:spPr/>
    </dgm:pt>
    <dgm:pt modelId="{B640AB6F-0AAC-4BA1-9B64-BF121FF241CC}" type="pres">
      <dgm:prSet presAssocID="{AF744D38-F9CD-43AE-9201-6BD6CEC2F22F}" presName="spaceBetweenRectangles" presStyleCnt="0"/>
      <dgm:spPr/>
    </dgm:pt>
    <dgm:pt modelId="{984A445E-D9B4-49F3-B551-B381A0519A2D}" type="pres">
      <dgm:prSet presAssocID="{910ACF90-FCEB-43F6-81D4-BE732FDB5639}" presName="parentLin" presStyleCnt="0"/>
      <dgm:spPr/>
    </dgm:pt>
    <dgm:pt modelId="{68FE16FD-257C-4059-B758-464740E7E9A3}" type="pres">
      <dgm:prSet presAssocID="{910ACF90-FCEB-43F6-81D4-BE732FDB5639}" presName="parentLeftMargin" presStyleLbl="node1" presStyleIdx="0" presStyleCnt="6"/>
      <dgm:spPr/>
    </dgm:pt>
    <dgm:pt modelId="{57442E0A-AB7C-4FF9-A6F7-9DE6660F752A}" type="pres">
      <dgm:prSet presAssocID="{910ACF90-FCEB-43F6-81D4-BE732FDB5639}" presName="parentText" presStyleLbl="node1" presStyleIdx="1" presStyleCnt="6" custScaleX="108051">
        <dgm:presLayoutVars>
          <dgm:chMax val="0"/>
          <dgm:bulletEnabled val="1"/>
        </dgm:presLayoutVars>
      </dgm:prSet>
      <dgm:spPr/>
    </dgm:pt>
    <dgm:pt modelId="{B7DB4826-A35B-43F3-A3D9-FAE27A5C95A0}" type="pres">
      <dgm:prSet presAssocID="{910ACF90-FCEB-43F6-81D4-BE732FDB5639}" presName="negativeSpace" presStyleCnt="0"/>
      <dgm:spPr/>
    </dgm:pt>
    <dgm:pt modelId="{3F3FBD00-3066-4882-A779-6BE05091F2B5}" type="pres">
      <dgm:prSet presAssocID="{910ACF90-FCEB-43F6-81D4-BE732FDB5639}" presName="childText" presStyleLbl="conFgAcc1" presStyleIdx="1" presStyleCnt="6">
        <dgm:presLayoutVars>
          <dgm:bulletEnabled val="1"/>
        </dgm:presLayoutVars>
      </dgm:prSet>
      <dgm:spPr/>
    </dgm:pt>
    <dgm:pt modelId="{4A11E593-63A2-44C7-919E-6D0D78C3F758}" type="pres">
      <dgm:prSet presAssocID="{9BB16100-7BEB-4A29-B13D-4AB5D8435C02}" presName="spaceBetweenRectangles" presStyleCnt="0"/>
      <dgm:spPr/>
    </dgm:pt>
    <dgm:pt modelId="{5DD42721-FB43-4243-A90D-4DCB06AF06DD}" type="pres">
      <dgm:prSet presAssocID="{461944E0-08E9-46BA-B053-F20912934173}" presName="parentLin" presStyleCnt="0"/>
      <dgm:spPr/>
    </dgm:pt>
    <dgm:pt modelId="{5F8FA98E-BA0B-4209-B98A-01352FA6FCE2}" type="pres">
      <dgm:prSet presAssocID="{461944E0-08E9-46BA-B053-F20912934173}" presName="parentLeftMargin" presStyleLbl="node1" presStyleIdx="1" presStyleCnt="6"/>
      <dgm:spPr/>
    </dgm:pt>
    <dgm:pt modelId="{C2B95B76-F232-44AA-8B38-C1947D6F1E73}" type="pres">
      <dgm:prSet presAssocID="{461944E0-08E9-46BA-B053-F20912934173}" presName="parentText" presStyleLbl="node1" presStyleIdx="2" presStyleCnt="6" custScaleX="108051">
        <dgm:presLayoutVars>
          <dgm:chMax val="0"/>
          <dgm:bulletEnabled val="1"/>
        </dgm:presLayoutVars>
      </dgm:prSet>
      <dgm:spPr/>
    </dgm:pt>
    <dgm:pt modelId="{7DE8280A-A8E2-4391-8BC2-B4A22B98366B}" type="pres">
      <dgm:prSet presAssocID="{461944E0-08E9-46BA-B053-F20912934173}" presName="negativeSpace" presStyleCnt="0"/>
      <dgm:spPr/>
    </dgm:pt>
    <dgm:pt modelId="{E69195ED-607B-492C-A0EF-B015BD0AD4E2}" type="pres">
      <dgm:prSet presAssocID="{461944E0-08E9-46BA-B053-F20912934173}" presName="childText" presStyleLbl="conFgAcc1" presStyleIdx="2" presStyleCnt="6">
        <dgm:presLayoutVars>
          <dgm:bulletEnabled val="1"/>
        </dgm:presLayoutVars>
      </dgm:prSet>
      <dgm:spPr/>
    </dgm:pt>
    <dgm:pt modelId="{CCD25303-FDF5-4347-AD22-0CF308CA58DE}" type="pres">
      <dgm:prSet presAssocID="{8A7F5FAB-474B-459F-AC30-D6D432B92BE8}" presName="spaceBetweenRectangles" presStyleCnt="0"/>
      <dgm:spPr/>
    </dgm:pt>
    <dgm:pt modelId="{0863D9CE-3563-4876-B712-ECF4AC14B1EA}" type="pres">
      <dgm:prSet presAssocID="{64F4BD65-C88D-44A1-877E-F5D09BD7B072}" presName="parentLin" presStyleCnt="0"/>
      <dgm:spPr/>
    </dgm:pt>
    <dgm:pt modelId="{46FB2BBF-C3A6-4AA6-B0FF-C0BAB8D7AB8D}" type="pres">
      <dgm:prSet presAssocID="{64F4BD65-C88D-44A1-877E-F5D09BD7B072}" presName="parentLeftMargin" presStyleLbl="node1" presStyleIdx="2" presStyleCnt="6"/>
      <dgm:spPr/>
    </dgm:pt>
    <dgm:pt modelId="{1EF5467F-A81F-4B8F-A30C-06863118032F}" type="pres">
      <dgm:prSet presAssocID="{64F4BD65-C88D-44A1-877E-F5D09BD7B072}" presName="parentText" presStyleLbl="node1" presStyleIdx="3" presStyleCnt="6" custScaleX="108051">
        <dgm:presLayoutVars>
          <dgm:chMax val="0"/>
          <dgm:bulletEnabled val="1"/>
        </dgm:presLayoutVars>
      </dgm:prSet>
      <dgm:spPr/>
    </dgm:pt>
    <dgm:pt modelId="{675F0B48-8306-4FC6-8B48-94C38EEC9FED}" type="pres">
      <dgm:prSet presAssocID="{64F4BD65-C88D-44A1-877E-F5D09BD7B072}" presName="negativeSpace" presStyleCnt="0"/>
      <dgm:spPr/>
    </dgm:pt>
    <dgm:pt modelId="{2AA963F5-B095-4550-A0EE-9F9A314B5B05}" type="pres">
      <dgm:prSet presAssocID="{64F4BD65-C88D-44A1-877E-F5D09BD7B072}" presName="childText" presStyleLbl="conFgAcc1" presStyleIdx="3" presStyleCnt="6">
        <dgm:presLayoutVars>
          <dgm:bulletEnabled val="1"/>
        </dgm:presLayoutVars>
      </dgm:prSet>
      <dgm:spPr/>
    </dgm:pt>
    <dgm:pt modelId="{16E40FB0-DEEE-4CC8-B3E0-2F0C78EC57B4}" type="pres">
      <dgm:prSet presAssocID="{F8DF54C1-D8EC-452C-B4A4-59605FB1E836}" presName="spaceBetweenRectangles" presStyleCnt="0"/>
      <dgm:spPr/>
    </dgm:pt>
    <dgm:pt modelId="{787603B9-F4FA-4D67-B372-CCD96C8F9D55}" type="pres">
      <dgm:prSet presAssocID="{4DA6EB17-A5A1-4957-990B-BE011A540095}" presName="parentLin" presStyleCnt="0"/>
      <dgm:spPr/>
    </dgm:pt>
    <dgm:pt modelId="{2F366AC7-5ECE-472A-88C6-0FBF2B7A9B96}" type="pres">
      <dgm:prSet presAssocID="{4DA6EB17-A5A1-4957-990B-BE011A540095}" presName="parentLeftMargin" presStyleLbl="node1" presStyleIdx="3" presStyleCnt="6"/>
      <dgm:spPr/>
    </dgm:pt>
    <dgm:pt modelId="{F233A1AA-82A8-4F43-82C9-BD4B0981525C}" type="pres">
      <dgm:prSet presAssocID="{4DA6EB17-A5A1-4957-990B-BE011A540095}" presName="parentText" presStyleLbl="node1" presStyleIdx="4" presStyleCnt="6" custScaleX="108051">
        <dgm:presLayoutVars>
          <dgm:chMax val="0"/>
          <dgm:bulletEnabled val="1"/>
        </dgm:presLayoutVars>
      </dgm:prSet>
      <dgm:spPr/>
    </dgm:pt>
    <dgm:pt modelId="{15868831-5A32-43CF-8B66-6271E0165A17}" type="pres">
      <dgm:prSet presAssocID="{4DA6EB17-A5A1-4957-990B-BE011A540095}" presName="negativeSpace" presStyleCnt="0"/>
      <dgm:spPr/>
    </dgm:pt>
    <dgm:pt modelId="{8F60AC5C-BE46-4C02-9E74-8AE13D055D90}" type="pres">
      <dgm:prSet presAssocID="{4DA6EB17-A5A1-4957-990B-BE011A540095}" presName="childText" presStyleLbl="conFgAcc1" presStyleIdx="4" presStyleCnt="6">
        <dgm:presLayoutVars>
          <dgm:bulletEnabled val="1"/>
        </dgm:presLayoutVars>
      </dgm:prSet>
      <dgm:spPr/>
    </dgm:pt>
    <dgm:pt modelId="{2E2309D9-B681-4B21-AA7A-2E62D9465B0B}" type="pres">
      <dgm:prSet presAssocID="{3D938F26-0C37-4610-BD82-EB6F2E4C98EB}" presName="spaceBetweenRectangles" presStyleCnt="0"/>
      <dgm:spPr/>
    </dgm:pt>
    <dgm:pt modelId="{C75CBB79-3D68-43EB-9AD4-F23CF269D950}" type="pres">
      <dgm:prSet presAssocID="{19F429F6-EF8B-41EA-BB3F-0CA86B9C1CB4}" presName="parentLin" presStyleCnt="0"/>
      <dgm:spPr/>
    </dgm:pt>
    <dgm:pt modelId="{B737FCB3-E9C2-404A-89EB-51E747146099}" type="pres">
      <dgm:prSet presAssocID="{19F429F6-EF8B-41EA-BB3F-0CA86B9C1CB4}" presName="parentLeftMargin" presStyleLbl="node1" presStyleIdx="4" presStyleCnt="6"/>
      <dgm:spPr/>
    </dgm:pt>
    <dgm:pt modelId="{01E42640-1FF5-41BA-A916-2F44DA12D3E9}" type="pres">
      <dgm:prSet presAssocID="{19F429F6-EF8B-41EA-BB3F-0CA86B9C1CB4}" presName="parentText" presStyleLbl="node1" presStyleIdx="5" presStyleCnt="6" custScaleX="108051">
        <dgm:presLayoutVars>
          <dgm:chMax val="0"/>
          <dgm:bulletEnabled val="1"/>
        </dgm:presLayoutVars>
      </dgm:prSet>
      <dgm:spPr/>
    </dgm:pt>
    <dgm:pt modelId="{7348FD4B-39E5-410C-BFF9-FFABDDD7DD0B}" type="pres">
      <dgm:prSet presAssocID="{19F429F6-EF8B-41EA-BB3F-0CA86B9C1CB4}" presName="negativeSpace" presStyleCnt="0"/>
      <dgm:spPr/>
    </dgm:pt>
    <dgm:pt modelId="{22D7C33C-DD02-483B-8707-DAEC700B724D}" type="pres">
      <dgm:prSet presAssocID="{19F429F6-EF8B-41EA-BB3F-0CA86B9C1CB4}" presName="childText" presStyleLbl="conFgAcc1" presStyleIdx="5" presStyleCnt="6">
        <dgm:presLayoutVars>
          <dgm:bulletEnabled val="1"/>
        </dgm:presLayoutVars>
      </dgm:prSet>
      <dgm:spPr/>
    </dgm:pt>
  </dgm:ptLst>
  <dgm:cxnLst>
    <dgm:cxn modelId="{1568970C-EDF1-4D80-979F-F85A5D557ECD}" srcId="{B937526C-78B4-4424-B3FC-91AD7EBC6D0D}" destId="{4DA6EB17-A5A1-4957-990B-BE011A540095}" srcOrd="4" destOrd="0" parTransId="{4B06FA57-6BAB-41E5-B809-3A005DCE9F25}" sibTransId="{3D938F26-0C37-4610-BD82-EB6F2E4C98EB}"/>
    <dgm:cxn modelId="{7716B31C-713B-4B45-8FE4-697BCE148A2D}" type="presOf" srcId="{4DA6EB17-A5A1-4957-990B-BE011A540095}" destId="{F233A1AA-82A8-4F43-82C9-BD4B0981525C}" srcOrd="1" destOrd="0" presId="urn:microsoft.com/office/officeart/2005/8/layout/list1"/>
    <dgm:cxn modelId="{C540F543-4E48-40E8-BAD5-73AB484F7F2B}" type="presOf" srcId="{461944E0-08E9-46BA-B053-F20912934173}" destId="{C2B95B76-F232-44AA-8B38-C1947D6F1E73}" srcOrd="1" destOrd="0" presId="urn:microsoft.com/office/officeart/2005/8/layout/list1"/>
    <dgm:cxn modelId="{DA3DB646-64E8-41C7-AB03-98C7AD77A02F}" srcId="{B937526C-78B4-4424-B3FC-91AD7EBC6D0D}" destId="{D6F8D419-807D-4BC9-AA4E-5A322E625774}" srcOrd="0" destOrd="0" parTransId="{8D542DCA-CCE5-4E75-A613-68E16CC253F2}" sibTransId="{AF744D38-F9CD-43AE-9201-6BD6CEC2F22F}"/>
    <dgm:cxn modelId="{EC189271-1CA9-4E3E-B1B7-6B677ABAEAA7}" type="presOf" srcId="{4DA6EB17-A5A1-4957-990B-BE011A540095}" destId="{2F366AC7-5ECE-472A-88C6-0FBF2B7A9B96}" srcOrd="0" destOrd="0" presId="urn:microsoft.com/office/officeart/2005/8/layout/list1"/>
    <dgm:cxn modelId="{0ACC8072-5400-4FDE-B66A-7E83554856A6}" srcId="{B937526C-78B4-4424-B3FC-91AD7EBC6D0D}" destId="{461944E0-08E9-46BA-B053-F20912934173}" srcOrd="2" destOrd="0" parTransId="{24C870D0-E6E3-445C-800F-E127AA3264E7}" sibTransId="{8A7F5FAB-474B-459F-AC30-D6D432B92BE8}"/>
    <dgm:cxn modelId="{556F9A7B-AC29-4EA7-BCBB-1EA1AE72495A}" type="presOf" srcId="{B937526C-78B4-4424-B3FC-91AD7EBC6D0D}" destId="{32E16E9D-0774-4A58-9057-0966A588709F}" srcOrd="0" destOrd="0" presId="urn:microsoft.com/office/officeart/2005/8/layout/list1"/>
    <dgm:cxn modelId="{828BAC86-233D-48D3-A958-A43DB22E1C62}" type="presOf" srcId="{910ACF90-FCEB-43F6-81D4-BE732FDB5639}" destId="{57442E0A-AB7C-4FF9-A6F7-9DE6660F752A}" srcOrd="1" destOrd="0" presId="urn:microsoft.com/office/officeart/2005/8/layout/list1"/>
    <dgm:cxn modelId="{78CBC586-EB73-42DA-BC68-153A4F08D866}" type="presOf" srcId="{19F429F6-EF8B-41EA-BB3F-0CA86B9C1CB4}" destId="{B737FCB3-E9C2-404A-89EB-51E747146099}" srcOrd="0" destOrd="0" presId="urn:microsoft.com/office/officeart/2005/8/layout/list1"/>
    <dgm:cxn modelId="{35A1748C-69BC-4201-827A-2CDB5A43C162}" type="presOf" srcId="{461944E0-08E9-46BA-B053-F20912934173}" destId="{5F8FA98E-BA0B-4209-B98A-01352FA6FCE2}" srcOrd="0" destOrd="0" presId="urn:microsoft.com/office/officeart/2005/8/layout/list1"/>
    <dgm:cxn modelId="{A2F07B90-63E1-4A67-AD1A-B3843BB5AD89}" srcId="{B937526C-78B4-4424-B3FC-91AD7EBC6D0D}" destId="{19F429F6-EF8B-41EA-BB3F-0CA86B9C1CB4}" srcOrd="5" destOrd="0" parTransId="{FCE14246-82A6-4EB8-9B96-6A7CDE4F84CB}" sibTransId="{A21D3ECB-9A1C-4001-952C-C47589345109}"/>
    <dgm:cxn modelId="{E96D9C9E-42D2-4FBF-B95F-A70D041EF65A}" type="presOf" srcId="{D6F8D419-807D-4BC9-AA4E-5A322E625774}" destId="{D986E0FA-CE39-4A4D-ACB6-F71B497A8B90}" srcOrd="0" destOrd="0" presId="urn:microsoft.com/office/officeart/2005/8/layout/list1"/>
    <dgm:cxn modelId="{59DFA0A9-1ADF-4696-BD92-D353283BD936}" srcId="{B937526C-78B4-4424-B3FC-91AD7EBC6D0D}" destId="{64F4BD65-C88D-44A1-877E-F5D09BD7B072}" srcOrd="3" destOrd="0" parTransId="{2E4DEF60-9128-4E09-97A3-39CFC8C94FCD}" sibTransId="{F8DF54C1-D8EC-452C-B4A4-59605FB1E836}"/>
    <dgm:cxn modelId="{B35C15AE-D283-4232-B570-1F08BFE2868B}" type="presOf" srcId="{64F4BD65-C88D-44A1-877E-F5D09BD7B072}" destId="{46FB2BBF-C3A6-4AA6-B0FF-C0BAB8D7AB8D}" srcOrd="0" destOrd="0" presId="urn:microsoft.com/office/officeart/2005/8/layout/list1"/>
    <dgm:cxn modelId="{7D5EC3AF-C85E-48EB-BB77-84279FC7F263}" type="presOf" srcId="{D6F8D419-807D-4BC9-AA4E-5A322E625774}" destId="{28A2EB32-3F7D-4B77-B5B3-97A09DF62433}" srcOrd="1" destOrd="0" presId="urn:microsoft.com/office/officeart/2005/8/layout/list1"/>
    <dgm:cxn modelId="{02362ED7-C9CF-4BC5-AC92-266493BD7F59}" srcId="{B937526C-78B4-4424-B3FC-91AD7EBC6D0D}" destId="{910ACF90-FCEB-43F6-81D4-BE732FDB5639}" srcOrd="1" destOrd="0" parTransId="{42DE02C2-72C7-4296-B753-7D4351D67F7B}" sibTransId="{9BB16100-7BEB-4A29-B13D-4AB5D8435C02}"/>
    <dgm:cxn modelId="{0A8015ED-AF64-4E3E-B4C8-072450BBE6AE}" type="presOf" srcId="{64F4BD65-C88D-44A1-877E-F5D09BD7B072}" destId="{1EF5467F-A81F-4B8F-A30C-06863118032F}" srcOrd="1" destOrd="0" presId="urn:microsoft.com/office/officeart/2005/8/layout/list1"/>
    <dgm:cxn modelId="{C06C94F1-E325-4F9B-A3CD-12923604D7C7}" type="presOf" srcId="{19F429F6-EF8B-41EA-BB3F-0CA86B9C1CB4}" destId="{01E42640-1FF5-41BA-A916-2F44DA12D3E9}" srcOrd="1" destOrd="0" presId="urn:microsoft.com/office/officeart/2005/8/layout/list1"/>
    <dgm:cxn modelId="{BDCBE5FF-D24F-4525-8CD6-20C18BF56FDF}" type="presOf" srcId="{910ACF90-FCEB-43F6-81D4-BE732FDB5639}" destId="{68FE16FD-257C-4059-B758-464740E7E9A3}" srcOrd="0" destOrd="0" presId="urn:microsoft.com/office/officeart/2005/8/layout/list1"/>
    <dgm:cxn modelId="{04F6F25F-972C-46FF-ADF2-503FA2941994}" type="presParOf" srcId="{32E16E9D-0774-4A58-9057-0966A588709F}" destId="{F00B172B-7893-44BC-8E7B-258FC89CDE62}" srcOrd="0" destOrd="0" presId="urn:microsoft.com/office/officeart/2005/8/layout/list1"/>
    <dgm:cxn modelId="{CC4AC549-929D-4ED4-A8D7-A426B764AF08}" type="presParOf" srcId="{F00B172B-7893-44BC-8E7B-258FC89CDE62}" destId="{D986E0FA-CE39-4A4D-ACB6-F71B497A8B90}" srcOrd="0" destOrd="0" presId="urn:microsoft.com/office/officeart/2005/8/layout/list1"/>
    <dgm:cxn modelId="{800789EA-FDC8-4A2D-B0F0-37963A8B103B}" type="presParOf" srcId="{F00B172B-7893-44BC-8E7B-258FC89CDE62}" destId="{28A2EB32-3F7D-4B77-B5B3-97A09DF62433}" srcOrd="1" destOrd="0" presId="urn:microsoft.com/office/officeart/2005/8/layout/list1"/>
    <dgm:cxn modelId="{B6296BB8-6035-4C41-B5C6-4744DB696CF1}" type="presParOf" srcId="{32E16E9D-0774-4A58-9057-0966A588709F}" destId="{35E20894-C7B4-4ACB-A602-4573A113A484}" srcOrd="1" destOrd="0" presId="urn:microsoft.com/office/officeart/2005/8/layout/list1"/>
    <dgm:cxn modelId="{9A46F25B-740F-4102-88F8-45D3092AB432}" type="presParOf" srcId="{32E16E9D-0774-4A58-9057-0966A588709F}" destId="{E205029C-E477-4515-BCBA-4C91D5FDA2A5}" srcOrd="2" destOrd="0" presId="urn:microsoft.com/office/officeart/2005/8/layout/list1"/>
    <dgm:cxn modelId="{1700C913-D12F-4DDE-AB3F-382F5F207B73}" type="presParOf" srcId="{32E16E9D-0774-4A58-9057-0966A588709F}" destId="{B640AB6F-0AAC-4BA1-9B64-BF121FF241CC}" srcOrd="3" destOrd="0" presId="urn:microsoft.com/office/officeart/2005/8/layout/list1"/>
    <dgm:cxn modelId="{B36A3C2D-07CF-440D-80D1-2304DBAD47FF}" type="presParOf" srcId="{32E16E9D-0774-4A58-9057-0966A588709F}" destId="{984A445E-D9B4-49F3-B551-B381A0519A2D}" srcOrd="4" destOrd="0" presId="urn:microsoft.com/office/officeart/2005/8/layout/list1"/>
    <dgm:cxn modelId="{880E02FF-2423-42D7-B2BB-1528A3523E28}" type="presParOf" srcId="{984A445E-D9B4-49F3-B551-B381A0519A2D}" destId="{68FE16FD-257C-4059-B758-464740E7E9A3}" srcOrd="0" destOrd="0" presId="urn:microsoft.com/office/officeart/2005/8/layout/list1"/>
    <dgm:cxn modelId="{1CAEBAB0-1500-43C0-BF2E-C88517DDA5EF}" type="presParOf" srcId="{984A445E-D9B4-49F3-B551-B381A0519A2D}" destId="{57442E0A-AB7C-4FF9-A6F7-9DE6660F752A}" srcOrd="1" destOrd="0" presId="urn:microsoft.com/office/officeart/2005/8/layout/list1"/>
    <dgm:cxn modelId="{13111912-BC1A-463F-8B8D-29884AAF94BE}" type="presParOf" srcId="{32E16E9D-0774-4A58-9057-0966A588709F}" destId="{B7DB4826-A35B-43F3-A3D9-FAE27A5C95A0}" srcOrd="5" destOrd="0" presId="urn:microsoft.com/office/officeart/2005/8/layout/list1"/>
    <dgm:cxn modelId="{11007A73-1A9E-4B4F-8801-F8AFE7F8E71F}" type="presParOf" srcId="{32E16E9D-0774-4A58-9057-0966A588709F}" destId="{3F3FBD00-3066-4882-A779-6BE05091F2B5}" srcOrd="6" destOrd="0" presId="urn:microsoft.com/office/officeart/2005/8/layout/list1"/>
    <dgm:cxn modelId="{0C333F16-CE08-4862-8D9C-2AC205D25E7D}" type="presParOf" srcId="{32E16E9D-0774-4A58-9057-0966A588709F}" destId="{4A11E593-63A2-44C7-919E-6D0D78C3F758}" srcOrd="7" destOrd="0" presId="urn:microsoft.com/office/officeart/2005/8/layout/list1"/>
    <dgm:cxn modelId="{3873AE2B-6A51-43B3-A363-AEDB5DD47A56}" type="presParOf" srcId="{32E16E9D-0774-4A58-9057-0966A588709F}" destId="{5DD42721-FB43-4243-A90D-4DCB06AF06DD}" srcOrd="8" destOrd="0" presId="urn:microsoft.com/office/officeart/2005/8/layout/list1"/>
    <dgm:cxn modelId="{E6D05848-1613-4140-A611-5A8E200B538D}" type="presParOf" srcId="{5DD42721-FB43-4243-A90D-4DCB06AF06DD}" destId="{5F8FA98E-BA0B-4209-B98A-01352FA6FCE2}" srcOrd="0" destOrd="0" presId="urn:microsoft.com/office/officeart/2005/8/layout/list1"/>
    <dgm:cxn modelId="{3C654C5D-C8BA-4855-B45E-B7EB7F54B531}" type="presParOf" srcId="{5DD42721-FB43-4243-A90D-4DCB06AF06DD}" destId="{C2B95B76-F232-44AA-8B38-C1947D6F1E73}" srcOrd="1" destOrd="0" presId="urn:microsoft.com/office/officeart/2005/8/layout/list1"/>
    <dgm:cxn modelId="{1EE4CB64-699D-464F-9CB5-077F0B9D179F}" type="presParOf" srcId="{32E16E9D-0774-4A58-9057-0966A588709F}" destId="{7DE8280A-A8E2-4391-8BC2-B4A22B98366B}" srcOrd="9" destOrd="0" presId="urn:microsoft.com/office/officeart/2005/8/layout/list1"/>
    <dgm:cxn modelId="{FF4225E2-670A-4CBF-A46A-9C8EDC5DA72A}" type="presParOf" srcId="{32E16E9D-0774-4A58-9057-0966A588709F}" destId="{E69195ED-607B-492C-A0EF-B015BD0AD4E2}" srcOrd="10" destOrd="0" presId="urn:microsoft.com/office/officeart/2005/8/layout/list1"/>
    <dgm:cxn modelId="{E1170653-264C-497C-B14E-5E92E73EA0E8}" type="presParOf" srcId="{32E16E9D-0774-4A58-9057-0966A588709F}" destId="{CCD25303-FDF5-4347-AD22-0CF308CA58DE}" srcOrd="11" destOrd="0" presId="urn:microsoft.com/office/officeart/2005/8/layout/list1"/>
    <dgm:cxn modelId="{E9A64C2B-B762-46C4-9F08-3D7E598E84DF}" type="presParOf" srcId="{32E16E9D-0774-4A58-9057-0966A588709F}" destId="{0863D9CE-3563-4876-B712-ECF4AC14B1EA}" srcOrd="12" destOrd="0" presId="urn:microsoft.com/office/officeart/2005/8/layout/list1"/>
    <dgm:cxn modelId="{30B8F3E8-2094-48BB-B906-00E815133D68}" type="presParOf" srcId="{0863D9CE-3563-4876-B712-ECF4AC14B1EA}" destId="{46FB2BBF-C3A6-4AA6-B0FF-C0BAB8D7AB8D}" srcOrd="0" destOrd="0" presId="urn:microsoft.com/office/officeart/2005/8/layout/list1"/>
    <dgm:cxn modelId="{49CCECDC-2B6D-498C-B4ED-20CA5BF192A2}" type="presParOf" srcId="{0863D9CE-3563-4876-B712-ECF4AC14B1EA}" destId="{1EF5467F-A81F-4B8F-A30C-06863118032F}" srcOrd="1" destOrd="0" presId="urn:microsoft.com/office/officeart/2005/8/layout/list1"/>
    <dgm:cxn modelId="{914FF54C-CBFD-4F35-9419-E0B895C24976}" type="presParOf" srcId="{32E16E9D-0774-4A58-9057-0966A588709F}" destId="{675F0B48-8306-4FC6-8B48-94C38EEC9FED}" srcOrd="13" destOrd="0" presId="urn:microsoft.com/office/officeart/2005/8/layout/list1"/>
    <dgm:cxn modelId="{C50A925A-D87E-405E-84C4-9F93B4566BE1}" type="presParOf" srcId="{32E16E9D-0774-4A58-9057-0966A588709F}" destId="{2AA963F5-B095-4550-A0EE-9F9A314B5B05}" srcOrd="14" destOrd="0" presId="urn:microsoft.com/office/officeart/2005/8/layout/list1"/>
    <dgm:cxn modelId="{46BC92E2-6AE9-42FA-A626-AA2F88C091E5}" type="presParOf" srcId="{32E16E9D-0774-4A58-9057-0966A588709F}" destId="{16E40FB0-DEEE-4CC8-B3E0-2F0C78EC57B4}" srcOrd="15" destOrd="0" presId="urn:microsoft.com/office/officeart/2005/8/layout/list1"/>
    <dgm:cxn modelId="{04CB20D5-775B-422A-97A1-03C5EE8DCDA0}" type="presParOf" srcId="{32E16E9D-0774-4A58-9057-0966A588709F}" destId="{787603B9-F4FA-4D67-B372-CCD96C8F9D55}" srcOrd="16" destOrd="0" presId="urn:microsoft.com/office/officeart/2005/8/layout/list1"/>
    <dgm:cxn modelId="{49C7A4F6-4842-45EA-AF36-076C7169D438}" type="presParOf" srcId="{787603B9-F4FA-4D67-B372-CCD96C8F9D55}" destId="{2F366AC7-5ECE-472A-88C6-0FBF2B7A9B96}" srcOrd="0" destOrd="0" presId="urn:microsoft.com/office/officeart/2005/8/layout/list1"/>
    <dgm:cxn modelId="{2DA552AA-D48C-4DA6-BF89-870B56F11E92}" type="presParOf" srcId="{787603B9-F4FA-4D67-B372-CCD96C8F9D55}" destId="{F233A1AA-82A8-4F43-82C9-BD4B0981525C}" srcOrd="1" destOrd="0" presId="urn:microsoft.com/office/officeart/2005/8/layout/list1"/>
    <dgm:cxn modelId="{840EF903-3A5F-46C1-AB1D-ECDDBAB2B391}" type="presParOf" srcId="{32E16E9D-0774-4A58-9057-0966A588709F}" destId="{15868831-5A32-43CF-8B66-6271E0165A17}" srcOrd="17" destOrd="0" presId="urn:microsoft.com/office/officeart/2005/8/layout/list1"/>
    <dgm:cxn modelId="{FBFE4E0E-744A-4B10-B9FA-A51C07113DB7}" type="presParOf" srcId="{32E16E9D-0774-4A58-9057-0966A588709F}" destId="{8F60AC5C-BE46-4C02-9E74-8AE13D055D90}" srcOrd="18" destOrd="0" presId="urn:microsoft.com/office/officeart/2005/8/layout/list1"/>
    <dgm:cxn modelId="{F0DF515F-48F8-45CF-B137-8AFFD294FDCF}" type="presParOf" srcId="{32E16E9D-0774-4A58-9057-0966A588709F}" destId="{2E2309D9-B681-4B21-AA7A-2E62D9465B0B}" srcOrd="19" destOrd="0" presId="urn:microsoft.com/office/officeart/2005/8/layout/list1"/>
    <dgm:cxn modelId="{086C0228-63C2-4D90-8EAF-EB49E84066C7}" type="presParOf" srcId="{32E16E9D-0774-4A58-9057-0966A588709F}" destId="{C75CBB79-3D68-43EB-9AD4-F23CF269D950}" srcOrd="20" destOrd="0" presId="urn:microsoft.com/office/officeart/2005/8/layout/list1"/>
    <dgm:cxn modelId="{C1CF9A22-743C-4534-85C2-7B1E2B6B2738}" type="presParOf" srcId="{C75CBB79-3D68-43EB-9AD4-F23CF269D950}" destId="{B737FCB3-E9C2-404A-89EB-51E747146099}" srcOrd="0" destOrd="0" presId="urn:microsoft.com/office/officeart/2005/8/layout/list1"/>
    <dgm:cxn modelId="{6BCBA827-6328-4FDB-BC1D-57BA5D9287F8}" type="presParOf" srcId="{C75CBB79-3D68-43EB-9AD4-F23CF269D950}" destId="{01E42640-1FF5-41BA-A916-2F44DA12D3E9}" srcOrd="1" destOrd="0" presId="urn:microsoft.com/office/officeart/2005/8/layout/list1"/>
    <dgm:cxn modelId="{0D1CF24D-D4F4-4207-9196-70743BDA8A35}" type="presParOf" srcId="{32E16E9D-0774-4A58-9057-0966A588709F}" destId="{7348FD4B-39E5-410C-BFF9-FFABDDD7DD0B}" srcOrd="21" destOrd="0" presId="urn:microsoft.com/office/officeart/2005/8/layout/list1"/>
    <dgm:cxn modelId="{8399AC43-9F10-427F-91E5-0F5AE3B035A5}" type="presParOf" srcId="{32E16E9D-0774-4A58-9057-0966A588709F}" destId="{22D7C33C-DD02-483B-8707-DAEC700B724D}" srcOrd="2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2CF18971-4799-4998-9AC6-F8661B4FBA41}"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pl-PL"/>
        </a:p>
      </dgm:t>
    </dgm:pt>
    <dgm:pt modelId="{FA6AA1AC-FDAA-4CAB-9E8C-BA19F4829BA7}">
      <dgm:prSet custT="1"/>
      <dgm:spPr/>
      <dgm:t>
        <a:bodyPr/>
        <a:lstStyle/>
        <a:p>
          <a:br>
            <a:rPr lang="pl-PL" sz="2000" cap="none" dirty="0"/>
          </a:br>
          <a:r>
            <a:rPr lang="en-US" sz="2000" cap="none" dirty="0"/>
            <a:t>Based on current research findings, differences have been observed in the concentrations of the following elements:</a:t>
          </a:r>
          <a:endParaRPr lang="pl-PL" sz="2000" cap="none" dirty="0"/>
        </a:p>
      </dgm:t>
    </dgm:pt>
    <dgm:pt modelId="{08BF4BA7-459A-49DE-B055-F9C8346E13C7}" type="parTrans" cxnId="{E7D4BFC6-1F20-4607-AFA1-5224D8E262C9}">
      <dgm:prSet/>
      <dgm:spPr/>
      <dgm:t>
        <a:bodyPr/>
        <a:lstStyle/>
        <a:p>
          <a:endParaRPr lang="pl-PL"/>
        </a:p>
      </dgm:t>
    </dgm:pt>
    <dgm:pt modelId="{1E10EE99-017B-42D3-B369-79B2FD5A0630}" type="sibTrans" cxnId="{E7D4BFC6-1F20-4607-AFA1-5224D8E262C9}">
      <dgm:prSet/>
      <dgm:spPr/>
      <dgm:t>
        <a:bodyPr/>
        <a:lstStyle/>
        <a:p>
          <a:endParaRPr lang="pl-PL"/>
        </a:p>
      </dgm:t>
    </dgm:pt>
    <dgm:pt modelId="{A5CA8BAF-CF17-47A8-95F9-64994594E8C6}">
      <dgm:prSet custT="1"/>
      <dgm:spPr/>
      <dgm:t>
        <a:bodyPr/>
        <a:lstStyle/>
        <a:p>
          <a:r>
            <a:rPr lang="en-US" sz="2000" cap="none" dirty="0"/>
            <a:t>Manganese (Mn) and arsenic (As) – environmental exposure to these metals may increase the risk of developing Parkinson's disease.</a:t>
          </a:r>
          <a:endParaRPr lang="pl-PL" sz="2000" cap="none" dirty="0"/>
        </a:p>
      </dgm:t>
    </dgm:pt>
    <dgm:pt modelId="{B151ADC8-3ECE-4281-911D-01CF5C839DEE}" type="parTrans" cxnId="{DA76153D-794E-4332-94C4-49FB151EF646}">
      <dgm:prSet/>
      <dgm:spPr/>
      <dgm:t>
        <a:bodyPr/>
        <a:lstStyle/>
        <a:p>
          <a:endParaRPr lang="pl-PL"/>
        </a:p>
      </dgm:t>
    </dgm:pt>
    <dgm:pt modelId="{CD35C056-0001-4A89-B987-1398356D5735}" type="sibTrans" cxnId="{DA76153D-794E-4332-94C4-49FB151EF646}">
      <dgm:prSet/>
      <dgm:spPr/>
      <dgm:t>
        <a:bodyPr/>
        <a:lstStyle/>
        <a:p>
          <a:endParaRPr lang="pl-PL"/>
        </a:p>
      </dgm:t>
    </dgm:pt>
    <dgm:pt modelId="{516E0CF0-D3A2-463A-B261-825FE8DFC83D}">
      <dgm:prSet custT="1"/>
      <dgm:spPr/>
      <dgm:t>
        <a:bodyPr/>
        <a:lstStyle/>
        <a:p>
          <a:r>
            <a:rPr lang="en-US" sz="2000" cap="none" dirty="0"/>
            <a:t>Lithium (Li) – exhibits neuroprotective effects.</a:t>
          </a:r>
          <a:br>
            <a:rPr lang="pl-PL" sz="1800" cap="none" dirty="0"/>
          </a:br>
          <a:endParaRPr lang="pl-PL" sz="1800" cap="none" dirty="0"/>
        </a:p>
      </dgm:t>
    </dgm:pt>
    <dgm:pt modelId="{666A5627-F2BF-456C-AD66-ADBF5631AC8C}" type="parTrans" cxnId="{8D88DD8C-848C-4FE4-A1AA-1972A6F9EEDD}">
      <dgm:prSet/>
      <dgm:spPr/>
      <dgm:t>
        <a:bodyPr/>
        <a:lstStyle/>
        <a:p>
          <a:endParaRPr lang="pl-PL"/>
        </a:p>
      </dgm:t>
    </dgm:pt>
    <dgm:pt modelId="{4ACCD9D4-1FB0-4CCD-A9CB-8E60864CDD79}" type="sibTrans" cxnId="{8D88DD8C-848C-4FE4-A1AA-1972A6F9EEDD}">
      <dgm:prSet/>
      <dgm:spPr/>
      <dgm:t>
        <a:bodyPr/>
        <a:lstStyle/>
        <a:p>
          <a:endParaRPr lang="pl-PL"/>
        </a:p>
      </dgm:t>
    </dgm:pt>
    <dgm:pt modelId="{4C6EE0AE-D16D-423E-A0B2-A7D27E00A103}">
      <dgm:prSet custT="1"/>
      <dgm:spPr/>
      <dgm:t>
        <a:bodyPr/>
        <a:lstStyle/>
        <a:p>
          <a:r>
            <a:rPr lang="en-US" sz="2000" cap="none" dirty="0"/>
            <a:t>Although there is no data indicating disturbances in the concentrations of these metals in biological samples, several publications link them to the development of Parkinson's disease.</a:t>
          </a:r>
          <a:r>
            <a:rPr lang="pl-PL" sz="2000" cap="none" dirty="0"/>
            <a:t> </a:t>
          </a:r>
        </a:p>
      </dgm:t>
    </dgm:pt>
    <dgm:pt modelId="{1E6B51C5-B5BC-4652-8EBF-365B372F08BD}" type="parTrans" cxnId="{8366D0D7-472D-40E7-9B63-511C0CBD725A}">
      <dgm:prSet/>
      <dgm:spPr/>
      <dgm:t>
        <a:bodyPr/>
        <a:lstStyle/>
        <a:p>
          <a:endParaRPr lang="pl-PL"/>
        </a:p>
      </dgm:t>
    </dgm:pt>
    <dgm:pt modelId="{2D75DAB6-09FD-4A94-917C-5988FF5A8140}" type="sibTrans" cxnId="{8366D0D7-472D-40E7-9B63-511C0CBD725A}">
      <dgm:prSet/>
      <dgm:spPr/>
      <dgm:t>
        <a:bodyPr/>
        <a:lstStyle/>
        <a:p>
          <a:endParaRPr lang="pl-PL"/>
        </a:p>
      </dgm:t>
    </dgm:pt>
    <dgm:pt modelId="{AD0F39D3-9A72-4DBE-8374-01421307A30C}" type="pres">
      <dgm:prSet presAssocID="{2CF18971-4799-4998-9AC6-F8661B4FBA41}" presName="Name0" presStyleCnt="0">
        <dgm:presLayoutVars>
          <dgm:chMax val="7"/>
          <dgm:chPref val="7"/>
          <dgm:dir/>
        </dgm:presLayoutVars>
      </dgm:prSet>
      <dgm:spPr/>
    </dgm:pt>
    <dgm:pt modelId="{A7DD0BF2-EF45-4DD8-83E9-B7BACD2403AD}" type="pres">
      <dgm:prSet presAssocID="{2CF18971-4799-4998-9AC6-F8661B4FBA41}" presName="Name1" presStyleCnt="0"/>
      <dgm:spPr/>
    </dgm:pt>
    <dgm:pt modelId="{2C843CC2-487E-4CB6-834B-35DBCDED0EDC}" type="pres">
      <dgm:prSet presAssocID="{2CF18971-4799-4998-9AC6-F8661B4FBA41}" presName="cycle" presStyleCnt="0"/>
      <dgm:spPr/>
    </dgm:pt>
    <dgm:pt modelId="{4F6893B7-3DC9-4111-80E8-BF8095C95C1D}" type="pres">
      <dgm:prSet presAssocID="{2CF18971-4799-4998-9AC6-F8661B4FBA41}" presName="srcNode" presStyleLbl="node1" presStyleIdx="0" presStyleCnt="2"/>
      <dgm:spPr/>
    </dgm:pt>
    <dgm:pt modelId="{8508AF3A-7F6C-40F2-A2D3-1C4D60F49680}" type="pres">
      <dgm:prSet presAssocID="{2CF18971-4799-4998-9AC6-F8661B4FBA41}" presName="conn" presStyleLbl="parChTrans1D2" presStyleIdx="0" presStyleCnt="1"/>
      <dgm:spPr/>
    </dgm:pt>
    <dgm:pt modelId="{AB9C6E85-CD4D-4DF6-9A4D-53B90C46C233}" type="pres">
      <dgm:prSet presAssocID="{2CF18971-4799-4998-9AC6-F8661B4FBA41}" presName="extraNode" presStyleLbl="node1" presStyleIdx="0" presStyleCnt="2"/>
      <dgm:spPr/>
    </dgm:pt>
    <dgm:pt modelId="{17D5B6C8-F236-4503-8FB4-06760644812D}" type="pres">
      <dgm:prSet presAssocID="{2CF18971-4799-4998-9AC6-F8661B4FBA41}" presName="dstNode" presStyleLbl="node1" presStyleIdx="0" presStyleCnt="2"/>
      <dgm:spPr/>
    </dgm:pt>
    <dgm:pt modelId="{015BD2FA-E765-4966-A3E8-C25DC3C77480}" type="pres">
      <dgm:prSet presAssocID="{FA6AA1AC-FDAA-4CAB-9E8C-BA19F4829BA7}" presName="text_1" presStyleLbl="node1" presStyleIdx="0" presStyleCnt="2" custScaleY="124563">
        <dgm:presLayoutVars>
          <dgm:bulletEnabled val="1"/>
        </dgm:presLayoutVars>
      </dgm:prSet>
      <dgm:spPr/>
    </dgm:pt>
    <dgm:pt modelId="{7B46FF62-CA0B-4362-BBFE-6E1E4F0318FA}" type="pres">
      <dgm:prSet presAssocID="{FA6AA1AC-FDAA-4CAB-9E8C-BA19F4829BA7}" presName="accent_1" presStyleCnt="0"/>
      <dgm:spPr/>
    </dgm:pt>
    <dgm:pt modelId="{5A2DDCD0-8DAA-4B9B-BCFE-0A32CCB605B2}" type="pres">
      <dgm:prSet presAssocID="{FA6AA1AC-FDAA-4CAB-9E8C-BA19F4829BA7}" presName="accentRepeatNode" presStyleLbl="solidFgAcc1" presStyleIdx="0" presStyleCnt="2"/>
      <dgm:spPr/>
    </dgm:pt>
    <dgm:pt modelId="{76AA527D-648D-4E23-9B49-03DFEBD7DE05}" type="pres">
      <dgm:prSet presAssocID="{4C6EE0AE-D16D-423E-A0B2-A7D27E00A103}" presName="text_2" presStyleLbl="node1" presStyleIdx="1" presStyleCnt="2" custScaleY="126181">
        <dgm:presLayoutVars>
          <dgm:bulletEnabled val="1"/>
        </dgm:presLayoutVars>
      </dgm:prSet>
      <dgm:spPr/>
    </dgm:pt>
    <dgm:pt modelId="{8E6E0920-7422-4058-B55F-723D757C7F7D}" type="pres">
      <dgm:prSet presAssocID="{4C6EE0AE-D16D-423E-A0B2-A7D27E00A103}" presName="accent_2" presStyleCnt="0"/>
      <dgm:spPr/>
    </dgm:pt>
    <dgm:pt modelId="{B575237E-208A-4700-87BB-13EA53D2A11B}" type="pres">
      <dgm:prSet presAssocID="{4C6EE0AE-D16D-423E-A0B2-A7D27E00A103}" presName="accentRepeatNode" presStyleLbl="solidFgAcc1" presStyleIdx="1" presStyleCnt="2"/>
      <dgm:spPr/>
    </dgm:pt>
  </dgm:ptLst>
  <dgm:cxnLst>
    <dgm:cxn modelId="{C749E209-7691-4035-9C4C-88EC0BD02883}" type="presOf" srcId="{FA6AA1AC-FDAA-4CAB-9E8C-BA19F4829BA7}" destId="{015BD2FA-E765-4966-A3E8-C25DC3C77480}" srcOrd="0" destOrd="0" presId="urn:microsoft.com/office/officeart/2008/layout/VerticalCurvedList"/>
    <dgm:cxn modelId="{D954A31B-775D-4DEE-84E9-F0C99124B7DD}" type="presOf" srcId="{A5CA8BAF-CF17-47A8-95F9-64994594E8C6}" destId="{015BD2FA-E765-4966-A3E8-C25DC3C77480}" srcOrd="0" destOrd="1" presId="urn:microsoft.com/office/officeart/2008/layout/VerticalCurvedList"/>
    <dgm:cxn modelId="{99B6A92D-3D4F-47B1-B13A-DBE75CC23F83}" type="presOf" srcId="{2CF18971-4799-4998-9AC6-F8661B4FBA41}" destId="{AD0F39D3-9A72-4DBE-8374-01421307A30C}" srcOrd="0" destOrd="0" presId="urn:microsoft.com/office/officeart/2008/layout/VerticalCurvedList"/>
    <dgm:cxn modelId="{2DA9E13C-1364-493F-A4CC-FFCF525E437F}" type="presOf" srcId="{4C6EE0AE-D16D-423E-A0B2-A7D27E00A103}" destId="{76AA527D-648D-4E23-9B49-03DFEBD7DE05}" srcOrd="0" destOrd="0" presId="urn:microsoft.com/office/officeart/2008/layout/VerticalCurvedList"/>
    <dgm:cxn modelId="{DA76153D-794E-4332-94C4-49FB151EF646}" srcId="{FA6AA1AC-FDAA-4CAB-9E8C-BA19F4829BA7}" destId="{A5CA8BAF-CF17-47A8-95F9-64994594E8C6}" srcOrd="0" destOrd="0" parTransId="{B151ADC8-3ECE-4281-911D-01CF5C839DEE}" sibTransId="{CD35C056-0001-4A89-B987-1398356D5735}"/>
    <dgm:cxn modelId="{B4CE4460-5DA3-4A89-8A00-43DD9164ECDE}" type="presOf" srcId="{516E0CF0-D3A2-463A-B261-825FE8DFC83D}" destId="{015BD2FA-E765-4966-A3E8-C25DC3C77480}" srcOrd="0" destOrd="2" presId="urn:microsoft.com/office/officeart/2008/layout/VerticalCurvedList"/>
    <dgm:cxn modelId="{E389B374-155D-4112-A33F-410A04DF7932}" type="presOf" srcId="{CD35C056-0001-4A89-B987-1398356D5735}" destId="{8508AF3A-7F6C-40F2-A2D3-1C4D60F49680}" srcOrd="0" destOrd="0" presId="urn:microsoft.com/office/officeart/2008/layout/VerticalCurvedList"/>
    <dgm:cxn modelId="{8D88DD8C-848C-4FE4-A1AA-1972A6F9EEDD}" srcId="{FA6AA1AC-FDAA-4CAB-9E8C-BA19F4829BA7}" destId="{516E0CF0-D3A2-463A-B261-825FE8DFC83D}" srcOrd="1" destOrd="0" parTransId="{666A5627-F2BF-456C-AD66-ADBF5631AC8C}" sibTransId="{4ACCD9D4-1FB0-4CCD-A9CB-8E60864CDD79}"/>
    <dgm:cxn modelId="{E7D4BFC6-1F20-4607-AFA1-5224D8E262C9}" srcId="{2CF18971-4799-4998-9AC6-F8661B4FBA41}" destId="{FA6AA1AC-FDAA-4CAB-9E8C-BA19F4829BA7}" srcOrd="0" destOrd="0" parTransId="{08BF4BA7-459A-49DE-B055-F9C8346E13C7}" sibTransId="{1E10EE99-017B-42D3-B369-79B2FD5A0630}"/>
    <dgm:cxn modelId="{8366D0D7-472D-40E7-9B63-511C0CBD725A}" srcId="{2CF18971-4799-4998-9AC6-F8661B4FBA41}" destId="{4C6EE0AE-D16D-423E-A0B2-A7D27E00A103}" srcOrd="1" destOrd="0" parTransId="{1E6B51C5-B5BC-4652-8EBF-365B372F08BD}" sibTransId="{2D75DAB6-09FD-4A94-917C-5988FF5A8140}"/>
    <dgm:cxn modelId="{FF7BA637-7559-4813-9066-E7CDEB8D44CC}" type="presParOf" srcId="{AD0F39D3-9A72-4DBE-8374-01421307A30C}" destId="{A7DD0BF2-EF45-4DD8-83E9-B7BACD2403AD}" srcOrd="0" destOrd="0" presId="urn:microsoft.com/office/officeart/2008/layout/VerticalCurvedList"/>
    <dgm:cxn modelId="{6C22818F-BEB8-4B35-AB50-3A720E7F9DB0}" type="presParOf" srcId="{A7DD0BF2-EF45-4DD8-83E9-B7BACD2403AD}" destId="{2C843CC2-487E-4CB6-834B-35DBCDED0EDC}" srcOrd="0" destOrd="0" presId="urn:microsoft.com/office/officeart/2008/layout/VerticalCurvedList"/>
    <dgm:cxn modelId="{4B550ED8-54F4-4B65-876C-437F963D2CBE}" type="presParOf" srcId="{2C843CC2-487E-4CB6-834B-35DBCDED0EDC}" destId="{4F6893B7-3DC9-4111-80E8-BF8095C95C1D}" srcOrd="0" destOrd="0" presId="urn:microsoft.com/office/officeart/2008/layout/VerticalCurvedList"/>
    <dgm:cxn modelId="{21346827-207F-455D-88D1-68299EF2C599}" type="presParOf" srcId="{2C843CC2-487E-4CB6-834B-35DBCDED0EDC}" destId="{8508AF3A-7F6C-40F2-A2D3-1C4D60F49680}" srcOrd="1" destOrd="0" presId="urn:microsoft.com/office/officeart/2008/layout/VerticalCurvedList"/>
    <dgm:cxn modelId="{D2EFFC27-02BF-46DA-B7DE-22BFF407316E}" type="presParOf" srcId="{2C843CC2-487E-4CB6-834B-35DBCDED0EDC}" destId="{AB9C6E85-CD4D-4DF6-9A4D-53B90C46C233}" srcOrd="2" destOrd="0" presId="urn:microsoft.com/office/officeart/2008/layout/VerticalCurvedList"/>
    <dgm:cxn modelId="{28C0A6EA-0D76-4BA6-87FA-6334DB21EEEE}" type="presParOf" srcId="{2C843CC2-487E-4CB6-834B-35DBCDED0EDC}" destId="{17D5B6C8-F236-4503-8FB4-06760644812D}" srcOrd="3" destOrd="0" presId="urn:microsoft.com/office/officeart/2008/layout/VerticalCurvedList"/>
    <dgm:cxn modelId="{1C62DD63-A90E-41D0-A337-51CF319FE65E}" type="presParOf" srcId="{A7DD0BF2-EF45-4DD8-83E9-B7BACD2403AD}" destId="{015BD2FA-E765-4966-A3E8-C25DC3C77480}" srcOrd="1" destOrd="0" presId="urn:microsoft.com/office/officeart/2008/layout/VerticalCurvedList"/>
    <dgm:cxn modelId="{258409A1-3ED6-4D3A-AEB0-AE1327CB797A}" type="presParOf" srcId="{A7DD0BF2-EF45-4DD8-83E9-B7BACD2403AD}" destId="{7B46FF62-CA0B-4362-BBFE-6E1E4F0318FA}" srcOrd="2" destOrd="0" presId="urn:microsoft.com/office/officeart/2008/layout/VerticalCurvedList"/>
    <dgm:cxn modelId="{2C48FE45-4FDF-4DA8-BFEC-3D7C1854A5DC}" type="presParOf" srcId="{7B46FF62-CA0B-4362-BBFE-6E1E4F0318FA}" destId="{5A2DDCD0-8DAA-4B9B-BCFE-0A32CCB605B2}" srcOrd="0" destOrd="0" presId="urn:microsoft.com/office/officeart/2008/layout/VerticalCurvedList"/>
    <dgm:cxn modelId="{F49F0DDD-5F1C-4650-B1AD-51327F37A6A2}" type="presParOf" srcId="{A7DD0BF2-EF45-4DD8-83E9-B7BACD2403AD}" destId="{76AA527D-648D-4E23-9B49-03DFEBD7DE05}" srcOrd="3" destOrd="0" presId="urn:microsoft.com/office/officeart/2008/layout/VerticalCurvedList"/>
    <dgm:cxn modelId="{38AF9BF3-232E-437B-A1F4-D8C3325B6DDF}" type="presParOf" srcId="{A7DD0BF2-EF45-4DD8-83E9-B7BACD2403AD}" destId="{8E6E0920-7422-4058-B55F-723D757C7F7D}" srcOrd="4" destOrd="0" presId="urn:microsoft.com/office/officeart/2008/layout/VerticalCurvedList"/>
    <dgm:cxn modelId="{3F9B06D2-C6B7-4DE6-877D-E906C2045BF9}" type="presParOf" srcId="{8E6E0920-7422-4058-B55F-723D757C7F7D}" destId="{B575237E-208A-4700-87BB-13EA53D2A11B}"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C7B3125-6548-4E2D-886D-09DC5E93DD91}" type="doc">
      <dgm:prSet loTypeId="urn:microsoft.com/office/officeart/2005/8/layout/orgChart1" loCatId="hierarchy" qsTypeId="urn:microsoft.com/office/officeart/2005/8/quickstyle/simple5" qsCatId="simple" csTypeId="urn:microsoft.com/office/officeart/2005/8/colors/accent1_2" csCatId="accent1" phldr="1"/>
      <dgm:spPr/>
      <dgm:t>
        <a:bodyPr/>
        <a:lstStyle/>
        <a:p>
          <a:endParaRPr lang="pl-PL"/>
        </a:p>
      </dgm:t>
    </dgm:pt>
    <dgm:pt modelId="{CCD75B56-7CF2-4701-8DAD-EFE5908274C5}">
      <dgm:prSet phldrT="[Tekst]" custT="1"/>
      <dgm:spPr/>
      <dgm:t>
        <a:bodyPr/>
        <a:lstStyle/>
        <a:p>
          <a:r>
            <a:rPr lang="pl-PL" sz="2400" dirty="0" err="1"/>
            <a:t>Observed</a:t>
          </a:r>
          <a:r>
            <a:rPr lang="pl-PL" sz="2400" dirty="0"/>
            <a:t> </a:t>
          </a:r>
          <a:r>
            <a:rPr lang="pl-PL" sz="2400" dirty="0" err="1"/>
            <a:t>Elemental</a:t>
          </a:r>
          <a:r>
            <a:rPr lang="pl-PL" sz="2400" dirty="0"/>
            <a:t> </a:t>
          </a:r>
          <a:r>
            <a:rPr lang="pl-PL" sz="2400" dirty="0" err="1"/>
            <a:t>Concentration</a:t>
          </a:r>
          <a:r>
            <a:rPr lang="pl-PL" sz="2400" dirty="0"/>
            <a:t> </a:t>
          </a:r>
          <a:r>
            <a:rPr lang="pl-PL" sz="2400" dirty="0" err="1"/>
            <a:t>Disruptions</a:t>
          </a:r>
          <a:r>
            <a:rPr lang="pl-PL" sz="2400" dirty="0"/>
            <a:t> in </a:t>
          </a:r>
          <a:r>
            <a:rPr lang="pl-PL" sz="2400" dirty="0" err="1"/>
            <a:t>Parkinson's</a:t>
          </a:r>
          <a:r>
            <a:rPr lang="pl-PL" sz="2400" dirty="0"/>
            <a:t> </a:t>
          </a:r>
          <a:r>
            <a:rPr lang="pl-PL" sz="2400" dirty="0" err="1"/>
            <a:t>Disease</a:t>
          </a:r>
          <a:r>
            <a:rPr lang="pl-PL" sz="2400" dirty="0"/>
            <a:t> </a:t>
          </a:r>
          <a:r>
            <a:rPr lang="pl-PL" sz="2400" dirty="0" err="1"/>
            <a:t>Patients</a:t>
          </a:r>
          <a:r>
            <a:rPr lang="pl-PL" sz="2400" dirty="0"/>
            <a:t> in</a:t>
          </a:r>
        </a:p>
      </dgm:t>
    </dgm:pt>
    <dgm:pt modelId="{EE622B16-425B-4D44-AD1D-D7BE78D2488C}" type="parTrans" cxnId="{9FC99BAC-9F6B-41D4-82DC-3F2E371E09D0}">
      <dgm:prSet/>
      <dgm:spPr/>
      <dgm:t>
        <a:bodyPr/>
        <a:lstStyle/>
        <a:p>
          <a:endParaRPr lang="pl-PL"/>
        </a:p>
      </dgm:t>
    </dgm:pt>
    <dgm:pt modelId="{89B6DFA4-B722-4FF2-89D8-9F635C08D3AE}" type="sibTrans" cxnId="{9FC99BAC-9F6B-41D4-82DC-3F2E371E09D0}">
      <dgm:prSet/>
      <dgm:spPr/>
      <dgm:t>
        <a:bodyPr/>
        <a:lstStyle/>
        <a:p>
          <a:endParaRPr lang="pl-PL"/>
        </a:p>
      </dgm:t>
    </dgm:pt>
    <dgm:pt modelId="{9BF88030-59EB-4A1A-926C-43EA95E2784F}">
      <dgm:prSet phldrT="[Tekst]" custT="1"/>
      <dgm:spPr/>
      <dgm:t>
        <a:bodyPr/>
        <a:lstStyle/>
        <a:p>
          <a:r>
            <a:rPr lang="pl-PL" sz="2000" dirty="0" err="1"/>
            <a:t>Cerebrospinal</a:t>
          </a:r>
          <a:r>
            <a:rPr lang="pl-PL" sz="2000" dirty="0"/>
            <a:t> Fluid</a:t>
          </a:r>
        </a:p>
      </dgm:t>
    </dgm:pt>
    <dgm:pt modelId="{36888C4E-A4CD-4BC3-BA3F-3A4B3CD63073}" type="parTrans" cxnId="{0DD6E34A-D62B-414E-AA71-25C5632694C1}">
      <dgm:prSet/>
      <dgm:spPr/>
      <dgm:t>
        <a:bodyPr/>
        <a:lstStyle/>
        <a:p>
          <a:endParaRPr lang="pl-PL"/>
        </a:p>
      </dgm:t>
    </dgm:pt>
    <dgm:pt modelId="{5CE8EE93-F6BD-4D39-ACC9-00A5343A0BDA}" type="sibTrans" cxnId="{0DD6E34A-D62B-414E-AA71-25C5632694C1}">
      <dgm:prSet/>
      <dgm:spPr/>
      <dgm:t>
        <a:bodyPr/>
        <a:lstStyle/>
        <a:p>
          <a:endParaRPr lang="pl-PL"/>
        </a:p>
      </dgm:t>
    </dgm:pt>
    <dgm:pt modelId="{8D62EFF8-7EEA-4A27-921B-8AB5291E68B6}">
      <dgm:prSet phldrT="[Tekst]" custT="1"/>
      <dgm:spPr/>
      <dgm:t>
        <a:bodyPr/>
        <a:lstStyle/>
        <a:p>
          <a:r>
            <a:rPr lang="pl-PL" sz="2000" dirty="0"/>
            <a:t>Serum</a:t>
          </a:r>
        </a:p>
      </dgm:t>
    </dgm:pt>
    <dgm:pt modelId="{8DC02853-C201-4514-97D6-394F3F5CB64C}" type="parTrans" cxnId="{B7C0BDA1-5679-4CF2-A815-9FDE99F168DF}">
      <dgm:prSet/>
      <dgm:spPr/>
      <dgm:t>
        <a:bodyPr/>
        <a:lstStyle/>
        <a:p>
          <a:endParaRPr lang="pl-PL"/>
        </a:p>
      </dgm:t>
    </dgm:pt>
    <dgm:pt modelId="{A83C1A6D-EEB4-48BE-A2A8-DF3D3A078C2B}" type="sibTrans" cxnId="{B7C0BDA1-5679-4CF2-A815-9FDE99F168DF}">
      <dgm:prSet/>
      <dgm:spPr/>
      <dgm:t>
        <a:bodyPr/>
        <a:lstStyle/>
        <a:p>
          <a:endParaRPr lang="pl-PL"/>
        </a:p>
      </dgm:t>
    </dgm:pt>
    <dgm:pt modelId="{424A4B47-4740-4250-A4C2-2D2A545686D6}">
      <dgm:prSet phldrT="[Tekst]" custT="1"/>
      <dgm:spPr/>
      <dgm:t>
        <a:bodyPr/>
        <a:lstStyle/>
        <a:p>
          <a:r>
            <a:rPr lang="pl-PL" sz="2000" dirty="0" err="1"/>
            <a:t>Hair</a:t>
          </a:r>
          <a:endParaRPr lang="pl-PL" sz="2000" dirty="0"/>
        </a:p>
      </dgm:t>
    </dgm:pt>
    <dgm:pt modelId="{B3399303-6E07-4884-8B07-D747E1D74F61}" type="parTrans" cxnId="{1056305E-0750-49F5-8352-087DD0A1A087}">
      <dgm:prSet/>
      <dgm:spPr/>
      <dgm:t>
        <a:bodyPr/>
        <a:lstStyle/>
        <a:p>
          <a:endParaRPr lang="pl-PL"/>
        </a:p>
      </dgm:t>
    </dgm:pt>
    <dgm:pt modelId="{E6625DEC-56F0-4A1E-BDF5-F0A683B80824}" type="sibTrans" cxnId="{1056305E-0750-49F5-8352-087DD0A1A087}">
      <dgm:prSet/>
      <dgm:spPr/>
      <dgm:t>
        <a:bodyPr/>
        <a:lstStyle/>
        <a:p>
          <a:endParaRPr lang="pl-PL"/>
        </a:p>
      </dgm:t>
    </dgm:pt>
    <dgm:pt modelId="{98790854-B02C-4EE7-B272-7BBE6CC49C3F}">
      <dgm:prSet phldrT="[Tekst]" custT="1"/>
      <dgm:spPr/>
      <dgm:t>
        <a:bodyPr/>
        <a:lstStyle/>
        <a:p>
          <a:r>
            <a:rPr lang="pl-PL" sz="2000" dirty="0" err="1"/>
            <a:t>Zinc</a:t>
          </a:r>
          <a:r>
            <a:rPr lang="pl-PL" sz="2000" dirty="0"/>
            <a:t> (Zn)</a:t>
          </a:r>
        </a:p>
      </dgm:t>
    </dgm:pt>
    <dgm:pt modelId="{65B9E904-A640-43DE-ABA4-0ED2128502AB}" type="parTrans" cxnId="{5328BD14-2BD7-4AD8-AFF8-08A3399D677B}">
      <dgm:prSet/>
      <dgm:spPr/>
      <dgm:t>
        <a:bodyPr/>
        <a:lstStyle/>
        <a:p>
          <a:endParaRPr lang="pl-PL"/>
        </a:p>
      </dgm:t>
    </dgm:pt>
    <dgm:pt modelId="{CF106324-9E1A-4C14-8345-2B102AD92EFC}" type="sibTrans" cxnId="{5328BD14-2BD7-4AD8-AFF8-08A3399D677B}">
      <dgm:prSet/>
      <dgm:spPr/>
      <dgm:t>
        <a:bodyPr/>
        <a:lstStyle/>
        <a:p>
          <a:endParaRPr lang="pl-PL"/>
        </a:p>
      </dgm:t>
    </dgm:pt>
    <dgm:pt modelId="{4B8BEE6A-8895-49EE-A694-A209EE04AA40}">
      <dgm:prSet phldrT="[Tekst]" custT="1"/>
      <dgm:spPr/>
      <dgm:t>
        <a:bodyPr/>
        <a:lstStyle/>
        <a:p>
          <a:r>
            <a:rPr lang="pl-PL" sz="2000" dirty="0" err="1"/>
            <a:t>Selenium</a:t>
          </a:r>
          <a:r>
            <a:rPr lang="pl-PL" sz="2000" dirty="0"/>
            <a:t> (Se)</a:t>
          </a:r>
          <a:endParaRPr lang="pl-PL" sz="2900" dirty="0"/>
        </a:p>
      </dgm:t>
    </dgm:pt>
    <dgm:pt modelId="{BAF44C2D-83B3-44D3-B7EF-139DC0CEC669}" type="parTrans" cxnId="{CDEB01B5-0D76-4146-83BA-93F8687FA27B}">
      <dgm:prSet/>
      <dgm:spPr/>
      <dgm:t>
        <a:bodyPr/>
        <a:lstStyle/>
        <a:p>
          <a:endParaRPr lang="pl-PL"/>
        </a:p>
      </dgm:t>
    </dgm:pt>
    <dgm:pt modelId="{A3A3F67A-B009-4C57-B50D-39EE2CDFD4FF}" type="sibTrans" cxnId="{CDEB01B5-0D76-4146-83BA-93F8687FA27B}">
      <dgm:prSet/>
      <dgm:spPr/>
      <dgm:t>
        <a:bodyPr/>
        <a:lstStyle/>
        <a:p>
          <a:endParaRPr lang="pl-PL"/>
        </a:p>
      </dgm:t>
    </dgm:pt>
    <dgm:pt modelId="{772E43BF-CB90-46B2-8E03-F0F4AAD557FD}">
      <dgm:prSet phldrT="[Tekst]" custT="1"/>
      <dgm:spPr/>
      <dgm:t>
        <a:bodyPr/>
        <a:lstStyle/>
        <a:p>
          <a:r>
            <a:rPr lang="pl-PL" sz="2000" dirty="0"/>
            <a:t>Iron (Fe)</a:t>
          </a:r>
        </a:p>
      </dgm:t>
    </dgm:pt>
    <dgm:pt modelId="{6123C713-32F4-419E-9912-68FA1FC598F8}" type="parTrans" cxnId="{A2722901-189B-4A39-A641-2034A4CBCFED}">
      <dgm:prSet/>
      <dgm:spPr/>
      <dgm:t>
        <a:bodyPr/>
        <a:lstStyle/>
        <a:p>
          <a:endParaRPr lang="pl-PL"/>
        </a:p>
      </dgm:t>
    </dgm:pt>
    <dgm:pt modelId="{976CEEEB-601C-4C36-884E-4D0C00E30C5A}" type="sibTrans" cxnId="{A2722901-189B-4A39-A641-2034A4CBCFED}">
      <dgm:prSet/>
      <dgm:spPr/>
      <dgm:t>
        <a:bodyPr/>
        <a:lstStyle/>
        <a:p>
          <a:endParaRPr lang="pl-PL"/>
        </a:p>
      </dgm:t>
    </dgm:pt>
    <dgm:pt modelId="{2043AE8E-16F6-420A-932B-805946E0D70E}">
      <dgm:prSet phldrT="[Tekst]" custT="1"/>
      <dgm:spPr/>
      <dgm:t>
        <a:bodyPr/>
        <a:lstStyle/>
        <a:p>
          <a:r>
            <a:rPr lang="pl-PL" sz="2000" dirty="0" err="1"/>
            <a:t>Copper</a:t>
          </a:r>
          <a:r>
            <a:rPr lang="pl-PL" sz="2000" dirty="0"/>
            <a:t> (Cu)</a:t>
          </a:r>
        </a:p>
      </dgm:t>
    </dgm:pt>
    <dgm:pt modelId="{54DF13F7-7F4A-4EE2-A996-1B48A88ABA5E}" type="parTrans" cxnId="{0FF71BF3-721A-476C-BBF1-D7AE7CD984C0}">
      <dgm:prSet/>
      <dgm:spPr/>
      <dgm:t>
        <a:bodyPr/>
        <a:lstStyle/>
        <a:p>
          <a:endParaRPr lang="pl-PL"/>
        </a:p>
      </dgm:t>
    </dgm:pt>
    <dgm:pt modelId="{E433D90A-3323-41D7-8512-BC23C9125CC1}" type="sibTrans" cxnId="{0FF71BF3-721A-476C-BBF1-D7AE7CD984C0}">
      <dgm:prSet/>
      <dgm:spPr/>
      <dgm:t>
        <a:bodyPr/>
        <a:lstStyle/>
        <a:p>
          <a:endParaRPr lang="pl-PL"/>
        </a:p>
      </dgm:t>
    </dgm:pt>
    <dgm:pt modelId="{D76DE152-943D-40D7-9B07-82B2DA64C9B1}">
      <dgm:prSet phldrT="[Tekst]" custT="1"/>
      <dgm:spPr/>
      <dgm:t>
        <a:bodyPr/>
        <a:lstStyle/>
        <a:p>
          <a:r>
            <a:rPr lang="pl-PL" sz="2000" dirty="0" err="1"/>
            <a:t>Zinc</a:t>
          </a:r>
          <a:r>
            <a:rPr lang="pl-PL" sz="2000" dirty="0"/>
            <a:t> (Zn)</a:t>
          </a:r>
        </a:p>
      </dgm:t>
    </dgm:pt>
    <dgm:pt modelId="{56EF2AD2-13B0-4903-B07D-46AC8E24DC1D}" type="parTrans" cxnId="{E01E5FEB-6B29-4FCB-BFAF-D6A07FB1E1F4}">
      <dgm:prSet/>
      <dgm:spPr/>
      <dgm:t>
        <a:bodyPr/>
        <a:lstStyle/>
        <a:p>
          <a:endParaRPr lang="pl-PL"/>
        </a:p>
      </dgm:t>
    </dgm:pt>
    <dgm:pt modelId="{12CE0C3B-143D-4ED4-9F63-D704BAA18D8F}" type="sibTrans" cxnId="{E01E5FEB-6B29-4FCB-BFAF-D6A07FB1E1F4}">
      <dgm:prSet/>
      <dgm:spPr/>
      <dgm:t>
        <a:bodyPr/>
        <a:lstStyle/>
        <a:p>
          <a:endParaRPr lang="pl-PL"/>
        </a:p>
      </dgm:t>
    </dgm:pt>
    <dgm:pt modelId="{6A23749F-C1F3-41DD-B78D-5B471A69AF64}">
      <dgm:prSet phldrT="[Tekst]" custT="1"/>
      <dgm:spPr/>
      <dgm:t>
        <a:bodyPr/>
        <a:lstStyle/>
        <a:p>
          <a:r>
            <a:rPr lang="pl-PL" sz="2000" dirty="0"/>
            <a:t>Iron (Fe)</a:t>
          </a:r>
        </a:p>
      </dgm:t>
    </dgm:pt>
    <dgm:pt modelId="{63321F58-7FA2-42F6-9B09-01B0E972BBD0}" type="parTrans" cxnId="{253D81C1-A6DA-4767-8C7C-96EE6DFDE831}">
      <dgm:prSet/>
      <dgm:spPr/>
      <dgm:t>
        <a:bodyPr/>
        <a:lstStyle/>
        <a:p>
          <a:endParaRPr lang="pl-PL"/>
        </a:p>
      </dgm:t>
    </dgm:pt>
    <dgm:pt modelId="{03A04E3C-041D-4ED5-B88C-0037E9850484}" type="sibTrans" cxnId="{253D81C1-A6DA-4767-8C7C-96EE6DFDE831}">
      <dgm:prSet/>
      <dgm:spPr/>
      <dgm:t>
        <a:bodyPr/>
        <a:lstStyle/>
        <a:p>
          <a:endParaRPr lang="pl-PL"/>
        </a:p>
      </dgm:t>
    </dgm:pt>
    <dgm:pt modelId="{150C4AC4-D5B8-41EC-B802-F44983268702}">
      <dgm:prSet phldrT="[Tekst]" custT="1"/>
      <dgm:spPr/>
      <dgm:t>
        <a:bodyPr/>
        <a:lstStyle/>
        <a:p>
          <a:r>
            <a:rPr lang="pl-PL" sz="2000" dirty="0" err="1"/>
            <a:t>Zinc</a:t>
          </a:r>
          <a:r>
            <a:rPr lang="pl-PL" sz="2000" dirty="0"/>
            <a:t> (Zn)</a:t>
          </a:r>
          <a:endParaRPr lang="pl-PL" sz="2900" dirty="0"/>
        </a:p>
      </dgm:t>
    </dgm:pt>
    <dgm:pt modelId="{27A852A3-27D1-4362-A3A5-A8585862E741}" type="parTrans" cxnId="{3C01C87C-79E2-44B7-B607-10AD2C04C812}">
      <dgm:prSet/>
      <dgm:spPr/>
      <dgm:t>
        <a:bodyPr/>
        <a:lstStyle/>
        <a:p>
          <a:endParaRPr lang="pl-PL"/>
        </a:p>
      </dgm:t>
    </dgm:pt>
    <dgm:pt modelId="{E6403C3D-7EFF-444F-82FC-1295A69B6EDA}" type="sibTrans" cxnId="{3C01C87C-79E2-44B7-B607-10AD2C04C812}">
      <dgm:prSet/>
      <dgm:spPr/>
      <dgm:t>
        <a:bodyPr/>
        <a:lstStyle/>
        <a:p>
          <a:endParaRPr lang="pl-PL"/>
        </a:p>
      </dgm:t>
    </dgm:pt>
    <dgm:pt modelId="{BA9B39A7-E1BE-4240-A7A2-7DB12948B977}" type="pres">
      <dgm:prSet presAssocID="{9C7B3125-6548-4E2D-886D-09DC5E93DD91}" presName="hierChild1" presStyleCnt="0">
        <dgm:presLayoutVars>
          <dgm:orgChart val="1"/>
          <dgm:chPref val="1"/>
          <dgm:dir/>
          <dgm:animOne val="branch"/>
          <dgm:animLvl val="lvl"/>
          <dgm:resizeHandles/>
        </dgm:presLayoutVars>
      </dgm:prSet>
      <dgm:spPr/>
    </dgm:pt>
    <dgm:pt modelId="{B93E6886-A494-4030-BCCE-0040B4C3D9B2}" type="pres">
      <dgm:prSet presAssocID="{CCD75B56-7CF2-4701-8DAD-EFE5908274C5}" presName="hierRoot1" presStyleCnt="0">
        <dgm:presLayoutVars>
          <dgm:hierBranch val="init"/>
        </dgm:presLayoutVars>
      </dgm:prSet>
      <dgm:spPr/>
    </dgm:pt>
    <dgm:pt modelId="{53C912FE-A642-444F-AB59-A0781C1C90DE}" type="pres">
      <dgm:prSet presAssocID="{CCD75B56-7CF2-4701-8DAD-EFE5908274C5}" presName="rootComposite1" presStyleCnt="0"/>
      <dgm:spPr/>
    </dgm:pt>
    <dgm:pt modelId="{27947403-0144-4AEB-8EA8-53A08FA4F275}" type="pres">
      <dgm:prSet presAssocID="{CCD75B56-7CF2-4701-8DAD-EFE5908274C5}" presName="rootText1" presStyleLbl="node0" presStyleIdx="0" presStyleCnt="1" custScaleX="317695" custScaleY="231327" custLinFactNeighborX="0" custLinFactNeighborY="-96272">
        <dgm:presLayoutVars>
          <dgm:chPref val="3"/>
        </dgm:presLayoutVars>
      </dgm:prSet>
      <dgm:spPr/>
    </dgm:pt>
    <dgm:pt modelId="{0994608C-2DE6-4DE4-8582-C8764028DE5F}" type="pres">
      <dgm:prSet presAssocID="{CCD75B56-7CF2-4701-8DAD-EFE5908274C5}" presName="rootConnector1" presStyleLbl="node1" presStyleIdx="0" presStyleCnt="0"/>
      <dgm:spPr/>
    </dgm:pt>
    <dgm:pt modelId="{5D4225F1-534D-43FA-B667-94B49E3681EC}" type="pres">
      <dgm:prSet presAssocID="{CCD75B56-7CF2-4701-8DAD-EFE5908274C5}" presName="hierChild2" presStyleCnt="0"/>
      <dgm:spPr/>
    </dgm:pt>
    <dgm:pt modelId="{7D772E2A-860D-4B1E-9D6E-87A9CFF8ABD9}" type="pres">
      <dgm:prSet presAssocID="{36888C4E-A4CD-4BC3-BA3F-3A4B3CD63073}" presName="Name37" presStyleLbl="parChTrans1D2" presStyleIdx="0" presStyleCnt="3"/>
      <dgm:spPr/>
    </dgm:pt>
    <dgm:pt modelId="{FAA16BD1-F4C5-4CB1-A59D-157728CEF02E}" type="pres">
      <dgm:prSet presAssocID="{9BF88030-59EB-4A1A-926C-43EA95E2784F}" presName="hierRoot2" presStyleCnt="0">
        <dgm:presLayoutVars>
          <dgm:hierBranch val="init"/>
        </dgm:presLayoutVars>
      </dgm:prSet>
      <dgm:spPr/>
    </dgm:pt>
    <dgm:pt modelId="{029CA088-AE5F-45BF-A063-1415743A94E3}" type="pres">
      <dgm:prSet presAssocID="{9BF88030-59EB-4A1A-926C-43EA95E2784F}" presName="rootComposite" presStyleCnt="0"/>
      <dgm:spPr/>
    </dgm:pt>
    <dgm:pt modelId="{222CAD87-F357-4E8C-8D64-91F2DB0C9D4B}" type="pres">
      <dgm:prSet presAssocID="{9BF88030-59EB-4A1A-926C-43EA95E2784F}" presName="rootText" presStyleLbl="node2" presStyleIdx="0" presStyleCnt="3" custScaleX="136551" custLinFactNeighborX="3987" custLinFactNeighborY="-91720">
        <dgm:presLayoutVars>
          <dgm:chPref val="3"/>
        </dgm:presLayoutVars>
      </dgm:prSet>
      <dgm:spPr/>
    </dgm:pt>
    <dgm:pt modelId="{CDF8E4A7-833B-40F2-8CDF-A84033ACEC6E}" type="pres">
      <dgm:prSet presAssocID="{9BF88030-59EB-4A1A-926C-43EA95E2784F}" presName="rootConnector" presStyleLbl="node2" presStyleIdx="0" presStyleCnt="3"/>
      <dgm:spPr/>
    </dgm:pt>
    <dgm:pt modelId="{1CC6506D-2287-4723-A029-87B663463BB7}" type="pres">
      <dgm:prSet presAssocID="{9BF88030-59EB-4A1A-926C-43EA95E2784F}" presName="hierChild4" presStyleCnt="0"/>
      <dgm:spPr/>
    </dgm:pt>
    <dgm:pt modelId="{6F14A0E5-17A7-4158-A09C-67EBF52B76D4}" type="pres">
      <dgm:prSet presAssocID="{BAF44C2D-83B3-44D3-B7EF-139DC0CEC669}" presName="Name37" presStyleLbl="parChTrans1D3" presStyleIdx="0" presStyleCnt="7"/>
      <dgm:spPr/>
    </dgm:pt>
    <dgm:pt modelId="{D0F9050A-F64C-48F8-A196-E7C2ECF591DC}" type="pres">
      <dgm:prSet presAssocID="{4B8BEE6A-8895-49EE-A694-A209EE04AA40}" presName="hierRoot2" presStyleCnt="0">
        <dgm:presLayoutVars>
          <dgm:hierBranch val="init"/>
        </dgm:presLayoutVars>
      </dgm:prSet>
      <dgm:spPr/>
    </dgm:pt>
    <dgm:pt modelId="{7F769750-45ED-478D-8853-66561964A31F}" type="pres">
      <dgm:prSet presAssocID="{4B8BEE6A-8895-49EE-A694-A209EE04AA40}" presName="rootComposite" presStyleCnt="0"/>
      <dgm:spPr/>
    </dgm:pt>
    <dgm:pt modelId="{B7C5133D-1207-4C4B-A8F1-F77A2A1B10CB}" type="pres">
      <dgm:prSet presAssocID="{4B8BEE6A-8895-49EE-A694-A209EE04AA40}" presName="rootText" presStyleLbl="node3" presStyleIdx="0" presStyleCnt="7" custScaleX="130106" custScaleY="56921" custLinFactNeighborY="-88002">
        <dgm:presLayoutVars>
          <dgm:chPref val="3"/>
        </dgm:presLayoutVars>
      </dgm:prSet>
      <dgm:spPr/>
    </dgm:pt>
    <dgm:pt modelId="{C251AB21-DA9E-41F2-8651-FA6C8E068BC1}" type="pres">
      <dgm:prSet presAssocID="{4B8BEE6A-8895-49EE-A694-A209EE04AA40}" presName="rootConnector" presStyleLbl="node3" presStyleIdx="0" presStyleCnt="7"/>
      <dgm:spPr/>
    </dgm:pt>
    <dgm:pt modelId="{11C1E475-8DC4-49C2-9718-B6975DF7E14A}" type="pres">
      <dgm:prSet presAssocID="{4B8BEE6A-8895-49EE-A694-A209EE04AA40}" presName="hierChild4" presStyleCnt="0"/>
      <dgm:spPr/>
    </dgm:pt>
    <dgm:pt modelId="{BBEE06DF-D643-4317-A594-9C4C58B94919}" type="pres">
      <dgm:prSet presAssocID="{4B8BEE6A-8895-49EE-A694-A209EE04AA40}" presName="hierChild5" presStyleCnt="0"/>
      <dgm:spPr/>
    </dgm:pt>
    <dgm:pt modelId="{9FCCEC2C-4CBD-4D1E-8249-4252D61EBE76}" type="pres">
      <dgm:prSet presAssocID="{6123C713-32F4-419E-9912-68FA1FC598F8}" presName="Name37" presStyleLbl="parChTrans1D3" presStyleIdx="1" presStyleCnt="7"/>
      <dgm:spPr/>
    </dgm:pt>
    <dgm:pt modelId="{9BFC819A-5DA3-4B77-AA07-BA32A5EA030A}" type="pres">
      <dgm:prSet presAssocID="{772E43BF-CB90-46B2-8E03-F0F4AAD557FD}" presName="hierRoot2" presStyleCnt="0">
        <dgm:presLayoutVars>
          <dgm:hierBranch val="init"/>
        </dgm:presLayoutVars>
      </dgm:prSet>
      <dgm:spPr/>
    </dgm:pt>
    <dgm:pt modelId="{00645D1E-69DB-497A-8ACF-82BAFBC9A6B2}" type="pres">
      <dgm:prSet presAssocID="{772E43BF-CB90-46B2-8E03-F0F4AAD557FD}" presName="rootComposite" presStyleCnt="0"/>
      <dgm:spPr/>
    </dgm:pt>
    <dgm:pt modelId="{0522CA0F-E6B4-40FC-87C9-F535D68D3678}" type="pres">
      <dgm:prSet presAssocID="{772E43BF-CB90-46B2-8E03-F0F4AAD557FD}" presName="rootText" presStyleLbl="node3" presStyleIdx="1" presStyleCnt="7" custScaleX="129775" custScaleY="56921" custLinFactY="-22025" custLinFactNeighborX="570" custLinFactNeighborY="-100000">
        <dgm:presLayoutVars>
          <dgm:chPref val="3"/>
        </dgm:presLayoutVars>
      </dgm:prSet>
      <dgm:spPr/>
    </dgm:pt>
    <dgm:pt modelId="{8AE73A8C-736A-41D4-B709-E4F4A3901C53}" type="pres">
      <dgm:prSet presAssocID="{772E43BF-CB90-46B2-8E03-F0F4AAD557FD}" presName="rootConnector" presStyleLbl="node3" presStyleIdx="1" presStyleCnt="7"/>
      <dgm:spPr/>
    </dgm:pt>
    <dgm:pt modelId="{FEB87D4A-34DB-42D0-BA9C-DF08E07D40C7}" type="pres">
      <dgm:prSet presAssocID="{772E43BF-CB90-46B2-8E03-F0F4AAD557FD}" presName="hierChild4" presStyleCnt="0"/>
      <dgm:spPr/>
    </dgm:pt>
    <dgm:pt modelId="{EDD61458-4437-4C80-BE0A-12BFBC892A53}" type="pres">
      <dgm:prSet presAssocID="{772E43BF-CB90-46B2-8E03-F0F4AAD557FD}" presName="hierChild5" presStyleCnt="0"/>
      <dgm:spPr/>
    </dgm:pt>
    <dgm:pt modelId="{9732BD30-8BB9-43C8-9637-D19CA86DE636}" type="pres">
      <dgm:prSet presAssocID="{65B9E904-A640-43DE-ABA4-0ED2128502AB}" presName="Name37" presStyleLbl="parChTrans1D3" presStyleIdx="2" presStyleCnt="7"/>
      <dgm:spPr/>
    </dgm:pt>
    <dgm:pt modelId="{ED78911C-DC0A-4D88-A2AE-B9343E2263E2}" type="pres">
      <dgm:prSet presAssocID="{98790854-B02C-4EE7-B272-7BBE6CC49C3F}" presName="hierRoot2" presStyleCnt="0">
        <dgm:presLayoutVars>
          <dgm:hierBranch val="init"/>
        </dgm:presLayoutVars>
      </dgm:prSet>
      <dgm:spPr/>
    </dgm:pt>
    <dgm:pt modelId="{10E1F4EA-A525-4665-B907-9065C94686A2}" type="pres">
      <dgm:prSet presAssocID="{98790854-B02C-4EE7-B272-7BBE6CC49C3F}" presName="rootComposite" presStyleCnt="0"/>
      <dgm:spPr/>
    </dgm:pt>
    <dgm:pt modelId="{53943963-DD91-4019-B092-F84DBD00C489}" type="pres">
      <dgm:prSet presAssocID="{98790854-B02C-4EE7-B272-7BBE6CC49C3F}" presName="rootText" presStyleLbl="node3" presStyleIdx="2" presStyleCnt="7" custScaleX="129775" custScaleY="56921" custLinFactY="-47716" custLinFactNeighborX="-570" custLinFactNeighborY="-100000">
        <dgm:presLayoutVars>
          <dgm:chPref val="3"/>
        </dgm:presLayoutVars>
      </dgm:prSet>
      <dgm:spPr/>
    </dgm:pt>
    <dgm:pt modelId="{E1EE934C-D745-42EB-924A-4E9FEB10C116}" type="pres">
      <dgm:prSet presAssocID="{98790854-B02C-4EE7-B272-7BBE6CC49C3F}" presName="rootConnector" presStyleLbl="node3" presStyleIdx="2" presStyleCnt="7"/>
      <dgm:spPr/>
    </dgm:pt>
    <dgm:pt modelId="{F980C40F-8685-4434-AAFA-E6EA01F5B519}" type="pres">
      <dgm:prSet presAssocID="{98790854-B02C-4EE7-B272-7BBE6CC49C3F}" presName="hierChild4" presStyleCnt="0"/>
      <dgm:spPr/>
    </dgm:pt>
    <dgm:pt modelId="{21060974-3FE9-4733-A289-14DF4E634881}" type="pres">
      <dgm:prSet presAssocID="{98790854-B02C-4EE7-B272-7BBE6CC49C3F}" presName="hierChild5" presStyleCnt="0"/>
      <dgm:spPr/>
    </dgm:pt>
    <dgm:pt modelId="{4DF1A6C7-F2AB-4398-8429-C767F95D4E56}" type="pres">
      <dgm:prSet presAssocID="{9BF88030-59EB-4A1A-926C-43EA95E2784F}" presName="hierChild5" presStyleCnt="0"/>
      <dgm:spPr/>
    </dgm:pt>
    <dgm:pt modelId="{34B38551-05D0-48D7-A5DF-28A6DD5C808E}" type="pres">
      <dgm:prSet presAssocID="{8DC02853-C201-4514-97D6-394F3F5CB64C}" presName="Name37" presStyleLbl="parChTrans1D2" presStyleIdx="1" presStyleCnt="3"/>
      <dgm:spPr/>
    </dgm:pt>
    <dgm:pt modelId="{5979A290-29F0-4514-8188-24F89B5841B1}" type="pres">
      <dgm:prSet presAssocID="{8D62EFF8-7EEA-4A27-921B-8AB5291E68B6}" presName="hierRoot2" presStyleCnt="0">
        <dgm:presLayoutVars>
          <dgm:hierBranch val="init"/>
        </dgm:presLayoutVars>
      </dgm:prSet>
      <dgm:spPr/>
    </dgm:pt>
    <dgm:pt modelId="{A8D55B56-61DB-4EA4-B58D-83F489F76279}" type="pres">
      <dgm:prSet presAssocID="{8D62EFF8-7EEA-4A27-921B-8AB5291E68B6}" presName="rootComposite" presStyleCnt="0"/>
      <dgm:spPr/>
    </dgm:pt>
    <dgm:pt modelId="{A2240F56-9F6B-4AB2-912A-55ED65CA8B1A}" type="pres">
      <dgm:prSet presAssocID="{8D62EFF8-7EEA-4A27-921B-8AB5291E68B6}" presName="rootText" presStyleLbl="node2" presStyleIdx="1" presStyleCnt="3" custScaleX="137471" custLinFactNeighborX="3987" custLinFactNeighborY="-91720">
        <dgm:presLayoutVars>
          <dgm:chPref val="3"/>
        </dgm:presLayoutVars>
      </dgm:prSet>
      <dgm:spPr/>
    </dgm:pt>
    <dgm:pt modelId="{FC462F09-FFF0-4D53-A92A-9EDAC1C87672}" type="pres">
      <dgm:prSet presAssocID="{8D62EFF8-7EEA-4A27-921B-8AB5291E68B6}" presName="rootConnector" presStyleLbl="node2" presStyleIdx="1" presStyleCnt="3"/>
      <dgm:spPr/>
    </dgm:pt>
    <dgm:pt modelId="{32C922B6-E526-47EB-A00B-40B749F9EBAC}" type="pres">
      <dgm:prSet presAssocID="{8D62EFF8-7EEA-4A27-921B-8AB5291E68B6}" presName="hierChild4" presStyleCnt="0"/>
      <dgm:spPr/>
    </dgm:pt>
    <dgm:pt modelId="{84C0F2F4-1E43-4BB9-9B4E-42C132E99B77}" type="pres">
      <dgm:prSet presAssocID="{54DF13F7-7F4A-4EE2-A996-1B48A88ABA5E}" presName="Name37" presStyleLbl="parChTrans1D3" presStyleIdx="3" presStyleCnt="7"/>
      <dgm:spPr/>
    </dgm:pt>
    <dgm:pt modelId="{CCFC9D49-F018-4AA5-B835-DB794E6A8740}" type="pres">
      <dgm:prSet presAssocID="{2043AE8E-16F6-420A-932B-805946E0D70E}" presName="hierRoot2" presStyleCnt="0">
        <dgm:presLayoutVars>
          <dgm:hierBranch val="init"/>
        </dgm:presLayoutVars>
      </dgm:prSet>
      <dgm:spPr/>
    </dgm:pt>
    <dgm:pt modelId="{B83D2705-260D-463F-B1F7-3FD069FFDC41}" type="pres">
      <dgm:prSet presAssocID="{2043AE8E-16F6-420A-932B-805946E0D70E}" presName="rootComposite" presStyleCnt="0"/>
      <dgm:spPr/>
    </dgm:pt>
    <dgm:pt modelId="{2E5D1578-39A1-491E-B424-687FA6AE5C89}" type="pres">
      <dgm:prSet presAssocID="{2043AE8E-16F6-420A-932B-805946E0D70E}" presName="rootText" presStyleLbl="node3" presStyleIdx="3" presStyleCnt="7" custScaleX="134925" custScaleY="56921" custLinFactNeighborX="-570" custLinFactNeighborY="-89181">
        <dgm:presLayoutVars>
          <dgm:chPref val="3"/>
        </dgm:presLayoutVars>
      </dgm:prSet>
      <dgm:spPr/>
    </dgm:pt>
    <dgm:pt modelId="{BCC101A3-0A4F-4450-89ED-48282CBC4F6D}" type="pres">
      <dgm:prSet presAssocID="{2043AE8E-16F6-420A-932B-805946E0D70E}" presName="rootConnector" presStyleLbl="node3" presStyleIdx="3" presStyleCnt="7"/>
      <dgm:spPr/>
    </dgm:pt>
    <dgm:pt modelId="{78174064-E9AA-4128-A926-EFC280F0202C}" type="pres">
      <dgm:prSet presAssocID="{2043AE8E-16F6-420A-932B-805946E0D70E}" presName="hierChild4" presStyleCnt="0"/>
      <dgm:spPr/>
    </dgm:pt>
    <dgm:pt modelId="{49574979-F48E-4EED-8DB4-A606133F4FCC}" type="pres">
      <dgm:prSet presAssocID="{2043AE8E-16F6-420A-932B-805946E0D70E}" presName="hierChild5" presStyleCnt="0"/>
      <dgm:spPr/>
    </dgm:pt>
    <dgm:pt modelId="{F2D9132A-EDF7-4955-B862-50081C3576D1}" type="pres">
      <dgm:prSet presAssocID="{63321F58-7FA2-42F6-9B09-01B0E972BBD0}" presName="Name37" presStyleLbl="parChTrans1D3" presStyleIdx="4" presStyleCnt="7"/>
      <dgm:spPr/>
    </dgm:pt>
    <dgm:pt modelId="{8F80B6F4-6A58-4455-AB59-79B8A9BD7659}" type="pres">
      <dgm:prSet presAssocID="{6A23749F-C1F3-41DD-B78D-5B471A69AF64}" presName="hierRoot2" presStyleCnt="0">
        <dgm:presLayoutVars>
          <dgm:hierBranch val="init"/>
        </dgm:presLayoutVars>
      </dgm:prSet>
      <dgm:spPr/>
    </dgm:pt>
    <dgm:pt modelId="{FC205F70-9F78-4FCD-9851-3AFD6CBBCAA1}" type="pres">
      <dgm:prSet presAssocID="{6A23749F-C1F3-41DD-B78D-5B471A69AF64}" presName="rootComposite" presStyleCnt="0"/>
      <dgm:spPr/>
    </dgm:pt>
    <dgm:pt modelId="{D9552966-9AB4-4847-AADB-B89CCD227DA9}" type="pres">
      <dgm:prSet presAssocID="{6A23749F-C1F3-41DD-B78D-5B471A69AF64}" presName="rootText" presStyleLbl="node3" presStyleIdx="4" presStyleCnt="7" custScaleX="134925" custScaleY="56921" custLinFactY="-22025" custLinFactNeighborX="570" custLinFactNeighborY="-100000">
        <dgm:presLayoutVars>
          <dgm:chPref val="3"/>
        </dgm:presLayoutVars>
      </dgm:prSet>
      <dgm:spPr/>
    </dgm:pt>
    <dgm:pt modelId="{69793CE2-5936-47AE-A91E-C2A0A6BCFFE5}" type="pres">
      <dgm:prSet presAssocID="{6A23749F-C1F3-41DD-B78D-5B471A69AF64}" presName="rootConnector" presStyleLbl="node3" presStyleIdx="4" presStyleCnt="7"/>
      <dgm:spPr/>
    </dgm:pt>
    <dgm:pt modelId="{E6691E16-C355-4526-B761-E8B278A41A04}" type="pres">
      <dgm:prSet presAssocID="{6A23749F-C1F3-41DD-B78D-5B471A69AF64}" presName="hierChild4" presStyleCnt="0"/>
      <dgm:spPr/>
    </dgm:pt>
    <dgm:pt modelId="{7F52BB49-4F86-4C6D-9F5D-CABD31514D84}" type="pres">
      <dgm:prSet presAssocID="{6A23749F-C1F3-41DD-B78D-5B471A69AF64}" presName="hierChild5" presStyleCnt="0"/>
      <dgm:spPr/>
    </dgm:pt>
    <dgm:pt modelId="{9A2D67C8-FA9D-48F1-99A5-7F5AF54E7E16}" type="pres">
      <dgm:prSet presAssocID="{56EF2AD2-13B0-4903-B07D-46AC8E24DC1D}" presName="Name37" presStyleLbl="parChTrans1D3" presStyleIdx="5" presStyleCnt="7"/>
      <dgm:spPr/>
    </dgm:pt>
    <dgm:pt modelId="{CC2C812B-C17A-48C4-8A2D-9C18320D10C9}" type="pres">
      <dgm:prSet presAssocID="{D76DE152-943D-40D7-9B07-82B2DA64C9B1}" presName="hierRoot2" presStyleCnt="0">
        <dgm:presLayoutVars>
          <dgm:hierBranch val="init"/>
        </dgm:presLayoutVars>
      </dgm:prSet>
      <dgm:spPr/>
    </dgm:pt>
    <dgm:pt modelId="{4E2BC069-56A3-4497-8CDE-C216C8034D28}" type="pres">
      <dgm:prSet presAssocID="{D76DE152-943D-40D7-9B07-82B2DA64C9B1}" presName="rootComposite" presStyleCnt="0"/>
      <dgm:spPr/>
    </dgm:pt>
    <dgm:pt modelId="{D7111EE9-C760-445D-B793-61018828F4BD}" type="pres">
      <dgm:prSet presAssocID="{D76DE152-943D-40D7-9B07-82B2DA64C9B1}" presName="rootText" presStyleLbl="node3" presStyleIdx="5" presStyleCnt="7" custScaleX="134925" custScaleY="56921" custLinFactY="-47716" custLinFactNeighborX="570" custLinFactNeighborY="-100000">
        <dgm:presLayoutVars>
          <dgm:chPref val="3"/>
        </dgm:presLayoutVars>
      </dgm:prSet>
      <dgm:spPr/>
    </dgm:pt>
    <dgm:pt modelId="{5014028B-96DD-46AC-B4C2-B42312692EDA}" type="pres">
      <dgm:prSet presAssocID="{D76DE152-943D-40D7-9B07-82B2DA64C9B1}" presName="rootConnector" presStyleLbl="node3" presStyleIdx="5" presStyleCnt="7"/>
      <dgm:spPr/>
    </dgm:pt>
    <dgm:pt modelId="{DBDD2372-0213-4C3E-AFDB-957F3F4612A5}" type="pres">
      <dgm:prSet presAssocID="{D76DE152-943D-40D7-9B07-82B2DA64C9B1}" presName="hierChild4" presStyleCnt="0"/>
      <dgm:spPr/>
    </dgm:pt>
    <dgm:pt modelId="{9B1CB9CB-6FDC-40AA-A8ED-EE0D440F03EB}" type="pres">
      <dgm:prSet presAssocID="{D76DE152-943D-40D7-9B07-82B2DA64C9B1}" presName="hierChild5" presStyleCnt="0"/>
      <dgm:spPr/>
    </dgm:pt>
    <dgm:pt modelId="{F6E6A5D2-E8F2-4E7E-8AB4-76D62FBDD052}" type="pres">
      <dgm:prSet presAssocID="{8D62EFF8-7EEA-4A27-921B-8AB5291E68B6}" presName="hierChild5" presStyleCnt="0"/>
      <dgm:spPr/>
    </dgm:pt>
    <dgm:pt modelId="{BC7F0FA6-83A5-46C5-9CF6-034CC3893139}" type="pres">
      <dgm:prSet presAssocID="{B3399303-6E07-4884-8B07-D747E1D74F61}" presName="Name37" presStyleLbl="parChTrans1D2" presStyleIdx="2" presStyleCnt="3"/>
      <dgm:spPr/>
    </dgm:pt>
    <dgm:pt modelId="{BAB7870B-B053-4E59-8F3F-8D105195924E}" type="pres">
      <dgm:prSet presAssocID="{424A4B47-4740-4250-A4C2-2D2A545686D6}" presName="hierRoot2" presStyleCnt="0">
        <dgm:presLayoutVars>
          <dgm:hierBranch val="init"/>
        </dgm:presLayoutVars>
      </dgm:prSet>
      <dgm:spPr/>
    </dgm:pt>
    <dgm:pt modelId="{0471B9C2-2BAA-4CA5-A857-E91719768E0B}" type="pres">
      <dgm:prSet presAssocID="{424A4B47-4740-4250-A4C2-2D2A545686D6}" presName="rootComposite" presStyleCnt="0"/>
      <dgm:spPr/>
    </dgm:pt>
    <dgm:pt modelId="{63870812-FE3A-42EE-94A4-A5C8723352CD}" type="pres">
      <dgm:prSet presAssocID="{424A4B47-4740-4250-A4C2-2D2A545686D6}" presName="rootText" presStyleLbl="node2" presStyleIdx="2" presStyleCnt="3" custLinFactNeighborX="3987" custLinFactNeighborY="-91720">
        <dgm:presLayoutVars>
          <dgm:chPref val="3"/>
        </dgm:presLayoutVars>
      </dgm:prSet>
      <dgm:spPr/>
    </dgm:pt>
    <dgm:pt modelId="{859A2D1E-C8BF-496E-AA26-83BFA8861436}" type="pres">
      <dgm:prSet presAssocID="{424A4B47-4740-4250-A4C2-2D2A545686D6}" presName="rootConnector" presStyleLbl="node2" presStyleIdx="2" presStyleCnt="3"/>
      <dgm:spPr/>
    </dgm:pt>
    <dgm:pt modelId="{17AA643D-B3D7-4B20-A524-E0C8B890205D}" type="pres">
      <dgm:prSet presAssocID="{424A4B47-4740-4250-A4C2-2D2A545686D6}" presName="hierChild4" presStyleCnt="0"/>
      <dgm:spPr/>
    </dgm:pt>
    <dgm:pt modelId="{7C4CADD0-ABAD-4802-985E-89F27DB1D720}" type="pres">
      <dgm:prSet presAssocID="{27A852A3-27D1-4362-A3A5-A8585862E741}" presName="Name37" presStyleLbl="parChTrans1D3" presStyleIdx="6" presStyleCnt="7"/>
      <dgm:spPr/>
    </dgm:pt>
    <dgm:pt modelId="{C9C31C38-4791-4804-AC4E-AE738268E837}" type="pres">
      <dgm:prSet presAssocID="{150C4AC4-D5B8-41EC-B802-F44983268702}" presName="hierRoot2" presStyleCnt="0">
        <dgm:presLayoutVars>
          <dgm:hierBranch val="init"/>
        </dgm:presLayoutVars>
      </dgm:prSet>
      <dgm:spPr/>
    </dgm:pt>
    <dgm:pt modelId="{50360D0F-72AD-46B0-9E9E-02D182CFE0FD}" type="pres">
      <dgm:prSet presAssocID="{150C4AC4-D5B8-41EC-B802-F44983268702}" presName="rootComposite" presStyleCnt="0"/>
      <dgm:spPr/>
    </dgm:pt>
    <dgm:pt modelId="{CE1C9A01-973E-4F3E-826D-7B8B184F0663}" type="pres">
      <dgm:prSet presAssocID="{150C4AC4-D5B8-41EC-B802-F44983268702}" presName="rootText" presStyleLbl="node3" presStyleIdx="6" presStyleCnt="7" custScaleX="97678" custScaleY="56921" custLinFactNeighborX="-2219" custLinFactNeighborY="-89181">
        <dgm:presLayoutVars>
          <dgm:chPref val="3"/>
        </dgm:presLayoutVars>
      </dgm:prSet>
      <dgm:spPr/>
    </dgm:pt>
    <dgm:pt modelId="{1BDDB8FD-8F02-40D3-B735-27105B20F388}" type="pres">
      <dgm:prSet presAssocID="{150C4AC4-D5B8-41EC-B802-F44983268702}" presName="rootConnector" presStyleLbl="node3" presStyleIdx="6" presStyleCnt="7"/>
      <dgm:spPr/>
    </dgm:pt>
    <dgm:pt modelId="{EBBC1FCA-66BA-444B-8525-DDB4CE54C699}" type="pres">
      <dgm:prSet presAssocID="{150C4AC4-D5B8-41EC-B802-F44983268702}" presName="hierChild4" presStyleCnt="0"/>
      <dgm:spPr/>
    </dgm:pt>
    <dgm:pt modelId="{DA27AEA3-92B7-4811-A260-0FF6B2F671A0}" type="pres">
      <dgm:prSet presAssocID="{150C4AC4-D5B8-41EC-B802-F44983268702}" presName="hierChild5" presStyleCnt="0"/>
      <dgm:spPr/>
    </dgm:pt>
    <dgm:pt modelId="{8C974CBD-794D-4BEB-B4D1-3FCC6151DB9A}" type="pres">
      <dgm:prSet presAssocID="{424A4B47-4740-4250-A4C2-2D2A545686D6}" presName="hierChild5" presStyleCnt="0"/>
      <dgm:spPr/>
    </dgm:pt>
    <dgm:pt modelId="{B88DAB57-89C3-4FA8-A4D3-0B6FB85F3B69}" type="pres">
      <dgm:prSet presAssocID="{CCD75B56-7CF2-4701-8DAD-EFE5908274C5}" presName="hierChild3" presStyleCnt="0"/>
      <dgm:spPr/>
    </dgm:pt>
  </dgm:ptLst>
  <dgm:cxnLst>
    <dgm:cxn modelId="{A2722901-189B-4A39-A641-2034A4CBCFED}" srcId="{9BF88030-59EB-4A1A-926C-43EA95E2784F}" destId="{772E43BF-CB90-46B2-8E03-F0F4AAD557FD}" srcOrd="1" destOrd="0" parTransId="{6123C713-32F4-419E-9912-68FA1FC598F8}" sibTransId="{976CEEEB-601C-4C36-884E-4D0C00E30C5A}"/>
    <dgm:cxn modelId="{1E785503-21BB-46B4-AFBE-99BA084226D3}" type="presOf" srcId="{98790854-B02C-4EE7-B272-7BBE6CC49C3F}" destId="{53943963-DD91-4019-B092-F84DBD00C489}" srcOrd="0" destOrd="0" presId="urn:microsoft.com/office/officeart/2005/8/layout/orgChart1"/>
    <dgm:cxn modelId="{156E5508-F521-4848-8F20-14BC177B0C33}" type="presOf" srcId="{65B9E904-A640-43DE-ABA4-0ED2128502AB}" destId="{9732BD30-8BB9-43C8-9637-D19CA86DE636}" srcOrd="0" destOrd="0" presId="urn:microsoft.com/office/officeart/2005/8/layout/orgChart1"/>
    <dgm:cxn modelId="{5D908B08-7176-4E54-8E75-3C50FEEAD8AB}" type="presOf" srcId="{6A23749F-C1F3-41DD-B78D-5B471A69AF64}" destId="{D9552966-9AB4-4847-AADB-B89CCD227DA9}" srcOrd="0" destOrd="0" presId="urn:microsoft.com/office/officeart/2005/8/layout/orgChart1"/>
    <dgm:cxn modelId="{D622040A-18BF-4869-B792-2BF1756E3253}" type="presOf" srcId="{9BF88030-59EB-4A1A-926C-43EA95E2784F}" destId="{222CAD87-F357-4E8C-8D64-91F2DB0C9D4B}" srcOrd="0" destOrd="0" presId="urn:microsoft.com/office/officeart/2005/8/layout/orgChart1"/>
    <dgm:cxn modelId="{A14A1C0C-E350-497D-8388-231C2D38960B}" type="presOf" srcId="{772E43BF-CB90-46B2-8E03-F0F4AAD557FD}" destId="{8AE73A8C-736A-41D4-B709-E4F4A3901C53}" srcOrd="1" destOrd="0" presId="urn:microsoft.com/office/officeart/2005/8/layout/orgChart1"/>
    <dgm:cxn modelId="{97974F0C-B5D4-46D5-A9B1-534A84FCFC4D}" type="presOf" srcId="{BAF44C2D-83B3-44D3-B7EF-139DC0CEC669}" destId="{6F14A0E5-17A7-4158-A09C-67EBF52B76D4}" srcOrd="0" destOrd="0" presId="urn:microsoft.com/office/officeart/2005/8/layout/orgChart1"/>
    <dgm:cxn modelId="{873C130D-7544-461B-B2AD-F80E61548093}" type="presOf" srcId="{8DC02853-C201-4514-97D6-394F3F5CB64C}" destId="{34B38551-05D0-48D7-A5DF-28A6DD5C808E}" srcOrd="0" destOrd="0" presId="urn:microsoft.com/office/officeart/2005/8/layout/orgChart1"/>
    <dgm:cxn modelId="{5328BD14-2BD7-4AD8-AFF8-08A3399D677B}" srcId="{9BF88030-59EB-4A1A-926C-43EA95E2784F}" destId="{98790854-B02C-4EE7-B272-7BBE6CC49C3F}" srcOrd="2" destOrd="0" parTransId="{65B9E904-A640-43DE-ABA4-0ED2128502AB}" sibTransId="{CF106324-9E1A-4C14-8345-2B102AD92EFC}"/>
    <dgm:cxn modelId="{C1B92533-DEE8-4CC4-82C5-DC3E8337425B}" type="presOf" srcId="{150C4AC4-D5B8-41EC-B802-F44983268702}" destId="{1BDDB8FD-8F02-40D3-B735-27105B20F388}" srcOrd="1" destOrd="0" presId="urn:microsoft.com/office/officeart/2005/8/layout/orgChart1"/>
    <dgm:cxn modelId="{2CF48337-65BD-4B64-98F7-4BD3D8D59325}" type="presOf" srcId="{424A4B47-4740-4250-A4C2-2D2A545686D6}" destId="{859A2D1E-C8BF-496E-AA26-83BFA8861436}" srcOrd="1" destOrd="0" presId="urn:microsoft.com/office/officeart/2005/8/layout/orgChart1"/>
    <dgm:cxn modelId="{F2962A38-1BA2-4CA4-88B1-B48A5B4B5AF8}" type="presOf" srcId="{8D62EFF8-7EEA-4A27-921B-8AB5291E68B6}" destId="{FC462F09-FFF0-4D53-A92A-9EDAC1C87672}" srcOrd="1" destOrd="0" presId="urn:microsoft.com/office/officeart/2005/8/layout/orgChart1"/>
    <dgm:cxn modelId="{80DB385B-C96B-4364-AEFC-BFF897485690}" type="presOf" srcId="{2043AE8E-16F6-420A-932B-805946E0D70E}" destId="{BCC101A3-0A4F-4450-89ED-48282CBC4F6D}" srcOrd="1" destOrd="0" presId="urn:microsoft.com/office/officeart/2005/8/layout/orgChart1"/>
    <dgm:cxn modelId="{1056305E-0750-49F5-8352-087DD0A1A087}" srcId="{CCD75B56-7CF2-4701-8DAD-EFE5908274C5}" destId="{424A4B47-4740-4250-A4C2-2D2A545686D6}" srcOrd="2" destOrd="0" parTransId="{B3399303-6E07-4884-8B07-D747E1D74F61}" sibTransId="{E6625DEC-56F0-4A1E-BDF5-F0A683B80824}"/>
    <dgm:cxn modelId="{476BAB46-C036-4F19-8BBF-8E7CA712D200}" type="presOf" srcId="{CCD75B56-7CF2-4701-8DAD-EFE5908274C5}" destId="{0994608C-2DE6-4DE4-8582-C8764028DE5F}" srcOrd="1" destOrd="0" presId="urn:microsoft.com/office/officeart/2005/8/layout/orgChart1"/>
    <dgm:cxn modelId="{BD4A0E67-80EA-4E71-BB70-8AC1EF33938C}" type="presOf" srcId="{36888C4E-A4CD-4BC3-BA3F-3A4B3CD63073}" destId="{7D772E2A-860D-4B1E-9D6E-87A9CFF8ABD9}" srcOrd="0" destOrd="0" presId="urn:microsoft.com/office/officeart/2005/8/layout/orgChart1"/>
    <dgm:cxn modelId="{27216B4A-0861-45DE-82D4-96B3798382BC}" type="presOf" srcId="{CCD75B56-7CF2-4701-8DAD-EFE5908274C5}" destId="{27947403-0144-4AEB-8EA8-53A08FA4F275}" srcOrd="0" destOrd="0" presId="urn:microsoft.com/office/officeart/2005/8/layout/orgChart1"/>
    <dgm:cxn modelId="{0DD6E34A-D62B-414E-AA71-25C5632694C1}" srcId="{CCD75B56-7CF2-4701-8DAD-EFE5908274C5}" destId="{9BF88030-59EB-4A1A-926C-43EA95E2784F}" srcOrd="0" destOrd="0" parTransId="{36888C4E-A4CD-4BC3-BA3F-3A4B3CD63073}" sibTransId="{5CE8EE93-F6BD-4D39-ACC9-00A5343A0BDA}"/>
    <dgm:cxn modelId="{D13AF26A-FCFB-4464-9070-4EC8E6B32050}" type="presOf" srcId="{D76DE152-943D-40D7-9B07-82B2DA64C9B1}" destId="{D7111EE9-C760-445D-B793-61018828F4BD}" srcOrd="0" destOrd="0" presId="urn:microsoft.com/office/officeart/2005/8/layout/orgChart1"/>
    <dgm:cxn modelId="{8F491754-9D19-4C04-B8AB-0B9852516367}" type="presOf" srcId="{4B8BEE6A-8895-49EE-A694-A209EE04AA40}" destId="{B7C5133D-1207-4C4B-A8F1-F77A2A1B10CB}" srcOrd="0" destOrd="0" presId="urn:microsoft.com/office/officeart/2005/8/layout/orgChart1"/>
    <dgm:cxn modelId="{21C9B959-6954-4205-9682-EBD592AD253D}" type="presOf" srcId="{4B8BEE6A-8895-49EE-A694-A209EE04AA40}" destId="{C251AB21-DA9E-41F2-8651-FA6C8E068BC1}" srcOrd="1" destOrd="0" presId="urn:microsoft.com/office/officeart/2005/8/layout/orgChart1"/>
    <dgm:cxn modelId="{3C01C87C-79E2-44B7-B607-10AD2C04C812}" srcId="{424A4B47-4740-4250-A4C2-2D2A545686D6}" destId="{150C4AC4-D5B8-41EC-B802-F44983268702}" srcOrd="0" destOrd="0" parTransId="{27A852A3-27D1-4362-A3A5-A8585862E741}" sibTransId="{E6403C3D-7EFF-444F-82FC-1295A69B6EDA}"/>
    <dgm:cxn modelId="{94622087-D52F-4F55-B83A-A969698B67CD}" type="presOf" srcId="{B3399303-6E07-4884-8B07-D747E1D74F61}" destId="{BC7F0FA6-83A5-46C5-9CF6-034CC3893139}" srcOrd="0" destOrd="0" presId="urn:microsoft.com/office/officeart/2005/8/layout/orgChart1"/>
    <dgm:cxn modelId="{C1EF6E8B-E807-4A7D-9563-C47EB430E615}" type="presOf" srcId="{150C4AC4-D5B8-41EC-B802-F44983268702}" destId="{CE1C9A01-973E-4F3E-826D-7B8B184F0663}" srcOrd="0" destOrd="0" presId="urn:microsoft.com/office/officeart/2005/8/layout/orgChart1"/>
    <dgm:cxn modelId="{FBE31A8D-36F6-4C20-B7AF-7A00997C7694}" type="presOf" srcId="{9BF88030-59EB-4A1A-926C-43EA95E2784F}" destId="{CDF8E4A7-833B-40F2-8CDF-A84033ACEC6E}" srcOrd="1" destOrd="0" presId="urn:microsoft.com/office/officeart/2005/8/layout/orgChart1"/>
    <dgm:cxn modelId="{6CFB0892-BB7F-4AEC-94C1-3F87DBA0DC94}" type="presOf" srcId="{63321F58-7FA2-42F6-9B09-01B0E972BBD0}" destId="{F2D9132A-EDF7-4955-B862-50081C3576D1}" srcOrd="0" destOrd="0" presId="urn:microsoft.com/office/officeart/2005/8/layout/orgChart1"/>
    <dgm:cxn modelId="{48FF179C-C939-40E5-9779-04445C289A1F}" type="presOf" srcId="{56EF2AD2-13B0-4903-B07D-46AC8E24DC1D}" destId="{9A2D67C8-FA9D-48F1-99A5-7F5AF54E7E16}" srcOrd="0" destOrd="0" presId="urn:microsoft.com/office/officeart/2005/8/layout/orgChart1"/>
    <dgm:cxn modelId="{E8433D9C-25D2-4C16-A141-5EB6D0865FFB}" type="presOf" srcId="{6123C713-32F4-419E-9912-68FA1FC598F8}" destId="{9FCCEC2C-4CBD-4D1E-8249-4252D61EBE76}" srcOrd="0" destOrd="0" presId="urn:microsoft.com/office/officeart/2005/8/layout/orgChart1"/>
    <dgm:cxn modelId="{7E6FF0A0-5FCF-42FA-922B-98C44662FB84}" type="presOf" srcId="{9C7B3125-6548-4E2D-886D-09DC5E93DD91}" destId="{BA9B39A7-E1BE-4240-A7A2-7DB12948B977}" srcOrd="0" destOrd="0" presId="urn:microsoft.com/office/officeart/2005/8/layout/orgChart1"/>
    <dgm:cxn modelId="{B7C0BDA1-5679-4CF2-A815-9FDE99F168DF}" srcId="{CCD75B56-7CF2-4701-8DAD-EFE5908274C5}" destId="{8D62EFF8-7EEA-4A27-921B-8AB5291E68B6}" srcOrd="1" destOrd="0" parTransId="{8DC02853-C201-4514-97D6-394F3F5CB64C}" sibTransId="{A83C1A6D-EEB4-48BE-A2A8-DF3D3A078C2B}"/>
    <dgm:cxn modelId="{8A518BA5-DE4B-4789-94A4-12E8542088E4}" type="presOf" srcId="{54DF13F7-7F4A-4EE2-A996-1B48A88ABA5E}" destId="{84C0F2F4-1E43-4BB9-9B4E-42C132E99B77}" srcOrd="0" destOrd="0" presId="urn:microsoft.com/office/officeart/2005/8/layout/orgChart1"/>
    <dgm:cxn modelId="{3CBD6AA6-702D-4C02-9AE7-3829D7206972}" type="presOf" srcId="{D76DE152-943D-40D7-9B07-82B2DA64C9B1}" destId="{5014028B-96DD-46AC-B4C2-B42312692EDA}" srcOrd="1" destOrd="0" presId="urn:microsoft.com/office/officeart/2005/8/layout/orgChart1"/>
    <dgm:cxn modelId="{C6411BA8-B72A-4646-9F66-D63B1D8B90EE}" type="presOf" srcId="{772E43BF-CB90-46B2-8E03-F0F4AAD557FD}" destId="{0522CA0F-E6B4-40FC-87C9-F535D68D3678}" srcOrd="0" destOrd="0" presId="urn:microsoft.com/office/officeart/2005/8/layout/orgChart1"/>
    <dgm:cxn modelId="{9FC99BAC-9F6B-41D4-82DC-3F2E371E09D0}" srcId="{9C7B3125-6548-4E2D-886D-09DC5E93DD91}" destId="{CCD75B56-7CF2-4701-8DAD-EFE5908274C5}" srcOrd="0" destOrd="0" parTransId="{EE622B16-425B-4D44-AD1D-D7BE78D2488C}" sibTransId="{89B6DFA4-B722-4FF2-89D8-9F635C08D3AE}"/>
    <dgm:cxn modelId="{FE633CAD-E166-4E3D-92F7-7D67ED00AFC1}" type="presOf" srcId="{424A4B47-4740-4250-A4C2-2D2A545686D6}" destId="{63870812-FE3A-42EE-94A4-A5C8723352CD}" srcOrd="0" destOrd="0" presId="urn:microsoft.com/office/officeart/2005/8/layout/orgChart1"/>
    <dgm:cxn modelId="{CDEB01B5-0D76-4146-83BA-93F8687FA27B}" srcId="{9BF88030-59EB-4A1A-926C-43EA95E2784F}" destId="{4B8BEE6A-8895-49EE-A694-A209EE04AA40}" srcOrd="0" destOrd="0" parTransId="{BAF44C2D-83B3-44D3-B7EF-139DC0CEC669}" sibTransId="{A3A3F67A-B009-4C57-B50D-39EE2CDFD4FF}"/>
    <dgm:cxn modelId="{9572DAB6-4653-44B3-87E8-D1D0E0A4C763}" type="presOf" srcId="{27A852A3-27D1-4362-A3A5-A8585862E741}" destId="{7C4CADD0-ABAD-4802-985E-89F27DB1D720}" srcOrd="0" destOrd="0" presId="urn:microsoft.com/office/officeart/2005/8/layout/orgChart1"/>
    <dgm:cxn modelId="{B02460BE-22E3-4354-8507-1102283A1287}" type="presOf" srcId="{6A23749F-C1F3-41DD-B78D-5B471A69AF64}" destId="{69793CE2-5936-47AE-A91E-C2A0A6BCFFE5}" srcOrd="1" destOrd="0" presId="urn:microsoft.com/office/officeart/2005/8/layout/orgChart1"/>
    <dgm:cxn modelId="{253D81C1-A6DA-4767-8C7C-96EE6DFDE831}" srcId="{8D62EFF8-7EEA-4A27-921B-8AB5291E68B6}" destId="{6A23749F-C1F3-41DD-B78D-5B471A69AF64}" srcOrd="1" destOrd="0" parTransId="{63321F58-7FA2-42F6-9B09-01B0E972BBD0}" sibTransId="{03A04E3C-041D-4ED5-B88C-0037E9850484}"/>
    <dgm:cxn modelId="{3606FACA-1838-4BC6-95AE-88B1A462B5C2}" type="presOf" srcId="{98790854-B02C-4EE7-B272-7BBE6CC49C3F}" destId="{E1EE934C-D745-42EB-924A-4E9FEB10C116}" srcOrd="1" destOrd="0" presId="urn:microsoft.com/office/officeart/2005/8/layout/orgChart1"/>
    <dgm:cxn modelId="{104F80DF-03C6-4547-9F2A-56F843A89B27}" type="presOf" srcId="{8D62EFF8-7EEA-4A27-921B-8AB5291E68B6}" destId="{A2240F56-9F6B-4AB2-912A-55ED65CA8B1A}" srcOrd="0" destOrd="0" presId="urn:microsoft.com/office/officeart/2005/8/layout/orgChart1"/>
    <dgm:cxn modelId="{512696E3-853B-42A6-A2D2-C70F9E858A41}" type="presOf" srcId="{2043AE8E-16F6-420A-932B-805946E0D70E}" destId="{2E5D1578-39A1-491E-B424-687FA6AE5C89}" srcOrd="0" destOrd="0" presId="urn:microsoft.com/office/officeart/2005/8/layout/orgChart1"/>
    <dgm:cxn modelId="{E01E5FEB-6B29-4FCB-BFAF-D6A07FB1E1F4}" srcId="{8D62EFF8-7EEA-4A27-921B-8AB5291E68B6}" destId="{D76DE152-943D-40D7-9B07-82B2DA64C9B1}" srcOrd="2" destOrd="0" parTransId="{56EF2AD2-13B0-4903-B07D-46AC8E24DC1D}" sibTransId="{12CE0C3B-143D-4ED4-9F63-D704BAA18D8F}"/>
    <dgm:cxn modelId="{0FF71BF3-721A-476C-BBF1-D7AE7CD984C0}" srcId="{8D62EFF8-7EEA-4A27-921B-8AB5291E68B6}" destId="{2043AE8E-16F6-420A-932B-805946E0D70E}" srcOrd="0" destOrd="0" parTransId="{54DF13F7-7F4A-4EE2-A996-1B48A88ABA5E}" sibTransId="{E433D90A-3323-41D7-8512-BC23C9125CC1}"/>
    <dgm:cxn modelId="{2E045A0C-C877-4434-BBCB-13A5CFD3A060}" type="presParOf" srcId="{BA9B39A7-E1BE-4240-A7A2-7DB12948B977}" destId="{B93E6886-A494-4030-BCCE-0040B4C3D9B2}" srcOrd="0" destOrd="0" presId="urn:microsoft.com/office/officeart/2005/8/layout/orgChart1"/>
    <dgm:cxn modelId="{30BB7B84-193A-47F1-9457-21E20D1072D2}" type="presParOf" srcId="{B93E6886-A494-4030-BCCE-0040B4C3D9B2}" destId="{53C912FE-A642-444F-AB59-A0781C1C90DE}" srcOrd="0" destOrd="0" presId="urn:microsoft.com/office/officeart/2005/8/layout/orgChart1"/>
    <dgm:cxn modelId="{17800DAD-1F5A-421E-834D-0D29A6393478}" type="presParOf" srcId="{53C912FE-A642-444F-AB59-A0781C1C90DE}" destId="{27947403-0144-4AEB-8EA8-53A08FA4F275}" srcOrd="0" destOrd="0" presId="urn:microsoft.com/office/officeart/2005/8/layout/orgChart1"/>
    <dgm:cxn modelId="{3D6795F2-9225-4980-8FCB-DBE4B4AFE823}" type="presParOf" srcId="{53C912FE-A642-444F-AB59-A0781C1C90DE}" destId="{0994608C-2DE6-4DE4-8582-C8764028DE5F}" srcOrd="1" destOrd="0" presId="urn:microsoft.com/office/officeart/2005/8/layout/orgChart1"/>
    <dgm:cxn modelId="{B5571214-2248-4685-B220-580C5FDB4F9E}" type="presParOf" srcId="{B93E6886-A494-4030-BCCE-0040B4C3D9B2}" destId="{5D4225F1-534D-43FA-B667-94B49E3681EC}" srcOrd="1" destOrd="0" presId="urn:microsoft.com/office/officeart/2005/8/layout/orgChart1"/>
    <dgm:cxn modelId="{3F42D62C-95B8-4931-BB94-C7E2E238D5DE}" type="presParOf" srcId="{5D4225F1-534D-43FA-B667-94B49E3681EC}" destId="{7D772E2A-860D-4B1E-9D6E-87A9CFF8ABD9}" srcOrd="0" destOrd="0" presId="urn:microsoft.com/office/officeart/2005/8/layout/orgChart1"/>
    <dgm:cxn modelId="{DFD35BC4-1CC1-474B-B28E-4A7513FBA5A5}" type="presParOf" srcId="{5D4225F1-534D-43FA-B667-94B49E3681EC}" destId="{FAA16BD1-F4C5-4CB1-A59D-157728CEF02E}" srcOrd="1" destOrd="0" presId="urn:microsoft.com/office/officeart/2005/8/layout/orgChart1"/>
    <dgm:cxn modelId="{92F1DFDE-F411-45D2-91AE-3A4BFB9134E3}" type="presParOf" srcId="{FAA16BD1-F4C5-4CB1-A59D-157728CEF02E}" destId="{029CA088-AE5F-45BF-A063-1415743A94E3}" srcOrd="0" destOrd="0" presId="urn:microsoft.com/office/officeart/2005/8/layout/orgChart1"/>
    <dgm:cxn modelId="{0EAE81AC-0332-4998-ADDC-A74BA411CA11}" type="presParOf" srcId="{029CA088-AE5F-45BF-A063-1415743A94E3}" destId="{222CAD87-F357-4E8C-8D64-91F2DB0C9D4B}" srcOrd="0" destOrd="0" presId="urn:microsoft.com/office/officeart/2005/8/layout/orgChart1"/>
    <dgm:cxn modelId="{DD49DD25-9030-4BF5-A5E3-0E016FC4ECDB}" type="presParOf" srcId="{029CA088-AE5F-45BF-A063-1415743A94E3}" destId="{CDF8E4A7-833B-40F2-8CDF-A84033ACEC6E}" srcOrd="1" destOrd="0" presId="urn:microsoft.com/office/officeart/2005/8/layout/orgChart1"/>
    <dgm:cxn modelId="{CD091494-B84E-465C-8E80-9182143019A9}" type="presParOf" srcId="{FAA16BD1-F4C5-4CB1-A59D-157728CEF02E}" destId="{1CC6506D-2287-4723-A029-87B663463BB7}" srcOrd="1" destOrd="0" presId="urn:microsoft.com/office/officeart/2005/8/layout/orgChart1"/>
    <dgm:cxn modelId="{A4432503-4EF1-4955-A367-FE408A7BB358}" type="presParOf" srcId="{1CC6506D-2287-4723-A029-87B663463BB7}" destId="{6F14A0E5-17A7-4158-A09C-67EBF52B76D4}" srcOrd="0" destOrd="0" presId="urn:microsoft.com/office/officeart/2005/8/layout/orgChart1"/>
    <dgm:cxn modelId="{547F87D5-0D8D-49FD-B1CB-0A5C2BCAEA62}" type="presParOf" srcId="{1CC6506D-2287-4723-A029-87B663463BB7}" destId="{D0F9050A-F64C-48F8-A196-E7C2ECF591DC}" srcOrd="1" destOrd="0" presId="urn:microsoft.com/office/officeart/2005/8/layout/orgChart1"/>
    <dgm:cxn modelId="{2B066DCD-5C08-4297-9D67-182E91B3CCBE}" type="presParOf" srcId="{D0F9050A-F64C-48F8-A196-E7C2ECF591DC}" destId="{7F769750-45ED-478D-8853-66561964A31F}" srcOrd="0" destOrd="0" presId="urn:microsoft.com/office/officeart/2005/8/layout/orgChart1"/>
    <dgm:cxn modelId="{E4D8EF1D-7F0D-4EA2-8BCD-DC0741331493}" type="presParOf" srcId="{7F769750-45ED-478D-8853-66561964A31F}" destId="{B7C5133D-1207-4C4B-A8F1-F77A2A1B10CB}" srcOrd="0" destOrd="0" presId="urn:microsoft.com/office/officeart/2005/8/layout/orgChart1"/>
    <dgm:cxn modelId="{76A47CF2-E2EC-4F15-8A15-57E1FB815238}" type="presParOf" srcId="{7F769750-45ED-478D-8853-66561964A31F}" destId="{C251AB21-DA9E-41F2-8651-FA6C8E068BC1}" srcOrd="1" destOrd="0" presId="urn:microsoft.com/office/officeart/2005/8/layout/orgChart1"/>
    <dgm:cxn modelId="{F01506A7-33B3-4DDA-9C90-40543823A54F}" type="presParOf" srcId="{D0F9050A-F64C-48F8-A196-E7C2ECF591DC}" destId="{11C1E475-8DC4-49C2-9718-B6975DF7E14A}" srcOrd="1" destOrd="0" presId="urn:microsoft.com/office/officeart/2005/8/layout/orgChart1"/>
    <dgm:cxn modelId="{B89CD40D-E366-4680-821D-91B7253D615B}" type="presParOf" srcId="{D0F9050A-F64C-48F8-A196-E7C2ECF591DC}" destId="{BBEE06DF-D643-4317-A594-9C4C58B94919}" srcOrd="2" destOrd="0" presId="urn:microsoft.com/office/officeart/2005/8/layout/orgChart1"/>
    <dgm:cxn modelId="{83669B6A-9857-4149-9082-08CA5D94C755}" type="presParOf" srcId="{1CC6506D-2287-4723-A029-87B663463BB7}" destId="{9FCCEC2C-4CBD-4D1E-8249-4252D61EBE76}" srcOrd="2" destOrd="0" presId="urn:microsoft.com/office/officeart/2005/8/layout/orgChart1"/>
    <dgm:cxn modelId="{DBE8A9D6-BECC-4583-9BCB-D84E71462271}" type="presParOf" srcId="{1CC6506D-2287-4723-A029-87B663463BB7}" destId="{9BFC819A-5DA3-4B77-AA07-BA32A5EA030A}" srcOrd="3" destOrd="0" presId="urn:microsoft.com/office/officeart/2005/8/layout/orgChart1"/>
    <dgm:cxn modelId="{67EEBB75-53D9-423F-999B-AA3C9CAF8F4E}" type="presParOf" srcId="{9BFC819A-5DA3-4B77-AA07-BA32A5EA030A}" destId="{00645D1E-69DB-497A-8ACF-82BAFBC9A6B2}" srcOrd="0" destOrd="0" presId="urn:microsoft.com/office/officeart/2005/8/layout/orgChart1"/>
    <dgm:cxn modelId="{43EB3905-B360-482E-9B58-E47E9D5DE328}" type="presParOf" srcId="{00645D1E-69DB-497A-8ACF-82BAFBC9A6B2}" destId="{0522CA0F-E6B4-40FC-87C9-F535D68D3678}" srcOrd="0" destOrd="0" presId="urn:microsoft.com/office/officeart/2005/8/layout/orgChart1"/>
    <dgm:cxn modelId="{1133B8FE-C3E2-4144-BDE4-AA5F52D3C3E9}" type="presParOf" srcId="{00645D1E-69DB-497A-8ACF-82BAFBC9A6B2}" destId="{8AE73A8C-736A-41D4-B709-E4F4A3901C53}" srcOrd="1" destOrd="0" presId="urn:microsoft.com/office/officeart/2005/8/layout/orgChart1"/>
    <dgm:cxn modelId="{E53D8B94-F9B4-4989-8950-4979B92867B1}" type="presParOf" srcId="{9BFC819A-5DA3-4B77-AA07-BA32A5EA030A}" destId="{FEB87D4A-34DB-42D0-BA9C-DF08E07D40C7}" srcOrd="1" destOrd="0" presId="urn:microsoft.com/office/officeart/2005/8/layout/orgChart1"/>
    <dgm:cxn modelId="{44A18FCD-C9CC-48A2-9A07-BCB6FE55BF03}" type="presParOf" srcId="{9BFC819A-5DA3-4B77-AA07-BA32A5EA030A}" destId="{EDD61458-4437-4C80-BE0A-12BFBC892A53}" srcOrd="2" destOrd="0" presId="urn:microsoft.com/office/officeart/2005/8/layout/orgChart1"/>
    <dgm:cxn modelId="{02650E0D-EB22-4899-8415-C4A56A3D907C}" type="presParOf" srcId="{1CC6506D-2287-4723-A029-87B663463BB7}" destId="{9732BD30-8BB9-43C8-9637-D19CA86DE636}" srcOrd="4" destOrd="0" presId="urn:microsoft.com/office/officeart/2005/8/layout/orgChart1"/>
    <dgm:cxn modelId="{DC5019EB-30EC-4E32-AF61-ABDB8EABDCF8}" type="presParOf" srcId="{1CC6506D-2287-4723-A029-87B663463BB7}" destId="{ED78911C-DC0A-4D88-A2AE-B9343E2263E2}" srcOrd="5" destOrd="0" presId="urn:microsoft.com/office/officeart/2005/8/layout/orgChart1"/>
    <dgm:cxn modelId="{77C31DA0-4745-4365-AAD1-717E8997EC57}" type="presParOf" srcId="{ED78911C-DC0A-4D88-A2AE-B9343E2263E2}" destId="{10E1F4EA-A525-4665-B907-9065C94686A2}" srcOrd="0" destOrd="0" presId="urn:microsoft.com/office/officeart/2005/8/layout/orgChart1"/>
    <dgm:cxn modelId="{746E15B4-E2A5-43AD-8187-59095602F2E0}" type="presParOf" srcId="{10E1F4EA-A525-4665-B907-9065C94686A2}" destId="{53943963-DD91-4019-B092-F84DBD00C489}" srcOrd="0" destOrd="0" presId="urn:microsoft.com/office/officeart/2005/8/layout/orgChart1"/>
    <dgm:cxn modelId="{75E50F6D-14BD-47B5-9786-C406F2278DC1}" type="presParOf" srcId="{10E1F4EA-A525-4665-B907-9065C94686A2}" destId="{E1EE934C-D745-42EB-924A-4E9FEB10C116}" srcOrd="1" destOrd="0" presId="urn:microsoft.com/office/officeart/2005/8/layout/orgChart1"/>
    <dgm:cxn modelId="{8443D7F8-D475-4D51-AF95-609C9E65768E}" type="presParOf" srcId="{ED78911C-DC0A-4D88-A2AE-B9343E2263E2}" destId="{F980C40F-8685-4434-AAFA-E6EA01F5B519}" srcOrd="1" destOrd="0" presId="urn:microsoft.com/office/officeart/2005/8/layout/orgChart1"/>
    <dgm:cxn modelId="{17E480D4-1D45-4F2C-9E55-1363F7617ED2}" type="presParOf" srcId="{ED78911C-DC0A-4D88-A2AE-B9343E2263E2}" destId="{21060974-3FE9-4733-A289-14DF4E634881}" srcOrd="2" destOrd="0" presId="urn:microsoft.com/office/officeart/2005/8/layout/orgChart1"/>
    <dgm:cxn modelId="{B30E9F1C-CE43-4761-AD1B-8095504C340F}" type="presParOf" srcId="{FAA16BD1-F4C5-4CB1-A59D-157728CEF02E}" destId="{4DF1A6C7-F2AB-4398-8429-C767F95D4E56}" srcOrd="2" destOrd="0" presId="urn:microsoft.com/office/officeart/2005/8/layout/orgChart1"/>
    <dgm:cxn modelId="{E1A626BF-D8A8-46C3-9709-83BEB985DA4A}" type="presParOf" srcId="{5D4225F1-534D-43FA-B667-94B49E3681EC}" destId="{34B38551-05D0-48D7-A5DF-28A6DD5C808E}" srcOrd="2" destOrd="0" presId="urn:microsoft.com/office/officeart/2005/8/layout/orgChart1"/>
    <dgm:cxn modelId="{9731F308-FE67-4C57-ABF9-3BF86D998DFF}" type="presParOf" srcId="{5D4225F1-534D-43FA-B667-94B49E3681EC}" destId="{5979A290-29F0-4514-8188-24F89B5841B1}" srcOrd="3" destOrd="0" presId="urn:microsoft.com/office/officeart/2005/8/layout/orgChart1"/>
    <dgm:cxn modelId="{0112A142-DFE3-469F-9193-A8789C253981}" type="presParOf" srcId="{5979A290-29F0-4514-8188-24F89B5841B1}" destId="{A8D55B56-61DB-4EA4-B58D-83F489F76279}" srcOrd="0" destOrd="0" presId="urn:microsoft.com/office/officeart/2005/8/layout/orgChart1"/>
    <dgm:cxn modelId="{500A4817-C67F-4271-9D52-63E8C816A5F5}" type="presParOf" srcId="{A8D55B56-61DB-4EA4-B58D-83F489F76279}" destId="{A2240F56-9F6B-4AB2-912A-55ED65CA8B1A}" srcOrd="0" destOrd="0" presId="urn:microsoft.com/office/officeart/2005/8/layout/orgChart1"/>
    <dgm:cxn modelId="{4E97477C-4E90-4363-B1BE-A14064DB5C74}" type="presParOf" srcId="{A8D55B56-61DB-4EA4-B58D-83F489F76279}" destId="{FC462F09-FFF0-4D53-A92A-9EDAC1C87672}" srcOrd="1" destOrd="0" presId="urn:microsoft.com/office/officeart/2005/8/layout/orgChart1"/>
    <dgm:cxn modelId="{DA653139-7B41-403B-A271-FB62424735C8}" type="presParOf" srcId="{5979A290-29F0-4514-8188-24F89B5841B1}" destId="{32C922B6-E526-47EB-A00B-40B749F9EBAC}" srcOrd="1" destOrd="0" presId="urn:microsoft.com/office/officeart/2005/8/layout/orgChart1"/>
    <dgm:cxn modelId="{2F0D0B43-53B7-473D-850F-2FF68F89C8EA}" type="presParOf" srcId="{32C922B6-E526-47EB-A00B-40B749F9EBAC}" destId="{84C0F2F4-1E43-4BB9-9B4E-42C132E99B77}" srcOrd="0" destOrd="0" presId="urn:microsoft.com/office/officeart/2005/8/layout/orgChart1"/>
    <dgm:cxn modelId="{169FDC11-5F8F-4D65-BB86-9A0CCA5ABFA4}" type="presParOf" srcId="{32C922B6-E526-47EB-A00B-40B749F9EBAC}" destId="{CCFC9D49-F018-4AA5-B835-DB794E6A8740}" srcOrd="1" destOrd="0" presId="urn:microsoft.com/office/officeart/2005/8/layout/orgChart1"/>
    <dgm:cxn modelId="{19BA841F-128F-4942-8047-11599E91DEF7}" type="presParOf" srcId="{CCFC9D49-F018-4AA5-B835-DB794E6A8740}" destId="{B83D2705-260D-463F-B1F7-3FD069FFDC41}" srcOrd="0" destOrd="0" presId="urn:microsoft.com/office/officeart/2005/8/layout/orgChart1"/>
    <dgm:cxn modelId="{E277C3D5-AD74-443B-A462-5845308575FA}" type="presParOf" srcId="{B83D2705-260D-463F-B1F7-3FD069FFDC41}" destId="{2E5D1578-39A1-491E-B424-687FA6AE5C89}" srcOrd="0" destOrd="0" presId="urn:microsoft.com/office/officeart/2005/8/layout/orgChart1"/>
    <dgm:cxn modelId="{E5D02827-41F9-428B-9BA1-87F040592D34}" type="presParOf" srcId="{B83D2705-260D-463F-B1F7-3FD069FFDC41}" destId="{BCC101A3-0A4F-4450-89ED-48282CBC4F6D}" srcOrd="1" destOrd="0" presId="urn:microsoft.com/office/officeart/2005/8/layout/orgChart1"/>
    <dgm:cxn modelId="{ADE14F82-C360-4014-B191-ED58769B93B5}" type="presParOf" srcId="{CCFC9D49-F018-4AA5-B835-DB794E6A8740}" destId="{78174064-E9AA-4128-A926-EFC280F0202C}" srcOrd="1" destOrd="0" presId="urn:microsoft.com/office/officeart/2005/8/layout/orgChart1"/>
    <dgm:cxn modelId="{0ADC6717-8A9D-4B69-90FA-0798D4EC1657}" type="presParOf" srcId="{CCFC9D49-F018-4AA5-B835-DB794E6A8740}" destId="{49574979-F48E-4EED-8DB4-A606133F4FCC}" srcOrd="2" destOrd="0" presId="urn:microsoft.com/office/officeart/2005/8/layout/orgChart1"/>
    <dgm:cxn modelId="{97233556-37DA-4444-A970-B6EC8D6A747C}" type="presParOf" srcId="{32C922B6-E526-47EB-A00B-40B749F9EBAC}" destId="{F2D9132A-EDF7-4955-B862-50081C3576D1}" srcOrd="2" destOrd="0" presId="urn:microsoft.com/office/officeart/2005/8/layout/orgChart1"/>
    <dgm:cxn modelId="{318C4585-6367-47E0-BD96-C8F30377D156}" type="presParOf" srcId="{32C922B6-E526-47EB-A00B-40B749F9EBAC}" destId="{8F80B6F4-6A58-4455-AB59-79B8A9BD7659}" srcOrd="3" destOrd="0" presId="urn:microsoft.com/office/officeart/2005/8/layout/orgChart1"/>
    <dgm:cxn modelId="{8DD79FDB-52DA-44D9-804B-308F54FAFE0B}" type="presParOf" srcId="{8F80B6F4-6A58-4455-AB59-79B8A9BD7659}" destId="{FC205F70-9F78-4FCD-9851-3AFD6CBBCAA1}" srcOrd="0" destOrd="0" presId="urn:microsoft.com/office/officeart/2005/8/layout/orgChart1"/>
    <dgm:cxn modelId="{B9DC4D39-6861-42ED-81E0-BC2790EC3CE7}" type="presParOf" srcId="{FC205F70-9F78-4FCD-9851-3AFD6CBBCAA1}" destId="{D9552966-9AB4-4847-AADB-B89CCD227DA9}" srcOrd="0" destOrd="0" presId="urn:microsoft.com/office/officeart/2005/8/layout/orgChart1"/>
    <dgm:cxn modelId="{20C95CE3-0F20-480B-BFF4-18F0456C7CE9}" type="presParOf" srcId="{FC205F70-9F78-4FCD-9851-3AFD6CBBCAA1}" destId="{69793CE2-5936-47AE-A91E-C2A0A6BCFFE5}" srcOrd="1" destOrd="0" presId="urn:microsoft.com/office/officeart/2005/8/layout/orgChart1"/>
    <dgm:cxn modelId="{3B40CFDB-BED8-4426-AF38-A8FE589DA06B}" type="presParOf" srcId="{8F80B6F4-6A58-4455-AB59-79B8A9BD7659}" destId="{E6691E16-C355-4526-B761-E8B278A41A04}" srcOrd="1" destOrd="0" presId="urn:microsoft.com/office/officeart/2005/8/layout/orgChart1"/>
    <dgm:cxn modelId="{8499F785-3BD8-4F11-9157-FE2D773861ED}" type="presParOf" srcId="{8F80B6F4-6A58-4455-AB59-79B8A9BD7659}" destId="{7F52BB49-4F86-4C6D-9F5D-CABD31514D84}" srcOrd="2" destOrd="0" presId="urn:microsoft.com/office/officeart/2005/8/layout/orgChart1"/>
    <dgm:cxn modelId="{C3B6FBC4-C7C7-461E-A981-C0205575AEBA}" type="presParOf" srcId="{32C922B6-E526-47EB-A00B-40B749F9EBAC}" destId="{9A2D67C8-FA9D-48F1-99A5-7F5AF54E7E16}" srcOrd="4" destOrd="0" presId="urn:microsoft.com/office/officeart/2005/8/layout/orgChart1"/>
    <dgm:cxn modelId="{D67EB1A2-5A64-4D48-8FE4-5D38AA5936CA}" type="presParOf" srcId="{32C922B6-E526-47EB-A00B-40B749F9EBAC}" destId="{CC2C812B-C17A-48C4-8A2D-9C18320D10C9}" srcOrd="5" destOrd="0" presId="urn:microsoft.com/office/officeart/2005/8/layout/orgChart1"/>
    <dgm:cxn modelId="{ADD07545-FA64-495E-BEC4-BCBB094E4222}" type="presParOf" srcId="{CC2C812B-C17A-48C4-8A2D-9C18320D10C9}" destId="{4E2BC069-56A3-4497-8CDE-C216C8034D28}" srcOrd="0" destOrd="0" presId="urn:microsoft.com/office/officeart/2005/8/layout/orgChart1"/>
    <dgm:cxn modelId="{EACB3E5F-F8B8-4229-84AC-581D76C5B1A0}" type="presParOf" srcId="{4E2BC069-56A3-4497-8CDE-C216C8034D28}" destId="{D7111EE9-C760-445D-B793-61018828F4BD}" srcOrd="0" destOrd="0" presId="urn:microsoft.com/office/officeart/2005/8/layout/orgChart1"/>
    <dgm:cxn modelId="{45200F2E-EA8F-4032-902C-8B1B0E4C14B4}" type="presParOf" srcId="{4E2BC069-56A3-4497-8CDE-C216C8034D28}" destId="{5014028B-96DD-46AC-B4C2-B42312692EDA}" srcOrd="1" destOrd="0" presId="urn:microsoft.com/office/officeart/2005/8/layout/orgChart1"/>
    <dgm:cxn modelId="{90B2009F-DC01-4A9A-AE59-045B27C7A5B8}" type="presParOf" srcId="{CC2C812B-C17A-48C4-8A2D-9C18320D10C9}" destId="{DBDD2372-0213-4C3E-AFDB-957F3F4612A5}" srcOrd="1" destOrd="0" presId="urn:microsoft.com/office/officeart/2005/8/layout/orgChart1"/>
    <dgm:cxn modelId="{A1847E19-86CC-4E93-A6B8-FDFA5AACD9EF}" type="presParOf" srcId="{CC2C812B-C17A-48C4-8A2D-9C18320D10C9}" destId="{9B1CB9CB-6FDC-40AA-A8ED-EE0D440F03EB}" srcOrd="2" destOrd="0" presId="urn:microsoft.com/office/officeart/2005/8/layout/orgChart1"/>
    <dgm:cxn modelId="{A6482085-20B2-48D3-9ACC-BF078D4DBF34}" type="presParOf" srcId="{5979A290-29F0-4514-8188-24F89B5841B1}" destId="{F6E6A5D2-E8F2-4E7E-8AB4-76D62FBDD052}" srcOrd="2" destOrd="0" presId="urn:microsoft.com/office/officeart/2005/8/layout/orgChart1"/>
    <dgm:cxn modelId="{3ADFB446-DEA0-4100-AAEB-3960277D1389}" type="presParOf" srcId="{5D4225F1-534D-43FA-B667-94B49E3681EC}" destId="{BC7F0FA6-83A5-46C5-9CF6-034CC3893139}" srcOrd="4" destOrd="0" presId="urn:microsoft.com/office/officeart/2005/8/layout/orgChart1"/>
    <dgm:cxn modelId="{048193FB-D07F-42B8-8402-E9DBB296958E}" type="presParOf" srcId="{5D4225F1-534D-43FA-B667-94B49E3681EC}" destId="{BAB7870B-B053-4E59-8F3F-8D105195924E}" srcOrd="5" destOrd="0" presId="urn:microsoft.com/office/officeart/2005/8/layout/orgChart1"/>
    <dgm:cxn modelId="{EFA491E0-9607-4951-8E8E-C9A86025641E}" type="presParOf" srcId="{BAB7870B-B053-4E59-8F3F-8D105195924E}" destId="{0471B9C2-2BAA-4CA5-A857-E91719768E0B}" srcOrd="0" destOrd="0" presId="urn:microsoft.com/office/officeart/2005/8/layout/orgChart1"/>
    <dgm:cxn modelId="{E411BC7A-028A-4FFA-AFB0-7D246845A4BE}" type="presParOf" srcId="{0471B9C2-2BAA-4CA5-A857-E91719768E0B}" destId="{63870812-FE3A-42EE-94A4-A5C8723352CD}" srcOrd="0" destOrd="0" presId="urn:microsoft.com/office/officeart/2005/8/layout/orgChart1"/>
    <dgm:cxn modelId="{2B44F077-0B61-42B3-85E6-AAED3D83CDC5}" type="presParOf" srcId="{0471B9C2-2BAA-4CA5-A857-E91719768E0B}" destId="{859A2D1E-C8BF-496E-AA26-83BFA8861436}" srcOrd="1" destOrd="0" presId="urn:microsoft.com/office/officeart/2005/8/layout/orgChart1"/>
    <dgm:cxn modelId="{F32978F2-6B12-4503-8330-EF70CFEA9708}" type="presParOf" srcId="{BAB7870B-B053-4E59-8F3F-8D105195924E}" destId="{17AA643D-B3D7-4B20-A524-E0C8B890205D}" srcOrd="1" destOrd="0" presId="urn:microsoft.com/office/officeart/2005/8/layout/orgChart1"/>
    <dgm:cxn modelId="{25D163CD-9DB3-470D-B839-C466DB3813EE}" type="presParOf" srcId="{17AA643D-B3D7-4B20-A524-E0C8B890205D}" destId="{7C4CADD0-ABAD-4802-985E-89F27DB1D720}" srcOrd="0" destOrd="0" presId="urn:microsoft.com/office/officeart/2005/8/layout/orgChart1"/>
    <dgm:cxn modelId="{B2467FF2-69C1-44D4-9119-40310EAB8206}" type="presParOf" srcId="{17AA643D-B3D7-4B20-A524-E0C8B890205D}" destId="{C9C31C38-4791-4804-AC4E-AE738268E837}" srcOrd="1" destOrd="0" presId="urn:microsoft.com/office/officeart/2005/8/layout/orgChart1"/>
    <dgm:cxn modelId="{AACEF0FC-DB29-4ED9-BF62-1707F8A21C7C}" type="presParOf" srcId="{C9C31C38-4791-4804-AC4E-AE738268E837}" destId="{50360D0F-72AD-46B0-9E9E-02D182CFE0FD}" srcOrd="0" destOrd="0" presId="urn:microsoft.com/office/officeart/2005/8/layout/orgChart1"/>
    <dgm:cxn modelId="{E52D6274-17B4-416E-9AA0-DC9120EA6BC4}" type="presParOf" srcId="{50360D0F-72AD-46B0-9E9E-02D182CFE0FD}" destId="{CE1C9A01-973E-4F3E-826D-7B8B184F0663}" srcOrd="0" destOrd="0" presId="urn:microsoft.com/office/officeart/2005/8/layout/orgChart1"/>
    <dgm:cxn modelId="{56810184-8E4A-4AE6-B9A0-532C7E2AD299}" type="presParOf" srcId="{50360D0F-72AD-46B0-9E9E-02D182CFE0FD}" destId="{1BDDB8FD-8F02-40D3-B735-27105B20F388}" srcOrd="1" destOrd="0" presId="urn:microsoft.com/office/officeart/2005/8/layout/orgChart1"/>
    <dgm:cxn modelId="{E7278C2A-B6E4-4E35-8460-BCC610CA7831}" type="presParOf" srcId="{C9C31C38-4791-4804-AC4E-AE738268E837}" destId="{EBBC1FCA-66BA-444B-8525-DDB4CE54C699}" srcOrd="1" destOrd="0" presId="urn:microsoft.com/office/officeart/2005/8/layout/orgChart1"/>
    <dgm:cxn modelId="{8E5D4555-1C26-4B81-A955-951625B26BB7}" type="presParOf" srcId="{C9C31C38-4791-4804-AC4E-AE738268E837}" destId="{DA27AEA3-92B7-4811-A260-0FF6B2F671A0}" srcOrd="2" destOrd="0" presId="urn:microsoft.com/office/officeart/2005/8/layout/orgChart1"/>
    <dgm:cxn modelId="{07D2FA06-94AA-4FD7-B67D-A6D289651256}" type="presParOf" srcId="{BAB7870B-B053-4E59-8F3F-8D105195924E}" destId="{8C974CBD-794D-4BEB-B4D1-3FCC6151DB9A}" srcOrd="2" destOrd="0" presId="urn:microsoft.com/office/officeart/2005/8/layout/orgChart1"/>
    <dgm:cxn modelId="{569A98C8-53B3-41D3-A51C-EBFE8AAAE718}" type="presParOf" srcId="{B93E6886-A494-4030-BCCE-0040B4C3D9B2}" destId="{B88DAB57-89C3-4FA8-A4D3-0B6FB85F3B69}" srcOrd="2" destOrd="0" presId="urn:microsoft.com/office/officeart/2005/8/layout/orgChart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2637561-54C6-4A24-8194-717DF8389135}"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pl-PL"/>
        </a:p>
      </dgm:t>
    </dgm:pt>
    <dgm:pt modelId="{3FCBAA71-0BD6-4441-90D0-E04620040E91}">
      <dgm:prSet phldrT="[Tekst]" custT="1"/>
      <dgm:spPr/>
      <dgm:t>
        <a:bodyPr/>
        <a:lstStyle/>
        <a:p>
          <a:r>
            <a:rPr lang="pl-PL" sz="3200" dirty="0" err="1"/>
            <a:t>Selenium</a:t>
          </a:r>
          <a:r>
            <a:rPr lang="pl-PL" sz="3200" dirty="0"/>
            <a:t> (Se)</a:t>
          </a:r>
        </a:p>
      </dgm:t>
    </dgm:pt>
    <dgm:pt modelId="{383502A5-EABE-4205-9714-647C696FEC4F}" type="parTrans" cxnId="{21DE1234-9665-4C83-BBA4-9CC55C2365CE}">
      <dgm:prSet/>
      <dgm:spPr/>
      <dgm:t>
        <a:bodyPr/>
        <a:lstStyle/>
        <a:p>
          <a:endParaRPr lang="pl-PL"/>
        </a:p>
      </dgm:t>
    </dgm:pt>
    <dgm:pt modelId="{CD1E3BEB-A7C5-4A1F-BAA7-AEE1CFBFCF95}" type="sibTrans" cxnId="{21DE1234-9665-4C83-BBA4-9CC55C2365CE}">
      <dgm:prSet/>
      <dgm:spPr/>
      <dgm:t>
        <a:bodyPr/>
        <a:lstStyle/>
        <a:p>
          <a:endParaRPr lang="pl-PL"/>
        </a:p>
      </dgm:t>
    </dgm:pt>
    <dgm:pt modelId="{C75FFAFE-23C2-45D8-B3E6-2079DD81476A}">
      <dgm:prSet phldrT="[Tekst]" custT="1"/>
      <dgm:spPr/>
      <dgm:t>
        <a:bodyPr/>
        <a:lstStyle/>
        <a:p>
          <a:r>
            <a:rPr lang="en-US" sz="2000" dirty="0"/>
            <a:t>As a component of antioxidant enzymes, its excess or deficiency promotes oxidative stress, which leads to mitochondrial dysfunction.</a:t>
          </a:r>
          <a:endParaRPr lang="pl-PL" sz="2000" dirty="0"/>
        </a:p>
      </dgm:t>
    </dgm:pt>
    <dgm:pt modelId="{BF12C4F0-556E-41E6-865B-0E69CDF521EC}" type="parTrans" cxnId="{3086F7B9-9C9B-4E9E-8A4C-9E72DB51CE81}">
      <dgm:prSet/>
      <dgm:spPr/>
      <dgm:t>
        <a:bodyPr/>
        <a:lstStyle/>
        <a:p>
          <a:endParaRPr lang="pl-PL"/>
        </a:p>
      </dgm:t>
    </dgm:pt>
    <dgm:pt modelId="{9F942B17-CEB8-42A4-A25F-507A79763E95}" type="sibTrans" cxnId="{3086F7B9-9C9B-4E9E-8A4C-9E72DB51CE81}">
      <dgm:prSet/>
      <dgm:spPr/>
      <dgm:t>
        <a:bodyPr/>
        <a:lstStyle/>
        <a:p>
          <a:endParaRPr lang="pl-PL"/>
        </a:p>
      </dgm:t>
    </dgm:pt>
    <dgm:pt modelId="{2D87EA5E-C49C-41F5-87E4-9EC9A452E6E2}" type="pres">
      <dgm:prSet presAssocID="{92637561-54C6-4A24-8194-717DF8389135}" presName="Name0" presStyleCnt="0">
        <dgm:presLayoutVars>
          <dgm:dir/>
          <dgm:animLvl val="lvl"/>
          <dgm:resizeHandles val="exact"/>
        </dgm:presLayoutVars>
      </dgm:prSet>
      <dgm:spPr/>
    </dgm:pt>
    <dgm:pt modelId="{3352AC99-1F87-4046-8958-30FBADB39EBE}" type="pres">
      <dgm:prSet presAssocID="{3FCBAA71-0BD6-4441-90D0-E04620040E91}" presName="linNode" presStyleCnt="0"/>
      <dgm:spPr/>
    </dgm:pt>
    <dgm:pt modelId="{BD2ECE33-1BE8-4DD2-9A83-7744A4220D84}" type="pres">
      <dgm:prSet presAssocID="{3FCBAA71-0BD6-4441-90D0-E04620040E91}" presName="parentText" presStyleLbl="node1" presStyleIdx="0" presStyleCnt="1">
        <dgm:presLayoutVars>
          <dgm:chMax val="1"/>
          <dgm:bulletEnabled val="1"/>
        </dgm:presLayoutVars>
      </dgm:prSet>
      <dgm:spPr/>
    </dgm:pt>
    <dgm:pt modelId="{CDA93656-32A6-4955-837F-1967B2D71F8E}" type="pres">
      <dgm:prSet presAssocID="{3FCBAA71-0BD6-4441-90D0-E04620040E91}" presName="descendantText" presStyleLbl="alignAccFollowNode1" presStyleIdx="0" presStyleCnt="1" custScaleX="171013">
        <dgm:presLayoutVars>
          <dgm:bulletEnabled val="1"/>
        </dgm:presLayoutVars>
      </dgm:prSet>
      <dgm:spPr/>
    </dgm:pt>
  </dgm:ptLst>
  <dgm:cxnLst>
    <dgm:cxn modelId="{21DE1234-9665-4C83-BBA4-9CC55C2365CE}" srcId="{92637561-54C6-4A24-8194-717DF8389135}" destId="{3FCBAA71-0BD6-4441-90D0-E04620040E91}" srcOrd="0" destOrd="0" parTransId="{383502A5-EABE-4205-9714-647C696FEC4F}" sibTransId="{CD1E3BEB-A7C5-4A1F-BAA7-AEE1CFBFCF95}"/>
    <dgm:cxn modelId="{3752975D-39E0-459E-B61B-F63C8FDB2F4D}" type="presOf" srcId="{92637561-54C6-4A24-8194-717DF8389135}" destId="{2D87EA5E-C49C-41F5-87E4-9EC9A452E6E2}" srcOrd="0" destOrd="0" presId="urn:microsoft.com/office/officeart/2005/8/layout/vList5"/>
    <dgm:cxn modelId="{1F96CEA8-60F8-4521-9CE2-0422AF8BD15B}" type="presOf" srcId="{3FCBAA71-0BD6-4441-90D0-E04620040E91}" destId="{BD2ECE33-1BE8-4DD2-9A83-7744A4220D84}" srcOrd="0" destOrd="0" presId="urn:microsoft.com/office/officeart/2005/8/layout/vList5"/>
    <dgm:cxn modelId="{96C4C1B8-53CE-48B0-9CE8-06DBACA620EF}" type="presOf" srcId="{C75FFAFE-23C2-45D8-B3E6-2079DD81476A}" destId="{CDA93656-32A6-4955-837F-1967B2D71F8E}" srcOrd="0" destOrd="0" presId="urn:microsoft.com/office/officeart/2005/8/layout/vList5"/>
    <dgm:cxn modelId="{3086F7B9-9C9B-4E9E-8A4C-9E72DB51CE81}" srcId="{3FCBAA71-0BD6-4441-90D0-E04620040E91}" destId="{C75FFAFE-23C2-45D8-B3E6-2079DD81476A}" srcOrd="0" destOrd="0" parTransId="{BF12C4F0-556E-41E6-865B-0E69CDF521EC}" sibTransId="{9F942B17-CEB8-42A4-A25F-507A79763E95}"/>
    <dgm:cxn modelId="{534DA265-382B-412B-831D-2EA801B23B7C}" type="presParOf" srcId="{2D87EA5E-C49C-41F5-87E4-9EC9A452E6E2}" destId="{3352AC99-1F87-4046-8958-30FBADB39EBE}" srcOrd="0" destOrd="0" presId="urn:microsoft.com/office/officeart/2005/8/layout/vList5"/>
    <dgm:cxn modelId="{283A99C2-A1CE-4471-B248-6DA66365B010}" type="presParOf" srcId="{3352AC99-1F87-4046-8958-30FBADB39EBE}" destId="{BD2ECE33-1BE8-4DD2-9A83-7744A4220D84}" srcOrd="0" destOrd="0" presId="urn:microsoft.com/office/officeart/2005/8/layout/vList5"/>
    <dgm:cxn modelId="{CD28C59C-1C7E-4628-917B-3039FB159210}" type="presParOf" srcId="{3352AC99-1F87-4046-8958-30FBADB39EBE}" destId="{CDA93656-32A6-4955-837F-1967B2D71F8E}"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2637561-54C6-4A24-8194-717DF8389135}"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pl-PL"/>
        </a:p>
      </dgm:t>
    </dgm:pt>
    <dgm:pt modelId="{3FCBAA71-0BD6-4441-90D0-E04620040E91}">
      <dgm:prSet phldrT="[Tekst]" custT="1"/>
      <dgm:spPr/>
      <dgm:t>
        <a:bodyPr/>
        <a:lstStyle/>
        <a:p>
          <a:r>
            <a:rPr lang="pl-PL" sz="3200" dirty="0"/>
            <a:t>Iron (Fe)</a:t>
          </a:r>
        </a:p>
      </dgm:t>
    </dgm:pt>
    <dgm:pt modelId="{383502A5-EABE-4205-9714-647C696FEC4F}" type="parTrans" cxnId="{21DE1234-9665-4C83-BBA4-9CC55C2365CE}">
      <dgm:prSet/>
      <dgm:spPr/>
      <dgm:t>
        <a:bodyPr/>
        <a:lstStyle/>
        <a:p>
          <a:endParaRPr lang="pl-PL"/>
        </a:p>
      </dgm:t>
    </dgm:pt>
    <dgm:pt modelId="{CD1E3BEB-A7C5-4A1F-BAA7-AEE1CFBFCF95}" type="sibTrans" cxnId="{21DE1234-9665-4C83-BBA4-9CC55C2365CE}">
      <dgm:prSet/>
      <dgm:spPr/>
      <dgm:t>
        <a:bodyPr/>
        <a:lstStyle/>
        <a:p>
          <a:endParaRPr lang="pl-PL"/>
        </a:p>
      </dgm:t>
    </dgm:pt>
    <dgm:pt modelId="{EDC479EB-A639-4CCE-807C-7BF156F53456}">
      <dgm:prSet phldrT="[Tekst]" custT="1"/>
      <dgm:spPr/>
      <dgm:t>
        <a:bodyPr/>
        <a:lstStyle/>
        <a:p>
          <a:pPr marL="228600" lvl="1" indent="0" algn="l" defTabSz="889000">
            <a:lnSpc>
              <a:spcPct val="90000"/>
            </a:lnSpc>
            <a:spcBef>
              <a:spcPct val="0"/>
            </a:spcBef>
            <a:spcAft>
              <a:spcPct val="15000"/>
            </a:spcAft>
          </a:pPr>
          <a:r>
            <a:rPr lang="en-US" sz="2000" kern="1200" dirty="0"/>
            <a:t>The progressive accumulation of iron in the substantia nigra results in the production of reactive oxygen species, which leads to oxidative stress in nerve cells. </a:t>
          </a:r>
          <a:endParaRPr lang="pl-PL" sz="2000" kern="1200" dirty="0"/>
        </a:p>
      </dgm:t>
    </dgm:pt>
    <dgm:pt modelId="{3388DED8-5C3B-464B-8F89-40422384877F}" type="sibTrans" cxnId="{9D907A1B-D178-4ADE-B8A2-CFD651E16A5A}">
      <dgm:prSet/>
      <dgm:spPr/>
      <dgm:t>
        <a:bodyPr/>
        <a:lstStyle/>
        <a:p>
          <a:endParaRPr lang="pl-PL"/>
        </a:p>
      </dgm:t>
    </dgm:pt>
    <dgm:pt modelId="{B7B944F6-EF00-4379-A265-9A665B18FC37}" type="parTrans" cxnId="{9D907A1B-D178-4ADE-B8A2-CFD651E16A5A}">
      <dgm:prSet/>
      <dgm:spPr/>
      <dgm:t>
        <a:bodyPr/>
        <a:lstStyle/>
        <a:p>
          <a:endParaRPr lang="pl-PL"/>
        </a:p>
      </dgm:t>
    </dgm:pt>
    <dgm:pt modelId="{C143F459-6425-488C-88B0-84A4F4498D97}">
      <dgm:prSet phldrT="[Tekst]" custT="1"/>
      <dgm:spPr/>
      <dgm:t>
        <a:bodyPr/>
        <a:lstStyle/>
        <a:p>
          <a:pPr marL="228600" lvl="1" indent="0" algn="l" defTabSz="889000">
            <a:lnSpc>
              <a:spcPct val="90000"/>
            </a:lnSpc>
            <a:spcBef>
              <a:spcPct val="0"/>
            </a:spcBef>
            <a:spcAft>
              <a:spcPct val="15000"/>
            </a:spcAft>
          </a:pPr>
          <a:r>
            <a:rPr lang="en-US" sz="2000" kern="1200" dirty="0"/>
            <a:t>Increased iron in the aging human brain is a major risk factor for Parkinson's disease and other neurodegenerative diseases.</a:t>
          </a:r>
          <a:endParaRPr lang="pl-PL" sz="2000" kern="1200" dirty="0"/>
        </a:p>
      </dgm:t>
    </dgm:pt>
    <dgm:pt modelId="{CAEC8BCD-7817-4729-B875-C7A3EC05DA09}" type="parTrans" cxnId="{959F40C2-E8D5-42CA-9D52-C8184CEF0A72}">
      <dgm:prSet/>
      <dgm:spPr/>
      <dgm:t>
        <a:bodyPr/>
        <a:lstStyle/>
        <a:p>
          <a:endParaRPr lang="pl-PL"/>
        </a:p>
      </dgm:t>
    </dgm:pt>
    <dgm:pt modelId="{2980C038-C7B1-40D8-82E8-464A8C55044A}" type="sibTrans" cxnId="{959F40C2-E8D5-42CA-9D52-C8184CEF0A72}">
      <dgm:prSet/>
      <dgm:spPr/>
      <dgm:t>
        <a:bodyPr/>
        <a:lstStyle/>
        <a:p>
          <a:endParaRPr lang="pl-PL"/>
        </a:p>
      </dgm:t>
    </dgm:pt>
    <dgm:pt modelId="{2D87EA5E-C49C-41F5-87E4-9EC9A452E6E2}" type="pres">
      <dgm:prSet presAssocID="{92637561-54C6-4A24-8194-717DF8389135}" presName="Name0" presStyleCnt="0">
        <dgm:presLayoutVars>
          <dgm:dir/>
          <dgm:animLvl val="lvl"/>
          <dgm:resizeHandles val="exact"/>
        </dgm:presLayoutVars>
      </dgm:prSet>
      <dgm:spPr/>
    </dgm:pt>
    <dgm:pt modelId="{3352AC99-1F87-4046-8958-30FBADB39EBE}" type="pres">
      <dgm:prSet presAssocID="{3FCBAA71-0BD6-4441-90D0-E04620040E91}" presName="linNode" presStyleCnt="0"/>
      <dgm:spPr/>
    </dgm:pt>
    <dgm:pt modelId="{BD2ECE33-1BE8-4DD2-9A83-7744A4220D84}" type="pres">
      <dgm:prSet presAssocID="{3FCBAA71-0BD6-4441-90D0-E04620040E91}" presName="parentText" presStyleLbl="node1" presStyleIdx="0" presStyleCnt="1" custScaleX="67075">
        <dgm:presLayoutVars>
          <dgm:chMax val="1"/>
          <dgm:bulletEnabled val="1"/>
        </dgm:presLayoutVars>
      </dgm:prSet>
      <dgm:spPr/>
    </dgm:pt>
    <dgm:pt modelId="{8029DDB8-95B7-4957-84F8-C3A5367FA9DE}" type="pres">
      <dgm:prSet presAssocID="{3FCBAA71-0BD6-4441-90D0-E04620040E91}" presName="descendantText" presStyleLbl="alignAccFollowNode1" presStyleIdx="0" presStyleCnt="1" custScaleX="115913">
        <dgm:presLayoutVars>
          <dgm:bulletEnabled val="1"/>
        </dgm:presLayoutVars>
      </dgm:prSet>
      <dgm:spPr/>
    </dgm:pt>
  </dgm:ptLst>
  <dgm:cxnLst>
    <dgm:cxn modelId="{9D907A1B-D178-4ADE-B8A2-CFD651E16A5A}" srcId="{3FCBAA71-0BD6-4441-90D0-E04620040E91}" destId="{EDC479EB-A639-4CCE-807C-7BF156F53456}" srcOrd="0" destOrd="0" parTransId="{B7B944F6-EF00-4379-A265-9A665B18FC37}" sibTransId="{3388DED8-5C3B-464B-8F89-40422384877F}"/>
    <dgm:cxn modelId="{21DE1234-9665-4C83-BBA4-9CC55C2365CE}" srcId="{92637561-54C6-4A24-8194-717DF8389135}" destId="{3FCBAA71-0BD6-4441-90D0-E04620040E91}" srcOrd="0" destOrd="0" parTransId="{383502A5-EABE-4205-9714-647C696FEC4F}" sibTransId="{CD1E3BEB-A7C5-4A1F-BAA7-AEE1CFBFCF95}"/>
    <dgm:cxn modelId="{3752975D-39E0-459E-B61B-F63C8FDB2F4D}" type="presOf" srcId="{92637561-54C6-4A24-8194-717DF8389135}" destId="{2D87EA5E-C49C-41F5-87E4-9EC9A452E6E2}" srcOrd="0" destOrd="0" presId="urn:microsoft.com/office/officeart/2005/8/layout/vList5"/>
    <dgm:cxn modelId="{1F96CEA8-60F8-4521-9CE2-0422AF8BD15B}" type="presOf" srcId="{3FCBAA71-0BD6-4441-90D0-E04620040E91}" destId="{BD2ECE33-1BE8-4DD2-9A83-7744A4220D84}" srcOrd="0" destOrd="0" presId="urn:microsoft.com/office/officeart/2005/8/layout/vList5"/>
    <dgm:cxn modelId="{959F40C2-E8D5-42CA-9D52-C8184CEF0A72}" srcId="{3FCBAA71-0BD6-4441-90D0-E04620040E91}" destId="{C143F459-6425-488C-88B0-84A4F4498D97}" srcOrd="1" destOrd="0" parTransId="{CAEC8BCD-7817-4729-B875-C7A3EC05DA09}" sibTransId="{2980C038-C7B1-40D8-82E8-464A8C55044A}"/>
    <dgm:cxn modelId="{C6F79EC5-7C0D-4E26-B28B-0F2616939160}" type="presOf" srcId="{C143F459-6425-488C-88B0-84A4F4498D97}" destId="{8029DDB8-95B7-4957-84F8-C3A5367FA9DE}" srcOrd="0" destOrd="1" presId="urn:microsoft.com/office/officeart/2005/8/layout/vList5"/>
    <dgm:cxn modelId="{F0607FD2-D019-4BB7-A5F7-EBB5E4FCFFE0}" type="presOf" srcId="{EDC479EB-A639-4CCE-807C-7BF156F53456}" destId="{8029DDB8-95B7-4957-84F8-C3A5367FA9DE}" srcOrd="0" destOrd="0" presId="urn:microsoft.com/office/officeart/2005/8/layout/vList5"/>
    <dgm:cxn modelId="{534DA265-382B-412B-831D-2EA801B23B7C}" type="presParOf" srcId="{2D87EA5E-C49C-41F5-87E4-9EC9A452E6E2}" destId="{3352AC99-1F87-4046-8958-30FBADB39EBE}" srcOrd="0" destOrd="0" presId="urn:microsoft.com/office/officeart/2005/8/layout/vList5"/>
    <dgm:cxn modelId="{283A99C2-A1CE-4471-B248-6DA66365B010}" type="presParOf" srcId="{3352AC99-1F87-4046-8958-30FBADB39EBE}" destId="{BD2ECE33-1BE8-4DD2-9A83-7744A4220D84}" srcOrd="0" destOrd="0" presId="urn:microsoft.com/office/officeart/2005/8/layout/vList5"/>
    <dgm:cxn modelId="{FAC30125-9DB6-4E05-A9BD-67A8AD006B52}" type="presParOf" srcId="{3352AC99-1F87-4046-8958-30FBADB39EBE}" destId="{8029DDB8-95B7-4957-84F8-C3A5367FA9DE}" srcOrd="1" destOrd="0" presId="urn:microsoft.com/office/officeart/2005/8/layout/vList5"/>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2637561-54C6-4A24-8194-717DF8389135}"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pl-PL"/>
        </a:p>
      </dgm:t>
    </dgm:pt>
    <dgm:pt modelId="{3FCBAA71-0BD6-4441-90D0-E04620040E91}">
      <dgm:prSet phldrT="[Tekst]" custT="1"/>
      <dgm:spPr/>
      <dgm:t>
        <a:bodyPr/>
        <a:lstStyle/>
        <a:p>
          <a:r>
            <a:rPr lang="pl-PL" sz="3200" dirty="0" err="1"/>
            <a:t>Copper</a:t>
          </a:r>
          <a:r>
            <a:rPr lang="pl-PL" sz="3200" dirty="0"/>
            <a:t> (Cu)</a:t>
          </a:r>
        </a:p>
      </dgm:t>
    </dgm:pt>
    <dgm:pt modelId="{383502A5-EABE-4205-9714-647C696FEC4F}" type="parTrans" cxnId="{21DE1234-9665-4C83-BBA4-9CC55C2365CE}">
      <dgm:prSet/>
      <dgm:spPr/>
      <dgm:t>
        <a:bodyPr/>
        <a:lstStyle/>
        <a:p>
          <a:endParaRPr lang="pl-PL"/>
        </a:p>
      </dgm:t>
    </dgm:pt>
    <dgm:pt modelId="{CD1E3BEB-A7C5-4A1F-BAA7-AEE1CFBFCF95}" type="sibTrans" cxnId="{21DE1234-9665-4C83-BBA4-9CC55C2365CE}">
      <dgm:prSet/>
      <dgm:spPr/>
      <dgm:t>
        <a:bodyPr/>
        <a:lstStyle/>
        <a:p>
          <a:endParaRPr lang="pl-PL"/>
        </a:p>
      </dgm:t>
    </dgm:pt>
    <dgm:pt modelId="{EDC479EB-A639-4CCE-807C-7BF156F53456}">
      <dgm:prSet phldrT="[Tekst]" custT="1"/>
      <dgm:spPr/>
      <dgm:t>
        <a:bodyPr/>
        <a:lstStyle/>
        <a:p>
          <a:r>
            <a:rPr lang="en-US" sz="2000" dirty="0"/>
            <a:t>Excess in the form of free radicals leads to the formation of Levi bodies</a:t>
          </a:r>
          <a:endParaRPr lang="pl-PL" sz="2000" dirty="0"/>
        </a:p>
      </dgm:t>
    </dgm:pt>
    <dgm:pt modelId="{3388DED8-5C3B-464B-8F89-40422384877F}" type="sibTrans" cxnId="{9D907A1B-D178-4ADE-B8A2-CFD651E16A5A}">
      <dgm:prSet/>
      <dgm:spPr/>
      <dgm:t>
        <a:bodyPr/>
        <a:lstStyle/>
        <a:p>
          <a:endParaRPr lang="pl-PL"/>
        </a:p>
      </dgm:t>
    </dgm:pt>
    <dgm:pt modelId="{B7B944F6-EF00-4379-A265-9A665B18FC37}" type="parTrans" cxnId="{9D907A1B-D178-4ADE-B8A2-CFD651E16A5A}">
      <dgm:prSet/>
      <dgm:spPr/>
      <dgm:t>
        <a:bodyPr/>
        <a:lstStyle/>
        <a:p>
          <a:endParaRPr lang="pl-PL"/>
        </a:p>
      </dgm:t>
    </dgm:pt>
    <dgm:pt modelId="{C9A3A73E-D670-4EC4-A814-9F6C93A08BDD}">
      <dgm:prSet phldrT="[Tekst]" custT="1"/>
      <dgm:spPr/>
      <dgm:t>
        <a:bodyPr/>
        <a:lstStyle/>
        <a:p>
          <a:r>
            <a:rPr lang="en-US" sz="2000" dirty="0"/>
            <a:t>Decreased serum copper correlated with increased iron levels in the substantia nigra</a:t>
          </a:r>
          <a:endParaRPr lang="pl-PL" sz="2000" dirty="0"/>
        </a:p>
      </dgm:t>
    </dgm:pt>
    <dgm:pt modelId="{97A66216-341D-47A1-9EDB-3264164A1D33}" type="parTrans" cxnId="{9F999D26-232F-4DB0-8E9D-D85E5BE54F67}">
      <dgm:prSet/>
      <dgm:spPr/>
      <dgm:t>
        <a:bodyPr/>
        <a:lstStyle/>
        <a:p>
          <a:endParaRPr lang="pl-PL"/>
        </a:p>
      </dgm:t>
    </dgm:pt>
    <dgm:pt modelId="{8774C065-3A7C-4A32-BEA0-7626D586C5DA}" type="sibTrans" cxnId="{9F999D26-232F-4DB0-8E9D-D85E5BE54F67}">
      <dgm:prSet/>
      <dgm:spPr/>
      <dgm:t>
        <a:bodyPr/>
        <a:lstStyle/>
        <a:p>
          <a:endParaRPr lang="pl-PL"/>
        </a:p>
      </dgm:t>
    </dgm:pt>
    <dgm:pt modelId="{2D87EA5E-C49C-41F5-87E4-9EC9A452E6E2}" type="pres">
      <dgm:prSet presAssocID="{92637561-54C6-4A24-8194-717DF8389135}" presName="Name0" presStyleCnt="0">
        <dgm:presLayoutVars>
          <dgm:dir/>
          <dgm:animLvl val="lvl"/>
          <dgm:resizeHandles val="exact"/>
        </dgm:presLayoutVars>
      </dgm:prSet>
      <dgm:spPr/>
    </dgm:pt>
    <dgm:pt modelId="{3352AC99-1F87-4046-8958-30FBADB39EBE}" type="pres">
      <dgm:prSet presAssocID="{3FCBAA71-0BD6-4441-90D0-E04620040E91}" presName="linNode" presStyleCnt="0"/>
      <dgm:spPr/>
    </dgm:pt>
    <dgm:pt modelId="{BD2ECE33-1BE8-4DD2-9A83-7744A4220D84}" type="pres">
      <dgm:prSet presAssocID="{3FCBAA71-0BD6-4441-90D0-E04620040E91}" presName="parentText" presStyleLbl="node1" presStyleIdx="0" presStyleCnt="1" custScaleX="80777" custLinFactNeighborX="-8191">
        <dgm:presLayoutVars>
          <dgm:chMax val="1"/>
          <dgm:bulletEnabled val="1"/>
        </dgm:presLayoutVars>
      </dgm:prSet>
      <dgm:spPr/>
    </dgm:pt>
    <dgm:pt modelId="{8029DDB8-95B7-4957-84F8-C3A5367FA9DE}" type="pres">
      <dgm:prSet presAssocID="{3FCBAA71-0BD6-4441-90D0-E04620040E91}" presName="descendantText" presStyleLbl="alignAccFollowNode1" presStyleIdx="0" presStyleCnt="1" custScaleX="139187">
        <dgm:presLayoutVars>
          <dgm:bulletEnabled val="1"/>
        </dgm:presLayoutVars>
      </dgm:prSet>
      <dgm:spPr/>
    </dgm:pt>
  </dgm:ptLst>
  <dgm:cxnLst>
    <dgm:cxn modelId="{9D907A1B-D178-4ADE-B8A2-CFD651E16A5A}" srcId="{3FCBAA71-0BD6-4441-90D0-E04620040E91}" destId="{EDC479EB-A639-4CCE-807C-7BF156F53456}" srcOrd="0" destOrd="0" parTransId="{B7B944F6-EF00-4379-A265-9A665B18FC37}" sibTransId="{3388DED8-5C3B-464B-8F89-40422384877F}"/>
    <dgm:cxn modelId="{9F999D26-232F-4DB0-8E9D-D85E5BE54F67}" srcId="{3FCBAA71-0BD6-4441-90D0-E04620040E91}" destId="{C9A3A73E-D670-4EC4-A814-9F6C93A08BDD}" srcOrd="1" destOrd="0" parTransId="{97A66216-341D-47A1-9EDB-3264164A1D33}" sibTransId="{8774C065-3A7C-4A32-BEA0-7626D586C5DA}"/>
    <dgm:cxn modelId="{21DE1234-9665-4C83-BBA4-9CC55C2365CE}" srcId="{92637561-54C6-4A24-8194-717DF8389135}" destId="{3FCBAA71-0BD6-4441-90D0-E04620040E91}" srcOrd="0" destOrd="0" parTransId="{383502A5-EABE-4205-9714-647C696FEC4F}" sibTransId="{CD1E3BEB-A7C5-4A1F-BAA7-AEE1CFBFCF95}"/>
    <dgm:cxn modelId="{3752975D-39E0-459E-B61B-F63C8FDB2F4D}" type="presOf" srcId="{92637561-54C6-4A24-8194-717DF8389135}" destId="{2D87EA5E-C49C-41F5-87E4-9EC9A452E6E2}" srcOrd="0" destOrd="0" presId="urn:microsoft.com/office/officeart/2005/8/layout/vList5"/>
    <dgm:cxn modelId="{1F96CEA8-60F8-4521-9CE2-0422AF8BD15B}" type="presOf" srcId="{3FCBAA71-0BD6-4441-90D0-E04620040E91}" destId="{BD2ECE33-1BE8-4DD2-9A83-7744A4220D84}" srcOrd="0" destOrd="0" presId="urn:microsoft.com/office/officeart/2005/8/layout/vList5"/>
    <dgm:cxn modelId="{7F9745D0-1A60-4D5B-9923-BDDEF9D525C9}" type="presOf" srcId="{C9A3A73E-D670-4EC4-A814-9F6C93A08BDD}" destId="{8029DDB8-95B7-4957-84F8-C3A5367FA9DE}" srcOrd="0" destOrd="1" presId="urn:microsoft.com/office/officeart/2005/8/layout/vList5"/>
    <dgm:cxn modelId="{F0607FD2-D019-4BB7-A5F7-EBB5E4FCFFE0}" type="presOf" srcId="{EDC479EB-A639-4CCE-807C-7BF156F53456}" destId="{8029DDB8-95B7-4957-84F8-C3A5367FA9DE}" srcOrd="0" destOrd="0" presId="urn:microsoft.com/office/officeart/2005/8/layout/vList5"/>
    <dgm:cxn modelId="{534DA265-382B-412B-831D-2EA801B23B7C}" type="presParOf" srcId="{2D87EA5E-C49C-41F5-87E4-9EC9A452E6E2}" destId="{3352AC99-1F87-4046-8958-30FBADB39EBE}" srcOrd="0" destOrd="0" presId="urn:microsoft.com/office/officeart/2005/8/layout/vList5"/>
    <dgm:cxn modelId="{283A99C2-A1CE-4471-B248-6DA66365B010}" type="presParOf" srcId="{3352AC99-1F87-4046-8958-30FBADB39EBE}" destId="{BD2ECE33-1BE8-4DD2-9A83-7744A4220D84}" srcOrd="0" destOrd="0" presId="urn:microsoft.com/office/officeart/2005/8/layout/vList5"/>
    <dgm:cxn modelId="{FAC30125-9DB6-4E05-A9BD-67A8AD006B52}" type="presParOf" srcId="{3352AC99-1F87-4046-8958-30FBADB39EBE}" destId="{8029DDB8-95B7-4957-84F8-C3A5367FA9DE}" srcOrd="1" destOrd="0" presId="urn:microsoft.com/office/officeart/2005/8/layout/vList5"/>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2637561-54C6-4A24-8194-717DF8389135}"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pl-PL"/>
        </a:p>
      </dgm:t>
    </dgm:pt>
    <dgm:pt modelId="{3FCBAA71-0BD6-4441-90D0-E04620040E91}">
      <dgm:prSet phldrT="[Tekst]" custT="1"/>
      <dgm:spPr/>
      <dgm:t>
        <a:bodyPr/>
        <a:lstStyle/>
        <a:p>
          <a:r>
            <a:rPr lang="pl-PL" sz="3200" dirty="0" err="1"/>
            <a:t>Zinc</a:t>
          </a:r>
          <a:r>
            <a:rPr lang="pl-PL" sz="3200" dirty="0"/>
            <a:t> (Zn)</a:t>
          </a:r>
        </a:p>
      </dgm:t>
    </dgm:pt>
    <dgm:pt modelId="{383502A5-EABE-4205-9714-647C696FEC4F}" type="parTrans" cxnId="{21DE1234-9665-4C83-BBA4-9CC55C2365CE}">
      <dgm:prSet/>
      <dgm:spPr/>
      <dgm:t>
        <a:bodyPr/>
        <a:lstStyle/>
        <a:p>
          <a:endParaRPr lang="pl-PL"/>
        </a:p>
      </dgm:t>
    </dgm:pt>
    <dgm:pt modelId="{CD1E3BEB-A7C5-4A1F-BAA7-AEE1CFBFCF95}" type="sibTrans" cxnId="{21DE1234-9665-4C83-BBA4-9CC55C2365CE}">
      <dgm:prSet/>
      <dgm:spPr/>
      <dgm:t>
        <a:bodyPr/>
        <a:lstStyle/>
        <a:p>
          <a:endParaRPr lang="pl-PL"/>
        </a:p>
      </dgm:t>
    </dgm:pt>
    <dgm:pt modelId="{EDC479EB-A639-4CCE-807C-7BF156F53456}">
      <dgm:prSet phldrT="[Tekst]" custT="1"/>
      <dgm:spPr/>
      <dgm:t>
        <a:bodyPr/>
        <a:lstStyle/>
        <a:p>
          <a:pPr marL="228600" lvl="1" indent="-228600" algn="l" defTabSz="889000">
            <a:lnSpc>
              <a:spcPct val="90000"/>
            </a:lnSpc>
            <a:spcBef>
              <a:spcPct val="0"/>
            </a:spcBef>
            <a:spcAft>
              <a:spcPct val="15000"/>
            </a:spcAft>
            <a:buChar char="•"/>
          </a:pPr>
          <a:r>
            <a:rPr lang="en-US" sz="2000" kern="1200" dirty="0"/>
            <a:t>Supports the development of neurons through an antioxidant mechanism</a:t>
          </a:r>
          <a:endParaRPr lang="pl-PL" sz="2000" kern="1200" dirty="0">
            <a:solidFill>
              <a:prstClr val="black">
                <a:hueOff val="0"/>
                <a:satOff val="0"/>
                <a:lumOff val="0"/>
                <a:alphaOff val="0"/>
              </a:prstClr>
            </a:solidFill>
            <a:latin typeface="Century Gothic" panose="020B0502020202020204"/>
            <a:ea typeface="+mn-ea"/>
            <a:cs typeface="+mn-cs"/>
          </a:endParaRPr>
        </a:p>
      </dgm:t>
    </dgm:pt>
    <dgm:pt modelId="{3388DED8-5C3B-464B-8F89-40422384877F}" type="sibTrans" cxnId="{9D907A1B-D178-4ADE-B8A2-CFD651E16A5A}">
      <dgm:prSet/>
      <dgm:spPr/>
      <dgm:t>
        <a:bodyPr/>
        <a:lstStyle/>
        <a:p>
          <a:endParaRPr lang="pl-PL"/>
        </a:p>
      </dgm:t>
    </dgm:pt>
    <dgm:pt modelId="{B7B944F6-EF00-4379-A265-9A665B18FC37}" type="parTrans" cxnId="{9D907A1B-D178-4ADE-B8A2-CFD651E16A5A}">
      <dgm:prSet/>
      <dgm:spPr/>
      <dgm:t>
        <a:bodyPr/>
        <a:lstStyle/>
        <a:p>
          <a:endParaRPr lang="pl-PL"/>
        </a:p>
      </dgm:t>
    </dgm:pt>
    <dgm:pt modelId="{EC585F2D-C929-4FCB-A406-F2ED0DCD1452}">
      <dgm:prSet phldrT="[Tekst]" custT="1"/>
      <dgm:spPr/>
      <dgm:t>
        <a:bodyPr/>
        <a:lstStyle/>
        <a:p>
          <a:pPr marL="228600" lvl="1" indent="-228600" algn="l" defTabSz="889000">
            <a:lnSpc>
              <a:spcPct val="90000"/>
            </a:lnSpc>
            <a:spcBef>
              <a:spcPct val="0"/>
            </a:spcBef>
            <a:spcAft>
              <a:spcPct val="15000"/>
            </a:spcAft>
            <a:buChar char="•"/>
          </a:pPr>
          <a:r>
            <a:rPr lang="en-US" sz="2000" kern="1200" dirty="0"/>
            <a:t>When deficient, cognitive functions decline in the aging process</a:t>
          </a:r>
          <a:endParaRPr lang="pl-PL" sz="2000" kern="1200" dirty="0">
            <a:solidFill>
              <a:prstClr val="black">
                <a:hueOff val="0"/>
                <a:satOff val="0"/>
                <a:lumOff val="0"/>
                <a:alphaOff val="0"/>
              </a:prstClr>
            </a:solidFill>
            <a:latin typeface="Century Gothic" panose="020B0502020202020204"/>
            <a:ea typeface="+mn-ea"/>
            <a:cs typeface="+mn-cs"/>
          </a:endParaRPr>
        </a:p>
      </dgm:t>
    </dgm:pt>
    <dgm:pt modelId="{6A5698B9-950E-4571-B84B-63946F9CF613}" type="parTrans" cxnId="{2335F575-E447-4AEA-B5CD-B67F1D25F34F}">
      <dgm:prSet/>
      <dgm:spPr/>
    </dgm:pt>
    <dgm:pt modelId="{C99153BA-0005-4750-B6F0-8E3D556C980A}" type="sibTrans" cxnId="{2335F575-E447-4AEA-B5CD-B67F1D25F34F}">
      <dgm:prSet/>
      <dgm:spPr/>
    </dgm:pt>
    <dgm:pt modelId="{2D87EA5E-C49C-41F5-87E4-9EC9A452E6E2}" type="pres">
      <dgm:prSet presAssocID="{92637561-54C6-4A24-8194-717DF8389135}" presName="Name0" presStyleCnt="0">
        <dgm:presLayoutVars>
          <dgm:dir/>
          <dgm:animLvl val="lvl"/>
          <dgm:resizeHandles val="exact"/>
        </dgm:presLayoutVars>
      </dgm:prSet>
      <dgm:spPr/>
    </dgm:pt>
    <dgm:pt modelId="{3352AC99-1F87-4046-8958-30FBADB39EBE}" type="pres">
      <dgm:prSet presAssocID="{3FCBAA71-0BD6-4441-90D0-E04620040E91}" presName="linNode" presStyleCnt="0"/>
      <dgm:spPr/>
    </dgm:pt>
    <dgm:pt modelId="{BD2ECE33-1BE8-4DD2-9A83-7744A4220D84}" type="pres">
      <dgm:prSet presAssocID="{3FCBAA71-0BD6-4441-90D0-E04620040E91}" presName="parentText" presStyleLbl="node1" presStyleIdx="0" presStyleCnt="1" custScaleX="80777" custLinFactNeighborX="-8191">
        <dgm:presLayoutVars>
          <dgm:chMax val="1"/>
          <dgm:bulletEnabled val="1"/>
        </dgm:presLayoutVars>
      </dgm:prSet>
      <dgm:spPr/>
    </dgm:pt>
    <dgm:pt modelId="{8029DDB8-95B7-4957-84F8-C3A5367FA9DE}" type="pres">
      <dgm:prSet presAssocID="{3FCBAA71-0BD6-4441-90D0-E04620040E91}" presName="descendantText" presStyleLbl="alignAccFollowNode1" presStyleIdx="0" presStyleCnt="1" custScaleX="139187">
        <dgm:presLayoutVars>
          <dgm:bulletEnabled val="1"/>
        </dgm:presLayoutVars>
      </dgm:prSet>
      <dgm:spPr/>
    </dgm:pt>
  </dgm:ptLst>
  <dgm:cxnLst>
    <dgm:cxn modelId="{9D907A1B-D178-4ADE-B8A2-CFD651E16A5A}" srcId="{3FCBAA71-0BD6-4441-90D0-E04620040E91}" destId="{EDC479EB-A639-4CCE-807C-7BF156F53456}" srcOrd="0" destOrd="0" parTransId="{B7B944F6-EF00-4379-A265-9A665B18FC37}" sibTransId="{3388DED8-5C3B-464B-8F89-40422384877F}"/>
    <dgm:cxn modelId="{21DE1234-9665-4C83-BBA4-9CC55C2365CE}" srcId="{92637561-54C6-4A24-8194-717DF8389135}" destId="{3FCBAA71-0BD6-4441-90D0-E04620040E91}" srcOrd="0" destOrd="0" parTransId="{383502A5-EABE-4205-9714-647C696FEC4F}" sibTransId="{CD1E3BEB-A7C5-4A1F-BAA7-AEE1CFBFCF95}"/>
    <dgm:cxn modelId="{E8F6A335-0171-4852-B5AB-9C90B700F8DE}" type="presOf" srcId="{EC585F2D-C929-4FCB-A406-F2ED0DCD1452}" destId="{8029DDB8-95B7-4957-84F8-C3A5367FA9DE}" srcOrd="0" destOrd="1" presId="urn:microsoft.com/office/officeart/2005/8/layout/vList5"/>
    <dgm:cxn modelId="{3752975D-39E0-459E-B61B-F63C8FDB2F4D}" type="presOf" srcId="{92637561-54C6-4A24-8194-717DF8389135}" destId="{2D87EA5E-C49C-41F5-87E4-9EC9A452E6E2}" srcOrd="0" destOrd="0" presId="urn:microsoft.com/office/officeart/2005/8/layout/vList5"/>
    <dgm:cxn modelId="{2335F575-E447-4AEA-B5CD-B67F1D25F34F}" srcId="{3FCBAA71-0BD6-4441-90D0-E04620040E91}" destId="{EC585F2D-C929-4FCB-A406-F2ED0DCD1452}" srcOrd="1" destOrd="0" parTransId="{6A5698B9-950E-4571-B84B-63946F9CF613}" sibTransId="{C99153BA-0005-4750-B6F0-8E3D556C980A}"/>
    <dgm:cxn modelId="{1F96CEA8-60F8-4521-9CE2-0422AF8BD15B}" type="presOf" srcId="{3FCBAA71-0BD6-4441-90D0-E04620040E91}" destId="{BD2ECE33-1BE8-4DD2-9A83-7744A4220D84}" srcOrd="0" destOrd="0" presId="urn:microsoft.com/office/officeart/2005/8/layout/vList5"/>
    <dgm:cxn modelId="{F0607FD2-D019-4BB7-A5F7-EBB5E4FCFFE0}" type="presOf" srcId="{EDC479EB-A639-4CCE-807C-7BF156F53456}" destId="{8029DDB8-95B7-4957-84F8-C3A5367FA9DE}" srcOrd="0" destOrd="0" presId="urn:microsoft.com/office/officeart/2005/8/layout/vList5"/>
    <dgm:cxn modelId="{534DA265-382B-412B-831D-2EA801B23B7C}" type="presParOf" srcId="{2D87EA5E-C49C-41F5-87E4-9EC9A452E6E2}" destId="{3352AC99-1F87-4046-8958-30FBADB39EBE}" srcOrd="0" destOrd="0" presId="urn:microsoft.com/office/officeart/2005/8/layout/vList5"/>
    <dgm:cxn modelId="{283A99C2-A1CE-4471-B248-6DA66365B010}" type="presParOf" srcId="{3352AC99-1F87-4046-8958-30FBADB39EBE}" destId="{BD2ECE33-1BE8-4DD2-9A83-7744A4220D84}" srcOrd="0" destOrd="0" presId="urn:microsoft.com/office/officeart/2005/8/layout/vList5"/>
    <dgm:cxn modelId="{FAC30125-9DB6-4E05-A9BD-67A8AD006B52}" type="presParOf" srcId="{3352AC99-1F87-4046-8958-30FBADB39EBE}" destId="{8029DDB8-95B7-4957-84F8-C3A5367FA9DE}" srcOrd="1" destOrd="0" presId="urn:microsoft.com/office/officeart/2005/8/layout/vList5"/>
  </dgm:cxnLst>
  <dgm:bg/>
  <dgm:whole/>
  <dgm:extLst>
    <a:ext uri="http://schemas.microsoft.com/office/drawing/2008/diagram">
      <dsp:dataModelExt xmlns:dsp="http://schemas.microsoft.com/office/drawing/2008/diagram" relId="rId21"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69E1917-1542-450A-8AA0-872CA5810BCD}"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pl-PL"/>
        </a:p>
      </dgm:t>
    </dgm:pt>
    <dgm:pt modelId="{25B4E3CB-3987-4741-AACE-B24B24F34DE2}">
      <dgm:prSet phldrT="[Tekst]"/>
      <dgm:spPr/>
      <dgm:t>
        <a:bodyPr/>
        <a:lstStyle/>
        <a:p>
          <a:r>
            <a:rPr lang="pl-PL" dirty="0" err="1"/>
            <a:t>Manganese</a:t>
          </a:r>
          <a:r>
            <a:rPr lang="pl-PL" dirty="0"/>
            <a:t> (Mn)</a:t>
          </a:r>
        </a:p>
      </dgm:t>
    </dgm:pt>
    <dgm:pt modelId="{B07EDD34-01AC-4581-9396-1BB82A8EC713}" type="parTrans" cxnId="{C322F61E-D043-4C7E-A52A-BC4098F9763F}">
      <dgm:prSet/>
      <dgm:spPr/>
      <dgm:t>
        <a:bodyPr/>
        <a:lstStyle/>
        <a:p>
          <a:endParaRPr lang="pl-PL"/>
        </a:p>
      </dgm:t>
    </dgm:pt>
    <dgm:pt modelId="{F3365BE8-5FB8-47BC-9789-15FE8BCEF126}" type="sibTrans" cxnId="{C322F61E-D043-4C7E-A52A-BC4098F9763F}">
      <dgm:prSet/>
      <dgm:spPr/>
      <dgm:t>
        <a:bodyPr/>
        <a:lstStyle/>
        <a:p>
          <a:endParaRPr lang="pl-PL"/>
        </a:p>
      </dgm:t>
    </dgm:pt>
    <dgm:pt modelId="{2EF14AD3-9E8C-4CB9-BF14-9C3F3FAC9E46}">
      <dgm:prSet phldrT="[Tekst]"/>
      <dgm:spPr/>
      <dgm:t>
        <a:bodyPr/>
        <a:lstStyle/>
        <a:p>
          <a:r>
            <a:rPr lang="en-US" dirty="0"/>
            <a:t>long-term exposure can lead to a neurological disorder known as </a:t>
          </a:r>
          <a:r>
            <a:rPr lang="en-US" dirty="0" err="1"/>
            <a:t>manganism</a:t>
          </a:r>
          <a:endParaRPr lang="pl-PL" dirty="0"/>
        </a:p>
      </dgm:t>
    </dgm:pt>
    <dgm:pt modelId="{8179AFC7-5E3C-4819-8D2C-08B27E7573DB}" type="parTrans" cxnId="{76B02F76-FED8-4CA7-893E-340D90FFB021}">
      <dgm:prSet/>
      <dgm:spPr/>
      <dgm:t>
        <a:bodyPr/>
        <a:lstStyle/>
        <a:p>
          <a:endParaRPr lang="pl-PL"/>
        </a:p>
      </dgm:t>
    </dgm:pt>
    <dgm:pt modelId="{41162D3A-8916-4FEA-9ABE-8B0B6BEEB2D6}" type="sibTrans" cxnId="{76B02F76-FED8-4CA7-893E-340D90FFB021}">
      <dgm:prSet/>
      <dgm:spPr/>
      <dgm:t>
        <a:bodyPr/>
        <a:lstStyle/>
        <a:p>
          <a:endParaRPr lang="pl-PL"/>
        </a:p>
      </dgm:t>
    </dgm:pt>
    <dgm:pt modelId="{AE4841F1-E022-4E02-9738-A8258AB9FDBD}">
      <dgm:prSet phldrT="[Tekst]"/>
      <dgm:spPr/>
      <dgm:t>
        <a:bodyPr/>
        <a:lstStyle/>
        <a:p>
          <a:r>
            <a:rPr lang="pl-PL" dirty="0" err="1"/>
            <a:t>Arsenic</a:t>
          </a:r>
          <a:r>
            <a:rPr lang="pl-PL" dirty="0"/>
            <a:t> (As)</a:t>
          </a:r>
        </a:p>
      </dgm:t>
    </dgm:pt>
    <dgm:pt modelId="{D0C51674-B456-4577-80D0-9D3A1DC98F7A}" type="parTrans" cxnId="{E4D1FEA8-FC03-4EAB-A019-25561F60F1C6}">
      <dgm:prSet/>
      <dgm:spPr/>
      <dgm:t>
        <a:bodyPr/>
        <a:lstStyle/>
        <a:p>
          <a:endParaRPr lang="pl-PL"/>
        </a:p>
      </dgm:t>
    </dgm:pt>
    <dgm:pt modelId="{0786125A-1A8E-47DE-9D46-46CAA8373DE6}" type="sibTrans" cxnId="{E4D1FEA8-FC03-4EAB-A019-25561F60F1C6}">
      <dgm:prSet/>
      <dgm:spPr/>
      <dgm:t>
        <a:bodyPr/>
        <a:lstStyle/>
        <a:p>
          <a:endParaRPr lang="pl-PL"/>
        </a:p>
      </dgm:t>
    </dgm:pt>
    <dgm:pt modelId="{2E1451C5-3680-4404-A627-6BE8A0BF1DE3}">
      <dgm:prSet phldrT="[Tekst]"/>
      <dgm:spPr/>
      <dgm:t>
        <a:bodyPr/>
        <a:lstStyle/>
        <a:p>
          <a:r>
            <a:rPr lang="en-US" dirty="0"/>
            <a:t>induced α-synuclein aggregates in mouse brains</a:t>
          </a:r>
          <a:endParaRPr lang="pl-PL" dirty="0"/>
        </a:p>
      </dgm:t>
    </dgm:pt>
    <dgm:pt modelId="{6F23CF42-F017-471B-8DE1-E3D0778BF1A2}" type="parTrans" cxnId="{A6514A4D-C50C-4D69-B362-D5DDB2077216}">
      <dgm:prSet/>
      <dgm:spPr/>
      <dgm:t>
        <a:bodyPr/>
        <a:lstStyle/>
        <a:p>
          <a:endParaRPr lang="pl-PL"/>
        </a:p>
      </dgm:t>
    </dgm:pt>
    <dgm:pt modelId="{9A1AC471-3C60-476B-B845-328BB2EEA2AB}" type="sibTrans" cxnId="{A6514A4D-C50C-4D69-B362-D5DDB2077216}">
      <dgm:prSet/>
      <dgm:spPr/>
      <dgm:t>
        <a:bodyPr/>
        <a:lstStyle/>
        <a:p>
          <a:endParaRPr lang="pl-PL"/>
        </a:p>
      </dgm:t>
    </dgm:pt>
    <dgm:pt modelId="{F3182B78-71F8-424C-95B8-AE749FE97314}">
      <dgm:prSet phldrT="[Tekst]"/>
      <dgm:spPr/>
      <dgm:t>
        <a:bodyPr/>
        <a:lstStyle/>
        <a:p>
          <a:r>
            <a:rPr lang="pl-PL" dirty="0"/>
            <a:t>Aluminium (Al)</a:t>
          </a:r>
        </a:p>
      </dgm:t>
    </dgm:pt>
    <dgm:pt modelId="{C14A4781-79FA-482B-8FA3-7A12B43E434C}" type="parTrans" cxnId="{1722BA96-E70A-481B-899A-D2CF12038A4A}">
      <dgm:prSet/>
      <dgm:spPr/>
      <dgm:t>
        <a:bodyPr/>
        <a:lstStyle/>
        <a:p>
          <a:endParaRPr lang="pl-PL"/>
        </a:p>
      </dgm:t>
    </dgm:pt>
    <dgm:pt modelId="{981CEC4A-B1A4-4D2D-AB12-A484D1B84427}" type="sibTrans" cxnId="{1722BA96-E70A-481B-899A-D2CF12038A4A}">
      <dgm:prSet/>
      <dgm:spPr/>
      <dgm:t>
        <a:bodyPr/>
        <a:lstStyle/>
        <a:p>
          <a:endParaRPr lang="pl-PL"/>
        </a:p>
      </dgm:t>
    </dgm:pt>
    <dgm:pt modelId="{F79BBBB4-D391-4BF9-9C23-097F3C62634C}">
      <dgm:prSet phldrT="[Tekst]"/>
      <dgm:spPr/>
      <dgm:t>
        <a:bodyPr/>
        <a:lstStyle/>
        <a:p>
          <a:r>
            <a:rPr lang="en-US" dirty="0"/>
            <a:t>Elevated levels are the most effective of all heavy metals in increasing Levi's body count</a:t>
          </a:r>
          <a:endParaRPr lang="pl-PL" dirty="0"/>
        </a:p>
      </dgm:t>
    </dgm:pt>
    <dgm:pt modelId="{F1752E6B-B2E7-410F-9CD1-8B4BD8112EAE}" type="parTrans" cxnId="{BA21ACC1-11AB-408A-AF87-31E1A358B0CA}">
      <dgm:prSet/>
      <dgm:spPr/>
      <dgm:t>
        <a:bodyPr/>
        <a:lstStyle/>
        <a:p>
          <a:endParaRPr lang="pl-PL"/>
        </a:p>
      </dgm:t>
    </dgm:pt>
    <dgm:pt modelId="{4D900B82-583A-4FC6-A0C1-80B635E1933B}" type="sibTrans" cxnId="{BA21ACC1-11AB-408A-AF87-31E1A358B0CA}">
      <dgm:prSet/>
      <dgm:spPr/>
      <dgm:t>
        <a:bodyPr/>
        <a:lstStyle/>
        <a:p>
          <a:endParaRPr lang="pl-PL"/>
        </a:p>
      </dgm:t>
    </dgm:pt>
    <dgm:pt modelId="{EAAC32FB-CFAC-484E-9B9E-77E8689B01C4}">
      <dgm:prSet/>
      <dgm:spPr/>
      <dgm:t>
        <a:bodyPr/>
        <a:lstStyle/>
        <a:p>
          <a:r>
            <a:rPr lang="pl-PL" dirty="0" err="1"/>
            <a:t>Metals</a:t>
          </a:r>
          <a:r>
            <a:rPr lang="pl-PL" dirty="0"/>
            <a:t> </a:t>
          </a:r>
          <a:r>
            <a:rPr lang="pl-PL" dirty="0" err="1"/>
            <a:t>disrupt</a:t>
          </a:r>
          <a:r>
            <a:rPr lang="pl-PL" dirty="0"/>
            <a:t> </a:t>
          </a:r>
          <a:r>
            <a:rPr lang="pl-PL" dirty="0" err="1"/>
            <a:t>molecular</a:t>
          </a:r>
          <a:r>
            <a:rPr lang="pl-PL" dirty="0"/>
            <a:t> </a:t>
          </a:r>
          <a:r>
            <a:rPr lang="pl-PL" dirty="0" err="1"/>
            <a:t>processes</a:t>
          </a:r>
          <a:r>
            <a:rPr lang="pl-PL" dirty="0"/>
            <a:t> and </a:t>
          </a:r>
          <a:r>
            <a:rPr lang="pl-PL" dirty="0" err="1"/>
            <a:t>cause</a:t>
          </a:r>
          <a:r>
            <a:rPr lang="pl-PL" dirty="0"/>
            <a:t> </a:t>
          </a:r>
          <a:r>
            <a:rPr lang="pl-PL" dirty="0" err="1"/>
            <a:t>oxidative</a:t>
          </a:r>
          <a:r>
            <a:rPr lang="pl-PL" dirty="0"/>
            <a:t> </a:t>
          </a:r>
          <a:r>
            <a:rPr lang="pl-PL" dirty="0" err="1"/>
            <a:t>stress</a:t>
          </a:r>
          <a:r>
            <a:rPr lang="pl-PL" dirty="0"/>
            <a:t>, DNA </a:t>
          </a:r>
          <a:r>
            <a:rPr lang="pl-PL" dirty="0" err="1"/>
            <a:t>damage</a:t>
          </a:r>
          <a:r>
            <a:rPr lang="pl-PL" dirty="0"/>
            <a:t>, </a:t>
          </a:r>
          <a:r>
            <a:rPr lang="pl-PL" dirty="0" err="1"/>
            <a:t>mitochondrial</a:t>
          </a:r>
          <a:r>
            <a:rPr lang="pl-PL" dirty="0"/>
            <a:t> </a:t>
          </a:r>
          <a:r>
            <a:rPr lang="pl-PL" dirty="0" err="1"/>
            <a:t>dysfunction</a:t>
          </a:r>
          <a:r>
            <a:rPr lang="pl-PL" dirty="0"/>
            <a:t> and </a:t>
          </a:r>
          <a:r>
            <a:rPr lang="pl-PL" dirty="0" err="1"/>
            <a:t>apoptosis</a:t>
          </a:r>
          <a:endParaRPr lang="pl-PL" dirty="0"/>
        </a:p>
      </dgm:t>
    </dgm:pt>
    <dgm:pt modelId="{1BD94C11-1DE1-4F2A-BD5D-0F036FB75ED1}" type="parTrans" cxnId="{A2386A51-6E38-4694-BF28-B6EAB5F01905}">
      <dgm:prSet/>
      <dgm:spPr/>
      <dgm:t>
        <a:bodyPr/>
        <a:lstStyle/>
        <a:p>
          <a:endParaRPr lang="pl-PL"/>
        </a:p>
      </dgm:t>
    </dgm:pt>
    <dgm:pt modelId="{BF61B7A9-1615-4EC2-AB7B-840FFB694C15}" type="sibTrans" cxnId="{A2386A51-6E38-4694-BF28-B6EAB5F01905}">
      <dgm:prSet/>
      <dgm:spPr/>
      <dgm:t>
        <a:bodyPr/>
        <a:lstStyle/>
        <a:p>
          <a:endParaRPr lang="pl-PL"/>
        </a:p>
      </dgm:t>
    </dgm:pt>
    <dgm:pt modelId="{435DAE9C-4775-41D4-8F31-BC4556BC4E03}">
      <dgm:prSet/>
      <dgm:spPr/>
      <dgm:t>
        <a:bodyPr/>
        <a:lstStyle/>
        <a:p>
          <a:r>
            <a:rPr lang="pl-PL" dirty="0"/>
            <a:t>Heavy </a:t>
          </a:r>
          <a:r>
            <a:rPr lang="pl-PL" dirty="0" err="1"/>
            <a:t>metals</a:t>
          </a:r>
          <a:r>
            <a:rPr lang="pl-PL" dirty="0"/>
            <a:t> (Hg, Pb)</a:t>
          </a:r>
        </a:p>
      </dgm:t>
    </dgm:pt>
    <dgm:pt modelId="{CFDA6FF8-4C5C-45F5-AB55-7AD2B8A5A393}" type="sibTrans" cxnId="{35E2AD8E-1154-437E-9118-E0C4E98B0CC2}">
      <dgm:prSet/>
      <dgm:spPr/>
      <dgm:t>
        <a:bodyPr/>
        <a:lstStyle/>
        <a:p>
          <a:endParaRPr lang="pl-PL"/>
        </a:p>
      </dgm:t>
    </dgm:pt>
    <dgm:pt modelId="{EF57C142-2641-4D5B-BEA2-EE6B713618F0}" type="parTrans" cxnId="{35E2AD8E-1154-437E-9118-E0C4E98B0CC2}">
      <dgm:prSet/>
      <dgm:spPr/>
      <dgm:t>
        <a:bodyPr/>
        <a:lstStyle/>
        <a:p>
          <a:endParaRPr lang="pl-PL"/>
        </a:p>
      </dgm:t>
    </dgm:pt>
    <dgm:pt modelId="{48078C17-67C9-4224-9187-806B61B22840}">
      <dgm:prSet phldrT="[Tekst]"/>
      <dgm:spPr/>
      <dgm:t>
        <a:bodyPr/>
        <a:lstStyle/>
        <a:p>
          <a:r>
            <a:rPr lang="en-US" dirty="0"/>
            <a:t>The incidence of Parkinson's disease is statistically correlated with As levels in agricultural soil in Taiwan</a:t>
          </a:r>
          <a:endParaRPr lang="pl-PL" dirty="0"/>
        </a:p>
      </dgm:t>
    </dgm:pt>
    <dgm:pt modelId="{24E82861-4BE6-43B4-9845-E6C833D854E4}" type="parTrans" cxnId="{AA328E53-FBE6-410D-AA8F-A107A712B6ED}">
      <dgm:prSet/>
      <dgm:spPr/>
      <dgm:t>
        <a:bodyPr/>
        <a:lstStyle/>
        <a:p>
          <a:endParaRPr lang="pl-PL"/>
        </a:p>
      </dgm:t>
    </dgm:pt>
    <dgm:pt modelId="{7983FD44-D5F7-43E5-AB8E-42ACC369ADBC}" type="sibTrans" cxnId="{AA328E53-FBE6-410D-AA8F-A107A712B6ED}">
      <dgm:prSet/>
      <dgm:spPr/>
      <dgm:t>
        <a:bodyPr/>
        <a:lstStyle/>
        <a:p>
          <a:endParaRPr lang="pl-PL"/>
        </a:p>
      </dgm:t>
    </dgm:pt>
    <dgm:pt modelId="{E5B90AC8-CF95-40BB-9B24-625C6C1CA80B}" type="pres">
      <dgm:prSet presAssocID="{F69E1917-1542-450A-8AA0-872CA5810BCD}" presName="Name0" presStyleCnt="0">
        <dgm:presLayoutVars>
          <dgm:dir/>
          <dgm:animLvl val="lvl"/>
          <dgm:resizeHandles val="exact"/>
        </dgm:presLayoutVars>
      </dgm:prSet>
      <dgm:spPr/>
    </dgm:pt>
    <dgm:pt modelId="{00D3BF0E-8BB3-4DA9-9675-41C955F5168B}" type="pres">
      <dgm:prSet presAssocID="{25B4E3CB-3987-4741-AACE-B24B24F34DE2}" presName="composite" presStyleCnt="0"/>
      <dgm:spPr/>
    </dgm:pt>
    <dgm:pt modelId="{6E01BF74-0B1B-4FAD-81F1-D3C3B656B935}" type="pres">
      <dgm:prSet presAssocID="{25B4E3CB-3987-4741-AACE-B24B24F34DE2}" presName="parTx" presStyleLbl="alignNode1" presStyleIdx="0" presStyleCnt="4">
        <dgm:presLayoutVars>
          <dgm:chMax val="0"/>
          <dgm:chPref val="0"/>
          <dgm:bulletEnabled val="1"/>
        </dgm:presLayoutVars>
      </dgm:prSet>
      <dgm:spPr/>
    </dgm:pt>
    <dgm:pt modelId="{BA81AD9C-891A-431D-BEC8-5EA0BDA14521}" type="pres">
      <dgm:prSet presAssocID="{25B4E3CB-3987-4741-AACE-B24B24F34DE2}" presName="desTx" presStyleLbl="alignAccFollowNode1" presStyleIdx="0" presStyleCnt="4">
        <dgm:presLayoutVars>
          <dgm:bulletEnabled val="1"/>
        </dgm:presLayoutVars>
      </dgm:prSet>
      <dgm:spPr/>
    </dgm:pt>
    <dgm:pt modelId="{94AE6BF5-41BE-4E34-9486-5F48B620B085}" type="pres">
      <dgm:prSet presAssocID="{F3365BE8-5FB8-47BC-9789-15FE8BCEF126}" presName="space" presStyleCnt="0"/>
      <dgm:spPr/>
    </dgm:pt>
    <dgm:pt modelId="{0B34C243-BC7C-4E4C-BA46-CE7712E96E64}" type="pres">
      <dgm:prSet presAssocID="{AE4841F1-E022-4E02-9738-A8258AB9FDBD}" presName="composite" presStyleCnt="0"/>
      <dgm:spPr/>
    </dgm:pt>
    <dgm:pt modelId="{AFF65196-143C-4AD3-8B5E-ED0BE6EFFB59}" type="pres">
      <dgm:prSet presAssocID="{AE4841F1-E022-4E02-9738-A8258AB9FDBD}" presName="parTx" presStyleLbl="alignNode1" presStyleIdx="1" presStyleCnt="4">
        <dgm:presLayoutVars>
          <dgm:chMax val="0"/>
          <dgm:chPref val="0"/>
          <dgm:bulletEnabled val="1"/>
        </dgm:presLayoutVars>
      </dgm:prSet>
      <dgm:spPr/>
    </dgm:pt>
    <dgm:pt modelId="{BED35D66-2010-40D8-9400-02101AD40F9B}" type="pres">
      <dgm:prSet presAssocID="{AE4841F1-E022-4E02-9738-A8258AB9FDBD}" presName="desTx" presStyleLbl="alignAccFollowNode1" presStyleIdx="1" presStyleCnt="4">
        <dgm:presLayoutVars>
          <dgm:bulletEnabled val="1"/>
        </dgm:presLayoutVars>
      </dgm:prSet>
      <dgm:spPr/>
    </dgm:pt>
    <dgm:pt modelId="{85D9D74D-056A-4373-9E42-FB2D7DAF3741}" type="pres">
      <dgm:prSet presAssocID="{0786125A-1A8E-47DE-9D46-46CAA8373DE6}" presName="space" presStyleCnt="0"/>
      <dgm:spPr/>
    </dgm:pt>
    <dgm:pt modelId="{913A0FC9-6B82-44DD-B433-141F8E7F2E63}" type="pres">
      <dgm:prSet presAssocID="{F3182B78-71F8-424C-95B8-AE749FE97314}" presName="composite" presStyleCnt="0"/>
      <dgm:spPr/>
    </dgm:pt>
    <dgm:pt modelId="{BC538008-C172-4A30-8CD9-E618DF1E72C4}" type="pres">
      <dgm:prSet presAssocID="{F3182B78-71F8-424C-95B8-AE749FE97314}" presName="parTx" presStyleLbl="alignNode1" presStyleIdx="2" presStyleCnt="4">
        <dgm:presLayoutVars>
          <dgm:chMax val="0"/>
          <dgm:chPref val="0"/>
          <dgm:bulletEnabled val="1"/>
        </dgm:presLayoutVars>
      </dgm:prSet>
      <dgm:spPr/>
    </dgm:pt>
    <dgm:pt modelId="{4E924B87-4DFA-4FC6-9A5F-E6CE4B2BB068}" type="pres">
      <dgm:prSet presAssocID="{F3182B78-71F8-424C-95B8-AE749FE97314}" presName="desTx" presStyleLbl="alignAccFollowNode1" presStyleIdx="2" presStyleCnt="4">
        <dgm:presLayoutVars>
          <dgm:bulletEnabled val="1"/>
        </dgm:presLayoutVars>
      </dgm:prSet>
      <dgm:spPr/>
    </dgm:pt>
    <dgm:pt modelId="{72B4F5DB-C2AA-41A2-B8B1-B770BA4210A9}" type="pres">
      <dgm:prSet presAssocID="{981CEC4A-B1A4-4D2D-AB12-A484D1B84427}" presName="space" presStyleCnt="0"/>
      <dgm:spPr/>
    </dgm:pt>
    <dgm:pt modelId="{7B6D1D4F-1E88-4B15-9259-55721CD3758E}" type="pres">
      <dgm:prSet presAssocID="{435DAE9C-4775-41D4-8F31-BC4556BC4E03}" presName="composite" presStyleCnt="0"/>
      <dgm:spPr/>
    </dgm:pt>
    <dgm:pt modelId="{F36FC1F9-C021-4E6C-A351-13E83B745235}" type="pres">
      <dgm:prSet presAssocID="{435DAE9C-4775-41D4-8F31-BC4556BC4E03}" presName="parTx" presStyleLbl="alignNode1" presStyleIdx="3" presStyleCnt="4">
        <dgm:presLayoutVars>
          <dgm:chMax val="0"/>
          <dgm:chPref val="0"/>
          <dgm:bulletEnabled val="1"/>
        </dgm:presLayoutVars>
      </dgm:prSet>
      <dgm:spPr/>
    </dgm:pt>
    <dgm:pt modelId="{C97BA0CE-E19A-48B0-96EA-2C1B19FD131D}" type="pres">
      <dgm:prSet presAssocID="{435DAE9C-4775-41D4-8F31-BC4556BC4E03}" presName="desTx" presStyleLbl="alignAccFollowNode1" presStyleIdx="3" presStyleCnt="4">
        <dgm:presLayoutVars>
          <dgm:bulletEnabled val="1"/>
        </dgm:presLayoutVars>
      </dgm:prSet>
      <dgm:spPr/>
    </dgm:pt>
  </dgm:ptLst>
  <dgm:cxnLst>
    <dgm:cxn modelId="{948C770D-E7F2-4F44-94DA-62719A0B5BD0}" type="presOf" srcId="{435DAE9C-4775-41D4-8F31-BC4556BC4E03}" destId="{F36FC1F9-C021-4E6C-A351-13E83B745235}" srcOrd="0" destOrd="0" presId="urn:microsoft.com/office/officeart/2005/8/layout/hList1"/>
    <dgm:cxn modelId="{C322F61E-D043-4C7E-A52A-BC4098F9763F}" srcId="{F69E1917-1542-450A-8AA0-872CA5810BCD}" destId="{25B4E3CB-3987-4741-AACE-B24B24F34DE2}" srcOrd="0" destOrd="0" parTransId="{B07EDD34-01AC-4581-9396-1BB82A8EC713}" sibTransId="{F3365BE8-5FB8-47BC-9789-15FE8BCEF126}"/>
    <dgm:cxn modelId="{298FFD2E-A898-43C0-A94D-D9176C0C14AC}" type="presOf" srcId="{EAAC32FB-CFAC-484E-9B9E-77E8689B01C4}" destId="{C97BA0CE-E19A-48B0-96EA-2C1B19FD131D}" srcOrd="0" destOrd="0" presId="urn:microsoft.com/office/officeart/2005/8/layout/hList1"/>
    <dgm:cxn modelId="{09D0DE66-2BDD-43F5-A2C7-1CA14F90288A}" type="presOf" srcId="{F69E1917-1542-450A-8AA0-872CA5810BCD}" destId="{E5B90AC8-CF95-40BB-9B24-625C6C1CA80B}" srcOrd="0" destOrd="0" presId="urn:microsoft.com/office/officeart/2005/8/layout/hList1"/>
    <dgm:cxn modelId="{B318674D-1CB3-49EC-996D-9FF08750983B}" type="presOf" srcId="{25B4E3CB-3987-4741-AACE-B24B24F34DE2}" destId="{6E01BF74-0B1B-4FAD-81F1-D3C3B656B935}" srcOrd="0" destOrd="0" presId="urn:microsoft.com/office/officeart/2005/8/layout/hList1"/>
    <dgm:cxn modelId="{A6514A4D-C50C-4D69-B362-D5DDB2077216}" srcId="{AE4841F1-E022-4E02-9738-A8258AB9FDBD}" destId="{2E1451C5-3680-4404-A627-6BE8A0BF1DE3}" srcOrd="0" destOrd="0" parTransId="{6F23CF42-F017-471B-8DE1-E3D0778BF1A2}" sibTransId="{9A1AC471-3C60-476B-B845-328BB2EEA2AB}"/>
    <dgm:cxn modelId="{A2386A51-6E38-4694-BF28-B6EAB5F01905}" srcId="{435DAE9C-4775-41D4-8F31-BC4556BC4E03}" destId="{EAAC32FB-CFAC-484E-9B9E-77E8689B01C4}" srcOrd="0" destOrd="0" parTransId="{1BD94C11-1DE1-4F2A-BD5D-0F036FB75ED1}" sibTransId="{BF61B7A9-1615-4EC2-AB7B-840FFB694C15}"/>
    <dgm:cxn modelId="{AA328E53-FBE6-410D-AA8F-A107A712B6ED}" srcId="{AE4841F1-E022-4E02-9738-A8258AB9FDBD}" destId="{48078C17-67C9-4224-9187-806B61B22840}" srcOrd="1" destOrd="0" parTransId="{24E82861-4BE6-43B4-9845-E6C833D854E4}" sibTransId="{7983FD44-D5F7-43E5-AB8E-42ACC369ADBC}"/>
    <dgm:cxn modelId="{76B02F76-FED8-4CA7-893E-340D90FFB021}" srcId="{25B4E3CB-3987-4741-AACE-B24B24F34DE2}" destId="{2EF14AD3-9E8C-4CB9-BF14-9C3F3FAC9E46}" srcOrd="0" destOrd="0" parTransId="{8179AFC7-5E3C-4819-8D2C-08B27E7573DB}" sibTransId="{41162D3A-8916-4FEA-9ABE-8B0B6BEEB2D6}"/>
    <dgm:cxn modelId="{E3824558-D7EB-4D75-B699-6A7FFAE8B41E}" type="presOf" srcId="{AE4841F1-E022-4E02-9738-A8258AB9FDBD}" destId="{AFF65196-143C-4AD3-8B5E-ED0BE6EFFB59}" srcOrd="0" destOrd="0" presId="urn:microsoft.com/office/officeart/2005/8/layout/hList1"/>
    <dgm:cxn modelId="{67038258-C1CF-4C2F-9077-C4A1F6F183A6}" type="presOf" srcId="{2EF14AD3-9E8C-4CB9-BF14-9C3F3FAC9E46}" destId="{BA81AD9C-891A-431D-BEC8-5EA0BDA14521}" srcOrd="0" destOrd="0" presId="urn:microsoft.com/office/officeart/2005/8/layout/hList1"/>
    <dgm:cxn modelId="{0920CE7F-7CE6-43E1-8BBC-4559A7BFC0B6}" type="presOf" srcId="{F3182B78-71F8-424C-95B8-AE749FE97314}" destId="{BC538008-C172-4A30-8CD9-E618DF1E72C4}" srcOrd="0" destOrd="0" presId="urn:microsoft.com/office/officeart/2005/8/layout/hList1"/>
    <dgm:cxn modelId="{8EAD1182-990E-40AD-924D-035D54FD2295}" type="presOf" srcId="{48078C17-67C9-4224-9187-806B61B22840}" destId="{BED35D66-2010-40D8-9400-02101AD40F9B}" srcOrd="0" destOrd="1" presId="urn:microsoft.com/office/officeart/2005/8/layout/hList1"/>
    <dgm:cxn modelId="{759F2987-2506-4F34-B102-44384D2D1D22}" type="presOf" srcId="{2E1451C5-3680-4404-A627-6BE8A0BF1DE3}" destId="{BED35D66-2010-40D8-9400-02101AD40F9B}" srcOrd="0" destOrd="0" presId="urn:microsoft.com/office/officeart/2005/8/layout/hList1"/>
    <dgm:cxn modelId="{901EFB8A-CD47-41F5-A453-9C4C8AC543BC}" type="presOf" srcId="{F79BBBB4-D391-4BF9-9C23-097F3C62634C}" destId="{4E924B87-4DFA-4FC6-9A5F-E6CE4B2BB068}" srcOrd="0" destOrd="0" presId="urn:microsoft.com/office/officeart/2005/8/layout/hList1"/>
    <dgm:cxn modelId="{35E2AD8E-1154-437E-9118-E0C4E98B0CC2}" srcId="{F69E1917-1542-450A-8AA0-872CA5810BCD}" destId="{435DAE9C-4775-41D4-8F31-BC4556BC4E03}" srcOrd="3" destOrd="0" parTransId="{EF57C142-2641-4D5B-BEA2-EE6B713618F0}" sibTransId="{CFDA6FF8-4C5C-45F5-AB55-7AD2B8A5A393}"/>
    <dgm:cxn modelId="{1722BA96-E70A-481B-899A-D2CF12038A4A}" srcId="{F69E1917-1542-450A-8AA0-872CA5810BCD}" destId="{F3182B78-71F8-424C-95B8-AE749FE97314}" srcOrd="2" destOrd="0" parTransId="{C14A4781-79FA-482B-8FA3-7A12B43E434C}" sibTransId="{981CEC4A-B1A4-4D2D-AB12-A484D1B84427}"/>
    <dgm:cxn modelId="{E4D1FEA8-FC03-4EAB-A019-25561F60F1C6}" srcId="{F69E1917-1542-450A-8AA0-872CA5810BCD}" destId="{AE4841F1-E022-4E02-9738-A8258AB9FDBD}" srcOrd="1" destOrd="0" parTransId="{D0C51674-B456-4577-80D0-9D3A1DC98F7A}" sibTransId="{0786125A-1A8E-47DE-9D46-46CAA8373DE6}"/>
    <dgm:cxn modelId="{BA21ACC1-11AB-408A-AF87-31E1A358B0CA}" srcId="{F3182B78-71F8-424C-95B8-AE749FE97314}" destId="{F79BBBB4-D391-4BF9-9C23-097F3C62634C}" srcOrd="0" destOrd="0" parTransId="{F1752E6B-B2E7-410F-9CD1-8B4BD8112EAE}" sibTransId="{4D900B82-583A-4FC6-A0C1-80B635E1933B}"/>
    <dgm:cxn modelId="{91340B70-0D66-4367-BF72-6453286C9A6C}" type="presParOf" srcId="{E5B90AC8-CF95-40BB-9B24-625C6C1CA80B}" destId="{00D3BF0E-8BB3-4DA9-9675-41C955F5168B}" srcOrd="0" destOrd="0" presId="urn:microsoft.com/office/officeart/2005/8/layout/hList1"/>
    <dgm:cxn modelId="{8D8977A1-008B-40FA-888C-38FFF328FB06}" type="presParOf" srcId="{00D3BF0E-8BB3-4DA9-9675-41C955F5168B}" destId="{6E01BF74-0B1B-4FAD-81F1-D3C3B656B935}" srcOrd="0" destOrd="0" presId="urn:microsoft.com/office/officeart/2005/8/layout/hList1"/>
    <dgm:cxn modelId="{E2BAA00E-1B48-4E0C-A43B-589919997E41}" type="presParOf" srcId="{00D3BF0E-8BB3-4DA9-9675-41C955F5168B}" destId="{BA81AD9C-891A-431D-BEC8-5EA0BDA14521}" srcOrd="1" destOrd="0" presId="urn:microsoft.com/office/officeart/2005/8/layout/hList1"/>
    <dgm:cxn modelId="{6C30A48A-87AC-442E-A2A9-3741F60CEA22}" type="presParOf" srcId="{E5B90AC8-CF95-40BB-9B24-625C6C1CA80B}" destId="{94AE6BF5-41BE-4E34-9486-5F48B620B085}" srcOrd="1" destOrd="0" presId="urn:microsoft.com/office/officeart/2005/8/layout/hList1"/>
    <dgm:cxn modelId="{2A542328-89C4-4CAD-82E9-95A2781A4178}" type="presParOf" srcId="{E5B90AC8-CF95-40BB-9B24-625C6C1CA80B}" destId="{0B34C243-BC7C-4E4C-BA46-CE7712E96E64}" srcOrd="2" destOrd="0" presId="urn:microsoft.com/office/officeart/2005/8/layout/hList1"/>
    <dgm:cxn modelId="{EF70F023-BDA7-4EC5-81FD-6C7108C39CBF}" type="presParOf" srcId="{0B34C243-BC7C-4E4C-BA46-CE7712E96E64}" destId="{AFF65196-143C-4AD3-8B5E-ED0BE6EFFB59}" srcOrd="0" destOrd="0" presId="urn:microsoft.com/office/officeart/2005/8/layout/hList1"/>
    <dgm:cxn modelId="{F71E7BB3-AA42-489A-A668-26C128A6605D}" type="presParOf" srcId="{0B34C243-BC7C-4E4C-BA46-CE7712E96E64}" destId="{BED35D66-2010-40D8-9400-02101AD40F9B}" srcOrd="1" destOrd="0" presId="urn:microsoft.com/office/officeart/2005/8/layout/hList1"/>
    <dgm:cxn modelId="{88F3AB44-E62B-4899-82D5-DD591E1FFE45}" type="presParOf" srcId="{E5B90AC8-CF95-40BB-9B24-625C6C1CA80B}" destId="{85D9D74D-056A-4373-9E42-FB2D7DAF3741}" srcOrd="3" destOrd="0" presId="urn:microsoft.com/office/officeart/2005/8/layout/hList1"/>
    <dgm:cxn modelId="{2E1C2A83-8DD4-4221-BA83-2AF05FF2C4A6}" type="presParOf" srcId="{E5B90AC8-CF95-40BB-9B24-625C6C1CA80B}" destId="{913A0FC9-6B82-44DD-B433-141F8E7F2E63}" srcOrd="4" destOrd="0" presId="urn:microsoft.com/office/officeart/2005/8/layout/hList1"/>
    <dgm:cxn modelId="{45780AFA-8C4F-411D-8943-44D3C57B3971}" type="presParOf" srcId="{913A0FC9-6B82-44DD-B433-141F8E7F2E63}" destId="{BC538008-C172-4A30-8CD9-E618DF1E72C4}" srcOrd="0" destOrd="0" presId="urn:microsoft.com/office/officeart/2005/8/layout/hList1"/>
    <dgm:cxn modelId="{6139CF3E-4638-45A2-94A3-584E7ED8D2A3}" type="presParOf" srcId="{913A0FC9-6B82-44DD-B433-141F8E7F2E63}" destId="{4E924B87-4DFA-4FC6-9A5F-E6CE4B2BB068}" srcOrd="1" destOrd="0" presId="urn:microsoft.com/office/officeart/2005/8/layout/hList1"/>
    <dgm:cxn modelId="{BC24B774-B1B1-493A-A873-806B89521722}" type="presParOf" srcId="{E5B90AC8-CF95-40BB-9B24-625C6C1CA80B}" destId="{72B4F5DB-C2AA-41A2-B8B1-B770BA4210A9}" srcOrd="5" destOrd="0" presId="urn:microsoft.com/office/officeart/2005/8/layout/hList1"/>
    <dgm:cxn modelId="{C7B2ADBF-E426-4B4A-B745-57002A468314}" type="presParOf" srcId="{E5B90AC8-CF95-40BB-9B24-625C6C1CA80B}" destId="{7B6D1D4F-1E88-4B15-9259-55721CD3758E}" srcOrd="6" destOrd="0" presId="urn:microsoft.com/office/officeart/2005/8/layout/hList1"/>
    <dgm:cxn modelId="{1545D30E-9F3E-44F4-A867-FA89BB8C4E66}" type="presParOf" srcId="{7B6D1D4F-1E88-4B15-9259-55721CD3758E}" destId="{F36FC1F9-C021-4E6C-A351-13E83B745235}" srcOrd="0" destOrd="0" presId="urn:microsoft.com/office/officeart/2005/8/layout/hList1"/>
    <dgm:cxn modelId="{94F4EC3A-7223-4A42-ACC3-F9D30E625DCD}" type="presParOf" srcId="{7B6D1D4F-1E88-4B15-9259-55721CD3758E}" destId="{C97BA0CE-E19A-48B0-96EA-2C1B19FD131D}"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2AC2B7F-0A31-481A-9DDF-BD210BA311A6}"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pl-PL"/>
        </a:p>
      </dgm:t>
    </dgm:pt>
    <dgm:pt modelId="{9B63BB35-3B36-44F2-A8F6-3BC5A5A9D6BA}">
      <dgm:prSet phldrT="[Tekst]"/>
      <dgm:spPr/>
      <dgm:t>
        <a:bodyPr/>
        <a:lstStyle/>
        <a:p>
          <a:r>
            <a:rPr lang="pl-PL" dirty="0" err="1"/>
            <a:t>Assumptions</a:t>
          </a:r>
          <a:r>
            <a:rPr lang="pl-PL" dirty="0"/>
            <a:t> of the </a:t>
          </a:r>
          <a:r>
            <a:rPr lang="pl-PL" dirty="0" err="1"/>
            <a:t>study</a:t>
          </a:r>
          <a:endParaRPr lang="pl-PL" dirty="0"/>
        </a:p>
      </dgm:t>
    </dgm:pt>
    <dgm:pt modelId="{6CA20B75-6DB6-4579-A788-EEF110ED4604}" type="parTrans" cxnId="{7B7917CC-F9FB-42C5-AC51-0BEF7F5F7CA3}">
      <dgm:prSet/>
      <dgm:spPr/>
      <dgm:t>
        <a:bodyPr/>
        <a:lstStyle/>
        <a:p>
          <a:endParaRPr lang="pl-PL"/>
        </a:p>
      </dgm:t>
    </dgm:pt>
    <dgm:pt modelId="{102F11F1-2FE9-4466-97B1-061A3B0711B0}" type="sibTrans" cxnId="{7B7917CC-F9FB-42C5-AC51-0BEF7F5F7CA3}">
      <dgm:prSet/>
      <dgm:spPr/>
      <dgm:t>
        <a:bodyPr/>
        <a:lstStyle/>
        <a:p>
          <a:endParaRPr lang="pl-PL"/>
        </a:p>
      </dgm:t>
    </dgm:pt>
    <dgm:pt modelId="{9DD02F95-419C-4DE4-8EA8-FD94649D9B7D}">
      <dgm:prSet phldrT="[Tekst]"/>
      <dgm:spPr/>
      <dgm:t>
        <a:bodyPr/>
        <a:lstStyle/>
        <a:p>
          <a:r>
            <a:rPr lang="en-US" dirty="0"/>
            <a:t>Collecting 100 blood and hair samples from people with Parkinson's disease and 60 samples from the control group</a:t>
          </a:r>
          <a:endParaRPr lang="pl-PL" dirty="0"/>
        </a:p>
      </dgm:t>
    </dgm:pt>
    <dgm:pt modelId="{0C417647-E072-4001-87D9-5AFA9F107276}" type="parTrans" cxnId="{A395289D-4608-473A-AAC6-32C59C1F6319}">
      <dgm:prSet/>
      <dgm:spPr/>
      <dgm:t>
        <a:bodyPr/>
        <a:lstStyle/>
        <a:p>
          <a:endParaRPr lang="pl-PL"/>
        </a:p>
      </dgm:t>
    </dgm:pt>
    <dgm:pt modelId="{4345D8D0-C7D3-4164-A800-5E9B501D48E7}" type="sibTrans" cxnId="{A395289D-4608-473A-AAC6-32C59C1F6319}">
      <dgm:prSet/>
      <dgm:spPr/>
      <dgm:t>
        <a:bodyPr/>
        <a:lstStyle/>
        <a:p>
          <a:endParaRPr lang="pl-PL"/>
        </a:p>
      </dgm:t>
    </dgm:pt>
    <dgm:pt modelId="{4F23DB55-51EC-4FC6-BDA9-FEF7049DA9DA}">
      <dgm:prSet phldrT="[Tekst]"/>
      <dgm:spPr/>
      <dgm:t>
        <a:bodyPr/>
        <a:lstStyle/>
        <a:p>
          <a:r>
            <a:rPr lang="en-US" b="0" i="0" dirty="0"/>
            <a:t>Collecting information about the lifestyle of study participants, i.e. place of residence, profession, supplements used, medications, etc.</a:t>
          </a:r>
          <a:endParaRPr lang="pl-PL" dirty="0"/>
        </a:p>
      </dgm:t>
    </dgm:pt>
    <dgm:pt modelId="{F265E48F-9792-4519-9A75-25D48B613381}" type="parTrans" cxnId="{93715BCD-FDC7-4C22-85DB-BAACEC414BB8}">
      <dgm:prSet/>
      <dgm:spPr/>
      <dgm:t>
        <a:bodyPr/>
        <a:lstStyle/>
        <a:p>
          <a:endParaRPr lang="pl-PL"/>
        </a:p>
      </dgm:t>
    </dgm:pt>
    <dgm:pt modelId="{0B4CE684-D52A-435B-B780-590A986870AE}" type="sibTrans" cxnId="{93715BCD-FDC7-4C22-85DB-BAACEC414BB8}">
      <dgm:prSet/>
      <dgm:spPr/>
      <dgm:t>
        <a:bodyPr/>
        <a:lstStyle/>
        <a:p>
          <a:endParaRPr lang="pl-PL"/>
        </a:p>
      </dgm:t>
    </dgm:pt>
    <dgm:pt modelId="{03EBA509-390C-450A-8330-C5B55043EF2C}">
      <dgm:prSet phldrT="[Tekst]"/>
      <dgm:spPr/>
      <dgm:t>
        <a:bodyPr/>
        <a:lstStyle/>
        <a:p>
          <a:r>
            <a:rPr lang="en-US" b="0" i="0" dirty="0"/>
            <a:t>Development of a methodology enabling accurate and precise determination of element concentrations in the tested biological materials</a:t>
          </a:r>
          <a:endParaRPr lang="pl-PL" dirty="0"/>
        </a:p>
      </dgm:t>
    </dgm:pt>
    <dgm:pt modelId="{1195E601-E2CB-47D4-BA62-1C1A324A0ACB}" type="parTrans" cxnId="{94B51089-A44E-4D15-91B7-B771B1D1BFF8}">
      <dgm:prSet/>
      <dgm:spPr/>
      <dgm:t>
        <a:bodyPr/>
        <a:lstStyle/>
        <a:p>
          <a:endParaRPr lang="pl-PL"/>
        </a:p>
      </dgm:t>
    </dgm:pt>
    <dgm:pt modelId="{54CCD80B-9B29-4BA1-8A3F-3E52763331E5}" type="sibTrans" cxnId="{94B51089-A44E-4D15-91B7-B771B1D1BFF8}">
      <dgm:prSet/>
      <dgm:spPr/>
      <dgm:t>
        <a:bodyPr/>
        <a:lstStyle/>
        <a:p>
          <a:endParaRPr lang="pl-PL"/>
        </a:p>
      </dgm:t>
    </dgm:pt>
    <dgm:pt modelId="{B9795588-C066-4068-A8B5-FFA7971F6084}">
      <dgm:prSet phldrT="[Tekst]"/>
      <dgm:spPr/>
      <dgm:t>
        <a:bodyPr/>
        <a:lstStyle/>
        <a:p>
          <a:r>
            <a:rPr lang="en-US" b="0" i="0" dirty="0"/>
            <a:t>Determining which elements have similar concentration results in blood and hair samples from the same person</a:t>
          </a:r>
          <a:endParaRPr lang="pl-PL" dirty="0"/>
        </a:p>
      </dgm:t>
    </dgm:pt>
    <dgm:pt modelId="{57D9A8C4-184E-4160-A9BE-94CD0C374A94}" type="parTrans" cxnId="{F893945B-B6BF-4999-B2B6-38882956CB54}">
      <dgm:prSet/>
      <dgm:spPr/>
      <dgm:t>
        <a:bodyPr/>
        <a:lstStyle/>
        <a:p>
          <a:endParaRPr lang="pl-PL"/>
        </a:p>
      </dgm:t>
    </dgm:pt>
    <dgm:pt modelId="{6A4C0C0B-91B7-4C9B-9DC1-3BE67A662CF4}" type="sibTrans" cxnId="{F893945B-B6BF-4999-B2B6-38882956CB54}">
      <dgm:prSet/>
      <dgm:spPr/>
      <dgm:t>
        <a:bodyPr/>
        <a:lstStyle/>
        <a:p>
          <a:endParaRPr lang="pl-PL"/>
        </a:p>
      </dgm:t>
    </dgm:pt>
    <dgm:pt modelId="{6502F710-C37C-4AD4-8010-71F72A2FC86B}">
      <dgm:prSet phldrT="[Tekst]"/>
      <dgm:spPr/>
      <dgm:t>
        <a:bodyPr/>
        <a:lstStyle/>
        <a:p>
          <a:r>
            <a:rPr lang="en-US" dirty="0"/>
            <a:t>Determination of concentrations of macro-microelements, trace elements and toxic elements in biological materials</a:t>
          </a:r>
          <a:endParaRPr lang="pl-PL" dirty="0"/>
        </a:p>
      </dgm:t>
    </dgm:pt>
    <dgm:pt modelId="{E223367A-E68F-4F3F-B316-72B2916099C1}" type="parTrans" cxnId="{EFFE1627-BED7-431A-B2FF-DB3A7F145BEB}">
      <dgm:prSet/>
      <dgm:spPr/>
      <dgm:t>
        <a:bodyPr/>
        <a:lstStyle/>
        <a:p>
          <a:endParaRPr lang="pl-PL"/>
        </a:p>
      </dgm:t>
    </dgm:pt>
    <dgm:pt modelId="{2F3DB4D3-8C71-468C-8F30-FEB8F3E69DA1}" type="sibTrans" cxnId="{EFFE1627-BED7-431A-B2FF-DB3A7F145BEB}">
      <dgm:prSet/>
      <dgm:spPr/>
      <dgm:t>
        <a:bodyPr/>
        <a:lstStyle/>
        <a:p>
          <a:endParaRPr lang="pl-PL"/>
        </a:p>
      </dgm:t>
    </dgm:pt>
    <dgm:pt modelId="{918E40A7-6508-4E8B-BD99-0919F35B1100}">
      <dgm:prSet phldrT="[Tekst]"/>
      <dgm:spPr/>
      <dgm:t>
        <a:bodyPr/>
        <a:lstStyle/>
        <a:p>
          <a:r>
            <a:rPr lang="en-US" dirty="0"/>
            <a:t>Finding statistically significant differences between the group of patients and the control group</a:t>
          </a:r>
          <a:endParaRPr lang="pl-PL" dirty="0"/>
        </a:p>
      </dgm:t>
    </dgm:pt>
    <dgm:pt modelId="{F7112ED6-09B8-41F3-95FC-946C2F3B3CE2}" type="parTrans" cxnId="{196AE1C1-6622-415B-9CCD-20D7F0AC89B4}">
      <dgm:prSet/>
      <dgm:spPr/>
      <dgm:t>
        <a:bodyPr/>
        <a:lstStyle/>
        <a:p>
          <a:endParaRPr lang="pl-PL"/>
        </a:p>
      </dgm:t>
    </dgm:pt>
    <dgm:pt modelId="{778EC7AB-4B86-4BBB-A5F5-5F2F0D3322EB}" type="sibTrans" cxnId="{196AE1C1-6622-415B-9CCD-20D7F0AC89B4}">
      <dgm:prSet/>
      <dgm:spPr/>
      <dgm:t>
        <a:bodyPr/>
        <a:lstStyle/>
        <a:p>
          <a:endParaRPr lang="pl-PL"/>
        </a:p>
      </dgm:t>
    </dgm:pt>
    <dgm:pt modelId="{1ABEED18-61D7-4BDB-8E1B-0AC0627DC397}">
      <dgm:prSet phldrT="[Tekst]"/>
      <dgm:spPr/>
      <dgm:t>
        <a:bodyPr/>
        <a:lstStyle/>
        <a:p>
          <a:r>
            <a:rPr lang="en-US" dirty="0"/>
            <a:t>Finding statistically significant differences depending on the stage of Parkinson's disease</a:t>
          </a:r>
          <a:endParaRPr lang="pl-PL" dirty="0"/>
        </a:p>
      </dgm:t>
    </dgm:pt>
    <dgm:pt modelId="{1B1D7C92-A28C-4E70-989A-F68A2E684172}" type="parTrans" cxnId="{15F337D3-FEC3-4020-A62C-412FF21C5017}">
      <dgm:prSet/>
      <dgm:spPr/>
      <dgm:t>
        <a:bodyPr/>
        <a:lstStyle/>
        <a:p>
          <a:endParaRPr lang="pl-PL"/>
        </a:p>
      </dgm:t>
    </dgm:pt>
    <dgm:pt modelId="{A825B5B6-DC03-4DE1-9922-262E58992697}" type="sibTrans" cxnId="{15F337D3-FEC3-4020-A62C-412FF21C5017}">
      <dgm:prSet/>
      <dgm:spPr/>
      <dgm:t>
        <a:bodyPr/>
        <a:lstStyle/>
        <a:p>
          <a:endParaRPr lang="pl-PL"/>
        </a:p>
      </dgm:t>
    </dgm:pt>
    <dgm:pt modelId="{0019C444-A972-443D-BD79-BBD340B57521}">
      <dgm:prSet phldrT="[Tekst]"/>
      <dgm:spPr/>
      <dgm:t>
        <a:bodyPr/>
        <a:lstStyle/>
        <a:p>
          <a:r>
            <a:rPr lang="en-US" dirty="0"/>
            <a:t>Determining, based on information from surveys, what environmental factors may affect the results of element concentrations in samples</a:t>
          </a:r>
          <a:endParaRPr lang="pl-PL" dirty="0"/>
        </a:p>
      </dgm:t>
    </dgm:pt>
    <dgm:pt modelId="{A47AEEB7-5DF7-44BC-A2B1-3CDF18B4979E}" type="parTrans" cxnId="{D0E7596D-7CC3-4204-A88F-A1CC8C580F33}">
      <dgm:prSet/>
      <dgm:spPr/>
      <dgm:t>
        <a:bodyPr/>
        <a:lstStyle/>
        <a:p>
          <a:endParaRPr lang="pl-PL"/>
        </a:p>
      </dgm:t>
    </dgm:pt>
    <dgm:pt modelId="{86474502-A46F-4B84-9B53-3B0774386078}" type="sibTrans" cxnId="{D0E7596D-7CC3-4204-A88F-A1CC8C580F33}">
      <dgm:prSet/>
      <dgm:spPr/>
      <dgm:t>
        <a:bodyPr/>
        <a:lstStyle/>
        <a:p>
          <a:endParaRPr lang="pl-PL"/>
        </a:p>
      </dgm:t>
    </dgm:pt>
    <dgm:pt modelId="{D6DB6D2F-C37E-4A3C-9754-6E9F094B699B}" type="pres">
      <dgm:prSet presAssocID="{02AC2B7F-0A31-481A-9DDF-BD210BA311A6}" presName="vert0" presStyleCnt="0">
        <dgm:presLayoutVars>
          <dgm:dir/>
          <dgm:animOne val="branch"/>
          <dgm:animLvl val="lvl"/>
        </dgm:presLayoutVars>
      </dgm:prSet>
      <dgm:spPr/>
    </dgm:pt>
    <dgm:pt modelId="{3A6CC2C2-1F98-4B92-BD36-6F32A78262FC}" type="pres">
      <dgm:prSet presAssocID="{9B63BB35-3B36-44F2-A8F6-3BC5A5A9D6BA}" presName="thickLine" presStyleLbl="alignNode1" presStyleIdx="0" presStyleCnt="1"/>
      <dgm:spPr/>
    </dgm:pt>
    <dgm:pt modelId="{4856E8F9-93ED-4C77-8FF9-700332E21538}" type="pres">
      <dgm:prSet presAssocID="{9B63BB35-3B36-44F2-A8F6-3BC5A5A9D6BA}" presName="horz1" presStyleCnt="0"/>
      <dgm:spPr/>
    </dgm:pt>
    <dgm:pt modelId="{821F1906-2743-4DAC-9116-92198658121D}" type="pres">
      <dgm:prSet presAssocID="{9B63BB35-3B36-44F2-A8F6-3BC5A5A9D6BA}" presName="tx1" presStyleLbl="revTx" presStyleIdx="0" presStyleCnt="9"/>
      <dgm:spPr/>
    </dgm:pt>
    <dgm:pt modelId="{6D96D76E-6726-402A-810A-E1133601CD62}" type="pres">
      <dgm:prSet presAssocID="{9B63BB35-3B36-44F2-A8F6-3BC5A5A9D6BA}" presName="vert1" presStyleCnt="0"/>
      <dgm:spPr/>
    </dgm:pt>
    <dgm:pt modelId="{E1F32455-2C50-41A8-A323-AAE420C34D20}" type="pres">
      <dgm:prSet presAssocID="{9DD02F95-419C-4DE4-8EA8-FD94649D9B7D}" presName="vertSpace2a" presStyleCnt="0"/>
      <dgm:spPr/>
    </dgm:pt>
    <dgm:pt modelId="{240D2E5A-3CB5-47E5-A944-3E58DD152DCC}" type="pres">
      <dgm:prSet presAssocID="{9DD02F95-419C-4DE4-8EA8-FD94649D9B7D}" presName="horz2" presStyleCnt="0"/>
      <dgm:spPr/>
    </dgm:pt>
    <dgm:pt modelId="{F715E3CD-585F-4C6C-881F-983BC8046176}" type="pres">
      <dgm:prSet presAssocID="{9DD02F95-419C-4DE4-8EA8-FD94649D9B7D}" presName="horzSpace2" presStyleCnt="0"/>
      <dgm:spPr/>
    </dgm:pt>
    <dgm:pt modelId="{7F6FE681-54AF-4EAD-9D9F-0346281F1EEF}" type="pres">
      <dgm:prSet presAssocID="{9DD02F95-419C-4DE4-8EA8-FD94649D9B7D}" presName="tx2" presStyleLbl="revTx" presStyleIdx="1" presStyleCnt="9"/>
      <dgm:spPr/>
    </dgm:pt>
    <dgm:pt modelId="{7C930BFD-D39D-4CA2-8619-E2130DB7F33B}" type="pres">
      <dgm:prSet presAssocID="{9DD02F95-419C-4DE4-8EA8-FD94649D9B7D}" presName="vert2" presStyleCnt="0"/>
      <dgm:spPr/>
    </dgm:pt>
    <dgm:pt modelId="{9E37C742-2E43-47A0-A6F8-E75C772431BB}" type="pres">
      <dgm:prSet presAssocID="{9DD02F95-419C-4DE4-8EA8-FD94649D9B7D}" presName="thinLine2b" presStyleLbl="callout" presStyleIdx="0" presStyleCnt="8"/>
      <dgm:spPr/>
    </dgm:pt>
    <dgm:pt modelId="{EBDD06CF-DC6A-4ADA-8D01-02F7CB65F051}" type="pres">
      <dgm:prSet presAssocID="{9DD02F95-419C-4DE4-8EA8-FD94649D9B7D}" presName="vertSpace2b" presStyleCnt="0"/>
      <dgm:spPr/>
    </dgm:pt>
    <dgm:pt modelId="{192F8814-C504-45A2-A128-114382491375}" type="pres">
      <dgm:prSet presAssocID="{4F23DB55-51EC-4FC6-BDA9-FEF7049DA9DA}" presName="horz2" presStyleCnt="0"/>
      <dgm:spPr/>
    </dgm:pt>
    <dgm:pt modelId="{BA0EC41C-DAE8-41CF-B2B7-03AB6BF091DA}" type="pres">
      <dgm:prSet presAssocID="{4F23DB55-51EC-4FC6-BDA9-FEF7049DA9DA}" presName="horzSpace2" presStyleCnt="0"/>
      <dgm:spPr/>
    </dgm:pt>
    <dgm:pt modelId="{F9FA15C5-92A0-4F38-9C29-24B4C452DF85}" type="pres">
      <dgm:prSet presAssocID="{4F23DB55-51EC-4FC6-BDA9-FEF7049DA9DA}" presName="tx2" presStyleLbl="revTx" presStyleIdx="2" presStyleCnt="9"/>
      <dgm:spPr/>
    </dgm:pt>
    <dgm:pt modelId="{687CC3D9-8E87-4434-83CB-D0C8D5425101}" type="pres">
      <dgm:prSet presAssocID="{4F23DB55-51EC-4FC6-BDA9-FEF7049DA9DA}" presName="vert2" presStyleCnt="0"/>
      <dgm:spPr/>
    </dgm:pt>
    <dgm:pt modelId="{7291B952-BB95-4FAE-AA14-04F26B4C3786}" type="pres">
      <dgm:prSet presAssocID="{4F23DB55-51EC-4FC6-BDA9-FEF7049DA9DA}" presName="thinLine2b" presStyleLbl="callout" presStyleIdx="1" presStyleCnt="8"/>
      <dgm:spPr/>
    </dgm:pt>
    <dgm:pt modelId="{8E8684A3-FC5C-477F-BCF6-2C1B35E0C1FF}" type="pres">
      <dgm:prSet presAssocID="{4F23DB55-51EC-4FC6-BDA9-FEF7049DA9DA}" presName="vertSpace2b" presStyleCnt="0"/>
      <dgm:spPr/>
    </dgm:pt>
    <dgm:pt modelId="{E7680E4E-BDC1-41C4-97E9-98281CC7C202}" type="pres">
      <dgm:prSet presAssocID="{03EBA509-390C-450A-8330-C5B55043EF2C}" presName="horz2" presStyleCnt="0"/>
      <dgm:spPr/>
    </dgm:pt>
    <dgm:pt modelId="{85D9561C-F576-4B9A-95E3-6FA4E73FD015}" type="pres">
      <dgm:prSet presAssocID="{03EBA509-390C-450A-8330-C5B55043EF2C}" presName="horzSpace2" presStyleCnt="0"/>
      <dgm:spPr/>
    </dgm:pt>
    <dgm:pt modelId="{B1F26069-99BC-464B-B767-124CE0EB5270}" type="pres">
      <dgm:prSet presAssocID="{03EBA509-390C-450A-8330-C5B55043EF2C}" presName="tx2" presStyleLbl="revTx" presStyleIdx="3" presStyleCnt="9"/>
      <dgm:spPr/>
    </dgm:pt>
    <dgm:pt modelId="{8D636CF6-EB73-408A-A400-683F54F46B78}" type="pres">
      <dgm:prSet presAssocID="{03EBA509-390C-450A-8330-C5B55043EF2C}" presName="vert2" presStyleCnt="0"/>
      <dgm:spPr/>
    </dgm:pt>
    <dgm:pt modelId="{3EEF7A79-2F80-4536-A88D-AD39B93AA0AC}" type="pres">
      <dgm:prSet presAssocID="{03EBA509-390C-450A-8330-C5B55043EF2C}" presName="thinLine2b" presStyleLbl="callout" presStyleIdx="2" presStyleCnt="8"/>
      <dgm:spPr/>
    </dgm:pt>
    <dgm:pt modelId="{405A817D-6053-4F07-8FB8-5B3B77B9DFBD}" type="pres">
      <dgm:prSet presAssocID="{03EBA509-390C-450A-8330-C5B55043EF2C}" presName="vertSpace2b" presStyleCnt="0"/>
      <dgm:spPr/>
    </dgm:pt>
    <dgm:pt modelId="{F5914F8B-D6E5-4382-92ED-8BEFBA27D6B5}" type="pres">
      <dgm:prSet presAssocID="{6502F710-C37C-4AD4-8010-71F72A2FC86B}" presName="horz2" presStyleCnt="0"/>
      <dgm:spPr/>
    </dgm:pt>
    <dgm:pt modelId="{FC1CFDC7-760C-481C-89F0-AA745235A331}" type="pres">
      <dgm:prSet presAssocID="{6502F710-C37C-4AD4-8010-71F72A2FC86B}" presName="horzSpace2" presStyleCnt="0"/>
      <dgm:spPr/>
    </dgm:pt>
    <dgm:pt modelId="{1DB9CDE4-A93D-4A55-BFFA-A413333B86CD}" type="pres">
      <dgm:prSet presAssocID="{6502F710-C37C-4AD4-8010-71F72A2FC86B}" presName="tx2" presStyleLbl="revTx" presStyleIdx="4" presStyleCnt="9"/>
      <dgm:spPr/>
    </dgm:pt>
    <dgm:pt modelId="{EDCD3694-A78A-4E60-BCAF-F1B7DB59C2A7}" type="pres">
      <dgm:prSet presAssocID="{6502F710-C37C-4AD4-8010-71F72A2FC86B}" presName="vert2" presStyleCnt="0"/>
      <dgm:spPr/>
    </dgm:pt>
    <dgm:pt modelId="{52CDC629-C8C3-4B0E-9A53-9E926AD2A835}" type="pres">
      <dgm:prSet presAssocID="{6502F710-C37C-4AD4-8010-71F72A2FC86B}" presName="thinLine2b" presStyleLbl="callout" presStyleIdx="3" presStyleCnt="8"/>
      <dgm:spPr/>
    </dgm:pt>
    <dgm:pt modelId="{AE5F26E2-8D89-4563-B164-59C169134BB5}" type="pres">
      <dgm:prSet presAssocID="{6502F710-C37C-4AD4-8010-71F72A2FC86B}" presName="vertSpace2b" presStyleCnt="0"/>
      <dgm:spPr/>
    </dgm:pt>
    <dgm:pt modelId="{A919DA29-5823-4F13-9515-24D05ED5F2D5}" type="pres">
      <dgm:prSet presAssocID="{918E40A7-6508-4E8B-BD99-0919F35B1100}" presName="horz2" presStyleCnt="0"/>
      <dgm:spPr/>
    </dgm:pt>
    <dgm:pt modelId="{C8DD8252-B7F3-4F4E-AE63-705BE184C8AF}" type="pres">
      <dgm:prSet presAssocID="{918E40A7-6508-4E8B-BD99-0919F35B1100}" presName="horzSpace2" presStyleCnt="0"/>
      <dgm:spPr/>
    </dgm:pt>
    <dgm:pt modelId="{CCF5B0ED-B47A-4CA6-B586-78B32444C34B}" type="pres">
      <dgm:prSet presAssocID="{918E40A7-6508-4E8B-BD99-0919F35B1100}" presName="tx2" presStyleLbl="revTx" presStyleIdx="5" presStyleCnt="9"/>
      <dgm:spPr/>
    </dgm:pt>
    <dgm:pt modelId="{3C4BB4EA-5FCF-48D9-875D-ABC88B29FD1B}" type="pres">
      <dgm:prSet presAssocID="{918E40A7-6508-4E8B-BD99-0919F35B1100}" presName="vert2" presStyleCnt="0"/>
      <dgm:spPr/>
    </dgm:pt>
    <dgm:pt modelId="{FDCE9288-9747-4AF7-9F75-90640FD4C2F6}" type="pres">
      <dgm:prSet presAssocID="{918E40A7-6508-4E8B-BD99-0919F35B1100}" presName="thinLine2b" presStyleLbl="callout" presStyleIdx="4" presStyleCnt="8"/>
      <dgm:spPr/>
    </dgm:pt>
    <dgm:pt modelId="{444E9603-7050-49C5-BA19-5ED3FA54172A}" type="pres">
      <dgm:prSet presAssocID="{918E40A7-6508-4E8B-BD99-0919F35B1100}" presName="vertSpace2b" presStyleCnt="0"/>
      <dgm:spPr/>
    </dgm:pt>
    <dgm:pt modelId="{0FC5F495-4BD8-4CA0-9E00-5EF758DF3809}" type="pres">
      <dgm:prSet presAssocID="{1ABEED18-61D7-4BDB-8E1B-0AC0627DC397}" presName="horz2" presStyleCnt="0"/>
      <dgm:spPr/>
    </dgm:pt>
    <dgm:pt modelId="{14D30C94-DB23-41D5-81DA-262DA3BB98C2}" type="pres">
      <dgm:prSet presAssocID="{1ABEED18-61D7-4BDB-8E1B-0AC0627DC397}" presName="horzSpace2" presStyleCnt="0"/>
      <dgm:spPr/>
    </dgm:pt>
    <dgm:pt modelId="{DAE7B9D7-F760-4C0C-A1C3-693B79B741E5}" type="pres">
      <dgm:prSet presAssocID="{1ABEED18-61D7-4BDB-8E1B-0AC0627DC397}" presName="tx2" presStyleLbl="revTx" presStyleIdx="6" presStyleCnt="9"/>
      <dgm:spPr/>
    </dgm:pt>
    <dgm:pt modelId="{119053F1-E1DB-4B47-8B02-CF60CE787DDC}" type="pres">
      <dgm:prSet presAssocID="{1ABEED18-61D7-4BDB-8E1B-0AC0627DC397}" presName="vert2" presStyleCnt="0"/>
      <dgm:spPr/>
    </dgm:pt>
    <dgm:pt modelId="{EF17B2B5-41E7-437E-9CF9-A45A39730BA7}" type="pres">
      <dgm:prSet presAssocID="{1ABEED18-61D7-4BDB-8E1B-0AC0627DC397}" presName="thinLine2b" presStyleLbl="callout" presStyleIdx="5" presStyleCnt="8"/>
      <dgm:spPr/>
    </dgm:pt>
    <dgm:pt modelId="{ACBEF3E1-3B59-4974-95DD-E4CE9171CB15}" type="pres">
      <dgm:prSet presAssocID="{1ABEED18-61D7-4BDB-8E1B-0AC0627DC397}" presName="vertSpace2b" presStyleCnt="0"/>
      <dgm:spPr/>
    </dgm:pt>
    <dgm:pt modelId="{14017C1B-92C2-4373-9052-4975B91EDE0F}" type="pres">
      <dgm:prSet presAssocID="{0019C444-A972-443D-BD79-BBD340B57521}" presName="horz2" presStyleCnt="0"/>
      <dgm:spPr/>
    </dgm:pt>
    <dgm:pt modelId="{A8DF0155-93C7-41D2-A0E3-8192810A4792}" type="pres">
      <dgm:prSet presAssocID="{0019C444-A972-443D-BD79-BBD340B57521}" presName="horzSpace2" presStyleCnt="0"/>
      <dgm:spPr/>
    </dgm:pt>
    <dgm:pt modelId="{D0530B8B-A032-447B-BE27-3902780B208D}" type="pres">
      <dgm:prSet presAssocID="{0019C444-A972-443D-BD79-BBD340B57521}" presName="tx2" presStyleLbl="revTx" presStyleIdx="7" presStyleCnt="9"/>
      <dgm:spPr/>
    </dgm:pt>
    <dgm:pt modelId="{81AE6559-9577-4CEE-A269-C3F9A43DBDFB}" type="pres">
      <dgm:prSet presAssocID="{0019C444-A972-443D-BD79-BBD340B57521}" presName="vert2" presStyleCnt="0"/>
      <dgm:spPr/>
    </dgm:pt>
    <dgm:pt modelId="{EE8054E8-F57C-418D-A411-0194477912DF}" type="pres">
      <dgm:prSet presAssocID="{0019C444-A972-443D-BD79-BBD340B57521}" presName="thinLine2b" presStyleLbl="callout" presStyleIdx="6" presStyleCnt="8"/>
      <dgm:spPr/>
    </dgm:pt>
    <dgm:pt modelId="{12E56E72-E95F-4B08-A098-FF7EBBD3C5BF}" type="pres">
      <dgm:prSet presAssocID="{0019C444-A972-443D-BD79-BBD340B57521}" presName="vertSpace2b" presStyleCnt="0"/>
      <dgm:spPr/>
    </dgm:pt>
    <dgm:pt modelId="{4CD5390F-D43F-4AB5-B924-2EAC20AD2FB7}" type="pres">
      <dgm:prSet presAssocID="{B9795588-C066-4068-A8B5-FFA7971F6084}" presName="horz2" presStyleCnt="0"/>
      <dgm:spPr/>
    </dgm:pt>
    <dgm:pt modelId="{D783776E-54FA-4CB6-849E-0EE2F74318DE}" type="pres">
      <dgm:prSet presAssocID="{B9795588-C066-4068-A8B5-FFA7971F6084}" presName="horzSpace2" presStyleCnt="0"/>
      <dgm:spPr/>
    </dgm:pt>
    <dgm:pt modelId="{36E86771-3095-464F-B9DC-9896EEFC8717}" type="pres">
      <dgm:prSet presAssocID="{B9795588-C066-4068-A8B5-FFA7971F6084}" presName="tx2" presStyleLbl="revTx" presStyleIdx="8" presStyleCnt="9"/>
      <dgm:spPr/>
    </dgm:pt>
    <dgm:pt modelId="{75931D57-A9A7-4BE0-80F5-D587CC06A945}" type="pres">
      <dgm:prSet presAssocID="{B9795588-C066-4068-A8B5-FFA7971F6084}" presName="vert2" presStyleCnt="0"/>
      <dgm:spPr/>
    </dgm:pt>
    <dgm:pt modelId="{37337CEA-F085-4CB7-B5DE-0BC9C0AE060F}" type="pres">
      <dgm:prSet presAssocID="{B9795588-C066-4068-A8B5-FFA7971F6084}" presName="thinLine2b" presStyleLbl="callout" presStyleIdx="7" presStyleCnt="8"/>
      <dgm:spPr/>
    </dgm:pt>
    <dgm:pt modelId="{F3E4D4CD-FE28-48E8-A879-F6BE0D91AD6B}" type="pres">
      <dgm:prSet presAssocID="{B9795588-C066-4068-A8B5-FFA7971F6084}" presName="vertSpace2b" presStyleCnt="0"/>
      <dgm:spPr/>
    </dgm:pt>
  </dgm:ptLst>
  <dgm:cxnLst>
    <dgm:cxn modelId="{C461B008-B3CA-4109-95D0-29FBF952EB78}" type="presOf" srcId="{B9795588-C066-4068-A8B5-FFA7971F6084}" destId="{36E86771-3095-464F-B9DC-9896EEFC8717}" srcOrd="0" destOrd="0" presId="urn:microsoft.com/office/officeart/2008/layout/LinedList"/>
    <dgm:cxn modelId="{B459E30E-E869-4C36-B251-B3206476FA05}" type="presOf" srcId="{9DD02F95-419C-4DE4-8EA8-FD94649D9B7D}" destId="{7F6FE681-54AF-4EAD-9D9F-0346281F1EEF}" srcOrd="0" destOrd="0" presId="urn:microsoft.com/office/officeart/2008/layout/LinedList"/>
    <dgm:cxn modelId="{35BD7C15-3482-49A9-84ED-5CC3ED737FBB}" type="presOf" srcId="{1ABEED18-61D7-4BDB-8E1B-0AC0627DC397}" destId="{DAE7B9D7-F760-4C0C-A1C3-693B79B741E5}" srcOrd="0" destOrd="0" presId="urn:microsoft.com/office/officeart/2008/layout/LinedList"/>
    <dgm:cxn modelId="{EFFE1627-BED7-431A-B2FF-DB3A7F145BEB}" srcId="{9B63BB35-3B36-44F2-A8F6-3BC5A5A9D6BA}" destId="{6502F710-C37C-4AD4-8010-71F72A2FC86B}" srcOrd="3" destOrd="0" parTransId="{E223367A-E68F-4F3F-B316-72B2916099C1}" sibTransId="{2F3DB4D3-8C71-468C-8F30-FEB8F3E69DA1}"/>
    <dgm:cxn modelId="{F893945B-B6BF-4999-B2B6-38882956CB54}" srcId="{9B63BB35-3B36-44F2-A8F6-3BC5A5A9D6BA}" destId="{B9795588-C066-4068-A8B5-FFA7971F6084}" srcOrd="7" destOrd="0" parTransId="{57D9A8C4-184E-4160-A9BE-94CD0C374A94}" sibTransId="{6A4C0C0B-91B7-4C9B-9DC1-3BE67A662CF4}"/>
    <dgm:cxn modelId="{F4BB4445-AEC6-445D-8EFF-E72F9BC15B12}" type="presOf" srcId="{03EBA509-390C-450A-8330-C5B55043EF2C}" destId="{B1F26069-99BC-464B-B767-124CE0EB5270}" srcOrd="0" destOrd="0" presId="urn:microsoft.com/office/officeart/2008/layout/LinedList"/>
    <dgm:cxn modelId="{D0E7596D-7CC3-4204-A88F-A1CC8C580F33}" srcId="{9B63BB35-3B36-44F2-A8F6-3BC5A5A9D6BA}" destId="{0019C444-A972-443D-BD79-BBD340B57521}" srcOrd="6" destOrd="0" parTransId="{A47AEEB7-5DF7-44BC-A2B1-3CDF18B4979E}" sibTransId="{86474502-A46F-4B84-9B53-3B0774386078}"/>
    <dgm:cxn modelId="{79182B56-2600-4E89-900A-6F043DEAB1A0}" type="presOf" srcId="{6502F710-C37C-4AD4-8010-71F72A2FC86B}" destId="{1DB9CDE4-A93D-4A55-BFFA-A413333B86CD}" srcOrd="0" destOrd="0" presId="urn:microsoft.com/office/officeart/2008/layout/LinedList"/>
    <dgm:cxn modelId="{737FAB5A-11D1-4F30-BC5C-5EA539EDB45D}" type="presOf" srcId="{9B63BB35-3B36-44F2-A8F6-3BC5A5A9D6BA}" destId="{821F1906-2743-4DAC-9116-92198658121D}" srcOrd="0" destOrd="0" presId="urn:microsoft.com/office/officeart/2008/layout/LinedList"/>
    <dgm:cxn modelId="{B03BA07D-104E-407F-8D60-BB8A09A6ECFB}" type="presOf" srcId="{02AC2B7F-0A31-481A-9DDF-BD210BA311A6}" destId="{D6DB6D2F-C37E-4A3C-9754-6E9F094B699B}" srcOrd="0" destOrd="0" presId="urn:microsoft.com/office/officeart/2008/layout/LinedList"/>
    <dgm:cxn modelId="{5BCB9988-A61E-458C-B8F5-16F664D2C319}" type="presOf" srcId="{0019C444-A972-443D-BD79-BBD340B57521}" destId="{D0530B8B-A032-447B-BE27-3902780B208D}" srcOrd="0" destOrd="0" presId="urn:microsoft.com/office/officeart/2008/layout/LinedList"/>
    <dgm:cxn modelId="{94B51089-A44E-4D15-91B7-B771B1D1BFF8}" srcId="{9B63BB35-3B36-44F2-A8F6-3BC5A5A9D6BA}" destId="{03EBA509-390C-450A-8330-C5B55043EF2C}" srcOrd="2" destOrd="0" parTransId="{1195E601-E2CB-47D4-BA62-1C1A324A0ACB}" sibTransId="{54CCD80B-9B29-4BA1-8A3F-3E52763331E5}"/>
    <dgm:cxn modelId="{A395289D-4608-473A-AAC6-32C59C1F6319}" srcId="{9B63BB35-3B36-44F2-A8F6-3BC5A5A9D6BA}" destId="{9DD02F95-419C-4DE4-8EA8-FD94649D9B7D}" srcOrd="0" destOrd="0" parTransId="{0C417647-E072-4001-87D9-5AFA9F107276}" sibTransId="{4345D8D0-C7D3-4164-A800-5E9B501D48E7}"/>
    <dgm:cxn modelId="{196AE1C1-6622-415B-9CCD-20D7F0AC89B4}" srcId="{9B63BB35-3B36-44F2-A8F6-3BC5A5A9D6BA}" destId="{918E40A7-6508-4E8B-BD99-0919F35B1100}" srcOrd="4" destOrd="0" parTransId="{F7112ED6-09B8-41F3-95FC-946C2F3B3CE2}" sibTransId="{778EC7AB-4B86-4BBB-A5F5-5F2F0D3322EB}"/>
    <dgm:cxn modelId="{7B7917CC-F9FB-42C5-AC51-0BEF7F5F7CA3}" srcId="{02AC2B7F-0A31-481A-9DDF-BD210BA311A6}" destId="{9B63BB35-3B36-44F2-A8F6-3BC5A5A9D6BA}" srcOrd="0" destOrd="0" parTransId="{6CA20B75-6DB6-4579-A788-EEF110ED4604}" sibTransId="{102F11F1-2FE9-4466-97B1-061A3B0711B0}"/>
    <dgm:cxn modelId="{93715BCD-FDC7-4C22-85DB-BAACEC414BB8}" srcId="{9B63BB35-3B36-44F2-A8F6-3BC5A5A9D6BA}" destId="{4F23DB55-51EC-4FC6-BDA9-FEF7049DA9DA}" srcOrd="1" destOrd="0" parTransId="{F265E48F-9792-4519-9A75-25D48B613381}" sibTransId="{0B4CE684-D52A-435B-B780-590A986870AE}"/>
    <dgm:cxn modelId="{15F337D3-FEC3-4020-A62C-412FF21C5017}" srcId="{9B63BB35-3B36-44F2-A8F6-3BC5A5A9D6BA}" destId="{1ABEED18-61D7-4BDB-8E1B-0AC0627DC397}" srcOrd="5" destOrd="0" parTransId="{1B1D7C92-A28C-4E70-989A-F68A2E684172}" sibTransId="{A825B5B6-DC03-4DE1-9922-262E58992697}"/>
    <dgm:cxn modelId="{EF8C43D9-451A-4A87-8307-65EAC743F307}" type="presOf" srcId="{918E40A7-6508-4E8B-BD99-0919F35B1100}" destId="{CCF5B0ED-B47A-4CA6-B586-78B32444C34B}" srcOrd="0" destOrd="0" presId="urn:microsoft.com/office/officeart/2008/layout/LinedList"/>
    <dgm:cxn modelId="{EAE62EDA-5302-42CB-9223-58C66926C48E}" type="presOf" srcId="{4F23DB55-51EC-4FC6-BDA9-FEF7049DA9DA}" destId="{F9FA15C5-92A0-4F38-9C29-24B4C452DF85}" srcOrd="0" destOrd="0" presId="urn:microsoft.com/office/officeart/2008/layout/LinedList"/>
    <dgm:cxn modelId="{224A1156-B90A-4F54-9F3E-EF5BF728C792}" type="presParOf" srcId="{D6DB6D2F-C37E-4A3C-9754-6E9F094B699B}" destId="{3A6CC2C2-1F98-4B92-BD36-6F32A78262FC}" srcOrd="0" destOrd="0" presId="urn:microsoft.com/office/officeart/2008/layout/LinedList"/>
    <dgm:cxn modelId="{98FA363B-85BC-45CD-BAED-220BC23CCB21}" type="presParOf" srcId="{D6DB6D2F-C37E-4A3C-9754-6E9F094B699B}" destId="{4856E8F9-93ED-4C77-8FF9-700332E21538}" srcOrd="1" destOrd="0" presId="urn:microsoft.com/office/officeart/2008/layout/LinedList"/>
    <dgm:cxn modelId="{9EE1A8F5-52CD-40CA-834E-A52D52A72B0D}" type="presParOf" srcId="{4856E8F9-93ED-4C77-8FF9-700332E21538}" destId="{821F1906-2743-4DAC-9116-92198658121D}" srcOrd="0" destOrd="0" presId="urn:microsoft.com/office/officeart/2008/layout/LinedList"/>
    <dgm:cxn modelId="{E505AF91-8BEA-4D6E-9A1D-72AB0CAC0A7C}" type="presParOf" srcId="{4856E8F9-93ED-4C77-8FF9-700332E21538}" destId="{6D96D76E-6726-402A-810A-E1133601CD62}" srcOrd="1" destOrd="0" presId="urn:microsoft.com/office/officeart/2008/layout/LinedList"/>
    <dgm:cxn modelId="{D1C25E2B-2B25-47C0-A7F3-2E852E8D3444}" type="presParOf" srcId="{6D96D76E-6726-402A-810A-E1133601CD62}" destId="{E1F32455-2C50-41A8-A323-AAE420C34D20}" srcOrd="0" destOrd="0" presId="urn:microsoft.com/office/officeart/2008/layout/LinedList"/>
    <dgm:cxn modelId="{10E64C2C-DC24-4EA3-B2DE-5DF90E289F3B}" type="presParOf" srcId="{6D96D76E-6726-402A-810A-E1133601CD62}" destId="{240D2E5A-3CB5-47E5-A944-3E58DD152DCC}" srcOrd="1" destOrd="0" presId="urn:microsoft.com/office/officeart/2008/layout/LinedList"/>
    <dgm:cxn modelId="{6A4C161A-760E-4356-B3E2-86805585DFB1}" type="presParOf" srcId="{240D2E5A-3CB5-47E5-A944-3E58DD152DCC}" destId="{F715E3CD-585F-4C6C-881F-983BC8046176}" srcOrd="0" destOrd="0" presId="urn:microsoft.com/office/officeart/2008/layout/LinedList"/>
    <dgm:cxn modelId="{36EF3069-8E5B-4105-A5C1-21379763AFB6}" type="presParOf" srcId="{240D2E5A-3CB5-47E5-A944-3E58DD152DCC}" destId="{7F6FE681-54AF-4EAD-9D9F-0346281F1EEF}" srcOrd="1" destOrd="0" presId="urn:microsoft.com/office/officeart/2008/layout/LinedList"/>
    <dgm:cxn modelId="{D7E53F8F-6C6A-4EF1-B1EC-C7995AEE315B}" type="presParOf" srcId="{240D2E5A-3CB5-47E5-A944-3E58DD152DCC}" destId="{7C930BFD-D39D-4CA2-8619-E2130DB7F33B}" srcOrd="2" destOrd="0" presId="urn:microsoft.com/office/officeart/2008/layout/LinedList"/>
    <dgm:cxn modelId="{FAEA5209-0ADA-437F-B2EF-5D641C5EBA4A}" type="presParOf" srcId="{6D96D76E-6726-402A-810A-E1133601CD62}" destId="{9E37C742-2E43-47A0-A6F8-E75C772431BB}" srcOrd="2" destOrd="0" presId="urn:microsoft.com/office/officeart/2008/layout/LinedList"/>
    <dgm:cxn modelId="{5E57B542-A6DD-4BB3-8064-D3952439F559}" type="presParOf" srcId="{6D96D76E-6726-402A-810A-E1133601CD62}" destId="{EBDD06CF-DC6A-4ADA-8D01-02F7CB65F051}" srcOrd="3" destOrd="0" presId="urn:microsoft.com/office/officeart/2008/layout/LinedList"/>
    <dgm:cxn modelId="{7EC04AD4-D01B-497D-A4F4-62D88A6137C4}" type="presParOf" srcId="{6D96D76E-6726-402A-810A-E1133601CD62}" destId="{192F8814-C504-45A2-A128-114382491375}" srcOrd="4" destOrd="0" presId="urn:microsoft.com/office/officeart/2008/layout/LinedList"/>
    <dgm:cxn modelId="{042E8D3E-7AEB-4916-8492-5E0E28AA2589}" type="presParOf" srcId="{192F8814-C504-45A2-A128-114382491375}" destId="{BA0EC41C-DAE8-41CF-B2B7-03AB6BF091DA}" srcOrd="0" destOrd="0" presId="urn:microsoft.com/office/officeart/2008/layout/LinedList"/>
    <dgm:cxn modelId="{DED80760-50E0-455A-A9FE-47843C19A3C0}" type="presParOf" srcId="{192F8814-C504-45A2-A128-114382491375}" destId="{F9FA15C5-92A0-4F38-9C29-24B4C452DF85}" srcOrd="1" destOrd="0" presId="urn:microsoft.com/office/officeart/2008/layout/LinedList"/>
    <dgm:cxn modelId="{A623BAE0-4AD8-4E78-BB96-068FB53C9F8C}" type="presParOf" srcId="{192F8814-C504-45A2-A128-114382491375}" destId="{687CC3D9-8E87-4434-83CB-D0C8D5425101}" srcOrd="2" destOrd="0" presId="urn:microsoft.com/office/officeart/2008/layout/LinedList"/>
    <dgm:cxn modelId="{0B89CD0A-00A3-4C25-A27B-19B216E737D8}" type="presParOf" srcId="{6D96D76E-6726-402A-810A-E1133601CD62}" destId="{7291B952-BB95-4FAE-AA14-04F26B4C3786}" srcOrd="5" destOrd="0" presId="urn:microsoft.com/office/officeart/2008/layout/LinedList"/>
    <dgm:cxn modelId="{FA181026-66C2-4B82-9D8F-33EE9AD5A593}" type="presParOf" srcId="{6D96D76E-6726-402A-810A-E1133601CD62}" destId="{8E8684A3-FC5C-477F-BCF6-2C1B35E0C1FF}" srcOrd="6" destOrd="0" presId="urn:microsoft.com/office/officeart/2008/layout/LinedList"/>
    <dgm:cxn modelId="{BB8FBFBF-B11F-4881-8DA0-44BD847C0C50}" type="presParOf" srcId="{6D96D76E-6726-402A-810A-E1133601CD62}" destId="{E7680E4E-BDC1-41C4-97E9-98281CC7C202}" srcOrd="7" destOrd="0" presId="urn:microsoft.com/office/officeart/2008/layout/LinedList"/>
    <dgm:cxn modelId="{7E4E981E-7D10-4BCD-BE95-3A2B88AB1695}" type="presParOf" srcId="{E7680E4E-BDC1-41C4-97E9-98281CC7C202}" destId="{85D9561C-F576-4B9A-95E3-6FA4E73FD015}" srcOrd="0" destOrd="0" presId="urn:microsoft.com/office/officeart/2008/layout/LinedList"/>
    <dgm:cxn modelId="{06552A4F-FFC7-4287-A585-4D7C4D773CD3}" type="presParOf" srcId="{E7680E4E-BDC1-41C4-97E9-98281CC7C202}" destId="{B1F26069-99BC-464B-B767-124CE0EB5270}" srcOrd="1" destOrd="0" presId="urn:microsoft.com/office/officeart/2008/layout/LinedList"/>
    <dgm:cxn modelId="{4F54D613-CA54-4E72-906F-045BDF37883B}" type="presParOf" srcId="{E7680E4E-BDC1-41C4-97E9-98281CC7C202}" destId="{8D636CF6-EB73-408A-A400-683F54F46B78}" srcOrd="2" destOrd="0" presId="urn:microsoft.com/office/officeart/2008/layout/LinedList"/>
    <dgm:cxn modelId="{AAE7B4AD-61A8-4D1A-B6B9-A06A0FB59BA8}" type="presParOf" srcId="{6D96D76E-6726-402A-810A-E1133601CD62}" destId="{3EEF7A79-2F80-4536-A88D-AD39B93AA0AC}" srcOrd="8" destOrd="0" presId="urn:microsoft.com/office/officeart/2008/layout/LinedList"/>
    <dgm:cxn modelId="{6A26763B-03F0-4703-A01E-8473083AD93B}" type="presParOf" srcId="{6D96D76E-6726-402A-810A-E1133601CD62}" destId="{405A817D-6053-4F07-8FB8-5B3B77B9DFBD}" srcOrd="9" destOrd="0" presId="urn:microsoft.com/office/officeart/2008/layout/LinedList"/>
    <dgm:cxn modelId="{12942D7F-BA0D-4832-9B87-11470C018CCA}" type="presParOf" srcId="{6D96D76E-6726-402A-810A-E1133601CD62}" destId="{F5914F8B-D6E5-4382-92ED-8BEFBA27D6B5}" srcOrd="10" destOrd="0" presId="urn:microsoft.com/office/officeart/2008/layout/LinedList"/>
    <dgm:cxn modelId="{71B67F3C-1708-44BC-9455-1D0FC71EC316}" type="presParOf" srcId="{F5914F8B-D6E5-4382-92ED-8BEFBA27D6B5}" destId="{FC1CFDC7-760C-481C-89F0-AA745235A331}" srcOrd="0" destOrd="0" presId="urn:microsoft.com/office/officeart/2008/layout/LinedList"/>
    <dgm:cxn modelId="{7B1A8839-620E-4E1F-9357-E1D962739182}" type="presParOf" srcId="{F5914F8B-D6E5-4382-92ED-8BEFBA27D6B5}" destId="{1DB9CDE4-A93D-4A55-BFFA-A413333B86CD}" srcOrd="1" destOrd="0" presId="urn:microsoft.com/office/officeart/2008/layout/LinedList"/>
    <dgm:cxn modelId="{87E1D1B4-6F28-42FB-B766-63089F29B7E9}" type="presParOf" srcId="{F5914F8B-D6E5-4382-92ED-8BEFBA27D6B5}" destId="{EDCD3694-A78A-4E60-BCAF-F1B7DB59C2A7}" srcOrd="2" destOrd="0" presId="urn:microsoft.com/office/officeart/2008/layout/LinedList"/>
    <dgm:cxn modelId="{1F7EEF9A-DC0C-458E-99AF-F5B2F663E00E}" type="presParOf" srcId="{6D96D76E-6726-402A-810A-E1133601CD62}" destId="{52CDC629-C8C3-4B0E-9A53-9E926AD2A835}" srcOrd="11" destOrd="0" presId="urn:microsoft.com/office/officeart/2008/layout/LinedList"/>
    <dgm:cxn modelId="{E7C83BF7-9F14-42C3-960F-31765EE1A40D}" type="presParOf" srcId="{6D96D76E-6726-402A-810A-E1133601CD62}" destId="{AE5F26E2-8D89-4563-B164-59C169134BB5}" srcOrd="12" destOrd="0" presId="urn:microsoft.com/office/officeart/2008/layout/LinedList"/>
    <dgm:cxn modelId="{081FE40A-9ADD-47F1-8D32-7DC09BE012A9}" type="presParOf" srcId="{6D96D76E-6726-402A-810A-E1133601CD62}" destId="{A919DA29-5823-4F13-9515-24D05ED5F2D5}" srcOrd="13" destOrd="0" presId="urn:microsoft.com/office/officeart/2008/layout/LinedList"/>
    <dgm:cxn modelId="{6206B371-FD6E-475C-A507-1D9763E516FC}" type="presParOf" srcId="{A919DA29-5823-4F13-9515-24D05ED5F2D5}" destId="{C8DD8252-B7F3-4F4E-AE63-705BE184C8AF}" srcOrd="0" destOrd="0" presId="urn:microsoft.com/office/officeart/2008/layout/LinedList"/>
    <dgm:cxn modelId="{0B2670CF-B446-42CE-A6BB-DB264B7C31D6}" type="presParOf" srcId="{A919DA29-5823-4F13-9515-24D05ED5F2D5}" destId="{CCF5B0ED-B47A-4CA6-B586-78B32444C34B}" srcOrd="1" destOrd="0" presId="urn:microsoft.com/office/officeart/2008/layout/LinedList"/>
    <dgm:cxn modelId="{30E3DFA2-3D54-4FB2-AF77-7FE7CDE0AF31}" type="presParOf" srcId="{A919DA29-5823-4F13-9515-24D05ED5F2D5}" destId="{3C4BB4EA-5FCF-48D9-875D-ABC88B29FD1B}" srcOrd="2" destOrd="0" presId="urn:microsoft.com/office/officeart/2008/layout/LinedList"/>
    <dgm:cxn modelId="{EEC7339C-B8B5-4C95-A3A9-CAAF0924BA62}" type="presParOf" srcId="{6D96D76E-6726-402A-810A-E1133601CD62}" destId="{FDCE9288-9747-4AF7-9F75-90640FD4C2F6}" srcOrd="14" destOrd="0" presId="urn:microsoft.com/office/officeart/2008/layout/LinedList"/>
    <dgm:cxn modelId="{C5E8C324-678D-462C-BE58-07FB5270DC7B}" type="presParOf" srcId="{6D96D76E-6726-402A-810A-E1133601CD62}" destId="{444E9603-7050-49C5-BA19-5ED3FA54172A}" srcOrd="15" destOrd="0" presId="urn:microsoft.com/office/officeart/2008/layout/LinedList"/>
    <dgm:cxn modelId="{F58174E0-4733-4E43-8BA7-F121CCDA9C8C}" type="presParOf" srcId="{6D96D76E-6726-402A-810A-E1133601CD62}" destId="{0FC5F495-4BD8-4CA0-9E00-5EF758DF3809}" srcOrd="16" destOrd="0" presId="urn:microsoft.com/office/officeart/2008/layout/LinedList"/>
    <dgm:cxn modelId="{B72E3D02-440C-4B61-80BB-9F939721AEC9}" type="presParOf" srcId="{0FC5F495-4BD8-4CA0-9E00-5EF758DF3809}" destId="{14D30C94-DB23-41D5-81DA-262DA3BB98C2}" srcOrd="0" destOrd="0" presId="urn:microsoft.com/office/officeart/2008/layout/LinedList"/>
    <dgm:cxn modelId="{46353835-F0ED-4943-9ED8-FD257B0A9160}" type="presParOf" srcId="{0FC5F495-4BD8-4CA0-9E00-5EF758DF3809}" destId="{DAE7B9D7-F760-4C0C-A1C3-693B79B741E5}" srcOrd="1" destOrd="0" presId="urn:microsoft.com/office/officeart/2008/layout/LinedList"/>
    <dgm:cxn modelId="{B158F3AC-6BE4-4AAC-BBB1-2EC435E5811F}" type="presParOf" srcId="{0FC5F495-4BD8-4CA0-9E00-5EF758DF3809}" destId="{119053F1-E1DB-4B47-8B02-CF60CE787DDC}" srcOrd="2" destOrd="0" presId="urn:microsoft.com/office/officeart/2008/layout/LinedList"/>
    <dgm:cxn modelId="{77443C6E-1BB4-4C2D-83A5-195BF9C3D461}" type="presParOf" srcId="{6D96D76E-6726-402A-810A-E1133601CD62}" destId="{EF17B2B5-41E7-437E-9CF9-A45A39730BA7}" srcOrd="17" destOrd="0" presId="urn:microsoft.com/office/officeart/2008/layout/LinedList"/>
    <dgm:cxn modelId="{AA845E36-CE02-4217-AEA3-C162DEE42144}" type="presParOf" srcId="{6D96D76E-6726-402A-810A-E1133601CD62}" destId="{ACBEF3E1-3B59-4974-95DD-E4CE9171CB15}" srcOrd="18" destOrd="0" presId="urn:microsoft.com/office/officeart/2008/layout/LinedList"/>
    <dgm:cxn modelId="{9A8C3E0A-CFE1-44C5-8F76-C8358940A6EE}" type="presParOf" srcId="{6D96D76E-6726-402A-810A-E1133601CD62}" destId="{14017C1B-92C2-4373-9052-4975B91EDE0F}" srcOrd="19" destOrd="0" presId="urn:microsoft.com/office/officeart/2008/layout/LinedList"/>
    <dgm:cxn modelId="{30A061A5-4194-437E-B67C-35B725A2BE54}" type="presParOf" srcId="{14017C1B-92C2-4373-9052-4975B91EDE0F}" destId="{A8DF0155-93C7-41D2-A0E3-8192810A4792}" srcOrd="0" destOrd="0" presId="urn:microsoft.com/office/officeart/2008/layout/LinedList"/>
    <dgm:cxn modelId="{9A3A147C-86AC-401A-8771-3070EC2F435B}" type="presParOf" srcId="{14017C1B-92C2-4373-9052-4975B91EDE0F}" destId="{D0530B8B-A032-447B-BE27-3902780B208D}" srcOrd="1" destOrd="0" presId="urn:microsoft.com/office/officeart/2008/layout/LinedList"/>
    <dgm:cxn modelId="{1C2ADEBB-6B9F-44C6-B1E1-E734791A6DDA}" type="presParOf" srcId="{14017C1B-92C2-4373-9052-4975B91EDE0F}" destId="{81AE6559-9577-4CEE-A269-C3F9A43DBDFB}" srcOrd="2" destOrd="0" presId="urn:microsoft.com/office/officeart/2008/layout/LinedList"/>
    <dgm:cxn modelId="{473D00EA-9FA7-47C2-9015-45B62971C25E}" type="presParOf" srcId="{6D96D76E-6726-402A-810A-E1133601CD62}" destId="{EE8054E8-F57C-418D-A411-0194477912DF}" srcOrd="20" destOrd="0" presId="urn:microsoft.com/office/officeart/2008/layout/LinedList"/>
    <dgm:cxn modelId="{0311BAC2-BFB6-4493-A290-FADE44489A59}" type="presParOf" srcId="{6D96D76E-6726-402A-810A-E1133601CD62}" destId="{12E56E72-E95F-4B08-A098-FF7EBBD3C5BF}" srcOrd="21" destOrd="0" presId="urn:microsoft.com/office/officeart/2008/layout/LinedList"/>
    <dgm:cxn modelId="{1CDE482F-A5E4-4898-B54C-1F36C75B9117}" type="presParOf" srcId="{6D96D76E-6726-402A-810A-E1133601CD62}" destId="{4CD5390F-D43F-4AB5-B924-2EAC20AD2FB7}" srcOrd="22" destOrd="0" presId="urn:microsoft.com/office/officeart/2008/layout/LinedList"/>
    <dgm:cxn modelId="{3644B970-3921-45D1-A844-AD9AF3ECB8D3}" type="presParOf" srcId="{4CD5390F-D43F-4AB5-B924-2EAC20AD2FB7}" destId="{D783776E-54FA-4CB6-849E-0EE2F74318DE}" srcOrd="0" destOrd="0" presId="urn:microsoft.com/office/officeart/2008/layout/LinedList"/>
    <dgm:cxn modelId="{B10049BF-FF05-418E-81B8-BC83E98AA820}" type="presParOf" srcId="{4CD5390F-D43F-4AB5-B924-2EAC20AD2FB7}" destId="{36E86771-3095-464F-B9DC-9896EEFC8717}" srcOrd="1" destOrd="0" presId="urn:microsoft.com/office/officeart/2008/layout/LinedList"/>
    <dgm:cxn modelId="{811FD9C2-C63F-439A-8E9D-EDC2BC190855}" type="presParOf" srcId="{4CD5390F-D43F-4AB5-B924-2EAC20AD2FB7}" destId="{75931D57-A9A7-4BE0-80F5-D587CC06A945}" srcOrd="2" destOrd="0" presId="urn:microsoft.com/office/officeart/2008/layout/LinedList"/>
    <dgm:cxn modelId="{06A7C537-B7FC-4931-9AE8-D7DAA5E389F2}" type="presParOf" srcId="{6D96D76E-6726-402A-810A-E1133601CD62}" destId="{37337CEA-F085-4CB7-B5DE-0BC9C0AE060F}" srcOrd="23" destOrd="0" presId="urn:microsoft.com/office/officeart/2008/layout/LinedList"/>
    <dgm:cxn modelId="{786AC767-9CED-4951-97A7-0B7A555BEADF}" type="presParOf" srcId="{6D96D76E-6726-402A-810A-E1133601CD62}" destId="{F3E4D4CD-FE28-48E8-A879-F6BE0D91AD6B}" srcOrd="24"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A0589D8F-E371-4997-90BB-45B998B3D04C}"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pl-PL"/>
        </a:p>
      </dgm:t>
    </dgm:pt>
    <dgm:pt modelId="{252ABD60-A44E-45E1-8406-3AE9533AFA84}">
      <dgm:prSet phldrT="[Tekst]" custT="1"/>
      <dgm:spPr/>
      <dgm:t>
        <a:bodyPr/>
        <a:lstStyle/>
        <a:p>
          <a:pPr>
            <a:buFont typeface="Arial" panose="020B0604020202020204" pitchFamily="34" charset="0"/>
            <a:buChar char="•"/>
          </a:pPr>
          <a:r>
            <a:rPr lang="en-US" sz="1600" b="1" cap="none" dirty="0"/>
            <a:t>Blank sample</a:t>
          </a:r>
          <a:r>
            <a:rPr lang="en-US" sz="1600" cap="none" dirty="0"/>
            <a:t> – a solution composed only of the reagents used during sample preparation. It is used to determine the background level.</a:t>
          </a:r>
          <a:endParaRPr lang="pl-PL" sz="1600" dirty="0"/>
        </a:p>
      </dgm:t>
    </dgm:pt>
    <dgm:pt modelId="{F9251673-0EEB-491E-982B-A7709212DAAE}" type="parTrans" cxnId="{DCF56561-26FE-40B8-A716-8343B225C150}">
      <dgm:prSet/>
      <dgm:spPr/>
      <dgm:t>
        <a:bodyPr/>
        <a:lstStyle/>
        <a:p>
          <a:endParaRPr lang="pl-PL"/>
        </a:p>
      </dgm:t>
    </dgm:pt>
    <dgm:pt modelId="{EE7A3FCF-476B-469E-A80D-E5C32644579E}" type="sibTrans" cxnId="{DCF56561-26FE-40B8-A716-8343B225C150}">
      <dgm:prSet/>
      <dgm:spPr/>
      <dgm:t>
        <a:bodyPr/>
        <a:lstStyle/>
        <a:p>
          <a:endParaRPr lang="pl-PL"/>
        </a:p>
      </dgm:t>
    </dgm:pt>
    <dgm:pt modelId="{1255A1CC-CDC4-42B7-8880-345181B77A04}">
      <dgm:prSet phldrT="[Tekst]"/>
      <dgm:spPr/>
      <dgm:t>
        <a:bodyPr/>
        <a:lstStyle/>
        <a:p>
          <a:pPr>
            <a:buFont typeface="Arial" panose="020B0604020202020204" pitchFamily="34" charset="0"/>
            <a:buChar char="•"/>
          </a:pPr>
          <a:r>
            <a:rPr lang="en-US" b="1" cap="none" dirty="0"/>
            <a:t>Calibration standards</a:t>
          </a:r>
          <a:r>
            <a:rPr lang="en-US" cap="none" dirty="0"/>
            <a:t> – used to establish a linear regression.</a:t>
          </a:r>
          <a:r>
            <a:rPr lang="en-US" dirty="0"/>
            <a:t> </a:t>
          </a:r>
          <a:r>
            <a:rPr lang="en-US" cap="none" dirty="0"/>
            <a:t>The concentration of such materials is at the ppb level (10⁻⁹ g/g)</a:t>
          </a:r>
          <a:endParaRPr lang="pl-PL" dirty="0"/>
        </a:p>
      </dgm:t>
    </dgm:pt>
    <dgm:pt modelId="{9DBCBBB8-C655-41EC-8E7A-CC9595A07F10}" type="parTrans" cxnId="{9D1ACE94-EF8F-4478-891E-0D90CE7137DB}">
      <dgm:prSet/>
      <dgm:spPr/>
      <dgm:t>
        <a:bodyPr/>
        <a:lstStyle/>
        <a:p>
          <a:endParaRPr lang="pl-PL"/>
        </a:p>
      </dgm:t>
    </dgm:pt>
    <dgm:pt modelId="{4E0773DE-947A-4FE8-A2CC-B0FC6E77A8F5}" type="sibTrans" cxnId="{9D1ACE94-EF8F-4478-891E-0D90CE7137DB}">
      <dgm:prSet/>
      <dgm:spPr/>
      <dgm:t>
        <a:bodyPr/>
        <a:lstStyle/>
        <a:p>
          <a:endParaRPr lang="pl-PL"/>
        </a:p>
      </dgm:t>
    </dgm:pt>
    <dgm:pt modelId="{0B03ED8B-A534-4233-BCDA-7FE8D935D2C6}">
      <dgm:prSet phldrT="[Tekst]"/>
      <dgm:spPr/>
      <dgm:t>
        <a:bodyPr/>
        <a:lstStyle/>
        <a:p>
          <a:pPr>
            <a:buFont typeface="Arial" panose="020B0604020202020204" pitchFamily="34" charset="0"/>
            <a:buChar char="•"/>
          </a:pPr>
          <a:r>
            <a:rPr lang="en-US" b="1" cap="none" dirty="0"/>
            <a:t>Reference sample</a:t>
          </a:r>
          <a:r>
            <a:rPr lang="en-US" cap="none" dirty="0"/>
            <a:t> – a hair or blood sample with known elemental concentrations, used to verify measurement accuracy.</a:t>
          </a:r>
          <a:endParaRPr lang="pl-PL" dirty="0"/>
        </a:p>
      </dgm:t>
    </dgm:pt>
    <dgm:pt modelId="{16B928DE-EEC9-4E63-8571-F3ADE481F648}" type="parTrans" cxnId="{ADA984A0-8D78-4190-884B-4429DBB188B6}">
      <dgm:prSet/>
      <dgm:spPr/>
      <dgm:t>
        <a:bodyPr/>
        <a:lstStyle/>
        <a:p>
          <a:endParaRPr lang="pl-PL"/>
        </a:p>
      </dgm:t>
    </dgm:pt>
    <dgm:pt modelId="{8D9C03E6-3399-49CB-9E4A-6B971887A4D0}" type="sibTrans" cxnId="{ADA984A0-8D78-4190-884B-4429DBB188B6}">
      <dgm:prSet/>
      <dgm:spPr/>
      <dgm:t>
        <a:bodyPr/>
        <a:lstStyle/>
        <a:p>
          <a:endParaRPr lang="pl-PL"/>
        </a:p>
      </dgm:t>
    </dgm:pt>
    <dgm:pt modelId="{AE67D229-22F4-4479-8529-9E824B512820}">
      <dgm:prSet/>
      <dgm:spPr/>
      <dgm:t>
        <a:bodyPr/>
        <a:lstStyle/>
        <a:p>
          <a:pPr>
            <a:buFont typeface="Arial" panose="020B0604020202020204" pitchFamily="34" charset="0"/>
            <a:buChar char="•"/>
          </a:pPr>
          <a:r>
            <a:rPr lang="en-US" b="1" cap="none"/>
            <a:t>Internal standards</a:t>
          </a:r>
          <a:r>
            <a:rPr lang="en-US" cap="none"/>
            <a:t> – enable monitoring of the sensitivity (stability) of the spectrometer.</a:t>
          </a:r>
          <a:endParaRPr lang="en-US" cap="none" dirty="0"/>
        </a:p>
      </dgm:t>
    </dgm:pt>
    <dgm:pt modelId="{19637DC7-0865-4D32-AC61-3E266A4C148E}" type="parTrans" cxnId="{D2F7FA99-AA4C-493C-852E-0BF7EDC5BA4D}">
      <dgm:prSet/>
      <dgm:spPr/>
      <dgm:t>
        <a:bodyPr/>
        <a:lstStyle/>
        <a:p>
          <a:endParaRPr lang="pl-PL"/>
        </a:p>
      </dgm:t>
    </dgm:pt>
    <dgm:pt modelId="{F7BB6F6A-C292-4DDB-8D05-6C525DA62409}" type="sibTrans" cxnId="{D2F7FA99-AA4C-493C-852E-0BF7EDC5BA4D}">
      <dgm:prSet/>
      <dgm:spPr/>
      <dgm:t>
        <a:bodyPr/>
        <a:lstStyle/>
        <a:p>
          <a:endParaRPr lang="pl-PL"/>
        </a:p>
      </dgm:t>
    </dgm:pt>
    <dgm:pt modelId="{B922972A-7EDA-4643-838F-BB08CD4E9491}" type="pres">
      <dgm:prSet presAssocID="{A0589D8F-E371-4997-90BB-45B998B3D04C}" presName="Name0" presStyleCnt="0">
        <dgm:presLayoutVars>
          <dgm:chMax val="7"/>
          <dgm:chPref val="7"/>
          <dgm:dir/>
        </dgm:presLayoutVars>
      </dgm:prSet>
      <dgm:spPr/>
    </dgm:pt>
    <dgm:pt modelId="{4E8FC469-0511-4855-BC9D-601CDEEB5D6B}" type="pres">
      <dgm:prSet presAssocID="{A0589D8F-E371-4997-90BB-45B998B3D04C}" presName="Name1" presStyleCnt="0"/>
      <dgm:spPr/>
    </dgm:pt>
    <dgm:pt modelId="{9DAF14FF-4A5C-4D55-8BCB-8FF42E1DEC79}" type="pres">
      <dgm:prSet presAssocID="{A0589D8F-E371-4997-90BB-45B998B3D04C}" presName="cycle" presStyleCnt="0"/>
      <dgm:spPr/>
    </dgm:pt>
    <dgm:pt modelId="{F9EA0C5C-D6E3-47CD-9D71-C17C426D1779}" type="pres">
      <dgm:prSet presAssocID="{A0589D8F-E371-4997-90BB-45B998B3D04C}" presName="srcNode" presStyleLbl="node1" presStyleIdx="0" presStyleCnt="4"/>
      <dgm:spPr/>
    </dgm:pt>
    <dgm:pt modelId="{F71389FB-0ED0-4F41-9CBC-047C6CE6FDB3}" type="pres">
      <dgm:prSet presAssocID="{A0589D8F-E371-4997-90BB-45B998B3D04C}" presName="conn" presStyleLbl="parChTrans1D2" presStyleIdx="0" presStyleCnt="1"/>
      <dgm:spPr/>
    </dgm:pt>
    <dgm:pt modelId="{304A58DF-AD4D-4E7B-92D2-FEA510FF31A7}" type="pres">
      <dgm:prSet presAssocID="{A0589D8F-E371-4997-90BB-45B998B3D04C}" presName="extraNode" presStyleLbl="node1" presStyleIdx="0" presStyleCnt="4"/>
      <dgm:spPr/>
    </dgm:pt>
    <dgm:pt modelId="{D489AEB5-ABC6-4928-9095-10BF15619939}" type="pres">
      <dgm:prSet presAssocID="{A0589D8F-E371-4997-90BB-45B998B3D04C}" presName="dstNode" presStyleLbl="node1" presStyleIdx="0" presStyleCnt="4"/>
      <dgm:spPr/>
    </dgm:pt>
    <dgm:pt modelId="{D5FACAFB-B49A-41F5-AE5D-4885446F7396}" type="pres">
      <dgm:prSet presAssocID="{252ABD60-A44E-45E1-8406-3AE9533AFA84}" presName="text_1" presStyleLbl="node1" presStyleIdx="0" presStyleCnt="4">
        <dgm:presLayoutVars>
          <dgm:bulletEnabled val="1"/>
        </dgm:presLayoutVars>
      </dgm:prSet>
      <dgm:spPr/>
    </dgm:pt>
    <dgm:pt modelId="{26BF565B-4AF6-4D1A-9542-B38215F96E6B}" type="pres">
      <dgm:prSet presAssocID="{252ABD60-A44E-45E1-8406-3AE9533AFA84}" presName="accent_1" presStyleCnt="0"/>
      <dgm:spPr/>
    </dgm:pt>
    <dgm:pt modelId="{6088686D-43DA-4F4F-9483-6BC738CDA727}" type="pres">
      <dgm:prSet presAssocID="{252ABD60-A44E-45E1-8406-3AE9533AFA84}" presName="accentRepeatNode" presStyleLbl="solidFgAcc1" presStyleIdx="0" presStyleCnt="4"/>
      <dgm:spPr/>
    </dgm:pt>
    <dgm:pt modelId="{19A26FBC-3349-4AD6-97A4-FE29DD2108D1}" type="pres">
      <dgm:prSet presAssocID="{1255A1CC-CDC4-42B7-8880-345181B77A04}" presName="text_2" presStyleLbl="node1" presStyleIdx="1" presStyleCnt="4">
        <dgm:presLayoutVars>
          <dgm:bulletEnabled val="1"/>
        </dgm:presLayoutVars>
      </dgm:prSet>
      <dgm:spPr/>
    </dgm:pt>
    <dgm:pt modelId="{25392C72-6469-48DE-8DC6-211DC77A785E}" type="pres">
      <dgm:prSet presAssocID="{1255A1CC-CDC4-42B7-8880-345181B77A04}" presName="accent_2" presStyleCnt="0"/>
      <dgm:spPr/>
    </dgm:pt>
    <dgm:pt modelId="{E1EB7873-2FDD-4D6E-A827-4F8AAE7A5DA0}" type="pres">
      <dgm:prSet presAssocID="{1255A1CC-CDC4-42B7-8880-345181B77A04}" presName="accentRepeatNode" presStyleLbl="solidFgAcc1" presStyleIdx="1" presStyleCnt="4"/>
      <dgm:spPr/>
    </dgm:pt>
    <dgm:pt modelId="{4C5FDBFF-0B2E-4A4C-8F43-A6D65C45B50B}" type="pres">
      <dgm:prSet presAssocID="{0B03ED8B-A534-4233-BCDA-7FE8D935D2C6}" presName="text_3" presStyleLbl="node1" presStyleIdx="2" presStyleCnt="4">
        <dgm:presLayoutVars>
          <dgm:bulletEnabled val="1"/>
        </dgm:presLayoutVars>
      </dgm:prSet>
      <dgm:spPr/>
    </dgm:pt>
    <dgm:pt modelId="{7ACCE4CE-6DD5-42AC-80D1-18EA70B7812F}" type="pres">
      <dgm:prSet presAssocID="{0B03ED8B-A534-4233-BCDA-7FE8D935D2C6}" presName="accent_3" presStyleCnt="0"/>
      <dgm:spPr/>
    </dgm:pt>
    <dgm:pt modelId="{43C9E16B-4E18-4DB0-AA78-1B4BC3A2B11A}" type="pres">
      <dgm:prSet presAssocID="{0B03ED8B-A534-4233-BCDA-7FE8D935D2C6}" presName="accentRepeatNode" presStyleLbl="solidFgAcc1" presStyleIdx="2" presStyleCnt="4"/>
      <dgm:spPr/>
    </dgm:pt>
    <dgm:pt modelId="{12AE2344-F3CD-49EA-A5C3-A9C02BA2E942}" type="pres">
      <dgm:prSet presAssocID="{AE67D229-22F4-4479-8529-9E824B512820}" presName="text_4" presStyleLbl="node1" presStyleIdx="3" presStyleCnt="4">
        <dgm:presLayoutVars>
          <dgm:bulletEnabled val="1"/>
        </dgm:presLayoutVars>
      </dgm:prSet>
      <dgm:spPr/>
    </dgm:pt>
    <dgm:pt modelId="{37283749-524B-4822-BCC9-699B8A578F5A}" type="pres">
      <dgm:prSet presAssocID="{AE67D229-22F4-4479-8529-9E824B512820}" presName="accent_4" presStyleCnt="0"/>
      <dgm:spPr/>
    </dgm:pt>
    <dgm:pt modelId="{C45EDF77-C4D3-4C79-A44A-2F66470004B7}" type="pres">
      <dgm:prSet presAssocID="{AE67D229-22F4-4479-8529-9E824B512820}" presName="accentRepeatNode" presStyleLbl="solidFgAcc1" presStyleIdx="3" presStyleCnt="4"/>
      <dgm:spPr/>
    </dgm:pt>
  </dgm:ptLst>
  <dgm:cxnLst>
    <dgm:cxn modelId="{54542913-C6A3-4BDB-AE2B-5FEFC934DF63}" type="presOf" srcId="{EE7A3FCF-476B-469E-A80D-E5C32644579E}" destId="{F71389FB-0ED0-4F41-9CBC-047C6CE6FDB3}" srcOrd="0" destOrd="0" presId="urn:microsoft.com/office/officeart/2008/layout/VerticalCurvedList"/>
    <dgm:cxn modelId="{DCF56561-26FE-40B8-A716-8343B225C150}" srcId="{A0589D8F-E371-4997-90BB-45B998B3D04C}" destId="{252ABD60-A44E-45E1-8406-3AE9533AFA84}" srcOrd="0" destOrd="0" parTransId="{F9251673-0EEB-491E-982B-A7709212DAAE}" sibTransId="{EE7A3FCF-476B-469E-A80D-E5C32644579E}"/>
    <dgm:cxn modelId="{80A7AA6B-2B26-450B-83FB-B6C68A0D11A9}" type="presOf" srcId="{1255A1CC-CDC4-42B7-8880-345181B77A04}" destId="{19A26FBC-3349-4AD6-97A4-FE29DD2108D1}" srcOrd="0" destOrd="0" presId="urn:microsoft.com/office/officeart/2008/layout/VerticalCurvedList"/>
    <dgm:cxn modelId="{F9E2E670-6E57-4D97-B705-3609A4CABDA6}" type="presOf" srcId="{AE67D229-22F4-4479-8529-9E824B512820}" destId="{12AE2344-F3CD-49EA-A5C3-A9C02BA2E942}" srcOrd="0" destOrd="0" presId="urn:microsoft.com/office/officeart/2008/layout/VerticalCurvedList"/>
    <dgm:cxn modelId="{9D1ACE94-EF8F-4478-891E-0D90CE7137DB}" srcId="{A0589D8F-E371-4997-90BB-45B998B3D04C}" destId="{1255A1CC-CDC4-42B7-8880-345181B77A04}" srcOrd="1" destOrd="0" parTransId="{9DBCBBB8-C655-41EC-8E7A-CC9595A07F10}" sibTransId="{4E0773DE-947A-4FE8-A2CC-B0FC6E77A8F5}"/>
    <dgm:cxn modelId="{D0A8D095-DF51-4831-A9CF-68BA6E97055E}" type="presOf" srcId="{0B03ED8B-A534-4233-BCDA-7FE8D935D2C6}" destId="{4C5FDBFF-0B2E-4A4C-8F43-A6D65C45B50B}" srcOrd="0" destOrd="0" presId="urn:microsoft.com/office/officeart/2008/layout/VerticalCurvedList"/>
    <dgm:cxn modelId="{D2F7FA99-AA4C-493C-852E-0BF7EDC5BA4D}" srcId="{A0589D8F-E371-4997-90BB-45B998B3D04C}" destId="{AE67D229-22F4-4479-8529-9E824B512820}" srcOrd="3" destOrd="0" parTransId="{19637DC7-0865-4D32-AC61-3E266A4C148E}" sibTransId="{F7BB6F6A-C292-4DDB-8D05-6C525DA62409}"/>
    <dgm:cxn modelId="{ADA984A0-8D78-4190-884B-4429DBB188B6}" srcId="{A0589D8F-E371-4997-90BB-45B998B3D04C}" destId="{0B03ED8B-A534-4233-BCDA-7FE8D935D2C6}" srcOrd="2" destOrd="0" parTransId="{16B928DE-EEC9-4E63-8571-F3ADE481F648}" sibTransId="{8D9C03E6-3399-49CB-9E4A-6B971887A4D0}"/>
    <dgm:cxn modelId="{656332C7-E844-4E2F-8C59-F2FD9C555361}" type="presOf" srcId="{252ABD60-A44E-45E1-8406-3AE9533AFA84}" destId="{D5FACAFB-B49A-41F5-AE5D-4885446F7396}" srcOrd="0" destOrd="0" presId="urn:microsoft.com/office/officeart/2008/layout/VerticalCurvedList"/>
    <dgm:cxn modelId="{5D5708EF-77E5-4FBB-8BC6-BB86BB974446}" type="presOf" srcId="{A0589D8F-E371-4997-90BB-45B998B3D04C}" destId="{B922972A-7EDA-4643-838F-BB08CD4E9491}" srcOrd="0" destOrd="0" presId="urn:microsoft.com/office/officeart/2008/layout/VerticalCurvedList"/>
    <dgm:cxn modelId="{08D3DDC1-C5F2-497E-90AF-65DFD300B423}" type="presParOf" srcId="{B922972A-7EDA-4643-838F-BB08CD4E9491}" destId="{4E8FC469-0511-4855-BC9D-601CDEEB5D6B}" srcOrd="0" destOrd="0" presId="urn:microsoft.com/office/officeart/2008/layout/VerticalCurvedList"/>
    <dgm:cxn modelId="{9DF41313-F522-4A19-93A3-B25B719931C9}" type="presParOf" srcId="{4E8FC469-0511-4855-BC9D-601CDEEB5D6B}" destId="{9DAF14FF-4A5C-4D55-8BCB-8FF42E1DEC79}" srcOrd="0" destOrd="0" presId="urn:microsoft.com/office/officeart/2008/layout/VerticalCurvedList"/>
    <dgm:cxn modelId="{63B8ED0C-B605-4CD6-99AB-0242538DC575}" type="presParOf" srcId="{9DAF14FF-4A5C-4D55-8BCB-8FF42E1DEC79}" destId="{F9EA0C5C-D6E3-47CD-9D71-C17C426D1779}" srcOrd="0" destOrd="0" presId="urn:microsoft.com/office/officeart/2008/layout/VerticalCurvedList"/>
    <dgm:cxn modelId="{2127522A-B50C-4AA6-B894-0B3C75C9E1E3}" type="presParOf" srcId="{9DAF14FF-4A5C-4D55-8BCB-8FF42E1DEC79}" destId="{F71389FB-0ED0-4F41-9CBC-047C6CE6FDB3}" srcOrd="1" destOrd="0" presId="urn:microsoft.com/office/officeart/2008/layout/VerticalCurvedList"/>
    <dgm:cxn modelId="{5A07884E-AF23-486B-ACF1-BBC5AE6F9B94}" type="presParOf" srcId="{9DAF14FF-4A5C-4D55-8BCB-8FF42E1DEC79}" destId="{304A58DF-AD4D-4E7B-92D2-FEA510FF31A7}" srcOrd="2" destOrd="0" presId="urn:microsoft.com/office/officeart/2008/layout/VerticalCurvedList"/>
    <dgm:cxn modelId="{977D6658-DBCE-4BD3-93BD-42FE07A0D061}" type="presParOf" srcId="{9DAF14FF-4A5C-4D55-8BCB-8FF42E1DEC79}" destId="{D489AEB5-ABC6-4928-9095-10BF15619939}" srcOrd="3" destOrd="0" presId="urn:microsoft.com/office/officeart/2008/layout/VerticalCurvedList"/>
    <dgm:cxn modelId="{F2730217-D3D2-40B1-968F-A9CA9623FD90}" type="presParOf" srcId="{4E8FC469-0511-4855-BC9D-601CDEEB5D6B}" destId="{D5FACAFB-B49A-41F5-AE5D-4885446F7396}" srcOrd="1" destOrd="0" presId="urn:microsoft.com/office/officeart/2008/layout/VerticalCurvedList"/>
    <dgm:cxn modelId="{99FEEA5B-9140-4B8E-85A1-C80911CD6229}" type="presParOf" srcId="{4E8FC469-0511-4855-BC9D-601CDEEB5D6B}" destId="{26BF565B-4AF6-4D1A-9542-B38215F96E6B}" srcOrd="2" destOrd="0" presId="urn:microsoft.com/office/officeart/2008/layout/VerticalCurvedList"/>
    <dgm:cxn modelId="{D58C911E-018A-4728-B11E-84C249BF6483}" type="presParOf" srcId="{26BF565B-4AF6-4D1A-9542-B38215F96E6B}" destId="{6088686D-43DA-4F4F-9483-6BC738CDA727}" srcOrd="0" destOrd="0" presId="urn:microsoft.com/office/officeart/2008/layout/VerticalCurvedList"/>
    <dgm:cxn modelId="{B1419FEB-DA78-4443-A3F3-511EFF039D9D}" type="presParOf" srcId="{4E8FC469-0511-4855-BC9D-601CDEEB5D6B}" destId="{19A26FBC-3349-4AD6-97A4-FE29DD2108D1}" srcOrd="3" destOrd="0" presId="urn:microsoft.com/office/officeart/2008/layout/VerticalCurvedList"/>
    <dgm:cxn modelId="{0DDC4970-91C3-4994-86CC-45436557816F}" type="presParOf" srcId="{4E8FC469-0511-4855-BC9D-601CDEEB5D6B}" destId="{25392C72-6469-48DE-8DC6-211DC77A785E}" srcOrd="4" destOrd="0" presId="urn:microsoft.com/office/officeart/2008/layout/VerticalCurvedList"/>
    <dgm:cxn modelId="{3432C70F-2FA7-4B1E-8100-B8B5117D84F2}" type="presParOf" srcId="{25392C72-6469-48DE-8DC6-211DC77A785E}" destId="{E1EB7873-2FDD-4D6E-A827-4F8AAE7A5DA0}" srcOrd="0" destOrd="0" presId="urn:microsoft.com/office/officeart/2008/layout/VerticalCurvedList"/>
    <dgm:cxn modelId="{DB499ADE-DB49-4E07-8C36-6FCDA546D8EB}" type="presParOf" srcId="{4E8FC469-0511-4855-BC9D-601CDEEB5D6B}" destId="{4C5FDBFF-0B2E-4A4C-8F43-A6D65C45B50B}" srcOrd="5" destOrd="0" presId="urn:microsoft.com/office/officeart/2008/layout/VerticalCurvedList"/>
    <dgm:cxn modelId="{09436B33-82F0-40A3-97D9-4CE268372E69}" type="presParOf" srcId="{4E8FC469-0511-4855-BC9D-601CDEEB5D6B}" destId="{7ACCE4CE-6DD5-42AC-80D1-18EA70B7812F}" srcOrd="6" destOrd="0" presId="urn:microsoft.com/office/officeart/2008/layout/VerticalCurvedList"/>
    <dgm:cxn modelId="{ACAE1C17-C32C-4E15-8B6E-79D12D0F185F}" type="presParOf" srcId="{7ACCE4CE-6DD5-42AC-80D1-18EA70B7812F}" destId="{43C9E16B-4E18-4DB0-AA78-1B4BC3A2B11A}" srcOrd="0" destOrd="0" presId="urn:microsoft.com/office/officeart/2008/layout/VerticalCurvedList"/>
    <dgm:cxn modelId="{0329AAFE-B66F-4A0C-A05F-528AF620156D}" type="presParOf" srcId="{4E8FC469-0511-4855-BC9D-601CDEEB5D6B}" destId="{12AE2344-F3CD-49EA-A5C3-A9C02BA2E942}" srcOrd="7" destOrd="0" presId="urn:microsoft.com/office/officeart/2008/layout/VerticalCurvedList"/>
    <dgm:cxn modelId="{57946EAE-1BA2-4043-A9DA-B8502AC47BEB}" type="presParOf" srcId="{4E8FC469-0511-4855-BC9D-601CDEEB5D6B}" destId="{37283749-524B-4822-BCC9-699B8A578F5A}" srcOrd="8" destOrd="0" presId="urn:microsoft.com/office/officeart/2008/layout/VerticalCurvedList"/>
    <dgm:cxn modelId="{1580ACAD-EEB5-4FED-AA4B-DD837B81ED08}" type="presParOf" srcId="{37283749-524B-4822-BCC9-699B8A578F5A}" destId="{C45EDF77-C4D3-4C79-A44A-2F66470004B7}"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05029C-E477-4515-BCBA-4C91D5FDA2A5}">
      <dsp:nvSpPr>
        <dsp:cNvPr id="0" name=""/>
        <dsp:cNvSpPr/>
      </dsp:nvSpPr>
      <dsp:spPr>
        <a:xfrm>
          <a:off x="0" y="334616"/>
          <a:ext cx="10790610" cy="453600"/>
        </a:xfrm>
        <a:prstGeom prst="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8A2EB32-3F7D-4B77-B5B3-97A09DF62433}">
      <dsp:nvSpPr>
        <dsp:cNvPr id="0" name=""/>
        <dsp:cNvSpPr/>
      </dsp:nvSpPr>
      <dsp:spPr>
        <a:xfrm>
          <a:off x="539530" y="68936"/>
          <a:ext cx="8161554" cy="53136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5502" tIns="0" rIns="285502" bIns="0" numCol="1" spcCol="1270" anchor="ctr" anchorCtr="0">
          <a:noAutofit/>
        </a:bodyPr>
        <a:lstStyle/>
        <a:p>
          <a:pPr marL="0" lvl="0" indent="0" algn="l" defTabSz="889000">
            <a:lnSpc>
              <a:spcPct val="90000"/>
            </a:lnSpc>
            <a:spcBef>
              <a:spcPct val="0"/>
            </a:spcBef>
            <a:spcAft>
              <a:spcPct val="35000"/>
            </a:spcAft>
            <a:buNone/>
          </a:pPr>
          <a:r>
            <a:rPr lang="en-US" sz="2000" kern="1200" dirty="0"/>
            <a:t>Parkinson's disease</a:t>
          </a:r>
          <a:r>
            <a:rPr lang="pl-PL" sz="2000" kern="1200" dirty="0"/>
            <a:t>- </a:t>
          </a:r>
          <a:r>
            <a:rPr lang="pl-PL" sz="2000" kern="1200" dirty="0" err="1"/>
            <a:t>introduction</a:t>
          </a:r>
          <a:endParaRPr lang="pl-PL" sz="2000" kern="1200" dirty="0"/>
        </a:p>
      </dsp:txBody>
      <dsp:txXfrm>
        <a:off x="565469" y="94875"/>
        <a:ext cx="8109676" cy="479482"/>
      </dsp:txXfrm>
    </dsp:sp>
    <dsp:sp modelId="{3F3FBD00-3066-4882-A779-6BE05091F2B5}">
      <dsp:nvSpPr>
        <dsp:cNvPr id="0" name=""/>
        <dsp:cNvSpPr/>
      </dsp:nvSpPr>
      <dsp:spPr>
        <a:xfrm>
          <a:off x="0" y="1151096"/>
          <a:ext cx="10790610" cy="453600"/>
        </a:xfrm>
        <a:prstGeom prst="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7442E0A-AB7C-4FF9-A6F7-9DE6660F752A}">
      <dsp:nvSpPr>
        <dsp:cNvPr id="0" name=""/>
        <dsp:cNvSpPr/>
      </dsp:nvSpPr>
      <dsp:spPr>
        <a:xfrm>
          <a:off x="539530" y="885416"/>
          <a:ext cx="8161554" cy="53136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5502" tIns="0" rIns="285502" bIns="0" numCol="1" spcCol="1270" anchor="ctr" anchorCtr="0">
          <a:noAutofit/>
        </a:bodyPr>
        <a:lstStyle/>
        <a:p>
          <a:pPr marL="0" lvl="0" indent="0" algn="l" defTabSz="889000">
            <a:lnSpc>
              <a:spcPct val="90000"/>
            </a:lnSpc>
            <a:spcBef>
              <a:spcPct val="0"/>
            </a:spcBef>
            <a:spcAft>
              <a:spcPct val="35000"/>
            </a:spcAft>
            <a:buNone/>
          </a:pPr>
          <a:r>
            <a:rPr lang="en-US" sz="2000" kern="1200" dirty="0"/>
            <a:t>The role of metals in Parkinson's disease - a review of current research</a:t>
          </a:r>
          <a:endParaRPr lang="pl-PL" sz="2000" kern="1200" dirty="0"/>
        </a:p>
      </dsp:txBody>
      <dsp:txXfrm>
        <a:off x="565469" y="911355"/>
        <a:ext cx="8109676" cy="479482"/>
      </dsp:txXfrm>
    </dsp:sp>
    <dsp:sp modelId="{E69195ED-607B-492C-A0EF-B015BD0AD4E2}">
      <dsp:nvSpPr>
        <dsp:cNvPr id="0" name=""/>
        <dsp:cNvSpPr/>
      </dsp:nvSpPr>
      <dsp:spPr>
        <a:xfrm>
          <a:off x="0" y="1967576"/>
          <a:ext cx="10790610" cy="453600"/>
        </a:xfrm>
        <a:prstGeom prst="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2B95B76-F232-44AA-8B38-C1947D6F1E73}">
      <dsp:nvSpPr>
        <dsp:cNvPr id="0" name=""/>
        <dsp:cNvSpPr/>
      </dsp:nvSpPr>
      <dsp:spPr>
        <a:xfrm>
          <a:off x="539530" y="1701896"/>
          <a:ext cx="8161554" cy="53136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5502" tIns="0" rIns="285502" bIns="0" numCol="1" spcCol="1270" anchor="ctr" anchorCtr="0">
          <a:noAutofit/>
        </a:bodyPr>
        <a:lstStyle/>
        <a:p>
          <a:pPr marL="0" lvl="0" indent="0" algn="l" defTabSz="889000">
            <a:lnSpc>
              <a:spcPct val="90000"/>
            </a:lnSpc>
            <a:spcBef>
              <a:spcPct val="0"/>
            </a:spcBef>
            <a:spcAft>
              <a:spcPct val="35000"/>
            </a:spcAft>
            <a:buNone/>
          </a:pPr>
          <a:r>
            <a:rPr lang="pl-PL" sz="2000" kern="1200" dirty="0" err="1"/>
            <a:t>Scientific</a:t>
          </a:r>
          <a:r>
            <a:rPr lang="pl-PL" sz="2000" kern="1200" dirty="0"/>
            <a:t> </a:t>
          </a:r>
          <a:r>
            <a:rPr lang="pl-PL" sz="2000" kern="1200" dirty="0" err="1"/>
            <a:t>research</a:t>
          </a:r>
          <a:r>
            <a:rPr lang="pl-PL" sz="2000" kern="1200" dirty="0"/>
            <a:t> plan and </a:t>
          </a:r>
          <a:r>
            <a:rPr lang="pl-PL" sz="2000" kern="1200" dirty="0" err="1"/>
            <a:t>implemented</a:t>
          </a:r>
          <a:r>
            <a:rPr lang="pl-PL" sz="2000" kern="1200" dirty="0"/>
            <a:t> </a:t>
          </a:r>
          <a:r>
            <a:rPr lang="pl-PL" sz="2000" kern="1200" dirty="0" err="1"/>
            <a:t>activities</a:t>
          </a:r>
          <a:endParaRPr lang="pl-PL" sz="2000" kern="1200" dirty="0"/>
        </a:p>
      </dsp:txBody>
      <dsp:txXfrm>
        <a:off x="565469" y="1727835"/>
        <a:ext cx="8109676" cy="479482"/>
      </dsp:txXfrm>
    </dsp:sp>
    <dsp:sp modelId="{2AA963F5-B095-4550-A0EE-9F9A314B5B05}">
      <dsp:nvSpPr>
        <dsp:cNvPr id="0" name=""/>
        <dsp:cNvSpPr/>
      </dsp:nvSpPr>
      <dsp:spPr>
        <a:xfrm>
          <a:off x="0" y="2784056"/>
          <a:ext cx="10790610" cy="453600"/>
        </a:xfrm>
        <a:prstGeom prst="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EF5467F-A81F-4B8F-A30C-06863118032F}">
      <dsp:nvSpPr>
        <dsp:cNvPr id="0" name=""/>
        <dsp:cNvSpPr/>
      </dsp:nvSpPr>
      <dsp:spPr>
        <a:xfrm>
          <a:off x="539530" y="2518376"/>
          <a:ext cx="8161554" cy="53136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5502" tIns="0" rIns="285502" bIns="0" numCol="1" spcCol="1270" anchor="ctr" anchorCtr="0">
          <a:noAutofit/>
        </a:bodyPr>
        <a:lstStyle/>
        <a:p>
          <a:pPr marL="0" lvl="0" indent="0" algn="l" defTabSz="889000">
            <a:lnSpc>
              <a:spcPct val="90000"/>
            </a:lnSpc>
            <a:spcBef>
              <a:spcPct val="0"/>
            </a:spcBef>
            <a:spcAft>
              <a:spcPct val="35000"/>
            </a:spcAft>
            <a:buNone/>
          </a:pPr>
          <a:r>
            <a:rPr lang="en-US" sz="2000" kern="1200" dirty="0"/>
            <a:t>Methodology - sample preparation and principle of operation of ICP-MS</a:t>
          </a:r>
          <a:endParaRPr lang="pl-PL" sz="2000" kern="1200" dirty="0"/>
        </a:p>
      </dsp:txBody>
      <dsp:txXfrm>
        <a:off x="565469" y="2544315"/>
        <a:ext cx="8109676" cy="479482"/>
      </dsp:txXfrm>
    </dsp:sp>
    <dsp:sp modelId="{8F60AC5C-BE46-4C02-9E74-8AE13D055D90}">
      <dsp:nvSpPr>
        <dsp:cNvPr id="0" name=""/>
        <dsp:cNvSpPr/>
      </dsp:nvSpPr>
      <dsp:spPr>
        <a:xfrm>
          <a:off x="0" y="3600536"/>
          <a:ext cx="10790610" cy="453600"/>
        </a:xfrm>
        <a:prstGeom prst="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233A1AA-82A8-4F43-82C9-BD4B0981525C}">
      <dsp:nvSpPr>
        <dsp:cNvPr id="0" name=""/>
        <dsp:cNvSpPr/>
      </dsp:nvSpPr>
      <dsp:spPr>
        <a:xfrm>
          <a:off x="539530" y="3334856"/>
          <a:ext cx="8161554" cy="53136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5502" tIns="0" rIns="285502" bIns="0" numCol="1" spcCol="1270" anchor="ctr" anchorCtr="0">
          <a:noAutofit/>
        </a:bodyPr>
        <a:lstStyle/>
        <a:p>
          <a:pPr marL="0" lvl="0" indent="0" algn="l" defTabSz="889000">
            <a:lnSpc>
              <a:spcPct val="90000"/>
            </a:lnSpc>
            <a:spcBef>
              <a:spcPct val="0"/>
            </a:spcBef>
            <a:spcAft>
              <a:spcPct val="35000"/>
            </a:spcAft>
            <a:buNone/>
          </a:pPr>
          <a:r>
            <a:rPr lang="pl-PL" sz="2000" kern="1200" dirty="0" err="1"/>
            <a:t>Experience</a:t>
          </a:r>
          <a:r>
            <a:rPr lang="pl-PL" sz="2000" kern="1200" dirty="0"/>
            <a:t> </a:t>
          </a:r>
          <a:r>
            <a:rPr lang="pl-PL" sz="2000" kern="1200" dirty="0" err="1"/>
            <a:t>improving</a:t>
          </a:r>
          <a:r>
            <a:rPr lang="pl-PL" sz="2000" kern="1200" dirty="0"/>
            <a:t> </a:t>
          </a:r>
          <a:r>
            <a:rPr lang="pl-PL" sz="2000" kern="1200" dirty="0" err="1"/>
            <a:t>measurement</a:t>
          </a:r>
          <a:r>
            <a:rPr lang="pl-PL" sz="2000" kern="1200" dirty="0"/>
            <a:t> </a:t>
          </a:r>
          <a:r>
            <a:rPr lang="pl-PL" sz="2000" kern="1200" dirty="0" err="1"/>
            <a:t>results</a:t>
          </a:r>
          <a:endParaRPr lang="pl-PL" sz="2000" kern="1200" dirty="0"/>
        </a:p>
      </dsp:txBody>
      <dsp:txXfrm>
        <a:off x="565469" y="3360795"/>
        <a:ext cx="8109676" cy="479482"/>
      </dsp:txXfrm>
    </dsp:sp>
    <dsp:sp modelId="{22D7C33C-DD02-483B-8707-DAEC700B724D}">
      <dsp:nvSpPr>
        <dsp:cNvPr id="0" name=""/>
        <dsp:cNvSpPr/>
      </dsp:nvSpPr>
      <dsp:spPr>
        <a:xfrm>
          <a:off x="0" y="4417016"/>
          <a:ext cx="10790610" cy="453600"/>
        </a:xfrm>
        <a:prstGeom prst="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1E42640-1FF5-41BA-A916-2F44DA12D3E9}">
      <dsp:nvSpPr>
        <dsp:cNvPr id="0" name=""/>
        <dsp:cNvSpPr/>
      </dsp:nvSpPr>
      <dsp:spPr>
        <a:xfrm>
          <a:off x="539530" y="4151336"/>
          <a:ext cx="8161554" cy="53136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5502" tIns="0" rIns="285502" bIns="0" numCol="1" spcCol="1270" anchor="ctr" anchorCtr="0">
          <a:noAutofit/>
        </a:bodyPr>
        <a:lstStyle/>
        <a:p>
          <a:pPr marL="0" lvl="0" indent="0" algn="l" defTabSz="889000">
            <a:lnSpc>
              <a:spcPct val="90000"/>
            </a:lnSpc>
            <a:spcBef>
              <a:spcPct val="0"/>
            </a:spcBef>
            <a:spcAft>
              <a:spcPct val="35000"/>
            </a:spcAft>
            <a:buNone/>
          </a:pPr>
          <a:r>
            <a:rPr lang="pl-PL" sz="2000" kern="1200" dirty="0" err="1"/>
            <a:t>Current</a:t>
          </a:r>
          <a:r>
            <a:rPr lang="pl-PL" sz="2000" kern="1200" dirty="0"/>
            <a:t> </a:t>
          </a:r>
          <a:r>
            <a:rPr lang="pl-PL" sz="2000" kern="1200" dirty="0" err="1"/>
            <a:t>research</a:t>
          </a:r>
          <a:r>
            <a:rPr lang="pl-PL" sz="2000" kern="1200" dirty="0"/>
            <a:t> </a:t>
          </a:r>
          <a:r>
            <a:rPr lang="pl-PL" sz="2000" kern="1200" dirty="0" err="1"/>
            <a:t>results</a:t>
          </a:r>
          <a:endParaRPr lang="pl-PL" sz="2000" kern="1200" dirty="0"/>
        </a:p>
      </dsp:txBody>
      <dsp:txXfrm>
        <a:off x="565469" y="4177275"/>
        <a:ext cx="8109676" cy="479482"/>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08AF3A-7F6C-40F2-A2D3-1C4D60F49680}">
      <dsp:nvSpPr>
        <dsp:cNvPr id="0" name=""/>
        <dsp:cNvSpPr/>
      </dsp:nvSpPr>
      <dsp:spPr>
        <a:xfrm>
          <a:off x="-7071577" y="-1089727"/>
          <a:ext cx="8483685" cy="8483685"/>
        </a:xfrm>
        <a:prstGeom prst="blockArc">
          <a:avLst>
            <a:gd name="adj1" fmla="val 18900000"/>
            <a:gd name="adj2" fmla="val 2700000"/>
            <a:gd name="adj3" fmla="val 255"/>
          </a:avLst>
        </a:pr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15BD2FA-E765-4966-A3E8-C25DC3C77480}">
      <dsp:nvSpPr>
        <dsp:cNvPr id="0" name=""/>
        <dsp:cNvSpPr/>
      </dsp:nvSpPr>
      <dsp:spPr>
        <a:xfrm>
          <a:off x="1158875" y="679433"/>
          <a:ext cx="10923418" cy="2243370"/>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9538" tIns="50800" rIns="50800" bIns="50800" numCol="1" spcCol="1270" anchor="t" anchorCtr="0">
          <a:noAutofit/>
        </a:bodyPr>
        <a:lstStyle/>
        <a:p>
          <a:pPr marL="0" lvl="0" indent="0" algn="l" defTabSz="889000">
            <a:lnSpc>
              <a:spcPct val="90000"/>
            </a:lnSpc>
            <a:spcBef>
              <a:spcPct val="0"/>
            </a:spcBef>
            <a:spcAft>
              <a:spcPct val="35000"/>
            </a:spcAft>
            <a:buNone/>
          </a:pPr>
          <a:br>
            <a:rPr lang="pl-PL" sz="2000" kern="1200" cap="none" dirty="0"/>
          </a:br>
          <a:r>
            <a:rPr lang="en-US" sz="2000" kern="1200" cap="none" dirty="0"/>
            <a:t>Based on current research findings, differences have been observed in the concentrations of the following elements:</a:t>
          </a:r>
          <a:endParaRPr lang="pl-PL" sz="2000" kern="1200" cap="none" dirty="0"/>
        </a:p>
        <a:p>
          <a:pPr marL="228600" lvl="1" indent="-228600" algn="l" defTabSz="889000">
            <a:lnSpc>
              <a:spcPct val="90000"/>
            </a:lnSpc>
            <a:spcBef>
              <a:spcPct val="0"/>
            </a:spcBef>
            <a:spcAft>
              <a:spcPct val="15000"/>
            </a:spcAft>
            <a:buChar char="•"/>
          </a:pPr>
          <a:r>
            <a:rPr lang="en-US" sz="2000" kern="1200" cap="none" dirty="0"/>
            <a:t>Manganese (Mn) and arsenic (As) – environmental exposure to these metals may increase the risk of developing Parkinson's disease.</a:t>
          </a:r>
          <a:endParaRPr lang="pl-PL" sz="2000" kern="1200" cap="none" dirty="0"/>
        </a:p>
        <a:p>
          <a:pPr marL="228600" lvl="1" indent="-228600" algn="l" defTabSz="889000">
            <a:lnSpc>
              <a:spcPct val="90000"/>
            </a:lnSpc>
            <a:spcBef>
              <a:spcPct val="0"/>
            </a:spcBef>
            <a:spcAft>
              <a:spcPct val="15000"/>
            </a:spcAft>
            <a:buChar char="•"/>
          </a:pPr>
          <a:r>
            <a:rPr lang="en-US" sz="2000" kern="1200" cap="none" dirty="0"/>
            <a:t>Lithium (Li) – exhibits neuroprotective effects.</a:t>
          </a:r>
          <a:br>
            <a:rPr lang="pl-PL" sz="1800" kern="1200" cap="none" dirty="0"/>
          </a:br>
          <a:endParaRPr lang="pl-PL" sz="1800" kern="1200" cap="none" dirty="0"/>
        </a:p>
      </dsp:txBody>
      <dsp:txXfrm>
        <a:off x="1158875" y="679433"/>
        <a:ext cx="10923418" cy="2243370"/>
      </dsp:txXfrm>
    </dsp:sp>
    <dsp:sp modelId="{5A2DDCD0-8DAA-4B9B-BCFE-0A32CCB605B2}">
      <dsp:nvSpPr>
        <dsp:cNvPr id="0" name=""/>
        <dsp:cNvSpPr/>
      </dsp:nvSpPr>
      <dsp:spPr>
        <a:xfrm>
          <a:off x="33254" y="675498"/>
          <a:ext cx="2251240" cy="2251240"/>
        </a:xfrm>
        <a:prstGeom prst="ellipse">
          <a:avLst/>
        </a:prstGeom>
        <a:solidFill>
          <a:schemeClr val="l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6AA527D-648D-4E23-9B49-03DFEBD7DE05}">
      <dsp:nvSpPr>
        <dsp:cNvPr id="0" name=""/>
        <dsp:cNvSpPr/>
      </dsp:nvSpPr>
      <dsp:spPr>
        <a:xfrm>
          <a:off x="1158875" y="3366856"/>
          <a:ext cx="10923418" cy="2272510"/>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9538" tIns="50800" rIns="50800" bIns="50800" numCol="1" spcCol="1270" anchor="ctr" anchorCtr="0">
          <a:noAutofit/>
        </a:bodyPr>
        <a:lstStyle/>
        <a:p>
          <a:pPr marL="0" lvl="0" indent="0" algn="l" defTabSz="889000">
            <a:lnSpc>
              <a:spcPct val="90000"/>
            </a:lnSpc>
            <a:spcBef>
              <a:spcPct val="0"/>
            </a:spcBef>
            <a:spcAft>
              <a:spcPct val="35000"/>
            </a:spcAft>
            <a:buNone/>
          </a:pPr>
          <a:r>
            <a:rPr lang="en-US" sz="2000" kern="1200" cap="none" dirty="0"/>
            <a:t>Although there is no data indicating disturbances in the concentrations of these metals in biological samples, several publications link them to the development of Parkinson's disease.</a:t>
          </a:r>
          <a:r>
            <a:rPr lang="pl-PL" sz="2000" kern="1200" cap="none" dirty="0"/>
            <a:t> </a:t>
          </a:r>
        </a:p>
      </dsp:txBody>
      <dsp:txXfrm>
        <a:off x="1158875" y="3366856"/>
        <a:ext cx="10923418" cy="2272510"/>
      </dsp:txXfrm>
    </dsp:sp>
    <dsp:sp modelId="{B575237E-208A-4700-87BB-13EA53D2A11B}">
      <dsp:nvSpPr>
        <dsp:cNvPr id="0" name=""/>
        <dsp:cNvSpPr/>
      </dsp:nvSpPr>
      <dsp:spPr>
        <a:xfrm>
          <a:off x="33254" y="3377491"/>
          <a:ext cx="2251240" cy="2251240"/>
        </a:xfrm>
        <a:prstGeom prst="ellipse">
          <a:avLst/>
        </a:prstGeom>
        <a:solidFill>
          <a:schemeClr val="l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4CADD0-ABAD-4802-985E-89F27DB1D720}">
      <dsp:nvSpPr>
        <dsp:cNvPr id="0" name=""/>
        <dsp:cNvSpPr/>
      </dsp:nvSpPr>
      <dsp:spPr>
        <a:xfrm>
          <a:off x="4370704" y="2988320"/>
          <a:ext cx="114059" cy="473407"/>
        </a:xfrm>
        <a:custGeom>
          <a:avLst/>
          <a:gdLst/>
          <a:ahLst/>
          <a:cxnLst/>
          <a:rect l="0" t="0" r="0" b="0"/>
          <a:pathLst>
            <a:path>
              <a:moveTo>
                <a:pt x="0" y="0"/>
              </a:moveTo>
              <a:lnTo>
                <a:pt x="0" y="473407"/>
              </a:lnTo>
              <a:lnTo>
                <a:pt x="114059" y="473407"/>
              </a:lnTo>
            </a:path>
          </a:pathLst>
        </a:custGeom>
        <a:noFill/>
        <a:ln w="1905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C7F0FA6-83A5-46C5-9CF6-034CC3893139}">
      <dsp:nvSpPr>
        <dsp:cNvPr id="0" name=""/>
        <dsp:cNvSpPr/>
      </dsp:nvSpPr>
      <dsp:spPr>
        <a:xfrm>
          <a:off x="2744130" y="2037918"/>
          <a:ext cx="2145380" cy="301893"/>
        </a:xfrm>
        <a:custGeom>
          <a:avLst/>
          <a:gdLst/>
          <a:ahLst/>
          <a:cxnLst/>
          <a:rect l="0" t="0" r="0" b="0"/>
          <a:pathLst>
            <a:path>
              <a:moveTo>
                <a:pt x="0" y="0"/>
              </a:moveTo>
              <a:lnTo>
                <a:pt x="0" y="165706"/>
              </a:lnTo>
              <a:lnTo>
                <a:pt x="2145380" y="165706"/>
              </a:lnTo>
              <a:lnTo>
                <a:pt x="2145380" y="301893"/>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A2D67C8-FA9D-48F1-99A5-7F5AF54E7E16}">
      <dsp:nvSpPr>
        <dsp:cNvPr id="0" name=""/>
        <dsp:cNvSpPr/>
      </dsp:nvSpPr>
      <dsp:spPr>
        <a:xfrm>
          <a:off x="2275430" y="2988320"/>
          <a:ext cx="223134" cy="1376825"/>
        </a:xfrm>
        <a:custGeom>
          <a:avLst/>
          <a:gdLst/>
          <a:ahLst/>
          <a:cxnLst/>
          <a:rect l="0" t="0" r="0" b="0"/>
          <a:pathLst>
            <a:path>
              <a:moveTo>
                <a:pt x="0" y="0"/>
              </a:moveTo>
              <a:lnTo>
                <a:pt x="0" y="1376825"/>
              </a:lnTo>
              <a:lnTo>
                <a:pt x="223134" y="1376825"/>
              </a:lnTo>
            </a:path>
          </a:pathLst>
        </a:custGeom>
        <a:noFill/>
        <a:ln w="1905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2D9132A-EDF7-4955-B862-50081C3576D1}">
      <dsp:nvSpPr>
        <dsp:cNvPr id="0" name=""/>
        <dsp:cNvSpPr/>
      </dsp:nvSpPr>
      <dsp:spPr>
        <a:xfrm>
          <a:off x="2275430" y="2988320"/>
          <a:ext cx="223134" cy="901922"/>
        </a:xfrm>
        <a:custGeom>
          <a:avLst/>
          <a:gdLst/>
          <a:ahLst/>
          <a:cxnLst/>
          <a:rect l="0" t="0" r="0" b="0"/>
          <a:pathLst>
            <a:path>
              <a:moveTo>
                <a:pt x="0" y="0"/>
              </a:moveTo>
              <a:lnTo>
                <a:pt x="0" y="901922"/>
              </a:lnTo>
              <a:lnTo>
                <a:pt x="223134" y="901922"/>
              </a:lnTo>
            </a:path>
          </a:pathLst>
        </a:custGeom>
        <a:noFill/>
        <a:ln w="1905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4C0F2F4-1E43-4BB9-9B4E-42C132E99B77}">
      <dsp:nvSpPr>
        <dsp:cNvPr id="0" name=""/>
        <dsp:cNvSpPr/>
      </dsp:nvSpPr>
      <dsp:spPr>
        <a:xfrm>
          <a:off x="2275430" y="2988320"/>
          <a:ext cx="208348" cy="473407"/>
        </a:xfrm>
        <a:custGeom>
          <a:avLst/>
          <a:gdLst/>
          <a:ahLst/>
          <a:cxnLst/>
          <a:rect l="0" t="0" r="0" b="0"/>
          <a:pathLst>
            <a:path>
              <a:moveTo>
                <a:pt x="0" y="0"/>
              </a:moveTo>
              <a:lnTo>
                <a:pt x="0" y="473407"/>
              </a:lnTo>
              <a:lnTo>
                <a:pt x="208348" y="473407"/>
              </a:lnTo>
            </a:path>
          </a:pathLst>
        </a:custGeom>
        <a:noFill/>
        <a:ln w="1905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4B38551-05D0-48D7-A5DF-28A6DD5C808E}">
      <dsp:nvSpPr>
        <dsp:cNvPr id="0" name=""/>
        <dsp:cNvSpPr/>
      </dsp:nvSpPr>
      <dsp:spPr>
        <a:xfrm>
          <a:off x="2744130" y="2037918"/>
          <a:ext cx="244508" cy="301893"/>
        </a:xfrm>
        <a:custGeom>
          <a:avLst/>
          <a:gdLst/>
          <a:ahLst/>
          <a:cxnLst/>
          <a:rect l="0" t="0" r="0" b="0"/>
          <a:pathLst>
            <a:path>
              <a:moveTo>
                <a:pt x="0" y="0"/>
              </a:moveTo>
              <a:lnTo>
                <a:pt x="0" y="165706"/>
              </a:lnTo>
              <a:lnTo>
                <a:pt x="244508" y="165706"/>
              </a:lnTo>
              <a:lnTo>
                <a:pt x="244508" y="301893"/>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732BD30-8BB9-43C8-9637-D19CA86DE636}">
      <dsp:nvSpPr>
        <dsp:cNvPr id="0" name=""/>
        <dsp:cNvSpPr/>
      </dsp:nvSpPr>
      <dsp:spPr>
        <a:xfrm>
          <a:off x="230775" y="2988320"/>
          <a:ext cx="206558" cy="1376825"/>
        </a:xfrm>
        <a:custGeom>
          <a:avLst/>
          <a:gdLst/>
          <a:ahLst/>
          <a:cxnLst/>
          <a:rect l="0" t="0" r="0" b="0"/>
          <a:pathLst>
            <a:path>
              <a:moveTo>
                <a:pt x="0" y="0"/>
              </a:moveTo>
              <a:lnTo>
                <a:pt x="0" y="1376825"/>
              </a:lnTo>
              <a:lnTo>
                <a:pt x="206558" y="1376825"/>
              </a:lnTo>
            </a:path>
          </a:pathLst>
        </a:custGeom>
        <a:noFill/>
        <a:ln w="1905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FCCEC2C-4CBD-4D1E-8249-4252D61EBE76}">
      <dsp:nvSpPr>
        <dsp:cNvPr id="0" name=""/>
        <dsp:cNvSpPr/>
      </dsp:nvSpPr>
      <dsp:spPr>
        <a:xfrm>
          <a:off x="230775" y="2988320"/>
          <a:ext cx="221344" cy="901922"/>
        </a:xfrm>
        <a:custGeom>
          <a:avLst/>
          <a:gdLst/>
          <a:ahLst/>
          <a:cxnLst/>
          <a:rect l="0" t="0" r="0" b="0"/>
          <a:pathLst>
            <a:path>
              <a:moveTo>
                <a:pt x="0" y="0"/>
              </a:moveTo>
              <a:lnTo>
                <a:pt x="0" y="901922"/>
              </a:lnTo>
              <a:lnTo>
                <a:pt x="221344" y="901922"/>
              </a:lnTo>
            </a:path>
          </a:pathLst>
        </a:custGeom>
        <a:noFill/>
        <a:ln w="1905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F14A0E5-17A7-4158-A09C-67EBF52B76D4}">
      <dsp:nvSpPr>
        <dsp:cNvPr id="0" name=""/>
        <dsp:cNvSpPr/>
      </dsp:nvSpPr>
      <dsp:spPr>
        <a:xfrm>
          <a:off x="230775" y="2988320"/>
          <a:ext cx="213951" cy="481053"/>
        </a:xfrm>
        <a:custGeom>
          <a:avLst/>
          <a:gdLst/>
          <a:ahLst/>
          <a:cxnLst/>
          <a:rect l="0" t="0" r="0" b="0"/>
          <a:pathLst>
            <a:path>
              <a:moveTo>
                <a:pt x="0" y="0"/>
              </a:moveTo>
              <a:lnTo>
                <a:pt x="0" y="481053"/>
              </a:lnTo>
              <a:lnTo>
                <a:pt x="213951" y="481053"/>
              </a:lnTo>
            </a:path>
          </a:pathLst>
        </a:custGeom>
        <a:noFill/>
        <a:ln w="1905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D772E2A-860D-4B1E-9D6E-87A9CFF8ABD9}">
      <dsp:nvSpPr>
        <dsp:cNvPr id="0" name=""/>
        <dsp:cNvSpPr/>
      </dsp:nvSpPr>
      <dsp:spPr>
        <a:xfrm>
          <a:off x="939210" y="2037918"/>
          <a:ext cx="1804919" cy="301893"/>
        </a:xfrm>
        <a:custGeom>
          <a:avLst/>
          <a:gdLst/>
          <a:ahLst/>
          <a:cxnLst/>
          <a:rect l="0" t="0" r="0" b="0"/>
          <a:pathLst>
            <a:path>
              <a:moveTo>
                <a:pt x="1804919" y="0"/>
              </a:moveTo>
              <a:lnTo>
                <a:pt x="1804919" y="165706"/>
              </a:lnTo>
              <a:lnTo>
                <a:pt x="0" y="165706"/>
              </a:lnTo>
              <a:lnTo>
                <a:pt x="0" y="301893"/>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7947403-0144-4AEB-8EA8-53A08FA4F275}">
      <dsp:nvSpPr>
        <dsp:cNvPr id="0" name=""/>
        <dsp:cNvSpPr/>
      </dsp:nvSpPr>
      <dsp:spPr>
        <a:xfrm>
          <a:off x="683852" y="537744"/>
          <a:ext cx="4120556" cy="1500174"/>
        </a:xfrm>
        <a:prstGeom prst="rect">
          <a:avLst/>
        </a:prstGeom>
        <a:gradFill rotWithShape="0">
          <a:gsLst>
            <a:gs pos="0">
              <a:schemeClr val="accent1">
                <a:hueOff val="0"/>
                <a:satOff val="0"/>
                <a:lumOff val="0"/>
                <a:alphaOff val="0"/>
                <a:tint val="96000"/>
                <a:lumMod val="104000"/>
              </a:schemeClr>
            </a:gs>
            <a:gs pos="100000">
              <a:schemeClr val="accent1">
                <a:hueOff val="0"/>
                <a:satOff val="0"/>
                <a:lumOff val="0"/>
                <a:alphaOff val="0"/>
                <a:shade val="84000"/>
                <a:lumMod val="84000"/>
              </a:schemeClr>
            </a:gs>
          </a:gsLst>
          <a:lin ang="5400000" scaled="0"/>
        </a:gradFill>
        <a:ln>
          <a:noFill/>
        </a:ln>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pl-PL" sz="2400" kern="1200" dirty="0" err="1"/>
            <a:t>Observed</a:t>
          </a:r>
          <a:r>
            <a:rPr lang="pl-PL" sz="2400" kern="1200" dirty="0"/>
            <a:t> </a:t>
          </a:r>
          <a:r>
            <a:rPr lang="pl-PL" sz="2400" kern="1200" dirty="0" err="1"/>
            <a:t>Elemental</a:t>
          </a:r>
          <a:r>
            <a:rPr lang="pl-PL" sz="2400" kern="1200" dirty="0"/>
            <a:t> </a:t>
          </a:r>
          <a:r>
            <a:rPr lang="pl-PL" sz="2400" kern="1200" dirty="0" err="1"/>
            <a:t>Concentration</a:t>
          </a:r>
          <a:r>
            <a:rPr lang="pl-PL" sz="2400" kern="1200" dirty="0"/>
            <a:t> </a:t>
          </a:r>
          <a:r>
            <a:rPr lang="pl-PL" sz="2400" kern="1200" dirty="0" err="1"/>
            <a:t>Disruptions</a:t>
          </a:r>
          <a:r>
            <a:rPr lang="pl-PL" sz="2400" kern="1200" dirty="0"/>
            <a:t> in </a:t>
          </a:r>
          <a:r>
            <a:rPr lang="pl-PL" sz="2400" kern="1200" dirty="0" err="1"/>
            <a:t>Parkinson's</a:t>
          </a:r>
          <a:r>
            <a:rPr lang="pl-PL" sz="2400" kern="1200" dirty="0"/>
            <a:t> </a:t>
          </a:r>
          <a:r>
            <a:rPr lang="pl-PL" sz="2400" kern="1200" dirty="0" err="1"/>
            <a:t>Disease</a:t>
          </a:r>
          <a:r>
            <a:rPr lang="pl-PL" sz="2400" kern="1200" dirty="0"/>
            <a:t> </a:t>
          </a:r>
          <a:r>
            <a:rPr lang="pl-PL" sz="2400" kern="1200" dirty="0" err="1"/>
            <a:t>Patients</a:t>
          </a:r>
          <a:r>
            <a:rPr lang="pl-PL" sz="2400" kern="1200" dirty="0"/>
            <a:t> in</a:t>
          </a:r>
        </a:p>
      </dsp:txBody>
      <dsp:txXfrm>
        <a:off x="683852" y="537744"/>
        <a:ext cx="4120556" cy="1500174"/>
      </dsp:txXfrm>
    </dsp:sp>
    <dsp:sp modelId="{222CAD87-F357-4E8C-8D64-91F2DB0C9D4B}">
      <dsp:nvSpPr>
        <dsp:cNvPr id="0" name=""/>
        <dsp:cNvSpPr/>
      </dsp:nvSpPr>
      <dsp:spPr>
        <a:xfrm>
          <a:off x="53666" y="2339812"/>
          <a:ext cx="1771088" cy="648508"/>
        </a:xfrm>
        <a:prstGeom prst="rect">
          <a:avLst/>
        </a:prstGeom>
        <a:gradFill rotWithShape="0">
          <a:gsLst>
            <a:gs pos="0">
              <a:schemeClr val="accent1">
                <a:hueOff val="0"/>
                <a:satOff val="0"/>
                <a:lumOff val="0"/>
                <a:alphaOff val="0"/>
                <a:tint val="96000"/>
                <a:lumMod val="104000"/>
              </a:schemeClr>
            </a:gs>
            <a:gs pos="100000">
              <a:schemeClr val="accent1">
                <a:hueOff val="0"/>
                <a:satOff val="0"/>
                <a:lumOff val="0"/>
                <a:alphaOff val="0"/>
                <a:shade val="84000"/>
                <a:lumMod val="84000"/>
              </a:schemeClr>
            </a:gs>
          </a:gsLst>
          <a:lin ang="5400000" scaled="0"/>
        </a:gradFill>
        <a:ln>
          <a:noFill/>
        </a:ln>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pl-PL" sz="2000" kern="1200" dirty="0" err="1"/>
            <a:t>Cerebrospinal</a:t>
          </a:r>
          <a:r>
            <a:rPr lang="pl-PL" sz="2000" kern="1200" dirty="0"/>
            <a:t> Fluid</a:t>
          </a:r>
        </a:p>
      </dsp:txBody>
      <dsp:txXfrm>
        <a:off x="53666" y="2339812"/>
        <a:ext cx="1771088" cy="648508"/>
      </dsp:txXfrm>
    </dsp:sp>
    <dsp:sp modelId="{B7C5133D-1207-4C4B-A8F1-F77A2A1B10CB}">
      <dsp:nvSpPr>
        <dsp:cNvPr id="0" name=""/>
        <dsp:cNvSpPr/>
      </dsp:nvSpPr>
      <dsp:spPr>
        <a:xfrm>
          <a:off x="444726" y="3284805"/>
          <a:ext cx="1687496" cy="369137"/>
        </a:xfrm>
        <a:prstGeom prst="rect">
          <a:avLst/>
        </a:prstGeom>
        <a:gradFill rotWithShape="0">
          <a:gsLst>
            <a:gs pos="0">
              <a:schemeClr val="accent1">
                <a:hueOff val="0"/>
                <a:satOff val="0"/>
                <a:lumOff val="0"/>
                <a:alphaOff val="0"/>
                <a:tint val="96000"/>
                <a:lumMod val="104000"/>
              </a:schemeClr>
            </a:gs>
            <a:gs pos="100000">
              <a:schemeClr val="accent1">
                <a:hueOff val="0"/>
                <a:satOff val="0"/>
                <a:lumOff val="0"/>
                <a:alphaOff val="0"/>
                <a:shade val="84000"/>
                <a:lumMod val="84000"/>
              </a:schemeClr>
            </a:gs>
          </a:gsLst>
          <a:lin ang="5400000" scaled="0"/>
        </a:gradFill>
        <a:ln>
          <a:noFill/>
        </a:ln>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pl-PL" sz="2000" kern="1200" dirty="0" err="1"/>
            <a:t>Selenium</a:t>
          </a:r>
          <a:r>
            <a:rPr lang="pl-PL" sz="2000" kern="1200" dirty="0"/>
            <a:t> (Se)</a:t>
          </a:r>
          <a:endParaRPr lang="pl-PL" sz="2900" kern="1200" dirty="0"/>
        </a:p>
      </dsp:txBody>
      <dsp:txXfrm>
        <a:off x="444726" y="3284805"/>
        <a:ext cx="1687496" cy="369137"/>
      </dsp:txXfrm>
    </dsp:sp>
    <dsp:sp modelId="{0522CA0F-E6B4-40FC-87C9-F535D68D3678}">
      <dsp:nvSpPr>
        <dsp:cNvPr id="0" name=""/>
        <dsp:cNvSpPr/>
      </dsp:nvSpPr>
      <dsp:spPr>
        <a:xfrm>
          <a:off x="452119" y="3705674"/>
          <a:ext cx="1683203" cy="369137"/>
        </a:xfrm>
        <a:prstGeom prst="rect">
          <a:avLst/>
        </a:prstGeom>
        <a:gradFill rotWithShape="0">
          <a:gsLst>
            <a:gs pos="0">
              <a:schemeClr val="accent1">
                <a:hueOff val="0"/>
                <a:satOff val="0"/>
                <a:lumOff val="0"/>
                <a:alphaOff val="0"/>
                <a:tint val="96000"/>
                <a:lumMod val="104000"/>
              </a:schemeClr>
            </a:gs>
            <a:gs pos="100000">
              <a:schemeClr val="accent1">
                <a:hueOff val="0"/>
                <a:satOff val="0"/>
                <a:lumOff val="0"/>
                <a:alphaOff val="0"/>
                <a:shade val="84000"/>
                <a:lumMod val="84000"/>
              </a:schemeClr>
            </a:gs>
          </a:gsLst>
          <a:lin ang="5400000" scaled="0"/>
        </a:gradFill>
        <a:ln>
          <a:noFill/>
        </a:ln>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pl-PL" sz="2000" kern="1200" dirty="0"/>
            <a:t>Iron (Fe)</a:t>
          </a:r>
        </a:p>
      </dsp:txBody>
      <dsp:txXfrm>
        <a:off x="452119" y="3705674"/>
        <a:ext cx="1683203" cy="369137"/>
      </dsp:txXfrm>
    </dsp:sp>
    <dsp:sp modelId="{53943963-DD91-4019-B092-F84DBD00C489}">
      <dsp:nvSpPr>
        <dsp:cNvPr id="0" name=""/>
        <dsp:cNvSpPr/>
      </dsp:nvSpPr>
      <dsp:spPr>
        <a:xfrm>
          <a:off x="437333" y="4180577"/>
          <a:ext cx="1683203" cy="369137"/>
        </a:xfrm>
        <a:prstGeom prst="rect">
          <a:avLst/>
        </a:prstGeom>
        <a:gradFill rotWithShape="0">
          <a:gsLst>
            <a:gs pos="0">
              <a:schemeClr val="accent1">
                <a:hueOff val="0"/>
                <a:satOff val="0"/>
                <a:lumOff val="0"/>
                <a:alphaOff val="0"/>
                <a:tint val="96000"/>
                <a:lumMod val="104000"/>
              </a:schemeClr>
            </a:gs>
            <a:gs pos="100000">
              <a:schemeClr val="accent1">
                <a:hueOff val="0"/>
                <a:satOff val="0"/>
                <a:lumOff val="0"/>
                <a:alphaOff val="0"/>
                <a:shade val="84000"/>
                <a:lumMod val="84000"/>
              </a:schemeClr>
            </a:gs>
          </a:gsLst>
          <a:lin ang="5400000" scaled="0"/>
        </a:gradFill>
        <a:ln>
          <a:noFill/>
        </a:ln>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pl-PL" sz="2000" kern="1200" dirty="0" err="1"/>
            <a:t>Zinc</a:t>
          </a:r>
          <a:r>
            <a:rPr lang="pl-PL" sz="2000" kern="1200" dirty="0"/>
            <a:t> (Zn)</a:t>
          </a:r>
        </a:p>
      </dsp:txBody>
      <dsp:txXfrm>
        <a:off x="437333" y="4180577"/>
        <a:ext cx="1683203" cy="369137"/>
      </dsp:txXfrm>
    </dsp:sp>
    <dsp:sp modelId="{A2240F56-9F6B-4AB2-912A-55ED65CA8B1A}">
      <dsp:nvSpPr>
        <dsp:cNvPr id="0" name=""/>
        <dsp:cNvSpPr/>
      </dsp:nvSpPr>
      <dsp:spPr>
        <a:xfrm>
          <a:off x="2097128" y="2339812"/>
          <a:ext cx="1783021" cy="648508"/>
        </a:xfrm>
        <a:prstGeom prst="rect">
          <a:avLst/>
        </a:prstGeom>
        <a:gradFill rotWithShape="0">
          <a:gsLst>
            <a:gs pos="0">
              <a:schemeClr val="accent1">
                <a:hueOff val="0"/>
                <a:satOff val="0"/>
                <a:lumOff val="0"/>
                <a:alphaOff val="0"/>
                <a:tint val="96000"/>
                <a:lumMod val="104000"/>
              </a:schemeClr>
            </a:gs>
            <a:gs pos="100000">
              <a:schemeClr val="accent1">
                <a:hueOff val="0"/>
                <a:satOff val="0"/>
                <a:lumOff val="0"/>
                <a:alphaOff val="0"/>
                <a:shade val="84000"/>
                <a:lumMod val="84000"/>
              </a:schemeClr>
            </a:gs>
          </a:gsLst>
          <a:lin ang="5400000" scaled="0"/>
        </a:gradFill>
        <a:ln>
          <a:noFill/>
        </a:ln>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pl-PL" sz="2000" kern="1200" dirty="0"/>
            <a:t>Serum</a:t>
          </a:r>
        </a:p>
      </dsp:txBody>
      <dsp:txXfrm>
        <a:off x="2097128" y="2339812"/>
        <a:ext cx="1783021" cy="648508"/>
      </dsp:txXfrm>
    </dsp:sp>
    <dsp:sp modelId="{2E5D1578-39A1-491E-B424-687FA6AE5C89}">
      <dsp:nvSpPr>
        <dsp:cNvPr id="0" name=""/>
        <dsp:cNvSpPr/>
      </dsp:nvSpPr>
      <dsp:spPr>
        <a:xfrm>
          <a:off x="2483779" y="3277159"/>
          <a:ext cx="1749999" cy="369137"/>
        </a:xfrm>
        <a:prstGeom prst="rect">
          <a:avLst/>
        </a:prstGeom>
        <a:gradFill rotWithShape="0">
          <a:gsLst>
            <a:gs pos="0">
              <a:schemeClr val="accent1">
                <a:hueOff val="0"/>
                <a:satOff val="0"/>
                <a:lumOff val="0"/>
                <a:alphaOff val="0"/>
                <a:tint val="96000"/>
                <a:lumMod val="104000"/>
              </a:schemeClr>
            </a:gs>
            <a:gs pos="100000">
              <a:schemeClr val="accent1">
                <a:hueOff val="0"/>
                <a:satOff val="0"/>
                <a:lumOff val="0"/>
                <a:alphaOff val="0"/>
                <a:shade val="84000"/>
                <a:lumMod val="84000"/>
              </a:schemeClr>
            </a:gs>
          </a:gsLst>
          <a:lin ang="5400000" scaled="0"/>
        </a:gradFill>
        <a:ln>
          <a:noFill/>
        </a:ln>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pl-PL" sz="2000" kern="1200" dirty="0" err="1"/>
            <a:t>Copper</a:t>
          </a:r>
          <a:r>
            <a:rPr lang="pl-PL" sz="2000" kern="1200" dirty="0"/>
            <a:t> (Cu)</a:t>
          </a:r>
        </a:p>
      </dsp:txBody>
      <dsp:txXfrm>
        <a:off x="2483779" y="3277159"/>
        <a:ext cx="1749999" cy="369137"/>
      </dsp:txXfrm>
    </dsp:sp>
    <dsp:sp modelId="{D9552966-9AB4-4847-AADB-B89CCD227DA9}">
      <dsp:nvSpPr>
        <dsp:cNvPr id="0" name=""/>
        <dsp:cNvSpPr/>
      </dsp:nvSpPr>
      <dsp:spPr>
        <a:xfrm>
          <a:off x="2498565" y="3705674"/>
          <a:ext cx="1749999" cy="369137"/>
        </a:xfrm>
        <a:prstGeom prst="rect">
          <a:avLst/>
        </a:prstGeom>
        <a:gradFill rotWithShape="0">
          <a:gsLst>
            <a:gs pos="0">
              <a:schemeClr val="accent1">
                <a:hueOff val="0"/>
                <a:satOff val="0"/>
                <a:lumOff val="0"/>
                <a:alphaOff val="0"/>
                <a:tint val="96000"/>
                <a:lumMod val="104000"/>
              </a:schemeClr>
            </a:gs>
            <a:gs pos="100000">
              <a:schemeClr val="accent1">
                <a:hueOff val="0"/>
                <a:satOff val="0"/>
                <a:lumOff val="0"/>
                <a:alphaOff val="0"/>
                <a:shade val="84000"/>
                <a:lumMod val="84000"/>
              </a:schemeClr>
            </a:gs>
          </a:gsLst>
          <a:lin ang="5400000" scaled="0"/>
        </a:gradFill>
        <a:ln>
          <a:noFill/>
        </a:ln>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pl-PL" sz="2000" kern="1200" dirty="0"/>
            <a:t>Iron (Fe)</a:t>
          </a:r>
        </a:p>
      </dsp:txBody>
      <dsp:txXfrm>
        <a:off x="2498565" y="3705674"/>
        <a:ext cx="1749999" cy="369137"/>
      </dsp:txXfrm>
    </dsp:sp>
    <dsp:sp modelId="{D7111EE9-C760-445D-B793-61018828F4BD}">
      <dsp:nvSpPr>
        <dsp:cNvPr id="0" name=""/>
        <dsp:cNvSpPr/>
      </dsp:nvSpPr>
      <dsp:spPr>
        <a:xfrm>
          <a:off x="2498565" y="4180577"/>
          <a:ext cx="1749999" cy="369137"/>
        </a:xfrm>
        <a:prstGeom prst="rect">
          <a:avLst/>
        </a:prstGeom>
        <a:gradFill rotWithShape="0">
          <a:gsLst>
            <a:gs pos="0">
              <a:schemeClr val="accent1">
                <a:hueOff val="0"/>
                <a:satOff val="0"/>
                <a:lumOff val="0"/>
                <a:alphaOff val="0"/>
                <a:tint val="96000"/>
                <a:lumMod val="104000"/>
              </a:schemeClr>
            </a:gs>
            <a:gs pos="100000">
              <a:schemeClr val="accent1">
                <a:hueOff val="0"/>
                <a:satOff val="0"/>
                <a:lumOff val="0"/>
                <a:alphaOff val="0"/>
                <a:shade val="84000"/>
                <a:lumMod val="84000"/>
              </a:schemeClr>
            </a:gs>
          </a:gsLst>
          <a:lin ang="5400000" scaled="0"/>
        </a:gradFill>
        <a:ln>
          <a:noFill/>
        </a:ln>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pl-PL" sz="2000" kern="1200" dirty="0" err="1"/>
            <a:t>Zinc</a:t>
          </a:r>
          <a:r>
            <a:rPr lang="pl-PL" sz="2000" kern="1200" dirty="0"/>
            <a:t> (Zn)</a:t>
          </a:r>
        </a:p>
      </dsp:txBody>
      <dsp:txXfrm>
        <a:off x="2498565" y="4180577"/>
        <a:ext cx="1749999" cy="369137"/>
      </dsp:txXfrm>
    </dsp:sp>
    <dsp:sp modelId="{63870812-FE3A-42EE-94A4-A5C8723352CD}">
      <dsp:nvSpPr>
        <dsp:cNvPr id="0" name=""/>
        <dsp:cNvSpPr/>
      </dsp:nvSpPr>
      <dsp:spPr>
        <a:xfrm>
          <a:off x="4241002" y="2339812"/>
          <a:ext cx="1297016" cy="648508"/>
        </a:xfrm>
        <a:prstGeom prst="rect">
          <a:avLst/>
        </a:prstGeom>
        <a:gradFill rotWithShape="0">
          <a:gsLst>
            <a:gs pos="0">
              <a:schemeClr val="accent1">
                <a:hueOff val="0"/>
                <a:satOff val="0"/>
                <a:lumOff val="0"/>
                <a:alphaOff val="0"/>
                <a:tint val="96000"/>
                <a:lumMod val="104000"/>
              </a:schemeClr>
            </a:gs>
            <a:gs pos="100000">
              <a:schemeClr val="accent1">
                <a:hueOff val="0"/>
                <a:satOff val="0"/>
                <a:lumOff val="0"/>
                <a:alphaOff val="0"/>
                <a:shade val="84000"/>
                <a:lumMod val="84000"/>
              </a:schemeClr>
            </a:gs>
          </a:gsLst>
          <a:lin ang="5400000" scaled="0"/>
        </a:gradFill>
        <a:ln>
          <a:noFill/>
        </a:ln>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pl-PL" sz="2000" kern="1200" dirty="0" err="1"/>
            <a:t>Hair</a:t>
          </a:r>
          <a:endParaRPr lang="pl-PL" sz="2000" kern="1200" dirty="0"/>
        </a:p>
      </dsp:txBody>
      <dsp:txXfrm>
        <a:off x="4241002" y="2339812"/>
        <a:ext cx="1297016" cy="648508"/>
      </dsp:txXfrm>
    </dsp:sp>
    <dsp:sp modelId="{CE1C9A01-973E-4F3E-826D-7B8B184F0663}">
      <dsp:nvSpPr>
        <dsp:cNvPr id="0" name=""/>
        <dsp:cNvSpPr/>
      </dsp:nvSpPr>
      <dsp:spPr>
        <a:xfrm>
          <a:off x="4484764" y="3277159"/>
          <a:ext cx="1266899" cy="369137"/>
        </a:xfrm>
        <a:prstGeom prst="rect">
          <a:avLst/>
        </a:prstGeom>
        <a:gradFill rotWithShape="0">
          <a:gsLst>
            <a:gs pos="0">
              <a:schemeClr val="accent1">
                <a:hueOff val="0"/>
                <a:satOff val="0"/>
                <a:lumOff val="0"/>
                <a:alphaOff val="0"/>
                <a:tint val="96000"/>
                <a:lumMod val="104000"/>
              </a:schemeClr>
            </a:gs>
            <a:gs pos="100000">
              <a:schemeClr val="accent1">
                <a:hueOff val="0"/>
                <a:satOff val="0"/>
                <a:lumOff val="0"/>
                <a:alphaOff val="0"/>
                <a:shade val="84000"/>
                <a:lumMod val="84000"/>
              </a:schemeClr>
            </a:gs>
          </a:gsLst>
          <a:lin ang="5400000" scaled="0"/>
        </a:gradFill>
        <a:ln>
          <a:noFill/>
        </a:ln>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pl-PL" sz="2000" kern="1200" dirty="0" err="1"/>
            <a:t>Zinc</a:t>
          </a:r>
          <a:r>
            <a:rPr lang="pl-PL" sz="2000" kern="1200" dirty="0"/>
            <a:t> (Zn)</a:t>
          </a:r>
          <a:endParaRPr lang="pl-PL" sz="2900" kern="1200" dirty="0"/>
        </a:p>
      </dsp:txBody>
      <dsp:txXfrm>
        <a:off x="4484764" y="3277159"/>
        <a:ext cx="1266899" cy="36913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A93656-32A6-4955-837F-1967B2D71F8E}">
      <dsp:nvSpPr>
        <dsp:cNvPr id="0" name=""/>
        <dsp:cNvSpPr/>
      </dsp:nvSpPr>
      <dsp:spPr>
        <a:xfrm rot="5400000">
          <a:off x="6828047" y="-3713744"/>
          <a:ext cx="1251472" cy="8991828"/>
        </a:xfrm>
        <a:prstGeom prst="round2Same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US" sz="2000" kern="1200" dirty="0"/>
            <a:t>As a component of antioxidant enzymes, its excess or deficiency promotes oxidative stress, which leads to mitochondrial dysfunction.</a:t>
          </a:r>
          <a:endParaRPr lang="pl-PL" sz="2000" kern="1200" dirty="0"/>
        </a:p>
      </dsp:txBody>
      <dsp:txXfrm rot="-5400000">
        <a:off x="2957869" y="217526"/>
        <a:ext cx="8930736" cy="1129288"/>
      </dsp:txXfrm>
    </dsp:sp>
    <dsp:sp modelId="{BD2ECE33-1BE8-4DD2-9A83-7744A4220D84}">
      <dsp:nvSpPr>
        <dsp:cNvPr id="0" name=""/>
        <dsp:cNvSpPr/>
      </dsp:nvSpPr>
      <dsp:spPr>
        <a:xfrm>
          <a:off x="255" y="0"/>
          <a:ext cx="2957613" cy="156434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pl-PL" sz="3200" kern="1200" dirty="0" err="1"/>
            <a:t>Selenium</a:t>
          </a:r>
          <a:r>
            <a:rPr lang="pl-PL" sz="3200" kern="1200" dirty="0"/>
            <a:t> (Se)</a:t>
          </a:r>
        </a:p>
      </dsp:txBody>
      <dsp:txXfrm>
        <a:off x="76620" y="76365"/>
        <a:ext cx="2804883" cy="141161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29DDB8-95B7-4957-84F8-C3A5367FA9DE}">
      <dsp:nvSpPr>
        <dsp:cNvPr id="0" name=""/>
        <dsp:cNvSpPr/>
      </dsp:nvSpPr>
      <dsp:spPr>
        <a:xfrm rot="5400000">
          <a:off x="6661922" y="-3417669"/>
          <a:ext cx="1723124" cy="8991350"/>
        </a:xfrm>
        <a:prstGeom prst="round2Same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0" algn="l" defTabSz="889000">
            <a:lnSpc>
              <a:spcPct val="90000"/>
            </a:lnSpc>
            <a:spcBef>
              <a:spcPct val="0"/>
            </a:spcBef>
            <a:spcAft>
              <a:spcPct val="15000"/>
            </a:spcAft>
            <a:buChar char="•"/>
          </a:pPr>
          <a:r>
            <a:rPr lang="en-US" sz="2000" kern="1200" dirty="0"/>
            <a:t>The progressive accumulation of iron in the substantia nigra results in the production of reactive oxygen species, which leads to oxidative stress in nerve cells. </a:t>
          </a:r>
          <a:endParaRPr lang="pl-PL" sz="2000" kern="1200" dirty="0"/>
        </a:p>
        <a:p>
          <a:pPr marL="228600" lvl="1" indent="0" algn="l" defTabSz="889000">
            <a:lnSpc>
              <a:spcPct val="90000"/>
            </a:lnSpc>
            <a:spcBef>
              <a:spcPct val="0"/>
            </a:spcBef>
            <a:spcAft>
              <a:spcPct val="15000"/>
            </a:spcAft>
            <a:buChar char="•"/>
          </a:pPr>
          <a:r>
            <a:rPr lang="en-US" sz="2000" kern="1200" dirty="0"/>
            <a:t>Increased iron in the aging human brain is a major risk factor for Parkinson's disease and other neurodegenerative diseases.</a:t>
          </a:r>
          <a:endParaRPr lang="pl-PL" sz="2000" kern="1200" dirty="0"/>
        </a:p>
      </dsp:txBody>
      <dsp:txXfrm rot="-5400000">
        <a:off x="3027809" y="300560"/>
        <a:ext cx="8907234" cy="1554892"/>
      </dsp:txXfrm>
    </dsp:sp>
    <dsp:sp modelId="{BD2ECE33-1BE8-4DD2-9A83-7744A4220D84}">
      <dsp:nvSpPr>
        <dsp:cNvPr id="0" name=""/>
        <dsp:cNvSpPr/>
      </dsp:nvSpPr>
      <dsp:spPr>
        <a:xfrm>
          <a:off x="101124" y="1052"/>
          <a:ext cx="2926684" cy="2153905"/>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pl-PL" sz="3200" kern="1200" dirty="0"/>
            <a:t>Iron (Fe)</a:t>
          </a:r>
        </a:p>
      </dsp:txBody>
      <dsp:txXfrm>
        <a:off x="206269" y="106197"/>
        <a:ext cx="2716394" cy="194361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29DDB8-95B7-4957-84F8-C3A5367FA9DE}">
      <dsp:nvSpPr>
        <dsp:cNvPr id="0" name=""/>
        <dsp:cNvSpPr/>
      </dsp:nvSpPr>
      <dsp:spPr>
        <a:xfrm rot="5400000">
          <a:off x="6815682" y="-3714592"/>
          <a:ext cx="1257416" cy="9002492"/>
        </a:xfrm>
        <a:prstGeom prst="round2Same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US" sz="2000" kern="1200" dirty="0"/>
            <a:t>Excess in the form of free radicals leads to the formation of Levi bodies</a:t>
          </a:r>
          <a:endParaRPr lang="pl-PL" sz="2000" kern="1200" dirty="0"/>
        </a:p>
        <a:p>
          <a:pPr marL="228600" lvl="1" indent="-228600" algn="l" defTabSz="889000">
            <a:lnSpc>
              <a:spcPct val="90000"/>
            </a:lnSpc>
            <a:spcBef>
              <a:spcPct val="0"/>
            </a:spcBef>
            <a:spcAft>
              <a:spcPct val="15000"/>
            </a:spcAft>
            <a:buChar char="•"/>
          </a:pPr>
          <a:r>
            <a:rPr lang="en-US" sz="2000" kern="1200" dirty="0"/>
            <a:t>Decreased serum copper correlated with increased iron levels in the substantia nigra</a:t>
          </a:r>
          <a:endParaRPr lang="pl-PL" sz="2000" kern="1200" dirty="0"/>
        </a:p>
      </dsp:txBody>
      <dsp:txXfrm rot="-5400000">
        <a:off x="2943144" y="219328"/>
        <a:ext cx="8941110" cy="1134652"/>
      </dsp:txXfrm>
    </dsp:sp>
    <dsp:sp modelId="{BD2ECE33-1BE8-4DD2-9A83-7744A4220D84}">
      <dsp:nvSpPr>
        <dsp:cNvPr id="0" name=""/>
        <dsp:cNvSpPr/>
      </dsp:nvSpPr>
      <dsp:spPr>
        <a:xfrm>
          <a:off x="0" y="768"/>
          <a:ext cx="2938829" cy="157177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pl-PL" sz="3200" kern="1200" dirty="0" err="1"/>
            <a:t>Copper</a:t>
          </a:r>
          <a:r>
            <a:rPr lang="pl-PL" sz="3200" kern="1200" dirty="0"/>
            <a:t> (Cu)</a:t>
          </a:r>
        </a:p>
      </dsp:txBody>
      <dsp:txXfrm>
        <a:off x="76727" y="77495"/>
        <a:ext cx="2785375" cy="141831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29DDB8-95B7-4957-84F8-C3A5367FA9DE}">
      <dsp:nvSpPr>
        <dsp:cNvPr id="0" name=""/>
        <dsp:cNvSpPr/>
      </dsp:nvSpPr>
      <dsp:spPr>
        <a:xfrm rot="5400000">
          <a:off x="6815068" y="-3714592"/>
          <a:ext cx="1258645" cy="9002492"/>
        </a:xfrm>
        <a:prstGeom prst="round2Same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US" sz="2000" kern="1200" dirty="0"/>
            <a:t>Supports the development of neurons through an antioxidant mechanism</a:t>
          </a:r>
          <a:endParaRPr lang="pl-PL" sz="2000" kern="1200" dirty="0">
            <a:solidFill>
              <a:prstClr val="black">
                <a:hueOff val="0"/>
                <a:satOff val="0"/>
                <a:lumOff val="0"/>
                <a:alphaOff val="0"/>
              </a:prstClr>
            </a:solidFill>
            <a:latin typeface="Century Gothic" panose="020B0502020202020204"/>
            <a:ea typeface="+mn-ea"/>
            <a:cs typeface="+mn-cs"/>
          </a:endParaRPr>
        </a:p>
        <a:p>
          <a:pPr marL="228600" lvl="1" indent="-228600" algn="l" defTabSz="889000">
            <a:lnSpc>
              <a:spcPct val="90000"/>
            </a:lnSpc>
            <a:spcBef>
              <a:spcPct val="0"/>
            </a:spcBef>
            <a:spcAft>
              <a:spcPct val="15000"/>
            </a:spcAft>
            <a:buChar char="•"/>
          </a:pPr>
          <a:r>
            <a:rPr lang="en-US" sz="2000" kern="1200" dirty="0"/>
            <a:t>When deficient, cognitive functions decline in the aging process</a:t>
          </a:r>
          <a:endParaRPr lang="pl-PL" sz="2000" kern="1200" dirty="0">
            <a:solidFill>
              <a:prstClr val="black">
                <a:hueOff val="0"/>
                <a:satOff val="0"/>
                <a:lumOff val="0"/>
                <a:alphaOff val="0"/>
              </a:prstClr>
            </a:solidFill>
            <a:latin typeface="Century Gothic" panose="020B0502020202020204"/>
            <a:ea typeface="+mn-ea"/>
            <a:cs typeface="+mn-cs"/>
          </a:endParaRPr>
        </a:p>
      </dsp:txBody>
      <dsp:txXfrm rot="-5400000">
        <a:off x="2943145" y="218773"/>
        <a:ext cx="8941050" cy="1135761"/>
      </dsp:txXfrm>
    </dsp:sp>
    <dsp:sp modelId="{BD2ECE33-1BE8-4DD2-9A83-7744A4220D84}">
      <dsp:nvSpPr>
        <dsp:cNvPr id="0" name=""/>
        <dsp:cNvSpPr/>
      </dsp:nvSpPr>
      <dsp:spPr>
        <a:xfrm>
          <a:off x="0" y="0"/>
          <a:ext cx="2938829" cy="1573307"/>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pl-PL" sz="3200" kern="1200" dirty="0" err="1"/>
            <a:t>Zinc</a:t>
          </a:r>
          <a:r>
            <a:rPr lang="pl-PL" sz="3200" kern="1200" dirty="0"/>
            <a:t> (Zn)</a:t>
          </a:r>
        </a:p>
      </dsp:txBody>
      <dsp:txXfrm>
        <a:off x="76803" y="76803"/>
        <a:ext cx="2785223" cy="141970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01BF74-0B1B-4FAD-81F1-D3C3B656B935}">
      <dsp:nvSpPr>
        <dsp:cNvPr id="0" name=""/>
        <dsp:cNvSpPr/>
      </dsp:nvSpPr>
      <dsp:spPr>
        <a:xfrm>
          <a:off x="3724" y="73783"/>
          <a:ext cx="2239491" cy="688817"/>
        </a:xfrm>
        <a:prstGeom prst="rect">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pl-PL" sz="1900" kern="1200" dirty="0" err="1"/>
            <a:t>Manganese</a:t>
          </a:r>
          <a:r>
            <a:rPr lang="pl-PL" sz="1900" kern="1200" dirty="0"/>
            <a:t> (Mn)</a:t>
          </a:r>
        </a:p>
      </dsp:txBody>
      <dsp:txXfrm>
        <a:off x="3724" y="73783"/>
        <a:ext cx="2239491" cy="688817"/>
      </dsp:txXfrm>
    </dsp:sp>
    <dsp:sp modelId="{BA81AD9C-891A-431D-BEC8-5EA0BDA14521}">
      <dsp:nvSpPr>
        <dsp:cNvPr id="0" name=""/>
        <dsp:cNvSpPr/>
      </dsp:nvSpPr>
      <dsp:spPr>
        <a:xfrm>
          <a:off x="3724" y="762600"/>
          <a:ext cx="2239491" cy="3520462"/>
        </a:xfrm>
        <a:prstGeom prst="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sz="1900" kern="1200" dirty="0"/>
            <a:t>long-term exposure can lead to a neurological disorder known as </a:t>
          </a:r>
          <a:r>
            <a:rPr lang="en-US" sz="1900" kern="1200" dirty="0" err="1"/>
            <a:t>manganism</a:t>
          </a:r>
          <a:endParaRPr lang="pl-PL" sz="1900" kern="1200" dirty="0"/>
        </a:p>
      </dsp:txBody>
      <dsp:txXfrm>
        <a:off x="3724" y="762600"/>
        <a:ext cx="2239491" cy="3520462"/>
      </dsp:txXfrm>
    </dsp:sp>
    <dsp:sp modelId="{AFF65196-143C-4AD3-8B5E-ED0BE6EFFB59}">
      <dsp:nvSpPr>
        <dsp:cNvPr id="0" name=""/>
        <dsp:cNvSpPr/>
      </dsp:nvSpPr>
      <dsp:spPr>
        <a:xfrm>
          <a:off x="2556744" y="73783"/>
          <a:ext cx="2239491" cy="688817"/>
        </a:xfrm>
        <a:prstGeom prst="rect">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pl-PL" sz="1900" kern="1200" dirty="0" err="1"/>
            <a:t>Arsenic</a:t>
          </a:r>
          <a:r>
            <a:rPr lang="pl-PL" sz="1900" kern="1200" dirty="0"/>
            <a:t> (As)</a:t>
          </a:r>
        </a:p>
      </dsp:txBody>
      <dsp:txXfrm>
        <a:off x="2556744" y="73783"/>
        <a:ext cx="2239491" cy="688817"/>
      </dsp:txXfrm>
    </dsp:sp>
    <dsp:sp modelId="{BED35D66-2010-40D8-9400-02101AD40F9B}">
      <dsp:nvSpPr>
        <dsp:cNvPr id="0" name=""/>
        <dsp:cNvSpPr/>
      </dsp:nvSpPr>
      <dsp:spPr>
        <a:xfrm>
          <a:off x="2556744" y="762600"/>
          <a:ext cx="2239491" cy="3520462"/>
        </a:xfrm>
        <a:prstGeom prst="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sz="1900" kern="1200" dirty="0"/>
            <a:t>induced α-synuclein aggregates in mouse brains</a:t>
          </a:r>
          <a:endParaRPr lang="pl-PL" sz="1900" kern="1200" dirty="0"/>
        </a:p>
        <a:p>
          <a:pPr marL="171450" lvl="1" indent="-171450" algn="l" defTabSz="844550">
            <a:lnSpc>
              <a:spcPct val="90000"/>
            </a:lnSpc>
            <a:spcBef>
              <a:spcPct val="0"/>
            </a:spcBef>
            <a:spcAft>
              <a:spcPct val="15000"/>
            </a:spcAft>
            <a:buChar char="•"/>
          </a:pPr>
          <a:r>
            <a:rPr lang="en-US" sz="1900" kern="1200" dirty="0"/>
            <a:t>The incidence of Parkinson's disease is statistically correlated with As levels in agricultural soil in Taiwan</a:t>
          </a:r>
          <a:endParaRPr lang="pl-PL" sz="1900" kern="1200" dirty="0"/>
        </a:p>
      </dsp:txBody>
      <dsp:txXfrm>
        <a:off x="2556744" y="762600"/>
        <a:ext cx="2239491" cy="3520462"/>
      </dsp:txXfrm>
    </dsp:sp>
    <dsp:sp modelId="{BC538008-C172-4A30-8CD9-E618DF1E72C4}">
      <dsp:nvSpPr>
        <dsp:cNvPr id="0" name=""/>
        <dsp:cNvSpPr/>
      </dsp:nvSpPr>
      <dsp:spPr>
        <a:xfrm>
          <a:off x="5109764" y="73783"/>
          <a:ext cx="2239491" cy="688817"/>
        </a:xfrm>
        <a:prstGeom prst="rect">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pl-PL" sz="1900" kern="1200" dirty="0"/>
            <a:t>Aluminium (Al)</a:t>
          </a:r>
        </a:p>
      </dsp:txBody>
      <dsp:txXfrm>
        <a:off x="5109764" y="73783"/>
        <a:ext cx="2239491" cy="688817"/>
      </dsp:txXfrm>
    </dsp:sp>
    <dsp:sp modelId="{4E924B87-4DFA-4FC6-9A5F-E6CE4B2BB068}">
      <dsp:nvSpPr>
        <dsp:cNvPr id="0" name=""/>
        <dsp:cNvSpPr/>
      </dsp:nvSpPr>
      <dsp:spPr>
        <a:xfrm>
          <a:off x="5109764" y="762600"/>
          <a:ext cx="2239491" cy="3520462"/>
        </a:xfrm>
        <a:prstGeom prst="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sz="1900" kern="1200" dirty="0"/>
            <a:t>Elevated levels are the most effective of all heavy metals in increasing Levi's body count</a:t>
          </a:r>
          <a:endParaRPr lang="pl-PL" sz="1900" kern="1200" dirty="0"/>
        </a:p>
      </dsp:txBody>
      <dsp:txXfrm>
        <a:off x="5109764" y="762600"/>
        <a:ext cx="2239491" cy="3520462"/>
      </dsp:txXfrm>
    </dsp:sp>
    <dsp:sp modelId="{F36FC1F9-C021-4E6C-A351-13E83B745235}">
      <dsp:nvSpPr>
        <dsp:cNvPr id="0" name=""/>
        <dsp:cNvSpPr/>
      </dsp:nvSpPr>
      <dsp:spPr>
        <a:xfrm>
          <a:off x="7662784" y="73783"/>
          <a:ext cx="2239491" cy="688817"/>
        </a:xfrm>
        <a:prstGeom prst="rect">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pl-PL" sz="1900" kern="1200" dirty="0"/>
            <a:t>Heavy </a:t>
          </a:r>
          <a:r>
            <a:rPr lang="pl-PL" sz="1900" kern="1200" dirty="0" err="1"/>
            <a:t>metals</a:t>
          </a:r>
          <a:r>
            <a:rPr lang="pl-PL" sz="1900" kern="1200" dirty="0"/>
            <a:t> (Hg, Pb)</a:t>
          </a:r>
        </a:p>
      </dsp:txBody>
      <dsp:txXfrm>
        <a:off x="7662784" y="73783"/>
        <a:ext cx="2239491" cy="688817"/>
      </dsp:txXfrm>
    </dsp:sp>
    <dsp:sp modelId="{C97BA0CE-E19A-48B0-96EA-2C1B19FD131D}">
      <dsp:nvSpPr>
        <dsp:cNvPr id="0" name=""/>
        <dsp:cNvSpPr/>
      </dsp:nvSpPr>
      <dsp:spPr>
        <a:xfrm>
          <a:off x="7662784" y="762600"/>
          <a:ext cx="2239491" cy="3520462"/>
        </a:xfrm>
        <a:prstGeom prst="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pl-PL" sz="1900" kern="1200" dirty="0" err="1"/>
            <a:t>Metals</a:t>
          </a:r>
          <a:r>
            <a:rPr lang="pl-PL" sz="1900" kern="1200" dirty="0"/>
            <a:t> </a:t>
          </a:r>
          <a:r>
            <a:rPr lang="pl-PL" sz="1900" kern="1200" dirty="0" err="1"/>
            <a:t>disrupt</a:t>
          </a:r>
          <a:r>
            <a:rPr lang="pl-PL" sz="1900" kern="1200" dirty="0"/>
            <a:t> </a:t>
          </a:r>
          <a:r>
            <a:rPr lang="pl-PL" sz="1900" kern="1200" dirty="0" err="1"/>
            <a:t>molecular</a:t>
          </a:r>
          <a:r>
            <a:rPr lang="pl-PL" sz="1900" kern="1200" dirty="0"/>
            <a:t> </a:t>
          </a:r>
          <a:r>
            <a:rPr lang="pl-PL" sz="1900" kern="1200" dirty="0" err="1"/>
            <a:t>processes</a:t>
          </a:r>
          <a:r>
            <a:rPr lang="pl-PL" sz="1900" kern="1200" dirty="0"/>
            <a:t> and </a:t>
          </a:r>
          <a:r>
            <a:rPr lang="pl-PL" sz="1900" kern="1200" dirty="0" err="1"/>
            <a:t>cause</a:t>
          </a:r>
          <a:r>
            <a:rPr lang="pl-PL" sz="1900" kern="1200" dirty="0"/>
            <a:t> </a:t>
          </a:r>
          <a:r>
            <a:rPr lang="pl-PL" sz="1900" kern="1200" dirty="0" err="1"/>
            <a:t>oxidative</a:t>
          </a:r>
          <a:r>
            <a:rPr lang="pl-PL" sz="1900" kern="1200" dirty="0"/>
            <a:t> </a:t>
          </a:r>
          <a:r>
            <a:rPr lang="pl-PL" sz="1900" kern="1200" dirty="0" err="1"/>
            <a:t>stress</a:t>
          </a:r>
          <a:r>
            <a:rPr lang="pl-PL" sz="1900" kern="1200" dirty="0"/>
            <a:t>, DNA </a:t>
          </a:r>
          <a:r>
            <a:rPr lang="pl-PL" sz="1900" kern="1200" dirty="0" err="1"/>
            <a:t>damage</a:t>
          </a:r>
          <a:r>
            <a:rPr lang="pl-PL" sz="1900" kern="1200" dirty="0"/>
            <a:t>, </a:t>
          </a:r>
          <a:r>
            <a:rPr lang="pl-PL" sz="1900" kern="1200" dirty="0" err="1"/>
            <a:t>mitochondrial</a:t>
          </a:r>
          <a:r>
            <a:rPr lang="pl-PL" sz="1900" kern="1200" dirty="0"/>
            <a:t> </a:t>
          </a:r>
          <a:r>
            <a:rPr lang="pl-PL" sz="1900" kern="1200" dirty="0" err="1"/>
            <a:t>dysfunction</a:t>
          </a:r>
          <a:r>
            <a:rPr lang="pl-PL" sz="1900" kern="1200" dirty="0"/>
            <a:t> and </a:t>
          </a:r>
          <a:r>
            <a:rPr lang="pl-PL" sz="1900" kern="1200" dirty="0" err="1"/>
            <a:t>apoptosis</a:t>
          </a:r>
          <a:endParaRPr lang="pl-PL" sz="1900" kern="1200" dirty="0"/>
        </a:p>
      </dsp:txBody>
      <dsp:txXfrm>
        <a:off x="7662784" y="762600"/>
        <a:ext cx="2239491" cy="352046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6CC2C2-1F98-4B92-BD36-6F32A78262FC}">
      <dsp:nvSpPr>
        <dsp:cNvPr id="0" name=""/>
        <dsp:cNvSpPr/>
      </dsp:nvSpPr>
      <dsp:spPr>
        <a:xfrm>
          <a:off x="0" y="0"/>
          <a:ext cx="10267484" cy="0"/>
        </a:xfrm>
        <a:prstGeom prst="lin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21F1906-2743-4DAC-9116-92198658121D}">
      <dsp:nvSpPr>
        <dsp:cNvPr id="0" name=""/>
        <dsp:cNvSpPr/>
      </dsp:nvSpPr>
      <dsp:spPr>
        <a:xfrm>
          <a:off x="0" y="0"/>
          <a:ext cx="2053496" cy="65173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pl-PL" sz="2400" kern="1200" dirty="0" err="1"/>
            <a:t>Assumptions</a:t>
          </a:r>
          <a:r>
            <a:rPr lang="pl-PL" sz="2400" kern="1200" dirty="0"/>
            <a:t> of the </a:t>
          </a:r>
          <a:r>
            <a:rPr lang="pl-PL" sz="2400" kern="1200" dirty="0" err="1"/>
            <a:t>study</a:t>
          </a:r>
          <a:endParaRPr lang="pl-PL" sz="2400" kern="1200" dirty="0"/>
        </a:p>
      </dsp:txBody>
      <dsp:txXfrm>
        <a:off x="0" y="0"/>
        <a:ext cx="2053496" cy="6517341"/>
      </dsp:txXfrm>
    </dsp:sp>
    <dsp:sp modelId="{7F6FE681-54AF-4EAD-9D9F-0346281F1EEF}">
      <dsp:nvSpPr>
        <dsp:cNvPr id="0" name=""/>
        <dsp:cNvSpPr/>
      </dsp:nvSpPr>
      <dsp:spPr>
        <a:xfrm>
          <a:off x="2207509" y="38545"/>
          <a:ext cx="8059974" cy="7709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dirty="0"/>
            <a:t>Collecting 100 blood and hair samples from people with Parkinson's disease and 60 samples from the control group</a:t>
          </a:r>
          <a:endParaRPr lang="pl-PL" sz="1700" kern="1200" dirty="0"/>
        </a:p>
      </dsp:txBody>
      <dsp:txXfrm>
        <a:off x="2207509" y="38545"/>
        <a:ext cx="8059974" cy="770911"/>
      </dsp:txXfrm>
    </dsp:sp>
    <dsp:sp modelId="{9E37C742-2E43-47A0-A6F8-E75C772431BB}">
      <dsp:nvSpPr>
        <dsp:cNvPr id="0" name=""/>
        <dsp:cNvSpPr/>
      </dsp:nvSpPr>
      <dsp:spPr>
        <a:xfrm>
          <a:off x="2053496" y="809456"/>
          <a:ext cx="8213987" cy="0"/>
        </a:xfrm>
        <a:prstGeom prst="line">
          <a:avLst/>
        </a:prstGeom>
        <a:solidFill>
          <a:schemeClr val="accent1">
            <a:hueOff val="0"/>
            <a:satOff val="0"/>
            <a:lumOff val="0"/>
            <a:alphaOff val="0"/>
          </a:schemeClr>
        </a:solidFill>
        <a:ln w="19050" cap="rnd"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9FA15C5-92A0-4F38-9C29-24B4C452DF85}">
      <dsp:nvSpPr>
        <dsp:cNvPr id="0" name=""/>
        <dsp:cNvSpPr/>
      </dsp:nvSpPr>
      <dsp:spPr>
        <a:xfrm>
          <a:off x="2207509" y="848002"/>
          <a:ext cx="8059974" cy="7709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b="0" i="0" kern="1200" dirty="0"/>
            <a:t>Collecting information about the lifestyle of study participants, i.e. place of residence, profession, supplements used, medications, etc.</a:t>
          </a:r>
          <a:endParaRPr lang="pl-PL" sz="1700" kern="1200" dirty="0"/>
        </a:p>
      </dsp:txBody>
      <dsp:txXfrm>
        <a:off x="2207509" y="848002"/>
        <a:ext cx="8059974" cy="770911"/>
      </dsp:txXfrm>
    </dsp:sp>
    <dsp:sp modelId="{7291B952-BB95-4FAE-AA14-04F26B4C3786}">
      <dsp:nvSpPr>
        <dsp:cNvPr id="0" name=""/>
        <dsp:cNvSpPr/>
      </dsp:nvSpPr>
      <dsp:spPr>
        <a:xfrm>
          <a:off x="2053496" y="1618913"/>
          <a:ext cx="8213987" cy="0"/>
        </a:xfrm>
        <a:prstGeom prst="line">
          <a:avLst/>
        </a:prstGeom>
        <a:solidFill>
          <a:schemeClr val="accent1">
            <a:hueOff val="0"/>
            <a:satOff val="0"/>
            <a:lumOff val="0"/>
            <a:alphaOff val="0"/>
          </a:schemeClr>
        </a:solidFill>
        <a:ln w="19050" cap="rnd"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1F26069-99BC-464B-B767-124CE0EB5270}">
      <dsp:nvSpPr>
        <dsp:cNvPr id="0" name=""/>
        <dsp:cNvSpPr/>
      </dsp:nvSpPr>
      <dsp:spPr>
        <a:xfrm>
          <a:off x="2207509" y="1657458"/>
          <a:ext cx="8059974" cy="7709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b="0" i="0" kern="1200" dirty="0"/>
            <a:t>Development of a methodology enabling accurate and precise determination of element concentrations in the tested biological materials</a:t>
          </a:r>
          <a:endParaRPr lang="pl-PL" sz="1700" kern="1200" dirty="0"/>
        </a:p>
      </dsp:txBody>
      <dsp:txXfrm>
        <a:off x="2207509" y="1657458"/>
        <a:ext cx="8059974" cy="770911"/>
      </dsp:txXfrm>
    </dsp:sp>
    <dsp:sp modelId="{3EEF7A79-2F80-4536-A88D-AD39B93AA0AC}">
      <dsp:nvSpPr>
        <dsp:cNvPr id="0" name=""/>
        <dsp:cNvSpPr/>
      </dsp:nvSpPr>
      <dsp:spPr>
        <a:xfrm>
          <a:off x="2053496" y="2428369"/>
          <a:ext cx="8213987" cy="0"/>
        </a:xfrm>
        <a:prstGeom prst="line">
          <a:avLst/>
        </a:prstGeom>
        <a:solidFill>
          <a:schemeClr val="accent1">
            <a:hueOff val="0"/>
            <a:satOff val="0"/>
            <a:lumOff val="0"/>
            <a:alphaOff val="0"/>
          </a:schemeClr>
        </a:solidFill>
        <a:ln w="19050" cap="rnd"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DB9CDE4-A93D-4A55-BFFA-A413333B86CD}">
      <dsp:nvSpPr>
        <dsp:cNvPr id="0" name=""/>
        <dsp:cNvSpPr/>
      </dsp:nvSpPr>
      <dsp:spPr>
        <a:xfrm>
          <a:off x="2207509" y="2466915"/>
          <a:ext cx="8059974" cy="7709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dirty="0"/>
            <a:t>Determination of concentrations of macro-microelements, trace elements and toxic elements in biological materials</a:t>
          </a:r>
          <a:endParaRPr lang="pl-PL" sz="1700" kern="1200" dirty="0"/>
        </a:p>
      </dsp:txBody>
      <dsp:txXfrm>
        <a:off x="2207509" y="2466915"/>
        <a:ext cx="8059974" cy="770911"/>
      </dsp:txXfrm>
    </dsp:sp>
    <dsp:sp modelId="{52CDC629-C8C3-4B0E-9A53-9E926AD2A835}">
      <dsp:nvSpPr>
        <dsp:cNvPr id="0" name=""/>
        <dsp:cNvSpPr/>
      </dsp:nvSpPr>
      <dsp:spPr>
        <a:xfrm>
          <a:off x="2053496" y="3237826"/>
          <a:ext cx="8213987" cy="0"/>
        </a:xfrm>
        <a:prstGeom prst="line">
          <a:avLst/>
        </a:prstGeom>
        <a:solidFill>
          <a:schemeClr val="accent1">
            <a:hueOff val="0"/>
            <a:satOff val="0"/>
            <a:lumOff val="0"/>
            <a:alphaOff val="0"/>
          </a:schemeClr>
        </a:solidFill>
        <a:ln w="19050" cap="rnd"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CF5B0ED-B47A-4CA6-B586-78B32444C34B}">
      <dsp:nvSpPr>
        <dsp:cNvPr id="0" name=""/>
        <dsp:cNvSpPr/>
      </dsp:nvSpPr>
      <dsp:spPr>
        <a:xfrm>
          <a:off x="2207509" y="3276372"/>
          <a:ext cx="8059974" cy="7709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dirty="0"/>
            <a:t>Finding statistically significant differences between the group of patients and the control group</a:t>
          </a:r>
          <a:endParaRPr lang="pl-PL" sz="1700" kern="1200" dirty="0"/>
        </a:p>
      </dsp:txBody>
      <dsp:txXfrm>
        <a:off x="2207509" y="3276372"/>
        <a:ext cx="8059974" cy="770911"/>
      </dsp:txXfrm>
    </dsp:sp>
    <dsp:sp modelId="{FDCE9288-9747-4AF7-9F75-90640FD4C2F6}">
      <dsp:nvSpPr>
        <dsp:cNvPr id="0" name=""/>
        <dsp:cNvSpPr/>
      </dsp:nvSpPr>
      <dsp:spPr>
        <a:xfrm>
          <a:off x="2053496" y="4047283"/>
          <a:ext cx="8213987" cy="0"/>
        </a:xfrm>
        <a:prstGeom prst="line">
          <a:avLst/>
        </a:prstGeom>
        <a:solidFill>
          <a:schemeClr val="accent1">
            <a:hueOff val="0"/>
            <a:satOff val="0"/>
            <a:lumOff val="0"/>
            <a:alphaOff val="0"/>
          </a:schemeClr>
        </a:solidFill>
        <a:ln w="19050" cap="rnd"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AE7B9D7-F760-4C0C-A1C3-693B79B741E5}">
      <dsp:nvSpPr>
        <dsp:cNvPr id="0" name=""/>
        <dsp:cNvSpPr/>
      </dsp:nvSpPr>
      <dsp:spPr>
        <a:xfrm>
          <a:off x="2207509" y="4085828"/>
          <a:ext cx="8059974" cy="7709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dirty="0"/>
            <a:t>Finding statistically significant differences depending on the stage of Parkinson's disease</a:t>
          </a:r>
          <a:endParaRPr lang="pl-PL" sz="1700" kern="1200" dirty="0"/>
        </a:p>
      </dsp:txBody>
      <dsp:txXfrm>
        <a:off x="2207509" y="4085828"/>
        <a:ext cx="8059974" cy="770911"/>
      </dsp:txXfrm>
    </dsp:sp>
    <dsp:sp modelId="{EF17B2B5-41E7-437E-9CF9-A45A39730BA7}">
      <dsp:nvSpPr>
        <dsp:cNvPr id="0" name=""/>
        <dsp:cNvSpPr/>
      </dsp:nvSpPr>
      <dsp:spPr>
        <a:xfrm>
          <a:off x="2053496" y="4856739"/>
          <a:ext cx="8213987" cy="0"/>
        </a:xfrm>
        <a:prstGeom prst="line">
          <a:avLst/>
        </a:prstGeom>
        <a:solidFill>
          <a:schemeClr val="accent1">
            <a:hueOff val="0"/>
            <a:satOff val="0"/>
            <a:lumOff val="0"/>
            <a:alphaOff val="0"/>
          </a:schemeClr>
        </a:solidFill>
        <a:ln w="19050" cap="rnd"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0530B8B-A032-447B-BE27-3902780B208D}">
      <dsp:nvSpPr>
        <dsp:cNvPr id="0" name=""/>
        <dsp:cNvSpPr/>
      </dsp:nvSpPr>
      <dsp:spPr>
        <a:xfrm>
          <a:off x="2207509" y="4895285"/>
          <a:ext cx="8059974" cy="7709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dirty="0"/>
            <a:t>Determining, based on information from surveys, what environmental factors may affect the results of element concentrations in samples</a:t>
          </a:r>
          <a:endParaRPr lang="pl-PL" sz="1700" kern="1200" dirty="0"/>
        </a:p>
      </dsp:txBody>
      <dsp:txXfrm>
        <a:off x="2207509" y="4895285"/>
        <a:ext cx="8059974" cy="770911"/>
      </dsp:txXfrm>
    </dsp:sp>
    <dsp:sp modelId="{EE8054E8-F57C-418D-A411-0194477912DF}">
      <dsp:nvSpPr>
        <dsp:cNvPr id="0" name=""/>
        <dsp:cNvSpPr/>
      </dsp:nvSpPr>
      <dsp:spPr>
        <a:xfrm>
          <a:off x="2053496" y="5666196"/>
          <a:ext cx="8213987" cy="0"/>
        </a:xfrm>
        <a:prstGeom prst="line">
          <a:avLst/>
        </a:prstGeom>
        <a:solidFill>
          <a:schemeClr val="accent1">
            <a:hueOff val="0"/>
            <a:satOff val="0"/>
            <a:lumOff val="0"/>
            <a:alphaOff val="0"/>
          </a:schemeClr>
        </a:solidFill>
        <a:ln w="19050" cap="rnd"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6E86771-3095-464F-B9DC-9896EEFC8717}">
      <dsp:nvSpPr>
        <dsp:cNvPr id="0" name=""/>
        <dsp:cNvSpPr/>
      </dsp:nvSpPr>
      <dsp:spPr>
        <a:xfrm>
          <a:off x="2207509" y="5704741"/>
          <a:ext cx="8059974" cy="7709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b="0" i="0" kern="1200" dirty="0"/>
            <a:t>Determining which elements have similar concentration results in blood and hair samples from the same person</a:t>
          </a:r>
          <a:endParaRPr lang="pl-PL" sz="1700" kern="1200" dirty="0"/>
        </a:p>
      </dsp:txBody>
      <dsp:txXfrm>
        <a:off x="2207509" y="5704741"/>
        <a:ext cx="8059974" cy="770911"/>
      </dsp:txXfrm>
    </dsp:sp>
    <dsp:sp modelId="{37337CEA-F085-4CB7-B5DE-0BC9C0AE060F}">
      <dsp:nvSpPr>
        <dsp:cNvPr id="0" name=""/>
        <dsp:cNvSpPr/>
      </dsp:nvSpPr>
      <dsp:spPr>
        <a:xfrm>
          <a:off x="2053496" y="6475652"/>
          <a:ext cx="8213987" cy="0"/>
        </a:xfrm>
        <a:prstGeom prst="line">
          <a:avLst/>
        </a:prstGeom>
        <a:solidFill>
          <a:schemeClr val="accent1">
            <a:hueOff val="0"/>
            <a:satOff val="0"/>
            <a:lumOff val="0"/>
            <a:alphaOff val="0"/>
          </a:schemeClr>
        </a:solidFill>
        <a:ln w="19050" cap="rnd"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1389FB-0ED0-4F41-9CBC-047C6CE6FDB3}">
      <dsp:nvSpPr>
        <dsp:cNvPr id="0" name=""/>
        <dsp:cNvSpPr/>
      </dsp:nvSpPr>
      <dsp:spPr>
        <a:xfrm>
          <a:off x="-5586994" y="-855318"/>
          <a:ext cx="6652022" cy="6652022"/>
        </a:xfrm>
        <a:prstGeom prst="blockArc">
          <a:avLst>
            <a:gd name="adj1" fmla="val 18900000"/>
            <a:gd name="adj2" fmla="val 2700000"/>
            <a:gd name="adj3" fmla="val 325"/>
          </a:avLst>
        </a:pr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5FACAFB-B49A-41F5-AE5D-4885446F7396}">
      <dsp:nvSpPr>
        <dsp:cNvPr id="0" name=""/>
        <dsp:cNvSpPr/>
      </dsp:nvSpPr>
      <dsp:spPr>
        <a:xfrm>
          <a:off x="557523" y="379893"/>
          <a:ext cx="5531218" cy="760182"/>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3395" tIns="40640" rIns="40640" bIns="40640" numCol="1" spcCol="1270" anchor="ctr" anchorCtr="0">
          <a:noAutofit/>
        </a:bodyPr>
        <a:lstStyle/>
        <a:p>
          <a:pPr marL="0" lvl="0" indent="0" algn="l" defTabSz="711200">
            <a:lnSpc>
              <a:spcPct val="90000"/>
            </a:lnSpc>
            <a:spcBef>
              <a:spcPct val="0"/>
            </a:spcBef>
            <a:spcAft>
              <a:spcPct val="35000"/>
            </a:spcAft>
            <a:buFont typeface="Arial" panose="020B0604020202020204" pitchFamily="34" charset="0"/>
            <a:buNone/>
          </a:pPr>
          <a:r>
            <a:rPr lang="en-US" sz="1600" b="1" kern="1200" cap="none" dirty="0"/>
            <a:t>Blank sample</a:t>
          </a:r>
          <a:r>
            <a:rPr lang="en-US" sz="1600" kern="1200" cap="none" dirty="0"/>
            <a:t> – a solution composed only of the reagents used during sample preparation. It is used to determine the background level.</a:t>
          </a:r>
          <a:endParaRPr lang="pl-PL" sz="1600" kern="1200" dirty="0"/>
        </a:p>
      </dsp:txBody>
      <dsp:txXfrm>
        <a:off x="557523" y="379893"/>
        <a:ext cx="5531218" cy="760182"/>
      </dsp:txXfrm>
    </dsp:sp>
    <dsp:sp modelId="{6088686D-43DA-4F4F-9483-6BC738CDA727}">
      <dsp:nvSpPr>
        <dsp:cNvPr id="0" name=""/>
        <dsp:cNvSpPr/>
      </dsp:nvSpPr>
      <dsp:spPr>
        <a:xfrm>
          <a:off x="82409" y="284870"/>
          <a:ext cx="950228" cy="950228"/>
        </a:xfrm>
        <a:prstGeom prst="ellipse">
          <a:avLst/>
        </a:prstGeom>
        <a:solidFill>
          <a:schemeClr val="l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9A26FBC-3349-4AD6-97A4-FE29DD2108D1}">
      <dsp:nvSpPr>
        <dsp:cNvPr id="0" name=""/>
        <dsp:cNvSpPr/>
      </dsp:nvSpPr>
      <dsp:spPr>
        <a:xfrm>
          <a:off x="993354" y="1520365"/>
          <a:ext cx="5095388" cy="760182"/>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3395" tIns="40640" rIns="40640" bIns="40640" numCol="1" spcCol="1270" anchor="ctr" anchorCtr="0">
          <a:noAutofit/>
        </a:bodyPr>
        <a:lstStyle/>
        <a:p>
          <a:pPr marL="0" lvl="0" indent="0" algn="l" defTabSz="711200">
            <a:lnSpc>
              <a:spcPct val="90000"/>
            </a:lnSpc>
            <a:spcBef>
              <a:spcPct val="0"/>
            </a:spcBef>
            <a:spcAft>
              <a:spcPct val="35000"/>
            </a:spcAft>
            <a:buFont typeface="Arial" panose="020B0604020202020204" pitchFamily="34" charset="0"/>
            <a:buNone/>
          </a:pPr>
          <a:r>
            <a:rPr lang="en-US" sz="1600" b="1" kern="1200" cap="none" dirty="0"/>
            <a:t>Calibration standards</a:t>
          </a:r>
          <a:r>
            <a:rPr lang="en-US" sz="1600" kern="1200" cap="none" dirty="0"/>
            <a:t> – used to establish a linear regression.</a:t>
          </a:r>
          <a:r>
            <a:rPr lang="en-US" sz="1600" kern="1200" dirty="0"/>
            <a:t> </a:t>
          </a:r>
          <a:r>
            <a:rPr lang="en-US" sz="1600" kern="1200" cap="none" dirty="0"/>
            <a:t>The concentration of such materials is at the ppb level (10⁻⁹ g/g)</a:t>
          </a:r>
          <a:endParaRPr lang="pl-PL" sz="1600" kern="1200" dirty="0"/>
        </a:p>
      </dsp:txBody>
      <dsp:txXfrm>
        <a:off x="993354" y="1520365"/>
        <a:ext cx="5095388" cy="760182"/>
      </dsp:txXfrm>
    </dsp:sp>
    <dsp:sp modelId="{E1EB7873-2FDD-4D6E-A827-4F8AAE7A5DA0}">
      <dsp:nvSpPr>
        <dsp:cNvPr id="0" name=""/>
        <dsp:cNvSpPr/>
      </dsp:nvSpPr>
      <dsp:spPr>
        <a:xfrm>
          <a:off x="518239" y="1425342"/>
          <a:ext cx="950228" cy="950228"/>
        </a:xfrm>
        <a:prstGeom prst="ellipse">
          <a:avLst/>
        </a:prstGeom>
        <a:solidFill>
          <a:schemeClr val="l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C5FDBFF-0B2E-4A4C-8F43-A6D65C45B50B}">
      <dsp:nvSpPr>
        <dsp:cNvPr id="0" name=""/>
        <dsp:cNvSpPr/>
      </dsp:nvSpPr>
      <dsp:spPr>
        <a:xfrm>
          <a:off x="993354" y="2660837"/>
          <a:ext cx="5095388" cy="760182"/>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3395" tIns="40640" rIns="40640" bIns="40640" numCol="1" spcCol="1270" anchor="ctr" anchorCtr="0">
          <a:noAutofit/>
        </a:bodyPr>
        <a:lstStyle/>
        <a:p>
          <a:pPr marL="0" lvl="0" indent="0" algn="l" defTabSz="711200">
            <a:lnSpc>
              <a:spcPct val="90000"/>
            </a:lnSpc>
            <a:spcBef>
              <a:spcPct val="0"/>
            </a:spcBef>
            <a:spcAft>
              <a:spcPct val="35000"/>
            </a:spcAft>
            <a:buFont typeface="Arial" panose="020B0604020202020204" pitchFamily="34" charset="0"/>
            <a:buNone/>
          </a:pPr>
          <a:r>
            <a:rPr lang="en-US" sz="1600" b="1" kern="1200" cap="none" dirty="0"/>
            <a:t>Reference sample</a:t>
          </a:r>
          <a:r>
            <a:rPr lang="en-US" sz="1600" kern="1200" cap="none" dirty="0"/>
            <a:t> – a hair or blood sample with known elemental concentrations, used to verify measurement accuracy.</a:t>
          </a:r>
          <a:endParaRPr lang="pl-PL" sz="1600" kern="1200" dirty="0"/>
        </a:p>
      </dsp:txBody>
      <dsp:txXfrm>
        <a:off x="993354" y="2660837"/>
        <a:ext cx="5095388" cy="760182"/>
      </dsp:txXfrm>
    </dsp:sp>
    <dsp:sp modelId="{43C9E16B-4E18-4DB0-AA78-1B4BC3A2B11A}">
      <dsp:nvSpPr>
        <dsp:cNvPr id="0" name=""/>
        <dsp:cNvSpPr/>
      </dsp:nvSpPr>
      <dsp:spPr>
        <a:xfrm>
          <a:off x="518239" y="2565814"/>
          <a:ext cx="950228" cy="950228"/>
        </a:xfrm>
        <a:prstGeom prst="ellipse">
          <a:avLst/>
        </a:prstGeom>
        <a:solidFill>
          <a:schemeClr val="l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2AE2344-F3CD-49EA-A5C3-A9C02BA2E942}">
      <dsp:nvSpPr>
        <dsp:cNvPr id="0" name=""/>
        <dsp:cNvSpPr/>
      </dsp:nvSpPr>
      <dsp:spPr>
        <a:xfrm>
          <a:off x="557523" y="3801309"/>
          <a:ext cx="5531218" cy="760182"/>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3395" tIns="40640" rIns="40640" bIns="40640" numCol="1" spcCol="1270" anchor="ctr" anchorCtr="0">
          <a:noAutofit/>
        </a:bodyPr>
        <a:lstStyle/>
        <a:p>
          <a:pPr marL="0" lvl="0" indent="0" algn="l" defTabSz="711200">
            <a:lnSpc>
              <a:spcPct val="90000"/>
            </a:lnSpc>
            <a:spcBef>
              <a:spcPct val="0"/>
            </a:spcBef>
            <a:spcAft>
              <a:spcPct val="35000"/>
            </a:spcAft>
            <a:buFont typeface="Arial" panose="020B0604020202020204" pitchFamily="34" charset="0"/>
            <a:buNone/>
          </a:pPr>
          <a:r>
            <a:rPr lang="en-US" sz="1600" b="1" kern="1200" cap="none"/>
            <a:t>Internal standards</a:t>
          </a:r>
          <a:r>
            <a:rPr lang="en-US" sz="1600" kern="1200" cap="none"/>
            <a:t> – enable monitoring of the sensitivity (stability) of the spectrometer.</a:t>
          </a:r>
          <a:endParaRPr lang="en-US" sz="1600" kern="1200" cap="none" dirty="0"/>
        </a:p>
      </dsp:txBody>
      <dsp:txXfrm>
        <a:off x="557523" y="3801309"/>
        <a:ext cx="5531218" cy="760182"/>
      </dsp:txXfrm>
    </dsp:sp>
    <dsp:sp modelId="{C45EDF77-C4D3-4C79-A44A-2F66470004B7}">
      <dsp:nvSpPr>
        <dsp:cNvPr id="0" name=""/>
        <dsp:cNvSpPr/>
      </dsp:nvSpPr>
      <dsp:spPr>
        <a:xfrm>
          <a:off x="82409" y="3706286"/>
          <a:ext cx="950228" cy="950228"/>
        </a:xfrm>
        <a:prstGeom prst="ellipse">
          <a:avLst/>
        </a:prstGeom>
        <a:solidFill>
          <a:schemeClr val="l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9.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F7D09CA-6588-460F-8EEE-DBF18E3003A4}" type="datetimeFigureOut">
              <a:rPr lang="pl-PL" smtClean="0"/>
              <a:t>25.04.2025</a:t>
            </a:fld>
            <a:endParaRPr lang="pl-PL"/>
          </a:p>
        </p:txBody>
      </p:sp>
      <p:sp>
        <p:nvSpPr>
          <p:cNvPr id="4" name="Symbol zastępczy obrazu slajd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stop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F93745D-F89E-41C7-95C4-BD6AF124EA6B}" type="slidenum">
              <a:rPr lang="pl-PL" smtClean="0"/>
              <a:t>‹#›</a:t>
            </a:fld>
            <a:endParaRPr lang="pl-PL"/>
          </a:p>
        </p:txBody>
      </p:sp>
    </p:spTree>
    <p:extLst>
      <p:ext uri="{BB962C8B-B14F-4D97-AF65-F5344CB8AC3E}">
        <p14:creationId xmlns:p14="http://schemas.microsoft.com/office/powerpoint/2010/main" val="6655158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6F93745D-F89E-41C7-95C4-BD6AF124EA6B}" type="slidenum">
              <a:rPr lang="pl-PL" smtClean="0"/>
              <a:t>15</a:t>
            </a:fld>
            <a:endParaRPr lang="pl-PL"/>
          </a:p>
        </p:txBody>
      </p:sp>
    </p:spTree>
    <p:extLst>
      <p:ext uri="{BB962C8B-B14F-4D97-AF65-F5344CB8AC3E}">
        <p14:creationId xmlns:p14="http://schemas.microsoft.com/office/powerpoint/2010/main" val="21449142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pl-PL"/>
              <a:t>Kliknij, aby edytować styl</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gradFill flip="none" rotWithShape="1">
                  <a:gsLst>
                    <a:gs pos="0">
                      <a:schemeClr val="tx1"/>
                    </a:gs>
                    <a:gs pos="100000">
                      <a:schemeClr val="tx1">
                        <a:lumMod val="75000"/>
                      </a:schemeClr>
                    </a:gs>
                  </a:gsLst>
                  <a:lin ang="540000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a:t>Kliknij, aby edytować styl wzorca podtytułu</a:t>
            </a:r>
            <a:endParaRPr lang="en-US" dirty="0"/>
          </a:p>
        </p:txBody>
      </p:sp>
      <p:sp>
        <p:nvSpPr>
          <p:cNvPr id="4" name="Date Placeholder 3"/>
          <p:cNvSpPr>
            <a:spLocks noGrp="1"/>
          </p:cNvSpPr>
          <p:nvPr>
            <p:ph type="dt" sz="half" idx="10"/>
          </p:nvPr>
        </p:nvSpPr>
        <p:spPr/>
        <p:txBody>
          <a:bodyPr/>
          <a:lstStyle/>
          <a:p>
            <a:fld id="{97157821-158C-4F8C-9715-DCD4F09D933A}" type="datetimeFigureOut">
              <a:rPr lang="pl-PL" smtClean="0"/>
              <a:t>25.04.2025</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FA8E1F3F-9A1A-4D03-A1DF-0FDFCDC560BF}" type="slidenum">
              <a:rPr lang="pl-PL" smtClean="0"/>
              <a:t>‹#›</a:t>
            </a:fld>
            <a:endParaRPr lang="pl-PL"/>
          </a:p>
        </p:txBody>
      </p:sp>
    </p:spTree>
    <p:extLst>
      <p:ext uri="{BB962C8B-B14F-4D97-AF65-F5344CB8AC3E}">
        <p14:creationId xmlns:p14="http://schemas.microsoft.com/office/powerpoint/2010/main" val="15268247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Obraz panoramiczny z podpisem">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pl-PL"/>
              <a:t>Kliknij, aby edytować styl</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a:t>Kliknij ikonę, aby dodać obraz</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97157821-158C-4F8C-9715-DCD4F09D933A}" type="datetimeFigureOut">
              <a:rPr lang="pl-PL" smtClean="0"/>
              <a:t>25.04.2025</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FA8E1F3F-9A1A-4D03-A1DF-0FDFCDC560BF}" type="slidenum">
              <a:rPr lang="pl-PL" smtClean="0"/>
              <a:t>‹#›</a:t>
            </a:fld>
            <a:endParaRPr lang="pl-PL"/>
          </a:p>
        </p:txBody>
      </p:sp>
    </p:spTree>
    <p:extLst>
      <p:ext uri="{BB962C8B-B14F-4D97-AF65-F5344CB8AC3E}">
        <p14:creationId xmlns:p14="http://schemas.microsoft.com/office/powerpoint/2010/main" val="35407845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ytuł i podpis">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pl-PL"/>
              <a:t>Kliknij, aby edytować styl</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97157821-158C-4F8C-9715-DCD4F09D933A}" type="datetimeFigureOut">
              <a:rPr lang="pl-PL" smtClean="0"/>
              <a:t>25.04.2025</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FA8E1F3F-9A1A-4D03-A1DF-0FDFCDC560BF}" type="slidenum">
              <a:rPr lang="pl-PL" smtClean="0"/>
              <a:t>‹#›</a:t>
            </a:fld>
            <a:endParaRPr lang="pl-PL"/>
          </a:p>
        </p:txBody>
      </p:sp>
    </p:spTree>
    <p:extLst>
      <p:ext uri="{BB962C8B-B14F-4D97-AF65-F5344CB8AC3E}">
        <p14:creationId xmlns:p14="http://schemas.microsoft.com/office/powerpoint/2010/main" val="25172529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Oferta z podpisem">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pl-PL"/>
              <a:t>Kliknij, aby edytować styl</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l-PL"/>
              <a:t>Kliknij, aby edytować style wzorca tekstu</a:t>
            </a:r>
          </a:p>
        </p:txBody>
      </p:sp>
      <p:sp>
        <p:nvSpPr>
          <p:cNvPr id="3" name="Text Placeholder 2"/>
          <p:cNvSpPr>
            <a:spLocks noGrp="1"/>
          </p:cNvSpPr>
          <p:nvPr>
            <p:ph type="body" idx="1"/>
          </p:nvPr>
        </p:nvSpPr>
        <p:spPr>
          <a:xfrm>
            <a:off x="1141411" y="4343400"/>
            <a:ext cx="9906000" cy="1447800"/>
          </a:xfrm>
        </p:spPr>
        <p:txBody>
          <a:bodyPr vert="horz" lIns="91440" tIns="45720" rIns="91440" bIns="45720" rtlCol="0" anchor="ctr">
            <a:normAutofit/>
          </a:bodyPr>
          <a:lstStyle>
            <a:lvl1pPr>
              <a:buNone/>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pl-PL"/>
              <a:t>Kliknij, aby edytować style wzorca tekstu</a:t>
            </a:r>
          </a:p>
        </p:txBody>
      </p:sp>
      <p:sp>
        <p:nvSpPr>
          <p:cNvPr id="4" name="Date Placeholder 3"/>
          <p:cNvSpPr>
            <a:spLocks noGrp="1"/>
          </p:cNvSpPr>
          <p:nvPr>
            <p:ph type="dt" sz="half" idx="10"/>
          </p:nvPr>
        </p:nvSpPr>
        <p:spPr/>
        <p:txBody>
          <a:bodyPr/>
          <a:lstStyle/>
          <a:p>
            <a:fld id="{97157821-158C-4F8C-9715-DCD4F09D933A}" type="datetimeFigureOut">
              <a:rPr lang="pl-PL" smtClean="0"/>
              <a:t>25.04.2025</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FA8E1F3F-9A1A-4D03-A1DF-0FDFCDC560BF}" type="slidenum">
              <a:rPr lang="pl-PL" smtClean="0"/>
              <a:t>‹#›</a:t>
            </a:fld>
            <a:endParaRPr lang="pl-PL"/>
          </a:p>
        </p:txBody>
      </p:sp>
    </p:spTree>
    <p:extLst>
      <p:ext uri="{BB962C8B-B14F-4D97-AF65-F5344CB8AC3E}">
        <p14:creationId xmlns:p14="http://schemas.microsoft.com/office/powerpoint/2010/main" val="15060318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Karta nazwy">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pl-PL"/>
              <a:t>Kliknij, aby edytować styl</a:t>
            </a:r>
            <a:endParaRPr lang="en-US" dirty="0"/>
          </a:p>
        </p:txBody>
      </p:sp>
      <p:sp>
        <p:nvSpPr>
          <p:cNvPr id="3" name="Text Placeholder 2"/>
          <p:cNvSpPr>
            <a:spLocks noGrp="1"/>
          </p:cNvSpPr>
          <p:nvPr>
            <p:ph type="body" idx="1"/>
          </p:nvPr>
        </p:nvSpPr>
        <p:spPr>
          <a:xfrm>
            <a:off x="1141410" y="4777381"/>
            <a:ext cx="9906001" cy="860400"/>
          </a:xfrm>
        </p:spPr>
        <p:txBody>
          <a:bodyPr vert="horz" lIns="91440" tIns="45720" rIns="91440" bIns="45720" rtlCol="0" anchor="t">
            <a:normAutofit/>
          </a:bodyPr>
          <a:lstStyle>
            <a:lvl1pPr>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pl-PL"/>
              <a:t>Kliknij, aby edytować style wzorca tekstu</a:t>
            </a:r>
          </a:p>
        </p:txBody>
      </p:sp>
      <p:sp>
        <p:nvSpPr>
          <p:cNvPr id="4" name="Date Placeholder 3"/>
          <p:cNvSpPr>
            <a:spLocks noGrp="1"/>
          </p:cNvSpPr>
          <p:nvPr>
            <p:ph type="dt" sz="half" idx="10"/>
          </p:nvPr>
        </p:nvSpPr>
        <p:spPr/>
        <p:txBody>
          <a:bodyPr/>
          <a:lstStyle/>
          <a:p>
            <a:fld id="{97157821-158C-4F8C-9715-DCD4F09D933A}" type="datetimeFigureOut">
              <a:rPr lang="pl-PL" smtClean="0"/>
              <a:t>25.04.2025</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FA8E1F3F-9A1A-4D03-A1DF-0FDFCDC560BF}" type="slidenum">
              <a:rPr lang="pl-PL" smtClean="0"/>
              <a:t>‹#›</a:t>
            </a:fld>
            <a:endParaRPr lang="pl-PL"/>
          </a:p>
        </p:txBody>
      </p:sp>
    </p:spTree>
    <p:extLst>
      <p:ext uri="{BB962C8B-B14F-4D97-AF65-F5344CB8AC3E}">
        <p14:creationId xmlns:p14="http://schemas.microsoft.com/office/powerpoint/2010/main" val="17576151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Karta nazwy cytatu">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gradFill flip="none" rotWithShape="1">
                  <a:gsLst>
                    <a:gs pos="0">
                      <a:schemeClr val="tx1"/>
                    </a:gs>
                    <a:gs pos="100000">
                      <a:schemeClr val="tx1">
                        <a:lumMod val="75000"/>
                      </a:schemeClr>
                    </a:gs>
                  </a:gsLst>
                  <a:lin ang="5400000" scaled="0"/>
                  <a:tileRect/>
                </a:gradFill>
              </a:defRPr>
            </a:lvl1pPr>
          </a:lstStyle>
          <a:p>
            <a:r>
              <a:rPr lang="pl-PL"/>
              <a:t>Kliknij, aby edytować styl</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pl-PL"/>
              <a:t>Kliknij, aby edytować style wzorca tekstu</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97157821-158C-4F8C-9715-DCD4F09D933A}" type="datetimeFigureOut">
              <a:rPr lang="pl-PL" smtClean="0"/>
              <a:t>25.04.2025</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FA8E1F3F-9A1A-4D03-A1DF-0FDFCDC560BF}" type="slidenum">
              <a:rPr lang="pl-PL" smtClean="0"/>
              <a:t>‹#›</a:t>
            </a:fld>
            <a:endParaRPr lang="pl-PL"/>
          </a:p>
        </p:txBody>
      </p:sp>
    </p:spTree>
    <p:extLst>
      <p:ext uri="{BB962C8B-B14F-4D97-AF65-F5344CB8AC3E}">
        <p14:creationId xmlns:p14="http://schemas.microsoft.com/office/powerpoint/2010/main" val="4651310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Prawda lub fałsz">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pl-PL"/>
              <a:t>Kliknij, aby edytować styl</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pl-PL"/>
              <a:t>Kliknij, aby edytować style wzorca tekstu</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97157821-158C-4F8C-9715-DCD4F09D933A}" type="datetimeFigureOut">
              <a:rPr lang="pl-PL" smtClean="0"/>
              <a:t>25.04.2025</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FA8E1F3F-9A1A-4D03-A1DF-0FDFCDC560BF}" type="slidenum">
              <a:rPr lang="pl-PL" smtClean="0"/>
              <a:t>‹#›</a:t>
            </a:fld>
            <a:endParaRPr lang="pl-PL"/>
          </a:p>
        </p:txBody>
      </p:sp>
    </p:spTree>
    <p:extLst>
      <p:ext uri="{BB962C8B-B14F-4D97-AF65-F5344CB8AC3E}">
        <p14:creationId xmlns:p14="http://schemas.microsoft.com/office/powerpoint/2010/main" val="12502552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pl-PL"/>
              <a:t>Kliknij, aby edytować styl</a:t>
            </a:r>
            <a:endParaRPr lang="en-US" dirty="0"/>
          </a:p>
        </p:txBody>
      </p:sp>
      <p:sp>
        <p:nvSpPr>
          <p:cNvPr id="3" name="Vertical Text Placeholder 2"/>
          <p:cNvSpPr>
            <a:spLocks noGrp="1"/>
          </p:cNvSpPr>
          <p:nvPr>
            <p:ph type="body" orient="vert" idx="1"/>
          </p:nvPr>
        </p:nvSpPr>
        <p:spPr/>
        <p:txBody>
          <a:bodyPr vert="eaVert" ancho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97157821-158C-4F8C-9715-DCD4F09D933A}" type="datetimeFigureOut">
              <a:rPr lang="pl-PL" smtClean="0"/>
              <a:t>25.04.2025</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FA8E1F3F-9A1A-4D03-A1DF-0FDFCDC560BF}" type="slidenum">
              <a:rPr lang="pl-PL" smtClean="0"/>
              <a:t>‹#›</a:t>
            </a:fld>
            <a:endParaRPr lang="pl-PL"/>
          </a:p>
        </p:txBody>
      </p:sp>
    </p:spTree>
    <p:extLst>
      <p:ext uri="{BB962C8B-B14F-4D97-AF65-F5344CB8AC3E}">
        <p14:creationId xmlns:p14="http://schemas.microsoft.com/office/powerpoint/2010/main" val="42591297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pl-PL"/>
              <a:t>Kliknij, aby edytować styl</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97157821-158C-4F8C-9715-DCD4F09D933A}" type="datetimeFigureOut">
              <a:rPr lang="pl-PL" smtClean="0"/>
              <a:t>25.04.2025</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FA8E1F3F-9A1A-4D03-A1DF-0FDFCDC560BF}" type="slidenum">
              <a:rPr lang="pl-PL" smtClean="0"/>
              <a:t>‹#›</a:t>
            </a:fld>
            <a:endParaRPr lang="pl-PL"/>
          </a:p>
        </p:txBody>
      </p:sp>
    </p:spTree>
    <p:extLst>
      <p:ext uri="{BB962C8B-B14F-4D97-AF65-F5344CB8AC3E}">
        <p14:creationId xmlns:p14="http://schemas.microsoft.com/office/powerpoint/2010/main" val="28438983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1_Tytuł">
    <p:spTree>
      <p:nvGrpSpPr>
        <p:cNvPr id="1" name=""/>
        <p:cNvGrpSpPr/>
        <p:nvPr/>
      </p:nvGrpSpPr>
      <p:grpSpPr>
        <a:xfrm>
          <a:off x="0" y="0"/>
          <a:ext cx="0" cy="0"/>
          <a:chOff x="0" y="0"/>
          <a:chExt cx="0" cy="0"/>
        </a:xfrm>
      </p:grpSpPr>
      <p:sp>
        <p:nvSpPr>
          <p:cNvPr id="6" name="Tytuł 1">
            <a:extLst>
              <a:ext uri="{FF2B5EF4-FFF2-40B4-BE49-F238E27FC236}">
                <a16:creationId xmlns:a16="http://schemas.microsoft.com/office/drawing/2014/main" id="{9E68F591-F3C7-4872-BBA0-0693794F4F11}"/>
              </a:ext>
            </a:extLst>
          </p:cNvPr>
          <p:cNvSpPr>
            <a:spLocks noGrp="1"/>
          </p:cNvSpPr>
          <p:nvPr>
            <p:ph type="ctrTitle" hasCustomPrompt="1"/>
          </p:nvPr>
        </p:nvSpPr>
        <p:spPr>
          <a:xfrm>
            <a:off x="7999414" y="1051551"/>
            <a:ext cx="3565524" cy="2384898"/>
          </a:xfrm>
        </p:spPr>
        <p:txBody>
          <a:bodyPr rtlCol="0" anchor="b" anchorCtr="0">
            <a:noAutofit/>
          </a:bodyPr>
          <a:lstStyle/>
          <a:p>
            <a:pPr rtl="0"/>
            <a:r>
              <a:rPr lang="pl" sz="4800"/>
              <a:t>3DFloat</a:t>
            </a:r>
          </a:p>
        </p:txBody>
      </p:sp>
      <p:sp>
        <p:nvSpPr>
          <p:cNvPr id="14" name="Obraz — symbol zastępczy 13">
            <a:extLst>
              <a:ext uri="{FF2B5EF4-FFF2-40B4-BE49-F238E27FC236}">
                <a16:creationId xmlns:a16="http://schemas.microsoft.com/office/drawing/2014/main" id="{967766A8-18D5-4391-8DB7-7BFF6427636C}"/>
              </a:ext>
            </a:extLst>
          </p:cNvPr>
          <p:cNvSpPr>
            <a:spLocks noGrp="1"/>
          </p:cNvSpPr>
          <p:nvPr>
            <p:ph type="pic" sz="quarter" idx="13"/>
          </p:nvPr>
        </p:nvSpPr>
        <p:spPr>
          <a:xfrm>
            <a:off x="0" y="0"/>
            <a:ext cx="7452360" cy="6858000"/>
          </a:xfrm>
          <a:solidFill>
            <a:schemeClr val="accent5"/>
          </a:solidFill>
        </p:spPr>
        <p:txBody>
          <a:bodyPr rtlCol="0">
            <a:noAutofit/>
          </a:bodyPr>
          <a:lstStyle/>
          <a:p>
            <a:pPr rtl="0"/>
            <a:r>
              <a:rPr lang="pl-PL"/>
              <a:t>Kliknij ikonę, aby dodać obraz</a:t>
            </a:r>
            <a:endParaRPr lang="en-US"/>
          </a:p>
        </p:txBody>
      </p:sp>
      <p:sp>
        <p:nvSpPr>
          <p:cNvPr id="3" name="Tekst — symbol zastępczy 2">
            <a:extLst>
              <a:ext uri="{FF2B5EF4-FFF2-40B4-BE49-F238E27FC236}">
                <a16:creationId xmlns:a16="http://schemas.microsoft.com/office/drawing/2014/main" id="{5B16EB97-6E8A-4B50-8701-7CB158044DCA}"/>
              </a:ext>
            </a:extLst>
          </p:cNvPr>
          <p:cNvSpPr>
            <a:spLocks noGrp="1"/>
          </p:cNvSpPr>
          <p:nvPr>
            <p:ph type="body" sz="quarter" idx="14"/>
          </p:nvPr>
        </p:nvSpPr>
        <p:spPr>
          <a:xfrm>
            <a:off x="7999413" y="3568700"/>
            <a:ext cx="3565524" cy="1731963"/>
          </a:xfrm>
        </p:spPr>
        <p:txBody>
          <a:bodyPr rtlCol="0">
            <a:noAutofit/>
          </a:bodyPr>
          <a:lstStyle>
            <a:lvl1pPr>
              <a:buNone/>
              <a:defRPr sz="2000"/>
            </a:lvl1pPr>
            <a:lvl2pPr>
              <a:buNone/>
              <a:defRPr sz="2000"/>
            </a:lvl2pPr>
            <a:lvl3pPr>
              <a:buNone/>
              <a:defRPr sz="2000"/>
            </a:lvl3pPr>
            <a:lvl4pPr>
              <a:buNone/>
              <a:defRPr sz="2000"/>
            </a:lvl4pPr>
            <a:lvl5pPr>
              <a:buNone/>
              <a:defRPr sz="2000"/>
            </a:lvl5pPr>
          </a:lstStyle>
          <a:p>
            <a:pPr lvl="0" rtl="0"/>
            <a:r>
              <a:rPr lang="pl-PL"/>
              <a:t>Kliknij, aby edytować style wzorca tekstu</a:t>
            </a:r>
          </a:p>
        </p:txBody>
      </p:sp>
    </p:spTree>
    <p:extLst>
      <p:ext uri="{BB962C8B-B14F-4D97-AF65-F5344CB8AC3E}">
        <p14:creationId xmlns:p14="http://schemas.microsoft.com/office/powerpoint/2010/main" val="1924499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idx="1"/>
          </p:nvPr>
        </p:nvSpPr>
        <p:spPr/>
        <p:txBody>
          <a:bodyPr anchor="ct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97157821-158C-4F8C-9715-DCD4F09D933A}" type="datetimeFigureOut">
              <a:rPr lang="pl-PL" smtClean="0"/>
              <a:t>25.04.2025</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FA8E1F3F-9A1A-4D03-A1DF-0FDFCDC560BF}" type="slidenum">
              <a:rPr lang="pl-PL" smtClean="0"/>
              <a:t>‹#›</a:t>
            </a:fld>
            <a:endParaRPr lang="pl-PL"/>
          </a:p>
        </p:txBody>
      </p:sp>
    </p:spTree>
    <p:extLst>
      <p:ext uri="{BB962C8B-B14F-4D97-AF65-F5344CB8AC3E}">
        <p14:creationId xmlns:p14="http://schemas.microsoft.com/office/powerpoint/2010/main" val="35922174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pl-PL"/>
              <a:t>Kliknij, aby edytować styl</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97157821-158C-4F8C-9715-DCD4F09D933A}" type="datetimeFigureOut">
              <a:rPr lang="pl-PL" smtClean="0"/>
              <a:t>25.04.2025</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FA8E1F3F-9A1A-4D03-A1DF-0FDFCDC560BF}" type="slidenum">
              <a:rPr lang="pl-PL" smtClean="0"/>
              <a:t>‹#›</a:t>
            </a:fld>
            <a:endParaRPr lang="pl-PL"/>
          </a:p>
        </p:txBody>
      </p:sp>
    </p:spTree>
    <p:extLst>
      <p:ext uri="{BB962C8B-B14F-4D97-AF65-F5344CB8AC3E}">
        <p14:creationId xmlns:p14="http://schemas.microsoft.com/office/powerpoint/2010/main" val="32966317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Date Placeholder 4"/>
          <p:cNvSpPr>
            <a:spLocks noGrp="1"/>
          </p:cNvSpPr>
          <p:nvPr>
            <p:ph type="dt" sz="half" idx="10"/>
          </p:nvPr>
        </p:nvSpPr>
        <p:spPr/>
        <p:txBody>
          <a:bodyPr/>
          <a:lstStyle/>
          <a:p>
            <a:fld id="{97157821-158C-4F8C-9715-DCD4F09D933A}" type="datetimeFigureOut">
              <a:rPr lang="pl-PL" smtClean="0"/>
              <a:t>25.04.2025</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FA8E1F3F-9A1A-4D03-A1DF-0FDFCDC560BF}" type="slidenum">
              <a:rPr lang="pl-PL" smtClean="0"/>
              <a:t>‹#›</a:t>
            </a:fld>
            <a:endParaRPr lang="pl-PL"/>
          </a:p>
        </p:txBody>
      </p:sp>
    </p:spTree>
    <p:extLst>
      <p:ext uri="{BB962C8B-B14F-4D97-AF65-F5344CB8AC3E}">
        <p14:creationId xmlns:p14="http://schemas.microsoft.com/office/powerpoint/2010/main" val="36524507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pl-PL"/>
              <a:t>Kliknij, aby edytować styl</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7" name="Date Placeholder 6"/>
          <p:cNvSpPr>
            <a:spLocks noGrp="1"/>
          </p:cNvSpPr>
          <p:nvPr>
            <p:ph type="dt" sz="half" idx="10"/>
          </p:nvPr>
        </p:nvSpPr>
        <p:spPr/>
        <p:txBody>
          <a:bodyPr/>
          <a:lstStyle/>
          <a:p>
            <a:fld id="{97157821-158C-4F8C-9715-DCD4F09D933A}" type="datetimeFigureOut">
              <a:rPr lang="pl-PL" smtClean="0"/>
              <a:t>25.04.2025</a:t>
            </a:fld>
            <a:endParaRPr lang="pl-PL"/>
          </a:p>
        </p:txBody>
      </p:sp>
      <p:sp>
        <p:nvSpPr>
          <p:cNvPr id="8" name="Footer Placeholder 7"/>
          <p:cNvSpPr>
            <a:spLocks noGrp="1"/>
          </p:cNvSpPr>
          <p:nvPr>
            <p:ph type="ftr" sz="quarter" idx="11"/>
          </p:nvPr>
        </p:nvSpPr>
        <p:spPr/>
        <p:txBody>
          <a:bodyPr/>
          <a:lstStyle/>
          <a:p>
            <a:endParaRPr lang="pl-PL"/>
          </a:p>
        </p:txBody>
      </p:sp>
      <p:sp>
        <p:nvSpPr>
          <p:cNvPr id="9" name="Slide Number Placeholder 8"/>
          <p:cNvSpPr>
            <a:spLocks noGrp="1"/>
          </p:cNvSpPr>
          <p:nvPr>
            <p:ph type="sldNum" sz="quarter" idx="12"/>
          </p:nvPr>
        </p:nvSpPr>
        <p:spPr/>
        <p:txBody>
          <a:bodyPr/>
          <a:lstStyle/>
          <a:p>
            <a:fld id="{FA8E1F3F-9A1A-4D03-A1DF-0FDFCDC560BF}" type="slidenum">
              <a:rPr lang="pl-PL" smtClean="0"/>
              <a:t>‹#›</a:t>
            </a:fld>
            <a:endParaRPr lang="pl-PL"/>
          </a:p>
        </p:txBody>
      </p:sp>
    </p:spTree>
    <p:extLst>
      <p:ext uri="{BB962C8B-B14F-4D97-AF65-F5344CB8AC3E}">
        <p14:creationId xmlns:p14="http://schemas.microsoft.com/office/powerpoint/2010/main" val="28802258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Date Placeholder 2"/>
          <p:cNvSpPr>
            <a:spLocks noGrp="1"/>
          </p:cNvSpPr>
          <p:nvPr>
            <p:ph type="dt" sz="half" idx="10"/>
          </p:nvPr>
        </p:nvSpPr>
        <p:spPr/>
        <p:txBody>
          <a:bodyPr/>
          <a:lstStyle/>
          <a:p>
            <a:fld id="{97157821-158C-4F8C-9715-DCD4F09D933A}" type="datetimeFigureOut">
              <a:rPr lang="pl-PL" smtClean="0"/>
              <a:t>25.04.2025</a:t>
            </a:fld>
            <a:endParaRPr lang="pl-PL"/>
          </a:p>
        </p:txBody>
      </p:sp>
      <p:sp>
        <p:nvSpPr>
          <p:cNvPr id="4" name="Footer Placeholder 3"/>
          <p:cNvSpPr>
            <a:spLocks noGrp="1"/>
          </p:cNvSpPr>
          <p:nvPr>
            <p:ph type="ftr" sz="quarter" idx="11"/>
          </p:nvPr>
        </p:nvSpPr>
        <p:spPr/>
        <p:txBody>
          <a:bodyPr/>
          <a:lstStyle/>
          <a:p>
            <a:endParaRPr lang="pl-PL"/>
          </a:p>
        </p:txBody>
      </p:sp>
      <p:sp>
        <p:nvSpPr>
          <p:cNvPr id="5" name="Slide Number Placeholder 4"/>
          <p:cNvSpPr>
            <a:spLocks noGrp="1"/>
          </p:cNvSpPr>
          <p:nvPr>
            <p:ph type="sldNum" sz="quarter" idx="12"/>
          </p:nvPr>
        </p:nvSpPr>
        <p:spPr/>
        <p:txBody>
          <a:bodyPr/>
          <a:lstStyle/>
          <a:p>
            <a:fld id="{FA8E1F3F-9A1A-4D03-A1DF-0FDFCDC560BF}" type="slidenum">
              <a:rPr lang="pl-PL" smtClean="0"/>
              <a:t>‹#›</a:t>
            </a:fld>
            <a:endParaRPr lang="pl-PL"/>
          </a:p>
        </p:txBody>
      </p:sp>
    </p:spTree>
    <p:extLst>
      <p:ext uri="{BB962C8B-B14F-4D97-AF65-F5344CB8AC3E}">
        <p14:creationId xmlns:p14="http://schemas.microsoft.com/office/powerpoint/2010/main" val="26182231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157821-158C-4F8C-9715-DCD4F09D933A}" type="datetimeFigureOut">
              <a:rPr lang="pl-PL" smtClean="0"/>
              <a:t>25.04.2025</a:t>
            </a:fld>
            <a:endParaRPr lang="pl-PL"/>
          </a:p>
        </p:txBody>
      </p:sp>
      <p:sp>
        <p:nvSpPr>
          <p:cNvPr id="3" name="Footer Placeholder 2"/>
          <p:cNvSpPr>
            <a:spLocks noGrp="1"/>
          </p:cNvSpPr>
          <p:nvPr>
            <p:ph type="ftr" sz="quarter" idx="11"/>
          </p:nvPr>
        </p:nvSpPr>
        <p:spPr/>
        <p:txBody>
          <a:bodyPr/>
          <a:lstStyle/>
          <a:p>
            <a:endParaRPr lang="pl-PL"/>
          </a:p>
        </p:txBody>
      </p:sp>
      <p:sp>
        <p:nvSpPr>
          <p:cNvPr id="4" name="Slide Number Placeholder 3"/>
          <p:cNvSpPr>
            <a:spLocks noGrp="1"/>
          </p:cNvSpPr>
          <p:nvPr>
            <p:ph type="sldNum" sz="quarter" idx="12"/>
          </p:nvPr>
        </p:nvSpPr>
        <p:spPr/>
        <p:txBody>
          <a:bodyPr/>
          <a:lstStyle/>
          <a:p>
            <a:fld id="{FA8E1F3F-9A1A-4D03-A1DF-0FDFCDC560BF}" type="slidenum">
              <a:rPr lang="pl-PL" smtClean="0"/>
              <a:t>‹#›</a:t>
            </a:fld>
            <a:endParaRPr lang="pl-PL"/>
          </a:p>
        </p:txBody>
      </p:sp>
    </p:spTree>
    <p:extLst>
      <p:ext uri="{BB962C8B-B14F-4D97-AF65-F5344CB8AC3E}">
        <p14:creationId xmlns:p14="http://schemas.microsoft.com/office/powerpoint/2010/main" val="4255575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pl-PL"/>
              <a:t>Kliknij, aby edytować styl</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97157821-158C-4F8C-9715-DCD4F09D933A}" type="datetimeFigureOut">
              <a:rPr lang="pl-PL" smtClean="0"/>
              <a:t>25.04.2025</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FA8E1F3F-9A1A-4D03-A1DF-0FDFCDC560BF}" type="slidenum">
              <a:rPr lang="pl-PL" smtClean="0"/>
              <a:t>‹#›</a:t>
            </a:fld>
            <a:endParaRPr lang="pl-PL"/>
          </a:p>
        </p:txBody>
      </p:sp>
    </p:spTree>
    <p:extLst>
      <p:ext uri="{BB962C8B-B14F-4D97-AF65-F5344CB8AC3E}">
        <p14:creationId xmlns:p14="http://schemas.microsoft.com/office/powerpoint/2010/main" val="19410909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pl-PL"/>
              <a:t>Kliknij, aby edytować styl</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a:t>Kliknij ikonę, aby dodać obraz</a:t>
            </a:r>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Date Placeholder 4"/>
          <p:cNvSpPr>
            <a:spLocks noGrp="1"/>
          </p:cNvSpPr>
          <p:nvPr>
            <p:ph type="dt" sz="half" idx="10"/>
          </p:nvPr>
        </p:nvSpPr>
        <p:spPr>
          <a:xfrm>
            <a:off x="6399212" y="5883275"/>
            <a:ext cx="914400" cy="365125"/>
          </a:xfrm>
        </p:spPr>
        <p:txBody>
          <a:bodyPr/>
          <a:lstStyle/>
          <a:p>
            <a:fld id="{97157821-158C-4F8C-9715-DCD4F09D933A}" type="datetimeFigureOut">
              <a:rPr lang="pl-PL" smtClean="0"/>
              <a:t>25.04.2025</a:t>
            </a:fld>
            <a:endParaRPr lang="pl-PL"/>
          </a:p>
        </p:txBody>
      </p:sp>
      <p:sp>
        <p:nvSpPr>
          <p:cNvPr id="6" name="Footer Placeholder 5"/>
          <p:cNvSpPr>
            <a:spLocks noGrp="1"/>
          </p:cNvSpPr>
          <p:nvPr>
            <p:ph type="ftr" sz="quarter" idx="11"/>
          </p:nvPr>
        </p:nvSpPr>
        <p:spPr>
          <a:xfrm>
            <a:off x="1141412" y="5883275"/>
            <a:ext cx="5105400" cy="365125"/>
          </a:xfrm>
        </p:spPr>
        <p:txBody>
          <a:bodyPr/>
          <a:lstStyle/>
          <a:p>
            <a:endParaRPr lang="pl-PL"/>
          </a:p>
        </p:txBody>
      </p:sp>
      <p:sp>
        <p:nvSpPr>
          <p:cNvPr id="7" name="Slide Number Placeholder 6"/>
          <p:cNvSpPr>
            <a:spLocks noGrp="1"/>
          </p:cNvSpPr>
          <p:nvPr>
            <p:ph type="sldNum" sz="quarter" idx="12"/>
          </p:nvPr>
        </p:nvSpPr>
        <p:spPr>
          <a:xfrm>
            <a:off x="10742612" y="5883275"/>
            <a:ext cx="322567" cy="365125"/>
          </a:xfrm>
        </p:spPr>
        <p:txBody>
          <a:bodyPr/>
          <a:lstStyle/>
          <a:p>
            <a:fld id="{FA8E1F3F-9A1A-4D03-A1DF-0FDFCDC560BF}" type="slidenum">
              <a:rPr lang="pl-PL" smtClean="0"/>
              <a:t>‹#›</a:t>
            </a:fld>
            <a:endParaRPr lang="pl-PL"/>
          </a:p>
        </p:txBody>
      </p:sp>
    </p:spTree>
    <p:extLst>
      <p:ext uri="{BB962C8B-B14F-4D97-AF65-F5344CB8AC3E}">
        <p14:creationId xmlns:p14="http://schemas.microsoft.com/office/powerpoint/2010/main" val="17949236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pl-PL"/>
              <a:t>Kliknij, aby edytować styl</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97157821-158C-4F8C-9715-DCD4F09D933A}" type="datetimeFigureOut">
              <a:rPr lang="pl-PL" smtClean="0"/>
              <a:t>25.04.2025</a:t>
            </a:fld>
            <a:endParaRPr lang="pl-PL"/>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pl-PL"/>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FA8E1F3F-9A1A-4D03-A1DF-0FDFCDC560BF}" type="slidenum">
              <a:rPr lang="pl-PL" smtClean="0"/>
              <a:t>‹#›</a:t>
            </a:fld>
            <a:endParaRPr lang="pl-PL"/>
          </a:p>
        </p:txBody>
      </p:sp>
    </p:spTree>
    <p:extLst>
      <p:ext uri="{BB962C8B-B14F-4D97-AF65-F5344CB8AC3E}">
        <p14:creationId xmlns:p14="http://schemas.microsoft.com/office/powerpoint/2010/main" val="3292412589"/>
      </p:ext>
    </p:extLst>
  </p:cSld>
  <p:clrMap bg1="dk1" tx1="lt1" bg2="dk2" tx2="lt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 id="2147483746" r:id="rId12"/>
    <p:sldLayoutId id="2147483747" r:id="rId13"/>
    <p:sldLayoutId id="2147483748" r:id="rId14"/>
    <p:sldLayoutId id="2147483749" r:id="rId15"/>
    <p:sldLayoutId id="2147483750" r:id="rId16"/>
    <p:sldLayoutId id="2147483751" r:id="rId17"/>
    <p:sldLayoutId id="2147483752" r:id="rId18"/>
  </p:sldLayoutIdLst>
  <p:txStyles>
    <p:title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8.xml"/><Relationship Id="rId6" Type="http://schemas.microsoft.com/office/2007/relationships/hdphoto" Target="../media/hdphoto2.wdp"/><Relationship Id="rId5" Type="http://schemas.openxmlformats.org/officeDocument/2006/relationships/image" Target="../media/image4.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2.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microsoft.com/office/2007/relationships/hdphoto" Target="../media/hdphoto6.wdp"/><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chart" Target="../charts/chart3.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5.png"/><Relationship Id="rId7" Type="http://schemas.openxmlformats.org/officeDocument/2006/relationships/image" Target="../media/image30.pn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8.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9.png"/><Relationship Id="rId1" Type="http://schemas.openxmlformats.org/officeDocument/2006/relationships/slideLayout" Target="../slideLayouts/slideLayout4.xml"/><Relationship Id="rId5" Type="http://schemas.microsoft.com/office/2007/relationships/hdphoto" Target="../media/hdphoto4.wdp"/><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8" Type="http://schemas.openxmlformats.org/officeDocument/2006/relationships/diagramQuickStyle" Target="../diagrams/quickStyle2.xml"/><Relationship Id="rId3" Type="http://schemas.openxmlformats.org/officeDocument/2006/relationships/image" Target="../media/image12.png"/><Relationship Id="rId7" Type="http://schemas.openxmlformats.org/officeDocument/2006/relationships/diagramLayout" Target="../diagrams/layout2.xml"/><Relationship Id="rId12"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diagramData" Target="../diagrams/data2.xml"/><Relationship Id="rId11" Type="http://schemas.openxmlformats.org/officeDocument/2006/relationships/image" Target="../media/image15.png"/><Relationship Id="rId5" Type="http://schemas.openxmlformats.org/officeDocument/2006/relationships/image" Target="../media/image14.png"/><Relationship Id="rId10" Type="http://schemas.microsoft.com/office/2007/relationships/diagramDrawing" Target="../diagrams/drawing2.xml"/><Relationship Id="rId4" Type="http://schemas.openxmlformats.org/officeDocument/2006/relationships/image" Target="../media/image13.png"/><Relationship Id="rId9" Type="http://schemas.openxmlformats.org/officeDocument/2006/relationships/diagramColors" Target="../diagrams/colors2.xml"/></Relationships>
</file>

<file path=ppt/slides/_rels/slide9.xml.rels><?xml version="1.0" encoding="UTF-8" standalone="yes"?>
<Relationships xmlns="http://schemas.openxmlformats.org/package/2006/relationships"><Relationship Id="rId8" Type="http://schemas.openxmlformats.org/officeDocument/2006/relationships/diagramLayout" Target="../diagrams/layout4.xml"/><Relationship Id="rId13" Type="http://schemas.openxmlformats.org/officeDocument/2006/relationships/diagramLayout" Target="../diagrams/layout5.xml"/><Relationship Id="rId18" Type="http://schemas.openxmlformats.org/officeDocument/2006/relationships/diagramLayout" Target="../diagrams/layout6.xml"/><Relationship Id="rId3" Type="http://schemas.openxmlformats.org/officeDocument/2006/relationships/diagramLayout" Target="../diagrams/layout3.xml"/><Relationship Id="rId21" Type="http://schemas.microsoft.com/office/2007/relationships/diagramDrawing" Target="../diagrams/drawing6.xml"/><Relationship Id="rId7" Type="http://schemas.openxmlformats.org/officeDocument/2006/relationships/diagramData" Target="../diagrams/data4.xml"/><Relationship Id="rId12" Type="http://schemas.openxmlformats.org/officeDocument/2006/relationships/diagramData" Target="../diagrams/data5.xml"/><Relationship Id="rId17" Type="http://schemas.openxmlformats.org/officeDocument/2006/relationships/diagramData" Target="../diagrams/data6.xml"/><Relationship Id="rId2" Type="http://schemas.openxmlformats.org/officeDocument/2006/relationships/diagramData" Target="../diagrams/data3.xml"/><Relationship Id="rId16" Type="http://schemas.microsoft.com/office/2007/relationships/diagramDrawing" Target="../diagrams/drawing5.xml"/><Relationship Id="rId20" Type="http://schemas.openxmlformats.org/officeDocument/2006/relationships/diagramColors" Target="../diagrams/colors6.xml"/><Relationship Id="rId1" Type="http://schemas.openxmlformats.org/officeDocument/2006/relationships/slideLayout" Target="../slideLayouts/slideLayout2.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5" Type="http://schemas.openxmlformats.org/officeDocument/2006/relationships/diagramColors" Target="../diagrams/colors5.xml"/><Relationship Id="rId10" Type="http://schemas.openxmlformats.org/officeDocument/2006/relationships/diagramColors" Target="../diagrams/colors4.xml"/><Relationship Id="rId19" Type="http://schemas.openxmlformats.org/officeDocument/2006/relationships/diagramQuickStyle" Target="../diagrams/quickStyle6.xml"/><Relationship Id="rId4" Type="http://schemas.openxmlformats.org/officeDocument/2006/relationships/diagramQuickStyle" Target="../diagrams/quickStyle3.xml"/><Relationship Id="rId9" Type="http://schemas.openxmlformats.org/officeDocument/2006/relationships/diagramQuickStyle" Target="../diagrams/quickStyle4.xml"/><Relationship Id="rId14" Type="http://schemas.openxmlformats.org/officeDocument/2006/relationships/diagramQuickStyle" Target="../diagrams/quickStyl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4E78BDF-1BD2-A25D-EB1C-DCA876EB9C2F}"/>
              </a:ext>
            </a:extLst>
          </p:cNvPr>
          <p:cNvSpPr>
            <a:spLocks noGrp="1"/>
          </p:cNvSpPr>
          <p:nvPr>
            <p:ph type="ctrTitle"/>
          </p:nvPr>
        </p:nvSpPr>
        <p:spPr>
          <a:xfrm>
            <a:off x="3173506" y="609600"/>
            <a:ext cx="8292819" cy="4056766"/>
          </a:xfrm>
        </p:spPr>
        <p:txBody>
          <a:bodyPr/>
          <a:lstStyle/>
          <a:p>
            <a:pPr algn="r"/>
            <a:r>
              <a:rPr lang="en-US" sz="4800" b="0" i="0" dirty="0">
                <a:solidFill>
                  <a:srgbClr val="FFFFFF"/>
                </a:solidFill>
                <a:effectLst/>
                <a:latin typeface="Segoe UI Historic" panose="020B0502040204020203" pitchFamily="34" charset="0"/>
              </a:rPr>
              <a:t>Searching for early biomarkers of Parkinson's disease using mass spectrometry methods</a:t>
            </a:r>
            <a:endParaRPr lang="pl-PL" sz="11500" dirty="0"/>
          </a:p>
        </p:txBody>
      </p:sp>
      <p:sp>
        <p:nvSpPr>
          <p:cNvPr id="4" name="Symbol zastępczy tekstu 3">
            <a:extLst>
              <a:ext uri="{FF2B5EF4-FFF2-40B4-BE49-F238E27FC236}">
                <a16:creationId xmlns:a16="http://schemas.microsoft.com/office/drawing/2014/main" id="{6D9C5874-49A1-B625-E4EF-9256837E3E01}"/>
              </a:ext>
            </a:extLst>
          </p:cNvPr>
          <p:cNvSpPr>
            <a:spLocks noGrp="1"/>
          </p:cNvSpPr>
          <p:nvPr>
            <p:ph type="body" sz="quarter" idx="14"/>
          </p:nvPr>
        </p:nvSpPr>
        <p:spPr>
          <a:xfrm>
            <a:off x="3173506" y="5056841"/>
            <a:ext cx="8292819" cy="1731963"/>
          </a:xfrm>
        </p:spPr>
        <p:txBody>
          <a:bodyPr/>
          <a:lstStyle/>
          <a:p>
            <a:pPr algn="r"/>
            <a:r>
              <a:rPr lang="pl-PL" cap="none" dirty="0"/>
              <a:t>mgr inż. Renata Franczak</a:t>
            </a:r>
          </a:p>
          <a:p>
            <a:pPr algn="r"/>
            <a:r>
              <a:rPr lang="pl-PL" cap="none" dirty="0" err="1"/>
              <a:t>Supervisor</a:t>
            </a:r>
            <a:r>
              <a:rPr lang="pl-PL" cap="none" dirty="0"/>
              <a:t>: dr hab. Kamil </a:t>
            </a:r>
            <a:r>
              <a:rPr lang="pl-PL" cap="none" dirty="0" err="1"/>
              <a:t>Brudecki</a:t>
            </a:r>
            <a:r>
              <a:rPr lang="pl-PL" cap="none" dirty="0"/>
              <a:t>, prof. IFJ PAN</a:t>
            </a:r>
          </a:p>
          <a:p>
            <a:pPr algn="r"/>
            <a:r>
              <a:rPr lang="pl-PL" cap="none" dirty="0"/>
              <a:t>Co-</a:t>
            </a:r>
            <a:r>
              <a:rPr lang="pl-PL" cap="none" dirty="0" err="1"/>
              <a:t>supervisor</a:t>
            </a:r>
            <a:r>
              <a:rPr lang="pl-PL" cap="none" dirty="0"/>
              <a:t>: prof. </a:t>
            </a:r>
            <a:r>
              <a:rPr lang="pl-PL" cap="none" dirty="0" err="1"/>
              <a:t>Aleksanda</a:t>
            </a:r>
            <a:r>
              <a:rPr lang="pl-PL" cap="none" dirty="0"/>
              <a:t> Klimkowicz-Mrowiec</a:t>
            </a:r>
          </a:p>
        </p:txBody>
      </p:sp>
      <p:pic>
        <p:nvPicPr>
          <p:cNvPr id="1026" name="Picture 2">
            <a:extLst>
              <a:ext uri="{FF2B5EF4-FFF2-40B4-BE49-F238E27FC236}">
                <a16:creationId xmlns:a16="http://schemas.microsoft.com/office/drawing/2014/main" id="{4912DD14-58E0-8FF2-AE4E-95116C93D3D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 y="1"/>
            <a:ext cx="3083858" cy="2312894"/>
          </a:xfrm>
          <a:prstGeom prst="rect">
            <a:avLst/>
          </a:prstGeom>
          <a:noFill/>
          <a:extLst>
            <a:ext uri="{909E8E84-426E-40DD-AFC4-6F175D3DCCD1}">
              <a14:hiddenFill xmlns:a14="http://schemas.microsoft.com/office/drawing/2010/main">
                <a:solidFill>
                  <a:srgbClr val="FFFFFF"/>
                </a:solidFill>
              </a14:hiddenFill>
            </a:ext>
          </a:extLst>
        </p:spPr>
      </p:pic>
      <p:pic>
        <p:nvPicPr>
          <p:cNvPr id="19" name="Obraz 18">
            <a:extLst>
              <a:ext uri="{FF2B5EF4-FFF2-40B4-BE49-F238E27FC236}">
                <a16:creationId xmlns:a16="http://schemas.microsoft.com/office/drawing/2014/main" id="{84C08591-2DA5-F288-9A96-8AEED7B7F6AA}"/>
              </a:ext>
            </a:extLst>
          </p:cNvPr>
          <p:cNvPicPr>
            <a:picLocks noChangeAspect="1"/>
          </p:cNvPicPr>
          <p:nvPr/>
        </p:nvPicPr>
        <p:blipFill>
          <a:blip r:embed="rId3">
            <a:extLst>
              <a:ext uri="{BEBA8EAE-BF5A-486C-A8C5-ECC9F3942E4B}">
                <a14:imgProps xmlns:a14="http://schemas.microsoft.com/office/drawing/2010/main">
                  <a14:imgLayer r:embed="rId4">
                    <a14:imgEffect>
                      <a14:colorTemperature colorTemp="4700"/>
                    </a14:imgEffect>
                  </a14:imgLayer>
                </a14:imgProps>
              </a:ext>
            </a:extLst>
          </a:blip>
          <a:stretch>
            <a:fillRect/>
          </a:stretch>
        </p:blipFill>
        <p:spPr>
          <a:xfrm>
            <a:off x="0" y="2312895"/>
            <a:ext cx="3083858" cy="2353471"/>
          </a:xfrm>
          <a:prstGeom prst="rect">
            <a:avLst/>
          </a:prstGeom>
        </p:spPr>
      </p:pic>
      <p:pic>
        <p:nvPicPr>
          <p:cNvPr id="21" name="Obraz 20">
            <a:extLst>
              <a:ext uri="{FF2B5EF4-FFF2-40B4-BE49-F238E27FC236}">
                <a16:creationId xmlns:a16="http://schemas.microsoft.com/office/drawing/2014/main" id="{1A81BF08-EF10-5DBD-61C2-F3EC88C03BB8}"/>
              </a:ext>
            </a:extLst>
          </p:cNvPr>
          <p:cNvPicPr>
            <a:picLocks noChangeAspect="1"/>
          </p:cNvPicPr>
          <p:nvPr/>
        </p:nvPicPr>
        <p:blipFill>
          <a:blip r:embed="rId5">
            <a:extLst>
              <a:ext uri="{BEBA8EAE-BF5A-486C-A8C5-ECC9F3942E4B}">
                <a14:imgProps xmlns:a14="http://schemas.microsoft.com/office/drawing/2010/main">
                  <a14:imgLayer r:embed="rId6">
                    <a14:imgEffect>
                      <a14:colorTemperature colorTemp="5300"/>
                    </a14:imgEffect>
                  </a14:imgLayer>
                </a14:imgProps>
              </a:ext>
            </a:extLst>
          </a:blip>
          <a:stretch>
            <a:fillRect/>
          </a:stretch>
        </p:blipFill>
        <p:spPr>
          <a:xfrm>
            <a:off x="-33285" y="4666366"/>
            <a:ext cx="3117144" cy="2191633"/>
          </a:xfrm>
          <a:prstGeom prst="rect">
            <a:avLst/>
          </a:prstGeom>
        </p:spPr>
      </p:pic>
    </p:spTree>
    <p:extLst>
      <p:ext uri="{BB962C8B-B14F-4D97-AF65-F5344CB8AC3E}">
        <p14:creationId xmlns:p14="http://schemas.microsoft.com/office/powerpoint/2010/main" val="1767749201"/>
      </p:ext>
    </p:extLst>
  </p:cSld>
  <p:clrMapOvr>
    <a:masterClrMapping/>
  </p:clrMapOvr>
  <mc:AlternateContent xmlns:mc="http://schemas.openxmlformats.org/markup-compatibility/2006" xmlns:p14="http://schemas.microsoft.com/office/powerpoint/2010/main">
    <mc:Choice Requires="p14">
      <p:transition p14:dur="250">
        <p:cut/>
      </p:transition>
    </mc:Choice>
    <mc:Fallback xmlns="">
      <p:transition>
        <p:cu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DF737AA-BD84-2EBB-61F2-EAA0A4BC1889}"/>
              </a:ext>
            </a:extLst>
          </p:cNvPr>
          <p:cNvSpPr>
            <a:spLocks noGrp="1"/>
          </p:cNvSpPr>
          <p:nvPr>
            <p:ph type="title"/>
          </p:nvPr>
        </p:nvSpPr>
        <p:spPr>
          <a:xfrm>
            <a:off x="1141415" y="282389"/>
            <a:ext cx="9905998" cy="1905000"/>
          </a:xfrm>
        </p:spPr>
        <p:txBody>
          <a:bodyPr>
            <a:normAutofit/>
          </a:bodyPr>
          <a:lstStyle/>
          <a:p>
            <a:r>
              <a:rPr lang="en-US" dirty="0"/>
              <a:t>Exposure to metals that promote the development of Parkinson's disease</a:t>
            </a:r>
            <a:endParaRPr lang="pl-PL" dirty="0"/>
          </a:p>
        </p:txBody>
      </p:sp>
      <p:graphicFrame>
        <p:nvGraphicFramePr>
          <p:cNvPr id="4" name="Symbol zastępczy zawartości 3">
            <a:extLst>
              <a:ext uri="{FF2B5EF4-FFF2-40B4-BE49-F238E27FC236}">
                <a16:creationId xmlns:a16="http://schemas.microsoft.com/office/drawing/2014/main" id="{9DF7CCA4-6DA1-BEC4-A71C-9CE6DF2D6C70}"/>
              </a:ext>
            </a:extLst>
          </p:cNvPr>
          <p:cNvGraphicFramePr>
            <a:graphicFrameLocks noGrp="1"/>
          </p:cNvGraphicFramePr>
          <p:nvPr>
            <p:ph idx="1"/>
            <p:extLst>
              <p:ext uri="{D42A27DB-BD31-4B8C-83A1-F6EECF244321}">
                <p14:modId xmlns:p14="http://schemas.microsoft.com/office/powerpoint/2010/main" val="3125986384"/>
              </p:ext>
            </p:extLst>
          </p:nvPr>
        </p:nvGraphicFramePr>
        <p:xfrm>
          <a:off x="1141413" y="2187389"/>
          <a:ext cx="9906000" cy="43568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83541415"/>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ymbol zastępczy zawartości 3">
            <a:extLst>
              <a:ext uri="{FF2B5EF4-FFF2-40B4-BE49-F238E27FC236}">
                <a16:creationId xmlns:a16="http://schemas.microsoft.com/office/drawing/2014/main" id="{7CC533AF-91DC-B06A-C6C0-A4E2A4C628E4}"/>
              </a:ext>
            </a:extLst>
          </p:cNvPr>
          <p:cNvGraphicFramePr>
            <a:graphicFrameLocks noGrp="1"/>
          </p:cNvGraphicFramePr>
          <p:nvPr>
            <p:ph idx="1"/>
            <p:extLst>
              <p:ext uri="{D42A27DB-BD31-4B8C-83A1-F6EECF244321}">
                <p14:modId xmlns:p14="http://schemas.microsoft.com/office/powerpoint/2010/main" val="2180426545"/>
              </p:ext>
            </p:extLst>
          </p:nvPr>
        </p:nvGraphicFramePr>
        <p:xfrm>
          <a:off x="779929" y="340658"/>
          <a:ext cx="10267484" cy="65173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61292467"/>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A4EB4F9-9A10-90ED-A353-D21A412F7B0A}"/>
              </a:ext>
            </a:extLst>
          </p:cNvPr>
          <p:cNvSpPr>
            <a:spLocks noGrp="1"/>
          </p:cNvSpPr>
          <p:nvPr>
            <p:ph type="title"/>
          </p:nvPr>
        </p:nvSpPr>
        <p:spPr>
          <a:xfrm>
            <a:off x="627531" y="482975"/>
            <a:ext cx="6406262" cy="1905000"/>
          </a:xfrm>
        </p:spPr>
        <p:txBody>
          <a:bodyPr>
            <a:normAutofit fontScale="90000"/>
          </a:bodyPr>
          <a:lstStyle/>
          <a:p>
            <a:r>
              <a:rPr lang="en-US" dirty="0"/>
              <a:t>Cooperation with the Department of Internal Medicine and Geriatrics, CMUJ</a:t>
            </a:r>
            <a:endParaRPr lang="pl-PL" dirty="0"/>
          </a:p>
        </p:txBody>
      </p:sp>
      <p:sp>
        <p:nvSpPr>
          <p:cNvPr id="4" name="Symbol zastępczy zawartości 3">
            <a:extLst>
              <a:ext uri="{FF2B5EF4-FFF2-40B4-BE49-F238E27FC236}">
                <a16:creationId xmlns:a16="http://schemas.microsoft.com/office/drawing/2014/main" id="{533D0179-60FA-648F-1610-4404570C99D9}"/>
              </a:ext>
            </a:extLst>
          </p:cNvPr>
          <p:cNvSpPr>
            <a:spLocks noGrp="1"/>
          </p:cNvSpPr>
          <p:nvPr>
            <p:ph idx="1"/>
          </p:nvPr>
        </p:nvSpPr>
        <p:spPr>
          <a:xfrm>
            <a:off x="959224" y="2387975"/>
            <a:ext cx="5035269" cy="3456314"/>
          </a:xfrm>
        </p:spPr>
        <p:txBody>
          <a:bodyPr>
            <a:normAutofit fontScale="92500"/>
          </a:bodyPr>
          <a:lstStyle/>
          <a:p>
            <a:pPr marL="0" indent="0" algn="ctr">
              <a:buNone/>
            </a:pPr>
            <a:r>
              <a:rPr lang="en-US" cap="none" dirty="0"/>
              <a:t>In the framework of the project, a collaboration was established with Prof. Dr. Aleksandra Klimkowicz-Mrowiec, who works at the Department of Internal Medicine and Geriatrics at the Jagiellonian University Medical College</a:t>
            </a:r>
            <a:r>
              <a:rPr lang="pl-PL" cap="none" dirty="0"/>
              <a:t>.</a:t>
            </a:r>
          </a:p>
          <a:p>
            <a:pPr marL="0" indent="0" algn="ctr">
              <a:buNone/>
            </a:pPr>
            <a:r>
              <a:rPr lang="en-US" cap="none" dirty="0"/>
              <a:t>The collaboration with Professor enabled obtaining the approval of the Bioethics Committee of the Jagiellonian University to conduct the study.</a:t>
            </a:r>
            <a:endParaRPr lang="pl-PL" cap="none" dirty="0"/>
          </a:p>
        </p:txBody>
      </p:sp>
      <p:pic>
        <p:nvPicPr>
          <p:cNvPr id="1028" name="Picture 4">
            <a:extLst>
              <a:ext uri="{FF2B5EF4-FFF2-40B4-BE49-F238E27FC236}">
                <a16:creationId xmlns:a16="http://schemas.microsoft.com/office/drawing/2014/main" id="{F0D65F6F-971D-608D-A1B9-4B92AA4AE71C}"/>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colorTemperature colorTemp="5300"/>
                    </a14:imgEffect>
                  </a14:imgLayer>
                </a14:imgProps>
              </a:ext>
              <a:ext uri="{28A0092B-C50C-407E-A947-70E740481C1C}">
                <a14:useLocalDpi xmlns:a14="http://schemas.microsoft.com/office/drawing/2010/main" val="0"/>
              </a:ext>
            </a:extLst>
          </a:blip>
          <a:srcRect/>
          <a:stretch>
            <a:fillRect/>
          </a:stretch>
        </p:blipFill>
        <p:spPr bwMode="auto">
          <a:xfrm>
            <a:off x="7033792" y="2313876"/>
            <a:ext cx="4752882" cy="2596262"/>
          </a:xfrm>
          <a:prstGeom prst="rect">
            <a:avLst/>
          </a:prstGeom>
          <a:noFill/>
          <a:extLst>
            <a:ext uri="{909E8E84-426E-40DD-AFC4-6F175D3DCCD1}">
              <a14:hiddenFill xmlns:a14="http://schemas.microsoft.com/office/drawing/2010/main">
                <a:solidFill>
                  <a:srgbClr val="FFFFFF"/>
                </a:solidFill>
              </a14:hiddenFill>
            </a:ext>
          </a:extLst>
        </p:spPr>
      </p:pic>
      <p:sp>
        <p:nvSpPr>
          <p:cNvPr id="6" name="pole tekstowe 5">
            <a:extLst>
              <a:ext uri="{FF2B5EF4-FFF2-40B4-BE49-F238E27FC236}">
                <a16:creationId xmlns:a16="http://schemas.microsoft.com/office/drawing/2014/main" id="{1DA3B134-ED67-0577-615A-1366093AC542}"/>
              </a:ext>
            </a:extLst>
          </p:cNvPr>
          <p:cNvSpPr txBox="1"/>
          <p:nvPr/>
        </p:nvSpPr>
        <p:spPr>
          <a:xfrm>
            <a:off x="7232930" y="5037329"/>
            <a:ext cx="4851494" cy="338554"/>
          </a:xfrm>
          <a:prstGeom prst="rect">
            <a:avLst/>
          </a:prstGeom>
          <a:noFill/>
        </p:spPr>
        <p:txBody>
          <a:bodyPr wrap="square">
            <a:spAutoFit/>
          </a:bodyPr>
          <a:lstStyle/>
          <a:p>
            <a:r>
              <a:rPr lang="pl-PL" sz="1600" dirty="0"/>
              <a:t>Fig 6.University </a:t>
            </a:r>
            <a:r>
              <a:rPr lang="pl-PL" sz="1600" dirty="0" err="1"/>
              <a:t>Hospital-Neurology</a:t>
            </a:r>
            <a:r>
              <a:rPr lang="pl-PL" sz="1600" dirty="0"/>
              <a:t> </a:t>
            </a:r>
            <a:r>
              <a:rPr lang="pl-PL" sz="1600" dirty="0" err="1"/>
              <a:t>Clinic</a:t>
            </a:r>
            <a:endParaRPr lang="pl-PL" sz="1600" dirty="0"/>
          </a:p>
        </p:txBody>
      </p:sp>
      <p:pic>
        <p:nvPicPr>
          <p:cNvPr id="1030" name="Picture 6" descr="Lista jednostek - Sylabus UJ CM">
            <a:extLst>
              <a:ext uri="{FF2B5EF4-FFF2-40B4-BE49-F238E27FC236}">
                <a16:creationId xmlns:a16="http://schemas.microsoft.com/office/drawing/2014/main" id="{755A7991-9E3E-9134-ACB8-15CC8DFA324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59646" y="403412"/>
            <a:ext cx="4727028" cy="13032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6661690"/>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A8777B8-3E2E-410D-6677-4967D6A8322F}"/>
              </a:ext>
            </a:extLst>
          </p:cNvPr>
          <p:cNvSpPr>
            <a:spLocks noGrp="1"/>
          </p:cNvSpPr>
          <p:nvPr>
            <p:ph type="title"/>
          </p:nvPr>
        </p:nvSpPr>
        <p:spPr>
          <a:xfrm>
            <a:off x="314791" y="462894"/>
            <a:ext cx="9905998" cy="977153"/>
          </a:xfrm>
        </p:spPr>
        <p:txBody>
          <a:bodyPr/>
          <a:lstStyle/>
          <a:p>
            <a:r>
              <a:rPr lang="en-US" dirty="0"/>
              <a:t>Collected materials for the research</a:t>
            </a:r>
            <a:endParaRPr lang="pl-PL" dirty="0"/>
          </a:p>
        </p:txBody>
      </p:sp>
      <p:graphicFrame>
        <p:nvGraphicFramePr>
          <p:cNvPr id="4" name="Symbol zastępczy zawartości 8">
            <a:extLst>
              <a:ext uri="{FF2B5EF4-FFF2-40B4-BE49-F238E27FC236}">
                <a16:creationId xmlns:a16="http://schemas.microsoft.com/office/drawing/2014/main" id="{D7940312-74C8-8BB3-BE01-CC539FB0DD0C}"/>
              </a:ext>
            </a:extLst>
          </p:cNvPr>
          <p:cNvGraphicFramePr>
            <a:graphicFrameLocks/>
          </p:cNvGraphicFramePr>
          <p:nvPr>
            <p:extLst>
              <p:ext uri="{D42A27DB-BD31-4B8C-83A1-F6EECF244321}">
                <p14:modId xmlns:p14="http://schemas.microsoft.com/office/powerpoint/2010/main" val="2369478940"/>
              </p:ext>
            </p:extLst>
          </p:nvPr>
        </p:nvGraphicFramePr>
        <p:xfrm>
          <a:off x="-269234" y="1222878"/>
          <a:ext cx="4194892" cy="27675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Symbol zastępczy zawartości 8">
            <a:extLst>
              <a:ext uri="{FF2B5EF4-FFF2-40B4-BE49-F238E27FC236}">
                <a16:creationId xmlns:a16="http://schemas.microsoft.com/office/drawing/2014/main" id="{D769F50B-7DE5-7AA8-D3DE-2FCBE13D9A19}"/>
              </a:ext>
            </a:extLst>
          </p:cNvPr>
          <p:cNvGraphicFramePr>
            <a:graphicFrameLocks/>
          </p:cNvGraphicFramePr>
          <p:nvPr>
            <p:extLst>
              <p:ext uri="{D42A27DB-BD31-4B8C-83A1-F6EECF244321}">
                <p14:modId xmlns:p14="http://schemas.microsoft.com/office/powerpoint/2010/main" val="316859518"/>
              </p:ext>
            </p:extLst>
          </p:nvPr>
        </p:nvGraphicFramePr>
        <p:xfrm>
          <a:off x="-269234" y="3990396"/>
          <a:ext cx="3955428" cy="2767516"/>
        </p:xfrm>
        <a:graphic>
          <a:graphicData uri="http://schemas.openxmlformats.org/drawingml/2006/chart">
            <c:chart xmlns:c="http://schemas.openxmlformats.org/drawingml/2006/chart" xmlns:r="http://schemas.openxmlformats.org/officeDocument/2006/relationships" r:id="rId3"/>
          </a:graphicData>
        </a:graphic>
      </p:graphicFrame>
      <p:pic>
        <p:nvPicPr>
          <p:cNvPr id="9" name="Obraz 8">
            <a:extLst>
              <a:ext uri="{FF2B5EF4-FFF2-40B4-BE49-F238E27FC236}">
                <a16:creationId xmlns:a16="http://schemas.microsoft.com/office/drawing/2014/main" id="{9A248FFA-B8F8-73F5-718F-DCA26857815A}"/>
              </a:ext>
            </a:extLst>
          </p:cNvPr>
          <p:cNvPicPr>
            <a:picLocks noChangeAspect="1"/>
          </p:cNvPicPr>
          <p:nvPr/>
        </p:nvPicPr>
        <p:blipFill>
          <a:blip r:embed="rId4"/>
          <a:stretch>
            <a:fillRect/>
          </a:stretch>
        </p:blipFill>
        <p:spPr>
          <a:xfrm>
            <a:off x="10220789" y="1440047"/>
            <a:ext cx="1909986" cy="4204667"/>
          </a:xfrm>
          <a:prstGeom prst="rect">
            <a:avLst/>
          </a:prstGeom>
        </p:spPr>
      </p:pic>
      <p:pic>
        <p:nvPicPr>
          <p:cNvPr id="12" name="Obraz 11">
            <a:extLst>
              <a:ext uri="{FF2B5EF4-FFF2-40B4-BE49-F238E27FC236}">
                <a16:creationId xmlns:a16="http://schemas.microsoft.com/office/drawing/2014/main" id="{C32F7478-356A-E9E4-BFBA-98967DB50C85}"/>
              </a:ext>
            </a:extLst>
          </p:cNvPr>
          <p:cNvPicPr>
            <a:picLocks noChangeAspect="1"/>
          </p:cNvPicPr>
          <p:nvPr/>
        </p:nvPicPr>
        <p:blipFill>
          <a:blip r:embed="rId5"/>
          <a:stretch>
            <a:fillRect/>
          </a:stretch>
        </p:blipFill>
        <p:spPr>
          <a:xfrm>
            <a:off x="3794813" y="1440047"/>
            <a:ext cx="6317357" cy="4204667"/>
          </a:xfrm>
          <a:prstGeom prst="rect">
            <a:avLst/>
          </a:prstGeom>
        </p:spPr>
      </p:pic>
      <p:sp>
        <p:nvSpPr>
          <p:cNvPr id="14" name="pole tekstowe 13">
            <a:extLst>
              <a:ext uri="{FF2B5EF4-FFF2-40B4-BE49-F238E27FC236}">
                <a16:creationId xmlns:a16="http://schemas.microsoft.com/office/drawing/2014/main" id="{7FD04DC5-24B5-4057-C640-E7A60A97D59B}"/>
              </a:ext>
            </a:extLst>
          </p:cNvPr>
          <p:cNvSpPr txBox="1"/>
          <p:nvPr/>
        </p:nvSpPr>
        <p:spPr>
          <a:xfrm>
            <a:off x="4504763" y="5912695"/>
            <a:ext cx="7247965" cy="369332"/>
          </a:xfrm>
          <a:prstGeom prst="rect">
            <a:avLst/>
          </a:prstGeom>
          <a:noFill/>
        </p:spPr>
        <p:txBody>
          <a:bodyPr wrap="square">
            <a:spAutoFit/>
          </a:bodyPr>
          <a:lstStyle/>
          <a:p>
            <a:r>
              <a:rPr lang="pl-PL" sz="1800" dirty="0"/>
              <a:t>Fig 6. </a:t>
            </a:r>
            <a:r>
              <a:rPr lang="en-US" sz="1800" dirty="0"/>
              <a:t>A fragment of the set of related data needed in the study</a:t>
            </a:r>
            <a:endParaRPr lang="pl-PL" sz="1800" dirty="0"/>
          </a:p>
        </p:txBody>
      </p:sp>
    </p:spTree>
    <p:extLst>
      <p:ext uri="{BB962C8B-B14F-4D97-AF65-F5344CB8AC3E}">
        <p14:creationId xmlns:p14="http://schemas.microsoft.com/office/powerpoint/2010/main" val="3751063439"/>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D564E76-F86A-EBC8-9E94-D3B6BCC2F732}"/>
              </a:ext>
            </a:extLst>
          </p:cNvPr>
          <p:cNvSpPr>
            <a:spLocks noGrp="1"/>
          </p:cNvSpPr>
          <p:nvPr>
            <p:ph type="title"/>
          </p:nvPr>
        </p:nvSpPr>
        <p:spPr>
          <a:xfrm>
            <a:off x="1143001" y="80630"/>
            <a:ext cx="9905998" cy="1905000"/>
          </a:xfrm>
        </p:spPr>
        <p:txBody>
          <a:bodyPr/>
          <a:lstStyle/>
          <a:p>
            <a:pPr algn="ctr"/>
            <a:r>
              <a:rPr lang="pl-PL" dirty="0"/>
              <a:t>ICP-MS/MS: Mass </a:t>
            </a:r>
            <a:r>
              <a:rPr lang="pl-PL" dirty="0" err="1"/>
              <a:t>Spectrometer</a:t>
            </a:r>
            <a:r>
              <a:rPr lang="pl-PL" dirty="0"/>
              <a:t> for </a:t>
            </a:r>
            <a:r>
              <a:rPr lang="pl-PL" dirty="0" err="1"/>
              <a:t>Elemental</a:t>
            </a:r>
            <a:r>
              <a:rPr lang="pl-PL" dirty="0"/>
              <a:t> </a:t>
            </a:r>
            <a:r>
              <a:rPr lang="pl-PL" dirty="0" err="1"/>
              <a:t>Concentration</a:t>
            </a:r>
            <a:r>
              <a:rPr lang="pl-PL" dirty="0"/>
              <a:t> Analysis</a:t>
            </a:r>
          </a:p>
        </p:txBody>
      </p:sp>
      <p:pic>
        <p:nvPicPr>
          <p:cNvPr id="5122" name="Picture 2" descr="ICP-QQQ, ICP-MS/MS, Agilent 8900 ICP-QQQ | Agilent">
            <a:extLst>
              <a:ext uri="{FF2B5EF4-FFF2-40B4-BE49-F238E27FC236}">
                <a16:creationId xmlns:a16="http://schemas.microsoft.com/office/drawing/2014/main" id="{E440577F-6951-BA39-8E67-67669443CFF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4744" y="2577739"/>
            <a:ext cx="5282307" cy="2971298"/>
          </a:xfrm>
          <a:prstGeom prst="rect">
            <a:avLst/>
          </a:prstGeom>
          <a:noFill/>
          <a:extLst>
            <a:ext uri="{909E8E84-426E-40DD-AFC4-6F175D3DCCD1}">
              <a14:hiddenFill xmlns:a14="http://schemas.microsoft.com/office/drawing/2010/main">
                <a:solidFill>
                  <a:srgbClr val="FFFFFF"/>
                </a:solidFill>
              </a14:hiddenFill>
            </a:ext>
          </a:extLst>
        </p:spPr>
      </p:pic>
      <p:sp>
        <p:nvSpPr>
          <p:cNvPr id="8" name="pole tekstowe 7">
            <a:extLst>
              <a:ext uri="{FF2B5EF4-FFF2-40B4-BE49-F238E27FC236}">
                <a16:creationId xmlns:a16="http://schemas.microsoft.com/office/drawing/2014/main" id="{3C892BF9-D744-F63A-2A92-D417EF84E116}"/>
              </a:ext>
            </a:extLst>
          </p:cNvPr>
          <p:cNvSpPr txBox="1"/>
          <p:nvPr/>
        </p:nvSpPr>
        <p:spPr>
          <a:xfrm>
            <a:off x="2540293" y="5818249"/>
            <a:ext cx="7652577" cy="307777"/>
          </a:xfrm>
          <a:prstGeom prst="rect">
            <a:avLst/>
          </a:prstGeom>
          <a:noFill/>
        </p:spPr>
        <p:txBody>
          <a:bodyPr wrap="square">
            <a:spAutoFit/>
          </a:bodyPr>
          <a:lstStyle/>
          <a:p>
            <a:r>
              <a:rPr lang="pl-PL" sz="1400" dirty="0"/>
              <a:t>Fig 8. </a:t>
            </a:r>
            <a:r>
              <a:rPr lang="en-US" sz="1400" dirty="0"/>
              <a:t>Construction of the Agilent 8900 ICP MS Mass Spectrometer</a:t>
            </a:r>
            <a:endParaRPr lang="pl-PL" sz="1400" dirty="0"/>
          </a:p>
        </p:txBody>
      </p:sp>
      <p:sp>
        <p:nvSpPr>
          <p:cNvPr id="13" name="pole tekstowe 12">
            <a:extLst>
              <a:ext uri="{FF2B5EF4-FFF2-40B4-BE49-F238E27FC236}">
                <a16:creationId xmlns:a16="http://schemas.microsoft.com/office/drawing/2014/main" id="{77C2CFB8-2745-05EF-62A0-DF7D03624ED5}"/>
              </a:ext>
            </a:extLst>
          </p:cNvPr>
          <p:cNvSpPr txBox="1"/>
          <p:nvPr/>
        </p:nvSpPr>
        <p:spPr>
          <a:xfrm>
            <a:off x="4044972" y="1719292"/>
            <a:ext cx="3429144" cy="400110"/>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pl-PL" sz="2000" dirty="0" err="1"/>
              <a:t>Collision-reaction</a:t>
            </a:r>
            <a:r>
              <a:rPr lang="pl-PL" dirty="0"/>
              <a:t> </a:t>
            </a:r>
            <a:r>
              <a:rPr lang="pl-PL" dirty="0" err="1"/>
              <a:t>chamber</a:t>
            </a:r>
            <a:endParaRPr lang="pl-PL" dirty="0"/>
          </a:p>
        </p:txBody>
      </p:sp>
      <p:sp>
        <p:nvSpPr>
          <p:cNvPr id="14" name="pole tekstowe 13">
            <a:extLst>
              <a:ext uri="{FF2B5EF4-FFF2-40B4-BE49-F238E27FC236}">
                <a16:creationId xmlns:a16="http://schemas.microsoft.com/office/drawing/2014/main" id="{C4F7F0A5-335E-E7CF-6B33-5F5DA6CCFA98}"/>
              </a:ext>
            </a:extLst>
          </p:cNvPr>
          <p:cNvSpPr txBox="1"/>
          <p:nvPr/>
        </p:nvSpPr>
        <p:spPr>
          <a:xfrm>
            <a:off x="732370" y="1908418"/>
            <a:ext cx="2627642" cy="400110"/>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pl-PL" sz="2000" dirty="0"/>
              <a:t>The </a:t>
            </a:r>
            <a:r>
              <a:rPr lang="pl-PL" sz="2000" dirty="0" err="1"/>
              <a:t>first</a:t>
            </a:r>
            <a:r>
              <a:rPr lang="pl-PL" sz="2000" dirty="0"/>
              <a:t> </a:t>
            </a:r>
            <a:r>
              <a:rPr lang="pl-PL" sz="2000" dirty="0" err="1"/>
              <a:t>quadrupole</a:t>
            </a:r>
            <a:endParaRPr lang="pl-PL" dirty="0"/>
          </a:p>
        </p:txBody>
      </p:sp>
      <p:sp>
        <p:nvSpPr>
          <p:cNvPr id="15" name="pole tekstowe 14">
            <a:extLst>
              <a:ext uri="{FF2B5EF4-FFF2-40B4-BE49-F238E27FC236}">
                <a16:creationId xmlns:a16="http://schemas.microsoft.com/office/drawing/2014/main" id="{0BE156A6-837A-E14D-3587-CEC32FE3B529}"/>
              </a:ext>
            </a:extLst>
          </p:cNvPr>
          <p:cNvSpPr txBox="1"/>
          <p:nvPr/>
        </p:nvSpPr>
        <p:spPr>
          <a:xfrm>
            <a:off x="8426966" y="2021598"/>
            <a:ext cx="3194938" cy="40011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pl-PL" sz="2000" dirty="0"/>
              <a:t>The </a:t>
            </a:r>
            <a:r>
              <a:rPr lang="pl-PL" sz="2000" dirty="0" err="1"/>
              <a:t>second</a:t>
            </a:r>
            <a:r>
              <a:rPr lang="pl-PL" sz="2000" dirty="0"/>
              <a:t> </a:t>
            </a:r>
            <a:r>
              <a:rPr lang="pl-PL" sz="2000" dirty="0" err="1"/>
              <a:t>quadrupole</a:t>
            </a:r>
            <a:endParaRPr lang="pl-PL" sz="2000" dirty="0"/>
          </a:p>
        </p:txBody>
      </p:sp>
      <p:sp>
        <p:nvSpPr>
          <p:cNvPr id="16" name="pole tekstowe 15">
            <a:extLst>
              <a:ext uri="{FF2B5EF4-FFF2-40B4-BE49-F238E27FC236}">
                <a16:creationId xmlns:a16="http://schemas.microsoft.com/office/drawing/2014/main" id="{A5114449-8F75-DC5D-1461-1B4C171ED2D8}"/>
              </a:ext>
            </a:extLst>
          </p:cNvPr>
          <p:cNvSpPr txBox="1"/>
          <p:nvPr/>
        </p:nvSpPr>
        <p:spPr>
          <a:xfrm>
            <a:off x="8676234" y="4351110"/>
            <a:ext cx="2372765" cy="400110"/>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pl-PL" sz="2000" dirty="0" err="1"/>
              <a:t>Electron</a:t>
            </a:r>
            <a:r>
              <a:rPr lang="pl-PL" sz="2000" dirty="0"/>
              <a:t> </a:t>
            </a:r>
            <a:r>
              <a:rPr lang="pl-PL" sz="2000" dirty="0" err="1"/>
              <a:t>multiplier</a:t>
            </a:r>
            <a:endParaRPr lang="pl-PL" sz="2000" dirty="0"/>
          </a:p>
        </p:txBody>
      </p:sp>
      <p:sp>
        <p:nvSpPr>
          <p:cNvPr id="17" name="pole tekstowe 16">
            <a:extLst>
              <a:ext uri="{FF2B5EF4-FFF2-40B4-BE49-F238E27FC236}">
                <a16:creationId xmlns:a16="http://schemas.microsoft.com/office/drawing/2014/main" id="{28641AFC-FD7C-F6F3-20A6-E6EBCBAB1FC8}"/>
              </a:ext>
            </a:extLst>
          </p:cNvPr>
          <p:cNvSpPr txBox="1"/>
          <p:nvPr/>
        </p:nvSpPr>
        <p:spPr>
          <a:xfrm>
            <a:off x="1058797" y="4212355"/>
            <a:ext cx="1481496" cy="400110"/>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pl-PL" sz="2000" dirty="0"/>
              <a:t>ICP </a:t>
            </a:r>
            <a:r>
              <a:rPr lang="pl-PL" sz="2000" dirty="0" err="1"/>
              <a:t>burner</a:t>
            </a:r>
            <a:endParaRPr lang="pl-PL" sz="2000" dirty="0"/>
          </a:p>
        </p:txBody>
      </p:sp>
      <p:cxnSp>
        <p:nvCxnSpPr>
          <p:cNvPr id="20" name="Łącznik prosty ze strzałką 19">
            <a:extLst>
              <a:ext uri="{FF2B5EF4-FFF2-40B4-BE49-F238E27FC236}">
                <a16:creationId xmlns:a16="http://schemas.microsoft.com/office/drawing/2014/main" id="{EA312F4F-13AD-CDBC-5F46-FF5CBB9043E2}"/>
              </a:ext>
            </a:extLst>
          </p:cNvPr>
          <p:cNvCxnSpPr>
            <a:cxnSpLocks/>
            <a:stCxn id="17" idx="3"/>
          </p:cNvCxnSpPr>
          <p:nvPr/>
        </p:nvCxnSpPr>
        <p:spPr>
          <a:xfrm flipV="1">
            <a:off x="2540293" y="3645972"/>
            <a:ext cx="2184107" cy="766438"/>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p:cxnSp>
        <p:nvCxnSpPr>
          <p:cNvPr id="22" name="Łącznik prosty ze strzałką 21">
            <a:extLst>
              <a:ext uri="{FF2B5EF4-FFF2-40B4-BE49-F238E27FC236}">
                <a16:creationId xmlns:a16="http://schemas.microsoft.com/office/drawing/2014/main" id="{482C9FCD-D3BB-52EC-A480-693400BF3A0D}"/>
              </a:ext>
            </a:extLst>
          </p:cNvPr>
          <p:cNvCxnSpPr>
            <a:cxnSpLocks/>
            <a:stCxn id="14" idx="3"/>
          </p:cNvCxnSpPr>
          <p:nvPr/>
        </p:nvCxnSpPr>
        <p:spPr>
          <a:xfrm>
            <a:off x="3360012" y="2108473"/>
            <a:ext cx="2033760" cy="1414656"/>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p:cxnSp>
        <p:nvCxnSpPr>
          <p:cNvPr id="25" name="Łącznik prosty ze strzałką 24">
            <a:extLst>
              <a:ext uri="{FF2B5EF4-FFF2-40B4-BE49-F238E27FC236}">
                <a16:creationId xmlns:a16="http://schemas.microsoft.com/office/drawing/2014/main" id="{89F46FEA-B796-4EDD-D50C-5904031BEF60}"/>
              </a:ext>
            </a:extLst>
          </p:cNvPr>
          <p:cNvCxnSpPr>
            <a:cxnSpLocks/>
            <a:stCxn id="13" idx="2"/>
          </p:cNvCxnSpPr>
          <p:nvPr/>
        </p:nvCxnSpPr>
        <p:spPr>
          <a:xfrm>
            <a:off x="5759544" y="2119402"/>
            <a:ext cx="38958" cy="1207124"/>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p:cxnSp>
        <p:nvCxnSpPr>
          <p:cNvPr id="28" name="Łącznik prosty ze strzałką 27">
            <a:extLst>
              <a:ext uri="{FF2B5EF4-FFF2-40B4-BE49-F238E27FC236}">
                <a16:creationId xmlns:a16="http://schemas.microsoft.com/office/drawing/2014/main" id="{8BFFD182-6C18-2F8B-E06F-58F6EE9DDBF3}"/>
              </a:ext>
            </a:extLst>
          </p:cNvPr>
          <p:cNvCxnSpPr>
            <a:cxnSpLocks/>
            <a:stCxn id="15" idx="1"/>
          </p:cNvCxnSpPr>
          <p:nvPr/>
        </p:nvCxnSpPr>
        <p:spPr>
          <a:xfrm flipH="1">
            <a:off x="6393500" y="2221653"/>
            <a:ext cx="2033466" cy="1207347"/>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p:cxnSp>
        <p:nvCxnSpPr>
          <p:cNvPr id="31" name="Łącznik prosty ze strzałką 30">
            <a:extLst>
              <a:ext uri="{FF2B5EF4-FFF2-40B4-BE49-F238E27FC236}">
                <a16:creationId xmlns:a16="http://schemas.microsoft.com/office/drawing/2014/main" id="{8584EB86-7D74-79CA-DD75-313836406FB3}"/>
              </a:ext>
            </a:extLst>
          </p:cNvPr>
          <p:cNvCxnSpPr>
            <a:cxnSpLocks/>
            <a:stCxn id="16" idx="1"/>
          </p:cNvCxnSpPr>
          <p:nvPr/>
        </p:nvCxnSpPr>
        <p:spPr>
          <a:xfrm flipH="1" flipV="1">
            <a:off x="6938682" y="3429000"/>
            <a:ext cx="1737552" cy="1122165"/>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1939667642"/>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3A5E434-F440-707E-6CFB-F3517CD977BE}"/>
              </a:ext>
            </a:extLst>
          </p:cNvPr>
          <p:cNvSpPr>
            <a:spLocks noGrp="1"/>
          </p:cNvSpPr>
          <p:nvPr>
            <p:ph type="title"/>
          </p:nvPr>
        </p:nvSpPr>
        <p:spPr>
          <a:xfrm>
            <a:off x="1610751" y="85059"/>
            <a:ext cx="9905998" cy="1389529"/>
          </a:xfrm>
        </p:spPr>
        <p:txBody>
          <a:bodyPr/>
          <a:lstStyle/>
          <a:p>
            <a:r>
              <a:rPr lang="pl-PL" dirty="0" err="1"/>
              <a:t>Ion</a:t>
            </a:r>
            <a:r>
              <a:rPr lang="pl-PL" dirty="0"/>
              <a:t> </a:t>
            </a:r>
            <a:r>
              <a:rPr lang="pl-PL" dirty="0" err="1"/>
              <a:t>Separation</a:t>
            </a:r>
            <a:r>
              <a:rPr lang="pl-PL" dirty="0"/>
              <a:t> </a:t>
            </a:r>
            <a:r>
              <a:rPr lang="pl-PL" dirty="0" err="1"/>
              <a:t>Process</a:t>
            </a:r>
            <a:r>
              <a:rPr lang="pl-PL" dirty="0"/>
              <a:t> in ICP-QQQ</a:t>
            </a:r>
          </a:p>
        </p:txBody>
      </p:sp>
      <p:pic>
        <p:nvPicPr>
          <p:cNvPr id="4" name="Picture 2" descr="Znalezione obrazy dla zapytania quadrupole">
            <a:extLst>
              <a:ext uri="{FF2B5EF4-FFF2-40B4-BE49-F238E27FC236}">
                <a16:creationId xmlns:a16="http://schemas.microsoft.com/office/drawing/2014/main" id="{A199F1C8-5275-43A7-BD58-26643F9B5331}"/>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373906" y="2414379"/>
            <a:ext cx="4061011" cy="3248808"/>
          </a:xfrm>
          <a:prstGeom prst="roundRect">
            <a:avLst>
              <a:gd name="adj" fmla="val 8594"/>
            </a:avLst>
          </a:prstGeom>
          <a:solidFill>
            <a:srgbClr val="FFFFFF">
              <a:shade val="85000"/>
            </a:srgbClr>
          </a:solidFill>
          <a:ln>
            <a:noFill/>
          </a:ln>
          <a:effectLst/>
        </p:spPr>
      </p:pic>
      <p:pic>
        <p:nvPicPr>
          <p:cNvPr id="6" name="Obraz 5">
            <a:extLst>
              <a:ext uri="{FF2B5EF4-FFF2-40B4-BE49-F238E27FC236}">
                <a16:creationId xmlns:a16="http://schemas.microsoft.com/office/drawing/2014/main" id="{222229D2-AC85-11FF-41ED-A2E4615263A5}"/>
              </a:ext>
            </a:extLst>
          </p:cNvPr>
          <p:cNvPicPr>
            <a:picLocks noChangeAspect="1"/>
          </p:cNvPicPr>
          <p:nvPr/>
        </p:nvPicPr>
        <p:blipFill>
          <a:blip r:embed="rId4">
            <a:extLst>
              <a:ext uri="{BEBA8EAE-BF5A-486C-A8C5-ECC9F3942E4B}">
                <a14:imgProps xmlns:a14="http://schemas.microsoft.com/office/drawing/2010/main">
                  <a14:imgLayer r:embed="rId5">
                    <a14:imgEffect>
                      <a14:saturation sat="33000"/>
                    </a14:imgEffect>
                  </a14:imgLayer>
                </a14:imgProps>
              </a:ext>
            </a:extLst>
          </a:blip>
          <a:stretch>
            <a:fillRect/>
          </a:stretch>
        </p:blipFill>
        <p:spPr>
          <a:xfrm>
            <a:off x="766657" y="2414380"/>
            <a:ext cx="4779601" cy="3248807"/>
          </a:xfrm>
          <a:prstGeom prst="roundRect">
            <a:avLst>
              <a:gd name="adj" fmla="val 8594"/>
            </a:avLst>
          </a:prstGeom>
          <a:solidFill>
            <a:srgbClr val="FFFFFF">
              <a:shade val="85000"/>
            </a:srgbClr>
          </a:solidFill>
          <a:ln>
            <a:noFill/>
          </a:ln>
          <a:effectLst/>
        </p:spPr>
      </p:pic>
      <p:sp>
        <p:nvSpPr>
          <p:cNvPr id="7" name="Symbol zastępczy zawartości 3">
            <a:extLst>
              <a:ext uri="{FF2B5EF4-FFF2-40B4-BE49-F238E27FC236}">
                <a16:creationId xmlns:a16="http://schemas.microsoft.com/office/drawing/2014/main" id="{7B18B4BF-1405-DDCC-61D3-53DAEA3A42D0}"/>
              </a:ext>
            </a:extLst>
          </p:cNvPr>
          <p:cNvSpPr>
            <a:spLocks noGrp="1"/>
          </p:cNvSpPr>
          <p:nvPr>
            <p:ph idx="1"/>
          </p:nvPr>
        </p:nvSpPr>
        <p:spPr>
          <a:xfrm>
            <a:off x="782826" y="1258422"/>
            <a:ext cx="5035269" cy="1054472"/>
          </a:xfrm>
        </p:spPr>
        <p:txBody>
          <a:bodyPr>
            <a:noAutofit/>
          </a:bodyPr>
          <a:lstStyle/>
          <a:p>
            <a:pPr marL="0" indent="0" algn="ctr">
              <a:buNone/>
            </a:pPr>
            <a:r>
              <a:rPr lang="en-US" cap="none" dirty="0"/>
              <a:t>Principle of operation of the reaction-collision chamber using helium (collision mode)</a:t>
            </a:r>
            <a:endParaRPr lang="pl-PL" cap="none" dirty="0"/>
          </a:p>
        </p:txBody>
      </p:sp>
      <p:sp>
        <p:nvSpPr>
          <p:cNvPr id="9" name="pole tekstowe 8">
            <a:extLst>
              <a:ext uri="{FF2B5EF4-FFF2-40B4-BE49-F238E27FC236}">
                <a16:creationId xmlns:a16="http://schemas.microsoft.com/office/drawing/2014/main" id="{D531F216-6943-7EDB-685B-2BF91E311C86}"/>
              </a:ext>
            </a:extLst>
          </p:cNvPr>
          <p:cNvSpPr txBox="1"/>
          <p:nvPr/>
        </p:nvSpPr>
        <p:spPr>
          <a:xfrm>
            <a:off x="5886917" y="1431715"/>
            <a:ext cx="4763154" cy="707886"/>
          </a:xfrm>
          <a:prstGeom prst="rect">
            <a:avLst/>
          </a:prstGeom>
          <a:noFill/>
        </p:spPr>
        <p:txBody>
          <a:bodyPr wrap="square">
            <a:spAutoFit/>
          </a:bodyPr>
          <a:lstStyle/>
          <a:p>
            <a:pPr marL="0" indent="0" algn="ctr">
              <a:buNone/>
            </a:pPr>
            <a:r>
              <a:rPr lang="en-US" sz="2000" cap="none" dirty="0"/>
              <a:t>Principle of operation of the quadrupole analyzer</a:t>
            </a:r>
            <a:endParaRPr lang="pl-PL" sz="2000" cap="none" dirty="0"/>
          </a:p>
        </p:txBody>
      </p:sp>
      <p:sp>
        <p:nvSpPr>
          <p:cNvPr id="10" name="pole tekstowe 9">
            <a:extLst>
              <a:ext uri="{FF2B5EF4-FFF2-40B4-BE49-F238E27FC236}">
                <a16:creationId xmlns:a16="http://schemas.microsoft.com/office/drawing/2014/main" id="{91B4BA30-1621-8CD4-7F9E-6EF584E1EEDE}"/>
              </a:ext>
            </a:extLst>
          </p:cNvPr>
          <p:cNvSpPr txBox="1"/>
          <p:nvPr/>
        </p:nvSpPr>
        <p:spPr>
          <a:xfrm>
            <a:off x="638822" y="5852427"/>
            <a:ext cx="5035270" cy="523220"/>
          </a:xfrm>
          <a:prstGeom prst="rect">
            <a:avLst/>
          </a:prstGeom>
          <a:noFill/>
        </p:spPr>
        <p:txBody>
          <a:bodyPr wrap="square">
            <a:spAutoFit/>
          </a:bodyPr>
          <a:lstStyle/>
          <a:p>
            <a:r>
              <a:rPr lang="pl-PL" sz="1400" dirty="0"/>
              <a:t>Fig 9. </a:t>
            </a:r>
            <a:r>
              <a:rPr lang="en-US" sz="1400" dirty="0"/>
              <a:t>Scheme of behavior of poly and monoatomic compounds in helium gas</a:t>
            </a:r>
            <a:endParaRPr lang="pl-PL" sz="1400" dirty="0"/>
          </a:p>
        </p:txBody>
      </p:sp>
      <p:sp>
        <p:nvSpPr>
          <p:cNvPr id="11" name="pole tekstowe 10">
            <a:extLst>
              <a:ext uri="{FF2B5EF4-FFF2-40B4-BE49-F238E27FC236}">
                <a16:creationId xmlns:a16="http://schemas.microsoft.com/office/drawing/2014/main" id="{D4ABEE55-14CA-7EF4-7E0B-83DCD552D43E}"/>
              </a:ext>
            </a:extLst>
          </p:cNvPr>
          <p:cNvSpPr txBox="1"/>
          <p:nvPr/>
        </p:nvSpPr>
        <p:spPr>
          <a:xfrm>
            <a:off x="6291635" y="5852427"/>
            <a:ext cx="4358436" cy="523220"/>
          </a:xfrm>
          <a:prstGeom prst="rect">
            <a:avLst/>
          </a:prstGeom>
          <a:noFill/>
        </p:spPr>
        <p:txBody>
          <a:bodyPr wrap="square">
            <a:spAutoFit/>
          </a:bodyPr>
          <a:lstStyle/>
          <a:p>
            <a:r>
              <a:rPr lang="pl-PL" sz="1400" dirty="0"/>
              <a:t>Fig 10. </a:t>
            </a:r>
            <a:r>
              <a:rPr lang="en-US" sz="1400" dirty="0"/>
              <a:t>Animation presenting the behavior of ions in a </a:t>
            </a:r>
            <a:r>
              <a:rPr lang="en-US" sz="1400" dirty="0" err="1"/>
              <a:t>quadropole</a:t>
            </a:r>
            <a:endParaRPr lang="pl-PL" sz="1400" dirty="0"/>
          </a:p>
        </p:txBody>
      </p:sp>
    </p:spTree>
    <p:extLst>
      <p:ext uri="{BB962C8B-B14F-4D97-AF65-F5344CB8AC3E}">
        <p14:creationId xmlns:p14="http://schemas.microsoft.com/office/powerpoint/2010/main" val="3978600744"/>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2835699-3BD7-255E-EAD4-92FCDBE57EA7}"/>
              </a:ext>
            </a:extLst>
          </p:cNvPr>
          <p:cNvSpPr>
            <a:spLocks noGrp="1"/>
          </p:cNvSpPr>
          <p:nvPr>
            <p:ph type="title"/>
          </p:nvPr>
        </p:nvSpPr>
        <p:spPr>
          <a:xfrm>
            <a:off x="1143001" y="39329"/>
            <a:ext cx="9905998" cy="1905000"/>
          </a:xfrm>
        </p:spPr>
        <p:txBody>
          <a:bodyPr/>
          <a:lstStyle/>
          <a:p>
            <a:r>
              <a:rPr lang="en-US" dirty="0"/>
              <a:t>Development of a procedure for carrying out measurements</a:t>
            </a:r>
            <a:endParaRPr lang="pl-PL" dirty="0"/>
          </a:p>
        </p:txBody>
      </p:sp>
      <p:sp>
        <p:nvSpPr>
          <p:cNvPr id="3" name="Symbol zastępczy zawartości 2">
            <a:extLst>
              <a:ext uri="{FF2B5EF4-FFF2-40B4-BE49-F238E27FC236}">
                <a16:creationId xmlns:a16="http://schemas.microsoft.com/office/drawing/2014/main" id="{5BC4739E-F29E-8BA9-1D38-3E0EB5D88427}"/>
              </a:ext>
            </a:extLst>
          </p:cNvPr>
          <p:cNvSpPr>
            <a:spLocks noGrp="1"/>
          </p:cNvSpPr>
          <p:nvPr>
            <p:ph idx="1"/>
          </p:nvPr>
        </p:nvSpPr>
        <p:spPr>
          <a:xfrm>
            <a:off x="67511" y="1444122"/>
            <a:ext cx="6318540" cy="988307"/>
          </a:xfrm>
        </p:spPr>
        <p:txBody>
          <a:bodyPr>
            <a:noAutofit/>
          </a:bodyPr>
          <a:lstStyle/>
          <a:p>
            <a:pPr marL="0" indent="0">
              <a:buNone/>
            </a:pPr>
            <a:r>
              <a:rPr lang="en-US" cap="none" dirty="0"/>
              <a:t>To perform the measurement, in addition to the prepared sample, the following should be used:</a:t>
            </a:r>
          </a:p>
        </p:txBody>
      </p:sp>
      <p:sp>
        <p:nvSpPr>
          <p:cNvPr id="6" name="AutoShape 2">
            <a:extLst>
              <a:ext uri="{FF2B5EF4-FFF2-40B4-BE49-F238E27FC236}">
                <a16:creationId xmlns:a16="http://schemas.microsoft.com/office/drawing/2014/main" id="{A1D31F8D-D386-57C0-D787-EF6F2B811858}"/>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p>
        </p:txBody>
      </p:sp>
      <p:sp>
        <p:nvSpPr>
          <p:cNvPr id="9" name="pole tekstowe 8">
            <a:extLst>
              <a:ext uri="{FF2B5EF4-FFF2-40B4-BE49-F238E27FC236}">
                <a16:creationId xmlns:a16="http://schemas.microsoft.com/office/drawing/2014/main" id="{8990DEB6-503E-482D-0855-102E177C369A}"/>
              </a:ext>
            </a:extLst>
          </p:cNvPr>
          <p:cNvSpPr txBox="1"/>
          <p:nvPr/>
        </p:nvSpPr>
        <p:spPr>
          <a:xfrm>
            <a:off x="6776139" y="5564892"/>
            <a:ext cx="4851494" cy="584775"/>
          </a:xfrm>
          <a:prstGeom prst="rect">
            <a:avLst/>
          </a:prstGeom>
          <a:noFill/>
        </p:spPr>
        <p:txBody>
          <a:bodyPr wrap="square">
            <a:spAutoFit/>
          </a:bodyPr>
          <a:lstStyle/>
          <a:p>
            <a:r>
              <a:rPr lang="pl-PL" sz="1600" dirty="0"/>
              <a:t>Fig 11. </a:t>
            </a:r>
            <a:r>
              <a:rPr lang="en-US" sz="1600" dirty="0"/>
              <a:t>A chart presenting the determined linear regression</a:t>
            </a:r>
            <a:endParaRPr lang="pl-PL" sz="1600" dirty="0"/>
          </a:p>
        </p:txBody>
      </p:sp>
      <p:graphicFrame>
        <p:nvGraphicFramePr>
          <p:cNvPr id="5" name="Wykres 4">
            <a:extLst>
              <a:ext uri="{FF2B5EF4-FFF2-40B4-BE49-F238E27FC236}">
                <a16:creationId xmlns:a16="http://schemas.microsoft.com/office/drawing/2014/main" id="{49A278AB-7CB9-906D-24B4-E08B8CDBFF95}"/>
              </a:ext>
            </a:extLst>
          </p:cNvPr>
          <p:cNvGraphicFramePr>
            <a:graphicFrameLocks/>
          </p:cNvGraphicFramePr>
          <p:nvPr>
            <p:extLst>
              <p:ext uri="{D42A27DB-BD31-4B8C-83A1-F6EECF244321}">
                <p14:modId xmlns:p14="http://schemas.microsoft.com/office/powerpoint/2010/main" val="3712337341"/>
              </p:ext>
            </p:extLst>
          </p:nvPr>
        </p:nvGraphicFramePr>
        <p:xfrm>
          <a:off x="6386051" y="1609626"/>
          <a:ext cx="5432612" cy="3789762"/>
        </p:xfrm>
        <a:graphic>
          <a:graphicData uri="http://schemas.openxmlformats.org/drawingml/2006/chart">
            <c:chart xmlns:c="http://schemas.openxmlformats.org/drawingml/2006/chart" xmlns:r="http://schemas.openxmlformats.org/officeDocument/2006/relationships" r:id="rId2"/>
          </a:graphicData>
        </a:graphic>
      </p:graphicFrame>
      <p:sp>
        <p:nvSpPr>
          <p:cNvPr id="12" name="pole tekstowe 11">
            <a:extLst>
              <a:ext uri="{FF2B5EF4-FFF2-40B4-BE49-F238E27FC236}">
                <a16:creationId xmlns:a16="http://schemas.microsoft.com/office/drawing/2014/main" id="{D0727653-01BC-A212-BC40-EB0700097814}"/>
              </a:ext>
            </a:extLst>
          </p:cNvPr>
          <p:cNvSpPr txBox="1"/>
          <p:nvPr/>
        </p:nvSpPr>
        <p:spPr>
          <a:xfrm>
            <a:off x="8148917" y="1842415"/>
            <a:ext cx="2554942"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cap="none" dirty="0">
                <a:solidFill>
                  <a:schemeClr val="bg1"/>
                </a:solidFill>
              </a:rPr>
              <a:t>Sensitivity</a:t>
            </a:r>
            <a:r>
              <a:rPr lang="pl-PL" cap="none" dirty="0">
                <a:solidFill>
                  <a:schemeClr val="bg1"/>
                </a:solidFill>
              </a:rPr>
              <a:t> [CPS/ </a:t>
            </a:r>
            <a:r>
              <a:rPr lang="pl-PL" cap="none" dirty="0" err="1">
                <a:solidFill>
                  <a:schemeClr val="bg1"/>
                </a:solidFill>
              </a:rPr>
              <a:t>ppb</a:t>
            </a:r>
            <a:r>
              <a:rPr lang="pl-PL" cap="none" dirty="0">
                <a:solidFill>
                  <a:schemeClr val="bg1"/>
                </a:solidFill>
              </a:rPr>
              <a:t>]</a:t>
            </a:r>
            <a:endParaRPr lang="pl-PL" dirty="0">
              <a:solidFill>
                <a:schemeClr val="bg1"/>
              </a:solidFill>
            </a:endParaRPr>
          </a:p>
        </p:txBody>
      </p:sp>
      <p:sp>
        <p:nvSpPr>
          <p:cNvPr id="13" name="pole tekstowe 12">
            <a:extLst>
              <a:ext uri="{FF2B5EF4-FFF2-40B4-BE49-F238E27FC236}">
                <a16:creationId xmlns:a16="http://schemas.microsoft.com/office/drawing/2014/main" id="{060B346A-9960-AF22-EC71-38F828591F2B}"/>
              </a:ext>
            </a:extLst>
          </p:cNvPr>
          <p:cNvSpPr txBox="1"/>
          <p:nvPr/>
        </p:nvSpPr>
        <p:spPr>
          <a:xfrm>
            <a:off x="9744200" y="3194862"/>
            <a:ext cx="1452282"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pl-PL" dirty="0" err="1">
                <a:solidFill>
                  <a:schemeClr val="bg1"/>
                </a:solidFill>
              </a:rPr>
              <a:t>Blank’s</a:t>
            </a:r>
            <a:r>
              <a:rPr lang="pl-PL" dirty="0">
                <a:solidFill>
                  <a:schemeClr val="bg1"/>
                </a:solidFill>
              </a:rPr>
              <a:t> CPS</a:t>
            </a:r>
          </a:p>
        </p:txBody>
      </p:sp>
      <p:cxnSp>
        <p:nvCxnSpPr>
          <p:cNvPr id="15" name="Łącznik prosty ze strzałką 14">
            <a:extLst>
              <a:ext uri="{FF2B5EF4-FFF2-40B4-BE49-F238E27FC236}">
                <a16:creationId xmlns:a16="http://schemas.microsoft.com/office/drawing/2014/main" id="{EDAE7A06-9B96-E3C4-1745-7AD7995B766C}"/>
              </a:ext>
            </a:extLst>
          </p:cNvPr>
          <p:cNvCxnSpPr>
            <a:cxnSpLocks/>
          </p:cNvCxnSpPr>
          <p:nvPr/>
        </p:nvCxnSpPr>
        <p:spPr>
          <a:xfrm flipH="1" flipV="1">
            <a:off x="9744200" y="2736648"/>
            <a:ext cx="824896" cy="53995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9" name="Łącznik prosty ze strzałką 18">
            <a:extLst>
              <a:ext uri="{FF2B5EF4-FFF2-40B4-BE49-F238E27FC236}">
                <a16:creationId xmlns:a16="http://schemas.microsoft.com/office/drawing/2014/main" id="{5C4FB37A-C895-D823-E64C-E2FFC1ED3023}"/>
              </a:ext>
            </a:extLst>
          </p:cNvPr>
          <p:cNvCxnSpPr>
            <a:cxnSpLocks/>
            <a:stCxn id="12" idx="2"/>
          </p:cNvCxnSpPr>
          <p:nvPr/>
        </p:nvCxnSpPr>
        <p:spPr>
          <a:xfrm flipH="1">
            <a:off x="8888361" y="2211747"/>
            <a:ext cx="538027" cy="32497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aphicFrame>
        <p:nvGraphicFramePr>
          <p:cNvPr id="23" name="Diagram 22">
            <a:extLst>
              <a:ext uri="{FF2B5EF4-FFF2-40B4-BE49-F238E27FC236}">
                <a16:creationId xmlns:a16="http://schemas.microsoft.com/office/drawing/2014/main" id="{000348AA-3FA6-CC33-DC27-FDBD67444489}"/>
              </a:ext>
            </a:extLst>
          </p:cNvPr>
          <p:cNvGraphicFramePr/>
          <p:nvPr>
            <p:extLst>
              <p:ext uri="{D42A27DB-BD31-4B8C-83A1-F6EECF244321}">
                <p14:modId xmlns:p14="http://schemas.microsoft.com/office/powerpoint/2010/main" val="3830105114"/>
              </p:ext>
            </p:extLst>
          </p:nvPr>
        </p:nvGraphicFramePr>
        <p:xfrm>
          <a:off x="90614" y="2047889"/>
          <a:ext cx="6157786" cy="49413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9577762"/>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
            <a:extLst>
              <a:ext uri="{FF2B5EF4-FFF2-40B4-BE49-F238E27FC236}">
                <a16:creationId xmlns:a16="http://schemas.microsoft.com/office/drawing/2014/main" id="{E945A439-36CB-128C-280D-7B71DFDB713B}"/>
              </a:ext>
            </a:extLst>
          </p:cNvPr>
          <p:cNvPicPr>
            <a:picLocks noChangeAspect="1"/>
          </p:cNvPicPr>
          <p:nvPr/>
        </p:nvPicPr>
        <p:blipFill>
          <a:blip r:embed="rId2"/>
          <a:stretch>
            <a:fillRect/>
          </a:stretch>
        </p:blipFill>
        <p:spPr>
          <a:xfrm>
            <a:off x="3887851" y="1323195"/>
            <a:ext cx="4099702" cy="2459821"/>
          </a:xfrm>
          <a:prstGeom prst="rect">
            <a:avLst/>
          </a:prstGeom>
        </p:spPr>
      </p:pic>
      <p:pic>
        <p:nvPicPr>
          <p:cNvPr id="9" name="Picture 16">
            <a:extLst>
              <a:ext uri="{FF2B5EF4-FFF2-40B4-BE49-F238E27FC236}">
                <a16:creationId xmlns:a16="http://schemas.microsoft.com/office/drawing/2014/main" id="{0878D2BA-A2B9-B5EF-46B3-270C178C82F6}"/>
              </a:ext>
            </a:extLst>
          </p:cNvPr>
          <p:cNvPicPr>
            <a:picLocks noChangeAspect="1"/>
          </p:cNvPicPr>
          <p:nvPr/>
        </p:nvPicPr>
        <p:blipFill>
          <a:blip r:embed="rId3"/>
          <a:stretch>
            <a:fillRect/>
          </a:stretch>
        </p:blipFill>
        <p:spPr>
          <a:xfrm>
            <a:off x="3887851" y="3930783"/>
            <a:ext cx="4099702" cy="2459821"/>
          </a:xfrm>
          <a:prstGeom prst="rect">
            <a:avLst/>
          </a:prstGeom>
        </p:spPr>
      </p:pic>
      <p:pic>
        <p:nvPicPr>
          <p:cNvPr id="4" name="Obraz 3">
            <a:extLst>
              <a:ext uri="{FF2B5EF4-FFF2-40B4-BE49-F238E27FC236}">
                <a16:creationId xmlns:a16="http://schemas.microsoft.com/office/drawing/2014/main" id="{46F3255D-B7B3-10DF-C330-09DCCB6B827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57338" y="1323195"/>
            <a:ext cx="3272660" cy="2454495"/>
          </a:xfrm>
          <a:prstGeom prst="rect">
            <a:avLst/>
          </a:prstGeom>
        </p:spPr>
      </p:pic>
      <p:pic>
        <p:nvPicPr>
          <p:cNvPr id="8" name="Obraz 7">
            <a:extLst>
              <a:ext uri="{FF2B5EF4-FFF2-40B4-BE49-F238E27FC236}">
                <a16:creationId xmlns:a16="http://schemas.microsoft.com/office/drawing/2014/main" id="{768EF249-4597-BF39-A1CA-A8C75AD166A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57338" y="3909876"/>
            <a:ext cx="3272661" cy="2454495"/>
          </a:xfrm>
          <a:prstGeom prst="rect">
            <a:avLst/>
          </a:prstGeom>
        </p:spPr>
      </p:pic>
      <p:sp>
        <p:nvSpPr>
          <p:cNvPr id="15" name="Tytuł 1">
            <a:extLst>
              <a:ext uri="{FF2B5EF4-FFF2-40B4-BE49-F238E27FC236}">
                <a16:creationId xmlns:a16="http://schemas.microsoft.com/office/drawing/2014/main" id="{079AACCA-A117-7109-9ADA-0472914EDD7F}"/>
              </a:ext>
            </a:extLst>
          </p:cNvPr>
          <p:cNvSpPr txBox="1">
            <a:spLocks/>
          </p:cNvSpPr>
          <p:nvPr/>
        </p:nvSpPr>
        <p:spPr>
          <a:xfrm>
            <a:off x="588652" y="58300"/>
            <a:ext cx="8570259" cy="1272988"/>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t>Influence of INTERNAL MARKERS ON THE MEASUREMENT RESULT</a:t>
            </a:r>
            <a:endParaRPr lang="pl-PL" dirty="0"/>
          </a:p>
        </p:txBody>
      </p:sp>
      <p:sp>
        <p:nvSpPr>
          <p:cNvPr id="16" name="Symbol zastępczy zawartości 2">
            <a:extLst>
              <a:ext uri="{FF2B5EF4-FFF2-40B4-BE49-F238E27FC236}">
                <a16:creationId xmlns:a16="http://schemas.microsoft.com/office/drawing/2014/main" id="{FDFC7592-FA66-5842-49FC-080A15ACE9F0}"/>
              </a:ext>
            </a:extLst>
          </p:cNvPr>
          <p:cNvSpPr>
            <a:spLocks noGrp="1"/>
          </p:cNvSpPr>
          <p:nvPr>
            <p:ph idx="1"/>
          </p:nvPr>
        </p:nvSpPr>
        <p:spPr>
          <a:xfrm>
            <a:off x="134471" y="1533623"/>
            <a:ext cx="3583595" cy="4794320"/>
          </a:xfrm>
        </p:spPr>
        <p:txBody>
          <a:bodyPr>
            <a:noAutofit/>
          </a:bodyPr>
          <a:lstStyle/>
          <a:p>
            <a:pPr marL="0" indent="0">
              <a:buNone/>
            </a:pPr>
            <a:r>
              <a:rPr lang="en-US" cap="none" dirty="0"/>
              <a:t>According to the recommendations of the ICP-MS manufacturer (Agilent) and numerous publications, the best approach to selecting an internal standard is to choose one with a mass as close as possible to the analyzed element.</a:t>
            </a:r>
          </a:p>
        </p:txBody>
      </p:sp>
      <p:sp>
        <p:nvSpPr>
          <p:cNvPr id="17" name="pole tekstowe 16">
            <a:extLst>
              <a:ext uri="{FF2B5EF4-FFF2-40B4-BE49-F238E27FC236}">
                <a16:creationId xmlns:a16="http://schemas.microsoft.com/office/drawing/2014/main" id="{9F8418A2-E0D9-3D44-F892-280A513F341C}"/>
              </a:ext>
            </a:extLst>
          </p:cNvPr>
          <p:cNvSpPr txBox="1"/>
          <p:nvPr/>
        </p:nvSpPr>
        <p:spPr>
          <a:xfrm>
            <a:off x="4422237" y="6441094"/>
            <a:ext cx="6496241" cy="338554"/>
          </a:xfrm>
          <a:prstGeom prst="rect">
            <a:avLst/>
          </a:prstGeom>
          <a:noFill/>
        </p:spPr>
        <p:txBody>
          <a:bodyPr wrap="square">
            <a:spAutoFit/>
          </a:bodyPr>
          <a:lstStyle/>
          <a:p>
            <a:r>
              <a:rPr lang="pl-PL" sz="1600" dirty="0"/>
              <a:t>Fig 12. </a:t>
            </a:r>
            <a:r>
              <a:rPr lang="en-US" sz="1600" dirty="0"/>
              <a:t>A chart presenting the determined linear regression</a:t>
            </a:r>
            <a:endParaRPr lang="pl-PL" sz="1600" dirty="0"/>
          </a:p>
        </p:txBody>
      </p:sp>
    </p:spTree>
    <p:extLst>
      <p:ext uri="{BB962C8B-B14F-4D97-AF65-F5344CB8AC3E}">
        <p14:creationId xmlns:p14="http://schemas.microsoft.com/office/powerpoint/2010/main" val="4084712836"/>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0E458D-65EF-8D0F-F6C1-2D8576204120}"/>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3DAF88BB-301C-CC6E-3CDC-698B2927C603}"/>
              </a:ext>
            </a:extLst>
          </p:cNvPr>
          <p:cNvSpPr>
            <a:spLocks noGrp="1"/>
          </p:cNvSpPr>
          <p:nvPr>
            <p:ph type="title"/>
          </p:nvPr>
        </p:nvSpPr>
        <p:spPr>
          <a:xfrm>
            <a:off x="588652" y="58300"/>
            <a:ext cx="8570259" cy="1272988"/>
          </a:xfrm>
        </p:spPr>
        <p:txBody>
          <a:bodyPr/>
          <a:lstStyle/>
          <a:p>
            <a:r>
              <a:rPr lang="en-US" dirty="0"/>
              <a:t>Influence of INTERNAL MARKERS ON THE MEASUREMENT RESULT</a:t>
            </a:r>
            <a:endParaRPr lang="pl-PL" dirty="0"/>
          </a:p>
        </p:txBody>
      </p:sp>
      <p:pic>
        <p:nvPicPr>
          <p:cNvPr id="6" name="Picture 1">
            <a:extLst>
              <a:ext uri="{FF2B5EF4-FFF2-40B4-BE49-F238E27FC236}">
                <a16:creationId xmlns:a16="http://schemas.microsoft.com/office/drawing/2014/main" id="{A7796A44-5BD5-33C7-F2BC-1D74602F7BF9}"/>
              </a:ext>
            </a:extLst>
          </p:cNvPr>
          <p:cNvPicPr>
            <a:picLocks noChangeAspect="1"/>
          </p:cNvPicPr>
          <p:nvPr/>
        </p:nvPicPr>
        <p:blipFill>
          <a:blip r:embed="rId2"/>
          <a:stretch>
            <a:fillRect/>
          </a:stretch>
        </p:blipFill>
        <p:spPr>
          <a:xfrm>
            <a:off x="3887851" y="1323195"/>
            <a:ext cx="4099702" cy="2459821"/>
          </a:xfrm>
          <a:prstGeom prst="rect">
            <a:avLst/>
          </a:prstGeom>
        </p:spPr>
      </p:pic>
      <p:pic>
        <p:nvPicPr>
          <p:cNvPr id="9" name="Picture 16">
            <a:extLst>
              <a:ext uri="{FF2B5EF4-FFF2-40B4-BE49-F238E27FC236}">
                <a16:creationId xmlns:a16="http://schemas.microsoft.com/office/drawing/2014/main" id="{77404BC9-BA9F-2C1F-5822-57B88811E2E0}"/>
              </a:ext>
            </a:extLst>
          </p:cNvPr>
          <p:cNvPicPr>
            <a:picLocks noChangeAspect="1"/>
          </p:cNvPicPr>
          <p:nvPr/>
        </p:nvPicPr>
        <p:blipFill>
          <a:blip r:embed="rId3"/>
          <a:stretch>
            <a:fillRect/>
          </a:stretch>
        </p:blipFill>
        <p:spPr>
          <a:xfrm>
            <a:off x="3887851" y="3930783"/>
            <a:ext cx="4099702" cy="2459821"/>
          </a:xfrm>
          <a:prstGeom prst="rect">
            <a:avLst/>
          </a:prstGeom>
        </p:spPr>
      </p:pic>
      <p:pic>
        <p:nvPicPr>
          <p:cNvPr id="4" name="Obraz 3">
            <a:extLst>
              <a:ext uri="{FF2B5EF4-FFF2-40B4-BE49-F238E27FC236}">
                <a16:creationId xmlns:a16="http://schemas.microsoft.com/office/drawing/2014/main" id="{5B06CE4B-EBCA-4A6E-B0F9-4C8C159796D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57338" y="1323195"/>
            <a:ext cx="3272660" cy="2454495"/>
          </a:xfrm>
          <a:prstGeom prst="rect">
            <a:avLst/>
          </a:prstGeom>
        </p:spPr>
      </p:pic>
      <p:pic>
        <p:nvPicPr>
          <p:cNvPr id="3" name="Picture 5">
            <a:extLst>
              <a:ext uri="{FF2B5EF4-FFF2-40B4-BE49-F238E27FC236}">
                <a16:creationId xmlns:a16="http://schemas.microsoft.com/office/drawing/2014/main" id="{CE62C86C-BDEE-DCE5-4727-2618DEE91914}"/>
              </a:ext>
            </a:extLst>
          </p:cNvPr>
          <p:cNvPicPr>
            <a:picLocks noChangeAspect="1"/>
          </p:cNvPicPr>
          <p:nvPr/>
        </p:nvPicPr>
        <p:blipFill>
          <a:blip r:embed="rId5"/>
          <a:stretch>
            <a:fillRect/>
          </a:stretch>
        </p:blipFill>
        <p:spPr>
          <a:xfrm>
            <a:off x="3887851" y="1331288"/>
            <a:ext cx="4099701" cy="2459821"/>
          </a:xfrm>
          <a:prstGeom prst="rect">
            <a:avLst/>
          </a:prstGeom>
        </p:spPr>
      </p:pic>
      <p:pic>
        <p:nvPicPr>
          <p:cNvPr id="5" name="Picture 10">
            <a:extLst>
              <a:ext uri="{FF2B5EF4-FFF2-40B4-BE49-F238E27FC236}">
                <a16:creationId xmlns:a16="http://schemas.microsoft.com/office/drawing/2014/main" id="{F2A2DDA1-D250-586C-4116-C1493B5337C9}"/>
              </a:ext>
            </a:extLst>
          </p:cNvPr>
          <p:cNvPicPr>
            <a:picLocks noChangeAspect="1"/>
          </p:cNvPicPr>
          <p:nvPr/>
        </p:nvPicPr>
        <p:blipFill>
          <a:blip r:embed="rId6"/>
          <a:stretch>
            <a:fillRect/>
          </a:stretch>
        </p:blipFill>
        <p:spPr>
          <a:xfrm>
            <a:off x="3887851" y="3938876"/>
            <a:ext cx="4099701" cy="2459821"/>
          </a:xfrm>
          <a:prstGeom prst="rect">
            <a:avLst/>
          </a:prstGeom>
        </p:spPr>
      </p:pic>
      <p:pic>
        <p:nvPicPr>
          <p:cNvPr id="7" name="Obraz 6">
            <a:extLst>
              <a:ext uri="{FF2B5EF4-FFF2-40B4-BE49-F238E27FC236}">
                <a16:creationId xmlns:a16="http://schemas.microsoft.com/office/drawing/2014/main" id="{49348003-D5DE-7DB9-6077-85B1D02B5AB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157337" y="1331288"/>
            <a:ext cx="3272660" cy="2454495"/>
          </a:xfrm>
          <a:prstGeom prst="rect">
            <a:avLst/>
          </a:prstGeom>
        </p:spPr>
      </p:pic>
      <p:pic>
        <p:nvPicPr>
          <p:cNvPr id="10" name="Obraz 9">
            <a:extLst>
              <a:ext uri="{FF2B5EF4-FFF2-40B4-BE49-F238E27FC236}">
                <a16:creationId xmlns:a16="http://schemas.microsoft.com/office/drawing/2014/main" id="{51B21245-CDD5-A884-5DD9-20C7BEBEF92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157338" y="3930783"/>
            <a:ext cx="3272659" cy="2454494"/>
          </a:xfrm>
          <a:prstGeom prst="rect">
            <a:avLst/>
          </a:prstGeom>
        </p:spPr>
      </p:pic>
      <p:sp>
        <p:nvSpPr>
          <p:cNvPr id="11" name="pole tekstowe 10">
            <a:extLst>
              <a:ext uri="{FF2B5EF4-FFF2-40B4-BE49-F238E27FC236}">
                <a16:creationId xmlns:a16="http://schemas.microsoft.com/office/drawing/2014/main" id="{F01EFD7D-87CC-B151-E24D-1E7393B404AF}"/>
              </a:ext>
            </a:extLst>
          </p:cNvPr>
          <p:cNvSpPr txBox="1"/>
          <p:nvPr/>
        </p:nvSpPr>
        <p:spPr>
          <a:xfrm>
            <a:off x="4422237" y="6441094"/>
            <a:ext cx="6496241" cy="338554"/>
          </a:xfrm>
          <a:prstGeom prst="rect">
            <a:avLst/>
          </a:prstGeom>
          <a:noFill/>
        </p:spPr>
        <p:txBody>
          <a:bodyPr wrap="square">
            <a:spAutoFit/>
          </a:bodyPr>
          <a:lstStyle/>
          <a:p>
            <a:r>
              <a:rPr lang="pl-PL" sz="1600" dirty="0"/>
              <a:t>Fig 13. </a:t>
            </a:r>
            <a:r>
              <a:rPr lang="en-US" sz="1600" dirty="0"/>
              <a:t>A chart presenting the determined linear regression</a:t>
            </a:r>
            <a:endParaRPr lang="pl-PL" sz="1600" dirty="0"/>
          </a:p>
        </p:txBody>
      </p:sp>
      <p:sp>
        <p:nvSpPr>
          <p:cNvPr id="13" name="Symbol zastępczy zawartości 2">
            <a:extLst>
              <a:ext uri="{FF2B5EF4-FFF2-40B4-BE49-F238E27FC236}">
                <a16:creationId xmlns:a16="http://schemas.microsoft.com/office/drawing/2014/main" id="{16E83D6C-ED03-37CA-74CA-D900DBC1AA6F}"/>
              </a:ext>
            </a:extLst>
          </p:cNvPr>
          <p:cNvSpPr>
            <a:spLocks noGrp="1"/>
          </p:cNvSpPr>
          <p:nvPr>
            <p:ph idx="1"/>
          </p:nvPr>
        </p:nvSpPr>
        <p:spPr>
          <a:xfrm>
            <a:off x="134471" y="1533623"/>
            <a:ext cx="3583595" cy="4794320"/>
          </a:xfrm>
        </p:spPr>
        <p:txBody>
          <a:bodyPr>
            <a:noAutofit/>
          </a:bodyPr>
          <a:lstStyle/>
          <a:p>
            <a:pPr marL="0" indent="0">
              <a:buNone/>
            </a:pPr>
            <a:r>
              <a:rPr lang="en-US" cap="none" dirty="0"/>
              <a:t>However, experimental observations indicated that the use of alternative internal standards allowed for more accurate measurement results. The accuracy of elements with intermediate atomic masses was influenced by their first ionization potential (FIP) and, in some cases, by an internal standard unrelated to these parameters</a:t>
            </a:r>
          </a:p>
        </p:txBody>
      </p:sp>
    </p:spTree>
    <p:extLst>
      <p:ext uri="{BB962C8B-B14F-4D97-AF65-F5344CB8AC3E}">
        <p14:creationId xmlns:p14="http://schemas.microsoft.com/office/powerpoint/2010/main" val="2580139993"/>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Symbol zastępczy zawartości 4">
            <a:extLst>
              <a:ext uri="{FF2B5EF4-FFF2-40B4-BE49-F238E27FC236}">
                <a16:creationId xmlns:a16="http://schemas.microsoft.com/office/drawing/2014/main" id="{4150F481-84E0-6E93-5F8C-87C70CC237B8}"/>
              </a:ext>
            </a:extLst>
          </p:cNvPr>
          <p:cNvGraphicFramePr>
            <a:graphicFrameLocks noGrp="1"/>
          </p:cNvGraphicFramePr>
          <p:nvPr>
            <p:ph idx="1"/>
            <p:extLst>
              <p:ext uri="{D42A27DB-BD31-4B8C-83A1-F6EECF244321}">
                <p14:modId xmlns:p14="http://schemas.microsoft.com/office/powerpoint/2010/main" val="3806566951"/>
              </p:ext>
            </p:extLst>
          </p:nvPr>
        </p:nvGraphicFramePr>
        <p:xfrm>
          <a:off x="5835847" y="657523"/>
          <a:ext cx="5641693" cy="5811655"/>
        </p:xfrm>
        <a:graphic>
          <a:graphicData uri="http://schemas.openxmlformats.org/drawingml/2006/table">
            <a:tbl>
              <a:tblPr firstRow="1" firstCol="1" bandRow="1">
                <a:tableStyleId>{5C22544A-7EE6-4342-B048-85BDC9FD1C3A}</a:tableStyleId>
              </a:tblPr>
              <a:tblGrid>
                <a:gridCol w="1392280">
                  <a:extLst>
                    <a:ext uri="{9D8B030D-6E8A-4147-A177-3AD203B41FA5}">
                      <a16:colId xmlns:a16="http://schemas.microsoft.com/office/drawing/2014/main" val="2723646812"/>
                    </a:ext>
                  </a:extLst>
                </a:gridCol>
                <a:gridCol w="1216574">
                  <a:extLst>
                    <a:ext uri="{9D8B030D-6E8A-4147-A177-3AD203B41FA5}">
                      <a16:colId xmlns:a16="http://schemas.microsoft.com/office/drawing/2014/main" val="1785691422"/>
                    </a:ext>
                  </a:extLst>
                </a:gridCol>
                <a:gridCol w="1671754">
                  <a:extLst>
                    <a:ext uri="{9D8B030D-6E8A-4147-A177-3AD203B41FA5}">
                      <a16:colId xmlns:a16="http://schemas.microsoft.com/office/drawing/2014/main" val="179620008"/>
                    </a:ext>
                  </a:extLst>
                </a:gridCol>
                <a:gridCol w="1361085">
                  <a:extLst>
                    <a:ext uri="{9D8B030D-6E8A-4147-A177-3AD203B41FA5}">
                      <a16:colId xmlns:a16="http://schemas.microsoft.com/office/drawing/2014/main" val="2201724030"/>
                    </a:ext>
                  </a:extLst>
                </a:gridCol>
              </a:tblGrid>
              <a:tr h="527474">
                <a:tc>
                  <a:txBody>
                    <a:bodyPr/>
                    <a:lstStyle/>
                    <a:p>
                      <a:pPr algn="just">
                        <a:lnSpc>
                          <a:spcPct val="150000"/>
                        </a:lnSpc>
                        <a:spcAft>
                          <a:spcPts val="1000"/>
                        </a:spcAft>
                      </a:pPr>
                      <a:r>
                        <a:rPr lang="pl-PL" sz="1600" dirty="0" err="1">
                          <a:effectLst/>
                        </a:rPr>
                        <a:t>Elements</a:t>
                      </a:r>
                      <a:endParaRPr lang="pl-PL" sz="1400" dirty="0">
                        <a:effectLst/>
                        <a:latin typeface="Cambria" panose="02040503050406030204" pitchFamily="18" charset="0"/>
                        <a:ea typeface="MS Mincho" panose="02020609040205080304" pitchFamily="49" charset="-128"/>
                        <a:cs typeface="Times New Roman" panose="02020603050405020304" pitchFamily="18" charset="0"/>
                      </a:endParaRPr>
                    </a:p>
                  </a:txBody>
                  <a:tcPr marL="55602" marR="55602" marT="0" marB="0" anchor="ctr"/>
                </a:tc>
                <a:tc>
                  <a:txBody>
                    <a:bodyPr/>
                    <a:lstStyle/>
                    <a:p>
                      <a:pPr algn="just">
                        <a:lnSpc>
                          <a:spcPct val="150000"/>
                        </a:lnSpc>
                        <a:spcAft>
                          <a:spcPts val="1000"/>
                        </a:spcAft>
                      </a:pPr>
                      <a:r>
                        <a:rPr lang="pl-PL" sz="1600" dirty="0">
                          <a:effectLst/>
                        </a:rPr>
                        <a:t>Best Marker</a:t>
                      </a:r>
                      <a:endParaRPr lang="pl-PL" sz="1400" dirty="0">
                        <a:effectLst/>
                        <a:latin typeface="Cambria" panose="02040503050406030204" pitchFamily="18" charset="0"/>
                        <a:ea typeface="MS Mincho" panose="02020609040205080304" pitchFamily="49" charset="-128"/>
                        <a:cs typeface="Times New Roman" panose="02020603050405020304" pitchFamily="18" charset="0"/>
                      </a:endParaRPr>
                    </a:p>
                  </a:txBody>
                  <a:tcPr marL="55602" marR="55602" marT="0" marB="0" anchor="ctr"/>
                </a:tc>
                <a:tc>
                  <a:txBody>
                    <a:bodyPr/>
                    <a:lstStyle/>
                    <a:p>
                      <a:pPr algn="just">
                        <a:lnSpc>
                          <a:spcPct val="150000"/>
                        </a:lnSpc>
                        <a:spcAft>
                          <a:spcPts val="1000"/>
                        </a:spcAft>
                      </a:pPr>
                      <a:r>
                        <a:rPr lang="pl-PL" sz="1600">
                          <a:effectLst/>
                        </a:rPr>
                        <a:t>Alternative Markers</a:t>
                      </a:r>
                      <a:endParaRPr lang="pl-PL" sz="1400">
                        <a:effectLst/>
                        <a:latin typeface="Cambria" panose="02040503050406030204" pitchFamily="18" charset="0"/>
                        <a:ea typeface="MS Mincho" panose="02020609040205080304" pitchFamily="49" charset="-128"/>
                        <a:cs typeface="Times New Roman" panose="02020603050405020304" pitchFamily="18" charset="0"/>
                      </a:endParaRPr>
                    </a:p>
                  </a:txBody>
                  <a:tcPr marL="55602" marR="55602" marT="0" marB="0" anchor="ctr"/>
                </a:tc>
                <a:tc>
                  <a:txBody>
                    <a:bodyPr/>
                    <a:lstStyle/>
                    <a:p>
                      <a:pPr algn="just">
                        <a:lnSpc>
                          <a:spcPct val="150000"/>
                        </a:lnSpc>
                        <a:spcAft>
                          <a:spcPts val="1000"/>
                        </a:spcAft>
                      </a:pPr>
                      <a:r>
                        <a:rPr lang="pl-PL" sz="1600" dirty="0" err="1">
                          <a:effectLst/>
                        </a:rPr>
                        <a:t>Selection</a:t>
                      </a:r>
                      <a:r>
                        <a:rPr lang="pl-PL" sz="1600" dirty="0">
                          <a:effectLst/>
                        </a:rPr>
                        <a:t> </a:t>
                      </a:r>
                      <a:r>
                        <a:rPr lang="pl-PL" sz="1600" dirty="0" err="1">
                          <a:effectLst/>
                        </a:rPr>
                        <a:t>Criteria</a:t>
                      </a:r>
                      <a:endParaRPr lang="pl-PL" sz="1400" dirty="0">
                        <a:effectLst/>
                        <a:latin typeface="Cambria" panose="02040503050406030204" pitchFamily="18" charset="0"/>
                        <a:ea typeface="MS Mincho" panose="02020609040205080304" pitchFamily="49" charset="-128"/>
                        <a:cs typeface="Times New Roman" panose="02020603050405020304" pitchFamily="18" charset="0"/>
                      </a:endParaRPr>
                    </a:p>
                  </a:txBody>
                  <a:tcPr marL="55602" marR="55602" marT="0" marB="0" anchor="ctr"/>
                </a:tc>
                <a:extLst>
                  <a:ext uri="{0D108BD9-81ED-4DB2-BD59-A6C34878D82A}">
                    <a16:rowId xmlns:a16="http://schemas.microsoft.com/office/drawing/2014/main" val="3920018742"/>
                  </a:ext>
                </a:extLst>
              </a:tr>
              <a:tr h="247054">
                <a:tc>
                  <a:txBody>
                    <a:bodyPr/>
                    <a:lstStyle/>
                    <a:p>
                      <a:pPr algn="just">
                        <a:lnSpc>
                          <a:spcPct val="150000"/>
                        </a:lnSpc>
                        <a:spcAft>
                          <a:spcPts val="1000"/>
                        </a:spcAft>
                      </a:pPr>
                      <a:r>
                        <a:rPr lang="en-US" sz="1600" dirty="0">
                          <a:effectLst/>
                        </a:rPr>
                        <a:t>Li</a:t>
                      </a:r>
                      <a:endParaRPr lang="pl-PL" sz="1600" dirty="0">
                        <a:effectLst/>
                        <a:latin typeface="Cambria" panose="02040503050406030204" pitchFamily="18" charset="0"/>
                        <a:ea typeface="MS Mincho" panose="02020609040205080304" pitchFamily="49" charset="-128"/>
                        <a:cs typeface="Times New Roman" panose="02020603050405020304" pitchFamily="18" charset="0"/>
                      </a:endParaRPr>
                    </a:p>
                  </a:txBody>
                  <a:tcPr marL="55602" marR="55602" marT="0" marB="0" anchor="ctr"/>
                </a:tc>
                <a:tc>
                  <a:txBody>
                    <a:bodyPr/>
                    <a:lstStyle/>
                    <a:p>
                      <a:pPr algn="just">
                        <a:lnSpc>
                          <a:spcPct val="150000"/>
                        </a:lnSpc>
                        <a:spcAft>
                          <a:spcPts val="1000"/>
                        </a:spcAft>
                      </a:pPr>
                      <a:r>
                        <a:rPr lang="pl-PL" sz="1600" baseline="30000" dirty="0">
                          <a:effectLst/>
                        </a:rPr>
                        <a:t>9</a:t>
                      </a:r>
                      <a:r>
                        <a:rPr lang="pl-PL" sz="1600" dirty="0">
                          <a:effectLst/>
                        </a:rPr>
                        <a:t>Be</a:t>
                      </a:r>
                      <a:endParaRPr lang="pl-PL" sz="1600" dirty="0">
                        <a:effectLst/>
                        <a:latin typeface="Cambria" panose="02040503050406030204" pitchFamily="18" charset="0"/>
                        <a:ea typeface="MS Mincho" panose="02020609040205080304" pitchFamily="49" charset="-128"/>
                        <a:cs typeface="Times New Roman" panose="02020603050405020304" pitchFamily="18" charset="0"/>
                      </a:endParaRPr>
                    </a:p>
                  </a:txBody>
                  <a:tcPr marL="55602" marR="55602" marT="0" marB="0" anchor="ctr"/>
                </a:tc>
                <a:tc>
                  <a:txBody>
                    <a:bodyPr/>
                    <a:lstStyle/>
                    <a:p>
                      <a:pPr algn="just">
                        <a:lnSpc>
                          <a:spcPct val="150000"/>
                        </a:lnSpc>
                        <a:spcAft>
                          <a:spcPts val="1000"/>
                        </a:spcAft>
                      </a:pPr>
                      <a:r>
                        <a:rPr lang="pl-PL" sz="1600" baseline="30000" dirty="0">
                          <a:effectLst/>
                        </a:rPr>
                        <a:t>45</a:t>
                      </a:r>
                      <a:r>
                        <a:rPr lang="pl-PL" sz="1600" dirty="0">
                          <a:effectLst/>
                        </a:rPr>
                        <a:t>Sc,</a:t>
                      </a:r>
                      <a:r>
                        <a:rPr lang="pl-PL" sz="1600" baseline="30000" dirty="0">
                          <a:effectLst/>
                        </a:rPr>
                        <a:t> 103</a:t>
                      </a:r>
                      <a:r>
                        <a:rPr lang="pl-PL" sz="1600" dirty="0">
                          <a:effectLst/>
                        </a:rPr>
                        <a:t>Rh</a:t>
                      </a:r>
                      <a:endParaRPr lang="pl-PL" sz="1600" dirty="0">
                        <a:effectLst/>
                        <a:latin typeface="Cambria" panose="02040503050406030204" pitchFamily="18" charset="0"/>
                        <a:ea typeface="MS Mincho" panose="02020609040205080304" pitchFamily="49" charset="-128"/>
                        <a:cs typeface="Times New Roman" panose="02020603050405020304" pitchFamily="18" charset="0"/>
                      </a:endParaRPr>
                    </a:p>
                  </a:txBody>
                  <a:tcPr marL="55602" marR="55602" marT="0" marB="0" anchor="ctr"/>
                </a:tc>
                <a:tc>
                  <a:txBody>
                    <a:bodyPr/>
                    <a:lstStyle/>
                    <a:p>
                      <a:pPr algn="just">
                        <a:lnSpc>
                          <a:spcPct val="150000"/>
                        </a:lnSpc>
                        <a:spcAft>
                          <a:spcPts val="1000"/>
                        </a:spcAft>
                      </a:pPr>
                      <a:r>
                        <a:rPr lang="pl-PL" sz="1600" dirty="0">
                          <a:effectLst/>
                        </a:rPr>
                        <a:t>Mass</a:t>
                      </a:r>
                      <a:endParaRPr lang="pl-PL" sz="1600" dirty="0">
                        <a:effectLst/>
                        <a:latin typeface="Cambria" panose="02040503050406030204" pitchFamily="18" charset="0"/>
                        <a:ea typeface="MS Mincho" panose="02020609040205080304" pitchFamily="49" charset="-128"/>
                        <a:cs typeface="Times New Roman" panose="02020603050405020304" pitchFamily="18" charset="0"/>
                      </a:endParaRPr>
                    </a:p>
                  </a:txBody>
                  <a:tcPr marL="55602" marR="55602" marT="0" marB="0" anchor="ctr"/>
                </a:tc>
                <a:extLst>
                  <a:ext uri="{0D108BD9-81ED-4DB2-BD59-A6C34878D82A}">
                    <a16:rowId xmlns:a16="http://schemas.microsoft.com/office/drawing/2014/main" val="2490480618"/>
                  </a:ext>
                </a:extLst>
              </a:tr>
              <a:tr h="246352">
                <a:tc>
                  <a:txBody>
                    <a:bodyPr/>
                    <a:lstStyle/>
                    <a:p>
                      <a:pPr algn="just">
                        <a:lnSpc>
                          <a:spcPct val="150000"/>
                        </a:lnSpc>
                        <a:spcAft>
                          <a:spcPts val="1000"/>
                        </a:spcAft>
                      </a:pPr>
                      <a:r>
                        <a:rPr lang="en-US" sz="1600" dirty="0">
                          <a:effectLst/>
                        </a:rPr>
                        <a:t>Mg</a:t>
                      </a:r>
                      <a:endParaRPr lang="pl-PL" sz="1600" dirty="0">
                        <a:effectLst/>
                        <a:latin typeface="Cambria" panose="02040503050406030204" pitchFamily="18" charset="0"/>
                        <a:ea typeface="MS Mincho" panose="02020609040205080304" pitchFamily="49" charset="-128"/>
                        <a:cs typeface="Times New Roman" panose="02020603050405020304" pitchFamily="18" charset="0"/>
                      </a:endParaRPr>
                    </a:p>
                  </a:txBody>
                  <a:tcPr marL="55602" marR="55602" marT="0" marB="0" anchor="ctr"/>
                </a:tc>
                <a:tc>
                  <a:txBody>
                    <a:bodyPr/>
                    <a:lstStyle/>
                    <a:p>
                      <a:pPr algn="just">
                        <a:lnSpc>
                          <a:spcPct val="150000"/>
                        </a:lnSpc>
                        <a:spcAft>
                          <a:spcPts val="1000"/>
                        </a:spcAft>
                      </a:pPr>
                      <a:r>
                        <a:rPr lang="pl-PL" sz="1600" baseline="30000" dirty="0">
                          <a:effectLst/>
                        </a:rPr>
                        <a:t>45</a:t>
                      </a:r>
                      <a:r>
                        <a:rPr lang="pl-PL" sz="1600" dirty="0">
                          <a:effectLst/>
                        </a:rPr>
                        <a:t>Sc</a:t>
                      </a:r>
                      <a:endParaRPr lang="pl-PL" sz="1600" dirty="0">
                        <a:effectLst/>
                        <a:latin typeface="Cambria" panose="02040503050406030204" pitchFamily="18" charset="0"/>
                        <a:ea typeface="MS Mincho" panose="02020609040205080304" pitchFamily="49" charset="-128"/>
                        <a:cs typeface="Times New Roman" panose="02020603050405020304" pitchFamily="18" charset="0"/>
                      </a:endParaRPr>
                    </a:p>
                  </a:txBody>
                  <a:tcPr marL="55602" marR="55602" marT="0" marB="0" anchor="ctr"/>
                </a:tc>
                <a:tc>
                  <a:txBody>
                    <a:bodyPr/>
                    <a:lstStyle/>
                    <a:p>
                      <a:pPr algn="just">
                        <a:lnSpc>
                          <a:spcPct val="150000"/>
                        </a:lnSpc>
                        <a:spcAft>
                          <a:spcPts val="1000"/>
                        </a:spcAft>
                      </a:pPr>
                      <a:r>
                        <a:rPr lang="pl-PL" sz="1600" baseline="30000" dirty="0">
                          <a:effectLst/>
                        </a:rPr>
                        <a:t>103</a:t>
                      </a:r>
                      <a:r>
                        <a:rPr lang="pl-PL" sz="1600" dirty="0">
                          <a:effectLst/>
                        </a:rPr>
                        <a:t>Rh</a:t>
                      </a:r>
                      <a:endParaRPr lang="pl-PL" sz="1600" dirty="0">
                        <a:effectLst/>
                        <a:latin typeface="Cambria" panose="02040503050406030204" pitchFamily="18" charset="0"/>
                        <a:ea typeface="MS Mincho" panose="02020609040205080304" pitchFamily="49" charset="-128"/>
                        <a:cs typeface="Times New Roman" panose="02020603050405020304" pitchFamily="18" charset="0"/>
                      </a:endParaRPr>
                    </a:p>
                  </a:txBody>
                  <a:tcPr marL="55602" marR="55602" marT="0" marB="0" anchor="ctr"/>
                </a:tc>
                <a:tc>
                  <a:txBody>
                    <a:bodyPr/>
                    <a:lstStyle/>
                    <a:p>
                      <a:pPr algn="just">
                        <a:lnSpc>
                          <a:spcPct val="150000"/>
                        </a:lnSpc>
                        <a:spcAft>
                          <a:spcPts val="1000"/>
                        </a:spcAft>
                      </a:pPr>
                      <a:r>
                        <a:rPr lang="pl-PL" sz="1600">
                          <a:effectLst/>
                        </a:rPr>
                        <a:t>Mass</a:t>
                      </a:r>
                      <a:endParaRPr lang="pl-PL" sz="1600">
                        <a:effectLst/>
                        <a:latin typeface="Cambria" panose="02040503050406030204" pitchFamily="18" charset="0"/>
                        <a:ea typeface="MS Mincho" panose="02020609040205080304" pitchFamily="49" charset="-128"/>
                        <a:cs typeface="Times New Roman" panose="02020603050405020304" pitchFamily="18" charset="0"/>
                      </a:endParaRPr>
                    </a:p>
                  </a:txBody>
                  <a:tcPr marL="55602" marR="55602" marT="0" marB="0" anchor="ctr"/>
                </a:tc>
                <a:extLst>
                  <a:ext uri="{0D108BD9-81ED-4DB2-BD59-A6C34878D82A}">
                    <a16:rowId xmlns:a16="http://schemas.microsoft.com/office/drawing/2014/main" val="2114347674"/>
                  </a:ext>
                </a:extLst>
              </a:tr>
              <a:tr h="247054">
                <a:tc>
                  <a:txBody>
                    <a:bodyPr/>
                    <a:lstStyle/>
                    <a:p>
                      <a:pPr algn="just">
                        <a:lnSpc>
                          <a:spcPct val="150000"/>
                        </a:lnSpc>
                        <a:spcAft>
                          <a:spcPts val="1000"/>
                        </a:spcAft>
                      </a:pPr>
                      <a:r>
                        <a:rPr lang="en-US" sz="1600">
                          <a:effectLst/>
                        </a:rPr>
                        <a:t>V</a:t>
                      </a:r>
                      <a:endParaRPr lang="pl-PL" sz="1600">
                        <a:effectLst/>
                        <a:latin typeface="Cambria" panose="02040503050406030204" pitchFamily="18" charset="0"/>
                        <a:ea typeface="MS Mincho" panose="02020609040205080304" pitchFamily="49" charset="-128"/>
                        <a:cs typeface="Times New Roman" panose="02020603050405020304" pitchFamily="18" charset="0"/>
                      </a:endParaRPr>
                    </a:p>
                  </a:txBody>
                  <a:tcPr marL="55602" marR="55602" marT="0" marB="0" anchor="ctr"/>
                </a:tc>
                <a:tc>
                  <a:txBody>
                    <a:bodyPr/>
                    <a:lstStyle/>
                    <a:p>
                      <a:pPr algn="just">
                        <a:lnSpc>
                          <a:spcPct val="150000"/>
                        </a:lnSpc>
                        <a:spcAft>
                          <a:spcPts val="1000"/>
                        </a:spcAft>
                      </a:pPr>
                      <a:r>
                        <a:rPr lang="pl-PL" sz="1600" baseline="30000">
                          <a:effectLst/>
                        </a:rPr>
                        <a:t>45</a:t>
                      </a:r>
                      <a:r>
                        <a:rPr lang="pl-PL" sz="1600">
                          <a:effectLst/>
                        </a:rPr>
                        <a:t>Sc</a:t>
                      </a:r>
                      <a:endParaRPr lang="pl-PL" sz="1600">
                        <a:effectLst/>
                        <a:latin typeface="Cambria" panose="02040503050406030204" pitchFamily="18" charset="0"/>
                        <a:ea typeface="MS Mincho" panose="02020609040205080304" pitchFamily="49" charset="-128"/>
                        <a:cs typeface="Times New Roman" panose="02020603050405020304" pitchFamily="18" charset="0"/>
                      </a:endParaRPr>
                    </a:p>
                  </a:txBody>
                  <a:tcPr marL="55602" marR="55602" marT="0" marB="0" anchor="ctr"/>
                </a:tc>
                <a:tc>
                  <a:txBody>
                    <a:bodyPr/>
                    <a:lstStyle/>
                    <a:p>
                      <a:pPr algn="just">
                        <a:lnSpc>
                          <a:spcPct val="150000"/>
                        </a:lnSpc>
                        <a:spcAft>
                          <a:spcPts val="1000"/>
                        </a:spcAft>
                      </a:pPr>
                      <a:r>
                        <a:rPr lang="pl-PL" sz="1600" baseline="30000" dirty="0">
                          <a:effectLst/>
                        </a:rPr>
                        <a:t>103</a:t>
                      </a:r>
                      <a:r>
                        <a:rPr lang="pl-PL" sz="1600" dirty="0">
                          <a:effectLst/>
                        </a:rPr>
                        <a:t>Rh</a:t>
                      </a:r>
                      <a:endParaRPr lang="pl-PL" sz="1600" dirty="0">
                        <a:effectLst/>
                        <a:latin typeface="Cambria" panose="02040503050406030204" pitchFamily="18" charset="0"/>
                        <a:ea typeface="MS Mincho" panose="02020609040205080304" pitchFamily="49" charset="-128"/>
                        <a:cs typeface="Times New Roman" panose="02020603050405020304" pitchFamily="18" charset="0"/>
                      </a:endParaRPr>
                    </a:p>
                  </a:txBody>
                  <a:tcPr marL="55602" marR="55602" marT="0" marB="0" anchor="ctr"/>
                </a:tc>
                <a:tc>
                  <a:txBody>
                    <a:bodyPr/>
                    <a:lstStyle/>
                    <a:p>
                      <a:pPr algn="just">
                        <a:lnSpc>
                          <a:spcPct val="150000"/>
                        </a:lnSpc>
                        <a:spcAft>
                          <a:spcPts val="1000"/>
                        </a:spcAft>
                      </a:pPr>
                      <a:r>
                        <a:rPr lang="pl-PL" sz="1600">
                          <a:effectLst/>
                        </a:rPr>
                        <a:t>Mass</a:t>
                      </a:r>
                      <a:endParaRPr lang="pl-PL" sz="1600">
                        <a:effectLst/>
                        <a:latin typeface="Cambria" panose="02040503050406030204" pitchFamily="18" charset="0"/>
                        <a:ea typeface="MS Mincho" panose="02020609040205080304" pitchFamily="49" charset="-128"/>
                        <a:cs typeface="Times New Roman" panose="02020603050405020304" pitchFamily="18" charset="0"/>
                      </a:endParaRPr>
                    </a:p>
                  </a:txBody>
                  <a:tcPr marL="55602" marR="55602" marT="0" marB="0" anchor="ctr"/>
                </a:tc>
                <a:extLst>
                  <a:ext uri="{0D108BD9-81ED-4DB2-BD59-A6C34878D82A}">
                    <a16:rowId xmlns:a16="http://schemas.microsoft.com/office/drawing/2014/main" val="1049758185"/>
                  </a:ext>
                </a:extLst>
              </a:tr>
              <a:tr h="247054">
                <a:tc>
                  <a:txBody>
                    <a:bodyPr/>
                    <a:lstStyle/>
                    <a:p>
                      <a:pPr algn="just">
                        <a:lnSpc>
                          <a:spcPct val="150000"/>
                        </a:lnSpc>
                        <a:spcAft>
                          <a:spcPts val="1000"/>
                        </a:spcAft>
                      </a:pPr>
                      <a:r>
                        <a:rPr lang="en-US" sz="1600" dirty="0">
                          <a:effectLst/>
                        </a:rPr>
                        <a:t>Cr</a:t>
                      </a:r>
                      <a:endParaRPr lang="pl-PL" sz="1600" dirty="0">
                        <a:effectLst/>
                        <a:latin typeface="Cambria" panose="02040503050406030204" pitchFamily="18" charset="0"/>
                        <a:ea typeface="MS Mincho" panose="02020609040205080304" pitchFamily="49" charset="-128"/>
                        <a:cs typeface="Times New Roman" panose="02020603050405020304" pitchFamily="18" charset="0"/>
                      </a:endParaRPr>
                    </a:p>
                  </a:txBody>
                  <a:tcPr marL="55602" marR="55602" marT="0" marB="0" anchor="ctr"/>
                </a:tc>
                <a:tc>
                  <a:txBody>
                    <a:bodyPr/>
                    <a:lstStyle/>
                    <a:p>
                      <a:pPr algn="just">
                        <a:lnSpc>
                          <a:spcPct val="150000"/>
                        </a:lnSpc>
                        <a:spcAft>
                          <a:spcPts val="1000"/>
                        </a:spcAft>
                      </a:pPr>
                      <a:r>
                        <a:rPr lang="pl-PL" sz="1600" baseline="30000" dirty="0">
                          <a:effectLst/>
                        </a:rPr>
                        <a:t>45</a:t>
                      </a:r>
                      <a:r>
                        <a:rPr lang="pl-PL" sz="1600" dirty="0">
                          <a:effectLst/>
                        </a:rPr>
                        <a:t>Sc</a:t>
                      </a:r>
                      <a:endParaRPr lang="pl-PL" sz="1600" dirty="0">
                        <a:effectLst/>
                        <a:latin typeface="Cambria" panose="02040503050406030204" pitchFamily="18" charset="0"/>
                        <a:ea typeface="MS Mincho" panose="02020609040205080304" pitchFamily="49" charset="-128"/>
                        <a:cs typeface="Times New Roman" panose="02020603050405020304" pitchFamily="18" charset="0"/>
                      </a:endParaRPr>
                    </a:p>
                  </a:txBody>
                  <a:tcPr marL="55602" marR="55602" marT="0" marB="0" anchor="ctr"/>
                </a:tc>
                <a:tc>
                  <a:txBody>
                    <a:bodyPr/>
                    <a:lstStyle/>
                    <a:p>
                      <a:pPr algn="just">
                        <a:lnSpc>
                          <a:spcPct val="150000"/>
                        </a:lnSpc>
                        <a:spcAft>
                          <a:spcPts val="1000"/>
                        </a:spcAft>
                      </a:pPr>
                      <a:r>
                        <a:rPr lang="pl-PL" sz="1600" baseline="30000" dirty="0">
                          <a:effectLst/>
                        </a:rPr>
                        <a:t>103</a:t>
                      </a:r>
                      <a:r>
                        <a:rPr lang="pl-PL" sz="1600" dirty="0">
                          <a:effectLst/>
                        </a:rPr>
                        <a:t>Rh</a:t>
                      </a:r>
                      <a:endParaRPr lang="pl-PL" sz="1600" dirty="0">
                        <a:effectLst/>
                        <a:latin typeface="Cambria" panose="02040503050406030204" pitchFamily="18" charset="0"/>
                        <a:ea typeface="MS Mincho" panose="02020609040205080304" pitchFamily="49" charset="-128"/>
                        <a:cs typeface="Times New Roman" panose="02020603050405020304" pitchFamily="18" charset="0"/>
                      </a:endParaRPr>
                    </a:p>
                  </a:txBody>
                  <a:tcPr marL="55602" marR="55602" marT="0" marB="0" anchor="ctr"/>
                </a:tc>
                <a:tc>
                  <a:txBody>
                    <a:bodyPr/>
                    <a:lstStyle/>
                    <a:p>
                      <a:pPr algn="just">
                        <a:lnSpc>
                          <a:spcPct val="150000"/>
                        </a:lnSpc>
                        <a:spcAft>
                          <a:spcPts val="1000"/>
                        </a:spcAft>
                      </a:pPr>
                      <a:r>
                        <a:rPr lang="pl-PL" sz="1600">
                          <a:effectLst/>
                        </a:rPr>
                        <a:t>Mass</a:t>
                      </a:r>
                      <a:endParaRPr lang="pl-PL" sz="1600">
                        <a:effectLst/>
                        <a:latin typeface="Cambria" panose="02040503050406030204" pitchFamily="18" charset="0"/>
                        <a:ea typeface="MS Mincho" panose="02020609040205080304" pitchFamily="49" charset="-128"/>
                        <a:cs typeface="Times New Roman" panose="02020603050405020304" pitchFamily="18" charset="0"/>
                      </a:endParaRPr>
                    </a:p>
                  </a:txBody>
                  <a:tcPr marL="55602" marR="55602" marT="0" marB="0" anchor="ctr"/>
                </a:tc>
                <a:extLst>
                  <a:ext uri="{0D108BD9-81ED-4DB2-BD59-A6C34878D82A}">
                    <a16:rowId xmlns:a16="http://schemas.microsoft.com/office/drawing/2014/main" val="2807843787"/>
                  </a:ext>
                </a:extLst>
              </a:tr>
              <a:tr h="247054">
                <a:tc>
                  <a:txBody>
                    <a:bodyPr/>
                    <a:lstStyle/>
                    <a:p>
                      <a:pPr algn="just">
                        <a:lnSpc>
                          <a:spcPct val="150000"/>
                        </a:lnSpc>
                        <a:spcAft>
                          <a:spcPts val="1000"/>
                        </a:spcAft>
                      </a:pPr>
                      <a:r>
                        <a:rPr lang="en-US" sz="1600">
                          <a:effectLst/>
                        </a:rPr>
                        <a:t>Mn</a:t>
                      </a:r>
                      <a:endParaRPr lang="pl-PL" sz="1600">
                        <a:effectLst/>
                        <a:latin typeface="Cambria" panose="02040503050406030204" pitchFamily="18" charset="0"/>
                        <a:ea typeface="MS Mincho" panose="02020609040205080304" pitchFamily="49" charset="-128"/>
                        <a:cs typeface="Times New Roman" panose="02020603050405020304" pitchFamily="18" charset="0"/>
                      </a:endParaRPr>
                    </a:p>
                  </a:txBody>
                  <a:tcPr marL="55602" marR="55602" marT="0" marB="0" anchor="ctr"/>
                </a:tc>
                <a:tc>
                  <a:txBody>
                    <a:bodyPr/>
                    <a:lstStyle/>
                    <a:p>
                      <a:pPr algn="just">
                        <a:lnSpc>
                          <a:spcPct val="150000"/>
                        </a:lnSpc>
                        <a:spcAft>
                          <a:spcPts val="1000"/>
                        </a:spcAft>
                      </a:pPr>
                      <a:r>
                        <a:rPr lang="pl-PL" sz="1600" baseline="30000">
                          <a:effectLst/>
                        </a:rPr>
                        <a:t>9</a:t>
                      </a:r>
                      <a:r>
                        <a:rPr lang="pl-PL" sz="1600">
                          <a:effectLst/>
                        </a:rPr>
                        <a:t>Be</a:t>
                      </a:r>
                      <a:endParaRPr lang="pl-PL" sz="1600">
                        <a:effectLst/>
                        <a:latin typeface="Cambria" panose="02040503050406030204" pitchFamily="18" charset="0"/>
                        <a:ea typeface="MS Mincho" panose="02020609040205080304" pitchFamily="49" charset="-128"/>
                        <a:cs typeface="Times New Roman" panose="02020603050405020304" pitchFamily="18" charset="0"/>
                      </a:endParaRPr>
                    </a:p>
                  </a:txBody>
                  <a:tcPr marL="55602" marR="55602" marT="0" marB="0" anchor="ctr"/>
                </a:tc>
                <a:tc>
                  <a:txBody>
                    <a:bodyPr/>
                    <a:lstStyle/>
                    <a:p>
                      <a:pPr algn="just">
                        <a:lnSpc>
                          <a:spcPct val="150000"/>
                        </a:lnSpc>
                        <a:spcAft>
                          <a:spcPts val="1000"/>
                        </a:spcAft>
                      </a:pPr>
                      <a:r>
                        <a:rPr lang="pl-PL" sz="1600" dirty="0">
                          <a:effectLst/>
                        </a:rPr>
                        <a:t>--</a:t>
                      </a:r>
                      <a:endParaRPr lang="pl-PL" sz="1600" dirty="0">
                        <a:effectLst/>
                        <a:latin typeface="Cambria" panose="02040503050406030204" pitchFamily="18" charset="0"/>
                        <a:ea typeface="MS Mincho" panose="02020609040205080304" pitchFamily="49" charset="-128"/>
                        <a:cs typeface="Times New Roman" panose="02020603050405020304" pitchFamily="18" charset="0"/>
                      </a:endParaRPr>
                    </a:p>
                  </a:txBody>
                  <a:tcPr marL="55602" marR="55602" marT="0" marB="0" anchor="ctr"/>
                </a:tc>
                <a:tc>
                  <a:txBody>
                    <a:bodyPr/>
                    <a:lstStyle/>
                    <a:p>
                      <a:pPr algn="just">
                        <a:lnSpc>
                          <a:spcPct val="150000"/>
                        </a:lnSpc>
                        <a:spcAft>
                          <a:spcPts val="1000"/>
                        </a:spcAft>
                      </a:pPr>
                      <a:r>
                        <a:rPr lang="pl-PL" sz="1600" dirty="0">
                          <a:effectLst/>
                        </a:rPr>
                        <a:t>--</a:t>
                      </a:r>
                      <a:endParaRPr lang="pl-PL" sz="1600" dirty="0">
                        <a:effectLst/>
                        <a:latin typeface="Cambria" panose="02040503050406030204" pitchFamily="18" charset="0"/>
                        <a:ea typeface="MS Mincho" panose="02020609040205080304" pitchFamily="49" charset="-128"/>
                        <a:cs typeface="Times New Roman" panose="02020603050405020304" pitchFamily="18" charset="0"/>
                      </a:endParaRPr>
                    </a:p>
                  </a:txBody>
                  <a:tcPr marL="55602" marR="55602" marT="0" marB="0" anchor="ctr"/>
                </a:tc>
                <a:extLst>
                  <a:ext uri="{0D108BD9-81ED-4DB2-BD59-A6C34878D82A}">
                    <a16:rowId xmlns:a16="http://schemas.microsoft.com/office/drawing/2014/main" val="1556419823"/>
                  </a:ext>
                </a:extLst>
              </a:tr>
              <a:tr h="247054">
                <a:tc>
                  <a:txBody>
                    <a:bodyPr/>
                    <a:lstStyle/>
                    <a:p>
                      <a:pPr algn="just">
                        <a:lnSpc>
                          <a:spcPct val="150000"/>
                        </a:lnSpc>
                        <a:spcAft>
                          <a:spcPts val="1000"/>
                        </a:spcAft>
                      </a:pPr>
                      <a:r>
                        <a:rPr lang="en-US" sz="1600" dirty="0">
                          <a:effectLst/>
                        </a:rPr>
                        <a:t>Co</a:t>
                      </a:r>
                      <a:endParaRPr lang="pl-PL" sz="1600" dirty="0">
                        <a:effectLst/>
                        <a:latin typeface="Cambria" panose="02040503050406030204" pitchFamily="18" charset="0"/>
                        <a:ea typeface="MS Mincho" panose="02020609040205080304" pitchFamily="49" charset="-128"/>
                        <a:cs typeface="Times New Roman" panose="02020603050405020304" pitchFamily="18" charset="0"/>
                      </a:endParaRPr>
                    </a:p>
                  </a:txBody>
                  <a:tcPr marL="55602" marR="55602" marT="0" marB="0" anchor="ctr"/>
                </a:tc>
                <a:tc>
                  <a:txBody>
                    <a:bodyPr/>
                    <a:lstStyle/>
                    <a:p>
                      <a:pPr algn="just">
                        <a:lnSpc>
                          <a:spcPct val="150000"/>
                        </a:lnSpc>
                        <a:spcAft>
                          <a:spcPts val="1000"/>
                        </a:spcAft>
                      </a:pPr>
                      <a:r>
                        <a:rPr lang="pl-PL" sz="1600" baseline="30000">
                          <a:effectLst/>
                        </a:rPr>
                        <a:t>45</a:t>
                      </a:r>
                      <a:r>
                        <a:rPr lang="pl-PL" sz="1600">
                          <a:effectLst/>
                        </a:rPr>
                        <a:t>Sc</a:t>
                      </a:r>
                      <a:endParaRPr lang="pl-PL" sz="1600">
                        <a:effectLst/>
                        <a:latin typeface="Cambria" panose="02040503050406030204" pitchFamily="18" charset="0"/>
                        <a:ea typeface="MS Mincho" panose="02020609040205080304" pitchFamily="49" charset="-128"/>
                        <a:cs typeface="Times New Roman" panose="02020603050405020304" pitchFamily="18" charset="0"/>
                      </a:endParaRPr>
                    </a:p>
                  </a:txBody>
                  <a:tcPr marL="55602" marR="55602" marT="0" marB="0" anchor="ctr"/>
                </a:tc>
                <a:tc>
                  <a:txBody>
                    <a:bodyPr/>
                    <a:lstStyle/>
                    <a:p>
                      <a:pPr algn="just">
                        <a:lnSpc>
                          <a:spcPct val="150000"/>
                        </a:lnSpc>
                        <a:spcAft>
                          <a:spcPts val="1000"/>
                        </a:spcAft>
                      </a:pPr>
                      <a:r>
                        <a:rPr lang="pl-PL" sz="1600" baseline="30000" dirty="0">
                          <a:effectLst/>
                        </a:rPr>
                        <a:t>103</a:t>
                      </a:r>
                      <a:r>
                        <a:rPr lang="pl-PL" sz="1600" dirty="0">
                          <a:effectLst/>
                        </a:rPr>
                        <a:t>Rh</a:t>
                      </a:r>
                      <a:endParaRPr lang="pl-PL" sz="1600" dirty="0">
                        <a:effectLst/>
                        <a:latin typeface="Cambria" panose="02040503050406030204" pitchFamily="18" charset="0"/>
                        <a:ea typeface="MS Mincho" panose="02020609040205080304" pitchFamily="49" charset="-128"/>
                        <a:cs typeface="Times New Roman" panose="02020603050405020304" pitchFamily="18" charset="0"/>
                      </a:endParaRPr>
                    </a:p>
                  </a:txBody>
                  <a:tcPr marL="55602" marR="55602" marT="0" marB="0" anchor="ctr"/>
                </a:tc>
                <a:tc>
                  <a:txBody>
                    <a:bodyPr/>
                    <a:lstStyle/>
                    <a:p>
                      <a:pPr algn="just">
                        <a:lnSpc>
                          <a:spcPct val="150000"/>
                        </a:lnSpc>
                        <a:spcAft>
                          <a:spcPts val="1000"/>
                        </a:spcAft>
                      </a:pPr>
                      <a:r>
                        <a:rPr lang="pl-PL" sz="1600" dirty="0">
                          <a:effectLst/>
                        </a:rPr>
                        <a:t>Mass/FIP</a:t>
                      </a:r>
                      <a:endParaRPr lang="pl-PL" sz="1600" dirty="0">
                        <a:effectLst/>
                        <a:latin typeface="Cambria" panose="02040503050406030204" pitchFamily="18" charset="0"/>
                        <a:ea typeface="MS Mincho" panose="02020609040205080304" pitchFamily="49" charset="-128"/>
                        <a:cs typeface="Times New Roman" panose="02020603050405020304" pitchFamily="18" charset="0"/>
                      </a:endParaRPr>
                    </a:p>
                  </a:txBody>
                  <a:tcPr marL="55602" marR="55602" marT="0" marB="0" anchor="ctr"/>
                </a:tc>
                <a:extLst>
                  <a:ext uri="{0D108BD9-81ED-4DB2-BD59-A6C34878D82A}">
                    <a16:rowId xmlns:a16="http://schemas.microsoft.com/office/drawing/2014/main" val="3161299318"/>
                  </a:ext>
                </a:extLst>
              </a:tr>
              <a:tr h="246352">
                <a:tc>
                  <a:txBody>
                    <a:bodyPr/>
                    <a:lstStyle/>
                    <a:p>
                      <a:pPr algn="just">
                        <a:lnSpc>
                          <a:spcPct val="150000"/>
                        </a:lnSpc>
                        <a:spcAft>
                          <a:spcPts val="1000"/>
                        </a:spcAft>
                      </a:pPr>
                      <a:r>
                        <a:rPr lang="en-US" sz="1600" dirty="0">
                          <a:effectLst/>
                        </a:rPr>
                        <a:t>Ni</a:t>
                      </a:r>
                      <a:endParaRPr lang="pl-PL" sz="1600" dirty="0">
                        <a:effectLst/>
                        <a:latin typeface="Cambria" panose="02040503050406030204" pitchFamily="18" charset="0"/>
                        <a:ea typeface="MS Mincho" panose="02020609040205080304" pitchFamily="49" charset="-128"/>
                        <a:cs typeface="Times New Roman" panose="02020603050405020304" pitchFamily="18" charset="0"/>
                      </a:endParaRPr>
                    </a:p>
                  </a:txBody>
                  <a:tcPr marL="55602" marR="55602" marT="0" marB="0" anchor="ctr"/>
                </a:tc>
                <a:tc>
                  <a:txBody>
                    <a:bodyPr/>
                    <a:lstStyle/>
                    <a:p>
                      <a:pPr algn="just">
                        <a:lnSpc>
                          <a:spcPct val="150000"/>
                        </a:lnSpc>
                        <a:spcAft>
                          <a:spcPts val="1000"/>
                        </a:spcAft>
                      </a:pPr>
                      <a:r>
                        <a:rPr lang="pl-PL" sz="1600" baseline="30000" dirty="0">
                          <a:effectLst/>
                        </a:rPr>
                        <a:t>115</a:t>
                      </a:r>
                      <a:r>
                        <a:rPr lang="pl-PL" sz="1600" dirty="0">
                          <a:effectLst/>
                        </a:rPr>
                        <a:t>In</a:t>
                      </a:r>
                      <a:endParaRPr lang="pl-PL" sz="1600" dirty="0">
                        <a:effectLst/>
                        <a:latin typeface="Cambria" panose="02040503050406030204" pitchFamily="18" charset="0"/>
                        <a:ea typeface="MS Mincho" panose="02020609040205080304" pitchFamily="49" charset="-128"/>
                        <a:cs typeface="Times New Roman" panose="02020603050405020304" pitchFamily="18" charset="0"/>
                      </a:endParaRPr>
                    </a:p>
                  </a:txBody>
                  <a:tcPr marL="55602" marR="55602" marT="0" marB="0" anchor="ctr"/>
                </a:tc>
                <a:tc>
                  <a:txBody>
                    <a:bodyPr/>
                    <a:lstStyle/>
                    <a:p>
                      <a:pPr algn="just">
                        <a:lnSpc>
                          <a:spcPct val="150000"/>
                        </a:lnSpc>
                        <a:spcAft>
                          <a:spcPts val="1000"/>
                        </a:spcAft>
                      </a:pPr>
                      <a:r>
                        <a:rPr lang="pl-PL" sz="1600" baseline="30000">
                          <a:effectLst/>
                        </a:rPr>
                        <a:t>159</a:t>
                      </a:r>
                      <a:r>
                        <a:rPr lang="pl-PL" sz="1600">
                          <a:effectLst/>
                        </a:rPr>
                        <a:t>Tb</a:t>
                      </a:r>
                      <a:endParaRPr lang="pl-PL" sz="1600">
                        <a:effectLst/>
                        <a:latin typeface="Cambria" panose="02040503050406030204" pitchFamily="18" charset="0"/>
                        <a:ea typeface="MS Mincho" panose="02020609040205080304" pitchFamily="49" charset="-128"/>
                        <a:cs typeface="Times New Roman" panose="02020603050405020304" pitchFamily="18" charset="0"/>
                      </a:endParaRPr>
                    </a:p>
                  </a:txBody>
                  <a:tcPr marL="55602" marR="55602" marT="0" marB="0" anchor="ctr"/>
                </a:tc>
                <a:tc>
                  <a:txBody>
                    <a:bodyPr/>
                    <a:lstStyle/>
                    <a:p>
                      <a:pPr algn="just">
                        <a:lnSpc>
                          <a:spcPct val="150000"/>
                        </a:lnSpc>
                        <a:spcAft>
                          <a:spcPts val="1000"/>
                        </a:spcAft>
                      </a:pPr>
                      <a:r>
                        <a:rPr lang="pl-PL" sz="1600" dirty="0">
                          <a:effectLst/>
                        </a:rPr>
                        <a:t>--</a:t>
                      </a:r>
                      <a:endParaRPr lang="pl-PL" sz="1600" dirty="0">
                        <a:effectLst/>
                        <a:latin typeface="Cambria" panose="02040503050406030204" pitchFamily="18" charset="0"/>
                        <a:ea typeface="MS Mincho" panose="02020609040205080304" pitchFamily="49" charset="-128"/>
                        <a:cs typeface="Times New Roman" panose="02020603050405020304" pitchFamily="18" charset="0"/>
                      </a:endParaRPr>
                    </a:p>
                  </a:txBody>
                  <a:tcPr marL="55602" marR="55602" marT="0" marB="0" anchor="ctr"/>
                </a:tc>
                <a:extLst>
                  <a:ext uri="{0D108BD9-81ED-4DB2-BD59-A6C34878D82A}">
                    <a16:rowId xmlns:a16="http://schemas.microsoft.com/office/drawing/2014/main" val="3029953933"/>
                  </a:ext>
                </a:extLst>
              </a:tr>
              <a:tr h="247054">
                <a:tc>
                  <a:txBody>
                    <a:bodyPr/>
                    <a:lstStyle/>
                    <a:p>
                      <a:pPr algn="just">
                        <a:lnSpc>
                          <a:spcPct val="150000"/>
                        </a:lnSpc>
                        <a:spcAft>
                          <a:spcPts val="1000"/>
                        </a:spcAft>
                      </a:pPr>
                      <a:r>
                        <a:rPr lang="en-US" sz="1600">
                          <a:effectLst/>
                        </a:rPr>
                        <a:t>Cu</a:t>
                      </a:r>
                      <a:endParaRPr lang="pl-PL" sz="1600">
                        <a:effectLst/>
                        <a:latin typeface="Cambria" panose="02040503050406030204" pitchFamily="18" charset="0"/>
                        <a:ea typeface="MS Mincho" panose="02020609040205080304" pitchFamily="49" charset="-128"/>
                        <a:cs typeface="Times New Roman" panose="02020603050405020304" pitchFamily="18" charset="0"/>
                      </a:endParaRPr>
                    </a:p>
                  </a:txBody>
                  <a:tcPr marL="55602" marR="55602" marT="0" marB="0" anchor="ctr"/>
                </a:tc>
                <a:tc>
                  <a:txBody>
                    <a:bodyPr/>
                    <a:lstStyle/>
                    <a:p>
                      <a:pPr algn="just">
                        <a:lnSpc>
                          <a:spcPct val="150000"/>
                        </a:lnSpc>
                        <a:spcAft>
                          <a:spcPts val="1000"/>
                        </a:spcAft>
                      </a:pPr>
                      <a:r>
                        <a:rPr lang="pl-PL" sz="1600" baseline="30000">
                          <a:effectLst/>
                        </a:rPr>
                        <a:t>115</a:t>
                      </a:r>
                      <a:r>
                        <a:rPr lang="pl-PL" sz="1600">
                          <a:effectLst/>
                        </a:rPr>
                        <a:t>In</a:t>
                      </a:r>
                      <a:endParaRPr lang="pl-PL" sz="1600">
                        <a:effectLst/>
                        <a:latin typeface="Cambria" panose="02040503050406030204" pitchFamily="18" charset="0"/>
                        <a:ea typeface="MS Mincho" panose="02020609040205080304" pitchFamily="49" charset="-128"/>
                        <a:cs typeface="Times New Roman" panose="02020603050405020304" pitchFamily="18" charset="0"/>
                      </a:endParaRPr>
                    </a:p>
                  </a:txBody>
                  <a:tcPr marL="55602" marR="55602" marT="0" marB="0" anchor="ctr"/>
                </a:tc>
                <a:tc>
                  <a:txBody>
                    <a:bodyPr/>
                    <a:lstStyle/>
                    <a:p>
                      <a:pPr algn="just">
                        <a:lnSpc>
                          <a:spcPct val="150000"/>
                        </a:lnSpc>
                        <a:spcAft>
                          <a:spcPts val="1000"/>
                        </a:spcAft>
                      </a:pPr>
                      <a:r>
                        <a:rPr lang="pl-PL" sz="1600" baseline="30000">
                          <a:effectLst/>
                        </a:rPr>
                        <a:t>159</a:t>
                      </a:r>
                      <a:r>
                        <a:rPr lang="pl-PL" sz="1600">
                          <a:effectLst/>
                        </a:rPr>
                        <a:t>Tb</a:t>
                      </a:r>
                      <a:endParaRPr lang="pl-PL" sz="1600">
                        <a:effectLst/>
                        <a:latin typeface="Cambria" panose="02040503050406030204" pitchFamily="18" charset="0"/>
                        <a:ea typeface="MS Mincho" panose="02020609040205080304" pitchFamily="49" charset="-128"/>
                        <a:cs typeface="Times New Roman" panose="02020603050405020304" pitchFamily="18" charset="0"/>
                      </a:endParaRPr>
                    </a:p>
                  </a:txBody>
                  <a:tcPr marL="55602" marR="55602" marT="0" marB="0" anchor="ctr"/>
                </a:tc>
                <a:tc>
                  <a:txBody>
                    <a:bodyPr/>
                    <a:lstStyle/>
                    <a:p>
                      <a:pPr algn="just">
                        <a:lnSpc>
                          <a:spcPct val="150000"/>
                        </a:lnSpc>
                        <a:spcAft>
                          <a:spcPts val="1000"/>
                        </a:spcAft>
                      </a:pPr>
                      <a:r>
                        <a:rPr lang="pl-PL" sz="1600" dirty="0">
                          <a:effectLst/>
                        </a:rPr>
                        <a:t>--</a:t>
                      </a:r>
                      <a:endParaRPr lang="pl-PL" sz="1600" dirty="0">
                        <a:effectLst/>
                        <a:latin typeface="Cambria" panose="02040503050406030204" pitchFamily="18" charset="0"/>
                        <a:ea typeface="MS Mincho" panose="02020609040205080304" pitchFamily="49" charset="-128"/>
                        <a:cs typeface="Times New Roman" panose="02020603050405020304" pitchFamily="18" charset="0"/>
                      </a:endParaRPr>
                    </a:p>
                  </a:txBody>
                  <a:tcPr marL="55602" marR="55602" marT="0" marB="0" anchor="ctr"/>
                </a:tc>
                <a:extLst>
                  <a:ext uri="{0D108BD9-81ED-4DB2-BD59-A6C34878D82A}">
                    <a16:rowId xmlns:a16="http://schemas.microsoft.com/office/drawing/2014/main" val="2105029939"/>
                  </a:ext>
                </a:extLst>
              </a:tr>
              <a:tr h="247054">
                <a:tc>
                  <a:txBody>
                    <a:bodyPr/>
                    <a:lstStyle/>
                    <a:p>
                      <a:pPr algn="just">
                        <a:lnSpc>
                          <a:spcPct val="150000"/>
                        </a:lnSpc>
                        <a:spcAft>
                          <a:spcPts val="1000"/>
                        </a:spcAft>
                      </a:pPr>
                      <a:r>
                        <a:rPr lang="en-US" sz="1600">
                          <a:effectLst/>
                        </a:rPr>
                        <a:t>Zn</a:t>
                      </a:r>
                      <a:endParaRPr lang="pl-PL" sz="1600">
                        <a:effectLst/>
                        <a:latin typeface="Cambria" panose="02040503050406030204" pitchFamily="18" charset="0"/>
                        <a:ea typeface="MS Mincho" panose="02020609040205080304" pitchFamily="49" charset="-128"/>
                        <a:cs typeface="Times New Roman" panose="02020603050405020304" pitchFamily="18" charset="0"/>
                      </a:endParaRPr>
                    </a:p>
                  </a:txBody>
                  <a:tcPr marL="55602" marR="55602" marT="0" marB="0" anchor="ctr"/>
                </a:tc>
                <a:tc>
                  <a:txBody>
                    <a:bodyPr/>
                    <a:lstStyle/>
                    <a:p>
                      <a:pPr algn="just">
                        <a:lnSpc>
                          <a:spcPct val="150000"/>
                        </a:lnSpc>
                        <a:spcAft>
                          <a:spcPts val="1000"/>
                        </a:spcAft>
                      </a:pPr>
                      <a:r>
                        <a:rPr lang="pl-PL" sz="1600" baseline="30000">
                          <a:effectLst/>
                        </a:rPr>
                        <a:t>45</a:t>
                      </a:r>
                      <a:r>
                        <a:rPr lang="pl-PL" sz="1600">
                          <a:effectLst/>
                        </a:rPr>
                        <a:t>Sc</a:t>
                      </a:r>
                      <a:endParaRPr lang="pl-PL" sz="1600">
                        <a:effectLst/>
                        <a:latin typeface="Cambria" panose="02040503050406030204" pitchFamily="18" charset="0"/>
                        <a:ea typeface="MS Mincho" panose="02020609040205080304" pitchFamily="49" charset="-128"/>
                        <a:cs typeface="Times New Roman" panose="02020603050405020304" pitchFamily="18" charset="0"/>
                      </a:endParaRPr>
                    </a:p>
                  </a:txBody>
                  <a:tcPr marL="55602" marR="55602" marT="0" marB="0" anchor="ctr"/>
                </a:tc>
                <a:tc>
                  <a:txBody>
                    <a:bodyPr/>
                    <a:lstStyle/>
                    <a:p>
                      <a:pPr algn="just">
                        <a:lnSpc>
                          <a:spcPct val="150000"/>
                        </a:lnSpc>
                        <a:spcAft>
                          <a:spcPts val="1000"/>
                        </a:spcAft>
                      </a:pPr>
                      <a:r>
                        <a:rPr lang="pl-PL" sz="1600" baseline="30000">
                          <a:effectLst/>
                        </a:rPr>
                        <a:t>9</a:t>
                      </a:r>
                      <a:r>
                        <a:rPr lang="pl-PL" sz="1600">
                          <a:effectLst/>
                        </a:rPr>
                        <a:t>Be,</a:t>
                      </a:r>
                      <a:r>
                        <a:rPr lang="pl-PL" sz="1600" baseline="30000">
                          <a:effectLst/>
                        </a:rPr>
                        <a:t> 103</a:t>
                      </a:r>
                      <a:r>
                        <a:rPr lang="pl-PL" sz="1600">
                          <a:effectLst/>
                        </a:rPr>
                        <a:t>Rh</a:t>
                      </a:r>
                      <a:endParaRPr lang="pl-PL" sz="1600">
                        <a:effectLst/>
                        <a:latin typeface="Cambria" panose="02040503050406030204" pitchFamily="18" charset="0"/>
                        <a:ea typeface="MS Mincho" panose="02020609040205080304" pitchFamily="49" charset="-128"/>
                        <a:cs typeface="Times New Roman" panose="02020603050405020304" pitchFamily="18" charset="0"/>
                      </a:endParaRPr>
                    </a:p>
                  </a:txBody>
                  <a:tcPr marL="55602" marR="55602" marT="0" marB="0" anchor="ctr"/>
                </a:tc>
                <a:tc>
                  <a:txBody>
                    <a:bodyPr/>
                    <a:lstStyle/>
                    <a:p>
                      <a:pPr algn="just">
                        <a:lnSpc>
                          <a:spcPct val="150000"/>
                        </a:lnSpc>
                        <a:spcAft>
                          <a:spcPts val="1000"/>
                        </a:spcAft>
                      </a:pPr>
                      <a:r>
                        <a:rPr lang="pl-PL" sz="1600" dirty="0">
                          <a:effectLst/>
                        </a:rPr>
                        <a:t>Mass/FIP</a:t>
                      </a:r>
                      <a:endParaRPr lang="pl-PL" sz="1600" dirty="0">
                        <a:effectLst/>
                        <a:latin typeface="Cambria" panose="02040503050406030204" pitchFamily="18" charset="0"/>
                        <a:ea typeface="MS Mincho" panose="02020609040205080304" pitchFamily="49" charset="-128"/>
                        <a:cs typeface="Times New Roman" panose="02020603050405020304" pitchFamily="18" charset="0"/>
                      </a:endParaRPr>
                    </a:p>
                  </a:txBody>
                  <a:tcPr marL="55602" marR="55602" marT="0" marB="0" anchor="ctr"/>
                </a:tc>
                <a:extLst>
                  <a:ext uri="{0D108BD9-81ED-4DB2-BD59-A6C34878D82A}">
                    <a16:rowId xmlns:a16="http://schemas.microsoft.com/office/drawing/2014/main" val="1106042488"/>
                  </a:ext>
                </a:extLst>
              </a:tr>
              <a:tr h="247054">
                <a:tc>
                  <a:txBody>
                    <a:bodyPr/>
                    <a:lstStyle/>
                    <a:p>
                      <a:pPr algn="just">
                        <a:lnSpc>
                          <a:spcPct val="150000"/>
                        </a:lnSpc>
                        <a:spcAft>
                          <a:spcPts val="1000"/>
                        </a:spcAft>
                      </a:pPr>
                      <a:r>
                        <a:rPr lang="en-US" sz="1600" dirty="0">
                          <a:effectLst/>
                        </a:rPr>
                        <a:t>As</a:t>
                      </a:r>
                      <a:endParaRPr lang="pl-PL" sz="1600" dirty="0">
                        <a:effectLst/>
                        <a:latin typeface="Cambria" panose="02040503050406030204" pitchFamily="18" charset="0"/>
                        <a:ea typeface="MS Mincho" panose="02020609040205080304" pitchFamily="49" charset="-128"/>
                        <a:cs typeface="Times New Roman" panose="02020603050405020304" pitchFamily="18" charset="0"/>
                      </a:endParaRPr>
                    </a:p>
                  </a:txBody>
                  <a:tcPr marL="55602" marR="55602" marT="0" marB="0" anchor="ctr"/>
                </a:tc>
                <a:tc>
                  <a:txBody>
                    <a:bodyPr/>
                    <a:lstStyle/>
                    <a:p>
                      <a:pPr algn="just">
                        <a:lnSpc>
                          <a:spcPct val="150000"/>
                        </a:lnSpc>
                        <a:spcAft>
                          <a:spcPts val="1000"/>
                        </a:spcAft>
                      </a:pPr>
                      <a:r>
                        <a:rPr lang="pl-PL" sz="1600" baseline="30000">
                          <a:effectLst/>
                        </a:rPr>
                        <a:t>9</a:t>
                      </a:r>
                      <a:r>
                        <a:rPr lang="pl-PL" sz="1600">
                          <a:effectLst/>
                        </a:rPr>
                        <a:t>Be</a:t>
                      </a:r>
                      <a:endParaRPr lang="pl-PL" sz="1600">
                        <a:effectLst/>
                        <a:latin typeface="Cambria" panose="02040503050406030204" pitchFamily="18" charset="0"/>
                        <a:ea typeface="MS Mincho" panose="02020609040205080304" pitchFamily="49" charset="-128"/>
                        <a:cs typeface="Times New Roman" panose="02020603050405020304" pitchFamily="18" charset="0"/>
                      </a:endParaRPr>
                    </a:p>
                  </a:txBody>
                  <a:tcPr marL="55602" marR="55602" marT="0" marB="0" anchor="ctr"/>
                </a:tc>
                <a:tc>
                  <a:txBody>
                    <a:bodyPr/>
                    <a:lstStyle/>
                    <a:p>
                      <a:pPr algn="just">
                        <a:lnSpc>
                          <a:spcPct val="150000"/>
                        </a:lnSpc>
                        <a:spcAft>
                          <a:spcPts val="1000"/>
                        </a:spcAft>
                      </a:pPr>
                      <a:r>
                        <a:rPr lang="pl-PL" sz="1600" baseline="30000">
                          <a:effectLst/>
                        </a:rPr>
                        <a:t>45</a:t>
                      </a:r>
                      <a:r>
                        <a:rPr lang="pl-PL" sz="1600">
                          <a:effectLst/>
                        </a:rPr>
                        <a:t>Sc,</a:t>
                      </a:r>
                      <a:r>
                        <a:rPr lang="pl-PL" sz="1600" baseline="30000">
                          <a:effectLst/>
                        </a:rPr>
                        <a:t> 103</a:t>
                      </a:r>
                      <a:r>
                        <a:rPr lang="pl-PL" sz="1600">
                          <a:effectLst/>
                        </a:rPr>
                        <a:t>Rh</a:t>
                      </a:r>
                      <a:endParaRPr lang="pl-PL" sz="1600">
                        <a:effectLst/>
                        <a:latin typeface="Cambria" panose="02040503050406030204" pitchFamily="18" charset="0"/>
                        <a:ea typeface="MS Mincho" panose="02020609040205080304" pitchFamily="49" charset="-128"/>
                        <a:cs typeface="Times New Roman" panose="02020603050405020304" pitchFamily="18" charset="0"/>
                      </a:endParaRPr>
                    </a:p>
                  </a:txBody>
                  <a:tcPr marL="55602" marR="55602" marT="0" marB="0" anchor="ctr"/>
                </a:tc>
                <a:tc>
                  <a:txBody>
                    <a:bodyPr/>
                    <a:lstStyle/>
                    <a:p>
                      <a:pPr algn="just">
                        <a:lnSpc>
                          <a:spcPct val="150000"/>
                        </a:lnSpc>
                        <a:spcAft>
                          <a:spcPts val="1000"/>
                        </a:spcAft>
                      </a:pPr>
                      <a:r>
                        <a:rPr lang="pl-PL" sz="1600" dirty="0">
                          <a:effectLst/>
                        </a:rPr>
                        <a:t>FIP</a:t>
                      </a:r>
                      <a:endParaRPr lang="pl-PL" sz="1600" dirty="0">
                        <a:effectLst/>
                        <a:latin typeface="Cambria" panose="02040503050406030204" pitchFamily="18" charset="0"/>
                        <a:ea typeface="MS Mincho" panose="02020609040205080304" pitchFamily="49" charset="-128"/>
                        <a:cs typeface="Times New Roman" panose="02020603050405020304" pitchFamily="18" charset="0"/>
                      </a:endParaRPr>
                    </a:p>
                  </a:txBody>
                  <a:tcPr marL="55602" marR="55602" marT="0" marB="0" anchor="ctr"/>
                </a:tc>
                <a:extLst>
                  <a:ext uri="{0D108BD9-81ED-4DB2-BD59-A6C34878D82A}">
                    <a16:rowId xmlns:a16="http://schemas.microsoft.com/office/drawing/2014/main" val="4050800261"/>
                  </a:ext>
                </a:extLst>
              </a:tr>
              <a:tr h="247054">
                <a:tc>
                  <a:txBody>
                    <a:bodyPr/>
                    <a:lstStyle/>
                    <a:p>
                      <a:pPr algn="just">
                        <a:lnSpc>
                          <a:spcPct val="150000"/>
                        </a:lnSpc>
                        <a:spcAft>
                          <a:spcPts val="1000"/>
                        </a:spcAft>
                      </a:pPr>
                      <a:r>
                        <a:rPr lang="en-US" sz="1600">
                          <a:effectLst/>
                        </a:rPr>
                        <a:t>Se</a:t>
                      </a:r>
                      <a:endParaRPr lang="pl-PL" sz="1600">
                        <a:effectLst/>
                        <a:latin typeface="Cambria" panose="02040503050406030204" pitchFamily="18" charset="0"/>
                        <a:ea typeface="MS Mincho" panose="02020609040205080304" pitchFamily="49" charset="-128"/>
                        <a:cs typeface="Times New Roman" panose="02020603050405020304" pitchFamily="18" charset="0"/>
                      </a:endParaRPr>
                    </a:p>
                  </a:txBody>
                  <a:tcPr marL="55602" marR="55602" marT="0" marB="0" anchor="ctr"/>
                </a:tc>
                <a:tc>
                  <a:txBody>
                    <a:bodyPr/>
                    <a:lstStyle/>
                    <a:p>
                      <a:pPr algn="just">
                        <a:lnSpc>
                          <a:spcPct val="150000"/>
                        </a:lnSpc>
                        <a:spcAft>
                          <a:spcPts val="1000"/>
                        </a:spcAft>
                      </a:pPr>
                      <a:r>
                        <a:rPr lang="pl-PL" sz="1600" baseline="30000">
                          <a:effectLst/>
                        </a:rPr>
                        <a:t>9</a:t>
                      </a:r>
                      <a:r>
                        <a:rPr lang="pl-PL" sz="1600">
                          <a:effectLst/>
                        </a:rPr>
                        <a:t>Be</a:t>
                      </a:r>
                      <a:endParaRPr lang="pl-PL" sz="1600">
                        <a:effectLst/>
                        <a:latin typeface="Cambria" panose="02040503050406030204" pitchFamily="18" charset="0"/>
                        <a:ea typeface="MS Mincho" panose="02020609040205080304" pitchFamily="49" charset="-128"/>
                        <a:cs typeface="Times New Roman" panose="02020603050405020304" pitchFamily="18" charset="0"/>
                      </a:endParaRPr>
                    </a:p>
                  </a:txBody>
                  <a:tcPr marL="55602" marR="55602" marT="0" marB="0" anchor="ctr"/>
                </a:tc>
                <a:tc>
                  <a:txBody>
                    <a:bodyPr/>
                    <a:lstStyle/>
                    <a:p>
                      <a:pPr algn="just">
                        <a:lnSpc>
                          <a:spcPct val="150000"/>
                        </a:lnSpc>
                        <a:spcAft>
                          <a:spcPts val="1000"/>
                        </a:spcAft>
                      </a:pPr>
                      <a:r>
                        <a:rPr lang="pl-PL" sz="1600" baseline="30000">
                          <a:effectLst/>
                        </a:rPr>
                        <a:t>45</a:t>
                      </a:r>
                      <a:r>
                        <a:rPr lang="pl-PL" sz="1600">
                          <a:effectLst/>
                        </a:rPr>
                        <a:t>Sc,</a:t>
                      </a:r>
                      <a:r>
                        <a:rPr lang="pl-PL" sz="1600" baseline="30000">
                          <a:effectLst/>
                        </a:rPr>
                        <a:t> 103</a:t>
                      </a:r>
                      <a:r>
                        <a:rPr lang="pl-PL" sz="1600">
                          <a:effectLst/>
                        </a:rPr>
                        <a:t>Rh</a:t>
                      </a:r>
                      <a:endParaRPr lang="pl-PL" sz="1600">
                        <a:effectLst/>
                        <a:latin typeface="Cambria" panose="02040503050406030204" pitchFamily="18" charset="0"/>
                        <a:ea typeface="MS Mincho" panose="02020609040205080304" pitchFamily="49" charset="-128"/>
                        <a:cs typeface="Times New Roman" panose="02020603050405020304" pitchFamily="18" charset="0"/>
                      </a:endParaRPr>
                    </a:p>
                  </a:txBody>
                  <a:tcPr marL="55602" marR="55602" marT="0" marB="0" anchor="ctr"/>
                </a:tc>
                <a:tc>
                  <a:txBody>
                    <a:bodyPr/>
                    <a:lstStyle/>
                    <a:p>
                      <a:pPr algn="just">
                        <a:lnSpc>
                          <a:spcPct val="150000"/>
                        </a:lnSpc>
                        <a:spcAft>
                          <a:spcPts val="1000"/>
                        </a:spcAft>
                      </a:pPr>
                      <a:r>
                        <a:rPr lang="pl-PL" sz="1600" dirty="0">
                          <a:effectLst/>
                        </a:rPr>
                        <a:t>FIP</a:t>
                      </a:r>
                      <a:endParaRPr lang="pl-PL" sz="1600" dirty="0">
                        <a:effectLst/>
                        <a:latin typeface="Cambria" panose="02040503050406030204" pitchFamily="18" charset="0"/>
                        <a:ea typeface="MS Mincho" panose="02020609040205080304" pitchFamily="49" charset="-128"/>
                        <a:cs typeface="Times New Roman" panose="02020603050405020304" pitchFamily="18" charset="0"/>
                      </a:endParaRPr>
                    </a:p>
                  </a:txBody>
                  <a:tcPr marL="55602" marR="55602" marT="0" marB="0" anchor="ctr"/>
                </a:tc>
                <a:extLst>
                  <a:ext uri="{0D108BD9-81ED-4DB2-BD59-A6C34878D82A}">
                    <a16:rowId xmlns:a16="http://schemas.microsoft.com/office/drawing/2014/main" val="3385967573"/>
                  </a:ext>
                </a:extLst>
              </a:tr>
              <a:tr h="246352">
                <a:tc>
                  <a:txBody>
                    <a:bodyPr/>
                    <a:lstStyle/>
                    <a:p>
                      <a:pPr algn="just">
                        <a:lnSpc>
                          <a:spcPct val="150000"/>
                        </a:lnSpc>
                        <a:spcAft>
                          <a:spcPts val="1000"/>
                        </a:spcAft>
                      </a:pPr>
                      <a:r>
                        <a:rPr lang="en-US" sz="1600">
                          <a:effectLst/>
                        </a:rPr>
                        <a:t>Sr</a:t>
                      </a:r>
                      <a:endParaRPr lang="pl-PL" sz="1600">
                        <a:effectLst/>
                        <a:latin typeface="Cambria" panose="02040503050406030204" pitchFamily="18" charset="0"/>
                        <a:ea typeface="MS Mincho" panose="02020609040205080304" pitchFamily="49" charset="-128"/>
                        <a:cs typeface="Times New Roman" panose="02020603050405020304" pitchFamily="18" charset="0"/>
                      </a:endParaRPr>
                    </a:p>
                  </a:txBody>
                  <a:tcPr marL="55602" marR="55602" marT="0" marB="0" anchor="ctr"/>
                </a:tc>
                <a:tc>
                  <a:txBody>
                    <a:bodyPr/>
                    <a:lstStyle/>
                    <a:p>
                      <a:pPr algn="just">
                        <a:lnSpc>
                          <a:spcPct val="150000"/>
                        </a:lnSpc>
                        <a:spcAft>
                          <a:spcPts val="1000"/>
                        </a:spcAft>
                      </a:pPr>
                      <a:r>
                        <a:rPr lang="pl-PL" sz="1600" baseline="30000">
                          <a:effectLst/>
                        </a:rPr>
                        <a:t>45</a:t>
                      </a:r>
                      <a:r>
                        <a:rPr lang="pl-PL" sz="1600">
                          <a:effectLst/>
                        </a:rPr>
                        <a:t>Sc</a:t>
                      </a:r>
                      <a:endParaRPr lang="pl-PL" sz="1600">
                        <a:effectLst/>
                        <a:latin typeface="Cambria" panose="02040503050406030204" pitchFamily="18" charset="0"/>
                        <a:ea typeface="MS Mincho" panose="02020609040205080304" pitchFamily="49" charset="-128"/>
                        <a:cs typeface="Times New Roman" panose="02020603050405020304" pitchFamily="18" charset="0"/>
                      </a:endParaRPr>
                    </a:p>
                  </a:txBody>
                  <a:tcPr marL="55602" marR="55602" marT="0" marB="0" anchor="ctr"/>
                </a:tc>
                <a:tc>
                  <a:txBody>
                    <a:bodyPr/>
                    <a:lstStyle/>
                    <a:p>
                      <a:pPr algn="just">
                        <a:lnSpc>
                          <a:spcPct val="150000"/>
                        </a:lnSpc>
                        <a:spcAft>
                          <a:spcPts val="1000"/>
                        </a:spcAft>
                      </a:pPr>
                      <a:r>
                        <a:rPr lang="pl-PL" sz="1600" baseline="30000">
                          <a:effectLst/>
                        </a:rPr>
                        <a:t>103</a:t>
                      </a:r>
                      <a:r>
                        <a:rPr lang="pl-PL" sz="1600">
                          <a:effectLst/>
                        </a:rPr>
                        <a:t>Rh</a:t>
                      </a:r>
                      <a:endParaRPr lang="pl-PL" sz="1600">
                        <a:effectLst/>
                        <a:latin typeface="Cambria" panose="02040503050406030204" pitchFamily="18" charset="0"/>
                        <a:ea typeface="MS Mincho" panose="02020609040205080304" pitchFamily="49" charset="-128"/>
                        <a:cs typeface="Times New Roman" panose="02020603050405020304" pitchFamily="18" charset="0"/>
                      </a:endParaRPr>
                    </a:p>
                  </a:txBody>
                  <a:tcPr marL="55602" marR="55602" marT="0" marB="0" anchor="ctr"/>
                </a:tc>
                <a:tc>
                  <a:txBody>
                    <a:bodyPr/>
                    <a:lstStyle/>
                    <a:p>
                      <a:pPr algn="just">
                        <a:lnSpc>
                          <a:spcPct val="150000"/>
                        </a:lnSpc>
                        <a:spcAft>
                          <a:spcPts val="1000"/>
                        </a:spcAft>
                      </a:pPr>
                      <a:r>
                        <a:rPr lang="pl-PL" sz="1600" dirty="0">
                          <a:effectLst/>
                        </a:rPr>
                        <a:t>FIP</a:t>
                      </a:r>
                      <a:endParaRPr lang="pl-PL" sz="1600" dirty="0">
                        <a:effectLst/>
                        <a:latin typeface="Cambria" panose="02040503050406030204" pitchFamily="18" charset="0"/>
                        <a:ea typeface="MS Mincho" panose="02020609040205080304" pitchFamily="49" charset="-128"/>
                        <a:cs typeface="Times New Roman" panose="02020603050405020304" pitchFamily="18" charset="0"/>
                      </a:endParaRPr>
                    </a:p>
                  </a:txBody>
                  <a:tcPr marL="55602" marR="55602" marT="0" marB="0" anchor="ctr"/>
                </a:tc>
                <a:extLst>
                  <a:ext uri="{0D108BD9-81ED-4DB2-BD59-A6C34878D82A}">
                    <a16:rowId xmlns:a16="http://schemas.microsoft.com/office/drawing/2014/main" val="3457363648"/>
                  </a:ext>
                </a:extLst>
              </a:tr>
              <a:tr h="247054">
                <a:tc>
                  <a:txBody>
                    <a:bodyPr/>
                    <a:lstStyle/>
                    <a:p>
                      <a:pPr algn="just">
                        <a:lnSpc>
                          <a:spcPct val="150000"/>
                        </a:lnSpc>
                        <a:spcAft>
                          <a:spcPts val="1000"/>
                        </a:spcAft>
                      </a:pPr>
                      <a:r>
                        <a:rPr lang="en-US" sz="1600" dirty="0">
                          <a:effectLst/>
                        </a:rPr>
                        <a:t>Mo</a:t>
                      </a:r>
                      <a:endParaRPr lang="pl-PL" sz="1600" dirty="0">
                        <a:effectLst/>
                        <a:latin typeface="Cambria" panose="02040503050406030204" pitchFamily="18" charset="0"/>
                        <a:ea typeface="MS Mincho" panose="02020609040205080304" pitchFamily="49" charset="-128"/>
                        <a:cs typeface="Times New Roman" panose="02020603050405020304" pitchFamily="18" charset="0"/>
                      </a:endParaRPr>
                    </a:p>
                  </a:txBody>
                  <a:tcPr marL="55602" marR="55602" marT="0" marB="0" anchor="ctr"/>
                </a:tc>
                <a:tc>
                  <a:txBody>
                    <a:bodyPr/>
                    <a:lstStyle/>
                    <a:p>
                      <a:pPr algn="just">
                        <a:lnSpc>
                          <a:spcPct val="150000"/>
                        </a:lnSpc>
                        <a:spcAft>
                          <a:spcPts val="1000"/>
                        </a:spcAft>
                      </a:pPr>
                      <a:r>
                        <a:rPr lang="pl-PL" sz="1600" baseline="30000">
                          <a:effectLst/>
                        </a:rPr>
                        <a:t>103</a:t>
                      </a:r>
                      <a:r>
                        <a:rPr lang="pl-PL" sz="1600">
                          <a:effectLst/>
                        </a:rPr>
                        <a:t>Rh</a:t>
                      </a:r>
                      <a:endParaRPr lang="pl-PL" sz="1600">
                        <a:effectLst/>
                        <a:latin typeface="Cambria" panose="02040503050406030204" pitchFamily="18" charset="0"/>
                        <a:ea typeface="MS Mincho" panose="02020609040205080304" pitchFamily="49" charset="-128"/>
                        <a:cs typeface="Times New Roman" panose="02020603050405020304" pitchFamily="18" charset="0"/>
                      </a:endParaRPr>
                    </a:p>
                  </a:txBody>
                  <a:tcPr marL="55602" marR="55602" marT="0" marB="0" anchor="ctr"/>
                </a:tc>
                <a:tc>
                  <a:txBody>
                    <a:bodyPr/>
                    <a:lstStyle/>
                    <a:p>
                      <a:pPr algn="just">
                        <a:lnSpc>
                          <a:spcPct val="150000"/>
                        </a:lnSpc>
                        <a:spcAft>
                          <a:spcPts val="1000"/>
                        </a:spcAft>
                      </a:pPr>
                      <a:r>
                        <a:rPr lang="pl-PL" sz="1600" baseline="30000">
                          <a:effectLst/>
                        </a:rPr>
                        <a:t>45</a:t>
                      </a:r>
                      <a:r>
                        <a:rPr lang="pl-PL" sz="1600">
                          <a:effectLst/>
                        </a:rPr>
                        <a:t>Sc</a:t>
                      </a:r>
                      <a:endParaRPr lang="pl-PL" sz="1600">
                        <a:effectLst/>
                        <a:latin typeface="Cambria" panose="02040503050406030204" pitchFamily="18" charset="0"/>
                        <a:ea typeface="MS Mincho" panose="02020609040205080304" pitchFamily="49" charset="-128"/>
                        <a:cs typeface="Times New Roman" panose="02020603050405020304" pitchFamily="18" charset="0"/>
                      </a:endParaRPr>
                    </a:p>
                  </a:txBody>
                  <a:tcPr marL="55602" marR="55602" marT="0" marB="0" anchor="ctr"/>
                </a:tc>
                <a:tc>
                  <a:txBody>
                    <a:bodyPr/>
                    <a:lstStyle/>
                    <a:p>
                      <a:pPr algn="just">
                        <a:lnSpc>
                          <a:spcPct val="150000"/>
                        </a:lnSpc>
                        <a:spcAft>
                          <a:spcPts val="1000"/>
                        </a:spcAft>
                      </a:pPr>
                      <a:r>
                        <a:rPr lang="pl-PL" sz="1600" dirty="0">
                          <a:effectLst/>
                        </a:rPr>
                        <a:t>Mass/FIP</a:t>
                      </a:r>
                      <a:endParaRPr lang="pl-PL" sz="1600" dirty="0">
                        <a:effectLst/>
                        <a:latin typeface="Cambria" panose="02040503050406030204" pitchFamily="18" charset="0"/>
                        <a:ea typeface="MS Mincho" panose="02020609040205080304" pitchFamily="49" charset="-128"/>
                        <a:cs typeface="Times New Roman" panose="02020603050405020304" pitchFamily="18" charset="0"/>
                      </a:endParaRPr>
                    </a:p>
                  </a:txBody>
                  <a:tcPr marL="55602" marR="55602" marT="0" marB="0" anchor="ctr"/>
                </a:tc>
                <a:extLst>
                  <a:ext uri="{0D108BD9-81ED-4DB2-BD59-A6C34878D82A}">
                    <a16:rowId xmlns:a16="http://schemas.microsoft.com/office/drawing/2014/main" val="2674495011"/>
                  </a:ext>
                </a:extLst>
              </a:tr>
              <a:tr h="247054">
                <a:tc>
                  <a:txBody>
                    <a:bodyPr/>
                    <a:lstStyle/>
                    <a:p>
                      <a:pPr algn="just">
                        <a:lnSpc>
                          <a:spcPct val="150000"/>
                        </a:lnSpc>
                        <a:spcAft>
                          <a:spcPts val="1000"/>
                        </a:spcAft>
                      </a:pPr>
                      <a:r>
                        <a:rPr lang="en-US" sz="1600" dirty="0">
                          <a:effectLst/>
                        </a:rPr>
                        <a:t>Cd</a:t>
                      </a:r>
                      <a:endParaRPr lang="pl-PL" sz="1600" dirty="0">
                        <a:effectLst/>
                        <a:latin typeface="Cambria" panose="02040503050406030204" pitchFamily="18" charset="0"/>
                        <a:ea typeface="MS Mincho" panose="02020609040205080304" pitchFamily="49" charset="-128"/>
                        <a:cs typeface="Times New Roman" panose="02020603050405020304" pitchFamily="18" charset="0"/>
                      </a:endParaRPr>
                    </a:p>
                  </a:txBody>
                  <a:tcPr marL="55602" marR="55602" marT="0" marB="0" anchor="ctr"/>
                </a:tc>
                <a:tc>
                  <a:txBody>
                    <a:bodyPr/>
                    <a:lstStyle/>
                    <a:p>
                      <a:pPr algn="just">
                        <a:lnSpc>
                          <a:spcPct val="150000"/>
                        </a:lnSpc>
                        <a:spcAft>
                          <a:spcPts val="1000"/>
                        </a:spcAft>
                      </a:pPr>
                      <a:r>
                        <a:rPr lang="pl-PL" sz="1600" baseline="30000">
                          <a:effectLst/>
                        </a:rPr>
                        <a:t>115</a:t>
                      </a:r>
                      <a:r>
                        <a:rPr lang="pl-PL" sz="1600">
                          <a:effectLst/>
                        </a:rPr>
                        <a:t>In</a:t>
                      </a:r>
                      <a:endParaRPr lang="pl-PL" sz="1600">
                        <a:effectLst/>
                        <a:latin typeface="Cambria" panose="02040503050406030204" pitchFamily="18" charset="0"/>
                        <a:ea typeface="MS Mincho" panose="02020609040205080304" pitchFamily="49" charset="-128"/>
                        <a:cs typeface="Times New Roman" panose="02020603050405020304" pitchFamily="18" charset="0"/>
                      </a:endParaRPr>
                    </a:p>
                  </a:txBody>
                  <a:tcPr marL="55602" marR="55602" marT="0" marB="0" anchor="ctr"/>
                </a:tc>
                <a:tc>
                  <a:txBody>
                    <a:bodyPr/>
                    <a:lstStyle/>
                    <a:p>
                      <a:pPr algn="just">
                        <a:lnSpc>
                          <a:spcPct val="150000"/>
                        </a:lnSpc>
                        <a:spcAft>
                          <a:spcPts val="1000"/>
                        </a:spcAft>
                      </a:pPr>
                      <a:r>
                        <a:rPr lang="pl-PL" sz="1600" baseline="30000">
                          <a:effectLst/>
                        </a:rPr>
                        <a:t>159</a:t>
                      </a:r>
                      <a:r>
                        <a:rPr lang="pl-PL" sz="1600">
                          <a:effectLst/>
                        </a:rPr>
                        <a:t>Tb</a:t>
                      </a:r>
                      <a:endParaRPr lang="pl-PL" sz="1600">
                        <a:effectLst/>
                        <a:latin typeface="Cambria" panose="02040503050406030204" pitchFamily="18" charset="0"/>
                        <a:ea typeface="MS Mincho" panose="02020609040205080304" pitchFamily="49" charset="-128"/>
                        <a:cs typeface="Times New Roman" panose="02020603050405020304" pitchFamily="18" charset="0"/>
                      </a:endParaRPr>
                    </a:p>
                  </a:txBody>
                  <a:tcPr marL="55602" marR="55602" marT="0" marB="0" anchor="ctr"/>
                </a:tc>
                <a:tc>
                  <a:txBody>
                    <a:bodyPr/>
                    <a:lstStyle/>
                    <a:p>
                      <a:pPr algn="just">
                        <a:lnSpc>
                          <a:spcPct val="150000"/>
                        </a:lnSpc>
                        <a:spcAft>
                          <a:spcPts val="1000"/>
                        </a:spcAft>
                      </a:pPr>
                      <a:r>
                        <a:rPr lang="pl-PL" sz="1600" dirty="0">
                          <a:effectLst/>
                        </a:rPr>
                        <a:t>Mass/FIP</a:t>
                      </a:r>
                      <a:endParaRPr lang="pl-PL" sz="1600" dirty="0">
                        <a:effectLst/>
                        <a:latin typeface="Cambria" panose="02040503050406030204" pitchFamily="18" charset="0"/>
                        <a:ea typeface="MS Mincho" panose="02020609040205080304" pitchFamily="49" charset="-128"/>
                        <a:cs typeface="Times New Roman" panose="02020603050405020304" pitchFamily="18" charset="0"/>
                      </a:endParaRPr>
                    </a:p>
                  </a:txBody>
                  <a:tcPr marL="55602" marR="55602" marT="0" marB="0" anchor="ctr"/>
                </a:tc>
                <a:extLst>
                  <a:ext uri="{0D108BD9-81ED-4DB2-BD59-A6C34878D82A}">
                    <a16:rowId xmlns:a16="http://schemas.microsoft.com/office/drawing/2014/main" val="2870414482"/>
                  </a:ext>
                </a:extLst>
              </a:tr>
              <a:tr h="247054">
                <a:tc>
                  <a:txBody>
                    <a:bodyPr/>
                    <a:lstStyle/>
                    <a:p>
                      <a:pPr algn="just">
                        <a:lnSpc>
                          <a:spcPct val="150000"/>
                        </a:lnSpc>
                        <a:spcAft>
                          <a:spcPts val="1000"/>
                        </a:spcAft>
                      </a:pPr>
                      <a:r>
                        <a:rPr lang="en-US" sz="1600" dirty="0">
                          <a:effectLst/>
                        </a:rPr>
                        <a:t>Tl</a:t>
                      </a:r>
                      <a:endParaRPr lang="pl-PL" sz="1600" dirty="0">
                        <a:effectLst/>
                        <a:latin typeface="Cambria" panose="02040503050406030204" pitchFamily="18" charset="0"/>
                        <a:ea typeface="MS Mincho" panose="02020609040205080304" pitchFamily="49" charset="-128"/>
                        <a:cs typeface="Times New Roman" panose="02020603050405020304" pitchFamily="18" charset="0"/>
                      </a:endParaRPr>
                    </a:p>
                  </a:txBody>
                  <a:tcPr marL="55602" marR="55602" marT="0" marB="0" anchor="ctr"/>
                </a:tc>
                <a:tc>
                  <a:txBody>
                    <a:bodyPr/>
                    <a:lstStyle/>
                    <a:p>
                      <a:pPr algn="just">
                        <a:lnSpc>
                          <a:spcPct val="150000"/>
                        </a:lnSpc>
                        <a:spcAft>
                          <a:spcPts val="1000"/>
                        </a:spcAft>
                      </a:pPr>
                      <a:r>
                        <a:rPr lang="pl-PL" sz="1600" baseline="30000">
                          <a:effectLst/>
                        </a:rPr>
                        <a:t>185</a:t>
                      </a:r>
                      <a:r>
                        <a:rPr lang="pl-PL" sz="1600">
                          <a:effectLst/>
                        </a:rPr>
                        <a:t>Re</a:t>
                      </a:r>
                      <a:endParaRPr lang="pl-PL" sz="1600">
                        <a:effectLst/>
                        <a:latin typeface="Cambria" panose="02040503050406030204" pitchFamily="18" charset="0"/>
                        <a:ea typeface="MS Mincho" panose="02020609040205080304" pitchFamily="49" charset="-128"/>
                        <a:cs typeface="Times New Roman" panose="02020603050405020304" pitchFamily="18" charset="0"/>
                      </a:endParaRPr>
                    </a:p>
                  </a:txBody>
                  <a:tcPr marL="55602" marR="55602" marT="0" marB="0" anchor="ctr"/>
                </a:tc>
                <a:tc>
                  <a:txBody>
                    <a:bodyPr/>
                    <a:lstStyle/>
                    <a:p>
                      <a:pPr algn="just">
                        <a:lnSpc>
                          <a:spcPct val="150000"/>
                        </a:lnSpc>
                        <a:spcAft>
                          <a:spcPts val="1000"/>
                        </a:spcAft>
                      </a:pPr>
                      <a:r>
                        <a:rPr lang="pl-PL" sz="1600" baseline="30000">
                          <a:effectLst/>
                        </a:rPr>
                        <a:t>159</a:t>
                      </a:r>
                      <a:r>
                        <a:rPr lang="pl-PL" sz="1600">
                          <a:effectLst/>
                        </a:rPr>
                        <a:t>Tb</a:t>
                      </a:r>
                      <a:endParaRPr lang="pl-PL" sz="1600">
                        <a:effectLst/>
                        <a:latin typeface="Cambria" panose="02040503050406030204" pitchFamily="18" charset="0"/>
                        <a:ea typeface="MS Mincho" panose="02020609040205080304" pitchFamily="49" charset="-128"/>
                        <a:cs typeface="Times New Roman" panose="02020603050405020304" pitchFamily="18" charset="0"/>
                      </a:endParaRPr>
                    </a:p>
                  </a:txBody>
                  <a:tcPr marL="55602" marR="55602" marT="0" marB="0" anchor="ctr"/>
                </a:tc>
                <a:tc>
                  <a:txBody>
                    <a:bodyPr/>
                    <a:lstStyle/>
                    <a:p>
                      <a:pPr algn="just">
                        <a:lnSpc>
                          <a:spcPct val="150000"/>
                        </a:lnSpc>
                        <a:spcAft>
                          <a:spcPts val="1000"/>
                        </a:spcAft>
                      </a:pPr>
                      <a:r>
                        <a:rPr lang="pl-PL" sz="1600" dirty="0">
                          <a:effectLst/>
                        </a:rPr>
                        <a:t>Mass</a:t>
                      </a:r>
                      <a:endParaRPr lang="pl-PL" sz="1600" dirty="0">
                        <a:effectLst/>
                        <a:latin typeface="Cambria" panose="02040503050406030204" pitchFamily="18" charset="0"/>
                        <a:ea typeface="MS Mincho" panose="02020609040205080304" pitchFamily="49" charset="-128"/>
                        <a:cs typeface="Times New Roman" panose="02020603050405020304" pitchFamily="18" charset="0"/>
                      </a:endParaRPr>
                    </a:p>
                  </a:txBody>
                  <a:tcPr marL="55602" marR="55602" marT="0" marB="0" anchor="ctr"/>
                </a:tc>
                <a:extLst>
                  <a:ext uri="{0D108BD9-81ED-4DB2-BD59-A6C34878D82A}">
                    <a16:rowId xmlns:a16="http://schemas.microsoft.com/office/drawing/2014/main" val="525131793"/>
                  </a:ext>
                </a:extLst>
              </a:tr>
              <a:tr h="246352">
                <a:tc>
                  <a:txBody>
                    <a:bodyPr/>
                    <a:lstStyle/>
                    <a:p>
                      <a:pPr algn="just">
                        <a:lnSpc>
                          <a:spcPct val="150000"/>
                        </a:lnSpc>
                        <a:spcAft>
                          <a:spcPts val="1000"/>
                        </a:spcAft>
                      </a:pPr>
                      <a:r>
                        <a:rPr lang="en-US" sz="1600" dirty="0">
                          <a:effectLst/>
                        </a:rPr>
                        <a:t>Pb</a:t>
                      </a:r>
                      <a:endParaRPr lang="pl-PL" sz="1600" dirty="0">
                        <a:effectLst/>
                        <a:latin typeface="Cambria" panose="02040503050406030204" pitchFamily="18" charset="0"/>
                        <a:ea typeface="MS Mincho" panose="02020609040205080304" pitchFamily="49" charset="-128"/>
                        <a:cs typeface="Times New Roman" panose="02020603050405020304" pitchFamily="18" charset="0"/>
                      </a:endParaRPr>
                    </a:p>
                  </a:txBody>
                  <a:tcPr marL="55602" marR="55602" marT="0" marB="0" anchor="ctr"/>
                </a:tc>
                <a:tc>
                  <a:txBody>
                    <a:bodyPr/>
                    <a:lstStyle/>
                    <a:p>
                      <a:pPr algn="just">
                        <a:lnSpc>
                          <a:spcPct val="150000"/>
                        </a:lnSpc>
                        <a:spcAft>
                          <a:spcPts val="1000"/>
                        </a:spcAft>
                      </a:pPr>
                      <a:r>
                        <a:rPr lang="pl-PL" sz="1600" baseline="30000">
                          <a:effectLst/>
                        </a:rPr>
                        <a:t>185</a:t>
                      </a:r>
                      <a:r>
                        <a:rPr lang="pl-PL" sz="1600">
                          <a:effectLst/>
                        </a:rPr>
                        <a:t>Re</a:t>
                      </a:r>
                      <a:endParaRPr lang="pl-PL" sz="1600">
                        <a:effectLst/>
                        <a:latin typeface="Cambria" panose="02040503050406030204" pitchFamily="18" charset="0"/>
                        <a:ea typeface="MS Mincho" panose="02020609040205080304" pitchFamily="49" charset="-128"/>
                        <a:cs typeface="Times New Roman" panose="02020603050405020304" pitchFamily="18" charset="0"/>
                      </a:endParaRPr>
                    </a:p>
                  </a:txBody>
                  <a:tcPr marL="55602" marR="55602" marT="0" marB="0" anchor="ctr"/>
                </a:tc>
                <a:tc>
                  <a:txBody>
                    <a:bodyPr/>
                    <a:lstStyle/>
                    <a:p>
                      <a:pPr algn="just">
                        <a:lnSpc>
                          <a:spcPct val="150000"/>
                        </a:lnSpc>
                        <a:spcAft>
                          <a:spcPts val="1000"/>
                        </a:spcAft>
                      </a:pPr>
                      <a:r>
                        <a:rPr lang="pl-PL" sz="1600" baseline="30000" dirty="0">
                          <a:effectLst/>
                        </a:rPr>
                        <a:t>159</a:t>
                      </a:r>
                      <a:r>
                        <a:rPr lang="pl-PL" sz="1600" dirty="0">
                          <a:effectLst/>
                        </a:rPr>
                        <a:t>Tb</a:t>
                      </a:r>
                      <a:endParaRPr lang="pl-PL" sz="1600" dirty="0">
                        <a:effectLst/>
                        <a:latin typeface="Cambria" panose="02040503050406030204" pitchFamily="18" charset="0"/>
                        <a:ea typeface="MS Mincho" panose="02020609040205080304" pitchFamily="49" charset="-128"/>
                        <a:cs typeface="Times New Roman" panose="02020603050405020304" pitchFamily="18" charset="0"/>
                      </a:endParaRPr>
                    </a:p>
                  </a:txBody>
                  <a:tcPr marL="55602" marR="55602" marT="0" marB="0" anchor="ctr"/>
                </a:tc>
                <a:tc>
                  <a:txBody>
                    <a:bodyPr/>
                    <a:lstStyle/>
                    <a:p>
                      <a:pPr algn="just">
                        <a:lnSpc>
                          <a:spcPct val="150000"/>
                        </a:lnSpc>
                        <a:spcAft>
                          <a:spcPts val="1000"/>
                        </a:spcAft>
                      </a:pPr>
                      <a:r>
                        <a:rPr lang="pl-PL" sz="1600" dirty="0">
                          <a:effectLst/>
                        </a:rPr>
                        <a:t>Mass</a:t>
                      </a:r>
                      <a:endParaRPr lang="pl-PL" sz="1600" dirty="0">
                        <a:effectLst/>
                        <a:latin typeface="Cambria" panose="02040503050406030204" pitchFamily="18" charset="0"/>
                        <a:ea typeface="MS Mincho" panose="02020609040205080304" pitchFamily="49" charset="-128"/>
                        <a:cs typeface="Times New Roman" panose="02020603050405020304" pitchFamily="18" charset="0"/>
                      </a:endParaRPr>
                    </a:p>
                  </a:txBody>
                  <a:tcPr marL="55602" marR="55602" marT="0" marB="0" anchor="ctr"/>
                </a:tc>
                <a:extLst>
                  <a:ext uri="{0D108BD9-81ED-4DB2-BD59-A6C34878D82A}">
                    <a16:rowId xmlns:a16="http://schemas.microsoft.com/office/drawing/2014/main" val="2407929126"/>
                  </a:ext>
                </a:extLst>
              </a:tr>
            </a:tbl>
          </a:graphicData>
        </a:graphic>
      </p:graphicFrame>
      <p:sp>
        <p:nvSpPr>
          <p:cNvPr id="6" name="Symbol zastępczy zawartości 2">
            <a:extLst>
              <a:ext uri="{FF2B5EF4-FFF2-40B4-BE49-F238E27FC236}">
                <a16:creationId xmlns:a16="http://schemas.microsoft.com/office/drawing/2014/main" id="{07D2E0AD-DFA1-2065-B08A-CFE12D025CE6}"/>
              </a:ext>
            </a:extLst>
          </p:cNvPr>
          <p:cNvSpPr txBox="1">
            <a:spLocks/>
          </p:cNvSpPr>
          <p:nvPr/>
        </p:nvSpPr>
        <p:spPr>
          <a:xfrm>
            <a:off x="573741" y="1712261"/>
            <a:ext cx="4356847" cy="4374776"/>
          </a:xfrm>
          <a:prstGeom prst="rect">
            <a:avLst/>
          </a:prstGeom>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a:lstStyle>
          <a:p>
            <a:pPr marL="0" indent="0">
              <a:buFont typeface="Arial"/>
              <a:buNone/>
            </a:pPr>
            <a:endParaRPr lang="pl-PL" dirty="0"/>
          </a:p>
        </p:txBody>
      </p:sp>
      <p:sp>
        <p:nvSpPr>
          <p:cNvPr id="8" name="pole tekstowe 7">
            <a:extLst>
              <a:ext uri="{FF2B5EF4-FFF2-40B4-BE49-F238E27FC236}">
                <a16:creationId xmlns:a16="http://schemas.microsoft.com/office/drawing/2014/main" id="{615D9683-3F83-EAF4-18E8-880CB009641F}"/>
              </a:ext>
            </a:extLst>
          </p:cNvPr>
          <p:cNvSpPr txBox="1"/>
          <p:nvPr/>
        </p:nvSpPr>
        <p:spPr>
          <a:xfrm>
            <a:off x="270493" y="1313694"/>
            <a:ext cx="5054542" cy="3816429"/>
          </a:xfrm>
          <a:prstGeom prst="rect">
            <a:avLst/>
          </a:prstGeom>
          <a:noFill/>
        </p:spPr>
        <p:txBody>
          <a:bodyPr wrap="square">
            <a:spAutoFit/>
          </a:bodyPr>
          <a:lstStyle/>
          <a:p>
            <a:r>
              <a:rPr lang="en-US" sz="2000" dirty="0"/>
              <a:t>Statistical significance of the differences between the results was assessed using </a:t>
            </a:r>
            <a:r>
              <a:rPr lang="en-US" sz="2000" b="1" dirty="0"/>
              <a:t>the Kruskal-Wallis test</a:t>
            </a:r>
            <a:r>
              <a:rPr lang="en-US" sz="2000" dirty="0"/>
              <a:t>, with p-values &lt;&lt; 0.05 confirming the differences. </a:t>
            </a:r>
            <a:r>
              <a:rPr lang="en-US" sz="2000" b="1" dirty="0"/>
              <a:t>Dunn’s post-hoc test </a:t>
            </a:r>
            <a:r>
              <a:rPr lang="en-US" sz="2000" dirty="0"/>
              <a:t>identified significant differences between most results</a:t>
            </a:r>
            <a:r>
              <a:rPr lang="pl-PL" sz="2000" dirty="0"/>
              <a:t>(</a:t>
            </a:r>
            <a:r>
              <a:rPr lang="en-US" sz="2000" dirty="0"/>
              <a:t>p-values &lt;&lt; 0.05</a:t>
            </a:r>
            <a:r>
              <a:rPr lang="pl-PL" sz="2000" dirty="0"/>
              <a:t>)</a:t>
            </a:r>
            <a:r>
              <a:rPr lang="en-US" sz="2000" dirty="0"/>
              <a:t>, except for the following pairs:</a:t>
            </a:r>
          </a:p>
          <a:p>
            <a:pPr>
              <a:buFont typeface="Arial" panose="020B0604020202020204" pitchFamily="34" charset="0"/>
              <a:buChar char="•"/>
            </a:pPr>
            <a:r>
              <a:rPr lang="en-US" sz="2000" dirty="0"/>
              <a:t>⁴⁵Sc and ¹⁰³Rh (and sometimes ⁹Be)</a:t>
            </a:r>
          </a:p>
          <a:p>
            <a:pPr>
              <a:buFont typeface="Arial" panose="020B0604020202020204" pitchFamily="34" charset="0"/>
              <a:buChar char="•"/>
            </a:pPr>
            <a:r>
              <a:rPr lang="en-US" sz="2000" dirty="0"/>
              <a:t>¹¹⁵In and ¹⁵⁹Tb</a:t>
            </a:r>
          </a:p>
          <a:p>
            <a:pPr>
              <a:buFont typeface="Arial" panose="020B0604020202020204" pitchFamily="34" charset="0"/>
              <a:buChar char="•"/>
            </a:pPr>
            <a:r>
              <a:rPr lang="en-US" sz="2000" dirty="0"/>
              <a:t>¹⁸⁵Re and ¹⁵⁹Tb</a:t>
            </a:r>
            <a:endParaRPr lang="pl-PL" sz="2000" dirty="0"/>
          </a:p>
          <a:p>
            <a:pPr marL="342900" indent="-342900">
              <a:buFont typeface="Arial" panose="020B0604020202020204" pitchFamily="34" charset="0"/>
              <a:buChar char="•"/>
            </a:pPr>
            <a:endParaRPr lang="pl-PL" sz="2200" dirty="0"/>
          </a:p>
        </p:txBody>
      </p:sp>
      <p:sp>
        <p:nvSpPr>
          <p:cNvPr id="9" name="Tytuł 1">
            <a:extLst>
              <a:ext uri="{FF2B5EF4-FFF2-40B4-BE49-F238E27FC236}">
                <a16:creationId xmlns:a16="http://schemas.microsoft.com/office/drawing/2014/main" id="{7ABB7D31-5D94-3F87-E41C-48787E8D323A}"/>
              </a:ext>
            </a:extLst>
          </p:cNvPr>
          <p:cNvSpPr>
            <a:spLocks noGrp="1"/>
          </p:cNvSpPr>
          <p:nvPr>
            <p:ph type="title"/>
          </p:nvPr>
        </p:nvSpPr>
        <p:spPr>
          <a:xfrm>
            <a:off x="588652" y="58300"/>
            <a:ext cx="8570259" cy="1272988"/>
          </a:xfrm>
        </p:spPr>
        <p:txBody>
          <a:bodyPr/>
          <a:lstStyle/>
          <a:p>
            <a:r>
              <a:rPr lang="en-US" dirty="0"/>
              <a:t>Influence of INTERNAL MARKERS ON THE MEASUREMENT RESULT</a:t>
            </a:r>
            <a:endParaRPr lang="pl-PL" dirty="0"/>
          </a:p>
        </p:txBody>
      </p:sp>
      <p:sp>
        <p:nvSpPr>
          <p:cNvPr id="2" name="pole tekstowe 1">
            <a:extLst>
              <a:ext uri="{FF2B5EF4-FFF2-40B4-BE49-F238E27FC236}">
                <a16:creationId xmlns:a16="http://schemas.microsoft.com/office/drawing/2014/main" id="{58C9CFAC-5746-C403-01E3-061DE9074404}"/>
              </a:ext>
            </a:extLst>
          </p:cNvPr>
          <p:cNvSpPr txBox="1"/>
          <p:nvPr/>
        </p:nvSpPr>
        <p:spPr>
          <a:xfrm>
            <a:off x="207740" y="5145739"/>
            <a:ext cx="4963342" cy="1323439"/>
          </a:xfrm>
          <a:prstGeom prst="rect">
            <a:avLst/>
          </a:prstGeom>
          <a:noFill/>
        </p:spPr>
        <p:txBody>
          <a:bodyPr wrap="square">
            <a:spAutoFit/>
          </a:bodyPr>
          <a:lstStyle/>
          <a:p>
            <a:r>
              <a:rPr lang="en-US" sz="2000" b="1" dirty="0"/>
              <a:t>The results of these studies have been documented in the form of a publication and submitted for peer review to a specialized journal.</a:t>
            </a:r>
            <a:endParaRPr lang="pl-PL" sz="2200" b="1" dirty="0"/>
          </a:p>
        </p:txBody>
      </p:sp>
    </p:spTree>
    <p:extLst>
      <p:ext uri="{BB962C8B-B14F-4D97-AF65-F5344CB8AC3E}">
        <p14:creationId xmlns:p14="http://schemas.microsoft.com/office/powerpoint/2010/main" val="3956091042"/>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4BC43B7-A9A7-FE85-C6C4-6CA5CE261E35}"/>
              </a:ext>
            </a:extLst>
          </p:cNvPr>
          <p:cNvSpPr>
            <a:spLocks noGrp="1"/>
          </p:cNvSpPr>
          <p:nvPr>
            <p:ph type="title"/>
          </p:nvPr>
        </p:nvSpPr>
        <p:spPr>
          <a:xfrm>
            <a:off x="1141413" y="609600"/>
            <a:ext cx="9905998" cy="699247"/>
          </a:xfrm>
        </p:spPr>
        <p:txBody>
          <a:bodyPr/>
          <a:lstStyle/>
          <a:p>
            <a:r>
              <a:rPr lang="pl-PL" dirty="0" err="1"/>
              <a:t>Contents</a:t>
            </a:r>
            <a:endParaRPr lang="pl-PL" dirty="0"/>
          </a:p>
        </p:txBody>
      </p:sp>
      <p:graphicFrame>
        <p:nvGraphicFramePr>
          <p:cNvPr id="6" name="Symbol zastępczy zawartości 5">
            <a:extLst>
              <a:ext uri="{FF2B5EF4-FFF2-40B4-BE49-F238E27FC236}">
                <a16:creationId xmlns:a16="http://schemas.microsoft.com/office/drawing/2014/main" id="{47283997-F29F-C86C-5900-C40B0710CE5B}"/>
              </a:ext>
            </a:extLst>
          </p:cNvPr>
          <p:cNvGraphicFramePr>
            <a:graphicFrameLocks noGrp="1"/>
          </p:cNvGraphicFramePr>
          <p:nvPr>
            <p:ph idx="1"/>
            <p:extLst>
              <p:ext uri="{D42A27DB-BD31-4B8C-83A1-F6EECF244321}">
                <p14:modId xmlns:p14="http://schemas.microsoft.com/office/powerpoint/2010/main" val="3955605260"/>
              </p:ext>
            </p:extLst>
          </p:nvPr>
        </p:nvGraphicFramePr>
        <p:xfrm>
          <a:off x="684212" y="1308847"/>
          <a:ext cx="10790611" cy="493955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63642274"/>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1AEDD96-53D3-454D-E136-253BC4DA2A08}"/>
              </a:ext>
            </a:extLst>
          </p:cNvPr>
          <p:cNvSpPr>
            <a:spLocks noGrp="1"/>
          </p:cNvSpPr>
          <p:nvPr>
            <p:ph type="title"/>
          </p:nvPr>
        </p:nvSpPr>
        <p:spPr>
          <a:xfrm>
            <a:off x="466165" y="0"/>
            <a:ext cx="11080375" cy="1559859"/>
          </a:xfrm>
        </p:spPr>
        <p:txBody>
          <a:bodyPr>
            <a:normAutofit fontScale="90000"/>
          </a:bodyPr>
          <a:lstStyle/>
          <a:p>
            <a:br>
              <a:rPr lang="en-US" dirty="0"/>
            </a:br>
            <a:r>
              <a:rPr lang="en-US" dirty="0"/>
              <a:t>Comparison of metal concentrations in blood samples of people with Parkinson's disease and the control group</a:t>
            </a:r>
            <a:endParaRPr lang="pl-PL" dirty="0"/>
          </a:p>
        </p:txBody>
      </p:sp>
      <p:graphicFrame>
        <p:nvGraphicFramePr>
          <p:cNvPr id="6" name="Tabela 5">
            <a:extLst>
              <a:ext uri="{FF2B5EF4-FFF2-40B4-BE49-F238E27FC236}">
                <a16:creationId xmlns:a16="http://schemas.microsoft.com/office/drawing/2014/main" id="{B332D66D-7EED-C6A0-726D-FE66C524BC4C}"/>
              </a:ext>
            </a:extLst>
          </p:cNvPr>
          <p:cNvGraphicFramePr>
            <a:graphicFrameLocks noGrp="1"/>
          </p:cNvGraphicFramePr>
          <p:nvPr>
            <p:extLst>
              <p:ext uri="{D42A27DB-BD31-4B8C-83A1-F6EECF244321}">
                <p14:modId xmlns:p14="http://schemas.microsoft.com/office/powerpoint/2010/main" val="109294919"/>
              </p:ext>
            </p:extLst>
          </p:nvPr>
        </p:nvGraphicFramePr>
        <p:xfrm>
          <a:off x="170327" y="1818734"/>
          <a:ext cx="3612776" cy="4887018"/>
        </p:xfrm>
        <a:graphic>
          <a:graphicData uri="http://schemas.openxmlformats.org/drawingml/2006/table">
            <a:tbl>
              <a:tblPr firstRow="1" firstCol="1" bandRow="1">
                <a:tableStyleId>{125E5076-3810-47DD-B79F-674D7AD40C01}</a:tableStyleId>
              </a:tblPr>
              <a:tblGrid>
                <a:gridCol w="699247">
                  <a:extLst>
                    <a:ext uri="{9D8B030D-6E8A-4147-A177-3AD203B41FA5}">
                      <a16:colId xmlns:a16="http://schemas.microsoft.com/office/drawing/2014/main" val="1366674489"/>
                    </a:ext>
                  </a:extLst>
                </a:gridCol>
                <a:gridCol w="842682">
                  <a:extLst>
                    <a:ext uri="{9D8B030D-6E8A-4147-A177-3AD203B41FA5}">
                      <a16:colId xmlns:a16="http://schemas.microsoft.com/office/drawing/2014/main" val="3773250167"/>
                    </a:ext>
                  </a:extLst>
                </a:gridCol>
                <a:gridCol w="1167653">
                  <a:extLst>
                    <a:ext uri="{9D8B030D-6E8A-4147-A177-3AD203B41FA5}">
                      <a16:colId xmlns:a16="http://schemas.microsoft.com/office/drawing/2014/main" val="3472369348"/>
                    </a:ext>
                  </a:extLst>
                </a:gridCol>
                <a:gridCol w="903194">
                  <a:extLst>
                    <a:ext uri="{9D8B030D-6E8A-4147-A177-3AD203B41FA5}">
                      <a16:colId xmlns:a16="http://schemas.microsoft.com/office/drawing/2014/main" val="3337941649"/>
                    </a:ext>
                  </a:extLst>
                </a:gridCol>
              </a:tblGrid>
              <a:tr h="509168">
                <a:tc>
                  <a:txBody>
                    <a:bodyPr/>
                    <a:lstStyle/>
                    <a:p>
                      <a:pPr algn="ctr" fontAlgn="t"/>
                      <a:r>
                        <a:rPr lang="pl-PL" sz="1800" u="none" strike="noStrike" dirty="0">
                          <a:effectLst/>
                        </a:rPr>
                        <a:t>Metal</a:t>
                      </a:r>
                      <a:endParaRPr lang="pl-PL" sz="1800" b="1" i="0" u="none" strike="noStrike" dirty="0">
                        <a:solidFill>
                          <a:srgbClr val="000000"/>
                        </a:solidFill>
                        <a:effectLst/>
                        <a:latin typeface="Calibri" panose="020F0502020204030204" pitchFamily="34" charset="0"/>
                      </a:endParaRPr>
                    </a:p>
                  </a:txBody>
                  <a:tcPr marL="9525" marR="9525" marT="9525" marB="0">
                    <a:lnB w="12700" cap="flat" cmpd="sng" algn="ctr">
                      <a:solidFill>
                        <a:schemeClr val="bg1"/>
                      </a:solidFill>
                      <a:prstDash val="solid"/>
                      <a:round/>
                      <a:headEnd type="none" w="med" len="med"/>
                      <a:tailEnd type="none" w="med" len="med"/>
                    </a:lnB>
                  </a:tcPr>
                </a:tc>
                <a:tc>
                  <a:txBody>
                    <a:bodyPr/>
                    <a:lstStyle/>
                    <a:p>
                      <a:pPr algn="ctr" fontAlgn="t"/>
                      <a:r>
                        <a:rPr lang="pl-PL" sz="1800" u="none" strike="noStrike" dirty="0">
                          <a:effectLst/>
                        </a:rPr>
                        <a:t>Typ</a:t>
                      </a:r>
                      <a:endParaRPr lang="pl-PL" sz="1800" b="1" i="0" u="none" strike="noStrike" dirty="0">
                        <a:solidFill>
                          <a:srgbClr val="000000"/>
                        </a:solidFill>
                        <a:effectLst/>
                        <a:latin typeface="Calibri" panose="020F0502020204030204" pitchFamily="34" charset="0"/>
                      </a:endParaRPr>
                    </a:p>
                  </a:txBody>
                  <a:tcPr marL="9525" marR="9525" marT="9525" marB="0">
                    <a:lnB w="12700" cap="flat" cmpd="sng" algn="ctr">
                      <a:solidFill>
                        <a:schemeClr val="bg1"/>
                      </a:solidFill>
                      <a:prstDash val="solid"/>
                      <a:round/>
                      <a:headEnd type="none" w="med" len="med"/>
                      <a:tailEnd type="none" w="med" len="med"/>
                    </a:lnB>
                  </a:tcPr>
                </a:tc>
                <a:tc>
                  <a:txBody>
                    <a:bodyPr/>
                    <a:lstStyle/>
                    <a:p>
                      <a:pPr algn="ctr" fontAlgn="t"/>
                      <a:r>
                        <a:rPr lang="pl-PL" sz="1800" u="none" strike="noStrike" dirty="0">
                          <a:effectLst/>
                        </a:rPr>
                        <a:t>Mediana</a:t>
                      </a:r>
                    </a:p>
                    <a:p>
                      <a:pPr algn="ctr" fontAlgn="t"/>
                      <a:r>
                        <a:rPr lang="pl-PL" sz="1800" b="1" i="0" u="none" strike="noStrike" dirty="0" err="1">
                          <a:solidFill>
                            <a:schemeClr val="tx1"/>
                          </a:solidFill>
                          <a:effectLst/>
                          <a:latin typeface="Calibri" panose="020F0502020204030204" pitchFamily="34" charset="0"/>
                        </a:rPr>
                        <a:t>ng</a:t>
                      </a:r>
                      <a:r>
                        <a:rPr lang="pl-PL" sz="1800" b="1" i="0" u="none" strike="noStrike" dirty="0">
                          <a:solidFill>
                            <a:schemeClr val="tx1"/>
                          </a:solidFill>
                          <a:effectLst/>
                          <a:latin typeface="Calibri" panose="020F0502020204030204" pitchFamily="34" charset="0"/>
                        </a:rPr>
                        <a:t>/ml</a:t>
                      </a:r>
                    </a:p>
                  </a:txBody>
                  <a:tcPr marL="9525" marR="9525" marT="9525" marB="0">
                    <a:lnB w="12700" cap="flat" cmpd="sng" algn="ctr">
                      <a:solidFill>
                        <a:schemeClr val="bg1"/>
                      </a:solidFill>
                      <a:prstDash val="solid"/>
                      <a:round/>
                      <a:headEnd type="none" w="med" len="med"/>
                      <a:tailEnd type="none" w="med" len="med"/>
                    </a:lnB>
                  </a:tcPr>
                </a:tc>
                <a:tc>
                  <a:txBody>
                    <a:bodyPr/>
                    <a:lstStyle/>
                    <a:p>
                      <a:pPr algn="ctr" fontAlgn="t"/>
                      <a:r>
                        <a:rPr lang="pl-PL" dirty="0"/>
                        <a:t>Mann-Whitney</a:t>
                      </a:r>
                      <a:endParaRPr lang="pl-PL" sz="1800" u="none" strike="noStrike" dirty="0">
                        <a:effectLst/>
                      </a:endParaRPr>
                    </a:p>
                    <a:p>
                      <a:pPr algn="ctr" fontAlgn="t"/>
                      <a:r>
                        <a:rPr lang="pl-PL" sz="1800" u="none" strike="noStrike" dirty="0">
                          <a:effectLst/>
                        </a:rPr>
                        <a:t>p-</a:t>
                      </a:r>
                      <a:r>
                        <a:rPr lang="pl-PL" sz="1800" u="none" strike="noStrike" dirty="0" err="1">
                          <a:effectLst/>
                        </a:rPr>
                        <a:t>value</a:t>
                      </a:r>
                      <a:endParaRPr lang="pl-PL" sz="1800" b="1" i="0" u="none" strike="noStrike" dirty="0">
                        <a:solidFill>
                          <a:srgbClr val="000000"/>
                        </a:solidFill>
                        <a:effectLst/>
                        <a:latin typeface="Calibri" panose="020F0502020204030204" pitchFamily="34" charset="0"/>
                      </a:endParaRPr>
                    </a:p>
                  </a:txBody>
                  <a:tcPr marL="9525" marR="9525" marT="9525" marB="0">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655196321"/>
                  </a:ext>
                </a:extLst>
              </a:tr>
              <a:tr h="281309">
                <a:tc rowSpan="2">
                  <a:txBody>
                    <a:bodyPr/>
                    <a:lstStyle/>
                    <a:p>
                      <a:pPr algn="ctr" fontAlgn="b"/>
                      <a:r>
                        <a:rPr lang="pl-PL" sz="1800" u="none" strike="noStrike" dirty="0">
                          <a:effectLst/>
                        </a:rPr>
                        <a:t>Ag</a:t>
                      </a:r>
                      <a:endParaRPr lang="pl-PL" sz="18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50000"/>
                      </a:schemeClr>
                    </a:solidFill>
                  </a:tcPr>
                </a:tc>
                <a:tc>
                  <a:txBody>
                    <a:bodyPr/>
                    <a:lstStyle/>
                    <a:p>
                      <a:pPr algn="l" fontAlgn="b"/>
                      <a:r>
                        <a:rPr lang="pl-PL" sz="1800" u="none" strike="noStrike" dirty="0">
                          <a:effectLst/>
                        </a:rPr>
                        <a:t>Control</a:t>
                      </a:r>
                      <a:endParaRPr lang="pl-PL" sz="18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50000"/>
                      </a:schemeClr>
                    </a:solidFill>
                  </a:tcPr>
                </a:tc>
                <a:tc>
                  <a:txBody>
                    <a:bodyPr/>
                    <a:lstStyle/>
                    <a:p>
                      <a:pPr algn="r" fontAlgn="b"/>
                      <a:r>
                        <a:rPr lang="pl-PL" sz="1800" u="none" strike="noStrike" dirty="0">
                          <a:effectLst/>
                        </a:rPr>
                        <a:t>0.070</a:t>
                      </a:r>
                      <a:endParaRPr lang="pl-PL" sz="18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50000"/>
                      </a:schemeClr>
                    </a:solidFill>
                  </a:tcPr>
                </a:tc>
                <a:tc rowSpan="2">
                  <a:txBody>
                    <a:bodyPr/>
                    <a:lstStyle/>
                    <a:p>
                      <a:pPr algn="ctr" fontAlgn="b"/>
                      <a:r>
                        <a:rPr lang="pl-PL" sz="1800" u="none" strike="noStrike" dirty="0">
                          <a:effectLst/>
                        </a:rPr>
                        <a:t>0.60</a:t>
                      </a:r>
                      <a:endParaRPr lang="pl-PL" sz="18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50000"/>
                      </a:schemeClr>
                    </a:solidFill>
                  </a:tcPr>
                </a:tc>
                <a:extLst>
                  <a:ext uri="{0D108BD9-81ED-4DB2-BD59-A6C34878D82A}">
                    <a16:rowId xmlns:a16="http://schemas.microsoft.com/office/drawing/2014/main" val="1976545191"/>
                  </a:ext>
                </a:extLst>
              </a:tr>
              <a:tr h="295374">
                <a:tc vMerge="1">
                  <a:txBody>
                    <a:bodyPr/>
                    <a:lstStyle/>
                    <a:p>
                      <a:endParaRPr lang="pl-PL"/>
                    </a:p>
                  </a:txBody>
                  <a:tcPr/>
                </a:tc>
                <a:tc>
                  <a:txBody>
                    <a:bodyPr/>
                    <a:lstStyle/>
                    <a:p>
                      <a:pPr algn="l" fontAlgn="b"/>
                      <a:r>
                        <a:rPr lang="pl-PL" sz="1800" u="none" strike="noStrike" dirty="0" err="1">
                          <a:effectLst/>
                        </a:rPr>
                        <a:t>Study</a:t>
                      </a:r>
                      <a:endParaRPr lang="pl-PL" sz="18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50000"/>
                      </a:schemeClr>
                    </a:solidFill>
                  </a:tcPr>
                </a:tc>
                <a:tc>
                  <a:txBody>
                    <a:bodyPr/>
                    <a:lstStyle/>
                    <a:p>
                      <a:pPr algn="r" fontAlgn="b"/>
                      <a:r>
                        <a:rPr lang="pl-PL" sz="1800" u="none" strike="noStrike" dirty="0">
                          <a:effectLst/>
                        </a:rPr>
                        <a:t>0.097</a:t>
                      </a:r>
                      <a:endParaRPr lang="pl-PL" sz="18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50000"/>
                      </a:schemeClr>
                    </a:solidFill>
                  </a:tcPr>
                </a:tc>
                <a:tc vMerge="1">
                  <a:txBody>
                    <a:bodyPr/>
                    <a:lstStyle/>
                    <a:p>
                      <a:endParaRPr lang="pl-PL"/>
                    </a:p>
                  </a:txBody>
                  <a:tcPr/>
                </a:tc>
                <a:extLst>
                  <a:ext uri="{0D108BD9-81ED-4DB2-BD59-A6C34878D82A}">
                    <a16:rowId xmlns:a16="http://schemas.microsoft.com/office/drawing/2014/main" val="2592135669"/>
                  </a:ext>
                </a:extLst>
              </a:tr>
              <a:tr h="281309">
                <a:tc rowSpan="2">
                  <a:txBody>
                    <a:bodyPr/>
                    <a:lstStyle/>
                    <a:p>
                      <a:pPr algn="ctr" fontAlgn="b"/>
                      <a:r>
                        <a:rPr lang="pl-PL" sz="1800" u="none" strike="noStrike" dirty="0">
                          <a:effectLst/>
                        </a:rPr>
                        <a:t>As</a:t>
                      </a:r>
                      <a:endParaRPr lang="pl-PL" sz="18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25000"/>
                      </a:schemeClr>
                    </a:solidFill>
                  </a:tcPr>
                </a:tc>
                <a:tc>
                  <a:txBody>
                    <a:bodyPr/>
                    <a:lstStyle/>
                    <a:p>
                      <a:pPr algn="l" fontAlgn="b"/>
                      <a:r>
                        <a:rPr lang="pl-PL" sz="1800" u="none" strike="noStrike" dirty="0">
                          <a:effectLst/>
                        </a:rPr>
                        <a:t>Control</a:t>
                      </a:r>
                      <a:endParaRPr lang="pl-PL" sz="18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25000"/>
                      </a:schemeClr>
                    </a:solidFill>
                  </a:tcPr>
                </a:tc>
                <a:tc>
                  <a:txBody>
                    <a:bodyPr/>
                    <a:lstStyle/>
                    <a:p>
                      <a:pPr algn="r" fontAlgn="b"/>
                      <a:r>
                        <a:rPr lang="pl-PL" sz="1800" u="none" strike="noStrike" dirty="0">
                          <a:effectLst/>
                        </a:rPr>
                        <a:t>0.73</a:t>
                      </a:r>
                      <a:endParaRPr lang="pl-PL" sz="18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25000"/>
                      </a:schemeClr>
                    </a:solidFill>
                  </a:tcPr>
                </a:tc>
                <a:tc rowSpan="2">
                  <a:txBody>
                    <a:bodyPr/>
                    <a:lstStyle/>
                    <a:p>
                      <a:pPr algn="ctr" fontAlgn="b"/>
                      <a:r>
                        <a:rPr lang="pl-PL" sz="1800" u="none" strike="noStrike" dirty="0">
                          <a:effectLst/>
                        </a:rPr>
                        <a:t>0.26</a:t>
                      </a:r>
                      <a:endParaRPr lang="pl-PL" sz="18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25000"/>
                      </a:schemeClr>
                    </a:solidFill>
                  </a:tcPr>
                </a:tc>
                <a:extLst>
                  <a:ext uri="{0D108BD9-81ED-4DB2-BD59-A6C34878D82A}">
                    <a16:rowId xmlns:a16="http://schemas.microsoft.com/office/drawing/2014/main" val="2256900230"/>
                  </a:ext>
                </a:extLst>
              </a:tr>
              <a:tr h="295374">
                <a:tc vMerge="1">
                  <a:txBody>
                    <a:bodyPr/>
                    <a:lstStyle/>
                    <a:p>
                      <a:endParaRPr lang="pl-PL"/>
                    </a:p>
                  </a:txBody>
                  <a:tcPr/>
                </a:tc>
                <a:tc>
                  <a:txBody>
                    <a:bodyPr/>
                    <a:lstStyle/>
                    <a:p>
                      <a:pPr algn="l" fontAlgn="b"/>
                      <a:r>
                        <a:rPr lang="pl-PL" sz="1800" u="none" strike="noStrike" dirty="0" err="1">
                          <a:effectLst/>
                        </a:rPr>
                        <a:t>Study</a:t>
                      </a:r>
                      <a:endParaRPr lang="pl-PL" sz="18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25000"/>
                      </a:schemeClr>
                    </a:solidFill>
                  </a:tcPr>
                </a:tc>
                <a:tc>
                  <a:txBody>
                    <a:bodyPr/>
                    <a:lstStyle/>
                    <a:p>
                      <a:pPr algn="r" fontAlgn="b"/>
                      <a:r>
                        <a:rPr lang="pl-PL" sz="1800" u="none" strike="noStrike">
                          <a:effectLst/>
                        </a:rPr>
                        <a:t>0.55</a:t>
                      </a:r>
                      <a:endParaRPr lang="pl-PL" sz="18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25000"/>
                      </a:schemeClr>
                    </a:solidFill>
                  </a:tcPr>
                </a:tc>
                <a:tc vMerge="1">
                  <a:txBody>
                    <a:bodyPr/>
                    <a:lstStyle/>
                    <a:p>
                      <a:endParaRPr lang="pl-PL"/>
                    </a:p>
                  </a:txBody>
                  <a:tcPr/>
                </a:tc>
                <a:extLst>
                  <a:ext uri="{0D108BD9-81ED-4DB2-BD59-A6C34878D82A}">
                    <a16:rowId xmlns:a16="http://schemas.microsoft.com/office/drawing/2014/main" val="979970905"/>
                  </a:ext>
                </a:extLst>
              </a:tr>
              <a:tr h="281309">
                <a:tc rowSpan="2">
                  <a:txBody>
                    <a:bodyPr/>
                    <a:lstStyle/>
                    <a:p>
                      <a:pPr algn="ctr" fontAlgn="b"/>
                      <a:r>
                        <a:rPr lang="pl-PL" sz="1800" u="none" strike="noStrike" dirty="0">
                          <a:effectLst/>
                        </a:rPr>
                        <a:t>Bi</a:t>
                      </a:r>
                      <a:endParaRPr lang="pl-PL" sz="18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50000"/>
                      </a:schemeClr>
                    </a:solidFill>
                  </a:tcPr>
                </a:tc>
                <a:tc>
                  <a:txBody>
                    <a:bodyPr/>
                    <a:lstStyle/>
                    <a:p>
                      <a:pPr algn="l" fontAlgn="b"/>
                      <a:r>
                        <a:rPr lang="pl-PL" sz="1800" u="none" strike="noStrike" dirty="0">
                          <a:effectLst/>
                        </a:rPr>
                        <a:t>Control</a:t>
                      </a:r>
                      <a:endParaRPr lang="pl-PL" sz="18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50000"/>
                      </a:schemeClr>
                    </a:solidFill>
                  </a:tcPr>
                </a:tc>
                <a:tc>
                  <a:txBody>
                    <a:bodyPr/>
                    <a:lstStyle/>
                    <a:p>
                      <a:pPr algn="r" fontAlgn="b"/>
                      <a:r>
                        <a:rPr lang="pl-PL" sz="1800" u="none" strike="noStrike" dirty="0">
                          <a:effectLst/>
                        </a:rPr>
                        <a:t>0.010</a:t>
                      </a:r>
                      <a:endParaRPr lang="pl-PL" sz="18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50000"/>
                      </a:schemeClr>
                    </a:solidFill>
                  </a:tcPr>
                </a:tc>
                <a:tc rowSpan="2">
                  <a:txBody>
                    <a:bodyPr/>
                    <a:lstStyle/>
                    <a:p>
                      <a:pPr algn="ctr" fontAlgn="b"/>
                      <a:r>
                        <a:rPr lang="pl-PL" sz="1800" u="none" strike="noStrike" dirty="0">
                          <a:effectLst/>
                        </a:rPr>
                        <a:t>0.68</a:t>
                      </a:r>
                      <a:endParaRPr lang="pl-PL" sz="18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50000"/>
                      </a:schemeClr>
                    </a:solidFill>
                  </a:tcPr>
                </a:tc>
                <a:extLst>
                  <a:ext uri="{0D108BD9-81ED-4DB2-BD59-A6C34878D82A}">
                    <a16:rowId xmlns:a16="http://schemas.microsoft.com/office/drawing/2014/main" val="1167322022"/>
                  </a:ext>
                </a:extLst>
              </a:tr>
              <a:tr h="295374">
                <a:tc vMerge="1">
                  <a:txBody>
                    <a:bodyPr/>
                    <a:lstStyle/>
                    <a:p>
                      <a:endParaRPr lang="pl-PL"/>
                    </a:p>
                  </a:txBody>
                  <a:tcPr/>
                </a:tc>
                <a:tc>
                  <a:txBody>
                    <a:bodyPr/>
                    <a:lstStyle/>
                    <a:p>
                      <a:pPr algn="l" fontAlgn="b"/>
                      <a:r>
                        <a:rPr lang="pl-PL" sz="1800" u="none" strike="noStrike" dirty="0" err="1">
                          <a:effectLst/>
                        </a:rPr>
                        <a:t>Study</a:t>
                      </a:r>
                      <a:endParaRPr lang="pl-PL" sz="18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50000"/>
                      </a:schemeClr>
                    </a:solidFill>
                  </a:tcPr>
                </a:tc>
                <a:tc>
                  <a:txBody>
                    <a:bodyPr/>
                    <a:lstStyle/>
                    <a:p>
                      <a:pPr algn="r" fontAlgn="b"/>
                      <a:r>
                        <a:rPr lang="pl-PL" sz="1800" u="none" strike="noStrike" dirty="0">
                          <a:effectLst/>
                        </a:rPr>
                        <a:t>0.010</a:t>
                      </a:r>
                      <a:endParaRPr lang="pl-PL" sz="18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50000"/>
                      </a:schemeClr>
                    </a:solidFill>
                  </a:tcPr>
                </a:tc>
                <a:tc vMerge="1">
                  <a:txBody>
                    <a:bodyPr/>
                    <a:lstStyle/>
                    <a:p>
                      <a:endParaRPr lang="pl-PL"/>
                    </a:p>
                  </a:txBody>
                  <a:tcPr/>
                </a:tc>
                <a:extLst>
                  <a:ext uri="{0D108BD9-81ED-4DB2-BD59-A6C34878D82A}">
                    <a16:rowId xmlns:a16="http://schemas.microsoft.com/office/drawing/2014/main" val="1347375828"/>
                  </a:ext>
                </a:extLst>
              </a:tr>
              <a:tr h="281309">
                <a:tc rowSpan="2">
                  <a:txBody>
                    <a:bodyPr/>
                    <a:lstStyle/>
                    <a:p>
                      <a:pPr algn="ctr" fontAlgn="b"/>
                      <a:r>
                        <a:rPr lang="pl-PL" sz="1800" u="none" strike="noStrike" dirty="0">
                          <a:effectLst/>
                        </a:rPr>
                        <a:t>Cd</a:t>
                      </a:r>
                      <a:endParaRPr lang="pl-PL" sz="18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25000"/>
                      </a:schemeClr>
                    </a:solidFill>
                  </a:tcPr>
                </a:tc>
                <a:tc>
                  <a:txBody>
                    <a:bodyPr/>
                    <a:lstStyle/>
                    <a:p>
                      <a:pPr algn="l" fontAlgn="b"/>
                      <a:r>
                        <a:rPr lang="pl-PL" sz="1800" u="none" strike="noStrike" dirty="0">
                          <a:effectLst/>
                        </a:rPr>
                        <a:t>Control</a:t>
                      </a:r>
                      <a:endParaRPr lang="pl-PL" sz="18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25000"/>
                      </a:schemeClr>
                    </a:solidFill>
                  </a:tcPr>
                </a:tc>
                <a:tc>
                  <a:txBody>
                    <a:bodyPr/>
                    <a:lstStyle/>
                    <a:p>
                      <a:pPr algn="r" fontAlgn="b"/>
                      <a:r>
                        <a:rPr lang="pl-PL" sz="1800" u="none" strike="noStrike" dirty="0">
                          <a:effectLst/>
                        </a:rPr>
                        <a:t>0.52</a:t>
                      </a:r>
                      <a:endParaRPr lang="pl-PL" sz="18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25000"/>
                      </a:schemeClr>
                    </a:solidFill>
                  </a:tcPr>
                </a:tc>
                <a:tc rowSpan="2">
                  <a:txBody>
                    <a:bodyPr/>
                    <a:lstStyle/>
                    <a:p>
                      <a:pPr algn="ctr" fontAlgn="b"/>
                      <a:r>
                        <a:rPr lang="pl-PL" sz="1800" u="none" strike="noStrike" dirty="0">
                          <a:effectLst/>
                        </a:rPr>
                        <a:t>0.16</a:t>
                      </a:r>
                      <a:endParaRPr lang="pl-PL" sz="18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25000"/>
                      </a:schemeClr>
                    </a:solidFill>
                  </a:tcPr>
                </a:tc>
                <a:extLst>
                  <a:ext uri="{0D108BD9-81ED-4DB2-BD59-A6C34878D82A}">
                    <a16:rowId xmlns:a16="http://schemas.microsoft.com/office/drawing/2014/main" val="2846974223"/>
                  </a:ext>
                </a:extLst>
              </a:tr>
              <a:tr h="295374">
                <a:tc vMerge="1">
                  <a:txBody>
                    <a:bodyPr/>
                    <a:lstStyle/>
                    <a:p>
                      <a:endParaRPr lang="pl-PL"/>
                    </a:p>
                  </a:txBody>
                  <a:tcPr/>
                </a:tc>
                <a:tc>
                  <a:txBody>
                    <a:bodyPr/>
                    <a:lstStyle/>
                    <a:p>
                      <a:pPr algn="l" fontAlgn="b"/>
                      <a:r>
                        <a:rPr lang="pl-PL" sz="1800" u="none" strike="noStrike" dirty="0" err="1">
                          <a:effectLst/>
                        </a:rPr>
                        <a:t>Study</a:t>
                      </a:r>
                      <a:endParaRPr lang="pl-PL" sz="18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25000"/>
                      </a:schemeClr>
                    </a:solidFill>
                  </a:tcPr>
                </a:tc>
                <a:tc>
                  <a:txBody>
                    <a:bodyPr/>
                    <a:lstStyle/>
                    <a:p>
                      <a:pPr algn="r" fontAlgn="b"/>
                      <a:r>
                        <a:rPr lang="pl-PL" sz="1800" u="none" strike="noStrike" dirty="0">
                          <a:effectLst/>
                        </a:rPr>
                        <a:t>0.41</a:t>
                      </a:r>
                      <a:endParaRPr lang="pl-PL" sz="18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25000"/>
                      </a:schemeClr>
                    </a:solidFill>
                  </a:tcPr>
                </a:tc>
                <a:tc vMerge="1">
                  <a:txBody>
                    <a:bodyPr/>
                    <a:lstStyle/>
                    <a:p>
                      <a:endParaRPr lang="pl-PL"/>
                    </a:p>
                  </a:txBody>
                  <a:tcPr/>
                </a:tc>
                <a:extLst>
                  <a:ext uri="{0D108BD9-81ED-4DB2-BD59-A6C34878D82A}">
                    <a16:rowId xmlns:a16="http://schemas.microsoft.com/office/drawing/2014/main" val="53682215"/>
                  </a:ext>
                </a:extLst>
              </a:tr>
              <a:tr h="281309">
                <a:tc rowSpan="2">
                  <a:txBody>
                    <a:bodyPr/>
                    <a:lstStyle/>
                    <a:p>
                      <a:pPr algn="ctr" fontAlgn="b"/>
                      <a:r>
                        <a:rPr lang="pl-PL" sz="1800" u="none" strike="noStrike" dirty="0">
                          <a:effectLst/>
                        </a:rPr>
                        <a:t>Co</a:t>
                      </a:r>
                      <a:endParaRPr lang="pl-PL" sz="18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50000"/>
                      </a:schemeClr>
                    </a:solidFill>
                  </a:tcPr>
                </a:tc>
                <a:tc>
                  <a:txBody>
                    <a:bodyPr/>
                    <a:lstStyle/>
                    <a:p>
                      <a:pPr algn="l" fontAlgn="b"/>
                      <a:r>
                        <a:rPr lang="pl-PL" sz="1800" u="none" strike="noStrike" dirty="0">
                          <a:effectLst/>
                        </a:rPr>
                        <a:t>Control</a:t>
                      </a:r>
                      <a:endParaRPr lang="pl-PL" sz="18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50000"/>
                      </a:schemeClr>
                    </a:solidFill>
                  </a:tcPr>
                </a:tc>
                <a:tc>
                  <a:txBody>
                    <a:bodyPr/>
                    <a:lstStyle/>
                    <a:p>
                      <a:pPr algn="r" fontAlgn="b"/>
                      <a:r>
                        <a:rPr lang="pl-PL" sz="1800" u="none" strike="noStrike">
                          <a:effectLst/>
                        </a:rPr>
                        <a:t>0.123</a:t>
                      </a:r>
                      <a:endParaRPr lang="pl-PL" sz="18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50000"/>
                      </a:schemeClr>
                    </a:solidFill>
                  </a:tcPr>
                </a:tc>
                <a:tc rowSpan="2">
                  <a:txBody>
                    <a:bodyPr/>
                    <a:lstStyle/>
                    <a:p>
                      <a:pPr algn="ctr" fontAlgn="b"/>
                      <a:r>
                        <a:rPr lang="pl-PL" sz="1800" u="none" strike="noStrike" dirty="0">
                          <a:effectLst/>
                        </a:rPr>
                        <a:t>0.36</a:t>
                      </a:r>
                      <a:endParaRPr lang="pl-PL" sz="18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50000"/>
                      </a:schemeClr>
                    </a:solidFill>
                  </a:tcPr>
                </a:tc>
                <a:extLst>
                  <a:ext uri="{0D108BD9-81ED-4DB2-BD59-A6C34878D82A}">
                    <a16:rowId xmlns:a16="http://schemas.microsoft.com/office/drawing/2014/main" val="2629000663"/>
                  </a:ext>
                </a:extLst>
              </a:tr>
              <a:tr h="295374">
                <a:tc vMerge="1">
                  <a:txBody>
                    <a:bodyPr/>
                    <a:lstStyle/>
                    <a:p>
                      <a:endParaRPr lang="pl-PL"/>
                    </a:p>
                  </a:txBody>
                  <a:tcPr/>
                </a:tc>
                <a:tc>
                  <a:txBody>
                    <a:bodyPr/>
                    <a:lstStyle/>
                    <a:p>
                      <a:pPr algn="l" fontAlgn="b"/>
                      <a:r>
                        <a:rPr lang="pl-PL" sz="1800" u="none" strike="noStrike" dirty="0" err="1">
                          <a:effectLst/>
                        </a:rPr>
                        <a:t>Study</a:t>
                      </a:r>
                      <a:endParaRPr lang="pl-PL" sz="18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50000"/>
                      </a:schemeClr>
                    </a:solidFill>
                  </a:tcPr>
                </a:tc>
                <a:tc>
                  <a:txBody>
                    <a:bodyPr/>
                    <a:lstStyle/>
                    <a:p>
                      <a:pPr algn="r" fontAlgn="b"/>
                      <a:r>
                        <a:rPr lang="pl-PL" sz="1800" u="none" strike="noStrike" dirty="0">
                          <a:effectLst/>
                        </a:rPr>
                        <a:t>0.095</a:t>
                      </a:r>
                      <a:endParaRPr lang="pl-PL" sz="18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50000"/>
                      </a:schemeClr>
                    </a:solidFill>
                  </a:tcPr>
                </a:tc>
                <a:tc vMerge="1">
                  <a:txBody>
                    <a:bodyPr/>
                    <a:lstStyle/>
                    <a:p>
                      <a:endParaRPr lang="pl-PL"/>
                    </a:p>
                  </a:txBody>
                  <a:tcPr/>
                </a:tc>
                <a:extLst>
                  <a:ext uri="{0D108BD9-81ED-4DB2-BD59-A6C34878D82A}">
                    <a16:rowId xmlns:a16="http://schemas.microsoft.com/office/drawing/2014/main" val="668647116"/>
                  </a:ext>
                </a:extLst>
              </a:tr>
              <a:tr h="281309">
                <a:tc rowSpan="2">
                  <a:txBody>
                    <a:bodyPr/>
                    <a:lstStyle/>
                    <a:p>
                      <a:pPr algn="ctr" fontAlgn="b"/>
                      <a:r>
                        <a:rPr lang="pl-PL" sz="1800" u="none" strike="noStrike" dirty="0">
                          <a:effectLst/>
                        </a:rPr>
                        <a:t>Cr</a:t>
                      </a:r>
                      <a:endParaRPr lang="pl-PL" sz="18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25000"/>
                      </a:schemeClr>
                    </a:solidFill>
                  </a:tcPr>
                </a:tc>
                <a:tc>
                  <a:txBody>
                    <a:bodyPr/>
                    <a:lstStyle/>
                    <a:p>
                      <a:pPr algn="l" fontAlgn="b"/>
                      <a:r>
                        <a:rPr lang="pl-PL" sz="1800" u="none" strike="noStrike" dirty="0">
                          <a:effectLst/>
                        </a:rPr>
                        <a:t>Control</a:t>
                      </a:r>
                      <a:endParaRPr lang="pl-PL" sz="18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25000"/>
                      </a:schemeClr>
                    </a:solidFill>
                  </a:tcPr>
                </a:tc>
                <a:tc>
                  <a:txBody>
                    <a:bodyPr/>
                    <a:lstStyle/>
                    <a:p>
                      <a:pPr algn="r" fontAlgn="b"/>
                      <a:r>
                        <a:rPr lang="pl-PL" sz="1800" u="none" strike="noStrike" dirty="0">
                          <a:effectLst/>
                        </a:rPr>
                        <a:t>1.2</a:t>
                      </a:r>
                      <a:endParaRPr lang="pl-PL" sz="18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25000"/>
                      </a:schemeClr>
                    </a:solidFill>
                  </a:tcPr>
                </a:tc>
                <a:tc rowSpan="2">
                  <a:txBody>
                    <a:bodyPr/>
                    <a:lstStyle/>
                    <a:p>
                      <a:pPr algn="ctr" fontAlgn="b"/>
                      <a:r>
                        <a:rPr lang="pl-PL" sz="1800" u="none" strike="noStrike" dirty="0">
                          <a:effectLst/>
                        </a:rPr>
                        <a:t>0.62</a:t>
                      </a:r>
                      <a:endParaRPr lang="pl-PL" sz="18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25000"/>
                      </a:schemeClr>
                    </a:solidFill>
                  </a:tcPr>
                </a:tc>
                <a:extLst>
                  <a:ext uri="{0D108BD9-81ED-4DB2-BD59-A6C34878D82A}">
                    <a16:rowId xmlns:a16="http://schemas.microsoft.com/office/drawing/2014/main" val="936018795"/>
                  </a:ext>
                </a:extLst>
              </a:tr>
              <a:tr h="295374">
                <a:tc vMerge="1">
                  <a:txBody>
                    <a:bodyPr/>
                    <a:lstStyle/>
                    <a:p>
                      <a:endParaRPr lang="pl-PL"/>
                    </a:p>
                  </a:txBody>
                  <a:tcPr/>
                </a:tc>
                <a:tc>
                  <a:txBody>
                    <a:bodyPr/>
                    <a:lstStyle/>
                    <a:p>
                      <a:pPr algn="l" fontAlgn="b"/>
                      <a:r>
                        <a:rPr lang="pl-PL" sz="1800" u="none" strike="noStrike" dirty="0" err="1">
                          <a:effectLst/>
                        </a:rPr>
                        <a:t>Study</a:t>
                      </a:r>
                      <a:endParaRPr lang="pl-PL" sz="18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25000"/>
                      </a:schemeClr>
                    </a:solidFill>
                  </a:tcPr>
                </a:tc>
                <a:tc>
                  <a:txBody>
                    <a:bodyPr/>
                    <a:lstStyle/>
                    <a:p>
                      <a:pPr algn="r" fontAlgn="b"/>
                      <a:r>
                        <a:rPr lang="pl-PL" sz="1800" u="none" strike="noStrike" dirty="0">
                          <a:effectLst/>
                        </a:rPr>
                        <a:t>1.1</a:t>
                      </a:r>
                      <a:endParaRPr lang="pl-PL" sz="18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25000"/>
                      </a:schemeClr>
                    </a:solidFill>
                  </a:tcPr>
                </a:tc>
                <a:tc vMerge="1">
                  <a:txBody>
                    <a:bodyPr/>
                    <a:lstStyle/>
                    <a:p>
                      <a:endParaRPr lang="pl-PL"/>
                    </a:p>
                  </a:txBody>
                  <a:tcPr/>
                </a:tc>
                <a:extLst>
                  <a:ext uri="{0D108BD9-81ED-4DB2-BD59-A6C34878D82A}">
                    <a16:rowId xmlns:a16="http://schemas.microsoft.com/office/drawing/2014/main" val="4126989792"/>
                  </a:ext>
                </a:extLst>
              </a:tr>
              <a:tr h="281309">
                <a:tc rowSpan="2">
                  <a:txBody>
                    <a:bodyPr/>
                    <a:lstStyle/>
                    <a:p>
                      <a:pPr algn="ctr" fontAlgn="b"/>
                      <a:r>
                        <a:rPr lang="pl-PL" sz="1800" u="none" strike="noStrike" dirty="0">
                          <a:effectLst/>
                        </a:rPr>
                        <a:t>Cu</a:t>
                      </a:r>
                      <a:endParaRPr lang="pl-PL" sz="18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50000"/>
                      </a:schemeClr>
                    </a:solidFill>
                  </a:tcPr>
                </a:tc>
                <a:tc>
                  <a:txBody>
                    <a:bodyPr/>
                    <a:lstStyle/>
                    <a:p>
                      <a:pPr algn="l" fontAlgn="b"/>
                      <a:r>
                        <a:rPr lang="pl-PL" sz="1800" u="none" strike="noStrike" dirty="0">
                          <a:effectLst/>
                        </a:rPr>
                        <a:t>Control</a:t>
                      </a:r>
                      <a:endParaRPr lang="pl-PL" sz="18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50000"/>
                      </a:schemeClr>
                    </a:solidFill>
                  </a:tcPr>
                </a:tc>
                <a:tc>
                  <a:txBody>
                    <a:bodyPr/>
                    <a:lstStyle/>
                    <a:p>
                      <a:pPr algn="r" fontAlgn="b"/>
                      <a:r>
                        <a:rPr lang="pl-PL" sz="1800" u="none" strike="noStrike" dirty="0">
                          <a:effectLst/>
                        </a:rPr>
                        <a:t>747</a:t>
                      </a:r>
                      <a:endParaRPr lang="pl-PL" sz="18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50000"/>
                      </a:schemeClr>
                    </a:solidFill>
                  </a:tcPr>
                </a:tc>
                <a:tc rowSpan="2">
                  <a:txBody>
                    <a:bodyPr/>
                    <a:lstStyle/>
                    <a:p>
                      <a:pPr algn="ctr" fontAlgn="b"/>
                      <a:r>
                        <a:rPr lang="pl-PL" sz="1800" u="none" strike="noStrike" dirty="0">
                          <a:effectLst/>
                        </a:rPr>
                        <a:t>0.21</a:t>
                      </a:r>
                      <a:endParaRPr lang="pl-PL" sz="18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50000"/>
                      </a:schemeClr>
                    </a:solidFill>
                  </a:tcPr>
                </a:tc>
                <a:extLst>
                  <a:ext uri="{0D108BD9-81ED-4DB2-BD59-A6C34878D82A}">
                    <a16:rowId xmlns:a16="http://schemas.microsoft.com/office/drawing/2014/main" val="3038558520"/>
                  </a:ext>
                </a:extLst>
              </a:tr>
              <a:tr h="295374">
                <a:tc vMerge="1">
                  <a:txBody>
                    <a:bodyPr/>
                    <a:lstStyle/>
                    <a:p>
                      <a:endParaRPr lang="pl-PL"/>
                    </a:p>
                  </a:txBody>
                  <a:tcPr/>
                </a:tc>
                <a:tc>
                  <a:txBody>
                    <a:bodyPr/>
                    <a:lstStyle/>
                    <a:p>
                      <a:pPr algn="l" fontAlgn="b"/>
                      <a:r>
                        <a:rPr lang="pl-PL" sz="1800" u="none" strike="noStrike" dirty="0" err="1">
                          <a:effectLst/>
                        </a:rPr>
                        <a:t>Study</a:t>
                      </a:r>
                      <a:endParaRPr lang="pl-PL" sz="18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50000"/>
                      </a:schemeClr>
                    </a:solidFill>
                  </a:tcPr>
                </a:tc>
                <a:tc>
                  <a:txBody>
                    <a:bodyPr/>
                    <a:lstStyle/>
                    <a:p>
                      <a:pPr algn="r" fontAlgn="b"/>
                      <a:r>
                        <a:rPr lang="pl-PL" sz="1800" u="none" strike="noStrike" dirty="0">
                          <a:effectLst/>
                        </a:rPr>
                        <a:t>846</a:t>
                      </a:r>
                      <a:endParaRPr lang="pl-PL" sz="18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50000"/>
                      </a:schemeClr>
                    </a:solidFill>
                  </a:tcPr>
                </a:tc>
                <a:tc vMerge="1">
                  <a:txBody>
                    <a:bodyPr/>
                    <a:lstStyle/>
                    <a:p>
                      <a:endParaRPr lang="pl-PL"/>
                    </a:p>
                  </a:txBody>
                  <a:tcPr/>
                </a:tc>
                <a:extLst>
                  <a:ext uri="{0D108BD9-81ED-4DB2-BD59-A6C34878D82A}">
                    <a16:rowId xmlns:a16="http://schemas.microsoft.com/office/drawing/2014/main" val="7327261"/>
                  </a:ext>
                </a:extLst>
              </a:tr>
            </a:tbl>
          </a:graphicData>
        </a:graphic>
      </p:graphicFrame>
      <p:graphicFrame>
        <p:nvGraphicFramePr>
          <p:cNvPr id="9" name="Symbol zastępczy zawartości 8">
            <a:extLst>
              <a:ext uri="{FF2B5EF4-FFF2-40B4-BE49-F238E27FC236}">
                <a16:creationId xmlns:a16="http://schemas.microsoft.com/office/drawing/2014/main" id="{8C9988AD-CDCA-CD09-E4E4-B1ACCCB2A1EB}"/>
              </a:ext>
            </a:extLst>
          </p:cNvPr>
          <p:cNvGraphicFramePr>
            <a:graphicFrameLocks noGrp="1"/>
          </p:cNvGraphicFramePr>
          <p:nvPr>
            <p:ph idx="1"/>
            <p:extLst>
              <p:ext uri="{D42A27DB-BD31-4B8C-83A1-F6EECF244321}">
                <p14:modId xmlns:p14="http://schemas.microsoft.com/office/powerpoint/2010/main" val="162559136"/>
              </p:ext>
            </p:extLst>
          </p:nvPr>
        </p:nvGraphicFramePr>
        <p:xfrm>
          <a:off x="4087902" y="1818734"/>
          <a:ext cx="3618708" cy="4887417"/>
        </p:xfrm>
        <a:graphic>
          <a:graphicData uri="http://schemas.openxmlformats.org/drawingml/2006/table">
            <a:tbl>
              <a:tblPr firstRow="1" firstCol="1" bandRow="1">
                <a:tableStyleId>{125E5076-3810-47DD-B79F-674D7AD40C01}</a:tableStyleId>
              </a:tblPr>
              <a:tblGrid>
                <a:gridCol w="744074">
                  <a:extLst>
                    <a:ext uri="{9D8B030D-6E8A-4147-A177-3AD203B41FA5}">
                      <a16:colId xmlns:a16="http://schemas.microsoft.com/office/drawing/2014/main" val="721626588"/>
                    </a:ext>
                  </a:extLst>
                </a:gridCol>
                <a:gridCol w="914400">
                  <a:extLst>
                    <a:ext uri="{9D8B030D-6E8A-4147-A177-3AD203B41FA5}">
                      <a16:colId xmlns:a16="http://schemas.microsoft.com/office/drawing/2014/main" val="1609061291"/>
                    </a:ext>
                  </a:extLst>
                </a:gridCol>
                <a:gridCol w="1055557">
                  <a:extLst>
                    <a:ext uri="{9D8B030D-6E8A-4147-A177-3AD203B41FA5}">
                      <a16:colId xmlns:a16="http://schemas.microsoft.com/office/drawing/2014/main" val="1092396235"/>
                    </a:ext>
                  </a:extLst>
                </a:gridCol>
                <a:gridCol w="904677">
                  <a:extLst>
                    <a:ext uri="{9D8B030D-6E8A-4147-A177-3AD203B41FA5}">
                      <a16:colId xmlns:a16="http://schemas.microsoft.com/office/drawing/2014/main" val="1860452139"/>
                    </a:ext>
                  </a:extLst>
                </a:gridCol>
              </a:tblGrid>
              <a:tr h="508773">
                <a:tc>
                  <a:txBody>
                    <a:bodyPr/>
                    <a:lstStyle/>
                    <a:p>
                      <a:pPr algn="ctr" fontAlgn="t"/>
                      <a:r>
                        <a:rPr lang="pl-PL" sz="1800" u="none" strike="noStrike" dirty="0">
                          <a:effectLst/>
                        </a:rPr>
                        <a:t>Metal</a:t>
                      </a:r>
                      <a:endParaRPr lang="pl-PL" sz="1800" b="1" i="0" u="none" strike="noStrike" dirty="0">
                        <a:solidFill>
                          <a:srgbClr val="000000"/>
                        </a:solidFill>
                        <a:effectLst/>
                        <a:latin typeface="Calibri" panose="020F0502020204030204" pitchFamily="34" charset="0"/>
                      </a:endParaRPr>
                    </a:p>
                  </a:txBody>
                  <a:tcPr marL="9525" marR="9525" marT="9525" marB="0">
                    <a:lnB w="12700" cap="flat" cmpd="sng" algn="ctr">
                      <a:solidFill>
                        <a:schemeClr val="bg1"/>
                      </a:solidFill>
                      <a:prstDash val="solid"/>
                      <a:round/>
                      <a:headEnd type="none" w="med" len="med"/>
                      <a:tailEnd type="none" w="med" len="med"/>
                    </a:lnB>
                  </a:tcPr>
                </a:tc>
                <a:tc>
                  <a:txBody>
                    <a:bodyPr/>
                    <a:lstStyle/>
                    <a:p>
                      <a:pPr algn="ctr" fontAlgn="t"/>
                      <a:r>
                        <a:rPr lang="pl-PL" sz="1800" u="none" strike="noStrike" dirty="0">
                          <a:effectLst/>
                        </a:rPr>
                        <a:t>Typ</a:t>
                      </a:r>
                      <a:endParaRPr lang="pl-PL" sz="1800" b="1" i="0" u="none" strike="noStrike" dirty="0">
                        <a:solidFill>
                          <a:srgbClr val="000000"/>
                        </a:solidFill>
                        <a:effectLst/>
                        <a:latin typeface="Calibri" panose="020F0502020204030204" pitchFamily="34" charset="0"/>
                      </a:endParaRPr>
                    </a:p>
                  </a:txBody>
                  <a:tcPr marL="9525" marR="9525" marT="9525" marB="0">
                    <a:lnB w="12700" cap="flat" cmpd="sng" algn="ctr">
                      <a:solidFill>
                        <a:schemeClr val="bg1"/>
                      </a:solidFill>
                      <a:prstDash val="solid"/>
                      <a:round/>
                      <a:headEnd type="none" w="med" len="med"/>
                      <a:tailEnd type="none" w="med" len="med"/>
                    </a:lnB>
                  </a:tcPr>
                </a:tc>
                <a:tc>
                  <a:txBody>
                    <a:bodyPr/>
                    <a:lstStyle/>
                    <a:p>
                      <a:pPr algn="ctr" fontAlgn="t"/>
                      <a:r>
                        <a:rPr lang="pl-PL" sz="1800" u="none" strike="noStrike" dirty="0">
                          <a:effectLst/>
                        </a:rPr>
                        <a:t>Mediana</a:t>
                      </a:r>
                    </a:p>
                    <a:p>
                      <a:pPr marL="0" marR="0" lvl="0" indent="0" algn="ctr" defTabSz="457200" rtl="0" eaLnBrk="1" fontAlgn="t" latinLnBrk="0" hangingPunct="1">
                        <a:lnSpc>
                          <a:spcPct val="100000"/>
                        </a:lnSpc>
                        <a:spcBef>
                          <a:spcPts val="0"/>
                        </a:spcBef>
                        <a:spcAft>
                          <a:spcPts val="0"/>
                        </a:spcAft>
                        <a:buClrTx/>
                        <a:buSzTx/>
                        <a:buFontTx/>
                        <a:buNone/>
                        <a:tabLst/>
                        <a:defRPr/>
                      </a:pPr>
                      <a:r>
                        <a:rPr lang="pl-PL" sz="1800" b="1" i="0" u="none" strike="noStrike" dirty="0" err="1">
                          <a:solidFill>
                            <a:schemeClr val="tx1"/>
                          </a:solidFill>
                          <a:effectLst/>
                          <a:latin typeface="Calibri" panose="020F0502020204030204" pitchFamily="34" charset="0"/>
                        </a:rPr>
                        <a:t>ng</a:t>
                      </a:r>
                      <a:r>
                        <a:rPr lang="pl-PL" sz="1800" b="1" i="0" u="none" strike="noStrike" dirty="0">
                          <a:solidFill>
                            <a:schemeClr val="tx1"/>
                          </a:solidFill>
                          <a:effectLst/>
                          <a:latin typeface="Calibri" panose="020F0502020204030204" pitchFamily="34" charset="0"/>
                        </a:rPr>
                        <a:t>/ml</a:t>
                      </a:r>
                    </a:p>
                  </a:txBody>
                  <a:tcPr marL="9525" marR="9525" marT="9525" marB="0">
                    <a:lnB w="12700" cap="flat" cmpd="sng" algn="ctr">
                      <a:solidFill>
                        <a:schemeClr val="bg1"/>
                      </a:solidFill>
                      <a:prstDash val="solid"/>
                      <a:round/>
                      <a:headEnd type="none" w="med" len="med"/>
                      <a:tailEnd type="none" w="med" len="med"/>
                    </a:lnB>
                  </a:tcP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lang="pl-PL" dirty="0"/>
                        <a:t>Mann-Whitney </a:t>
                      </a:r>
                      <a:r>
                        <a:rPr lang="pl-PL" sz="1800" u="none" strike="noStrike" dirty="0">
                          <a:effectLst/>
                        </a:rPr>
                        <a:t>p-</a:t>
                      </a:r>
                      <a:r>
                        <a:rPr lang="pl-PL" sz="1800" u="none" strike="noStrike" dirty="0" err="1">
                          <a:effectLst/>
                        </a:rPr>
                        <a:t>value</a:t>
                      </a:r>
                      <a:endParaRPr lang="pl-PL" sz="1800" b="1" i="0" u="none" strike="noStrike" dirty="0">
                        <a:solidFill>
                          <a:srgbClr val="000000"/>
                        </a:solidFill>
                        <a:effectLst/>
                        <a:latin typeface="Calibri" panose="020F0502020204030204" pitchFamily="34" charset="0"/>
                      </a:endParaRPr>
                    </a:p>
                  </a:txBody>
                  <a:tcPr marL="9525" marR="9525" marT="9525" marB="0">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815102815"/>
                  </a:ext>
                </a:extLst>
              </a:tr>
              <a:tr h="284132">
                <a:tc rowSpan="2">
                  <a:txBody>
                    <a:bodyPr/>
                    <a:lstStyle/>
                    <a:p>
                      <a:pPr algn="ctr" fontAlgn="b"/>
                      <a:r>
                        <a:rPr lang="pl-PL" sz="1800" u="none" strike="noStrike" dirty="0">
                          <a:effectLst/>
                        </a:rPr>
                        <a:t>Fe</a:t>
                      </a:r>
                      <a:endParaRPr lang="pl-PL" sz="18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50000"/>
                      </a:schemeClr>
                    </a:solidFill>
                  </a:tcPr>
                </a:tc>
                <a:tc>
                  <a:txBody>
                    <a:bodyPr/>
                    <a:lstStyle/>
                    <a:p>
                      <a:pPr algn="l" fontAlgn="b"/>
                      <a:r>
                        <a:rPr lang="pl-PL" sz="1800" u="none" strike="noStrike" dirty="0">
                          <a:effectLst/>
                        </a:rPr>
                        <a:t>Control</a:t>
                      </a:r>
                      <a:endParaRPr lang="pl-PL" sz="18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50000"/>
                      </a:schemeClr>
                    </a:solidFill>
                  </a:tcPr>
                </a:tc>
                <a:tc>
                  <a:txBody>
                    <a:bodyPr/>
                    <a:lstStyle/>
                    <a:p>
                      <a:pPr algn="r" fontAlgn="b"/>
                      <a:r>
                        <a:rPr lang="pl-PL" sz="1800" u="none" strike="noStrike" dirty="0">
                          <a:effectLst/>
                        </a:rPr>
                        <a:t>499</a:t>
                      </a:r>
                      <a:endParaRPr lang="pl-PL" sz="18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50000"/>
                      </a:schemeClr>
                    </a:solidFill>
                  </a:tcPr>
                </a:tc>
                <a:tc rowSpan="2">
                  <a:txBody>
                    <a:bodyPr/>
                    <a:lstStyle/>
                    <a:p>
                      <a:pPr algn="ctr" fontAlgn="b"/>
                      <a:r>
                        <a:rPr lang="pl-PL" sz="1800" u="none" strike="noStrike" dirty="0">
                          <a:effectLst/>
                        </a:rPr>
                        <a:t>0.72</a:t>
                      </a:r>
                      <a:endParaRPr lang="pl-PL" sz="18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50000"/>
                      </a:schemeClr>
                    </a:solidFill>
                  </a:tcPr>
                </a:tc>
                <a:extLst>
                  <a:ext uri="{0D108BD9-81ED-4DB2-BD59-A6C34878D82A}">
                    <a16:rowId xmlns:a16="http://schemas.microsoft.com/office/drawing/2014/main" val="4002108987"/>
                  </a:ext>
                </a:extLst>
              </a:tr>
              <a:tr h="295144">
                <a:tc vMerge="1">
                  <a:txBody>
                    <a:bodyPr/>
                    <a:lstStyle/>
                    <a:p>
                      <a:endParaRPr lang="pl-PL"/>
                    </a:p>
                  </a:txBody>
                  <a:tcPr/>
                </a:tc>
                <a:tc>
                  <a:txBody>
                    <a:bodyPr/>
                    <a:lstStyle/>
                    <a:p>
                      <a:pPr algn="l" fontAlgn="b"/>
                      <a:r>
                        <a:rPr lang="pl-PL" sz="1800" u="none" strike="noStrike" dirty="0" err="1">
                          <a:effectLst/>
                        </a:rPr>
                        <a:t>Study</a:t>
                      </a:r>
                      <a:endParaRPr lang="pl-PL" sz="18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50000"/>
                      </a:schemeClr>
                    </a:solidFill>
                  </a:tcPr>
                </a:tc>
                <a:tc>
                  <a:txBody>
                    <a:bodyPr/>
                    <a:lstStyle/>
                    <a:p>
                      <a:pPr algn="r" fontAlgn="b"/>
                      <a:r>
                        <a:rPr lang="pl-PL" sz="1800" u="none" strike="noStrike" dirty="0">
                          <a:effectLst/>
                        </a:rPr>
                        <a:t>487</a:t>
                      </a:r>
                      <a:endParaRPr lang="pl-PL" sz="18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50000"/>
                      </a:schemeClr>
                    </a:solidFill>
                  </a:tcPr>
                </a:tc>
                <a:tc vMerge="1">
                  <a:txBody>
                    <a:bodyPr/>
                    <a:lstStyle/>
                    <a:p>
                      <a:endParaRPr lang="pl-PL"/>
                    </a:p>
                  </a:txBody>
                  <a:tcPr/>
                </a:tc>
                <a:extLst>
                  <a:ext uri="{0D108BD9-81ED-4DB2-BD59-A6C34878D82A}">
                    <a16:rowId xmlns:a16="http://schemas.microsoft.com/office/drawing/2014/main" val="2149531747"/>
                  </a:ext>
                </a:extLst>
              </a:tr>
              <a:tr h="284132">
                <a:tc rowSpan="2">
                  <a:txBody>
                    <a:bodyPr/>
                    <a:lstStyle/>
                    <a:p>
                      <a:pPr algn="ctr" fontAlgn="b"/>
                      <a:r>
                        <a:rPr lang="pl-PL" sz="1800" u="none" strike="noStrike" dirty="0">
                          <a:effectLst/>
                        </a:rPr>
                        <a:t>K</a:t>
                      </a:r>
                      <a:endParaRPr lang="pl-PL" sz="18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25000"/>
                      </a:schemeClr>
                    </a:solidFill>
                  </a:tcPr>
                </a:tc>
                <a:tc>
                  <a:txBody>
                    <a:bodyPr/>
                    <a:lstStyle/>
                    <a:p>
                      <a:pPr algn="l" fontAlgn="b"/>
                      <a:r>
                        <a:rPr lang="pl-PL" sz="1800" u="none" strike="noStrike" dirty="0">
                          <a:effectLst/>
                        </a:rPr>
                        <a:t>Control</a:t>
                      </a:r>
                      <a:endParaRPr lang="pl-PL" sz="18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25000"/>
                      </a:schemeClr>
                    </a:solidFill>
                  </a:tcPr>
                </a:tc>
                <a:tc>
                  <a:txBody>
                    <a:bodyPr/>
                    <a:lstStyle/>
                    <a:p>
                      <a:pPr algn="r" fontAlgn="b"/>
                      <a:r>
                        <a:rPr lang="pl-PL" sz="1800" u="none" strike="noStrike" dirty="0">
                          <a:effectLst/>
                        </a:rPr>
                        <a:t>1763</a:t>
                      </a:r>
                      <a:endParaRPr lang="pl-PL" sz="18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25000"/>
                      </a:schemeClr>
                    </a:solidFill>
                  </a:tcPr>
                </a:tc>
                <a:tc rowSpan="2">
                  <a:txBody>
                    <a:bodyPr/>
                    <a:lstStyle/>
                    <a:p>
                      <a:pPr algn="ctr" fontAlgn="b"/>
                      <a:r>
                        <a:rPr lang="pl-PL" sz="1800" u="none" strike="noStrike" dirty="0">
                          <a:effectLst/>
                        </a:rPr>
                        <a:t>0.62</a:t>
                      </a:r>
                      <a:endParaRPr lang="pl-PL" sz="18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25000"/>
                      </a:schemeClr>
                    </a:solidFill>
                  </a:tcPr>
                </a:tc>
                <a:extLst>
                  <a:ext uri="{0D108BD9-81ED-4DB2-BD59-A6C34878D82A}">
                    <a16:rowId xmlns:a16="http://schemas.microsoft.com/office/drawing/2014/main" val="1050321356"/>
                  </a:ext>
                </a:extLst>
              </a:tr>
              <a:tr h="295144">
                <a:tc vMerge="1">
                  <a:txBody>
                    <a:bodyPr/>
                    <a:lstStyle/>
                    <a:p>
                      <a:endParaRPr lang="pl-PL"/>
                    </a:p>
                  </a:txBody>
                  <a:tcPr/>
                </a:tc>
                <a:tc>
                  <a:txBody>
                    <a:bodyPr/>
                    <a:lstStyle/>
                    <a:p>
                      <a:pPr algn="l" fontAlgn="b"/>
                      <a:r>
                        <a:rPr lang="pl-PL" sz="1800" u="none" strike="noStrike" dirty="0" err="1">
                          <a:effectLst/>
                        </a:rPr>
                        <a:t>Study</a:t>
                      </a:r>
                      <a:endParaRPr lang="pl-PL" sz="18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25000"/>
                      </a:schemeClr>
                    </a:solidFill>
                  </a:tcPr>
                </a:tc>
                <a:tc>
                  <a:txBody>
                    <a:bodyPr/>
                    <a:lstStyle/>
                    <a:p>
                      <a:pPr algn="r" fontAlgn="b"/>
                      <a:r>
                        <a:rPr lang="pl-PL" sz="1800" u="none" strike="noStrike" dirty="0">
                          <a:effectLst/>
                        </a:rPr>
                        <a:t>1739</a:t>
                      </a:r>
                      <a:endParaRPr lang="pl-PL" sz="18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25000"/>
                      </a:schemeClr>
                    </a:solidFill>
                  </a:tcPr>
                </a:tc>
                <a:tc vMerge="1">
                  <a:txBody>
                    <a:bodyPr/>
                    <a:lstStyle/>
                    <a:p>
                      <a:endParaRPr lang="pl-PL"/>
                    </a:p>
                  </a:txBody>
                  <a:tcPr/>
                </a:tc>
                <a:extLst>
                  <a:ext uri="{0D108BD9-81ED-4DB2-BD59-A6C34878D82A}">
                    <a16:rowId xmlns:a16="http://schemas.microsoft.com/office/drawing/2014/main" val="238164075"/>
                  </a:ext>
                </a:extLst>
              </a:tr>
              <a:tr h="284132">
                <a:tc rowSpan="2">
                  <a:txBody>
                    <a:bodyPr/>
                    <a:lstStyle/>
                    <a:p>
                      <a:pPr algn="ctr" fontAlgn="b"/>
                      <a:r>
                        <a:rPr lang="pl-PL" sz="1800" u="none" strike="noStrike" dirty="0">
                          <a:effectLst/>
                        </a:rPr>
                        <a:t>Li</a:t>
                      </a:r>
                      <a:endParaRPr lang="pl-PL" sz="18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50000"/>
                      </a:schemeClr>
                    </a:solidFill>
                  </a:tcPr>
                </a:tc>
                <a:tc>
                  <a:txBody>
                    <a:bodyPr/>
                    <a:lstStyle/>
                    <a:p>
                      <a:pPr algn="l" fontAlgn="b"/>
                      <a:r>
                        <a:rPr lang="pl-PL" sz="1800" u="none" strike="noStrike" dirty="0">
                          <a:effectLst/>
                        </a:rPr>
                        <a:t>Control</a:t>
                      </a:r>
                      <a:endParaRPr lang="pl-PL" sz="18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50000"/>
                      </a:schemeClr>
                    </a:solidFill>
                  </a:tcPr>
                </a:tc>
                <a:tc>
                  <a:txBody>
                    <a:bodyPr/>
                    <a:lstStyle/>
                    <a:p>
                      <a:pPr algn="r" fontAlgn="b"/>
                      <a:r>
                        <a:rPr lang="pl-PL" sz="1800" u="none" strike="noStrike" dirty="0">
                          <a:effectLst/>
                        </a:rPr>
                        <a:t>1.13</a:t>
                      </a:r>
                      <a:endParaRPr lang="pl-PL" sz="18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50000"/>
                      </a:schemeClr>
                    </a:solidFill>
                  </a:tcPr>
                </a:tc>
                <a:tc rowSpan="2">
                  <a:txBody>
                    <a:bodyPr/>
                    <a:lstStyle/>
                    <a:p>
                      <a:pPr marL="0" algn="ctr" defTabSz="457200" rtl="0" eaLnBrk="1" fontAlgn="b" latinLnBrk="0" hangingPunct="1"/>
                      <a:r>
                        <a:rPr lang="pl-PL" sz="1800" u="none" strike="noStrike" kern="1200" dirty="0">
                          <a:ln>
                            <a:solidFill>
                              <a:schemeClr val="bg1"/>
                            </a:solidFill>
                          </a:ln>
                          <a:solidFill>
                            <a:sysClr val="windowText" lastClr="000000"/>
                          </a:solidFill>
                          <a:effectLst/>
                          <a:latin typeface="+mn-lt"/>
                          <a:ea typeface="+mn-ea"/>
                          <a:cs typeface="+mn-cs"/>
                        </a:rPr>
                        <a:t>0.04</a:t>
                      </a: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extLst>
                  <a:ext uri="{0D108BD9-81ED-4DB2-BD59-A6C34878D82A}">
                    <a16:rowId xmlns:a16="http://schemas.microsoft.com/office/drawing/2014/main" val="4168280890"/>
                  </a:ext>
                </a:extLst>
              </a:tr>
              <a:tr h="295144">
                <a:tc vMerge="1">
                  <a:txBody>
                    <a:bodyPr/>
                    <a:lstStyle/>
                    <a:p>
                      <a:endParaRPr lang="pl-PL"/>
                    </a:p>
                  </a:txBody>
                  <a:tcPr/>
                </a:tc>
                <a:tc>
                  <a:txBody>
                    <a:bodyPr/>
                    <a:lstStyle/>
                    <a:p>
                      <a:pPr algn="l" fontAlgn="b"/>
                      <a:r>
                        <a:rPr lang="pl-PL" sz="1800" u="none" strike="noStrike" dirty="0" err="1">
                          <a:effectLst/>
                        </a:rPr>
                        <a:t>Study</a:t>
                      </a:r>
                      <a:endParaRPr lang="pl-PL" sz="18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50000"/>
                      </a:schemeClr>
                    </a:solidFill>
                  </a:tcPr>
                </a:tc>
                <a:tc>
                  <a:txBody>
                    <a:bodyPr/>
                    <a:lstStyle/>
                    <a:p>
                      <a:pPr algn="r" fontAlgn="b"/>
                      <a:r>
                        <a:rPr lang="pl-PL" sz="1800" u="none" strike="noStrike" dirty="0">
                          <a:effectLst/>
                        </a:rPr>
                        <a:t>0.74</a:t>
                      </a:r>
                      <a:endParaRPr lang="pl-PL" sz="18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50000"/>
                      </a:schemeClr>
                    </a:solidFill>
                  </a:tcPr>
                </a:tc>
                <a:tc vMerge="1">
                  <a:txBody>
                    <a:bodyPr/>
                    <a:lstStyle/>
                    <a:p>
                      <a:endParaRPr lang="pl-PL"/>
                    </a:p>
                  </a:txBody>
                  <a:tcPr/>
                </a:tc>
                <a:extLst>
                  <a:ext uri="{0D108BD9-81ED-4DB2-BD59-A6C34878D82A}">
                    <a16:rowId xmlns:a16="http://schemas.microsoft.com/office/drawing/2014/main" val="3330245955"/>
                  </a:ext>
                </a:extLst>
              </a:tr>
              <a:tr h="284132">
                <a:tc rowSpan="2">
                  <a:txBody>
                    <a:bodyPr/>
                    <a:lstStyle/>
                    <a:p>
                      <a:pPr algn="ctr" fontAlgn="b"/>
                      <a:r>
                        <a:rPr lang="pl-PL" sz="1800" u="none" strike="noStrike" dirty="0">
                          <a:effectLst/>
                        </a:rPr>
                        <a:t>Li (No </a:t>
                      </a:r>
                      <a:r>
                        <a:rPr lang="pl-PL" sz="1800" u="none" strike="noStrike" dirty="0" err="1">
                          <a:effectLst/>
                        </a:rPr>
                        <a:t>Gas</a:t>
                      </a:r>
                      <a:r>
                        <a:rPr lang="pl-PL" sz="1800" u="none" strike="noStrike" dirty="0">
                          <a:effectLst/>
                        </a:rPr>
                        <a:t>)</a:t>
                      </a:r>
                      <a:endParaRPr lang="pl-PL" sz="18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25000"/>
                      </a:schemeClr>
                    </a:solidFill>
                  </a:tcPr>
                </a:tc>
                <a:tc>
                  <a:txBody>
                    <a:bodyPr/>
                    <a:lstStyle/>
                    <a:p>
                      <a:pPr algn="l" fontAlgn="b"/>
                      <a:r>
                        <a:rPr lang="pl-PL" sz="1800" u="none" strike="noStrike" dirty="0">
                          <a:effectLst/>
                        </a:rPr>
                        <a:t>Control</a:t>
                      </a:r>
                      <a:endParaRPr lang="pl-PL" sz="18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25000"/>
                      </a:schemeClr>
                    </a:solidFill>
                  </a:tcPr>
                </a:tc>
                <a:tc>
                  <a:txBody>
                    <a:bodyPr/>
                    <a:lstStyle/>
                    <a:p>
                      <a:pPr algn="r" fontAlgn="b"/>
                      <a:r>
                        <a:rPr lang="pl-PL" sz="1800" u="none" strike="noStrike" dirty="0">
                          <a:effectLst/>
                        </a:rPr>
                        <a:t>0.96</a:t>
                      </a:r>
                      <a:endParaRPr lang="pl-PL" sz="18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25000"/>
                      </a:schemeClr>
                    </a:solidFill>
                  </a:tcPr>
                </a:tc>
                <a:tc rowSpan="2">
                  <a:txBody>
                    <a:bodyPr/>
                    <a:lstStyle/>
                    <a:p>
                      <a:pPr algn="ctr" fontAlgn="b"/>
                      <a:r>
                        <a:rPr lang="pl-PL" sz="1800" u="none" strike="noStrike" dirty="0">
                          <a:ln>
                            <a:solidFill>
                              <a:schemeClr val="bg1"/>
                            </a:solidFill>
                          </a:ln>
                          <a:solidFill>
                            <a:sysClr val="windowText" lastClr="000000"/>
                          </a:solidFill>
                          <a:effectLst/>
                        </a:rPr>
                        <a:t>0.04</a:t>
                      </a:r>
                      <a:endParaRPr lang="pl-PL" sz="1800" b="0" i="0" u="none" strike="noStrike" dirty="0">
                        <a:ln>
                          <a:solidFill>
                            <a:schemeClr val="bg1"/>
                          </a:solidFill>
                        </a:ln>
                        <a:solidFill>
                          <a:sysClr val="windowText" lastClr="000000"/>
                        </a:solidFill>
                        <a:effectLst/>
                        <a:latin typeface="Calibri" panose="020F0502020204030204" pitchFamily="34" charset="0"/>
                      </a:endParaRP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extLst>
                  <a:ext uri="{0D108BD9-81ED-4DB2-BD59-A6C34878D82A}">
                    <a16:rowId xmlns:a16="http://schemas.microsoft.com/office/drawing/2014/main" val="3218977959"/>
                  </a:ext>
                </a:extLst>
              </a:tr>
              <a:tr h="295144">
                <a:tc vMerge="1">
                  <a:txBody>
                    <a:bodyPr/>
                    <a:lstStyle/>
                    <a:p>
                      <a:endParaRPr lang="pl-PL"/>
                    </a:p>
                  </a:txBody>
                  <a:tcPr/>
                </a:tc>
                <a:tc>
                  <a:txBody>
                    <a:bodyPr/>
                    <a:lstStyle/>
                    <a:p>
                      <a:pPr algn="l" fontAlgn="b"/>
                      <a:r>
                        <a:rPr lang="pl-PL" sz="1800" u="none" strike="noStrike">
                          <a:effectLst/>
                        </a:rPr>
                        <a:t>Study</a:t>
                      </a:r>
                      <a:endParaRPr lang="pl-PL" sz="18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25000"/>
                      </a:schemeClr>
                    </a:solidFill>
                  </a:tcPr>
                </a:tc>
                <a:tc>
                  <a:txBody>
                    <a:bodyPr/>
                    <a:lstStyle/>
                    <a:p>
                      <a:pPr algn="r" fontAlgn="b"/>
                      <a:r>
                        <a:rPr lang="pl-PL" sz="1800" u="none" strike="noStrike" dirty="0">
                          <a:effectLst/>
                        </a:rPr>
                        <a:t>0.65</a:t>
                      </a:r>
                      <a:endParaRPr lang="pl-PL" sz="18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25000"/>
                      </a:schemeClr>
                    </a:solidFill>
                  </a:tcPr>
                </a:tc>
                <a:tc vMerge="1">
                  <a:txBody>
                    <a:bodyPr/>
                    <a:lstStyle/>
                    <a:p>
                      <a:endParaRPr lang="pl-PL"/>
                    </a:p>
                  </a:txBody>
                  <a:tcPr/>
                </a:tc>
                <a:extLst>
                  <a:ext uri="{0D108BD9-81ED-4DB2-BD59-A6C34878D82A}">
                    <a16:rowId xmlns:a16="http://schemas.microsoft.com/office/drawing/2014/main" val="2810478060"/>
                  </a:ext>
                </a:extLst>
              </a:tr>
              <a:tr h="284132">
                <a:tc rowSpan="2">
                  <a:txBody>
                    <a:bodyPr/>
                    <a:lstStyle/>
                    <a:p>
                      <a:pPr algn="ctr" fontAlgn="b"/>
                      <a:r>
                        <a:rPr lang="pl-PL" sz="1800" u="none" strike="noStrike" dirty="0">
                          <a:effectLst/>
                        </a:rPr>
                        <a:t>Mg</a:t>
                      </a:r>
                      <a:endParaRPr lang="pl-PL" sz="18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50000"/>
                      </a:schemeClr>
                    </a:solidFill>
                  </a:tcPr>
                </a:tc>
                <a:tc>
                  <a:txBody>
                    <a:bodyPr/>
                    <a:lstStyle/>
                    <a:p>
                      <a:pPr algn="l" fontAlgn="b"/>
                      <a:r>
                        <a:rPr lang="pl-PL" sz="1800" u="none" strike="noStrike">
                          <a:effectLst/>
                        </a:rPr>
                        <a:t>Control</a:t>
                      </a:r>
                      <a:endParaRPr lang="pl-PL" sz="18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50000"/>
                      </a:schemeClr>
                    </a:solidFill>
                  </a:tcPr>
                </a:tc>
                <a:tc>
                  <a:txBody>
                    <a:bodyPr/>
                    <a:lstStyle/>
                    <a:p>
                      <a:pPr algn="r" fontAlgn="b"/>
                      <a:r>
                        <a:rPr lang="pl-PL" sz="1800" u="none" strike="noStrike" dirty="0">
                          <a:effectLst/>
                        </a:rPr>
                        <a:t>33736</a:t>
                      </a:r>
                      <a:endParaRPr lang="pl-PL" sz="18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50000"/>
                      </a:schemeClr>
                    </a:solidFill>
                  </a:tcPr>
                </a:tc>
                <a:tc rowSpan="2">
                  <a:txBody>
                    <a:bodyPr/>
                    <a:lstStyle/>
                    <a:p>
                      <a:pPr algn="ctr" fontAlgn="b"/>
                      <a:r>
                        <a:rPr lang="pl-PL" sz="1800" u="none" strike="noStrike" dirty="0">
                          <a:effectLst/>
                        </a:rPr>
                        <a:t>0.28</a:t>
                      </a:r>
                      <a:endParaRPr lang="pl-PL" sz="18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50000"/>
                      </a:schemeClr>
                    </a:solidFill>
                  </a:tcPr>
                </a:tc>
                <a:extLst>
                  <a:ext uri="{0D108BD9-81ED-4DB2-BD59-A6C34878D82A}">
                    <a16:rowId xmlns:a16="http://schemas.microsoft.com/office/drawing/2014/main" val="3256350778"/>
                  </a:ext>
                </a:extLst>
              </a:tr>
              <a:tr h="295144">
                <a:tc vMerge="1">
                  <a:txBody>
                    <a:bodyPr/>
                    <a:lstStyle/>
                    <a:p>
                      <a:endParaRPr lang="pl-PL"/>
                    </a:p>
                  </a:txBody>
                  <a:tcPr/>
                </a:tc>
                <a:tc>
                  <a:txBody>
                    <a:bodyPr/>
                    <a:lstStyle/>
                    <a:p>
                      <a:pPr algn="l" fontAlgn="b"/>
                      <a:r>
                        <a:rPr lang="pl-PL" sz="1800" u="none" strike="noStrike" dirty="0" err="1">
                          <a:effectLst/>
                        </a:rPr>
                        <a:t>Study</a:t>
                      </a:r>
                      <a:endParaRPr lang="pl-PL" sz="18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50000"/>
                      </a:schemeClr>
                    </a:solidFill>
                  </a:tcPr>
                </a:tc>
                <a:tc>
                  <a:txBody>
                    <a:bodyPr/>
                    <a:lstStyle/>
                    <a:p>
                      <a:pPr algn="r" fontAlgn="b"/>
                      <a:r>
                        <a:rPr lang="pl-PL" sz="1800" u="none" strike="noStrike" dirty="0">
                          <a:effectLst/>
                        </a:rPr>
                        <a:t>34940</a:t>
                      </a:r>
                      <a:endParaRPr lang="pl-PL" sz="18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50000"/>
                      </a:schemeClr>
                    </a:solidFill>
                  </a:tcPr>
                </a:tc>
                <a:tc vMerge="1">
                  <a:txBody>
                    <a:bodyPr/>
                    <a:lstStyle/>
                    <a:p>
                      <a:endParaRPr lang="pl-PL"/>
                    </a:p>
                  </a:txBody>
                  <a:tcPr/>
                </a:tc>
                <a:extLst>
                  <a:ext uri="{0D108BD9-81ED-4DB2-BD59-A6C34878D82A}">
                    <a16:rowId xmlns:a16="http://schemas.microsoft.com/office/drawing/2014/main" val="2549561821"/>
                  </a:ext>
                </a:extLst>
              </a:tr>
              <a:tr h="284132">
                <a:tc rowSpan="2">
                  <a:txBody>
                    <a:bodyPr/>
                    <a:lstStyle/>
                    <a:p>
                      <a:pPr algn="ctr" fontAlgn="b"/>
                      <a:r>
                        <a:rPr lang="pl-PL" sz="1800" u="none" strike="noStrike" dirty="0">
                          <a:effectLst/>
                        </a:rPr>
                        <a:t>Mn</a:t>
                      </a:r>
                      <a:endParaRPr lang="pl-PL" sz="18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25000"/>
                      </a:schemeClr>
                    </a:solidFill>
                  </a:tcPr>
                </a:tc>
                <a:tc>
                  <a:txBody>
                    <a:bodyPr/>
                    <a:lstStyle/>
                    <a:p>
                      <a:pPr algn="l" fontAlgn="b"/>
                      <a:r>
                        <a:rPr lang="pl-PL" sz="1800" u="none" strike="noStrike" dirty="0">
                          <a:effectLst/>
                        </a:rPr>
                        <a:t>Control</a:t>
                      </a:r>
                      <a:endParaRPr lang="pl-PL" sz="18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25000"/>
                      </a:schemeClr>
                    </a:solidFill>
                  </a:tcPr>
                </a:tc>
                <a:tc>
                  <a:txBody>
                    <a:bodyPr/>
                    <a:lstStyle/>
                    <a:p>
                      <a:pPr algn="r" fontAlgn="b"/>
                      <a:r>
                        <a:rPr lang="pl-PL" sz="1800" u="none" strike="noStrike" dirty="0">
                          <a:effectLst/>
                        </a:rPr>
                        <a:t>7.1</a:t>
                      </a:r>
                      <a:endParaRPr lang="pl-PL" sz="18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25000"/>
                      </a:schemeClr>
                    </a:solidFill>
                  </a:tcPr>
                </a:tc>
                <a:tc rowSpan="2">
                  <a:txBody>
                    <a:bodyPr/>
                    <a:lstStyle/>
                    <a:p>
                      <a:pPr algn="ctr" fontAlgn="b"/>
                      <a:r>
                        <a:rPr lang="pl-PL" sz="1800" u="none" strike="noStrike" dirty="0">
                          <a:ln>
                            <a:solidFill>
                              <a:schemeClr val="bg1"/>
                            </a:solidFill>
                          </a:ln>
                          <a:solidFill>
                            <a:sysClr val="windowText" lastClr="000000"/>
                          </a:solidFill>
                          <a:effectLst/>
                        </a:rPr>
                        <a:t>&lt;&lt;0.05</a:t>
                      </a:r>
                      <a:endParaRPr lang="pl-PL" sz="1800" b="0" i="0" u="none" strike="noStrike" dirty="0">
                        <a:ln>
                          <a:solidFill>
                            <a:schemeClr val="bg1"/>
                          </a:solidFill>
                        </a:ln>
                        <a:solidFill>
                          <a:sysClr val="windowText" lastClr="000000"/>
                        </a:solidFill>
                        <a:effectLst/>
                        <a:latin typeface="Calibri" panose="020F0502020204030204" pitchFamily="34" charset="0"/>
                      </a:endParaRP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extLst>
                  <a:ext uri="{0D108BD9-81ED-4DB2-BD59-A6C34878D82A}">
                    <a16:rowId xmlns:a16="http://schemas.microsoft.com/office/drawing/2014/main" val="2952262329"/>
                  </a:ext>
                </a:extLst>
              </a:tr>
              <a:tr h="295144">
                <a:tc vMerge="1">
                  <a:txBody>
                    <a:bodyPr/>
                    <a:lstStyle/>
                    <a:p>
                      <a:endParaRPr lang="pl-PL"/>
                    </a:p>
                  </a:txBody>
                  <a:tcPr/>
                </a:tc>
                <a:tc>
                  <a:txBody>
                    <a:bodyPr/>
                    <a:lstStyle/>
                    <a:p>
                      <a:pPr algn="l" fontAlgn="b"/>
                      <a:r>
                        <a:rPr lang="pl-PL" sz="1800" u="none" strike="noStrike">
                          <a:effectLst/>
                        </a:rPr>
                        <a:t>Study</a:t>
                      </a:r>
                      <a:endParaRPr lang="pl-PL" sz="18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25000"/>
                      </a:schemeClr>
                    </a:solidFill>
                  </a:tcPr>
                </a:tc>
                <a:tc>
                  <a:txBody>
                    <a:bodyPr/>
                    <a:lstStyle/>
                    <a:p>
                      <a:pPr algn="r" fontAlgn="b"/>
                      <a:r>
                        <a:rPr lang="pl-PL" sz="1800" u="none" strike="noStrike" dirty="0">
                          <a:effectLst/>
                        </a:rPr>
                        <a:t>5.7</a:t>
                      </a:r>
                      <a:endParaRPr lang="pl-PL" sz="18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25000"/>
                      </a:schemeClr>
                    </a:solidFill>
                  </a:tcPr>
                </a:tc>
                <a:tc vMerge="1">
                  <a:txBody>
                    <a:bodyPr/>
                    <a:lstStyle/>
                    <a:p>
                      <a:endParaRPr lang="pl-PL"/>
                    </a:p>
                  </a:txBody>
                  <a:tcPr/>
                </a:tc>
                <a:extLst>
                  <a:ext uri="{0D108BD9-81ED-4DB2-BD59-A6C34878D82A}">
                    <a16:rowId xmlns:a16="http://schemas.microsoft.com/office/drawing/2014/main" val="1762250664"/>
                  </a:ext>
                </a:extLst>
              </a:tr>
              <a:tr h="284132">
                <a:tc rowSpan="2">
                  <a:txBody>
                    <a:bodyPr/>
                    <a:lstStyle/>
                    <a:p>
                      <a:pPr algn="ctr" fontAlgn="b"/>
                      <a:r>
                        <a:rPr lang="pl-PL" sz="1800" u="none" strike="noStrike" dirty="0">
                          <a:effectLst/>
                        </a:rPr>
                        <a:t>Mo</a:t>
                      </a:r>
                      <a:endParaRPr lang="pl-PL" sz="18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50000"/>
                      </a:schemeClr>
                    </a:solidFill>
                  </a:tcPr>
                </a:tc>
                <a:tc>
                  <a:txBody>
                    <a:bodyPr/>
                    <a:lstStyle/>
                    <a:p>
                      <a:pPr algn="l" fontAlgn="b"/>
                      <a:r>
                        <a:rPr lang="pl-PL" sz="1800" u="none" strike="noStrike" dirty="0">
                          <a:effectLst/>
                        </a:rPr>
                        <a:t>Control</a:t>
                      </a:r>
                      <a:endParaRPr lang="pl-PL" sz="18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50000"/>
                      </a:schemeClr>
                    </a:solidFill>
                  </a:tcPr>
                </a:tc>
                <a:tc>
                  <a:txBody>
                    <a:bodyPr/>
                    <a:lstStyle/>
                    <a:p>
                      <a:pPr algn="r" fontAlgn="b"/>
                      <a:r>
                        <a:rPr lang="pl-PL" sz="1800" u="none" strike="noStrike" dirty="0">
                          <a:effectLst/>
                        </a:rPr>
                        <a:t>0.49</a:t>
                      </a:r>
                      <a:endParaRPr lang="pl-PL" sz="18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50000"/>
                      </a:schemeClr>
                    </a:solidFill>
                  </a:tcPr>
                </a:tc>
                <a:tc rowSpan="2">
                  <a:txBody>
                    <a:bodyPr/>
                    <a:lstStyle/>
                    <a:p>
                      <a:pPr algn="ctr" fontAlgn="b"/>
                      <a:r>
                        <a:rPr lang="pl-PL" sz="1800" u="none" strike="noStrike" dirty="0">
                          <a:effectLst/>
                        </a:rPr>
                        <a:t>0.63</a:t>
                      </a:r>
                      <a:endParaRPr lang="pl-PL" sz="18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50000"/>
                      </a:schemeClr>
                    </a:solidFill>
                  </a:tcPr>
                </a:tc>
                <a:extLst>
                  <a:ext uri="{0D108BD9-81ED-4DB2-BD59-A6C34878D82A}">
                    <a16:rowId xmlns:a16="http://schemas.microsoft.com/office/drawing/2014/main" val="1902879142"/>
                  </a:ext>
                </a:extLst>
              </a:tr>
              <a:tr h="295144">
                <a:tc vMerge="1">
                  <a:txBody>
                    <a:bodyPr/>
                    <a:lstStyle/>
                    <a:p>
                      <a:endParaRPr lang="pl-PL"/>
                    </a:p>
                  </a:txBody>
                  <a:tcPr/>
                </a:tc>
                <a:tc>
                  <a:txBody>
                    <a:bodyPr/>
                    <a:lstStyle/>
                    <a:p>
                      <a:pPr algn="l" fontAlgn="b"/>
                      <a:r>
                        <a:rPr lang="pl-PL" sz="1800" u="none" strike="noStrike">
                          <a:effectLst/>
                        </a:rPr>
                        <a:t>Study</a:t>
                      </a:r>
                      <a:endParaRPr lang="pl-PL" sz="18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50000"/>
                      </a:schemeClr>
                    </a:solidFill>
                  </a:tcPr>
                </a:tc>
                <a:tc>
                  <a:txBody>
                    <a:bodyPr/>
                    <a:lstStyle/>
                    <a:p>
                      <a:pPr algn="r" fontAlgn="b"/>
                      <a:r>
                        <a:rPr lang="pl-PL" sz="1800" u="none" strike="noStrike" dirty="0">
                          <a:effectLst/>
                        </a:rPr>
                        <a:t>0.51</a:t>
                      </a:r>
                      <a:endParaRPr lang="pl-PL" sz="18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50000"/>
                      </a:schemeClr>
                    </a:solidFill>
                  </a:tcPr>
                </a:tc>
                <a:tc vMerge="1">
                  <a:txBody>
                    <a:bodyPr/>
                    <a:lstStyle/>
                    <a:p>
                      <a:endParaRPr lang="pl-PL"/>
                    </a:p>
                  </a:txBody>
                  <a:tcPr/>
                </a:tc>
                <a:extLst>
                  <a:ext uri="{0D108BD9-81ED-4DB2-BD59-A6C34878D82A}">
                    <a16:rowId xmlns:a16="http://schemas.microsoft.com/office/drawing/2014/main" val="2415444663"/>
                  </a:ext>
                </a:extLst>
              </a:tr>
            </a:tbl>
          </a:graphicData>
        </a:graphic>
      </p:graphicFrame>
      <p:graphicFrame>
        <p:nvGraphicFramePr>
          <p:cNvPr id="10" name="Tabela 9">
            <a:extLst>
              <a:ext uri="{FF2B5EF4-FFF2-40B4-BE49-F238E27FC236}">
                <a16:creationId xmlns:a16="http://schemas.microsoft.com/office/drawing/2014/main" id="{1F1EBB1F-261F-E561-06DD-7E61B0317C05}"/>
              </a:ext>
            </a:extLst>
          </p:cNvPr>
          <p:cNvGraphicFramePr>
            <a:graphicFrameLocks noGrp="1"/>
          </p:cNvGraphicFramePr>
          <p:nvPr>
            <p:extLst>
              <p:ext uri="{D42A27DB-BD31-4B8C-83A1-F6EECF244321}">
                <p14:modId xmlns:p14="http://schemas.microsoft.com/office/powerpoint/2010/main" val="2917160937"/>
              </p:ext>
            </p:extLst>
          </p:nvPr>
        </p:nvGraphicFramePr>
        <p:xfrm>
          <a:off x="7906866" y="1818734"/>
          <a:ext cx="3917576" cy="4853439"/>
        </p:xfrm>
        <a:graphic>
          <a:graphicData uri="http://schemas.openxmlformats.org/drawingml/2006/table">
            <a:tbl>
              <a:tblPr firstRow="1" firstCol="1" bandRow="1">
                <a:tableStyleId>{125E5076-3810-47DD-B79F-674D7AD40C01}</a:tableStyleId>
              </a:tblPr>
              <a:tblGrid>
                <a:gridCol w="851651">
                  <a:extLst>
                    <a:ext uri="{9D8B030D-6E8A-4147-A177-3AD203B41FA5}">
                      <a16:colId xmlns:a16="http://schemas.microsoft.com/office/drawing/2014/main" val="1304009994"/>
                    </a:ext>
                  </a:extLst>
                </a:gridCol>
                <a:gridCol w="851647">
                  <a:extLst>
                    <a:ext uri="{9D8B030D-6E8A-4147-A177-3AD203B41FA5}">
                      <a16:colId xmlns:a16="http://schemas.microsoft.com/office/drawing/2014/main" val="3695241437"/>
                    </a:ext>
                  </a:extLst>
                </a:gridCol>
                <a:gridCol w="1234884">
                  <a:extLst>
                    <a:ext uri="{9D8B030D-6E8A-4147-A177-3AD203B41FA5}">
                      <a16:colId xmlns:a16="http://schemas.microsoft.com/office/drawing/2014/main" val="316095023"/>
                    </a:ext>
                  </a:extLst>
                </a:gridCol>
                <a:gridCol w="979394">
                  <a:extLst>
                    <a:ext uri="{9D8B030D-6E8A-4147-A177-3AD203B41FA5}">
                      <a16:colId xmlns:a16="http://schemas.microsoft.com/office/drawing/2014/main" val="1233864886"/>
                    </a:ext>
                  </a:extLst>
                </a:gridCol>
              </a:tblGrid>
              <a:tr h="550083">
                <a:tc>
                  <a:txBody>
                    <a:bodyPr/>
                    <a:lstStyle/>
                    <a:p>
                      <a:pPr algn="ctr" fontAlgn="t"/>
                      <a:r>
                        <a:rPr lang="pl-PL" sz="1800" u="none" strike="noStrike" dirty="0">
                          <a:effectLst/>
                        </a:rPr>
                        <a:t>Metal</a:t>
                      </a:r>
                      <a:endParaRPr lang="pl-PL" sz="1800" b="1" i="0" u="none" strike="noStrike" dirty="0">
                        <a:solidFill>
                          <a:srgbClr val="000000"/>
                        </a:solidFill>
                        <a:effectLst/>
                        <a:latin typeface="Calibri" panose="020F0502020204030204" pitchFamily="34" charset="0"/>
                      </a:endParaRPr>
                    </a:p>
                  </a:txBody>
                  <a:tcPr marL="9525" marR="9525" marT="9525" marB="0">
                    <a:lnB w="12700" cap="flat" cmpd="sng" algn="ctr">
                      <a:solidFill>
                        <a:schemeClr val="bg1"/>
                      </a:solidFill>
                      <a:prstDash val="solid"/>
                      <a:round/>
                      <a:headEnd type="none" w="med" len="med"/>
                      <a:tailEnd type="none" w="med" len="med"/>
                    </a:lnB>
                  </a:tcPr>
                </a:tc>
                <a:tc>
                  <a:txBody>
                    <a:bodyPr/>
                    <a:lstStyle/>
                    <a:p>
                      <a:pPr algn="ctr" fontAlgn="t"/>
                      <a:r>
                        <a:rPr lang="pl-PL" sz="1800" u="none" strike="noStrike" dirty="0">
                          <a:effectLst/>
                        </a:rPr>
                        <a:t>Typ</a:t>
                      </a:r>
                      <a:endParaRPr lang="pl-PL" sz="1800" b="1" i="0" u="none" strike="noStrike" dirty="0">
                        <a:solidFill>
                          <a:srgbClr val="000000"/>
                        </a:solidFill>
                        <a:effectLst/>
                        <a:latin typeface="Calibri" panose="020F0502020204030204" pitchFamily="34" charset="0"/>
                      </a:endParaRPr>
                    </a:p>
                  </a:txBody>
                  <a:tcPr marL="9525" marR="9525" marT="9525" marB="0">
                    <a:lnB w="12700" cap="flat" cmpd="sng" algn="ctr">
                      <a:solidFill>
                        <a:schemeClr val="bg1"/>
                      </a:solidFill>
                      <a:prstDash val="solid"/>
                      <a:round/>
                      <a:headEnd type="none" w="med" len="med"/>
                      <a:tailEnd type="none" w="med" len="med"/>
                    </a:lnB>
                  </a:tcP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lang="pl-PL" sz="1800" u="none" strike="noStrike" dirty="0">
                          <a:effectLst/>
                        </a:rPr>
                        <a:t>Mediana </a:t>
                      </a:r>
                      <a:r>
                        <a:rPr lang="pl-PL" sz="1800" b="1" i="0" u="none" strike="noStrike" dirty="0" err="1">
                          <a:solidFill>
                            <a:schemeClr val="tx1"/>
                          </a:solidFill>
                          <a:effectLst/>
                          <a:latin typeface="Calibri" panose="020F0502020204030204" pitchFamily="34" charset="0"/>
                        </a:rPr>
                        <a:t>ng</a:t>
                      </a:r>
                      <a:r>
                        <a:rPr lang="pl-PL" sz="1800" b="1" i="0" u="none" strike="noStrike" dirty="0">
                          <a:solidFill>
                            <a:schemeClr val="tx1"/>
                          </a:solidFill>
                          <a:effectLst/>
                          <a:latin typeface="Calibri" panose="020F0502020204030204" pitchFamily="34" charset="0"/>
                        </a:rPr>
                        <a:t>/ml</a:t>
                      </a:r>
                    </a:p>
                  </a:txBody>
                  <a:tcPr marL="9525" marR="9525" marT="9525" marB="0">
                    <a:lnB w="12700" cap="flat" cmpd="sng" algn="ctr">
                      <a:solidFill>
                        <a:schemeClr val="bg1"/>
                      </a:solidFill>
                      <a:prstDash val="solid"/>
                      <a:round/>
                      <a:headEnd type="none" w="med" len="med"/>
                      <a:tailEnd type="none" w="med" len="med"/>
                    </a:lnB>
                  </a:tcPr>
                </a:tc>
                <a:tc>
                  <a:txBody>
                    <a:bodyPr/>
                    <a:lstStyle/>
                    <a:p>
                      <a:pPr algn="ctr" fontAlgn="t"/>
                      <a:r>
                        <a:rPr lang="pl-PL" dirty="0"/>
                        <a:t>Mann-Whitney</a:t>
                      </a:r>
                    </a:p>
                    <a:p>
                      <a:pPr marL="0" marR="0" lvl="0" indent="0" algn="ctr" defTabSz="457200" rtl="0" eaLnBrk="1" fontAlgn="t" latinLnBrk="0" hangingPunct="1">
                        <a:lnSpc>
                          <a:spcPct val="100000"/>
                        </a:lnSpc>
                        <a:spcBef>
                          <a:spcPts val="0"/>
                        </a:spcBef>
                        <a:spcAft>
                          <a:spcPts val="0"/>
                        </a:spcAft>
                        <a:buClrTx/>
                        <a:buSzTx/>
                        <a:buFontTx/>
                        <a:buNone/>
                        <a:tabLst/>
                        <a:defRPr/>
                      </a:pPr>
                      <a:r>
                        <a:rPr lang="pl-PL" sz="1800" u="none" strike="noStrike" dirty="0">
                          <a:effectLst/>
                        </a:rPr>
                        <a:t>p-</a:t>
                      </a:r>
                      <a:r>
                        <a:rPr lang="pl-PL" sz="1800" u="none" strike="noStrike" dirty="0" err="1">
                          <a:effectLst/>
                        </a:rPr>
                        <a:t>value</a:t>
                      </a:r>
                      <a:endParaRPr lang="pl-PL" sz="1800" b="1" i="0" u="none" strike="noStrike" dirty="0">
                        <a:solidFill>
                          <a:srgbClr val="000000"/>
                        </a:solidFill>
                        <a:effectLst/>
                        <a:latin typeface="Calibri" panose="020F0502020204030204" pitchFamily="34" charset="0"/>
                      </a:endParaRPr>
                    </a:p>
                  </a:txBody>
                  <a:tcPr marL="9525" marR="9525" marT="9525" marB="0">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216136340"/>
                  </a:ext>
                </a:extLst>
              </a:tr>
              <a:tr h="282797">
                <a:tc rowSpan="2">
                  <a:txBody>
                    <a:bodyPr/>
                    <a:lstStyle/>
                    <a:p>
                      <a:pPr algn="ctr" fontAlgn="b"/>
                      <a:r>
                        <a:rPr lang="pl-PL" sz="1800" u="none" strike="noStrike" dirty="0">
                          <a:effectLst/>
                        </a:rPr>
                        <a:t>Na</a:t>
                      </a:r>
                      <a:endParaRPr lang="pl-PL" sz="18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50000"/>
                      </a:schemeClr>
                    </a:solidFill>
                  </a:tcPr>
                </a:tc>
                <a:tc>
                  <a:txBody>
                    <a:bodyPr/>
                    <a:lstStyle/>
                    <a:p>
                      <a:pPr algn="l" fontAlgn="b"/>
                      <a:r>
                        <a:rPr lang="pl-PL" sz="1800" u="none" strike="noStrike" dirty="0">
                          <a:effectLst/>
                        </a:rPr>
                        <a:t>Control</a:t>
                      </a:r>
                      <a:endParaRPr lang="pl-PL" sz="18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50000"/>
                      </a:schemeClr>
                    </a:solidFill>
                  </a:tcPr>
                </a:tc>
                <a:tc>
                  <a:txBody>
                    <a:bodyPr/>
                    <a:lstStyle/>
                    <a:p>
                      <a:pPr algn="r" fontAlgn="b"/>
                      <a:r>
                        <a:rPr lang="pl-PL" sz="1800" u="none" strike="noStrike" dirty="0">
                          <a:effectLst/>
                        </a:rPr>
                        <a:t>1882</a:t>
                      </a:r>
                      <a:endParaRPr lang="pl-PL" sz="18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50000"/>
                      </a:schemeClr>
                    </a:solidFill>
                  </a:tcPr>
                </a:tc>
                <a:tc rowSpan="2">
                  <a:txBody>
                    <a:bodyPr/>
                    <a:lstStyle/>
                    <a:p>
                      <a:pPr algn="ctr" fontAlgn="b"/>
                      <a:r>
                        <a:rPr lang="pl-PL" sz="1800" u="none" strike="noStrike" dirty="0">
                          <a:effectLst/>
                        </a:rPr>
                        <a:t>0.97</a:t>
                      </a:r>
                      <a:endParaRPr lang="pl-PL" sz="18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50000"/>
                      </a:schemeClr>
                    </a:solidFill>
                  </a:tcPr>
                </a:tc>
                <a:extLst>
                  <a:ext uri="{0D108BD9-81ED-4DB2-BD59-A6C34878D82A}">
                    <a16:rowId xmlns:a16="http://schemas.microsoft.com/office/drawing/2014/main" val="2109932752"/>
                  </a:ext>
                </a:extLst>
              </a:tr>
              <a:tr h="290577">
                <a:tc vMerge="1">
                  <a:txBody>
                    <a:bodyPr/>
                    <a:lstStyle/>
                    <a:p>
                      <a:endParaRPr lang="pl-PL"/>
                    </a:p>
                  </a:txBody>
                  <a:tcPr/>
                </a:tc>
                <a:tc>
                  <a:txBody>
                    <a:bodyPr/>
                    <a:lstStyle/>
                    <a:p>
                      <a:pPr algn="l" fontAlgn="b"/>
                      <a:r>
                        <a:rPr lang="pl-PL" sz="1800" u="none" strike="noStrike" dirty="0" err="1">
                          <a:effectLst/>
                        </a:rPr>
                        <a:t>Study</a:t>
                      </a:r>
                      <a:endParaRPr lang="pl-PL" sz="18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fontAlgn="b"/>
                      <a:r>
                        <a:rPr lang="pl-PL" sz="1800" u="none" strike="noStrike" dirty="0">
                          <a:effectLst/>
                        </a:rPr>
                        <a:t>1900</a:t>
                      </a:r>
                      <a:endParaRPr lang="pl-PL" sz="18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vMerge="1">
                  <a:txBody>
                    <a:bodyPr/>
                    <a:lstStyle/>
                    <a:p>
                      <a:endParaRPr lang="pl-PL"/>
                    </a:p>
                  </a:txBody>
                  <a:tcPr/>
                </a:tc>
                <a:extLst>
                  <a:ext uri="{0D108BD9-81ED-4DB2-BD59-A6C34878D82A}">
                    <a16:rowId xmlns:a16="http://schemas.microsoft.com/office/drawing/2014/main" val="416712821"/>
                  </a:ext>
                </a:extLst>
              </a:tr>
              <a:tr h="282797">
                <a:tc rowSpan="2">
                  <a:txBody>
                    <a:bodyPr/>
                    <a:lstStyle/>
                    <a:p>
                      <a:pPr algn="ctr" fontAlgn="b"/>
                      <a:r>
                        <a:rPr lang="pl-PL" sz="1800" u="none" strike="noStrike" dirty="0">
                          <a:effectLst/>
                        </a:rPr>
                        <a:t>Pb</a:t>
                      </a:r>
                      <a:endParaRPr lang="pl-PL" sz="18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25000"/>
                      </a:schemeClr>
                    </a:solidFill>
                  </a:tcPr>
                </a:tc>
                <a:tc>
                  <a:txBody>
                    <a:bodyPr/>
                    <a:lstStyle/>
                    <a:p>
                      <a:pPr algn="l" fontAlgn="b"/>
                      <a:r>
                        <a:rPr lang="pl-PL" sz="1800" u="none" strike="noStrike" dirty="0">
                          <a:effectLst/>
                        </a:rPr>
                        <a:t>Control</a:t>
                      </a:r>
                      <a:endParaRPr lang="pl-PL" sz="18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25000"/>
                      </a:schemeClr>
                    </a:solidFill>
                  </a:tcPr>
                </a:tc>
                <a:tc>
                  <a:txBody>
                    <a:bodyPr/>
                    <a:lstStyle/>
                    <a:p>
                      <a:pPr algn="r" fontAlgn="b"/>
                      <a:r>
                        <a:rPr lang="pl-PL" sz="1800" u="none" strike="noStrike" dirty="0">
                          <a:effectLst/>
                        </a:rPr>
                        <a:t>11</a:t>
                      </a:r>
                      <a:endParaRPr lang="pl-PL" sz="18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25000"/>
                      </a:schemeClr>
                    </a:solidFill>
                  </a:tcPr>
                </a:tc>
                <a:tc rowSpan="2">
                  <a:txBody>
                    <a:bodyPr/>
                    <a:lstStyle/>
                    <a:p>
                      <a:pPr algn="ctr" fontAlgn="b"/>
                      <a:r>
                        <a:rPr lang="pl-PL" sz="1800" u="none" strike="noStrike" dirty="0">
                          <a:effectLst/>
                        </a:rPr>
                        <a:t>0.50</a:t>
                      </a:r>
                      <a:endParaRPr lang="pl-PL" sz="18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25000"/>
                      </a:schemeClr>
                    </a:solidFill>
                  </a:tcPr>
                </a:tc>
                <a:extLst>
                  <a:ext uri="{0D108BD9-81ED-4DB2-BD59-A6C34878D82A}">
                    <a16:rowId xmlns:a16="http://schemas.microsoft.com/office/drawing/2014/main" val="991904547"/>
                  </a:ext>
                </a:extLst>
              </a:tr>
              <a:tr h="290577">
                <a:tc vMerge="1">
                  <a:txBody>
                    <a:bodyPr/>
                    <a:lstStyle/>
                    <a:p>
                      <a:endParaRPr lang="pl-PL"/>
                    </a:p>
                  </a:txBody>
                  <a:tcPr/>
                </a:tc>
                <a:tc>
                  <a:txBody>
                    <a:bodyPr/>
                    <a:lstStyle/>
                    <a:p>
                      <a:pPr algn="l" fontAlgn="b"/>
                      <a:r>
                        <a:rPr lang="pl-PL" sz="1800" u="none" strike="noStrike">
                          <a:effectLst/>
                        </a:rPr>
                        <a:t>Study</a:t>
                      </a:r>
                      <a:endParaRPr lang="pl-PL" sz="18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25000"/>
                      </a:schemeClr>
                    </a:solidFill>
                  </a:tcPr>
                </a:tc>
                <a:tc>
                  <a:txBody>
                    <a:bodyPr/>
                    <a:lstStyle/>
                    <a:p>
                      <a:pPr algn="r" fontAlgn="b"/>
                      <a:r>
                        <a:rPr lang="pl-PL" sz="1800" u="none" strike="noStrike" dirty="0">
                          <a:effectLst/>
                        </a:rPr>
                        <a:t>12</a:t>
                      </a:r>
                      <a:endParaRPr lang="pl-PL" sz="18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25000"/>
                      </a:schemeClr>
                    </a:solidFill>
                  </a:tcPr>
                </a:tc>
                <a:tc vMerge="1">
                  <a:txBody>
                    <a:bodyPr/>
                    <a:lstStyle/>
                    <a:p>
                      <a:endParaRPr lang="pl-PL"/>
                    </a:p>
                  </a:txBody>
                  <a:tcPr/>
                </a:tc>
                <a:extLst>
                  <a:ext uri="{0D108BD9-81ED-4DB2-BD59-A6C34878D82A}">
                    <a16:rowId xmlns:a16="http://schemas.microsoft.com/office/drawing/2014/main" val="7251020"/>
                  </a:ext>
                </a:extLst>
              </a:tr>
              <a:tr h="282797">
                <a:tc rowSpan="2">
                  <a:txBody>
                    <a:bodyPr/>
                    <a:lstStyle/>
                    <a:p>
                      <a:pPr algn="ctr" fontAlgn="b"/>
                      <a:r>
                        <a:rPr lang="pl-PL" sz="1800" u="none" strike="noStrike" dirty="0">
                          <a:effectLst/>
                        </a:rPr>
                        <a:t>Se</a:t>
                      </a:r>
                      <a:endParaRPr lang="pl-PL" sz="18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50000"/>
                      </a:schemeClr>
                    </a:solidFill>
                  </a:tcPr>
                </a:tc>
                <a:tc>
                  <a:txBody>
                    <a:bodyPr/>
                    <a:lstStyle/>
                    <a:p>
                      <a:pPr algn="l" fontAlgn="b"/>
                      <a:r>
                        <a:rPr lang="pl-PL" sz="1800" u="none" strike="noStrike">
                          <a:effectLst/>
                        </a:rPr>
                        <a:t>Control</a:t>
                      </a:r>
                      <a:endParaRPr lang="pl-PL" sz="18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50000"/>
                      </a:schemeClr>
                    </a:solidFill>
                  </a:tcPr>
                </a:tc>
                <a:tc>
                  <a:txBody>
                    <a:bodyPr/>
                    <a:lstStyle/>
                    <a:p>
                      <a:pPr algn="r" fontAlgn="b"/>
                      <a:r>
                        <a:rPr lang="pl-PL" sz="1800" u="none" strike="noStrike" dirty="0">
                          <a:effectLst/>
                        </a:rPr>
                        <a:t>159</a:t>
                      </a:r>
                      <a:endParaRPr lang="pl-PL" sz="18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50000"/>
                      </a:schemeClr>
                    </a:solidFill>
                  </a:tcPr>
                </a:tc>
                <a:tc rowSpan="2">
                  <a:txBody>
                    <a:bodyPr/>
                    <a:lstStyle/>
                    <a:p>
                      <a:pPr algn="ctr" fontAlgn="b"/>
                      <a:r>
                        <a:rPr lang="pl-PL" sz="1800" u="none" strike="noStrike" dirty="0">
                          <a:effectLst/>
                        </a:rPr>
                        <a:t>0.66</a:t>
                      </a:r>
                      <a:endParaRPr lang="pl-PL" sz="18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50000"/>
                      </a:schemeClr>
                    </a:solidFill>
                  </a:tcPr>
                </a:tc>
                <a:extLst>
                  <a:ext uri="{0D108BD9-81ED-4DB2-BD59-A6C34878D82A}">
                    <a16:rowId xmlns:a16="http://schemas.microsoft.com/office/drawing/2014/main" val="3803974019"/>
                  </a:ext>
                </a:extLst>
              </a:tr>
              <a:tr h="290577">
                <a:tc vMerge="1">
                  <a:txBody>
                    <a:bodyPr/>
                    <a:lstStyle/>
                    <a:p>
                      <a:endParaRPr lang="pl-PL"/>
                    </a:p>
                  </a:txBody>
                  <a:tcPr/>
                </a:tc>
                <a:tc>
                  <a:txBody>
                    <a:bodyPr/>
                    <a:lstStyle/>
                    <a:p>
                      <a:pPr algn="l" fontAlgn="b"/>
                      <a:r>
                        <a:rPr lang="pl-PL" sz="1800" u="none" strike="noStrike" dirty="0" err="1">
                          <a:effectLst/>
                        </a:rPr>
                        <a:t>Study</a:t>
                      </a:r>
                      <a:endParaRPr lang="pl-PL" sz="18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50000"/>
                      </a:schemeClr>
                    </a:solidFill>
                  </a:tcPr>
                </a:tc>
                <a:tc>
                  <a:txBody>
                    <a:bodyPr/>
                    <a:lstStyle/>
                    <a:p>
                      <a:pPr algn="r" fontAlgn="b"/>
                      <a:r>
                        <a:rPr lang="pl-PL" sz="1800" u="none" strike="noStrike" dirty="0">
                          <a:effectLst/>
                        </a:rPr>
                        <a:t>154</a:t>
                      </a:r>
                      <a:endParaRPr lang="pl-PL" sz="18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50000"/>
                      </a:schemeClr>
                    </a:solidFill>
                  </a:tcPr>
                </a:tc>
                <a:tc vMerge="1">
                  <a:txBody>
                    <a:bodyPr/>
                    <a:lstStyle/>
                    <a:p>
                      <a:endParaRPr lang="pl-PL"/>
                    </a:p>
                  </a:txBody>
                  <a:tcPr/>
                </a:tc>
                <a:extLst>
                  <a:ext uri="{0D108BD9-81ED-4DB2-BD59-A6C34878D82A}">
                    <a16:rowId xmlns:a16="http://schemas.microsoft.com/office/drawing/2014/main" val="1114626447"/>
                  </a:ext>
                </a:extLst>
              </a:tr>
              <a:tr h="282797">
                <a:tc rowSpan="2">
                  <a:txBody>
                    <a:bodyPr/>
                    <a:lstStyle/>
                    <a:p>
                      <a:pPr algn="ctr" fontAlgn="b"/>
                      <a:r>
                        <a:rPr lang="pl-PL" sz="1800" u="none" strike="noStrike" dirty="0">
                          <a:effectLst/>
                        </a:rPr>
                        <a:t>Sr</a:t>
                      </a:r>
                      <a:endParaRPr lang="pl-PL" sz="18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25000"/>
                      </a:schemeClr>
                    </a:solidFill>
                  </a:tcPr>
                </a:tc>
                <a:tc>
                  <a:txBody>
                    <a:bodyPr/>
                    <a:lstStyle/>
                    <a:p>
                      <a:pPr algn="l" fontAlgn="b"/>
                      <a:r>
                        <a:rPr lang="pl-PL" sz="1800" u="none" strike="noStrike" dirty="0">
                          <a:effectLst/>
                        </a:rPr>
                        <a:t>Control</a:t>
                      </a:r>
                      <a:endParaRPr lang="pl-PL" sz="18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25000"/>
                      </a:schemeClr>
                    </a:solidFill>
                  </a:tcPr>
                </a:tc>
                <a:tc>
                  <a:txBody>
                    <a:bodyPr/>
                    <a:lstStyle/>
                    <a:p>
                      <a:pPr algn="r" fontAlgn="b"/>
                      <a:r>
                        <a:rPr lang="pl-PL" sz="1800" u="none" strike="noStrike" dirty="0">
                          <a:effectLst/>
                        </a:rPr>
                        <a:t>26</a:t>
                      </a:r>
                      <a:endParaRPr lang="pl-PL" sz="18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25000"/>
                      </a:schemeClr>
                    </a:solidFill>
                  </a:tcPr>
                </a:tc>
                <a:tc rowSpan="2">
                  <a:txBody>
                    <a:bodyPr/>
                    <a:lstStyle/>
                    <a:p>
                      <a:pPr algn="ctr" fontAlgn="b"/>
                      <a:r>
                        <a:rPr lang="pl-PL" sz="1800" u="none" strike="noStrike" dirty="0">
                          <a:effectLst/>
                        </a:rPr>
                        <a:t>0.39</a:t>
                      </a:r>
                      <a:endParaRPr lang="pl-PL" sz="18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25000"/>
                      </a:schemeClr>
                    </a:solidFill>
                  </a:tcPr>
                </a:tc>
                <a:extLst>
                  <a:ext uri="{0D108BD9-81ED-4DB2-BD59-A6C34878D82A}">
                    <a16:rowId xmlns:a16="http://schemas.microsoft.com/office/drawing/2014/main" val="470934853"/>
                  </a:ext>
                </a:extLst>
              </a:tr>
              <a:tr h="290577">
                <a:tc vMerge="1">
                  <a:txBody>
                    <a:bodyPr/>
                    <a:lstStyle/>
                    <a:p>
                      <a:endParaRPr lang="pl-PL"/>
                    </a:p>
                  </a:txBody>
                  <a:tcPr/>
                </a:tc>
                <a:tc>
                  <a:txBody>
                    <a:bodyPr/>
                    <a:lstStyle/>
                    <a:p>
                      <a:pPr algn="l" fontAlgn="b"/>
                      <a:r>
                        <a:rPr lang="pl-PL" sz="1800" u="none" strike="noStrike">
                          <a:effectLst/>
                        </a:rPr>
                        <a:t>Study</a:t>
                      </a:r>
                      <a:endParaRPr lang="pl-PL" sz="18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25000"/>
                      </a:schemeClr>
                    </a:solidFill>
                  </a:tcPr>
                </a:tc>
                <a:tc>
                  <a:txBody>
                    <a:bodyPr/>
                    <a:lstStyle/>
                    <a:p>
                      <a:pPr algn="r" fontAlgn="b"/>
                      <a:r>
                        <a:rPr lang="pl-PL" sz="1800" u="none" strike="noStrike" dirty="0">
                          <a:effectLst/>
                        </a:rPr>
                        <a:t>18</a:t>
                      </a:r>
                      <a:endParaRPr lang="pl-PL" sz="18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25000"/>
                      </a:schemeClr>
                    </a:solidFill>
                  </a:tcPr>
                </a:tc>
                <a:tc vMerge="1">
                  <a:txBody>
                    <a:bodyPr/>
                    <a:lstStyle/>
                    <a:p>
                      <a:endParaRPr lang="pl-PL"/>
                    </a:p>
                  </a:txBody>
                  <a:tcPr/>
                </a:tc>
                <a:extLst>
                  <a:ext uri="{0D108BD9-81ED-4DB2-BD59-A6C34878D82A}">
                    <a16:rowId xmlns:a16="http://schemas.microsoft.com/office/drawing/2014/main" val="1794490143"/>
                  </a:ext>
                </a:extLst>
              </a:tr>
              <a:tr h="282797">
                <a:tc rowSpan="2">
                  <a:txBody>
                    <a:bodyPr/>
                    <a:lstStyle/>
                    <a:p>
                      <a:pPr algn="ctr" fontAlgn="b"/>
                      <a:r>
                        <a:rPr lang="pl-PL" sz="1800" u="none" strike="noStrike" dirty="0">
                          <a:effectLst/>
                        </a:rPr>
                        <a:t>Tl</a:t>
                      </a:r>
                      <a:endParaRPr lang="pl-PL" sz="18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50000"/>
                      </a:schemeClr>
                    </a:solidFill>
                  </a:tcPr>
                </a:tc>
                <a:tc>
                  <a:txBody>
                    <a:bodyPr/>
                    <a:lstStyle/>
                    <a:p>
                      <a:pPr algn="l" fontAlgn="b"/>
                      <a:r>
                        <a:rPr lang="pl-PL" sz="1800" u="none" strike="noStrike" dirty="0">
                          <a:effectLst/>
                        </a:rPr>
                        <a:t>Control</a:t>
                      </a:r>
                      <a:endParaRPr lang="pl-PL" sz="18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50000"/>
                      </a:schemeClr>
                    </a:solidFill>
                  </a:tcPr>
                </a:tc>
                <a:tc>
                  <a:txBody>
                    <a:bodyPr/>
                    <a:lstStyle/>
                    <a:p>
                      <a:pPr algn="r" fontAlgn="b"/>
                      <a:r>
                        <a:rPr lang="pl-PL" sz="1800" u="none" strike="noStrike" dirty="0">
                          <a:effectLst/>
                        </a:rPr>
                        <a:t>0.031</a:t>
                      </a:r>
                      <a:endParaRPr lang="pl-PL" sz="18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50000"/>
                      </a:schemeClr>
                    </a:solidFill>
                  </a:tcPr>
                </a:tc>
                <a:tc rowSpan="2">
                  <a:txBody>
                    <a:bodyPr/>
                    <a:lstStyle/>
                    <a:p>
                      <a:pPr algn="ctr" fontAlgn="b"/>
                      <a:r>
                        <a:rPr lang="pl-PL" sz="1800" u="none" strike="noStrike" dirty="0">
                          <a:effectLst/>
                        </a:rPr>
                        <a:t>0.18</a:t>
                      </a:r>
                      <a:endParaRPr lang="pl-PL" sz="18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50000"/>
                      </a:schemeClr>
                    </a:solidFill>
                  </a:tcPr>
                </a:tc>
                <a:extLst>
                  <a:ext uri="{0D108BD9-81ED-4DB2-BD59-A6C34878D82A}">
                    <a16:rowId xmlns:a16="http://schemas.microsoft.com/office/drawing/2014/main" val="1078660525"/>
                  </a:ext>
                </a:extLst>
              </a:tr>
              <a:tr h="290577">
                <a:tc vMerge="1">
                  <a:txBody>
                    <a:bodyPr/>
                    <a:lstStyle/>
                    <a:p>
                      <a:endParaRPr lang="pl-PL"/>
                    </a:p>
                  </a:txBody>
                  <a:tcPr/>
                </a:tc>
                <a:tc>
                  <a:txBody>
                    <a:bodyPr/>
                    <a:lstStyle/>
                    <a:p>
                      <a:pPr algn="l" fontAlgn="b"/>
                      <a:r>
                        <a:rPr lang="pl-PL" sz="1800" u="none" strike="noStrike" dirty="0" err="1">
                          <a:effectLst/>
                        </a:rPr>
                        <a:t>Study</a:t>
                      </a:r>
                      <a:endParaRPr lang="pl-PL" sz="18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50000"/>
                      </a:schemeClr>
                    </a:solidFill>
                  </a:tcPr>
                </a:tc>
                <a:tc>
                  <a:txBody>
                    <a:bodyPr/>
                    <a:lstStyle/>
                    <a:p>
                      <a:pPr algn="r" fontAlgn="b"/>
                      <a:r>
                        <a:rPr lang="pl-PL" sz="1800" u="none" strike="noStrike" dirty="0">
                          <a:effectLst/>
                        </a:rPr>
                        <a:t>0.028</a:t>
                      </a:r>
                      <a:endParaRPr lang="pl-PL" sz="18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50000"/>
                      </a:schemeClr>
                    </a:solidFill>
                  </a:tcPr>
                </a:tc>
                <a:tc vMerge="1">
                  <a:txBody>
                    <a:bodyPr/>
                    <a:lstStyle/>
                    <a:p>
                      <a:endParaRPr lang="pl-PL"/>
                    </a:p>
                  </a:txBody>
                  <a:tcPr/>
                </a:tc>
                <a:extLst>
                  <a:ext uri="{0D108BD9-81ED-4DB2-BD59-A6C34878D82A}">
                    <a16:rowId xmlns:a16="http://schemas.microsoft.com/office/drawing/2014/main" val="3659425219"/>
                  </a:ext>
                </a:extLst>
              </a:tr>
              <a:tr h="282797">
                <a:tc rowSpan="2">
                  <a:txBody>
                    <a:bodyPr/>
                    <a:lstStyle/>
                    <a:p>
                      <a:pPr algn="ctr" fontAlgn="b"/>
                      <a:r>
                        <a:rPr lang="pl-PL" sz="1800" u="none" strike="noStrike" dirty="0">
                          <a:effectLst/>
                        </a:rPr>
                        <a:t>V</a:t>
                      </a:r>
                      <a:endParaRPr lang="pl-PL" sz="18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25000"/>
                      </a:schemeClr>
                    </a:solidFill>
                  </a:tcPr>
                </a:tc>
                <a:tc>
                  <a:txBody>
                    <a:bodyPr/>
                    <a:lstStyle/>
                    <a:p>
                      <a:pPr algn="l" fontAlgn="b"/>
                      <a:r>
                        <a:rPr lang="pl-PL" sz="1800" u="none" strike="noStrike" dirty="0">
                          <a:effectLst/>
                        </a:rPr>
                        <a:t>Control</a:t>
                      </a:r>
                      <a:endParaRPr lang="pl-PL" sz="18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25000"/>
                      </a:schemeClr>
                    </a:solidFill>
                  </a:tcPr>
                </a:tc>
                <a:tc>
                  <a:txBody>
                    <a:bodyPr/>
                    <a:lstStyle/>
                    <a:p>
                      <a:pPr algn="r" fontAlgn="b"/>
                      <a:r>
                        <a:rPr lang="pl-PL" sz="1800" u="none" strike="noStrike" dirty="0">
                          <a:effectLst/>
                        </a:rPr>
                        <a:t>0.17</a:t>
                      </a:r>
                      <a:endParaRPr lang="pl-PL" sz="18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25000"/>
                      </a:schemeClr>
                    </a:solidFill>
                  </a:tcPr>
                </a:tc>
                <a:tc rowSpan="2">
                  <a:txBody>
                    <a:bodyPr/>
                    <a:lstStyle/>
                    <a:p>
                      <a:pPr algn="ctr" fontAlgn="b"/>
                      <a:r>
                        <a:rPr lang="pl-PL" sz="1800" u="none" strike="noStrike" dirty="0">
                          <a:effectLst/>
                        </a:rPr>
                        <a:t>0.57</a:t>
                      </a:r>
                      <a:endParaRPr lang="pl-PL" sz="18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25000"/>
                      </a:schemeClr>
                    </a:solidFill>
                  </a:tcPr>
                </a:tc>
                <a:extLst>
                  <a:ext uri="{0D108BD9-81ED-4DB2-BD59-A6C34878D82A}">
                    <a16:rowId xmlns:a16="http://schemas.microsoft.com/office/drawing/2014/main" val="4026852505"/>
                  </a:ext>
                </a:extLst>
              </a:tr>
              <a:tr h="290577">
                <a:tc vMerge="1">
                  <a:txBody>
                    <a:bodyPr/>
                    <a:lstStyle/>
                    <a:p>
                      <a:endParaRPr lang="pl-PL"/>
                    </a:p>
                  </a:txBody>
                  <a:tcPr/>
                </a:tc>
                <a:tc>
                  <a:txBody>
                    <a:bodyPr/>
                    <a:lstStyle/>
                    <a:p>
                      <a:pPr algn="l" fontAlgn="b"/>
                      <a:r>
                        <a:rPr lang="pl-PL" sz="1800" u="none" strike="noStrike" dirty="0" err="1">
                          <a:effectLst/>
                        </a:rPr>
                        <a:t>Study</a:t>
                      </a:r>
                      <a:endParaRPr lang="pl-PL" sz="18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25000"/>
                      </a:schemeClr>
                    </a:solidFill>
                  </a:tcPr>
                </a:tc>
                <a:tc>
                  <a:txBody>
                    <a:bodyPr/>
                    <a:lstStyle/>
                    <a:p>
                      <a:pPr algn="r" fontAlgn="b"/>
                      <a:r>
                        <a:rPr lang="pl-PL" sz="1800" u="none" strike="noStrike" dirty="0">
                          <a:effectLst/>
                        </a:rPr>
                        <a:t>0.13</a:t>
                      </a:r>
                      <a:endParaRPr lang="pl-PL" sz="18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25000"/>
                      </a:schemeClr>
                    </a:solidFill>
                  </a:tcPr>
                </a:tc>
                <a:tc vMerge="1">
                  <a:txBody>
                    <a:bodyPr/>
                    <a:lstStyle/>
                    <a:p>
                      <a:endParaRPr lang="pl-PL"/>
                    </a:p>
                  </a:txBody>
                  <a:tcPr/>
                </a:tc>
                <a:extLst>
                  <a:ext uri="{0D108BD9-81ED-4DB2-BD59-A6C34878D82A}">
                    <a16:rowId xmlns:a16="http://schemas.microsoft.com/office/drawing/2014/main" val="172783807"/>
                  </a:ext>
                </a:extLst>
              </a:tr>
              <a:tr h="282797">
                <a:tc rowSpan="2">
                  <a:txBody>
                    <a:bodyPr/>
                    <a:lstStyle/>
                    <a:p>
                      <a:pPr algn="ctr" fontAlgn="b"/>
                      <a:r>
                        <a:rPr lang="pl-PL" sz="1800" u="none" strike="noStrike" dirty="0">
                          <a:effectLst/>
                        </a:rPr>
                        <a:t>Zn</a:t>
                      </a:r>
                      <a:endParaRPr lang="pl-PL" sz="18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50000"/>
                      </a:schemeClr>
                    </a:solidFill>
                  </a:tcPr>
                </a:tc>
                <a:tc>
                  <a:txBody>
                    <a:bodyPr/>
                    <a:lstStyle/>
                    <a:p>
                      <a:pPr algn="l" fontAlgn="b"/>
                      <a:r>
                        <a:rPr lang="pl-PL" sz="1800" u="none" strike="noStrike">
                          <a:effectLst/>
                        </a:rPr>
                        <a:t>Control</a:t>
                      </a:r>
                      <a:endParaRPr lang="pl-PL" sz="18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50000"/>
                      </a:schemeClr>
                    </a:solidFill>
                  </a:tcPr>
                </a:tc>
                <a:tc>
                  <a:txBody>
                    <a:bodyPr/>
                    <a:lstStyle/>
                    <a:p>
                      <a:pPr algn="r" fontAlgn="b"/>
                      <a:r>
                        <a:rPr lang="pl-PL" sz="1800" u="none" strike="noStrike" dirty="0">
                          <a:effectLst/>
                        </a:rPr>
                        <a:t>5773</a:t>
                      </a:r>
                      <a:endParaRPr lang="pl-PL" sz="18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50000"/>
                      </a:schemeClr>
                    </a:solidFill>
                  </a:tcPr>
                </a:tc>
                <a:tc rowSpan="2">
                  <a:txBody>
                    <a:bodyPr/>
                    <a:lstStyle/>
                    <a:p>
                      <a:pPr algn="ctr" fontAlgn="b"/>
                      <a:r>
                        <a:rPr lang="pl-PL" sz="1800" u="none" strike="noStrike" dirty="0">
                          <a:effectLst/>
                        </a:rPr>
                        <a:t>0.09</a:t>
                      </a:r>
                      <a:endParaRPr lang="pl-PL" sz="18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50000"/>
                      </a:schemeClr>
                    </a:solidFill>
                  </a:tcPr>
                </a:tc>
                <a:extLst>
                  <a:ext uri="{0D108BD9-81ED-4DB2-BD59-A6C34878D82A}">
                    <a16:rowId xmlns:a16="http://schemas.microsoft.com/office/drawing/2014/main" val="2343489702"/>
                  </a:ext>
                </a:extLst>
              </a:tr>
              <a:tr h="290577">
                <a:tc vMerge="1">
                  <a:txBody>
                    <a:bodyPr/>
                    <a:lstStyle/>
                    <a:p>
                      <a:endParaRPr lang="pl-PL"/>
                    </a:p>
                  </a:txBody>
                  <a:tcPr/>
                </a:tc>
                <a:tc>
                  <a:txBody>
                    <a:bodyPr/>
                    <a:lstStyle/>
                    <a:p>
                      <a:pPr algn="l" fontAlgn="b"/>
                      <a:r>
                        <a:rPr lang="pl-PL" sz="1800" u="none" strike="noStrike" dirty="0" err="1">
                          <a:effectLst/>
                        </a:rPr>
                        <a:t>Study</a:t>
                      </a:r>
                      <a:endParaRPr lang="pl-PL" sz="18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tx2">
                        <a:lumMod val="50000"/>
                      </a:schemeClr>
                    </a:solidFill>
                  </a:tcPr>
                </a:tc>
                <a:tc>
                  <a:txBody>
                    <a:bodyPr/>
                    <a:lstStyle/>
                    <a:p>
                      <a:pPr algn="r" fontAlgn="b"/>
                      <a:r>
                        <a:rPr lang="pl-PL" sz="1800" u="none" strike="noStrike" dirty="0">
                          <a:effectLst/>
                        </a:rPr>
                        <a:t>6596</a:t>
                      </a:r>
                      <a:endParaRPr lang="pl-PL" sz="18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50000"/>
                      </a:schemeClr>
                    </a:solidFill>
                  </a:tcPr>
                </a:tc>
                <a:tc vMerge="1">
                  <a:txBody>
                    <a:bodyPr/>
                    <a:lstStyle/>
                    <a:p>
                      <a:endParaRPr lang="pl-PL"/>
                    </a:p>
                  </a:txBody>
                  <a:tcPr/>
                </a:tc>
                <a:extLst>
                  <a:ext uri="{0D108BD9-81ED-4DB2-BD59-A6C34878D82A}">
                    <a16:rowId xmlns:a16="http://schemas.microsoft.com/office/drawing/2014/main" val="3497996258"/>
                  </a:ext>
                </a:extLst>
              </a:tr>
            </a:tbl>
          </a:graphicData>
        </a:graphic>
      </p:graphicFrame>
    </p:spTree>
    <p:extLst>
      <p:ext uri="{BB962C8B-B14F-4D97-AF65-F5344CB8AC3E}">
        <p14:creationId xmlns:p14="http://schemas.microsoft.com/office/powerpoint/2010/main" val="25683865"/>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ABB890D-30DB-4F50-32F7-1E1BA94DE37D}"/>
              </a:ext>
            </a:extLst>
          </p:cNvPr>
          <p:cNvSpPr>
            <a:spLocks noGrp="1"/>
          </p:cNvSpPr>
          <p:nvPr>
            <p:ph type="title"/>
          </p:nvPr>
        </p:nvSpPr>
        <p:spPr>
          <a:xfrm>
            <a:off x="1141413" y="609600"/>
            <a:ext cx="5178705" cy="1905000"/>
          </a:xfrm>
        </p:spPr>
        <p:txBody>
          <a:bodyPr>
            <a:normAutofit fontScale="90000"/>
          </a:bodyPr>
          <a:lstStyle/>
          <a:p>
            <a:r>
              <a:rPr lang="en-US" dirty="0"/>
              <a:t>Elements showing significant differences between groups</a:t>
            </a:r>
            <a:endParaRPr lang="pl-PL" dirty="0"/>
          </a:p>
        </p:txBody>
      </p:sp>
      <p:sp>
        <p:nvSpPr>
          <p:cNvPr id="4" name="Symbol zastępczy zawartości 2">
            <a:extLst>
              <a:ext uri="{FF2B5EF4-FFF2-40B4-BE49-F238E27FC236}">
                <a16:creationId xmlns:a16="http://schemas.microsoft.com/office/drawing/2014/main" id="{EF9F3210-4887-D8A6-1205-4A2472EA79C4}"/>
              </a:ext>
            </a:extLst>
          </p:cNvPr>
          <p:cNvSpPr txBox="1">
            <a:spLocks/>
          </p:cNvSpPr>
          <p:nvPr/>
        </p:nvSpPr>
        <p:spPr>
          <a:xfrm>
            <a:off x="540561" y="2526329"/>
            <a:ext cx="5474757" cy="3634144"/>
          </a:xfrm>
          <a:prstGeom prst="rect">
            <a:avLst/>
          </a:prstGeom>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a:lstStyle>
          <a:p>
            <a:endParaRPr lang="pl-PL" dirty="0"/>
          </a:p>
        </p:txBody>
      </p:sp>
      <p:pic>
        <p:nvPicPr>
          <p:cNvPr id="11" name="Obraz 10">
            <a:extLst>
              <a:ext uri="{FF2B5EF4-FFF2-40B4-BE49-F238E27FC236}">
                <a16:creationId xmlns:a16="http://schemas.microsoft.com/office/drawing/2014/main" id="{26E0072E-343E-9097-9712-C506216BE8A7}"/>
              </a:ext>
            </a:extLst>
          </p:cNvPr>
          <p:cNvPicPr>
            <a:picLocks noChangeAspect="1"/>
          </p:cNvPicPr>
          <p:nvPr/>
        </p:nvPicPr>
        <p:blipFill>
          <a:blip r:embed="rId2"/>
          <a:stretch>
            <a:fillRect/>
          </a:stretch>
        </p:blipFill>
        <p:spPr>
          <a:xfrm>
            <a:off x="6688165" y="3172255"/>
            <a:ext cx="4362422" cy="2854634"/>
          </a:xfrm>
          <a:prstGeom prst="rect">
            <a:avLst/>
          </a:prstGeom>
        </p:spPr>
      </p:pic>
      <p:pic>
        <p:nvPicPr>
          <p:cNvPr id="13" name="Obraz 12">
            <a:extLst>
              <a:ext uri="{FF2B5EF4-FFF2-40B4-BE49-F238E27FC236}">
                <a16:creationId xmlns:a16="http://schemas.microsoft.com/office/drawing/2014/main" id="{C53EED4D-7427-330E-E07E-2D1186EA96FE}"/>
              </a:ext>
            </a:extLst>
          </p:cNvPr>
          <p:cNvPicPr>
            <a:picLocks noChangeAspect="1"/>
          </p:cNvPicPr>
          <p:nvPr/>
        </p:nvPicPr>
        <p:blipFill>
          <a:blip r:embed="rId3"/>
          <a:stretch>
            <a:fillRect/>
          </a:stretch>
        </p:blipFill>
        <p:spPr>
          <a:xfrm>
            <a:off x="6688165" y="236362"/>
            <a:ext cx="4362422" cy="2821758"/>
          </a:xfrm>
          <a:prstGeom prst="rect">
            <a:avLst/>
          </a:prstGeom>
        </p:spPr>
      </p:pic>
      <p:sp>
        <p:nvSpPr>
          <p:cNvPr id="15" name="pole tekstowe 14">
            <a:extLst>
              <a:ext uri="{FF2B5EF4-FFF2-40B4-BE49-F238E27FC236}">
                <a16:creationId xmlns:a16="http://schemas.microsoft.com/office/drawing/2014/main" id="{8685399F-F981-023C-B947-877B9E5D48FF}"/>
              </a:ext>
            </a:extLst>
          </p:cNvPr>
          <p:cNvSpPr txBox="1"/>
          <p:nvPr/>
        </p:nvSpPr>
        <p:spPr>
          <a:xfrm>
            <a:off x="721815" y="2462748"/>
            <a:ext cx="5112247" cy="3785652"/>
          </a:xfrm>
          <a:prstGeom prst="rect">
            <a:avLst/>
          </a:prstGeom>
          <a:noFill/>
        </p:spPr>
        <p:txBody>
          <a:bodyPr wrap="square">
            <a:spAutoFit/>
          </a:bodyPr>
          <a:lstStyle/>
          <a:p>
            <a:r>
              <a:rPr lang="en-US" sz="2000" dirty="0"/>
              <a:t>Box plots illustrate the concentrations of elements for which the Mann-Whitney test identified statistically significant differences between individuals with Parkinson's disease (N = 40) and the control group (N = 20) (p &lt; 0.05). </a:t>
            </a:r>
            <a:endParaRPr lang="pl-PL" sz="2000" dirty="0"/>
          </a:p>
          <a:p>
            <a:r>
              <a:rPr lang="en-US" sz="2000" dirty="0"/>
              <a:t>The observed discrepancies may suggest a potential role of these elements in the context of the disease; however, a comprehensive interpretation of the results requires further investigation</a:t>
            </a:r>
            <a:endParaRPr lang="pl-PL" sz="2000" dirty="0"/>
          </a:p>
        </p:txBody>
      </p:sp>
      <p:sp>
        <p:nvSpPr>
          <p:cNvPr id="16" name="pole tekstowe 15">
            <a:extLst>
              <a:ext uri="{FF2B5EF4-FFF2-40B4-BE49-F238E27FC236}">
                <a16:creationId xmlns:a16="http://schemas.microsoft.com/office/drawing/2014/main" id="{0F61A5CE-1A47-0286-2B75-7373D1E0DD9B}"/>
              </a:ext>
            </a:extLst>
          </p:cNvPr>
          <p:cNvSpPr txBox="1"/>
          <p:nvPr/>
        </p:nvSpPr>
        <p:spPr>
          <a:xfrm>
            <a:off x="5652992" y="6070147"/>
            <a:ext cx="6695934" cy="584775"/>
          </a:xfrm>
          <a:prstGeom prst="rect">
            <a:avLst/>
          </a:prstGeom>
          <a:noFill/>
        </p:spPr>
        <p:txBody>
          <a:bodyPr wrap="square">
            <a:spAutoFit/>
          </a:bodyPr>
          <a:lstStyle/>
          <a:p>
            <a:r>
              <a:rPr lang="pl-PL" sz="1600" dirty="0"/>
              <a:t>Fig 14. </a:t>
            </a:r>
            <a:r>
              <a:rPr lang="en-US" sz="1600" dirty="0"/>
              <a:t>Box plots presenting differences in element concentrations between the control group (CTR) and the Test group (PD)</a:t>
            </a:r>
            <a:endParaRPr lang="pl-PL" sz="1600" dirty="0"/>
          </a:p>
        </p:txBody>
      </p:sp>
    </p:spTree>
    <p:extLst>
      <p:ext uri="{BB962C8B-B14F-4D97-AF65-F5344CB8AC3E}">
        <p14:creationId xmlns:p14="http://schemas.microsoft.com/office/powerpoint/2010/main" val="622556682"/>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E8D2B6A-1BC8-F914-8CA2-90786927FCB4}"/>
              </a:ext>
            </a:extLst>
          </p:cNvPr>
          <p:cNvSpPr>
            <a:spLocks noGrp="1"/>
          </p:cNvSpPr>
          <p:nvPr>
            <p:ph type="title"/>
          </p:nvPr>
        </p:nvSpPr>
        <p:spPr>
          <a:xfrm>
            <a:off x="1141413" y="609600"/>
            <a:ext cx="9905998" cy="1228165"/>
          </a:xfrm>
        </p:spPr>
        <p:txBody>
          <a:bodyPr>
            <a:normAutofit/>
          </a:bodyPr>
          <a:lstStyle/>
          <a:p>
            <a:r>
              <a:rPr lang="en-US" dirty="0"/>
              <a:t>Dependence of the element concentration on the stage of disease advancement</a:t>
            </a:r>
            <a:endParaRPr lang="pl-PL" dirty="0"/>
          </a:p>
        </p:txBody>
      </p:sp>
      <p:sp>
        <p:nvSpPr>
          <p:cNvPr id="3" name="Symbol zastępczy zawartości 2">
            <a:extLst>
              <a:ext uri="{FF2B5EF4-FFF2-40B4-BE49-F238E27FC236}">
                <a16:creationId xmlns:a16="http://schemas.microsoft.com/office/drawing/2014/main" id="{D28EA885-CA11-EF44-9B33-9C74729D5AC1}"/>
              </a:ext>
            </a:extLst>
          </p:cNvPr>
          <p:cNvSpPr>
            <a:spLocks noGrp="1"/>
          </p:cNvSpPr>
          <p:nvPr>
            <p:ph idx="1"/>
          </p:nvPr>
        </p:nvSpPr>
        <p:spPr>
          <a:xfrm>
            <a:off x="648974" y="2049480"/>
            <a:ext cx="4862583" cy="4198920"/>
          </a:xfrm>
        </p:spPr>
        <p:txBody>
          <a:bodyPr/>
          <a:lstStyle/>
          <a:p>
            <a:pPr marL="0" indent="0">
              <a:buNone/>
            </a:pPr>
            <a:r>
              <a:rPr lang="en-US" dirty="0"/>
              <a:t>The box plot shows the concentration of the tested element in groups of Parkinson's disease patients at various stages of advancement, determined according to the Hoehn and Yahr scale. The </a:t>
            </a:r>
            <a:r>
              <a:rPr lang="en-US" b="1" dirty="0"/>
              <a:t>Kruskal-Wallis test </a:t>
            </a:r>
            <a:r>
              <a:rPr lang="en-US" dirty="0"/>
              <a:t>showed statistically significant differences between groups (p &lt; 0.05), suggesting that arsenic levels may change as the disease progresses.</a:t>
            </a:r>
            <a:endParaRPr lang="pl-PL" dirty="0"/>
          </a:p>
        </p:txBody>
      </p:sp>
      <p:pic>
        <p:nvPicPr>
          <p:cNvPr id="5" name="Obraz 4">
            <a:extLst>
              <a:ext uri="{FF2B5EF4-FFF2-40B4-BE49-F238E27FC236}">
                <a16:creationId xmlns:a16="http://schemas.microsoft.com/office/drawing/2014/main" id="{7721CB00-7D3E-0A9A-F761-54312429823C}"/>
              </a:ext>
            </a:extLst>
          </p:cNvPr>
          <p:cNvPicPr>
            <a:picLocks noChangeAspect="1"/>
          </p:cNvPicPr>
          <p:nvPr/>
        </p:nvPicPr>
        <p:blipFill>
          <a:blip r:embed="rId2"/>
          <a:stretch>
            <a:fillRect/>
          </a:stretch>
        </p:blipFill>
        <p:spPr>
          <a:xfrm>
            <a:off x="6159713" y="1837765"/>
            <a:ext cx="5446687" cy="4098083"/>
          </a:xfrm>
          <a:prstGeom prst="rect">
            <a:avLst/>
          </a:prstGeom>
        </p:spPr>
      </p:pic>
      <p:sp>
        <p:nvSpPr>
          <p:cNvPr id="7" name="pole tekstowe 6">
            <a:extLst>
              <a:ext uri="{FF2B5EF4-FFF2-40B4-BE49-F238E27FC236}">
                <a16:creationId xmlns:a16="http://schemas.microsoft.com/office/drawing/2014/main" id="{24CAA5B3-12AC-681F-C894-2A0254F6722D}"/>
              </a:ext>
            </a:extLst>
          </p:cNvPr>
          <p:cNvSpPr txBox="1"/>
          <p:nvPr/>
        </p:nvSpPr>
        <p:spPr>
          <a:xfrm>
            <a:off x="5652992" y="6070147"/>
            <a:ext cx="6695934" cy="584775"/>
          </a:xfrm>
          <a:prstGeom prst="rect">
            <a:avLst/>
          </a:prstGeom>
          <a:noFill/>
        </p:spPr>
        <p:txBody>
          <a:bodyPr wrap="square">
            <a:spAutoFit/>
          </a:bodyPr>
          <a:lstStyle/>
          <a:p>
            <a:r>
              <a:rPr lang="pl-PL" sz="1600" dirty="0"/>
              <a:t>Fig 15.</a:t>
            </a:r>
            <a:r>
              <a:rPr lang="en-US" sz="1600" dirty="0"/>
              <a:t>Box plots showing differences in arsenic concentrations depending on the severity of the disease.</a:t>
            </a:r>
            <a:endParaRPr lang="pl-PL" sz="1600" dirty="0"/>
          </a:p>
        </p:txBody>
      </p:sp>
    </p:spTree>
    <p:extLst>
      <p:ext uri="{BB962C8B-B14F-4D97-AF65-F5344CB8AC3E}">
        <p14:creationId xmlns:p14="http://schemas.microsoft.com/office/powerpoint/2010/main" val="20619562"/>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74E303-FAB4-0569-1CF9-638A2E94A6D5}"/>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B7D09137-970D-413F-874E-512C433BDCC9}"/>
              </a:ext>
            </a:extLst>
          </p:cNvPr>
          <p:cNvSpPr>
            <a:spLocks noGrp="1"/>
          </p:cNvSpPr>
          <p:nvPr>
            <p:ph type="title"/>
          </p:nvPr>
        </p:nvSpPr>
        <p:spPr>
          <a:xfrm>
            <a:off x="652526" y="102606"/>
            <a:ext cx="9905998" cy="902329"/>
          </a:xfrm>
        </p:spPr>
        <p:txBody>
          <a:bodyPr>
            <a:normAutofit/>
          </a:bodyPr>
          <a:lstStyle/>
          <a:p>
            <a:r>
              <a:rPr lang="pl-PL" sz="3600" b="0" i="0" dirty="0" err="1">
                <a:solidFill>
                  <a:srgbClr val="E8EAED"/>
                </a:solidFill>
                <a:effectLst/>
                <a:latin typeface="Arial" panose="020B0604020202020204" pitchFamily="34" charset="0"/>
              </a:rPr>
              <a:t>Results</a:t>
            </a:r>
            <a:endParaRPr lang="pl-PL" sz="5400" dirty="0"/>
          </a:p>
        </p:txBody>
      </p:sp>
      <p:graphicFrame>
        <p:nvGraphicFramePr>
          <p:cNvPr id="8" name="Diagram 7">
            <a:extLst>
              <a:ext uri="{FF2B5EF4-FFF2-40B4-BE49-F238E27FC236}">
                <a16:creationId xmlns:a16="http://schemas.microsoft.com/office/drawing/2014/main" id="{BD8CB06F-2549-630E-2654-97EE5B9541F0}"/>
              </a:ext>
            </a:extLst>
          </p:cNvPr>
          <p:cNvGraphicFramePr/>
          <p:nvPr>
            <p:extLst>
              <p:ext uri="{D42A27DB-BD31-4B8C-83A1-F6EECF244321}">
                <p14:modId xmlns:p14="http://schemas.microsoft.com/office/powerpoint/2010/main" val="1581474798"/>
              </p:ext>
            </p:extLst>
          </p:nvPr>
        </p:nvGraphicFramePr>
        <p:xfrm>
          <a:off x="76452" y="553770"/>
          <a:ext cx="12115548" cy="63042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32601108"/>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74D8A00-766E-0E38-4518-580BFF6C56FE}"/>
              </a:ext>
            </a:extLst>
          </p:cNvPr>
          <p:cNvSpPr>
            <a:spLocks noGrp="1"/>
          </p:cNvSpPr>
          <p:nvPr>
            <p:ph type="title"/>
          </p:nvPr>
        </p:nvSpPr>
        <p:spPr>
          <a:xfrm>
            <a:off x="1141413" y="609600"/>
            <a:ext cx="9905998" cy="824753"/>
          </a:xfrm>
        </p:spPr>
        <p:txBody>
          <a:bodyPr/>
          <a:lstStyle/>
          <a:p>
            <a:r>
              <a:rPr lang="pl-PL" dirty="0" err="1"/>
              <a:t>Summary</a:t>
            </a:r>
            <a:r>
              <a:rPr lang="pl-PL" dirty="0"/>
              <a:t> </a:t>
            </a:r>
          </a:p>
        </p:txBody>
      </p:sp>
      <p:sp>
        <p:nvSpPr>
          <p:cNvPr id="3" name="Symbol zastępczy zawartości 2">
            <a:extLst>
              <a:ext uri="{FF2B5EF4-FFF2-40B4-BE49-F238E27FC236}">
                <a16:creationId xmlns:a16="http://schemas.microsoft.com/office/drawing/2014/main" id="{741E76DF-9D76-716C-F42E-9C0052CF38DA}"/>
              </a:ext>
            </a:extLst>
          </p:cNvPr>
          <p:cNvSpPr>
            <a:spLocks noGrp="1"/>
          </p:cNvSpPr>
          <p:nvPr>
            <p:ph idx="1"/>
          </p:nvPr>
        </p:nvSpPr>
        <p:spPr>
          <a:xfrm>
            <a:off x="573740" y="1237129"/>
            <a:ext cx="11107271" cy="5504330"/>
          </a:xfrm>
        </p:spPr>
        <p:txBody>
          <a:bodyPr>
            <a:normAutofit fontScale="92500" lnSpcReduction="20000"/>
          </a:bodyPr>
          <a:lstStyle/>
          <a:p>
            <a:r>
              <a:rPr lang="en-US" cap="none" dirty="0"/>
              <a:t>As the population ages, the prevalence of neurodegenerative diseases, such as Parkinson’s disease, continues to increase.</a:t>
            </a:r>
            <a:br>
              <a:rPr lang="en-US" cap="none" dirty="0"/>
            </a:br>
            <a:r>
              <a:rPr lang="en-US" cap="none" dirty="0"/>
              <a:t>Therefore, expanding knowledge about factors influencing its development, including metal homeostasis disorders, may be crucial for improving diagnostics and therapy.</a:t>
            </a:r>
          </a:p>
          <a:p>
            <a:r>
              <a:rPr lang="en-US" cap="none" dirty="0"/>
              <a:t>ICP-MS/MS, due to its relatively simple sample preparation procedure and high detection sensitivity (limits at the ppt level, i.e., 10⁻¹² g/g), shows promise as a diagnostic tool.</a:t>
            </a:r>
          </a:p>
          <a:p>
            <a:r>
              <a:rPr lang="en-US" cap="none" dirty="0"/>
              <a:t>Our research is based on the analysis of hair, which is less invasive and more comfortable to collect than cerebrospinal fluid, and whole blood, which does not require a separation process.</a:t>
            </a:r>
          </a:p>
          <a:p>
            <a:r>
              <a:rPr lang="en-US" cap="none" dirty="0"/>
              <a:t>Further studies in this field may contribute to the development of non-invasive methods for the early diagnosis of Parkinson’s disease, increasing the chances of more effective treatment and slowing disease progression.</a:t>
            </a:r>
          </a:p>
          <a:p>
            <a:r>
              <a:rPr lang="en-US" cap="none" dirty="0"/>
              <a:t>In our study, in addition to measuring element concentrations, we also optimized the analytical procedure, which improved the precision and accuracy of the obtained results.</a:t>
            </a:r>
          </a:p>
          <a:p>
            <a:r>
              <a:rPr lang="en-US" cap="none" dirty="0"/>
              <a:t>The statistically significant results obtained concern elements that have documented associations with Parkinson’s disease in the scientific literature.</a:t>
            </a:r>
          </a:p>
          <a:p>
            <a:r>
              <a:rPr lang="en-US" cap="none" dirty="0"/>
              <a:t>The ability to detect very low concentrations of elements opens new possibilities for studying the effects of trace amounts of these substances on human health</a:t>
            </a:r>
          </a:p>
        </p:txBody>
      </p:sp>
    </p:spTree>
    <p:extLst>
      <p:ext uri="{BB962C8B-B14F-4D97-AF65-F5344CB8AC3E}">
        <p14:creationId xmlns:p14="http://schemas.microsoft.com/office/powerpoint/2010/main" val="3549275110"/>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D3E4ED4-B034-6F58-B365-73D61073758F}"/>
              </a:ext>
            </a:extLst>
          </p:cNvPr>
          <p:cNvSpPr>
            <a:spLocks noGrp="1"/>
          </p:cNvSpPr>
          <p:nvPr>
            <p:ph type="title"/>
          </p:nvPr>
        </p:nvSpPr>
        <p:spPr>
          <a:xfrm>
            <a:off x="365760" y="841587"/>
            <a:ext cx="3549121" cy="1371600"/>
          </a:xfrm>
        </p:spPr>
        <p:txBody>
          <a:bodyPr>
            <a:normAutofit/>
          </a:bodyPr>
          <a:lstStyle/>
          <a:p>
            <a:r>
              <a:rPr lang="en-US" sz="3600" dirty="0"/>
              <a:t>Parkinson's disease</a:t>
            </a:r>
            <a:endParaRPr lang="pl-PL" sz="3600" dirty="0"/>
          </a:p>
        </p:txBody>
      </p:sp>
      <p:sp>
        <p:nvSpPr>
          <p:cNvPr id="4" name="Symbol zastępczy tekstu 3">
            <a:extLst>
              <a:ext uri="{FF2B5EF4-FFF2-40B4-BE49-F238E27FC236}">
                <a16:creationId xmlns:a16="http://schemas.microsoft.com/office/drawing/2014/main" id="{0449E5F1-B2B6-B912-7B21-5A8FEB287BA6}"/>
              </a:ext>
            </a:extLst>
          </p:cNvPr>
          <p:cNvSpPr>
            <a:spLocks noGrp="1"/>
          </p:cNvSpPr>
          <p:nvPr>
            <p:ph type="body" sz="half" idx="2"/>
          </p:nvPr>
        </p:nvSpPr>
        <p:spPr>
          <a:xfrm>
            <a:off x="365760" y="2702500"/>
            <a:ext cx="4233331" cy="1828800"/>
          </a:xfrm>
        </p:spPr>
        <p:txBody>
          <a:bodyPr>
            <a:noAutofit/>
          </a:bodyPr>
          <a:lstStyle/>
          <a:p>
            <a:r>
              <a:rPr lang="pl-PL" sz="2400" cap="none" dirty="0" err="1">
                <a:solidFill>
                  <a:schemeClr val="tx1"/>
                </a:solidFill>
              </a:rPr>
              <a:t>This</a:t>
            </a:r>
            <a:r>
              <a:rPr lang="en-US" sz="2400" cap="none" dirty="0">
                <a:solidFill>
                  <a:schemeClr val="tx1"/>
                </a:solidFill>
              </a:rPr>
              <a:t> is a chronic and progressive neurodegenerative disorder, one of the most common neurological diseases in older adults.</a:t>
            </a:r>
            <a:endParaRPr lang="pl-PL" sz="2400" cap="none" dirty="0">
              <a:solidFill>
                <a:schemeClr val="tx1"/>
              </a:solidFill>
            </a:endParaRPr>
          </a:p>
        </p:txBody>
      </p:sp>
      <p:pic>
        <p:nvPicPr>
          <p:cNvPr id="2050" name="Picture 2" descr="Parkinson's Disease">
            <a:extLst>
              <a:ext uri="{FF2B5EF4-FFF2-40B4-BE49-F238E27FC236}">
                <a16:creationId xmlns:a16="http://schemas.microsoft.com/office/drawing/2014/main" id="{44987B36-2068-D389-3109-A774E2A909A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103813" y="1527387"/>
            <a:ext cx="5943600" cy="3346026"/>
          </a:xfrm>
          <a:prstGeom prst="rect">
            <a:avLst/>
          </a:prstGeom>
          <a:noFill/>
          <a:extLst>
            <a:ext uri="{909E8E84-426E-40DD-AFC4-6F175D3DCCD1}">
              <a14:hiddenFill xmlns:a14="http://schemas.microsoft.com/office/drawing/2010/main">
                <a:solidFill>
                  <a:srgbClr val="FFFFFF"/>
                </a:solidFill>
              </a14:hiddenFill>
            </a:ext>
          </a:extLst>
        </p:spPr>
      </p:pic>
      <p:sp>
        <p:nvSpPr>
          <p:cNvPr id="5" name="pole tekstowe 4">
            <a:extLst>
              <a:ext uri="{FF2B5EF4-FFF2-40B4-BE49-F238E27FC236}">
                <a16:creationId xmlns:a16="http://schemas.microsoft.com/office/drawing/2014/main" id="{389F7AF5-FA3E-DEC0-1E73-712E72211EC3}"/>
              </a:ext>
            </a:extLst>
          </p:cNvPr>
          <p:cNvSpPr txBox="1"/>
          <p:nvPr/>
        </p:nvSpPr>
        <p:spPr>
          <a:xfrm>
            <a:off x="4971288" y="5330613"/>
            <a:ext cx="4108817" cy="307777"/>
          </a:xfrm>
          <a:prstGeom prst="rect">
            <a:avLst/>
          </a:prstGeom>
          <a:noFill/>
        </p:spPr>
        <p:txBody>
          <a:bodyPr wrap="none" rtlCol="0">
            <a:spAutoFit/>
          </a:bodyPr>
          <a:lstStyle/>
          <a:p>
            <a:r>
              <a:rPr lang="pl-PL" sz="1400" dirty="0"/>
              <a:t>Fig 1. T</a:t>
            </a:r>
            <a:r>
              <a:rPr lang="en-US" sz="1400" dirty="0" err="1"/>
              <a:t>ypical</a:t>
            </a:r>
            <a:r>
              <a:rPr lang="en-US" sz="1400" dirty="0"/>
              <a:t> symptoms of </a:t>
            </a:r>
            <a:r>
              <a:rPr lang="en-US" sz="1400" dirty="0" err="1"/>
              <a:t>parkinson's</a:t>
            </a:r>
            <a:r>
              <a:rPr lang="en-US" sz="1400" dirty="0"/>
              <a:t> disease</a:t>
            </a:r>
            <a:endParaRPr lang="pl-PL" sz="1400" dirty="0"/>
          </a:p>
        </p:txBody>
      </p:sp>
      <p:pic>
        <p:nvPicPr>
          <p:cNvPr id="6" name="Obraz 5">
            <a:extLst>
              <a:ext uri="{FF2B5EF4-FFF2-40B4-BE49-F238E27FC236}">
                <a16:creationId xmlns:a16="http://schemas.microsoft.com/office/drawing/2014/main" id="{20553917-510B-D432-E6C1-883EAB9E9161}"/>
              </a:ext>
            </a:extLst>
          </p:cNvPr>
          <p:cNvPicPr>
            <a:picLocks noChangeAspect="1"/>
          </p:cNvPicPr>
          <p:nvPr/>
        </p:nvPicPr>
        <p:blipFill>
          <a:blip r:embed="rId3"/>
          <a:stretch>
            <a:fillRect/>
          </a:stretch>
        </p:blipFill>
        <p:spPr>
          <a:xfrm rot="19089009">
            <a:off x="7306299" y="1827991"/>
            <a:ext cx="504150" cy="494674"/>
          </a:xfrm>
          <a:prstGeom prst="rect">
            <a:avLst/>
          </a:prstGeom>
        </p:spPr>
      </p:pic>
    </p:spTree>
    <p:extLst>
      <p:ext uri="{BB962C8B-B14F-4D97-AF65-F5344CB8AC3E}">
        <p14:creationId xmlns:p14="http://schemas.microsoft.com/office/powerpoint/2010/main" val="2477477657"/>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6BD6A4-A5DA-EB1E-E411-1B83013C80F2}"/>
            </a:ext>
          </a:extLst>
        </p:cNvPr>
        <p:cNvGrpSpPr/>
        <p:nvPr/>
      </p:nvGrpSpPr>
      <p:grpSpPr>
        <a:xfrm>
          <a:off x="0" y="0"/>
          <a:ext cx="0" cy="0"/>
          <a:chOff x="0" y="0"/>
          <a:chExt cx="0" cy="0"/>
        </a:xfrm>
      </p:grpSpPr>
      <p:pic>
        <p:nvPicPr>
          <p:cNvPr id="2050" name="Picture 2" descr="Parkinson's Disease">
            <a:extLst>
              <a:ext uri="{FF2B5EF4-FFF2-40B4-BE49-F238E27FC236}">
                <a16:creationId xmlns:a16="http://schemas.microsoft.com/office/drawing/2014/main" id="{54F7DD48-56EC-4D2B-24BB-4C4BD9A717B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103813" y="1527387"/>
            <a:ext cx="5943600" cy="3346026"/>
          </a:xfrm>
          <a:prstGeom prst="rect">
            <a:avLst/>
          </a:prstGeom>
          <a:noFill/>
          <a:extLst>
            <a:ext uri="{909E8E84-426E-40DD-AFC4-6F175D3DCCD1}">
              <a14:hiddenFill xmlns:a14="http://schemas.microsoft.com/office/drawing/2010/main">
                <a:solidFill>
                  <a:srgbClr val="FFFFFF"/>
                </a:solidFill>
              </a14:hiddenFill>
            </a:ext>
          </a:extLst>
        </p:spPr>
      </p:pic>
      <p:sp>
        <p:nvSpPr>
          <p:cNvPr id="5" name="pole tekstowe 4">
            <a:extLst>
              <a:ext uri="{FF2B5EF4-FFF2-40B4-BE49-F238E27FC236}">
                <a16:creationId xmlns:a16="http://schemas.microsoft.com/office/drawing/2014/main" id="{2E14342C-A65E-67EA-B0B4-4CAC0ABF8E58}"/>
              </a:ext>
            </a:extLst>
          </p:cNvPr>
          <p:cNvSpPr txBox="1"/>
          <p:nvPr/>
        </p:nvSpPr>
        <p:spPr>
          <a:xfrm>
            <a:off x="4971288" y="5330613"/>
            <a:ext cx="5351145" cy="523220"/>
          </a:xfrm>
          <a:prstGeom prst="rect">
            <a:avLst/>
          </a:prstGeom>
          <a:noFill/>
        </p:spPr>
        <p:txBody>
          <a:bodyPr wrap="none" rtlCol="0">
            <a:spAutoFit/>
          </a:bodyPr>
          <a:lstStyle/>
          <a:p>
            <a:r>
              <a:rPr lang="pl-PL" sz="1400" dirty="0"/>
              <a:t>Fig 1. T</a:t>
            </a:r>
            <a:r>
              <a:rPr lang="en-US" sz="1400" dirty="0" err="1"/>
              <a:t>ypical</a:t>
            </a:r>
            <a:r>
              <a:rPr lang="en-US" sz="1400" dirty="0"/>
              <a:t> symptoms of </a:t>
            </a:r>
            <a:r>
              <a:rPr lang="en-US" sz="1400" dirty="0" err="1"/>
              <a:t>parkinson's</a:t>
            </a:r>
            <a:r>
              <a:rPr lang="en-US" sz="1400" dirty="0"/>
              <a:t> disease</a:t>
            </a:r>
            <a:endParaRPr lang="pl-PL" sz="1400" dirty="0"/>
          </a:p>
          <a:p>
            <a:r>
              <a:rPr lang="pl-PL" sz="1400" dirty="0"/>
              <a:t>[https://alpine-biomedical.ch/en/blog/parkinsons-disease/]</a:t>
            </a:r>
          </a:p>
        </p:txBody>
      </p:sp>
      <p:pic>
        <p:nvPicPr>
          <p:cNvPr id="3" name="Obraz 2">
            <a:extLst>
              <a:ext uri="{FF2B5EF4-FFF2-40B4-BE49-F238E27FC236}">
                <a16:creationId xmlns:a16="http://schemas.microsoft.com/office/drawing/2014/main" id="{4F2C5986-4340-BB04-12DB-CDD69EE049CE}"/>
              </a:ext>
            </a:extLst>
          </p:cNvPr>
          <p:cNvPicPr>
            <a:picLocks noChangeAspect="1"/>
          </p:cNvPicPr>
          <p:nvPr/>
        </p:nvPicPr>
        <p:blipFill>
          <a:blip r:embed="rId3"/>
          <a:stretch>
            <a:fillRect/>
          </a:stretch>
        </p:blipFill>
        <p:spPr>
          <a:xfrm rot="19089009">
            <a:off x="7306299" y="1827991"/>
            <a:ext cx="504150" cy="494674"/>
          </a:xfrm>
          <a:prstGeom prst="rect">
            <a:avLst/>
          </a:prstGeom>
        </p:spPr>
      </p:pic>
      <p:pic>
        <p:nvPicPr>
          <p:cNvPr id="6" name="Symbol zastępczy zawartości 5">
            <a:extLst>
              <a:ext uri="{FF2B5EF4-FFF2-40B4-BE49-F238E27FC236}">
                <a16:creationId xmlns:a16="http://schemas.microsoft.com/office/drawing/2014/main" id="{CB5171F3-AFA7-EE62-794A-2D1B3112ED07}"/>
              </a:ext>
            </a:extLst>
          </p:cNvPr>
          <p:cNvPicPr>
            <a:picLocks noChangeAspect="1"/>
          </p:cNvPicPr>
          <p:nvPr/>
        </p:nvPicPr>
        <p:blipFill>
          <a:blip r:embed="rId4"/>
          <a:stretch>
            <a:fillRect/>
          </a:stretch>
        </p:blipFill>
        <p:spPr>
          <a:xfrm>
            <a:off x="6059397" y="593130"/>
            <a:ext cx="2997954" cy="2964395"/>
          </a:xfrm>
          <a:prstGeom prst="rect">
            <a:avLst/>
          </a:prstGeom>
        </p:spPr>
      </p:pic>
      <p:sp>
        <p:nvSpPr>
          <p:cNvPr id="10" name="Tytuł 1">
            <a:extLst>
              <a:ext uri="{FF2B5EF4-FFF2-40B4-BE49-F238E27FC236}">
                <a16:creationId xmlns:a16="http://schemas.microsoft.com/office/drawing/2014/main" id="{7A372BC4-FB99-1431-0760-8311D84A3FA6}"/>
              </a:ext>
            </a:extLst>
          </p:cNvPr>
          <p:cNvSpPr txBox="1">
            <a:spLocks/>
          </p:cNvSpPr>
          <p:nvPr/>
        </p:nvSpPr>
        <p:spPr>
          <a:xfrm>
            <a:off x="518160" y="993987"/>
            <a:ext cx="3549121" cy="1371600"/>
          </a:xfrm>
          <a:prstGeom prst="rect">
            <a:avLst/>
          </a:prstGeom>
        </p:spPr>
        <p:txBody>
          <a:bodyPr vert="horz" lIns="91440" tIns="45720" rIns="91440" bIns="45720" rtlCol="0" anchor="b">
            <a:normAutofit/>
          </a:bodyPr>
          <a:lstStyle>
            <a:lvl1pPr algn="l" defTabSz="457200" rtl="0" eaLnBrk="1" latinLnBrk="0" hangingPunct="1">
              <a:spcBef>
                <a:spcPct val="0"/>
              </a:spcBef>
              <a:buNone/>
              <a:defRPr sz="2400" b="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600" dirty="0"/>
              <a:t>Parkinson's disease</a:t>
            </a:r>
            <a:endParaRPr lang="pl-PL" sz="3600" dirty="0"/>
          </a:p>
        </p:txBody>
      </p:sp>
      <p:sp>
        <p:nvSpPr>
          <p:cNvPr id="15" name="Symbol zastępczy tekstu 3">
            <a:extLst>
              <a:ext uri="{FF2B5EF4-FFF2-40B4-BE49-F238E27FC236}">
                <a16:creationId xmlns:a16="http://schemas.microsoft.com/office/drawing/2014/main" id="{7133AC04-82F3-E493-9580-96BE579AC750}"/>
              </a:ext>
            </a:extLst>
          </p:cNvPr>
          <p:cNvSpPr>
            <a:spLocks noGrp="1"/>
          </p:cNvSpPr>
          <p:nvPr>
            <p:ph type="body" sz="half" idx="2"/>
          </p:nvPr>
        </p:nvSpPr>
        <p:spPr>
          <a:xfrm>
            <a:off x="365760" y="2702500"/>
            <a:ext cx="4233331" cy="1828800"/>
          </a:xfrm>
        </p:spPr>
        <p:txBody>
          <a:bodyPr>
            <a:noAutofit/>
          </a:bodyPr>
          <a:lstStyle/>
          <a:p>
            <a:r>
              <a:rPr lang="pl-PL" sz="2400" cap="none" dirty="0" err="1">
                <a:solidFill>
                  <a:schemeClr val="tx1"/>
                </a:solidFill>
              </a:rPr>
              <a:t>This</a:t>
            </a:r>
            <a:r>
              <a:rPr lang="en-US" sz="2400" cap="none" dirty="0">
                <a:solidFill>
                  <a:schemeClr val="tx1"/>
                </a:solidFill>
              </a:rPr>
              <a:t> is a chronic and progressive neurodegenerative disorder, one of the most common neurological diseases in older adults.</a:t>
            </a:r>
            <a:endParaRPr lang="pl-PL" sz="2400" cap="none" dirty="0">
              <a:solidFill>
                <a:schemeClr val="tx1"/>
              </a:solidFill>
            </a:endParaRPr>
          </a:p>
        </p:txBody>
      </p:sp>
      <p:cxnSp>
        <p:nvCxnSpPr>
          <p:cNvPr id="11" name="Łącznik prosty ze strzałką 10">
            <a:extLst>
              <a:ext uri="{FF2B5EF4-FFF2-40B4-BE49-F238E27FC236}">
                <a16:creationId xmlns:a16="http://schemas.microsoft.com/office/drawing/2014/main" id="{F1C2AA33-3E1B-4020-9CAE-EA4F16946BDF}"/>
              </a:ext>
            </a:extLst>
          </p:cNvPr>
          <p:cNvCxnSpPr>
            <a:cxnSpLocks/>
          </p:cNvCxnSpPr>
          <p:nvPr/>
        </p:nvCxnSpPr>
        <p:spPr>
          <a:xfrm flipH="1" flipV="1">
            <a:off x="7822194" y="2163778"/>
            <a:ext cx="1510741" cy="80283"/>
          </a:xfrm>
          <a:prstGeom prst="straightConnector1">
            <a:avLst/>
          </a:prstGeom>
          <a:ln w="57150" cap="flat" cmpd="sng" algn="ctr">
            <a:solidFill>
              <a:schemeClr val="tx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12" name="pole tekstowe 11">
            <a:extLst>
              <a:ext uri="{FF2B5EF4-FFF2-40B4-BE49-F238E27FC236}">
                <a16:creationId xmlns:a16="http://schemas.microsoft.com/office/drawing/2014/main" id="{513FB891-F5E7-4C54-A56D-DB9B076B15C2}"/>
              </a:ext>
            </a:extLst>
          </p:cNvPr>
          <p:cNvSpPr txBox="1"/>
          <p:nvPr/>
        </p:nvSpPr>
        <p:spPr>
          <a:xfrm>
            <a:off x="9332935" y="1120676"/>
            <a:ext cx="2509441" cy="2246769"/>
          </a:xfrm>
          <a:prstGeom prst="rect">
            <a:avLst/>
          </a:prstGeom>
          <a:noFill/>
        </p:spPr>
        <p:txBody>
          <a:bodyPr wrap="square" rtlCol="0">
            <a:spAutoFit/>
          </a:bodyPr>
          <a:lstStyle/>
          <a:p>
            <a:r>
              <a:rPr lang="en-US" sz="2000" dirty="0"/>
              <a:t>The area in which patients with PD show tissue damage, compared to healthy control individuals.</a:t>
            </a:r>
            <a:endParaRPr lang="pl-PL" sz="2000" dirty="0"/>
          </a:p>
        </p:txBody>
      </p:sp>
      <p:sp>
        <p:nvSpPr>
          <p:cNvPr id="2" name="pole tekstowe 1">
            <a:extLst>
              <a:ext uri="{FF2B5EF4-FFF2-40B4-BE49-F238E27FC236}">
                <a16:creationId xmlns:a16="http://schemas.microsoft.com/office/drawing/2014/main" id="{45D4FF8A-BBDE-20DD-89D7-E599B70C0AA9}"/>
              </a:ext>
            </a:extLst>
          </p:cNvPr>
          <p:cNvSpPr txBox="1"/>
          <p:nvPr/>
        </p:nvSpPr>
        <p:spPr>
          <a:xfrm>
            <a:off x="5945179" y="3596831"/>
            <a:ext cx="3584824" cy="738664"/>
          </a:xfrm>
          <a:prstGeom prst="rect">
            <a:avLst/>
          </a:prstGeom>
          <a:noFill/>
        </p:spPr>
        <p:txBody>
          <a:bodyPr wrap="square" rtlCol="0">
            <a:spAutoFit/>
          </a:bodyPr>
          <a:lstStyle/>
          <a:p>
            <a:r>
              <a:rPr lang="pl-PL" sz="1400" dirty="0"/>
              <a:t>Fig 2. </a:t>
            </a:r>
            <a:r>
              <a:rPr lang="en-US" sz="1400" dirty="0"/>
              <a:t>MRI images for detection of</a:t>
            </a:r>
            <a:r>
              <a:rPr lang="pl-PL" sz="1400" dirty="0"/>
              <a:t> </a:t>
            </a:r>
            <a:r>
              <a:rPr lang="en-US" sz="1400" dirty="0"/>
              <a:t>microstructural changes</a:t>
            </a:r>
            <a:r>
              <a:rPr lang="pl-PL" sz="1400" dirty="0"/>
              <a:t> </a:t>
            </a:r>
            <a:r>
              <a:rPr lang="en-US" sz="1400" dirty="0"/>
              <a:t>in early-stage PD patients.</a:t>
            </a:r>
            <a:r>
              <a:rPr lang="pl-PL" sz="1400" dirty="0"/>
              <a:t> </a:t>
            </a:r>
          </a:p>
        </p:txBody>
      </p:sp>
    </p:spTree>
    <p:extLst>
      <p:ext uri="{BB962C8B-B14F-4D97-AF65-F5344CB8AC3E}">
        <p14:creationId xmlns:p14="http://schemas.microsoft.com/office/powerpoint/2010/main" val="3271894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with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par>
                                <p:cTn id="8" presetID="8" presetClass="emph" presetSubtype="0" fill="hold" nodeType="withEffect">
                                  <p:stCondLst>
                                    <p:cond delay="0"/>
                                  </p:stCondLst>
                                  <p:childTnLst>
                                    <p:animRot by="2520000">
                                      <p:cBhvr>
                                        <p:cTn id="9" dur="2000" fill="hold"/>
                                        <p:tgtEl>
                                          <p:spTgt spid="3"/>
                                        </p:tgtEl>
                                        <p:attrNameLst>
                                          <p:attrName>r</p:attrName>
                                        </p:attrNameLst>
                                      </p:cBhvr>
                                    </p:animRot>
                                  </p:childTnLst>
                                </p:cTn>
                              </p:par>
                              <p:par>
                                <p:cTn id="10" presetID="6" presetClass="emph" presetSubtype="0" fill="hold" nodeType="withEffect">
                                  <p:stCondLst>
                                    <p:cond delay="0"/>
                                  </p:stCondLst>
                                  <p:childTnLst>
                                    <p:animScale>
                                      <p:cBhvr>
                                        <p:cTn id="11" dur="2000" fill="hold"/>
                                        <p:tgtEl>
                                          <p:spTgt spid="3"/>
                                        </p:tgtEl>
                                      </p:cBhvr>
                                      <p:by x="600000" y="600000"/>
                                    </p:animScale>
                                  </p:childTnLst>
                                </p:cTn>
                              </p:par>
                              <p:par>
                                <p:cTn id="12" presetID="10" presetClass="exit" presetSubtype="0" fill="hold" nodeType="withEffect">
                                  <p:stCondLst>
                                    <p:cond delay="0"/>
                                  </p:stCondLst>
                                  <p:childTnLst>
                                    <p:animEffect transition="out" filter="fade">
                                      <p:cBhvr>
                                        <p:cTn id="13" dur="500"/>
                                        <p:tgtEl>
                                          <p:spTgt spid="2050"/>
                                        </p:tgtEl>
                                      </p:cBhvr>
                                    </p:animEffect>
                                    <p:set>
                                      <p:cBhvr>
                                        <p:cTn id="14" dur="1" fill="hold">
                                          <p:stCondLst>
                                            <p:cond delay="499"/>
                                          </p:stCondLst>
                                        </p:cTn>
                                        <p:tgtEl>
                                          <p:spTgt spid="2050"/>
                                        </p:tgtEl>
                                        <p:attrNameLst>
                                          <p:attrName>style.visibility</p:attrName>
                                        </p:attrNameLst>
                                      </p:cBhvr>
                                      <p:to>
                                        <p:strVal val="hidden"/>
                                      </p:to>
                                    </p:set>
                                  </p:childTnLst>
                                </p:cTn>
                              </p:par>
                              <p:par>
                                <p:cTn id="15" presetID="1" presetClass="entr" presetSubtype="0" fill="hold" nodeType="withEffect">
                                  <p:stCondLst>
                                    <p:cond delay="2250"/>
                                  </p:stCondLst>
                                  <p:childTnLst>
                                    <p:set>
                                      <p:cBhvr>
                                        <p:cTn id="16" dur="1" fill="hold">
                                          <p:stCondLst>
                                            <p:cond delay="0"/>
                                          </p:stCondLst>
                                        </p:cTn>
                                        <p:tgtEl>
                                          <p:spTgt spid="6"/>
                                        </p:tgtEl>
                                        <p:attrNameLst>
                                          <p:attrName>style.visibility</p:attrName>
                                        </p:attrNameLst>
                                      </p:cBhvr>
                                      <p:to>
                                        <p:strVal val="visible"/>
                                      </p:to>
                                    </p:set>
                                  </p:childTnLst>
                                </p:cTn>
                              </p:par>
                              <p:par>
                                <p:cTn id="17" presetID="10" presetClass="exit" presetSubtype="0" fill="hold" grpId="0" nodeType="withEffect">
                                  <p:stCondLst>
                                    <p:cond delay="0"/>
                                  </p:stCondLst>
                                  <p:childTnLst>
                                    <p:animEffect transition="out" filter="fade">
                                      <p:cBhvr>
                                        <p:cTn id="18" dur="500"/>
                                        <p:tgtEl>
                                          <p:spTgt spid="10"/>
                                        </p:tgtEl>
                                      </p:cBhvr>
                                    </p:animEffect>
                                    <p:set>
                                      <p:cBhvr>
                                        <p:cTn id="19" dur="1" fill="hold">
                                          <p:stCondLst>
                                            <p:cond delay="499"/>
                                          </p:stCondLst>
                                        </p:cTn>
                                        <p:tgtEl>
                                          <p:spTgt spid="10"/>
                                        </p:tgtEl>
                                        <p:attrNameLst>
                                          <p:attrName>style.visibility</p:attrName>
                                        </p:attrNameLst>
                                      </p:cBhvr>
                                      <p:to>
                                        <p:strVal val="hidden"/>
                                      </p:to>
                                    </p:set>
                                  </p:childTnLst>
                                </p:cTn>
                              </p:par>
                              <p:par>
                                <p:cTn id="20" presetID="10" presetClass="exit" presetSubtype="0" fill="hold" grpId="0" nodeType="withEffect">
                                  <p:stCondLst>
                                    <p:cond delay="0"/>
                                  </p:stCondLst>
                                  <p:childTnLst>
                                    <p:animEffect transition="out" filter="fade">
                                      <p:cBhvr>
                                        <p:cTn id="21" dur="500"/>
                                        <p:tgtEl>
                                          <p:spTgt spid="15">
                                            <p:txEl>
                                              <p:pRg st="0" end="0"/>
                                            </p:txEl>
                                          </p:spTgt>
                                        </p:tgtEl>
                                      </p:cBhvr>
                                    </p:animEffect>
                                    <p:set>
                                      <p:cBhvr>
                                        <p:cTn id="22" dur="1" fill="hold">
                                          <p:stCondLst>
                                            <p:cond delay="499"/>
                                          </p:stCondLst>
                                        </p:cTn>
                                        <p:tgtEl>
                                          <p:spTgt spid="15">
                                            <p:txEl>
                                              <p:pRg st="0" end="0"/>
                                            </p:txEl>
                                          </p:spTgt>
                                        </p:tgtEl>
                                        <p:attrNameLst>
                                          <p:attrName>style.visibility</p:attrName>
                                        </p:attrNameLst>
                                      </p:cBhvr>
                                      <p:to>
                                        <p:strVal val="hidden"/>
                                      </p:to>
                                    </p:set>
                                  </p:childTnLst>
                                </p:cTn>
                              </p:par>
                              <p:par>
                                <p:cTn id="23" presetID="1" presetClass="entr" presetSubtype="0" fill="hold" grpId="0" nodeType="withEffect">
                                  <p:stCondLst>
                                    <p:cond delay="225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nodeType="withEffect">
                                  <p:stCondLst>
                                    <p:cond delay="2250"/>
                                  </p:stCondLst>
                                  <p:childTnLst>
                                    <p:set>
                                      <p:cBhvr>
                                        <p:cTn id="26" dur="1" fill="hold">
                                          <p:stCondLst>
                                            <p:cond delay="0"/>
                                          </p:stCondLst>
                                        </p:cTn>
                                        <p:tgtEl>
                                          <p:spTgt spid="11"/>
                                        </p:tgtEl>
                                        <p:attrNameLst>
                                          <p:attrName>style.visibility</p:attrName>
                                        </p:attrNameLst>
                                      </p:cBhvr>
                                      <p:to>
                                        <p:strVal val="visible"/>
                                      </p:to>
                                    </p:set>
                                  </p:childTnLst>
                                </p:cTn>
                              </p:par>
                              <p:par>
                                <p:cTn id="27" presetID="1" presetClass="entr" presetSubtype="0" fill="hold" grpId="0" nodeType="withEffect">
                                  <p:stCondLst>
                                    <p:cond delay="2250"/>
                                  </p:stCondLst>
                                  <p:childTnLst>
                                    <p:set>
                                      <p:cBhvr>
                                        <p:cTn id="2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p:bldP spid="15" grpId="0" build="p"/>
      <p:bldP spid="12" grpId="0"/>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Prostokąt 19">
            <a:extLst>
              <a:ext uri="{FF2B5EF4-FFF2-40B4-BE49-F238E27FC236}">
                <a16:creationId xmlns:a16="http://schemas.microsoft.com/office/drawing/2014/main" id="{56E9CCDF-149D-F259-18D0-8194F95600FF}"/>
              </a:ext>
            </a:extLst>
          </p:cNvPr>
          <p:cNvSpPr/>
          <p:nvPr/>
        </p:nvSpPr>
        <p:spPr>
          <a:xfrm>
            <a:off x="210826" y="5210650"/>
            <a:ext cx="11631550" cy="113002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 name="pole tekstowe 5">
            <a:extLst>
              <a:ext uri="{FF2B5EF4-FFF2-40B4-BE49-F238E27FC236}">
                <a16:creationId xmlns:a16="http://schemas.microsoft.com/office/drawing/2014/main" id="{CFA5725B-360D-7BB8-3808-4A10FDC124F1}"/>
              </a:ext>
            </a:extLst>
          </p:cNvPr>
          <p:cNvSpPr txBox="1"/>
          <p:nvPr/>
        </p:nvSpPr>
        <p:spPr>
          <a:xfrm>
            <a:off x="6347012" y="4482353"/>
            <a:ext cx="184731" cy="369332"/>
          </a:xfrm>
          <a:prstGeom prst="rect">
            <a:avLst/>
          </a:prstGeom>
          <a:noFill/>
        </p:spPr>
        <p:txBody>
          <a:bodyPr wrap="none" rtlCol="0">
            <a:spAutoFit/>
          </a:bodyPr>
          <a:lstStyle/>
          <a:p>
            <a:endParaRPr lang="pl-PL" dirty="0"/>
          </a:p>
        </p:txBody>
      </p:sp>
      <p:sp>
        <p:nvSpPr>
          <p:cNvPr id="7" name="pole tekstowe 6">
            <a:extLst>
              <a:ext uri="{FF2B5EF4-FFF2-40B4-BE49-F238E27FC236}">
                <a16:creationId xmlns:a16="http://schemas.microsoft.com/office/drawing/2014/main" id="{CF8CDBFB-F83E-675B-7C12-F1C1F7F685DC}"/>
              </a:ext>
            </a:extLst>
          </p:cNvPr>
          <p:cNvSpPr txBox="1"/>
          <p:nvPr/>
        </p:nvSpPr>
        <p:spPr>
          <a:xfrm>
            <a:off x="5945179" y="3596831"/>
            <a:ext cx="3584824" cy="738664"/>
          </a:xfrm>
          <a:prstGeom prst="rect">
            <a:avLst/>
          </a:prstGeom>
          <a:noFill/>
        </p:spPr>
        <p:txBody>
          <a:bodyPr wrap="square" rtlCol="0">
            <a:spAutoFit/>
          </a:bodyPr>
          <a:lstStyle/>
          <a:p>
            <a:r>
              <a:rPr lang="pl-PL" sz="1400" dirty="0"/>
              <a:t>Fig 2. </a:t>
            </a:r>
            <a:r>
              <a:rPr lang="en-US" sz="1400" dirty="0"/>
              <a:t>MRI images for detection of</a:t>
            </a:r>
            <a:r>
              <a:rPr lang="pl-PL" sz="1400" dirty="0"/>
              <a:t> </a:t>
            </a:r>
            <a:r>
              <a:rPr lang="en-US" sz="1400" dirty="0"/>
              <a:t>microstructural changes</a:t>
            </a:r>
            <a:r>
              <a:rPr lang="pl-PL" sz="1400" dirty="0"/>
              <a:t> </a:t>
            </a:r>
            <a:r>
              <a:rPr lang="en-US" sz="1400" dirty="0"/>
              <a:t>in early-stage PD patients.</a:t>
            </a:r>
            <a:r>
              <a:rPr lang="pl-PL" sz="1400" dirty="0"/>
              <a:t> </a:t>
            </a:r>
          </a:p>
        </p:txBody>
      </p:sp>
      <p:pic>
        <p:nvPicPr>
          <p:cNvPr id="4098" name="Picture 2">
            <a:extLst>
              <a:ext uri="{FF2B5EF4-FFF2-40B4-BE49-F238E27FC236}">
                <a16:creationId xmlns:a16="http://schemas.microsoft.com/office/drawing/2014/main" id="{A8CCE95D-B314-B136-E393-0F269FA7E8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7759" y="545836"/>
            <a:ext cx="2599987" cy="3103950"/>
          </a:xfrm>
          <a:prstGeom prst="rect">
            <a:avLst/>
          </a:prstGeom>
          <a:noFill/>
          <a:extLst>
            <a:ext uri="{909E8E84-426E-40DD-AFC4-6F175D3DCCD1}">
              <a14:hiddenFill xmlns:a14="http://schemas.microsoft.com/office/drawing/2010/main">
                <a:solidFill>
                  <a:srgbClr val="FFFFFF"/>
                </a:solidFill>
              </a14:hiddenFill>
            </a:ext>
          </a:extLst>
        </p:spPr>
      </p:pic>
      <p:sp>
        <p:nvSpPr>
          <p:cNvPr id="8" name="pole tekstowe 7">
            <a:extLst>
              <a:ext uri="{FF2B5EF4-FFF2-40B4-BE49-F238E27FC236}">
                <a16:creationId xmlns:a16="http://schemas.microsoft.com/office/drawing/2014/main" id="{F286B318-EDB2-CA93-0D62-341C9F3A54CA}"/>
              </a:ext>
            </a:extLst>
          </p:cNvPr>
          <p:cNvSpPr txBox="1"/>
          <p:nvPr/>
        </p:nvSpPr>
        <p:spPr>
          <a:xfrm>
            <a:off x="622243" y="3897577"/>
            <a:ext cx="2804375" cy="523220"/>
          </a:xfrm>
          <a:prstGeom prst="rect">
            <a:avLst/>
          </a:prstGeom>
          <a:noFill/>
        </p:spPr>
        <p:txBody>
          <a:bodyPr wrap="square" rtlCol="0">
            <a:spAutoFit/>
          </a:bodyPr>
          <a:lstStyle/>
          <a:p>
            <a:r>
              <a:rPr lang="pl-PL" sz="1400" dirty="0"/>
              <a:t>Fig 3. </a:t>
            </a:r>
            <a:r>
              <a:rPr lang="en-US" sz="1400" dirty="0"/>
              <a:t>Example of marked substantia nigra in the</a:t>
            </a:r>
            <a:r>
              <a:rPr lang="pl-PL" sz="1400" dirty="0"/>
              <a:t> </a:t>
            </a:r>
            <a:r>
              <a:rPr lang="en-US" sz="1400" dirty="0"/>
              <a:t>brain</a:t>
            </a:r>
            <a:endParaRPr lang="pl-PL" sz="1400" dirty="0"/>
          </a:p>
        </p:txBody>
      </p:sp>
      <p:sp>
        <p:nvSpPr>
          <p:cNvPr id="9" name="pole tekstowe 8">
            <a:extLst>
              <a:ext uri="{FF2B5EF4-FFF2-40B4-BE49-F238E27FC236}">
                <a16:creationId xmlns:a16="http://schemas.microsoft.com/office/drawing/2014/main" id="{C519DBF9-3911-7DB9-0AF9-D1167477EF0B}"/>
              </a:ext>
            </a:extLst>
          </p:cNvPr>
          <p:cNvSpPr txBox="1"/>
          <p:nvPr/>
        </p:nvSpPr>
        <p:spPr>
          <a:xfrm>
            <a:off x="9332935" y="1120676"/>
            <a:ext cx="2509441" cy="2246769"/>
          </a:xfrm>
          <a:prstGeom prst="rect">
            <a:avLst/>
          </a:prstGeom>
          <a:noFill/>
        </p:spPr>
        <p:txBody>
          <a:bodyPr wrap="square" rtlCol="0">
            <a:spAutoFit/>
          </a:bodyPr>
          <a:lstStyle/>
          <a:p>
            <a:r>
              <a:rPr lang="en-US" sz="2000" dirty="0"/>
              <a:t>The area in which patients with PD show tissue damage, compared to healthy control individuals.</a:t>
            </a:r>
            <a:endParaRPr lang="pl-PL" sz="2000" dirty="0"/>
          </a:p>
        </p:txBody>
      </p:sp>
      <p:pic>
        <p:nvPicPr>
          <p:cNvPr id="14" name="Symbol zastępczy zawartości 5">
            <a:extLst>
              <a:ext uri="{FF2B5EF4-FFF2-40B4-BE49-F238E27FC236}">
                <a16:creationId xmlns:a16="http://schemas.microsoft.com/office/drawing/2014/main" id="{49DDAE9B-376F-370E-8B76-0D4CD41115E5}"/>
              </a:ext>
            </a:extLst>
          </p:cNvPr>
          <p:cNvPicPr>
            <a:picLocks noChangeAspect="1"/>
          </p:cNvPicPr>
          <p:nvPr/>
        </p:nvPicPr>
        <p:blipFill>
          <a:blip r:embed="rId3"/>
          <a:stretch>
            <a:fillRect/>
          </a:stretch>
        </p:blipFill>
        <p:spPr>
          <a:xfrm>
            <a:off x="6059397" y="593130"/>
            <a:ext cx="2997954" cy="2964395"/>
          </a:xfrm>
          <a:prstGeom prst="rect">
            <a:avLst/>
          </a:prstGeom>
        </p:spPr>
      </p:pic>
      <p:cxnSp>
        <p:nvCxnSpPr>
          <p:cNvPr id="11" name="Łącznik prosty ze strzałką 10">
            <a:extLst>
              <a:ext uri="{FF2B5EF4-FFF2-40B4-BE49-F238E27FC236}">
                <a16:creationId xmlns:a16="http://schemas.microsoft.com/office/drawing/2014/main" id="{F29205D1-5814-48CD-14C4-A9FFC8743E96}"/>
              </a:ext>
            </a:extLst>
          </p:cNvPr>
          <p:cNvCxnSpPr>
            <a:cxnSpLocks/>
            <a:stCxn id="9" idx="1"/>
          </p:cNvCxnSpPr>
          <p:nvPr/>
        </p:nvCxnSpPr>
        <p:spPr>
          <a:xfrm flipH="1" flipV="1">
            <a:off x="7822194" y="2163778"/>
            <a:ext cx="1510741" cy="80283"/>
          </a:xfrm>
          <a:prstGeom prst="straightConnector1">
            <a:avLst/>
          </a:prstGeom>
          <a:ln w="57150" cap="flat" cmpd="sng" algn="ctr">
            <a:solidFill>
              <a:schemeClr val="tx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19" name="pole tekstowe 18">
            <a:extLst>
              <a:ext uri="{FF2B5EF4-FFF2-40B4-BE49-F238E27FC236}">
                <a16:creationId xmlns:a16="http://schemas.microsoft.com/office/drawing/2014/main" id="{8A7CAB87-1A73-A940-547B-32B759925F89}"/>
              </a:ext>
            </a:extLst>
          </p:cNvPr>
          <p:cNvSpPr txBox="1"/>
          <p:nvPr/>
        </p:nvSpPr>
        <p:spPr>
          <a:xfrm>
            <a:off x="145234" y="5267832"/>
            <a:ext cx="11697142" cy="1015663"/>
          </a:xfrm>
          <a:prstGeom prst="rect">
            <a:avLst/>
          </a:prstGeom>
          <a:noFill/>
        </p:spPr>
        <p:txBody>
          <a:bodyPr wrap="square" rtlCol="0">
            <a:spAutoFit/>
          </a:bodyPr>
          <a:lstStyle/>
          <a:p>
            <a:r>
              <a:rPr lang="en-US" sz="2000" dirty="0"/>
              <a:t>The substantia nigra is a structure in the midbrain, part of which produces dopamine and sends it to the striatum, regulating motor control. The degeneration of dopaminergic neurons in this area is one of the main mechanisms of the pathogenesis of Parkinson's disease.</a:t>
            </a:r>
            <a:endParaRPr lang="pl-PL" sz="2000" dirty="0"/>
          </a:p>
        </p:txBody>
      </p:sp>
      <p:sp>
        <p:nvSpPr>
          <p:cNvPr id="22" name="pole tekstowe 21">
            <a:extLst>
              <a:ext uri="{FF2B5EF4-FFF2-40B4-BE49-F238E27FC236}">
                <a16:creationId xmlns:a16="http://schemas.microsoft.com/office/drawing/2014/main" id="{678F0701-0167-EE81-6862-C0C7834E7A9B}"/>
              </a:ext>
            </a:extLst>
          </p:cNvPr>
          <p:cNvSpPr txBox="1"/>
          <p:nvPr/>
        </p:nvSpPr>
        <p:spPr>
          <a:xfrm>
            <a:off x="3272119" y="1260220"/>
            <a:ext cx="2673060" cy="1200329"/>
          </a:xfrm>
          <a:prstGeom prst="rect">
            <a:avLst/>
          </a:prstGeom>
          <a:noFill/>
        </p:spPr>
        <p:txBody>
          <a:bodyPr wrap="square">
            <a:spAutoFit/>
          </a:bodyPr>
          <a:lstStyle/>
          <a:p>
            <a:pPr algn="ctr"/>
            <a:r>
              <a:rPr lang="pl-PL" sz="3600" b="1" dirty="0"/>
              <a:t>S</a:t>
            </a:r>
            <a:r>
              <a:rPr lang="en-US" sz="3600" b="1" dirty="0" err="1"/>
              <a:t>ubstantia</a:t>
            </a:r>
            <a:r>
              <a:rPr lang="en-US" sz="3600" b="1" dirty="0"/>
              <a:t> nigra</a:t>
            </a:r>
            <a:endParaRPr lang="pl-PL" sz="3600" b="1" dirty="0"/>
          </a:p>
        </p:txBody>
      </p:sp>
    </p:spTree>
    <p:extLst>
      <p:ext uri="{BB962C8B-B14F-4D97-AF65-F5344CB8AC3E}">
        <p14:creationId xmlns:p14="http://schemas.microsoft.com/office/powerpoint/2010/main" val="1832904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par>
                                <p:cTn id="8" presetID="1" presetClass="entr" presetSubtype="0" fill="hold" nodeType="withEffect">
                                  <p:stCondLst>
                                    <p:cond delay="0"/>
                                  </p:stCondLst>
                                  <p:childTnLst>
                                    <p:set>
                                      <p:cBhvr>
                                        <p:cTn id="9" dur="1" fill="hold">
                                          <p:stCondLst>
                                            <p:cond delay="0"/>
                                          </p:stCondLst>
                                        </p:cTn>
                                        <p:tgtEl>
                                          <p:spTgt spid="4098"/>
                                        </p:tgtEl>
                                        <p:attrNameLst>
                                          <p:attrName>style.visibility</p:attrName>
                                        </p:attrNameLst>
                                      </p:cBhvr>
                                      <p:to>
                                        <p:strVal val="visible"/>
                                      </p:to>
                                    </p:set>
                                  </p:childTnLst>
                                </p:cTn>
                              </p:par>
                              <p:par>
                                <p:cTn id="10" presetID="10"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par>
                                <p:cTn id="18" presetID="1"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8" grpId="0"/>
      <p:bldP spid="19" grpId="0"/>
      <p:bldP spid="2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AED8B1D-30A8-7D25-5E32-9656C24A3F31}"/>
              </a:ext>
            </a:extLst>
          </p:cNvPr>
          <p:cNvSpPr>
            <a:spLocks noGrp="1"/>
          </p:cNvSpPr>
          <p:nvPr>
            <p:ph type="title"/>
          </p:nvPr>
        </p:nvSpPr>
        <p:spPr>
          <a:xfrm>
            <a:off x="218048" y="251011"/>
            <a:ext cx="11973952" cy="1174376"/>
          </a:xfrm>
        </p:spPr>
        <p:txBody>
          <a:bodyPr>
            <a:normAutofit/>
          </a:bodyPr>
          <a:lstStyle/>
          <a:p>
            <a:r>
              <a:rPr lang="en-US" dirty="0"/>
              <a:t>Stage of Parkinson's disease - Hoehn and Yahr Scale</a:t>
            </a:r>
            <a:endParaRPr lang="pl-PL" dirty="0"/>
          </a:p>
        </p:txBody>
      </p:sp>
      <p:graphicFrame>
        <p:nvGraphicFramePr>
          <p:cNvPr id="4" name="Symbol zastępczy zawartości 3">
            <a:extLst>
              <a:ext uri="{FF2B5EF4-FFF2-40B4-BE49-F238E27FC236}">
                <a16:creationId xmlns:a16="http://schemas.microsoft.com/office/drawing/2014/main" id="{7D5E55E8-02F4-F9B2-2B42-1ED3517F42E3}"/>
              </a:ext>
            </a:extLst>
          </p:cNvPr>
          <p:cNvGraphicFramePr>
            <a:graphicFrameLocks noGrp="1"/>
          </p:cNvGraphicFramePr>
          <p:nvPr>
            <p:ph idx="1"/>
            <p:extLst>
              <p:ext uri="{D42A27DB-BD31-4B8C-83A1-F6EECF244321}">
                <p14:modId xmlns:p14="http://schemas.microsoft.com/office/powerpoint/2010/main" val="150833259"/>
              </p:ext>
            </p:extLst>
          </p:nvPr>
        </p:nvGraphicFramePr>
        <p:xfrm>
          <a:off x="0" y="1275080"/>
          <a:ext cx="12191999" cy="5308600"/>
        </p:xfrm>
        <a:graphic>
          <a:graphicData uri="http://schemas.openxmlformats.org/drawingml/2006/table">
            <a:tbl>
              <a:tblPr firstRow="1" bandRow="1">
                <a:tableStyleId>{5C22544A-7EE6-4342-B048-85BDC9FD1C3A}</a:tableStyleId>
              </a:tblPr>
              <a:tblGrid>
                <a:gridCol w="1134415">
                  <a:extLst>
                    <a:ext uri="{9D8B030D-6E8A-4147-A177-3AD203B41FA5}">
                      <a16:colId xmlns:a16="http://schemas.microsoft.com/office/drawing/2014/main" val="3017178116"/>
                    </a:ext>
                  </a:extLst>
                </a:gridCol>
                <a:gridCol w="11057584">
                  <a:extLst>
                    <a:ext uri="{9D8B030D-6E8A-4147-A177-3AD203B41FA5}">
                      <a16:colId xmlns:a16="http://schemas.microsoft.com/office/drawing/2014/main" val="1617907858"/>
                    </a:ext>
                  </a:extLst>
                </a:gridCol>
              </a:tblGrid>
              <a:tr h="370840">
                <a:tc>
                  <a:txBody>
                    <a:bodyPr/>
                    <a:lstStyle/>
                    <a:p>
                      <a:r>
                        <a:rPr lang="pl-PL" dirty="0" err="1"/>
                        <a:t>Stage</a:t>
                      </a:r>
                      <a:endParaRPr lang="pl-PL" dirty="0"/>
                    </a:p>
                  </a:txBody>
                  <a:tcPr/>
                </a:tc>
                <a:tc>
                  <a:txBody>
                    <a:bodyPr/>
                    <a:lstStyle/>
                    <a:p>
                      <a:r>
                        <a:rPr lang="pl-PL" dirty="0" err="1"/>
                        <a:t>Description</a:t>
                      </a:r>
                      <a:endParaRPr lang="pl-PL" dirty="0"/>
                    </a:p>
                  </a:txBody>
                  <a:tcPr/>
                </a:tc>
                <a:extLst>
                  <a:ext uri="{0D108BD9-81ED-4DB2-BD59-A6C34878D82A}">
                    <a16:rowId xmlns:a16="http://schemas.microsoft.com/office/drawing/2014/main" val="928869733"/>
                  </a:ext>
                </a:extLst>
              </a:tr>
              <a:tr h="370840">
                <a:tc>
                  <a:txBody>
                    <a:bodyPr/>
                    <a:lstStyle/>
                    <a:p>
                      <a:r>
                        <a:rPr lang="pl-PL" dirty="0"/>
                        <a:t>1</a:t>
                      </a:r>
                    </a:p>
                  </a:txBody>
                  <a:tcPr/>
                </a:tc>
                <a:tc>
                  <a:txBody>
                    <a:bodyPr/>
                    <a:lstStyle/>
                    <a:p>
                      <a:r>
                        <a:rPr lang="en-US" sz="2000" dirty="0"/>
                        <a:t>Symptoms occur on one side (e.g. tremor, stiffness or slowness of movement in one limb), but do not significantly affect daily functioning</a:t>
                      </a:r>
                      <a:endParaRPr lang="pl-PL" sz="2000" dirty="0"/>
                    </a:p>
                  </a:txBody>
                  <a:tcPr/>
                </a:tc>
                <a:extLst>
                  <a:ext uri="{0D108BD9-81ED-4DB2-BD59-A6C34878D82A}">
                    <a16:rowId xmlns:a16="http://schemas.microsoft.com/office/drawing/2014/main" val="958861820"/>
                  </a:ext>
                </a:extLst>
              </a:tr>
              <a:tr h="370840">
                <a:tc>
                  <a:txBody>
                    <a:bodyPr/>
                    <a:lstStyle/>
                    <a:p>
                      <a:r>
                        <a:rPr lang="pl-PL" dirty="0"/>
                        <a:t>1.5</a:t>
                      </a:r>
                    </a:p>
                  </a:txBody>
                  <a:tcPr/>
                </a:tc>
                <a:tc>
                  <a:txBody>
                    <a:bodyPr/>
                    <a:lstStyle/>
                    <a:p>
                      <a:r>
                        <a:rPr lang="en-US" sz="2000" dirty="0"/>
                        <a:t>Symptoms are unilateral with little effect on balance</a:t>
                      </a:r>
                      <a:endParaRPr lang="pl-PL" sz="2000" dirty="0"/>
                    </a:p>
                  </a:txBody>
                  <a:tcPr/>
                </a:tc>
                <a:extLst>
                  <a:ext uri="{0D108BD9-81ED-4DB2-BD59-A6C34878D82A}">
                    <a16:rowId xmlns:a16="http://schemas.microsoft.com/office/drawing/2014/main" val="1031650427"/>
                  </a:ext>
                </a:extLst>
              </a:tr>
              <a:tr h="370840">
                <a:tc>
                  <a:txBody>
                    <a:bodyPr/>
                    <a:lstStyle/>
                    <a:p>
                      <a:r>
                        <a:rPr lang="pl-PL" dirty="0"/>
                        <a:t>2</a:t>
                      </a:r>
                    </a:p>
                  </a:txBody>
                  <a:tcPr/>
                </a:tc>
                <a:tc>
                  <a:txBody>
                    <a:bodyPr/>
                    <a:lstStyle/>
                    <a:p>
                      <a:r>
                        <a:rPr lang="en-US" sz="2000" dirty="0"/>
                        <a:t>The symptoms are bilateral, but the patient does not have balance disorders. He is still able to function independently</a:t>
                      </a:r>
                      <a:endParaRPr lang="pl-PL" sz="2000" dirty="0"/>
                    </a:p>
                  </a:txBody>
                  <a:tcPr/>
                </a:tc>
                <a:extLst>
                  <a:ext uri="{0D108BD9-81ED-4DB2-BD59-A6C34878D82A}">
                    <a16:rowId xmlns:a16="http://schemas.microsoft.com/office/drawing/2014/main" val="3126276891"/>
                  </a:ext>
                </a:extLst>
              </a:tr>
              <a:tr h="370840">
                <a:tc>
                  <a:txBody>
                    <a:bodyPr/>
                    <a:lstStyle/>
                    <a:p>
                      <a:r>
                        <a:rPr lang="pl-PL" dirty="0"/>
                        <a:t>2.5</a:t>
                      </a:r>
                    </a:p>
                  </a:txBody>
                  <a:tcPr/>
                </a:tc>
                <a:tc>
                  <a:txBody>
                    <a:bodyPr/>
                    <a:lstStyle/>
                    <a:p>
                      <a:r>
                        <a:rPr lang="en-US" sz="2000" dirty="0"/>
                        <a:t>Bilateral symptoms with mild balance disturbance, but patient does not fall</a:t>
                      </a:r>
                      <a:endParaRPr lang="pl-PL" sz="2000" dirty="0"/>
                    </a:p>
                  </a:txBody>
                  <a:tcPr/>
                </a:tc>
                <a:extLst>
                  <a:ext uri="{0D108BD9-81ED-4DB2-BD59-A6C34878D82A}">
                    <a16:rowId xmlns:a16="http://schemas.microsoft.com/office/drawing/2014/main" val="977623611"/>
                  </a:ext>
                </a:extLst>
              </a:tr>
              <a:tr h="370840">
                <a:tc>
                  <a:txBody>
                    <a:bodyPr/>
                    <a:lstStyle/>
                    <a:p>
                      <a:r>
                        <a:rPr lang="pl-PL" dirty="0"/>
                        <a:t>3</a:t>
                      </a:r>
                    </a:p>
                  </a:txBody>
                  <a:tcPr/>
                </a:tc>
                <a:tc>
                  <a:txBody>
                    <a:bodyPr/>
                    <a:lstStyle/>
                    <a:p>
                      <a:r>
                        <a:rPr lang="en-US" sz="2000" dirty="0"/>
                        <a:t>Balance problems and falls occur, but the patient can still walk and perform basic activities without assistance. This is an intermediate stage</a:t>
                      </a:r>
                      <a:endParaRPr lang="pl-PL" sz="2000" dirty="0"/>
                    </a:p>
                  </a:txBody>
                  <a:tcPr/>
                </a:tc>
                <a:extLst>
                  <a:ext uri="{0D108BD9-81ED-4DB2-BD59-A6C34878D82A}">
                    <a16:rowId xmlns:a16="http://schemas.microsoft.com/office/drawing/2014/main" val="2583047437"/>
                  </a:ext>
                </a:extLst>
              </a:tr>
              <a:tr h="370840">
                <a:tc>
                  <a:txBody>
                    <a:bodyPr/>
                    <a:lstStyle/>
                    <a:p>
                      <a:r>
                        <a:rPr lang="pl-PL" dirty="0"/>
                        <a:t>4</a:t>
                      </a:r>
                    </a:p>
                  </a:txBody>
                  <a:tcPr/>
                </a:tc>
                <a:tc>
                  <a:txBody>
                    <a:bodyPr/>
                    <a:lstStyle/>
                    <a:p>
                      <a:r>
                        <a:rPr lang="en-US" sz="2000" dirty="0"/>
                        <a:t>Significant impairment of motor functions, the patient often needs help with everyday activities. He can still walk, but requires support</a:t>
                      </a:r>
                      <a:endParaRPr lang="pl-PL" sz="2000" dirty="0"/>
                    </a:p>
                  </a:txBody>
                  <a:tcPr/>
                </a:tc>
                <a:extLst>
                  <a:ext uri="{0D108BD9-81ED-4DB2-BD59-A6C34878D82A}">
                    <a16:rowId xmlns:a16="http://schemas.microsoft.com/office/drawing/2014/main" val="1436773816"/>
                  </a:ext>
                </a:extLst>
              </a:tr>
              <a:tr h="370840">
                <a:tc>
                  <a:txBody>
                    <a:bodyPr/>
                    <a:lstStyle/>
                    <a:p>
                      <a:r>
                        <a:rPr lang="pl-PL" dirty="0"/>
                        <a:t>5</a:t>
                      </a:r>
                    </a:p>
                  </a:txBody>
                  <a:tcPr/>
                </a:tc>
                <a:tc>
                  <a:txBody>
                    <a:bodyPr/>
                    <a:lstStyle/>
                    <a:p>
                      <a:r>
                        <a:rPr lang="en-US" sz="2000" dirty="0"/>
                        <a:t>The disease is extremely advanced, the patient is usually immobilized and requires complete care</a:t>
                      </a:r>
                      <a:endParaRPr lang="pl-PL" sz="2000" dirty="0"/>
                    </a:p>
                  </a:txBody>
                  <a:tcPr/>
                </a:tc>
                <a:extLst>
                  <a:ext uri="{0D108BD9-81ED-4DB2-BD59-A6C34878D82A}">
                    <a16:rowId xmlns:a16="http://schemas.microsoft.com/office/drawing/2014/main" val="2139537693"/>
                  </a:ext>
                </a:extLst>
              </a:tr>
              <a:tr h="370840">
                <a:tc gridSpan="2">
                  <a:txBody>
                    <a:bodyPr/>
                    <a:lstStyle/>
                    <a:p>
                      <a:r>
                        <a:rPr lang="pl-PL" dirty="0" err="1"/>
                        <a:t>This</a:t>
                      </a:r>
                      <a:r>
                        <a:rPr lang="pl-PL" dirty="0"/>
                        <a:t> </a:t>
                      </a:r>
                      <a:r>
                        <a:rPr lang="en-US" dirty="0"/>
                        <a:t>is an </a:t>
                      </a:r>
                      <a:r>
                        <a:rPr lang="en-US" b="1" dirty="0"/>
                        <a:t>incurable</a:t>
                      </a:r>
                      <a:r>
                        <a:rPr lang="en-US" dirty="0"/>
                        <a:t> neurodegenerative disorder, with treatment aimed at alleviating symptoms and slowing its progression. Although the </a:t>
                      </a:r>
                      <a:r>
                        <a:rPr lang="en-US" b="1" dirty="0"/>
                        <a:t>disease itself is not fatal</a:t>
                      </a:r>
                      <a:r>
                        <a:rPr lang="en-US" dirty="0"/>
                        <a:t>, life-threatening complications ultimately lead to death</a:t>
                      </a:r>
                      <a:r>
                        <a:rPr lang="pl-PL" dirty="0"/>
                        <a:t>.</a:t>
                      </a:r>
                    </a:p>
                  </a:txBody>
                  <a:tcPr/>
                </a:tc>
                <a:tc hMerge="1">
                  <a:txBody>
                    <a:bodyPr/>
                    <a:lstStyle/>
                    <a:p>
                      <a:endParaRPr lang="pl-PL" sz="2000" dirty="0"/>
                    </a:p>
                  </a:txBody>
                  <a:tcPr/>
                </a:tc>
                <a:extLst>
                  <a:ext uri="{0D108BD9-81ED-4DB2-BD59-A6C34878D82A}">
                    <a16:rowId xmlns:a16="http://schemas.microsoft.com/office/drawing/2014/main" val="3576025243"/>
                  </a:ext>
                </a:extLst>
              </a:tr>
            </a:tbl>
          </a:graphicData>
        </a:graphic>
      </p:graphicFrame>
    </p:spTree>
    <p:extLst>
      <p:ext uri="{BB962C8B-B14F-4D97-AF65-F5344CB8AC3E}">
        <p14:creationId xmlns:p14="http://schemas.microsoft.com/office/powerpoint/2010/main" val="2924613915"/>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7DE44E1-569A-979B-5E50-46331C51EEB7}"/>
              </a:ext>
            </a:extLst>
          </p:cNvPr>
          <p:cNvSpPr>
            <a:spLocks noGrp="1"/>
          </p:cNvSpPr>
          <p:nvPr>
            <p:ph type="title"/>
          </p:nvPr>
        </p:nvSpPr>
        <p:spPr>
          <a:xfrm>
            <a:off x="288320" y="-33068"/>
            <a:ext cx="3116822" cy="1478066"/>
          </a:xfrm>
        </p:spPr>
        <p:txBody>
          <a:bodyPr/>
          <a:lstStyle/>
          <a:p>
            <a:r>
              <a:rPr lang="pl-PL" b="1" dirty="0"/>
              <a:t>Lewy </a:t>
            </a:r>
            <a:r>
              <a:rPr lang="pl-PL" b="1" dirty="0" err="1"/>
              <a:t>bodies</a:t>
            </a:r>
            <a:endParaRPr lang="pl-PL" b="1" dirty="0"/>
          </a:p>
        </p:txBody>
      </p:sp>
      <p:pic>
        <p:nvPicPr>
          <p:cNvPr id="6146" name="Picture 2">
            <a:extLst>
              <a:ext uri="{FF2B5EF4-FFF2-40B4-BE49-F238E27FC236}">
                <a16:creationId xmlns:a16="http://schemas.microsoft.com/office/drawing/2014/main" id="{1FAA0C52-683F-246F-1D18-C34889ADD499}"/>
              </a:ext>
            </a:extLst>
          </p:cNvPr>
          <p:cNvPicPr>
            <a:picLocks noGrp="1" noChangeAspect="1" noChangeArrowheads="1"/>
          </p:cNvPicPr>
          <p:nvPr>
            <p:ph sz="half" idx="1"/>
          </p:nvPr>
        </p:nvPicPr>
        <p:blipFill>
          <a:blip r:embed="rId2" cstate="hqprint">
            <a:extLst>
              <a:ext uri="{BEBA8EAE-BF5A-486C-A8C5-ECC9F3942E4B}">
                <a14:imgProps xmlns:a14="http://schemas.microsoft.com/office/drawing/2010/main">
                  <a14:imgLayer r:embed="rId3">
                    <a14:imgEffect>
                      <a14:colorTemperature colorTemp="4700"/>
                    </a14:imgEffect>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6668025" y="3502960"/>
            <a:ext cx="3220045" cy="2645420"/>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a:extLst>
              <a:ext uri="{FF2B5EF4-FFF2-40B4-BE49-F238E27FC236}">
                <a16:creationId xmlns:a16="http://schemas.microsoft.com/office/drawing/2014/main" id="{3676EA7F-C051-6CE6-B627-08EF16B93151}"/>
              </a:ext>
            </a:extLst>
          </p:cNvPr>
          <p:cNvPicPr>
            <a:picLocks noGrp="1" noChangeAspect="1" noChangeArrowheads="1"/>
          </p:cNvPicPr>
          <p:nvPr>
            <p:ph sz="half" idx="2"/>
          </p:nvPr>
        </p:nvPicPr>
        <p:blipFill>
          <a:blip r:embed="rId4">
            <a:extLst>
              <a:ext uri="{BEBA8EAE-BF5A-486C-A8C5-ECC9F3942E4B}">
                <a14:imgProps xmlns:a14="http://schemas.microsoft.com/office/drawing/2010/main">
                  <a14:imgLayer r:embed="rId5">
                    <a14:imgEffect>
                      <a14:colorTemperature colorTemp="4700"/>
                    </a14:imgEffect>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6668025" y="498652"/>
            <a:ext cx="3220044" cy="2689347"/>
          </a:xfrm>
          <a:prstGeom prst="rect">
            <a:avLst/>
          </a:prstGeom>
          <a:noFill/>
          <a:extLst>
            <a:ext uri="{909E8E84-426E-40DD-AFC4-6F175D3DCCD1}">
              <a14:hiddenFill xmlns:a14="http://schemas.microsoft.com/office/drawing/2010/main">
                <a:solidFill>
                  <a:srgbClr val="FFFFFF"/>
                </a:solidFill>
              </a14:hiddenFill>
            </a:ext>
          </a:extLst>
        </p:spPr>
      </p:pic>
      <p:sp>
        <p:nvSpPr>
          <p:cNvPr id="5" name="pole tekstowe 4">
            <a:extLst>
              <a:ext uri="{FF2B5EF4-FFF2-40B4-BE49-F238E27FC236}">
                <a16:creationId xmlns:a16="http://schemas.microsoft.com/office/drawing/2014/main" id="{26A32E3B-9F27-43AF-19CB-847B36BB1848}"/>
              </a:ext>
            </a:extLst>
          </p:cNvPr>
          <p:cNvSpPr txBox="1"/>
          <p:nvPr/>
        </p:nvSpPr>
        <p:spPr>
          <a:xfrm>
            <a:off x="9888069" y="1444998"/>
            <a:ext cx="2277035" cy="954107"/>
          </a:xfrm>
          <a:prstGeom prst="rect">
            <a:avLst/>
          </a:prstGeom>
          <a:noFill/>
        </p:spPr>
        <p:txBody>
          <a:bodyPr wrap="square" rtlCol="0">
            <a:spAutoFit/>
          </a:bodyPr>
          <a:lstStyle/>
          <a:p>
            <a:r>
              <a:rPr lang="pl-PL" sz="1400" dirty="0"/>
              <a:t>Fig 4.</a:t>
            </a:r>
            <a:r>
              <a:rPr lang="en-US" sz="1400" dirty="0"/>
              <a:t>A cartoon of a neuron, with the Lewy body indicated within the cell body.</a:t>
            </a:r>
            <a:r>
              <a:rPr lang="pl-PL" sz="1400" dirty="0"/>
              <a:t> </a:t>
            </a:r>
          </a:p>
        </p:txBody>
      </p:sp>
      <p:sp>
        <p:nvSpPr>
          <p:cNvPr id="6" name="pole tekstowe 5">
            <a:extLst>
              <a:ext uri="{FF2B5EF4-FFF2-40B4-BE49-F238E27FC236}">
                <a16:creationId xmlns:a16="http://schemas.microsoft.com/office/drawing/2014/main" id="{BEB92A2D-2EA8-50B2-AC10-2A727D92DAE9}"/>
              </a:ext>
            </a:extLst>
          </p:cNvPr>
          <p:cNvSpPr txBox="1"/>
          <p:nvPr/>
        </p:nvSpPr>
        <p:spPr>
          <a:xfrm>
            <a:off x="9986681" y="4394386"/>
            <a:ext cx="2277035" cy="523220"/>
          </a:xfrm>
          <a:prstGeom prst="rect">
            <a:avLst/>
          </a:prstGeom>
          <a:noFill/>
        </p:spPr>
        <p:txBody>
          <a:bodyPr wrap="square" rtlCol="0">
            <a:spAutoFit/>
          </a:bodyPr>
          <a:lstStyle/>
          <a:p>
            <a:r>
              <a:rPr lang="pl-PL" sz="1400" dirty="0"/>
              <a:t>Fig 5.</a:t>
            </a:r>
            <a:r>
              <a:rPr lang="en-US" sz="1400" b="0" i="1" dirty="0">
                <a:solidFill>
                  <a:srgbClr val="666666"/>
                </a:solidFill>
                <a:effectLst/>
                <a:latin typeface="Roboto Slab" pitchFamily="2" charset="0"/>
              </a:rPr>
              <a:t> </a:t>
            </a:r>
            <a:r>
              <a:rPr lang="en-US" sz="1400" dirty="0"/>
              <a:t>A photo of a Lewy body inside of a neuron.</a:t>
            </a:r>
            <a:endParaRPr lang="pl-PL" sz="1400" dirty="0"/>
          </a:p>
        </p:txBody>
      </p:sp>
      <p:sp>
        <p:nvSpPr>
          <p:cNvPr id="7" name="Symbol zastępczy zawartości 2">
            <a:extLst>
              <a:ext uri="{FF2B5EF4-FFF2-40B4-BE49-F238E27FC236}">
                <a16:creationId xmlns:a16="http://schemas.microsoft.com/office/drawing/2014/main" id="{035C41B5-D2B9-1DB7-CC05-FB154DC50A89}"/>
              </a:ext>
            </a:extLst>
          </p:cNvPr>
          <p:cNvSpPr txBox="1">
            <a:spLocks/>
          </p:cNvSpPr>
          <p:nvPr/>
        </p:nvSpPr>
        <p:spPr>
          <a:xfrm>
            <a:off x="206188" y="1317812"/>
            <a:ext cx="6257365" cy="5136776"/>
          </a:xfrm>
          <a:prstGeom prst="rect">
            <a:avLst/>
          </a:prstGeom>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a:lstStyle>
          <a:p>
            <a:pPr marL="0" indent="0">
              <a:buNone/>
            </a:pPr>
            <a:r>
              <a:rPr lang="en-US" sz="2000" cap="none" dirty="0"/>
              <a:t>Lewy bodies are abnormal protein aggregates (mainly alpha-synuclein) that accumulate in neurons. Their presence leads to:</a:t>
            </a:r>
            <a:endParaRPr lang="pl-PL" sz="2000" cap="none" dirty="0"/>
          </a:p>
          <a:p>
            <a:r>
              <a:rPr lang="en-US" sz="2000" b="1" cap="none" dirty="0"/>
              <a:t>Damage to mitochondria</a:t>
            </a:r>
            <a:r>
              <a:rPr lang="en-US" sz="2000" cap="none" dirty="0"/>
              <a:t>, causing oxidative stress and weakening the function of nerve cells.</a:t>
            </a:r>
            <a:endParaRPr lang="pl-PL" sz="2000" cap="none" dirty="0"/>
          </a:p>
          <a:p>
            <a:r>
              <a:rPr lang="en-US" sz="2000" b="1" cap="none" dirty="0"/>
              <a:t>Disruption of synaptic function</a:t>
            </a:r>
            <a:r>
              <a:rPr lang="en-US" sz="2000" cap="none" dirty="0"/>
              <a:t>, impairing communication between neurons, including the flow of dopamine.</a:t>
            </a:r>
            <a:endParaRPr lang="pl-PL" sz="2000" cap="none" dirty="0"/>
          </a:p>
          <a:p>
            <a:r>
              <a:rPr lang="en-US" sz="2000" b="1" cap="none" dirty="0"/>
              <a:t>Disruption of cellular transport</a:t>
            </a:r>
            <a:r>
              <a:rPr lang="en-US" sz="2000" cap="none" dirty="0"/>
              <a:t>, hindering the delivery of nutrients and removal of waste.</a:t>
            </a:r>
            <a:endParaRPr lang="pl-PL" sz="2000" cap="none" dirty="0"/>
          </a:p>
          <a:p>
            <a:r>
              <a:rPr lang="en-US" sz="2000" b="1" cap="none" dirty="0"/>
              <a:t>Induction of inflammation</a:t>
            </a:r>
            <a:r>
              <a:rPr lang="en-US" sz="2000" cap="none" dirty="0"/>
              <a:t>, which further accelerates neuron degradation.</a:t>
            </a:r>
            <a:endParaRPr lang="pl-PL" sz="2000" cap="none" dirty="0"/>
          </a:p>
          <a:p>
            <a:pPr marL="0" indent="0">
              <a:buNone/>
            </a:pPr>
            <a:r>
              <a:rPr lang="en-US" sz="2000" b="1" dirty="0"/>
              <a:t>All these options lead to nervous death</a:t>
            </a:r>
            <a:r>
              <a:rPr lang="en-US" sz="2000" dirty="0"/>
              <a:t>.</a:t>
            </a:r>
            <a:endParaRPr lang="pl-PL" sz="2000" dirty="0"/>
          </a:p>
        </p:txBody>
      </p:sp>
    </p:spTree>
    <p:extLst>
      <p:ext uri="{BB962C8B-B14F-4D97-AF65-F5344CB8AC3E}">
        <p14:creationId xmlns:p14="http://schemas.microsoft.com/office/powerpoint/2010/main" val="683647215"/>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az 4">
            <a:extLst>
              <a:ext uri="{FF2B5EF4-FFF2-40B4-BE49-F238E27FC236}">
                <a16:creationId xmlns:a16="http://schemas.microsoft.com/office/drawing/2014/main" id="{983676EE-E095-AB15-6ADD-203D5C32FBED}"/>
              </a:ext>
            </a:extLst>
          </p:cNvPr>
          <p:cNvPicPr>
            <a:picLocks noChangeAspect="1"/>
          </p:cNvPicPr>
          <p:nvPr/>
        </p:nvPicPr>
        <p:blipFill>
          <a:blip r:embed="rId2"/>
          <a:stretch>
            <a:fillRect/>
          </a:stretch>
        </p:blipFill>
        <p:spPr>
          <a:xfrm>
            <a:off x="6072504" y="353974"/>
            <a:ext cx="5272632" cy="146783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Obraz 6">
            <a:extLst>
              <a:ext uri="{FF2B5EF4-FFF2-40B4-BE49-F238E27FC236}">
                <a16:creationId xmlns:a16="http://schemas.microsoft.com/office/drawing/2014/main" id="{1C55CC75-4EA8-A36A-2F3A-DF3E7F486D21}"/>
              </a:ext>
            </a:extLst>
          </p:cNvPr>
          <p:cNvPicPr>
            <a:picLocks noChangeAspect="1"/>
          </p:cNvPicPr>
          <p:nvPr/>
        </p:nvPicPr>
        <p:blipFill>
          <a:blip r:embed="rId3"/>
          <a:stretch>
            <a:fillRect/>
          </a:stretch>
        </p:blipFill>
        <p:spPr>
          <a:xfrm>
            <a:off x="6583615" y="1473072"/>
            <a:ext cx="5608385" cy="156249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 name="Obraz 8">
            <a:extLst>
              <a:ext uri="{FF2B5EF4-FFF2-40B4-BE49-F238E27FC236}">
                <a16:creationId xmlns:a16="http://schemas.microsoft.com/office/drawing/2014/main" id="{1A6B744C-183B-460D-25B7-63279A0EF5A1}"/>
              </a:ext>
            </a:extLst>
          </p:cNvPr>
          <p:cNvPicPr>
            <a:picLocks noChangeAspect="1"/>
          </p:cNvPicPr>
          <p:nvPr/>
        </p:nvPicPr>
        <p:blipFill>
          <a:blip r:embed="rId4"/>
          <a:stretch>
            <a:fillRect/>
          </a:stretch>
        </p:blipFill>
        <p:spPr>
          <a:xfrm>
            <a:off x="6096000" y="2483586"/>
            <a:ext cx="5225641" cy="148809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3" name="Obraz 12">
            <a:extLst>
              <a:ext uri="{FF2B5EF4-FFF2-40B4-BE49-F238E27FC236}">
                <a16:creationId xmlns:a16="http://schemas.microsoft.com/office/drawing/2014/main" id="{661D2E29-21AB-7E1D-B570-EC86B0B00B21}"/>
              </a:ext>
            </a:extLst>
          </p:cNvPr>
          <p:cNvPicPr>
            <a:picLocks noChangeAspect="1"/>
          </p:cNvPicPr>
          <p:nvPr/>
        </p:nvPicPr>
        <p:blipFill>
          <a:blip r:embed="rId5"/>
          <a:stretch>
            <a:fillRect/>
          </a:stretch>
        </p:blipFill>
        <p:spPr>
          <a:xfrm>
            <a:off x="7191980" y="3455996"/>
            <a:ext cx="4957646" cy="156557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aphicFrame>
        <p:nvGraphicFramePr>
          <p:cNvPr id="17" name="Diagram 16">
            <a:extLst>
              <a:ext uri="{FF2B5EF4-FFF2-40B4-BE49-F238E27FC236}">
                <a16:creationId xmlns:a16="http://schemas.microsoft.com/office/drawing/2014/main" id="{F5117C14-BF51-1327-D3F7-A23934893D88}"/>
              </a:ext>
            </a:extLst>
          </p:cNvPr>
          <p:cNvGraphicFramePr/>
          <p:nvPr>
            <p:extLst>
              <p:ext uri="{D42A27DB-BD31-4B8C-83A1-F6EECF244321}">
                <p14:modId xmlns:p14="http://schemas.microsoft.com/office/powerpoint/2010/main" val="562351956"/>
              </p:ext>
            </p:extLst>
          </p:nvPr>
        </p:nvGraphicFramePr>
        <p:xfrm>
          <a:off x="110251" y="903911"/>
          <a:ext cx="5782399" cy="6669741"/>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pic>
        <p:nvPicPr>
          <p:cNvPr id="19" name="Obraz 18">
            <a:extLst>
              <a:ext uri="{FF2B5EF4-FFF2-40B4-BE49-F238E27FC236}">
                <a16:creationId xmlns:a16="http://schemas.microsoft.com/office/drawing/2014/main" id="{370801C7-1E0D-D716-FABF-5FDBF05E5ECD}"/>
              </a:ext>
            </a:extLst>
          </p:cNvPr>
          <p:cNvPicPr>
            <a:picLocks noChangeAspect="1"/>
          </p:cNvPicPr>
          <p:nvPr/>
        </p:nvPicPr>
        <p:blipFill>
          <a:blip r:embed="rId11"/>
          <a:stretch>
            <a:fillRect/>
          </a:stretch>
        </p:blipFill>
        <p:spPr>
          <a:xfrm>
            <a:off x="6072504" y="4466510"/>
            <a:ext cx="5844040" cy="113935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5" name="Obraz 24">
            <a:extLst>
              <a:ext uri="{FF2B5EF4-FFF2-40B4-BE49-F238E27FC236}">
                <a16:creationId xmlns:a16="http://schemas.microsoft.com/office/drawing/2014/main" id="{829756D5-3708-0CA9-E1B6-C7281C012E06}"/>
              </a:ext>
            </a:extLst>
          </p:cNvPr>
          <p:cNvPicPr>
            <a:picLocks noChangeAspect="1"/>
          </p:cNvPicPr>
          <p:nvPr/>
        </p:nvPicPr>
        <p:blipFill>
          <a:blip r:embed="rId12"/>
          <a:stretch>
            <a:fillRect/>
          </a:stretch>
        </p:blipFill>
        <p:spPr>
          <a:xfrm>
            <a:off x="7191980" y="5361158"/>
            <a:ext cx="4904417" cy="145076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854371319"/>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Diagram 13">
            <a:extLst>
              <a:ext uri="{FF2B5EF4-FFF2-40B4-BE49-F238E27FC236}">
                <a16:creationId xmlns:a16="http://schemas.microsoft.com/office/drawing/2014/main" id="{5AD483E3-F309-8A4C-2B2F-418F34269963}"/>
              </a:ext>
            </a:extLst>
          </p:cNvPr>
          <p:cNvGraphicFramePr/>
          <p:nvPr>
            <p:extLst>
              <p:ext uri="{D42A27DB-BD31-4B8C-83A1-F6EECF244321}">
                <p14:modId xmlns:p14="http://schemas.microsoft.com/office/powerpoint/2010/main" val="3608417628"/>
              </p:ext>
            </p:extLst>
          </p:nvPr>
        </p:nvGraphicFramePr>
        <p:xfrm>
          <a:off x="13446" y="-22410"/>
          <a:ext cx="11949953" cy="15643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22" name="Diagram 21">
            <a:extLst>
              <a:ext uri="{FF2B5EF4-FFF2-40B4-BE49-F238E27FC236}">
                <a16:creationId xmlns:a16="http://schemas.microsoft.com/office/drawing/2014/main" id="{E87B34FC-5B65-ADFA-8936-A8A86B1028A4}"/>
              </a:ext>
            </a:extLst>
          </p:cNvPr>
          <p:cNvGraphicFramePr/>
          <p:nvPr>
            <p:extLst>
              <p:ext uri="{D42A27DB-BD31-4B8C-83A1-F6EECF244321}">
                <p14:modId xmlns:p14="http://schemas.microsoft.com/office/powerpoint/2010/main" val="2685715489"/>
              </p:ext>
            </p:extLst>
          </p:nvPr>
        </p:nvGraphicFramePr>
        <p:xfrm>
          <a:off x="-89649" y="1568824"/>
          <a:ext cx="12120284" cy="215601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23" name="Diagram 22">
            <a:extLst>
              <a:ext uri="{FF2B5EF4-FFF2-40B4-BE49-F238E27FC236}">
                <a16:creationId xmlns:a16="http://schemas.microsoft.com/office/drawing/2014/main" id="{5D986650-8E36-C7FB-4D42-CC3DE3E487A5}"/>
              </a:ext>
            </a:extLst>
          </p:cNvPr>
          <p:cNvGraphicFramePr/>
          <p:nvPr>
            <p:extLst>
              <p:ext uri="{D42A27DB-BD31-4B8C-83A1-F6EECF244321}">
                <p14:modId xmlns:p14="http://schemas.microsoft.com/office/powerpoint/2010/main" val="1997647235"/>
              </p:ext>
            </p:extLst>
          </p:nvPr>
        </p:nvGraphicFramePr>
        <p:xfrm>
          <a:off x="0" y="3751729"/>
          <a:ext cx="11949953" cy="1573307"/>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aphicFrame>
        <p:nvGraphicFramePr>
          <p:cNvPr id="27" name="Diagram 26">
            <a:extLst>
              <a:ext uri="{FF2B5EF4-FFF2-40B4-BE49-F238E27FC236}">
                <a16:creationId xmlns:a16="http://schemas.microsoft.com/office/drawing/2014/main" id="{68060841-CBAD-2F2B-7102-24829950B9F3}"/>
              </a:ext>
            </a:extLst>
          </p:cNvPr>
          <p:cNvGraphicFramePr/>
          <p:nvPr>
            <p:extLst>
              <p:ext uri="{D42A27DB-BD31-4B8C-83A1-F6EECF244321}">
                <p14:modId xmlns:p14="http://schemas.microsoft.com/office/powerpoint/2010/main" val="2129047909"/>
              </p:ext>
            </p:extLst>
          </p:nvPr>
        </p:nvGraphicFramePr>
        <p:xfrm>
          <a:off x="13446" y="5351930"/>
          <a:ext cx="11949953" cy="1573307"/>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spTree>
    <p:extLst>
      <p:ext uri="{BB962C8B-B14F-4D97-AF65-F5344CB8AC3E}">
        <p14:creationId xmlns:p14="http://schemas.microsoft.com/office/powerpoint/2010/main" val="3077158611"/>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iatka">
  <a:themeElements>
    <a:clrScheme name="Siatka">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Siatka">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iatka">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TM03457485[[fn=Siatka]]</Template>
  <TotalTime>2271</TotalTime>
  <Words>2283</Words>
  <Application>Microsoft Office PowerPoint</Application>
  <PresentationFormat>Panoramiczny</PresentationFormat>
  <Paragraphs>368</Paragraphs>
  <Slides>24</Slides>
  <Notes>1</Notes>
  <HiddenSlides>0</HiddenSlides>
  <MMClips>0</MMClips>
  <ScaleCrop>false</ScaleCrop>
  <HeadingPairs>
    <vt:vector size="6" baseType="variant">
      <vt:variant>
        <vt:lpstr>Używane czcionki</vt:lpstr>
      </vt:variant>
      <vt:variant>
        <vt:i4>6</vt:i4>
      </vt:variant>
      <vt:variant>
        <vt:lpstr>Motyw</vt:lpstr>
      </vt:variant>
      <vt:variant>
        <vt:i4>1</vt:i4>
      </vt:variant>
      <vt:variant>
        <vt:lpstr>Tytuły slajdów</vt:lpstr>
      </vt:variant>
      <vt:variant>
        <vt:i4>24</vt:i4>
      </vt:variant>
    </vt:vector>
  </HeadingPairs>
  <TitlesOfParts>
    <vt:vector size="31" baseType="lpstr">
      <vt:lpstr>Arial</vt:lpstr>
      <vt:lpstr>Calibri</vt:lpstr>
      <vt:lpstr>Cambria</vt:lpstr>
      <vt:lpstr>Century Gothic</vt:lpstr>
      <vt:lpstr>Roboto Slab</vt:lpstr>
      <vt:lpstr>Segoe UI Historic</vt:lpstr>
      <vt:lpstr>Siatka</vt:lpstr>
      <vt:lpstr>Searching for early biomarkers of Parkinson's disease using mass spectrometry methods</vt:lpstr>
      <vt:lpstr>Contents</vt:lpstr>
      <vt:lpstr>Parkinson's disease</vt:lpstr>
      <vt:lpstr>Prezentacja programu PowerPoint</vt:lpstr>
      <vt:lpstr>Prezentacja programu PowerPoint</vt:lpstr>
      <vt:lpstr>Stage of Parkinson's disease - Hoehn and Yahr Scale</vt:lpstr>
      <vt:lpstr>Lewy bodies</vt:lpstr>
      <vt:lpstr>Prezentacja programu PowerPoint</vt:lpstr>
      <vt:lpstr>Prezentacja programu PowerPoint</vt:lpstr>
      <vt:lpstr>Exposure to metals that promote the development of Parkinson's disease</vt:lpstr>
      <vt:lpstr>Prezentacja programu PowerPoint</vt:lpstr>
      <vt:lpstr>Cooperation with the Department of Internal Medicine and Geriatrics, CMUJ</vt:lpstr>
      <vt:lpstr>Collected materials for the research</vt:lpstr>
      <vt:lpstr>ICP-MS/MS: Mass Spectrometer for Elemental Concentration Analysis</vt:lpstr>
      <vt:lpstr>Ion Separation Process in ICP-QQQ</vt:lpstr>
      <vt:lpstr>Development of a procedure for carrying out measurements</vt:lpstr>
      <vt:lpstr>Prezentacja programu PowerPoint</vt:lpstr>
      <vt:lpstr>Influence of INTERNAL MARKERS ON THE MEASUREMENT RESULT</vt:lpstr>
      <vt:lpstr>Influence of INTERNAL MARKERS ON THE MEASUREMENT RESULT</vt:lpstr>
      <vt:lpstr> Comparison of metal concentrations in blood samples of people with Parkinson's disease and the control group</vt:lpstr>
      <vt:lpstr>Elements showing significant differences between groups</vt:lpstr>
      <vt:lpstr>Dependence of the element concentration on the stage of disease advancement</vt:lpstr>
      <vt:lpstr>Results</vt:lpstr>
      <vt:lpstr>Summary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Searching for early biomarkers of Parkinson's disease using mass spectrometry methods</dc:title>
  <dc:creator>Renata Franczak</dc:creator>
  <cp:lastModifiedBy>Admin</cp:lastModifiedBy>
  <cp:revision>18</cp:revision>
  <dcterms:created xsi:type="dcterms:W3CDTF">2025-02-10T08:43:31Z</dcterms:created>
  <dcterms:modified xsi:type="dcterms:W3CDTF">2025-04-25T06:48:56Z</dcterms:modified>
</cp:coreProperties>
</file>