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318" r:id="rId3"/>
    <p:sldId id="319" r:id="rId4"/>
    <p:sldId id="283" r:id="rId5"/>
    <p:sldId id="284" r:id="rId6"/>
    <p:sldId id="298" r:id="rId7"/>
    <p:sldId id="286" r:id="rId8"/>
    <p:sldId id="299" r:id="rId9"/>
    <p:sldId id="297" r:id="rId10"/>
    <p:sldId id="320" r:id="rId11"/>
    <p:sldId id="321" r:id="rId12"/>
    <p:sldId id="322" r:id="rId13"/>
    <p:sldId id="293" r:id="rId14"/>
    <p:sldId id="328" r:id="rId15"/>
    <p:sldId id="324" r:id="rId16"/>
    <p:sldId id="300" r:id="rId17"/>
    <p:sldId id="32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17A"/>
    <a:srgbClr val="99DFB9"/>
    <a:srgbClr val="1B70E0"/>
    <a:srgbClr val="404040"/>
    <a:srgbClr val="F14040"/>
    <a:srgbClr val="37AD6B"/>
    <a:srgbClr val="00476C"/>
    <a:srgbClr val="7DA06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6247" autoAdjust="0"/>
  </p:normalViewPr>
  <p:slideViewPr>
    <p:cSldViewPr snapToGrid="0">
      <p:cViewPr varScale="1">
        <p:scale>
          <a:sx n="76" d="100"/>
          <a:sy n="76" d="100"/>
        </p:scale>
        <p:origin x="1675" y="67"/>
      </p:cViewPr>
      <p:guideLst>
        <p:guide pos="2880"/>
        <p:guide orient="horz" pos="21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5CFF-AB4D-4959-AD1C-C09D71D24529}" type="datetimeFigureOut">
              <a:rPr lang="pl-PL" smtClean="0"/>
              <a:t>18.03.2025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9F0EF-DA0C-45A0-A0FC-96D0898B1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9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10" Type="http://schemas.openxmlformats.org/officeDocument/2006/relationships/image" Target="../media/image33.tiff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30712&amp;picture=rainbow-stripes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7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>
            <a:extLst>
              <a:ext uri="{FF2B5EF4-FFF2-40B4-BE49-F238E27FC236}">
                <a16:creationId xmlns:a16="http://schemas.microsoft.com/office/drawing/2014/main" id="{8C585BA9-56D8-4D4F-88F4-D03D5E56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73" y="2292596"/>
            <a:ext cx="7010254" cy="1461445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electronic structure </a:t>
            </a:r>
            <a:b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Zinc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elenide Quantum Dots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BB40656A-1E78-422D-8D9D-FF5FF582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160" y="3008718"/>
            <a:ext cx="6721679" cy="279887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pl-PL" alt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pl-PL" alt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alt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pl-PL" alt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Rafał Fanselow</a:t>
            </a:r>
            <a:br>
              <a:rPr lang="pl-PL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alt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pl-PL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dr hab. Jakub Szlachetko (prof. UJ)</a:t>
            </a:r>
          </a:p>
          <a:p>
            <a:pPr marL="0" indent="0">
              <a:buNone/>
            </a:pPr>
            <a:r>
              <a:rPr lang="en-US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pl-PL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pl-PL" alt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dr hab. inż. Joanna Czapla-</a:t>
            </a:r>
            <a:r>
              <a:rPr lang="pl-PL" altLang="pl-PL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Masztafiak</a:t>
            </a:r>
            <a:endParaRPr lang="pl-PL" alt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(NZ53)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pl-PL" alt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229EB8-148F-3BF9-FA02-ABF2347E0E65}"/>
              </a:ext>
            </a:extLst>
          </p:cNvPr>
          <p:cNvSpPr txBox="1"/>
          <p:nvPr/>
        </p:nvSpPr>
        <p:spPr>
          <a:xfrm>
            <a:off x="177351" y="6275687"/>
            <a:ext cx="20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Kraków, 19.12.2024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51AEB-E62F-A734-D974-06EB7F7CE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D19D73-EBB6-461A-72E4-B32D7144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99" y="3594894"/>
            <a:ext cx="3320127" cy="2628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651B01E-1660-C079-3F0C-401907BC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111" y="3553163"/>
            <a:ext cx="3283709" cy="2628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A496325-E499-65B3-9E3E-B20F3293C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66" y="3553163"/>
            <a:ext cx="3270215" cy="26172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DD687F-8B1F-0E5A-D7B0-ABB27B68C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807" y="924510"/>
            <a:ext cx="3283013" cy="2700000"/>
          </a:xfrm>
          <a:prstGeom prst="rect">
            <a:avLst/>
          </a:prstGeom>
        </p:spPr>
      </p:pic>
      <p:pic>
        <p:nvPicPr>
          <p:cNvPr id="7" name="Obraz 6" descr="Obraz zawierający Grafika, tekst, projekt graficzny, Czcionka&#10;&#10;Opis wygenerowany automatycznie">
            <a:extLst>
              <a:ext uri="{FF2B5EF4-FFF2-40B4-BE49-F238E27FC236}">
                <a16:creationId xmlns:a16="http://schemas.microsoft.com/office/drawing/2014/main" id="{EEC52876-5DFE-CBAD-D38B-A0D0881268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5" y="958836"/>
            <a:ext cx="2885792" cy="1080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771A15-887E-0458-954C-D4A52674FCD0}"/>
              </a:ext>
            </a:extLst>
          </p:cNvPr>
          <p:cNvSpPr txBox="1"/>
          <p:nvPr/>
        </p:nvSpPr>
        <p:spPr>
          <a:xfrm>
            <a:off x="5140413" y="240112"/>
            <a:ext cx="406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2b. Synchrotron studies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0AF88E7-911D-51FF-5EA2-E01B6B7F2FB4}"/>
              </a:ext>
            </a:extLst>
          </p:cNvPr>
          <p:cNvSpPr txBox="1"/>
          <p:nvPr/>
        </p:nvSpPr>
        <p:spPr>
          <a:xfrm>
            <a:off x="1255826" y="1903054"/>
            <a:ext cx="316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F58EF0D4-F511-A9E8-32CD-23039BEA8106}"/>
              </a:ext>
            </a:extLst>
          </p:cNvPr>
          <p:cNvSpPr txBox="1"/>
          <p:nvPr/>
        </p:nvSpPr>
        <p:spPr>
          <a:xfrm>
            <a:off x="6661016" y="229859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K-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pole tekstowe 1031">
            <a:extLst>
              <a:ext uri="{FF2B5EF4-FFF2-40B4-BE49-F238E27FC236}">
                <a16:creationId xmlns:a16="http://schemas.microsoft.com/office/drawing/2014/main" id="{B97C6A08-1D1A-3DC5-E86C-1A9A76E13E54}"/>
              </a:ext>
            </a:extLst>
          </p:cNvPr>
          <p:cNvSpPr txBox="1"/>
          <p:nvPr/>
        </p:nvSpPr>
        <p:spPr>
          <a:xfrm>
            <a:off x="396959" y="2316741"/>
            <a:ext cx="4287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intense X-ray source &amp; improved signal quality</a:t>
            </a:r>
          </a:p>
        </p:txBody>
      </p:sp>
      <p:sp>
        <p:nvSpPr>
          <p:cNvPr id="13" name="Symbol zastępczy numeru slajdu 3">
            <a:extLst>
              <a:ext uri="{FF2B5EF4-FFF2-40B4-BE49-F238E27FC236}">
                <a16:creationId xmlns:a16="http://schemas.microsoft.com/office/drawing/2014/main" id="{040EB444-7B24-02D1-04B5-D0E025C6C1D1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10</a:t>
            </a:fld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D9799F-F7CD-9AF5-A52A-62DB6C402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57" y="3820080"/>
            <a:ext cx="1421189" cy="5997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B02AF9E-A32B-335F-386C-B47B5AA40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463" y="4726736"/>
            <a:ext cx="1386091" cy="9642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E12D31A-5B93-40A1-5F7B-2D6254B50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1522" y="4920383"/>
            <a:ext cx="1112066" cy="1075099"/>
          </a:xfrm>
          <a:prstGeom prst="rect">
            <a:avLst/>
          </a:prstGeom>
        </p:spPr>
      </p:pic>
      <p:pic>
        <p:nvPicPr>
          <p:cNvPr id="14" name="Obraz 13" descr="Obraz zawierający wzór, krąg, zrzut ekranu, Symetria&#10;&#10;Opis wygenerowany automatycznie">
            <a:extLst>
              <a:ext uri="{FF2B5EF4-FFF2-40B4-BE49-F238E27FC236}">
                <a16:creationId xmlns:a16="http://schemas.microsoft.com/office/drawing/2014/main" id="{372E03FC-399C-6329-4436-DBEC6C6884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r="26179"/>
          <a:stretch/>
        </p:blipFill>
        <p:spPr>
          <a:xfrm>
            <a:off x="2927115" y="3790763"/>
            <a:ext cx="1139749" cy="10764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F1D7D74-9AB6-3553-FC5B-787E138E25BC}"/>
              </a:ext>
            </a:extLst>
          </p:cNvPr>
          <p:cNvSpPr txBox="1"/>
          <p:nvPr/>
        </p:nvSpPr>
        <p:spPr>
          <a:xfrm>
            <a:off x="633985" y="4419743"/>
            <a:ext cx="2195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atom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9D9098D-3E62-7ADA-DE5B-AD722112C628}"/>
              </a:ext>
            </a:extLst>
          </p:cNvPr>
          <p:cNvSpPr txBox="1"/>
          <p:nvPr/>
        </p:nvSpPr>
        <p:spPr>
          <a:xfrm>
            <a:off x="717761" y="5706737"/>
            <a:ext cx="1980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atom coordinated with ligand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64317CE-EC9E-CBA8-A92E-BCC91F329406}"/>
              </a:ext>
            </a:extLst>
          </p:cNvPr>
          <p:cNvSpPr txBox="1"/>
          <p:nvPr/>
        </p:nvSpPr>
        <p:spPr>
          <a:xfrm>
            <a:off x="3599134" y="4622907"/>
            <a:ext cx="134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vacancy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E899EB5-8617-8A0F-3D12-E4008226A845}"/>
              </a:ext>
            </a:extLst>
          </p:cNvPr>
          <p:cNvSpPr txBox="1"/>
          <p:nvPr/>
        </p:nvSpPr>
        <p:spPr>
          <a:xfrm>
            <a:off x="3599134" y="5754483"/>
            <a:ext cx="1348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vacancy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3D076BC-2174-479F-C566-72122FA316CD}"/>
              </a:ext>
            </a:extLst>
          </p:cNvPr>
          <p:cNvSpPr txBox="1"/>
          <p:nvPr/>
        </p:nvSpPr>
        <p:spPr>
          <a:xfrm>
            <a:off x="396959" y="2925561"/>
            <a:ext cx="4287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 in FEFF 9.6 using several model structures with different coordination of central Zn atom </a:t>
            </a:r>
          </a:p>
        </p:txBody>
      </p:sp>
    </p:spTree>
    <p:extLst>
      <p:ext uri="{BB962C8B-B14F-4D97-AF65-F5344CB8AC3E}">
        <p14:creationId xmlns:p14="http://schemas.microsoft.com/office/powerpoint/2010/main" val="3762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D38D7C30-024C-D46C-6A64-738FF2D75373}"/>
              </a:ext>
            </a:extLst>
          </p:cNvPr>
          <p:cNvCxnSpPr>
            <a:cxnSpLocks/>
          </p:cNvCxnSpPr>
          <p:nvPr/>
        </p:nvCxnSpPr>
        <p:spPr>
          <a:xfrm>
            <a:off x="665039" y="4215544"/>
            <a:ext cx="134727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220CCB57-14C9-1F2D-9C70-589E2929DA9A}"/>
              </a:ext>
            </a:extLst>
          </p:cNvPr>
          <p:cNvSpPr/>
          <p:nvPr/>
        </p:nvSpPr>
        <p:spPr>
          <a:xfrm rot="1440000">
            <a:off x="3334996" y="2748902"/>
            <a:ext cx="846000" cy="572400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blipFill dpi="0" rotWithShape="0">
            <a:blip r:embed="rId2">
              <a:extLs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6ABC200-1AA3-EA3B-B346-0158566B3401}"/>
              </a:ext>
            </a:extLst>
          </p:cNvPr>
          <p:cNvCxnSpPr>
            <a:cxnSpLocks/>
          </p:cNvCxnSpPr>
          <p:nvPr/>
        </p:nvCxnSpPr>
        <p:spPr>
          <a:xfrm flipV="1">
            <a:off x="1065013" y="2151951"/>
            <a:ext cx="0" cy="216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CD6A9344-7534-BE59-3541-B4480A59F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697" y="2039818"/>
            <a:ext cx="562901" cy="1347112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0074D83F-02BB-108B-D592-BF06D95EFFE4}"/>
              </a:ext>
            </a:extLst>
          </p:cNvPr>
          <p:cNvCxnSpPr>
            <a:cxnSpLocks/>
          </p:cNvCxnSpPr>
          <p:nvPr/>
        </p:nvCxnSpPr>
        <p:spPr>
          <a:xfrm rot="20160000" flipV="1">
            <a:off x="320070" y="3533365"/>
            <a:ext cx="270000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3FE0FF34-D946-4CA9-7B14-B42230EF12DA}"/>
              </a:ext>
            </a:extLst>
          </p:cNvPr>
          <p:cNvSpPr/>
          <p:nvPr/>
        </p:nvSpPr>
        <p:spPr>
          <a:xfrm rot="20160000">
            <a:off x="1631742" y="2585578"/>
            <a:ext cx="498965" cy="806402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632E6009-8A17-E300-F5DA-B84135C2148D}"/>
              </a:ext>
            </a:extLst>
          </p:cNvPr>
          <p:cNvCxnSpPr>
            <a:cxnSpLocks/>
          </p:cNvCxnSpPr>
          <p:nvPr/>
        </p:nvCxnSpPr>
        <p:spPr>
          <a:xfrm rot="1440000" flipV="1">
            <a:off x="342859" y="2429956"/>
            <a:ext cx="27000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48800F69-C9DB-923C-AB38-88C10399D149}"/>
              </a:ext>
            </a:extLst>
          </p:cNvPr>
          <p:cNvSpPr/>
          <p:nvPr/>
        </p:nvSpPr>
        <p:spPr>
          <a:xfrm rot="1440000">
            <a:off x="581221" y="1327613"/>
            <a:ext cx="1255795" cy="840658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blipFill dpi="0" rotWithShape="0">
            <a:blip r:embed="rId2">
              <a:extLs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C3F1F188-CCD1-1EAB-BA99-73134F772EAC}"/>
              </a:ext>
            </a:extLst>
          </p:cNvPr>
          <p:cNvCxnSpPr>
            <a:cxnSpLocks/>
          </p:cNvCxnSpPr>
          <p:nvPr/>
        </p:nvCxnSpPr>
        <p:spPr>
          <a:xfrm>
            <a:off x="2137344" y="2627861"/>
            <a:ext cx="1992522" cy="89071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B96EBCA-CE7E-EF6C-89BE-1CF599FD4D21}"/>
              </a:ext>
            </a:extLst>
          </p:cNvPr>
          <p:cNvSpPr txBox="1"/>
          <p:nvPr/>
        </p:nvSpPr>
        <p:spPr>
          <a:xfrm>
            <a:off x="2552253" y="3215489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35D5E84-0002-D59E-4CDB-0CE5D8EFF0F1}"/>
              </a:ext>
            </a:extLst>
          </p:cNvPr>
          <p:cNvSpPr txBox="1"/>
          <p:nvPr/>
        </p:nvSpPr>
        <p:spPr>
          <a:xfrm>
            <a:off x="1322248" y="1060891"/>
            <a:ext cx="169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7B0BC5D-4E08-0C57-B0F0-1D2950344D99}"/>
              </a:ext>
            </a:extLst>
          </p:cNvPr>
          <p:cNvCxnSpPr>
            <a:cxnSpLocks/>
          </p:cNvCxnSpPr>
          <p:nvPr/>
        </p:nvCxnSpPr>
        <p:spPr>
          <a:xfrm flipV="1">
            <a:off x="2012811" y="3390248"/>
            <a:ext cx="0" cy="9325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B376793C-686E-0937-7C0D-D89CE4EE5C06}"/>
              </a:ext>
            </a:extLst>
          </p:cNvPr>
          <p:cNvCxnSpPr>
            <a:cxnSpLocks/>
          </p:cNvCxnSpPr>
          <p:nvPr/>
        </p:nvCxnSpPr>
        <p:spPr>
          <a:xfrm>
            <a:off x="436783" y="4322764"/>
            <a:ext cx="306465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06102C-795B-4E52-80BC-C8A86A7AAA4D}"/>
              </a:ext>
            </a:extLst>
          </p:cNvPr>
          <p:cNvSpPr txBox="1"/>
          <p:nvPr/>
        </p:nvSpPr>
        <p:spPr>
          <a:xfrm>
            <a:off x="-24790" y="3777699"/>
            <a:ext cx="314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6783FB8-A6C7-8289-AD11-10CB46764110}"/>
              </a:ext>
            </a:extLst>
          </p:cNvPr>
          <p:cNvSpPr txBox="1"/>
          <p:nvPr/>
        </p:nvSpPr>
        <p:spPr>
          <a:xfrm>
            <a:off x="1786903" y="3936114"/>
            <a:ext cx="314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F764C628-A3A6-4491-4E9F-1CF0D129A3D9}"/>
              </a:ext>
            </a:extLst>
          </p:cNvPr>
          <p:cNvCxnSpPr>
            <a:cxnSpLocks/>
          </p:cNvCxnSpPr>
          <p:nvPr/>
        </p:nvCxnSpPr>
        <p:spPr>
          <a:xfrm>
            <a:off x="1065013" y="4213577"/>
            <a:ext cx="947798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9A2702D-4570-7024-D5F6-08D75DDD2E97}"/>
              </a:ext>
            </a:extLst>
          </p:cNvPr>
          <p:cNvSpPr txBox="1"/>
          <p:nvPr/>
        </p:nvSpPr>
        <p:spPr>
          <a:xfrm rot="20160000">
            <a:off x="-15573" y="2908785"/>
            <a:ext cx="202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Monochromatic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pump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E0B42D1-11F0-5137-F34A-8DAE97463EA9}"/>
              </a:ext>
            </a:extLst>
          </p:cNvPr>
          <p:cNvSpPr txBox="1"/>
          <p:nvPr/>
        </p:nvSpPr>
        <p:spPr>
          <a:xfrm>
            <a:off x="4260834" y="240112"/>
            <a:ext cx="467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Ultrafast optical transient absorption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506D2C1-A882-2B72-4915-26ACB73DE509}"/>
              </a:ext>
            </a:extLst>
          </p:cNvPr>
          <p:cNvSpPr txBox="1"/>
          <p:nvPr/>
        </p:nvSpPr>
        <p:spPr>
          <a:xfrm>
            <a:off x="2931574" y="1305858"/>
            <a:ext cx="1561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Pump-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93FC6394-7F4A-7AE9-6A4E-200BF6E9DB48}"/>
              </a:ext>
            </a:extLst>
          </p:cNvPr>
          <p:cNvSpPr txBox="1"/>
          <p:nvPr/>
        </p:nvSpPr>
        <p:spPr>
          <a:xfrm>
            <a:off x="4753066" y="1063082"/>
            <a:ext cx="413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Ultrashort monochromatic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(pump) triggers the reaction/process in a studied sample.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D5398567-84BD-110B-1C5C-91424D7B906F}"/>
              </a:ext>
            </a:extLst>
          </p:cNvPr>
          <p:cNvSpPr txBox="1"/>
          <p:nvPr/>
        </p:nvSpPr>
        <p:spPr>
          <a:xfrm>
            <a:off x="4753066" y="1930646"/>
            <a:ext cx="413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at a defined delay and captures the current state of the specimen.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97274BA-B949-97B9-10D6-536F58B34B35}"/>
              </a:ext>
            </a:extLst>
          </p:cNvPr>
          <p:cNvSpPr txBox="1"/>
          <p:nvPr/>
        </p:nvSpPr>
        <p:spPr>
          <a:xfrm>
            <a:off x="4748507" y="2794021"/>
            <a:ext cx="41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compared to the sample in the ground state (acquired without pump pulse).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A9F3A66-C78F-1417-E968-AA97BE2D60EA}"/>
              </a:ext>
            </a:extLst>
          </p:cNvPr>
          <p:cNvSpPr txBox="1"/>
          <p:nvPr/>
        </p:nvSpPr>
        <p:spPr>
          <a:xfrm>
            <a:off x="4741925" y="3423443"/>
            <a:ext cx="40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is repeated for another pump-probe delay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C41241C5-01C8-ACB5-B242-7C9B24A6661E}"/>
                  </a:ext>
                </a:extLst>
              </p:cNvPr>
              <p:cNvSpPr txBox="1"/>
              <p:nvPr/>
            </p:nvSpPr>
            <p:spPr>
              <a:xfrm>
                <a:off x="2012313" y="4848348"/>
                <a:ext cx="288777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𝑝𝑢𝑚𝑝</m:t>
                          </m:r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pl-PL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𝑝𝑢𝑚𝑝</m:t>
                          </m:r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0" i="1" dirty="0" smtClean="0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pole tekstowe 37">
                <a:extLst>
                  <a:ext uri="{FF2B5EF4-FFF2-40B4-BE49-F238E27FC236}">
                    <a16:creationId xmlns:a16="http://schemas.microsoft.com/office/drawing/2014/main" id="{C41241C5-01C8-ACB5-B242-7C9B24A66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313" y="4848348"/>
                <a:ext cx="2887778" cy="299249"/>
              </a:xfrm>
              <a:prstGeom prst="rect">
                <a:avLst/>
              </a:prstGeom>
              <a:blipFill>
                <a:blip r:embed="rId5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Dowolny kształt: kształt 38">
            <a:extLst>
              <a:ext uri="{FF2B5EF4-FFF2-40B4-BE49-F238E27FC236}">
                <a16:creationId xmlns:a16="http://schemas.microsoft.com/office/drawing/2014/main" id="{304E8B07-FF19-DD27-487D-2FA06DEEDB94}"/>
              </a:ext>
            </a:extLst>
          </p:cNvPr>
          <p:cNvSpPr/>
          <p:nvPr/>
        </p:nvSpPr>
        <p:spPr>
          <a:xfrm rot="1440000">
            <a:off x="221646" y="1172938"/>
            <a:ext cx="1255795" cy="840658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blipFill dpi="0" rotWithShape="0">
            <a:blip r:embed="rId2">
              <a:extLs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1416B24E-DE44-9FF0-2500-5125161787C5}"/>
              </a:ext>
            </a:extLst>
          </p:cNvPr>
          <p:cNvCxnSpPr>
            <a:cxnSpLocks/>
          </p:cNvCxnSpPr>
          <p:nvPr/>
        </p:nvCxnSpPr>
        <p:spPr>
          <a:xfrm flipV="1">
            <a:off x="637943" y="1911647"/>
            <a:ext cx="0" cy="240030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>
            <a:extLst>
              <a:ext uri="{FF2B5EF4-FFF2-40B4-BE49-F238E27FC236}">
                <a16:creationId xmlns:a16="http://schemas.microsoft.com/office/drawing/2014/main" id="{0F1DA484-C94C-67AB-C3F2-CD49EC1EA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692" y="3159790"/>
            <a:ext cx="541064" cy="850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52551AE-DC95-B196-8015-94E7101293C5}"/>
              </a:ext>
            </a:extLst>
          </p:cNvPr>
          <p:cNvSpPr txBox="1"/>
          <p:nvPr/>
        </p:nvSpPr>
        <p:spPr>
          <a:xfrm>
            <a:off x="402910" y="4801447"/>
            <a:ext cx="17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signal:</a:t>
            </a:r>
          </a:p>
        </p:txBody>
      </p:sp>
      <p:sp>
        <p:nvSpPr>
          <p:cNvPr id="50" name="Symbol zastępczy numeru slajdu 3">
            <a:extLst>
              <a:ext uri="{FF2B5EF4-FFF2-40B4-BE49-F238E27FC236}">
                <a16:creationId xmlns:a16="http://schemas.microsoft.com/office/drawing/2014/main" id="{302B0D80-DF6D-83D8-643F-6915D5DA3A89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11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3707BD9-C5A3-2FFC-ADC3-3ECAA6906754}"/>
              </a:ext>
            </a:extLst>
          </p:cNvPr>
          <p:cNvSpPr txBox="1"/>
          <p:nvPr/>
        </p:nvSpPr>
        <p:spPr>
          <a:xfrm>
            <a:off x="369548" y="5310583"/>
            <a:ext cx="433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resolution of experiment: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0fs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9C2EE6-57DE-6AA7-5D2F-A59BB92AC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8615" y="4210615"/>
            <a:ext cx="3100346" cy="146930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07A3CAF-68BB-0478-5394-23E1129FF564}"/>
              </a:ext>
            </a:extLst>
          </p:cNvPr>
          <p:cNvSpPr txBox="1"/>
          <p:nvPr/>
        </p:nvSpPr>
        <p:spPr>
          <a:xfrm>
            <a:off x="6670380" y="5354052"/>
            <a:ext cx="1699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 Beamlines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F25BCF7-3B7E-1B8C-01DB-4711969F955C}"/>
              </a:ext>
            </a:extLst>
          </p:cNvPr>
          <p:cNvSpPr txBox="1"/>
          <p:nvPr/>
        </p:nvSpPr>
        <p:spPr>
          <a:xfrm>
            <a:off x="6678037" y="5647929"/>
            <a:ext cx="1699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olní</a:t>
            </a:r>
            <a:r>
              <a:rPr lang="en-US" sz="16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Břežany</a:t>
            </a:r>
            <a:r>
              <a:rPr lang="pl-PL" sz="16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5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 animBg="1"/>
      <p:bldP spid="48" grpId="0"/>
      <p:bldP spid="2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575FE-19D5-4A41-C895-6C9558F38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ACBFD454-814F-FC42-D04F-1409AE14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920" y="1377775"/>
            <a:ext cx="4838623" cy="19404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BDA1F54-2401-BCD1-30B6-6EA6AA8D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12" y="3445120"/>
            <a:ext cx="2966414" cy="2502000"/>
          </a:xfrm>
          <a:prstGeom prst="rect">
            <a:avLst/>
          </a:prstGeom>
        </p:spPr>
      </p:pic>
      <p:pic>
        <p:nvPicPr>
          <p:cNvPr id="90" name="Obraz 89">
            <a:extLst>
              <a:ext uri="{FF2B5EF4-FFF2-40B4-BE49-F238E27FC236}">
                <a16:creationId xmlns:a16="http://schemas.microsoft.com/office/drawing/2014/main" id="{2AC63639-F4F5-EEA7-3D80-E9816CA9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656" y="3833071"/>
            <a:ext cx="5565600" cy="2283323"/>
          </a:xfrm>
          <a:prstGeom prst="rect">
            <a:avLst/>
          </a:prstGeom>
        </p:spPr>
      </p:pic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476B59AF-6A2D-4B55-521C-596C7BE94B69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12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2FC21DB-9BC4-496C-8816-812456DA6022}"/>
              </a:ext>
            </a:extLst>
          </p:cNvPr>
          <p:cNvSpPr txBox="1"/>
          <p:nvPr/>
        </p:nvSpPr>
        <p:spPr>
          <a:xfrm>
            <a:off x="6359779" y="992854"/>
            <a:ext cx="1989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Photoinduced absorption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0EAD8F8-A120-138B-BCBD-B905A5186B10}"/>
              </a:ext>
            </a:extLst>
          </p:cNvPr>
          <p:cNvSpPr txBox="1"/>
          <p:nvPr/>
        </p:nvSpPr>
        <p:spPr>
          <a:xfrm>
            <a:off x="4338169" y="883073"/>
            <a:ext cx="146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bleach decay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32D4563-154B-8CC9-9D35-B52987B3D592}"/>
              </a:ext>
            </a:extLst>
          </p:cNvPr>
          <p:cNvSpPr txBox="1"/>
          <p:nvPr/>
        </p:nvSpPr>
        <p:spPr>
          <a:xfrm>
            <a:off x="3621531" y="3778679"/>
            <a:ext cx="240439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relaxation channels showing different dependence on quantum dot size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pl-PL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0.35-0.95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64-90%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2-3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8-28%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173FF507-F4A8-1CA9-4422-383392DB93C4}"/>
              </a:ext>
            </a:extLst>
          </p:cNvPr>
          <p:cNvSpPr txBox="1"/>
          <p:nvPr/>
        </p:nvSpPr>
        <p:spPr>
          <a:xfrm>
            <a:off x="4126500" y="3363761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state</a:t>
            </a: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AB14BE2D-9E51-27B8-80E7-8CF106CE4695}"/>
              </a:ext>
            </a:extLst>
          </p:cNvPr>
          <p:cNvSpPr txBox="1"/>
          <p:nvPr/>
        </p:nvSpPr>
        <p:spPr>
          <a:xfrm>
            <a:off x="6978338" y="3363761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8C51AFE-0A63-4DC1-B922-BA0177FC59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53" b="7553"/>
          <a:stretch/>
        </p:blipFill>
        <p:spPr>
          <a:xfrm>
            <a:off x="544180" y="866443"/>
            <a:ext cx="2834478" cy="2362936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AD5F819-DDDB-1E28-23EC-DF4CC9442865}"/>
              </a:ext>
            </a:extLst>
          </p:cNvPr>
          <p:cNvSpPr txBox="1"/>
          <p:nvPr/>
        </p:nvSpPr>
        <p:spPr>
          <a:xfrm>
            <a:off x="1095176" y="1389354"/>
            <a:ext cx="137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405F27B9-8D6E-0AE8-0CA6-3BF725AAFB1A}"/>
              </a:ext>
            </a:extLst>
          </p:cNvPr>
          <p:cNvCxnSpPr>
            <a:cxnSpLocks/>
          </p:cNvCxnSpPr>
          <p:nvPr/>
        </p:nvCxnSpPr>
        <p:spPr>
          <a:xfrm>
            <a:off x="1921254" y="1816308"/>
            <a:ext cx="364745" cy="1057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>
            <a:extLst>
              <a:ext uri="{FF2B5EF4-FFF2-40B4-BE49-F238E27FC236}">
                <a16:creationId xmlns:a16="http://schemas.microsoft.com/office/drawing/2014/main" id="{780823DF-0A99-D3A5-1340-9DB0632FAE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541" b="5558"/>
          <a:stretch/>
        </p:blipFill>
        <p:spPr>
          <a:xfrm>
            <a:off x="485191" y="3440705"/>
            <a:ext cx="2893467" cy="2362936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8F550EF0-065D-8C68-83FA-70B1B31C4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38" y="4496282"/>
            <a:ext cx="1257140" cy="656171"/>
          </a:xfrm>
          <a:prstGeom prst="rect">
            <a:avLst/>
          </a:prstGeom>
        </p:spPr>
      </p:pic>
      <p:sp>
        <p:nvSpPr>
          <p:cNvPr id="44" name="Prostokąt 43">
            <a:extLst>
              <a:ext uri="{FF2B5EF4-FFF2-40B4-BE49-F238E27FC236}">
                <a16:creationId xmlns:a16="http://schemas.microsoft.com/office/drawing/2014/main" id="{59BA288C-F924-B784-4E65-79DE5E907BA0}"/>
              </a:ext>
            </a:extLst>
          </p:cNvPr>
          <p:cNvSpPr/>
          <p:nvPr/>
        </p:nvSpPr>
        <p:spPr>
          <a:xfrm>
            <a:off x="1026367" y="3733093"/>
            <a:ext cx="559837" cy="1950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3BC7C6EA-A59A-8513-F534-196024AD5E84}"/>
              </a:ext>
            </a:extLst>
          </p:cNvPr>
          <p:cNvCxnSpPr>
            <a:cxnSpLocks/>
          </p:cNvCxnSpPr>
          <p:nvPr/>
        </p:nvCxnSpPr>
        <p:spPr>
          <a:xfrm>
            <a:off x="1334276" y="4030824"/>
            <a:ext cx="0" cy="390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1D315C4A-0E3B-4981-9EB3-844CDA250DA7}"/>
              </a:ext>
            </a:extLst>
          </p:cNvPr>
          <p:cNvCxnSpPr>
            <a:cxnSpLocks/>
          </p:cNvCxnSpPr>
          <p:nvPr/>
        </p:nvCxnSpPr>
        <p:spPr>
          <a:xfrm>
            <a:off x="1327533" y="1930353"/>
            <a:ext cx="593721" cy="3799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AF1EEBB0-3666-4F27-0058-22C43D52B5D9}"/>
              </a:ext>
            </a:extLst>
          </p:cNvPr>
          <p:cNvSpPr txBox="1"/>
          <p:nvPr/>
        </p:nvSpPr>
        <p:spPr>
          <a:xfrm>
            <a:off x="757410" y="5127696"/>
            <a:ext cx="1302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Photoinduced absorption states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EA722A-43AF-927C-8063-512D029ADB0F}"/>
              </a:ext>
            </a:extLst>
          </p:cNvPr>
          <p:cNvSpPr txBox="1"/>
          <p:nvPr/>
        </p:nvSpPr>
        <p:spPr>
          <a:xfrm>
            <a:off x="406936" y="1612737"/>
            <a:ext cx="137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95E6E38-5C66-261E-8A4C-C6E513AF433F}"/>
              </a:ext>
            </a:extLst>
          </p:cNvPr>
          <p:cNvCxnSpPr>
            <a:cxnSpLocks/>
          </p:cNvCxnSpPr>
          <p:nvPr/>
        </p:nvCxnSpPr>
        <p:spPr>
          <a:xfrm flipV="1">
            <a:off x="4024840" y="4373886"/>
            <a:ext cx="8347" cy="10392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8F7F758-CD9A-2346-F4D1-B4D7D53E8213}"/>
              </a:ext>
            </a:extLst>
          </p:cNvPr>
          <p:cNvSpPr txBox="1"/>
          <p:nvPr/>
        </p:nvSpPr>
        <p:spPr>
          <a:xfrm>
            <a:off x="4089892" y="4759107"/>
            <a:ext cx="3542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with pump pulse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60C09B6-B971-4543-14EB-0F5EE5BAD245}"/>
              </a:ext>
            </a:extLst>
          </p:cNvPr>
          <p:cNvSpPr txBox="1"/>
          <p:nvPr/>
        </p:nvSpPr>
        <p:spPr>
          <a:xfrm rot="16200000">
            <a:off x="-387708" y="4361629"/>
            <a:ext cx="150714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(a. u.)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BB56FD8-0943-EFDD-39AE-83B51038931F}"/>
              </a:ext>
            </a:extLst>
          </p:cNvPr>
          <p:cNvSpPr txBox="1"/>
          <p:nvPr/>
        </p:nvSpPr>
        <p:spPr>
          <a:xfrm rot="16200000">
            <a:off x="-92168" y="1793633"/>
            <a:ext cx="889987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>
                <a:latin typeface="Times New Roman" panose="02020603050405020304" pitchFamily="18" charset="0"/>
                <a:cs typeface="Times New Roman" panose="02020603050405020304" pitchFamily="18" charset="0"/>
              </a:rPr>
              <a:t>Absorbance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756C79D-8279-9828-6694-FCDA84BBDDA6}"/>
              </a:ext>
            </a:extLst>
          </p:cNvPr>
          <p:cNvSpPr txBox="1"/>
          <p:nvPr/>
        </p:nvSpPr>
        <p:spPr>
          <a:xfrm>
            <a:off x="1351893" y="3171401"/>
            <a:ext cx="137409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(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2F1BB0-1CC5-88EF-9D0E-3ECA68182A92}"/>
              </a:ext>
            </a:extLst>
          </p:cNvPr>
          <p:cNvSpPr txBox="1"/>
          <p:nvPr/>
        </p:nvSpPr>
        <p:spPr>
          <a:xfrm>
            <a:off x="1360989" y="5743634"/>
            <a:ext cx="137409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(</a:t>
            </a:r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29A5B11-AC26-F039-12E4-FA13ED9F6437}"/>
              </a:ext>
            </a:extLst>
          </p:cNvPr>
          <p:cNvSpPr txBox="1"/>
          <p:nvPr/>
        </p:nvSpPr>
        <p:spPr>
          <a:xfrm>
            <a:off x="1527348" y="6038753"/>
            <a:ext cx="106420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spectra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B0072F4-5785-20CC-C08F-74814CFF862B}"/>
              </a:ext>
            </a:extLst>
          </p:cNvPr>
          <p:cNvSpPr txBox="1"/>
          <p:nvPr/>
        </p:nvSpPr>
        <p:spPr>
          <a:xfrm>
            <a:off x="4373031" y="272711"/>
            <a:ext cx="467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Ultrafast optical transient absorption</a:t>
            </a:r>
          </a:p>
        </p:txBody>
      </p:sp>
    </p:spTree>
    <p:extLst>
      <p:ext uri="{BB962C8B-B14F-4D97-AF65-F5344CB8AC3E}">
        <p14:creationId xmlns:p14="http://schemas.microsoft.com/office/powerpoint/2010/main" val="5725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74" grpId="0"/>
      <p:bldP spid="7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71D6B57-14DA-7D12-BBF8-882A5E78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02" y="2647985"/>
            <a:ext cx="3421650" cy="32076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3239C3E-C29B-5455-3375-ADB80AA75C52}"/>
              </a:ext>
            </a:extLst>
          </p:cNvPr>
          <p:cNvSpPr txBox="1"/>
          <p:nvPr/>
        </p:nvSpPr>
        <p:spPr>
          <a:xfrm>
            <a:off x="4572000" y="240112"/>
            <a:ext cx="436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3b. X-</a:t>
            </a:r>
            <a:r>
              <a:rPr lang="pl-PL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Chronoscopy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B33C9EDA-1E2F-30B5-CC05-3BD77CBA539F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13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5D1F11C9-0431-431F-7A00-1D85EC973EC1}"/>
              </a:ext>
            </a:extLst>
          </p:cNvPr>
          <p:cNvSpPr/>
          <p:nvPr/>
        </p:nvSpPr>
        <p:spPr>
          <a:xfrm rot="1440000">
            <a:off x="3543359" y="3877909"/>
            <a:ext cx="846000" cy="572400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rgbClr val="99DFB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EA75E3C-CA22-802D-B8D2-0DC9DFA32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60" y="3168825"/>
            <a:ext cx="562901" cy="1347112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4155CCDF-51E2-9369-C1B2-1EA8DF2D5BE2}"/>
              </a:ext>
            </a:extLst>
          </p:cNvPr>
          <p:cNvCxnSpPr>
            <a:cxnSpLocks/>
          </p:cNvCxnSpPr>
          <p:nvPr/>
        </p:nvCxnSpPr>
        <p:spPr>
          <a:xfrm rot="20160000" flipV="1">
            <a:off x="528433" y="4662372"/>
            <a:ext cx="270000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115DCF2E-003B-F4C6-29EB-55EB23A2B3D0}"/>
              </a:ext>
            </a:extLst>
          </p:cNvPr>
          <p:cNvSpPr/>
          <p:nvPr/>
        </p:nvSpPr>
        <p:spPr>
          <a:xfrm rot="20160000">
            <a:off x="1840105" y="3714585"/>
            <a:ext cx="498965" cy="806402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rgbClr val="F1404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E6E364D4-BEC3-40DA-DD45-3DCEF4C3D937}"/>
              </a:ext>
            </a:extLst>
          </p:cNvPr>
          <p:cNvCxnSpPr>
            <a:cxnSpLocks/>
          </p:cNvCxnSpPr>
          <p:nvPr/>
        </p:nvCxnSpPr>
        <p:spPr>
          <a:xfrm rot="1440000" flipV="1">
            <a:off x="551222" y="3558963"/>
            <a:ext cx="27000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65DBC50E-C581-37BB-ADF4-16FC67C9A765}"/>
              </a:ext>
            </a:extLst>
          </p:cNvPr>
          <p:cNvSpPr/>
          <p:nvPr/>
        </p:nvSpPr>
        <p:spPr>
          <a:xfrm rot="1440000">
            <a:off x="1684745" y="2867035"/>
            <a:ext cx="1255795" cy="840658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0B88D01-06A8-E3E5-16A3-29BD4C4839D6}"/>
              </a:ext>
            </a:extLst>
          </p:cNvPr>
          <p:cNvCxnSpPr>
            <a:cxnSpLocks/>
          </p:cNvCxnSpPr>
          <p:nvPr/>
        </p:nvCxnSpPr>
        <p:spPr>
          <a:xfrm>
            <a:off x="2345707" y="3756868"/>
            <a:ext cx="1992522" cy="89071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9EE0E7F-5E1C-2AB2-612B-C0290C67CE63}"/>
              </a:ext>
            </a:extLst>
          </p:cNvPr>
          <p:cNvSpPr txBox="1"/>
          <p:nvPr/>
        </p:nvSpPr>
        <p:spPr>
          <a:xfrm>
            <a:off x="2712644" y="4381993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10946AC-0630-8F1B-083E-102380024647}"/>
              </a:ext>
            </a:extLst>
          </p:cNvPr>
          <p:cNvSpPr txBox="1"/>
          <p:nvPr/>
        </p:nvSpPr>
        <p:spPr>
          <a:xfrm>
            <a:off x="845162" y="2483834"/>
            <a:ext cx="169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24FC2C2C-E1F5-57C9-FE88-574CA491F1F9}"/>
              </a:ext>
            </a:extLst>
          </p:cNvPr>
          <p:cNvCxnSpPr>
            <a:cxnSpLocks/>
          </p:cNvCxnSpPr>
          <p:nvPr/>
        </p:nvCxnSpPr>
        <p:spPr>
          <a:xfrm>
            <a:off x="645146" y="5451771"/>
            <a:ext cx="306465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C0D770C-7060-FE5F-5965-7AA9B524F15F}"/>
              </a:ext>
            </a:extLst>
          </p:cNvPr>
          <p:cNvSpPr txBox="1"/>
          <p:nvPr/>
        </p:nvSpPr>
        <p:spPr>
          <a:xfrm rot="20160000">
            <a:off x="612288" y="4096825"/>
            <a:ext cx="128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pump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964F306-9BDF-3CC1-5786-415559D9D27F}"/>
              </a:ext>
            </a:extLst>
          </p:cNvPr>
          <p:cNvSpPr txBox="1"/>
          <p:nvPr/>
        </p:nvSpPr>
        <p:spPr>
          <a:xfrm>
            <a:off x="2777715" y="2340787"/>
            <a:ext cx="177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pump-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D3E544D4-A5E7-98B0-7DA6-F7A0A020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055" y="4288797"/>
            <a:ext cx="541064" cy="850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832BAAE-CAFA-8BA2-BF54-104414FC8041}"/>
              </a:ext>
            </a:extLst>
          </p:cNvPr>
          <p:cNvSpPr txBox="1"/>
          <p:nvPr/>
        </p:nvSpPr>
        <p:spPr>
          <a:xfrm>
            <a:off x="3060097" y="5563279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51070364-D6FB-E8B0-FBB1-A8CC134D2D63}"/>
              </a:ext>
            </a:extLst>
          </p:cNvPr>
          <p:cNvCxnSpPr>
            <a:cxnSpLocks/>
          </p:cNvCxnSpPr>
          <p:nvPr/>
        </p:nvCxnSpPr>
        <p:spPr>
          <a:xfrm flipV="1">
            <a:off x="2242808" y="3503648"/>
            <a:ext cx="0" cy="19481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D3B39ED-D6D1-085B-954D-E0FC87D7B3A0}"/>
              </a:ext>
            </a:extLst>
          </p:cNvPr>
          <p:cNvSpPr txBox="1"/>
          <p:nvPr/>
        </p:nvSpPr>
        <p:spPr>
          <a:xfrm>
            <a:off x="653620" y="1190315"/>
            <a:ext cx="783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to ex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time-resolved measurements of electron dynamics in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chronoscopy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267FD9D0-EE26-8F35-3DD0-DF93638CBDFB}"/>
                  </a:ext>
                </a:extLst>
              </p:cNvPr>
              <p:cNvSpPr txBox="1"/>
              <p:nvPr/>
            </p:nvSpPr>
            <p:spPr>
              <a:xfrm>
                <a:off x="7367972" y="3789512"/>
                <a:ext cx="1030988" cy="35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i="1" smtClean="0">
                              <a:solidFill>
                                <a:srgbClr val="36AD6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1100" b="0" i="0" smtClean="0">
                              <a:solidFill>
                                <a:srgbClr val="36AD6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100" i="0" smtClean="0">
                              <a:solidFill>
                                <a:srgbClr val="36AD6B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110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𝑝𝑢𝑚𝑝</m:t>
                                  </m:r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𝑜𝑛</m:t>
                                  </m:r>
                                </m:sub>
                              </m:sSub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100" dirty="0">
                  <a:solidFill>
                    <a:srgbClr val="36AD6B"/>
                  </a:solidFill>
                </a:endParaRPr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267FD9D0-EE26-8F35-3DD0-DF93638CB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972" y="3789512"/>
                <a:ext cx="1030988" cy="356701"/>
              </a:xfrm>
              <a:prstGeom prst="rect">
                <a:avLst/>
              </a:prstGeom>
              <a:blipFill>
                <a:blip r:embed="rId5"/>
                <a:stretch>
                  <a:fillRect l="-592" t="-3448" r="-4734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az 19">
            <a:extLst>
              <a:ext uri="{FF2B5EF4-FFF2-40B4-BE49-F238E27FC236}">
                <a16:creationId xmlns:a16="http://schemas.microsoft.com/office/drawing/2014/main" id="{86142BE6-5ABA-A7DD-B46A-53C149530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726" y="2575900"/>
            <a:ext cx="4014381" cy="3287939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BABE503-9740-2AC4-34E0-5B51CACA5120}"/>
              </a:ext>
            </a:extLst>
          </p:cNvPr>
          <p:cNvSpPr txBox="1"/>
          <p:nvPr/>
        </p:nvSpPr>
        <p:spPr>
          <a:xfrm rot="16200000">
            <a:off x="4463107" y="3859553"/>
            <a:ext cx="109036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(a. u.)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21B7E-00DE-3B11-4F3D-B5C557FAB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219CD53-5F23-0486-CE6E-2EEBAA0284B1}"/>
              </a:ext>
            </a:extLst>
          </p:cNvPr>
          <p:cNvSpPr/>
          <p:nvPr/>
        </p:nvSpPr>
        <p:spPr>
          <a:xfrm>
            <a:off x="2881608" y="3413477"/>
            <a:ext cx="549263" cy="97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07F7889-F420-F60C-BDF3-0133E072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41" y="2457027"/>
            <a:ext cx="3421650" cy="32076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0EE9CCE-A3F2-D925-A1C7-07D92E7BF8BC}"/>
              </a:ext>
            </a:extLst>
          </p:cNvPr>
          <p:cNvSpPr txBox="1"/>
          <p:nvPr/>
        </p:nvSpPr>
        <p:spPr>
          <a:xfrm>
            <a:off x="4572000" y="240112"/>
            <a:ext cx="436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3b. X-</a:t>
            </a:r>
            <a:r>
              <a:rPr lang="pl-PL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Chronoscopy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DC43ECC3-2CE0-28CF-480F-965FD0CD1ECF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14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62153038-8868-12DF-91A1-AA296EDD48FB}"/>
              </a:ext>
            </a:extLst>
          </p:cNvPr>
          <p:cNvSpPr/>
          <p:nvPr/>
        </p:nvSpPr>
        <p:spPr>
          <a:xfrm rot="1440000">
            <a:off x="3543359" y="3877909"/>
            <a:ext cx="846000" cy="572400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rgbClr val="99DFB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F4A2B1C1-D213-D363-09E7-61C9AB968830}"/>
              </a:ext>
            </a:extLst>
          </p:cNvPr>
          <p:cNvCxnSpPr>
            <a:cxnSpLocks/>
          </p:cNvCxnSpPr>
          <p:nvPr/>
        </p:nvCxnSpPr>
        <p:spPr>
          <a:xfrm rot="20160000" flipV="1">
            <a:off x="528433" y="4662372"/>
            <a:ext cx="2700000" cy="0"/>
          </a:xfrm>
          <a:prstGeom prst="straightConnector1">
            <a:avLst/>
          </a:prstGeom>
          <a:ln w="28575">
            <a:solidFill>
              <a:srgbClr val="40404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14576424-5136-87A0-F984-137E95D60F0A}"/>
              </a:ext>
            </a:extLst>
          </p:cNvPr>
          <p:cNvSpPr/>
          <p:nvPr/>
        </p:nvSpPr>
        <p:spPr>
          <a:xfrm rot="20160000">
            <a:off x="1840105" y="3714585"/>
            <a:ext cx="498965" cy="806402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rgbClr val="F1404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F5D28AC7-DB60-00C7-BAF3-A2A09D37708C}"/>
              </a:ext>
            </a:extLst>
          </p:cNvPr>
          <p:cNvCxnSpPr>
            <a:cxnSpLocks/>
          </p:cNvCxnSpPr>
          <p:nvPr/>
        </p:nvCxnSpPr>
        <p:spPr>
          <a:xfrm rot="1440000" flipV="1">
            <a:off x="551222" y="3558963"/>
            <a:ext cx="27000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FE223632-6450-3ED7-E1AF-BAA89230CD92}"/>
              </a:ext>
            </a:extLst>
          </p:cNvPr>
          <p:cNvSpPr/>
          <p:nvPr/>
        </p:nvSpPr>
        <p:spPr>
          <a:xfrm rot="1440000">
            <a:off x="1651768" y="2834692"/>
            <a:ext cx="1255795" cy="840658"/>
          </a:xfrm>
          <a:custGeom>
            <a:avLst/>
            <a:gdLst>
              <a:gd name="connsiteX0" fmla="*/ 0 w 2879002"/>
              <a:gd name="connsiteY0" fmla="*/ 1122630 h 1125648"/>
              <a:gd name="connsiteX1" fmla="*/ 881204 w 2879002"/>
              <a:gd name="connsiteY1" fmla="*/ 878186 h 1125648"/>
              <a:gd name="connsiteX2" fmla="*/ 1448554 w 2879002"/>
              <a:gd name="connsiteY2" fmla="*/ 0 h 1125648"/>
              <a:gd name="connsiteX3" fmla="*/ 2003833 w 2879002"/>
              <a:gd name="connsiteY3" fmla="*/ 881204 h 1125648"/>
              <a:gd name="connsiteX4" fmla="*/ 2879002 w 2879002"/>
              <a:gd name="connsiteY4" fmla="*/ 1125648 h 1125648"/>
              <a:gd name="connsiteX5" fmla="*/ 2879002 w 2879002"/>
              <a:gd name="connsiteY5" fmla="*/ 1125648 h 112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002" h="1125648">
                <a:moveTo>
                  <a:pt x="0" y="1122630"/>
                </a:moveTo>
                <a:cubicBezTo>
                  <a:pt x="319889" y="1093960"/>
                  <a:pt x="639778" y="1065291"/>
                  <a:pt x="881204" y="878186"/>
                </a:cubicBezTo>
                <a:cubicBezTo>
                  <a:pt x="1122630" y="691081"/>
                  <a:pt x="1261449" y="-503"/>
                  <a:pt x="1448554" y="0"/>
                </a:cubicBezTo>
                <a:cubicBezTo>
                  <a:pt x="1635659" y="503"/>
                  <a:pt x="1765425" y="693596"/>
                  <a:pt x="2003833" y="881204"/>
                </a:cubicBezTo>
                <a:cubicBezTo>
                  <a:pt x="2242241" y="1068812"/>
                  <a:pt x="2879002" y="1125648"/>
                  <a:pt x="2879002" y="1125648"/>
                </a:cubicBezTo>
                <a:lnTo>
                  <a:pt x="2879002" y="1125648"/>
                </a:lnTo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EEF30BDA-DAC1-8EF8-EE25-BC066ECB5649}"/>
              </a:ext>
            </a:extLst>
          </p:cNvPr>
          <p:cNvCxnSpPr>
            <a:cxnSpLocks/>
          </p:cNvCxnSpPr>
          <p:nvPr/>
        </p:nvCxnSpPr>
        <p:spPr>
          <a:xfrm>
            <a:off x="2761478" y="3943724"/>
            <a:ext cx="1576751" cy="70385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DCF5281-8DC8-BC9A-8F00-8441B0B4AC6D}"/>
              </a:ext>
            </a:extLst>
          </p:cNvPr>
          <p:cNvSpPr txBox="1"/>
          <p:nvPr/>
        </p:nvSpPr>
        <p:spPr>
          <a:xfrm>
            <a:off x="2409230" y="4401960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95C1A4C-9A2A-0DFF-1F2D-D05DD0E6FC2D}"/>
              </a:ext>
            </a:extLst>
          </p:cNvPr>
          <p:cNvSpPr txBox="1"/>
          <p:nvPr/>
        </p:nvSpPr>
        <p:spPr>
          <a:xfrm>
            <a:off x="739341" y="2477575"/>
            <a:ext cx="169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B70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 X-ray pulse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F8AD3F52-7CD9-B97E-6125-DD5B8F64F344}"/>
              </a:ext>
            </a:extLst>
          </p:cNvPr>
          <p:cNvCxnSpPr>
            <a:cxnSpLocks/>
          </p:cNvCxnSpPr>
          <p:nvPr/>
        </p:nvCxnSpPr>
        <p:spPr>
          <a:xfrm>
            <a:off x="645146" y="5451771"/>
            <a:ext cx="306465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E7C03A9-ECD6-2EE2-4DBD-2A198603902D}"/>
              </a:ext>
            </a:extLst>
          </p:cNvPr>
          <p:cNvSpPr txBox="1"/>
          <p:nvPr/>
        </p:nvSpPr>
        <p:spPr>
          <a:xfrm rot="20160000">
            <a:off x="612288" y="4096825"/>
            <a:ext cx="128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pump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62AEB6A-D5DB-8EDD-26EE-3AAFEB555991}"/>
              </a:ext>
            </a:extLst>
          </p:cNvPr>
          <p:cNvSpPr txBox="1"/>
          <p:nvPr/>
        </p:nvSpPr>
        <p:spPr>
          <a:xfrm>
            <a:off x="2683782" y="2524432"/>
            <a:ext cx="177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pump-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BBD431B-25D9-36D0-B1E7-CC9763C1F60C}"/>
              </a:ext>
            </a:extLst>
          </p:cNvPr>
          <p:cNvSpPr txBox="1"/>
          <p:nvPr/>
        </p:nvSpPr>
        <p:spPr>
          <a:xfrm>
            <a:off x="3060097" y="5563279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29DC4DB3-F65E-92B4-0F8B-ED5EAD74EF7D}"/>
              </a:ext>
            </a:extLst>
          </p:cNvPr>
          <p:cNvCxnSpPr>
            <a:cxnSpLocks/>
          </p:cNvCxnSpPr>
          <p:nvPr/>
        </p:nvCxnSpPr>
        <p:spPr>
          <a:xfrm flipV="1">
            <a:off x="2242808" y="3503648"/>
            <a:ext cx="0" cy="19481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  <a:alpha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75D97E9-0E3B-8364-F817-00A0AB9E004B}"/>
              </a:ext>
            </a:extLst>
          </p:cNvPr>
          <p:cNvSpPr txBox="1"/>
          <p:nvPr/>
        </p:nvSpPr>
        <p:spPr>
          <a:xfrm>
            <a:off x="653620" y="1190315"/>
            <a:ext cx="783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to ex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time-resolved measurements of electron dynamics in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chronoscopy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60EC22CC-7DDA-F960-DCBD-6D1040D6F302}"/>
                  </a:ext>
                </a:extLst>
              </p:cNvPr>
              <p:cNvSpPr txBox="1"/>
              <p:nvPr/>
            </p:nvSpPr>
            <p:spPr>
              <a:xfrm>
                <a:off x="7367972" y="3789512"/>
                <a:ext cx="1030988" cy="35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100" i="1" smtClean="0">
                              <a:solidFill>
                                <a:srgbClr val="36AD6B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l-PL" sz="1100" b="0" i="0" smtClean="0">
                              <a:solidFill>
                                <a:srgbClr val="36AD6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100" i="0" smtClean="0">
                              <a:solidFill>
                                <a:srgbClr val="36AD6B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110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𝑝𝑢𝑚𝑝</m:t>
                                  </m:r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𝑜𝑛</m:t>
                                  </m:r>
                                </m:sub>
                              </m:sSub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10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l-PL" sz="1100" b="0" i="1" smtClean="0">
                                      <a:solidFill>
                                        <a:srgbClr val="36AD6B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l-PL" sz="1100" b="0" i="1" smtClean="0">
                                  <a:solidFill>
                                    <a:srgbClr val="36AD6B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1100" dirty="0">
                  <a:solidFill>
                    <a:srgbClr val="36AD6B"/>
                  </a:solidFill>
                </a:endParaRPr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60EC22CC-7DDA-F960-DCBD-6D1040D6F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972" y="3789512"/>
                <a:ext cx="1030988" cy="356701"/>
              </a:xfrm>
              <a:prstGeom prst="rect">
                <a:avLst/>
              </a:prstGeom>
              <a:blipFill>
                <a:blip r:embed="rId3"/>
                <a:stretch>
                  <a:fillRect l="-592" t="-3448" r="-4734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az 19">
            <a:extLst>
              <a:ext uri="{FF2B5EF4-FFF2-40B4-BE49-F238E27FC236}">
                <a16:creationId xmlns:a16="http://schemas.microsoft.com/office/drawing/2014/main" id="{39BCDCB7-EF47-CA6E-EB6C-D03888D22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12" y="2386739"/>
            <a:ext cx="4014381" cy="3287939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6F54223-E6EF-CBD6-7117-A9F737FFE165}"/>
              </a:ext>
            </a:extLst>
          </p:cNvPr>
          <p:cNvSpPr txBox="1"/>
          <p:nvPr/>
        </p:nvSpPr>
        <p:spPr>
          <a:xfrm rot="16200000">
            <a:off x="4463107" y="3859553"/>
            <a:ext cx="109036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(a. u.)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259621C-3936-040E-AD53-AEA015DD2FD6}"/>
              </a:ext>
            </a:extLst>
          </p:cNvPr>
          <p:cNvSpPr txBox="1"/>
          <p:nvPr/>
        </p:nvSpPr>
        <p:spPr>
          <a:xfrm>
            <a:off x="3166256" y="4631764"/>
            <a:ext cx="150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1B1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 X-ray pulse</a:t>
            </a:r>
          </a:p>
        </p:txBody>
      </p:sp>
    </p:spTree>
    <p:extLst>
      <p:ext uri="{BB962C8B-B14F-4D97-AF65-F5344CB8AC3E}">
        <p14:creationId xmlns:p14="http://schemas.microsoft.com/office/powerpoint/2010/main" val="36652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3F37-4790-E5F2-5951-CBE63D81E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52E92355-F820-E3F1-864A-1947BBFD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32" y="3354498"/>
            <a:ext cx="6845736" cy="2757600"/>
          </a:xfrm>
          <a:prstGeom prst="rect">
            <a:avLst/>
          </a:prstGeom>
        </p:spPr>
      </p:pic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7B457768-B736-188A-D6E9-291B703A8CB3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15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2E7D54-FCC1-2709-F298-FCE4437E1625}"/>
              </a:ext>
            </a:extLst>
          </p:cNvPr>
          <p:cNvSpPr txBox="1"/>
          <p:nvPr/>
        </p:nvSpPr>
        <p:spPr>
          <a:xfrm>
            <a:off x="442384" y="1137911"/>
            <a:ext cx="825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simulations of X-ray pulse propagation through a sample excited by an optical pulse were performed using the time-dependent Lambert–Beer law and a four-level sample model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C23152-7CC4-65A7-4A32-C2CA88948731}"/>
              </a:ext>
            </a:extLst>
          </p:cNvPr>
          <p:cNvSpPr txBox="1"/>
          <p:nvPr/>
        </p:nvSpPr>
        <p:spPr>
          <a:xfrm>
            <a:off x="507698" y="1901670"/>
            <a:ext cx="819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pulse duration and number of pump-probe cycles on the precision of the excited state lifetime determination was investigated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D6BB226-42E6-2D8E-AD60-0ED88B39B4B8}"/>
              </a:ext>
            </a:extLst>
          </p:cNvPr>
          <p:cNvSpPr txBox="1"/>
          <p:nvPr/>
        </p:nvSpPr>
        <p:spPr>
          <a:xfrm>
            <a:off x="507698" y="2665429"/>
            <a:ext cx="8259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results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showcased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X-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ray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Chronoscopy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be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utilized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track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electron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dynamics in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matter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including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ZnSe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QDs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A00FF6C-B772-B617-07C1-CD3FCE8EF195}"/>
              </a:ext>
            </a:extLst>
          </p:cNvPr>
          <p:cNvSpPr txBox="1"/>
          <p:nvPr/>
        </p:nvSpPr>
        <p:spPr>
          <a:xfrm>
            <a:off x="4572000" y="240112"/>
            <a:ext cx="436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3b. X-</a:t>
            </a:r>
            <a:r>
              <a:rPr lang="pl-PL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Chronoscopy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6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3239C3E-C29B-5455-3375-ADB80AA75C52}"/>
              </a:ext>
            </a:extLst>
          </p:cNvPr>
          <p:cNvSpPr txBox="1"/>
          <p:nvPr/>
        </p:nvSpPr>
        <p:spPr>
          <a:xfrm>
            <a:off x="4572000" y="240112"/>
            <a:ext cx="436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B33C9EDA-1E2F-30B5-CC05-3BD77CBA539F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16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1250FF1-B424-4293-3A4D-2F48B8BCD544}"/>
              </a:ext>
            </a:extLst>
          </p:cNvPr>
          <p:cNvSpPr txBox="1"/>
          <p:nvPr/>
        </p:nvSpPr>
        <p:spPr>
          <a:xfrm>
            <a:off x="966652" y="1192370"/>
            <a:ext cx="72106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doctoral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prepared a series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dot suspensions and determined their size-dependent optical properties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developed a special sample cell to enable X-ray measurements of QDs liquid suspensions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spectroscopy measurements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indicated the presence of zinc defects in the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dots.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determined the main carrier relaxation processes using ultrafast transient optical spectroscopy.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proposed an X-ray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hronoscopy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as a complementary method for studying carrier dynamics in quantum dots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3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>
            <a:extLst>
              <a:ext uri="{FF2B5EF4-FFF2-40B4-BE49-F238E27FC236}">
                <a16:creationId xmlns:a16="http://schemas.microsoft.com/office/drawing/2014/main" id="{92A76E7A-23B1-419C-9DDA-786094A7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453" y="4898511"/>
            <a:ext cx="6635088" cy="63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064" tIns="31533" rIns="63064" bIns="31533" anchor="ctr"/>
          <a:lstStyle>
            <a:lvl1pPr defTabSz="938213"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8213"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8213"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8213"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8213"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pl-PL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his work was supported by the National Science Centre (Poland) under grant</a:t>
            </a:r>
            <a:r>
              <a:rPr lang="pl-PL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num</a:t>
            </a:r>
            <a:r>
              <a:rPr lang="pl-PL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</a:t>
            </a:r>
            <a:r>
              <a:rPr lang="pl-PL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2020/37/B/ST3/00555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2017/27/B/ST2/01890</a:t>
            </a:r>
            <a:endParaRPr lang="en-US" altLang="pl-PL" sz="1800" b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304">
            <a:extLst>
              <a:ext uri="{FF2B5EF4-FFF2-40B4-BE49-F238E27FC236}">
                <a16:creationId xmlns:a16="http://schemas.microsoft.com/office/drawing/2014/main" id="{FF0F1A8A-80C7-FA73-964D-09EE1DF86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41" y="4167762"/>
            <a:ext cx="6758913" cy="60202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7A1DE44-09A8-B882-6457-A301D757937F}"/>
              </a:ext>
            </a:extLst>
          </p:cNvPr>
          <p:cNvSpPr txBox="1"/>
          <p:nvPr/>
        </p:nvSpPr>
        <p:spPr>
          <a:xfrm>
            <a:off x="929629" y="1229866"/>
            <a:ext cx="72847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all the members of the department of the Applied Spectroscopy at IFJ PAN:</a:t>
            </a:r>
          </a:p>
          <a:p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W. M. Kwiatek	 Dr. hab. J. Czapla-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Masztafiak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Dr. W. </a:t>
            </a:r>
            <a:r>
              <a:rPr lang="pl-PL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Błachucki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G. Imbir			 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 A</a:t>
            </a:r>
            <a:r>
              <a:rPr lang="pl-PL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Yakovliev</a:t>
            </a:r>
            <a:r>
              <a:rPr lang="pl-PL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 Pieprzyca	</a:t>
            </a: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my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Prof. J. Szlachetko.</a:t>
            </a:r>
          </a:p>
        </p:txBody>
      </p:sp>
      <p:sp>
        <p:nvSpPr>
          <p:cNvPr id="8" name="Symbol zastępczy numeru slajdu 3">
            <a:extLst>
              <a:ext uri="{FF2B5EF4-FFF2-40B4-BE49-F238E27FC236}">
                <a16:creationId xmlns:a16="http://schemas.microsoft.com/office/drawing/2014/main" id="{DD670749-F383-0076-5944-EEBF3913BA94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17</a:t>
            </a:fld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8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diagram, numer&#10;&#10;Opis wygenerowany automatycznie">
            <a:extLst>
              <a:ext uri="{FF2B5EF4-FFF2-40B4-BE49-F238E27FC236}">
                <a16:creationId xmlns:a16="http://schemas.microsoft.com/office/drawing/2014/main" id="{AE539694-4AD4-5EFB-AC1E-5059080564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77" y="2699990"/>
            <a:ext cx="6252645" cy="3513600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3BEE28-24E7-67C8-7D95-3DDB9A1E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4766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t>2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119C376-99C5-F6F5-4E63-E1C6F2FDA783}"/>
              </a:ext>
            </a:extLst>
          </p:cNvPr>
          <p:cNvSpPr txBox="1"/>
          <p:nvPr/>
        </p:nvSpPr>
        <p:spPr>
          <a:xfrm>
            <a:off x="5805768" y="258218"/>
            <a:ext cx="33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quantum dots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AA83DBF-A766-3C0C-F83B-540A7C1009D5}"/>
              </a:ext>
            </a:extLst>
          </p:cNvPr>
          <p:cNvSpPr txBox="1"/>
          <p:nvPr/>
        </p:nvSpPr>
        <p:spPr>
          <a:xfrm>
            <a:off x="319929" y="913428"/>
            <a:ext cx="408029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semiconductor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conduction and valence band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carriers (conduction band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valance band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move freely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material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8D76914-0525-927E-7CE7-191B92AB0C51}"/>
              </a:ext>
            </a:extLst>
          </p:cNvPr>
          <p:cNvSpPr txBox="1"/>
          <p:nvPr/>
        </p:nvSpPr>
        <p:spPr>
          <a:xfrm>
            <a:off x="4846328" y="913428"/>
            <a:ext cx="4080295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dot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nanometer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2-10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carriers spatially confined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discreate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atom-like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size-dependent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643F74-5D89-E55B-2018-865EF48836EA}"/>
              </a:ext>
            </a:extLst>
          </p:cNvPr>
          <p:cNvSpPr txBox="1"/>
          <p:nvPr/>
        </p:nvSpPr>
        <p:spPr>
          <a:xfrm>
            <a:off x="629728" y="6240560"/>
            <a:ext cx="788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and-like structure of bulk semiconductor</a:t>
            </a:r>
            <a:r>
              <a:rPr lang="pl-PL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and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discrete energy levels of QDs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7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8D39CC7-312F-E7EF-71E1-2A941633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3" y="1434610"/>
            <a:ext cx="4290017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F0F8DA77-99C8-3900-CF7C-1813EF1A45D2}"/>
              </a:ext>
            </a:extLst>
          </p:cNvPr>
          <p:cNvSpPr txBox="1"/>
          <p:nvPr/>
        </p:nvSpPr>
        <p:spPr>
          <a:xfrm>
            <a:off x="593901" y="5376259"/>
            <a:ext cx="36368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García de Arquer et al., Science 373, 640 (2021)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2718D418-D2B2-CAA2-68A7-3BBB30F59F55}"/>
              </a:ext>
            </a:extLst>
          </p:cNvPr>
          <p:cNvSpPr txBox="1"/>
          <p:nvPr/>
        </p:nvSpPr>
        <p:spPr>
          <a:xfrm>
            <a:off x="4935968" y="3158751"/>
            <a:ext cx="399260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But:</a:t>
            </a:r>
          </a:p>
          <a:p>
            <a:endParaRPr lang="pl-PL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QDs contain toxic heavy metal elements, primarily cadmium (Cd) and lead (Pb);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directives/laws limit the use of Cd- and Pb- in commercial technologies;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an ongoing search for alternatives, currently much less explored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F6C87A1-CD31-CB86-E015-4184ECA7F4BF}"/>
              </a:ext>
            </a:extLst>
          </p:cNvPr>
          <p:cNvSpPr txBox="1"/>
          <p:nvPr/>
        </p:nvSpPr>
        <p:spPr>
          <a:xfrm>
            <a:off x="572253" y="5077456"/>
            <a:ext cx="3636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QDs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pl-PL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A3C3091-D1E5-E83D-8A92-1E97151CE50A}"/>
              </a:ext>
            </a:extLst>
          </p:cNvPr>
          <p:cNvSpPr txBox="1"/>
          <p:nvPr/>
        </p:nvSpPr>
        <p:spPr>
          <a:xfrm>
            <a:off x="4967764" y="1364571"/>
            <a:ext cx="3929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Nobel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L. Brus, M. 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Ekimov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"for the discovery and synthesis of quantum dots„</a:t>
            </a:r>
            <a:r>
              <a:rPr lang="pl-PL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 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ymbol zastępczy numeru slajdu 3">
            <a:extLst>
              <a:ext uri="{FF2B5EF4-FFF2-40B4-BE49-F238E27FC236}">
                <a16:creationId xmlns:a16="http://schemas.microsoft.com/office/drawing/2014/main" id="{8DEE7CB5-EC80-3647-EFDF-D9FA9CD2989D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3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4A33ADA-39F6-1D91-F095-49F875FD9420}"/>
              </a:ext>
            </a:extLst>
          </p:cNvPr>
          <p:cNvSpPr txBox="1"/>
          <p:nvPr/>
        </p:nvSpPr>
        <p:spPr>
          <a:xfrm>
            <a:off x="5805768" y="240112"/>
            <a:ext cx="3338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4499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diagram, linia&#10;&#10;Opis wygenerowany automatycznie">
            <a:extLst>
              <a:ext uri="{FF2B5EF4-FFF2-40B4-BE49-F238E27FC236}">
                <a16:creationId xmlns:a16="http://schemas.microsoft.com/office/drawing/2014/main" id="{39E4F732-9BB1-30AF-C4F6-F0A30BF0BB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4520" r="45224"/>
          <a:stretch/>
        </p:blipFill>
        <p:spPr>
          <a:xfrm>
            <a:off x="5655109" y="1012802"/>
            <a:ext cx="3084496" cy="2484000"/>
          </a:xfrm>
          <a:prstGeom prst="rect">
            <a:avLst/>
          </a:prstGeom>
        </p:spPr>
      </p:pic>
      <p:pic>
        <p:nvPicPr>
          <p:cNvPr id="6" name="Obraz 5" descr="Obraz zawierający tekst, zrzut ekranu, diagram, linia&#10;&#10;Opis wygenerowany automatycznie">
            <a:extLst>
              <a:ext uri="{FF2B5EF4-FFF2-40B4-BE49-F238E27FC236}">
                <a16:creationId xmlns:a16="http://schemas.microsoft.com/office/drawing/2014/main" id="{881563D6-00E3-FFFF-254F-059D93BB73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2"/>
          <a:stretch/>
        </p:blipFill>
        <p:spPr>
          <a:xfrm>
            <a:off x="6285467" y="3429000"/>
            <a:ext cx="2628000" cy="281730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6B4493-3DFA-B106-166C-2E6D65DF60BF}"/>
              </a:ext>
            </a:extLst>
          </p:cNvPr>
          <p:cNvSpPr txBox="1"/>
          <p:nvPr/>
        </p:nvSpPr>
        <p:spPr>
          <a:xfrm>
            <a:off x="404395" y="1265428"/>
            <a:ext cx="2954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Zinc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selenide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76E61B4-2DC5-C2E3-090D-C3D9299001EB}"/>
              </a:ext>
            </a:extLst>
          </p:cNvPr>
          <p:cNvGrpSpPr/>
          <p:nvPr/>
        </p:nvGrpSpPr>
        <p:grpSpPr>
          <a:xfrm>
            <a:off x="581678" y="4236100"/>
            <a:ext cx="4793159" cy="979716"/>
            <a:chOff x="666312" y="3495955"/>
            <a:chExt cx="4555110" cy="754347"/>
          </a:xfrm>
        </p:grpSpPr>
        <p:sp>
          <p:nvSpPr>
            <p:cNvPr id="14" name="Prostokąt: zaokrąglone rogi 13">
              <a:extLst>
                <a:ext uri="{FF2B5EF4-FFF2-40B4-BE49-F238E27FC236}">
                  <a16:creationId xmlns:a16="http://schemas.microsoft.com/office/drawing/2014/main" id="{AA13B727-B355-6221-0A8F-8CB6015947D5}"/>
                </a:ext>
              </a:extLst>
            </p:cNvPr>
            <p:cNvSpPr/>
            <p:nvPr/>
          </p:nvSpPr>
          <p:spPr>
            <a:xfrm>
              <a:off x="666312" y="3495955"/>
              <a:ext cx="4555110" cy="754347"/>
            </a:xfrm>
            <a:prstGeom prst="roundRect">
              <a:avLst/>
            </a:prstGeom>
            <a:solidFill>
              <a:srgbClr val="00476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13A74B94-B14A-25BD-77CD-78D1F17A00FF}"/>
                </a:ext>
              </a:extLst>
            </p:cNvPr>
            <p:cNvSpPr txBox="1"/>
            <p:nvPr/>
          </p:nvSpPr>
          <p:spPr>
            <a:xfrm>
              <a:off x="941691" y="3596275"/>
              <a:ext cx="4004353" cy="497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l-PL" sz="1800" b="1" i="0" u="none" strike="noStrike" baseline="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Aim</a:t>
              </a:r>
              <a:r>
                <a:rPr lang="pl-PL" sz="1800" b="0" i="0" u="none" strike="noStrike" baseline="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:</a:t>
              </a:r>
              <a:r>
                <a:rPr lang="pl-PL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pl-PL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sz="1800" i="0" u="none" strike="noStrike" baseline="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aracterize</a:t>
              </a:r>
              <a:r>
                <a:rPr lang="en-US" sz="1800" i="0" u="none" strike="noStrike" baseline="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the effects influencing the electronic structure of </a:t>
              </a:r>
              <a:r>
                <a:rPr lang="en-US" sz="1800" i="0" u="none" strike="noStrike" baseline="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ZnSe</a:t>
              </a:r>
              <a:r>
                <a:rPr lang="en-US" sz="1800" i="0" u="none" strike="noStrike" baseline="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QDs.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Symbol zastępczy numeru slajdu 3">
            <a:extLst>
              <a:ext uri="{FF2B5EF4-FFF2-40B4-BE49-F238E27FC236}">
                <a16:creationId xmlns:a16="http://schemas.microsoft.com/office/drawing/2014/main" id="{D9DC6FF9-96E6-9F94-1AE8-602254ABD87A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4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03F7D42-7C09-1F02-E892-9200F9FD8B66}"/>
              </a:ext>
            </a:extLst>
          </p:cNvPr>
          <p:cNvSpPr txBox="1"/>
          <p:nvPr/>
        </p:nvSpPr>
        <p:spPr>
          <a:xfrm>
            <a:off x="5805768" y="240112"/>
            <a:ext cx="33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endParaRPr lang="pl-PL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F82416F-22A3-4996-2B91-18C44B16E2B5}"/>
              </a:ext>
            </a:extLst>
          </p:cNvPr>
          <p:cNvSpPr txBox="1"/>
          <p:nvPr/>
        </p:nvSpPr>
        <p:spPr>
          <a:xfrm>
            <a:off x="395064" y="1799552"/>
            <a:ext cx="4550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bandgap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semiconductor (2.65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analogous structure to Cd-based QDs, thus similar synthesis schemes, precursors, etc.;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reactive, prone to undergo reactions affecting QDs properties.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F7625E8-6B80-669D-94D8-F0E0299789C9}"/>
              </a:ext>
            </a:extLst>
          </p:cNvPr>
          <p:cNvSpPr/>
          <p:nvPr/>
        </p:nvSpPr>
        <p:spPr>
          <a:xfrm>
            <a:off x="5655109" y="1012802"/>
            <a:ext cx="214604" cy="252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3019E334-C85A-C1FC-FAB8-6820F86E837C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5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0D1219-23BE-A6E8-0A08-1237B968C0EC}"/>
              </a:ext>
            </a:extLst>
          </p:cNvPr>
          <p:cNvSpPr txBox="1"/>
          <p:nvPr/>
        </p:nvSpPr>
        <p:spPr>
          <a:xfrm>
            <a:off x="5729568" y="240112"/>
            <a:ext cx="333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</a:t>
            </a: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7010D54-970E-88AA-E43A-B3E28D8BE48D}"/>
              </a:ext>
            </a:extLst>
          </p:cNvPr>
          <p:cNvSpPr txBox="1"/>
          <p:nvPr/>
        </p:nvSpPr>
        <p:spPr>
          <a:xfrm>
            <a:off x="385310" y="2687157"/>
            <a:ext cx="305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X-ray spectroscopy studies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23965F6-585D-B889-DD10-BFAFA7115D9F}"/>
              </a:ext>
            </a:extLst>
          </p:cNvPr>
          <p:cNvSpPr txBox="1"/>
          <p:nvPr/>
        </p:nvSpPr>
        <p:spPr>
          <a:xfrm>
            <a:off x="404813" y="1126923"/>
            <a:ext cx="4431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preparation &amp; characterization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AE6B439-1EB2-B974-B38C-6C1122CD4F07}"/>
              </a:ext>
            </a:extLst>
          </p:cNvPr>
          <p:cNvSpPr txBox="1"/>
          <p:nvPr/>
        </p:nvSpPr>
        <p:spPr>
          <a:xfrm>
            <a:off x="404813" y="4481047"/>
            <a:ext cx="4598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Time-resolved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1929806-7F06-3508-53D7-BFD45A255D0E}"/>
              </a:ext>
            </a:extLst>
          </p:cNvPr>
          <p:cNvSpPr txBox="1"/>
          <p:nvPr/>
        </p:nvSpPr>
        <p:spPr>
          <a:xfrm>
            <a:off x="385310" y="3145609"/>
            <a:ext cx="4440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Laboratory-based spectroscopy at IFJ PAN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Synchrotron measurements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SOLARIS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8E887C-8926-C7EA-EEA0-117CD266B808}"/>
              </a:ext>
            </a:extLst>
          </p:cNvPr>
          <p:cNvSpPr txBox="1"/>
          <p:nvPr/>
        </p:nvSpPr>
        <p:spPr>
          <a:xfrm>
            <a:off x="411009" y="1585375"/>
            <a:ext cx="36086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optical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particle sizes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53B837-CF13-DA34-CEE0-D53F49F203E7}"/>
              </a:ext>
            </a:extLst>
          </p:cNvPr>
          <p:cNvSpPr txBox="1"/>
          <p:nvPr/>
        </p:nvSpPr>
        <p:spPr>
          <a:xfrm>
            <a:off x="404813" y="493949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Chronoscopy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901E51A-9BD7-94C7-CF8F-45631770257D}"/>
              </a:ext>
            </a:extLst>
          </p:cNvPr>
          <p:cNvSpPr txBox="1"/>
          <p:nvPr/>
        </p:nvSpPr>
        <p:spPr>
          <a:xfrm>
            <a:off x="5945168" y="4168568"/>
            <a:ext cx="18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X-rays &amp; </a:t>
            </a:r>
            <a:b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spectroscopy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AEF0B5-BA4D-B095-359D-060990E199A3}"/>
              </a:ext>
            </a:extLst>
          </p:cNvPr>
          <p:cNvSpPr txBox="1"/>
          <p:nvPr/>
        </p:nvSpPr>
        <p:spPr>
          <a:xfrm>
            <a:off x="5335044" y="1978754"/>
            <a:ext cx="2014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UV/Vis photons &amp;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spectrosc</a:t>
            </a:r>
            <a:r>
              <a:rPr lang="pl-PL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Quantum Dot Sample Under Uv Light Photograph by Science Photo Library">
            <a:extLst>
              <a:ext uri="{FF2B5EF4-FFF2-40B4-BE49-F238E27FC236}">
                <a16:creationId xmlns:a16="http://schemas.microsoft.com/office/drawing/2014/main" id="{85F897BB-5AB2-DF08-2DFB-1B8DBC9B5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1225" r="29302" b="16496"/>
          <a:stretch/>
        </p:blipFill>
        <p:spPr bwMode="auto">
          <a:xfrm>
            <a:off x="7380298" y="1803382"/>
            <a:ext cx="105168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a 18" descr="Lupa">
            <a:extLst>
              <a:ext uri="{FF2B5EF4-FFF2-40B4-BE49-F238E27FC236}">
                <a16:creationId xmlns:a16="http://schemas.microsoft.com/office/drawing/2014/main" id="{42744CAD-8105-441A-DEE8-F338982F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755973" y="2832286"/>
            <a:ext cx="1373722" cy="13320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49E3ABB-1D11-CE1E-55EB-CD7C7C37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11261">
            <a:off x="5391019" y="3449909"/>
            <a:ext cx="1621197" cy="132397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CFEBA30-09A0-F1F8-5E99-C6DD33BB7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7862">
            <a:off x="4285232" y="2154871"/>
            <a:ext cx="2860138" cy="108000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3DB5C3E-CAA7-AF35-E236-89FC90436906}"/>
              </a:ext>
            </a:extLst>
          </p:cNvPr>
          <p:cNvSpPr txBox="1"/>
          <p:nvPr/>
        </p:nvSpPr>
        <p:spPr>
          <a:xfrm>
            <a:off x="5655227" y="4849758"/>
            <a:ext cx="3297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inner-shell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 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chemical/structural sensitivity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FC84197-3818-1CF0-7554-0E911E478D74}"/>
              </a:ext>
            </a:extLst>
          </p:cNvPr>
          <p:cNvSpPr txBox="1"/>
          <p:nvPr/>
        </p:nvSpPr>
        <p:spPr>
          <a:xfrm>
            <a:off x="5105776" y="1012560"/>
            <a:ext cx="348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gap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outer-shell electron transitions</a:t>
            </a:r>
          </a:p>
        </p:txBody>
      </p:sp>
    </p:spTree>
    <p:extLst>
      <p:ext uri="{BB962C8B-B14F-4D97-AF65-F5344CB8AC3E}">
        <p14:creationId xmlns:p14="http://schemas.microsoft.com/office/powerpoint/2010/main" val="42213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C5926BE4-AAC6-EF42-1E0C-A7CD9CB4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571" y="3885055"/>
            <a:ext cx="2700000" cy="217128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AB69E979-3D22-B1FC-4848-47EB462F2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51" y="2913653"/>
            <a:ext cx="2948423" cy="3348000"/>
          </a:xfrm>
          <a:prstGeom prst="rect">
            <a:avLst/>
          </a:prstGeom>
        </p:spPr>
      </p:pic>
      <p:pic>
        <p:nvPicPr>
          <p:cNvPr id="12" name="Obraz 11" descr="Obraz zawierający ubrania, materiał, wzór, szary&#10;&#10;Opis wygenerowany automatycznie">
            <a:extLst>
              <a:ext uri="{FF2B5EF4-FFF2-40B4-BE49-F238E27FC236}">
                <a16:creationId xmlns:a16="http://schemas.microsoft.com/office/drawing/2014/main" id="{D4450F15-065E-264F-8AEA-B07793EE5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8" y="1271149"/>
            <a:ext cx="2415600" cy="241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30E7C80-C9CD-3AEC-1DF6-C366986FAFE7}"/>
              </a:ext>
            </a:extLst>
          </p:cNvPr>
          <p:cNvSpPr txBox="1"/>
          <p:nvPr/>
        </p:nvSpPr>
        <p:spPr>
          <a:xfrm>
            <a:off x="4945225" y="240112"/>
            <a:ext cx="395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QDs preparation</a:t>
            </a:r>
          </a:p>
        </p:txBody>
      </p:sp>
      <p:pic>
        <p:nvPicPr>
          <p:cNvPr id="6" name="Obraz 5" descr="Obraz zawierający kubek, wewnątrz, talerz, żywność&#10;&#10;Opis wygenerowany automatycznie">
            <a:extLst>
              <a:ext uri="{FF2B5EF4-FFF2-40B4-BE49-F238E27FC236}">
                <a16:creationId xmlns:a16="http://schemas.microsoft.com/office/drawing/2014/main" id="{A8D125A9-D625-5254-F968-32D4E21B8A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9533" r="16704" b="37003"/>
          <a:stretch/>
        </p:blipFill>
        <p:spPr>
          <a:xfrm>
            <a:off x="2329245" y="1140992"/>
            <a:ext cx="1672248" cy="1728000"/>
          </a:xfrm>
          <a:prstGeom prst="rect">
            <a:avLst/>
          </a:prstGeom>
        </p:spPr>
      </p:pic>
      <p:pic>
        <p:nvPicPr>
          <p:cNvPr id="7" name="Obraz 6" descr="Obraz zawierający wewnątrz, kubek, robot kuchenny&#10;&#10;Opis wygenerowany automatycznie">
            <a:extLst>
              <a:ext uri="{FF2B5EF4-FFF2-40B4-BE49-F238E27FC236}">
                <a16:creationId xmlns:a16="http://schemas.microsoft.com/office/drawing/2014/main" id="{FD844FA5-E74A-D70F-0029-C0F344D1FA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b="2471"/>
          <a:stretch/>
        </p:blipFill>
        <p:spPr>
          <a:xfrm>
            <a:off x="4394135" y="1140992"/>
            <a:ext cx="1568904" cy="1728000"/>
          </a:xfrm>
          <a:prstGeom prst="rect">
            <a:avLst/>
          </a:prstGeom>
        </p:spPr>
      </p:pic>
      <p:pic>
        <p:nvPicPr>
          <p:cNvPr id="8" name="Obraz 7" descr="Obraz zawierający wewnątrz, kubek, urządzenie kuchenne, robot kuchenny&#10;&#10;Opis wygenerowany automatycznie">
            <a:extLst>
              <a:ext uri="{FF2B5EF4-FFF2-40B4-BE49-F238E27FC236}">
                <a16:creationId xmlns:a16="http://schemas.microsoft.com/office/drawing/2014/main" id="{C0B63AF3-A434-1CD7-52ED-2C1A459575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12279" b="27514"/>
          <a:stretch/>
        </p:blipFill>
        <p:spPr>
          <a:xfrm>
            <a:off x="257155" y="1140992"/>
            <a:ext cx="1679448" cy="1728000"/>
          </a:xfrm>
          <a:prstGeom prst="rect">
            <a:avLst/>
          </a:prstGeom>
        </p:spPr>
      </p:pic>
      <p:sp>
        <p:nvSpPr>
          <p:cNvPr id="9" name="Strzałka: zakrzywiona w górę 8">
            <a:extLst>
              <a:ext uri="{FF2B5EF4-FFF2-40B4-BE49-F238E27FC236}">
                <a16:creationId xmlns:a16="http://schemas.microsoft.com/office/drawing/2014/main" id="{A02B76CB-B592-A038-9AC0-A7F7B1731EEE}"/>
              </a:ext>
            </a:extLst>
          </p:cNvPr>
          <p:cNvSpPr/>
          <p:nvPr/>
        </p:nvSpPr>
        <p:spPr>
          <a:xfrm>
            <a:off x="1791833" y="2596911"/>
            <a:ext cx="784452" cy="288000"/>
          </a:xfrm>
          <a:prstGeom prst="curvedUpArrow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83B2F5-ED61-1B52-914F-81F5AA0FC51B}"/>
              </a:ext>
            </a:extLst>
          </p:cNvPr>
          <p:cNvSpPr txBox="1"/>
          <p:nvPr/>
        </p:nvSpPr>
        <p:spPr>
          <a:xfrm>
            <a:off x="1511723" y="949200"/>
            <a:ext cx="33073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up wet chemical synthesis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07675F9-6C63-B6BC-339F-FB7C8220BEA8}"/>
              </a:ext>
            </a:extLst>
          </p:cNvPr>
          <p:cNvSpPr txBox="1"/>
          <p:nvPr/>
        </p:nvSpPr>
        <p:spPr>
          <a:xfrm>
            <a:off x="6521596" y="1065448"/>
            <a:ext cx="220796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</a:p>
        </p:txBody>
      </p:sp>
      <p:sp>
        <p:nvSpPr>
          <p:cNvPr id="17" name="Symbol zastępczy numeru slajdu 3">
            <a:extLst>
              <a:ext uri="{FF2B5EF4-FFF2-40B4-BE49-F238E27FC236}">
                <a16:creationId xmlns:a16="http://schemas.microsoft.com/office/drawing/2014/main" id="{549EAB4F-FA2F-6A03-77A5-A7BED75B4913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6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0" name="Strzałka: zakrzywiona w górę 19">
            <a:extLst>
              <a:ext uri="{FF2B5EF4-FFF2-40B4-BE49-F238E27FC236}">
                <a16:creationId xmlns:a16="http://schemas.microsoft.com/office/drawing/2014/main" id="{46EEA53F-72E5-FE48-140D-DA40C31B25F6}"/>
              </a:ext>
            </a:extLst>
          </p:cNvPr>
          <p:cNvSpPr/>
          <p:nvPr/>
        </p:nvSpPr>
        <p:spPr>
          <a:xfrm>
            <a:off x="3805588" y="2596911"/>
            <a:ext cx="784452" cy="288000"/>
          </a:xfrm>
          <a:prstGeom prst="curvedUpArrow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B595CD7-85C3-7BA3-5F0B-439FE203F16E}"/>
              </a:ext>
            </a:extLst>
          </p:cNvPr>
          <p:cNvSpPr txBox="1"/>
          <p:nvPr/>
        </p:nvSpPr>
        <p:spPr>
          <a:xfrm>
            <a:off x="140452" y="4337365"/>
            <a:ext cx="2758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5E14DBE-8021-015B-2A62-6E7688A45AFB}"/>
              </a:ext>
            </a:extLst>
          </p:cNvPr>
          <p:cNvSpPr txBox="1"/>
          <p:nvPr/>
        </p:nvSpPr>
        <p:spPr>
          <a:xfrm>
            <a:off x="110645" y="4681182"/>
            <a:ext cx="3163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ransmission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microscopy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(TEM)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07ED85D-B550-46F5-4C7A-8F528982328A}"/>
              </a:ext>
            </a:extLst>
          </p:cNvPr>
          <p:cNvSpPr txBox="1"/>
          <p:nvPr/>
        </p:nvSpPr>
        <p:spPr>
          <a:xfrm>
            <a:off x="93486" y="5259070"/>
            <a:ext cx="301813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Steady-state UV-VIS absorption &amp; emission spectroscopy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0CDB3D4-F5F6-8CB5-5025-01D2538F618E}"/>
              </a:ext>
            </a:extLst>
          </p:cNvPr>
          <p:cNvSpPr txBox="1"/>
          <p:nvPr/>
        </p:nvSpPr>
        <p:spPr>
          <a:xfrm>
            <a:off x="77939" y="3251362"/>
            <a:ext cx="310768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temperature-separated stages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F1913CE-ABEC-2CFE-66BB-3E59D48090B2}"/>
              </a:ext>
            </a:extLst>
          </p:cNvPr>
          <p:cNvSpPr txBox="1"/>
          <p:nvPr/>
        </p:nvSpPr>
        <p:spPr>
          <a:xfrm>
            <a:off x="77940" y="3610966"/>
            <a:ext cx="310769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capping agents 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E6F41CA-4CA5-695D-FCA2-8EE3CC2F2239}"/>
              </a:ext>
            </a:extLst>
          </p:cNvPr>
          <p:cNvSpPr txBox="1"/>
          <p:nvPr/>
        </p:nvSpPr>
        <p:spPr>
          <a:xfrm>
            <a:off x="77940" y="2891758"/>
            <a:ext cx="185866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AE29265-251A-866A-A9F0-8F16D545DC1D}"/>
              </a:ext>
            </a:extLst>
          </p:cNvPr>
          <p:cNvSpPr txBox="1"/>
          <p:nvPr/>
        </p:nvSpPr>
        <p:spPr>
          <a:xfrm>
            <a:off x="55755" y="3980675"/>
            <a:ext cx="171707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6947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DBE31B6-D824-8D87-0BAC-A89A34A6FFD5}"/>
              </a:ext>
            </a:extLst>
          </p:cNvPr>
          <p:cNvSpPr txBox="1"/>
          <p:nvPr/>
        </p:nvSpPr>
        <p:spPr>
          <a:xfrm>
            <a:off x="3719154" y="302121"/>
            <a:ext cx="537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2a. Laboratory X-ray spectroscopy at IFJ PAN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F318F60-8B39-4A10-7D6A-8F86141C4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55"/>
          <a:stretch/>
        </p:blipFill>
        <p:spPr>
          <a:xfrm>
            <a:off x="177448" y="1062404"/>
            <a:ext cx="4873214" cy="3719736"/>
          </a:xfrm>
          <a:prstGeom prst="rect">
            <a:avLst/>
          </a:prstGeom>
        </p:spPr>
      </p:pic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76C25D0B-619B-40B4-8E32-33DC29EB1B02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7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0" name="pole tekstowe 309">
            <a:extLst>
              <a:ext uri="{FF2B5EF4-FFF2-40B4-BE49-F238E27FC236}">
                <a16:creationId xmlns:a16="http://schemas.microsoft.com/office/drawing/2014/main" id="{B1332BD4-B3D1-5FD2-BB8D-072D06BBCA8C}"/>
              </a:ext>
            </a:extLst>
          </p:cNvPr>
          <p:cNvSpPr txBox="1"/>
          <p:nvPr/>
        </p:nvSpPr>
        <p:spPr>
          <a:xfrm>
            <a:off x="254288" y="6317698"/>
            <a:ext cx="7769029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Fanselow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Sobstel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Błachucki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Szlachetko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 laboratory von </a:t>
            </a:r>
            <a:r>
              <a:rPr lang="en-US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Hámos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x-ray spectrometer in x-ray absorption spectroscopy study on 3d group metals</a:t>
            </a:r>
            <a:r>
              <a:rPr lang="pl-PL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pl-PL" sz="11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Spectrometry</a:t>
            </a:r>
            <a:r>
              <a:rPr lang="pl-PL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r>
              <a:rPr lang="en-US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</a:t>
            </a:r>
            <a:r>
              <a:rPr lang="pl-PL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247-253</a:t>
            </a:r>
            <a:r>
              <a:rPr lang="en-US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https://doi.org/10.1002/xrs.3317</a:t>
            </a:r>
          </a:p>
        </p:txBody>
      </p:sp>
      <p:pic>
        <p:nvPicPr>
          <p:cNvPr id="17" name="Picture 126">
            <a:extLst>
              <a:ext uri="{FF2B5EF4-FFF2-40B4-BE49-F238E27FC236}">
                <a16:creationId xmlns:a16="http://schemas.microsoft.com/office/drawing/2014/main" id="{8BC0FF1E-210B-8505-CA0D-2606B6B87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727" y="4542923"/>
            <a:ext cx="845548" cy="1119600"/>
          </a:xfrm>
          <a:prstGeom prst="rect">
            <a:avLst/>
          </a:prstGeom>
        </p:spPr>
      </p:pic>
      <p:pic>
        <p:nvPicPr>
          <p:cNvPr id="18" name="Picture 127">
            <a:extLst>
              <a:ext uri="{FF2B5EF4-FFF2-40B4-BE49-F238E27FC236}">
                <a16:creationId xmlns:a16="http://schemas.microsoft.com/office/drawing/2014/main" id="{1CF2EA8A-ACE8-9E62-3C15-ECA2D8926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15" y="4542923"/>
            <a:ext cx="845549" cy="1119600"/>
          </a:xfrm>
          <a:prstGeom prst="rect">
            <a:avLst/>
          </a:prstGeom>
        </p:spPr>
      </p:pic>
      <p:pic>
        <p:nvPicPr>
          <p:cNvPr id="19" name="Picture 125">
            <a:extLst>
              <a:ext uri="{FF2B5EF4-FFF2-40B4-BE49-F238E27FC236}">
                <a16:creationId xmlns:a16="http://schemas.microsoft.com/office/drawing/2014/main" id="{14A1B62A-42E3-B459-68E4-6EB81CC0D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772" y="4391838"/>
            <a:ext cx="1001934" cy="132667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139E3E4-AC11-99F9-12DA-50B0B39A505C}"/>
              </a:ext>
            </a:extLst>
          </p:cNvPr>
          <p:cNvSpPr txBox="1"/>
          <p:nvPr/>
        </p:nvSpPr>
        <p:spPr>
          <a:xfrm>
            <a:off x="4947949" y="5686037"/>
            <a:ext cx="19068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concentration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6CD6B1E-F982-281C-3F31-79A189F9C00B}"/>
              </a:ext>
            </a:extLst>
          </p:cNvPr>
          <p:cNvSpPr txBox="1"/>
          <p:nvPr/>
        </p:nvSpPr>
        <p:spPr>
          <a:xfrm>
            <a:off x="7105120" y="5637548"/>
            <a:ext cx="1938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agglomeration &amp; sedimentation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559AF58-23AE-6BC2-3EC3-E62E6E562C90}"/>
              </a:ext>
            </a:extLst>
          </p:cNvPr>
          <p:cNvSpPr txBox="1"/>
          <p:nvPr/>
        </p:nvSpPr>
        <p:spPr>
          <a:xfrm>
            <a:off x="5402772" y="3736485"/>
            <a:ext cx="324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with nanomaterial suspension analysis:</a:t>
            </a:r>
          </a:p>
        </p:txBody>
      </p:sp>
      <p:sp>
        <p:nvSpPr>
          <p:cNvPr id="24" name="Strzałka: w prawo 282">
            <a:extLst>
              <a:ext uri="{FF2B5EF4-FFF2-40B4-BE49-F238E27FC236}">
                <a16:creationId xmlns:a16="http://schemas.microsoft.com/office/drawing/2014/main" id="{6DBB95F9-A188-F799-9318-F14F3B8BD16B}"/>
              </a:ext>
            </a:extLst>
          </p:cNvPr>
          <p:cNvSpPr/>
          <p:nvPr/>
        </p:nvSpPr>
        <p:spPr>
          <a:xfrm>
            <a:off x="7890991" y="5102723"/>
            <a:ext cx="275624" cy="1904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1A35973-31D3-447B-9AEE-708A43654B3F}"/>
              </a:ext>
            </a:extLst>
          </p:cNvPr>
          <p:cNvSpPr txBox="1"/>
          <p:nvPr/>
        </p:nvSpPr>
        <p:spPr>
          <a:xfrm>
            <a:off x="526386" y="4877515"/>
            <a:ext cx="417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Hámos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ED26DC3-9A9A-20F3-2BB3-DD314B1FCD1D}"/>
              </a:ext>
            </a:extLst>
          </p:cNvPr>
          <p:cNvSpPr txBox="1"/>
          <p:nvPr/>
        </p:nvSpPr>
        <p:spPr>
          <a:xfrm>
            <a:off x="5425640" y="1206859"/>
            <a:ext cx="335896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X-ray absorption spectroscopy (XAS) and X-ray emission spectroscopy (XES);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6895376-A439-7CEC-2042-56DE1E275136}"/>
              </a:ext>
            </a:extLst>
          </p:cNvPr>
          <p:cNvSpPr txBox="1"/>
          <p:nvPr/>
        </p:nvSpPr>
        <p:spPr>
          <a:xfrm>
            <a:off x="5441081" y="2228629"/>
            <a:ext cx="3163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conditions, easy sample manipulation;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48A405-E631-31C9-522C-8D7EAC08C880}"/>
              </a:ext>
            </a:extLst>
          </p:cNvPr>
          <p:cNvSpPr txBox="1"/>
          <p:nvPr/>
        </p:nvSpPr>
        <p:spPr>
          <a:xfrm>
            <a:off x="5441081" y="2990344"/>
            <a:ext cx="316312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sample examination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id="{E7012482-2F52-E403-74CA-ED9B7D1351AF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8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ED995E-3E7A-F777-6B9B-92273CB3983C}"/>
              </a:ext>
            </a:extLst>
          </p:cNvPr>
          <p:cNvSpPr txBox="1"/>
          <p:nvPr/>
        </p:nvSpPr>
        <p:spPr>
          <a:xfrm>
            <a:off x="359735" y="6317888"/>
            <a:ext cx="77682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 </a:t>
            </a:r>
            <a:r>
              <a:rPr lang="en-US" sz="1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Fanselow</a:t>
            </a:r>
            <a:r>
              <a:rPr lang="en-US" sz="1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</a:t>
            </a:r>
            <a:r>
              <a:rPr lang="en-US" sz="11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Wach</a:t>
            </a:r>
            <a:r>
              <a:rPr lang="en-US" sz="1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 </a:t>
            </a:r>
            <a:r>
              <a:rPr lang="en-US" sz="11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Błachucki</a:t>
            </a:r>
            <a:r>
              <a:rPr lang="en-US" sz="11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</a:t>
            </a:r>
            <a:r>
              <a:rPr lang="en-US" sz="11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Szlachetko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1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Microliter-stirred sample setup for X-ray spectroscopy analysis of nanomaterials in suspension</a:t>
            </a:r>
            <a:r>
              <a:rPr lang="pl-PL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Spectrochim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Acta Part B At. </a:t>
            </a:r>
            <a:r>
              <a:rPr lang="en-US" sz="1100" b="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Spectrosc</a:t>
            </a:r>
            <a:r>
              <a:rPr lang="en-US" sz="11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189 (2022) 106367. https://doi.org/10.1016/j.sab.2022.106367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4FBCD68-F96B-0C90-643D-09749E35690B}"/>
              </a:ext>
            </a:extLst>
          </p:cNvPr>
          <p:cNvSpPr txBox="1"/>
          <p:nvPr/>
        </p:nvSpPr>
        <p:spPr>
          <a:xfrm>
            <a:off x="3433859" y="222260"/>
            <a:ext cx="573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2a. Sample cell for laboratory X-ray spectroscopy</a:t>
            </a:r>
          </a:p>
        </p:txBody>
      </p:sp>
      <p:sp>
        <p:nvSpPr>
          <p:cNvPr id="7" name="pole tekstowe 27">
            <a:extLst>
              <a:ext uri="{FF2B5EF4-FFF2-40B4-BE49-F238E27FC236}">
                <a16:creationId xmlns:a16="http://schemas.microsoft.com/office/drawing/2014/main" id="{F2941C2D-3D66-EAFB-21F0-8FABEDCB166B}"/>
              </a:ext>
            </a:extLst>
          </p:cNvPr>
          <p:cNvSpPr txBox="1"/>
          <p:nvPr/>
        </p:nvSpPr>
        <p:spPr>
          <a:xfrm>
            <a:off x="442175" y="4817827"/>
            <a:ext cx="5983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Commonly available &amp; inexpensive components</a:t>
            </a:r>
            <a:endParaRPr lang="en-US" dirty="0">
              <a:solidFill>
                <a:srgbClr val="0E10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 volumes down to 50</a:t>
            </a:r>
            <a:r>
              <a:rPr lang="pl-PL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µL  </a:t>
            </a:r>
            <a:endParaRPr lang="en-US" dirty="0">
              <a:solidFill>
                <a:srgbClr val="0E10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E10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sample mixing during the measurement</a:t>
            </a:r>
            <a:endParaRPr lang="en-US" dirty="0">
              <a:solidFill>
                <a:srgbClr val="0E10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3">
            <a:extLst>
              <a:ext uri="{FF2B5EF4-FFF2-40B4-BE49-F238E27FC236}">
                <a16:creationId xmlns:a16="http://schemas.microsoft.com/office/drawing/2014/main" id="{58B314F6-017C-CEAD-A009-A72B12E9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166" y="4339940"/>
            <a:ext cx="1728000" cy="172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369F553-E37B-7B87-EC9B-4013CDC6F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69" y="1045213"/>
            <a:ext cx="6739061" cy="36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A961E494-BFCA-B33C-6982-EACA972A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67"/>
          <a:stretch/>
        </p:blipFill>
        <p:spPr>
          <a:xfrm>
            <a:off x="5345156" y="3611014"/>
            <a:ext cx="3280835" cy="24865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72BC1D3-C5C8-6900-B484-FF905298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157" y="883551"/>
            <a:ext cx="3258288" cy="2556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71AE8B1-A2D2-A4E7-CE96-16A42882767F}"/>
              </a:ext>
            </a:extLst>
          </p:cNvPr>
          <p:cNvSpPr txBox="1"/>
          <p:nvPr/>
        </p:nvSpPr>
        <p:spPr>
          <a:xfrm>
            <a:off x="3270150" y="211426"/>
            <a:ext cx="607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X-ray spectroscopy</a:t>
            </a:r>
            <a:endParaRPr lang="pl-PL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F960173-CD66-3AEB-36D8-D35EE52D7700}"/>
              </a:ext>
            </a:extLst>
          </p:cNvPr>
          <p:cNvSpPr txBox="1"/>
          <p:nvPr/>
        </p:nvSpPr>
        <p:spPr>
          <a:xfrm>
            <a:off x="297785" y="1003703"/>
            <a:ext cx="444471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K-edge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XAS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assessment of observable spectral changes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1s→4p transition has been attributed to presence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vacancies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nanostructures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[3];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pronounced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ymbol zastępczy numeru slajdu 3">
            <a:extLst>
              <a:ext uri="{FF2B5EF4-FFF2-40B4-BE49-F238E27FC236}">
                <a16:creationId xmlns:a16="http://schemas.microsoft.com/office/drawing/2014/main" id="{EB235290-5959-CB8D-DE6D-B003DEA156A9}"/>
              </a:ext>
            </a:extLst>
          </p:cNvPr>
          <p:cNvSpPr txBox="1">
            <a:spLocks/>
          </p:cNvSpPr>
          <p:nvPr/>
        </p:nvSpPr>
        <p:spPr>
          <a:xfrm>
            <a:off x="685476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 b="1" smtClean="0">
                <a:solidFill>
                  <a:schemeClr val="bg1"/>
                </a:solidFill>
              </a:rPr>
              <a:pPr/>
              <a:t>9</a:t>
            </a:fld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354AC4A-D2CA-D480-2B62-4C2BD9DDC8D4}"/>
              </a:ext>
            </a:extLst>
          </p:cNvPr>
          <p:cNvSpPr txBox="1"/>
          <p:nvPr/>
        </p:nvSpPr>
        <p:spPr>
          <a:xfrm>
            <a:off x="297785" y="6330246"/>
            <a:ext cx="69359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[3] </a:t>
            </a:r>
            <a:r>
              <a:rPr lang="en-US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Rossi, T.</a:t>
            </a:r>
            <a:r>
              <a:rPr lang="pl-PL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 </a:t>
            </a:r>
            <a:r>
              <a:rPr lang="en-US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Characterizing the Structure and Defect Concentration of </a:t>
            </a:r>
            <a:r>
              <a:rPr lang="en-US" sz="1100" kern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ZnO</a:t>
            </a:r>
            <a:r>
              <a:rPr lang="en-US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Nanoparticles in a Colloidal Solution. </a:t>
            </a:r>
            <a:r>
              <a:rPr lang="en-US" sz="11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J. Phys. Chem. C</a:t>
            </a:r>
            <a:r>
              <a:rPr lang="en-US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2014</a:t>
            </a:r>
            <a:r>
              <a:rPr lang="en-US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100" i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118</a:t>
            </a:r>
            <a:r>
              <a:rPr lang="en-US" sz="11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(33), 19422–19430. https://doi.org/10.1021/jp505559u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29" name="Łącznik prosty 128">
            <a:extLst>
              <a:ext uri="{FF2B5EF4-FFF2-40B4-BE49-F238E27FC236}">
                <a16:creationId xmlns:a16="http://schemas.microsoft.com/office/drawing/2014/main" id="{8B9C6A9C-FB1A-B463-B3C5-BF780114BA2A}"/>
              </a:ext>
            </a:extLst>
          </p:cNvPr>
          <p:cNvCxnSpPr>
            <a:cxnSpLocks/>
          </p:cNvCxnSpPr>
          <p:nvPr/>
        </p:nvCxnSpPr>
        <p:spPr>
          <a:xfrm>
            <a:off x="1415268" y="4753871"/>
            <a:ext cx="14760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Łącznik prosty 129">
            <a:extLst>
              <a:ext uri="{FF2B5EF4-FFF2-40B4-BE49-F238E27FC236}">
                <a16:creationId xmlns:a16="http://schemas.microsoft.com/office/drawing/2014/main" id="{0F02DA33-7884-A2F5-8CA2-A70C633F8ED5}"/>
              </a:ext>
            </a:extLst>
          </p:cNvPr>
          <p:cNvCxnSpPr>
            <a:cxnSpLocks/>
          </p:cNvCxnSpPr>
          <p:nvPr/>
        </p:nvCxnSpPr>
        <p:spPr>
          <a:xfrm>
            <a:off x="1415268" y="4217803"/>
            <a:ext cx="14760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Łącznik prosty 130">
            <a:extLst>
              <a:ext uri="{FF2B5EF4-FFF2-40B4-BE49-F238E27FC236}">
                <a16:creationId xmlns:a16="http://schemas.microsoft.com/office/drawing/2014/main" id="{D7158844-153E-0C2A-C868-2998065DDD1F}"/>
              </a:ext>
            </a:extLst>
          </p:cNvPr>
          <p:cNvCxnSpPr>
            <a:cxnSpLocks/>
          </p:cNvCxnSpPr>
          <p:nvPr/>
        </p:nvCxnSpPr>
        <p:spPr>
          <a:xfrm>
            <a:off x="1415268" y="5252255"/>
            <a:ext cx="14760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Łącznik prosty 131">
            <a:extLst>
              <a:ext uri="{FF2B5EF4-FFF2-40B4-BE49-F238E27FC236}">
                <a16:creationId xmlns:a16="http://schemas.microsoft.com/office/drawing/2014/main" id="{A9F9411A-88A4-6154-F626-1C240B49591F}"/>
              </a:ext>
            </a:extLst>
          </p:cNvPr>
          <p:cNvCxnSpPr>
            <a:cxnSpLocks/>
          </p:cNvCxnSpPr>
          <p:nvPr/>
        </p:nvCxnSpPr>
        <p:spPr>
          <a:xfrm>
            <a:off x="1415268" y="5731987"/>
            <a:ext cx="14760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Strzałka: zakrzywiona w prawo 132">
            <a:extLst>
              <a:ext uri="{FF2B5EF4-FFF2-40B4-BE49-F238E27FC236}">
                <a16:creationId xmlns:a16="http://schemas.microsoft.com/office/drawing/2014/main" id="{9E88CADC-2538-3780-817F-EE07B4EB2331}"/>
              </a:ext>
            </a:extLst>
          </p:cNvPr>
          <p:cNvSpPr/>
          <p:nvPr/>
        </p:nvSpPr>
        <p:spPr>
          <a:xfrm rot="10581312">
            <a:off x="2728194" y="3985464"/>
            <a:ext cx="486311" cy="1766107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4" name="Łącznik prosty 133">
            <a:extLst>
              <a:ext uri="{FF2B5EF4-FFF2-40B4-BE49-F238E27FC236}">
                <a16:creationId xmlns:a16="http://schemas.microsoft.com/office/drawing/2014/main" id="{7CF603BA-E882-9F89-E562-FA6969B7DEE8}"/>
              </a:ext>
            </a:extLst>
          </p:cNvPr>
          <p:cNvCxnSpPr>
            <a:cxnSpLocks/>
          </p:cNvCxnSpPr>
          <p:nvPr/>
        </p:nvCxnSpPr>
        <p:spPr>
          <a:xfrm>
            <a:off x="1415268" y="4953486"/>
            <a:ext cx="147600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FD6AF4E1-E1AD-84B7-0685-1486F930E9B1}"/>
              </a:ext>
            </a:extLst>
          </p:cNvPr>
          <p:cNvSpPr txBox="1"/>
          <p:nvPr/>
        </p:nvSpPr>
        <p:spPr>
          <a:xfrm>
            <a:off x="924332" y="554134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pole tekstowe 135">
            <a:extLst>
              <a:ext uri="{FF2B5EF4-FFF2-40B4-BE49-F238E27FC236}">
                <a16:creationId xmlns:a16="http://schemas.microsoft.com/office/drawing/2014/main" id="{D020FE86-CFEA-E68C-E065-B77E33902CD9}"/>
              </a:ext>
            </a:extLst>
          </p:cNvPr>
          <p:cNvSpPr txBox="1"/>
          <p:nvPr/>
        </p:nvSpPr>
        <p:spPr>
          <a:xfrm>
            <a:off x="900288" y="40331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Obraz 136">
            <a:extLst>
              <a:ext uri="{FF2B5EF4-FFF2-40B4-BE49-F238E27FC236}">
                <a16:creationId xmlns:a16="http://schemas.microsoft.com/office/drawing/2014/main" id="{866E0676-14F7-F542-E193-2A498CFC8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4964">
            <a:off x="578508" y="4595900"/>
            <a:ext cx="1621197" cy="1323977"/>
          </a:xfrm>
          <a:prstGeom prst="rect">
            <a:avLst/>
          </a:prstGeom>
        </p:spPr>
      </p:pic>
      <p:sp>
        <p:nvSpPr>
          <p:cNvPr id="138" name="pole tekstowe 137">
            <a:extLst>
              <a:ext uri="{FF2B5EF4-FFF2-40B4-BE49-F238E27FC236}">
                <a16:creationId xmlns:a16="http://schemas.microsoft.com/office/drawing/2014/main" id="{9968F4E9-B6C4-0330-9C27-ADF077FBCCBD}"/>
              </a:ext>
            </a:extLst>
          </p:cNvPr>
          <p:cNvSpPr txBox="1"/>
          <p:nvPr/>
        </p:nvSpPr>
        <p:spPr>
          <a:xfrm rot="16200000">
            <a:off x="2207710" y="42973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Strzałka: zakrzywiona w prawo 138">
            <a:extLst>
              <a:ext uri="{FF2B5EF4-FFF2-40B4-BE49-F238E27FC236}">
                <a16:creationId xmlns:a16="http://schemas.microsoft.com/office/drawing/2014/main" id="{3096156F-2612-1D63-1391-76BDC15C43DB}"/>
              </a:ext>
            </a:extLst>
          </p:cNvPr>
          <p:cNvSpPr/>
          <p:nvPr/>
        </p:nvSpPr>
        <p:spPr>
          <a:xfrm rot="10581312">
            <a:off x="2725685" y="3623425"/>
            <a:ext cx="549639" cy="2135011"/>
          </a:xfrm>
          <a:prstGeom prst="curved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pole tekstowe 139">
            <a:extLst>
              <a:ext uri="{FF2B5EF4-FFF2-40B4-BE49-F238E27FC236}">
                <a16:creationId xmlns:a16="http://schemas.microsoft.com/office/drawing/2014/main" id="{33C99B02-3D46-0C02-DDCD-BCAEBA01E6FA}"/>
              </a:ext>
            </a:extLst>
          </p:cNvPr>
          <p:cNvSpPr txBox="1"/>
          <p:nvPr/>
        </p:nvSpPr>
        <p:spPr>
          <a:xfrm>
            <a:off x="1443238" y="3623881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Owal 140">
            <a:extLst>
              <a:ext uri="{FF2B5EF4-FFF2-40B4-BE49-F238E27FC236}">
                <a16:creationId xmlns:a16="http://schemas.microsoft.com/office/drawing/2014/main" id="{7C0D1F4F-2EE6-7C52-6F1D-60CC4F8C4D88}"/>
              </a:ext>
            </a:extLst>
          </p:cNvPr>
          <p:cNvSpPr/>
          <p:nvPr/>
        </p:nvSpPr>
        <p:spPr>
          <a:xfrm>
            <a:off x="2447190" y="5636010"/>
            <a:ext cx="180000" cy="18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2" name="Owal 141">
            <a:extLst>
              <a:ext uri="{FF2B5EF4-FFF2-40B4-BE49-F238E27FC236}">
                <a16:creationId xmlns:a16="http://schemas.microsoft.com/office/drawing/2014/main" id="{BB832C7F-8607-93C1-7EFF-8ABEDEA83952}"/>
              </a:ext>
            </a:extLst>
          </p:cNvPr>
          <p:cNvSpPr/>
          <p:nvPr/>
        </p:nvSpPr>
        <p:spPr>
          <a:xfrm>
            <a:off x="1685894" y="5636861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" name="Owal 142">
            <a:extLst>
              <a:ext uri="{FF2B5EF4-FFF2-40B4-BE49-F238E27FC236}">
                <a16:creationId xmlns:a16="http://schemas.microsoft.com/office/drawing/2014/main" id="{72490690-056E-89C2-F6B6-982C7E3355E7}"/>
              </a:ext>
            </a:extLst>
          </p:cNvPr>
          <p:cNvSpPr/>
          <p:nvPr/>
        </p:nvSpPr>
        <p:spPr>
          <a:xfrm>
            <a:off x="2449252" y="5173904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4" name="Owal 143">
            <a:extLst>
              <a:ext uri="{FF2B5EF4-FFF2-40B4-BE49-F238E27FC236}">
                <a16:creationId xmlns:a16="http://schemas.microsoft.com/office/drawing/2014/main" id="{1E98335E-2127-9698-3387-ACCC58CCC6EE}"/>
              </a:ext>
            </a:extLst>
          </p:cNvPr>
          <p:cNvSpPr/>
          <p:nvPr/>
        </p:nvSpPr>
        <p:spPr>
          <a:xfrm>
            <a:off x="1685894" y="5177820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5" name="Owal 144">
            <a:extLst>
              <a:ext uri="{FF2B5EF4-FFF2-40B4-BE49-F238E27FC236}">
                <a16:creationId xmlns:a16="http://schemas.microsoft.com/office/drawing/2014/main" id="{D94B029B-8348-62CF-E913-61651D244583}"/>
              </a:ext>
            </a:extLst>
          </p:cNvPr>
          <p:cNvSpPr/>
          <p:nvPr/>
        </p:nvSpPr>
        <p:spPr>
          <a:xfrm>
            <a:off x="2447190" y="4863486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6" name="Owal 145">
            <a:extLst>
              <a:ext uri="{FF2B5EF4-FFF2-40B4-BE49-F238E27FC236}">
                <a16:creationId xmlns:a16="http://schemas.microsoft.com/office/drawing/2014/main" id="{493C2096-9AF2-245C-8EC1-1BECBB2BEFA1}"/>
              </a:ext>
            </a:extLst>
          </p:cNvPr>
          <p:cNvSpPr/>
          <p:nvPr/>
        </p:nvSpPr>
        <p:spPr>
          <a:xfrm>
            <a:off x="1685894" y="4865807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7" name="Owal 146">
            <a:extLst>
              <a:ext uri="{FF2B5EF4-FFF2-40B4-BE49-F238E27FC236}">
                <a16:creationId xmlns:a16="http://schemas.microsoft.com/office/drawing/2014/main" id="{F9E36E81-AC55-699B-3091-DAAF9D8CCC0C}"/>
              </a:ext>
            </a:extLst>
          </p:cNvPr>
          <p:cNvSpPr/>
          <p:nvPr/>
        </p:nvSpPr>
        <p:spPr>
          <a:xfrm>
            <a:off x="1685894" y="4635498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8" name="Owal 147">
            <a:extLst>
              <a:ext uri="{FF2B5EF4-FFF2-40B4-BE49-F238E27FC236}">
                <a16:creationId xmlns:a16="http://schemas.microsoft.com/office/drawing/2014/main" id="{33E1D531-265C-016A-1F30-6D250B40232B}"/>
              </a:ext>
            </a:extLst>
          </p:cNvPr>
          <p:cNvSpPr/>
          <p:nvPr/>
        </p:nvSpPr>
        <p:spPr>
          <a:xfrm>
            <a:off x="2449252" y="4628679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9" name="Owal 148">
            <a:extLst>
              <a:ext uri="{FF2B5EF4-FFF2-40B4-BE49-F238E27FC236}">
                <a16:creationId xmlns:a16="http://schemas.microsoft.com/office/drawing/2014/main" id="{91166B55-224B-264E-F03C-51383B9EA38E}"/>
              </a:ext>
            </a:extLst>
          </p:cNvPr>
          <p:cNvSpPr/>
          <p:nvPr/>
        </p:nvSpPr>
        <p:spPr>
          <a:xfrm>
            <a:off x="2450036" y="5636010"/>
            <a:ext cx="180000" cy="18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889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1" name="pole tekstowe 150">
            <a:extLst>
              <a:ext uri="{FF2B5EF4-FFF2-40B4-BE49-F238E27FC236}">
                <a16:creationId xmlns:a16="http://schemas.microsoft.com/office/drawing/2014/main" id="{8183B906-4ED9-F528-61CB-245FAB861D1E}"/>
              </a:ext>
            </a:extLst>
          </p:cNvPr>
          <p:cNvSpPr txBox="1"/>
          <p:nvPr/>
        </p:nvSpPr>
        <p:spPr>
          <a:xfrm>
            <a:off x="261984" y="3698026"/>
            <a:ext cx="1001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XAS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0C782A-BD3D-937D-1708-F6BDCC9D4C16}"/>
              </a:ext>
            </a:extLst>
          </p:cNvPr>
          <p:cNvSpPr txBox="1"/>
          <p:nvPr/>
        </p:nvSpPr>
        <p:spPr>
          <a:xfrm>
            <a:off x="6633024" y="232505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K-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B6A5D2A-7460-E669-43B7-03CC66FEA99C}"/>
              </a:ext>
            </a:extLst>
          </p:cNvPr>
          <p:cNvSpPr txBox="1"/>
          <p:nvPr/>
        </p:nvSpPr>
        <p:spPr>
          <a:xfrm rot="16200000">
            <a:off x="4208875" y="1935725"/>
            <a:ext cx="194476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coefficient 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(a. u.)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B8C393-990F-9741-B95C-60E1DCA74F75}"/>
              </a:ext>
            </a:extLst>
          </p:cNvPr>
          <p:cNvSpPr txBox="1"/>
          <p:nvPr/>
        </p:nvSpPr>
        <p:spPr>
          <a:xfrm>
            <a:off x="6428071" y="3365567"/>
            <a:ext cx="135005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2618419-71F8-DDA6-F392-6CCAC5C01A4C}"/>
              </a:ext>
            </a:extLst>
          </p:cNvPr>
          <p:cNvSpPr txBox="1"/>
          <p:nvPr/>
        </p:nvSpPr>
        <p:spPr>
          <a:xfrm rot="16200000">
            <a:off x="4582279" y="4728691"/>
            <a:ext cx="120417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(a. u.)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5FD60EE-9047-DFD8-A7F1-A031176342A3}"/>
              </a:ext>
            </a:extLst>
          </p:cNvPr>
          <p:cNvSpPr txBox="1"/>
          <p:nvPr/>
        </p:nvSpPr>
        <p:spPr>
          <a:xfrm>
            <a:off x="6428071" y="5992223"/>
            <a:ext cx="135005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l-PL" sz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21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9683</TotalTime>
  <Words>1084</Words>
  <Application>Microsoft Office PowerPoint</Application>
  <PresentationFormat>Pokaz na ekranie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Motyw pakietu Office</vt:lpstr>
      <vt:lpstr>Exploring the electronic structure  of Zinc Selenide Quantum Dots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prezentacja-ifj-en</dc:title>
  <dc:creator>Agata Flis</dc:creator>
  <cp:lastModifiedBy>Rafał Fanselow</cp:lastModifiedBy>
  <cp:revision>1124</cp:revision>
  <dcterms:created xsi:type="dcterms:W3CDTF">2020-09-23T10:32:17Z</dcterms:created>
  <dcterms:modified xsi:type="dcterms:W3CDTF">2025-03-18T11:40:31Z</dcterms:modified>
</cp:coreProperties>
</file>