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63" r:id="rId5"/>
    <p:sldId id="266" r:id="rId6"/>
    <p:sldId id="279" r:id="rId7"/>
    <p:sldId id="276" r:id="rId8"/>
    <p:sldId id="280" r:id="rId9"/>
    <p:sldId id="281" r:id="rId10"/>
    <p:sldId id="283" r:id="rId11"/>
    <p:sldId id="284" r:id="rId12"/>
    <p:sldId id="285" r:id="rId13"/>
    <p:sldId id="286" r:id="rId14"/>
    <p:sldId id="288" r:id="rId15"/>
    <p:sldId id="287" r:id="rId16"/>
    <p:sldId id="289" r:id="rId17"/>
    <p:sldId id="290" r:id="rId18"/>
    <p:sldId id="291" r:id="rId19"/>
    <p:sldId id="292" r:id="rId20"/>
    <p:sldId id="293" r:id="rId21"/>
  </p:sldIdLst>
  <p:sldSz cx="9144000" cy="6858000" type="screen4x3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ek" initials="T" lastIdx="1" clrIdx="0">
    <p:extLst>
      <p:ext uri="{19B8F6BF-5375-455C-9EA6-DF929625EA0E}">
        <p15:presenceInfo xmlns:p15="http://schemas.microsoft.com/office/powerpoint/2012/main" userId="Tom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141"/>
    <a:srgbClr val="0606F0"/>
    <a:srgbClr val="4BAB72"/>
    <a:srgbClr val="FA60E4"/>
    <a:srgbClr val="008080"/>
    <a:srgbClr val="996633"/>
    <a:srgbClr val="00CC99"/>
    <a:srgbClr val="F94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3" autoAdjust="0"/>
    <p:restoredTop sz="94660"/>
  </p:normalViewPr>
  <p:slideViewPr>
    <p:cSldViewPr>
      <p:cViewPr varScale="1">
        <p:scale>
          <a:sx n="78" d="100"/>
          <a:sy n="78" d="100"/>
        </p:scale>
        <p:origin x="139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78FC2CF-4361-4670-9AA5-95D214745973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674797D-5E36-40DE-83C9-166B0021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8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97D-5E36-40DE-83C9-166B0021AB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1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3397ED-60C6-4F7C-B616-30520096F2EE}" type="datetime1">
              <a:rPr lang="pl-PL" smtClean="0"/>
              <a:t>11.09.2024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1E22B0-AF81-4D8B-A8D4-42D48DDF33C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DB7-FFD5-411F-A549-8AC940E7017A}" type="datetime1">
              <a:rPr lang="pl-PL" smtClean="0"/>
              <a:t>11.09.2024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3708-AD10-452D-B89A-676E0F5BCCF4}" type="datetime1">
              <a:rPr lang="pl-PL" smtClean="0"/>
              <a:t>11.09.2024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DF0E-E8DB-4BB5-8705-1404946DC828}" type="datetime1">
              <a:rPr lang="pl-PL" smtClean="0"/>
              <a:t>11.09.2024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47EC-80A4-4D59-BDD2-2989BC4DD76F}" type="datetime1">
              <a:rPr lang="pl-PL" smtClean="0"/>
              <a:t>11.09.2024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1119-E015-4F47-8ADE-063D82A9D7B1}" type="datetime1">
              <a:rPr lang="pl-PL" smtClean="0"/>
              <a:t>11.09.2024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19B9-1062-4051-BD84-B953796EA7DC}" type="datetime1">
              <a:rPr lang="pl-PL" smtClean="0"/>
              <a:t>11.09.2024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pl-PL" smtClean="0"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3567-DF55-41A3-AF9C-7E9BE9666865}" type="datetime1">
              <a:rPr lang="pl-PL" smtClean="0"/>
              <a:t>11.09.2024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B209-7747-426F-9A83-FEFDA286376D}" type="datetime1">
              <a:rPr lang="pl-PL" smtClean="0"/>
              <a:t>11.09.2024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BCBB500-7B57-4752-82B3-57E92F6FF1B9}" type="datetime1">
              <a:rPr lang="pl-PL" smtClean="0"/>
              <a:t>11.09.2024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pl-PL" smtClean="0"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A5FECD-03BF-4E12-B47F-FE30538128A7}" type="datetime1">
              <a:rPr lang="pl-PL" smtClean="0"/>
              <a:t>11.09.2024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1E22B0-AF81-4D8B-A8D4-42D48DDF33C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068391E-EE35-47C3-BEEA-5A193A20B3C5}" type="datetime1">
              <a:rPr lang="pl-PL" smtClean="0"/>
              <a:t>11.09.2024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1E22B0-AF81-4D8B-A8D4-42D48DDF33C3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2963641" y="2194316"/>
            <a:ext cx="3640582" cy="5409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dirty="0"/>
              <a:t> Tomasz Stebel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ytuł 1"/>
              <p:cNvSpPr>
                <a:spLocks noGrp="1"/>
              </p:cNvSpPr>
              <p:nvPr>
                <p:ph type="title"/>
              </p:nvPr>
            </p:nvSpPr>
            <p:spPr>
              <a:xfrm>
                <a:off x="353899" y="435063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3800" dirty="0"/>
                  <a:t>EIC and the </a:t>
                </a:r>
                <a:r>
                  <a:rPr lang="en-US" sz="3800" dirty="0" err="1"/>
                  <a:t>Odderon</a:t>
                </a:r>
                <a:r>
                  <a:rPr lang="en-US" sz="3800" dirty="0"/>
                  <a:t>: exclusive productions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pl-PL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pl-PL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sz="3800" dirty="0"/>
                  <a:t> </a:t>
                </a:r>
                <a:r>
                  <a:rPr lang="en-US" sz="3800" dirty="0" err="1"/>
                  <a:t>charmonia</a:t>
                </a:r>
                <a:endParaRPr lang="en-US" sz="3800" dirty="0"/>
              </a:p>
            </p:txBody>
          </p:sp>
        </mc:Choice>
        <mc:Fallback xmlns="">
          <p:sp>
            <p:nvSpPr>
              <p:cNvPr id="2" name="Tytu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3899" y="435063"/>
                <a:ext cx="8229600" cy="1143000"/>
              </a:xfrm>
              <a:blipFill>
                <a:blip r:embed="rId2"/>
                <a:stretch>
                  <a:fillRect b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ole tekstowe 4"/>
          <p:cNvSpPr txBox="1"/>
          <p:nvPr/>
        </p:nvSpPr>
        <p:spPr>
          <a:xfrm>
            <a:off x="5426980" y="3119894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1600" dirty="0"/>
          </a:p>
        </p:txBody>
      </p:sp>
      <p:sp>
        <p:nvSpPr>
          <p:cNvPr id="12" name="Prostokąt 11"/>
          <p:cNvSpPr/>
          <p:nvPr/>
        </p:nvSpPr>
        <p:spPr>
          <a:xfrm>
            <a:off x="568178" y="3819401"/>
            <a:ext cx="7182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with </a:t>
            </a:r>
            <a:r>
              <a:rPr lang="pl-PL" dirty="0" err="1"/>
              <a:t>Sanjin</a:t>
            </a:r>
            <a:r>
              <a:rPr lang="pl-PL" dirty="0"/>
              <a:t> </a:t>
            </a:r>
            <a:r>
              <a:rPr lang="pl-PL" dirty="0" err="1"/>
              <a:t>Benić</a:t>
            </a:r>
            <a:r>
              <a:rPr lang="pl-PL" dirty="0"/>
              <a:t>, Adrian </a:t>
            </a:r>
            <a:r>
              <a:rPr lang="pl-PL" dirty="0" err="1"/>
              <a:t>Dumitru</a:t>
            </a:r>
            <a:r>
              <a:rPr lang="pl-PL" dirty="0"/>
              <a:t>, Leszek Motyka</a:t>
            </a:r>
            <a:endParaRPr lang="en-US" dirty="0"/>
          </a:p>
        </p:txBody>
      </p:sp>
      <p:sp>
        <p:nvSpPr>
          <p:cNvPr id="20" name="Prostokąt 19"/>
          <p:cNvSpPr/>
          <p:nvPr/>
        </p:nvSpPr>
        <p:spPr>
          <a:xfrm>
            <a:off x="2743238" y="2894480"/>
            <a:ext cx="5607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Institute of Theoretical Physics,</a:t>
            </a:r>
          </a:p>
          <a:p>
            <a:r>
              <a:rPr lang="en-US" sz="1600" dirty="0"/>
              <a:t>Jagiellonian</a:t>
            </a:r>
            <a:r>
              <a:rPr lang="pl-PL" sz="1600" dirty="0"/>
              <a:t> University</a:t>
            </a:r>
            <a:r>
              <a:rPr lang="en-US" sz="1600" dirty="0"/>
              <a:t>, Kraków</a:t>
            </a:r>
          </a:p>
        </p:txBody>
      </p:sp>
      <p:sp>
        <p:nvSpPr>
          <p:cNvPr id="6" name="Prostokąt 5"/>
          <p:cNvSpPr/>
          <p:nvPr/>
        </p:nvSpPr>
        <p:spPr>
          <a:xfrm>
            <a:off x="2145372" y="5933578"/>
            <a:ext cx="46721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Palatino Linotype" panose="02040502050505030304" pitchFamily="18" charset="0"/>
              </a:rPr>
              <a:t>The 2024 Polish Particle and Nuclear Theory Summit</a:t>
            </a:r>
            <a:endParaRPr lang="pl-PL" sz="15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pl-PL" sz="1500" dirty="0">
                <a:solidFill>
                  <a:srgbClr val="000000"/>
                </a:solidFill>
                <a:latin typeface="Palatino Linotype" panose="02040502050505030304" pitchFamily="18" charset="0"/>
              </a:rPr>
              <a:t>11.09.2024</a:t>
            </a:r>
            <a:endParaRPr lang="pl-PL" sz="1500" dirty="0">
              <a:latin typeface="Palatino Linotype" panose="02040502050505030304" pitchFamily="18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0F65EDC-569A-45A2-91C5-599AD4163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53" y="2665634"/>
            <a:ext cx="490091" cy="81552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E1067FCE-06BA-4D77-94D2-3D35276EF5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32" y="2959899"/>
            <a:ext cx="2306908" cy="200601"/>
          </a:xfrm>
          <a:prstGeom prst="rect">
            <a:avLst/>
          </a:prstGeom>
        </p:spPr>
      </p:pic>
      <p:sp>
        <p:nvSpPr>
          <p:cNvPr id="15" name="pole tekstowe 5">
            <a:extLst>
              <a:ext uri="{FF2B5EF4-FFF2-40B4-BE49-F238E27FC236}">
                <a16:creationId xmlns:a16="http://schemas.microsoft.com/office/drawing/2014/main" id="{AA9129FE-118B-425C-AF6C-CC89B84EB99B}"/>
              </a:ext>
            </a:extLst>
          </p:cNvPr>
          <p:cNvSpPr txBox="1"/>
          <p:nvPr/>
        </p:nvSpPr>
        <p:spPr>
          <a:xfrm>
            <a:off x="6596329" y="3184320"/>
            <a:ext cx="2677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dirty="0"/>
              <a:t>Project </a:t>
            </a:r>
            <a:r>
              <a:rPr lang="pl-PL" sz="1000" dirty="0" err="1"/>
              <a:t>is</a:t>
            </a:r>
            <a:r>
              <a:rPr lang="pl-PL" sz="1000" dirty="0"/>
              <a:t> </a:t>
            </a:r>
            <a:r>
              <a:rPr lang="pl-PL" sz="1000" dirty="0" err="1"/>
              <a:t>supported</a:t>
            </a:r>
            <a:r>
              <a:rPr lang="pl-PL" sz="1000" dirty="0"/>
              <a:t> by </a:t>
            </a:r>
            <a:r>
              <a:rPr lang="pl-PL" sz="1000" dirty="0" err="1"/>
              <a:t>National</a:t>
            </a:r>
            <a:r>
              <a:rPr lang="pl-PL" sz="1000" dirty="0"/>
              <a:t> Science Centre, grant no. </a:t>
            </a:r>
            <a:r>
              <a:rPr lang="pl-PL" sz="1000" b="0" i="0" u="none" strike="noStrike" baseline="0" dirty="0">
                <a:solidFill>
                  <a:srgbClr val="231F20"/>
                </a:solidFill>
                <a:latin typeface="AdvOT483a8203"/>
              </a:rPr>
              <a:t>2021/43/D/ST2/03375.</a:t>
            </a:r>
            <a:endParaRPr lang="pl-PL" sz="1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89A968B-3717-4398-9894-95DC3A7480C7}"/>
              </a:ext>
            </a:extLst>
          </p:cNvPr>
          <p:cNvSpPr txBox="1"/>
          <p:nvPr/>
        </p:nvSpPr>
        <p:spPr>
          <a:xfrm>
            <a:off x="4283968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E9048FD-514F-47A2-B0C1-CBEE6F308B18}"/>
              </a:ext>
            </a:extLst>
          </p:cNvPr>
          <p:cNvSpPr txBox="1"/>
          <p:nvPr/>
        </p:nvSpPr>
        <p:spPr>
          <a:xfrm>
            <a:off x="1934445" y="5085995"/>
            <a:ext cx="4753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err="1"/>
              <a:t>Based</a:t>
            </a:r>
            <a:r>
              <a:rPr lang="pl-PL" sz="1400" dirty="0"/>
              <a:t> on:</a:t>
            </a:r>
          </a:p>
          <a:p>
            <a:pPr algn="ctr"/>
            <a:r>
              <a:rPr lang="pl-PL" sz="1400" i="1" dirty="0" err="1"/>
              <a:t>Phys.Rev.D</a:t>
            </a:r>
            <a:r>
              <a:rPr lang="pl-PL" sz="1400" i="1" dirty="0"/>
              <a:t> 110 (2024) 1, 014025 </a:t>
            </a:r>
            <a:r>
              <a:rPr lang="pl-PL" sz="1400" dirty="0"/>
              <a:t>and </a:t>
            </a:r>
            <a:r>
              <a:rPr lang="pl-PL" sz="1400" i="1" dirty="0"/>
              <a:t>2407.04968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5301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F5E8EC3-C7A1-D85C-F056-56DC1336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EA301EF4-1A64-AF84-DAF7-50FED257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distribution evolution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7A81EFC-D780-6EA3-A700-EEF4497E6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792460"/>
            <a:ext cx="4968552" cy="76391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C0B95B6-C48B-16DF-AFE9-2B1BA33B1EF5}"/>
              </a:ext>
            </a:extLst>
          </p:cNvPr>
          <p:cNvSpPr txBox="1"/>
          <p:nvPr/>
        </p:nvSpPr>
        <p:spPr>
          <a:xfrm>
            <a:off x="323528" y="1438467"/>
            <a:ext cx="6552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Dipole distribution in terms of Wilson lines: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840117F-F253-2F55-4321-50A4BB4B7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288555"/>
            <a:ext cx="7359954" cy="772963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8134F55-1B19-B315-FEC4-C57153C0F4D5}"/>
              </a:ext>
            </a:extLst>
          </p:cNvPr>
          <p:cNvSpPr txBox="1"/>
          <p:nvPr/>
        </p:nvSpPr>
        <p:spPr>
          <a:xfrm>
            <a:off x="323528" y="2727889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Small-x evolution is given by the </a:t>
            </a:r>
            <a:r>
              <a:rPr lang="en-US" dirty="0" err="1"/>
              <a:t>Balitsky-Kovchegov</a:t>
            </a:r>
            <a:r>
              <a:rPr lang="en-US" dirty="0"/>
              <a:t> (BK) equation: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847A4CC-13A6-440C-EB5D-A29461EF4363}"/>
              </a:ext>
            </a:extLst>
          </p:cNvPr>
          <p:cNvSpPr txBox="1"/>
          <p:nvPr/>
        </p:nvSpPr>
        <p:spPr>
          <a:xfrm>
            <a:off x="176737" y="4205435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also have decomposition: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9B328BE8-76DA-0B3B-3B86-76F4829CE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722" y="4120458"/>
            <a:ext cx="4392488" cy="443921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EBD97EA-BBE5-2300-9185-518D92164713}"/>
              </a:ext>
            </a:extLst>
          </p:cNvPr>
          <p:cNvSpPr txBox="1"/>
          <p:nvPr/>
        </p:nvSpPr>
        <p:spPr>
          <a:xfrm>
            <a:off x="5684284" y="4507789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Pomeron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588D5ED-585A-6413-7093-983E896DA053}"/>
              </a:ext>
            </a:extLst>
          </p:cNvPr>
          <p:cNvSpPr txBox="1"/>
          <p:nvPr/>
        </p:nvSpPr>
        <p:spPr>
          <a:xfrm>
            <a:off x="7191712" y="4500172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Odderon</a:t>
            </a:r>
            <a:endParaRPr lang="en-US" dirty="0"/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AB6F6F45-4ADA-FA95-6EB7-84D627998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802" y="4877121"/>
            <a:ext cx="7052830" cy="193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F5E8EC3-C7A1-D85C-F056-56DC1336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EA301EF4-1A64-AF84-DAF7-50FED257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Odderon</a:t>
            </a:r>
            <a:r>
              <a:rPr lang="en-US" dirty="0"/>
              <a:t> evolution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B18817C-95F0-296D-506B-7A717C897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37" y="2864067"/>
            <a:ext cx="5557613" cy="372643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6B8403E-AB76-2AC7-1E67-B9A1C5189226}"/>
              </a:ext>
            </a:extLst>
          </p:cNvPr>
          <p:cNvSpPr txBox="1"/>
          <p:nvPr/>
        </p:nvSpPr>
        <p:spPr>
          <a:xfrm>
            <a:off x="4860032" y="73744"/>
            <a:ext cx="46085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 err="1">
                <a:latin typeface="CMR9"/>
              </a:rPr>
              <a:t>Beni</a:t>
            </a:r>
            <a:r>
              <a:rPr lang="en-US" sz="1200" dirty="0" err="1">
                <a:latin typeface="CMR9"/>
              </a:rPr>
              <a:t>ć</a:t>
            </a:r>
            <a:r>
              <a:rPr lang="en-US" sz="1200" b="0" i="0" u="none" strike="noStrike" baseline="0" dirty="0">
                <a:latin typeface="CMR9"/>
              </a:rPr>
              <a:t>, </a:t>
            </a:r>
            <a:r>
              <a:rPr lang="en-US" sz="1200" b="0" i="0" u="none" strike="noStrike" baseline="0" dirty="0" err="1">
                <a:latin typeface="CMR9"/>
              </a:rPr>
              <a:t>Horvatić</a:t>
            </a:r>
            <a:r>
              <a:rPr lang="en-US" sz="1200" b="0" i="0" u="none" strike="noStrike" baseline="0" dirty="0">
                <a:latin typeface="CMR9"/>
              </a:rPr>
              <a:t>, Kaushik, </a:t>
            </a:r>
            <a:r>
              <a:rPr lang="en-US" sz="1200" b="0" i="0" u="none" strike="noStrike" baseline="0" dirty="0" err="1">
                <a:latin typeface="CMR9"/>
              </a:rPr>
              <a:t>Vivoda</a:t>
            </a:r>
            <a:r>
              <a:rPr lang="en-US" sz="1200" b="0" i="0" u="none" strike="noStrike" baseline="0" dirty="0">
                <a:latin typeface="CMR9"/>
              </a:rPr>
              <a:t>, Phys. Rev. D </a:t>
            </a:r>
            <a:r>
              <a:rPr lang="en-US" sz="1200" b="0" i="0" u="none" strike="noStrike" baseline="0" dirty="0">
                <a:latin typeface="CMBX9"/>
              </a:rPr>
              <a:t>108</a:t>
            </a:r>
            <a:r>
              <a:rPr lang="en-US" sz="1200" b="0" i="0" u="none" strike="noStrike" baseline="0" dirty="0">
                <a:latin typeface="CMR9"/>
              </a:rPr>
              <a:t>, 074005 (2023),</a:t>
            </a:r>
            <a:endParaRPr lang="en-US" sz="12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6F54007-F2D3-8EF8-1F57-2F8C72C7A08D}"/>
              </a:ext>
            </a:extLst>
          </p:cNvPr>
          <p:cNvSpPr txBox="1"/>
          <p:nvPr/>
        </p:nvSpPr>
        <p:spPr>
          <a:xfrm>
            <a:off x="611560" y="1417638"/>
            <a:ext cx="4136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x=0.01 we use initial condition from 3-gluon exchange model &amp; gluon emission.    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A9BCFE5-7E61-9254-CA4B-2AB4FA2BC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416" y="350743"/>
            <a:ext cx="2171919" cy="1848289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9D1985A-9CA5-E3CD-55CC-13CC270A78E6}"/>
              </a:ext>
            </a:extLst>
          </p:cNvPr>
          <p:cNvSpPr txBox="1"/>
          <p:nvPr/>
        </p:nvSpPr>
        <p:spPr>
          <a:xfrm>
            <a:off x="6372200" y="2290547"/>
            <a:ext cx="2976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Dumitru, H. </a:t>
            </a:r>
            <a:r>
              <a:rPr lang="en-US" sz="1000" dirty="0" err="1"/>
              <a:t>Mantysaari</a:t>
            </a:r>
            <a:r>
              <a:rPr lang="en-US" sz="1000" dirty="0"/>
              <a:t>, and R. </a:t>
            </a:r>
            <a:r>
              <a:rPr lang="en-US" sz="1000" dirty="0" err="1"/>
              <a:t>Paatelainen</a:t>
            </a:r>
            <a:r>
              <a:rPr lang="en-US" sz="1000" dirty="0"/>
              <a:t>, Phys. Rev. D 107, L011501 (2023),</a:t>
            </a:r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078CDC4B-1179-1EF0-4B65-EDDB129CDD7A}"/>
              </a:ext>
            </a:extLst>
          </p:cNvPr>
          <p:cNvCxnSpPr>
            <a:cxnSpLocks/>
          </p:cNvCxnSpPr>
          <p:nvPr/>
        </p:nvCxnSpPr>
        <p:spPr>
          <a:xfrm flipH="1">
            <a:off x="5911918" y="3563566"/>
            <a:ext cx="1252370" cy="603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33D798FE-4A44-CE06-27D5-CBE35CDC4C6B}"/>
              </a:ext>
            </a:extLst>
          </p:cNvPr>
          <p:cNvSpPr txBox="1"/>
          <p:nvPr/>
        </p:nvSpPr>
        <p:spPr>
          <a:xfrm>
            <a:off x="7393360" y="3202729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Decrease with energy</a:t>
            </a:r>
          </a:p>
        </p:txBody>
      </p:sp>
    </p:spTree>
    <p:extLst>
      <p:ext uri="{BB962C8B-B14F-4D97-AF65-F5344CB8AC3E}">
        <p14:creationId xmlns:p14="http://schemas.microsoft.com/office/powerpoint/2010/main" val="220126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5FBEB19-10CF-EE55-B5B1-CC882E111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786083"/>
          </a:xfrm>
        </p:spPr>
        <p:txBody>
          <a:bodyPr>
            <a:normAutofit/>
          </a:bodyPr>
          <a:lstStyle/>
          <a:p>
            <a:r>
              <a:rPr lang="en-US" sz="2100" dirty="0"/>
              <a:t>We have t</a:t>
            </a:r>
            <a:r>
              <a:rPr lang="pl-PL" sz="2100" dirty="0"/>
              <a:t>w</a:t>
            </a:r>
            <a:r>
              <a:rPr lang="en-US" sz="2100" dirty="0"/>
              <a:t>o main sources of background for this process:</a:t>
            </a:r>
          </a:p>
          <a:p>
            <a:pPr marL="109728" indent="0">
              <a:buNone/>
            </a:pPr>
            <a:endParaRPr lang="en-US" sz="2100" dirty="0"/>
          </a:p>
          <a:p>
            <a:pPr>
              <a:buFont typeface="Wingdings" panose="05000000000000000000" pitchFamily="2" charset="2"/>
              <a:buChar char="§"/>
            </a:pPr>
            <a:endParaRPr lang="en-US" sz="21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08640CF-AEEE-2EC7-A77C-357AB7C5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E4AD847F-71B7-0299-7706-47BD7F6E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Backgroud</a:t>
            </a:r>
            <a:endParaRPr lang="en-US" dirty="0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4685C524-2CD9-0B53-F7EB-2F8770CAB61F}"/>
              </a:ext>
            </a:extLst>
          </p:cNvPr>
          <p:cNvGrpSpPr/>
          <p:nvPr/>
        </p:nvGrpSpPr>
        <p:grpSpPr>
          <a:xfrm>
            <a:off x="3923928" y="2069166"/>
            <a:ext cx="3524483" cy="2017479"/>
            <a:chOff x="3923928" y="2069166"/>
            <a:chExt cx="3524483" cy="2017479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DD45680E-0EEA-D652-E0D2-61957B8AD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928" y="2132856"/>
              <a:ext cx="3524483" cy="1953789"/>
            </a:xfrm>
            <a:prstGeom prst="rect">
              <a:avLst/>
            </a:prstGeom>
          </p:spPr>
        </p:pic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ABB330FD-5F39-37E9-B27C-A17CAC36E3A5}"/>
                </a:ext>
              </a:extLst>
            </p:cNvPr>
            <p:cNvSpPr/>
            <p:nvPr/>
          </p:nvSpPr>
          <p:spPr>
            <a:xfrm>
              <a:off x="4427984" y="2132856"/>
              <a:ext cx="43204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565DBC27-2870-AA31-4097-65EEAE9F18C0}"/>
                </a:ext>
              </a:extLst>
            </p:cNvPr>
            <p:cNvSpPr/>
            <p:nvPr/>
          </p:nvSpPr>
          <p:spPr>
            <a:xfrm>
              <a:off x="6516216" y="2069166"/>
              <a:ext cx="43204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CBDAA668-A0CB-8E15-9229-3F654DF72CE5}"/>
                </a:ext>
              </a:extLst>
            </p:cNvPr>
            <p:cNvSpPr/>
            <p:nvPr/>
          </p:nvSpPr>
          <p:spPr>
            <a:xfrm>
              <a:off x="4572000" y="3036412"/>
              <a:ext cx="43204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C8105D2F-BCF2-DC9D-284B-73C12787933D}"/>
                </a:ext>
              </a:extLst>
            </p:cNvPr>
            <p:cNvSpPr/>
            <p:nvPr/>
          </p:nvSpPr>
          <p:spPr>
            <a:xfrm>
              <a:off x="6300192" y="3224749"/>
              <a:ext cx="432048" cy="308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22B230B7-B211-08EE-B8D5-20D2B744EB8B}"/>
                  </a:ext>
                </a:extLst>
              </p:cNvPr>
              <p:cNvSpPr txBox="1"/>
              <p:nvPr/>
            </p:nvSpPr>
            <p:spPr>
              <a:xfrm>
                <a:off x="827584" y="4485913"/>
                <a:ext cx="7920880" cy="388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800" dirty="0" err="1"/>
                  <a:t>Feeddown</a:t>
                </a:r>
                <a:r>
                  <a:rPr lang="en-US" sz="1800" dirty="0"/>
                  <a:t> from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𝑐𝐽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dirty="0"/>
                  <a:t> (this is not covered in this talk). </a:t>
                </a:r>
              </a:p>
            </p:txBody>
          </p:sp>
        </mc:Choice>
        <mc:Fallback xmlns="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22B230B7-B211-08EE-B8D5-20D2B744E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485913"/>
                <a:ext cx="7920880" cy="388761"/>
              </a:xfrm>
              <a:prstGeom prst="rect">
                <a:avLst/>
              </a:prstGeom>
              <a:blipFill>
                <a:blip r:embed="rId3"/>
                <a:stretch>
                  <a:fillRect l="-539" t="-4688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4247AFF-65FC-0EC5-D8FE-19A3CD8D012D}"/>
              </a:ext>
            </a:extLst>
          </p:cNvPr>
          <p:cNvSpPr txBox="1"/>
          <p:nvPr/>
        </p:nvSpPr>
        <p:spPr>
          <a:xfrm>
            <a:off x="827584" y="2666679"/>
            <a:ext cx="4576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err="1"/>
              <a:t>Primakoff</a:t>
            </a:r>
            <a:r>
              <a:rPr lang="en-US" sz="1800" dirty="0"/>
              <a:t> process </a:t>
            </a:r>
          </a:p>
          <a:p>
            <a:pPr marL="109728" indent="0">
              <a:buNone/>
            </a:pPr>
            <a:r>
              <a:rPr lang="en-US" sz="1800" dirty="0"/>
              <a:t>   (photon exchange)</a:t>
            </a:r>
          </a:p>
        </p:txBody>
      </p:sp>
    </p:spTree>
    <p:extLst>
      <p:ext uri="{BB962C8B-B14F-4D97-AF65-F5344CB8AC3E}">
        <p14:creationId xmlns:p14="http://schemas.microsoft.com/office/powerpoint/2010/main" val="685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AAEA693-3FC5-AA88-B507-E847AC9C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EEF29845-BB79-02AB-319E-682FBFA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Primakoff</a:t>
            </a:r>
            <a:r>
              <a:rPr lang="en-US" sz="4400" dirty="0"/>
              <a:t> process </a:t>
            </a:r>
            <a:endParaRPr lang="en-US" dirty="0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A8FBB89A-7062-DE4D-A4BF-EFEC47DEA31B}"/>
              </a:ext>
            </a:extLst>
          </p:cNvPr>
          <p:cNvGrpSpPr/>
          <p:nvPr/>
        </p:nvGrpSpPr>
        <p:grpSpPr>
          <a:xfrm>
            <a:off x="5748722" y="84931"/>
            <a:ext cx="3240360" cy="1811804"/>
            <a:chOff x="3923928" y="2069166"/>
            <a:chExt cx="3524483" cy="2017479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8772D6B8-AA38-B7E0-3086-1E679C6C2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928" y="2132856"/>
              <a:ext cx="3524483" cy="1953789"/>
            </a:xfrm>
            <a:prstGeom prst="rect">
              <a:avLst/>
            </a:prstGeom>
          </p:spPr>
        </p:pic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D3E6E3C7-238A-DD40-CE37-9A2DB1CF3A70}"/>
                </a:ext>
              </a:extLst>
            </p:cNvPr>
            <p:cNvSpPr/>
            <p:nvPr/>
          </p:nvSpPr>
          <p:spPr>
            <a:xfrm>
              <a:off x="4427984" y="2132856"/>
              <a:ext cx="43204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1DB44F22-1BE7-4B2E-0F8A-4012B8654A04}"/>
                </a:ext>
              </a:extLst>
            </p:cNvPr>
            <p:cNvSpPr/>
            <p:nvPr/>
          </p:nvSpPr>
          <p:spPr>
            <a:xfrm>
              <a:off x="6516216" y="2069166"/>
              <a:ext cx="43204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160160EC-0B1A-E966-8C46-F3FDAA2852D5}"/>
                </a:ext>
              </a:extLst>
            </p:cNvPr>
            <p:cNvSpPr/>
            <p:nvPr/>
          </p:nvSpPr>
          <p:spPr>
            <a:xfrm>
              <a:off x="4572000" y="3036412"/>
              <a:ext cx="43204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C8E5C12E-5655-367D-C096-829C295E7A22}"/>
                </a:ext>
              </a:extLst>
            </p:cNvPr>
            <p:cNvSpPr/>
            <p:nvPr/>
          </p:nvSpPr>
          <p:spPr>
            <a:xfrm>
              <a:off x="6300192" y="3224749"/>
              <a:ext cx="432048" cy="308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Obraz 15">
            <a:extLst>
              <a:ext uri="{FF2B5EF4-FFF2-40B4-BE49-F238E27FC236}">
                <a16:creationId xmlns:a16="http://schemas.microsoft.com/office/drawing/2014/main" id="{4552706C-1888-F02A-D0D6-641020887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75" y="1300858"/>
            <a:ext cx="5321265" cy="510258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F6A6BF4-712C-62BD-B432-FB52B3171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74892"/>
            <a:ext cx="7211144" cy="76285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3AF9C85-4B75-4FE1-653E-4414A7CEE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3240072"/>
            <a:ext cx="4732430" cy="838273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52AFEA9-60D4-BF0C-9360-127EE3CAAD9C}"/>
              </a:ext>
            </a:extLst>
          </p:cNvPr>
          <p:cNvSpPr txBox="1"/>
          <p:nvPr/>
        </p:nvSpPr>
        <p:spPr>
          <a:xfrm>
            <a:off x="457200" y="3100318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replace: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B699036-86AE-3D26-5C28-6B6EB0500A65}"/>
              </a:ext>
            </a:extLst>
          </p:cNvPr>
          <p:cNvSpPr txBox="1"/>
          <p:nvPr/>
        </p:nvSpPr>
        <p:spPr>
          <a:xfrm>
            <a:off x="6844826" y="3185148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Dirac form factor.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A44C2741-00A3-6820-833D-60001A1C0C49}"/>
              </a:ext>
            </a:extLst>
          </p:cNvPr>
          <p:cNvCxnSpPr>
            <a:cxnSpLocks/>
          </p:cNvCxnSpPr>
          <p:nvPr/>
        </p:nvCxnSpPr>
        <p:spPr>
          <a:xfrm flipH="1">
            <a:off x="6410753" y="3429000"/>
            <a:ext cx="331016" cy="8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E9743D74-A391-C82D-1E16-072471A01DE1}"/>
              </a:ext>
            </a:extLst>
          </p:cNvPr>
          <p:cNvSpPr txBox="1"/>
          <p:nvPr/>
        </p:nvSpPr>
        <p:spPr>
          <a:xfrm>
            <a:off x="450601" y="4228688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Adding Pauli form factor:</a:t>
            </a: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267DAD3C-008B-9E63-4924-51CD19DDA6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1557" y="4572084"/>
            <a:ext cx="3549196" cy="768576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205BBC8-B23F-70FD-889E-D85207844A53}"/>
              </a:ext>
            </a:extLst>
          </p:cNvPr>
          <p:cNvSpPr txBox="1"/>
          <p:nvPr/>
        </p:nvSpPr>
        <p:spPr>
          <a:xfrm>
            <a:off x="450600" y="5533036"/>
            <a:ext cx="684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 form factors are very well constrained experimentally.</a:t>
            </a:r>
          </a:p>
        </p:txBody>
      </p:sp>
    </p:spTree>
    <p:extLst>
      <p:ext uri="{BB962C8B-B14F-4D97-AF65-F5344CB8AC3E}">
        <p14:creationId xmlns:p14="http://schemas.microsoft.com/office/powerpoint/2010/main" val="279498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80C6AE-1331-237B-8C88-0D111A121F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Numerical results for EIC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163D066-32CB-5420-E361-D20F07A9A4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00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B1B5E41-9758-1EC7-3348-C4C89F635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14" y="2060848"/>
            <a:ext cx="8980771" cy="3096344"/>
          </a:xfr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3F8764A-066B-1776-17E4-C9C729D9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ytuł 6">
                <a:extLst>
                  <a:ext uri="{FF2B5EF4-FFF2-40B4-BE49-F238E27FC236}">
                    <a16:creationId xmlns:a16="http://schemas.microsoft.com/office/drawing/2014/main" id="{A29BBCA9-8F96-3CC2-3F64-506C9045F1C8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457200" y="288645"/>
                <a:ext cx="8498996" cy="11149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35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3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sz="35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500" dirty="0">
                    <a:solidFill>
                      <a:schemeClr val="tx1"/>
                    </a:solidFill>
                  </a:rPr>
                  <a:t>momentum transfer dependence </a:t>
                </a:r>
              </a:p>
            </p:txBody>
          </p:sp>
        </mc:Choice>
        <mc:Fallback xmlns="">
          <p:sp>
            <p:nvSpPr>
              <p:cNvPr id="7" name="Tytuł 6">
                <a:extLst>
                  <a:ext uri="{FF2B5EF4-FFF2-40B4-BE49-F238E27FC236}">
                    <a16:creationId xmlns:a16="http://schemas.microsoft.com/office/drawing/2014/main" id="{A29BBCA9-8F96-3CC2-3F64-506C9045F1C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88645"/>
                <a:ext cx="8498996" cy="1114985"/>
              </a:xfrm>
              <a:prstGeom prst="rect">
                <a:avLst/>
              </a:prstGeom>
              <a:blipFill>
                <a:blip r:embed="rId3"/>
                <a:stretch>
                  <a:fillRect l="-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e tekstowe 7">
            <a:extLst>
              <a:ext uri="{FF2B5EF4-FFF2-40B4-BE49-F238E27FC236}">
                <a16:creationId xmlns:a16="http://schemas.microsoft.com/office/drawing/2014/main" id="{8C5DC710-A175-3063-EE7A-F57E91D1AD3D}"/>
              </a:ext>
            </a:extLst>
          </p:cNvPr>
          <p:cNvSpPr txBox="1"/>
          <p:nvPr/>
        </p:nvSpPr>
        <p:spPr>
          <a:xfrm>
            <a:off x="1403648" y="5517232"/>
            <a:ext cx="627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 interference between </a:t>
            </a:r>
            <a:r>
              <a:rPr lang="en-US" dirty="0" err="1"/>
              <a:t>odderon</a:t>
            </a:r>
            <a:r>
              <a:rPr lang="en-US" dirty="0"/>
              <a:t> and </a:t>
            </a:r>
            <a:r>
              <a:rPr lang="en-US" dirty="0" err="1"/>
              <a:t>Primakoff</a:t>
            </a:r>
            <a:r>
              <a:rPr lang="en-US" dirty="0"/>
              <a:t>. 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3B50625F-485C-DBBB-C785-761ECE8298A6}"/>
              </a:ext>
            </a:extLst>
          </p:cNvPr>
          <p:cNvCxnSpPr/>
          <p:nvPr/>
        </p:nvCxnSpPr>
        <p:spPr>
          <a:xfrm flipH="1">
            <a:off x="3779912" y="1772816"/>
            <a:ext cx="1152128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7606899-C911-3246-2B4F-9A640607AE41}"/>
              </a:ext>
            </a:extLst>
          </p:cNvPr>
          <p:cNvSpPr txBox="1"/>
          <p:nvPr/>
        </p:nvSpPr>
        <p:spPr>
          <a:xfrm>
            <a:off x="5004048" y="1403630"/>
            <a:ext cx="355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Finite (Landau-Yung theorem)</a:t>
            </a:r>
          </a:p>
        </p:txBody>
      </p:sp>
    </p:spTree>
    <p:extLst>
      <p:ext uri="{BB962C8B-B14F-4D97-AF65-F5344CB8AC3E}">
        <p14:creationId xmlns:p14="http://schemas.microsoft.com/office/powerpoint/2010/main" val="416693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3F8764A-066B-1776-17E4-C9C729D9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pl-PL" smtClean="0"/>
              <a:t>16</a:t>
            </a:fld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ytuł 6">
                <a:extLst>
                  <a:ext uri="{FF2B5EF4-FFF2-40B4-BE49-F238E27FC236}">
                    <a16:creationId xmlns:a16="http://schemas.microsoft.com/office/drawing/2014/main" id="{A29BBCA9-8F96-3CC2-3F64-506C9045F1C8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457200" y="557949"/>
                <a:ext cx="8498996" cy="5763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35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sz="3500" dirty="0">
                    <a:solidFill>
                      <a:schemeClr val="tx1"/>
                    </a:solidFill>
                  </a:rPr>
                  <a:t>: energy dependence</a:t>
                </a:r>
              </a:p>
            </p:txBody>
          </p:sp>
        </mc:Choice>
        <mc:Fallback xmlns="">
          <p:sp>
            <p:nvSpPr>
              <p:cNvPr id="7" name="Tytuł 6">
                <a:extLst>
                  <a:ext uri="{FF2B5EF4-FFF2-40B4-BE49-F238E27FC236}">
                    <a16:creationId xmlns:a16="http://schemas.microsoft.com/office/drawing/2014/main" id="{A29BBCA9-8F96-3CC2-3F64-506C9045F1C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57949"/>
                <a:ext cx="8498996" cy="576376"/>
              </a:xfrm>
              <a:prstGeom prst="rect">
                <a:avLst/>
              </a:prstGeom>
              <a:blipFill>
                <a:blip r:embed="rId2"/>
                <a:stretch>
                  <a:fillRect l="-359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E6E2247-BFC1-313D-D66C-6B22E3AD8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093" y="2030711"/>
            <a:ext cx="8966907" cy="3193403"/>
          </a:xfrm>
        </p:spPr>
      </p:pic>
    </p:spTree>
    <p:extLst>
      <p:ext uri="{BB962C8B-B14F-4D97-AF65-F5344CB8AC3E}">
        <p14:creationId xmlns:p14="http://schemas.microsoft.com/office/powerpoint/2010/main" val="15508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0F2B300-EC5A-CEC5-773C-524A67FC4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739" y="1662122"/>
            <a:ext cx="7944521" cy="740523"/>
          </a:xfr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6901735-FD0F-3735-48BA-5F9BDB28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pl-PL" smtClean="0"/>
              <a:t>17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2DA16BB-C5E6-20BE-8955-97E9762D8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Electroproduction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17CF410-F671-5B9C-3D04-1DE6E7AAA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852936"/>
            <a:ext cx="9144000" cy="302029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EA13E1D-13A0-93C8-E15E-2274995C0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408397"/>
            <a:ext cx="2536335" cy="8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45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6901735-FD0F-3735-48BA-5F9BDB28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2DA16BB-C5E6-20BE-8955-97E9762D8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Electroproduction</a:t>
            </a:r>
            <a:r>
              <a:rPr lang="pl-PL" dirty="0"/>
              <a:t>: </a:t>
            </a:r>
            <a:r>
              <a:rPr lang="pl-PL" dirty="0" err="1"/>
              <a:t>number</a:t>
            </a:r>
            <a:r>
              <a:rPr lang="pl-PL" dirty="0"/>
              <a:t> of </a:t>
            </a:r>
            <a:r>
              <a:rPr lang="pl-PL" dirty="0" err="1"/>
              <a:t>events</a:t>
            </a:r>
            <a:endParaRPr lang="en-US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38E8478F-C5A0-9B91-BB86-B7581B901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98" y="2336621"/>
            <a:ext cx="8963204" cy="2736304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E2BCFDD-9AF7-F5E3-5C2F-90CBB0C82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653596"/>
            <a:ext cx="5353901" cy="447067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3739DC0-5C32-3635-5846-873955528848}"/>
              </a:ext>
            </a:extLst>
          </p:cNvPr>
          <p:cNvSpPr txBox="1"/>
          <p:nvPr/>
        </p:nvSpPr>
        <p:spPr>
          <a:xfrm>
            <a:off x="899592" y="5204404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Branching ratios for decays included</a:t>
            </a:r>
            <a:r>
              <a:rPr lang="pl-PL" dirty="0"/>
              <a:t>.</a:t>
            </a:r>
          </a:p>
          <a:p>
            <a:r>
              <a:rPr lang="en-US" dirty="0"/>
              <a:t>Top EIC luminosity is assumed. </a:t>
            </a:r>
          </a:p>
        </p:txBody>
      </p:sp>
    </p:spTree>
    <p:extLst>
      <p:ext uri="{BB962C8B-B14F-4D97-AF65-F5344CB8AC3E}">
        <p14:creationId xmlns:p14="http://schemas.microsoft.com/office/powerpoint/2010/main" val="320253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>
                <a:extLst>
                  <a:ext uri="{FF2B5EF4-FFF2-40B4-BE49-F238E27FC236}">
                    <a16:creationId xmlns:a16="http://schemas.microsoft.com/office/drawing/2014/main" id="{00163A56-D637-D65F-2195-BFBA42CC16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Searching for </a:t>
                </a:r>
                <a:r>
                  <a:rPr lang="en-US" dirty="0" err="1"/>
                  <a:t>odderon</a:t>
                </a:r>
                <a:r>
                  <a:rPr lang="en-US" dirty="0"/>
                  <a:t> is still interesting.</a:t>
                </a:r>
              </a:p>
              <a:p>
                <a:r>
                  <a:rPr lang="en-US" dirty="0"/>
                  <a:t>We calculated exclusive production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800" i="1" smtClean="0">
                            <a:latin typeface="Cambria Math"/>
                          </a:rPr>
                          <m:t>𝑐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Interference between </a:t>
                </a:r>
                <a:r>
                  <a:rPr lang="en-US" dirty="0" err="1"/>
                  <a:t>Primakoff</a:t>
                </a:r>
                <a:r>
                  <a:rPr lang="en-US" dirty="0"/>
                  <a:t> and </a:t>
                </a:r>
                <a:r>
                  <a:rPr lang="en-US" dirty="0" err="1"/>
                  <a:t>odderon</a:t>
                </a:r>
                <a:r>
                  <a:rPr lang="en-US" dirty="0"/>
                  <a:t> is positive.</a:t>
                </a:r>
              </a:p>
              <a:p>
                <a:r>
                  <a:rPr lang="en-US" dirty="0"/>
                  <a:t>Finding </a:t>
                </a:r>
                <a:r>
                  <a:rPr lang="en-US" dirty="0" err="1"/>
                  <a:t>odderon</a:t>
                </a:r>
                <a:r>
                  <a:rPr lang="en-US" dirty="0"/>
                  <a:t> may be possible at EIC.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Symbol zastępczy zawartości 1">
                <a:extLst>
                  <a:ext uri="{FF2B5EF4-FFF2-40B4-BE49-F238E27FC236}">
                    <a16:creationId xmlns:a16="http://schemas.microsoft.com/office/drawing/2014/main" id="{00163A56-D637-D65F-2195-BFBA42CC16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D53E62C-964A-E2B5-1EBF-7E404604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pl-PL" smtClean="0"/>
              <a:t>19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1B56355-28EF-EE54-C927-2038ABEC2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en-US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75F7B3A-C2D1-F324-EE1D-3C14EED2F79C}"/>
              </a:ext>
            </a:extLst>
          </p:cNvPr>
          <p:cNvSpPr txBox="1"/>
          <p:nvPr/>
        </p:nvSpPr>
        <p:spPr>
          <a:xfrm>
            <a:off x="3275856" y="4828334"/>
            <a:ext cx="22621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dirty="0" err="1"/>
              <a:t>Thank</a:t>
            </a:r>
            <a:r>
              <a:rPr lang="pl-PL" sz="3000" dirty="0"/>
              <a:t> </a:t>
            </a:r>
            <a:r>
              <a:rPr lang="pl-PL" sz="3000" dirty="0" err="1"/>
              <a:t>you</a:t>
            </a:r>
            <a:r>
              <a:rPr lang="pl-PL" sz="3000" dirty="0"/>
              <a:t>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7183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28884"/>
            <a:ext cx="7290054" cy="1499616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Exclusive meson </a:t>
            </a:r>
            <a:r>
              <a:rPr lang="en-US" cap="none" dirty="0" err="1"/>
              <a:t>electroproduction</a:t>
            </a:r>
            <a:r>
              <a:rPr lang="en-US" cap="none" dirty="0"/>
              <a:t> in </a:t>
            </a:r>
            <a:r>
              <a:rPr lang="en-US" cap="none" dirty="0" err="1"/>
              <a:t>ep</a:t>
            </a:r>
            <a:r>
              <a:rPr lang="en-US" cap="none" dirty="0"/>
              <a:t> scattering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2936"/>
            <a:ext cx="3733292" cy="3044626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pl-PL" smtClean="0"/>
              <a:t>2</a:t>
            </a:fld>
            <a:endParaRPr lang="pl-PL" dirty="0"/>
          </a:p>
        </p:txBody>
      </p:sp>
      <p:grpSp>
        <p:nvGrpSpPr>
          <p:cNvPr id="14" name="Grupa 13"/>
          <p:cNvGrpSpPr/>
          <p:nvPr/>
        </p:nvGrpSpPr>
        <p:grpSpPr>
          <a:xfrm>
            <a:off x="5482388" y="2906008"/>
            <a:ext cx="1580907" cy="2811251"/>
            <a:chOff x="5966187" y="2451280"/>
            <a:chExt cx="1827910" cy="3210183"/>
          </a:xfrm>
        </p:grpSpPr>
        <p:sp>
          <p:nvSpPr>
            <p:cNvPr id="6" name="Prostokąt 5"/>
            <p:cNvSpPr/>
            <p:nvPr/>
          </p:nvSpPr>
          <p:spPr>
            <a:xfrm>
              <a:off x="5966187" y="3669036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6042791" y="5301423"/>
              <a:ext cx="936105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pole tekstowe 9"/>
                <p:cNvSpPr txBox="1"/>
                <p:nvPr/>
              </p:nvSpPr>
              <p:spPr>
                <a:xfrm>
                  <a:off x="6550055" y="3847840"/>
                  <a:ext cx="1244042" cy="421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Meson</a:t>
                  </a:r>
                  <a:r>
                    <a:rPr lang="pl-PL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endPara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pole tekstow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0055" y="3847840"/>
                  <a:ext cx="1244042" cy="42174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520" t="-8197" b="-24590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pole tekstowe 10"/>
            <p:cNvSpPr txBox="1"/>
            <p:nvPr/>
          </p:nvSpPr>
          <p:spPr>
            <a:xfrm>
              <a:off x="6575927" y="4988867"/>
              <a:ext cx="3770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p'</a:t>
              </a: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6392862" y="2451280"/>
              <a:ext cx="2359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'</a:t>
              </a:r>
            </a:p>
          </p:txBody>
        </p:sp>
      </p:grpSp>
      <p:sp>
        <p:nvSpPr>
          <p:cNvPr id="15" name="Prostokąt 14"/>
          <p:cNvSpPr/>
          <p:nvPr/>
        </p:nvSpPr>
        <p:spPr>
          <a:xfrm flipH="1">
            <a:off x="1835696" y="3717032"/>
            <a:ext cx="5328592" cy="23056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e tekstowe 15"/>
              <p:cNvSpPr txBox="1"/>
              <p:nvPr/>
            </p:nvSpPr>
            <p:spPr>
              <a:xfrm>
                <a:off x="2962787" y="2107200"/>
                <a:ext cx="251960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pl-PL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l-PL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pl-PL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pl-PL" sz="2200" dirty="0"/>
              </a:p>
            </p:txBody>
          </p:sp>
        </mc:Choice>
        <mc:Fallback xmlns="">
          <p:sp>
            <p:nvSpPr>
              <p:cNvPr id="16" name="pole tekstow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87" y="2107200"/>
                <a:ext cx="2519601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726" r="-1695" b="-254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/>
              <p:cNvSpPr txBox="1"/>
              <p:nvPr/>
            </p:nvSpPr>
            <p:spPr>
              <a:xfrm>
                <a:off x="5321493" y="6108765"/>
                <a:ext cx="20735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pl-PL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pl-PL" sz="2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l-PL" sz="2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l-PL" sz="2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pl-PL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pl-PL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l-PL" sz="2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pl-PL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493" y="6108765"/>
                <a:ext cx="2073516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2353" r="-2059" b="-25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ostokąt 2"/>
              <p:cNvSpPr/>
              <p:nvPr/>
            </p:nvSpPr>
            <p:spPr>
              <a:xfrm>
                <a:off x="4572000" y="4581128"/>
                <a:ext cx="519245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Prostoką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81128"/>
                <a:ext cx="519245" cy="4029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Łącznik prosty ze strzałką 8"/>
          <p:cNvCxnSpPr/>
          <p:nvPr/>
        </p:nvCxnSpPr>
        <p:spPr>
          <a:xfrm>
            <a:off x="4644008" y="4581128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/>
              <p:cNvSpPr txBox="1"/>
              <p:nvPr/>
            </p:nvSpPr>
            <p:spPr>
              <a:xfrm>
                <a:off x="4453730" y="5505587"/>
                <a:ext cx="755783" cy="3108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3" name="pole tekstow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730" y="5505587"/>
                <a:ext cx="755783" cy="310854"/>
              </a:xfrm>
              <a:prstGeom prst="rect">
                <a:avLst/>
              </a:prstGeom>
              <a:blipFill rotWithShape="0">
                <a:blip r:embed="rId7"/>
                <a:stretch>
                  <a:fillRect l="-2419" r="-1613" b="-176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7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0143869-2475-D1BF-C5D6-AED1A0F95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4824"/>
            <a:ext cx="8229600" cy="2728462"/>
          </a:xfr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4899B34-F2B2-BE55-E18B-C58E211C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91EC980-3204-C9F3-1838-A7F5F870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pl-PL" smtClean="0"/>
              <a:t>3</a:t>
            </a:fld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ytuł 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06894" y="429892"/>
                <a:ext cx="7001410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cap="none" dirty="0"/>
                  <a:t>Exclusive </a:t>
                </a:r>
                <a:r>
                  <a:rPr lang="pl-PL" sz="3600" cap="none" dirty="0" err="1"/>
                  <a:t>meson</a:t>
                </a:r>
                <a:r>
                  <a:rPr lang="pl-PL" sz="3600" cap="none" dirty="0"/>
                  <a:t> </a:t>
                </a:r>
                <a:r>
                  <a:rPr lang="pl-PL" sz="3600" cap="none" dirty="0" err="1"/>
                  <a:t>production</a:t>
                </a:r>
                <a:r>
                  <a:rPr lang="pl-PL" sz="3600" cap="none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pl-PL" sz="2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sz="2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sz="3600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sz="3600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3600" cap="none" dirty="0" err="1">
                    <a:solidFill>
                      <a:schemeClr val="tx1"/>
                    </a:solidFill>
                  </a:rPr>
                  <a:t>scattering</a:t>
                </a:r>
                <a:endParaRPr lang="pl-PL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ytuł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6894" y="429892"/>
                <a:ext cx="7001410" cy="1107996"/>
              </a:xfrm>
              <a:prstGeom prst="rect">
                <a:avLst/>
              </a:prstGeom>
              <a:blipFill>
                <a:blip r:embed="rId2"/>
                <a:stretch>
                  <a:fillRect l="-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ymbol zastępczy zawartości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3"/>
          <a:stretch/>
        </p:blipFill>
        <p:spPr>
          <a:xfrm>
            <a:off x="827584" y="3394480"/>
            <a:ext cx="3733292" cy="2338776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4042227" y="3808127"/>
            <a:ext cx="950156" cy="1744827"/>
            <a:chOff x="5966187" y="3669036"/>
            <a:chExt cx="1098610" cy="1992427"/>
          </a:xfrm>
        </p:grpSpPr>
        <p:sp>
          <p:nvSpPr>
            <p:cNvPr id="8" name="Prostokąt 7"/>
            <p:cNvSpPr/>
            <p:nvPr/>
          </p:nvSpPr>
          <p:spPr>
            <a:xfrm>
              <a:off x="5966187" y="3669036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6042791" y="5301423"/>
              <a:ext cx="936105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pole tekstowe 9"/>
                <p:cNvSpPr txBox="1"/>
                <p:nvPr/>
              </p:nvSpPr>
              <p:spPr>
                <a:xfrm>
                  <a:off x="6550055" y="3847840"/>
                  <a:ext cx="514742" cy="421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oMath>
                    </m:oMathPara>
                  </a14:m>
                  <a:endPara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pole tekstow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0055" y="3847840"/>
                  <a:ext cx="514742" cy="42174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pole tekstowe 10"/>
            <p:cNvSpPr txBox="1"/>
            <p:nvPr/>
          </p:nvSpPr>
          <p:spPr>
            <a:xfrm>
              <a:off x="6575927" y="4988867"/>
              <a:ext cx="3770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p'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/>
              <p:cNvSpPr txBox="1"/>
              <p:nvPr/>
            </p:nvSpPr>
            <p:spPr>
              <a:xfrm>
                <a:off x="467543" y="2032975"/>
                <a:ext cx="4524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/>
                  <a:t>Consider </a:t>
                </a:r>
                <a14:m>
                  <m:oMath xmlns:m="http://schemas.openxmlformats.org/officeDocument/2006/math">
                    <m:r>
                      <a:rPr lang="pl-PL" sz="22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pl-PL" sz="2200" dirty="0"/>
                  <a:t>-</a:t>
                </a:r>
                <a:r>
                  <a:rPr lang="en-US" sz="2200" dirty="0"/>
                  <a:t>parity</a:t>
                </a:r>
                <a:r>
                  <a:rPr lang="pl-PL" sz="2200" dirty="0"/>
                  <a:t> of </a:t>
                </a:r>
                <a:r>
                  <a:rPr lang="pl-PL" sz="2200" dirty="0" err="1"/>
                  <a:t>particles</a:t>
                </a:r>
                <a:r>
                  <a:rPr lang="pl-PL" sz="2200" dirty="0"/>
                  <a:t>:</a:t>
                </a:r>
                <a:endParaRPr lang="en-US" sz="2200" dirty="0"/>
              </a:p>
            </p:txBody>
          </p:sp>
        </mc:Choice>
        <mc:Fallback xmlns="">
          <p:sp>
            <p:nvSpPr>
              <p:cNvPr id="13" name="pole tekstow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2032975"/>
                <a:ext cx="4524839" cy="430887"/>
              </a:xfrm>
              <a:prstGeom prst="rect">
                <a:avLst/>
              </a:prstGeom>
              <a:blipFill>
                <a:blip r:embed="rId5"/>
                <a:stretch>
                  <a:fillRect l="-1752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rostokąt 14"/>
              <p:cNvSpPr/>
              <p:nvPr/>
            </p:nvSpPr>
            <p:spPr>
              <a:xfrm>
                <a:off x="1151177" y="2860264"/>
                <a:ext cx="1239057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1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1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l-PL" sz="2100" i="0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</m:sSub>
                      <m:r>
                        <a:rPr lang="pl-PL" sz="2100" b="0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pl-PL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Prostoką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77" y="2860264"/>
                <a:ext cx="1239057" cy="441275"/>
              </a:xfrm>
              <a:prstGeom prst="rect">
                <a:avLst/>
              </a:prstGeom>
              <a:blipFill rotWithShape="1">
                <a:blip r:embed="rId6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Łącznik prosty ze strzałką 16"/>
          <p:cNvCxnSpPr/>
          <p:nvPr/>
        </p:nvCxnSpPr>
        <p:spPr>
          <a:xfrm flipH="1">
            <a:off x="4908982" y="2850223"/>
            <a:ext cx="680623" cy="1184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/>
              <p:cNvSpPr txBox="1"/>
              <p:nvPr/>
            </p:nvSpPr>
            <p:spPr>
              <a:xfrm>
                <a:off x="5553807" y="2596262"/>
                <a:ext cx="3655231" cy="297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100" dirty="0"/>
                  <a:t>Meson with </a:t>
                </a:r>
                <a:r>
                  <a:rPr lang="pl-PL" sz="2100" dirty="0" err="1"/>
                  <a:t>given</a:t>
                </a:r>
                <a:r>
                  <a:rPr lang="pl-PL" sz="2100" dirty="0"/>
                  <a:t> </a:t>
                </a:r>
                <a14:m>
                  <m:oMath xmlns:m="http://schemas.openxmlformats.org/officeDocument/2006/math">
                    <m:r>
                      <a:rPr lang="pl-PL" sz="2000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pl-PL" sz="2000" dirty="0"/>
                  <a:t>-</a:t>
                </a:r>
                <a:r>
                  <a:rPr lang="pl-PL" sz="2000" dirty="0" err="1"/>
                  <a:t>parity</a:t>
                </a:r>
                <a:r>
                  <a:rPr lang="pl-PL" sz="2000" dirty="0"/>
                  <a:t>:</a:t>
                </a:r>
              </a:p>
              <a:p>
                <a:endParaRPr lang="pl-PL" sz="2000" i="1" dirty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l-PL" sz="20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pl-PL" sz="2000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pl-PL" sz="2000" dirty="0" smtClean="0">
                        <a:solidFill>
                          <a:srgbClr val="0000FF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pl-PL" sz="2100" dirty="0"/>
                  <a:t>,</a:t>
                </a:r>
                <a:r>
                  <a:rPr lang="pl-PL" sz="2100" dirty="0">
                    <a:solidFill>
                      <a:srgbClr val="FF0000"/>
                    </a:solidFill>
                  </a:rPr>
                  <a:t> </a:t>
                </a:r>
                <a:r>
                  <a:rPr lang="pl-PL" sz="2100" dirty="0" err="1">
                    <a:solidFill>
                      <a:schemeClr val="tx1"/>
                    </a:solidFill>
                  </a:rPr>
                  <a:t>eg</a:t>
                </a:r>
                <a:r>
                  <a:rPr lang="pl-PL" sz="2100" dirty="0">
                    <a:solidFill>
                      <a:schemeClr val="tx1"/>
                    </a:solidFill>
                  </a:rPr>
                  <a:t>.</a:t>
                </a:r>
                <a:r>
                  <a:rPr lang="pl-PL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sz="21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𝜌</m:t>
                    </m:r>
                    <m:r>
                      <a:rPr lang="pl-PL" sz="21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pl-PL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sz="2100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pl-PL" sz="21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l-PL" sz="2100" i="1">
                        <a:solidFill>
                          <a:srgbClr val="0000FF"/>
                        </a:solidFill>
                        <a:latin typeface="Cambria Math"/>
                      </a:rPr>
                      <m:t>𝐽</m:t>
                    </m:r>
                    <m:r>
                      <a:rPr lang="pl-PL" sz="2100" i="1">
                        <a:solidFill>
                          <a:srgbClr val="0000FF"/>
                        </a:solidFill>
                        <a:latin typeface="Cambria Math"/>
                      </a:rPr>
                      <m:t>/</m:t>
                    </m:r>
                    <m:r>
                      <a:rPr lang="pl-PL" sz="21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pl-PL" sz="21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l-PL" sz="2100" dirty="0">
                    <a:solidFill>
                      <a:srgbClr val="0000FF"/>
                    </a:solidFill>
                  </a:rPr>
                  <a:t>…</a:t>
                </a:r>
              </a:p>
              <a:p>
                <a:r>
                  <a:rPr lang="pl-PL" sz="2100" dirty="0"/>
                  <a:t>(</a:t>
                </a:r>
                <a:r>
                  <a:rPr lang="pl-PL" sz="2100" dirty="0" err="1">
                    <a:solidFill>
                      <a:srgbClr val="0000FF"/>
                    </a:solidFill>
                  </a:rPr>
                  <a:t>pomeron</a:t>
                </a:r>
                <a:r>
                  <a:rPr lang="pl-PL" sz="2100" dirty="0">
                    <a:solidFill>
                      <a:srgbClr val="0000FF"/>
                    </a:solidFill>
                  </a:rPr>
                  <a:t> </a:t>
                </a:r>
                <a:r>
                  <a:rPr lang="pl-PL" sz="2100" dirty="0"/>
                  <a:t>exchange)</a:t>
                </a:r>
              </a:p>
              <a:p>
                <a:endParaRPr lang="pl-PL" sz="2100" dirty="0">
                  <a:solidFill>
                    <a:srgbClr val="0000FF"/>
                  </a:solidFill>
                </a:endParaRPr>
              </a:p>
              <a:p>
                <a:r>
                  <a:rPr lang="pl-PL" sz="2100" dirty="0" err="1"/>
                  <a:t>or</a:t>
                </a:r>
                <a:endParaRPr lang="pl-PL" sz="2100" dirty="0"/>
              </a:p>
              <a:p>
                <a:endParaRPr lang="pl-PL" sz="2000" i="1" dirty="0">
                  <a:solidFill>
                    <a:schemeClr val="tx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l-PL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pl-PL" sz="2000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pl-PL" sz="20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pl-PL" sz="2100" dirty="0">
                    <a:solidFill>
                      <a:srgbClr val="FF0000"/>
                    </a:solidFill>
                  </a:rPr>
                  <a:t>, </a:t>
                </a:r>
                <a:r>
                  <a:rPr lang="pl-PL" sz="2100" dirty="0"/>
                  <a:t>eg.</a:t>
                </a:r>
                <a:r>
                  <a:rPr lang="pl-PL" sz="21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1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l-PL" sz="21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pl-PL" sz="21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pl-PL" sz="21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l-PL" sz="21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pl-PL" sz="21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pl-PL" sz="21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1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pl-PL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pl-PL" sz="2100" dirty="0">
                    <a:solidFill>
                      <a:srgbClr val="FF0000"/>
                    </a:solidFill>
                  </a:rPr>
                  <a:t> …</a:t>
                </a:r>
              </a:p>
              <a:p>
                <a:r>
                  <a:rPr lang="pl-PL" sz="2100" dirty="0"/>
                  <a:t>(</a:t>
                </a:r>
                <a:r>
                  <a:rPr lang="pl-PL" sz="2100" dirty="0" err="1">
                    <a:solidFill>
                      <a:srgbClr val="FF0000"/>
                    </a:solidFill>
                  </a:rPr>
                  <a:t>odderon</a:t>
                </a:r>
                <a:r>
                  <a:rPr lang="pl-PL" sz="2100" dirty="0">
                    <a:solidFill>
                      <a:srgbClr val="0000FF"/>
                    </a:solidFill>
                  </a:rPr>
                  <a:t> </a:t>
                </a:r>
                <a:r>
                  <a:rPr lang="pl-PL" sz="2100" dirty="0"/>
                  <a:t>exchange)</a:t>
                </a:r>
              </a:p>
            </p:txBody>
          </p:sp>
        </mc:Choice>
        <mc:Fallback xmlns="">
          <p:sp>
            <p:nvSpPr>
              <p:cNvPr id="18" name="pole tekstow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807" y="2596262"/>
                <a:ext cx="3655231" cy="2970044"/>
              </a:xfrm>
              <a:prstGeom prst="rect">
                <a:avLst/>
              </a:prstGeom>
              <a:blipFill>
                <a:blip r:embed="rId7"/>
                <a:stretch>
                  <a:fillRect l="-2000" t="-1232" r="-833" b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2EB77A51-CC91-9AE0-F1A5-07A7DF352E4A}"/>
                  </a:ext>
                </a:extLst>
              </p:cNvPr>
              <p:cNvSpPr txBox="1"/>
              <p:nvPr/>
            </p:nvSpPr>
            <p:spPr>
              <a:xfrm>
                <a:off x="3779346" y="6020132"/>
                <a:ext cx="5050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For sm</a:t>
                </a:r>
                <a:r>
                  <a:rPr lang="en-US" dirty="0"/>
                  <a:t>all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other exchanges also possible.</a:t>
                </a:r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2EB77A51-CC91-9AE0-F1A5-07A7DF352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346" y="6020132"/>
                <a:ext cx="5050806" cy="369332"/>
              </a:xfrm>
              <a:prstGeom prst="rect">
                <a:avLst/>
              </a:prstGeom>
              <a:blipFill>
                <a:blip r:embed="rId8"/>
                <a:stretch>
                  <a:fillRect l="-1086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9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6797" y="647894"/>
            <a:ext cx="8229600" cy="1143000"/>
          </a:xfrm>
        </p:spPr>
        <p:txBody>
          <a:bodyPr/>
          <a:lstStyle/>
          <a:p>
            <a:r>
              <a:rPr lang="pl-PL" cap="none" dirty="0" err="1"/>
              <a:t>Pomeron</a:t>
            </a:r>
            <a:r>
              <a:rPr lang="pl-PL" cap="none" dirty="0"/>
              <a:t> and </a:t>
            </a:r>
            <a:r>
              <a:rPr lang="pl-PL" cap="none" dirty="0" err="1"/>
              <a:t>Odderon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0434" y="2924944"/>
            <a:ext cx="1779398" cy="638944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pl-PL" dirty="0"/>
              <a:t>POMERON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pl-PL" smtClean="0"/>
              <a:t>4</a:t>
            </a:fld>
            <a:endParaRPr lang="pl-PL" dirty="0"/>
          </a:p>
        </p:txBody>
      </p:sp>
      <p:cxnSp>
        <p:nvCxnSpPr>
          <p:cNvPr id="6" name="Łącznik prostoliniowy 5"/>
          <p:cNvCxnSpPr/>
          <p:nvPr/>
        </p:nvCxnSpPr>
        <p:spPr>
          <a:xfrm flipH="1">
            <a:off x="4413122" y="2649686"/>
            <a:ext cx="14862" cy="3515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5983604" y="2924944"/>
            <a:ext cx="2332811" cy="63894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ODDERON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/>
              <p:cNvSpPr txBox="1"/>
              <p:nvPr/>
            </p:nvSpPr>
            <p:spPr>
              <a:xfrm>
                <a:off x="2859852" y="1820022"/>
                <a:ext cx="1588833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pl-PL" b="0" i="1" smtClean="0">
                          <a:latin typeface="Cambria Math"/>
                        </a:rPr>
                        <m:t> ~ 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pl-PL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pl-PL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" name="pole tekstow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852" y="1820022"/>
                <a:ext cx="1588833" cy="387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e tekstowe 10"/>
          <p:cNvSpPr txBox="1"/>
          <p:nvPr/>
        </p:nvSpPr>
        <p:spPr>
          <a:xfrm>
            <a:off x="1358029" y="1838617"/>
            <a:ext cx="147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Regge</a:t>
            </a:r>
            <a:r>
              <a:rPr lang="pl-PL" dirty="0"/>
              <a:t> </a:t>
            </a:r>
            <a:r>
              <a:rPr lang="pl-PL" dirty="0" err="1"/>
              <a:t>theory</a:t>
            </a:r>
            <a:r>
              <a:rPr lang="pl-PL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/>
              <p:cNvSpPr txBox="1"/>
              <p:nvPr/>
            </p:nvSpPr>
            <p:spPr>
              <a:xfrm>
                <a:off x="4993004" y="1813757"/>
                <a:ext cx="3654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Intercept of </a:t>
                </a:r>
                <a:r>
                  <a:rPr lang="pl-PL" dirty="0" err="1"/>
                  <a:t>Regge</a:t>
                </a:r>
                <a:r>
                  <a:rPr lang="pl-PL" dirty="0"/>
                  <a:t> </a:t>
                </a:r>
                <a:r>
                  <a:rPr lang="en-US" dirty="0"/>
                  <a:t>trajectory</a:t>
                </a:r>
                <a:r>
                  <a:rPr lang="pl-PL" dirty="0"/>
                  <a:t>: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  <a:ea typeface="Cambria Math"/>
                      </a:rPr>
                      <m:t>𝛼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pl-PL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l-PL" i="1">
                        <a:latin typeface="Cambria Math"/>
                        <a:ea typeface="Cambria Math"/>
                      </a:rPr>
                      <m:t>𝛼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pl-PL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p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pl-PL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pole tekstow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004" y="1813757"/>
                <a:ext cx="3654268" cy="646331"/>
              </a:xfrm>
              <a:prstGeom prst="rect">
                <a:avLst/>
              </a:prstGeom>
              <a:blipFill>
                <a:blip r:embed="rId3"/>
                <a:stretch>
                  <a:fillRect l="-1333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e tekstowe 15"/>
              <p:cNvSpPr txBox="1"/>
              <p:nvPr/>
            </p:nvSpPr>
            <p:spPr>
              <a:xfrm>
                <a:off x="611560" y="3363554"/>
                <a:ext cx="1779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𝐶</m:t>
                    </m:r>
                    <m:r>
                      <a:rPr lang="pl-PL" b="0" i="1" smtClean="0">
                        <a:latin typeface="Cambria Math"/>
                      </a:rPr>
                      <m:t>=1,  </m:t>
                    </m:r>
                    <m:r>
                      <a:rPr lang="pl-PL" b="0" i="1" smtClean="0">
                        <a:latin typeface="Cambria Math"/>
                      </a:rPr>
                      <m:t>𝑃</m:t>
                    </m:r>
                    <m:r>
                      <a:rPr lang="pl-PL" b="0" i="1" smtClean="0">
                        <a:latin typeface="Cambria Math"/>
                      </a:rPr>
                      <m:t>=1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6" name="pole tekstow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63554"/>
                <a:ext cx="177939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055" t="-3333" b="-2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/>
              <p:cNvSpPr txBox="1"/>
              <p:nvPr/>
            </p:nvSpPr>
            <p:spPr>
              <a:xfrm>
                <a:off x="4952842" y="3379222"/>
                <a:ext cx="2138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𝐶</m:t>
                    </m:r>
                    <m:r>
                      <a:rPr lang="pl-PL" b="0" i="1" smtClean="0">
                        <a:latin typeface="Cambria Math"/>
                      </a:rPr>
                      <m:t>=−1,  </m:t>
                    </m:r>
                    <m:r>
                      <a:rPr lang="pl-PL" b="0" i="1" smtClean="0">
                        <a:latin typeface="Cambria Math"/>
                      </a:rPr>
                      <m:t>𝑃</m:t>
                    </m:r>
                    <m:r>
                      <a:rPr lang="pl-PL" b="0" i="1" smtClean="0">
                        <a:latin typeface="Cambria Math"/>
                      </a:rPr>
                      <m:t>=−1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842" y="3379222"/>
                <a:ext cx="213847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709" t="-3279" b="-180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/>
              <p:cNvSpPr txBox="1"/>
              <p:nvPr/>
            </p:nvSpPr>
            <p:spPr>
              <a:xfrm>
                <a:off x="611560" y="3789040"/>
                <a:ext cx="1482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l-PL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pl-PL" b="0" i="1" smtClean="0">
                        <a:latin typeface="Cambria Math"/>
                        <a:ea typeface="Cambria Math"/>
                      </a:rPr>
                      <m:t>&gt;1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8" name="pole tekstow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789040"/>
                <a:ext cx="1482970" cy="369332"/>
              </a:xfrm>
              <a:prstGeom prst="rect">
                <a:avLst/>
              </a:prstGeom>
              <a:blipFill>
                <a:blip r:embed="rId6"/>
                <a:stretch>
                  <a:fillRect l="-2459" t="-83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e tekstowe 18"/>
              <p:cNvSpPr txBox="1"/>
              <p:nvPr/>
            </p:nvSpPr>
            <p:spPr>
              <a:xfrm>
                <a:off x="4932040" y="3764225"/>
                <a:ext cx="1487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l-PL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pl-PL" i="1">
                        <a:latin typeface="Cambria Math"/>
                        <a:ea typeface="Cambria Math"/>
                      </a:rPr>
                      <m:t>≾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9" name="pole tekstow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764225"/>
                <a:ext cx="1487971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459" t="-3279" b="-180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/>
              <p:cNvSpPr txBox="1"/>
              <p:nvPr/>
            </p:nvSpPr>
            <p:spPr>
              <a:xfrm>
                <a:off x="611560" y="4221088"/>
                <a:ext cx="37200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Leading logarithms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resummed</a:t>
                </a:r>
                <a:r>
                  <a:rPr lang="en-US" dirty="0"/>
                  <a:t> by </a:t>
                </a:r>
                <a:r>
                  <a:rPr lang="en-US" dirty="0" err="1"/>
                  <a:t>Balitsky-Fadin-Kuraev-Lipatov</a:t>
                </a:r>
                <a:r>
                  <a:rPr lang="en-US" dirty="0"/>
                  <a:t> (</a:t>
                </a:r>
                <a:r>
                  <a:rPr lang="en-US" b="1" dirty="0"/>
                  <a:t>BFKL</a:t>
                </a:r>
                <a:r>
                  <a:rPr lang="en-US" dirty="0"/>
                  <a:t>) equation</a:t>
                </a:r>
              </a:p>
            </p:txBody>
          </p:sp>
        </mc:Choice>
        <mc:Fallback xmlns="">
          <p:sp>
            <p:nvSpPr>
              <p:cNvPr id="20" name="pole tekstow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221088"/>
                <a:ext cx="3720037" cy="1200329"/>
              </a:xfrm>
              <a:prstGeom prst="rect">
                <a:avLst/>
              </a:prstGeom>
              <a:blipFill>
                <a:blip r:embed="rId8"/>
                <a:stretch>
                  <a:fillRect l="-982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e tekstowe 21"/>
              <p:cNvSpPr txBox="1"/>
              <p:nvPr/>
            </p:nvSpPr>
            <p:spPr>
              <a:xfrm>
                <a:off x="4913668" y="4133557"/>
                <a:ext cx="363370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Leading logarithms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resummed</a:t>
                </a:r>
                <a:r>
                  <a:rPr lang="en-US" dirty="0"/>
                  <a:t> by Bartels-</a:t>
                </a:r>
                <a:r>
                  <a:rPr lang="en-US" dirty="0" err="1"/>
                  <a:t>Kwieciński</a:t>
                </a:r>
                <a:r>
                  <a:rPr lang="en-US" dirty="0"/>
                  <a:t>-</a:t>
                </a:r>
                <a:r>
                  <a:rPr lang="en-US" dirty="0" err="1"/>
                  <a:t>Praszałowicz</a:t>
                </a:r>
                <a:r>
                  <a:rPr lang="en-US" dirty="0"/>
                  <a:t> (</a:t>
                </a:r>
                <a:r>
                  <a:rPr lang="en-US" b="1" dirty="0"/>
                  <a:t>BKP</a:t>
                </a:r>
                <a:r>
                  <a:rPr lang="en-US" dirty="0"/>
                  <a:t>) equation</a:t>
                </a:r>
              </a:p>
            </p:txBody>
          </p:sp>
        </mc:Choice>
        <mc:Fallback xmlns="">
          <p:sp>
            <p:nvSpPr>
              <p:cNvPr id="22" name="pole tekstow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668" y="4133557"/>
                <a:ext cx="3633707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1007" t="-3289" b="-92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Łącznik prostoliniowy 24"/>
          <p:cNvCxnSpPr/>
          <p:nvPr/>
        </p:nvCxnSpPr>
        <p:spPr>
          <a:xfrm>
            <a:off x="179512" y="263691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e tekstowe 38"/>
          <p:cNvSpPr txBox="1"/>
          <p:nvPr/>
        </p:nvSpPr>
        <p:spPr>
          <a:xfrm>
            <a:off x="611560" y="5492965"/>
            <a:ext cx="3633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Observed experimentally in many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pole tekstowe 39"/>
              <p:cNvSpPr txBox="1"/>
              <p:nvPr/>
            </p:nvSpPr>
            <p:spPr>
              <a:xfrm>
                <a:off x="4932040" y="5310483"/>
                <a:ext cx="363370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l-PL" dirty="0"/>
                  <a:t>E</a:t>
                </a:r>
                <a:r>
                  <a:rPr lang="en-US" dirty="0" err="1"/>
                  <a:t>vidence</a:t>
                </a:r>
                <a:r>
                  <a:rPr lang="en-US" dirty="0"/>
                  <a:t> for existence</a:t>
                </a:r>
                <a:r>
                  <a:rPr lang="pl-PL" dirty="0"/>
                  <a:t> (</a:t>
                </a:r>
                <a:r>
                  <a:rPr lang="en-US" dirty="0"/>
                  <a:t>comparison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/>
                      </a:rPr>
                      <m:t>𝑝𝑝</m:t>
                    </m:r>
                  </m:oMath>
                </a14:m>
                <a:r>
                  <a:rPr lang="pl-PL" dirty="0"/>
                  <a:t> vs.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𝑝</m:t>
                    </m:r>
                    <m:acc>
                      <m:accPr>
                        <m:chr m:val="̅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pl-PL" dirty="0"/>
                  <a:t>)</a:t>
                </a:r>
                <a:r>
                  <a:rPr lang="en-US" dirty="0"/>
                  <a:t> </a:t>
                </a:r>
                <a:r>
                  <a:rPr lang="pl-PL" dirty="0"/>
                  <a:t>by TOTEM, </a:t>
                </a:r>
                <a:r>
                  <a:rPr lang="fr-FR" sz="1400" dirty="0"/>
                  <a:t>G. Antchev et al. </a:t>
                </a:r>
                <a:r>
                  <a:rPr lang="fr-FR" sz="1400" dirty="0" err="1"/>
                  <a:t>Eur.Phys.J.C</a:t>
                </a:r>
                <a:r>
                  <a:rPr lang="fr-FR" sz="1400" dirty="0"/>
                  <a:t> 80 (2020) 2, 91</a:t>
                </a:r>
                <a:r>
                  <a:rPr lang="pl-PL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40" name="pole tekstow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310483"/>
                <a:ext cx="3633707" cy="1200329"/>
              </a:xfrm>
              <a:prstGeom prst="rect">
                <a:avLst/>
              </a:prstGeom>
              <a:blipFill>
                <a:blip r:embed="rId10"/>
                <a:stretch>
                  <a:fillRect l="-1007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ostokąt 4"/>
          <p:cNvSpPr/>
          <p:nvPr/>
        </p:nvSpPr>
        <p:spPr>
          <a:xfrm>
            <a:off x="179512" y="67029"/>
            <a:ext cx="38601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latin typeface="CMR9"/>
              </a:rPr>
              <a:t>L. </a:t>
            </a:r>
            <a:r>
              <a:rPr lang="pl-PL" sz="1000" dirty="0" err="1">
                <a:latin typeface="CMR9"/>
              </a:rPr>
              <a:t>Lukaszuk</a:t>
            </a:r>
            <a:r>
              <a:rPr lang="pl-PL" sz="1000" dirty="0">
                <a:latin typeface="CMR9"/>
              </a:rPr>
              <a:t> and B. </a:t>
            </a:r>
            <a:r>
              <a:rPr lang="pl-PL" sz="1000" dirty="0" err="1">
                <a:latin typeface="CMR9"/>
              </a:rPr>
              <a:t>Nicolescu</a:t>
            </a:r>
            <a:r>
              <a:rPr lang="pl-PL" sz="1000" dirty="0">
                <a:latin typeface="CMR9"/>
              </a:rPr>
              <a:t>, </a:t>
            </a:r>
            <a:r>
              <a:rPr lang="pl-PL" sz="1000" dirty="0" err="1">
                <a:latin typeface="CMR9"/>
              </a:rPr>
              <a:t>Lett</a:t>
            </a:r>
            <a:r>
              <a:rPr lang="pl-PL" sz="1000" dirty="0">
                <a:latin typeface="CMR9"/>
              </a:rPr>
              <a:t>. </a:t>
            </a:r>
            <a:r>
              <a:rPr lang="pl-PL" sz="1000" dirty="0" err="1">
                <a:latin typeface="CMR9"/>
              </a:rPr>
              <a:t>Nuovo</a:t>
            </a:r>
            <a:r>
              <a:rPr lang="pl-PL" sz="1000" dirty="0">
                <a:latin typeface="CMR9"/>
              </a:rPr>
              <a:t> </a:t>
            </a:r>
            <a:r>
              <a:rPr lang="pl-PL" sz="1000" dirty="0" err="1">
                <a:latin typeface="CMR9"/>
              </a:rPr>
              <a:t>Cim</a:t>
            </a:r>
            <a:r>
              <a:rPr lang="pl-PL" sz="1000" dirty="0">
                <a:latin typeface="CMR9"/>
              </a:rPr>
              <a:t>. </a:t>
            </a:r>
            <a:r>
              <a:rPr lang="pl-PL" sz="1000" dirty="0">
                <a:latin typeface="CMBX9"/>
              </a:rPr>
              <a:t>8</a:t>
            </a:r>
            <a:r>
              <a:rPr lang="pl-PL" sz="1000" dirty="0">
                <a:latin typeface="CMR9"/>
              </a:rPr>
              <a:t>, 405 (1973)</a:t>
            </a:r>
            <a:endParaRPr lang="pl-PL" sz="1000" dirty="0"/>
          </a:p>
        </p:txBody>
      </p:sp>
      <p:sp>
        <p:nvSpPr>
          <p:cNvPr id="8" name="Prostokąt 7"/>
          <p:cNvSpPr/>
          <p:nvPr/>
        </p:nvSpPr>
        <p:spPr>
          <a:xfrm>
            <a:off x="3643542" y="76291"/>
            <a:ext cx="24865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>
                <a:latin typeface="CMR9"/>
              </a:rPr>
              <a:t>J. </a:t>
            </a:r>
            <a:r>
              <a:rPr lang="pl-PL" sz="1000" dirty="0" err="1">
                <a:latin typeface="CMR9"/>
              </a:rPr>
              <a:t>Bartels</a:t>
            </a:r>
            <a:r>
              <a:rPr lang="pl-PL" sz="1000" dirty="0">
                <a:latin typeface="CMR9"/>
              </a:rPr>
              <a:t>, </a:t>
            </a:r>
            <a:r>
              <a:rPr lang="pl-PL" sz="1000" dirty="0" err="1">
                <a:latin typeface="CMR9"/>
              </a:rPr>
              <a:t>Nucl</a:t>
            </a:r>
            <a:r>
              <a:rPr lang="pl-PL" sz="1000" dirty="0">
                <a:latin typeface="CMR9"/>
              </a:rPr>
              <a:t>. </a:t>
            </a:r>
            <a:r>
              <a:rPr lang="pl-PL" sz="1000" dirty="0" err="1">
                <a:latin typeface="CMR9"/>
              </a:rPr>
              <a:t>Phys</a:t>
            </a:r>
            <a:r>
              <a:rPr lang="pl-PL" sz="1000" dirty="0">
                <a:latin typeface="CMR9"/>
              </a:rPr>
              <a:t>. B </a:t>
            </a:r>
            <a:r>
              <a:rPr lang="pl-PL" sz="1000" dirty="0">
                <a:latin typeface="CMBX9"/>
              </a:rPr>
              <a:t>175</a:t>
            </a:r>
            <a:r>
              <a:rPr lang="pl-PL" sz="1000" dirty="0">
                <a:latin typeface="CMR9"/>
              </a:rPr>
              <a:t>, 365 (1980)</a:t>
            </a:r>
            <a:endParaRPr lang="pl-PL" sz="1000" dirty="0"/>
          </a:p>
        </p:txBody>
      </p:sp>
      <p:sp>
        <p:nvSpPr>
          <p:cNvPr id="10" name="Prostokąt 9"/>
          <p:cNvSpPr/>
          <p:nvPr/>
        </p:nvSpPr>
        <p:spPr>
          <a:xfrm>
            <a:off x="5868144" y="70656"/>
            <a:ext cx="3828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latin typeface="CMR9"/>
              </a:rPr>
              <a:t>J. </a:t>
            </a:r>
            <a:r>
              <a:rPr lang="pl-PL" sz="1000" dirty="0" err="1">
                <a:latin typeface="CMR9"/>
              </a:rPr>
              <a:t>Kwiecinski</a:t>
            </a:r>
            <a:r>
              <a:rPr lang="pl-PL" sz="1000" dirty="0">
                <a:latin typeface="CMR9"/>
              </a:rPr>
              <a:t> and M. </a:t>
            </a:r>
            <a:r>
              <a:rPr lang="pl-PL" sz="1000" dirty="0" err="1">
                <a:latin typeface="CMR9"/>
              </a:rPr>
              <a:t>Praszalowicz</a:t>
            </a:r>
            <a:r>
              <a:rPr lang="pl-PL" sz="1000" dirty="0">
                <a:latin typeface="CMR9"/>
              </a:rPr>
              <a:t>, </a:t>
            </a:r>
            <a:r>
              <a:rPr lang="pl-PL" sz="1000" dirty="0" err="1">
                <a:latin typeface="CMR9"/>
              </a:rPr>
              <a:t>Phys</a:t>
            </a:r>
            <a:r>
              <a:rPr lang="pl-PL" sz="1000" dirty="0">
                <a:latin typeface="CMR9"/>
              </a:rPr>
              <a:t>. </a:t>
            </a:r>
            <a:r>
              <a:rPr lang="pl-PL" sz="1000" dirty="0" err="1">
                <a:latin typeface="CMR9"/>
              </a:rPr>
              <a:t>Lett</a:t>
            </a:r>
            <a:r>
              <a:rPr lang="pl-PL" sz="1000" dirty="0">
                <a:latin typeface="CMR9"/>
              </a:rPr>
              <a:t>. </a:t>
            </a:r>
            <a:r>
              <a:rPr lang="pl-PL" sz="1000" dirty="0">
                <a:latin typeface="CMBX9"/>
              </a:rPr>
              <a:t>94B</a:t>
            </a:r>
            <a:r>
              <a:rPr lang="pl-PL" sz="1000" dirty="0">
                <a:latin typeface="CMR9"/>
              </a:rPr>
              <a:t>, 413 (1980)</a:t>
            </a:r>
            <a:endParaRPr lang="pl-PL" sz="1000" dirty="0"/>
          </a:p>
        </p:txBody>
      </p:sp>
      <p:sp>
        <p:nvSpPr>
          <p:cNvPr id="12" name="Prostokąt 11"/>
          <p:cNvSpPr/>
          <p:nvPr/>
        </p:nvSpPr>
        <p:spPr>
          <a:xfrm>
            <a:off x="1494363" y="353951"/>
            <a:ext cx="35821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MR9"/>
              </a:rPr>
              <a:t>R. A. </a:t>
            </a:r>
            <a:r>
              <a:rPr lang="en-US" sz="1000" dirty="0" err="1">
                <a:latin typeface="CMR9"/>
              </a:rPr>
              <a:t>Janik</a:t>
            </a:r>
            <a:r>
              <a:rPr lang="en-US" sz="1000" dirty="0">
                <a:latin typeface="CMR9"/>
              </a:rPr>
              <a:t> and J. </a:t>
            </a:r>
            <a:r>
              <a:rPr lang="en-US" sz="1000" dirty="0" err="1">
                <a:latin typeface="CMR9"/>
              </a:rPr>
              <a:t>Wosiek</a:t>
            </a:r>
            <a:r>
              <a:rPr lang="en-US" sz="1000" dirty="0">
                <a:latin typeface="CMR9"/>
              </a:rPr>
              <a:t>, Phys. Rev. </a:t>
            </a:r>
            <a:r>
              <a:rPr lang="en-US" sz="1000" dirty="0" err="1">
                <a:latin typeface="CMR9"/>
              </a:rPr>
              <a:t>Lett</a:t>
            </a:r>
            <a:r>
              <a:rPr lang="en-US" sz="1000" dirty="0">
                <a:latin typeface="CMR9"/>
              </a:rPr>
              <a:t>. </a:t>
            </a:r>
            <a:r>
              <a:rPr lang="en-US" sz="1000" dirty="0">
                <a:latin typeface="CMBX9"/>
              </a:rPr>
              <a:t>82</a:t>
            </a:r>
            <a:r>
              <a:rPr lang="en-US" sz="1000" dirty="0">
                <a:latin typeface="CMR9"/>
              </a:rPr>
              <a:t>, 1092 (1999)</a:t>
            </a:r>
            <a:endParaRPr lang="pl-PL" sz="1000" dirty="0"/>
          </a:p>
        </p:txBody>
      </p:sp>
      <p:sp>
        <p:nvSpPr>
          <p:cNvPr id="13" name="Prostokąt 12"/>
          <p:cNvSpPr/>
          <p:nvPr/>
        </p:nvSpPr>
        <p:spPr>
          <a:xfrm>
            <a:off x="4905745" y="318700"/>
            <a:ext cx="4230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latin typeface="CMR9"/>
              </a:rPr>
              <a:t>J. </a:t>
            </a:r>
            <a:r>
              <a:rPr lang="pl-PL" sz="1000" dirty="0" err="1">
                <a:latin typeface="CMR9"/>
              </a:rPr>
              <a:t>Bartels</a:t>
            </a:r>
            <a:r>
              <a:rPr lang="pl-PL" sz="1000" dirty="0">
                <a:latin typeface="CMR9"/>
              </a:rPr>
              <a:t>, L. N. </a:t>
            </a:r>
            <a:r>
              <a:rPr lang="pl-PL" sz="1000" dirty="0" err="1">
                <a:latin typeface="CMR9"/>
              </a:rPr>
              <a:t>Lipatov</a:t>
            </a:r>
            <a:r>
              <a:rPr lang="pl-PL" sz="1000" dirty="0">
                <a:latin typeface="CMR9"/>
              </a:rPr>
              <a:t> and G. P. </a:t>
            </a:r>
            <a:r>
              <a:rPr lang="pl-PL" sz="1000" dirty="0" err="1">
                <a:latin typeface="CMR9"/>
              </a:rPr>
              <a:t>Vacca</a:t>
            </a:r>
            <a:r>
              <a:rPr lang="pl-PL" sz="1000" dirty="0">
                <a:latin typeface="CMR9"/>
              </a:rPr>
              <a:t>, </a:t>
            </a:r>
            <a:r>
              <a:rPr lang="pl-PL" sz="1000" dirty="0" err="1">
                <a:latin typeface="CMR9"/>
              </a:rPr>
              <a:t>Phys</a:t>
            </a:r>
            <a:r>
              <a:rPr lang="pl-PL" sz="1000" dirty="0">
                <a:latin typeface="CMR9"/>
              </a:rPr>
              <a:t>. </a:t>
            </a:r>
            <a:r>
              <a:rPr lang="pl-PL" sz="1000" dirty="0" err="1">
                <a:latin typeface="CMR9"/>
              </a:rPr>
              <a:t>Lett</a:t>
            </a:r>
            <a:r>
              <a:rPr lang="pl-PL" sz="1000" dirty="0">
                <a:latin typeface="CMR9"/>
              </a:rPr>
              <a:t>. B </a:t>
            </a:r>
            <a:r>
              <a:rPr lang="pl-PL" sz="1000" dirty="0">
                <a:latin typeface="CMBX9"/>
              </a:rPr>
              <a:t>477</a:t>
            </a:r>
            <a:r>
              <a:rPr lang="pl-PL" sz="1000" dirty="0">
                <a:latin typeface="CMR9"/>
              </a:rPr>
              <a:t>, 178 (2000)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48676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6" grpId="0"/>
      <p:bldP spid="17" grpId="0"/>
      <p:bldP spid="18" grpId="0"/>
      <p:bldP spid="19" grpId="0"/>
      <p:bldP spid="20" grpId="0"/>
      <p:bldP spid="22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none" dirty="0" err="1"/>
              <a:t>Charmonia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77211" y="1412776"/>
                <a:ext cx="5092813" cy="576064"/>
              </a:xfrm>
            </p:spPr>
            <p:txBody>
              <a:bodyPr>
                <a:normAutofit/>
              </a:bodyPr>
              <a:lstStyle/>
              <a:p>
                <a:r>
                  <a:rPr lang="pl-PL" sz="2400" dirty="0"/>
                  <a:t>C</a:t>
                </a:r>
                <a:r>
                  <a:rPr lang="en-US" sz="2400" dirty="0" err="1"/>
                  <a:t>harmonia</a:t>
                </a:r>
                <a:r>
                  <a:rPr lang="pl-PL" sz="2400" dirty="0"/>
                  <a:t> 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/>
                  <a:t> states</a:t>
                </a: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211" y="1412776"/>
                <a:ext cx="5092813" cy="576064"/>
              </a:xfrm>
              <a:blipFill>
                <a:blip r:embed="rId2"/>
                <a:stretch>
                  <a:fillRect t="-7447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06246" y="6470704"/>
            <a:ext cx="730250" cy="274320"/>
          </a:xfrm>
        </p:spPr>
        <p:txBody>
          <a:bodyPr/>
          <a:lstStyle/>
          <a:p>
            <a:fld id="{251E22B0-AF81-4D8B-A8D4-42D48DDF33C3}" type="slidenum">
              <a:rPr lang="pl-PL" smtClean="0"/>
              <a:t>5</a:t>
            </a:fld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ymbol zastępczy zawartości 2"/>
              <p:cNvSpPr txBox="1">
                <a:spLocks/>
              </p:cNvSpPr>
              <p:nvPr/>
            </p:nvSpPr>
            <p:spPr>
              <a:xfrm>
                <a:off x="395535" y="4005064"/>
                <a:ext cx="7109037" cy="43204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2100" dirty="0"/>
                  <a:t>1) </a:t>
                </a:r>
                <a:r>
                  <a:rPr lang="en-US" sz="2100" dirty="0"/>
                  <a:t>charm mass is a hard scale</a:t>
                </a:r>
                <a:r>
                  <a:rPr lang="pl-PL" sz="21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1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pl-PL" sz="21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pl-PL" sz="2100" b="0" i="1" smtClean="0">
                        <a:latin typeface="Cambria Math"/>
                      </a:rPr>
                      <m:t>~1.3 </m:t>
                    </m:r>
                    <m:r>
                      <m:rPr>
                        <m:sty m:val="p"/>
                      </m:rPr>
                      <a:rPr lang="pl-PL" sz="2100" b="0" i="0" smtClean="0">
                        <a:latin typeface="Cambria Math"/>
                      </a:rPr>
                      <m:t>GeV</m:t>
                    </m:r>
                    <m:r>
                      <a:rPr lang="pl-PL" sz="2100" b="0" i="1" smtClean="0">
                        <a:latin typeface="Cambria Math"/>
                      </a:rPr>
                      <m:t>≫</m:t>
                    </m:r>
                    <m:sSub>
                      <m:sSubPr>
                        <m:ctrlPr>
                          <a:rPr lang="pl-PL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100" b="0" i="1" smtClean="0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pl-PL" sz="2100" b="0" i="1" smtClean="0">
                            <a:latin typeface="Cambria Math"/>
                          </a:rPr>
                          <m:t>𝑄𝐶𝐷</m:t>
                        </m:r>
                      </m:sub>
                    </m:sSub>
                  </m:oMath>
                </a14:m>
                <a:endParaRPr lang="pl-PL" sz="2100" dirty="0"/>
              </a:p>
            </p:txBody>
          </p:sp>
        </mc:Choice>
        <mc:Fallback xmlns="">
          <p:sp>
            <p:nvSpPr>
              <p:cNvPr id="7" name="Symbol zastępczy zawartości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4005064"/>
                <a:ext cx="7109037" cy="432048"/>
              </a:xfrm>
              <a:prstGeom prst="rect">
                <a:avLst/>
              </a:prstGeom>
              <a:blipFill>
                <a:blip r:embed="rId3"/>
                <a:stretch>
                  <a:fillRect l="-429" t="-9859" b="-2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39821" y="4571304"/>
            <a:ext cx="5145416" cy="47304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2) relatively easy to measure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79512" y="5178542"/>
            <a:ext cx="7109037" cy="57606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In </a:t>
            </a:r>
            <a:r>
              <a:rPr lang="pl-PL" sz="2400" dirty="0" err="1"/>
              <a:t>this</a:t>
            </a:r>
            <a:r>
              <a:rPr lang="pl-PL" sz="2400" dirty="0"/>
              <a:t> talk we </a:t>
            </a:r>
            <a:r>
              <a:rPr lang="pl-PL" sz="2400" dirty="0" err="1"/>
              <a:t>consider</a:t>
            </a:r>
            <a:r>
              <a:rPr lang="pl-PL" sz="2400" dirty="0"/>
              <a:t> 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rostokąt 14"/>
              <p:cNvSpPr/>
              <p:nvPr/>
            </p:nvSpPr>
            <p:spPr>
              <a:xfrm>
                <a:off x="702408" y="5658493"/>
                <a:ext cx="5705857" cy="1113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pl-PL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pl-PL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pl-PL" sz="21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pl-PL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pl-PL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l-PL" sz="2100" dirty="0">
                    <a:solidFill>
                      <a:schemeClr val="tx1"/>
                    </a:solidFill>
                  </a:rPr>
                  <a:t> </a:t>
                </a:r>
                <a:r>
                  <a:rPr lang="pl-PL" sz="2100" dirty="0" err="1">
                    <a:solidFill>
                      <a:schemeClr val="tx1"/>
                    </a:solidFill>
                  </a:rPr>
                  <a:t>scalar</a:t>
                </a:r>
                <a:r>
                  <a:rPr lang="pl-PL" sz="21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l-PL" sz="21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pl-PL" sz="21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l-PL" sz="2100" dirty="0"/>
                  <a:t> </a:t>
                </a:r>
                <a:r>
                  <a:rPr lang="pl-PL" sz="2100" dirty="0" err="1">
                    <a:solidFill>
                      <a:schemeClr val="tx1"/>
                    </a:solidFill>
                  </a:rPr>
                  <a:t>vector</a:t>
                </a:r>
                <a:r>
                  <a:rPr lang="pl-PL" sz="21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l-PL" sz="21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pl-PL" sz="21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pl-PL" sz="2100" dirty="0"/>
                  <a:t> </a:t>
                </a:r>
                <a:r>
                  <a:rPr lang="pl-PL" sz="2100" dirty="0">
                    <a:solidFill>
                      <a:schemeClr val="tx1"/>
                    </a:solidFill>
                  </a:rPr>
                  <a:t>tensor </a:t>
                </a:r>
                <a:endParaRPr lang="pl-PL" sz="21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pl-PL" sz="2100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pl-PL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pl-PL" sz="2100" dirty="0">
                    <a:solidFill>
                      <a:schemeClr val="tx1"/>
                    </a:solidFill>
                  </a:rPr>
                  <a:t>-</a:t>
                </a:r>
                <a:r>
                  <a:rPr lang="pl-PL" sz="2100" dirty="0" err="1">
                    <a:solidFill>
                      <a:schemeClr val="tx1"/>
                    </a:solidFill>
                  </a:rPr>
                  <a:t>wave</a:t>
                </a:r>
                <a:r>
                  <a:rPr lang="pl-PL" sz="2100" dirty="0">
                    <a:solidFill>
                      <a:schemeClr val="tx1"/>
                    </a:solidFill>
                  </a:rPr>
                  <a:t> </a:t>
                </a:r>
                <a:r>
                  <a:rPr lang="pl-PL" sz="2100" dirty="0" err="1">
                    <a:solidFill>
                      <a:schemeClr val="tx1"/>
                    </a:solidFill>
                  </a:rPr>
                  <a:t>meson</a:t>
                </a:r>
                <a:r>
                  <a:rPr lang="pl-PL" sz="2100" dirty="0">
                    <a:solidFill>
                      <a:schemeClr val="tx1"/>
                    </a:solidFill>
                  </a:rPr>
                  <a:t> </a:t>
                </a:r>
                <a:r>
                  <a:rPr lang="pl-PL" sz="21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1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1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pl-PL" sz="21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1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pl-PL" sz="21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sub>
                    </m:sSub>
                    <m:r>
                      <a:rPr lang="pl-PL" sz="2100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pl-PL" sz="2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2100" dirty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pl-PL" sz="2100" dirty="0">
                  <a:solidFill>
                    <a:srgbClr val="FF0000"/>
                  </a:solidFill>
                </a:endParaRPr>
              </a:p>
              <a:p>
                <a:endParaRPr lang="pl-PL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Prostoką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08" y="5658493"/>
                <a:ext cx="5705857" cy="1113895"/>
              </a:xfrm>
              <a:prstGeom prst="rect">
                <a:avLst/>
              </a:prstGeom>
              <a:blipFill>
                <a:blip r:embed="rId4"/>
                <a:stretch>
                  <a:fillRect t="-1093" r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a 18"/>
          <p:cNvGrpSpPr/>
          <p:nvPr/>
        </p:nvGrpSpPr>
        <p:grpSpPr>
          <a:xfrm>
            <a:off x="2104594" y="1877021"/>
            <a:ext cx="4320479" cy="1970646"/>
            <a:chOff x="1979712" y="2348880"/>
            <a:chExt cx="4737279" cy="2042654"/>
          </a:xfrm>
        </p:grpSpPr>
        <p:sp>
          <p:nvSpPr>
            <p:cNvPr id="5" name="Prostokąt 4"/>
            <p:cNvSpPr/>
            <p:nvPr/>
          </p:nvSpPr>
          <p:spPr>
            <a:xfrm>
              <a:off x="4644008" y="3284984"/>
              <a:ext cx="115212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59" t="37926" r="20682" b="25852"/>
            <a:stretch/>
          </p:blipFill>
          <p:spPr bwMode="auto">
            <a:xfrm>
              <a:off x="1979712" y="2420888"/>
              <a:ext cx="4737279" cy="1970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Prostokąt 10"/>
            <p:cNvSpPr/>
            <p:nvPr/>
          </p:nvSpPr>
          <p:spPr>
            <a:xfrm>
              <a:off x="5796136" y="2348880"/>
              <a:ext cx="310805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pole tekstowe 11"/>
                <p:cNvSpPr txBox="1"/>
                <p:nvPr/>
              </p:nvSpPr>
              <p:spPr>
                <a:xfrm>
                  <a:off x="5765513" y="2348880"/>
                  <a:ext cx="4451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oMath>
                    </m:oMathPara>
                  </a14:m>
                  <a:endParaRPr lang="pl-PL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pole tekstow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5513" y="2348880"/>
                  <a:ext cx="445185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Prostokąt 17"/>
            <p:cNvSpPr/>
            <p:nvPr/>
          </p:nvSpPr>
          <p:spPr>
            <a:xfrm>
              <a:off x="4644008" y="3284984"/>
              <a:ext cx="86409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2" name="pole tekstowe 21"/>
          <p:cNvSpPr txBox="1"/>
          <p:nvPr/>
        </p:nvSpPr>
        <p:spPr>
          <a:xfrm>
            <a:off x="5726905" y="6333813"/>
            <a:ext cx="246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Odderon-type</a:t>
            </a:r>
            <a:r>
              <a:rPr lang="pl-PL" dirty="0"/>
              <a:t>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rostokąt 13"/>
              <p:cNvSpPr/>
              <p:nvPr/>
            </p:nvSpPr>
            <p:spPr>
              <a:xfrm>
                <a:off x="2706622" y="1864001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4" name="Prostoką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622" y="1864001"/>
                <a:ext cx="36099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1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5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>
                <a:extLst>
                  <a:ext uri="{FF2B5EF4-FFF2-40B4-BE49-F238E27FC236}">
                    <a16:creationId xmlns:a16="http://schemas.microsoft.com/office/drawing/2014/main" id="{9B433213-62D6-C8D4-641F-99FEBB9043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1562470"/>
                <a:ext cx="8229600" cy="878642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sz="2100" dirty="0"/>
                  <a:t>From late 90’s theorists focus on exclusive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100" dirty="0"/>
                  <a:t> production as a evidence of </a:t>
                </a:r>
                <a:r>
                  <a:rPr lang="en-US" sz="2100" dirty="0" err="1"/>
                  <a:t>odderon</a:t>
                </a:r>
                <a:r>
                  <a:rPr lang="en-US" sz="2100" dirty="0"/>
                  <a:t> exchange.</a:t>
                </a:r>
              </a:p>
            </p:txBody>
          </p:sp>
        </mc:Choice>
        <mc:Fallback xmlns="">
          <p:sp>
            <p:nvSpPr>
              <p:cNvPr id="2" name="Symbol zastępczy zawartości 1">
                <a:extLst>
                  <a:ext uri="{FF2B5EF4-FFF2-40B4-BE49-F238E27FC236}">
                    <a16:creationId xmlns:a16="http://schemas.microsoft.com/office/drawing/2014/main" id="{9B433213-62D6-C8D4-641F-99FEBB9043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562470"/>
                <a:ext cx="8229600" cy="878642"/>
              </a:xfrm>
              <a:blipFill>
                <a:blip r:embed="rId2"/>
                <a:stretch>
                  <a:fillRect t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3D7EE87-1AAA-A785-7811-0165E1AB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2B0-AF81-4D8B-A8D4-42D48DDF33C3}" type="slidenum">
              <a:rPr lang="pl-PL" smtClean="0"/>
              <a:t>6</a:t>
            </a:fld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ytuł 3">
                <a:extLst>
                  <a:ext uri="{FF2B5EF4-FFF2-40B4-BE49-F238E27FC236}">
                    <a16:creationId xmlns:a16="http://schemas.microsoft.com/office/drawing/2014/main" id="{E378F08E-3A85-88E0-1157-679B853ACE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l-PL" dirty="0" err="1"/>
                  <a:t>Why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pl-PL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pl-PL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pl-PL" dirty="0"/>
                  <a:t>? </a:t>
                </a:r>
                <a:endParaRPr lang="en-US" dirty="0"/>
              </a:p>
            </p:txBody>
          </p:sp>
        </mc:Choice>
        <mc:Fallback xmlns="">
          <p:sp>
            <p:nvSpPr>
              <p:cNvPr id="4" name="Tytuł 3">
                <a:extLst>
                  <a:ext uri="{FF2B5EF4-FFF2-40B4-BE49-F238E27FC236}">
                    <a16:creationId xmlns:a16="http://schemas.microsoft.com/office/drawing/2014/main" id="{E378F08E-3A85-88E0-1157-679B853AC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E88E6CE4-AA8A-4787-EF42-26B43BA473A4}"/>
                  </a:ext>
                </a:extLst>
              </p:cNvPr>
              <p:cNvSpPr txBox="1"/>
              <p:nvPr/>
            </p:nvSpPr>
            <p:spPr>
              <a:xfrm>
                <a:off x="457200" y="2910587"/>
                <a:ext cx="386152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At HERA </a:t>
                </a:r>
                <a:r>
                  <a:rPr lang="en-US" sz="1800" dirty="0">
                    <a:solidFill>
                      <a:srgbClr val="FF0000"/>
                    </a:solidFill>
                  </a:rPr>
                  <a:t>no evidence</a:t>
                </a:r>
                <a:r>
                  <a:rPr lang="en-US" sz="1800" dirty="0"/>
                  <a:t> for exclusive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800" dirty="0"/>
                  <a:t> production was found</a:t>
                </a:r>
                <a:r>
                  <a:rPr lang="pl-PL" dirty="0"/>
                  <a:t>. It </a:t>
                </a:r>
                <a:r>
                  <a:rPr lang="pl-PL" dirty="0" err="1"/>
                  <a:t>is</a:t>
                </a:r>
                <a:r>
                  <a:rPr lang="pl-PL" dirty="0"/>
                  <a:t> hard to </a:t>
                </a:r>
                <a:r>
                  <a:rPr lang="pl-PL" dirty="0" err="1"/>
                  <a:t>measure</a:t>
                </a:r>
                <a:r>
                  <a:rPr lang="pl-PL" dirty="0"/>
                  <a:t>:</a:t>
                </a:r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E88E6CE4-AA8A-4787-EF42-26B43BA47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10587"/>
                <a:ext cx="3861521" cy="923330"/>
              </a:xfrm>
              <a:prstGeom prst="rect">
                <a:avLst/>
              </a:prstGeom>
              <a:blipFill>
                <a:blip r:embed="rId4"/>
                <a:stretch>
                  <a:fillRect l="-1264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e tekstowe 7">
            <a:extLst>
              <a:ext uri="{FF2B5EF4-FFF2-40B4-BE49-F238E27FC236}">
                <a16:creationId xmlns:a16="http://schemas.microsoft.com/office/drawing/2014/main" id="{7C3AF477-D415-0634-BDAF-B1AC4D108885}"/>
              </a:ext>
            </a:extLst>
          </p:cNvPr>
          <p:cNvSpPr txBox="1"/>
          <p:nvPr/>
        </p:nvSpPr>
        <p:spPr>
          <a:xfrm>
            <a:off x="3455368" y="2210279"/>
            <a:ext cx="5688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0" i="0" u="none" strike="noStrike" baseline="0" dirty="0">
                <a:latin typeface="CMR9"/>
              </a:rPr>
              <a:t>J. </a:t>
            </a:r>
            <a:r>
              <a:rPr lang="pl-PL" sz="1200" b="0" i="0" u="none" strike="noStrike" baseline="0" dirty="0" err="1">
                <a:latin typeface="CMR9"/>
              </a:rPr>
              <a:t>Czyzewski</a:t>
            </a:r>
            <a:r>
              <a:rPr lang="pl-PL" sz="1200" b="0" i="0" u="none" strike="noStrike" baseline="0" dirty="0">
                <a:latin typeface="CMR9"/>
              </a:rPr>
              <a:t>, J. </a:t>
            </a:r>
            <a:r>
              <a:rPr lang="pl-PL" sz="1200" b="0" i="0" u="none" strike="noStrike" baseline="0" dirty="0" err="1">
                <a:latin typeface="CMR9"/>
              </a:rPr>
              <a:t>Kwiecinski</a:t>
            </a:r>
            <a:r>
              <a:rPr lang="pl-PL" sz="1200" b="0" i="0" u="none" strike="noStrike" baseline="0" dirty="0">
                <a:latin typeface="CMR9"/>
              </a:rPr>
              <a:t>, L. Motyka, and M. </a:t>
            </a:r>
            <a:r>
              <a:rPr lang="pl-PL" sz="1200" b="0" i="0" u="none" strike="noStrike" baseline="0" dirty="0" err="1">
                <a:latin typeface="CMR9"/>
              </a:rPr>
              <a:t>Sadzikowski</a:t>
            </a:r>
            <a:r>
              <a:rPr lang="pl-PL" sz="1200" b="0" i="0" u="none" strike="noStrike" baseline="0" dirty="0">
                <a:latin typeface="CMR9"/>
              </a:rPr>
              <a:t>, </a:t>
            </a:r>
            <a:r>
              <a:rPr lang="en-US" sz="1200" b="0" i="0" u="none" strike="noStrike" baseline="0" dirty="0">
                <a:latin typeface="CMR9"/>
              </a:rPr>
              <a:t>Phys. Lett. B </a:t>
            </a:r>
            <a:r>
              <a:rPr lang="en-US" sz="1200" b="0" i="0" u="none" strike="noStrike" baseline="0" dirty="0">
                <a:latin typeface="CMBX9"/>
              </a:rPr>
              <a:t>398</a:t>
            </a:r>
            <a:r>
              <a:rPr lang="en-US" sz="1200" b="0" i="0" u="none" strike="noStrike" baseline="0" dirty="0">
                <a:latin typeface="CMR9"/>
              </a:rPr>
              <a:t>, 400 (1997),</a:t>
            </a:r>
            <a:endParaRPr lang="pl-PL" sz="1200" b="0" i="0" u="none" strike="noStrike" baseline="0" dirty="0">
              <a:latin typeface="CMR9"/>
            </a:endParaRPr>
          </a:p>
          <a:p>
            <a:r>
              <a:rPr lang="en-US" sz="1200" b="0" i="0" u="none" strike="noStrike" baseline="0" dirty="0">
                <a:latin typeface="CMR9"/>
              </a:rPr>
              <a:t>R. Engel, D. Y. Ivanov, R. Kirschner, and L. </a:t>
            </a:r>
            <a:r>
              <a:rPr lang="en-US" sz="1200" b="0" i="0" u="none" strike="noStrike" baseline="0" dirty="0" err="1">
                <a:latin typeface="CMR9"/>
              </a:rPr>
              <a:t>Szymanowski</a:t>
            </a:r>
            <a:r>
              <a:rPr lang="en-US" sz="1200" b="0" i="0" u="none" strike="noStrike" baseline="0" dirty="0">
                <a:latin typeface="CMR9"/>
              </a:rPr>
              <a:t>,</a:t>
            </a:r>
            <a:r>
              <a:rPr lang="pl-PL" sz="1200" dirty="0">
                <a:latin typeface="CMR9"/>
              </a:rPr>
              <a:t> </a:t>
            </a:r>
            <a:r>
              <a:rPr lang="fr-FR" sz="1200" b="0" i="0" u="none" strike="noStrike" baseline="0" dirty="0" err="1">
                <a:latin typeface="CMR9"/>
              </a:rPr>
              <a:t>Eur</a:t>
            </a:r>
            <a:r>
              <a:rPr lang="fr-FR" sz="1200" b="0" i="0" u="none" strike="noStrike" baseline="0" dirty="0">
                <a:latin typeface="CMR9"/>
              </a:rPr>
              <a:t>. Phys. J. C </a:t>
            </a:r>
            <a:r>
              <a:rPr lang="fr-FR" sz="1200" b="0" i="0" u="none" strike="noStrike" baseline="0" dirty="0">
                <a:latin typeface="CMBX9"/>
              </a:rPr>
              <a:t>4</a:t>
            </a:r>
            <a:r>
              <a:rPr lang="fr-FR" sz="1200" b="0" i="0" u="none" strike="noStrike" baseline="0" dirty="0">
                <a:latin typeface="CMR9"/>
              </a:rPr>
              <a:t>, 93 (1998)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628D4201-680B-8FDD-0D30-31A1608E0E0E}"/>
                  </a:ext>
                </a:extLst>
              </p:cNvPr>
              <p:cNvSpPr txBox="1"/>
              <p:nvPr/>
            </p:nvSpPr>
            <p:spPr>
              <a:xfrm>
                <a:off x="899592" y="4056902"/>
                <a:ext cx="2808312" cy="923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dirty="0"/>
                  <a:t>small </a:t>
                </a:r>
                <a:r>
                  <a:rPr lang="pl-PL" dirty="0" err="1"/>
                  <a:t>branching</a:t>
                </a:r>
                <a:r>
                  <a:rPr lang="pl-PL" dirty="0"/>
                  <a:t> ratio Br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pl-P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pl-PL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l-PL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pl-PL" sz="1800" dirty="0"/>
                  <a:t> &amp; feedown from </a:t>
                </a:r>
                <a14:m>
                  <m:oMath xmlns:m="http://schemas.openxmlformats.org/officeDocument/2006/math"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l-PL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pl-PL" sz="1800" dirty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628D4201-680B-8FDD-0D30-31A1608E0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56902"/>
                <a:ext cx="2808312" cy="923329"/>
              </a:xfrm>
              <a:prstGeom prst="rect">
                <a:avLst/>
              </a:prstGeom>
              <a:blipFill>
                <a:blip r:embed="rId5"/>
                <a:stretch>
                  <a:fillRect l="-1957" t="-3974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ole tekstowe 9">
            <a:extLst>
              <a:ext uri="{FF2B5EF4-FFF2-40B4-BE49-F238E27FC236}">
                <a16:creationId xmlns:a16="http://schemas.microsoft.com/office/drawing/2014/main" id="{9ADB1410-67B2-E624-3442-17AE7D6B5474}"/>
              </a:ext>
            </a:extLst>
          </p:cNvPr>
          <p:cNvSpPr txBox="1"/>
          <p:nvPr/>
        </p:nvSpPr>
        <p:spPr>
          <a:xfrm>
            <a:off x="457200" y="5375940"/>
            <a:ext cx="334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Last</a:t>
            </a:r>
            <a:r>
              <a:rPr lang="pl-PL" dirty="0"/>
              <a:t> </a:t>
            </a:r>
            <a:r>
              <a:rPr lang="pl-PL" dirty="0" err="1"/>
              <a:t>year</a:t>
            </a:r>
            <a:r>
              <a:rPr lang="pl-PL" dirty="0"/>
              <a:t> </a:t>
            </a:r>
            <a:r>
              <a:rPr lang="pl-PL" dirty="0" err="1"/>
              <a:t>results</a:t>
            </a:r>
            <a:r>
              <a:rPr lang="pl-PL" dirty="0"/>
              <a:t> from </a:t>
            </a:r>
            <a:r>
              <a:rPr lang="pl-PL" dirty="0" err="1"/>
              <a:t>GlueX</a:t>
            </a:r>
            <a:endParaRPr lang="en-US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0DFE436-6986-16D3-A7CD-1DFAC62F5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610" y="2765043"/>
            <a:ext cx="4511431" cy="403895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5862BD3-5C8B-706A-1130-37F603624C14}"/>
              </a:ext>
            </a:extLst>
          </p:cNvPr>
          <p:cNvSpPr txBox="1"/>
          <p:nvPr/>
        </p:nvSpPr>
        <p:spPr>
          <a:xfrm>
            <a:off x="323528" y="5980161"/>
            <a:ext cx="4029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L. </a:t>
            </a:r>
            <a:r>
              <a:rPr lang="en-US" sz="1200" dirty="0" err="1"/>
              <a:t>Pentchev</a:t>
            </a:r>
            <a:r>
              <a:rPr lang="en-US" sz="1200" dirty="0"/>
              <a:t> et al. (</a:t>
            </a:r>
            <a:r>
              <a:rPr lang="en-US" sz="1200" dirty="0" err="1"/>
              <a:t>GlueX</a:t>
            </a:r>
            <a:r>
              <a:rPr lang="en-US" sz="1200" dirty="0"/>
              <a:t>), Exclusive threshold J/</a:t>
            </a:r>
            <a:r>
              <a:rPr lang="el-GR" sz="1200" dirty="0"/>
              <a:t>ψ </a:t>
            </a:r>
            <a:r>
              <a:rPr lang="en-US" sz="1200" dirty="0"/>
              <a:t>photoproduction with </a:t>
            </a:r>
            <a:r>
              <a:rPr lang="en-US" sz="1200" dirty="0" err="1"/>
              <a:t>GlueX</a:t>
            </a:r>
            <a:r>
              <a:rPr lang="en-US" sz="1200" dirty="0"/>
              <a:t> (2023), presented at DIS2023</a:t>
            </a:r>
            <a:r>
              <a:rPr lang="pl-PL" sz="1200" dirty="0"/>
              <a:t>.</a:t>
            </a:r>
            <a:endParaRPr lang="en-US" sz="1200" dirty="0"/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B1892E44-4B4F-43D7-8E9F-12AA3BAA1188}"/>
              </a:ext>
            </a:extLst>
          </p:cNvPr>
          <p:cNvCxnSpPr>
            <a:stCxn id="10" idx="3"/>
          </p:cNvCxnSpPr>
          <p:nvPr/>
        </p:nvCxnSpPr>
        <p:spPr>
          <a:xfrm flipV="1">
            <a:off x="3801385" y="3910554"/>
            <a:ext cx="3218887" cy="1650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2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8" grpId="0"/>
      <p:bldP spid="7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D10677C0-FDA0-64EA-7245-4BF28A242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71" y="5291969"/>
            <a:ext cx="7788315" cy="7468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1A75F87-D1D2-C6A2-3E69-718E9BCE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" y="4351454"/>
            <a:ext cx="7635902" cy="807790"/>
          </a:xfrm>
          <a:prstGeom prst="rect">
            <a:avLst/>
          </a:prstGeom>
        </p:spPr>
      </p:pic>
      <p:grpSp>
        <p:nvGrpSpPr>
          <p:cNvPr id="42" name="Grupa 41"/>
          <p:cNvGrpSpPr/>
          <p:nvPr/>
        </p:nvGrpSpPr>
        <p:grpSpPr>
          <a:xfrm>
            <a:off x="1979712" y="1432692"/>
            <a:ext cx="4705041" cy="2327996"/>
            <a:chOff x="1979712" y="2348880"/>
            <a:chExt cx="4737279" cy="2042654"/>
          </a:xfrm>
        </p:grpSpPr>
        <p:sp>
          <p:nvSpPr>
            <p:cNvPr id="43" name="Prostokąt 42"/>
            <p:cNvSpPr/>
            <p:nvPr/>
          </p:nvSpPr>
          <p:spPr>
            <a:xfrm>
              <a:off x="4644008" y="3284984"/>
              <a:ext cx="115212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59" t="37926" r="20682" b="25852"/>
            <a:stretch/>
          </p:blipFill>
          <p:spPr bwMode="auto">
            <a:xfrm>
              <a:off x="1979712" y="2420888"/>
              <a:ext cx="4737279" cy="1970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Prostokąt 44"/>
            <p:cNvSpPr/>
            <p:nvPr/>
          </p:nvSpPr>
          <p:spPr>
            <a:xfrm>
              <a:off x="5796136" y="2348880"/>
              <a:ext cx="310805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pole tekstowe 45"/>
                <p:cNvSpPr txBox="1"/>
                <p:nvPr/>
              </p:nvSpPr>
              <p:spPr>
                <a:xfrm>
                  <a:off x="5765513" y="2348880"/>
                  <a:ext cx="617447" cy="3844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pl-PL" sz="2100" i="1">
                                <a:latin typeface="Cambria Math"/>
                              </a:rPr>
                              <m:t>𝑐</m:t>
                            </m:r>
                            <m:r>
                              <a:rPr lang="pl-PL" sz="21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oMath>
                    </m:oMathPara>
                  </a14:m>
                  <a:endParaRPr lang="pl-PL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pole tekstowe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5513" y="2348880"/>
                  <a:ext cx="617447" cy="384431"/>
                </a:xfrm>
                <a:prstGeom prst="rect">
                  <a:avLst/>
                </a:prstGeom>
                <a:blipFill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Prostokąt 46"/>
            <p:cNvSpPr/>
            <p:nvPr/>
          </p:nvSpPr>
          <p:spPr>
            <a:xfrm>
              <a:off x="4644008" y="3284984"/>
              <a:ext cx="86409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ytuł 1"/>
              <p:cNvSpPr>
                <a:spLocks noGrp="1"/>
              </p:cNvSpPr>
              <p:nvPr>
                <p:ph type="title"/>
              </p:nvPr>
            </p:nvSpPr>
            <p:spPr>
              <a:xfrm>
                <a:off x="641591" y="116632"/>
                <a:ext cx="7860818" cy="1499616"/>
              </a:xfrm>
            </p:spPr>
            <p:txBody>
              <a:bodyPr/>
              <a:lstStyle/>
              <a:p>
                <a:r>
                  <a:rPr lang="pl-PL" cap="none" dirty="0"/>
                  <a:t>Amplitude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l-PL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l-PL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l-PL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pl-PL" sz="4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pl-PL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2" name="Tytu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1591" y="116632"/>
                <a:ext cx="7860818" cy="1499616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47272" y="6125266"/>
            <a:ext cx="365760" cy="365125"/>
          </a:xfrm>
        </p:spPr>
        <p:txBody>
          <a:bodyPr/>
          <a:lstStyle/>
          <a:p>
            <a:fld id="{251E22B0-AF81-4D8B-A8D4-42D48DDF33C3}" type="slidenum">
              <a:rPr lang="pl-PL" smtClean="0"/>
              <a:t>7</a:t>
            </a:fld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2935846" y="1418130"/>
            <a:ext cx="720080" cy="1219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3163624" y="5239900"/>
            <a:ext cx="1099503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4920569" y="1600087"/>
            <a:ext cx="819182" cy="88880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4332232" y="5120586"/>
            <a:ext cx="745239" cy="8141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ole tekstowe 30"/>
          <p:cNvSpPr txBox="1"/>
          <p:nvPr/>
        </p:nvSpPr>
        <p:spPr>
          <a:xfrm>
            <a:off x="2205158" y="6253919"/>
            <a:ext cx="216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Photon</a:t>
            </a:r>
            <a:r>
              <a:rPr lang="pl-PL" dirty="0"/>
              <a:t> </a:t>
            </a:r>
            <a:r>
              <a:rPr lang="pl-PL" dirty="0" err="1"/>
              <a:t>wave</a:t>
            </a:r>
            <a:r>
              <a:rPr lang="pl-PL" dirty="0"/>
              <a:t> </a:t>
            </a:r>
            <a:r>
              <a:rPr lang="pl-PL" dirty="0" err="1"/>
              <a:t>function</a:t>
            </a:r>
            <a:endParaRPr lang="pl-PL" dirty="0"/>
          </a:p>
        </p:txBody>
      </p:sp>
      <p:cxnSp>
        <p:nvCxnSpPr>
          <p:cNvPr id="34" name="Łącznik prosty ze strzałką 33"/>
          <p:cNvCxnSpPr>
            <a:stCxn id="31" idx="0"/>
          </p:cNvCxnSpPr>
          <p:nvPr/>
        </p:nvCxnSpPr>
        <p:spPr>
          <a:xfrm flipV="1">
            <a:off x="3289237" y="5965667"/>
            <a:ext cx="292523" cy="288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5488172" y="6143225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Meson</a:t>
            </a:r>
            <a:r>
              <a:rPr lang="pl-PL" dirty="0"/>
              <a:t> </a:t>
            </a:r>
            <a:r>
              <a:rPr lang="pl-PL" dirty="0" err="1"/>
              <a:t>wave</a:t>
            </a:r>
            <a:r>
              <a:rPr lang="pl-PL" dirty="0"/>
              <a:t> </a:t>
            </a:r>
            <a:r>
              <a:rPr lang="pl-PL" dirty="0" err="1"/>
              <a:t>function</a:t>
            </a:r>
            <a:endParaRPr lang="pl-PL" dirty="0"/>
          </a:p>
        </p:txBody>
      </p:sp>
      <p:cxnSp>
        <p:nvCxnSpPr>
          <p:cNvPr id="37" name="Łącznik prosty ze strzałką 36"/>
          <p:cNvCxnSpPr/>
          <p:nvPr/>
        </p:nvCxnSpPr>
        <p:spPr>
          <a:xfrm flipH="1" flipV="1">
            <a:off x="5148186" y="5955649"/>
            <a:ext cx="363948" cy="213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cxnSpLocks/>
          </p:cNvCxnSpPr>
          <p:nvPr/>
        </p:nvCxnSpPr>
        <p:spPr>
          <a:xfrm flipH="1">
            <a:off x="5924510" y="3592816"/>
            <a:ext cx="1533012" cy="993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Prostokąt 40"/>
              <p:cNvSpPr/>
              <p:nvPr/>
            </p:nvSpPr>
            <p:spPr>
              <a:xfrm>
                <a:off x="2555776" y="1456432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1" name="Prostokąt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456432"/>
                <a:ext cx="3609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Prostokąt 48"/>
          <p:cNvSpPr/>
          <p:nvPr/>
        </p:nvSpPr>
        <p:spPr>
          <a:xfrm>
            <a:off x="7812360" y="5281596"/>
            <a:ext cx="216024" cy="16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Elipsa 52"/>
          <p:cNvSpPr/>
          <p:nvPr/>
        </p:nvSpPr>
        <p:spPr>
          <a:xfrm>
            <a:off x="3873673" y="1465745"/>
            <a:ext cx="1025792" cy="2586404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997917" y="4447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>
                <a:latin typeface="CMR9"/>
              </a:rPr>
              <a:t>H. Kowalski, L. Motyka and G. Watt, </a:t>
            </a:r>
            <a:r>
              <a:rPr lang="pl-PL" sz="1000" dirty="0" err="1">
                <a:latin typeface="CMR9"/>
              </a:rPr>
              <a:t>Phys</a:t>
            </a:r>
            <a:r>
              <a:rPr lang="pl-PL" sz="1000" dirty="0">
                <a:latin typeface="CMR9"/>
              </a:rPr>
              <a:t>. </a:t>
            </a:r>
            <a:r>
              <a:rPr lang="pl-PL" sz="1000" dirty="0" err="1">
                <a:latin typeface="CMR9"/>
              </a:rPr>
              <a:t>Rev</a:t>
            </a:r>
            <a:r>
              <a:rPr lang="pl-PL" sz="1000" dirty="0">
                <a:latin typeface="CMR9"/>
              </a:rPr>
              <a:t>. D </a:t>
            </a:r>
            <a:r>
              <a:rPr lang="pl-PL" sz="1000" dirty="0">
                <a:latin typeface="CMBX9"/>
              </a:rPr>
              <a:t>74</a:t>
            </a:r>
            <a:r>
              <a:rPr lang="pl-PL" sz="1000" dirty="0">
                <a:latin typeface="CMR9"/>
              </a:rPr>
              <a:t>, 074016 (2006)</a:t>
            </a:r>
            <a:endParaRPr lang="pl-PL" sz="10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F40E91D-D974-D9FE-B998-38DE0AB73323}"/>
              </a:ext>
            </a:extLst>
          </p:cNvPr>
          <p:cNvSpPr txBox="1"/>
          <p:nvPr/>
        </p:nvSpPr>
        <p:spPr>
          <a:xfrm>
            <a:off x="7640466" y="3268952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Odderon</a:t>
            </a:r>
            <a:r>
              <a:rPr lang="pl-PL" dirty="0"/>
              <a:t> </a:t>
            </a:r>
          </a:p>
          <a:p>
            <a:r>
              <a:rPr lang="pl-PL" dirty="0"/>
              <a:t>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6" grpId="0" animBg="1"/>
      <p:bldP spid="30" grpId="0" animBg="1"/>
      <p:bldP spid="31" grpId="0"/>
      <p:bldP spid="36" grpId="0"/>
      <p:bldP spid="53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1591" y="116632"/>
            <a:ext cx="7860818" cy="1499616"/>
          </a:xfrm>
        </p:spPr>
        <p:txBody>
          <a:bodyPr/>
          <a:lstStyle/>
          <a:p>
            <a:r>
              <a:rPr lang="en-US" cap="none" dirty="0"/>
              <a:t>Wave functions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47272" y="6125266"/>
            <a:ext cx="365760" cy="365125"/>
          </a:xfrm>
        </p:spPr>
        <p:txBody>
          <a:bodyPr/>
          <a:lstStyle/>
          <a:p>
            <a:fld id="{251E22B0-AF81-4D8B-A8D4-42D48DDF33C3}" type="slidenum">
              <a:rPr lang="en-US" smtClean="0"/>
              <a:t>8</a:t>
            </a:fld>
            <a:endParaRPr lang="en-US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395536" y="1646699"/>
            <a:ext cx="266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Photon wave function: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62A95BA-4052-0C74-3321-BFCB911A3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5" y="1465961"/>
            <a:ext cx="4309727" cy="66990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D81265B-7D13-51C5-117A-5039CE3BFF4D}"/>
              </a:ext>
            </a:extLst>
          </p:cNvPr>
          <p:cNvSpPr txBox="1"/>
          <p:nvPr/>
        </p:nvSpPr>
        <p:spPr>
          <a:xfrm>
            <a:off x="395536" y="2348880"/>
            <a:ext cx="266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Meson wave function (covariant):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61B4F01-5AB8-EBD3-E0B5-E0F980BAC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091" y="2348880"/>
            <a:ext cx="5197290" cy="69348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9A3A006-C5EE-FCCE-0149-1DE1EBC49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24" y="3485196"/>
            <a:ext cx="7064352" cy="103641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A250513-725E-205C-F2C9-55765BDB71DB}"/>
              </a:ext>
            </a:extLst>
          </p:cNvPr>
          <p:cNvSpPr txBox="1"/>
          <p:nvPr/>
        </p:nvSpPr>
        <p:spPr>
          <a:xfrm>
            <a:off x="467544" y="3161048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where: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14CCB056-D745-95DA-022F-2F4F03E4B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62" y="5288590"/>
            <a:ext cx="5858966" cy="12668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DE721716-DAA1-8031-A8FB-57C303CE8371}"/>
                  </a:ext>
                </a:extLst>
              </p:cNvPr>
              <p:cNvSpPr txBox="1"/>
              <p:nvPr/>
            </p:nvSpPr>
            <p:spPr>
              <a:xfrm>
                <a:off x="251520" y="4845754"/>
                <a:ext cx="6252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Final results for amplitudes (scalar quarkonium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</a:p>
            </p:txBody>
          </p:sp>
        </mc:Choice>
        <mc:Fallback xmlns="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DE721716-DAA1-8031-A8FB-57C303CE8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845754"/>
                <a:ext cx="6252289" cy="369332"/>
              </a:xfrm>
              <a:prstGeom prst="rect">
                <a:avLst/>
              </a:prstGeom>
              <a:blipFill>
                <a:blip r:embed="rId6"/>
                <a:stretch>
                  <a:fillRect l="-780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e tekstowe 18">
                <a:extLst>
                  <a:ext uri="{FF2B5EF4-FFF2-40B4-BE49-F238E27FC236}">
                    <a16:creationId xmlns:a16="http://schemas.microsoft.com/office/drawing/2014/main" id="{2B9CA50C-F53C-B694-2404-BF07ED57F513}"/>
                  </a:ext>
                </a:extLst>
              </p:cNvPr>
              <p:cNvSpPr txBox="1"/>
              <p:nvPr/>
            </p:nvSpPr>
            <p:spPr>
              <a:xfrm>
                <a:off x="6876256" y="5215086"/>
                <a:ext cx="22677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Similar expressions for </a:t>
                </a:r>
              </a:p>
              <a:p>
                <a:r>
                  <a:rPr lang="en-US" dirty="0"/>
                  <a:t>axial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tensor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pole tekstowe 18">
                <a:extLst>
                  <a:ext uri="{FF2B5EF4-FFF2-40B4-BE49-F238E27FC236}">
                    <a16:creationId xmlns:a16="http://schemas.microsoft.com/office/drawing/2014/main" id="{2B9CA50C-F53C-B694-2404-BF07ED57F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215086"/>
                <a:ext cx="2267744" cy="1200329"/>
              </a:xfrm>
              <a:prstGeom prst="rect">
                <a:avLst/>
              </a:prstGeom>
              <a:blipFill>
                <a:blip r:embed="rId7"/>
                <a:stretch>
                  <a:fillRect l="-2419" t="-2538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21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  <p:bldP spid="15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12EB126-F116-F9ED-3C00-26799E722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6" y="1294195"/>
            <a:ext cx="8229600" cy="1086472"/>
          </a:xfrm>
        </p:spPr>
        <p:txBody>
          <a:bodyPr>
            <a:normAutofit/>
          </a:bodyPr>
          <a:lstStyle/>
          <a:p>
            <a:r>
              <a:rPr lang="en-US" sz="1800" dirty="0"/>
              <a:t>Scalar part of meson w.f. needs to be modeled. We use: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C1317D5-40BF-2C1A-E149-9B9D8907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469" y="6312515"/>
            <a:ext cx="365760" cy="365125"/>
          </a:xfrm>
        </p:spPr>
        <p:txBody>
          <a:bodyPr/>
          <a:lstStyle/>
          <a:p>
            <a:fld id="{251E22B0-AF81-4D8B-A8D4-42D48DDF33C3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B06F29F-9618-178F-8472-60143E758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0" y="94625"/>
            <a:ext cx="8229600" cy="1143000"/>
          </a:xfrm>
        </p:spPr>
        <p:txBody>
          <a:bodyPr/>
          <a:lstStyle/>
          <a:p>
            <a:r>
              <a:rPr lang="en-US" dirty="0"/>
              <a:t>Boosted Gaussian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DC056BD-137A-D2BB-9BFD-43820FB72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14" y="1752683"/>
            <a:ext cx="6122771" cy="78754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220072" y="8137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CMR9"/>
              </a:rPr>
              <a:t>H. Kowalski, L. </a:t>
            </a:r>
            <a:r>
              <a:rPr lang="en-US" sz="1000" dirty="0" err="1">
                <a:latin typeface="CMR9"/>
              </a:rPr>
              <a:t>Motyka</a:t>
            </a:r>
            <a:r>
              <a:rPr lang="en-US" sz="1000" dirty="0">
                <a:latin typeface="CMR9"/>
              </a:rPr>
              <a:t> and G. Watt, Phys. Rev. D </a:t>
            </a:r>
            <a:r>
              <a:rPr lang="en-US" sz="1000" dirty="0">
                <a:latin typeface="CMBX9"/>
              </a:rPr>
              <a:t>74</a:t>
            </a:r>
            <a:r>
              <a:rPr lang="en-US" sz="1000" dirty="0">
                <a:latin typeface="CMR9"/>
              </a:rPr>
              <a:t>, 074016 (2006)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E466FF31-0B8A-6C3B-E675-C30BE050FBBC}"/>
                  </a:ext>
                </a:extLst>
              </p:cNvPr>
              <p:cNvSpPr txBox="1"/>
              <p:nvPr/>
            </p:nvSpPr>
            <p:spPr>
              <a:xfrm>
                <a:off x="190090" y="2873509"/>
                <a:ext cx="2953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Free parameters,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and</a:t>
                </a:r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E466FF31-0B8A-6C3B-E675-C30BE050F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90" y="2873509"/>
                <a:ext cx="2953244" cy="369332"/>
              </a:xfrm>
              <a:prstGeom prst="rect">
                <a:avLst/>
              </a:prstGeom>
              <a:blipFill>
                <a:blip r:embed="rId4"/>
                <a:stretch>
                  <a:fillRect l="-1649" t="-6557" r="-1031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az 9">
            <a:extLst>
              <a:ext uri="{FF2B5EF4-FFF2-40B4-BE49-F238E27FC236}">
                <a16:creationId xmlns:a16="http://schemas.microsoft.com/office/drawing/2014/main" id="{EB9E532E-AA8D-3983-D9FC-E9A5D0489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034" y="2838946"/>
            <a:ext cx="571550" cy="40389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7DEF102-CE07-F4F9-AA8E-3519267A706F}"/>
              </a:ext>
            </a:extLst>
          </p:cNvPr>
          <p:cNvSpPr txBox="1"/>
          <p:nvPr/>
        </p:nvSpPr>
        <p:spPr>
          <a:xfrm>
            <a:off x="3743298" y="2870751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obtained from: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6049FB1-E775-1040-EFCC-A3EAF1F26A8B}"/>
              </a:ext>
            </a:extLst>
          </p:cNvPr>
          <p:cNvSpPr txBox="1"/>
          <p:nvPr/>
        </p:nvSpPr>
        <p:spPr>
          <a:xfrm>
            <a:off x="190090" y="3437607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normalization condition: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97B10FD4-BAE0-8375-8A80-B7C1E853F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983" y="3473681"/>
            <a:ext cx="3444538" cy="72396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F8C68F0-ED2D-F128-A8D4-28F5AA55F1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820" y="4238569"/>
            <a:ext cx="4595818" cy="1269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E13B207D-B713-22B6-0CF2-4DBEFF20D692}"/>
                  </a:ext>
                </a:extLst>
              </p:cNvPr>
              <p:cNvSpPr txBox="1"/>
              <p:nvPr/>
            </p:nvSpPr>
            <p:spPr>
              <a:xfrm>
                <a:off x="225865" y="4596331"/>
                <a:ext cx="2103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2) decay into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en-US" dirty="0"/>
                  <a:t> :</a:t>
                </a:r>
              </a:p>
            </p:txBody>
          </p:sp>
        </mc:Choice>
        <mc:Fallback xmlns="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E13B207D-B713-22B6-0CF2-4DBEFF20D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65" y="4596331"/>
                <a:ext cx="2103268" cy="369332"/>
              </a:xfrm>
              <a:prstGeom prst="rect">
                <a:avLst/>
              </a:prstGeom>
              <a:blipFill>
                <a:blip r:embed="rId8"/>
                <a:stretch>
                  <a:fillRect l="-2319" t="-8197" r="-1739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EC1F03C-8FA3-AE9D-40F8-4FB306F60EE5}"/>
              </a:ext>
            </a:extLst>
          </p:cNvPr>
          <p:cNvSpPr txBox="1"/>
          <p:nvPr/>
        </p:nvSpPr>
        <p:spPr>
          <a:xfrm>
            <a:off x="323528" y="554801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Exception: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0B310E0-DD69-BD23-1B31-DE6B2FB2B3DF}"/>
              </a:ext>
            </a:extLst>
          </p:cNvPr>
          <p:cNvSpPr txBox="1"/>
          <p:nvPr/>
        </p:nvSpPr>
        <p:spPr>
          <a:xfrm>
            <a:off x="337724" y="5989350"/>
            <a:ext cx="86895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Landau-Yung theorem:  massive particle with spin 1 cannot decay into two real photons.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B582E61A-354B-9704-7C50-EB614098A675}"/>
                  </a:ext>
                </a:extLst>
              </p:cNvPr>
              <p:cNvSpPr txBox="1"/>
              <p:nvPr/>
            </p:nvSpPr>
            <p:spPr>
              <a:xfrm>
                <a:off x="1312463" y="5517232"/>
                <a:ext cx="142859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B582E61A-354B-9704-7C50-EB614098A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463" y="5517232"/>
                <a:ext cx="1428596" cy="430887"/>
              </a:xfrm>
              <a:prstGeom prst="rect">
                <a:avLst/>
              </a:prstGeom>
              <a:blipFill>
                <a:blip r:embed="rId9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6BDEE8A-AEF9-0E7B-FF96-9875C74E469E}"/>
              </a:ext>
            </a:extLst>
          </p:cNvPr>
          <p:cNvSpPr txBox="1"/>
          <p:nvPr/>
        </p:nvSpPr>
        <p:spPr>
          <a:xfrm>
            <a:off x="3282484" y="6530050"/>
            <a:ext cx="12859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We assume 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07A583A9-6F8E-E256-9D0F-AC26A013A4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5643" y="6488515"/>
            <a:ext cx="1348857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11" grpId="0"/>
      <p:bldP spid="12" grpId="0"/>
      <p:bldP spid="17" grpId="0"/>
      <p:bldP spid="18" grpId="0"/>
      <p:bldP spid="19" grpId="0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14937</TotalTime>
  <Words>1008</Words>
  <Application>Microsoft Office PowerPoint</Application>
  <PresentationFormat>Pokaz na ekranie (4:3)</PresentationFormat>
  <Paragraphs>152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34" baseType="lpstr">
      <vt:lpstr>AdvOT483a8203</vt:lpstr>
      <vt:lpstr>Arial</vt:lpstr>
      <vt:lpstr>Calibri</vt:lpstr>
      <vt:lpstr>Cambria Math</vt:lpstr>
      <vt:lpstr>CMBX9</vt:lpstr>
      <vt:lpstr>CMR9</vt:lpstr>
      <vt:lpstr>Lucida Sans Unicode</vt:lpstr>
      <vt:lpstr>Palatino Linotype</vt:lpstr>
      <vt:lpstr>Times New Roman</vt:lpstr>
      <vt:lpstr>Verdana</vt:lpstr>
      <vt:lpstr>Wingdings</vt:lpstr>
      <vt:lpstr>Wingdings 2</vt:lpstr>
      <vt:lpstr>Wingdings 3</vt:lpstr>
      <vt:lpstr>Hol</vt:lpstr>
      <vt:lpstr>EIC and the Odderon: exclusive productions of χ_cJ charmonia</vt:lpstr>
      <vt:lpstr>Exclusive meson electroproduction in ep scattering</vt:lpstr>
      <vt:lpstr>Exclusive meson production in γ^∗-p scattering</vt:lpstr>
      <vt:lpstr>Pomeron and Odderon</vt:lpstr>
      <vt:lpstr>Charmonia</vt:lpstr>
      <vt:lpstr>Why χ_cJ? </vt:lpstr>
      <vt:lpstr>Amplitude for γ^∗+p→p^′+χ_cJ</vt:lpstr>
      <vt:lpstr>Wave functions</vt:lpstr>
      <vt:lpstr>Boosted Gaussian</vt:lpstr>
      <vt:lpstr>Dipole distribution evolution</vt:lpstr>
      <vt:lpstr>Odderon evolution</vt:lpstr>
      <vt:lpstr>Backgroud</vt:lpstr>
      <vt:lpstr>Primakoff process </vt:lpstr>
      <vt:lpstr>Numerical results for EIC</vt:lpstr>
      <vt:lpstr>γ^∗+p→p^′+χ_cJ: momentum transfer dependence </vt:lpstr>
      <vt:lpstr>γ^∗+p→p^′+χ_cJ: energy dependence</vt:lpstr>
      <vt:lpstr>Electroproduction</vt:lpstr>
      <vt:lpstr>Electroproduction: number of events</vt:lpstr>
      <vt:lpstr>Summary</vt:lpstr>
      <vt:lpstr>Backup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Quantitave Study of Geometrical Scaling in Deep Inelastic Stattering at HERA</dc:title>
  <dc:creator>Tomek</dc:creator>
  <cp:lastModifiedBy>Tomasz Stebel</cp:lastModifiedBy>
  <cp:revision>786</cp:revision>
  <cp:lastPrinted>2024-09-11T07:52:37Z</cp:lastPrinted>
  <dcterms:created xsi:type="dcterms:W3CDTF">2012-11-18T17:14:39Z</dcterms:created>
  <dcterms:modified xsi:type="dcterms:W3CDTF">2024-09-11T07:54:14Z</dcterms:modified>
</cp:coreProperties>
</file>