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1" r:id="rId4"/>
    <p:sldId id="260" r:id="rId5"/>
    <p:sldId id="263" r:id="rId6"/>
    <p:sldId id="264"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3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endParaRPr lang="en-US"/>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a:p>
        </p:txBody>
      </p:sp>
      <p:sp>
        <p:nvSpPr>
          <p:cNvPr id="4" name="Symbol zastępczy daty 3"/>
          <p:cNvSpPr>
            <a:spLocks noGrp="1"/>
          </p:cNvSpPr>
          <p:nvPr>
            <p:ph type="dt" sz="half" idx="10"/>
          </p:nvPr>
        </p:nvSpPr>
        <p:spPr/>
        <p:txBody>
          <a:bodyPr/>
          <a:lstStyle/>
          <a:p>
            <a:fld id="{B6E4548E-52F3-49D0-BA57-A9BE78B50ACC}" type="datetimeFigureOut">
              <a:rPr lang="en-US" smtClean="0"/>
              <a:t>6/4/2024</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76585EA5-90FD-4795-8E90-1C41D632F90C}" type="slidenum">
              <a:rPr lang="en-US" smtClean="0"/>
              <a:t>‹#›</a:t>
            </a:fld>
            <a:endParaRPr lang="en-US"/>
          </a:p>
        </p:txBody>
      </p:sp>
    </p:spTree>
    <p:extLst>
      <p:ext uri="{BB962C8B-B14F-4D97-AF65-F5344CB8AC3E}">
        <p14:creationId xmlns:p14="http://schemas.microsoft.com/office/powerpoint/2010/main" val="1825918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en-US"/>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daty 3"/>
          <p:cNvSpPr>
            <a:spLocks noGrp="1"/>
          </p:cNvSpPr>
          <p:nvPr>
            <p:ph type="dt" sz="half" idx="10"/>
          </p:nvPr>
        </p:nvSpPr>
        <p:spPr/>
        <p:txBody>
          <a:bodyPr/>
          <a:lstStyle/>
          <a:p>
            <a:fld id="{B6E4548E-52F3-49D0-BA57-A9BE78B50ACC}" type="datetimeFigureOut">
              <a:rPr lang="en-US" smtClean="0"/>
              <a:t>6/4/2024</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76585EA5-90FD-4795-8E90-1C41D632F90C}" type="slidenum">
              <a:rPr lang="en-US" smtClean="0"/>
              <a:t>‹#›</a:t>
            </a:fld>
            <a:endParaRPr lang="en-US"/>
          </a:p>
        </p:txBody>
      </p:sp>
    </p:spTree>
    <p:extLst>
      <p:ext uri="{BB962C8B-B14F-4D97-AF65-F5344CB8AC3E}">
        <p14:creationId xmlns:p14="http://schemas.microsoft.com/office/powerpoint/2010/main" val="2610733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endParaRPr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daty 3"/>
          <p:cNvSpPr>
            <a:spLocks noGrp="1"/>
          </p:cNvSpPr>
          <p:nvPr>
            <p:ph type="dt" sz="half" idx="10"/>
          </p:nvPr>
        </p:nvSpPr>
        <p:spPr/>
        <p:txBody>
          <a:bodyPr/>
          <a:lstStyle/>
          <a:p>
            <a:fld id="{B6E4548E-52F3-49D0-BA57-A9BE78B50ACC}" type="datetimeFigureOut">
              <a:rPr lang="en-US" smtClean="0"/>
              <a:t>6/4/2024</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76585EA5-90FD-4795-8E90-1C41D632F90C}" type="slidenum">
              <a:rPr lang="en-US" smtClean="0"/>
              <a:t>‹#›</a:t>
            </a:fld>
            <a:endParaRPr lang="en-US"/>
          </a:p>
        </p:txBody>
      </p:sp>
    </p:spTree>
    <p:extLst>
      <p:ext uri="{BB962C8B-B14F-4D97-AF65-F5344CB8AC3E}">
        <p14:creationId xmlns:p14="http://schemas.microsoft.com/office/powerpoint/2010/main" val="377297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en-US"/>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daty 3"/>
          <p:cNvSpPr>
            <a:spLocks noGrp="1"/>
          </p:cNvSpPr>
          <p:nvPr>
            <p:ph type="dt" sz="half" idx="10"/>
          </p:nvPr>
        </p:nvSpPr>
        <p:spPr/>
        <p:txBody>
          <a:bodyPr/>
          <a:lstStyle/>
          <a:p>
            <a:fld id="{B6E4548E-52F3-49D0-BA57-A9BE78B50ACC}" type="datetimeFigureOut">
              <a:rPr lang="en-US" smtClean="0"/>
              <a:t>6/4/2024</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76585EA5-90FD-4795-8E90-1C41D632F90C}" type="slidenum">
              <a:rPr lang="en-US" smtClean="0"/>
              <a:t>‹#›</a:t>
            </a:fld>
            <a:endParaRPr lang="en-US"/>
          </a:p>
        </p:txBody>
      </p:sp>
    </p:spTree>
    <p:extLst>
      <p:ext uri="{BB962C8B-B14F-4D97-AF65-F5344CB8AC3E}">
        <p14:creationId xmlns:p14="http://schemas.microsoft.com/office/powerpoint/2010/main" val="2409809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endParaRPr lang="en-US"/>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B6E4548E-52F3-49D0-BA57-A9BE78B50ACC}" type="datetimeFigureOut">
              <a:rPr lang="en-US" smtClean="0"/>
              <a:t>6/4/2024</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76585EA5-90FD-4795-8E90-1C41D632F90C}" type="slidenum">
              <a:rPr lang="en-US" smtClean="0"/>
              <a:t>‹#›</a:t>
            </a:fld>
            <a:endParaRPr lang="en-US"/>
          </a:p>
        </p:txBody>
      </p:sp>
    </p:spTree>
    <p:extLst>
      <p:ext uri="{BB962C8B-B14F-4D97-AF65-F5344CB8AC3E}">
        <p14:creationId xmlns:p14="http://schemas.microsoft.com/office/powerpoint/2010/main" val="936439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en-US"/>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Symbol zastępczy daty 4"/>
          <p:cNvSpPr>
            <a:spLocks noGrp="1"/>
          </p:cNvSpPr>
          <p:nvPr>
            <p:ph type="dt" sz="half" idx="10"/>
          </p:nvPr>
        </p:nvSpPr>
        <p:spPr/>
        <p:txBody>
          <a:bodyPr/>
          <a:lstStyle/>
          <a:p>
            <a:fld id="{B6E4548E-52F3-49D0-BA57-A9BE78B50ACC}" type="datetimeFigureOut">
              <a:rPr lang="en-US" smtClean="0"/>
              <a:t>6/4/2024</a:t>
            </a:fld>
            <a:endParaRPr lang="en-US"/>
          </a:p>
        </p:txBody>
      </p:sp>
      <p:sp>
        <p:nvSpPr>
          <p:cNvPr id="6" name="Symbol zastępczy stopki 5"/>
          <p:cNvSpPr>
            <a:spLocks noGrp="1"/>
          </p:cNvSpPr>
          <p:nvPr>
            <p:ph type="ftr" sz="quarter" idx="11"/>
          </p:nvPr>
        </p:nvSpPr>
        <p:spPr/>
        <p:txBody>
          <a:bodyPr/>
          <a:lstStyle/>
          <a:p>
            <a:endParaRPr lang="en-US"/>
          </a:p>
        </p:txBody>
      </p:sp>
      <p:sp>
        <p:nvSpPr>
          <p:cNvPr id="7" name="Symbol zastępczy numeru slajdu 6"/>
          <p:cNvSpPr>
            <a:spLocks noGrp="1"/>
          </p:cNvSpPr>
          <p:nvPr>
            <p:ph type="sldNum" sz="quarter" idx="12"/>
          </p:nvPr>
        </p:nvSpPr>
        <p:spPr/>
        <p:txBody>
          <a:bodyPr/>
          <a:lstStyle/>
          <a:p>
            <a:fld id="{76585EA5-90FD-4795-8E90-1C41D632F90C}" type="slidenum">
              <a:rPr lang="en-US" smtClean="0"/>
              <a:t>‹#›</a:t>
            </a:fld>
            <a:endParaRPr lang="en-US"/>
          </a:p>
        </p:txBody>
      </p:sp>
    </p:spTree>
    <p:extLst>
      <p:ext uri="{BB962C8B-B14F-4D97-AF65-F5344CB8AC3E}">
        <p14:creationId xmlns:p14="http://schemas.microsoft.com/office/powerpoint/2010/main" val="484893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endParaRPr lang="en-US"/>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7" name="Symbol zastępczy daty 6"/>
          <p:cNvSpPr>
            <a:spLocks noGrp="1"/>
          </p:cNvSpPr>
          <p:nvPr>
            <p:ph type="dt" sz="half" idx="10"/>
          </p:nvPr>
        </p:nvSpPr>
        <p:spPr/>
        <p:txBody>
          <a:bodyPr/>
          <a:lstStyle/>
          <a:p>
            <a:fld id="{B6E4548E-52F3-49D0-BA57-A9BE78B50ACC}" type="datetimeFigureOut">
              <a:rPr lang="en-US" smtClean="0"/>
              <a:t>6/4/2024</a:t>
            </a:fld>
            <a:endParaRPr lang="en-US"/>
          </a:p>
        </p:txBody>
      </p:sp>
      <p:sp>
        <p:nvSpPr>
          <p:cNvPr id="8" name="Symbol zastępczy stopki 7"/>
          <p:cNvSpPr>
            <a:spLocks noGrp="1"/>
          </p:cNvSpPr>
          <p:nvPr>
            <p:ph type="ftr" sz="quarter" idx="11"/>
          </p:nvPr>
        </p:nvSpPr>
        <p:spPr/>
        <p:txBody>
          <a:bodyPr/>
          <a:lstStyle/>
          <a:p>
            <a:endParaRPr lang="en-US"/>
          </a:p>
        </p:txBody>
      </p:sp>
      <p:sp>
        <p:nvSpPr>
          <p:cNvPr id="9" name="Symbol zastępczy numeru slajdu 8"/>
          <p:cNvSpPr>
            <a:spLocks noGrp="1"/>
          </p:cNvSpPr>
          <p:nvPr>
            <p:ph type="sldNum" sz="quarter" idx="12"/>
          </p:nvPr>
        </p:nvSpPr>
        <p:spPr/>
        <p:txBody>
          <a:bodyPr/>
          <a:lstStyle/>
          <a:p>
            <a:fld id="{76585EA5-90FD-4795-8E90-1C41D632F90C}" type="slidenum">
              <a:rPr lang="en-US" smtClean="0"/>
              <a:t>‹#›</a:t>
            </a:fld>
            <a:endParaRPr lang="en-US"/>
          </a:p>
        </p:txBody>
      </p:sp>
    </p:spTree>
    <p:extLst>
      <p:ext uri="{BB962C8B-B14F-4D97-AF65-F5344CB8AC3E}">
        <p14:creationId xmlns:p14="http://schemas.microsoft.com/office/powerpoint/2010/main" val="1897427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en-US"/>
          </a:p>
        </p:txBody>
      </p:sp>
      <p:sp>
        <p:nvSpPr>
          <p:cNvPr id="3" name="Symbol zastępczy daty 2"/>
          <p:cNvSpPr>
            <a:spLocks noGrp="1"/>
          </p:cNvSpPr>
          <p:nvPr>
            <p:ph type="dt" sz="half" idx="10"/>
          </p:nvPr>
        </p:nvSpPr>
        <p:spPr/>
        <p:txBody>
          <a:bodyPr/>
          <a:lstStyle/>
          <a:p>
            <a:fld id="{B6E4548E-52F3-49D0-BA57-A9BE78B50ACC}" type="datetimeFigureOut">
              <a:rPr lang="en-US" smtClean="0"/>
              <a:t>6/4/2024</a:t>
            </a:fld>
            <a:endParaRPr lang="en-US"/>
          </a:p>
        </p:txBody>
      </p:sp>
      <p:sp>
        <p:nvSpPr>
          <p:cNvPr id="4" name="Symbol zastępczy stopki 3"/>
          <p:cNvSpPr>
            <a:spLocks noGrp="1"/>
          </p:cNvSpPr>
          <p:nvPr>
            <p:ph type="ftr" sz="quarter" idx="11"/>
          </p:nvPr>
        </p:nvSpPr>
        <p:spPr/>
        <p:txBody>
          <a:bodyPr/>
          <a:lstStyle/>
          <a:p>
            <a:endParaRPr lang="en-US"/>
          </a:p>
        </p:txBody>
      </p:sp>
      <p:sp>
        <p:nvSpPr>
          <p:cNvPr id="5" name="Symbol zastępczy numeru slajdu 4"/>
          <p:cNvSpPr>
            <a:spLocks noGrp="1"/>
          </p:cNvSpPr>
          <p:nvPr>
            <p:ph type="sldNum" sz="quarter" idx="12"/>
          </p:nvPr>
        </p:nvSpPr>
        <p:spPr/>
        <p:txBody>
          <a:bodyPr/>
          <a:lstStyle/>
          <a:p>
            <a:fld id="{76585EA5-90FD-4795-8E90-1C41D632F90C}" type="slidenum">
              <a:rPr lang="en-US" smtClean="0"/>
              <a:t>‹#›</a:t>
            </a:fld>
            <a:endParaRPr lang="en-US"/>
          </a:p>
        </p:txBody>
      </p:sp>
    </p:spTree>
    <p:extLst>
      <p:ext uri="{BB962C8B-B14F-4D97-AF65-F5344CB8AC3E}">
        <p14:creationId xmlns:p14="http://schemas.microsoft.com/office/powerpoint/2010/main" val="2153182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B6E4548E-52F3-49D0-BA57-A9BE78B50ACC}" type="datetimeFigureOut">
              <a:rPr lang="en-US" smtClean="0"/>
              <a:t>6/4/2024</a:t>
            </a:fld>
            <a:endParaRPr lang="en-US"/>
          </a:p>
        </p:txBody>
      </p:sp>
      <p:sp>
        <p:nvSpPr>
          <p:cNvPr id="3" name="Symbol zastępczy stopki 2"/>
          <p:cNvSpPr>
            <a:spLocks noGrp="1"/>
          </p:cNvSpPr>
          <p:nvPr>
            <p:ph type="ftr" sz="quarter" idx="11"/>
          </p:nvPr>
        </p:nvSpPr>
        <p:spPr/>
        <p:txBody>
          <a:bodyPr/>
          <a:lstStyle/>
          <a:p>
            <a:endParaRPr lang="en-US"/>
          </a:p>
        </p:txBody>
      </p:sp>
      <p:sp>
        <p:nvSpPr>
          <p:cNvPr id="4" name="Symbol zastępczy numeru slajdu 3"/>
          <p:cNvSpPr>
            <a:spLocks noGrp="1"/>
          </p:cNvSpPr>
          <p:nvPr>
            <p:ph type="sldNum" sz="quarter" idx="12"/>
          </p:nvPr>
        </p:nvSpPr>
        <p:spPr/>
        <p:txBody>
          <a:bodyPr/>
          <a:lstStyle/>
          <a:p>
            <a:fld id="{76585EA5-90FD-4795-8E90-1C41D632F90C}" type="slidenum">
              <a:rPr lang="en-US" smtClean="0"/>
              <a:t>‹#›</a:t>
            </a:fld>
            <a:endParaRPr lang="en-US"/>
          </a:p>
        </p:txBody>
      </p:sp>
    </p:spTree>
    <p:extLst>
      <p:ext uri="{BB962C8B-B14F-4D97-AF65-F5344CB8AC3E}">
        <p14:creationId xmlns:p14="http://schemas.microsoft.com/office/powerpoint/2010/main" val="1254795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endParaRPr lang="en-US"/>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B6E4548E-52F3-49D0-BA57-A9BE78B50ACC}" type="datetimeFigureOut">
              <a:rPr lang="en-US" smtClean="0"/>
              <a:t>6/4/2024</a:t>
            </a:fld>
            <a:endParaRPr lang="en-US"/>
          </a:p>
        </p:txBody>
      </p:sp>
      <p:sp>
        <p:nvSpPr>
          <p:cNvPr id="6" name="Symbol zastępczy stopki 5"/>
          <p:cNvSpPr>
            <a:spLocks noGrp="1"/>
          </p:cNvSpPr>
          <p:nvPr>
            <p:ph type="ftr" sz="quarter" idx="11"/>
          </p:nvPr>
        </p:nvSpPr>
        <p:spPr/>
        <p:txBody>
          <a:bodyPr/>
          <a:lstStyle/>
          <a:p>
            <a:endParaRPr lang="en-US"/>
          </a:p>
        </p:txBody>
      </p:sp>
      <p:sp>
        <p:nvSpPr>
          <p:cNvPr id="7" name="Symbol zastępczy numeru slajdu 6"/>
          <p:cNvSpPr>
            <a:spLocks noGrp="1"/>
          </p:cNvSpPr>
          <p:nvPr>
            <p:ph type="sldNum" sz="quarter" idx="12"/>
          </p:nvPr>
        </p:nvSpPr>
        <p:spPr/>
        <p:txBody>
          <a:bodyPr/>
          <a:lstStyle/>
          <a:p>
            <a:fld id="{76585EA5-90FD-4795-8E90-1C41D632F90C}" type="slidenum">
              <a:rPr lang="en-US" smtClean="0"/>
              <a:t>‹#›</a:t>
            </a:fld>
            <a:endParaRPr lang="en-US"/>
          </a:p>
        </p:txBody>
      </p:sp>
    </p:spTree>
    <p:extLst>
      <p:ext uri="{BB962C8B-B14F-4D97-AF65-F5344CB8AC3E}">
        <p14:creationId xmlns:p14="http://schemas.microsoft.com/office/powerpoint/2010/main" val="3090052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endParaRPr lang="en-US"/>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B6E4548E-52F3-49D0-BA57-A9BE78B50ACC}" type="datetimeFigureOut">
              <a:rPr lang="en-US" smtClean="0"/>
              <a:t>6/4/2024</a:t>
            </a:fld>
            <a:endParaRPr lang="en-US"/>
          </a:p>
        </p:txBody>
      </p:sp>
      <p:sp>
        <p:nvSpPr>
          <p:cNvPr id="6" name="Symbol zastępczy stopki 5"/>
          <p:cNvSpPr>
            <a:spLocks noGrp="1"/>
          </p:cNvSpPr>
          <p:nvPr>
            <p:ph type="ftr" sz="quarter" idx="11"/>
          </p:nvPr>
        </p:nvSpPr>
        <p:spPr/>
        <p:txBody>
          <a:bodyPr/>
          <a:lstStyle/>
          <a:p>
            <a:endParaRPr lang="en-US"/>
          </a:p>
        </p:txBody>
      </p:sp>
      <p:sp>
        <p:nvSpPr>
          <p:cNvPr id="7" name="Symbol zastępczy numeru slajdu 6"/>
          <p:cNvSpPr>
            <a:spLocks noGrp="1"/>
          </p:cNvSpPr>
          <p:nvPr>
            <p:ph type="sldNum" sz="quarter" idx="12"/>
          </p:nvPr>
        </p:nvSpPr>
        <p:spPr/>
        <p:txBody>
          <a:bodyPr/>
          <a:lstStyle/>
          <a:p>
            <a:fld id="{76585EA5-90FD-4795-8E90-1C41D632F90C}" type="slidenum">
              <a:rPr lang="en-US" smtClean="0"/>
              <a:t>‹#›</a:t>
            </a:fld>
            <a:endParaRPr lang="en-US"/>
          </a:p>
        </p:txBody>
      </p:sp>
    </p:spTree>
    <p:extLst>
      <p:ext uri="{BB962C8B-B14F-4D97-AF65-F5344CB8AC3E}">
        <p14:creationId xmlns:p14="http://schemas.microsoft.com/office/powerpoint/2010/main" val="1356867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89000"/>
          </a:schemeClr>
        </a:solid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a:t>
            </a:r>
            <a:endParaRPr lang="en-US"/>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E4548E-52F3-49D0-BA57-A9BE78B50ACC}" type="datetimeFigureOut">
              <a:rPr lang="en-US" smtClean="0"/>
              <a:t>6/4/2024</a:t>
            </a:fld>
            <a:endParaRPr lang="en-US"/>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585EA5-90FD-4795-8E90-1C41D632F90C}" type="slidenum">
              <a:rPr lang="en-US" smtClean="0"/>
              <a:t>‹#›</a:t>
            </a:fld>
            <a:endParaRPr lang="en-US"/>
          </a:p>
        </p:txBody>
      </p:sp>
    </p:spTree>
    <p:extLst>
      <p:ext uri="{BB962C8B-B14F-4D97-AF65-F5344CB8AC3E}">
        <p14:creationId xmlns:p14="http://schemas.microsoft.com/office/powerpoint/2010/main" val="393523932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ytuł 1"/>
          <p:cNvSpPr>
            <a:spLocks noGrp="1"/>
          </p:cNvSpPr>
          <p:nvPr>
            <p:ph type="title"/>
          </p:nvPr>
        </p:nvSpPr>
        <p:spPr/>
        <p:txBody>
          <a:bodyPr/>
          <a:lstStyle/>
          <a:p>
            <a:r>
              <a:rPr lang="pl-PL" dirty="0"/>
              <a:t>ENVIRA 2025</a:t>
            </a:r>
            <a:endParaRPr lang="en-US" dirty="0"/>
          </a:p>
        </p:txBody>
      </p:sp>
      <p:sp>
        <p:nvSpPr>
          <p:cNvPr id="4" name="Podtytuł 2"/>
          <p:cNvSpPr txBox="1">
            <a:spLocks/>
          </p:cNvSpPr>
          <p:nvPr/>
        </p:nvSpPr>
        <p:spPr>
          <a:xfrm>
            <a:off x="1371600" y="3886200"/>
            <a:ext cx="6400800" cy="17526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pl-PL" dirty="0" err="1">
                <a:solidFill>
                  <a:schemeClr val="tx1">
                    <a:lumMod val="95000"/>
                  </a:schemeClr>
                </a:solidFill>
              </a:rPr>
              <a:t>Krakow</a:t>
            </a:r>
            <a:r>
              <a:rPr lang="pl-PL" dirty="0">
                <a:solidFill>
                  <a:schemeClr val="tx1">
                    <a:lumMod val="95000"/>
                  </a:schemeClr>
                </a:solidFill>
              </a:rPr>
              <a:t>, Poland</a:t>
            </a:r>
          </a:p>
          <a:p>
            <a:pPr marL="0" indent="0" algn="ctr">
              <a:buNone/>
            </a:pPr>
            <a:r>
              <a:rPr lang="pl-PL" dirty="0">
                <a:solidFill>
                  <a:schemeClr val="tx1">
                    <a:lumMod val="95000"/>
                  </a:schemeClr>
                </a:solidFill>
              </a:rPr>
              <a:t>Radisson Park-Inn Hotel </a:t>
            </a:r>
          </a:p>
          <a:p>
            <a:pPr marL="0" indent="0" algn="ctr">
              <a:buNone/>
            </a:pPr>
            <a:r>
              <a:rPr lang="pl-PL" dirty="0">
                <a:solidFill>
                  <a:schemeClr val="tx1">
                    <a:lumMod val="95000"/>
                  </a:schemeClr>
                </a:solidFill>
              </a:rPr>
              <a:t>14-19.09. 2025</a:t>
            </a:r>
            <a:endParaRPr lang="en-US" dirty="0">
              <a:solidFill>
                <a:schemeClr val="tx1">
                  <a:lumMod val="95000"/>
                </a:schemeClr>
              </a:solidFill>
            </a:endParaRPr>
          </a:p>
        </p:txBody>
      </p:sp>
    </p:spTree>
    <p:extLst>
      <p:ext uri="{BB962C8B-B14F-4D97-AF65-F5344CB8AC3E}">
        <p14:creationId xmlns:p14="http://schemas.microsoft.com/office/powerpoint/2010/main" val="761994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838542" y="894148"/>
            <a:ext cx="6807201" cy="5105401"/>
          </a:xfrm>
          <a:prstGeom prst="rect">
            <a:avLst/>
          </a:prstGeom>
        </p:spPr>
      </p:pic>
      <p:sp>
        <p:nvSpPr>
          <p:cNvPr id="2" name="Tytuł 1"/>
          <p:cNvSpPr>
            <a:spLocks noGrp="1"/>
          </p:cNvSpPr>
          <p:nvPr>
            <p:ph type="title"/>
          </p:nvPr>
        </p:nvSpPr>
        <p:spPr>
          <a:xfrm>
            <a:off x="4572000" y="43247"/>
            <a:ext cx="4572000" cy="6807202"/>
          </a:xfrm>
          <a:solidFill>
            <a:schemeClr val="accent1">
              <a:lumMod val="50000"/>
            </a:schemeClr>
          </a:solidFill>
        </p:spPr>
        <p:txBody>
          <a:bodyPr>
            <a:normAutofit/>
          </a:bodyPr>
          <a:lstStyle/>
          <a:p>
            <a:pPr algn="l"/>
            <a:r>
              <a:rPr lang="pl-PL" sz="3600" b="1" dirty="0"/>
              <a:t>Kraków:</a:t>
            </a:r>
            <a:br>
              <a:rPr lang="pl-PL" sz="3600" b="1" dirty="0"/>
            </a:br>
            <a:br>
              <a:rPr lang="pl-PL" sz="2000" dirty="0"/>
            </a:br>
            <a:r>
              <a:rPr lang="pl-PL" sz="2000" dirty="0" err="1"/>
              <a:t>Former</a:t>
            </a:r>
            <a:r>
              <a:rPr lang="pl-PL" sz="2000" dirty="0"/>
              <a:t> </a:t>
            </a:r>
            <a:r>
              <a:rPr lang="pl-PL" sz="2000" dirty="0" err="1"/>
              <a:t>capitol</a:t>
            </a:r>
            <a:r>
              <a:rPr lang="pl-PL" sz="2000" dirty="0"/>
              <a:t> of Poland,</a:t>
            </a:r>
            <a:br>
              <a:rPr lang="pl-PL" sz="2000" dirty="0"/>
            </a:br>
            <a:br>
              <a:rPr lang="pl-PL" sz="2000" dirty="0"/>
            </a:br>
            <a:r>
              <a:rPr lang="pl-PL" sz="2000" dirty="0"/>
              <a:t> ~800 000 </a:t>
            </a:r>
            <a:r>
              <a:rPr lang="pl-PL" sz="2000" dirty="0" err="1"/>
              <a:t>inhabitants</a:t>
            </a:r>
            <a:br>
              <a:rPr lang="pl-PL" sz="2000" dirty="0"/>
            </a:br>
            <a:br>
              <a:rPr lang="pl-PL" sz="2000" dirty="0"/>
            </a:br>
            <a:r>
              <a:rPr lang="pl-PL" sz="2000" dirty="0" err="1"/>
              <a:t>Academic</a:t>
            </a:r>
            <a:r>
              <a:rPr lang="pl-PL" sz="2000" dirty="0"/>
              <a:t> </a:t>
            </a:r>
            <a:r>
              <a:rPr lang="pl-PL" sz="2000" dirty="0" err="1"/>
              <a:t>center</a:t>
            </a:r>
            <a:r>
              <a:rPr lang="pl-PL" sz="2000" dirty="0"/>
              <a:t>: </a:t>
            </a:r>
            <a:br>
              <a:rPr lang="pl-PL" sz="2000" dirty="0"/>
            </a:br>
            <a:r>
              <a:rPr lang="pl-PL" sz="2000" dirty="0"/>
              <a:t> The </a:t>
            </a:r>
            <a:r>
              <a:rPr lang="pl-PL" sz="2000" dirty="0" err="1"/>
              <a:t>Jagiellonian</a:t>
            </a:r>
            <a:r>
              <a:rPr lang="pl-PL" sz="2000" dirty="0"/>
              <a:t> University (659 </a:t>
            </a:r>
            <a:r>
              <a:rPr lang="pl-PL" sz="2000" dirty="0" err="1"/>
              <a:t>years</a:t>
            </a:r>
            <a:r>
              <a:rPr lang="pl-PL" sz="2000" dirty="0"/>
              <a:t> </a:t>
            </a:r>
            <a:r>
              <a:rPr lang="pl-PL" sz="2000" dirty="0" err="1"/>
              <a:t>old</a:t>
            </a:r>
            <a:r>
              <a:rPr lang="pl-PL" sz="2000" dirty="0"/>
              <a:t> </a:t>
            </a:r>
            <a:r>
              <a:rPr lang="pl-PL" sz="2000" dirty="0" err="1"/>
              <a:t>university</a:t>
            </a:r>
            <a:r>
              <a:rPr lang="pl-PL" sz="2000" dirty="0"/>
              <a:t>, </a:t>
            </a:r>
            <a:r>
              <a:rPr lang="pl-PL" sz="2000" dirty="0" err="1"/>
              <a:t>Copenicus</a:t>
            </a:r>
            <a:r>
              <a:rPr lang="pl-PL" sz="2000" dirty="0"/>
              <a:t>, …) + 22 </a:t>
            </a:r>
            <a:r>
              <a:rPr lang="pl-PL" sz="2000" dirty="0" err="1"/>
              <a:t>other</a:t>
            </a:r>
            <a:r>
              <a:rPr lang="pl-PL" sz="2000" dirty="0"/>
              <a:t> </a:t>
            </a:r>
            <a:r>
              <a:rPr lang="pl-PL" sz="2000" dirty="0" err="1"/>
              <a:t>universities</a:t>
            </a:r>
            <a:br>
              <a:rPr lang="pl-PL" sz="2000" dirty="0"/>
            </a:br>
            <a:br>
              <a:rPr lang="en-US" sz="2000" dirty="0"/>
            </a:br>
            <a:r>
              <a:rPr lang="pl-PL" sz="2000" dirty="0" err="1"/>
              <a:t>Mediveal</a:t>
            </a:r>
            <a:r>
              <a:rPr lang="pl-PL" sz="2000" dirty="0"/>
              <a:t> </a:t>
            </a:r>
            <a:r>
              <a:rPr lang="pl-PL" sz="2000" dirty="0" err="1"/>
              <a:t>old</a:t>
            </a:r>
            <a:r>
              <a:rPr lang="pl-PL" sz="2000" dirty="0"/>
              <a:t> </a:t>
            </a:r>
            <a:r>
              <a:rPr lang="pl-PL" sz="2000" dirty="0" err="1"/>
              <a:t>town</a:t>
            </a:r>
            <a:r>
              <a:rPr lang="pl-PL" sz="2000" dirty="0"/>
              <a:t>, </a:t>
            </a:r>
            <a:br>
              <a:rPr lang="pl-PL" sz="2000" dirty="0"/>
            </a:br>
            <a:r>
              <a:rPr lang="pl-PL" sz="2000" dirty="0"/>
              <a:t>the </a:t>
            </a:r>
            <a:r>
              <a:rPr lang="pl-PL" sz="2000" dirty="0" err="1"/>
              <a:t>center</a:t>
            </a:r>
            <a:r>
              <a:rPr lang="pl-PL" sz="2000" dirty="0"/>
              <a:t> </a:t>
            </a:r>
            <a:r>
              <a:rPr lang="pl-PL" sz="2000" dirty="0" err="1"/>
              <a:t>full</a:t>
            </a:r>
            <a:r>
              <a:rPr lang="pl-PL" sz="2000" dirty="0"/>
              <a:t> of </a:t>
            </a:r>
            <a:r>
              <a:rPr lang="pl-PL" sz="2000" dirty="0" err="1"/>
              <a:t>monuments</a:t>
            </a:r>
            <a:r>
              <a:rPr lang="pl-PL" sz="2000" dirty="0"/>
              <a:t> – </a:t>
            </a:r>
            <a:r>
              <a:rPr lang="pl-PL" sz="2000" dirty="0" err="1"/>
              <a:t>since</a:t>
            </a:r>
            <a:r>
              <a:rPr lang="pl-PL" sz="2000" dirty="0"/>
              <a:t> 1978 on UNESCO </a:t>
            </a:r>
            <a:r>
              <a:rPr lang="pl-PL" sz="2000" dirty="0" err="1"/>
              <a:t>world</a:t>
            </a:r>
            <a:r>
              <a:rPr lang="pl-PL" sz="2000" dirty="0"/>
              <a:t> </a:t>
            </a:r>
            <a:r>
              <a:rPr lang="pl-PL" sz="2000" dirty="0" err="1"/>
              <a:t>heritage</a:t>
            </a:r>
            <a:r>
              <a:rPr lang="pl-PL" sz="2000" dirty="0"/>
              <a:t> list, </a:t>
            </a:r>
            <a:br>
              <a:rPr lang="pl-PL" sz="2000" dirty="0"/>
            </a:br>
            <a:r>
              <a:rPr lang="pl-PL" sz="2000" dirty="0"/>
              <a:t>the </a:t>
            </a:r>
            <a:r>
              <a:rPr lang="pl-PL" sz="2000" dirty="0" err="1"/>
              <a:t>biggest</a:t>
            </a:r>
            <a:r>
              <a:rPr lang="pl-PL" sz="2000" dirty="0"/>
              <a:t> </a:t>
            </a:r>
            <a:r>
              <a:rPr lang="pl-PL" sz="2000" dirty="0" err="1"/>
              <a:t>european</a:t>
            </a:r>
            <a:r>
              <a:rPr lang="pl-PL" sz="2000" dirty="0"/>
              <a:t> </a:t>
            </a:r>
            <a:r>
              <a:rPr lang="pl-PL" sz="2000" dirty="0" err="1"/>
              <a:t>old</a:t>
            </a:r>
            <a:r>
              <a:rPr lang="pl-PL" sz="2000" dirty="0"/>
              <a:t> </a:t>
            </a:r>
            <a:r>
              <a:rPr lang="pl-PL" sz="2000" dirty="0" err="1"/>
              <a:t>town</a:t>
            </a:r>
            <a:r>
              <a:rPr lang="pl-PL" sz="2000" dirty="0"/>
              <a:t> market place (~200x200 m), </a:t>
            </a:r>
            <a:br>
              <a:rPr lang="pl-PL" sz="2000" dirty="0"/>
            </a:br>
            <a:r>
              <a:rPr lang="pl-PL" sz="2000" dirty="0"/>
              <a:t>107  </a:t>
            </a:r>
            <a:r>
              <a:rPr lang="pl-PL" sz="2000" dirty="0" err="1"/>
              <a:t>churches</a:t>
            </a:r>
            <a:r>
              <a:rPr lang="pl-PL" sz="2000" dirty="0"/>
              <a:t> (!)…</a:t>
            </a:r>
            <a:br>
              <a:rPr lang="pl-PL" sz="2000" dirty="0"/>
            </a:br>
            <a:r>
              <a:rPr lang="pl-PL" sz="2000" dirty="0"/>
              <a:t>….</a:t>
            </a:r>
            <a:br>
              <a:rPr lang="pl-PL" sz="2000" dirty="0"/>
            </a:br>
            <a:br>
              <a:rPr lang="pl-PL" sz="2000" dirty="0"/>
            </a:br>
            <a:endParaRPr lang="en-US" sz="2000" dirty="0"/>
          </a:p>
        </p:txBody>
      </p:sp>
    </p:spTree>
    <p:extLst>
      <p:ext uri="{BB962C8B-B14F-4D97-AF65-F5344CB8AC3E}">
        <p14:creationId xmlns:p14="http://schemas.microsoft.com/office/powerpoint/2010/main" val="1939258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098800" y="812803"/>
            <a:ext cx="6908799" cy="5181600"/>
          </a:xfrm>
          <a:prstGeom prst="rect">
            <a:avLst/>
          </a:prstGeom>
        </p:spPr>
      </p:pic>
      <p:sp>
        <p:nvSpPr>
          <p:cNvPr id="4" name="Prostokąt 3"/>
          <p:cNvSpPr/>
          <p:nvPr/>
        </p:nvSpPr>
        <p:spPr>
          <a:xfrm>
            <a:off x="0" y="838200"/>
            <a:ext cx="3962399" cy="4154984"/>
          </a:xfrm>
          <a:prstGeom prst="rect">
            <a:avLst/>
          </a:prstGeom>
        </p:spPr>
        <p:txBody>
          <a:bodyPr wrap="square">
            <a:spAutoFit/>
          </a:bodyPr>
          <a:lstStyle/>
          <a:p>
            <a:r>
              <a:rPr lang="pl-PL" sz="2400" dirty="0" err="1"/>
              <a:t>Royal</a:t>
            </a:r>
            <a:r>
              <a:rPr lang="pl-PL" sz="2400" dirty="0"/>
              <a:t> </a:t>
            </a:r>
            <a:r>
              <a:rPr lang="pl-PL" sz="2400" dirty="0" err="1"/>
              <a:t>Castle</a:t>
            </a:r>
            <a:r>
              <a:rPr lang="pl-PL" sz="2400" dirty="0"/>
              <a:t> and </a:t>
            </a:r>
          </a:p>
          <a:p>
            <a:r>
              <a:rPr lang="pl-PL" sz="2400" dirty="0" err="1"/>
              <a:t>Royal</a:t>
            </a:r>
            <a:r>
              <a:rPr lang="pl-PL" sz="2400" dirty="0"/>
              <a:t> Cathedra on Wawel </a:t>
            </a:r>
            <a:r>
              <a:rPr lang="pl-PL" sz="2400" dirty="0" err="1"/>
              <a:t>hill</a:t>
            </a:r>
            <a:r>
              <a:rPr lang="pl-PL" sz="2400" dirty="0"/>
              <a:t>,</a:t>
            </a:r>
            <a:br>
              <a:rPr lang="pl-PL" sz="2400" dirty="0"/>
            </a:br>
            <a:endParaRPr lang="pl-PL" sz="2400" dirty="0"/>
          </a:p>
          <a:p>
            <a:r>
              <a:rPr lang="pl-PL" sz="2400" dirty="0" err="1"/>
              <a:t>Fameous</a:t>
            </a:r>
            <a:r>
              <a:rPr lang="pl-PL" sz="2400" dirty="0"/>
              <a:t> </a:t>
            </a:r>
            <a:r>
              <a:rPr lang="pl-PL" sz="2400" dirty="0" err="1"/>
              <a:t>Jewish</a:t>
            </a:r>
            <a:r>
              <a:rPr lang="pl-PL" sz="2400" dirty="0"/>
              <a:t> </a:t>
            </a:r>
            <a:r>
              <a:rPr lang="pl-PL" sz="2400" dirty="0" err="1"/>
              <a:t>district</a:t>
            </a:r>
            <a:r>
              <a:rPr lang="pl-PL" sz="2400" dirty="0"/>
              <a:t> Kazimierz (</a:t>
            </a:r>
            <a:r>
              <a:rPr lang="pl-PL" sz="2400" dirty="0" err="1"/>
              <a:t>since</a:t>
            </a:r>
            <a:r>
              <a:rPr lang="pl-PL" sz="2400" dirty="0"/>
              <a:t> XIV </a:t>
            </a:r>
            <a:r>
              <a:rPr lang="pl-PL" sz="2400" dirty="0" err="1"/>
              <a:t>century</a:t>
            </a:r>
            <a:r>
              <a:rPr lang="pl-PL" sz="2400" dirty="0"/>
              <a:t>)</a:t>
            </a:r>
          </a:p>
          <a:p>
            <a:br>
              <a:rPr lang="pl-PL" sz="2400" dirty="0"/>
            </a:br>
            <a:r>
              <a:rPr lang="pl-PL" sz="2400" dirty="0" err="1"/>
              <a:t>Mediveal</a:t>
            </a:r>
            <a:r>
              <a:rPr lang="pl-PL" sz="2400" dirty="0"/>
              <a:t> salt </a:t>
            </a:r>
            <a:r>
              <a:rPr lang="pl-PL" sz="2400" dirty="0" err="1"/>
              <a:t>mines</a:t>
            </a:r>
            <a:r>
              <a:rPr lang="pl-PL" sz="2400" dirty="0"/>
              <a:t> </a:t>
            </a:r>
            <a:r>
              <a:rPr lang="pl-PL" sz="2400" dirty="0" err="1"/>
              <a:t>around</a:t>
            </a:r>
            <a:r>
              <a:rPr lang="pl-PL" sz="2400" dirty="0"/>
              <a:t> (Wieliczka, Bochnia)</a:t>
            </a:r>
          </a:p>
          <a:p>
            <a:endParaRPr lang="pl-PL" sz="2400" dirty="0"/>
          </a:p>
          <a:p>
            <a:r>
              <a:rPr lang="pl-PL" sz="2400" dirty="0"/>
              <a:t>….</a:t>
            </a:r>
            <a:br>
              <a:rPr lang="pl-PL" sz="2400" dirty="0"/>
            </a:br>
            <a:endParaRPr lang="en-US" sz="2400" dirty="0"/>
          </a:p>
        </p:txBody>
      </p:sp>
    </p:spTree>
    <p:extLst>
      <p:ext uri="{BB962C8B-B14F-4D97-AF65-F5344CB8AC3E}">
        <p14:creationId xmlns:p14="http://schemas.microsoft.com/office/powerpoint/2010/main" val="1600115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400" y="274638"/>
            <a:ext cx="3849203" cy="3001962"/>
          </a:xfrm>
        </p:spPr>
        <p:txBody>
          <a:bodyPr/>
          <a:lstStyle/>
          <a:p>
            <a:r>
              <a:rPr lang="pl-PL" dirty="0"/>
              <a:t>~ 5 </a:t>
            </a:r>
            <a:r>
              <a:rPr lang="pl-PL" dirty="0" err="1"/>
              <a:t>Million</a:t>
            </a:r>
            <a:r>
              <a:rPr lang="pl-PL" dirty="0"/>
              <a:t>  </a:t>
            </a:r>
            <a:r>
              <a:rPr lang="pl-PL" dirty="0" err="1"/>
              <a:t>tourists</a:t>
            </a:r>
            <a:r>
              <a:rPr lang="pl-PL" dirty="0"/>
              <a:t> a </a:t>
            </a:r>
            <a:r>
              <a:rPr lang="pl-PL" dirty="0" err="1"/>
              <a:t>year</a:t>
            </a:r>
            <a:br>
              <a:rPr lang="pl-PL" dirty="0"/>
            </a:br>
            <a:r>
              <a:rPr lang="pl-PL" dirty="0"/>
              <a:t>(</a:t>
            </a:r>
            <a:r>
              <a:rPr lang="pl-PL" dirty="0" err="1"/>
              <a:t>Hotels</a:t>
            </a:r>
            <a:r>
              <a:rPr lang="pl-PL" dirty="0"/>
              <a:t>, </a:t>
            </a:r>
            <a:r>
              <a:rPr lang="pl-PL" dirty="0" err="1"/>
              <a:t>restaurants</a:t>
            </a:r>
            <a:r>
              <a:rPr lang="pl-PL" dirty="0"/>
              <a:t>…)</a:t>
            </a:r>
            <a:endParaRPr lang="en-US" dirty="0"/>
          </a:p>
        </p:txBody>
      </p:sp>
      <p:pic>
        <p:nvPicPr>
          <p:cNvPr id="6" name="Obraz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29000"/>
            <a:ext cx="4572000" cy="3429000"/>
          </a:xfrm>
          <a:prstGeom prst="rect">
            <a:avLst/>
          </a:prstGeom>
        </p:spPr>
      </p:pic>
      <p:pic>
        <p:nvPicPr>
          <p:cNvPr id="9" name="Obraz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1603" y="0"/>
            <a:ext cx="5142397" cy="6858001"/>
          </a:xfrm>
          <a:prstGeom prst="rect">
            <a:avLst/>
          </a:prstGeom>
        </p:spPr>
      </p:pic>
    </p:spTree>
    <p:extLst>
      <p:ext uri="{BB962C8B-B14F-4D97-AF65-F5344CB8AC3E}">
        <p14:creationId xmlns:p14="http://schemas.microsoft.com/office/powerpoint/2010/main" val="2817648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en-US"/>
          </a:p>
        </p:txBody>
      </p:sp>
      <p:sp>
        <p:nvSpPr>
          <p:cNvPr id="4" name="Tytuł 1"/>
          <p:cNvSpPr txBox="1">
            <a:spLocks/>
          </p:cNvSpPr>
          <p:nvPr/>
        </p:nvSpPr>
        <p:spPr>
          <a:xfrm>
            <a:off x="4419600" y="43247"/>
            <a:ext cx="4724400" cy="6807202"/>
          </a:xfrm>
          <a:prstGeom prst="rect">
            <a:avLst/>
          </a:prstGeom>
          <a:solidFill>
            <a:schemeClr val="accent1">
              <a:lumMod val="50000"/>
            </a:schemeClr>
          </a:solidFill>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3600" b="1" dirty="0"/>
              <a:t>Kraków </a:t>
            </a:r>
            <a:r>
              <a:rPr lang="pl-PL" sz="3600" b="1" dirty="0" err="1"/>
              <a:t>is</a:t>
            </a:r>
            <a:r>
              <a:rPr lang="pl-PL" sz="3600" b="1" dirty="0"/>
              <a:t> not far </a:t>
            </a:r>
            <a:r>
              <a:rPr lang="pl-PL" sz="3600" b="1" dirty="0" err="1"/>
              <a:t>away</a:t>
            </a:r>
            <a:r>
              <a:rPr lang="pl-PL" sz="3600" b="1" dirty="0"/>
              <a:t>!</a:t>
            </a:r>
            <a:br>
              <a:rPr lang="pl-PL" sz="2000" dirty="0"/>
            </a:br>
            <a:r>
              <a:rPr lang="pl-PL" sz="2300" dirty="0"/>
              <a:t>The </a:t>
            </a:r>
            <a:r>
              <a:rPr lang="pl-PL" sz="2300" dirty="0" err="1"/>
              <a:t>second</a:t>
            </a:r>
            <a:r>
              <a:rPr lang="pl-PL" sz="2300" dirty="0"/>
              <a:t> </a:t>
            </a:r>
            <a:r>
              <a:rPr lang="pl-PL" sz="2300" dirty="0" err="1"/>
              <a:t>biggest</a:t>
            </a:r>
            <a:r>
              <a:rPr lang="pl-PL" sz="2300" dirty="0"/>
              <a:t> </a:t>
            </a:r>
            <a:r>
              <a:rPr lang="pl-PL" sz="2300" dirty="0" err="1"/>
              <a:t>Polish</a:t>
            </a:r>
            <a:r>
              <a:rPr lang="pl-PL" sz="2300" dirty="0"/>
              <a:t> </a:t>
            </a:r>
            <a:r>
              <a:rPr lang="pl-PL" sz="2300" dirty="0" err="1"/>
              <a:t>airport</a:t>
            </a:r>
            <a:r>
              <a:rPr lang="pl-PL" sz="2300" dirty="0"/>
              <a:t> (KRK)</a:t>
            </a:r>
          </a:p>
          <a:p>
            <a:r>
              <a:rPr lang="pl-PL" sz="2300" dirty="0" err="1"/>
              <a:t>More</a:t>
            </a:r>
            <a:r>
              <a:rPr lang="pl-PL" sz="2300" dirty="0"/>
              <a:t> </a:t>
            </a:r>
            <a:r>
              <a:rPr lang="pl-PL" sz="2300" dirty="0" err="1"/>
              <a:t>than</a:t>
            </a:r>
            <a:r>
              <a:rPr lang="pl-PL" sz="2300" dirty="0"/>
              <a:t> 100 </a:t>
            </a:r>
            <a:r>
              <a:rPr lang="pl-PL" sz="2300" dirty="0" err="1"/>
              <a:t>direct</a:t>
            </a:r>
            <a:r>
              <a:rPr lang="pl-PL" sz="2300" dirty="0"/>
              <a:t> </a:t>
            </a:r>
            <a:r>
              <a:rPr lang="pl-PL" sz="2300" dirty="0" err="1"/>
              <a:t>destinations</a:t>
            </a:r>
            <a:endParaRPr lang="pl-PL" sz="2300" dirty="0"/>
          </a:p>
          <a:p>
            <a:endParaRPr lang="pl-PL" sz="2300" dirty="0"/>
          </a:p>
          <a:p>
            <a:pPr algn="r"/>
            <a:br>
              <a:rPr lang="pl-PL" sz="2300" dirty="0"/>
            </a:br>
            <a:r>
              <a:rPr lang="pl-PL" sz="2300" dirty="0" err="1"/>
              <a:t>distances</a:t>
            </a:r>
            <a:r>
              <a:rPr lang="pl-PL" sz="2300" dirty="0"/>
              <a:t> by </a:t>
            </a:r>
            <a:r>
              <a:rPr lang="pl-PL" sz="2300" dirty="0" err="1"/>
              <a:t>air</a:t>
            </a:r>
            <a:r>
              <a:rPr lang="pl-PL" sz="2300" dirty="0"/>
              <a:t>/</a:t>
            </a:r>
            <a:r>
              <a:rPr lang="pl-PL" sz="2300" dirty="0" err="1"/>
              <a:t>road</a:t>
            </a:r>
            <a:r>
              <a:rPr lang="pl-PL" sz="2300" dirty="0"/>
              <a:t> [km]:</a:t>
            </a:r>
            <a:br>
              <a:rPr lang="pl-PL" sz="2300" dirty="0"/>
            </a:br>
            <a:endParaRPr lang="pl-PL" sz="2300" dirty="0"/>
          </a:p>
          <a:p>
            <a:pPr algn="r"/>
            <a:r>
              <a:rPr lang="pl-PL" sz="2000" dirty="0" err="1"/>
              <a:t>Budapest</a:t>
            </a:r>
            <a:r>
              <a:rPr lang="pl-PL" sz="2000" dirty="0"/>
              <a:t> 292/395</a:t>
            </a:r>
          </a:p>
          <a:p>
            <a:pPr algn="r"/>
            <a:r>
              <a:rPr lang="pl-PL" sz="2000" dirty="0" err="1"/>
              <a:t>Bratislava</a:t>
            </a:r>
            <a:r>
              <a:rPr lang="pl-PL" sz="2000" dirty="0"/>
              <a:t> 296/454</a:t>
            </a:r>
            <a:br>
              <a:rPr lang="pl-PL" sz="2000" dirty="0"/>
            </a:br>
            <a:r>
              <a:rPr lang="pl-PL" sz="2000" dirty="0" err="1"/>
              <a:t>Vienna</a:t>
            </a:r>
            <a:r>
              <a:rPr lang="pl-PL" sz="2000" dirty="0"/>
              <a:t>  331 /462</a:t>
            </a:r>
            <a:br>
              <a:rPr lang="pl-PL" sz="2000" dirty="0"/>
            </a:br>
            <a:r>
              <a:rPr lang="pl-PL" sz="2000" dirty="0" err="1"/>
              <a:t>Prague</a:t>
            </a:r>
            <a:r>
              <a:rPr lang="pl-PL" sz="2000" dirty="0"/>
              <a:t> 393/535</a:t>
            </a:r>
            <a:br>
              <a:rPr lang="pl-PL" sz="2000" dirty="0"/>
            </a:br>
            <a:r>
              <a:rPr lang="pl-PL" sz="2000" dirty="0"/>
              <a:t>Berlin 529/595</a:t>
            </a:r>
          </a:p>
          <a:p>
            <a:pPr algn="r"/>
            <a:r>
              <a:rPr lang="pl-PL" sz="2000" dirty="0" err="1"/>
              <a:t>Vilnius</a:t>
            </a:r>
            <a:r>
              <a:rPr lang="pl-PL" sz="2000" dirty="0"/>
              <a:t> 629/739</a:t>
            </a:r>
          </a:p>
          <a:p>
            <a:pPr algn="r"/>
            <a:r>
              <a:rPr lang="pl-PL" sz="2000" dirty="0" err="1"/>
              <a:t>Kiev</a:t>
            </a:r>
            <a:r>
              <a:rPr lang="pl-PL" sz="2000" dirty="0"/>
              <a:t> 753/862</a:t>
            </a:r>
          </a:p>
          <a:p>
            <a:pPr algn="r"/>
            <a:r>
              <a:rPr lang="pl-PL" sz="2000" dirty="0" err="1"/>
              <a:t>Copenhagen</a:t>
            </a:r>
            <a:r>
              <a:rPr lang="pl-PL" sz="2000" dirty="0"/>
              <a:t> 795/1049</a:t>
            </a:r>
            <a:br>
              <a:rPr lang="pl-PL" sz="2000" dirty="0"/>
            </a:br>
            <a:r>
              <a:rPr lang="pl-PL" sz="2000" dirty="0" err="1"/>
              <a:t>Stockholm</a:t>
            </a:r>
            <a:r>
              <a:rPr lang="pl-PL" sz="2000" dirty="0"/>
              <a:t> 786/1383</a:t>
            </a:r>
          </a:p>
          <a:p>
            <a:pPr algn="r"/>
            <a:endParaRPr lang="pl-PL" sz="2000" dirty="0"/>
          </a:p>
          <a:p>
            <a:pPr algn="r"/>
            <a:r>
              <a:rPr lang="pl-PL" sz="2000" dirty="0"/>
              <a:t>Rome 1073/1577</a:t>
            </a:r>
          </a:p>
          <a:p>
            <a:pPr algn="r"/>
            <a:r>
              <a:rPr lang="pl-PL" sz="2000" dirty="0" err="1"/>
              <a:t>Brussel</a:t>
            </a:r>
            <a:r>
              <a:rPr lang="pl-PL" sz="2000" dirty="0"/>
              <a:t> 1104/1290</a:t>
            </a:r>
            <a:br>
              <a:rPr lang="pl-PL" sz="2000" dirty="0"/>
            </a:br>
            <a:r>
              <a:rPr lang="pl-PL" sz="2000" dirty="0"/>
              <a:t>Oslo 1240/1604</a:t>
            </a:r>
            <a:br>
              <a:rPr lang="pl-PL" sz="2000" dirty="0"/>
            </a:br>
            <a:r>
              <a:rPr lang="pl-PL" sz="2000" dirty="0"/>
              <a:t>Paris 1275/1583</a:t>
            </a:r>
          </a:p>
          <a:p>
            <a:pPr algn="r"/>
            <a:r>
              <a:rPr lang="pl-PL" sz="2000" dirty="0" err="1"/>
              <a:t>Athens</a:t>
            </a:r>
            <a:r>
              <a:rPr lang="pl-PL" sz="2000" dirty="0"/>
              <a:t> 1376/1866</a:t>
            </a:r>
          </a:p>
          <a:p>
            <a:pPr algn="r"/>
            <a:r>
              <a:rPr lang="pl-PL" sz="2000" dirty="0"/>
              <a:t>London 1418/1652</a:t>
            </a:r>
          </a:p>
          <a:p>
            <a:pPr algn="r"/>
            <a:br>
              <a:rPr lang="pl-PL" sz="2000" dirty="0"/>
            </a:br>
            <a:r>
              <a:rPr lang="pl-PL" sz="2000" dirty="0" err="1"/>
              <a:t>Madrid</a:t>
            </a:r>
            <a:r>
              <a:rPr lang="pl-PL" sz="2000" dirty="0"/>
              <a:t>  2126/2801</a:t>
            </a:r>
          </a:p>
          <a:p>
            <a:pPr algn="r"/>
            <a:r>
              <a:rPr lang="pl-PL" sz="2000" dirty="0" err="1"/>
              <a:t>Lisbona</a:t>
            </a:r>
            <a:r>
              <a:rPr lang="pl-PL" sz="2000" dirty="0"/>
              <a:t> 2609/3268</a:t>
            </a:r>
          </a:p>
          <a:p>
            <a:pPr algn="r"/>
            <a:endParaRPr lang="pl-PL" sz="2000" dirty="0"/>
          </a:p>
          <a:p>
            <a:pPr algn="r"/>
            <a:r>
              <a:rPr lang="pl-PL" sz="2000" dirty="0"/>
              <a:t>New Delhi 5313/6656</a:t>
            </a:r>
          </a:p>
          <a:p>
            <a:pPr algn="r"/>
            <a:endParaRPr lang="pl-PL" sz="2000" dirty="0"/>
          </a:p>
          <a:p>
            <a:pPr algn="r"/>
            <a:r>
              <a:rPr lang="pl-PL" sz="2000" dirty="0"/>
              <a:t>Beijing 7130/8970</a:t>
            </a:r>
          </a:p>
          <a:p>
            <a:pPr algn="r"/>
            <a:r>
              <a:rPr lang="pl-PL" sz="2000" dirty="0"/>
              <a:t>Washington 7240</a:t>
            </a:r>
          </a:p>
          <a:p>
            <a:pPr algn="r"/>
            <a:r>
              <a:rPr lang="pl-PL" sz="2000" dirty="0"/>
              <a:t>Seul 7944/10274</a:t>
            </a:r>
          </a:p>
          <a:p>
            <a:pPr algn="r"/>
            <a:r>
              <a:rPr lang="pl-PL" sz="2000" dirty="0"/>
              <a:t>Pretoria 8469/12625</a:t>
            </a:r>
          </a:p>
          <a:p>
            <a:pPr algn="r"/>
            <a:r>
              <a:rPr lang="pl-PL" sz="2000" dirty="0" err="1"/>
              <a:t>Tokyo</a:t>
            </a:r>
            <a:r>
              <a:rPr lang="pl-PL" sz="2000" dirty="0"/>
              <a:t> 8815/11977</a:t>
            </a:r>
          </a:p>
          <a:p>
            <a:pPr algn="r"/>
            <a:r>
              <a:rPr lang="pl-PL" sz="2000" dirty="0"/>
              <a:t>Brasilia 9851</a:t>
            </a:r>
          </a:p>
          <a:p>
            <a:pPr algn="r"/>
            <a:r>
              <a:rPr lang="pl-PL" sz="2000" dirty="0"/>
              <a:t>Buenos Aires 12143</a:t>
            </a:r>
          </a:p>
          <a:p>
            <a:pPr algn="r"/>
            <a:r>
              <a:rPr lang="pl-PL" sz="2000" dirty="0"/>
              <a:t>Canberra 15653</a:t>
            </a:r>
          </a:p>
          <a:p>
            <a:pPr algn="r"/>
            <a:r>
              <a:rPr lang="pl-PL" sz="2000" dirty="0"/>
              <a:t>Wellington 17844</a:t>
            </a:r>
            <a:br>
              <a:rPr lang="pl-PL" sz="2000" dirty="0"/>
            </a:br>
            <a:endParaRPr lang="en-US" sz="2000" dirty="0"/>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92" y="18535"/>
            <a:ext cx="4808293" cy="3606219"/>
          </a:xfrm>
          <a:prstGeom prst="rect">
            <a:avLst/>
          </a:prstGeom>
        </p:spPr>
      </p:pic>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83648"/>
            <a:ext cx="4765801" cy="3574351"/>
          </a:xfrm>
          <a:prstGeom prst="rect">
            <a:avLst/>
          </a:prstGeom>
        </p:spPr>
      </p:pic>
    </p:spTree>
    <p:extLst>
      <p:ext uri="{BB962C8B-B14F-4D97-AF65-F5344CB8AC3E}">
        <p14:creationId xmlns:p14="http://schemas.microsoft.com/office/powerpoint/2010/main" val="1331774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en-US"/>
          </a:p>
        </p:txBody>
      </p:sp>
      <p:sp>
        <p:nvSpPr>
          <p:cNvPr id="4" name="Tytuł 1"/>
          <p:cNvSpPr txBox="1">
            <a:spLocks/>
          </p:cNvSpPr>
          <p:nvPr/>
        </p:nvSpPr>
        <p:spPr>
          <a:xfrm>
            <a:off x="0" y="43247"/>
            <a:ext cx="9144000" cy="6807202"/>
          </a:xfrm>
          <a:prstGeom prst="rect">
            <a:avLst/>
          </a:prstGeom>
          <a:solidFill>
            <a:schemeClr val="accent1">
              <a:lumMod val="50000"/>
            </a:schemeClr>
          </a:solidFill>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3600" b="1" dirty="0"/>
              <a:t>The Henryk Niewodniczański </a:t>
            </a:r>
            <a:r>
              <a:rPr lang="pl-PL" sz="3600" b="1" dirty="0" err="1"/>
              <a:t>Institute</a:t>
            </a:r>
            <a:r>
              <a:rPr lang="pl-PL" sz="3600" b="1" dirty="0"/>
              <a:t> of </a:t>
            </a:r>
            <a:r>
              <a:rPr lang="pl-PL" sz="3600" b="1" dirty="0" err="1"/>
              <a:t>Nuclear</a:t>
            </a:r>
            <a:r>
              <a:rPr lang="pl-PL" sz="3600" b="1" dirty="0"/>
              <a:t> </a:t>
            </a:r>
            <a:r>
              <a:rPr lang="pl-PL" sz="3600" b="1" dirty="0" err="1"/>
              <a:t>Physics</a:t>
            </a:r>
            <a:r>
              <a:rPr lang="pl-PL" sz="3600" b="1" dirty="0"/>
              <a:t>, </a:t>
            </a:r>
            <a:r>
              <a:rPr lang="pl-PL" sz="3600" b="1" dirty="0" err="1"/>
              <a:t>Polish</a:t>
            </a:r>
            <a:r>
              <a:rPr lang="pl-PL" sz="3600" b="1" dirty="0"/>
              <a:t> </a:t>
            </a:r>
            <a:r>
              <a:rPr lang="pl-PL" sz="3600" b="1" dirty="0" err="1"/>
              <a:t>Academy</a:t>
            </a:r>
            <a:r>
              <a:rPr lang="pl-PL" sz="3600" b="1" dirty="0"/>
              <a:t> of </a:t>
            </a:r>
            <a:r>
              <a:rPr lang="pl-PL" sz="3600" b="1" dirty="0" err="1"/>
              <a:t>Sciences</a:t>
            </a:r>
            <a:r>
              <a:rPr lang="pl-PL" sz="3600" b="1" dirty="0"/>
              <a:t> </a:t>
            </a:r>
          </a:p>
          <a:p>
            <a:r>
              <a:rPr lang="pl-PL" sz="3600" b="1" dirty="0"/>
              <a:t>(the host </a:t>
            </a:r>
            <a:r>
              <a:rPr lang="pl-PL" sz="3600" b="1" dirty="0" err="1"/>
              <a:t>institution</a:t>
            </a:r>
            <a:r>
              <a:rPr lang="pl-PL" sz="3600" b="1" dirty="0"/>
              <a:t>)</a:t>
            </a:r>
            <a:endParaRPr lang="pl-PL" sz="2300" dirty="0"/>
          </a:p>
          <a:p>
            <a:endParaRPr lang="pl-PL" sz="2300" dirty="0"/>
          </a:p>
          <a:p>
            <a:pPr algn="r"/>
            <a:endParaRPr lang="pl-PL" sz="2300" dirty="0"/>
          </a:p>
          <a:p>
            <a:pPr algn="r"/>
            <a:endParaRPr lang="pl-PL" sz="2300" dirty="0"/>
          </a:p>
          <a:p>
            <a:pPr algn="r"/>
            <a:r>
              <a:rPr lang="pl-PL" sz="2300" dirty="0"/>
              <a:t>~600 </a:t>
            </a:r>
            <a:r>
              <a:rPr lang="pl-PL" sz="2300" dirty="0" err="1"/>
              <a:t>employes</a:t>
            </a:r>
            <a:endParaRPr lang="pl-PL" sz="2300" dirty="0"/>
          </a:p>
          <a:p>
            <a:pPr algn="r"/>
            <a:r>
              <a:rPr lang="pl-PL" sz="2300" dirty="0" err="1"/>
              <a:t>Two</a:t>
            </a:r>
            <a:r>
              <a:rPr lang="pl-PL" sz="2300" dirty="0"/>
              <a:t> proton </a:t>
            </a:r>
            <a:r>
              <a:rPr lang="pl-PL" sz="2300" dirty="0" err="1"/>
              <a:t>cyclotrones</a:t>
            </a:r>
            <a:r>
              <a:rPr lang="pl-PL" sz="2300" dirty="0"/>
              <a:t> (230 </a:t>
            </a:r>
            <a:r>
              <a:rPr lang="pl-PL" sz="2300" dirty="0" err="1"/>
              <a:t>MeV</a:t>
            </a:r>
            <a:r>
              <a:rPr lang="pl-PL" sz="2300" dirty="0"/>
              <a:t> and 60 </a:t>
            </a:r>
            <a:r>
              <a:rPr lang="pl-PL" sz="2300" dirty="0" err="1"/>
              <a:t>MeV</a:t>
            </a:r>
            <a:r>
              <a:rPr lang="pl-PL" sz="2300" dirty="0"/>
              <a:t>)</a:t>
            </a:r>
          </a:p>
          <a:p>
            <a:pPr algn="r"/>
            <a:endParaRPr lang="pl-PL" sz="2300" dirty="0"/>
          </a:p>
          <a:p>
            <a:pPr algn="just"/>
            <a:endParaRPr lang="pl-PL" sz="2400" dirty="0"/>
          </a:p>
          <a:p>
            <a:pPr algn="just"/>
            <a:endParaRPr lang="pl-PL" sz="2400" dirty="0"/>
          </a:p>
          <a:p>
            <a:pPr algn="just"/>
            <a:r>
              <a:rPr lang="pl-PL" sz="2400" i="1" dirty="0"/>
              <a:t>From </a:t>
            </a:r>
            <a:r>
              <a:rPr lang="pl-PL" sz="2400" i="1" dirty="0" err="1"/>
              <a:t>our</a:t>
            </a:r>
            <a:r>
              <a:rPr lang="pl-PL" sz="2400" i="1" dirty="0"/>
              <a:t> web </a:t>
            </a:r>
            <a:r>
              <a:rPr lang="pl-PL" sz="2400" i="1" dirty="0" err="1"/>
              <a:t>page</a:t>
            </a:r>
            <a:r>
              <a:rPr lang="pl-PL" sz="2400" i="1" dirty="0"/>
              <a:t>:</a:t>
            </a:r>
          </a:p>
          <a:p>
            <a:pPr algn="just"/>
            <a:endParaRPr lang="pl-PL" sz="2400" i="1" dirty="0"/>
          </a:p>
          <a:p>
            <a:pPr algn="just"/>
            <a:r>
              <a:rPr lang="pl-PL" sz="2400" dirty="0"/>
              <a:t>„…</a:t>
            </a:r>
            <a:r>
              <a:rPr lang="en-US" sz="2400" dirty="0"/>
              <a:t>The Institute conducts basic and applied research in the field of physics and related sciences. Using the latest technological and IT achievements at IFJ PAN, research is carried out on the structure of matter and the properties of fundamental interactions from the cosmic scale to that of the elementary particles. In the field of basic research, which is the main task of the Institute, theoretical and experimental research is carried out in four main directions:</a:t>
            </a:r>
          </a:p>
          <a:p>
            <a:pPr algn="just"/>
            <a:r>
              <a:rPr lang="en-US" sz="2400" u="sng" dirty="0"/>
              <a:t>particle physics and astrophysics</a:t>
            </a:r>
            <a:endParaRPr lang="en-US" sz="2400" dirty="0"/>
          </a:p>
          <a:p>
            <a:pPr algn="just"/>
            <a:r>
              <a:rPr lang="en-US" sz="2400" u="sng" dirty="0"/>
              <a:t>nuclear physics and strong interaction physics</a:t>
            </a:r>
            <a:endParaRPr lang="en-US" sz="2400" dirty="0"/>
          </a:p>
          <a:p>
            <a:pPr algn="just"/>
            <a:r>
              <a:rPr lang="en-US" sz="2400" u="sng" dirty="0"/>
              <a:t>condensed matter physics</a:t>
            </a:r>
            <a:r>
              <a:rPr lang="en-US" sz="2400" dirty="0"/>
              <a:t> (including </a:t>
            </a:r>
            <a:r>
              <a:rPr lang="en-US" sz="2400" dirty="0" err="1"/>
              <a:t>nano</a:t>
            </a:r>
            <a:r>
              <a:rPr lang="en-US" sz="2400" dirty="0"/>
              <a:t>-materials)</a:t>
            </a:r>
          </a:p>
          <a:p>
            <a:pPr algn="just"/>
            <a:r>
              <a:rPr lang="en-US" sz="2400" u="sng" dirty="0"/>
              <a:t>interdisciplinary and applied research</a:t>
            </a:r>
            <a:r>
              <a:rPr lang="en-US" sz="2400" dirty="0"/>
              <a:t>, which involves applications of physics in medicine, biology, dosimetry, environmental protection, nuclear geophysics, radiochemistry, high-temperature plasma diagnostics, the study of complex systems, such as the human brain, financial market or linguistics</a:t>
            </a:r>
            <a:r>
              <a:rPr lang="pl-PL" sz="2400" dirty="0"/>
              <a:t>…”</a:t>
            </a:r>
            <a:endParaRPr lang="en-US" sz="2400" dirty="0"/>
          </a:p>
          <a:p>
            <a:pPr algn="just"/>
            <a:br>
              <a:rPr lang="pl-PL" sz="2300" dirty="0"/>
            </a:br>
            <a:endParaRPr lang="en-US" sz="2000" dirty="0"/>
          </a:p>
        </p:txBody>
      </p:sp>
      <p:pic>
        <p:nvPicPr>
          <p:cNvPr id="3" name="Obraz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921" y="1447800"/>
            <a:ext cx="869950" cy="786159"/>
          </a:xfrm>
          <a:prstGeom prst="rect">
            <a:avLst/>
          </a:prstGeom>
        </p:spPr>
      </p:pic>
    </p:spTree>
    <p:extLst>
      <p:ext uri="{BB962C8B-B14F-4D97-AF65-F5344CB8AC3E}">
        <p14:creationId xmlns:p14="http://schemas.microsoft.com/office/powerpoint/2010/main" val="1417814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ytuł 1"/>
          <p:cNvSpPr>
            <a:spLocks noGrp="1"/>
          </p:cNvSpPr>
          <p:nvPr>
            <p:ph type="title"/>
          </p:nvPr>
        </p:nvSpPr>
        <p:spPr/>
        <p:txBody>
          <a:bodyPr>
            <a:normAutofit fontScale="90000"/>
          </a:bodyPr>
          <a:lstStyle/>
          <a:p>
            <a:r>
              <a:rPr lang="pl-PL" i="1" dirty="0" err="1">
                <a:solidFill>
                  <a:schemeClr val="bg1"/>
                </a:solidFill>
              </a:rPr>
              <a:t>Welcome</a:t>
            </a:r>
            <a:r>
              <a:rPr lang="pl-PL" i="1" dirty="0">
                <a:solidFill>
                  <a:schemeClr val="bg1"/>
                </a:solidFill>
              </a:rPr>
              <a:t> to Kraków in </a:t>
            </a:r>
            <a:r>
              <a:rPr lang="pl-PL" i="1" dirty="0" err="1">
                <a:solidFill>
                  <a:schemeClr val="bg1"/>
                </a:solidFill>
              </a:rPr>
              <a:t>September</a:t>
            </a:r>
            <a:r>
              <a:rPr lang="pl-PL" i="1" dirty="0">
                <a:solidFill>
                  <a:schemeClr val="bg1"/>
                </a:solidFill>
              </a:rPr>
              <a:t> 2025!</a:t>
            </a:r>
            <a:endParaRPr lang="en-US" i="1" dirty="0">
              <a:solidFill>
                <a:schemeClr val="bg1"/>
              </a:solidFill>
            </a:endParaRPr>
          </a:p>
        </p:txBody>
      </p:sp>
      <p:sp>
        <p:nvSpPr>
          <p:cNvPr id="4" name="pole tekstowe 3"/>
          <p:cNvSpPr txBox="1"/>
          <p:nvPr/>
        </p:nvSpPr>
        <p:spPr>
          <a:xfrm>
            <a:off x="6636201" y="6545301"/>
            <a:ext cx="2491323" cy="276999"/>
          </a:xfrm>
          <a:prstGeom prst="rect">
            <a:avLst/>
          </a:prstGeom>
          <a:noFill/>
        </p:spPr>
        <p:txBody>
          <a:bodyPr wrap="none" rtlCol="0">
            <a:spAutoFit/>
          </a:bodyPr>
          <a:lstStyle/>
          <a:p>
            <a:r>
              <a:rPr lang="pl-PL" sz="1200" dirty="0" err="1"/>
              <a:t>All</a:t>
            </a:r>
            <a:r>
              <a:rPr lang="pl-PL" sz="1200" dirty="0"/>
              <a:t> </a:t>
            </a:r>
            <a:r>
              <a:rPr lang="pl-PL" sz="1200" dirty="0" err="1"/>
              <a:t>phootos</a:t>
            </a:r>
            <a:r>
              <a:rPr lang="pl-PL" sz="1200" dirty="0"/>
              <a:t>  </a:t>
            </a:r>
            <a:r>
              <a:rPr lang="pl-PL" sz="1200" dirty="0" err="1"/>
              <a:t>courtesy</a:t>
            </a:r>
            <a:r>
              <a:rPr lang="pl-PL" sz="1200" dirty="0"/>
              <a:t> of my </a:t>
            </a:r>
            <a:r>
              <a:rPr lang="pl-PL" sz="1200" dirty="0" err="1"/>
              <a:t>camera</a:t>
            </a:r>
            <a:r>
              <a:rPr lang="pl-PL" sz="1200" dirty="0"/>
              <a:t>…</a:t>
            </a:r>
            <a:endParaRPr lang="en-US" sz="1200" dirty="0"/>
          </a:p>
        </p:txBody>
      </p:sp>
    </p:spTree>
    <p:extLst>
      <p:ext uri="{BB962C8B-B14F-4D97-AF65-F5344CB8AC3E}">
        <p14:creationId xmlns:p14="http://schemas.microsoft.com/office/powerpoint/2010/main" val="360397498"/>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2170</TotalTime>
  <Words>426</Words>
  <Application>Microsoft Office PowerPoint</Application>
  <PresentationFormat>Pokaz na ekranie (4:3)</PresentationFormat>
  <Paragraphs>60</Paragraphs>
  <Slides>7</Slides>
  <Notes>0</Notes>
  <HiddenSlides>0</HiddenSlides>
  <MMClips>0</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7</vt:i4>
      </vt:variant>
    </vt:vector>
  </HeadingPairs>
  <TitlesOfParts>
    <vt:vector size="10" baseType="lpstr">
      <vt:lpstr>Arial</vt:lpstr>
      <vt:lpstr>Calibri</vt:lpstr>
      <vt:lpstr>Motyw pakietu Office</vt:lpstr>
      <vt:lpstr>ENVIRA 2025</vt:lpstr>
      <vt:lpstr>Kraków:  Former capitol of Poland,   ~800 000 inhabitants  Academic center:   The Jagiellonian University (659 years old university, Copenicus, …) + 22 other universities  Mediveal old town,  the center full of monuments – since 1978 on UNESCO world heritage list,  the biggest european old town market place (~200x200 m),  107  churches (!)… ….  </vt:lpstr>
      <vt:lpstr>Prezentacja programu PowerPoint</vt:lpstr>
      <vt:lpstr>~ 5 Million  tourists a year (Hotels, restaurants…)</vt:lpstr>
      <vt:lpstr>Prezentacja programu PowerPoint</vt:lpstr>
      <vt:lpstr>Prezentacja programu PowerPoint</vt:lpstr>
      <vt:lpstr>Welcome to Kraków in September 2025!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ENVIRA – 2025,</dc:title>
  <dc:creator>J.W.Mietelski</dc:creator>
  <cp:lastModifiedBy>Anna Wójcik-Gargula</cp:lastModifiedBy>
  <cp:revision>25</cp:revision>
  <dcterms:created xsi:type="dcterms:W3CDTF">2023-08-29T19:30:16Z</dcterms:created>
  <dcterms:modified xsi:type="dcterms:W3CDTF">2024-06-04T13:51:57Z</dcterms:modified>
</cp:coreProperties>
</file>