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3" r:id="rId3"/>
    <p:sldId id="258" r:id="rId4"/>
    <p:sldId id="260" r:id="rId5"/>
    <p:sldId id="262" r:id="rId6"/>
    <p:sldId id="259" r:id="rId7"/>
    <p:sldId id="265" r:id="rId8"/>
    <p:sldId id="266" r:id="rId9"/>
    <p:sldId id="264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5" autoAdjust="0"/>
    <p:restoredTop sz="94610" autoAdjust="0"/>
  </p:normalViewPr>
  <p:slideViewPr>
    <p:cSldViewPr snapToGrid="0">
      <p:cViewPr varScale="1">
        <p:scale>
          <a:sx n="59" d="100"/>
          <a:sy n="59" d="100"/>
        </p:scale>
        <p:origin x="73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17AA08-5CEE-4837-8350-C2E0F27635C1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37F5353-2981-4FAE-AC8E-E1E92524B2BD}">
      <dgm:prSet phldrT="[Tekst]"/>
      <dgm:spPr/>
      <dgm:t>
        <a:bodyPr/>
        <a:lstStyle/>
        <a:p>
          <a:r>
            <a:rPr lang="pl-PL" dirty="0" err="1" smtClean="0"/>
            <a:t>Etical</a:t>
          </a:r>
          <a:r>
            <a:rPr lang="pl-PL" dirty="0" smtClean="0"/>
            <a:t> &amp; </a:t>
          </a:r>
          <a:r>
            <a:rPr lang="pl-PL" dirty="0" err="1" smtClean="0"/>
            <a:t>Proffesional</a:t>
          </a:r>
          <a:r>
            <a:rPr lang="pl-PL" dirty="0" smtClean="0"/>
            <a:t> </a:t>
          </a:r>
          <a:r>
            <a:rPr lang="pl-PL" dirty="0" err="1" smtClean="0"/>
            <a:t>Aspects</a:t>
          </a:r>
          <a:endParaRPr lang="pl-PL" dirty="0"/>
        </a:p>
      </dgm:t>
    </dgm:pt>
    <dgm:pt modelId="{3555DD64-FF67-4B6A-AC23-B317E453EB5B}" type="parTrans" cxnId="{82DD0A3C-AB7C-4DF7-8468-932B60A91500}">
      <dgm:prSet/>
      <dgm:spPr/>
      <dgm:t>
        <a:bodyPr/>
        <a:lstStyle/>
        <a:p>
          <a:endParaRPr lang="pl-PL"/>
        </a:p>
      </dgm:t>
    </dgm:pt>
    <dgm:pt modelId="{8869BA62-C091-4F1D-9D77-AD2C1308A288}" type="sibTrans" cxnId="{82DD0A3C-AB7C-4DF7-8468-932B60A91500}">
      <dgm:prSet/>
      <dgm:spPr/>
      <dgm:t>
        <a:bodyPr/>
        <a:lstStyle/>
        <a:p>
          <a:endParaRPr lang="pl-PL"/>
        </a:p>
      </dgm:t>
    </dgm:pt>
    <dgm:pt modelId="{F97A0820-C4A2-4FB2-9736-5607FEFD2DED}">
      <dgm:prSet phldrT="[Tekst]"/>
      <dgm:spPr/>
      <dgm:t>
        <a:bodyPr/>
        <a:lstStyle/>
        <a:p>
          <a:r>
            <a:rPr lang="pl-PL" dirty="0" err="1" smtClean="0"/>
            <a:t>Recruitment</a:t>
          </a:r>
          <a:endParaRPr lang="pl-PL" dirty="0"/>
        </a:p>
      </dgm:t>
    </dgm:pt>
    <dgm:pt modelId="{FE1DC152-AC10-4359-93A6-B6A482A3525C}" type="parTrans" cxnId="{4A31E3B2-1556-4A99-AFB4-749B42815825}">
      <dgm:prSet/>
      <dgm:spPr/>
      <dgm:t>
        <a:bodyPr/>
        <a:lstStyle/>
        <a:p>
          <a:endParaRPr lang="pl-PL"/>
        </a:p>
      </dgm:t>
    </dgm:pt>
    <dgm:pt modelId="{A7A89092-BD2A-4916-B8FF-5E4A59154CEB}" type="sibTrans" cxnId="{4A31E3B2-1556-4A99-AFB4-749B42815825}">
      <dgm:prSet/>
      <dgm:spPr/>
      <dgm:t>
        <a:bodyPr/>
        <a:lstStyle/>
        <a:p>
          <a:endParaRPr lang="pl-PL"/>
        </a:p>
      </dgm:t>
    </dgm:pt>
    <dgm:pt modelId="{EAECA2E2-EE13-41C7-9066-7019741EE39F}">
      <dgm:prSet/>
      <dgm:spPr/>
      <dgm:t>
        <a:bodyPr/>
        <a:lstStyle/>
        <a:p>
          <a:r>
            <a:rPr lang="pl-PL" dirty="0" smtClean="0"/>
            <a:t>Working Conditions &amp; Social Security</a:t>
          </a:r>
          <a:endParaRPr lang="pl-PL" dirty="0"/>
        </a:p>
      </dgm:t>
    </dgm:pt>
    <dgm:pt modelId="{8BE52BA7-DC56-4FB2-890A-1B878457EA9E}" type="parTrans" cxnId="{E9430A1B-FBFB-4F77-B72E-32ED377AA34A}">
      <dgm:prSet/>
      <dgm:spPr/>
      <dgm:t>
        <a:bodyPr/>
        <a:lstStyle/>
        <a:p>
          <a:endParaRPr lang="pl-PL"/>
        </a:p>
      </dgm:t>
    </dgm:pt>
    <dgm:pt modelId="{70F4CD31-D9FD-4F8C-A355-7974347AAFEA}" type="sibTrans" cxnId="{E9430A1B-FBFB-4F77-B72E-32ED377AA34A}">
      <dgm:prSet/>
      <dgm:spPr/>
      <dgm:t>
        <a:bodyPr/>
        <a:lstStyle/>
        <a:p>
          <a:endParaRPr lang="pl-PL"/>
        </a:p>
      </dgm:t>
    </dgm:pt>
    <dgm:pt modelId="{6F6DB55F-673B-4157-B7F2-59368E156281}">
      <dgm:prSet/>
      <dgm:spPr/>
      <dgm:t>
        <a:bodyPr/>
        <a:lstStyle/>
        <a:p>
          <a:r>
            <a:rPr lang="pl-PL" dirty="0" smtClean="0"/>
            <a:t>Training &amp; Development</a:t>
          </a:r>
          <a:endParaRPr lang="pl-PL" dirty="0"/>
        </a:p>
      </dgm:t>
    </dgm:pt>
    <dgm:pt modelId="{94E5E56D-F1C2-4827-971B-AC7DB3D4BC56}" type="parTrans" cxnId="{68D27DD5-F4F3-4966-B5ED-0C025976602E}">
      <dgm:prSet/>
      <dgm:spPr/>
      <dgm:t>
        <a:bodyPr/>
        <a:lstStyle/>
        <a:p>
          <a:endParaRPr lang="pl-PL"/>
        </a:p>
      </dgm:t>
    </dgm:pt>
    <dgm:pt modelId="{25E0E668-D278-41EE-9542-6ED5CA815081}" type="sibTrans" cxnId="{68D27DD5-F4F3-4966-B5ED-0C025976602E}">
      <dgm:prSet/>
      <dgm:spPr/>
      <dgm:t>
        <a:bodyPr/>
        <a:lstStyle/>
        <a:p>
          <a:endParaRPr lang="pl-PL"/>
        </a:p>
      </dgm:t>
    </dgm:pt>
    <dgm:pt modelId="{1FA9122C-2A5D-4AAC-B06C-372EEBCF04DA}" type="pres">
      <dgm:prSet presAssocID="{D417AA08-5CEE-4837-8350-C2E0F27635C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F14DDEE-534B-4A1D-A05D-4441AD9C5C7E}" type="pres">
      <dgm:prSet presAssocID="{B37F5353-2981-4FAE-AC8E-E1E92524B2B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B70729-8185-4E84-B62F-0A0503407990}" type="pres">
      <dgm:prSet presAssocID="{8869BA62-C091-4F1D-9D77-AD2C1308A288}" presName="sibTrans" presStyleCnt="0"/>
      <dgm:spPr/>
    </dgm:pt>
    <dgm:pt modelId="{CF77B87D-1EFC-4919-81C3-8F46CA29F890}" type="pres">
      <dgm:prSet presAssocID="{F97A0820-C4A2-4FB2-9736-5607FEFD2DE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9C7402-ADF7-466E-A51F-55209CD0BEDB}" type="pres">
      <dgm:prSet presAssocID="{A7A89092-BD2A-4916-B8FF-5E4A59154CEB}" presName="sibTrans" presStyleCnt="0"/>
      <dgm:spPr/>
    </dgm:pt>
    <dgm:pt modelId="{869CF686-FF29-4552-ADCB-DA6D87C8105C}" type="pres">
      <dgm:prSet presAssocID="{6F6DB55F-673B-4157-B7F2-59368E1562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1245529-8390-421C-8625-39FC211C2B11}" type="pres">
      <dgm:prSet presAssocID="{25E0E668-D278-41EE-9542-6ED5CA815081}" presName="sibTrans" presStyleCnt="0"/>
      <dgm:spPr/>
    </dgm:pt>
    <dgm:pt modelId="{6E97D7E4-9453-4BAA-8937-5E9B64890783}" type="pres">
      <dgm:prSet presAssocID="{EAECA2E2-EE13-41C7-9066-7019741EE3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A31E3B2-1556-4A99-AFB4-749B42815825}" srcId="{D417AA08-5CEE-4837-8350-C2E0F27635C1}" destId="{F97A0820-C4A2-4FB2-9736-5607FEFD2DED}" srcOrd="1" destOrd="0" parTransId="{FE1DC152-AC10-4359-93A6-B6A482A3525C}" sibTransId="{A7A89092-BD2A-4916-B8FF-5E4A59154CEB}"/>
    <dgm:cxn modelId="{82DD0A3C-AB7C-4DF7-8468-932B60A91500}" srcId="{D417AA08-5CEE-4837-8350-C2E0F27635C1}" destId="{B37F5353-2981-4FAE-AC8E-E1E92524B2BD}" srcOrd="0" destOrd="0" parTransId="{3555DD64-FF67-4B6A-AC23-B317E453EB5B}" sibTransId="{8869BA62-C091-4F1D-9D77-AD2C1308A288}"/>
    <dgm:cxn modelId="{D1FD92F6-CEEA-423E-81E5-63663482E336}" type="presOf" srcId="{6F6DB55F-673B-4157-B7F2-59368E156281}" destId="{869CF686-FF29-4552-ADCB-DA6D87C8105C}" srcOrd="0" destOrd="0" presId="urn:microsoft.com/office/officeart/2005/8/layout/default"/>
    <dgm:cxn modelId="{68D27DD5-F4F3-4966-B5ED-0C025976602E}" srcId="{D417AA08-5CEE-4837-8350-C2E0F27635C1}" destId="{6F6DB55F-673B-4157-B7F2-59368E156281}" srcOrd="2" destOrd="0" parTransId="{94E5E56D-F1C2-4827-971B-AC7DB3D4BC56}" sibTransId="{25E0E668-D278-41EE-9542-6ED5CA815081}"/>
    <dgm:cxn modelId="{EDE49E8D-AE88-4030-AB8C-6A642748162D}" type="presOf" srcId="{F97A0820-C4A2-4FB2-9736-5607FEFD2DED}" destId="{CF77B87D-1EFC-4919-81C3-8F46CA29F890}" srcOrd="0" destOrd="0" presId="urn:microsoft.com/office/officeart/2005/8/layout/default"/>
    <dgm:cxn modelId="{E9430A1B-FBFB-4F77-B72E-32ED377AA34A}" srcId="{D417AA08-5CEE-4837-8350-C2E0F27635C1}" destId="{EAECA2E2-EE13-41C7-9066-7019741EE39F}" srcOrd="3" destOrd="0" parTransId="{8BE52BA7-DC56-4FB2-890A-1B878457EA9E}" sibTransId="{70F4CD31-D9FD-4F8C-A355-7974347AAFEA}"/>
    <dgm:cxn modelId="{AE372EEE-82DE-486C-9B89-CA709488841F}" type="presOf" srcId="{EAECA2E2-EE13-41C7-9066-7019741EE39F}" destId="{6E97D7E4-9453-4BAA-8937-5E9B64890783}" srcOrd="0" destOrd="0" presId="urn:microsoft.com/office/officeart/2005/8/layout/default"/>
    <dgm:cxn modelId="{31AC4BC4-9003-4B8F-9EA0-5549D54BF2D2}" type="presOf" srcId="{D417AA08-5CEE-4837-8350-C2E0F27635C1}" destId="{1FA9122C-2A5D-4AAC-B06C-372EEBCF04DA}" srcOrd="0" destOrd="0" presId="urn:microsoft.com/office/officeart/2005/8/layout/default"/>
    <dgm:cxn modelId="{7408D37F-D342-4A97-89A0-A6F5508305F4}" type="presOf" srcId="{B37F5353-2981-4FAE-AC8E-E1E92524B2BD}" destId="{0F14DDEE-534B-4A1D-A05D-4441AD9C5C7E}" srcOrd="0" destOrd="0" presId="urn:microsoft.com/office/officeart/2005/8/layout/default"/>
    <dgm:cxn modelId="{A04EBF31-6B60-473F-8BEF-E1CD0058D37F}" type="presParOf" srcId="{1FA9122C-2A5D-4AAC-B06C-372EEBCF04DA}" destId="{0F14DDEE-534B-4A1D-A05D-4441AD9C5C7E}" srcOrd="0" destOrd="0" presId="urn:microsoft.com/office/officeart/2005/8/layout/default"/>
    <dgm:cxn modelId="{ED5E9692-DC57-460E-B2D0-FDA1D30C491A}" type="presParOf" srcId="{1FA9122C-2A5D-4AAC-B06C-372EEBCF04DA}" destId="{1AB70729-8185-4E84-B62F-0A0503407990}" srcOrd="1" destOrd="0" presId="urn:microsoft.com/office/officeart/2005/8/layout/default"/>
    <dgm:cxn modelId="{2017FCB7-E94E-45CE-9E89-2775F2A1BD20}" type="presParOf" srcId="{1FA9122C-2A5D-4AAC-B06C-372EEBCF04DA}" destId="{CF77B87D-1EFC-4919-81C3-8F46CA29F890}" srcOrd="2" destOrd="0" presId="urn:microsoft.com/office/officeart/2005/8/layout/default"/>
    <dgm:cxn modelId="{4BABCDE6-1669-4737-8A2F-716F343C724D}" type="presParOf" srcId="{1FA9122C-2A5D-4AAC-B06C-372EEBCF04DA}" destId="{989C7402-ADF7-466E-A51F-55209CD0BEDB}" srcOrd="3" destOrd="0" presId="urn:microsoft.com/office/officeart/2005/8/layout/default"/>
    <dgm:cxn modelId="{15D099CE-1B64-4ADB-9AEE-49B389BE3D8E}" type="presParOf" srcId="{1FA9122C-2A5D-4AAC-B06C-372EEBCF04DA}" destId="{869CF686-FF29-4552-ADCB-DA6D87C8105C}" srcOrd="4" destOrd="0" presId="urn:microsoft.com/office/officeart/2005/8/layout/default"/>
    <dgm:cxn modelId="{B51CDEC7-ABA1-42A0-B0B4-AEC4B3DC74A8}" type="presParOf" srcId="{1FA9122C-2A5D-4AAC-B06C-372EEBCF04DA}" destId="{41245529-8390-421C-8625-39FC211C2B11}" srcOrd="5" destOrd="0" presId="urn:microsoft.com/office/officeart/2005/8/layout/default"/>
    <dgm:cxn modelId="{87F07F22-AC45-41BE-A7C9-B579C11BC7C0}" type="presParOf" srcId="{1FA9122C-2A5D-4AAC-B06C-372EEBCF04DA}" destId="{6E97D7E4-9453-4BAA-8937-5E9B6489078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4DDEE-534B-4A1D-A05D-4441AD9C5C7E}">
      <dsp:nvSpPr>
        <dsp:cNvPr id="0" name=""/>
        <dsp:cNvSpPr/>
      </dsp:nvSpPr>
      <dsp:spPr>
        <a:xfrm>
          <a:off x="756" y="99982"/>
          <a:ext cx="2949094" cy="17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err="1" smtClean="0"/>
            <a:t>Etical</a:t>
          </a:r>
          <a:r>
            <a:rPr lang="pl-PL" sz="3400" kern="1200" dirty="0" smtClean="0"/>
            <a:t> &amp; </a:t>
          </a:r>
          <a:r>
            <a:rPr lang="pl-PL" sz="3400" kern="1200" dirty="0" err="1" smtClean="0"/>
            <a:t>Proffesional</a:t>
          </a:r>
          <a:r>
            <a:rPr lang="pl-PL" sz="3400" kern="1200" dirty="0" smtClean="0"/>
            <a:t> </a:t>
          </a:r>
          <a:r>
            <a:rPr lang="pl-PL" sz="3400" kern="1200" dirty="0" err="1" smtClean="0"/>
            <a:t>Aspects</a:t>
          </a:r>
          <a:endParaRPr lang="pl-PL" sz="3400" kern="1200" dirty="0"/>
        </a:p>
      </dsp:txBody>
      <dsp:txXfrm>
        <a:off x="756" y="99982"/>
        <a:ext cx="2949094" cy="1769456"/>
      </dsp:txXfrm>
    </dsp:sp>
    <dsp:sp modelId="{CF77B87D-1EFC-4919-81C3-8F46CA29F890}">
      <dsp:nvSpPr>
        <dsp:cNvPr id="0" name=""/>
        <dsp:cNvSpPr/>
      </dsp:nvSpPr>
      <dsp:spPr>
        <a:xfrm>
          <a:off x="3244760" y="99982"/>
          <a:ext cx="2949094" cy="17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err="1" smtClean="0"/>
            <a:t>Recruitment</a:t>
          </a:r>
          <a:endParaRPr lang="pl-PL" sz="3400" kern="1200" dirty="0"/>
        </a:p>
      </dsp:txBody>
      <dsp:txXfrm>
        <a:off x="3244760" y="99982"/>
        <a:ext cx="2949094" cy="1769456"/>
      </dsp:txXfrm>
    </dsp:sp>
    <dsp:sp modelId="{869CF686-FF29-4552-ADCB-DA6D87C8105C}">
      <dsp:nvSpPr>
        <dsp:cNvPr id="0" name=""/>
        <dsp:cNvSpPr/>
      </dsp:nvSpPr>
      <dsp:spPr>
        <a:xfrm>
          <a:off x="756" y="2164348"/>
          <a:ext cx="2949094" cy="17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Training &amp; Development</a:t>
          </a:r>
          <a:endParaRPr lang="pl-PL" sz="3400" kern="1200" dirty="0"/>
        </a:p>
      </dsp:txBody>
      <dsp:txXfrm>
        <a:off x="756" y="2164348"/>
        <a:ext cx="2949094" cy="1769456"/>
      </dsp:txXfrm>
    </dsp:sp>
    <dsp:sp modelId="{6E97D7E4-9453-4BAA-8937-5E9B64890783}">
      <dsp:nvSpPr>
        <dsp:cNvPr id="0" name=""/>
        <dsp:cNvSpPr/>
      </dsp:nvSpPr>
      <dsp:spPr>
        <a:xfrm>
          <a:off x="3244760" y="2164348"/>
          <a:ext cx="2949094" cy="17694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400" kern="1200" dirty="0" smtClean="0"/>
            <a:t>Working Conditions &amp; Social Security</a:t>
          </a:r>
          <a:endParaRPr lang="pl-PL" sz="3400" kern="1200" dirty="0"/>
        </a:p>
      </dsp:txBody>
      <dsp:txXfrm>
        <a:off x="3244760" y="2164348"/>
        <a:ext cx="2949094" cy="1769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730F0-93ED-4D8D-834C-2233AA05B2C8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398E07-4976-40FC-A8D5-3888B0BD782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423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398E07-4976-40FC-A8D5-3888B0BD7823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707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7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555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40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9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2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12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521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202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7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228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EF7D214-BAA6-4DAD-BE8A-5D2A0B732F8F}" type="datetimeFigureOut">
              <a:rPr lang="pl-PL" smtClean="0"/>
              <a:t>14.02.2024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5D5E8B1-9833-44B4-9D36-C337AB80091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7079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wg4@ifj.edu.pl" TargetMode="External"/><Relationship Id="rId4" Type="http://schemas.openxmlformats.org/officeDocument/2006/relationships/hyperlink" Target="https://www.ifj.edu.pl/en/career/hrs4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uraxess.ec.europa.eu/sites/default/files/brochures/kina21620b8c_pl.pdf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fj.edu.pl/kariera/hrs4r/podjete-dzialania.ph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fj.edu.pl/kariera/hrs4r/pdf/Strategia_HRS4R_w_IFJPAN.pdf" TargetMode="Externa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fj.edu.pl/dla-pracownikow/komisje/komisja-odwolawcza-rn/" TargetMode="External"/><Relationship Id="rId5" Type="http://schemas.openxmlformats.org/officeDocument/2006/relationships/hyperlink" Target="http://www.ifj.edu.pl/dzialy/dsp/informatory/Zalecenie-dla-czlonkow-komisji-rekrutacyjnych-w-IFJ-PAN.pdf" TargetMode="External"/><Relationship Id="rId4" Type="http://schemas.openxmlformats.org/officeDocument/2006/relationships/hyperlink" Target="https://www.ifj.edu.pl/en/career/recruitment-procedures.ph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isd.ifj.edu.pl/solving-problems/" TargetMode="External"/><Relationship Id="rId4" Type="http://schemas.openxmlformats.org/officeDocument/2006/relationships/hyperlink" Target="https://www.ifj.edu.pl/en/institute/staff/Ombudsman_ENG.pd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fj.edu.pl/dzialy/dsp/informatory/The-portrait-of-a-good-leader.pdf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www.kisd.ifj.edu.pl/psychological-help/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hyperlink" Target="https://www.ifj.edu.pl/en/career/hrs4r/welcome-for-newcomers/" TargetMode="External"/><Relationship Id="rId17" Type="http://schemas.openxmlformats.org/officeDocument/2006/relationships/hyperlink" Target="https://www.ifj.edu.pl/dzialy/dsp/informatory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ifj.edu.pl/dla-pracownikow/etyka/Recommendations-related-to-good-practices-in-determining-co-authorship-of-scientific-publications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hyperlink" Target="mailto:beata.murzyn@ifj.edu.pl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://www.ifj.edu.pl/library/open-access/materials/OTWARTY-DOSTEP-przewodnik-2023-eng.pdf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2.jpeg"/><Relationship Id="rId9" Type="http://schemas.openxmlformats.org/officeDocument/2006/relationships/image" Target="../media/image20.png"/><Relationship Id="rId14" Type="http://schemas.openxmlformats.org/officeDocument/2006/relationships/hyperlink" Target="http://www.ifj.edu.pl/library/en/open-acces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061029" y="203200"/>
            <a:ext cx="8287657" cy="1754326"/>
          </a:xfrm>
          <a:prstGeom prst="rect">
            <a:avLst/>
          </a:prstGeom>
          <a:solidFill>
            <a:srgbClr val="00496B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5400" dirty="0" smtClean="0">
                <a:solidFill>
                  <a:schemeClr val="bg1"/>
                </a:solidFill>
              </a:rPr>
              <a:t>Human </a:t>
            </a:r>
            <a:r>
              <a:rPr lang="pl-PL" sz="5400" dirty="0" err="1" smtClean="0">
                <a:solidFill>
                  <a:schemeClr val="bg1"/>
                </a:solidFill>
              </a:rPr>
              <a:t>Resources</a:t>
            </a:r>
            <a:r>
              <a:rPr lang="pl-PL" sz="5400" dirty="0" smtClean="0">
                <a:solidFill>
                  <a:schemeClr val="bg1"/>
                </a:solidFill>
              </a:rPr>
              <a:t> </a:t>
            </a:r>
            <a:r>
              <a:rPr lang="pl-PL" sz="5400" dirty="0" err="1" smtClean="0">
                <a:solidFill>
                  <a:schemeClr val="bg1"/>
                </a:solidFill>
              </a:rPr>
              <a:t>Strategy</a:t>
            </a:r>
            <a:r>
              <a:rPr lang="pl-PL" sz="5400" dirty="0" smtClean="0">
                <a:solidFill>
                  <a:schemeClr val="bg1"/>
                </a:solidFill>
              </a:rPr>
              <a:t> For </a:t>
            </a:r>
            <a:r>
              <a:rPr lang="pl-PL" sz="5400" dirty="0" err="1" smtClean="0">
                <a:solidFill>
                  <a:schemeClr val="bg1"/>
                </a:solidFill>
              </a:rPr>
              <a:t>Researchers</a:t>
            </a:r>
            <a:r>
              <a:rPr lang="pl-PL" sz="5400" dirty="0" smtClean="0">
                <a:solidFill>
                  <a:schemeClr val="bg1"/>
                </a:solidFill>
              </a:rPr>
              <a:t> in IFJ PAN</a:t>
            </a:r>
            <a:endParaRPr lang="pl-PL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4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Details</a:t>
            </a:r>
            <a:r>
              <a:rPr lang="pl-PL" dirty="0" smtClean="0"/>
              <a:t> and </a:t>
            </a:r>
            <a:r>
              <a:rPr lang="pl-PL" dirty="0" err="1" smtClean="0"/>
              <a:t>proposals</a:t>
            </a: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70" y="1755652"/>
            <a:ext cx="3874333" cy="4573371"/>
          </a:xfrm>
          <a:prstGeom prst="rect">
            <a:avLst/>
          </a:prstGeom>
        </p:spPr>
      </p:pic>
      <p:pic>
        <p:nvPicPr>
          <p:cNvPr id="6" name="Picture 2" descr="https://euraxess.ec.europa.eu/sites/default/files/logo_strategy_hr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69854"/>
            <a:ext cx="2168525" cy="14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rostokąt 6"/>
          <p:cNvSpPr/>
          <p:nvPr/>
        </p:nvSpPr>
        <p:spPr>
          <a:xfrm>
            <a:off x="667734" y="2091510"/>
            <a:ext cx="72463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https://www.ifj.edu.pl/en/career/hrs4r</a:t>
            </a:r>
            <a:r>
              <a:rPr lang="pl-P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</a:t>
            </a:r>
            <a:endParaRPr lang="pl-PL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pl-P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667734" y="3257507"/>
            <a:ext cx="72463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err="1" smtClean="0"/>
              <a:t>Proposals</a:t>
            </a:r>
            <a:r>
              <a:rPr lang="pl-PL" sz="3200" dirty="0" smtClean="0"/>
              <a:t> </a:t>
            </a:r>
            <a:r>
              <a:rPr lang="pl-PL" sz="3200" dirty="0"/>
              <a:t>to </a:t>
            </a:r>
            <a:r>
              <a:rPr lang="pl-PL" sz="3200" dirty="0" err="1"/>
              <a:t>undertake</a:t>
            </a:r>
            <a:r>
              <a:rPr lang="pl-PL" sz="3200" dirty="0"/>
              <a:t> joint </a:t>
            </a:r>
            <a:r>
              <a:rPr lang="pl-PL" sz="3200" dirty="0" err="1"/>
              <a:t>activities</a:t>
            </a:r>
            <a:r>
              <a:rPr lang="pl-PL" sz="3200" dirty="0"/>
              <a:t> for the benefit of the </a:t>
            </a:r>
            <a:r>
              <a:rPr lang="pl-PL" sz="3200" dirty="0" err="1"/>
              <a:t>institute</a:t>
            </a:r>
            <a:r>
              <a:rPr lang="pl-PL" sz="3200" dirty="0"/>
              <a:t> </a:t>
            </a:r>
            <a:r>
              <a:rPr lang="pl-PL" sz="3200" dirty="0" err="1" smtClean="0"/>
              <a:t>community</a:t>
            </a:r>
            <a:r>
              <a:rPr lang="pl-PL" sz="3200" dirty="0" smtClean="0"/>
              <a:t>:</a:t>
            </a:r>
          </a:p>
          <a:p>
            <a:pPr algn="ctr"/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wg4@ifj.edu.pl</a:t>
            </a:r>
            <a:endParaRPr lang="pl-PL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667734" y="5216839"/>
            <a:ext cx="72463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err="1" smtClean="0"/>
              <a:t>Thank</a:t>
            </a:r>
            <a:r>
              <a:rPr lang="pl-PL" sz="4000" dirty="0" smtClean="0"/>
              <a:t> </a:t>
            </a:r>
            <a:r>
              <a:rPr lang="pl-PL" sz="4000" dirty="0" err="1" smtClean="0"/>
              <a:t>You</a:t>
            </a:r>
            <a:r>
              <a:rPr lang="pl-PL" sz="4000" dirty="0" smtClean="0"/>
              <a:t> for </a:t>
            </a:r>
            <a:r>
              <a:rPr lang="pl-PL" sz="4000" dirty="0" err="1" smtClean="0"/>
              <a:t>attention</a:t>
            </a:r>
            <a:r>
              <a:rPr lang="pl-PL" sz="4000" dirty="0" smtClean="0"/>
              <a:t>!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190335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1047754"/>
            <a:ext cx="10058400" cy="56344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HR Excellence in </a:t>
            </a:r>
            <a:r>
              <a:rPr lang="pl-PL" dirty="0" err="1" smtClean="0"/>
              <a:t>Research</a:t>
            </a:r>
            <a:endParaRPr lang="pl-PL" dirty="0"/>
          </a:p>
        </p:txBody>
      </p:sp>
      <p:pic>
        <p:nvPicPr>
          <p:cNvPr id="2050" name="Picture 2" descr="https://euraxess.ec.europa.eu/sites/default/files/logo_strategy_h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69854"/>
            <a:ext cx="2168525" cy="14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8237011"/>
              </p:ext>
            </p:extLst>
          </p:nvPr>
        </p:nvGraphicFramePr>
        <p:xfrm>
          <a:off x="5620870" y="1844569"/>
          <a:ext cx="6194611" cy="4033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rostokąt 5"/>
          <p:cNvSpPr/>
          <p:nvPr/>
        </p:nvSpPr>
        <p:spPr>
          <a:xfrm>
            <a:off x="1348292" y="5999355"/>
            <a:ext cx="9005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hlinkClick r:id="rId8"/>
              </a:rPr>
              <a:t>https://euraxess.ec.europa.eu/sites/default/files/brochures/kina21620b8c_pl.pdf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0975" y="1844569"/>
            <a:ext cx="4677189" cy="4033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7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13537" y="133244"/>
            <a:ext cx="2214485" cy="381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chemeClr val="tx1"/>
                </a:solidFill>
              </a:rPr>
              <a:t>INITIAL PHASE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9434" y="133244"/>
            <a:ext cx="2826881" cy="381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chemeClr val="tx1"/>
                </a:solidFill>
              </a:rPr>
              <a:t>IMPLEMENTATION PHASE</a:t>
            </a:r>
          </a:p>
        </p:txBody>
      </p:sp>
      <p:sp>
        <p:nvSpPr>
          <p:cNvPr id="5" name="Rectangle 4"/>
          <p:cNvSpPr/>
          <p:nvPr/>
        </p:nvSpPr>
        <p:spPr>
          <a:xfrm>
            <a:off x="6965984" y="133208"/>
            <a:ext cx="328637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dirty="0">
                <a:solidFill>
                  <a:schemeClr val="tx1"/>
                </a:solidFill>
              </a:rPr>
              <a:t>AWARD RENEWAL PHASE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013" y="4032703"/>
            <a:ext cx="248155" cy="2568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5712" y="1927521"/>
            <a:ext cx="276521" cy="241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3537" y="1224672"/>
            <a:ext cx="248459" cy="2635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8884" y="1246248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/>
              <a:t>Endorsement of the C&amp;C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8053" y="2010787"/>
            <a:ext cx="248459" cy="2635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36585" y="2034170"/>
            <a:ext cx="177805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/>
              <a:t>Application for the HR Award:</a:t>
            </a:r>
          </a:p>
          <a:p>
            <a:endParaRPr lang="fr-BE" sz="1000" b="1" dirty="0"/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1000" dirty="0"/>
              <a:t>Gap Analysis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1000" dirty="0"/>
              <a:t>OTM-R Checklist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fr-BE" sz="1000" dirty="0"/>
              <a:t>Initial Action Plan Design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75807" y="3962400"/>
            <a:ext cx="1228213" cy="0"/>
          </a:xfrm>
          <a:prstGeom prst="straightConnector1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213850" y="3610254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/>
              <a:t>12 months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598411" y="1140570"/>
            <a:ext cx="229611" cy="32525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2972839" y="2369447"/>
            <a:ext cx="15249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200" b="1" dirty="0"/>
              <a:t>INITIAL ASSESSMENT</a:t>
            </a:r>
          </a:p>
        </p:txBody>
      </p:sp>
      <p:pic>
        <p:nvPicPr>
          <p:cNvPr id="19" name="Picture 6" descr="G:\uffici\Europoli\HRSR\LOGO AWARDED\mail con LOGO\HR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125" y="5062729"/>
            <a:ext cx="604047" cy="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4577" y="556403"/>
            <a:ext cx="261427" cy="2962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932" y="1613734"/>
            <a:ext cx="248459" cy="2635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896224" y="1883919"/>
            <a:ext cx="10726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/>
              <a:t>Implementation </a:t>
            </a:r>
          </a:p>
          <a:p>
            <a:r>
              <a:rPr lang="fr-BE" sz="1000" b="1" dirty="0"/>
              <a:t>of the Action Plan</a:t>
            </a:r>
          </a:p>
        </p:txBody>
      </p:sp>
      <p:sp>
        <p:nvSpPr>
          <p:cNvPr id="23" name="Rectangle 22"/>
          <p:cNvSpPr/>
          <p:nvPr/>
        </p:nvSpPr>
        <p:spPr>
          <a:xfrm rot="16200000">
            <a:off x="4341300" y="3190810"/>
            <a:ext cx="2189456" cy="23817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200" b="1" dirty="0">
                <a:solidFill>
                  <a:schemeClr val="tx1"/>
                </a:solidFill>
              </a:rPr>
              <a:t>INTERIM ASSESSMENT 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457993" y="4386728"/>
            <a:ext cx="778130" cy="0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422666" y="4043339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/>
              <a:t>24 months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035" y="1613734"/>
            <a:ext cx="253836" cy="2876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7171" y="860637"/>
            <a:ext cx="299230" cy="26182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684337" y="1919294"/>
            <a:ext cx="1116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00" b="1" dirty="0"/>
              <a:t>Implementation </a:t>
            </a:r>
          </a:p>
          <a:p>
            <a:r>
              <a:rPr lang="fr-BE" sz="1000" b="1" dirty="0"/>
              <a:t>of the Revised Action Plan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7178" y="1603414"/>
            <a:ext cx="248459" cy="263517"/>
          </a:xfrm>
          <a:prstGeom prst="rect">
            <a:avLst/>
          </a:prstGeom>
        </p:spPr>
      </p:pic>
      <p:cxnSp>
        <p:nvCxnSpPr>
          <p:cNvPr id="35" name="Straight Arrow Connector 34"/>
          <p:cNvCxnSpPr/>
          <p:nvPr/>
        </p:nvCxnSpPr>
        <p:spPr>
          <a:xfrm flipV="1">
            <a:off x="5787229" y="4379216"/>
            <a:ext cx="750853" cy="7512"/>
          </a:xfrm>
          <a:prstGeom prst="straightConnector1">
            <a:avLst/>
          </a:prstGeom>
          <a:ln w="28575"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16078" y="4085282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/>
              <a:t>36 months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786315" y="1089397"/>
            <a:ext cx="273543" cy="33269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705" y="3487556"/>
            <a:ext cx="222720" cy="25685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 rot="16200000">
            <a:off x="5799495" y="2670341"/>
            <a:ext cx="223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/>
              <a:t>RENEWAL WITH SITE VISIT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8478054" y="1140570"/>
            <a:ext cx="273543" cy="382830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1" name="Rectangle 50"/>
          <p:cNvSpPr/>
          <p:nvPr/>
        </p:nvSpPr>
        <p:spPr>
          <a:xfrm>
            <a:off x="10011263" y="1125415"/>
            <a:ext cx="273543" cy="378779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7479850" y="2614392"/>
            <a:ext cx="223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/>
              <a:t>RENEWAL WITHOUT SITE VISIT 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9028569" y="2614391"/>
            <a:ext cx="2235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b="1" dirty="0"/>
              <a:t>RENEWAL WITH SITE VISIT 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614" y="537363"/>
            <a:ext cx="253836" cy="287681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310" y="835418"/>
            <a:ext cx="276521" cy="24195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5076" y="854268"/>
            <a:ext cx="276521" cy="24195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7807" y="854268"/>
            <a:ext cx="276521" cy="24195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251" y="547738"/>
            <a:ext cx="253836" cy="28768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8150" y="563417"/>
            <a:ext cx="253836" cy="287681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8865582" y="1871312"/>
            <a:ext cx="11163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00" b="1" dirty="0"/>
              <a:t>Implementation </a:t>
            </a:r>
          </a:p>
          <a:p>
            <a:r>
              <a:rPr lang="fr-BE" sz="1000" b="1" dirty="0"/>
              <a:t>of the Further Improved Action Plan 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799" y="1572857"/>
            <a:ext cx="248459" cy="263517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7236328" y="1907077"/>
            <a:ext cx="111630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000" b="1" dirty="0"/>
              <a:t>Implementation </a:t>
            </a:r>
          </a:p>
          <a:p>
            <a:r>
              <a:rPr lang="fr-BE" sz="1000" b="1" dirty="0"/>
              <a:t>of the Improved Action Plan 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380" y="1572858"/>
            <a:ext cx="248459" cy="263517"/>
          </a:xfrm>
          <a:prstGeom prst="rect">
            <a:avLst/>
          </a:prstGeom>
        </p:spPr>
      </p:pic>
      <p:cxnSp>
        <p:nvCxnSpPr>
          <p:cNvPr id="65" name="Straight Arrow Connector 64"/>
          <p:cNvCxnSpPr/>
          <p:nvPr/>
        </p:nvCxnSpPr>
        <p:spPr>
          <a:xfrm flipV="1">
            <a:off x="7668268" y="4920719"/>
            <a:ext cx="750853" cy="75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3580022" y="4417860"/>
            <a:ext cx="818089" cy="536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b="1" dirty="0">
                <a:solidFill>
                  <a:schemeClr val="tx1"/>
                </a:solidFill>
              </a:rPr>
              <a:t>HR AWARD GRANTING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787365" y="4411185"/>
            <a:ext cx="818089" cy="53661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000" b="1" dirty="0">
                <a:solidFill>
                  <a:schemeClr val="tx1"/>
                </a:solidFill>
              </a:rPr>
              <a:t>HR AWARD GRANTING</a:t>
            </a:r>
          </a:p>
        </p:txBody>
      </p:sp>
      <p:pic>
        <p:nvPicPr>
          <p:cNvPr id="68" name="Picture 6" descr="G:\uffici\Europoli\HRSR\LOGO AWARDED\mail con LOGO\HR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385" y="5083157"/>
            <a:ext cx="604047" cy="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7635713" y="4595000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/>
              <a:t>36 months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V="1">
            <a:off x="9035862" y="4913207"/>
            <a:ext cx="750853" cy="7512"/>
          </a:xfrm>
          <a:prstGeom prst="straightConnector1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8942629" y="4595000"/>
            <a:ext cx="75212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sz="1000" b="1" dirty="0"/>
              <a:t>36 months</a:t>
            </a:r>
          </a:p>
        </p:txBody>
      </p:sp>
      <p:pic>
        <p:nvPicPr>
          <p:cNvPr id="72" name="Picture 6" descr="G:\uffici\Europoli\HRSR\LOGO AWARDED\mail con LOGO\HR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564" y="5075043"/>
            <a:ext cx="604047" cy="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6" descr="G:\uffici\Europoli\HRSR\LOGO AWARDED\mail con LOGO\HR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336" y="5010373"/>
            <a:ext cx="604047" cy="48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" name="Right Arrow 73"/>
          <p:cNvSpPr/>
          <p:nvPr/>
        </p:nvSpPr>
        <p:spPr>
          <a:xfrm>
            <a:off x="1988147" y="5915251"/>
            <a:ext cx="8296180" cy="471239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dirty="0">
                <a:solidFill>
                  <a:schemeClr val="tx1"/>
                </a:solidFill>
              </a:rPr>
              <a:t>HRS4R – from PROGRESS to</a:t>
            </a:r>
            <a:r>
              <a:rPr lang="fr-BE" sz="1400" dirty="0">
                <a:solidFill>
                  <a:schemeClr val="tx1"/>
                </a:solidFill>
              </a:rPr>
              <a:t> </a:t>
            </a:r>
            <a:r>
              <a:rPr lang="fr-BE" sz="1400" b="1" dirty="0">
                <a:solidFill>
                  <a:schemeClr val="tx1"/>
                </a:solidFill>
              </a:rPr>
              <a:t>QUALITY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631" y="6424544"/>
            <a:ext cx="248459" cy="263517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112348" y="6440030"/>
            <a:ext cx="1072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/>
              <a:t>Institution 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265" y="6398570"/>
            <a:ext cx="253836" cy="287681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5654545" y="6419299"/>
            <a:ext cx="13929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/>
              <a:t>European Commission</a:t>
            </a:r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0007" y="6430235"/>
            <a:ext cx="276521" cy="241956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011776" y="6391989"/>
            <a:ext cx="10726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000" b="1" dirty="0"/>
              <a:t>External Experts  </a:t>
            </a:r>
          </a:p>
        </p:txBody>
      </p:sp>
      <p:sp>
        <p:nvSpPr>
          <p:cNvPr id="2" name="Prostokąt 1"/>
          <p:cNvSpPr/>
          <p:nvPr/>
        </p:nvSpPr>
        <p:spPr>
          <a:xfrm>
            <a:off x="6651341" y="563417"/>
            <a:ext cx="1644223" cy="5184240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ole tekstowe 5"/>
          <p:cNvSpPr txBox="1"/>
          <p:nvPr/>
        </p:nvSpPr>
        <p:spPr>
          <a:xfrm>
            <a:off x="139854" y="6499710"/>
            <a:ext cx="3399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Source: https://euraxess.ec.europa.eu/jobs/hrs4r</a:t>
            </a:r>
            <a:endParaRPr lang="pl-PL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1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Site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visit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euraxess.ec.europa.eu/sites/default/files/logo_strategy_h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69854"/>
            <a:ext cx="2168525" cy="14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76" y="1882121"/>
            <a:ext cx="4429031" cy="4429031"/>
          </a:xfrm>
        </p:spPr>
      </p:pic>
      <p:sp>
        <p:nvSpPr>
          <p:cNvPr id="7" name="pole tekstowe 6"/>
          <p:cNvSpPr txBox="1"/>
          <p:nvPr/>
        </p:nvSpPr>
        <p:spPr>
          <a:xfrm>
            <a:off x="4993807" y="1827866"/>
            <a:ext cx="751242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Control is made by the foreign assessors. It takes one day.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Assessors check the progress</a:t>
            </a:r>
            <a:r>
              <a:rPr lang="pl-PL" dirty="0" smtClean="0"/>
              <a:t> of the </a:t>
            </a:r>
            <a:r>
              <a:rPr lang="pl-PL" dirty="0" err="1" smtClean="0"/>
              <a:t>action</a:t>
            </a:r>
            <a:r>
              <a:rPr lang="pl-PL" dirty="0" smtClean="0"/>
              <a:t> plan.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/>
              <a:t>In the IFJ the AP </a:t>
            </a:r>
            <a:r>
              <a:rPr lang="pl-PL" dirty="0" err="1" smtClean="0"/>
              <a:t>realize</a:t>
            </a:r>
            <a:r>
              <a:rPr lang="pl-PL" dirty="0" smtClean="0"/>
              <a:t> five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aspects</a:t>
            </a:r>
            <a:r>
              <a:rPr lang="pl-PL" dirty="0" smtClean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smtClean="0"/>
              <a:t>Development of the </a:t>
            </a:r>
            <a:r>
              <a:rPr lang="pl-PL" dirty="0" err="1" smtClean="0"/>
              <a:t>young</a:t>
            </a:r>
            <a:r>
              <a:rPr lang="pl-PL" dirty="0" smtClean="0"/>
              <a:t> </a:t>
            </a:r>
            <a:r>
              <a:rPr lang="pl-PL" dirty="0" err="1" smtClean="0"/>
              <a:t>scientists</a:t>
            </a:r>
            <a:r>
              <a:rPr lang="pl-PL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Developement</a:t>
            </a:r>
            <a:r>
              <a:rPr lang="pl-PL" dirty="0" smtClean="0"/>
              <a:t> of the </a:t>
            </a:r>
            <a:r>
              <a:rPr lang="pl-PL" dirty="0" err="1" smtClean="0"/>
              <a:t>experienced</a:t>
            </a:r>
            <a:r>
              <a:rPr lang="pl-PL" dirty="0" smtClean="0"/>
              <a:t> </a:t>
            </a:r>
            <a:r>
              <a:rPr lang="pl-PL" dirty="0" err="1" smtClean="0"/>
              <a:t>scinetists</a:t>
            </a:r>
            <a:r>
              <a:rPr lang="pl-PL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Comercialization</a:t>
            </a:r>
            <a:r>
              <a:rPr lang="pl-PL" dirty="0" smtClean="0"/>
              <a:t> of the </a:t>
            </a:r>
            <a:r>
              <a:rPr lang="pl-PL" dirty="0" err="1" smtClean="0"/>
              <a:t>research</a:t>
            </a:r>
            <a:r>
              <a:rPr lang="pl-PL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Equality</a:t>
            </a:r>
            <a:r>
              <a:rPr lang="pl-PL" dirty="0" smtClean="0"/>
              <a:t> and </a:t>
            </a:r>
            <a:r>
              <a:rPr lang="pl-PL" dirty="0" err="1" smtClean="0"/>
              <a:t>diversity</a:t>
            </a:r>
            <a:r>
              <a:rPr lang="pl-PL" dirty="0" smtClean="0"/>
              <a:t>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 err="1" smtClean="0"/>
              <a:t>Ethics</a:t>
            </a:r>
            <a:r>
              <a:rPr lang="pl-PL" dirty="0" smtClean="0"/>
              <a:t> and </a:t>
            </a:r>
            <a:r>
              <a:rPr lang="pl-PL" dirty="0" err="1" smtClean="0"/>
              <a:t>scientific</a:t>
            </a:r>
            <a:r>
              <a:rPr lang="pl-PL" dirty="0" smtClean="0"/>
              <a:t> </a:t>
            </a:r>
            <a:r>
              <a:rPr lang="pl-PL" dirty="0" err="1" smtClean="0"/>
              <a:t>freedom</a:t>
            </a:r>
            <a:r>
              <a:rPr lang="pl-PL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hlinkClick r:id="rId4"/>
              </a:rPr>
              <a:t>https://</a:t>
            </a:r>
            <a:r>
              <a:rPr lang="pl-PL" dirty="0" smtClean="0">
                <a:hlinkClick r:id="rId4"/>
              </a:rPr>
              <a:t>www.ifj.edu.pl/kariera/hrs4r/podjete-dzialania.php</a:t>
            </a: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pole tekstowe 7"/>
          <p:cNvSpPr txBox="1"/>
          <p:nvPr/>
        </p:nvSpPr>
        <p:spPr>
          <a:xfrm>
            <a:off x="4482274" y="4540330"/>
            <a:ext cx="7449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Assesors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interviews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the </a:t>
            </a:r>
            <a:r>
              <a:rPr lang="pl-PL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representatives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pl-PL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researchers</a:t>
            </a:r>
            <a:r>
              <a:rPr lang="pl-PL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pl-PL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993807" y="5229402"/>
            <a:ext cx="2877671" cy="1081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13:00 – 14:00</a:t>
            </a:r>
          </a:p>
          <a:p>
            <a:pPr algn="ctr"/>
            <a:r>
              <a:rPr lang="pl-PL" sz="2000" dirty="0" err="1" smtClean="0"/>
              <a:t>PhD</a:t>
            </a:r>
            <a:r>
              <a:rPr lang="pl-PL" sz="2000" dirty="0" smtClean="0"/>
              <a:t> </a:t>
            </a:r>
            <a:r>
              <a:rPr lang="pl-PL" sz="2000" dirty="0" err="1" smtClean="0"/>
              <a:t>students</a:t>
            </a:r>
            <a:r>
              <a:rPr lang="pl-PL" sz="2000" dirty="0" smtClean="0"/>
              <a:t> and </a:t>
            </a:r>
            <a:r>
              <a:rPr lang="pl-PL" sz="2000" dirty="0" err="1" smtClean="0"/>
              <a:t>young</a:t>
            </a:r>
            <a:r>
              <a:rPr lang="pl-PL" sz="2000" dirty="0" smtClean="0"/>
              <a:t> </a:t>
            </a:r>
            <a:r>
              <a:rPr lang="pl-PL" sz="2000" dirty="0" err="1" smtClean="0"/>
              <a:t>researchers</a:t>
            </a:r>
            <a:endParaRPr lang="pl-PL" sz="2000" dirty="0"/>
          </a:p>
        </p:txBody>
      </p:sp>
      <p:sp>
        <p:nvSpPr>
          <p:cNvPr id="10" name="Prostokąt 9"/>
          <p:cNvSpPr/>
          <p:nvPr/>
        </p:nvSpPr>
        <p:spPr>
          <a:xfrm>
            <a:off x="8495739" y="5229402"/>
            <a:ext cx="2877671" cy="10817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 smtClean="0"/>
              <a:t>14:15 – 15:15</a:t>
            </a:r>
          </a:p>
          <a:p>
            <a:pPr algn="ctr"/>
            <a:r>
              <a:rPr lang="pl-PL" sz="2000" dirty="0" smtClean="0"/>
              <a:t>Independent </a:t>
            </a:r>
            <a:r>
              <a:rPr lang="pl-PL" sz="2000" dirty="0" err="1" smtClean="0"/>
              <a:t>researchers</a:t>
            </a:r>
            <a:r>
              <a:rPr lang="pl-PL" sz="2000" dirty="0" smtClean="0"/>
              <a:t> and </a:t>
            </a:r>
            <a:r>
              <a:rPr lang="pl-PL" sz="2000" dirty="0" err="1" smtClean="0"/>
              <a:t>group</a:t>
            </a:r>
            <a:r>
              <a:rPr lang="pl-PL" sz="2000" dirty="0" smtClean="0"/>
              <a:t> </a:t>
            </a:r>
            <a:r>
              <a:rPr lang="pl-PL" sz="2000" dirty="0" err="1" smtClean="0"/>
              <a:t>liders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30381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Interviews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assessors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euraxess.ec.europa.eu/sites/default/files/logo_strategy_h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69854"/>
            <a:ext cx="2168525" cy="14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egal cartoon: Interrog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" y="2549318"/>
            <a:ext cx="492027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279400" y="1856513"/>
            <a:ext cx="473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err="1" smtClean="0"/>
              <a:t>Friendly</a:t>
            </a:r>
            <a:r>
              <a:rPr lang="pl-PL" sz="2400" dirty="0" smtClean="0"/>
              <a:t> </a:t>
            </a:r>
            <a:r>
              <a:rPr lang="pl-PL" sz="2400" dirty="0" err="1" smtClean="0"/>
              <a:t>interogation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71" y="1784681"/>
            <a:ext cx="5326743" cy="4503131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93980" y="1856513"/>
            <a:ext cx="5836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err="1" smtClean="0"/>
              <a:t>Assesors</a:t>
            </a:r>
            <a:r>
              <a:rPr lang="pl-PL" sz="2800" dirty="0" smtClean="0"/>
              <a:t> </a:t>
            </a:r>
            <a:r>
              <a:rPr lang="pl-PL" sz="2800" dirty="0" err="1" smtClean="0"/>
              <a:t>don’t</a:t>
            </a:r>
            <a:r>
              <a:rPr lang="pl-PL" sz="2800" dirty="0" smtClean="0"/>
              <a:t> </a:t>
            </a:r>
            <a:r>
              <a:rPr lang="pl-PL" sz="2800" dirty="0" err="1" smtClean="0"/>
              <a:t>like</a:t>
            </a:r>
            <a:r>
              <a:rPr lang="pl-PL" sz="2800" dirty="0" smtClean="0"/>
              <a:t>:</a:t>
            </a:r>
          </a:p>
          <a:p>
            <a:pPr algn="ctr"/>
            <a:endParaRPr lang="pl-PL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Lack </a:t>
            </a:r>
            <a:r>
              <a:rPr lang="pl-PL" sz="2800" dirty="0"/>
              <a:t>of </a:t>
            </a:r>
            <a:r>
              <a:rPr lang="pl-PL" sz="2800" dirty="0" err="1" smtClean="0"/>
              <a:t>commitment</a:t>
            </a:r>
            <a:r>
              <a:rPr lang="pl-PL" sz="2800" dirty="0" smtClean="0"/>
              <a:t> </a:t>
            </a:r>
            <a:r>
              <a:rPr lang="pl-PL" sz="2800" dirty="0" err="1" smtClean="0"/>
              <a:t>during</a:t>
            </a:r>
            <a:r>
              <a:rPr lang="pl-PL" sz="2800" dirty="0" smtClean="0"/>
              <a:t> </a:t>
            </a:r>
            <a:r>
              <a:rPr lang="pl-PL" sz="2800" dirty="0" err="1" smtClean="0"/>
              <a:t>talks</a:t>
            </a:r>
            <a:r>
              <a:rPr lang="pl-PL" sz="28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800" dirty="0"/>
              <a:t>Inconsistencies between the report and the accounts of individual groups of </a:t>
            </a:r>
            <a:r>
              <a:rPr lang="en-US" sz="2800" dirty="0" smtClean="0"/>
              <a:t>scientists</a:t>
            </a:r>
            <a:r>
              <a:rPr lang="pl-PL" sz="2800" dirty="0" smtClean="0"/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Lack of the </a:t>
            </a:r>
            <a:r>
              <a:rPr lang="pl-PL" sz="2800" dirty="0" err="1" smtClean="0"/>
              <a:t>knowledge</a:t>
            </a:r>
            <a:r>
              <a:rPr lang="pl-PL" sz="2800" dirty="0" smtClean="0"/>
              <a:t> </a:t>
            </a:r>
            <a:r>
              <a:rPr lang="pl-PL" sz="2800" dirty="0" err="1" smtClean="0"/>
              <a:t>about</a:t>
            </a:r>
            <a:r>
              <a:rPr lang="pl-PL" sz="2800" dirty="0" smtClean="0"/>
              <a:t> </a:t>
            </a:r>
            <a:r>
              <a:rPr lang="pl-PL" sz="2800" dirty="0" err="1" smtClean="0"/>
              <a:t>Institute</a:t>
            </a:r>
            <a:r>
              <a:rPr lang="pl-PL" sz="2800" dirty="0" smtClean="0"/>
              <a:t> </a:t>
            </a:r>
            <a:r>
              <a:rPr lang="pl-PL" sz="2800" dirty="0" err="1" smtClean="0"/>
              <a:t>startegy</a:t>
            </a:r>
            <a:r>
              <a:rPr lang="pl-PL" sz="2800" dirty="0" smtClean="0"/>
              <a:t> </a:t>
            </a:r>
            <a:r>
              <a:rPr lang="pl-PL" sz="2800" dirty="0" err="1" smtClean="0"/>
              <a:t>related</a:t>
            </a:r>
            <a:r>
              <a:rPr lang="pl-PL" sz="2800" dirty="0" smtClean="0"/>
              <a:t> to HRS4R.</a:t>
            </a:r>
            <a:endParaRPr lang="pl-PL" sz="2800" dirty="0"/>
          </a:p>
        </p:txBody>
      </p:sp>
      <p:sp>
        <p:nvSpPr>
          <p:cNvPr id="7" name="Prostokąt 6"/>
          <p:cNvSpPr/>
          <p:nvPr/>
        </p:nvSpPr>
        <p:spPr>
          <a:xfrm>
            <a:off x="93980" y="5395943"/>
            <a:ext cx="5836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https://www.ifj.edu.pl/kariera/hrs4r/pdf/Strategia_HRS4R_w_IFJPAN.pdf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59048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8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37295" cy="1450757"/>
          </a:xfrm>
        </p:spPr>
        <p:txBody>
          <a:bodyPr>
            <a:normAutofit/>
          </a:bodyPr>
          <a:lstStyle/>
          <a:p>
            <a:r>
              <a:rPr lang="en-US" sz="4000" dirty="0"/>
              <a:t>Selected aspects of the HRS4R strategy at IFJ </a:t>
            </a:r>
            <a:r>
              <a:rPr lang="en-US" sz="4000" dirty="0" smtClean="0"/>
              <a:t>PAN</a:t>
            </a:r>
            <a:r>
              <a:rPr lang="pl-PL" sz="4000" dirty="0" smtClean="0"/>
              <a:t> – OTM-R policy</a:t>
            </a:r>
            <a:endParaRPr lang="pl-PL" sz="4000" dirty="0"/>
          </a:p>
        </p:txBody>
      </p:sp>
      <p:pic>
        <p:nvPicPr>
          <p:cNvPr id="4" name="Picture 2" descr="https://euraxess.ec.europa.eu/sites/default/files/logo_strategy_h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69854"/>
            <a:ext cx="2168525" cy="14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1" t="21037" r="7026" b="11228"/>
          <a:stretch/>
        </p:blipFill>
        <p:spPr>
          <a:xfrm>
            <a:off x="0" y="2732694"/>
            <a:ext cx="6578600" cy="3604607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334340" y="1912706"/>
            <a:ext cx="53560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Open, Transparent and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Merit-based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Recruitment</a:t>
            </a:r>
            <a:r>
              <a:rPr lang="pl-PL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l-PL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Researchers</a:t>
            </a:r>
            <a:r>
              <a:rPr lang="pl-PL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477000" y="1981200"/>
            <a:ext cx="5613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Tx/>
              <a:buAutoNum type="arabicPeriod"/>
            </a:pPr>
            <a:r>
              <a:rPr lang="pl-PL" sz="2000" dirty="0" smtClean="0"/>
              <a:t>New policy </a:t>
            </a:r>
            <a:r>
              <a:rPr lang="pl-PL" sz="2000" dirty="0"/>
              <a:t>and </a:t>
            </a:r>
            <a:r>
              <a:rPr lang="pl-PL" sz="2000" dirty="0" err="1" smtClean="0"/>
              <a:t>statute</a:t>
            </a:r>
            <a:r>
              <a:rPr lang="pl-PL" sz="2000" dirty="0" smtClean="0"/>
              <a:t> of </a:t>
            </a:r>
            <a:r>
              <a:rPr lang="pl-PL" sz="2000" dirty="0" err="1" smtClean="0"/>
              <a:t>hiring</a:t>
            </a:r>
            <a:r>
              <a:rPr lang="pl-PL" sz="2000" dirty="0" smtClean="0"/>
              <a:t> </a:t>
            </a:r>
            <a:r>
              <a:rPr lang="pl-PL" sz="2000" dirty="0" err="1" smtClean="0"/>
              <a:t>researchers</a:t>
            </a:r>
            <a:r>
              <a:rPr lang="pl-PL" sz="2000" dirty="0"/>
              <a:t> </a:t>
            </a:r>
            <a:r>
              <a:rPr lang="pl-PL" sz="2000" dirty="0" smtClean="0"/>
              <a:t>(</a:t>
            </a:r>
            <a:r>
              <a:rPr lang="pl-PL" sz="2000" dirty="0">
                <a:hlinkClick r:id="rId4"/>
              </a:rPr>
              <a:t>https://</a:t>
            </a:r>
            <a:r>
              <a:rPr lang="pl-PL" sz="2000" dirty="0" smtClean="0">
                <a:hlinkClick r:id="rId4"/>
              </a:rPr>
              <a:t>www.ifj.edu.pl/en/career/recruitment-procedures.php</a:t>
            </a:r>
            <a:r>
              <a:rPr lang="pl-PL" sz="2000" dirty="0" smtClean="0"/>
              <a:t>); </a:t>
            </a:r>
          </a:p>
          <a:p>
            <a:pPr marL="342900" lvl="1" indent="-342900">
              <a:buFontTx/>
              <a:buAutoNum type="arabicPeriod"/>
            </a:pPr>
            <a:r>
              <a:rPr lang="pl-PL" sz="2000" dirty="0" smtClean="0"/>
              <a:t>New r</a:t>
            </a:r>
            <a:r>
              <a:rPr lang="en-US" sz="2000" dirty="0" err="1" smtClean="0"/>
              <a:t>ecommendations</a:t>
            </a:r>
            <a:r>
              <a:rPr lang="en-US" sz="2000" dirty="0" smtClean="0"/>
              <a:t> </a:t>
            </a:r>
            <a:r>
              <a:rPr lang="en-US" sz="2000" dirty="0"/>
              <a:t>for members of recruitment committees </a:t>
            </a:r>
            <a:r>
              <a:rPr lang="pl-PL" sz="2000" dirty="0" smtClean="0"/>
              <a:t>(</a:t>
            </a:r>
            <a:r>
              <a:rPr lang="pl-PL" sz="2000" dirty="0">
                <a:hlinkClick r:id="rId5"/>
              </a:rPr>
              <a:t>www.ifj.edu.pl/dzialy/dsp/informatory/Zalecenie-dla-czlonkow-komisji-rekrutacyjnych-w-IFJ-PAN.pdf</a:t>
            </a:r>
            <a:r>
              <a:rPr lang="pl-PL" sz="2000" dirty="0" smtClean="0"/>
              <a:t>);</a:t>
            </a:r>
          </a:p>
          <a:p>
            <a:pPr marL="342900" lvl="1" indent="-342900">
              <a:buFontTx/>
              <a:buAutoNum type="arabicPeriod"/>
            </a:pPr>
            <a:r>
              <a:rPr lang="pl-PL" sz="2000" dirty="0" smtClean="0"/>
              <a:t>N</a:t>
            </a:r>
            <a:r>
              <a:rPr lang="en-US" sz="2000" dirty="0" err="1" smtClean="0"/>
              <a:t>ew</a:t>
            </a:r>
            <a:r>
              <a:rPr lang="en-US" sz="2000" dirty="0" smtClean="0"/>
              <a:t> </a:t>
            </a:r>
            <a:r>
              <a:rPr lang="en-US" sz="2000" dirty="0"/>
              <a:t>Rules of Procedure for the Appeals </a:t>
            </a:r>
            <a:r>
              <a:rPr lang="en-US" sz="2000" dirty="0" smtClean="0"/>
              <a:t>Committee</a:t>
            </a:r>
            <a:r>
              <a:rPr lang="pl-PL" sz="2000" dirty="0" smtClean="0"/>
              <a:t> (</a:t>
            </a:r>
            <a:r>
              <a:rPr lang="pl-PL" sz="2000" dirty="0" smtClean="0">
                <a:hlinkClick r:id="rId6"/>
              </a:rPr>
              <a:t>www.ifj.edu.pl/dla-pracownikow/komisje/komisja-odwolawcza-rn/</a:t>
            </a:r>
            <a:r>
              <a:rPr lang="pl-PL" sz="2000" dirty="0" smtClean="0"/>
              <a:t>);</a:t>
            </a:r>
          </a:p>
          <a:p>
            <a:pPr marL="342900" lvl="1" indent="-342900">
              <a:buFontTx/>
              <a:buAutoNum type="arabicPeriod"/>
            </a:pPr>
            <a:r>
              <a:rPr lang="en-US" sz="2000" dirty="0"/>
              <a:t>Feedback on strengths and weaknesses after the interview.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829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37295" cy="1450757"/>
          </a:xfrm>
        </p:spPr>
        <p:txBody>
          <a:bodyPr>
            <a:normAutofit/>
          </a:bodyPr>
          <a:lstStyle/>
          <a:p>
            <a:r>
              <a:rPr lang="en-US" sz="4000" dirty="0"/>
              <a:t>Selected aspects of the HRS4R strategy at IFJ PAN</a:t>
            </a:r>
            <a:r>
              <a:rPr lang="pl-PL" sz="4000" dirty="0"/>
              <a:t> </a:t>
            </a:r>
            <a:r>
              <a:rPr lang="pl-PL" sz="4000" dirty="0" smtClean="0"/>
              <a:t>– </a:t>
            </a:r>
            <a:r>
              <a:rPr lang="pl-PL" sz="4000" dirty="0" err="1" smtClean="0"/>
              <a:t>conflicts</a:t>
            </a:r>
            <a:r>
              <a:rPr lang="pl-PL" sz="4000" dirty="0" smtClean="0"/>
              <a:t> and </a:t>
            </a:r>
            <a:r>
              <a:rPr lang="pl-PL" sz="4000" dirty="0" err="1" smtClean="0"/>
              <a:t>complains</a:t>
            </a:r>
            <a:endParaRPr lang="pl-PL" sz="4000" dirty="0"/>
          </a:p>
        </p:txBody>
      </p:sp>
      <p:pic>
        <p:nvPicPr>
          <p:cNvPr id="4" name="Picture 2" descr="https://euraxess.ec.europa.eu/sites/default/files/logo_strategy_h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69854"/>
            <a:ext cx="2168525" cy="14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5"/>
          <a:stretch/>
        </p:blipFill>
        <p:spPr>
          <a:xfrm>
            <a:off x="7886700" y="1954109"/>
            <a:ext cx="4064000" cy="4383469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317500" y="1841242"/>
            <a:ext cx="799867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pl-PL" sz="1900" dirty="0" err="1" smtClean="0"/>
              <a:t>Anti-mobbing</a:t>
            </a:r>
            <a:r>
              <a:rPr lang="pl-PL" sz="1900" dirty="0" smtClean="0"/>
              <a:t> </a:t>
            </a:r>
            <a:r>
              <a:rPr lang="pl-PL" sz="1900" dirty="0" err="1" smtClean="0"/>
              <a:t>Commission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</a:t>
            </a:r>
            <a:r>
              <a:rPr lang="pl-PL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Mariusz Witek - Chair of the </a:t>
            </a:r>
            <a:r>
              <a:rPr lang="pl-PL" sz="19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Committee</a:t>
            </a:r>
            <a:r>
              <a:rPr lang="pl-PL" sz="1900" dirty="0"/>
              <a:t/>
            </a:r>
            <a:br>
              <a:rPr lang="pl-PL" sz="1900" dirty="0"/>
            </a:b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komisja.antymobbingowa@ifj.edu.pl</a:t>
            </a:r>
            <a:b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Permament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duty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l-PL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Monday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</a:t>
            </a:r>
            <a:r>
              <a:rPr lang="pl-PL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month</a:t>
            </a:r>
            <a:r>
              <a:rPr lang="pl-PL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11:00 – 12:00, </a:t>
            </a:r>
            <a:r>
              <a:rPr lang="pl-PL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108 – </a:t>
            </a:r>
            <a:r>
              <a:rPr lang="pl-PL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basement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l-PL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bulding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No. 0;  </a:t>
            </a:r>
            <a:b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1900" dirty="0"/>
          </a:p>
          <a:p>
            <a:pPr marL="342900" indent="-342900">
              <a:buAutoNum type="arabicPeriod"/>
            </a:pPr>
            <a:r>
              <a:rPr lang="en-US" sz="1900" dirty="0" smtClean="0"/>
              <a:t>Ombudsman </a:t>
            </a:r>
            <a:r>
              <a:rPr lang="en-US" sz="1900" dirty="0"/>
              <a:t>– an Advocate for the Rights and Ethical Values at IFJ PAN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 hab. Paweł Błasiak </a:t>
            </a:r>
            <a:r>
              <a:rPr lang="pl-PL" sz="1900" dirty="0" smtClean="0"/>
              <a:t>– 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ombudsman@ifj.edu.pl</a:t>
            </a:r>
            <a:b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mailbox next to the library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1900" dirty="0">
                <a:hlinkClick r:id="rId4"/>
              </a:rPr>
              <a:t>https://</a:t>
            </a:r>
            <a:r>
              <a:rPr lang="pl-PL" sz="1900" dirty="0" smtClean="0">
                <a:hlinkClick r:id="rId4"/>
              </a:rPr>
              <a:t>www.ifj.edu.pl/en/institute/staff/Ombudsman_ENG.pdf</a:t>
            </a:r>
            <a:r>
              <a:rPr lang="pl-PL" sz="1900" dirty="0" smtClean="0"/>
              <a:t>;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1900" dirty="0" smtClean="0"/>
          </a:p>
          <a:p>
            <a:pPr marL="342900" indent="-342900">
              <a:buAutoNum type="arabicPeriod"/>
            </a:pPr>
            <a:r>
              <a:rPr lang="pl-PL" sz="1900" dirty="0" smtClean="0"/>
              <a:t>Ombudsman for </a:t>
            </a:r>
            <a:r>
              <a:rPr lang="pl-PL" sz="1900" dirty="0" err="1" smtClean="0"/>
              <a:t>Doctoral</a:t>
            </a:r>
            <a:r>
              <a:rPr lang="pl-PL" sz="1900" dirty="0" smtClean="0"/>
              <a:t> </a:t>
            </a:r>
            <a:r>
              <a:rPr lang="pl-PL" sz="1900" dirty="0" err="1" smtClean="0"/>
              <a:t>Students</a:t>
            </a:r>
            <a:r>
              <a:rPr lang="pl-PL" sz="1900" dirty="0" smtClean="0"/>
              <a:t/>
            </a:r>
            <a:br>
              <a:rPr lang="pl-PL" sz="1900" dirty="0" smtClean="0"/>
            </a:b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 Michał Adamek </a:t>
            </a:r>
            <a:r>
              <a:rPr lang="pl-PL" sz="1900" dirty="0" smtClean="0"/>
              <a:t>– 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rzecznikdoktorantow@ifj.edu.pl </a:t>
            </a:r>
            <a:b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9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phdspokesman@ifj.edu.pl </a:t>
            </a:r>
            <a:r>
              <a:rPr lang="pl-PL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1900" dirty="0">
                <a:hlinkClick r:id="rId5"/>
              </a:rPr>
              <a:t>https://kisd.ifj.edu.pl/solving-problems/</a:t>
            </a:r>
            <a: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38615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8837295" cy="1450757"/>
          </a:xfrm>
        </p:spPr>
        <p:txBody>
          <a:bodyPr>
            <a:normAutofit/>
          </a:bodyPr>
          <a:lstStyle/>
          <a:p>
            <a:r>
              <a:rPr lang="en-US" sz="4000" dirty="0"/>
              <a:t>Selected aspects of the HRS4R strategy at IFJ PAN</a:t>
            </a:r>
            <a:r>
              <a:rPr lang="pl-PL" sz="4000" dirty="0"/>
              <a:t> – </a:t>
            </a:r>
            <a:r>
              <a:rPr lang="pl-PL" sz="4000" dirty="0" smtClean="0"/>
              <a:t>management </a:t>
            </a:r>
            <a:r>
              <a:rPr lang="pl-PL" sz="4000" dirty="0" err="1"/>
              <a:t>staff</a:t>
            </a:r>
            <a:r>
              <a:rPr lang="pl-PL" sz="4000" dirty="0"/>
              <a:t> </a:t>
            </a:r>
            <a:r>
              <a:rPr lang="pl-PL" sz="4000" dirty="0" err="1"/>
              <a:t>training</a:t>
            </a:r>
            <a:endParaRPr lang="pl-PL" sz="4000" dirty="0"/>
          </a:p>
        </p:txBody>
      </p:sp>
      <p:pic>
        <p:nvPicPr>
          <p:cNvPr id="4" name="Picture 2" descr="https://euraxess.ec.europa.eu/sites/default/files/logo_strategy_h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69854"/>
            <a:ext cx="2168525" cy="14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" r="1" b="1375"/>
          <a:stretch/>
        </p:blipFill>
        <p:spPr>
          <a:xfrm>
            <a:off x="0" y="4150360"/>
            <a:ext cx="7757160" cy="218497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0582" y="2892827"/>
            <a:ext cx="4901418" cy="3288173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88900" y="1954109"/>
            <a:ext cx="70993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Mentoring 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</a:t>
            </a:r>
            <a:r>
              <a:rPr lang="pl-PL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institutions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8 May 2023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Resolving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conflicts within and between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teams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19,26,27 </a:t>
            </a:r>
            <a:r>
              <a:rPr lang="pl-PL" sz="2400" dirty="0" err="1" smtClean="0"/>
              <a:t>June</a:t>
            </a:r>
            <a:r>
              <a:rPr lang="pl-PL" sz="2400" dirty="0" smtClean="0"/>
              <a:t> 2023</a:t>
            </a:r>
            <a:endParaRPr lang="pl-PL" sz="2400" dirty="0"/>
          </a:p>
        </p:txBody>
      </p:sp>
      <p:sp>
        <p:nvSpPr>
          <p:cNvPr id="11" name="Prostokąt 10"/>
          <p:cNvSpPr/>
          <p:nvPr/>
        </p:nvSpPr>
        <p:spPr>
          <a:xfrm>
            <a:off x="7290582" y="1914406"/>
            <a:ext cx="49014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err="1" smtClean="0"/>
              <a:t>Creation</a:t>
            </a:r>
            <a:r>
              <a:rPr lang="pl-PL" sz="2400" dirty="0" smtClean="0"/>
              <a:t> of the </a:t>
            </a:r>
            <a:r>
              <a:rPr lang="pl-PL" sz="2400" dirty="0" err="1" smtClean="0"/>
              <a:t>guide</a:t>
            </a:r>
            <a:r>
              <a:rPr lang="pl-PL" sz="2400" dirty="0" smtClean="0"/>
              <a:t>: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a </a:t>
            </a:r>
            <a:r>
              <a:rPr lang="pl-PL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pl-P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leader</a:t>
            </a:r>
            <a:endParaRPr lang="pl-PL" sz="2400" dirty="0"/>
          </a:p>
        </p:txBody>
      </p:sp>
      <p:sp>
        <p:nvSpPr>
          <p:cNvPr id="12" name="Prostokąt 11"/>
          <p:cNvSpPr/>
          <p:nvPr/>
        </p:nvSpPr>
        <p:spPr>
          <a:xfrm>
            <a:off x="5334000" y="6494882"/>
            <a:ext cx="6858000" cy="369332"/>
          </a:xfrm>
          <a:prstGeom prst="rect">
            <a:avLst/>
          </a:prstGeom>
          <a:solidFill>
            <a:schemeClr val="lt1">
              <a:alpha val="70000"/>
            </a:schemeClr>
          </a:solidFill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pl-PL" dirty="0">
                <a:hlinkClick r:id="rId5"/>
              </a:rPr>
              <a:t>www.ifj.edu.pl/dzialy/dsp/informatory/The-portrait-of-a-good-leader.pdf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4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89" y="0"/>
            <a:ext cx="2270950" cy="4090177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To </a:t>
            </a:r>
            <a:r>
              <a:rPr lang="pl-PL" dirty="0" err="1"/>
              <a:t>make</a:t>
            </a:r>
            <a:r>
              <a:rPr lang="pl-PL" dirty="0"/>
              <a:t> life </a:t>
            </a:r>
            <a:r>
              <a:rPr lang="pl-PL" dirty="0" err="1"/>
              <a:t>better</a:t>
            </a:r>
            <a:r>
              <a:rPr lang="pl-PL" dirty="0"/>
              <a:t>…</a:t>
            </a:r>
          </a:p>
        </p:txBody>
      </p:sp>
      <p:pic>
        <p:nvPicPr>
          <p:cNvPr id="4" name="Picture 2" descr="https://euraxess.ec.europa.eu/sites/default/files/logo_strategy_hr_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4575" y="69854"/>
            <a:ext cx="2168525" cy="14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428" y="1070705"/>
            <a:ext cx="2217484" cy="2261834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43"/>
          <a:stretch/>
        </p:blipFill>
        <p:spPr>
          <a:xfrm>
            <a:off x="1541" y="401291"/>
            <a:ext cx="3687548" cy="3455024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0" t="8547" r="9530"/>
          <a:stretch/>
        </p:blipFill>
        <p:spPr>
          <a:xfrm>
            <a:off x="-150147" y="4183241"/>
            <a:ext cx="5167887" cy="271910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604" y="3432356"/>
            <a:ext cx="3601787" cy="2966177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912" y="-18532"/>
            <a:ext cx="2549758" cy="1890009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36" y="1234167"/>
            <a:ext cx="3984995" cy="4765654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753687" y="2336563"/>
            <a:ext cx="59687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/>
              <a:t>A</a:t>
            </a:r>
            <a:r>
              <a:rPr lang="en-US" sz="2200" dirty="0" err="1" smtClean="0"/>
              <a:t>ppointment</a:t>
            </a:r>
            <a:r>
              <a:rPr lang="en-US" sz="2200" dirty="0" smtClean="0"/>
              <a:t> </a:t>
            </a:r>
            <a:r>
              <a:rPr lang="en-US" sz="2200" dirty="0"/>
              <a:t>of an assistant for foreign </a:t>
            </a:r>
            <a:r>
              <a:rPr lang="en-US" sz="2200" dirty="0" smtClean="0"/>
              <a:t>employees</a:t>
            </a:r>
            <a:r>
              <a:rPr lang="pl-PL" sz="2200" dirty="0" smtClean="0"/>
              <a:t>:</a:t>
            </a:r>
            <a:endParaRPr lang="pl-PL" sz="2200" dirty="0"/>
          </a:p>
          <a:p>
            <a:pPr algn="ctr"/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Mgr Beata Murzyn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1"/>
              </a:rPr>
              <a:t>beata.murzyn@ifj.edu.pl</a:t>
            </a:r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200" dirty="0" err="1" smtClean="0"/>
              <a:t>Creation</a:t>
            </a:r>
            <a:r>
              <a:rPr lang="pl-PL" sz="2200" dirty="0" smtClean="0"/>
              <a:t> of a </a:t>
            </a:r>
            <a:r>
              <a:rPr lang="pl-PL" sz="2200" dirty="0" err="1" smtClean="0"/>
              <a:t>website</a:t>
            </a:r>
            <a:r>
              <a:rPr lang="pl-PL" sz="2200" dirty="0"/>
              <a:t> </a:t>
            </a:r>
            <a:r>
              <a:rPr lang="pl-PL" sz="2200" dirty="0" smtClean="0"/>
              <a:t>– </a:t>
            </a:r>
            <a:r>
              <a:rPr lang="pl-PL" sz="2200" dirty="0" err="1" smtClean="0"/>
              <a:t>welcome</a:t>
            </a:r>
            <a:r>
              <a:rPr lang="pl-PL" sz="2200" dirty="0" smtClean="0"/>
              <a:t> for </a:t>
            </a:r>
            <a:r>
              <a:rPr lang="pl-PL" sz="2200" dirty="0" err="1" smtClean="0"/>
              <a:t>newcomers</a:t>
            </a:r>
            <a:endParaRPr lang="pl-PL" sz="2200" dirty="0" smtClean="0"/>
          </a:p>
          <a:p>
            <a:pPr algn="ctr"/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https://www.ifj.edu.pl/en/career/hrs4r/welcome-for-newcomers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2"/>
              </a:rPr>
              <a:t>/</a:t>
            </a:r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Bilingual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forms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pl-PL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messages</a:t>
            </a:r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200" dirty="0" smtClean="0"/>
              <a:t> </a:t>
            </a:r>
            <a:endParaRPr lang="pl-PL" sz="2200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173576" y="804379"/>
            <a:ext cx="5580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err="1"/>
              <a:t>Seminar</a:t>
            </a:r>
            <a:r>
              <a:rPr lang="pl-PL" sz="2200" dirty="0"/>
              <a:t>: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Thursdays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pl-PL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youth</a:t>
            </a:r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200" dirty="0" err="1"/>
              <a:t>Emergency</a:t>
            </a:r>
            <a:r>
              <a:rPr lang="pl-PL" sz="2200" dirty="0"/>
              <a:t> </a:t>
            </a:r>
            <a:r>
              <a:rPr lang="pl-PL" sz="2200" dirty="0" err="1"/>
              <a:t>psychological</a:t>
            </a:r>
            <a:r>
              <a:rPr lang="pl-PL" sz="2200" dirty="0"/>
              <a:t> </a:t>
            </a:r>
            <a:r>
              <a:rPr lang="pl-PL" sz="2200" dirty="0" err="1" smtClean="0"/>
              <a:t>help</a:t>
            </a:r>
            <a:r>
              <a:rPr lang="pl-PL" sz="2200" dirty="0" smtClean="0"/>
              <a:t>:</a:t>
            </a:r>
          </a:p>
          <a:p>
            <a:pPr algn="ctr"/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http://www.kisd.ifj.edu.pl/psychological-help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3"/>
              </a:rPr>
              <a:t>/</a:t>
            </a:r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2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3532" y="257722"/>
            <a:ext cx="79877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/>
              <a:t>Open Access policy and </a:t>
            </a:r>
            <a:r>
              <a:rPr lang="pl-PL" sz="2200" dirty="0" err="1" smtClean="0"/>
              <a:t>guide</a:t>
            </a:r>
            <a:r>
              <a:rPr lang="pl-PL" sz="2200" dirty="0" smtClean="0"/>
              <a:t>:</a:t>
            </a:r>
            <a:r>
              <a:rPr lang="pl-PL" sz="2200" dirty="0"/>
              <a:t/>
            </a:r>
            <a:br>
              <a:rPr lang="pl-PL" sz="2200" dirty="0"/>
            </a:b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http://www.ifj.edu.pl/library/en/open-access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4"/>
              </a:rPr>
              <a:t>/</a:t>
            </a:r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http://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5"/>
              </a:rPr>
              <a:t>www.ifj.edu.pl/library/open-access/materials/OTWARTY-DOSTEP-przewodnik-2023-eng.pdf</a:t>
            </a:r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200" dirty="0"/>
              <a:t>Development the recommendation about </a:t>
            </a:r>
            <a:r>
              <a:rPr lang="en-US" sz="2200" dirty="0" smtClean="0"/>
              <a:t>co-authorship</a:t>
            </a:r>
            <a:r>
              <a:rPr lang="pl-PL" sz="2200" dirty="0" smtClean="0"/>
              <a:t>:</a:t>
            </a:r>
          </a:p>
          <a:p>
            <a:pPr algn="ctr"/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http</a:t>
            </a:r>
            <a:r>
              <a:rPr lang="pl-PL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://</a:t>
            </a:r>
            <a:r>
              <a:rPr lang="pl-PL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6"/>
              </a:rPr>
              <a:t>www.ifj.edu.pl/dla-pracownikow/etyka/Recommendations-related-to-good-practices-in-determining-co-authorship-of-scientific-publications.pdf</a:t>
            </a:r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l-PL" sz="2200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329094" y="4306926"/>
            <a:ext cx="420940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Designated room for women in</a:t>
            </a:r>
          </a:p>
          <a:p>
            <a:pPr algn="ctr"/>
            <a:r>
              <a:rPr lang="en-US" sz="2200" dirty="0"/>
              <a:t>pregnancy and parent with </a:t>
            </a:r>
            <a:r>
              <a:rPr lang="en-US" sz="2200" dirty="0" smtClean="0"/>
              <a:t>child</a:t>
            </a:r>
            <a:r>
              <a:rPr lang="pl-PL" sz="2200" dirty="0" smtClean="0"/>
              <a:t>:</a:t>
            </a:r>
          </a:p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no. 5, floor 1 </a:t>
            </a:r>
          </a:p>
          <a:p>
            <a:pPr algn="ctr"/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room no. 5320</a:t>
            </a:r>
            <a:endParaRPr lang="pl-PL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7736657" y="5667035"/>
            <a:ext cx="444647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dirty="0" smtClean="0">
                <a:latin typeface="Algerian" panose="04020705040A02060702" pitchFamily="82" charset="0"/>
              </a:rPr>
              <a:t>BILINGUAL GUIDES</a:t>
            </a:r>
          </a:p>
          <a:p>
            <a:r>
              <a:rPr lang="pl-P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7"/>
              </a:rPr>
              <a:t>https://www.ifj.edu.pl/dzialy/dsp/informatory/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54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6" grpId="1"/>
      <p:bldP spid="17" grpId="0"/>
      <p:bldP spid="17" grpId="1"/>
      <p:bldP spid="18" grpId="0"/>
      <p:bldP spid="18" grpId="1"/>
      <p:bldP spid="20" grpId="0"/>
      <p:bldP spid="20" grpId="1"/>
      <p:bldP spid="6" grpId="0"/>
    </p:bldLst>
  </p:timing>
</p:sld>
</file>

<file path=ppt/theme/theme1.xml><?xml version="1.0" encoding="utf-8"?>
<a:theme xmlns:a="http://schemas.openxmlformats.org/drawingml/2006/main" name="Retrospekcja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Niestandardowy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3444</TotalTime>
  <Words>457</Words>
  <Application>Microsoft Office PowerPoint</Application>
  <PresentationFormat>Panoramiczny</PresentationFormat>
  <Paragraphs>112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Algerian</vt:lpstr>
      <vt:lpstr>Arial</vt:lpstr>
      <vt:lpstr>Calibri</vt:lpstr>
      <vt:lpstr>Times New Roman</vt:lpstr>
      <vt:lpstr>Wingdings</vt:lpstr>
      <vt:lpstr>Retrospekcja</vt:lpstr>
      <vt:lpstr>Prezentacja programu PowerPoint</vt:lpstr>
      <vt:lpstr>HR Excellence in Research</vt:lpstr>
      <vt:lpstr>Prezentacja programu PowerPoint</vt:lpstr>
      <vt:lpstr>Site visit</vt:lpstr>
      <vt:lpstr>Interviews with assessors</vt:lpstr>
      <vt:lpstr>Selected aspects of the HRS4R strategy at IFJ PAN – OTM-R policy</vt:lpstr>
      <vt:lpstr>Selected aspects of the HRS4R strategy at IFJ PAN – conflicts and complains</vt:lpstr>
      <vt:lpstr>Selected aspects of the HRS4R strategy at IFJ PAN – management staff training</vt:lpstr>
      <vt:lpstr>To make life better…</vt:lpstr>
      <vt:lpstr>Details and proposals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Chojenka</dc:creator>
  <cp:lastModifiedBy>Sekretariat</cp:lastModifiedBy>
  <cp:revision>68</cp:revision>
  <dcterms:created xsi:type="dcterms:W3CDTF">2024-01-29T07:16:26Z</dcterms:created>
  <dcterms:modified xsi:type="dcterms:W3CDTF">2024-02-14T05:40:45Z</dcterms:modified>
</cp:coreProperties>
</file>