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Lst>
  <p:sldSz cy="5143500" cx="9144000"/>
  <p:notesSz cx="6858000" cy="9144000"/>
  <p:embeddedFontLst>
    <p:embeddedFont>
      <p:font typeface="Raleway"/>
      <p:regular r:id="rId46"/>
      <p:bold r:id="rId47"/>
      <p:italic r:id="rId48"/>
      <p:boldItalic r:id="rId49"/>
    </p:embeddedFont>
    <p:embeddedFont>
      <p:font typeface="Lato"/>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Sławomir Stuglik"/>
  <p:cmAuthor clrIdx="1" id="1" initials="" lastIdx="1" name="Łukasz Bibrzycki"/>
  <p:cmAuthor clrIdx="2" id="2" initials="" lastIdx="2" name="Olaf Bar"/>
  <p:cmAuthor clrIdx="3" id="3" initials="" lastIdx="1" name="M P"/>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EA3BC87-0C8C-4470-93A5-505945618C38}">
  <a:tblStyle styleId="{CEA3BC87-0C8C-4470-93A5-505945618C3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459DB43-C498-4D85-ACDE-A3A7EFB86D72}"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Raleway-regular.fntdata"/><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font" Target="fonts/Raleway-italic.fntdata"/><Relationship Id="rId47" Type="http://schemas.openxmlformats.org/officeDocument/2006/relationships/font" Target="fonts/Raleway-bold.fntdata"/><Relationship Id="rId49" Type="http://schemas.openxmlformats.org/officeDocument/2006/relationships/font" Target="fonts/Raleway-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Lato-bold.fntdata"/><Relationship Id="rId50" Type="http://schemas.openxmlformats.org/officeDocument/2006/relationships/font" Target="fonts/Lato-regular.fntdata"/><Relationship Id="rId53" Type="http://schemas.openxmlformats.org/officeDocument/2006/relationships/font" Target="fonts/Lato-boldItalic.fntdata"/><Relationship Id="rId52" Type="http://schemas.openxmlformats.org/officeDocument/2006/relationships/font" Target="fonts/Lato-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1-12T13:28:49.684">
    <p:pos x="3250" y="778"/>
    <p:text>dodac zdjecia od michała frontczak</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4-01-12T19:09:27.418">
    <p:pos x="2965" y="785"/>
    <p:text>wszystkie ślady wysłane przez aplikacje IOS/Android
Nie robie filtrowania bo
a) troche to potrwa
b) najwazniejsze filtry nie były "dopracowywane" do danych z IOS + jest tam wyzsza czestotliwość (na oko 10x wiecej - przygladajac się danym z https://credo.science/#/detector/api prototyp - jeszcze nie dokonczony temat - ciagle czasu brak..).
Wzrost deteckcji androidu moze wynikac z trwania konkursu od pazdziernika do czerwca kazdego roku</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4-01-11T13:32:27.236">
    <p:pos x="6000" y="0"/>
    <p:text>Dowiedzieć się o szczegóły u Marcina</p:text>
  </p:cm>
  <p:cm authorId="2" idx="1" dt="2024-01-11T13:32:27.236">
    <p:pos x="6000" y="0"/>
    <p:text>I ciekawe, że inne anomapie na rym slajdzie niz na DBS/AGL. Tu raczej robakowate, a tam wieloczłonowe. 
Czy soc w tej pracy jest o liczebnosciach ? (zamnkiety dostep)</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 dt="2024-01-05T15:44:57.091">
    <p:pos x="6000" y="0"/>
    <p:text>KOmentarz dla spikera:
The test procedure was as follows:
The parameters of the method were selected to obtain equidistant sets of outliers. Then the abundance of the common part of the sets of outliers from the two selected methods was determined.
Different abundances of sets in the range of up to 10\% of all data were tested with this method.</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 dt="2024-01-12T14:24:37.854">
    <p:pos x="459" y="830"/>
    <p:text>Było compatibility
jaki opis lepszy?
zgodność metod
compliance?</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4-01-10T12:02:38.791">
    <p:pos x="459" y="1309"/>
    <p:text>Bazujac na 
https://credo.science/#/about/team/credo-ml
Rozpoczeliśmy w 2020 roku.
W sumie kalendarium może być lista publikacji
https://credo.science/#/about/team/credo-ml/publications
i aktywności
https://credo.science/#/about/team/credo-ml/activites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adc04eb0c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adc04eb0c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ee612018e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ee612018e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ace160e28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ace160e28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aee45219f7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aee45219f7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abec120bb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abec120bb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abec120bbf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abec120bb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ee6e7c2677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ee6e7c2677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ee6e7c2677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ee6e7c2677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ee6e7c2677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ee6e7c2677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ee617c7b01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ee617c7b01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ee62574e99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ee62574e99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ee6e7c2677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ee6e7c267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ee617c7b01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ee617c7b01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ee6e7c2677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ee6e7c2677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aee45219f7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aee45219f7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aee45219f7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aee45219f7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ee62574e9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ee62574e9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ee62574e99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1ee62574e99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ee62574e99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ee62574e99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ee617c7b01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1ee617c7b01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ee617c7b01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1ee617c7b01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ee62574e9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ee62574e9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ee6e7c267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1ee6e7c267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aee45219f7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aee45219f7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ee62574e9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ee62574e9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ee62574e9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1ee62574e9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ace160e28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ace160e28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ee62574e99_1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ee62574e99_1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aee45219f7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aee45219f7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ee62574e99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ee62574e99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ee7b5d948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1ee7b5d948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ab4f04be2a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ab4f04be2a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aee45219f7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aee45219f7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ee62574e99_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ee62574e99_1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ace160e28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ace160e28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ad6e4d8a3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ad6e4d8a3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aee45219f7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aee45219f7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ee62574e9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ee62574e9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comments" Target="../comments/commen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12.png"/><Relationship Id="rId13" Type="http://schemas.openxmlformats.org/officeDocument/2006/relationships/image" Target="../media/image48.png"/><Relationship Id="rId12"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mdpi.com/1424-8220/23/10/4858" TargetMode="External"/><Relationship Id="rId4" Type="http://schemas.openxmlformats.org/officeDocument/2006/relationships/hyperlink" Target="https://www.mdpi.com/1424-8220/23/10/4858" TargetMode="External"/><Relationship Id="rId9" Type="http://schemas.openxmlformats.org/officeDocument/2006/relationships/image" Target="../media/image8.png"/><Relationship Id="rId5" Type="http://schemas.openxmlformats.org/officeDocument/2006/relationships/hyperlink" Target="https://www.mdpi.com/1424-8220/23/10/4858" TargetMode="External"/><Relationship Id="rId6" Type="http://schemas.openxmlformats.org/officeDocument/2006/relationships/hyperlink" Target="https://www.mdpi.com/1424-8220/23/10/4858" TargetMode="External"/><Relationship Id="rId7" Type="http://schemas.openxmlformats.org/officeDocument/2006/relationships/hyperlink" Target="https://github.com/browarsoftware/cmosdetector" TargetMode="External"/><Relationship Id="rId8"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29.png"/><Relationship Id="rId5" Type="http://schemas.openxmlformats.org/officeDocument/2006/relationships/hyperlink" Target="https://www.mdpi.com/1424-8220/21/14/4804" TargetMode="External"/><Relationship Id="rId6" Type="http://schemas.openxmlformats.org/officeDocument/2006/relationships/hyperlink" Target="https://pos.sissa.it/395/227/pdf" TargetMode="External"/><Relationship Id="rId7"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www.mdpi.com/1424-8220/21/14/4804" TargetMode="External"/><Relationship Id="rId4" Type="http://schemas.openxmlformats.org/officeDocument/2006/relationships/hyperlink" Target="https://pos.sissa.it/395/227/pdf" TargetMode="External"/><Relationship Id="rId5" Type="http://schemas.openxmlformats.org/officeDocument/2006/relationships/image" Target="../media/image23.png"/><Relationship Id="rId6"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www.sciencedirect.com/science/article/abs/pii/S0263224123008370" TargetMode="External"/><Relationship Id="rId4" Type="http://schemas.openxmlformats.org/officeDocument/2006/relationships/image" Target="../media/image24.png"/><Relationship Id="rId5"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www.sciencedirect.com/science/article/abs/pii/S0263224123008370" TargetMode="External"/><Relationship Id="rId4" Type="http://schemas.openxmlformats.org/officeDocument/2006/relationships/image" Target="../media/image25.png"/><Relationship Id="rId5" Type="http://schemas.openxmlformats.org/officeDocument/2006/relationships/image" Target="../media/image14.png"/><Relationship Id="rId6"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hyperlink" Target="https://www.mdpi.com/1424-8220/21/22/771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4.png"/><Relationship Id="rId11" Type="http://schemas.openxmlformats.org/officeDocument/2006/relationships/image" Target="../media/image6.png"/><Relationship Id="rId10" Type="http://schemas.openxmlformats.org/officeDocument/2006/relationships/image" Target="../media/image33.png"/><Relationship Id="rId12" Type="http://schemas.openxmlformats.org/officeDocument/2006/relationships/image" Target="../media/image9.png"/><Relationship Id="rId9"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png"/><Relationship Id="rId7" Type="http://schemas.openxmlformats.org/officeDocument/2006/relationships/image" Target="../media/image19.png"/><Relationship Id="rId8"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www.mdpi.com/1424-8220/21/22/7718"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www.mdpi.com/1424-8220/21/6/1963" TargetMode="Externa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link.springer.com/chapter/10.1007/978-3-030-92307-5_36" TargetMode="Externa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1.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link.springer.com/chapter/10.1007/978-3-031-50959-9_30" TargetMode="Externa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comments" Target="../comments/comment3.xml"/><Relationship Id="rId4" Type="http://schemas.openxmlformats.org/officeDocument/2006/relationships/hyperlink" Target="https://link.springer.com/chapter/10.1007/978-3-031-50959-9_30" TargetMode="External"/><Relationship Id="rId5" Type="http://schemas.openxmlformats.org/officeDocument/2006/relationships/hyperlink" Target="https://link.springer.com/chapter/10.1007/978-3-031-50959-9_30" TargetMode="External"/><Relationship Id="rId6" Type="http://schemas.openxmlformats.org/officeDocument/2006/relationships/hyperlink" Target="https://link.springer.com/chapter/10.1007/978-3-031-50959-9_30" TargetMode="External"/><Relationship Id="rId7" Type="http://schemas.openxmlformats.org/officeDocument/2006/relationships/image" Target="../media/image37.png"/><Relationship Id="rId8"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comments" Target="../comments/comment4.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comments" Target="../comments/comment5.xml"/><Relationship Id="rId4" Type="http://schemas.openxmlformats.org/officeDocument/2006/relationships/image" Target="../media/image44.png"/><Relationship Id="rId5"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comments" Target="../comments/commen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comments" Target="../comments/comment1.xml"/><Relationship Id="rId4"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image" Target="../media/image17.png"/><Relationship Id="rId7"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85" name="Shape 85"/>
        <p:cNvGrpSpPr/>
        <p:nvPr/>
      </p:nvGrpSpPr>
      <p:grpSpPr>
        <a:xfrm>
          <a:off x="0" y="0"/>
          <a:ext cx="0" cy="0"/>
          <a:chOff x="0" y="0"/>
          <a:chExt cx="0" cy="0"/>
        </a:xfrm>
      </p:grpSpPr>
      <p:sp>
        <p:nvSpPr>
          <p:cNvPr id="86" name="Google Shape;86;p13"/>
          <p:cNvSpPr txBox="1"/>
          <p:nvPr>
            <p:ph type="ctrTitle"/>
          </p:nvPr>
        </p:nvSpPr>
        <p:spPr>
          <a:xfrm>
            <a:off x="729450" y="1322450"/>
            <a:ext cx="7688100" cy="1664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pl" sz="5000"/>
              <a:t>Machine Learning@CREDO</a:t>
            </a:r>
            <a:endParaRPr b="1" sz="5000"/>
          </a:p>
        </p:txBody>
      </p:sp>
      <p:sp>
        <p:nvSpPr>
          <p:cNvPr id="87" name="Google Shape;87;p13"/>
          <p:cNvSpPr txBox="1"/>
          <p:nvPr>
            <p:ph idx="1" type="subTitle"/>
          </p:nvPr>
        </p:nvSpPr>
        <p:spPr>
          <a:xfrm>
            <a:off x="311700" y="2834125"/>
            <a:ext cx="8520600" cy="1048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l"/>
              <a:t>Łukasz Bibrzycki</a:t>
            </a:r>
            <a:endParaRPr/>
          </a:p>
          <a:p>
            <a:pPr indent="0" lvl="0" marL="0" rtl="0" algn="l">
              <a:spcBef>
                <a:spcPts val="0"/>
              </a:spcBef>
              <a:spcAft>
                <a:spcPts val="0"/>
              </a:spcAft>
              <a:buNone/>
            </a:pPr>
            <a:r>
              <a:rPr lang="pl"/>
              <a:t>AGH University of Krakow</a:t>
            </a:r>
            <a:endParaRPr/>
          </a:p>
          <a:p>
            <a:pPr indent="0" lvl="0" marL="0" rtl="0" algn="l">
              <a:spcBef>
                <a:spcPts val="0"/>
              </a:spcBef>
              <a:spcAft>
                <a:spcPts val="0"/>
              </a:spcAft>
              <a:buNone/>
            </a:pPr>
            <a:r>
              <a:rPr lang="pl"/>
              <a:t>on behalf of CREDO ML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2"/>
          <p:cNvSpPr txBox="1"/>
          <p:nvPr>
            <p:ph type="title"/>
          </p:nvPr>
        </p:nvSpPr>
        <p:spPr>
          <a:xfrm>
            <a:off x="366000" y="183350"/>
            <a:ext cx="8520600" cy="5727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pl" sz="2000"/>
              <a:t>General statistics concerning the CREDO detection database </a:t>
            </a:r>
            <a:endParaRPr b="1" sz="2000"/>
          </a:p>
          <a:p>
            <a:pPr indent="0" lvl="0" marL="0" rtl="0" algn="ctr">
              <a:lnSpc>
                <a:spcPct val="100000"/>
              </a:lnSpc>
              <a:spcBef>
                <a:spcPts val="1200"/>
              </a:spcBef>
              <a:spcAft>
                <a:spcPts val="1200"/>
              </a:spcAft>
              <a:buClr>
                <a:schemeClr val="dk1"/>
              </a:buClr>
              <a:buSzPts val="1100"/>
              <a:buFont typeface="Arial"/>
              <a:buNone/>
            </a:pPr>
            <a:r>
              <a:rPr b="1" lang="pl" sz="1600"/>
              <a:t>as of January 2024</a:t>
            </a:r>
            <a:endParaRPr b="1" sz="1600"/>
          </a:p>
        </p:txBody>
      </p:sp>
      <p:graphicFrame>
        <p:nvGraphicFramePr>
          <p:cNvPr id="167" name="Google Shape;167;p22"/>
          <p:cNvGraphicFramePr/>
          <p:nvPr/>
        </p:nvGraphicFramePr>
        <p:xfrm>
          <a:off x="538175" y="1246250"/>
          <a:ext cx="3000000" cy="3000000"/>
        </p:xfrm>
        <a:graphic>
          <a:graphicData uri="http://schemas.openxmlformats.org/drawingml/2006/table">
            <a:tbl>
              <a:tblPr>
                <a:noFill/>
                <a:tableStyleId>{CEA3BC87-0C8C-4470-93A5-505945618C38}</a:tableStyleId>
              </a:tblPr>
              <a:tblGrid>
                <a:gridCol w="3127475"/>
                <a:gridCol w="897950"/>
              </a:tblGrid>
              <a:tr h="247650">
                <a:tc gridSpan="2">
                  <a:txBody>
                    <a:bodyPr/>
                    <a:lstStyle/>
                    <a:p>
                      <a:pPr indent="0" lvl="0" marL="0" rtl="0" algn="ctr">
                        <a:lnSpc>
                          <a:spcPct val="115000"/>
                        </a:lnSpc>
                        <a:spcBef>
                          <a:spcPts val="0"/>
                        </a:spcBef>
                        <a:spcAft>
                          <a:spcPts val="0"/>
                        </a:spcAft>
                        <a:buNone/>
                      </a:pPr>
                      <a:r>
                        <a:rPr lang="pl"/>
                        <a:t>Numerical Data</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hMerge="1"/>
              </a:tr>
              <a:tr h="200025">
                <a:tc>
                  <a:txBody>
                    <a:bodyPr/>
                    <a:lstStyle/>
                    <a:p>
                      <a:pPr indent="0" lvl="0" marL="0" rtl="0" algn="l">
                        <a:lnSpc>
                          <a:spcPct val="115000"/>
                        </a:lnSpc>
                        <a:spcBef>
                          <a:spcPts val="0"/>
                        </a:spcBef>
                        <a:spcAft>
                          <a:spcPts val="0"/>
                        </a:spcAft>
                        <a:buNone/>
                      </a:pPr>
                      <a:r>
                        <a:rPr lang="pl" sz="1000"/>
                        <a:t>All detections</a:t>
                      </a:r>
                      <a:endParaRPr sz="1000"/>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tcPr>
                </a:tc>
                <a:tc>
                  <a:txBody>
                    <a:bodyPr/>
                    <a:lstStyle/>
                    <a:p>
                      <a:pPr indent="0" lvl="0" marL="0" rtl="0" algn="r">
                        <a:lnSpc>
                          <a:spcPct val="115000"/>
                        </a:lnSpc>
                        <a:spcBef>
                          <a:spcPts val="0"/>
                        </a:spcBef>
                        <a:spcAft>
                          <a:spcPts val="0"/>
                        </a:spcAft>
                        <a:buNone/>
                      </a:pPr>
                      <a:r>
                        <a:rPr lang="pl" sz="1000"/>
                        <a:t>52.7 M</a:t>
                      </a:r>
                      <a:endParaRPr sz="1000"/>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tcPr>
                </a:tc>
              </a:tr>
              <a:tr h="200025">
                <a:tc>
                  <a:txBody>
                    <a:bodyPr/>
                    <a:lstStyle/>
                    <a:p>
                      <a:pPr indent="0" lvl="0" marL="0" rtl="0" algn="l">
                        <a:lnSpc>
                          <a:spcPct val="115000"/>
                        </a:lnSpc>
                        <a:spcBef>
                          <a:spcPts val="0"/>
                        </a:spcBef>
                        <a:spcAft>
                          <a:spcPts val="0"/>
                        </a:spcAft>
                        <a:buNone/>
                      </a:pPr>
                      <a:r>
                        <a:rPr lang="pl" sz="1000"/>
                        <a:t>Android detections</a:t>
                      </a:r>
                      <a:endParaRPr sz="1000"/>
                    </a:p>
                  </a:txBody>
                  <a:tcPr marT="19050" marB="19050" marR="28575" marL="28575" anchor="b">
                    <a:lnL cap="flat" cmpd="sng" w="9525">
                      <a:solidFill>
                        <a:srgbClr val="000000"/>
                      </a:solidFill>
                      <a:prstDash val="solid"/>
                      <a:round/>
                      <a:headEnd len="sm" w="sm" type="none"/>
                      <a:tailEnd len="sm" w="sm" type="none"/>
                    </a:lnL>
                  </a:tcPr>
                </a:tc>
                <a:tc>
                  <a:txBody>
                    <a:bodyPr/>
                    <a:lstStyle/>
                    <a:p>
                      <a:pPr indent="0" lvl="0" marL="0" rtl="0" algn="r">
                        <a:lnSpc>
                          <a:spcPct val="115000"/>
                        </a:lnSpc>
                        <a:spcBef>
                          <a:spcPts val="0"/>
                        </a:spcBef>
                        <a:spcAft>
                          <a:spcPts val="0"/>
                        </a:spcAft>
                        <a:buNone/>
                      </a:pPr>
                      <a:r>
                        <a:rPr lang="pl" sz="1000"/>
                        <a:t>46.8 M</a:t>
                      </a:r>
                      <a:endParaRPr sz="1000"/>
                    </a:p>
                  </a:txBody>
                  <a:tcPr marT="19050" marB="19050" marR="28575" marL="28575" anchor="b">
                    <a:lnR cap="flat" cmpd="sng" w="9525">
                      <a:solidFill>
                        <a:srgbClr val="000000"/>
                      </a:solidFill>
                      <a:prstDash val="solid"/>
                      <a:round/>
                      <a:headEnd len="sm" w="sm" type="none"/>
                      <a:tailEnd len="sm" w="sm" type="none"/>
                    </a:lnR>
                  </a:tcPr>
                </a:tc>
              </a:tr>
              <a:tr h="200025">
                <a:tc>
                  <a:txBody>
                    <a:bodyPr/>
                    <a:lstStyle/>
                    <a:p>
                      <a:pPr indent="0" lvl="0" marL="0" rtl="0" algn="l">
                        <a:lnSpc>
                          <a:spcPct val="115000"/>
                        </a:lnSpc>
                        <a:spcBef>
                          <a:spcPts val="0"/>
                        </a:spcBef>
                        <a:spcAft>
                          <a:spcPts val="0"/>
                        </a:spcAft>
                        <a:buNone/>
                      </a:pPr>
                      <a:r>
                        <a:rPr lang="pl" sz="1000"/>
                        <a:t>IOS detections</a:t>
                      </a:r>
                      <a:endParaRPr sz="1000"/>
                    </a:p>
                  </a:txBody>
                  <a:tcPr marT="19050" marB="19050" marR="28575" marL="28575" anchor="b">
                    <a:lnL cap="flat" cmpd="sng" w="9525">
                      <a:solidFill>
                        <a:srgbClr val="000000"/>
                      </a:solidFill>
                      <a:prstDash val="solid"/>
                      <a:round/>
                      <a:headEnd len="sm" w="sm" type="none"/>
                      <a:tailEnd len="sm" w="sm" type="none"/>
                    </a:lnL>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pl" sz="1000"/>
                        <a:t>5.2 M</a:t>
                      </a:r>
                      <a:endParaRPr sz="1000"/>
                    </a:p>
                  </a:txBody>
                  <a:tcPr marT="19050" marB="19050" marR="28575" marL="28575" anchor="b">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pl" sz="1000"/>
                        <a:t>All devices (with img detects)</a:t>
                      </a:r>
                      <a:endParaRPr sz="1000"/>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tcPr>
                </a:tc>
                <a:tc>
                  <a:txBody>
                    <a:bodyPr/>
                    <a:lstStyle/>
                    <a:p>
                      <a:pPr indent="0" lvl="0" marL="0" rtl="0" algn="r">
                        <a:lnSpc>
                          <a:spcPct val="115000"/>
                        </a:lnSpc>
                        <a:spcBef>
                          <a:spcPts val="0"/>
                        </a:spcBef>
                        <a:spcAft>
                          <a:spcPts val="0"/>
                        </a:spcAft>
                        <a:buNone/>
                      </a:pPr>
                      <a:r>
                        <a:rPr lang="pl" sz="1000"/>
                        <a:t>14.6 K</a:t>
                      </a:r>
                      <a:endParaRPr sz="1000"/>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tcPr>
                </a:tc>
              </a:tr>
              <a:tr h="200025">
                <a:tc>
                  <a:txBody>
                    <a:bodyPr/>
                    <a:lstStyle/>
                    <a:p>
                      <a:pPr indent="0" lvl="0" marL="0" rtl="0" algn="l">
                        <a:lnSpc>
                          <a:spcPct val="115000"/>
                        </a:lnSpc>
                        <a:spcBef>
                          <a:spcPts val="0"/>
                        </a:spcBef>
                        <a:spcAft>
                          <a:spcPts val="0"/>
                        </a:spcAft>
                        <a:buNone/>
                      </a:pPr>
                      <a:r>
                        <a:rPr lang="pl" sz="1000"/>
                        <a:t>Android devices (Api_V2 with detects)</a:t>
                      </a:r>
                      <a:endParaRPr sz="1000"/>
                    </a:p>
                  </a:txBody>
                  <a:tcPr marT="19050" marB="19050" marR="28575" marL="28575" anchor="b">
                    <a:lnL cap="flat" cmpd="sng" w="9525">
                      <a:solidFill>
                        <a:srgbClr val="000000"/>
                      </a:solidFill>
                      <a:prstDash val="solid"/>
                      <a:round/>
                      <a:headEnd len="sm" w="sm" type="none"/>
                      <a:tailEnd len="sm" w="sm" type="none"/>
                    </a:lnL>
                  </a:tcPr>
                </a:tc>
                <a:tc>
                  <a:txBody>
                    <a:bodyPr/>
                    <a:lstStyle/>
                    <a:p>
                      <a:pPr indent="0" lvl="0" marL="0" rtl="0" algn="r">
                        <a:lnSpc>
                          <a:spcPct val="115000"/>
                        </a:lnSpc>
                        <a:spcBef>
                          <a:spcPts val="0"/>
                        </a:spcBef>
                        <a:spcAft>
                          <a:spcPts val="0"/>
                        </a:spcAft>
                        <a:buNone/>
                      </a:pPr>
                      <a:r>
                        <a:rPr lang="pl" sz="1000"/>
                        <a:t>~12.8 K</a:t>
                      </a:r>
                      <a:endParaRPr sz="1000"/>
                    </a:p>
                  </a:txBody>
                  <a:tcPr marT="19050" marB="19050" marR="28575" marL="28575" anchor="b">
                    <a:lnR cap="flat" cmpd="sng" w="9525">
                      <a:solidFill>
                        <a:srgbClr val="000000"/>
                      </a:solidFill>
                      <a:prstDash val="solid"/>
                      <a:round/>
                      <a:headEnd len="sm" w="sm" type="none"/>
                      <a:tailEnd len="sm" w="sm" type="none"/>
                    </a:lnR>
                  </a:tcPr>
                </a:tc>
              </a:tr>
              <a:tr h="200025">
                <a:tc>
                  <a:txBody>
                    <a:bodyPr/>
                    <a:lstStyle/>
                    <a:p>
                      <a:pPr indent="0" lvl="0" marL="0" rtl="0" algn="l">
                        <a:lnSpc>
                          <a:spcPct val="115000"/>
                        </a:lnSpc>
                        <a:spcBef>
                          <a:spcPts val="0"/>
                        </a:spcBef>
                        <a:spcAft>
                          <a:spcPts val="0"/>
                        </a:spcAft>
                        <a:buNone/>
                      </a:pPr>
                      <a:r>
                        <a:rPr lang="pl" sz="1000"/>
                        <a:t>IOS devices (with detects)</a:t>
                      </a:r>
                      <a:endParaRPr sz="1000"/>
                    </a:p>
                  </a:txBody>
                  <a:tcPr marT="19050" marB="19050" marR="28575" marL="28575" anchor="b">
                    <a:lnL cap="flat" cmpd="sng" w="9525">
                      <a:solidFill>
                        <a:srgbClr val="000000"/>
                      </a:solidFill>
                      <a:prstDash val="solid"/>
                      <a:round/>
                      <a:headEnd len="sm" w="sm" type="none"/>
                      <a:tailEnd len="sm" w="sm" type="none"/>
                    </a:lnL>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pl" sz="1000"/>
                        <a:t>~450</a:t>
                      </a:r>
                      <a:endParaRPr sz="1000"/>
                    </a:p>
                  </a:txBody>
                  <a:tcPr marT="19050" marB="19050" marR="28575" marL="28575" anchor="b">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pl" sz="1000"/>
                        <a:t>All users</a:t>
                      </a:r>
                      <a:endParaRPr sz="1000"/>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pl" sz="1000"/>
                        <a:t>20.7 K</a:t>
                      </a:r>
                      <a:endParaRPr sz="1000"/>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pl" sz="1000"/>
                        <a:t>Total time of operation</a:t>
                      </a:r>
                      <a:endParaRPr sz="1000"/>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pl" sz="1000"/>
                        <a:t>~1289 years</a:t>
                      </a:r>
                      <a:endParaRPr sz="1000"/>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47650">
                <a:tc gridSpan="2">
                  <a:txBody>
                    <a:bodyPr/>
                    <a:lstStyle/>
                    <a:p>
                      <a:pPr indent="0" lvl="0" marL="0" rtl="0" algn="ctr">
                        <a:lnSpc>
                          <a:spcPct val="115000"/>
                        </a:lnSpc>
                        <a:spcBef>
                          <a:spcPts val="0"/>
                        </a:spcBef>
                        <a:spcAft>
                          <a:spcPts val="0"/>
                        </a:spcAft>
                        <a:buNone/>
                      </a:pPr>
                      <a:r>
                        <a:rPr lang="pl"/>
                        <a:t>File Size</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hMerge="1"/>
              </a:tr>
              <a:tr h="200025">
                <a:tc>
                  <a:txBody>
                    <a:bodyPr/>
                    <a:lstStyle/>
                    <a:p>
                      <a:pPr indent="0" lvl="0" marL="0" rtl="0" algn="l">
                        <a:lnSpc>
                          <a:spcPct val="115000"/>
                        </a:lnSpc>
                        <a:spcBef>
                          <a:spcPts val="0"/>
                        </a:spcBef>
                        <a:spcAft>
                          <a:spcPts val="0"/>
                        </a:spcAft>
                        <a:buNone/>
                      </a:pPr>
                      <a:r>
                        <a:rPr lang="pl" sz="1000"/>
                        <a:t>Raw Detections</a:t>
                      </a:r>
                      <a:endParaRPr sz="1000"/>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tcPr>
                </a:tc>
                <a:tc>
                  <a:txBody>
                    <a:bodyPr/>
                    <a:lstStyle/>
                    <a:p>
                      <a:pPr indent="0" lvl="0" marL="0" rtl="0" algn="r">
                        <a:lnSpc>
                          <a:spcPct val="115000"/>
                        </a:lnSpc>
                        <a:spcBef>
                          <a:spcPts val="0"/>
                        </a:spcBef>
                        <a:spcAft>
                          <a:spcPts val="0"/>
                        </a:spcAft>
                        <a:buNone/>
                      </a:pPr>
                      <a:r>
                        <a:rPr lang="pl" sz="1000"/>
                        <a:t>152 GB</a:t>
                      </a:r>
                      <a:endParaRPr sz="1000"/>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tcPr>
                </a:tc>
              </a:tr>
              <a:tr h="200025">
                <a:tc>
                  <a:txBody>
                    <a:bodyPr/>
                    <a:lstStyle/>
                    <a:p>
                      <a:pPr indent="0" lvl="0" marL="0" rtl="0" algn="l">
                        <a:lnSpc>
                          <a:spcPct val="115000"/>
                        </a:lnSpc>
                        <a:spcBef>
                          <a:spcPts val="0"/>
                        </a:spcBef>
                        <a:spcAft>
                          <a:spcPts val="0"/>
                        </a:spcAft>
                        <a:buNone/>
                      </a:pPr>
                      <a:r>
                        <a:rPr lang="pl" sz="1000"/>
                        <a:t>Pings</a:t>
                      </a:r>
                      <a:endParaRPr sz="1000"/>
                    </a:p>
                  </a:txBody>
                  <a:tcPr marT="19050" marB="19050" marR="28575" marL="28575" anchor="b">
                    <a:lnL cap="flat" cmpd="sng" w="9525">
                      <a:solidFill>
                        <a:srgbClr val="000000"/>
                      </a:solidFill>
                      <a:prstDash val="solid"/>
                      <a:round/>
                      <a:headEnd len="sm" w="sm" type="none"/>
                      <a:tailEnd len="sm" w="sm" type="none"/>
                    </a:lnL>
                  </a:tcPr>
                </a:tc>
                <a:tc>
                  <a:txBody>
                    <a:bodyPr/>
                    <a:lstStyle/>
                    <a:p>
                      <a:pPr indent="0" lvl="0" marL="0" rtl="0" algn="r">
                        <a:lnSpc>
                          <a:spcPct val="115000"/>
                        </a:lnSpc>
                        <a:spcBef>
                          <a:spcPts val="0"/>
                        </a:spcBef>
                        <a:spcAft>
                          <a:spcPts val="0"/>
                        </a:spcAft>
                        <a:buNone/>
                      </a:pPr>
                      <a:r>
                        <a:rPr lang="pl" sz="1000"/>
                        <a:t>7.5 GB</a:t>
                      </a:r>
                      <a:endParaRPr sz="1000"/>
                    </a:p>
                  </a:txBody>
                  <a:tcPr marT="19050" marB="19050" marR="28575" marL="28575" anchor="b">
                    <a:lnR cap="flat" cmpd="sng" w="9525">
                      <a:solidFill>
                        <a:srgbClr val="000000"/>
                      </a:solidFill>
                      <a:prstDash val="solid"/>
                      <a:round/>
                      <a:headEnd len="sm" w="sm" type="none"/>
                      <a:tailEnd len="sm" w="sm" type="none"/>
                    </a:lnR>
                  </a:tcPr>
                </a:tc>
              </a:tr>
              <a:tr h="200025">
                <a:tc>
                  <a:txBody>
                    <a:bodyPr/>
                    <a:lstStyle/>
                    <a:p>
                      <a:pPr indent="0" lvl="0" marL="0" rtl="0" algn="l">
                        <a:lnSpc>
                          <a:spcPct val="115000"/>
                        </a:lnSpc>
                        <a:spcBef>
                          <a:spcPts val="0"/>
                        </a:spcBef>
                        <a:spcAft>
                          <a:spcPts val="0"/>
                        </a:spcAft>
                        <a:buNone/>
                      </a:pPr>
                      <a:r>
                        <a:rPr lang="pl" sz="1000"/>
                        <a:t>Mappings</a:t>
                      </a:r>
                      <a:endParaRPr sz="1000"/>
                    </a:p>
                  </a:txBody>
                  <a:tcPr marT="19050" marB="19050" marR="28575" marL="28575" anchor="b">
                    <a:lnL cap="flat" cmpd="sng" w="9525">
                      <a:solidFill>
                        <a:srgbClr val="000000"/>
                      </a:solidFill>
                      <a:prstDash val="solid"/>
                      <a:round/>
                      <a:headEnd len="sm" w="sm" type="none"/>
                      <a:tailEnd len="sm" w="sm" type="none"/>
                    </a:lnL>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pl" sz="1000"/>
                        <a:t>6.2 MB</a:t>
                      </a:r>
                      <a:endParaRPr sz="1000"/>
                    </a:p>
                  </a:txBody>
                  <a:tcPr marT="19050" marB="19050" marR="28575" marL="28575" anchor="b">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tcPr>
                </a:tc>
              </a:tr>
            </a:tbl>
          </a:graphicData>
        </a:graphic>
      </p:graphicFrame>
      <p:pic>
        <p:nvPicPr>
          <p:cNvPr id="168" name="Google Shape;168;p22" title="Chart"/>
          <p:cNvPicPr preferRelativeResize="0"/>
          <p:nvPr/>
        </p:nvPicPr>
        <p:blipFill>
          <a:blip r:embed="rId4">
            <a:alphaModFix/>
          </a:blip>
          <a:stretch>
            <a:fillRect/>
          </a:stretch>
        </p:blipFill>
        <p:spPr>
          <a:xfrm>
            <a:off x="4708325" y="1246250"/>
            <a:ext cx="4275599" cy="2918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3"/>
          <p:cNvSpPr txBox="1"/>
          <p:nvPr/>
        </p:nvSpPr>
        <p:spPr>
          <a:xfrm>
            <a:off x="2343575" y="4066050"/>
            <a:ext cx="6605400" cy="7851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SzPts val="1300"/>
              <a:buChar char="●"/>
            </a:pPr>
            <a:r>
              <a:rPr lang="pl" sz="1300" u="sng">
                <a:solidFill>
                  <a:schemeClr val="hlink"/>
                </a:solidFill>
                <a:hlinkClick r:id="rId3"/>
              </a:rPr>
              <a:t>T. Hachaj and M. Piekarczyk, “The practice of detecting potential cosmic rays using cmos</a:t>
            </a:r>
            <a:r>
              <a:rPr lang="pl" sz="1300">
                <a:uFill>
                  <a:noFill/>
                </a:uFill>
                <a:hlinkClick r:id="rId4"/>
              </a:rPr>
              <a:t> </a:t>
            </a:r>
            <a:r>
              <a:rPr lang="pl" sz="1300" u="sng">
                <a:solidFill>
                  <a:schemeClr val="hlink"/>
                </a:solidFill>
                <a:hlinkClick r:id="rId5"/>
              </a:rPr>
              <a:t>came</a:t>
            </a:r>
            <a:r>
              <a:rPr lang="pl" sz="1300" u="sng">
                <a:solidFill>
                  <a:schemeClr val="hlink"/>
                </a:solidFill>
                <a:hlinkClick r:id="rId6"/>
              </a:rPr>
              <a:t>ras: Hardware and algorithms,” Sensors, vol. 23, no. 10, 2023. </a:t>
            </a:r>
            <a:endParaRPr sz="1300"/>
          </a:p>
          <a:p>
            <a:pPr indent="-311150" lvl="0" marL="457200" rtl="0" algn="l">
              <a:spcBef>
                <a:spcPts val="0"/>
              </a:spcBef>
              <a:spcAft>
                <a:spcPts val="0"/>
              </a:spcAft>
              <a:buSzPts val="1300"/>
              <a:buChar char="●"/>
            </a:pPr>
            <a:r>
              <a:rPr lang="pl" sz="1300" u="sng">
                <a:solidFill>
                  <a:schemeClr val="hlink"/>
                </a:solidFill>
                <a:hlinkClick r:id="rId7"/>
              </a:rPr>
              <a:t>https://github.com/browarsoftware/cmosdetector</a:t>
            </a:r>
            <a:endParaRPr sz="1300"/>
          </a:p>
        </p:txBody>
      </p:sp>
      <p:sp>
        <p:nvSpPr>
          <p:cNvPr id="174" name="Google Shape;174;p23"/>
          <p:cNvSpPr txBox="1"/>
          <p:nvPr/>
        </p:nvSpPr>
        <p:spPr>
          <a:xfrm>
            <a:off x="3026175" y="1453163"/>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75" name="Google Shape;175;p23"/>
          <p:cNvSpPr txBox="1"/>
          <p:nvPr/>
        </p:nvSpPr>
        <p:spPr>
          <a:xfrm>
            <a:off x="-8550" y="-38450"/>
            <a:ext cx="9144000" cy="492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600"/>
              </a:spcAft>
              <a:buNone/>
            </a:pPr>
            <a:r>
              <a:rPr b="1" lang="pl" sz="2000">
                <a:solidFill>
                  <a:schemeClr val="dk1"/>
                </a:solidFill>
              </a:rPr>
              <a:t>Detector based on raspberry pi</a:t>
            </a:r>
            <a:endParaRPr b="1" sz="2000">
              <a:solidFill>
                <a:schemeClr val="dk1"/>
              </a:solidFill>
            </a:endParaRPr>
          </a:p>
        </p:txBody>
      </p:sp>
      <p:cxnSp>
        <p:nvCxnSpPr>
          <p:cNvPr id="176" name="Google Shape;176;p23"/>
          <p:cNvCxnSpPr/>
          <p:nvPr/>
        </p:nvCxnSpPr>
        <p:spPr>
          <a:xfrm>
            <a:off x="1991975" y="2280100"/>
            <a:ext cx="1099500" cy="0"/>
          </a:xfrm>
          <a:prstGeom prst="straightConnector1">
            <a:avLst/>
          </a:prstGeom>
          <a:noFill/>
          <a:ln cap="flat" cmpd="sng" w="76200">
            <a:solidFill>
              <a:schemeClr val="dk2"/>
            </a:solidFill>
            <a:prstDash val="solid"/>
            <a:round/>
            <a:headEnd len="med" w="med" type="none"/>
            <a:tailEnd len="med" w="med" type="triangle"/>
          </a:ln>
        </p:spPr>
      </p:cxnSp>
      <p:cxnSp>
        <p:nvCxnSpPr>
          <p:cNvPr id="177" name="Google Shape;177;p23"/>
          <p:cNvCxnSpPr/>
          <p:nvPr/>
        </p:nvCxnSpPr>
        <p:spPr>
          <a:xfrm>
            <a:off x="5972475" y="2260100"/>
            <a:ext cx="1099500" cy="0"/>
          </a:xfrm>
          <a:prstGeom prst="straightConnector1">
            <a:avLst/>
          </a:prstGeom>
          <a:noFill/>
          <a:ln cap="flat" cmpd="sng" w="76200">
            <a:solidFill>
              <a:schemeClr val="dk2"/>
            </a:solidFill>
            <a:prstDash val="solid"/>
            <a:round/>
            <a:headEnd len="med" w="med" type="none"/>
            <a:tailEnd len="med" w="med" type="triangle"/>
          </a:ln>
        </p:spPr>
      </p:cxnSp>
      <p:pic>
        <p:nvPicPr>
          <p:cNvPr id="178" name="Google Shape;178;p23"/>
          <p:cNvPicPr preferRelativeResize="0"/>
          <p:nvPr/>
        </p:nvPicPr>
        <p:blipFill rotWithShape="1">
          <a:blip r:embed="rId8">
            <a:alphaModFix/>
          </a:blip>
          <a:srcRect b="0" l="46910" r="0" t="0"/>
          <a:stretch/>
        </p:blipFill>
        <p:spPr>
          <a:xfrm>
            <a:off x="7123575" y="1360600"/>
            <a:ext cx="1825398" cy="1823313"/>
          </a:xfrm>
          <a:prstGeom prst="rect">
            <a:avLst/>
          </a:prstGeom>
          <a:noFill/>
          <a:ln>
            <a:noFill/>
          </a:ln>
        </p:spPr>
      </p:pic>
      <p:pic>
        <p:nvPicPr>
          <p:cNvPr id="179" name="Google Shape;179;p23"/>
          <p:cNvPicPr preferRelativeResize="0"/>
          <p:nvPr/>
        </p:nvPicPr>
        <p:blipFill>
          <a:blip r:embed="rId9">
            <a:alphaModFix/>
          </a:blip>
          <a:stretch>
            <a:fillRect/>
          </a:stretch>
        </p:blipFill>
        <p:spPr>
          <a:xfrm>
            <a:off x="517400" y="4114600"/>
            <a:ext cx="1287175" cy="1063425"/>
          </a:xfrm>
          <a:prstGeom prst="rect">
            <a:avLst/>
          </a:prstGeom>
          <a:noFill/>
          <a:ln>
            <a:noFill/>
          </a:ln>
        </p:spPr>
      </p:pic>
      <p:pic>
        <p:nvPicPr>
          <p:cNvPr id="180" name="Google Shape;180;p23"/>
          <p:cNvPicPr preferRelativeResize="0"/>
          <p:nvPr/>
        </p:nvPicPr>
        <p:blipFill>
          <a:blip r:embed="rId10">
            <a:alphaModFix/>
          </a:blip>
          <a:stretch>
            <a:fillRect/>
          </a:stretch>
        </p:blipFill>
        <p:spPr>
          <a:xfrm>
            <a:off x="288798" y="563261"/>
            <a:ext cx="2402797" cy="831300"/>
          </a:xfrm>
          <a:prstGeom prst="rect">
            <a:avLst/>
          </a:prstGeom>
          <a:noFill/>
          <a:ln>
            <a:noFill/>
          </a:ln>
        </p:spPr>
      </p:pic>
      <p:pic>
        <p:nvPicPr>
          <p:cNvPr id="181" name="Google Shape;181;p23"/>
          <p:cNvPicPr preferRelativeResize="0"/>
          <p:nvPr/>
        </p:nvPicPr>
        <p:blipFill>
          <a:blip r:embed="rId11">
            <a:alphaModFix/>
          </a:blip>
          <a:stretch>
            <a:fillRect/>
          </a:stretch>
        </p:blipFill>
        <p:spPr>
          <a:xfrm rot="-3243363">
            <a:off x="611251" y="1572500"/>
            <a:ext cx="1099501" cy="1099501"/>
          </a:xfrm>
          <a:prstGeom prst="rect">
            <a:avLst/>
          </a:prstGeom>
          <a:noFill/>
          <a:ln>
            <a:noFill/>
          </a:ln>
        </p:spPr>
      </p:pic>
      <p:sp>
        <p:nvSpPr>
          <p:cNvPr id="182" name="Google Shape;182;p23"/>
          <p:cNvSpPr/>
          <p:nvPr/>
        </p:nvSpPr>
        <p:spPr>
          <a:xfrm>
            <a:off x="961038" y="1268150"/>
            <a:ext cx="399900" cy="4002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3" name="Google Shape;183;p23"/>
          <p:cNvSpPr/>
          <p:nvPr/>
        </p:nvSpPr>
        <p:spPr>
          <a:xfrm>
            <a:off x="961038" y="3714400"/>
            <a:ext cx="399900" cy="4002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4" name="Google Shape;184;p23"/>
          <p:cNvSpPr/>
          <p:nvPr/>
        </p:nvSpPr>
        <p:spPr>
          <a:xfrm>
            <a:off x="961038" y="2554475"/>
            <a:ext cx="399900" cy="4002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5" name="Google Shape;185;p23"/>
          <p:cNvPicPr preferRelativeResize="0"/>
          <p:nvPr/>
        </p:nvPicPr>
        <p:blipFill rotWithShape="1">
          <a:blip r:embed="rId12">
            <a:alphaModFix/>
          </a:blip>
          <a:srcRect b="29049" l="5380" r="5982" t="28498"/>
          <a:stretch/>
        </p:blipFill>
        <p:spPr>
          <a:xfrm>
            <a:off x="576625" y="2985700"/>
            <a:ext cx="1383900" cy="662800"/>
          </a:xfrm>
          <a:prstGeom prst="rect">
            <a:avLst/>
          </a:prstGeom>
          <a:noFill/>
          <a:ln>
            <a:noFill/>
          </a:ln>
        </p:spPr>
      </p:pic>
      <p:pic>
        <p:nvPicPr>
          <p:cNvPr id="186" name="Google Shape;186;p23"/>
          <p:cNvPicPr preferRelativeResize="0"/>
          <p:nvPr/>
        </p:nvPicPr>
        <p:blipFill>
          <a:blip r:embed="rId13">
            <a:alphaModFix/>
          </a:blip>
          <a:stretch>
            <a:fillRect/>
          </a:stretch>
        </p:blipFill>
        <p:spPr>
          <a:xfrm>
            <a:off x="3217250" y="1300762"/>
            <a:ext cx="2670292" cy="190788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1200"/>
              </a:spcAft>
              <a:buClr>
                <a:schemeClr val="dk1"/>
              </a:buClr>
              <a:buSzPct val="44000"/>
              <a:buFont typeface="Arial"/>
              <a:buNone/>
            </a:pPr>
            <a:r>
              <a:rPr lang="pl" sz="2500"/>
              <a:t>Hit images acquired</a:t>
            </a:r>
            <a:r>
              <a:rPr b="1" lang="pl" sz="2500"/>
              <a:t> </a:t>
            </a:r>
            <a:r>
              <a:rPr lang="pl" sz="2500"/>
              <a:t>with the Raspberry Pi</a:t>
            </a:r>
            <a:endParaRPr sz="2500"/>
          </a:p>
        </p:txBody>
      </p:sp>
      <p:pic>
        <p:nvPicPr>
          <p:cNvPr id="192" name="Google Shape;192;p24"/>
          <p:cNvPicPr preferRelativeResize="0"/>
          <p:nvPr/>
        </p:nvPicPr>
        <p:blipFill>
          <a:blip r:embed="rId3">
            <a:alphaModFix/>
          </a:blip>
          <a:stretch>
            <a:fillRect/>
          </a:stretch>
        </p:blipFill>
        <p:spPr>
          <a:xfrm>
            <a:off x="1209500" y="1179075"/>
            <a:ext cx="6841508" cy="3627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l"/>
              <a:t>Data analysis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6"/>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Image data analysis - challenges and methods</a:t>
            </a:r>
            <a:endParaRPr/>
          </a:p>
        </p:txBody>
      </p:sp>
      <p:sp>
        <p:nvSpPr>
          <p:cNvPr id="203" name="Google Shape;203;p26"/>
          <p:cNvSpPr txBox="1"/>
          <p:nvPr>
            <p:ph idx="1" type="body"/>
          </p:nvPr>
        </p:nvSpPr>
        <p:spPr>
          <a:xfrm>
            <a:off x="729450" y="2078875"/>
            <a:ext cx="7688700" cy="220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pl" sz="1600"/>
              <a:t>Research scope [CREDO-ML]:</a:t>
            </a:r>
            <a:endParaRPr b="1" sz="1600"/>
          </a:p>
          <a:p>
            <a:pPr indent="-330200" lvl="0" marL="457200" rtl="0" algn="l">
              <a:spcBef>
                <a:spcPts val="1200"/>
              </a:spcBef>
              <a:spcAft>
                <a:spcPts val="0"/>
              </a:spcAft>
              <a:buSzPts val="1600"/>
              <a:buChar char="■"/>
            </a:pPr>
            <a:r>
              <a:rPr lang="pl" sz="1600"/>
              <a:t>signal recognition and filtration</a:t>
            </a:r>
            <a:endParaRPr sz="1600"/>
          </a:p>
          <a:p>
            <a:pPr indent="-298450" lvl="1" marL="914400" rtl="0" algn="l">
              <a:spcBef>
                <a:spcPts val="0"/>
              </a:spcBef>
              <a:spcAft>
                <a:spcPts val="0"/>
              </a:spcAft>
              <a:buSzPts val="1100"/>
              <a:buChar char="○"/>
            </a:pPr>
            <a:r>
              <a:rPr lang="pl"/>
              <a:t>Separating reliable observations from artefacts and noise,</a:t>
            </a:r>
            <a:endParaRPr/>
          </a:p>
          <a:p>
            <a:pPr indent="-330200" lvl="0" marL="457200" rtl="0" algn="l">
              <a:spcBef>
                <a:spcPts val="0"/>
              </a:spcBef>
              <a:spcAft>
                <a:spcPts val="0"/>
              </a:spcAft>
              <a:buSzPts val="1600"/>
              <a:buChar char="■"/>
            </a:pPr>
            <a:r>
              <a:rPr lang="pl" sz="1600"/>
              <a:t>comprehensive classification </a:t>
            </a:r>
            <a:endParaRPr sz="1600"/>
          </a:p>
          <a:p>
            <a:pPr indent="-298450" lvl="1" marL="914400" rtl="0" algn="l">
              <a:spcBef>
                <a:spcPts val="0"/>
              </a:spcBef>
              <a:spcAft>
                <a:spcPts val="0"/>
              </a:spcAft>
              <a:buSzPts val="1100"/>
              <a:buChar char="○"/>
            </a:pPr>
            <a:r>
              <a:rPr lang="pl"/>
              <a:t>Determination of signal classes based on morphology</a:t>
            </a:r>
            <a:endParaRPr/>
          </a:p>
          <a:p>
            <a:pPr indent="-298450" lvl="1" marL="914400" rtl="0" algn="l">
              <a:spcBef>
                <a:spcPts val="0"/>
              </a:spcBef>
              <a:spcAft>
                <a:spcPts val="0"/>
              </a:spcAft>
              <a:buSzPts val="1100"/>
              <a:buChar char="○"/>
            </a:pPr>
            <a:r>
              <a:rPr lang="pl"/>
              <a:t>Grouping according to the characteristics of the physical interpretation of signals (dots, tracks and worms)</a:t>
            </a:r>
            <a:endParaRPr/>
          </a:p>
          <a:p>
            <a:pPr indent="0" lvl="0" marL="0" rtl="0" algn="l">
              <a:spcBef>
                <a:spcPts val="1200"/>
              </a:spcBef>
              <a:spcAft>
                <a:spcPts val="1200"/>
              </a:spcAft>
              <a:buNone/>
            </a:pPr>
            <a:r>
              <a:rPr b="1" lang="pl" sz="1600"/>
              <a:t>Computational </a:t>
            </a:r>
            <a:r>
              <a:rPr b="1" lang="pl" sz="1600"/>
              <a:t>methods</a:t>
            </a:r>
            <a:r>
              <a:rPr b="1" lang="pl" sz="1600"/>
              <a:t> and algorithms:</a:t>
            </a:r>
            <a:r>
              <a:rPr lang="pl" sz="1600"/>
              <a:t> ML methods + AI techniques</a:t>
            </a:r>
            <a:endParaRPr sz="16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7"/>
          <p:cNvSpPr txBox="1"/>
          <p:nvPr>
            <p:ph type="title"/>
          </p:nvPr>
        </p:nvSpPr>
        <p:spPr>
          <a:xfrm>
            <a:off x="6532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2307"/>
              <a:buFont typeface="Arial"/>
              <a:buNone/>
            </a:pPr>
            <a:r>
              <a:rPr lang="pl"/>
              <a:t>Artefact rejection</a:t>
            </a:r>
            <a:endParaRPr/>
          </a:p>
        </p:txBody>
      </p:sp>
      <p:pic>
        <p:nvPicPr>
          <p:cNvPr id="209" name="Google Shape;209;p27"/>
          <p:cNvPicPr preferRelativeResize="0"/>
          <p:nvPr/>
        </p:nvPicPr>
        <p:blipFill>
          <a:blip r:embed="rId3">
            <a:alphaModFix/>
          </a:blip>
          <a:stretch>
            <a:fillRect/>
          </a:stretch>
        </p:blipFill>
        <p:spPr>
          <a:xfrm>
            <a:off x="603800" y="2004479"/>
            <a:ext cx="4080500" cy="2207476"/>
          </a:xfrm>
          <a:prstGeom prst="rect">
            <a:avLst/>
          </a:prstGeom>
          <a:noFill/>
          <a:ln>
            <a:noFill/>
          </a:ln>
        </p:spPr>
      </p:pic>
      <p:pic>
        <p:nvPicPr>
          <p:cNvPr id="210" name="Google Shape;210;p27"/>
          <p:cNvPicPr preferRelativeResize="0"/>
          <p:nvPr/>
        </p:nvPicPr>
        <p:blipFill>
          <a:blip r:embed="rId4">
            <a:alphaModFix/>
          </a:blip>
          <a:stretch>
            <a:fillRect/>
          </a:stretch>
        </p:blipFill>
        <p:spPr>
          <a:xfrm>
            <a:off x="5071000" y="1048017"/>
            <a:ext cx="3708687" cy="1613496"/>
          </a:xfrm>
          <a:prstGeom prst="rect">
            <a:avLst/>
          </a:prstGeom>
          <a:noFill/>
          <a:ln>
            <a:noFill/>
          </a:ln>
        </p:spPr>
      </p:pic>
      <p:sp>
        <p:nvSpPr>
          <p:cNvPr id="211" name="Google Shape;211;p27"/>
          <p:cNvSpPr txBox="1"/>
          <p:nvPr/>
        </p:nvSpPr>
        <p:spPr>
          <a:xfrm>
            <a:off x="426000" y="4339850"/>
            <a:ext cx="8406300" cy="6513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2"/>
              </a:buClr>
              <a:buSzPts val="1000"/>
              <a:buChar char="●"/>
            </a:pPr>
            <a:r>
              <a:rPr lang="pl" sz="1000" u="sng">
                <a:solidFill>
                  <a:schemeClr val="hlink"/>
                </a:solidFill>
                <a:hlinkClick r:id="rId5"/>
              </a:rPr>
              <a:t>M. Piekarczyk, et al., “CNN-based classifier as an offline trigger for the credo experiment,” Sensors, vol. 21, no. 14, 2021. </a:t>
            </a:r>
            <a:endParaRPr sz="1000">
              <a:solidFill>
                <a:schemeClr val="dk2"/>
              </a:solidFill>
            </a:endParaRPr>
          </a:p>
          <a:p>
            <a:pPr indent="-292100" lvl="0" marL="457200" rtl="0" algn="l">
              <a:spcBef>
                <a:spcPts val="0"/>
              </a:spcBef>
              <a:spcAft>
                <a:spcPts val="0"/>
              </a:spcAft>
              <a:buClr>
                <a:schemeClr val="dk2"/>
              </a:buClr>
              <a:buSzPts val="1000"/>
              <a:buChar char="●"/>
            </a:pPr>
            <a:r>
              <a:rPr lang="pl" sz="1000" u="sng">
                <a:solidFill>
                  <a:schemeClr val="hlink"/>
                </a:solidFill>
                <a:hlinkClick r:id="rId6"/>
              </a:rPr>
              <a:t>Ł. Bibrzycki, et al., “Machine learning aided noise filtration and signal classification for CREDO experiment,” PoS, vol. ICRC2021, p. 227, 2021.</a:t>
            </a:r>
            <a:endParaRPr sz="1000">
              <a:solidFill>
                <a:schemeClr val="dk2"/>
              </a:solidFill>
            </a:endParaRPr>
          </a:p>
          <a:p>
            <a:pPr indent="0" lvl="0" marL="0" rtl="0" algn="l">
              <a:spcBef>
                <a:spcPts val="0"/>
              </a:spcBef>
              <a:spcAft>
                <a:spcPts val="0"/>
              </a:spcAft>
              <a:buNone/>
            </a:pPr>
            <a:r>
              <a:t/>
            </a:r>
            <a:endParaRPr sz="1000">
              <a:solidFill>
                <a:schemeClr val="dk2"/>
              </a:solidFill>
            </a:endParaRPr>
          </a:p>
        </p:txBody>
      </p:sp>
      <p:sp>
        <p:nvSpPr>
          <p:cNvPr id="212" name="Google Shape;212;p27"/>
          <p:cNvSpPr txBox="1"/>
          <p:nvPr>
            <p:ph idx="1" type="body"/>
          </p:nvPr>
        </p:nvSpPr>
        <p:spPr>
          <a:xfrm>
            <a:off x="426000" y="1304875"/>
            <a:ext cx="4644900" cy="651300"/>
          </a:xfrm>
          <a:prstGeom prst="rect">
            <a:avLst/>
          </a:prstGeom>
        </p:spPr>
        <p:txBody>
          <a:bodyPr anchorCtr="0" anchor="t" bIns="91425" lIns="91425" spcFirstLastPara="1" rIns="91425" wrap="square" tIns="91425">
            <a:noAutofit/>
          </a:bodyPr>
          <a:lstStyle/>
          <a:p>
            <a:pPr indent="-311150" lvl="0" marL="457200" rtl="0" algn="l">
              <a:lnSpc>
                <a:spcPct val="95000"/>
              </a:lnSpc>
              <a:spcBef>
                <a:spcPts val="0"/>
              </a:spcBef>
              <a:spcAft>
                <a:spcPts val="0"/>
              </a:spcAft>
              <a:buSzPts val="1300"/>
              <a:buChar char="■"/>
            </a:pPr>
            <a:r>
              <a:rPr lang="pl"/>
              <a:t>statistical models :: kNN, RF</a:t>
            </a:r>
            <a:endParaRPr/>
          </a:p>
          <a:p>
            <a:pPr indent="-311150" lvl="0" marL="457200" rtl="0" algn="l">
              <a:lnSpc>
                <a:spcPct val="95000"/>
              </a:lnSpc>
              <a:spcBef>
                <a:spcPts val="0"/>
              </a:spcBef>
              <a:spcAft>
                <a:spcPts val="0"/>
              </a:spcAft>
              <a:buSzPts val="1300"/>
              <a:buChar char="■"/>
            </a:pPr>
            <a:r>
              <a:rPr lang="pl"/>
              <a:t>neural models :: CNN, CNN + wavelets </a:t>
            </a:r>
            <a:endParaRPr/>
          </a:p>
        </p:txBody>
      </p:sp>
      <p:pic>
        <p:nvPicPr>
          <p:cNvPr id="213" name="Google Shape;213;p27"/>
          <p:cNvPicPr preferRelativeResize="0"/>
          <p:nvPr/>
        </p:nvPicPr>
        <p:blipFill>
          <a:blip r:embed="rId7">
            <a:alphaModFix/>
          </a:blip>
          <a:stretch>
            <a:fillRect/>
          </a:stretch>
        </p:blipFill>
        <p:spPr>
          <a:xfrm>
            <a:off x="5071000" y="2834199"/>
            <a:ext cx="3395476" cy="1490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8"/>
          <p:cNvSpPr txBox="1"/>
          <p:nvPr>
            <p:ph type="title"/>
          </p:nvPr>
        </p:nvSpPr>
        <p:spPr>
          <a:xfrm>
            <a:off x="729450" y="4804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Artefact rejection</a:t>
            </a:r>
            <a:endParaRPr/>
          </a:p>
        </p:txBody>
      </p:sp>
      <p:sp>
        <p:nvSpPr>
          <p:cNvPr id="219" name="Google Shape;219;p28"/>
          <p:cNvSpPr txBox="1"/>
          <p:nvPr/>
        </p:nvSpPr>
        <p:spPr>
          <a:xfrm>
            <a:off x="123750" y="4492250"/>
            <a:ext cx="8879400" cy="5097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2"/>
              </a:buClr>
              <a:buSzPts val="1000"/>
              <a:buChar char="●"/>
            </a:pPr>
            <a:r>
              <a:rPr lang="pl" sz="1000" u="sng">
                <a:solidFill>
                  <a:schemeClr val="hlink"/>
                </a:solidFill>
                <a:hlinkClick r:id="rId3"/>
              </a:rPr>
              <a:t>M. Piekarczyk, et al., “CNN-based classifier as an offline trigger for the credo experiment,” Sensors, vol. 21, no. 14, 2021.</a:t>
            </a:r>
            <a:r>
              <a:rPr lang="pl" sz="1000">
                <a:solidFill>
                  <a:schemeClr val="dk2"/>
                </a:solidFill>
              </a:rPr>
              <a:t> </a:t>
            </a:r>
            <a:endParaRPr sz="1000">
              <a:solidFill>
                <a:schemeClr val="dk2"/>
              </a:solidFill>
            </a:endParaRPr>
          </a:p>
          <a:p>
            <a:pPr indent="-292100" lvl="0" marL="457200" rtl="0" algn="l">
              <a:spcBef>
                <a:spcPts val="0"/>
              </a:spcBef>
              <a:spcAft>
                <a:spcPts val="0"/>
              </a:spcAft>
              <a:buClr>
                <a:schemeClr val="dk2"/>
              </a:buClr>
              <a:buSzPts val="1000"/>
              <a:buChar char="●"/>
            </a:pPr>
            <a:r>
              <a:rPr lang="pl" sz="1000" u="sng">
                <a:solidFill>
                  <a:schemeClr val="hlink"/>
                </a:solidFill>
                <a:hlinkClick r:id="rId4"/>
              </a:rPr>
              <a:t>Ł. Bibrzycki, et al., “Machine learning aided noise filtration and signal classification for CREDO experiment,” PoS, vol. ICRC2021, p. 227, 2021.</a:t>
            </a:r>
            <a:endParaRPr sz="1000">
              <a:solidFill>
                <a:schemeClr val="dk2"/>
              </a:solidFill>
            </a:endParaRPr>
          </a:p>
          <a:p>
            <a:pPr indent="0" lvl="0" marL="0" rtl="0" algn="l">
              <a:spcBef>
                <a:spcPts val="0"/>
              </a:spcBef>
              <a:spcAft>
                <a:spcPts val="0"/>
              </a:spcAft>
              <a:buNone/>
            </a:pPr>
            <a:r>
              <a:t/>
            </a:r>
            <a:endParaRPr sz="1000">
              <a:solidFill>
                <a:schemeClr val="dk2"/>
              </a:solidFill>
            </a:endParaRPr>
          </a:p>
        </p:txBody>
      </p:sp>
      <p:pic>
        <p:nvPicPr>
          <p:cNvPr id="220" name="Google Shape;220;p28"/>
          <p:cNvPicPr preferRelativeResize="0"/>
          <p:nvPr/>
        </p:nvPicPr>
        <p:blipFill>
          <a:blip r:embed="rId5">
            <a:alphaModFix/>
          </a:blip>
          <a:stretch>
            <a:fillRect/>
          </a:stretch>
        </p:blipFill>
        <p:spPr>
          <a:xfrm>
            <a:off x="727000" y="1595100"/>
            <a:ext cx="2918646" cy="2770349"/>
          </a:xfrm>
          <a:prstGeom prst="rect">
            <a:avLst/>
          </a:prstGeom>
          <a:noFill/>
          <a:ln>
            <a:noFill/>
          </a:ln>
        </p:spPr>
      </p:pic>
      <p:pic>
        <p:nvPicPr>
          <p:cNvPr descr="Sensors 21 04804 g016 550" id="221" name="Google Shape;221;p28"/>
          <p:cNvPicPr preferRelativeResize="0"/>
          <p:nvPr/>
        </p:nvPicPr>
        <p:blipFill>
          <a:blip r:embed="rId6">
            <a:alphaModFix/>
          </a:blip>
          <a:stretch>
            <a:fillRect/>
          </a:stretch>
        </p:blipFill>
        <p:spPr>
          <a:xfrm>
            <a:off x="4963325" y="1595100"/>
            <a:ext cx="2898700" cy="2770350"/>
          </a:xfrm>
          <a:prstGeom prst="rect">
            <a:avLst/>
          </a:prstGeom>
          <a:noFill/>
          <a:ln>
            <a:noFill/>
          </a:ln>
        </p:spPr>
      </p:pic>
      <p:sp>
        <p:nvSpPr>
          <p:cNvPr id="222" name="Google Shape;222;p28"/>
          <p:cNvSpPr txBox="1"/>
          <p:nvPr>
            <p:ph idx="1" type="body"/>
          </p:nvPr>
        </p:nvSpPr>
        <p:spPr>
          <a:xfrm>
            <a:off x="426000" y="1152475"/>
            <a:ext cx="7859400" cy="442500"/>
          </a:xfrm>
          <a:prstGeom prst="rect">
            <a:avLst/>
          </a:prstGeom>
        </p:spPr>
        <p:txBody>
          <a:bodyPr anchorCtr="0" anchor="t" bIns="91425" lIns="91425" spcFirstLastPara="1" rIns="91425" wrap="square" tIns="91425">
            <a:noAutofit/>
          </a:bodyPr>
          <a:lstStyle/>
          <a:p>
            <a:pPr indent="-311150" lvl="0" marL="457200" rtl="0" algn="l">
              <a:lnSpc>
                <a:spcPct val="95000"/>
              </a:lnSpc>
              <a:spcBef>
                <a:spcPts val="0"/>
              </a:spcBef>
              <a:spcAft>
                <a:spcPts val="0"/>
              </a:spcAft>
              <a:buSzPts val="1300"/>
              <a:buChar char="■"/>
            </a:pPr>
            <a:r>
              <a:rPr lang="pl"/>
              <a:t>Classification results: signals (left), artefacts (right)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9"/>
          <p:cNvSpPr txBox="1"/>
          <p:nvPr>
            <p:ph type="title"/>
          </p:nvPr>
        </p:nvSpPr>
        <p:spPr>
          <a:xfrm>
            <a:off x="729450" y="556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2307"/>
              <a:buFont typeface="Arial"/>
              <a:buNone/>
            </a:pPr>
            <a:r>
              <a:rPr lang="pl"/>
              <a:t>Artefact rejection</a:t>
            </a:r>
            <a:endParaRPr/>
          </a:p>
        </p:txBody>
      </p:sp>
      <p:sp>
        <p:nvSpPr>
          <p:cNvPr id="228" name="Google Shape;228;p29"/>
          <p:cNvSpPr txBox="1"/>
          <p:nvPr/>
        </p:nvSpPr>
        <p:spPr>
          <a:xfrm>
            <a:off x="426000" y="4568450"/>
            <a:ext cx="8406300" cy="4767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2"/>
              </a:buClr>
              <a:buSzPts val="1000"/>
              <a:buChar char="●"/>
            </a:pPr>
            <a:r>
              <a:rPr lang="pl" sz="1000" u="sng">
                <a:solidFill>
                  <a:schemeClr val="hlink"/>
                </a:solidFill>
                <a:hlinkClick r:id="rId3"/>
              </a:rPr>
              <a:t>M. Pabian, D. Rzepka, Ł. Bibrzycki, and M. Pawlak, “Differentiating signal from artefacts in cosmic ray detection: applying siamese spiking neural networks to CREDO experimental data,” Measurement, vol. 220, p. 113273, 2023.</a:t>
            </a:r>
            <a:endParaRPr sz="1000">
              <a:solidFill>
                <a:schemeClr val="dk2"/>
              </a:solidFill>
            </a:endParaRPr>
          </a:p>
          <a:p>
            <a:pPr indent="0" lvl="0" marL="0" rtl="0" algn="l">
              <a:spcBef>
                <a:spcPts val="0"/>
              </a:spcBef>
              <a:spcAft>
                <a:spcPts val="0"/>
              </a:spcAft>
              <a:buNone/>
            </a:pPr>
            <a:r>
              <a:t/>
            </a:r>
            <a:endParaRPr sz="1000">
              <a:solidFill>
                <a:schemeClr val="dk2"/>
              </a:solidFill>
            </a:endParaRPr>
          </a:p>
          <a:p>
            <a:pPr indent="0" lvl="0" marL="0" rtl="0" algn="l">
              <a:spcBef>
                <a:spcPts val="0"/>
              </a:spcBef>
              <a:spcAft>
                <a:spcPts val="0"/>
              </a:spcAft>
              <a:buNone/>
            </a:pPr>
            <a:r>
              <a:t/>
            </a:r>
            <a:endParaRPr sz="1000">
              <a:solidFill>
                <a:schemeClr val="dk2"/>
              </a:solidFill>
            </a:endParaRPr>
          </a:p>
        </p:txBody>
      </p:sp>
      <p:sp>
        <p:nvSpPr>
          <p:cNvPr id="229" name="Google Shape;229;p29"/>
          <p:cNvSpPr txBox="1"/>
          <p:nvPr>
            <p:ph idx="1" type="body"/>
          </p:nvPr>
        </p:nvSpPr>
        <p:spPr>
          <a:xfrm>
            <a:off x="426000" y="1321975"/>
            <a:ext cx="5467800" cy="6705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pl" sz="1600"/>
              <a:t>Siamese Spiking Neural Network (SNN)</a:t>
            </a:r>
            <a:endParaRPr sz="1600"/>
          </a:p>
          <a:p>
            <a:pPr indent="-330200" lvl="0" marL="457200" rtl="0" algn="l">
              <a:spcBef>
                <a:spcPts val="0"/>
              </a:spcBef>
              <a:spcAft>
                <a:spcPts val="0"/>
              </a:spcAft>
              <a:buSzPts val="1600"/>
              <a:buChar char="■"/>
            </a:pPr>
            <a:r>
              <a:rPr lang="pl" sz="1600"/>
              <a:t>trained by optimizing Earth Mover’s Distance (EMD)</a:t>
            </a:r>
            <a:endParaRPr sz="1600"/>
          </a:p>
        </p:txBody>
      </p:sp>
      <p:graphicFrame>
        <p:nvGraphicFramePr>
          <p:cNvPr id="230" name="Google Shape;230;p29"/>
          <p:cNvGraphicFramePr/>
          <p:nvPr/>
        </p:nvGraphicFramePr>
        <p:xfrm>
          <a:off x="5985275" y="1152475"/>
          <a:ext cx="3000000" cy="3000000"/>
        </p:xfrm>
        <a:graphic>
          <a:graphicData uri="http://schemas.openxmlformats.org/drawingml/2006/table">
            <a:tbl>
              <a:tblPr>
                <a:noFill/>
                <a:tableStyleId>{E459DB43-C498-4D85-ACDE-A3A7EFB86D72}</a:tableStyleId>
              </a:tblPr>
              <a:tblGrid>
                <a:gridCol w="1261800"/>
                <a:gridCol w="1261800"/>
              </a:tblGrid>
              <a:tr h="264625">
                <a:tc>
                  <a:txBody>
                    <a:bodyPr/>
                    <a:lstStyle/>
                    <a:p>
                      <a:pPr indent="0" lvl="0" marL="0" rtl="0" algn="ctr">
                        <a:spcBef>
                          <a:spcPts val="0"/>
                        </a:spcBef>
                        <a:spcAft>
                          <a:spcPts val="0"/>
                        </a:spcAft>
                        <a:buNone/>
                      </a:pPr>
                      <a:r>
                        <a:rPr b="1" lang="pl" sz="1000"/>
                        <a:t>Architecture</a:t>
                      </a:r>
                      <a:endParaRPr b="1" sz="1000"/>
                    </a:p>
                  </a:txBody>
                  <a:tcPr marT="91425" marB="91425" marR="91425" marL="91425"/>
                </a:tc>
                <a:tc>
                  <a:txBody>
                    <a:bodyPr/>
                    <a:lstStyle/>
                    <a:p>
                      <a:pPr indent="0" lvl="0" marL="0" rtl="0" algn="ctr">
                        <a:spcBef>
                          <a:spcPts val="0"/>
                        </a:spcBef>
                        <a:spcAft>
                          <a:spcPts val="0"/>
                        </a:spcAft>
                        <a:buNone/>
                      </a:pPr>
                      <a:r>
                        <a:rPr b="1" lang="pl" sz="1000"/>
                        <a:t>Performance [%]</a:t>
                      </a:r>
                      <a:endParaRPr b="1" sz="1000"/>
                    </a:p>
                  </a:txBody>
                  <a:tcPr marT="91425" marB="91425" marR="91425" marL="91425"/>
                </a:tc>
              </a:tr>
              <a:tr h="264625">
                <a:tc>
                  <a:txBody>
                    <a:bodyPr/>
                    <a:lstStyle/>
                    <a:p>
                      <a:pPr indent="0" lvl="0" marL="0" rtl="0" algn="ctr">
                        <a:spcBef>
                          <a:spcPts val="0"/>
                        </a:spcBef>
                        <a:spcAft>
                          <a:spcPts val="0"/>
                        </a:spcAft>
                        <a:buNone/>
                      </a:pPr>
                      <a:r>
                        <a:rPr lang="pl" sz="1000"/>
                        <a:t>SNN</a:t>
                      </a:r>
                      <a:endParaRPr sz="1000"/>
                    </a:p>
                  </a:txBody>
                  <a:tcPr marT="91425" marB="91425" marR="91425" marL="91425"/>
                </a:tc>
                <a:tc>
                  <a:txBody>
                    <a:bodyPr/>
                    <a:lstStyle/>
                    <a:p>
                      <a:pPr indent="0" lvl="0" marL="0" rtl="0" algn="ctr">
                        <a:spcBef>
                          <a:spcPts val="0"/>
                        </a:spcBef>
                        <a:spcAft>
                          <a:spcPts val="0"/>
                        </a:spcAft>
                        <a:buNone/>
                      </a:pPr>
                      <a:r>
                        <a:rPr lang="pl" sz="1000"/>
                        <a:t>96.35</a:t>
                      </a:r>
                      <a:endParaRPr sz="1000"/>
                    </a:p>
                  </a:txBody>
                  <a:tcPr marT="91425" marB="91425" marR="91425" marL="91425"/>
                </a:tc>
              </a:tr>
            </a:tbl>
          </a:graphicData>
        </a:graphic>
      </p:graphicFrame>
      <p:pic>
        <p:nvPicPr>
          <p:cNvPr id="231" name="Google Shape;231;p29"/>
          <p:cNvPicPr preferRelativeResize="0"/>
          <p:nvPr/>
        </p:nvPicPr>
        <p:blipFill>
          <a:blip r:embed="rId4">
            <a:alphaModFix/>
          </a:blip>
          <a:stretch>
            <a:fillRect/>
          </a:stretch>
        </p:blipFill>
        <p:spPr>
          <a:xfrm>
            <a:off x="5801142" y="2123550"/>
            <a:ext cx="2403707" cy="2444924"/>
          </a:xfrm>
          <a:prstGeom prst="rect">
            <a:avLst/>
          </a:prstGeom>
          <a:noFill/>
          <a:ln>
            <a:noFill/>
          </a:ln>
        </p:spPr>
      </p:pic>
      <p:pic>
        <p:nvPicPr>
          <p:cNvPr id="232" name="Google Shape;232;p29"/>
          <p:cNvPicPr preferRelativeResize="0"/>
          <p:nvPr/>
        </p:nvPicPr>
        <p:blipFill>
          <a:blip r:embed="rId5">
            <a:alphaModFix/>
          </a:blip>
          <a:stretch>
            <a:fillRect/>
          </a:stretch>
        </p:blipFill>
        <p:spPr>
          <a:xfrm>
            <a:off x="685800" y="2123575"/>
            <a:ext cx="4581941" cy="204211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0"/>
          <p:cNvSpPr txBox="1"/>
          <p:nvPr>
            <p:ph type="title"/>
          </p:nvPr>
        </p:nvSpPr>
        <p:spPr>
          <a:xfrm>
            <a:off x="500850" y="556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2307"/>
              <a:buFont typeface="Arial"/>
              <a:buNone/>
            </a:pPr>
            <a:r>
              <a:rPr lang="pl"/>
              <a:t>Artefact rejection</a:t>
            </a:r>
            <a:endParaRPr/>
          </a:p>
        </p:txBody>
      </p:sp>
      <p:sp>
        <p:nvSpPr>
          <p:cNvPr id="238" name="Google Shape;238;p30"/>
          <p:cNvSpPr txBox="1"/>
          <p:nvPr/>
        </p:nvSpPr>
        <p:spPr>
          <a:xfrm>
            <a:off x="426000" y="4568450"/>
            <a:ext cx="8406300" cy="4767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2"/>
              </a:buClr>
              <a:buSzPts val="1000"/>
              <a:buChar char="●"/>
            </a:pPr>
            <a:r>
              <a:rPr lang="pl" sz="1000" u="sng">
                <a:solidFill>
                  <a:schemeClr val="hlink"/>
                </a:solidFill>
                <a:hlinkClick r:id="rId3"/>
              </a:rPr>
              <a:t>M. Pabian, D. Rzepka, Ł. Bibrzycki, and M. Pawlak, “Differentiating signal from artefacts in cosmic ray detection: applying siamese spiking neural networks to CREDO experimental data,” Measurement, vol. 220, p. 113273, 2023.</a:t>
            </a:r>
            <a:endParaRPr sz="1000">
              <a:solidFill>
                <a:schemeClr val="dk2"/>
              </a:solidFill>
            </a:endParaRPr>
          </a:p>
          <a:p>
            <a:pPr indent="0" lvl="0" marL="0" rtl="0" algn="l">
              <a:spcBef>
                <a:spcPts val="0"/>
              </a:spcBef>
              <a:spcAft>
                <a:spcPts val="0"/>
              </a:spcAft>
              <a:buNone/>
            </a:pPr>
            <a:r>
              <a:t/>
            </a:r>
            <a:endParaRPr sz="1000">
              <a:solidFill>
                <a:schemeClr val="dk2"/>
              </a:solidFill>
            </a:endParaRPr>
          </a:p>
          <a:p>
            <a:pPr indent="0" lvl="0" marL="0" rtl="0" algn="l">
              <a:spcBef>
                <a:spcPts val="0"/>
              </a:spcBef>
              <a:spcAft>
                <a:spcPts val="0"/>
              </a:spcAft>
              <a:buNone/>
            </a:pPr>
            <a:r>
              <a:t/>
            </a:r>
            <a:endParaRPr sz="1000">
              <a:solidFill>
                <a:schemeClr val="dk2"/>
              </a:solidFill>
            </a:endParaRPr>
          </a:p>
        </p:txBody>
      </p:sp>
      <p:sp>
        <p:nvSpPr>
          <p:cNvPr id="239" name="Google Shape;239;p30"/>
          <p:cNvSpPr txBox="1"/>
          <p:nvPr>
            <p:ph idx="1" type="body"/>
          </p:nvPr>
        </p:nvSpPr>
        <p:spPr>
          <a:xfrm>
            <a:off x="273600" y="1228675"/>
            <a:ext cx="8329800" cy="7407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pl" sz="1600"/>
              <a:t>Performance: Network Sparsity Index (left) and similarity matching (right)</a:t>
            </a:r>
            <a:endParaRPr sz="1600"/>
          </a:p>
          <a:p>
            <a:pPr indent="-330200" lvl="0" marL="457200" rtl="0" algn="l">
              <a:spcBef>
                <a:spcPts val="0"/>
              </a:spcBef>
              <a:spcAft>
                <a:spcPts val="0"/>
              </a:spcAft>
              <a:buSzPts val="1600"/>
              <a:buChar char="■"/>
            </a:pPr>
            <a:r>
              <a:rPr lang="pl" sz="1600"/>
              <a:t>Accuracy: 96.35% (average over classes)</a:t>
            </a:r>
            <a:endParaRPr sz="1600"/>
          </a:p>
        </p:txBody>
      </p:sp>
      <p:pic>
        <p:nvPicPr>
          <p:cNvPr id="240" name="Google Shape;240;p30"/>
          <p:cNvPicPr preferRelativeResize="0"/>
          <p:nvPr/>
        </p:nvPicPr>
        <p:blipFill>
          <a:blip r:embed="rId4">
            <a:alphaModFix/>
          </a:blip>
          <a:stretch>
            <a:fillRect/>
          </a:stretch>
        </p:blipFill>
        <p:spPr>
          <a:xfrm>
            <a:off x="4412124" y="1767600"/>
            <a:ext cx="4494324" cy="1319618"/>
          </a:xfrm>
          <a:prstGeom prst="rect">
            <a:avLst/>
          </a:prstGeom>
          <a:noFill/>
          <a:ln>
            <a:noFill/>
          </a:ln>
        </p:spPr>
      </p:pic>
      <p:pic>
        <p:nvPicPr>
          <p:cNvPr id="241" name="Google Shape;241;p30"/>
          <p:cNvPicPr preferRelativeResize="0"/>
          <p:nvPr/>
        </p:nvPicPr>
        <p:blipFill>
          <a:blip r:embed="rId5">
            <a:alphaModFix/>
          </a:blip>
          <a:stretch>
            <a:fillRect/>
          </a:stretch>
        </p:blipFill>
        <p:spPr>
          <a:xfrm>
            <a:off x="4449967" y="3186781"/>
            <a:ext cx="4431746" cy="1237219"/>
          </a:xfrm>
          <a:prstGeom prst="rect">
            <a:avLst/>
          </a:prstGeom>
          <a:noFill/>
          <a:ln>
            <a:noFill/>
          </a:ln>
        </p:spPr>
      </p:pic>
      <p:pic>
        <p:nvPicPr>
          <p:cNvPr id="242" name="Google Shape;242;p30"/>
          <p:cNvPicPr preferRelativeResize="0"/>
          <p:nvPr/>
        </p:nvPicPr>
        <p:blipFill>
          <a:blip r:embed="rId6">
            <a:alphaModFix/>
          </a:blip>
          <a:stretch>
            <a:fillRect/>
          </a:stretch>
        </p:blipFill>
        <p:spPr>
          <a:xfrm>
            <a:off x="629000" y="1893185"/>
            <a:ext cx="3627825" cy="2544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31"/>
          <p:cNvPicPr preferRelativeResize="0"/>
          <p:nvPr/>
        </p:nvPicPr>
        <p:blipFill>
          <a:blip r:embed="rId3">
            <a:alphaModFix/>
          </a:blip>
          <a:stretch>
            <a:fillRect/>
          </a:stretch>
        </p:blipFill>
        <p:spPr>
          <a:xfrm>
            <a:off x="1306625" y="1995575"/>
            <a:ext cx="6754038" cy="2753701"/>
          </a:xfrm>
          <a:prstGeom prst="rect">
            <a:avLst/>
          </a:prstGeom>
          <a:noFill/>
          <a:ln>
            <a:noFill/>
          </a:ln>
        </p:spPr>
      </p:pic>
      <p:sp>
        <p:nvSpPr>
          <p:cNvPr id="248" name="Google Shape;248;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Shape analysis :: dots, tracks, worms and artefacts</a:t>
            </a:r>
            <a:endParaRPr/>
          </a:p>
        </p:txBody>
      </p:sp>
      <p:sp>
        <p:nvSpPr>
          <p:cNvPr id="249" name="Google Shape;249;p31"/>
          <p:cNvSpPr txBox="1"/>
          <p:nvPr/>
        </p:nvSpPr>
        <p:spPr>
          <a:xfrm>
            <a:off x="426000" y="4644650"/>
            <a:ext cx="8406300" cy="3921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2"/>
              </a:buClr>
              <a:buSzPts val="1000"/>
              <a:buChar char="●"/>
            </a:pPr>
            <a:r>
              <a:rPr lang="pl" sz="1000" u="sng">
                <a:solidFill>
                  <a:schemeClr val="hlink"/>
                </a:solidFill>
                <a:hlinkClick r:id="rId4"/>
              </a:rPr>
              <a:t>O. Bar, et al., “Zernike moment based classification of cosmic ray candidate hits from CMOS sensors,” Sensors, vol. 21, no. 22, 2021. </a:t>
            </a:r>
            <a:endParaRPr sz="1000">
              <a:solidFill>
                <a:schemeClr val="dk2"/>
              </a:solidFill>
            </a:endParaRPr>
          </a:p>
          <a:p>
            <a:pPr indent="0" lvl="0" marL="0" rtl="0" algn="l">
              <a:spcBef>
                <a:spcPts val="0"/>
              </a:spcBef>
              <a:spcAft>
                <a:spcPts val="0"/>
              </a:spcAft>
              <a:buNone/>
            </a:pPr>
            <a:r>
              <a:t/>
            </a:r>
            <a:endParaRPr sz="1000">
              <a:solidFill>
                <a:schemeClr val="dk2"/>
              </a:solidFill>
            </a:endParaRPr>
          </a:p>
          <a:p>
            <a:pPr indent="0" lvl="0" marL="0" rtl="0" algn="l">
              <a:spcBef>
                <a:spcPts val="0"/>
              </a:spcBef>
              <a:spcAft>
                <a:spcPts val="0"/>
              </a:spcAft>
              <a:buNone/>
            </a:pPr>
            <a:r>
              <a:t/>
            </a:r>
            <a:endParaRPr sz="1000">
              <a:solidFill>
                <a:schemeClr val="dk2"/>
              </a:solidFill>
            </a:endParaRPr>
          </a:p>
        </p:txBody>
      </p:sp>
      <p:sp>
        <p:nvSpPr>
          <p:cNvPr id="250" name="Google Shape;250;p31"/>
          <p:cNvSpPr txBox="1"/>
          <p:nvPr>
            <p:ph idx="1" type="body"/>
          </p:nvPr>
        </p:nvSpPr>
        <p:spPr>
          <a:xfrm>
            <a:off x="73625" y="1076150"/>
            <a:ext cx="8758800" cy="8610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b="1" lang="pl" sz="1600"/>
              <a:t>Feature space:</a:t>
            </a:r>
            <a:endParaRPr b="1" sz="1600"/>
          </a:p>
          <a:p>
            <a:pPr indent="-330200" lvl="1" marL="914400" rtl="0" algn="l">
              <a:spcBef>
                <a:spcPts val="0"/>
              </a:spcBef>
              <a:spcAft>
                <a:spcPts val="0"/>
              </a:spcAft>
              <a:buSzPts val="1600"/>
              <a:buChar char="○"/>
            </a:pPr>
            <a:r>
              <a:rPr lang="pl" sz="1600"/>
              <a:t>Zernike moments up to 8th degree (24 values) + Total brightess (1 value)</a:t>
            </a:r>
            <a:endParaRPr sz="1600"/>
          </a:p>
          <a:p>
            <a:pPr indent="-330200" lvl="1" marL="914400" rtl="0" algn="l">
              <a:spcBef>
                <a:spcPts val="0"/>
              </a:spcBef>
              <a:spcAft>
                <a:spcPts val="0"/>
              </a:spcAft>
              <a:buSzPts val="1600"/>
              <a:buChar char="○"/>
            </a:pPr>
            <a:r>
              <a:rPr lang="pl" sz="1600"/>
              <a:t>25 parameters as input feature vector</a:t>
            </a: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4"/>
          <p:cNvSpPr txBox="1"/>
          <p:nvPr>
            <p:ph idx="1" type="subTitle"/>
          </p:nvPr>
        </p:nvSpPr>
        <p:spPr>
          <a:xfrm>
            <a:off x="311700" y="117975"/>
            <a:ext cx="8520600" cy="7926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600"/>
              </a:spcAft>
              <a:buNone/>
            </a:pPr>
            <a:r>
              <a:rPr b="1" lang="pl" sz="2400">
                <a:solidFill>
                  <a:schemeClr val="dk1"/>
                </a:solidFill>
              </a:rPr>
              <a:t>CREDO ML Members</a:t>
            </a:r>
            <a:endParaRPr b="1" sz="2400">
              <a:solidFill>
                <a:schemeClr val="dk1"/>
              </a:solidFill>
            </a:endParaRPr>
          </a:p>
        </p:txBody>
      </p:sp>
      <p:pic>
        <p:nvPicPr>
          <p:cNvPr id="93" name="Google Shape;93;p14"/>
          <p:cNvPicPr preferRelativeResize="0"/>
          <p:nvPr/>
        </p:nvPicPr>
        <p:blipFill>
          <a:blip r:embed="rId3">
            <a:alphaModFix/>
          </a:blip>
          <a:stretch>
            <a:fillRect/>
          </a:stretch>
        </p:blipFill>
        <p:spPr>
          <a:xfrm>
            <a:off x="777900" y="1018796"/>
            <a:ext cx="720000" cy="720000"/>
          </a:xfrm>
          <a:prstGeom prst="rect">
            <a:avLst/>
          </a:prstGeom>
          <a:noFill/>
          <a:ln>
            <a:noFill/>
          </a:ln>
        </p:spPr>
      </p:pic>
      <p:sp>
        <p:nvSpPr>
          <p:cNvPr id="94" name="Google Shape;94;p14"/>
          <p:cNvSpPr txBox="1"/>
          <p:nvPr/>
        </p:nvSpPr>
        <p:spPr>
          <a:xfrm>
            <a:off x="1497900" y="1018800"/>
            <a:ext cx="23121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pl" sz="1100">
                <a:solidFill>
                  <a:schemeClr val="dk1"/>
                </a:solidFill>
              </a:rPr>
              <a:t>ŁUKASZ BIBRZYCKI, </a:t>
            </a:r>
            <a:endParaRPr b="1" sz="1100">
              <a:solidFill>
                <a:schemeClr val="dk1"/>
              </a:solidFill>
            </a:endParaRPr>
          </a:p>
          <a:p>
            <a:pPr indent="0" lvl="0" marL="0" rtl="0" algn="l">
              <a:lnSpc>
                <a:spcPct val="115000"/>
              </a:lnSpc>
              <a:spcBef>
                <a:spcPts val="0"/>
              </a:spcBef>
              <a:spcAft>
                <a:spcPts val="0"/>
              </a:spcAft>
              <a:buNone/>
            </a:pPr>
            <a:r>
              <a:rPr b="1" lang="pl" sz="1100">
                <a:solidFill>
                  <a:schemeClr val="dk1"/>
                </a:solidFill>
              </a:rPr>
              <a:t>AGH Univ. of Krakow</a:t>
            </a:r>
            <a:endParaRPr b="1" sz="1100">
              <a:solidFill>
                <a:schemeClr val="dk1"/>
              </a:solidFill>
            </a:endParaRPr>
          </a:p>
        </p:txBody>
      </p:sp>
      <p:pic>
        <p:nvPicPr>
          <p:cNvPr id="95" name="Google Shape;95;p14"/>
          <p:cNvPicPr preferRelativeResize="0"/>
          <p:nvPr/>
        </p:nvPicPr>
        <p:blipFill>
          <a:blip r:embed="rId4">
            <a:alphaModFix/>
          </a:blip>
          <a:stretch>
            <a:fillRect/>
          </a:stretch>
        </p:blipFill>
        <p:spPr>
          <a:xfrm>
            <a:off x="777900" y="1814996"/>
            <a:ext cx="720000" cy="720000"/>
          </a:xfrm>
          <a:prstGeom prst="rect">
            <a:avLst/>
          </a:prstGeom>
          <a:noFill/>
          <a:ln>
            <a:noFill/>
          </a:ln>
        </p:spPr>
      </p:pic>
      <p:sp>
        <p:nvSpPr>
          <p:cNvPr id="96" name="Google Shape;96;p14"/>
          <p:cNvSpPr txBox="1"/>
          <p:nvPr/>
        </p:nvSpPr>
        <p:spPr>
          <a:xfrm>
            <a:off x="1497900" y="1815000"/>
            <a:ext cx="23121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pl" sz="1100">
                <a:solidFill>
                  <a:schemeClr val="dk1"/>
                </a:solidFill>
              </a:rPr>
              <a:t>OLAF BAR,</a:t>
            </a:r>
            <a:endParaRPr b="1" sz="1100">
              <a:solidFill>
                <a:schemeClr val="dk1"/>
              </a:solidFill>
            </a:endParaRPr>
          </a:p>
          <a:p>
            <a:pPr indent="0" lvl="0" marL="0" rtl="0" algn="l">
              <a:lnSpc>
                <a:spcPct val="115000"/>
              </a:lnSpc>
              <a:spcBef>
                <a:spcPts val="0"/>
              </a:spcBef>
              <a:spcAft>
                <a:spcPts val="0"/>
              </a:spcAft>
              <a:buNone/>
            </a:pPr>
            <a:r>
              <a:rPr b="1" lang="pl" sz="1100">
                <a:solidFill>
                  <a:schemeClr val="dk1"/>
                </a:solidFill>
              </a:rPr>
              <a:t>Cracow Univ. Tech.</a:t>
            </a:r>
            <a:endParaRPr b="1" sz="1100">
              <a:solidFill>
                <a:schemeClr val="dk1"/>
              </a:solidFill>
            </a:endParaRPr>
          </a:p>
        </p:txBody>
      </p:sp>
      <p:pic>
        <p:nvPicPr>
          <p:cNvPr id="97" name="Google Shape;97;p14"/>
          <p:cNvPicPr preferRelativeResize="0"/>
          <p:nvPr/>
        </p:nvPicPr>
        <p:blipFill>
          <a:blip r:embed="rId5">
            <a:alphaModFix/>
          </a:blip>
          <a:stretch>
            <a:fillRect/>
          </a:stretch>
        </p:blipFill>
        <p:spPr>
          <a:xfrm>
            <a:off x="777900" y="2611196"/>
            <a:ext cx="720000" cy="720000"/>
          </a:xfrm>
          <a:prstGeom prst="rect">
            <a:avLst/>
          </a:prstGeom>
          <a:noFill/>
          <a:ln>
            <a:noFill/>
          </a:ln>
        </p:spPr>
      </p:pic>
      <p:sp>
        <p:nvSpPr>
          <p:cNvPr id="98" name="Google Shape;98;p14"/>
          <p:cNvSpPr txBox="1"/>
          <p:nvPr/>
        </p:nvSpPr>
        <p:spPr>
          <a:xfrm>
            <a:off x="1497900" y="2611200"/>
            <a:ext cx="23121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pl" sz="1100">
                <a:solidFill>
                  <a:schemeClr val="dk1"/>
                </a:solidFill>
              </a:rPr>
              <a:t>TOMASZ HACHAJ, </a:t>
            </a:r>
            <a:endParaRPr b="1"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pl" sz="1100">
                <a:solidFill>
                  <a:schemeClr val="dk1"/>
                </a:solidFill>
              </a:rPr>
              <a:t>AGH Univ. of Krakow</a:t>
            </a:r>
            <a:endParaRPr b="1" sz="1100">
              <a:solidFill>
                <a:schemeClr val="dk1"/>
              </a:solidFill>
            </a:endParaRPr>
          </a:p>
        </p:txBody>
      </p:sp>
      <p:pic>
        <p:nvPicPr>
          <p:cNvPr id="99" name="Google Shape;99;p14"/>
          <p:cNvPicPr preferRelativeResize="0"/>
          <p:nvPr/>
        </p:nvPicPr>
        <p:blipFill>
          <a:blip r:embed="rId6">
            <a:alphaModFix/>
          </a:blip>
          <a:stretch>
            <a:fillRect/>
          </a:stretch>
        </p:blipFill>
        <p:spPr>
          <a:xfrm>
            <a:off x="777900" y="4237896"/>
            <a:ext cx="720000" cy="720000"/>
          </a:xfrm>
          <a:prstGeom prst="rect">
            <a:avLst/>
          </a:prstGeom>
          <a:noFill/>
          <a:ln>
            <a:noFill/>
          </a:ln>
        </p:spPr>
      </p:pic>
      <p:sp>
        <p:nvSpPr>
          <p:cNvPr id="100" name="Google Shape;100;p14"/>
          <p:cNvSpPr txBox="1"/>
          <p:nvPr/>
        </p:nvSpPr>
        <p:spPr>
          <a:xfrm>
            <a:off x="1497900" y="4293575"/>
            <a:ext cx="23121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pl" sz="1100">
                <a:solidFill>
                  <a:schemeClr val="dk1"/>
                </a:solidFill>
              </a:rPr>
              <a:t>MARCIN PIEKARCZYK, </a:t>
            </a:r>
            <a:endParaRPr b="1"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pl" sz="1100">
                <a:solidFill>
                  <a:schemeClr val="dk1"/>
                </a:solidFill>
              </a:rPr>
              <a:t>AGH Univ. of Krakow</a:t>
            </a:r>
            <a:endParaRPr b="1" sz="1100">
              <a:solidFill>
                <a:schemeClr val="dk1"/>
              </a:solidFill>
            </a:endParaRPr>
          </a:p>
        </p:txBody>
      </p:sp>
      <p:sp>
        <p:nvSpPr>
          <p:cNvPr id="101" name="Google Shape;101;p14"/>
          <p:cNvSpPr txBox="1"/>
          <p:nvPr/>
        </p:nvSpPr>
        <p:spPr>
          <a:xfrm>
            <a:off x="1497900" y="3478875"/>
            <a:ext cx="23121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pl" sz="1100">
                <a:solidFill>
                  <a:schemeClr val="dk1"/>
                </a:solidFill>
              </a:rPr>
              <a:t>DARIUSZ PAŁKA, </a:t>
            </a:r>
            <a:endParaRPr b="1" sz="1100">
              <a:solidFill>
                <a:schemeClr val="dk1"/>
              </a:solidFill>
            </a:endParaRPr>
          </a:p>
          <a:p>
            <a:pPr indent="0" lvl="0" marL="0" rtl="0" algn="l">
              <a:lnSpc>
                <a:spcPct val="115000"/>
              </a:lnSpc>
              <a:spcBef>
                <a:spcPts val="0"/>
              </a:spcBef>
              <a:spcAft>
                <a:spcPts val="0"/>
              </a:spcAft>
              <a:buNone/>
            </a:pPr>
            <a:r>
              <a:rPr b="1" lang="pl" sz="1100">
                <a:solidFill>
                  <a:schemeClr val="dk1"/>
                </a:solidFill>
              </a:rPr>
              <a:t>AGH Univ. of </a:t>
            </a:r>
            <a:r>
              <a:rPr b="1" lang="pl" sz="1100">
                <a:solidFill>
                  <a:schemeClr val="dk1"/>
                </a:solidFill>
              </a:rPr>
              <a:t>Krakow</a:t>
            </a:r>
            <a:endParaRPr b="1" sz="1100">
              <a:solidFill>
                <a:schemeClr val="dk1"/>
              </a:solidFill>
            </a:endParaRPr>
          </a:p>
        </p:txBody>
      </p:sp>
      <p:pic>
        <p:nvPicPr>
          <p:cNvPr id="102" name="Google Shape;102;p14"/>
          <p:cNvPicPr preferRelativeResize="0"/>
          <p:nvPr/>
        </p:nvPicPr>
        <p:blipFill>
          <a:blip r:embed="rId7">
            <a:alphaModFix/>
          </a:blip>
          <a:stretch>
            <a:fillRect/>
          </a:stretch>
        </p:blipFill>
        <p:spPr>
          <a:xfrm>
            <a:off x="777900" y="3407409"/>
            <a:ext cx="720001" cy="754286"/>
          </a:xfrm>
          <a:prstGeom prst="rect">
            <a:avLst/>
          </a:prstGeom>
          <a:noFill/>
          <a:ln>
            <a:noFill/>
          </a:ln>
        </p:spPr>
      </p:pic>
      <p:pic>
        <p:nvPicPr>
          <p:cNvPr id="103" name="Google Shape;103;p14"/>
          <p:cNvPicPr preferRelativeResize="0"/>
          <p:nvPr/>
        </p:nvPicPr>
        <p:blipFill>
          <a:blip r:embed="rId8">
            <a:alphaModFix/>
          </a:blip>
          <a:stretch>
            <a:fillRect/>
          </a:stretch>
        </p:blipFill>
        <p:spPr>
          <a:xfrm>
            <a:off x="5334000" y="1018796"/>
            <a:ext cx="720000" cy="720000"/>
          </a:xfrm>
          <a:prstGeom prst="rect">
            <a:avLst/>
          </a:prstGeom>
          <a:noFill/>
          <a:ln>
            <a:noFill/>
          </a:ln>
        </p:spPr>
      </p:pic>
      <p:sp>
        <p:nvSpPr>
          <p:cNvPr id="104" name="Google Shape;104;p14"/>
          <p:cNvSpPr txBox="1"/>
          <p:nvPr/>
        </p:nvSpPr>
        <p:spPr>
          <a:xfrm>
            <a:off x="6054000" y="1018800"/>
            <a:ext cx="23121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pl" sz="1100">
                <a:solidFill>
                  <a:schemeClr val="dk1"/>
                </a:solidFill>
              </a:rPr>
              <a:t>KRZYSZTOF RZECKI, </a:t>
            </a:r>
            <a:endParaRPr b="1" sz="1100">
              <a:solidFill>
                <a:schemeClr val="dk1"/>
              </a:solidFill>
            </a:endParaRPr>
          </a:p>
          <a:p>
            <a:pPr indent="0" lvl="0" marL="0" rtl="0" algn="l">
              <a:lnSpc>
                <a:spcPct val="115000"/>
              </a:lnSpc>
              <a:spcBef>
                <a:spcPts val="0"/>
              </a:spcBef>
              <a:spcAft>
                <a:spcPts val="0"/>
              </a:spcAft>
              <a:buNone/>
            </a:pPr>
            <a:r>
              <a:rPr b="1" lang="pl" sz="1100">
                <a:solidFill>
                  <a:schemeClr val="dk1"/>
                </a:solidFill>
              </a:rPr>
              <a:t>AGH Univ. of Krakow</a:t>
            </a:r>
            <a:endParaRPr b="1" sz="1100">
              <a:solidFill>
                <a:schemeClr val="dk1"/>
              </a:solidFill>
            </a:endParaRPr>
          </a:p>
        </p:txBody>
      </p:sp>
      <p:sp>
        <p:nvSpPr>
          <p:cNvPr id="105" name="Google Shape;105;p14"/>
          <p:cNvSpPr txBox="1"/>
          <p:nvPr/>
        </p:nvSpPr>
        <p:spPr>
          <a:xfrm>
            <a:off x="6054000" y="1815000"/>
            <a:ext cx="2312100" cy="7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pl" sz="1100">
                <a:solidFill>
                  <a:schemeClr val="dk1"/>
                </a:solidFill>
              </a:rPr>
              <a:t>MICHAŁ FRONTCZAK, </a:t>
            </a:r>
            <a:endParaRPr b="1" sz="1100">
              <a:solidFill>
                <a:schemeClr val="dk1"/>
              </a:solidFill>
            </a:endParaRPr>
          </a:p>
          <a:p>
            <a:pPr indent="0" lvl="0" marL="0" rtl="0" algn="l">
              <a:lnSpc>
                <a:spcPct val="115000"/>
              </a:lnSpc>
              <a:spcBef>
                <a:spcPts val="0"/>
              </a:spcBef>
              <a:spcAft>
                <a:spcPts val="0"/>
              </a:spcAft>
              <a:buNone/>
            </a:pPr>
            <a:r>
              <a:rPr b="1" lang="pl" sz="1100">
                <a:solidFill>
                  <a:schemeClr val="dk1"/>
                </a:solidFill>
              </a:rPr>
              <a:t>Univ. of the National Education Commission</a:t>
            </a:r>
            <a:endParaRPr b="1" sz="1100">
              <a:solidFill>
                <a:schemeClr val="dk1"/>
              </a:solidFill>
            </a:endParaRPr>
          </a:p>
        </p:txBody>
      </p:sp>
      <p:pic>
        <p:nvPicPr>
          <p:cNvPr id="106" name="Google Shape;106;p14"/>
          <p:cNvPicPr preferRelativeResize="0"/>
          <p:nvPr/>
        </p:nvPicPr>
        <p:blipFill>
          <a:blip r:embed="rId9">
            <a:alphaModFix/>
          </a:blip>
          <a:stretch>
            <a:fillRect/>
          </a:stretch>
        </p:blipFill>
        <p:spPr>
          <a:xfrm>
            <a:off x="5334000" y="1805550"/>
            <a:ext cx="720000" cy="720000"/>
          </a:xfrm>
          <a:prstGeom prst="rect">
            <a:avLst/>
          </a:prstGeom>
          <a:noFill/>
          <a:ln>
            <a:noFill/>
          </a:ln>
        </p:spPr>
      </p:pic>
      <p:sp>
        <p:nvSpPr>
          <p:cNvPr id="107" name="Google Shape;107;p14"/>
          <p:cNvSpPr txBox="1"/>
          <p:nvPr/>
        </p:nvSpPr>
        <p:spPr>
          <a:xfrm>
            <a:off x="6054000" y="2611200"/>
            <a:ext cx="23121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pl" sz="1100">
                <a:solidFill>
                  <a:schemeClr val="dk1"/>
                </a:solidFill>
              </a:rPr>
              <a:t>MICHAŁ NIEDŹWIECKI, </a:t>
            </a:r>
            <a:endParaRPr b="1"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pl" sz="1100">
                <a:solidFill>
                  <a:schemeClr val="dk1"/>
                </a:solidFill>
              </a:rPr>
              <a:t>Cracow Univ. Tech.</a:t>
            </a:r>
            <a:endParaRPr b="1" sz="1100">
              <a:solidFill>
                <a:schemeClr val="dk1"/>
              </a:solidFill>
            </a:endParaRPr>
          </a:p>
        </p:txBody>
      </p:sp>
      <p:pic>
        <p:nvPicPr>
          <p:cNvPr id="108" name="Google Shape;108;p14"/>
          <p:cNvPicPr preferRelativeResize="0"/>
          <p:nvPr/>
        </p:nvPicPr>
        <p:blipFill>
          <a:blip r:embed="rId10">
            <a:alphaModFix/>
          </a:blip>
          <a:stretch>
            <a:fillRect/>
          </a:stretch>
        </p:blipFill>
        <p:spPr>
          <a:xfrm>
            <a:off x="5334000" y="2601750"/>
            <a:ext cx="720000" cy="720000"/>
          </a:xfrm>
          <a:prstGeom prst="rect">
            <a:avLst/>
          </a:prstGeom>
          <a:noFill/>
          <a:ln>
            <a:noFill/>
          </a:ln>
        </p:spPr>
      </p:pic>
      <p:sp>
        <p:nvSpPr>
          <p:cNvPr id="109" name="Google Shape;109;p14"/>
          <p:cNvSpPr txBox="1"/>
          <p:nvPr/>
        </p:nvSpPr>
        <p:spPr>
          <a:xfrm>
            <a:off x="6054000" y="3478875"/>
            <a:ext cx="23121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pl" sz="1100">
                <a:solidFill>
                  <a:schemeClr val="dk1"/>
                </a:solidFill>
              </a:rPr>
              <a:t>TOMASZ SOŚNICKI, </a:t>
            </a:r>
            <a:endParaRPr b="1" sz="1100">
              <a:solidFill>
                <a:schemeClr val="dk1"/>
              </a:solidFill>
            </a:endParaRPr>
          </a:p>
          <a:p>
            <a:pPr indent="0" lvl="0" marL="0" rtl="0" algn="l">
              <a:lnSpc>
                <a:spcPct val="115000"/>
              </a:lnSpc>
              <a:spcBef>
                <a:spcPts val="0"/>
              </a:spcBef>
              <a:spcAft>
                <a:spcPts val="0"/>
              </a:spcAft>
              <a:buNone/>
            </a:pPr>
            <a:r>
              <a:rPr b="1" lang="pl" sz="1100">
                <a:solidFill>
                  <a:schemeClr val="dk1"/>
                </a:solidFill>
              </a:rPr>
              <a:t>AGH Univ. of </a:t>
            </a:r>
            <a:r>
              <a:rPr b="1" lang="pl" sz="1100">
                <a:solidFill>
                  <a:schemeClr val="dk1"/>
                </a:solidFill>
              </a:rPr>
              <a:t>Krakow</a:t>
            </a:r>
            <a:endParaRPr b="1" sz="1100">
              <a:solidFill>
                <a:schemeClr val="dk1"/>
              </a:solidFill>
            </a:endParaRPr>
          </a:p>
        </p:txBody>
      </p:sp>
      <p:pic>
        <p:nvPicPr>
          <p:cNvPr id="110" name="Google Shape;110;p14"/>
          <p:cNvPicPr preferRelativeResize="0"/>
          <p:nvPr/>
        </p:nvPicPr>
        <p:blipFill>
          <a:blip r:embed="rId11">
            <a:alphaModFix/>
          </a:blip>
          <a:stretch>
            <a:fillRect/>
          </a:stretch>
        </p:blipFill>
        <p:spPr>
          <a:xfrm>
            <a:off x="5334000" y="3397946"/>
            <a:ext cx="720000" cy="720000"/>
          </a:xfrm>
          <a:prstGeom prst="rect">
            <a:avLst/>
          </a:prstGeom>
          <a:noFill/>
          <a:ln>
            <a:noFill/>
          </a:ln>
        </p:spPr>
      </p:pic>
      <p:sp>
        <p:nvSpPr>
          <p:cNvPr id="111" name="Google Shape;111;p14"/>
          <p:cNvSpPr txBox="1"/>
          <p:nvPr/>
        </p:nvSpPr>
        <p:spPr>
          <a:xfrm>
            <a:off x="6054000" y="4293575"/>
            <a:ext cx="23121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pl" sz="1100">
                <a:solidFill>
                  <a:schemeClr val="dk1"/>
                </a:solidFill>
              </a:rPr>
              <a:t>SŁAWOMIR STUGLIK, </a:t>
            </a:r>
            <a:endParaRPr b="1" sz="1100">
              <a:solidFill>
                <a:schemeClr val="dk1"/>
              </a:solidFill>
            </a:endParaRPr>
          </a:p>
          <a:p>
            <a:pPr indent="0" lvl="0" marL="0" rtl="0" algn="l">
              <a:lnSpc>
                <a:spcPct val="115000"/>
              </a:lnSpc>
              <a:spcBef>
                <a:spcPts val="0"/>
              </a:spcBef>
              <a:spcAft>
                <a:spcPts val="0"/>
              </a:spcAft>
              <a:buNone/>
            </a:pPr>
            <a:r>
              <a:rPr b="1" lang="pl" sz="1100">
                <a:solidFill>
                  <a:schemeClr val="dk1"/>
                </a:solidFill>
              </a:rPr>
              <a:t>Inst. of Nuclear Physics PAS </a:t>
            </a:r>
            <a:endParaRPr b="1" sz="1100">
              <a:solidFill>
                <a:schemeClr val="dk1"/>
              </a:solidFill>
            </a:endParaRPr>
          </a:p>
        </p:txBody>
      </p:sp>
      <p:pic>
        <p:nvPicPr>
          <p:cNvPr id="112" name="Google Shape;112;p14"/>
          <p:cNvPicPr preferRelativeResize="0"/>
          <p:nvPr/>
        </p:nvPicPr>
        <p:blipFill>
          <a:blip r:embed="rId12">
            <a:alphaModFix/>
          </a:blip>
          <a:stretch>
            <a:fillRect/>
          </a:stretch>
        </p:blipFill>
        <p:spPr>
          <a:xfrm>
            <a:off x="5334000" y="4237896"/>
            <a:ext cx="720000" cy="720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Shape analysis</a:t>
            </a:r>
            <a:r>
              <a:rPr lang="pl"/>
              <a:t> :: dots, tracks, worms and artefacts</a:t>
            </a:r>
            <a:endParaRPr/>
          </a:p>
        </p:txBody>
      </p:sp>
      <p:sp>
        <p:nvSpPr>
          <p:cNvPr id="256" name="Google Shape;256;p32"/>
          <p:cNvSpPr txBox="1"/>
          <p:nvPr/>
        </p:nvSpPr>
        <p:spPr>
          <a:xfrm>
            <a:off x="426000" y="4644650"/>
            <a:ext cx="8406300" cy="3921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2"/>
              </a:buClr>
              <a:buSzPts val="1000"/>
              <a:buChar char="●"/>
            </a:pPr>
            <a:r>
              <a:rPr lang="pl" sz="1000" u="sng">
                <a:solidFill>
                  <a:schemeClr val="hlink"/>
                </a:solidFill>
                <a:hlinkClick r:id="rId3"/>
              </a:rPr>
              <a:t>O. Bar, et al., “Zernike moment based classification of cosmic ray candidate hits from CMOS sensors,” Sensors, vol. 21, no. 22, 2021. </a:t>
            </a:r>
            <a:endParaRPr sz="1000">
              <a:solidFill>
                <a:schemeClr val="dk2"/>
              </a:solidFill>
            </a:endParaRPr>
          </a:p>
          <a:p>
            <a:pPr indent="0" lvl="0" marL="0" rtl="0" algn="l">
              <a:spcBef>
                <a:spcPts val="0"/>
              </a:spcBef>
              <a:spcAft>
                <a:spcPts val="0"/>
              </a:spcAft>
              <a:buNone/>
            </a:pPr>
            <a:r>
              <a:t/>
            </a:r>
            <a:endParaRPr sz="1000">
              <a:solidFill>
                <a:schemeClr val="dk2"/>
              </a:solidFill>
            </a:endParaRPr>
          </a:p>
          <a:p>
            <a:pPr indent="0" lvl="0" marL="0" rtl="0" algn="l">
              <a:spcBef>
                <a:spcPts val="0"/>
              </a:spcBef>
              <a:spcAft>
                <a:spcPts val="0"/>
              </a:spcAft>
              <a:buNone/>
            </a:pPr>
            <a:r>
              <a:t/>
            </a:r>
            <a:endParaRPr sz="1000">
              <a:solidFill>
                <a:schemeClr val="dk2"/>
              </a:solidFill>
            </a:endParaRPr>
          </a:p>
        </p:txBody>
      </p:sp>
      <p:sp>
        <p:nvSpPr>
          <p:cNvPr id="257" name="Google Shape;257;p32"/>
          <p:cNvSpPr txBox="1"/>
          <p:nvPr>
            <p:ph idx="1" type="body"/>
          </p:nvPr>
        </p:nvSpPr>
        <p:spPr>
          <a:xfrm>
            <a:off x="73625" y="1152350"/>
            <a:ext cx="8758800" cy="34923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b="1" lang="pl" sz="1600"/>
              <a:t>B</a:t>
            </a:r>
            <a:r>
              <a:rPr b="1" lang="pl" sz="1600"/>
              <a:t>ase models:</a:t>
            </a:r>
            <a:r>
              <a:rPr lang="pl" sz="1600"/>
              <a:t> </a:t>
            </a:r>
            <a:endParaRPr sz="1600"/>
          </a:p>
          <a:p>
            <a:pPr indent="-330200" lvl="1" marL="914400" rtl="0" algn="l">
              <a:spcBef>
                <a:spcPts val="0"/>
              </a:spcBef>
              <a:spcAft>
                <a:spcPts val="0"/>
              </a:spcAft>
              <a:buSzPts val="1600"/>
              <a:buChar char="○"/>
            </a:pPr>
            <a:r>
              <a:rPr b="1" lang="pl" sz="1600"/>
              <a:t>kNN </a:t>
            </a:r>
            <a:r>
              <a:rPr lang="pl" sz="1600"/>
              <a:t>(Neasest Neighbour), </a:t>
            </a:r>
            <a:r>
              <a:rPr b="1" lang="pl" sz="1600"/>
              <a:t>LDA </a:t>
            </a:r>
            <a:r>
              <a:rPr lang="pl" sz="1600"/>
              <a:t>(Linear Discriminant Analysis), </a:t>
            </a:r>
            <a:r>
              <a:rPr b="1" lang="pl" sz="1600"/>
              <a:t>QDA </a:t>
            </a:r>
            <a:r>
              <a:rPr lang="pl" sz="1600"/>
              <a:t>(Quadrative Discriminant Analysis), </a:t>
            </a:r>
            <a:r>
              <a:rPr b="1" lang="pl" sz="1600"/>
              <a:t>GNB </a:t>
            </a:r>
            <a:r>
              <a:rPr lang="pl" sz="1600"/>
              <a:t>(Gaussian Naive Bayes), </a:t>
            </a:r>
            <a:r>
              <a:rPr b="1" lang="pl" sz="1600"/>
              <a:t>DT </a:t>
            </a:r>
            <a:r>
              <a:rPr lang="pl" sz="1600"/>
              <a:t>(</a:t>
            </a:r>
            <a:r>
              <a:rPr lang="pl" sz="1600"/>
              <a:t>Decision</a:t>
            </a:r>
            <a:r>
              <a:rPr lang="pl" sz="1600"/>
              <a:t> Tree), </a:t>
            </a:r>
            <a:r>
              <a:rPr b="1" lang="pl" sz="1600"/>
              <a:t>MLP </a:t>
            </a:r>
            <a:r>
              <a:rPr lang="pl" sz="1600"/>
              <a:t>(Feed-Forward Neural Network), </a:t>
            </a:r>
            <a:r>
              <a:rPr b="1" lang="pl" sz="1600"/>
              <a:t>SVM </a:t>
            </a:r>
            <a:r>
              <a:rPr lang="pl" sz="1600"/>
              <a:t>(Support Vector Machine)</a:t>
            </a:r>
            <a:endParaRPr sz="1600"/>
          </a:p>
          <a:p>
            <a:pPr indent="-330200" lvl="0" marL="457200" rtl="0" algn="l">
              <a:spcBef>
                <a:spcPts val="0"/>
              </a:spcBef>
              <a:spcAft>
                <a:spcPts val="0"/>
              </a:spcAft>
              <a:buSzPts val="1600"/>
              <a:buChar char="■"/>
            </a:pPr>
            <a:r>
              <a:rPr b="1" lang="pl" sz="1600"/>
              <a:t>ensemble</a:t>
            </a:r>
            <a:r>
              <a:rPr lang="pl" sz="1600"/>
              <a:t> (homogeneous): </a:t>
            </a:r>
            <a:endParaRPr sz="1600"/>
          </a:p>
          <a:p>
            <a:pPr indent="-330200" lvl="1" marL="914400" rtl="0" algn="l">
              <a:spcBef>
                <a:spcPts val="0"/>
              </a:spcBef>
              <a:spcAft>
                <a:spcPts val="0"/>
              </a:spcAft>
              <a:buSzPts val="1600"/>
              <a:buChar char="○"/>
            </a:pPr>
            <a:r>
              <a:rPr b="1" lang="pl" sz="1600"/>
              <a:t>ETC </a:t>
            </a:r>
            <a:r>
              <a:rPr lang="pl" sz="1600"/>
              <a:t>(Extremely Randomized Trees), </a:t>
            </a:r>
            <a:endParaRPr sz="1600"/>
          </a:p>
          <a:p>
            <a:pPr indent="-330200" lvl="1" marL="914400" rtl="0" algn="l">
              <a:spcBef>
                <a:spcPts val="0"/>
              </a:spcBef>
              <a:spcAft>
                <a:spcPts val="0"/>
              </a:spcAft>
              <a:buSzPts val="1600"/>
              <a:buChar char="○"/>
            </a:pPr>
            <a:r>
              <a:rPr b="1" lang="pl" sz="1600"/>
              <a:t>GBC </a:t>
            </a:r>
            <a:r>
              <a:rPr lang="pl" sz="1600"/>
              <a:t>(Gradient Boosting), </a:t>
            </a:r>
            <a:endParaRPr sz="1600"/>
          </a:p>
          <a:p>
            <a:pPr indent="-330200" lvl="1" marL="914400" rtl="0" algn="l">
              <a:spcBef>
                <a:spcPts val="0"/>
              </a:spcBef>
              <a:spcAft>
                <a:spcPts val="0"/>
              </a:spcAft>
              <a:buSzPts val="1600"/>
              <a:buChar char="○"/>
            </a:pPr>
            <a:r>
              <a:rPr b="1" lang="pl" sz="1600"/>
              <a:t>RFC </a:t>
            </a:r>
            <a:r>
              <a:rPr lang="pl" sz="1600"/>
              <a:t>(Random Forest)</a:t>
            </a:r>
            <a:endParaRPr sz="1600"/>
          </a:p>
          <a:p>
            <a:pPr indent="-330200" lvl="1" marL="914400" rtl="0" algn="l">
              <a:spcBef>
                <a:spcPts val="0"/>
              </a:spcBef>
              <a:spcAft>
                <a:spcPts val="0"/>
              </a:spcAft>
              <a:buSzPts val="1600"/>
              <a:buChar char="○"/>
            </a:pPr>
            <a:r>
              <a:rPr b="1" lang="pl" sz="1600"/>
              <a:t>BAG </a:t>
            </a:r>
            <a:r>
              <a:rPr lang="pl" sz="1600"/>
              <a:t>(bagging)</a:t>
            </a:r>
            <a:endParaRPr sz="1600"/>
          </a:p>
          <a:p>
            <a:pPr indent="-330200" lvl="0" marL="457200" rtl="0" algn="l">
              <a:spcBef>
                <a:spcPts val="0"/>
              </a:spcBef>
              <a:spcAft>
                <a:spcPts val="0"/>
              </a:spcAft>
              <a:buSzPts val="1600"/>
              <a:buChar char="■"/>
            </a:pPr>
            <a:r>
              <a:rPr b="1" lang="pl" sz="1600"/>
              <a:t>ensemble</a:t>
            </a:r>
            <a:r>
              <a:rPr lang="pl" sz="1600"/>
              <a:t> (heterogeneous): </a:t>
            </a:r>
            <a:endParaRPr sz="1600"/>
          </a:p>
          <a:p>
            <a:pPr indent="-330200" lvl="1" marL="914400" rtl="0" algn="l">
              <a:spcBef>
                <a:spcPts val="0"/>
              </a:spcBef>
              <a:spcAft>
                <a:spcPts val="0"/>
              </a:spcAft>
              <a:buSzPts val="1600"/>
              <a:buChar char="○"/>
            </a:pPr>
            <a:r>
              <a:rPr b="1" lang="pl" sz="1600"/>
              <a:t>VOT </a:t>
            </a:r>
            <a:r>
              <a:rPr lang="pl" sz="1600"/>
              <a:t>(Voting)</a:t>
            </a:r>
            <a:endParaRPr sz="1600"/>
          </a:p>
          <a:p>
            <a:pPr indent="-330200" lvl="1" marL="914400" rtl="0" algn="l">
              <a:spcBef>
                <a:spcPts val="0"/>
              </a:spcBef>
              <a:spcAft>
                <a:spcPts val="0"/>
              </a:spcAft>
              <a:buSzPts val="1600"/>
              <a:buChar char="○"/>
            </a:pPr>
            <a:r>
              <a:rPr b="1" lang="pl" sz="1600"/>
              <a:t>OVO</a:t>
            </a:r>
            <a:r>
              <a:rPr lang="pl" sz="1600"/>
              <a:t>/</a:t>
            </a:r>
            <a:r>
              <a:rPr b="1" lang="pl" sz="1600"/>
              <a:t>OVR</a:t>
            </a:r>
            <a:r>
              <a:rPr lang="pl" sz="1600"/>
              <a:t> strategies</a:t>
            </a:r>
            <a:endParaRPr sz="1600"/>
          </a:p>
        </p:txBody>
      </p:sp>
      <p:graphicFrame>
        <p:nvGraphicFramePr>
          <p:cNvPr id="258" name="Google Shape;258;p32"/>
          <p:cNvGraphicFramePr/>
          <p:nvPr/>
        </p:nvGraphicFramePr>
        <p:xfrm>
          <a:off x="4523575" y="2411225"/>
          <a:ext cx="3000000" cy="3000000"/>
        </p:xfrm>
        <a:graphic>
          <a:graphicData uri="http://schemas.openxmlformats.org/drawingml/2006/table">
            <a:tbl>
              <a:tblPr>
                <a:noFill/>
                <a:tableStyleId>{E459DB43-C498-4D85-ACDE-A3A7EFB86D72}</a:tableStyleId>
              </a:tblPr>
              <a:tblGrid>
                <a:gridCol w="799775"/>
                <a:gridCol w="730075"/>
                <a:gridCol w="630200"/>
                <a:gridCol w="817850"/>
                <a:gridCol w="811125"/>
              </a:tblGrid>
              <a:tr h="486100">
                <a:tc>
                  <a:txBody>
                    <a:bodyPr/>
                    <a:lstStyle/>
                    <a:p>
                      <a:pPr indent="0" lvl="0" marL="0" rtl="0" algn="l">
                        <a:spcBef>
                          <a:spcPts val="0"/>
                        </a:spcBef>
                        <a:spcAft>
                          <a:spcPts val="0"/>
                        </a:spcAft>
                        <a:buNone/>
                      </a:pPr>
                      <a:r>
                        <a:rPr b="1" lang="pl" sz="1000"/>
                        <a:t>Class</a:t>
                      </a:r>
                      <a:endParaRPr b="1" sz="1000"/>
                    </a:p>
                  </a:txBody>
                  <a:tcPr marT="36000" marB="36000" marR="91425" marL="91425"/>
                </a:tc>
                <a:tc>
                  <a:txBody>
                    <a:bodyPr/>
                    <a:lstStyle/>
                    <a:p>
                      <a:pPr indent="0" lvl="0" marL="0" rtl="0" algn="ctr">
                        <a:spcBef>
                          <a:spcPts val="0"/>
                        </a:spcBef>
                        <a:spcAft>
                          <a:spcPts val="0"/>
                        </a:spcAft>
                        <a:buNone/>
                      </a:pPr>
                      <a:r>
                        <a:rPr b="1" lang="pl" sz="1000"/>
                        <a:t>MLP / OVR</a:t>
                      </a:r>
                      <a:endParaRPr b="1" sz="1000"/>
                    </a:p>
                  </a:txBody>
                  <a:tcPr marT="36000" marB="36000" marR="91425" marL="91425"/>
                </a:tc>
                <a:tc>
                  <a:txBody>
                    <a:bodyPr/>
                    <a:lstStyle/>
                    <a:p>
                      <a:pPr indent="0" lvl="0" marL="0" rtl="0" algn="ctr">
                        <a:spcBef>
                          <a:spcPts val="0"/>
                        </a:spcBef>
                        <a:spcAft>
                          <a:spcPts val="0"/>
                        </a:spcAft>
                        <a:buNone/>
                      </a:pPr>
                      <a:r>
                        <a:rPr b="1" lang="pl" sz="1000">
                          <a:solidFill>
                            <a:schemeClr val="dk1"/>
                          </a:solidFill>
                        </a:rPr>
                        <a:t>MLP</a:t>
                      </a:r>
                      <a:endParaRPr b="1" sz="1000"/>
                    </a:p>
                  </a:txBody>
                  <a:tcPr marT="36000" marB="36000" marR="91425" marL="91425"/>
                </a:tc>
                <a:tc>
                  <a:txBody>
                    <a:bodyPr/>
                    <a:lstStyle/>
                    <a:p>
                      <a:pPr indent="0" lvl="0" marL="0" rtl="0" algn="ctr">
                        <a:spcBef>
                          <a:spcPts val="0"/>
                        </a:spcBef>
                        <a:spcAft>
                          <a:spcPts val="0"/>
                        </a:spcAft>
                        <a:buNone/>
                      </a:pPr>
                      <a:r>
                        <a:rPr b="1" lang="pl" sz="1000">
                          <a:solidFill>
                            <a:schemeClr val="dk1"/>
                          </a:solidFill>
                        </a:rPr>
                        <a:t>SVM</a:t>
                      </a:r>
                      <a:endParaRPr b="1" sz="1000">
                        <a:solidFill>
                          <a:schemeClr val="dk1"/>
                        </a:solidFill>
                      </a:endParaRPr>
                    </a:p>
                  </a:txBody>
                  <a:tcPr marT="36000" marB="36000"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pl" sz="1000">
                          <a:solidFill>
                            <a:schemeClr val="dk1"/>
                          </a:solidFill>
                        </a:rPr>
                        <a:t>SVM / OVO</a:t>
                      </a:r>
                      <a:endParaRPr b="1" sz="1000">
                        <a:solidFill>
                          <a:schemeClr val="dk1"/>
                        </a:solidFill>
                      </a:endParaRPr>
                    </a:p>
                  </a:txBody>
                  <a:tcPr marT="36000" marB="36000" marR="91425" marL="91425">
                    <a:lnB cap="flat" cmpd="sng" w="9525">
                      <a:solidFill>
                        <a:srgbClr val="9E9E9E"/>
                      </a:solidFill>
                      <a:prstDash val="solid"/>
                      <a:round/>
                      <a:headEnd len="sm" w="sm" type="none"/>
                      <a:tailEnd len="sm" w="sm" type="none"/>
                    </a:lnB>
                  </a:tcPr>
                </a:tc>
              </a:tr>
              <a:tr h="289450">
                <a:tc>
                  <a:txBody>
                    <a:bodyPr/>
                    <a:lstStyle/>
                    <a:p>
                      <a:pPr indent="0" lvl="0" marL="0" rtl="0" algn="l">
                        <a:spcBef>
                          <a:spcPts val="0"/>
                        </a:spcBef>
                        <a:spcAft>
                          <a:spcPts val="0"/>
                        </a:spcAft>
                        <a:buNone/>
                      </a:pPr>
                      <a:r>
                        <a:rPr lang="pl" sz="1000"/>
                        <a:t>Dots</a:t>
                      </a:r>
                      <a:endParaRPr sz="1000"/>
                    </a:p>
                  </a:txBody>
                  <a:tcPr marT="36000" marB="36000" marR="91425" marL="91425"/>
                </a:tc>
                <a:tc>
                  <a:txBody>
                    <a:bodyPr/>
                    <a:lstStyle/>
                    <a:p>
                      <a:pPr indent="0" lvl="0" marL="0" rtl="0" algn="ctr">
                        <a:spcBef>
                          <a:spcPts val="0"/>
                        </a:spcBef>
                        <a:spcAft>
                          <a:spcPts val="0"/>
                        </a:spcAft>
                        <a:buNone/>
                      </a:pPr>
                      <a:r>
                        <a:rPr lang="pl" sz="1000"/>
                        <a:t>98.13%</a:t>
                      </a:r>
                      <a:endParaRPr sz="1000"/>
                    </a:p>
                  </a:txBody>
                  <a:tcPr marT="36000" marB="36000" marR="91425" marL="91425"/>
                </a:tc>
                <a:tc>
                  <a:txBody>
                    <a:bodyPr/>
                    <a:lstStyle/>
                    <a:p>
                      <a:pPr indent="0" lvl="0" marL="0" rtl="0" algn="ctr">
                        <a:spcBef>
                          <a:spcPts val="0"/>
                        </a:spcBef>
                        <a:spcAft>
                          <a:spcPts val="0"/>
                        </a:spcAft>
                        <a:buNone/>
                      </a:pPr>
                      <a:r>
                        <a:rPr lang="pl" sz="1000"/>
                        <a:t>96.26%</a:t>
                      </a:r>
                      <a:endParaRPr sz="1000"/>
                    </a:p>
                  </a:txBody>
                  <a:tcPr marT="36000" marB="36000"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pl" sz="1000"/>
                        <a:t>93.46%</a:t>
                      </a:r>
                      <a:endParaRPr sz="1000"/>
                    </a:p>
                  </a:txBody>
                  <a:tcPr marT="36000" marB="360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pl" sz="1000"/>
                        <a:t>97.20%</a:t>
                      </a:r>
                      <a:endParaRPr sz="1000"/>
                    </a:p>
                  </a:txBody>
                  <a:tcPr marT="36000" marB="360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85950">
                <a:tc>
                  <a:txBody>
                    <a:bodyPr/>
                    <a:lstStyle/>
                    <a:p>
                      <a:pPr indent="0" lvl="0" marL="0" rtl="0" algn="l">
                        <a:spcBef>
                          <a:spcPts val="0"/>
                        </a:spcBef>
                        <a:spcAft>
                          <a:spcPts val="0"/>
                        </a:spcAft>
                        <a:buNone/>
                      </a:pPr>
                      <a:r>
                        <a:rPr lang="pl" sz="1000"/>
                        <a:t>Tracks</a:t>
                      </a:r>
                      <a:endParaRPr sz="1000"/>
                    </a:p>
                  </a:txBody>
                  <a:tcPr marT="36000" marB="36000" marR="91425" marL="91425"/>
                </a:tc>
                <a:tc>
                  <a:txBody>
                    <a:bodyPr/>
                    <a:lstStyle/>
                    <a:p>
                      <a:pPr indent="0" lvl="0" marL="0" rtl="0" algn="ctr">
                        <a:spcBef>
                          <a:spcPts val="0"/>
                        </a:spcBef>
                        <a:spcAft>
                          <a:spcPts val="0"/>
                        </a:spcAft>
                        <a:buNone/>
                      </a:pPr>
                      <a:r>
                        <a:rPr lang="pl" sz="1000"/>
                        <a:t>93.67%</a:t>
                      </a:r>
                      <a:endParaRPr sz="1000"/>
                    </a:p>
                  </a:txBody>
                  <a:tcPr marT="36000" marB="36000" marR="91425" marL="91425"/>
                </a:tc>
                <a:tc>
                  <a:txBody>
                    <a:bodyPr/>
                    <a:lstStyle/>
                    <a:p>
                      <a:pPr indent="0" lvl="0" marL="0" rtl="0" algn="ctr">
                        <a:spcBef>
                          <a:spcPts val="0"/>
                        </a:spcBef>
                        <a:spcAft>
                          <a:spcPts val="0"/>
                        </a:spcAft>
                        <a:buNone/>
                      </a:pPr>
                      <a:r>
                        <a:rPr lang="pl" sz="1000"/>
                        <a:t>96.20%</a:t>
                      </a:r>
                      <a:endParaRPr sz="1000"/>
                    </a:p>
                  </a:txBody>
                  <a:tcPr marT="36000" marB="36000"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pl" sz="1000"/>
                        <a:t>92.41%</a:t>
                      </a:r>
                      <a:endParaRPr sz="1000"/>
                    </a:p>
                  </a:txBody>
                  <a:tcPr marT="36000" marB="360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pl" sz="1000"/>
                        <a:t>94.94%</a:t>
                      </a:r>
                      <a:endParaRPr sz="1000"/>
                    </a:p>
                  </a:txBody>
                  <a:tcPr marT="36000" marB="360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85950">
                <a:tc>
                  <a:txBody>
                    <a:bodyPr/>
                    <a:lstStyle/>
                    <a:p>
                      <a:pPr indent="0" lvl="0" marL="0" rtl="0" algn="l">
                        <a:spcBef>
                          <a:spcPts val="0"/>
                        </a:spcBef>
                        <a:spcAft>
                          <a:spcPts val="0"/>
                        </a:spcAft>
                        <a:buNone/>
                      </a:pPr>
                      <a:r>
                        <a:rPr lang="pl" sz="1000"/>
                        <a:t>Worms</a:t>
                      </a:r>
                      <a:endParaRPr sz="1000"/>
                    </a:p>
                  </a:txBody>
                  <a:tcPr marT="36000" marB="36000" marR="91425" marL="91425"/>
                </a:tc>
                <a:tc>
                  <a:txBody>
                    <a:bodyPr/>
                    <a:lstStyle/>
                    <a:p>
                      <a:pPr indent="0" lvl="0" marL="0" rtl="0" algn="ctr">
                        <a:spcBef>
                          <a:spcPts val="0"/>
                        </a:spcBef>
                        <a:spcAft>
                          <a:spcPts val="0"/>
                        </a:spcAft>
                        <a:buNone/>
                      </a:pPr>
                      <a:r>
                        <a:rPr lang="pl" sz="1000"/>
                        <a:t>88.52%</a:t>
                      </a:r>
                      <a:endParaRPr sz="1000"/>
                    </a:p>
                  </a:txBody>
                  <a:tcPr marT="36000" marB="36000" marR="91425" marL="91425"/>
                </a:tc>
                <a:tc>
                  <a:txBody>
                    <a:bodyPr/>
                    <a:lstStyle/>
                    <a:p>
                      <a:pPr indent="0" lvl="0" marL="0" rtl="0" algn="ctr">
                        <a:spcBef>
                          <a:spcPts val="0"/>
                        </a:spcBef>
                        <a:spcAft>
                          <a:spcPts val="0"/>
                        </a:spcAft>
                        <a:buNone/>
                      </a:pPr>
                      <a:r>
                        <a:rPr lang="pl" sz="1000"/>
                        <a:t>85.25%</a:t>
                      </a:r>
                      <a:endParaRPr sz="1000"/>
                    </a:p>
                  </a:txBody>
                  <a:tcPr marT="36000" marB="36000"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pl" sz="1000"/>
                        <a:t>80.33%</a:t>
                      </a:r>
                      <a:endParaRPr sz="1000"/>
                    </a:p>
                  </a:txBody>
                  <a:tcPr marT="36000" marB="360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pl" sz="1000"/>
                        <a:t>81.97%</a:t>
                      </a:r>
                      <a:endParaRPr sz="1000"/>
                    </a:p>
                  </a:txBody>
                  <a:tcPr marT="36000" marB="360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29150">
                <a:tc>
                  <a:txBody>
                    <a:bodyPr/>
                    <a:lstStyle/>
                    <a:p>
                      <a:pPr indent="0" lvl="0" marL="0" rtl="0" algn="l">
                        <a:spcBef>
                          <a:spcPts val="0"/>
                        </a:spcBef>
                        <a:spcAft>
                          <a:spcPts val="0"/>
                        </a:spcAft>
                        <a:buNone/>
                      </a:pPr>
                      <a:r>
                        <a:rPr lang="pl" sz="1000"/>
                        <a:t>Artefacts</a:t>
                      </a:r>
                      <a:endParaRPr sz="1000"/>
                    </a:p>
                  </a:txBody>
                  <a:tcPr marT="36000" marB="36000" marR="91425" marL="91425"/>
                </a:tc>
                <a:tc>
                  <a:txBody>
                    <a:bodyPr/>
                    <a:lstStyle/>
                    <a:p>
                      <a:pPr indent="0" lvl="0" marL="0" rtl="0" algn="ctr">
                        <a:spcBef>
                          <a:spcPts val="0"/>
                        </a:spcBef>
                        <a:spcAft>
                          <a:spcPts val="0"/>
                        </a:spcAft>
                        <a:buNone/>
                      </a:pPr>
                      <a:r>
                        <a:rPr lang="pl" sz="1000"/>
                        <a:t>91.96%</a:t>
                      </a:r>
                      <a:endParaRPr sz="1000"/>
                    </a:p>
                  </a:txBody>
                  <a:tcPr marT="36000" marB="36000" marR="91425" marL="91425"/>
                </a:tc>
                <a:tc>
                  <a:txBody>
                    <a:bodyPr/>
                    <a:lstStyle/>
                    <a:p>
                      <a:pPr indent="0" lvl="0" marL="0" rtl="0" algn="ctr">
                        <a:spcBef>
                          <a:spcPts val="0"/>
                        </a:spcBef>
                        <a:spcAft>
                          <a:spcPts val="0"/>
                        </a:spcAft>
                        <a:buNone/>
                      </a:pPr>
                      <a:r>
                        <a:rPr lang="pl" sz="1000"/>
                        <a:t>93.75%</a:t>
                      </a:r>
                      <a:endParaRPr sz="1000"/>
                    </a:p>
                  </a:txBody>
                  <a:tcPr marT="36000" marB="36000"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pl" sz="1000"/>
                        <a:t>89.73%</a:t>
                      </a:r>
                      <a:endParaRPr sz="1000"/>
                    </a:p>
                  </a:txBody>
                  <a:tcPr marT="36000" marB="360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pl" sz="1000"/>
                        <a:t>92.86%</a:t>
                      </a:r>
                      <a:endParaRPr sz="1000"/>
                    </a:p>
                  </a:txBody>
                  <a:tcPr marT="36000" marB="360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3"/>
          <p:cNvSpPr txBox="1"/>
          <p:nvPr>
            <p:ph type="title"/>
          </p:nvPr>
        </p:nvSpPr>
        <p:spPr>
          <a:xfrm>
            <a:off x="729450" y="556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solidFill>
                  <a:schemeClr val="dk2"/>
                </a:solidFill>
              </a:rPr>
              <a:t>U</a:t>
            </a:r>
            <a:r>
              <a:rPr lang="pl" sz="2700">
                <a:solidFill>
                  <a:schemeClr val="dk2"/>
                </a:solidFill>
              </a:rPr>
              <a:t>ncertain class assignment by annotators</a:t>
            </a:r>
            <a:r>
              <a:rPr lang="pl" sz="1000">
                <a:solidFill>
                  <a:schemeClr val="dk2"/>
                </a:solidFill>
              </a:rPr>
              <a:t> </a:t>
            </a:r>
            <a:endParaRPr/>
          </a:p>
        </p:txBody>
      </p:sp>
      <p:sp>
        <p:nvSpPr>
          <p:cNvPr id="264" name="Google Shape;264;p33"/>
          <p:cNvSpPr txBox="1"/>
          <p:nvPr/>
        </p:nvSpPr>
        <p:spPr>
          <a:xfrm>
            <a:off x="426000" y="4568450"/>
            <a:ext cx="8406300" cy="4767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2"/>
              </a:buClr>
              <a:buSzPts val="1000"/>
              <a:buChar char="●"/>
            </a:pPr>
            <a:r>
              <a:rPr lang="pl" sz="1000" u="sng">
                <a:solidFill>
                  <a:schemeClr val="hlink"/>
                </a:solidFill>
                <a:hlinkClick r:id="rId3"/>
              </a:rPr>
              <a:t>T. Hachaj, Ł. Bibrzycki, and M. Piekarczyk, “Recognition of cosmic ray images obtained from CMOS sensors used in mobile phones by approximation of uncertain class assignment with Deep Convolutional Neural Network,” Sensors, vol. 21, no. 6, 2021. </a:t>
            </a:r>
            <a:endParaRPr sz="1000">
              <a:solidFill>
                <a:schemeClr val="dk2"/>
              </a:solidFill>
            </a:endParaRPr>
          </a:p>
          <a:p>
            <a:pPr indent="0" lvl="0" marL="0" rtl="0" algn="l">
              <a:spcBef>
                <a:spcPts val="0"/>
              </a:spcBef>
              <a:spcAft>
                <a:spcPts val="0"/>
              </a:spcAft>
              <a:buNone/>
            </a:pPr>
            <a:r>
              <a:t/>
            </a:r>
            <a:endParaRPr sz="1000">
              <a:solidFill>
                <a:schemeClr val="dk2"/>
              </a:solidFill>
            </a:endParaRPr>
          </a:p>
        </p:txBody>
      </p:sp>
      <p:sp>
        <p:nvSpPr>
          <p:cNvPr id="265" name="Google Shape;265;p33"/>
          <p:cNvSpPr txBox="1"/>
          <p:nvPr>
            <p:ph idx="1" type="body"/>
          </p:nvPr>
        </p:nvSpPr>
        <p:spPr>
          <a:xfrm>
            <a:off x="426000" y="1152475"/>
            <a:ext cx="5266800" cy="14103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pl" sz="1600"/>
              <a:t>Deep CNN models</a:t>
            </a:r>
            <a:endParaRPr sz="1600"/>
          </a:p>
          <a:p>
            <a:pPr indent="-330200" lvl="1" marL="914400" rtl="0" algn="l">
              <a:spcBef>
                <a:spcPts val="0"/>
              </a:spcBef>
              <a:spcAft>
                <a:spcPts val="0"/>
              </a:spcAft>
              <a:buSzPts val="1600"/>
              <a:buChar char="○"/>
            </a:pPr>
            <a:r>
              <a:rPr lang="pl" sz="1600"/>
              <a:t>pretrained deep neural architectures</a:t>
            </a:r>
            <a:endParaRPr sz="1600"/>
          </a:p>
          <a:p>
            <a:pPr indent="-330200" lvl="1" marL="914400" rtl="0" algn="l">
              <a:spcBef>
                <a:spcPts val="0"/>
              </a:spcBef>
              <a:spcAft>
                <a:spcPts val="0"/>
              </a:spcAft>
              <a:buSzPts val="1600"/>
              <a:buChar char="○"/>
            </a:pPr>
            <a:r>
              <a:rPr lang="pl" sz="1600"/>
              <a:t>modelling an uncertainty of class assignment</a:t>
            </a:r>
            <a:endParaRPr sz="1600"/>
          </a:p>
          <a:p>
            <a:pPr indent="-330200" lvl="0" marL="457200" rtl="0" algn="l">
              <a:spcBef>
                <a:spcPts val="0"/>
              </a:spcBef>
              <a:spcAft>
                <a:spcPts val="0"/>
              </a:spcAft>
              <a:buSzPts val="1600"/>
              <a:buChar char="■"/>
            </a:pPr>
            <a:r>
              <a:rPr lang="pl" sz="1600"/>
              <a:t>ambiguous image labelling / human annotators</a:t>
            </a:r>
            <a:endParaRPr sz="1600"/>
          </a:p>
        </p:txBody>
      </p:sp>
      <p:graphicFrame>
        <p:nvGraphicFramePr>
          <p:cNvPr id="266" name="Google Shape;266;p33"/>
          <p:cNvGraphicFramePr/>
          <p:nvPr/>
        </p:nvGraphicFramePr>
        <p:xfrm>
          <a:off x="6019800" y="1271725"/>
          <a:ext cx="3000000" cy="3000000"/>
        </p:xfrm>
        <a:graphic>
          <a:graphicData uri="http://schemas.openxmlformats.org/drawingml/2006/table">
            <a:tbl>
              <a:tblPr>
                <a:noFill/>
                <a:tableStyleId>{E459DB43-C498-4D85-ACDE-A3A7EFB86D72}</a:tableStyleId>
              </a:tblPr>
              <a:tblGrid>
                <a:gridCol w="1261800"/>
                <a:gridCol w="1261800"/>
              </a:tblGrid>
              <a:tr h="497550">
                <a:tc>
                  <a:txBody>
                    <a:bodyPr/>
                    <a:lstStyle/>
                    <a:p>
                      <a:pPr indent="0" lvl="0" marL="0" rtl="0" algn="ctr">
                        <a:spcBef>
                          <a:spcPts val="0"/>
                        </a:spcBef>
                        <a:spcAft>
                          <a:spcPts val="0"/>
                        </a:spcAft>
                        <a:buNone/>
                      </a:pPr>
                      <a:r>
                        <a:rPr b="1" lang="pl" sz="1000"/>
                        <a:t>Architecture</a:t>
                      </a:r>
                      <a:endParaRPr b="1" sz="1000"/>
                    </a:p>
                  </a:txBody>
                  <a:tcPr marT="91425" marB="91425" marR="91425" marL="91425"/>
                </a:tc>
                <a:tc>
                  <a:txBody>
                    <a:bodyPr/>
                    <a:lstStyle/>
                    <a:p>
                      <a:pPr indent="0" lvl="0" marL="0" rtl="0" algn="ctr">
                        <a:spcBef>
                          <a:spcPts val="0"/>
                        </a:spcBef>
                        <a:spcAft>
                          <a:spcPts val="0"/>
                        </a:spcAft>
                        <a:buNone/>
                      </a:pPr>
                      <a:r>
                        <a:rPr b="1" lang="pl" sz="1000"/>
                        <a:t>Performance [%]</a:t>
                      </a:r>
                      <a:endParaRPr b="1" sz="1000"/>
                    </a:p>
                  </a:txBody>
                  <a:tcPr marT="91425" marB="91425" marR="91425" marL="91425"/>
                </a:tc>
              </a:tr>
              <a:tr h="497550">
                <a:tc>
                  <a:txBody>
                    <a:bodyPr/>
                    <a:lstStyle/>
                    <a:p>
                      <a:pPr indent="0" lvl="0" marL="0" rtl="0" algn="ctr">
                        <a:spcBef>
                          <a:spcPts val="0"/>
                        </a:spcBef>
                        <a:spcAft>
                          <a:spcPts val="0"/>
                        </a:spcAft>
                        <a:buNone/>
                      </a:pPr>
                      <a:r>
                        <a:rPr lang="pl" sz="1000"/>
                        <a:t>VGG16</a:t>
                      </a:r>
                      <a:endParaRPr sz="1000"/>
                    </a:p>
                  </a:txBody>
                  <a:tcPr marT="91425" marB="91425" marR="91425" marL="91425"/>
                </a:tc>
                <a:tc>
                  <a:txBody>
                    <a:bodyPr/>
                    <a:lstStyle/>
                    <a:p>
                      <a:pPr indent="0" lvl="0" marL="0" rtl="0" algn="ctr">
                        <a:spcBef>
                          <a:spcPts val="0"/>
                        </a:spcBef>
                        <a:spcAft>
                          <a:spcPts val="0"/>
                        </a:spcAft>
                        <a:buNone/>
                      </a:pPr>
                      <a:r>
                        <a:rPr lang="pl" sz="1000"/>
                        <a:t>85.79 ±2.24</a:t>
                      </a:r>
                      <a:endParaRPr sz="1000"/>
                    </a:p>
                  </a:txBody>
                  <a:tcPr marT="91425" marB="91425" marR="91425" marL="91425"/>
                </a:tc>
              </a:tr>
              <a:tr h="497550">
                <a:tc>
                  <a:txBody>
                    <a:bodyPr/>
                    <a:lstStyle/>
                    <a:p>
                      <a:pPr indent="0" lvl="0" marL="0" rtl="0" algn="ctr">
                        <a:spcBef>
                          <a:spcPts val="0"/>
                        </a:spcBef>
                        <a:spcAft>
                          <a:spcPts val="0"/>
                        </a:spcAft>
                        <a:buNone/>
                      </a:pPr>
                      <a:r>
                        <a:rPr lang="pl" sz="1000"/>
                        <a:t>NASNetLarge</a:t>
                      </a:r>
                      <a:endParaRPr sz="1000"/>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pl" sz="1000">
                          <a:solidFill>
                            <a:schemeClr val="dk1"/>
                          </a:solidFill>
                        </a:rPr>
                        <a:t>81.66 ±2.53</a:t>
                      </a:r>
                      <a:endParaRPr sz="1000"/>
                    </a:p>
                  </a:txBody>
                  <a:tcPr marT="91425" marB="91425" marR="91425" marL="91425"/>
                </a:tc>
              </a:tr>
              <a:tr h="497550">
                <a:tc>
                  <a:txBody>
                    <a:bodyPr/>
                    <a:lstStyle/>
                    <a:p>
                      <a:pPr indent="0" lvl="0" marL="0" rtl="0" algn="ctr">
                        <a:spcBef>
                          <a:spcPts val="0"/>
                        </a:spcBef>
                        <a:spcAft>
                          <a:spcPts val="0"/>
                        </a:spcAft>
                        <a:buNone/>
                      </a:pPr>
                      <a:r>
                        <a:rPr lang="pl" sz="1000"/>
                        <a:t>MobileNetV2</a:t>
                      </a:r>
                      <a:endParaRPr sz="1000"/>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pl" sz="1000">
                          <a:solidFill>
                            <a:schemeClr val="dk1"/>
                          </a:solidFill>
                        </a:rPr>
                        <a:t>78</a:t>
                      </a:r>
                      <a:r>
                        <a:rPr lang="pl" sz="1000">
                          <a:solidFill>
                            <a:schemeClr val="dk1"/>
                          </a:solidFill>
                        </a:rPr>
                        <a:t>.43 ±2.06</a:t>
                      </a:r>
                      <a:endParaRPr sz="1000"/>
                    </a:p>
                  </a:txBody>
                  <a:tcPr marT="91425" marB="91425" marR="91425" marL="91425"/>
                </a:tc>
              </a:tr>
              <a:tr h="497550">
                <a:tc>
                  <a:txBody>
                    <a:bodyPr/>
                    <a:lstStyle/>
                    <a:p>
                      <a:pPr indent="0" lvl="0" marL="0" rtl="0" algn="ctr">
                        <a:spcBef>
                          <a:spcPts val="0"/>
                        </a:spcBef>
                        <a:spcAft>
                          <a:spcPts val="0"/>
                        </a:spcAft>
                        <a:buNone/>
                      </a:pPr>
                      <a:r>
                        <a:rPr lang="pl" sz="1000"/>
                        <a:t>Xception</a:t>
                      </a:r>
                      <a:endParaRPr sz="1000"/>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pl" sz="1000">
                          <a:solidFill>
                            <a:schemeClr val="dk1"/>
                          </a:solidFill>
                        </a:rPr>
                        <a:t>81.49 ±2.94</a:t>
                      </a:r>
                      <a:endParaRPr sz="1000"/>
                    </a:p>
                  </a:txBody>
                  <a:tcPr marT="91425" marB="91425" marR="91425" marL="91425"/>
                </a:tc>
              </a:tr>
              <a:tr h="497550">
                <a:tc>
                  <a:txBody>
                    <a:bodyPr/>
                    <a:lstStyle/>
                    <a:p>
                      <a:pPr indent="0" lvl="0" marL="0" rtl="0" algn="ctr">
                        <a:spcBef>
                          <a:spcPts val="0"/>
                        </a:spcBef>
                        <a:spcAft>
                          <a:spcPts val="0"/>
                        </a:spcAft>
                        <a:buNone/>
                      </a:pPr>
                      <a:r>
                        <a:rPr lang="pl" sz="1000"/>
                        <a:t>DenseNet201</a:t>
                      </a:r>
                      <a:endParaRPr sz="1000"/>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pl" sz="1000">
                          <a:solidFill>
                            <a:schemeClr val="dk1"/>
                          </a:solidFill>
                        </a:rPr>
                        <a:t>84.68 ±1.77</a:t>
                      </a:r>
                      <a:endParaRPr sz="1000"/>
                    </a:p>
                  </a:txBody>
                  <a:tcPr marT="91425" marB="91425" marR="91425" marL="91425"/>
                </a:tc>
              </a:tr>
            </a:tbl>
          </a:graphicData>
        </a:graphic>
      </p:graphicFrame>
      <p:pic>
        <p:nvPicPr>
          <p:cNvPr id="267" name="Google Shape;267;p33"/>
          <p:cNvPicPr preferRelativeResize="0"/>
          <p:nvPr/>
        </p:nvPicPr>
        <p:blipFill>
          <a:blip r:embed="rId4">
            <a:alphaModFix/>
          </a:blip>
          <a:stretch>
            <a:fillRect/>
          </a:stretch>
        </p:blipFill>
        <p:spPr>
          <a:xfrm>
            <a:off x="457200" y="2562775"/>
            <a:ext cx="5539758" cy="1796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4"/>
          <p:cNvSpPr txBox="1"/>
          <p:nvPr>
            <p:ph type="title"/>
          </p:nvPr>
        </p:nvSpPr>
        <p:spPr>
          <a:xfrm>
            <a:off x="424650" y="480450"/>
            <a:ext cx="84063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solidFill>
                  <a:schemeClr val="dk2"/>
                </a:solidFill>
              </a:rPr>
              <a:t>Classification in dimensionally reduced </a:t>
            </a:r>
            <a:r>
              <a:rPr lang="pl">
                <a:solidFill>
                  <a:schemeClr val="dk2"/>
                </a:solidFill>
              </a:rPr>
              <a:t>feature space</a:t>
            </a:r>
            <a:endParaRPr>
              <a:solidFill>
                <a:schemeClr val="dk2"/>
              </a:solidFill>
            </a:endParaRPr>
          </a:p>
        </p:txBody>
      </p:sp>
      <p:sp>
        <p:nvSpPr>
          <p:cNvPr id="273" name="Google Shape;273;p34"/>
          <p:cNvSpPr txBox="1"/>
          <p:nvPr/>
        </p:nvSpPr>
        <p:spPr>
          <a:xfrm>
            <a:off x="426000" y="4568450"/>
            <a:ext cx="8406300" cy="5082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2"/>
              </a:buClr>
              <a:buSzPts val="1000"/>
              <a:buChar char="●"/>
            </a:pPr>
            <a:r>
              <a:rPr lang="pl" sz="1000" u="sng">
                <a:solidFill>
                  <a:schemeClr val="hlink"/>
                </a:solidFill>
                <a:hlinkClick r:id="rId3"/>
              </a:rPr>
              <a:t>T. Hachaj, M. Piekarczyk, and Ł. Bibrzycki, “Deep neural network architecture for low-dimensional embedding and classification of cosmic ray images obtained from CMOS cameras,” in Neural Information Processing, Cham: Springer International Publishing, 2021, pp. 307–316.</a:t>
            </a:r>
            <a:endParaRPr sz="1000">
              <a:solidFill>
                <a:schemeClr val="dk2"/>
              </a:solidFill>
            </a:endParaRPr>
          </a:p>
        </p:txBody>
      </p:sp>
      <p:sp>
        <p:nvSpPr>
          <p:cNvPr id="274" name="Google Shape;274;p34"/>
          <p:cNvSpPr txBox="1"/>
          <p:nvPr>
            <p:ph idx="1" type="body"/>
          </p:nvPr>
        </p:nvSpPr>
        <p:spPr>
          <a:xfrm>
            <a:off x="426000" y="1152475"/>
            <a:ext cx="4315500" cy="16659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pl"/>
              <a:t>Deep NN architectures</a:t>
            </a:r>
            <a:endParaRPr/>
          </a:p>
          <a:p>
            <a:pPr indent="-342900" lvl="1" marL="914400" rtl="0" algn="l">
              <a:spcBef>
                <a:spcPts val="0"/>
              </a:spcBef>
              <a:spcAft>
                <a:spcPts val="0"/>
              </a:spcAft>
              <a:buSzPts val="1800"/>
              <a:buChar char="○"/>
            </a:pPr>
            <a:r>
              <a:rPr lang="pl" sz="1800"/>
              <a:t>generate low-dimensional embedding of CR images</a:t>
            </a:r>
            <a:endParaRPr sz="1800"/>
          </a:p>
          <a:p>
            <a:pPr indent="-342900" lvl="1" marL="914400" rtl="0" algn="l">
              <a:spcBef>
                <a:spcPts val="0"/>
              </a:spcBef>
              <a:spcAft>
                <a:spcPts val="0"/>
              </a:spcAft>
              <a:buSzPts val="1800"/>
              <a:buChar char="○"/>
            </a:pPr>
            <a:r>
              <a:rPr lang="pl" sz="1800"/>
              <a:t>evaluated on 3.5 million images / subset of CREDO data</a:t>
            </a:r>
            <a:endParaRPr sz="1800"/>
          </a:p>
        </p:txBody>
      </p:sp>
      <p:pic>
        <p:nvPicPr>
          <p:cNvPr id="275" name="Google Shape;275;p34"/>
          <p:cNvPicPr preferRelativeResize="0"/>
          <p:nvPr/>
        </p:nvPicPr>
        <p:blipFill>
          <a:blip r:embed="rId4">
            <a:alphaModFix/>
          </a:blip>
          <a:stretch>
            <a:fillRect/>
          </a:stretch>
        </p:blipFill>
        <p:spPr>
          <a:xfrm>
            <a:off x="4994025" y="1017725"/>
            <a:ext cx="3907157" cy="3628925"/>
          </a:xfrm>
          <a:prstGeom prst="rect">
            <a:avLst/>
          </a:prstGeom>
          <a:noFill/>
          <a:ln>
            <a:noFill/>
          </a:ln>
        </p:spPr>
      </p:pic>
      <p:graphicFrame>
        <p:nvGraphicFramePr>
          <p:cNvPr id="276" name="Google Shape;276;p34"/>
          <p:cNvGraphicFramePr/>
          <p:nvPr/>
        </p:nvGraphicFramePr>
        <p:xfrm>
          <a:off x="496075" y="2894200"/>
          <a:ext cx="3000000" cy="3000000"/>
        </p:xfrm>
        <a:graphic>
          <a:graphicData uri="http://schemas.openxmlformats.org/drawingml/2006/table">
            <a:tbl>
              <a:tblPr>
                <a:noFill/>
                <a:tableStyleId>{E459DB43-C498-4D85-ACDE-A3A7EFB86D72}</a:tableStyleId>
              </a:tblPr>
              <a:tblGrid>
                <a:gridCol w="1455550"/>
                <a:gridCol w="856725"/>
                <a:gridCol w="706025"/>
                <a:gridCol w="655500"/>
                <a:gridCol w="773925"/>
              </a:tblGrid>
              <a:tr h="381000">
                <a:tc>
                  <a:txBody>
                    <a:bodyPr/>
                    <a:lstStyle/>
                    <a:p>
                      <a:pPr indent="0" lvl="0" marL="0" rtl="0" algn="ctr">
                        <a:spcBef>
                          <a:spcPts val="0"/>
                        </a:spcBef>
                        <a:spcAft>
                          <a:spcPts val="0"/>
                        </a:spcAft>
                        <a:buNone/>
                      </a:pPr>
                      <a:r>
                        <a:rPr b="1" lang="pl" sz="1200"/>
                        <a:t>Metric / Model</a:t>
                      </a:r>
                      <a:endParaRPr b="1" sz="1200"/>
                    </a:p>
                  </a:txBody>
                  <a:tcPr marT="91425" marB="91425" marR="91425" marL="91425"/>
                </a:tc>
                <a:tc>
                  <a:txBody>
                    <a:bodyPr/>
                    <a:lstStyle/>
                    <a:p>
                      <a:pPr indent="0" lvl="0" marL="0" rtl="0" algn="ctr">
                        <a:spcBef>
                          <a:spcPts val="0"/>
                        </a:spcBef>
                        <a:spcAft>
                          <a:spcPts val="0"/>
                        </a:spcAft>
                        <a:buNone/>
                      </a:pPr>
                      <a:r>
                        <a:rPr b="1" lang="pl" sz="1200"/>
                        <a:t>V1</a:t>
                      </a:r>
                      <a:endParaRPr b="1" sz="1200"/>
                    </a:p>
                  </a:txBody>
                  <a:tcPr marT="91425" marB="91425" marR="91425" marL="91425"/>
                </a:tc>
                <a:tc>
                  <a:txBody>
                    <a:bodyPr/>
                    <a:lstStyle/>
                    <a:p>
                      <a:pPr indent="0" lvl="0" marL="0" rtl="0" algn="ctr">
                        <a:spcBef>
                          <a:spcPts val="0"/>
                        </a:spcBef>
                        <a:spcAft>
                          <a:spcPts val="0"/>
                        </a:spcAft>
                        <a:buNone/>
                      </a:pPr>
                      <a:r>
                        <a:rPr b="1" lang="pl" sz="1200"/>
                        <a:t>V2</a:t>
                      </a:r>
                      <a:endParaRPr b="1" sz="1200"/>
                    </a:p>
                  </a:txBody>
                  <a:tcPr marT="91425" marB="91425" marR="91425" marL="91425"/>
                </a:tc>
                <a:tc>
                  <a:txBody>
                    <a:bodyPr/>
                    <a:lstStyle/>
                    <a:p>
                      <a:pPr indent="0" lvl="0" marL="0" rtl="0" algn="ctr">
                        <a:spcBef>
                          <a:spcPts val="0"/>
                        </a:spcBef>
                        <a:spcAft>
                          <a:spcPts val="0"/>
                        </a:spcAft>
                        <a:buNone/>
                      </a:pPr>
                      <a:r>
                        <a:rPr b="1" lang="pl" sz="1200"/>
                        <a:t>V3</a:t>
                      </a:r>
                      <a:endParaRPr b="1" sz="1200"/>
                    </a:p>
                  </a:txBody>
                  <a:tcPr marT="91425" marB="91425" marR="91425" marL="91425"/>
                </a:tc>
                <a:tc>
                  <a:txBody>
                    <a:bodyPr/>
                    <a:lstStyle/>
                    <a:p>
                      <a:pPr indent="0" lvl="0" marL="0" rtl="0" algn="ctr">
                        <a:spcBef>
                          <a:spcPts val="0"/>
                        </a:spcBef>
                        <a:spcAft>
                          <a:spcPts val="0"/>
                        </a:spcAft>
                        <a:buNone/>
                      </a:pPr>
                      <a:r>
                        <a:rPr b="1" lang="pl" sz="1200"/>
                        <a:t>VGG16</a:t>
                      </a:r>
                      <a:endParaRPr b="1" sz="1200"/>
                    </a:p>
                  </a:txBody>
                  <a:tcPr marT="91425" marB="91425" marR="91425" marL="91425"/>
                </a:tc>
              </a:tr>
              <a:tr h="381000">
                <a:tc>
                  <a:txBody>
                    <a:bodyPr/>
                    <a:lstStyle/>
                    <a:p>
                      <a:pPr indent="0" lvl="0" marL="0" rtl="0" algn="ctr">
                        <a:spcBef>
                          <a:spcPts val="0"/>
                        </a:spcBef>
                        <a:spcAft>
                          <a:spcPts val="0"/>
                        </a:spcAft>
                        <a:buNone/>
                      </a:pPr>
                      <a:r>
                        <a:rPr b="1" lang="pl" sz="1200"/>
                        <a:t>Accuracy </a:t>
                      </a:r>
                      <a:endParaRPr b="1" sz="1200"/>
                    </a:p>
                    <a:p>
                      <a:pPr indent="0" lvl="0" marL="0" rtl="0" algn="ctr">
                        <a:spcBef>
                          <a:spcPts val="0"/>
                        </a:spcBef>
                        <a:spcAft>
                          <a:spcPts val="0"/>
                        </a:spcAft>
                        <a:buNone/>
                      </a:pPr>
                      <a:r>
                        <a:rPr b="1" lang="pl" sz="1200"/>
                        <a:t>[%]</a:t>
                      </a:r>
                      <a:endParaRPr b="1" sz="1200"/>
                    </a:p>
                  </a:txBody>
                  <a:tcPr marT="91425" marB="91425" marR="91425" marL="91425"/>
                </a:tc>
                <a:tc>
                  <a:txBody>
                    <a:bodyPr/>
                    <a:lstStyle/>
                    <a:p>
                      <a:pPr indent="0" lvl="0" marL="0" rtl="0" algn="ctr">
                        <a:spcBef>
                          <a:spcPts val="0"/>
                        </a:spcBef>
                        <a:spcAft>
                          <a:spcPts val="0"/>
                        </a:spcAft>
                        <a:buNone/>
                      </a:pPr>
                      <a:r>
                        <a:rPr lang="pl" sz="1200"/>
                        <a:t>88.60</a:t>
                      </a:r>
                      <a:endParaRPr sz="1200"/>
                    </a:p>
                  </a:txBody>
                  <a:tcPr marT="91425" marB="91425" marR="91425" marL="91425" anchor="ctr"/>
                </a:tc>
                <a:tc>
                  <a:txBody>
                    <a:bodyPr/>
                    <a:lstStyle/>
                    <a:p>
                      <a:pPr indent="0" lvl="0" marL="0" rtl="0" algn="ctr">
                        <a:spcBef>
                          <a:spcPts val="0"/>
                        </a:spcBef>
                        <a:spcAft>
                          <a:spcPts val="0"/>
                        </a:spcAft>
                        <a:buNone/>
                      </a:pPr>
                      <a:r>
                        <a:rPr lang="pl" sz="1200"/>
                        <a:t>89.41</a:t>
                      </a:r>
                      <a:endParaRPr sz="1200"/>
                    </a:p>
                  </a:txBody>
                  <a:tcPr marT="91425" marB="91425" marR="91425" marL="91425" anchor="ctr"/>
                </a:tc>
                <a:tc>
                  <a:txBody>
                    <a:bodyPr/>
                    <a:lstStyle/>
                    <a:p>
                      <a:pPr indent="0" lvl="0" marL="0" rtl="0" algn="ctr">
                        <a:spcBef>
                          <a:spcPts val="0"/>
                        </a:spcBef>
                        <a:spcAft>
                          <a:spcPts val="0"/>
                        </a:spcAft>
                        <a:buNone/>
                      </a:pPr>
                      <a:r>
                        <a:rPr lang="pl" sz="1200"/>
                        <a:t>90.48</a:t>
                      </a:r>
                      <a:endParaRPr sz="1200"/>
                    </a:p>
                  </a:txBody>
                  <a:tcPr marT="91425" marB="91425" marR="91425" marL="91425" anchor="ctr"/>
                </a:tc>
                <a:tc>
                  <a:txBody>
                    <a:bodyPr/>
                    <a:lstStyle/>
                    <a:p>
                      <a:pPr indent="0" lvl="0" marL="0" rtl="0" algn="ctr">
                        <a:spcBef>
                          <a:spcPts val="0"/>
                        </a:spcBef>
                        <a:spcAft>
                          <a:spcPts val="0"/>
                        </a:spcAft>
                        <a:buNone/>
                      </a:pPr>
                      <a:r>
                        <a:rPr lang="pl" sz="1200"/>
                        <a:t>90.52</a:t>
                      </a:r>
                      <a:endParaRPr sz="1200"/>
                    </a:p>
                  </a:txBody>
                  <a:tcPr marT="91425" marB="91425" marR="91425" marL="91425" anchor="ctr"/>
                </a:tc>
              </a:tr>
              <a:tr h="381000">
                <a:tc>
                  <a:txBody>
                    <a:bodyPr/>
                    <a:lstStyle/>
                    <a:p>
                      <a:pPr indent="0" lvl="0" marL="0" rtl="0" algn="ctr">
                        <a:spcBef>
                          <a:spcPts val="0"/>
                        </a:spcBef>
                        <a:spcAft>
                          <a:spcPts val="0"/>
                        </a:spcAft>
                        <a:buNone/>
                      </a:pPr>
                      <a:r>
                        <a:rPr b="1" lang="pl" sz="1200"/>
                        <a:t>Performance</a:t>
                      </a:r>
                      <a:endParaRPr b="1" sz="1200"/>
                    </a:p>
                    <a:p>
                      <a:pPr indent="0" lvl="0" marL="0" rtl="0" algn="ctr">
                        <a:spcBef>
                          <a:spcPts val="0"/>
                        </a:spcBef>
                        <a:spcAft>
                          <a:spcPts val="0"/>
                        </a:spcAft>
                        <a:buNone/>
                      </a:pPr>
                      <a:r>
                        <a:rPr b="1" lang="pl" sz="1200"/>
                        <a:t>[IPS] </a:t>
                      </a:r>
                      <a:endParaRPr b="1" sz="1200"/>
                    </a:p>
                    <a:p>
                      <a:pPr indent="0" lvl="0" marL="0" rtl="0" algn="ctr">
                        <a:spcBef>
                          <a:spcPts val="0"/>
                        </a:spcBef>
                        <a:spcAft>
                          <a:spcPts val="0"/>
                        </a:spcAft>
                        <a:buNone/>
                      </a:pPr>
                      <a:r>
                        <a:rPr b="1" lang="pl" sz="1000"/>
                        <a:t>(</a:t>
                      </a:r>
                      <a:r>
                        <a:rPr i="1" lang="pl" sz="1000"/>
                        <a:t>Images per Second</a:t>
                      </a:r>
                      <a:r>
                        <a:rPr b="1" lang="pl" sz="1000"/>
                        <a:t>)</a:t>
                      </a:r>
                      <a:endParaRPr b="1" sz="1000"/>
                    </a:p>
                  </a:txBody>
                  <a:tcPr marT="91425" marB="91425" marR="91425" marL="91425"/>
                </a:tc>
                <a:tc>
                  <a:txBody>
                    <a:bodyPr/>
                    <a:lstStyle/>
                    <a:p>
                      <a:pPr indent="0" lvl="0" marL="0" rtl="0" algn="ctr">
                        <a:spcBef>
                          <a:spcPts val="0"/>
                        </a:spcBef>
                        <a:spcAft>
                          <a:spcPts val="0"/>
                        </a:spcAft>
                        <a:buNone/>
                      </a:pPr>
                      <a:r>
                        <a:rPr lang="pl" sz="1200"/>
                        <a:t>136.24</a:t>
                      </a:r>
                      <a:endParaRPr sz="1200"/>
                    </a:p>
                  </a:txBody>
                  <a:tcPr marT="91425" marB="91425" marR="91425" marL="91425" anchor="ctr"/>
                </a:tc>
                <a:tc>
                  <a:txBody>
                    <a:bodyPr/>
                    <a:lstStyle/>
                    <a:p>
                      <a:pPr indent="0" lvl="0" marL="0" rtl="0" algn="ctr">
                        <a:spcBef>
                          <a:spcPts val="0"/>
                        </a:spcBef>
                        <a:spcAft>
                          <a:spcPts val="0"/>
                        </a:spcAft>
                        <a:buNone/>
                      </a:pPr>
                      <a:r>
                        <a:rPr lang="pl" sz="1200"/>
                        <a:t>127.55</a:t>
                      </a:r>
                      <a:endParaRPr sz="1200"/>
                    </a:p>
                  </a:txBody>
                  <a:tcPr marT="91425" marB="91425" marR="91425" marL="91425" anchor="ctr"/>
                </a:tc>
                <a:tc>
                  <a:txBody>
                    <a:bodyPr/>
                    <a:lstStyle/>
                    <a:p>
                      <a:pPr indent="0" lvl="0" marL="0" rtl="0" algn="ctr">
                        <a:spcBef>
                          <a:spcPts val="0"/>
                        </a:spcBef>
                        <a:spcAft>
                          <a:spcPts val="0"/>
                        </a:spcAft>
                        <a:buNone/>
                      </a:pPr>
                      <a:r>
                        <a:rPr lang="pl" sz="1200"/>
                        <a:t>117.05</a:t>
                      </a:r>
                      <a:endParaRPr sz="1200"/>
                    </a:p>
                  </a:txBody>
                  <a:tcPr marT="91425" marB="91425" marR="91425" marL="91425" anchor="ctr"/>
                </a:tc>
                <a:tc>
                  <a:txBody>
                    <a:bodyPr/>
                    <a:lstStyle/>
                    <a:p>
                      <a:pPr indent="0" lvl="0" marL="0" rtl="0" algn="ctr">
                        <a:spcBef>
                          <a:spcPts val="0"/>
                        </a:spcBef>
                        <a:spcAft>
                          <a:spcPts val="0"/>
                        </a:spcAft>
                        <a:buNone/>
                      </a:pPr>
                      <a:r>
                        <a:rPr lang="pl" sz="1200"/>
                        <a:t>95.51</a:t>
                      </a:r>
                      <a:endParaRPr sz="1200"/>
                    </a:p>
                  </a:txBody>
                  <a:tcPr marT="91425" marB="91425" marR="91425" marL="91425" anchor="ct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5"/>
          <p:cNvSpPr txBox="1"/>
          <p:nvPr>
            <p:ph type="title"/>
          </p:nvPr>
        </p:nvSpPr>
        <p:spPr>
          <a:xfrm>
            <a:off x="311700" y="1160250"/>
            <a:ext cx="8520600" cy="841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l"/>
              <a:t>Search for anomalous phenomena</a:t>
            </a:r>
            <a:endParaRPr/>
          </a:p>
        </p:txBody>
      </p:sp>
      <p:pic>
        <p:nvPicPr>
          <p:cNvPr id="282" name="Google Shape;282;p35"/>
          <p:cNvPicPr preferRelativeResize="0"/>
          <p:nvPr/>
        </p:nvPicPr>
        <p:blipFill>
          <a:blip r:embed="rId3">
            <a:alphaModFix/>
          </a:blip>
          <a:stretch>
            <a:fillRect/>
          </a:stretch>
        </p:blipFill>
        <p:spPr>
          <a:xfrm>
            <a:off x="3333750" y="2087775"/>
            <a:ext cx="2850798" cy="28366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6"/>
          <p:cNvSpPr txBox="1"/>
          <p:nvPr>
            <p:ph idx="1" type="body"/>
          </p:nvPr>
        </p:nvSpPr>
        <p:spPr>
          <a:xfrm>
            <a:off x="262975" y="935875"/>
            <a:ext cx="8569200" cy="3929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l"/>
              <a:t>Problem:</a:t>
            </a:r>
            <a:endParaRPr/>
          </a:p>
          <a:p>
            <a:pPr indent="-311150" lvl="0" marL="457200" rtl="0" algn="l">
              <a:spcBef>
                <a:spcPts val="1200"/>
              </a:spcBef>
              <a:spcAft>
                <a:spcPts val="0"/>
              </a:spcAft>
              <a:buSzPts val="1300"/>
              <a:buChar char="●"/>
            </a:pPr>
            <a:r>
              <a:rPr lang="pl"/>
              <a:t>Clusterization is inherently stochastic procedure - various algorithms indicate various </a:t>
            </a:r>
            <a:r>
              <a:rPr lang="pl"/>
              <a:t>outliers</a:t>
            </a:r>
            <a:endParaRPr/>
          </a:p>
          <a:p>
            <a:pPr indent="0" lvl="0" marL="0" rtl="0" algn="l">
              <a:spcBef>
                <a:spcPts val="1200"/>
              </a:spcBef>
              <a:spcAft>
                <a:spcPts val="0"/>
              </a:spcAft>
              <a:buNone/>
            </a:pPr>
            <a:r>
              <a:rPr lang="pl"/>
              <a:t>Objective:</a:t>
            </a:r>
            <a:endParaRPr/>
          </a:p>
          <a:p>
            <a:pPr indent="-311150" lvl="0" marL="457200" rtl="0" algn="l">
              <a:spcBef>
                <a:spcPts val="1200"/>
              </a:spcBef>
              <a:spcAft>
                <a:spcPts val="0"/>
              </a:spcAft>
              <a:buSzPts val="1300"/>
              <a:buChar char="●"/>
            </a:pPr>
            <a:r>
              <a:rPr lang="pl"/>
              <a:t>Designing a quasi-deterministic method to indicate new phenomena</a:t>
            </a:r>
            <a:endParaRPr/>
          </a:p>
          <a:p>
            <a:pPr indent="0" lvl="0" marL="0" rtl="0" algn="l">
              <a:spcBef>
                <a:spcPts val="1200"/>
              </a:spcBef>
              <a:spcAft>
                <a:spcPts val="0"/>
              </a:spcAft>
              <a:buNone/>
            </a:pPr>
            <a:r>
              <a:rPr lang="pl"/>
              <a:t>Procedure:</a:t>
            </a:r>
            <a:endParaRPr/>
          </a:p>
          <a:p>
            <a:pPr indent="-311150" lvl="0" marL="457200" rtl="0" algn="l">
              <a:spcBef>
                <a:spcPts val="1200"/>
              </a:spcBef>
              <a:spcAft>
                <a:spcPts val="0"/>
              </a:spcAft>
              <a:buSzPts val="1300"/>
              <a:buChar char="●"/>
            </a:pPr>
            <a:r>
              <a:rPr lang="pl"/>
              <a:t>Image embedding - non-linear analysis of variance using convolutional autoencoder, </a:t>
            </a:r>
            <a:endParaRPr/>
          </a:p>
          <a:p>
            <a:pPr indent="-311150" lvl="0" marL="457200" rtl="0" algn="l">
              <a:spcBef>
                <a:spcPts val="0"/>
              </a:spcBef>
              <a:spcAft>
                <a:spcPts val="0"/>
              </a:spcAft>
              <a:buSzPts val="1300"/>
              <a:buChar char="●"/>
            </a:pPr>
            <a:r>
              <a:rPr lang="pl"/>
              <a:t>Feature vectors are recovered from the bottleneck (latent space),</a:t>
            </a:r>
            <a:endParaRPr/>
          </a:p>
          <a:p>
            <a:pPr indent="-311150" lvl="0" marL="457200" rtl="0" algn="l">
              <a:spcBef>
                <a:spcPts val="0"/>
              </a:spcBef>
              <a:spcAft>
                <a:spcPts val="0"/>
              </a:spcAft>
              <a:buSzPts val="1300"/>
              <a:buChar char="●"/>
            </a:pPr>
            <a:r>
              <a:rPr lang="pl"/>
              <a:t>Reducing the problem to outlier detection to unsupervised clustering,</a:t>
            </a:r>
            <a:endParaRPr/>
          </a:p>
          <a:p>
            <a:pPr indent="-311150" lvl="0" marL="457200" rtl="0" algn="l">
              <a:spcBef>
                <a:spcPts val="0"/>
              </a:spcBef>
              <a:spcAft>
                <a:spcPts val="0"/>
              </a:spcAft>
              <a:buSzPts val="1300"/>
              <a:buChar char="●"/>
            </a:pPr>
            <a:r>
              <a:rPr lang="pl"/>
              <a:t>Maximizing the common set of outliers resulting from various </a:t>
            </a:r>
            <a:r>
              <a:rPr lang="pl"/>
              <a:t>clusterization</a:t>
            </a:r>
            <a:r>
              <a:rPr lang="pl"/>
              <a:t> methods. </a:t>
            </a:r>
            <a:endParaRPr/>
          </a:p>
        </p:txBody>
      </p:sp>
      <p:sp>
        <p:nvSpPr>
          <p:cNvPr id="288" name="Google Shape;288;p36"/>
          <p:cNvSpPr txBox="1"/>
          <p:nvPr>
            <p:ph type="title"/>
          </p:nvPr>
        </p:nvSpPr>
        <p:spPr>
          <a:xfrm>
            <a:off x="311700" y="363025"/>
            <a:ext cx="8520600" cy="521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solidFill>
                  <a:schemeClr val="dk2"/>
                </a:solidFill>
              </a:rPr>
              <a:t>Anomaly detection</a:t>
            </a:r>
            <a:endParaRPr>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7"/>
          <p:cNvSpPr txBox="1"/>
          <p:nvPr>
            <p:ph type="title"/>
          </p:nvPr>
        </p:nvSpPr>
        <p:spPr>
          <a:xfrm>
            <a:off x="311700" y="439225"/>
            <a:ext cx="8520600" cy="521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solidFill>
                  <a:schemeClr val="dk2"/>
                </a:solidFill>
              </a:rPr>
              <a:t>A</a:t>
            </a:r>
            <a:r>
              <a:rPr lang="pl">
                <a:solidFill>
                  <a:schemeClr val="dk2"/>
                </a:solidFill>
              </a:rPr>
              <a:t>nomaly detection</a:t>
            </a:r>
            <a:endParaRPr>
              <a:solidFill>
                <a:schemeClr val="dk2"/>
              </a:solidFill>
            </a:endParaRPr>
          </a:p>
        </p:txBody>
      </p:sp>
      <p:sp>
        <p:nvSpPr>
          <p:cNvPr id="294" name="Google Shape;294;p37"/>
          <p:cNvSpPr txBox="1"/>
          <p:nvPr>
            <p:ph idx="1" type="body"/>
          </p:nvPr>
        </p:nvSpPr>
        <p:spPr>
          <a:xfrm>
            <a:off x="311700" y="1063450"/>
            <a:ext cx="8520600" cy="4022700"/>
          </a:xfrm>
          <a:prstGeom prst="rect">
            <a:avLst/>
          </a:prstGeom>
        </p:spPr>
        <p:txBody>
          <a:bodyPr anchorCtr="0" anchor="t" bIns="91425" lIns="91425" spcFirstLastPara="1" rIns="91425" wrap="square" tIns="91425">
            <a:normAutofit lnSpcReduction="10000"/>
          </a:bodyPr>
          <a:lstStyle/>
          <a:p>
            <a:pPr indent="-311150" lvl="0" marL="457200" rtl="0" algn="l">
              <a:spcBef>
                <a:spcPts val="0"/>
              </a:spcBef>
              <a:spcAft>
                <a:spcPts val="0"/>
              </a:spcAft>
              <a:buSzPts val="1300"/>
              <a:buChar char="●"/>
            </a:pPr>
            <a:r>
              <a:rPr lang="pl"/>
              <a:t>Autoencoder network was used for feature extraction </a:t>
            </a:r>
            <a:endParaRPr/>
          </a:p>
          <a:p>
            <a:pPr indent="-298450" lvl="1" marL="914400" rtl="0" algn="l">
              <a:spcBef>
                <a:spcPts val="0"/>
              </a:spcBef>
              <a:spcAft>
                <a:spcPts val="0"/>
              </a:spcAft>
              <a:buSzPts val="1100"/>
              <a:buChar char="○"/>
            </a:pPr>
            <a:r>
              <a:rPr lang="pl"/>
              <a:t>Two CNN layers : </a:t>
            </a:r>
            <a:endParaRPr/>
          </a:p>
          <a:p>
            <a:pPr indent="-298450" lvl="2" marL="1371600" rtl="0" algn="l">
              <a:spcBef>
                <a:spcPts val="0"/>
              </a:spcBef>
              <a:spcAft>
                <a:spcPts val="0"/>
              </a:spcAft>
              <a:buSzPts val="1100"/>
              <a:buChar char="■"/>
            </a:pPr>
            <a:r>
              <a:rPr lang="pl"/>
              <a:t>60x60 (32 filters), strides=2, LeakyReLU activation function</a:t>
            </a:r>
            <a:endParaRPr/>
          </a:p>
          <a:p>
            <a:pPr indent="-298450" lvl="2" marL="1371600" rtl="0" algn="l">
              <a:spcBef>
                <a:spcPts val="0"/>
              </a:spcBef>
              <a:spcAft>
                <a:spcPts val="0"/>
              </a:spcAft>
              <a:buSzPts val="1100"/>
              <a:buChar char="■"/>
            </a:pPr>
            <a:r>
              <a:rPr lang="pl"/>
              <a:t>3</a:t>
            </a:r>
            <a:r>
              <a:rPr lang="pl"/>
              <a:t>0x30 (64 filters), strides=2, LeakyReLU activation function</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311150" lvl="0" marL="457200" rtl="0" algn="l">
              <a:spcBef>
                <a:spcPts val="1200"/>
              </a:spcBef>
              <a:spcAft>
                <a:spcPts val="0"/>
              </a:spcAft>
              <a:buSzPts val="1300"/>
              <a:buChar char="●"/>
            </a:pPr>
            <a:r>
              <a:rPr lang="pl"/>
              <a:t>Agglomerative Clustering: One element cluster treated as anomaly</a:t>
            </a:r>
            <a:endParaRPr/>
          </a:p>
          <a:p>
            <a:pPr indent="-311150" lvl="0" marL="457200" rtl="0" algn="l">
              <a:spcBef>
                <a:spcPts val="0"/>
              </a:spcBef>
              <a:spcAft>
                <a:spcPts val="0"/>
              </a:spcAft>
              <a:buSzPts val="1300"/>
              <a:buChar char="●"/>
            </a:pPr>
            <a:r>
              <a:rPr lang="pl"/>
              <a:t>DBSCAN method: Treat noise (outlier points) as anomalies.</a:t>
            </a:r>
            <a:endParaRPr/>
          </a:p>
        </p:txBody>
      </p:sp>
      <p:pic>
        <p:nvPicPr>
          <p:cNvPr id="295" name="Google Shape;295;p37"/>
          <p:cNvPicPr preferRelativeResize="0"/>
          <p:nvPr/>
        </p:nvPicPr>
        <p:blipFill>
          <a:blip r:embed="rId3">
            <a:alphaModFix/>
          </a:blip>
          <a:stretch>
            <a:fillRect/>
          </a:stretch>
        </p:blipFill>
        <p:spPr>
          <a:xfrm>
            <a:off x="1485050" y="2016450"/>
            <a:ext cx="5421924" cy="23568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8"/>
          <p:cNvSpPr txBox="1"/>
          <p:nvPr>
            <p:ph type="title"/>
          </p:nvPr>
        </p:nvSpPr>
        <p:spPr>
          <a:xfrm>
            <a:off x="311700" y="4177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solidFill>
                  <a:schemeClr val="dk2"/>
                </a:solidFill>
              </a:rPr>
              <a:t>DBSCAN and Agglomerative Clustering compared to other methods:</a:t>
            </a:r>
            <a:endParaRPr>
              <a:solidFill>
                <a:schemeClr val="dk2"/>
              </a:solidFill>
            </a:endParaRPr>
          </a:p>
          <a:p>
            <a:pPr indent="0" lvl="0" marL="0" rtl="0" algn="l">
              <a:spcBef>
                <a:spcPts val="0"/>
              </a:spcBef>
              <a:spcAft>
                <a:spcPts val="0"/>
              </a:spcAft>
              <a:buNone/>
            </a:pPr>
            <a:r>
              <a:t/>
            </a:r>
            <a:endParaRPr/>
          </a:p>
        </p:txBody>
      </p:sp>
      <p:sp>
        <p:nvSpPr>
          <p:cNvPr id="301" name="Google Shape;301;p38"/>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2" name="Google Shape;302;p38"/>
          <p:cNvPicPr preferRelativeResize="0"/>
          <p:nvPr/>
        </p:nvPicPr>
        <p:blipFill>
          <a:blip r:embed="rId3">
            <a:alphaModFix/>
          </a:blip>
          <a:stretch>
            <a:fillRect/>
          </a:stretch>
        </p:blipFill>
        <p:spPr>
          <a:xfrm>
            <a:off x="-200925" y="1229800"/>
            <a:ext cx="9033224" cy="3546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9"/>
          <p:cNvSpPr txBox="1"/>
          <p:nvPr>
            <p:ph type="title"/>
          </p:nvPr>
        </p:nvSpPr>
        <p:spPr>
          <a:xfrm>
            <a:off x="729450" y="4042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pl" sz="1820"/>
              <a:t>Example DBSCAN and Agglomerative Clustering anomaly detections </a:t>
            </a:r>
            <a:endParaRPr sz="1820"/>
          </a:p>
        </p:txBody>
      </p:sp>
      <p:sp>
        <p:nvSpPr>
          <p:cNvPr id="308" name="Google Shape;308;p39"/>
          <p:cNvSpPr txBox="1"/>
          <p:nvPr>
            <p:ph idx="1" type="body"/>
          </p:nvPr>
        </p:nvSpPr>
        <p:spPr>
          <a:xfrm>
            <a:off x="729450" y="2078875"/>
            <a:ext cx="7688700" cy="22611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t/>
            </a:r>
            <a:endParaRPr/>
          </a:p>
          <a:p>
            <a:pPr indent="0" lvl="0" marL="0" rtl="0" algn="l">
              <a:spcBef>
                <a:spcPts val="1200"/>
              </a:spcBef>
              <a:spcAft>
                <a:spcPts val="0"/>
              </a:spcAft>
              <a:buNone/>
            </a:pPr>
            <a:r>
              <a:rPr lang="pl"/>
              <a:t>signal</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pl"/>
              <a:t>anomaly</a:t>
            </a:r>
            <a:endParaRPr/>
          </a:p>
        </p:txBody>
      </p:sp>
      <p:pic>
        <p:nvPicPr>
          <p:cNvPr id="309" name="Google Shape;309;p39"/>
          <p:cNvPicPr preferRelativeResize="0"/>
          <p:nvPr/>
        </p:nvPicPr>
        <p:blipFill>
          <a:blip r:embed="rId3">
            <a:alphaModFix/>
          </a:blip>
          <a:stretch>
            <a:fillRect/>
          </a:stretch>
        </p:blipFill>
        <p:spPr>
          <a:xfrm>
            <a:off x="2407425" y="995900"/>
            <a:ext cx="5728651" cy="1896650"/>
          </a:xfrm>
          <a:prstGeom prst="rect">
            <a:avLst/>
          </a:prstGeom>
          <a:noFill/>
          <a:ln>
            <a:noFill/>
          </a:ln>
        </p:spPr>
      </p:pic>
      <p:pic>
        <p:nvPicPr>
          <p:cNvPr id="310" name="Google Shape;310;p39"/>
          <p:cNvPicPr preferRelativeResize="0"/>
          <p:nvPr/>
        </p:nvPicPr>
        <p:blipFill>
          <a:blip r:embed="rId4">
            <a:alphaModFix/>
          </a:blip>
          <a:stretch>
            <a:fillRect/>
          </a:stretch>
        </p:blipFill>
        <p:spPr>
          <a:xfrm>
            <a:off x="2407425" y="2866325"/>
            <a:ext cx="5728651" cy="189663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0"/>
          <p:cNvSpPr txBox="1"/>
          <p:nvPr>
            <p:ph type="title"/>
          </p:nvPr>
        </p:nvSpPr>
        <p:spPr>
          <a:xfrm>
            <a:off x="805650" y="556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solidFill>
                  <a:schemeClr val="dk2"/>
                </a:solidFill>
              </a:rPr>
              <a:t>EigenHits </a:t>
            </a:r>
            <a:r>
              <a:rPr lang="pl">
                <a:solidFill>
                  <a:schemeClr val="dk2"/>
                </a:solidFill>
              </a:rPr>
              <a:t>:: anomaly detection</a:t>
            </a:r>
            <a:endParaRPr>
              <a:solidFill>
                <a:schemeClr val="dk2"/>
              </a:solidFill>
            </a:endParaRPr>
          </a:p>
        </p:txBody>
      </p:sp>
      <p:sp>
        <p:nvSpPr>
          <p:cNvPr id="316" name="Google Shape;316;p40"/>
          <p:cNvSpPr txBox="1"/>
          <p:nvPr/>
        </p:nvSpPr>
        <p:spPr>
          <a:xfrm>
            <a:off x="426000" y="4339850"/>
            <a:ext cx="8406300" cy="651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pl" sz="1000">
                <a:solidFill>
                  <a:schemeClr val="dk2"/>
                </a:solidFill>
              </a:rPr>
              <a:t>T. Hachaj, et al. Towards detection of anomalous cosmic ray signals for observations acquired from Cosmic Ray Extremely Distributed Observatory mobile detectors, </a:t>
            </a:r>
            <a:r>
              <a:rPr lang="pl" sz="900">
                <a:solidFill>
                  <a:schemeClr val="dk1"/>
                </a:solidFill>
              </a:rPr>
              <a:t>Engineering Applications of Artificial Intelligence , 2024 [UNDER REVIEW]</a:t>
            </a:r>
            <a:endParaRPr sz="1000">
              <a:solidFill>
                <a:schemeClr val="dk2"/>
              </a:solidFill>
            </a:endParaRPr>
          </a:p>
          <a:p>
            <a:pPr indent="0" lvl="0" marL="0" rtl="0" algn="l">
              <a:spcBef>
                <a:spcPts val="0"/>
              </a:spcBef>
              <a:spcAft>
                <a:spcPts val="0"/>
              </a:spcAft>
              <a:buNone/>
            </a:pPr>
            <a:r>
              <a:t/>
            </a:r>
            <a:endParaRPr sz="1000">
              <a:solidFill>
                <a:schemeClr val="dk2"/>
              </a:solidFill>
            </a:endParaRPr>
          </a:p>
          <a:p>
            <a:pPr indent="0" lvl="0" marL="0" rtl="0" algn="l">
              <a:spcBef>
                <a:spcPts val="0"/>
              </a:spcBef>
              <a:spcAft>
                <a:spcPts val="0"/>
              </a:spcAft>
              <a:buNone/>
            </a:pPr>
            <a:r>
              <a:t/>
            </a:r>
            <a:endParaRPr sz="1000">
              <a:solidFill>
                <a:schemeClr val="dk2"/>
              </a:solidFill>
            </a:endParaRPr>
          </a:p>
        </p:txBody>
      </p:sp>
      <p:sp>
        <p:nvSpPr>
          <p:cNvPr id="317" name="Google Shape;317;p40"/>
          <p:cNvSpPr txBox="1"/>
          <p:nvPr>
            <p:ph idx="1" type="body"/>
          </p:nvPr>
        </p:nvSpPr>
        <p:spPr>
          <a:xfrm>
            <a:off x="284125" y="1119450"/>
            <a:ext cx="2857200" cy="2904600"/>
          </a:xfrm>
          <a:prstGeom prst="rect">
            <a:avLst/>
          </a:prstGeom>
        </p:spPr>
        <p:txBody>
          <a:bodyPr anchorCtr="0" anchor="t" bIns="91425" lIns="91425" spcFirstLastPara="1" rIns="91425" wrap="square" tIns="91425">
            <a:noAutofit/>
          </a:bodyPr>
          <a:lstStyle/>
          <a:p>
            <a:pPr indent="-342900" lvl="0" marL="457200" rtl="0" algn="l">
              <a:lnSpc>
                <a:spcPct val="95000"/>
              </a:lnSpc>
              <a:spcBef>
                <a:spcPts val="0"/>
              </a:spcBef>
              <a:spcAft>
                <a:spcPts val="0"/>
              </a:spcAft>
              <a:buSzPts val="1800"/>
              <a:buChar char="■"/>
            </a:pPr>
            <a:r>
              <a:rPr lang="pl"/>
              <a:t>Inspiration</a:t>
            </a:r>
            <a:endParaRPr/>
          </a:p>
          <a:p>
            <a:pPr indent="-342900" lvl="1" marL="914400" rtl="0" algn="l">
              <a:lnSpc>
                <a:spcPct val="95000"/>
              </a:lnSpc>
              <a:spcBef>
                <a:spcPts val="0"/>
              </a:spcBef>
              <a:spcAft>
                <a:spcPts val="0"/>
              </a:spcAft>
              <a:buSzPts val="1800"/>
              <a:buChar char="○"/>
            </a:pPr>
            <a:r>
              <a:rPr lang="pl" sz="1800"/>
              <a:t>Eigenfaces</a:t>
            </a:r>
            <a:r>
              <a:rPr lang="pl" sz="1800"/>
              <a:t> </a:t>
            </a:r>
            <a:endParaRPr sz="1800"/>
          </a:p>
          <a:p>
            <a:pPr indent="-342900" lvl="0" marL="457200" rtl="0" algn="l">
              <a:lnSpc>
                <a:spcPct val="95000"/>
              </a:lnSpc>
              <a:spcBef>
                <a:spcPts val="0"/>
              </a:spcBef>
              <a:spcAft>
                <a:spcPts val="0"/>
              </a:spcAft>
              <a:buSzPts val="1800"/>
              <a:buChar char="■"/>
            </a:pPr>
            <a:r>
              <a:rPr lang="pl"/>
              <a:t>Features</a:t>
            </a:r>
            <a:endParaRPr/>
          </a:p>
          <a:p>
            <a:pPr indent="-342900" lvl="1" marL="914400" rtl="0" algn="l">
              <a:lnSpc>
                <a:spcPct val="95000"/>
              </a:lnSpc>
              <a:spcBef>
                <a:spcPts val="0"/>
              </a:spcBef>
              <a:spcAft>
                <a:spcPts val="0"/>
              </a:spcAft>
              <a:buSzPts val="1800"/>
              <a:buChar char="○"/>
            </a:pPr>
            <a:r>
              <a:rPr lang="pl" sz="1800"/>
              <a:t>Image-driven </a:t>
            </a:r>
            <a:endParaRPr sz="1800"/>
          </a:p>
          <a:p>
            <a:pPr indent="-342900" lvl="1" marL="914400" rtl="0" algn="l">
              <a:lnSpc>
                <a:spcPct val="95000"/>
              </a:lnSpc>
              <a:spcBef>
                <a:spcPts val="0"/>
              </a:spcBef>
              <a:spcAft>
                <a:spcPts val="0"/>
              </a:spcAft>
              <a:buSzPts val="1800"/>
              <a:buChar char="○"/>
            </a:pPr>
            <a:r>
              <a:rPr lang="pl" sz="1800"/>
              <a:t>PCA-based embedding</a:t>
            </a:r>
            <a:endParaRPr sz="1800"/>
          </a:p>
          <a:p>
            <a:pPr indent="-342900" lvl="0" marL="457200" rtl="0" algn="l">
              <a:lnSpc>
                <a:spcPct val="95000"/>
              </a:lnSpc>
              <a:spcBef>
                <a:spcPts val="0"/>
              </a:spcBef>
              <a:spcAft>
                <a:spcPts val="0"/>
              </a:spcAft>
              <a:buSzPts val="1800"/>
              <a:buChar char="■"/>
            </a:pPr>
            <a:r>
              <a:rPr lang="pl"/>
              <a:t>clustering methods: </a:t>
            </a:r>
            <a:endParaRPr/>
          </a:p>
          <a:p>
            <a:pPr indent="-342900" lvl="1" marL="914400" rtl="0" algn="l">
              <a:lnSpc>
                <a:spcPct val="95000"/>
              </a:lnSpc>
              <a:spcBef>
                <a:spcPts val="0"/>
              </a:spcBef>
              <a:spcAft>
                <a:spcPts val="0"/>
              </a:spcAft>
              <a:buSzPts val="1800"/>
              <a:buChar char="○"/>
            </a:pPr>
            <a:r>
              <a:rPr lang="pl" sz="1800"/>
              <a:t>DBSCAN, </a:t>
            </a:r>
            <a:endParaRPr sz="1800"/>
          </a:p>
          <a:p>
            <a:pPr indent="-342900" lvl="1" marL="914400" rtl="0" algn="l">
              <a:lnSpc>
                <a:spcPct val="95000"/>
              </a:lnSpc>
              <a:spcBef>
                <a:spcPts val="0"/>
              </a:spcBef>
              <a:spcAft>
                <a:spcPts val="0"/>
              </a:spcAft>
              <a:buSzPts val="1800"/>
              <a:buChar char="○"/>
            </a:pPr>
            <a:r>
              <a:rPr lang="pl" sz="1800"/>
              <a:t>OPTICS, </a:t>
            </a:r>
            <a:endParaRPr sz="1800"/>
          </a:p>
          <a:p>
            <a:pPr indent="-342900" lvl="1" marL="914400" rtl="0" algn="l">
              <a:lnSpc>
                <a:spcPct val="95000"/>
              </a:lnSpc>
              <a:spcBef>
                <a:spcPts val="0"/>
              </a:spcBef>
              <a:spcAft>
                <a:spcPts val="0"/>
              </a:spcAft>
              <a:buSzPts val="1800"/>
              <a:buChar char="○"/>
            </a:pPr>
            <a:r>
              <a:rPr lang="pl" sz="1800"/>
              <a:t>Agglomerative</a:t>
            </a:r>
            <a:r>
              <a:rPr lang="pl" sz="1800"/>
              <a:t> </a:t>
            </a:r>
            <a:endParaRPr sz="1800"/>
          </a:p>
        </p:txBody>
      </p:sp>
      <p:pic>
        <p:nvPicPr>
          <p:cNvPr id="318" name="Google Shape;318;p40"/>
          <p:cNvPicPr preferRelativeResize="0"/>
          <p:nvPr/>
        </p:nvPicPr>
        <p:blipFill>
          <a:blip r:embed="rId3">
            <a:alphaModFix/>
          </a:blip>
          <a:stretch>
            <a:fillRect/>
          </a:stretch>
        </p:blipFill>
        <p:spPr>
          <a:xfrm>
            <a:off x="3217550" y="1152475"/>
            <a:ext cx="5555998" cy="271139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1"/>
          <p:cNvSpPr txBox="1"/>
          <p:nvPr>
            <p:ph type="title"/>
          </p:nvPr>
        </p:nvSpPr>
        <p:spPr>
          <a:xfrm>
            <a:off x="653250" y="4804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Rough sets approach:: anomaly detection</a:t>
            </a:r>
            <a:endParaRPr/>
          </a:p>
        </p:txBody>
      </p:sp>
      <p:sp>
        <p:nvSpPr>
          <p:cNvPr id="324" name="Google Shape;324;p41"/>
          <p:cNvSpPr txBox="1"/>
          <p:nvPr/>
        </p:nvSpPr>
        <p:spPr>
          <a:xfrm>
            <a:off x="426000" y="4339850"/>
            <a:ext cx="8406300" cy="6513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2"/>
              </a:buClr>
              <a:buSzPts val="1000"/>
              <a:buChar char="●"/>
            </a:pPr>
            <a:r>
              <a:rPr lang="pl" sz="1000" u="sng">
                <a:solidFill>
                  <a:schemeClr val="hlink"/>
                </a:solidFill>
                <a:hlinkClick r:id="rId3"/>
              </a:rPr>
              <a:t>T. Hachaj, M. Piekarczyk, and J. Was, “Searching of potentially anomalous signals in cosmic-ray particle tracks images using rough k-means clustering,” in Rough Sets, International Joint Conference, IJCRS 2023, Krakow, Poland, October 5–8, 2023, Proceedings, C. Andrea, U. L.Oliver, X. Shuyin, S. Dominik, W. Jaroslaw, and Y. JingTao, Eds. Springer Cham, 2024.</a:t>
            </a:r>
            <a:endParaRPr sz="1000">
              <a:solidFill>
                <a:schemeClr val="dk2"/>
              </a:solidFill>
            </a:endParaRPr>
          </a:p>
          <a:p>
            <a:pPr indent="0" lvl="0" marL="0" rtl="0" algn="l">
              <a:spcBef>
                <a:spcPts val="0"/>
              </a:spcBef>
              <a:spcAft>
                <a:spcPts val="0"/>
              </a:spcAft>
              <a:buNone/>
            </a:pPr>
            <a:r>
              <a:t/>
            </a:r>
            <a:endParaRPr sz="1000">
              <a:solidFill>
                <a:schemeClr val="dk2"/>
              </a:solidFill>
            </a:endParaRPr>
          </a:p>
          <a:p>
            <a:pPr indent="0" lvl="0" marL="0" rtl="0" algn="l">
              <a:spcBef>
                <a:spcPts val="0"/>
              </a:spcBef>
              <a:spcAft>
                <a:spcPts val="0"/>
              </a:spcAft>
              <a:buNone/>
            </a:pPr>
            <a:r>
              <a:t/>
            </a:r>
            <a:endParaRPr sz="1000">
              <a:solidFill>
                <a:schemeClr val="dk2"/>
              </a:solidFill>
            </a:endParaRPr>
          </a:p>
        </p:txBody>
      </p:sp>
      <p:sp>
        <p:nvSpPr>
          <p:cNvPr id="325" name="Google Shape;325;p41"/>
          <p:cNvSpPr txBox="1"/>
          <p:nvPr>
            <p:ph idx="1" type="body"/>
          </p:nvPr>
        </p:nvSpPr>
        <p:spPr>
          <a:xfrm>
            <a:off x="197400" y="1152475"/>
            <a:ext cx="4919400" cy="2465400"/>
          </a:xfrm>
          <a:prstGeom prst="rect">
            <a:avLst/>
          </a:prstGeom>
        </p:spPr>
        <p:txBody>
          <a:bodyPr anchorCtr="0" anchor="t" bIns="91425" lIns="91425" spcFirstLastPara="1" rIns="91425" wrap="square" tIns="91425">
            <a:noAutofit/>
          </a:bodyPr>
          <a:lstStyle/>
          <a:p>
            <a:pPr indent="-345440" lvl="0" marL="457200" rtl="0" algn="l">
              <a:lnSpc>
                <a:spcPct val="105000"/>
              </a:lnSpc>
              <a:spcBef>
                <a:spcPts val="0"/>
              </a:spcBef>
              <a:spcAft>
                <a:spcPts val="0"/>
              </a:spcAft>
              <a:buSzPts val="1840"/>
              <a:buChar char="■"/>
            </a:pPr>
            <a:r>
              <a:rPr lang="pl" sz="1840"/>
              <a:t>feature space</a:t>
            </a:r>
            <a:endParaRPr sz="1840"/>
          </a:p>
          <a:p>
            <a:pPr indent="-345440" lvl="1" marL="914400" rtl="0" algn="l">
              <a:lnSpc>
                <a:spcPct val="105000"/>
              </a:lnSpc>
              <a:spcBef>
                <a:spcPts val="0"/>
              </a:spcBef>
              <a:spcAft>
                <a:spcPts val="0"/>
              </a:spcAft>
              <a:buSzPts val="1840"/>
              <a:buChar char="○"/>
            </a:pPr>
            <a:r>
              <a:rPr lang="pl" sz="1840"/>
              <a:t>PCA embedding using SVD</a:t>
            </a:r>
            <a:endParaRPr sz="1840"/>
          </a:p>
          <a:p>
            <a:pPr indent="-345440" lvl="0" marL="457200" rtl="0" algn="l">
              <a:lnSpc>
                <a:spcPct val="105000"/>
              </a:lnSpc>
              <a:spcBef>
                <a:spcPts val="0"/>
              </a:spcBef>
              <a:spcAft>
                <a:spcPts val="0"/>
              </a:spcAft>
              <a:buSzPts val="1840"/>
              <a:buChar char="■"/>
            </a:pPr>
            <a:r>
              <a:rPr lang="pl" sz="1840"/>
              <a:t>method: rough k-means algorithm</a:t>
            </a:r>
            <a:endParaRPr sz="1840"/>
          </a:p>
          <a:p>
            <a:pPr indent="-345440" lvl="1" marL="914400" rtl="0" algn="l">
              <a:lnSpc>
                <a:spcPct val="105000"/>
              </a:lnSpc>
              <a:spcBef>
                <a:spcPts val="0"/>
              </a:spcBef>
              <a:spcAft>
                <a:spcPts val="0"/>
              </a:spcAft>
              <a:buSzPts val="1840"/>
              <a:buChar char="○"/>
            </a:pPr>
            <a:r>
              <a:rPr lang="pl" sz="1840"/>
              <a:t>k-means based on rough sets (RS)</a:t>
            </a:r>
            <a:endParaRPr sz="1840"/>
          </a:p>
          <a:p>
            <a:pPr indent="-345440" lvl="0" marL="457200" rtl="0" algn="l">
              <a:lnSpc>
                <a:spcPct val="105000"/>
              </a:lnSpc>
              <a:spcBef>
                <a:spcPts val="0"/>
              </a:spcBef>
              <a:spcAft>
                <a:spcPts val="0"/>
              </a:spcAft>
              <a:buSzPts val="1840"/>
              <a:buChar char="■"/>
            </a:pPr>
            <a:r>
              <a:rPr lang="pl" sz="1840"/>
              <a:t>salient features of the solution</a:t>
            </a:r>
            <a:endParaRPr sz="1840"/>
          </a:p>
          <a:p>
            <a:pPr indent="-345440" lvl="1" marL="914400" rtl="0" algn="l">
              <a:lnSpc>
                <a:spcPct val="105000"/>
              </a:lnSpc>
              <a:spcBef>
                <a:spcPts val="0"/>
              </a:spcBef>
              <a:spcAft>
                <a:spcPts val="0"/>
              </a:spcAft>
              <a:buSzPts val="1840"/>
              <a:buChar char="○"/>
            </a:pPr>
            <a:r>
              <a:rPr lang="pl" sz="1840"/>
              <a:t>uncertainty to cluster assignment is modelled by upper approximation (RS)</a:t>
            </a:r>
            <a:endParaRPr sz="1840"/>
          </a:p>
          <a:p>
            <a:pPr indent="-345440" lvl="1" marL="914400" rtl="0" algn="l">
              <a:lnSpc>
                <a:spcPct val="105000"/>
              </a:lnSpc>
              <a:spcBef>
                <a:spcPts val="0"/>
              </a:spcBef>
              <a:spcAft>
                <a:spcPts val="0"/>
              </a:spcAft>
              <a:buSzPts val="1840"/>
              <a:buChar char="○"/>
            </a:pPr>
            <a:r>
              <a:rPr lang="pl" sz="1840"/>
              <a:t>object can be assigned to more than one cluster</a:t>
            </a:r>
            <a:endParaRPr sz="1840"/>
          </a:p>
        </p:txBody>
      </p:sp>
      <p:pic>
        <p:nvPicPr>
          <p:cNvPr id="326" name="Google Shape;326;p41"/>
          <p:cNvPicPr preferRelativeResize="0"/>
          <p:nvPr/>
        </p:nvPicPr>
        <p:blipFill>
          <a:blip r:embed="rId4">
            <a:alphaModFix/>
          </a:blip>
          <a:stretch>
            <a:fillRect/>
          </a:stretch>
        </p:blipFill>
        <p:spPr>
          <a:xfrm>
            <a:off x="5215725" y="1017401"/>
            <a:ext cx="3789350" cy="3060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5"/>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1200"/>
              </a:spcAft>
              <a:buNone/>
            </a:pPr>
            <a:r>
              <a:rPr lang="pl" sz="2500">
                <a:solidFill>
                  <a:schemeClr val="dk2"/>
                </a:solidFill>
              </a:rPr>
              <a:t>CREDO-ML research interests</a:t>
            </a:r>
            <a:endParaRPr sz="2500"/>
          </a:p>
        </p:txBody>
      </p:sp>
      <p:sp>
        <p:nvSpPr>
          <p:cNvPr id="118" name="Google Shape;118;p15"/>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pl"/>
              <a:t>Cosmic Ray observation with various </a:t>
            </a:r>
            <a:r>
              <a:rPr lang="pl"/>
              <a:t>devices:</a:t>
            </a:r>
            <a:r>
              <a:rPr lang="pl"/>
              <a:t> CMOS cameras of mobile devices, Cosmic Watches, other improvised detectors,</a:t>
            </a:r>
            <a:endParaRPr/>
          </a:p>
          <a:p>
            <a:pPr indent="-311150" lvl="0" marL="457200" rtl="0" algn="l">
              <a:spcBef>
                <a:spcPts val="0"/>
              </a:spcBef>
              <a:spcAft>
                <a:spcPts val="0"/>
              </a:spcAft>
              <a:buSzPts val="1300"/>
              <a:buChar char="●"/>
            </a:pPr>
            <a:r>
              <a:rPr lang="pl"/>
              <a:t>Recognition (background subtraction) and classification/interpretation of cosmic ray signals,</a:t>
            </a:r>
            <a:endParaRPr/>
          </a:p>
          <a:p>
            <a:pPr indent="-311150" lvl="0" marL="457200" rtl="0" algn="l">
              <a:spcBef>
                <a:spcPts val="0"/>
              </a:spcBef>
              <a:spcAft>
                <a:spcPts val="0"/>
              </a:spcAft>
              <a:buSzPts val="1300"/>
              <a:buChar char="●"/>
            </a:pPr>
            <a:r>
              <a:rPr lang="pl"/>
              <a:t>Detection of anomalies and novelties,</a:t>
            </a:r>
            <a:endParaRPr/>
          </a:p>
          <a:p>
            <a:pPr indent="-311150" lvl="0" marL="457200" rtl="0" algn="l">
              <a:spcBef>
                <a:spcPts val="0"/>
              </a:spcBef>
              <a:spcAft>
                <a:spcPts val="0"/>
              </a:spcAft>
              <a:buSzPts val="1300"/>
              <a:buChar char="●"/>
            </a:pPr>
            <a:r>
              <a:rPr lang="pl"/>
              <a:t>Simulation of Cosmic Ray distributions - application of generative ML models,</a:t>
            </a:r>
            <a:endParaRPr/>
          </a:p>
          <a:p>
            <a:pPr indent="-311150" lvl="0" marL="457200" rtl="0" algn="l">
              <a:spcBef>
                <a:spcPts val="0"/>
              </a:spcBef>
              <a:spcAft>
                <a:spcPts val="0"/>
              </a:spcAft>
              <a:buSzPts val="1300"/>
              <a:buChar char="●"/>
            </a:pPr>
            <a:r>
              <a:rPr lang="pl"/>
              <a:t>S</a:t>
            </a:r>
            <a:r>
              <a:rPr lang="pl"/>
              <a:t>earch</a:t>
            </a:r>
            <a:r>
              <a:rPr lang="pl"/>
              <a:t> for </a:t>
            </a:r>
            <a:r>
              <a:rPr lang="pl"/>
              <a:t>collective</a:t>
            </a:r>
            <a:r>
              <a:rPr lang="pl"/>
              <a:t> Cosmic Ray phenomena - Extensive Air Showers, Cosmic Ray Ensembles.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8">
                                            <p:txEl>
                                              <p:pRg end="0" st="0"/>
                                            </p:txEl>
                                          </p:spTgt>
                                        </p:tgtEl>
                                        <p:attrNameLst>
                                          <p:attrName>style.visibility</p:attrName>
                                        </p:attrNameLst>
                                      </p:cBhvr>
                                      <p:to>
                                        <p:strVal val="visible"/>
                                      </p:to>
                                    </p:set>
                                    <p:anim calcmode="lin" valueType="num">
                                      <p:cBhvr additive="base">
                                        <p:cTn dur="1000"/>
                                        <p:tgtEl>
                                          <p:spTgt spid="118">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8">
                                            <p:txEl>
                                              <p:pRg end="1" st="1"/>
                                            </p:txEl>
                                          </p:spTgt>
                                        </p:tgtEl>
                                        <p:attrNameLst>
                                          <p:attrName>style.visibility</p:attrName>
                                        </p:attrNameLst>
                                      </p:cBhvr>
                                      <p:to>
                                        <p:strVal val="visible"/>
                                      </p:to>
                                    </p:set>
                                    <p:anim calcmode="lin" valueType="num">
                                      <p:cBhvr additive="base">
                                        <p:cTn dur="1000"/>
                                        <p:tgtEl>
                                          <p:spTgt spid="118">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8">
                                            <p:txEl>
                                              <p:pRg end="2" st="2"/>
                                            </p:txEl>
                                          </p:spTgt>
                                        </p:tgtEl>
                                        <p:attrNameLst>
                                          <p:attrName>style.visibility</p:attrName>
                                        </p:attrNameLst>
                                      </p:cBhvr>
                                      <p:to>
                                        <p:strVal val="visible"/>
                                      </p:to>
                                    </p:set>
                                    <p:anim calcmode="lin" valueType="num">
                                      <p:cBhvr additive="base">
                                        <p:cTn dur="1000"/>
                                        <p:tgtEl>
                                          <p:spTgt spid="118">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8">
                                            <p:txEl>
                                              <p:pRg end="3" st="3"/>
                                            </p:txEl>
                                          </p:spTgt>
                                        </p:tgtEl>
                                        <p:attrNameLst>
                                          <p:attrName>style.visibility</p:attrName>
                                        </p:attrNameLst>
                                      </p:cBhvr>
                                      <p:to>
                                        <p:strVal val="visible"/>
                                      </p:to>
                                    </p:set>
                                    <p:anim calcmode="lin" valueType="num">
                                      <p:cBhvr additive="base">
                                        <p:cTn dur="1000"/>
                                        <p:tgtEl>
                                          <p:spTgt spid="118">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8">
                                            <p:txEl>
                                              <p:pRg end="4" st="4"/>
                                            </p:txEl>
                                          </p:spTgt>
                                        </p:tgtEl>
                                        <p:attrNameLst>
                                          <p:attrName>style.visibility</p:attrName>
                                        </p:attrNameLst>
                                      </p:cBhvr>
                                      <p:to>
                                        <p:strVal val="visible"/>
                                      </p:to>
                                    </p:set>
                                    <p:anim calcmode="lin" valueType="num">
                                      <p:cBhvr additive="base">
                                        <p:cTn dur="1000"/>
                                        <p:tgtEl>
                                          <p:spTgt spid="118">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2"/>
          <p:cNvSpPr txBox="1"/>
          <p:nvPr>
            <p:ph type="title"/>
          </p:nvPr>
        </p:nvSpPr>
        <p:spPr>
          <a:xfrm>
            <a:off x="729450" y="556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Rough sets approach:: anomaly detection</a:t>
            </a:r>
            <a:endParaRPr/>
          </a:p>
        </p:txBody>
      </p:sp>
      <p:sp>
        <p:nvSpPr>
          <p:cNvPr id="332" name="Google Shape;332;p42"/>
          <p:cNvSpPr txBox="1"/>
          <p:nvPr/>
        </p:nvSpPr>
        <p:spPr>
          <a:xfrm>
            <a:off x="349800" y="4416050"/>
            <a:ext cx="8406300" cy="6513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2"/>
              </a:buClr>
              <a:buSzPts val="1000"/>
              <a:buChar char="●"/>
            </a:pPr>
            <a:r>
              <a:rPr lang="pl" sz="1000" u="sng">
                <a:solidFill>
                  <a:schemeClr val="hlink"/>
                </a:solidFill>
                <a:hlinkClick r:id="rId4"/>
              </a:rPr>
              <a:t>T. Hachaj, M. Piekarczyk, and J. Was, “Searching of potentially anomalous signals in cosmic-ray particle tracks images using rough k-means clustering,” in Rough Sets, International Joint Conference, IJCRS 2023, Krakow, Poland, October 5–8, 2023, Proceedings, C. Andrea, U. L. </a:t>
            </a:r>
            <a:r>
              <a:rPr lang="pl" sz="1000" u="sng">
                <a:solidFill>
                  <a:schemeClr val="hlink"/>
                </a:solidFill>
                <a:hlinkClick r:id="rId5"/>
              </a:rPr>
              <a:t>Ol</a:t>
            </a:r>
            <a:r>
              <a:rPr lang="pl" sz="1000" u="sng">
                <a:solidFill>
                  <a:schemeClr val="hlink"/>
                </a:solidFill>
                <a:hlinkClick r:id="rId6"/>
              </a:rPr>
              <a:t>iver, X. Shuyin, S. Dominik, W. Jaroslaw, and Y. JingTao, Eds. Springer Cham, 2024.</a:t>
            </a:r>
            <a:endParaRPr sz="1000">
              <a:solidFill>
                <a:schemeClr val="dk2"/>
              </a:solidFill>
            </a:endParaRPr>
          </a:p>
          <a:p>
            <a:pPr indent="0" lvl="0" marL="0" rtl="0" algn="l">
              <a:spcBef>
                <a:spcPts val="0"/>
              </a:spcBef>
              <a:spcAft>
                <a:spcPts val="0"/>
              </a:spcAft>
              <a:buNone/>
            </a:pPr>
            <a:r>
              <a:t/>
            </a:r>
            <a:endParaRPr sz="1000">
              <a:solidFill>
                <a:schemeClr val="dk2"/>
              </a:solidFill>
            </a:endParaRPr>
          </a:p>
          <a:p>
            <a:pPr indent="0" lvl="0" marL="0" rtl="0" algn="l">
              <a:spcBef>
                <a:spcPts val="0"/>
              </a:spcBef>
              <a:spcAft>
                <a:spcPts val="0"/>
              </a:spcAft>
              <a:buNone/>
            </a:pPr>
            <a:r>
              <a:t/>
            </a:r>
            <a:endParaRPr sz="1000">
              <a:solidFill>
                <a:schemeClr val="dk2"/>
              </a:solidFill>
            </a:endParaRPr>
          </a:p>
        </p:txBody>
      </p:sp>
      <p:sp>
        <p:nvSpPr>
          <p:cNvPr id="333" name="Google Shape;333;p42"/>
          <p:cNvSpPr txBox="1"/>
          <p:nvPr>
            <p:ph idx="1" type="body"/>
          </p:nvPr>
        </p:nvSpPr>
        <p:spPr>
          <a:xfrm>
            <a:off x="235200" y="1152475"/>
            <a:ext cx="8520600" cy="789000"/>
          </a:xfrm>
          <a:prstGeom prst="rect">
            <a:avLst/>
          </a:prstGeom>
        </p:spPr>
        <p:txBody>
          <a:bodyPr anchorCtr="0" anchor="t" bIns="91425" lIns="91425" spcFirstLastPara="1" rIns="91425" wrap="square" tIns="91425">
            <a:noAutofit/>
          </a:bodyPr>
          <a:lstStyle/>
          <a:p>
            <a:pPr indent="-345440" lvl="0" marL="457200" rtl="0" algn="l">
              <a:lnSpc>
                <a:spcPct val="105000"/>
              </a:lnSpc>
              <a:spcBef>
                <a:spcPts val="0"/>
              </a:spcBef>
              <a:spcAft>
                <a:spcPts val="0"/>
              </a:spcAft>
              <a:buSzPts val="1840"/>
              <a:buChar char="■"/>
            </a:pPr>
            <a:r>
              <a:rPr lang="pl" sz="1840"/>
              <a:t>performance </a:t>
            </a:r>
            <a:r>
              <a:rPr lang="pl" sz="1840"/>
              <a:t>comparison</a:t>
            </a:r>
            <a:r>
              <a:rPr lang="pl" sz="1840"/>
              <a:t>: k-means vs rough k-means in left and right panel</a:t>
            </a:r>
            <a:endParaRPr sz="1840"/>
          </a:p>
          <a:p>
            <a:pPr indent="-345440" lvl="1" marL="914400" rtl="0" algn="l">
              <a:lnSpc>
                <a:spcPct val="105000"/>
              </a:lnSpc>
              <a:spcBef>
                <a:spcPts val="0"/>
              </a:spcBef>
              <a:spcAft>
                <a:spcPts val="0"/>
              </a:spcAft>
              <a:buSzPts val="1840"/>
              <a:buChar char="○"/>
            </a:pPr>
            <a:r>
              <a:rPr lang="pl" sz="1840"/>
              <a:t>clusters: 4, threshold: 1.25, lower/upper approx: 0.9/0.1</a:t>
            </a:r>
            <a:endParaRPr sz="1840"/>
          </a:p>
        </p:txBody>
      </p:sp>
      <p:pic>
        <p:nvPicPr>
          <p:cNvPr id="334" name="Google Shape;334;p42"/>
          <p:cNvPicPr preferRelativeResize="0"/>
          <p:nvPr/>
        </p:nvPicPr>
        <p:blipFill>
          <a:blip r:embed="rId7">
            <a:alphaModFix/>
          </a:blip>
          <a:stretch>
            <a:fillRect/>
          </a:stretch>
        </p:blipFill>
        <p:spPr>
          <a:xfrm>
            <a:off x="4829075" y="1874450"/>
            <a:ext cx="2458925" cy="2465400"/>
          </a:xfrm>
          <a:prstGeom prst="rect">
            <a:avLst/>
          </a:prstGeom>
          <a:noFill/>
          <a:ln>
            <a:noFill/>
          </a:ln>
        </p:spPr>
      </p:pic>
      <p:pic>
        <p:nvPicPr>
          <p:cNvPr id="335" name="Google Shape;335;p42"/>
          <p:cNvPicPr preferRelativeResize="0"/>
          <p:nvPr/>
        </p:nvPicPr>
        <p:blipFill>
          <a:blip r:embed="rId8">
            <a:alphaModFix/>
          </a:blip>
          <a:stretch>
            <a:fillRect/>
          </a:stretch>
        </p:blipFill>
        <p:spPr>
          <a:xfrm>
            <a:off x="1666890" y="1874450"/>
            <a:ext cx="2429836" cy="2465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l"/>
              <a:t>Future perspectives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4"/>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solidFill>
                  <a:schemeClr val="dk2"/>
                </a:solidFill>
              </a:rPr>
              <a:t>Future perspectives</a:t>
            </a:r>
            <a:endParaRPr>
              <a:solidFill>
                <a:schemeClr val="dk2"/>
              </a:solidFill>
            </a:endParaRPr>
          </a:p>
        </p:txBody>
      </p:sp>
      <p:pic>
        <p:nvPicPr>
          <p:cNvPr id="346" name="Google Shape;346;p44"/>
          <p:cNvPicPr preferRelativeResize="0"/>
          <p:nvPr/>
        </p:nvPicPr>
        <p:blipFill>
          <a:blip r:embed="rId3">
            <a:alphaModFix/>
          </a:blip>
          <a:stretch>
            <a:fillRect/>
          </a:stretch>
        </p:blipFill>
        <p:spPr>
          <a:xfrm>
            <a:off x="685800" y="1330275"/>
            <a:ext cx="7876101" cy="3660825"/>
          </a:xfrm>
          <a:prstGeom prst="rect">
            <a:avLst/>
          </a:prstGeom>
          <a:noFill/>
          <a:ln>
            <a:noFill/>
          </a:ln>
        </p:spPr>
      </p:pic>
      <p:sp>
        <p:nvSpPr>
          <p:cNvPr id="347" name="Google Shape;347;p44"/>
          <p:cNvSpPr txBox="1"/>
          <p:nvPr/>
        </p:nvSpPr>
        <p:spPr>
          <a:xfrm>
            <a:off x="284175" y="781200"/>
            <a:ext cx="4362300" cy="3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800">
                <a:solidFill>
                  <a:schemeClr val="dk2"/>
                </a:solidFill>
              </a:rPr>
              <a:t>Taxonomy of ML models </a:t>
            </a:r>
            <a:endParaRPr sz="1800">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5"/>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l" sz="2100"/>
              <a:t>So far CREDO ML analyses focused on:</a:t>
            </a:r>
            <a:endParaRPr sz="2100"/>
          </a:p>
          <a:p>
            <a:pPr indent="-311150" lvl="0" marL="457200" rtl="0" algn="l">
              <a:spcBef>
                <a:spcPts val="1200"/>
              </a:spcBef>
              <a:spcAft>
                <a:spcPts val="0"/>
              </a:spcAft>
              <a:buSzPts val="1300"/>
              <a:buChar char="●"/>
            </a:pPr>
            <a:r>
              <a:rPr lang="pl"/>
              <a:t>Supervised and discriminative models: signal classification, background and artefact rejection: 8 papers,</a:t>
            </a:r>
            <a:endParaRPr/>
          </a:p>
          <a:p>
            <a:pPr indent="-311150" lvl="0" marL="457200" rtl="0" algn="l">
              <a:spcBef>
                <a:spcPts val="0"/>
              </a:spcBef>
              <a:spcAft>
                <a:spcPts val="0"/>
              </a:spcAft>
              <a:buSzPts val="1300"/>
              <a:buChar char="●"/>
            </a:pPr>
            <a:r>
              <a:rPr lang="pl"/>
              <a:t>and unsupervised approaches: feature extraction, dimensional reduction, anomaly and novelty detection </a:t>
            </a:r>
            <a:r>
              <a:rPr lang="pl"/>
              <a:t>1 paper + 1 paper under review+1 work in progress</a:t>
            </a:r>
            <a:r>
              <a:rPr lang="pl"/>
              <a:t>.</a:t>
            </a:r>
            <a:endParaRPr/>
          </a:p>
          <a:p>
            <a:pPr indent="-311150" lvl="0" marL="457200" rtl="0" algn="l">
              <a:spcBef>
                <a:spcPts val="0"/>
              </a:spcBef>
              <a:spcAft>
                <a:spcPts val="0"/>
              </a:spcAft>
              <a:buSzPts val="1300"/>
              <a:buChar char="●"/>
            </a:pPr>
            <a:r>
              <a:rPr lang="pl"/>
              <a:t>preliminary</a:t>
            </a:r>
            <a:r>
              <a:rPr lang="pl"/>
              <a:t> study towards application of generative models: 1 paper.</a:t>
            </a:r>
            <a:endParaRPr/>
          </a:p>
        </p:txBody>
      </p:sp>
      <p:sp>
        <p:nvSpPr>
          <p:cNvPr id="353" name="Google Shape;353;p45"/>
          <p:cNvSpPr txBox="1"/>
          <p:nvPr>
            <p:ph type="title"/>
          </p:nvPr>
        </p:nvSpPr>
        <p:spPr>
          <a:xfrm>
            <a:off x="311700" y="521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solidFill>
                  <a:schemeClr val="dk2"/>
                </a:solidFill>
              </a:rPr>
              <a:t>Future perspectives</a:t>
            </a:r>
            <a:endParaRPr>
              <a:solidFill>
                <a:schemeClr val="dk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6"/>
          <p:cNvSpPr txBox="1"/>
          <p:nvPr>
            <p:ph type="title"/>
          </p:nvPr>
        </p:nvSpPr>
        <p:spPr>
          <a:xfrm>
            <a:off x="500850" y="556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solidFill>
                  <a:schemeClr val="dk2"/>
                </a:solidFill>
              </a:rPr>
              <a:t>Future perspectives</a:t>
            </a:r>
            <a:endParaRPr>
              <a:solidFill>
                <a:schemeClr val="dk2"/>
              </a:solidFill>
            </a:endParaRPr>
          </a:p>
        </p:txBody>
      </p:sp>
      <p:sp>
        <p:nvSpPr>
          <p:cNvPr id="359" name="Google Shape;359;p46"/>
          <p:cNvSpPr txBox="1"/>
          <p:nvPr>
            <p:ph idx="1" type="body"/>
          </p:nvPr>
        </p:nvSpPr>
        <p:spPr>
          <a:xfrm>
            <a:off x="235500" y="1457275"/>
            <a:ext cx="4228500" cy="2236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pl"/>
              <a:t>Now it’s time to unleash the potential of generative models.</a:t>
            </a:r>
            <a:endParaRPr/>
          </a:p>
          <a:p>
            <a:pPr indent="-311150" lvl="0" marL="457200" rtl="0" algn="l">
              <a:spcBef>
                <a:spcPts val="1200"/>
              </a:spcBef>
              <a:spcAft>
                <a:spcPts val="0"/>
              </a:spcAft>
              <a:buSzPts val="1300"/>
              <a:buChar char="●"/>
            </a:pPr>
            <a:r>
              <a:rPr lang="pl"/>
              <a:t>They can be used for: </a:t>
            </a:r>
            <a:endParaRPr/>
          </a:p>
          <a:p>
            <a:pPr indent="-311150" lvl="0" marL="457200" rtl="0" algn="l">
              <a:spcBef>
                <a:spcPts val="0"/>
              </a:spcBef>
              <a:spcAft>
                <a:spcPts val="0"/>
              </a:spcAft>
              <a:buSzPts val="1300"/>
              <a:buChar char="●"/>
            </a:pPr>
            <a:r>
              <a:rPr lang="pl"/>
              <a:t>Efficient EAS distribution generation, </a:t>
            </a:r>
            <a:endParaRPr/>
          </a:p>
          <a:p>
            <a:pPr indent="-311150" lvl="0" marL="457200" rtl="0" algn="l">
              <a:spcBef>
                <a:spcPts val="0"/>
              </a:spcBef>
              <a:spcAft>
                <a:spcPts val="0"/>
              </a:spcAft>
              <a:buSzPts val="1300"/>
              <a:buChar char="●"/>
            </a:pPr>
            <a:r>
              <a:rPr lang="pl"/>
              <a:t>Unfolding detector effects, </a:t>
            </a:r>
            <a:endParaRPr/>
          </a:p>
          <a:p>
            <a:pPr indent="-311150" lvl="0" marL="457200" rtl="0" algn="l">
              <a:spcBef>
                <a:spcPts val="0"/>
              </a:spcBef>
              <a:spcAft>
                <a:spcPts val="0"/>
              </a:spcAft>
              <a:buSzPts val="1300"/>
              <a:buChar char="●"/>
            </a:pPr>
            <a:r>
              <a:rPr lang="pl"/>
              <a:t>Data compression and restoration,</a:t>
            </a:r>
            <a:endParaRPr/>
          </a:p>
          <a:p>
            <a:pPr indent="-311150" lvl="0" marL="457200" rtl="0" algn="l">
              <a:spcBef>
                <a:spcPts val="0"/>
              </a:spcBef>
              <a:spcAft>
                <a:spcPts val="0"/>
              </a:spcAft>
              <a:buSzPts val="1300"/>
              <a:buChar char="●"/>
            </a:pPr>
            <a:r>
              <a:rPr lang="pl"/>
              <a:t>Numerical tools for fast training data generation are already developed and discussed in</a:t>
            </a:r>
            <a:endParaRPr/>
          </a:p>
        </p:txBody>
      </p:sp>
      <p:pic>
        <p:nvPicPr>
          <p:cNvPr id="360" name="Google Shape;360;p46"/>
          <p:cNvPicPr preferRelativeResize="0"/>
          <p:nvPr/>
        </p:nvPicPr>
        <p:blipFill>
          <a:blip r:embed="rId3">
            <a:alphaModFix/>
          </a:blip>
          <a:stretch>
            <a:fillRect/>
          </a:stretch>
        </p:blipFill>
        <p:spPr>
          <a:xfrm>
            <a:off x="4540200" y="923625"/>
            <a:ext cx="4501550" cy="3002859"/>
          </a:xfrm>
          <a:prstGeom prst="rect">
            <a:avLst/>
          </a:prstGeom>
          <a:noFill/>
          <a:ln>
            <a:noFill/>
          </a:ln>
        </p:spPr>
      </p:pic>
      <p:sp>
        <p:nvSpPr>
          <p:cNvPr id="361" name="Google Shape;361;p46"/>
          <p:cNvSpPr txBox="1"/>
          <p:nvPr/>
        </p:nvSpPr>
        <p:spPr>
          <a:xfrm>
            <a:off x="426000" y="4416050"/>
            <a:ext cx="8406300" cy="5175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2"/>
              </a:buClr>
              <a:buSzPts val="1000"/>
              <a:buChar char="●"/>
            </a:pPr>
            <a:r>
              <a:rPr lang="pl" sz="1000">
                <a:solidFill>
                  <a:schemeClr val="dk2"/>
                </a:solidFill>
              </a:rPr>
              <a:t>T. Hachaj, Ł. Bibrzycki, M. Piekarczyk, “</a:t>
            </a:r>
            <a:r>
              <a:rPr lang="pl" sz="1000">
                <a:solidFill>
                  <a:schemeClr val="dk2"/>
                </a:solidFill>
              </a:rPr>
              <a:t>Fast Training Data Generation for Machine Learning Analysis of Cosmic Ray Showers</a:t>
            </a:r>
            <a:r>
              <a:rPr lang="pl" sz="1000">
                <a:solidFill>
                  <a:schemeClr val="dk2"/>
                </a:solidFill>
              </a:rPr>
              <a:t>”, IEEE Access, Vol 11, 7410-7419, 2023</a:t>
            </a:r>
            <a:endParaRPr sz="1000">
              <a:solidFill>
                <a:schemeClr val="dk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solidFill>
                  <a:schemeClr val="dk2"/>
                </a:solidFill>
              </a:rPr>
              <a:t>Summary and outlook</a:t>
            </a:r>
            <a:endParaRPr>
              <a:solidFill>
                <a:schemeClr val="dk2"/>
              </a:solidFill>
            </a:endParaRPr>
          </a:p>
        </p:txBody>
      </p:sp>
      <p:sp>
        <p:nvSpPr>
          <p:cNvPr id="367" name="Google Shape;367;p47"/>
          <p:cNvSpPr txBox="1"/>
          <p:nvPr>
            <p:ph idx="1" type="body"/>
          </p:nvPr>
        </p:nvSpPr>
        <p:spPr>
          <a:xfrm>
            <a:off x="729450" y="2078875"/>
            <a:ext cx="7688700" cy="2449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l"/>
              <a:t>Done:</a:t>
            </a:r>
            <a:endParaRPr/>
          </a:p>
          <a:p>
            <a:pPr indent="-311150" lvl="0" marL="457200" rtl="0" algn="l">
              <a:spcBef>
                <a:spcPts val="1200"/>
              </a:spcBef>
              <a:spcAft>
                <a:spcPts val="0"/>
              </a:spcAft>
              <a:buSzPts val="1300"/>
              <a:buChar char="●"/>
            </a:pPr>
            <a:r>
              <a:rPr lang="pl"/>
              <a:t>Efficient signal classification is </a:t>
            </a:r>
            <a:r>
              <a:rPr lang="pl"/>
              <a:t>already</a:t>
            </a:r>
            <a:r>
              <a:rPr lang="pl"/>
              <a:t> implemented</a:t>
            </a:r>
            <a:endParaRPr/>
          </a:p>
          <a:p>
            <a:pPr indent="-311150" lvl="0" marL="457200" rtl="0" algn="l">
              <a:spcBef>
                <a:spcPts val="0"/>
              </a:spcBef>
              <a:spcAft>
                <a:spcPts val="0"/>
              </a:spcAft>
              <a:buSzPts val="1300"/>
              <a:buChar char="●"/>
            </a:pPr>
            <a:r>
              <a:rPr lang="pl"/>
              <a:t>CREDO ML classifiers fully operational and analyse CREDO data</a:t>
            </a:r>
            <a:endParaRPr/>
          </a:p>
          <a:p>
            <a:pPr indent="0" lvl="0" marL="0" rtl="0" algn="l">
              <a:spcBef>
                <a:spcPts val="1200"/>
              </a:spcBef>
              <a:spcAft>
                <a:spcPts val="0"/>
              </a:spcAft>
              <a:buNone/>
            </a:pPr>
            <a:r>
              <a:rPr lang="pl"/>
              <a:t>To do:</a:t>
            </a:r>
            <a:endParaRPr/>
          </a:p>
          <a:p>
            <a:pPr indent="-311150" lvl="0" marL="457200" rtl="0" algn="l">
              <a:spcBef>
                <a:spcPts val="1200"/>
              </a:spcBef>
              <a:spcAft>
                <a:spcPts val="0"/>
              </a:spcAft>
              <a:buSzPts val="1300"/>
              <a:buChar char="●"/>
            </a:pPr>
            <a:r>
              <a:rPr lang="pl"/>
              <a:t>Online event classification - classification working at smartphones</a:t>
            </a:r>
            <a:endParaRPr/>
          </a:p>
          <a:p>
            <a:pPr indent="-311150" lvl="0" marL="457200" rtl="0" algn="l">
              <a:spcBef>
                <a:spcPts val="0"/>
              </a:spcBef>
              <a:spcAft>
                <a:spcPts val="0"/>
              </a:spcAft>
              <a:buSzPts val="1300"/>
              <a:buChar char="●"/>
            </a:pPr>
            <a:r>
              <a:rPr lang="pl"/>
              <a:t>Online outlier detection - outlier alarms at </a:t>
            </a:r>
            <a:r>
              <a:rPr lang="pl"/>
              <a:t>smartphones</a:t>
            </a:r>
            <a:endParaRPr/>
          </a:p>
          <a:p>
            <a:pPr indent="-311150" lvl="0" marL="457200" rtl="0" algn="l">
              <a:spcBef>
                <a:spcPts val="0"/>
              </a:spcBef>
              <a:spcAft>
                <a:spcPts val="0"/>
              </a:spcAft>
              <a:buSzPts val="1300"/>
              <a:buChar char="●"/>
            </a:pPr>
            <a:r>
              <a:rPr lang="pl"/>
              <a:t>Optimal detector layout for EAS identification - MC and generative ML simulation</a:t>
            </a:r>
            <a:endParaRPr/>
          </a:p>
          <a:p>
            <a:pPr indent="-311150" lvl="0" marL="457200" rtl="0" algn="l">
              <a:spcBef>
                <a:spcPts val="0"/>
              </a:spcBef>
              <a:spcAft>
                <a:spcPts val="0"/>
              </a:spcAft>
              <a:buSzPts val="1300"/>
              <a:buChar char="●"/>
            </a:pPr>
            <a:r>
              <a:rPr lang="pl"/>
              <a:t>Unfolding detector effects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8"/>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l"/>
              <a:t>Thank you for your attention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The problem of compatibility of anomaly classifiers</a:t>
            </a:r>
            <a:endParaRPr/>
          </a:p>
        </p:txBody>
      </p:sp>
      <p:pic>
        <p:nvPicPr>
          <p:cNvPr id="378" name="Google Shape;378;p49"/>
          <p:cNvPicPr preferRelativeResize="0"/>
          <p:nvPr/>
        </p:nvPicPr>
        <p:blipFill>
          <a:blip r:embed="rId4">
            <a:alphaModFix/>
          </a:blip>
          <a:stretch>
            <a:fillRect/>
          </a:stretch>
        </p:blipFill>
        <p:spPr>
          <a:xfrm>
            <a:off x="152400" y="1170125"/>
            <a:ext cx="8839200" cy="3419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50"/>
          <p:cNvPicPr preferRelativeResize="0"/>
          <p:nvPr/>
        </p:nvPicPr>
        <p:blipFill>
          <a:blip r:embed="rId4">
            <a:alphaModFix/>
          </a:blip>
          <a:stretch>
            <a:fillRect/>
          </a:stretch>
        </p:blipFill>
        <p:spPr>
          <a:xfrm>
            <a:off x="42475" y="2867250"/>
            <a:ext cx="3729624" cy="1442675"/>
          </a:xfrm>
          <a:prstGeom prst="rect">
            <a:avLst/>
          </a:prstGeom>
          <a:noFill/>
          <a:ln>
            <a:noFill/>
          </a:ln>
        </p:spPr>
      </p:pic>
      <p:sp>
        <p:nvSpPr>
          <p:cNvPr id="384" name="Google Shape;384;p50"/>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The problem of </a:t>
            </a:r>
            <a:r>
              <a:rPr lang="pl"/>
              <a:t>consistency </a:t>
            </a:r>
            <a:r>
              <a:rPr lang="pl"/>
              <a:t>of anomaly classifiers</a:t>
            </a:r>
            <a:endParaRPr/>
          </a:p>
        </p:txBody>
      </p:sp>
      <p:sp>
        <p:nvSpPr>
          <p:cNvPr id="385" name="Google Shape;385;p50"/>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86" name="Google Shape;386;p50"/>
          <p:cNvPicPr preferRelativeResize="0"/>
          <p:nvPr/>
        </p:nvPicPr>
        <p:blipFill>
          <a:blip r:embed="rId5">
            <a:alphaModFix/>
          </a:blip>
          <a:stretch>
            <a:fillRect/>
          </a:stretch>
        </p:blipFill>
        <p:spPr>
          <a:xfrm>
            <a:off x="1994500" y="1292025"/>
            <a:ext cx="6494300" cy="2499775"/>
          </a:xfrm>
          <a:prstGeom prst="rect">
            <a:avLst/>
          </a:prstGeom>
          <a:noFill/>
          <a:ln>
            <a:noFill/>
          </a:ln>
        </p:spPr>
      </p:pic>
      <p:cxnSp>
        <p:nvCxnSpPr>
          <p:cNvPr id="387" name="Google Shape;387;p50"/>
          <p:cNvCxnSpPr/>
          <p:nvPr/>
        </p:nvCxnSpPr>
        <p:spPr>
          <a:xfrm flipH="1" rot="10800000">
            <a:off x="271075" y="1504000"/>
            <a:ext cx="2089500" cy="2609700"/>
          </a:xfrm>
          <a:prstGeom prst="straightConnector1">
            <a:avLst/>
          </a:prstGeom>
          <a:noFill/>
          <a:ln cap="flat" cmpd="sng" w="9525">
            <a:solidFill>
              <a:schemeClr val="dk2"/>
            </a:solidFill>
            <a:prstDash val="solid"/>
            <a:round/>
            <a:headEnd len="med" w="med" type="none"/>
            <a:tailEnd len="med" w="med" type="none"/>
          </a:ln>
        </p:spPr>
      </p:cxnSp>
      <p:cxnSp>
        <p:nvCxnSpPr>
          <p:cNvPr id="388" name="Google Shape;388;p50"/>
          <p:cNvCxnSpPr/>
          <p:nvPr/>
        </p:nvCxnSpPr>
        <p:spPr>
          <a:xfrm flipH="1">
            <a:off x="549025" y="3541600"/>
            <a:ext cx="1825200" cy="5775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1"/>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Plan</a:t>
            </a:r>
            <a:endParaRPr/>
          </a:p>
          <a:p>
            <a:pPr indent="0" lvl="0" marL="0" rtl="0" algn="l">
              <a:spcBef>
                <a:spcPts val="0"/>
              </a:spcBef>
              <a:spcAft>
                <a:spcPts val="0"/>
              </a:spcAft>
              <a:buNone/>
            </a:pPr>
            <a:r>
              <a:t/>
            </a:r>
            <a:endParaRPr/>
          </a:p>
        </p:txBody>
      </p:sp>
      <p:sp>
        <p:nvSpPr>
          <p:cNvPr id="394" name="Google Shape;394;p51"/>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Clr>
                <a:srgbClr val="FF0000"/>
              </a:buClr>
              <a:buSzPts val="1300"/>
              <a:buAutoNum type="arabicPeriod"/>
            </a:pPr>
            <a:r>
              <a:rPr lang="pl">
                <a:solidFill>
                  <a:srgbClr val="FF0000"/>
                </a:solidFill>
              </a:rPr>
              <a:t>WAŻNE - Kiedy CREDO ML rozpoczęło działalność ? Jakieś kalendarium.</a:t>
            </a:r>
            <a:endParaRPr>
              <a:solidFill>
                <a:srgbClr val="FF0000"/>
              </a:solidFill>
            </a:endParaRPr>
          </a:p>
          <a:p>
            <a:pPr indent="-311150" lvl="0" marL="457200" rtl="0" algn="l">
              <a:spcBef>
                <a:spcPts val="0"/>
              </a:spcBef>
              <a:spcAft>
                <a:spcPts val="0"/>
              </a:spcAft>
              <a:buSzPts val="1300"/>
              <a:buAutoNum type="arabicPeriod"/>
            </a:pPr>
            <a:r>
              <a:rPr lang="pl"/>
              <a:t>CREDO-ML research interests (section 1 EPJ paper) Łukasz</a:t>
            </a:r>
            <a:endParaRPr/>
          </a:p>
          <a:p>
            <a:pPr indent="-311150" lvl="0" marL="457200" rtl="0" algn="l">
              <a:spcBef>
                <a:spcPts val="0"/>
              </a:spcBef>
              <a:spcAft>
                <a:spcPts val="0"/>
              </a:spcAft>
              <a:buSzPts val="1300"/>
              <a:buAutoNum type="arabicPeriod"/>
            </a:pPr>
            <a:r>
              <a:rPr lang="pl"/>
              <a:t>Radiation registration / mobile detectors (EPJ: [4,5, 8-10]) Sławek</a:t>
            </a:r>
            <a:endParaRPr/>
          </a:p>
          <a:p>
            <a:pPr indent="-311150" lvl="0" marL="457200" rtl="0" algn="l">
              <a:spcBef>
                <a:spcPts val="0"/>
              </a:spcBef>
              <a:spcAft>
                <a:spcPts val="0"/>
              </a:spcAft>
              <a:buSzPts val="1300"/>
              <a:buAutoNum type="arabicPeriod"/>
            </a:pPr>
            <a:r>
              <a:rPr lang="pl"/>
              <a:t>Cosmic ray tracks / recognition and classification (EPJ: [11-16]) Marcin,Tomasz</a:t>
            </a:r>
            <a:endParaRPr/>
          </a:p>
          <a:p>
            <a:pPr indent="-311150" lvl="0" marL="457200" rtl="0" algn="l">
              <a:spcBef>
                <a:spcPts val="0"/>
              </a:spcBef>
              <a:spcAft>
                <a:spcPts val="0"/>
              </a:spcAft>
              <a:buSzPts val="1300"/>
              <a:buAutoNum type="arabicPeriod"/>
            </a:pPr>
            <a:r>
              <a:rPr lang="pl"/>
              <a:t>Detection of anomalies / image data (EPJ: [17] + nie wydane jeszcze prace) Olaf, Michał</a:t>
            </a:r>
            <a:endParaRPr/>
          </a:p>
          <a:p>
            <a:pPr indent="-311150" lvl="0" marL="457200" rtl="0" algn="l">
              <a:spcBef>
                <a:spcPts val="0"/>
              </a:spcBef>
              <a:spcAft>
                <a:spcPts val="0"/>
              </a:spcAft>
              <a:buSzPts val="1300"/>
              <a:buAutoNum type="arabicPeriod"/>
            </a:pPr>
            <a:r>
              <a:rPr lang="pl"/>
              <a:t>Future perspectives / EAS identification (EPJ: [20,21]) Łukasz</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6"/>
          <p:cNvSpPr txBox="1"/>
          <p:nvPr>
            <p:ph type="title"/>
          </p:nvPr>
        </p:nvSpPr>
        <p:spPr>
          <a:xfrm>
            <a:off x="729450" y="556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CREDO ML timeline</a:t>
            </a:r>
            <a:endParaRPr/>
          </a:p>
        </p:txBody>
      </p:sp>
      <p:sp>
        <p:nvSpPr>
          <p:cNvPr id="124" name="Google Shape;124;p16"/>
          <p:cNvSpPr txBox="1"/>
          <p:nvPr>
            <p:ph idx="1" type="body"/>
          </p:nvPr>
        </p:nvSpPr>
        <p:spPr>
          <a:xfrm>
            <a:off x="729450" y="1318575"/>
            <a:ext cx="7688700" cy="3824700"/>
          </a:xfrm>
          <a:prstGeom prst="rect">
            <a:avLst/>
          </a:prstGeom>
        </p:spPr>
        <p:txBody>
          <a:bodyPr anchorCtr="0" anchor="t" bIns="91425" lIns="91425" spcFirstLastPara="1" rIns="91425" wrap="square" tIns="91425">
            <a:normAutofit fontScale="85000" lnSpcReduction="20000"/>
          </a:bodyPr>
          <a:lstStyle/>
          <a:p>
            <a:pPr indent="0" lvl="0" marL="0" rtl="0" algn="l">
              <a:lnSpc>
                <a:spcPct val="100000"/>
              </a:lnSpc>
              <a:spcBef>
                <a:spcPts val="0"/>
              </a:spcBef>
              <a:spcAft>
                <a:spcPts val="0"/>
              </a:spcAft>
              <a:buNone/>
            </a:pPr>
            <a:r>
              <a:rPr b="1" lang="pl"/>
              <a:t>Pre CREDO ML era:</a:t>
            </a:r>
            <a:endParaRPr b="1"/>
          </a:p>
          <a:p>
            <a:pPr indent="-293370" lvl="0" marL="457200" rtl="0" algn="l">
              <a:lnSpc>
                <a:spcPct val="100000"/>
              </a:lnSpc>
              <a:spcBef>
                <a:spcPts val="1200"/>
              </a:spcBef>
              <a:spcAft>
                <a:spcPts val="0"/>
              </a:spcAft>
              <a:buSzPct val="100000"/>
              <a:buChar char="●"/>
            </a:pPr>
            <a:r>
              <a:rPr lang="pl" sz="1200"/>
              <a:t>2018-04-18 Cosmic-Ray Extremely Distributed Observatory: new opportunities in astroparticle physics and beyond -P. Homola talk at Pedagogical University of Krakow (UP)</a:t>
            </a:r>
            <a:endParaRPr sz="1200"/>
          </a:p>
          <a:p>
            <a:pPr indent="-293370" lvl="0" marL="457200" rtl="0" algn="l">
              <a:spcBef>
                <a:spcPts val="0"/>
              </a:spcBef>
              <a:spcAft>
                <a:spcPts val="0"/>
              </a:spcAft>
              <a:buSzPct val="100000"/>
              <a:buChar char="●"/>
            </a:pPr>
            <a:r>
              <a:rPr lang="pl" sz="1200"/>
              <a:t>2019-05-29 Signal observation and analysis at CREDO – UP group update - D. Burakowski, M. Piekarczyk,  Ł. Bibrzyck - talk at UP</a:t>
            </a:r>
            <a:endParaRPr sz="1200"/>
          </a:p>
          <a:p>
            <a:pPr indent="-293370" lvl="0" marL="457200" rtl="0" algn="l">
              <a:spcBef>
                <a:spcPts val="0"/>
              </a:spcBef>
              <a:spcAft>
                <a:spcPts val="0"/>
              </a:spcAft>
              <a:buSzPct val="100000"/>
              <a:buChar char="●"/>
            </a:pPr>
            <a:r>
              <a:rPr lang="pl" sz="1200"/>
              <a:t>summer 2019 </a:t>
            </a:r>
            <a:r>
              <a:rPr lang="pl" sz="1200"/>
              <a:t>UP signs CREDO MoU</a:t>
            </a:r>
            <a:endParaRPr sz="1200"/>
          </a:p>
          <a:p>
            <a:pPr indent="0" lvl="0" marL="0" rtl="0" algn="l">
              <a:spcBef>
                <a:spcPts val="1200"/>
              </a:spcBef>
              <a:spcAft>
                <a:spcPts val="0"/>
              </a:spcAft>
              <a:buNone/>
            </a:pPr>
            <a:r>
              <a:rPr b="1" lang="pl" sz="1308"/>
              <a:t>CREDO ML:</a:t>
            </a:r>
            <a:endParaRPr b="1" sz="1308"/>
          </a:p>
          <a:p>
            <a:pPr indent="-293370" lvl="0" marL="457200" rtl="0" algn="l">
              <a:spcBef>
                <a:spcPts val="1200"/>
              </a:spcBef>
              <a:spcAft>
                <a:spcPts val="0"/>
              </a:spcAft>
              <a:buSzPct val="100000"/>
              <a:buChar char="●"/>
            </a:pPr>
            <a:r>
              <a:rPr lang="pl" sz="1200"/>
              <a:t>winter/spring</a:t>
            </a:r>
            <a:r>
              <a:rPr lang="pl" sz="1200"/>
              <a:t> 2020 CREDO ML was born ! </a:t>
            </a:r>
            <a:endParaRPr sz="1200"/>
          </a:p>
          <a:p>
            <a:pPr indent="-293370" lvl="0" marL="457200" rtl="0" algn="l">
              <a:spcBef>
                <a:spcPts val="0"/>
              </a:spcBef>
              <a:spcAft>
                <a:spcPts val="0"/>
              </a:spcAft>
              <a:buSzPct val="100000"/>
              <a:buChar char="●"/>
            </a:pPr>
            <a:r>
              <a:rPr lang="pl" sz="1200"/>
              <a:t>2021-01-29 Classification of cosmic ray tracks with Machine Learning M. Piekarczyk - talk at UP</a:t>
            </a:r>
            <a:endParaRPr sz="1200"/>
          </a:p>
          <a:p>
            <a:pPr indent="-293370" lvl="0" marL="457200" rtl="0" algn="l">
              <a:spcBef>
                <a:spcPts val="0"/>
              </a:spcBef>
              <a:spcAft>
                <a:spcPts val="0"/>
              </a:spcAft>
              <a:buSzPct val="100000"/>
              <a:buChar char="●"/>
            </a:pPr>
            <a:r>
              <a:rPr lang="pl" sz="1200"/>
              <a:t>2021-02-26 Modelling cosmic ray classification uncertainty with deep neural network T. Hachaj - </a:t>
            </a:r>
            <a:r>
              <a:rPr lang="pl" sz="1200"/>
              <a:t>talk at UP</a:t>
            </a:r>
            <a:endParaRPr sz="1200"/>
          </a:p>
          <a:p>
            <a:pPr indent="-293370" lvl="0" marL="457200" rtl="0" algn="l">
              <a:spcBef>
                <a:spcPts val="0"/>
              </a:spcBef>
              <a:spcAft>
                <a:spcPts val="0"/>
              </a:spcAft>
              <a:buSzPct val="100000"/>
              <a:buChar char="●"/>
            </a:pPr>
            <a:r>
              <a:rPr lang="pl" sz="1200"/>
              <a:t>2021-03-05 The Cosmic Ray Observer on iOS - detection strategy Thomas Andersen - </a:t>
            </a:r>
            <a:r>
              <a:rPr lang="pl" sz="1200"/>
              <a:t>talk at UP</a:t>
            </a:r>
            <a:endParaRPr sz="1200"/>
          </a:p>
          <a:p>
            <a:pPr indent="-293370" lvl="0" marL="457200" rtl="0" algn="l">
              <a:spcBef>
                <a:spcPts val="0"/>
              </a:spcBef>
              <a:spcAft>
                <a:spcPts val="0"/>
              </a:spcAft>
              <a:buSzPct val="100000"/>
              <a:buChar char="●"/>
            </a:pPr>
            <a:r>
              <a:rPr lang="pl" sz="1200"/>
              <a:t>2021-03-19 Simulations of Cosmic Ray Ensembles originated nearby the Sun - D. E. Alvarez Castillo - </a:t>
            </a:r>
            <a:r>
              <a:rPr lang="pl" sz="1200"/>
              <a:t>talk at UP</a:t>
            </a:r>
            <a:endParaRPr sz="1200"/>
          </a:p>
          <a:p>
            <a:pPr indent="-293370" lvl="0" marL="457200" rtl="0" algn="l">
              <a:spcBef>
                <a:spcPts val="0"/>
              </a:spcBef>
              <a:spcAft>
                <a:spcPts val="0"/>
              </a:spcAft>
              <a:buSzPct val="100000"/>
              <a:buChar char="●"/>
            </a:pPr>
            <a:r>
              <a:rPr lang="pl" sz="1200"/>
              <a:t>2021-05-07 Muon </a:t>
            </a:r>
            <a:r>
              <a:rPr lang="pl" sz="1200"/>
              <a:t>distribution observation with CREDO smartphones -</a:t>
            </a:r>
            <a:r>
              <a:rPr lang="pl" sz="1200"/>
              <a:t> T. Wibig </a:t>
            </a:r>
            <a:r>
              <a:rPr lang="pl" sz="1200"/>
              <a:t>talk at UP</a:t>
            </a:r>
            <a:endParaRPr sz="1200"/>
          </a:p>
          <a:p>
            <a:pPr indent="-293370" lvl="0" marL="457200" rtl="0" algn="l">
              <a:spcBef>
                <a:spcPts val="0"/>
              </a:spcBef>
              <a:spcAft>
                <a:spcPts val="0"/>
              </a:spcAft>
              <a:buSzPct val="100000"/>
              <a:buChar char="●"/>
            </a:pPr>
            <a:r>
              <a:rPr lang="pl" sz="1200"/>
              <a:t>2021-11-24 </a:t>
            </a:r>
            <a:r>
              <a:rPr lang="pl" sz="1200"/>
              <a:t>MICRO-WORKSHOP ON MACHINE LEARNING AIDED SHOWER DETECTION</a:t>
            </a:r>
            <a:endParaRPr sz="1200"/>
          </a:p>
          <a:p>
            <a:pPr indent="-293370" lvl="0" marL="457200" rtl="0" algn="l">
              <a:spcBef>
                <a:spcPts val="0"/>
              </a:spcBef>
              <a:spcAft>
                <a:spcPts val="0"/>
              </a:spcAft>
              <a:buSzPct val="100000"/>
              <a:buChar char="●"/>
            </a:pPr>
            <a:r>
              <a:rPr lang="pl" sz="1200"/>
              <a:t>2021-11-24 CORSIKA below the knee Tadeusz Wibig </a:t>
            </a:r>
            <a:r>
              <a:rPr lang="pl" sz="1200"/>
              <a:t>talk at Microworkshop</a:t>
            </a:r>
            <a:endParaRPr sz="1200"/>
          </a:p>
          <a:p>
            <a:pPr indent="-293370" lvl="0" marL="457200" rtl="0" algn="l">
              <a:spcBef>
                <a:spcPts val="0"/>
              </a:spcBef>
              <a:spcAft>
                <a:spcPts val="0"/>
              </a:spcAft>
              <a:buSzPct val="100000"/>
              <a:buChar char="●"/>
            </a:pPr>
            <a:r>
              <a:rPr lang="pl" sz="1200"/>
              <a:t>2022-03-19 Start of CREDO detector for iOS (M. Frontczak UP, S. Stuglik INP, M. Niedźwiedzki C Uni. Tech.)</a:t>
            </a:r>
            <a:endParaRPr sz="1200"/>
          </a:p>
          <a:p>
            <a:pPr indent="-293370" lvl="0" marL="457200" rtl="0" algn="l">
              <a:spcBef>
                <a:spcPts val="0"/>
              </a:spcBef>
              <a:spcAft>
                <a:spcPts val="0"/>
              </a:spcAft>
              <a:buSzPct val="100000"/>
              <a:buChar char="●"/>
            </a:pPr>
            <a:r>
              <a:rPr lang="pl" sz="1200"/>
              <a:t>2022-05-25 Analysis of capability of detection of extensive air showers by simple scintillator detectors J. Pryga </a:t>
            </a:r>
            <a:r>
              <a:rPr lang="pl" sz="1200"/>
              <a:t>- talk at UP</a:t>
            </a:r>
            <a:endParaRPr sz="1200"/>
          </a:p>
          <a:p>
            <a:pPr indent="-293370" lvl="0" marL="457200" rtl="0" algn="l">
              <a:spcBef>
                <a:spcPts val="0"/>
              </a:spcBef>
              <a:spcAft>
                <a:spcPts val="0"/>
              </a:spcAft>
              <a:buSzPct val="100000"/>
              <a:buChar char="●"/>
            </a:pPr>
            <a:r>
              <a:rPr lang="pl" sz="1200"/>
              <a:t>2022-10-02 ECAI session at AGH talk by Tomasz Hachaj and Marcin Piekarczyk</a:t>
            </a:r>
            <a:endParaRPr sz="1200"/>
          </a:p>
          <a:p>
            <a:pPr indent="-293370" lvl="0" marL="457200" rtl="0" algn="l">
              <a:spcBef>
                <a:spcPts val="0"/>
              </a:spcBef>
              <a:spcAft>
                <a:spcPts val="0"/>
              </a:spcAft>
              <a:buSzPct val="100000"/>
              <a:buChar char="●"/>
            </a:pPr>
            <a:r>
              <a:rPr lang="pl" sz="1200"/>
              <a:t>2023-10-16 </a:t>
            </a:r>
            <a:r>
              <a:rPr lang="pl" sz="1200"/>
              <a:t>AGH signs CREDO MoU</a:t>
            </a:r>
            <a:endParaRPr sz="1200"/>
          </a:p>
          <a:p>
            <a:pPr indent="-293370" lvl="0" marL="457200" rtl="0" algn="l">
              <a:spcBef>
                <a:spcPts val="0"/>
              </a:spcBef>
              <a:spcAft>
                <a:spcPts val="0"/>
              </a:spcAft>
              <a:buSzPct val="100000"/>
              <a:buChar char="●"/>
            </a:pPr>
            <a:r>
              <a:rPr lang="pl" sz="1200"/>
              <a:t>2023-10-29 Latest </a:t>
            </a:r>
            <a:r>
              <a:rPr lang="pl" sz="1200"/>
              <a:t>CREDO Detector for Android </a:t>
            </a:r>
            <a:r>
              <a:rPr lang="pl" sz="1200"/>
              <a:t>Subversion</a:t>
            </a:r>
            <a:endParaRPr sz="1200">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24">
                                            <p:txEl>
                                              <p:pRg end="0" st="0"/>
                                            </p:txEl>
                                          </p:spTgt>
                                        </p:tgtEl>
                                        <p:attrNameLst>
                                          <p:attrName>style.visibility</p:attrName>
                                        </p:attrNameLst>
                                      </p:cBhvr>
                                      <p:to>
                                        <p:strVal val="visible"/>
                                      </p:to>
                                    </p:set>
                                    <p:anim calcmode="lin" valueType="num">
                                      <p:cBhvr additive="base">
                                        <p:cTn dur="1000"/>
                                        <p:tgtEl>
                                          <p:spTgt spid="124">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24">
                                            <p:txEl>
                                              <p:pRg end="1" st="1"/>
                                            </p:txEl>
                                          </p:spTgt>
                                        </p:tgtEl>
                                        <p:attrNameLst>
                                          <p:attrName>style.visibility</p:attrName>
                                        </p:attrNameLst>
                                      </p:cBhvr>
                                      <p:to>
                                        <p:strVal val="visible"/>
                                      </p:to>
                                    </p:set>
                                    <p:anim calcmode="lin" valueType="num">
                                      <p:cBhvr additive="base">
                                        <p:cTn dur="1000"/>
                                        <p:tgtEl>
                                          <p:spTgt spid="124">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24">
                                            <p:txEl>
                                              <p:pRg end="2" st="2"/>
                                            </p:txEl>
                                          </p:spTgt>
                                        </p:tgtEl>
                                        <p:attrNameLst>
                                          <p:attrName>style.visibility</p:attrName>
                                        </p:attrNameLst>
                                      </p:cBhvr>
                                      <p:to>
                                        <p:strVal val="visible"/>
                                      </p:to>
                                    </p:set>
                                    <p:anim calcmode="lin" valueType="num">
                                      <p:cBhvr additive="base">
                                        <p:cTn dur="1000"/>
                                        <p:tgtEl>
                                          <p:spTgt spid="124">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24">
                                            <p:txEl>
                                              <p:pRg end="3" st="3"/>
                                            </p:txEl>
                                          </p:spTgt>
                                        </p:tgtEl>
                                        <p:attrNameLst>
                                          <p:attrName>style.visibility</p:attrName>
                                        </p:attrNameLst>
                                      </p:cBhvr>
                                      <p:to>
                                        <p:strVal val="visible"/>
                                      </p:to>
                                    </p:set>
                                    <p:anim calcmode="lin" valueType="num">
                                      <p:cBhvr additive="base">
                                        <p:cTn dur="1000"/>
                                        <p:tgtEl>
                                          <p:spTgt spid="124">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24">
                                            <p:txEl>
                                              <p:pRg end="4" st="4"/>
                                            </p:txEl>
                                          </p:spTgt>
                                        </p:tgtEl>
                                        <p:attrNameLst>
                                          <p:attrName>style.visibility</p:attrName>
                                        </p:attrNameLst>
                                      </p:cBhvr>
                                      <p:to>
                                        <p:strVal val="visible"/>
                                      </p:to>
                                    </p:set>
                                    <p:anim calcmode="lin" valueType="num">
                                      <p:cBhvr additive="base">
                                        <p:cTn dur="1000"/>
                                        <p:tgtEl>
                                          <p:spTgt spid="124">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24">
                                            <p:txEl>
                                              <p:pRg end="5" st="5"/>
                                            </p:txEl>
                                          </p:spTgt>
                                        </p:tgtEl>
                                        <p:attrNameLst>
                                          <p:attrName>style.visibility</p:attrName>
                                        </p:attrNameLst>
                                      </p:cBhvr>
                                      <p:to>
                                        <p:strVal val="visible"/>
                                      </p:to>
                                    </p:set>
                                    <p:anim calcmode="lin" valueType="num">
                                      <p:cBhvr additive="base">
                                        <p:cTn dur="1000"/>
                                        <p:tgtEl>
                                          <p:spTgt spid="124">
                                            <p:txEl>
                                              <p:pRg end="5" st="5"/>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24">
                                            <p:txEl>
                                              <p:pRg end="6" st="6"/>
                                            </p:txEl>
                                          </p:spTgt>
                                        </p:tgtEl>
                                        <p:attrNameLst>
                                          <p:attrName>style.visibility</p:attrName>
                                        </p:attrNameLst>
                                      </p:cBhvr>
                                      <p:to>
                                        <p:strVal val="visible"/>
                                      </p:to>
                                    </p:set>
                                    <p:anim calcmode="lin" valueType="num">
                                      <p:cBhvr additive="base">
                                        <p:cTn dur="1000"/>
                                        <p:tgtEl>
                                          <p:spTgt spid="124">
                                            <p:txEl>
                                              <p:pRg end="6" st="6"/>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24">
                                            <p:txEl>
                                              <p:pRg end="7" st="7"/>
                                            </p:txEl>
                                          </p:spTgt>
                                        </p:tgtEl>
                                        <p:attrNameLst>
                                          <p:attrName>style.visibility</p:attrName>
                                        </p:attrNameLst>
                                      </p:cBhvr>
                                      <p:to>
                                        <p:strVal val="visible"/>
                                      </p:to>
                                    </p:set>
                                    <p:anim calcmode="lin" valueType="num">
                                      <p:cBhvr additive="base">
                                        <p:cTn dur="1000"/>
                                        <p:tgtEl>
                                          <p:spTgt spid="124">
                                            <p:txEl>
                                              <p:pRg end="7" st="7"/>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24">
                                            <p:txEl>
                                              <p:pRg end="8" st="8"/>
                                            </p:txEl>
                                          </p:spTgt>
                                        </p:tgtEl>
                                        <p:attrNameLst>
                                          <p:attrName>style.visibility</p:attrName>
                                        </p:attrNameLst>
                                      </p:cBhvr>
                                      <p:to>
                                        <p:strVal val="visible"/>
                                      </p:to>
                                    </p:set>
                                    <p:anim calcmode="lin" valueType="num">
                                      <p:cBhvr additive="base">
                                        <p:cTn dur="1000"/>
                                        <p:tgtEl>
                                          <p:spTgt spid="124">
                                            <p:txEl>
                                              <p:pRg end="8" st="8"/>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24">
                                            <p:txEl>
                                              <p:pRg end="9" st="9"/>
                                            </p:txEl>
                                          </p:spTgt>
                                        </p:tgtEl>
                                        <p:attrNameLst>
                                          <p:attrName>style.visibility</p:attrName>
                                        </p:attrNameLst>
                                      </p:cBhvr>
                                      <p:to>
                                        <p:strVal val="visible"/>
                                      </p:to>
                                    </p:set>
                                    <p:anim calcmode="lin" valueType="num">
                                      <p:cBhvr additive="base">
                                        <p:cTn dur="1000"/>
                                        <p:tgtEl>
                                          <p:spTgt spid="124">
                                            <p:txEl>
                                              <p:pRg end="9" st="9"/>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24">
                                            <p:txEl>
                                              <p:pRg end="10" st="10"/>
                                            </p:txEl>
                                          </p:spTgt>
                                        </p:tgtEl>
                                        <p:attrNameLst>
                                          <p:attrName>style.visibility</p:attrName>
                                        </p:attrNameLst>
                                      </p:cBhvr>
                                      <p:to>
                                        <p:strVal val="visible"/>
                                      </p:to>
                                    </p:set>
                                    <p:anim calcmode="lin" valueType="num">
                                      <p:cBhvr additive="base">
                                        <p:cTn dur="1000"/>
                                        <p:tgtEl>
                                          <p:spTgt spid="124">
                                            <p:txEl>
                                              <p:pRg end="10" st="1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24">
                                            <p:txEl>
                                              <p:pRg end="11" st="11"/>
                                            </p:txEl>
                                          </p:spTgt>
                                        </p:tgtEl>
                                        <p:attrNameLst>
                                          <p:attrName>style.visibility</p:attrName>
                                        </p:attrNameLst>
                                      </p:cBhvr>
                                      <p:to>
                                        <p:strVal val="visible"/>
                                      </p:to>
                                    </p:set>
                                    <p:anim calcmode="lin" valueType="num">
                                      <p:cBhvr additive="base">
                                        <p:cTn dur="1000"/>
                                        <p:tgtEl>
                                          <p:spTgt spid="124">
                                            <p:txEl>
                                              <p:pRg end="11" st="1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24">
                                            <p:txEl>
                                              <p:pRg end="12" st="12"/>
                                            </p:txEl>
                                          </p:spTgt>
                                        </p:tgtEl>
                                        <p:attrNameLst>
                                          <p:attrName>style.visibility</p:attrName>
                                        </p:attrNameLst>
                                      </p:cBhvr>
                                      <p:to>
                                        <p:strVal val="visible"/>
                                      </p:to>
                                    </p:set>
                                    <p:anim calcmode="lin" valueType="num">
                                      <p:cBhvr additive="base">
                                        <p:cTn dur="1000"/>
                                        <p:tgtEl>
                                          <p:spTgt spid="124">
                                            <p:txEl>
                                              <p:pRg end="12" st="1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24">
                                            <p:txEl>
                                              <p:pRg end="13" st="13"/>
                                            </p:txEl>
                                          </p:spTgt>
                                        </p:tgtEl>
                                        <p:attrNameLst>
                                          <p:attrName>style.visibility</p:attrName>
                                        </p:attrNameLst>
                                      </p:cBhvr>
                                      <p:to>
                                        <p:strVal val="visible"/>
                                      </p:to>
                                    </p:set>
                                    <p:anim calcmode="lin" valueType="num">
                                      <p:cBhvr additive="base">
                                        <p:cTn dur="1000"/>
                                        <p:tgtEl>
                                          <p:spTgt spid="124">
                                            <p:txEl>
                                              <p:pRg end="13" st="1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24">
                                            <p:txEl>
                                              <p:pRg end="14" st="14"/>
                                            </p:txEl>
                                          </p:spTgt>
                                        </p:tgtEl>
                                        <p:attrNameLst>
                                          <p:attrName>style.visibility</p:attrName>
                                        </p:attrNameLst>
                                      </p:cBhvr>
                                      <p:to>
                                        <p:strVal val="visible"/>
                                      </p:to>
                                    </p:set>
                                    <p:anim calcmode="lin" valueType="num">
                                      <p:cBhvr additive="base">
                                        <p:cTn dur="1000"/>
                                        <p:tgtEl>
                                          <p:spTgt spid="124">
                                            <p:txEl>
                                              <p:pRg end="14" st="1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24">
                                            <p:txEl>
                                              <p:pRg end="15" st="15"/>
                                            </p:txEl>
                                          </p:spTgt>
                                        </p:tgtEl>
                                        <p:attrNameLst>
                                          <p:attrName>style.visibility</p:attrName>
                                        </p:attrNameLst>
                                      </p:cBhvr>
                                      <p:to>
                                        <p:strVal val="visible"/>
                                      </p:to>
                                    </p:set>
                                    <p:anim calcmode="lin" valueType="num">
                                      <p:cBhvr additive="base">
                                        <p:cTn dur="1000"/>
                                        <p:tgtEl>
                                          <p:spTgt spid="124">
                                            <p:txEl>
                                              <p:pRg end="15" st="15"/>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24">
                                            <p:txEl>
                                              <p:pRg end="16" st="16"/>
                                            </p:txEl>
                                          </p:spTgt>
                                        </p:tgtEl>
                                        <p:attrNameLst>
                                          <p:attrName>style.visibility</p:attrName>
                                        </p:attrNameLst>
                                      </p:cBhvr>
                                      <p:to>
                                        <p:strVal val="visible"/>
                                      </p:to>
                                    </p:set>
                                    <p:anim calcmode="lin" valueType="num">
                                      <p:cBhvr additive="base">
                                        <p:cTn dur="1000"/>
                                        <p:tgtEl>
                                          <p:spTgt spid="124">
                                            <p:txEl>
                                              <p:pRg end="16" st="16"/>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24">
                                            <p:txEl>
                                              <p:pRg end="17" st="17"/>
                                            </p:txEl>
                                          </p:spTgt>
                                        </p:tgtEl>
                                        <p:attrNameLst>
                                          <p:attrName>style.visibility</p:attrName>
                                        </p:attrNameLst>
                                      </p:cBhvr>
                                      <p:to>
                                        <p:strVal val="visible"/>
                                      </p:to>
                                    </p:set>
                                    <p:anim calcmode="lin" valueType="num">
                                      <p:cBhvr additive="base">
                                        <p:cTn dur="1000"/>
                                        <p:tgtEl>
                                          <p:spTgt spid="124">
                                            <p:txEl>
                                              <p:pRg end="17" st="17"/>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solidFill>
                  <a:schemeClr val="dk2"/>
                </a:solidFill>
              </a:rPr>
              <a:t>CREDO ML publication output</a:t>
            </a:r>
            <a:endParaRPr>
              <a:solidFill>
                <a:schemeClr val="dk2"/>
              </a:solidFill>
            </a:endParaRPr>
          </a:p>
        </p:txBody>
      </p:sp>
      <p:sp>
        <p:nvSpPr>
          <p:cNvPr id="130" name="Google Shape;130;p17"/>
          <p:cNvSpPr txBox="1"/>
          <p:nvPr>
            <p:ph idx="1" type="body"/>
          </p:nvPr>
        </p:nvSpPr>
        <p:spPr>
          <a:xfrm>
            <a:off x="729450" y="2078875"/>
            <a:ext cx="7688700" cy="3064500"/>
          </a:xfrm>
          <a:prstGeom prst="rect">
            <a:avLst/>
          </a:prstGeom>
        </p:spPr>
        <p:txBody>
          <a:bodyPr anchorCtr="0" anchor="t" bIns="91425" lIns="91425" spcFirstLastPara="1" rIns="91425" wrap="square" tIns="91425">
            <a:normAutofit fontScale="55000" lnSpcReduction="20000"/>
          </a:bodyPr>
          <a:lstStyle/>
          <a:p>
            <a:pPr indent="0" lvl="0" marL="0" rtl="0" algn="l">
              <a:spcBef>
                <a:spcPts val="0"/>
              </a:spcBef>
              <a:spcAft>
                <a:spcPts val="0"/>
              </a:spcAft>
              <a:buNone/>
            </a:pPr>
            <a:r>
              <a:rPr lang="pl" sz="2900"/>
              <a:t>Core CREDO ML collaboration papers:</a:t>
            </a:r>
            <a:endParaRPr sz="2900"/>
          </a:p>
          <a:p>
            <a:pPr indent="0" lvl="0" marL="0" rtl="0" algn="l">
              <a:spcBef>
                <a:spcPts val="1800"/>
              </a:spcBef>
              <a:spcAft>
                <a:spcPts val="0"/>
              </a:spcAft>
              <a:buNone/>
            </a:pPr>
            <a:r>
              <a:rPr b="1" lang="pl" sz="1600">
                <a:solidFill>
                  <a:schemeClr val="dk1"/>
                </a:solidFill>
              </a:rPr>
              <a:t>Towards A Global Cosmic Ray Sensor Network: CREDO Detector as the First Open-Source Mobile Application Enabling Detection of Penetrating Radiation</a:t>
            </a:r>
            <a:br>
              <a:rPr b="1" lang="pl" sz="1600">
                <a:solidFill>
                  <a:schemeClr val="dk1"/>
                </a:solidFill>
              </a:rPr>
            </a:br>
            <a:r>
              <a:rPr lang="pl" sz="1600">
                <a:solidFill>
                  <a:schemeClr val="dk1"/>
                </a:solidFill>
              </a:rPr>
              <a:t>Ł.Bibrzycki, D.Burakowski, P.Homola, M.Piekarczyk, M.Niedźwiecki, K.Rzecki, S.Stuglik, A.Tursunov, et al. (CREDO Collab.),  </a:t>
            </a:r>
            <a:r>
              <a:rPr i="1" lang="pl" sz="1600">
                <a:solidFill>
                  <a:schemeClr val="dk1"/>
                </a:solidFill>
              </a:rPr>
              <a:t>Symmetry 2020,12</a:t>
            </a:r>
            <a:r>
              <a:rPr lang="pl" sz="1600">
                <a:solidFill>
                  <a:schemeClr val="dk1"/>
                </a:solidFill>
              </a:rPr>
              <a:t>(11), 1802, 2020.</a:t>
            </a:r>
            <a:endParaRPr sz="1600">
              <a:solidFill>
                <a:schemeClr val="dk1"/>
              </a:solidFill>
            </a:endParaRPr>
          </a:p>
          <a:p>
            <a:pPr indent="0" lvl="0" marL="0" rtl="0" algn="l">
              <a:spcBef>
                <a:spcPts val="1800"/>
              </a:spcBef>
              <a:spcAft>
                <a:spcPts val="0"/>
              </a:spcAft>
              <a:buNone/>
            </a:pPr>
            <a:r>
              <a:rPr b="1" lang="pl" sz="1600">
                <a:solidFill>
                  <a:schemeClr val="dk1"/>
                </a:solidFill>
              </a:rPr>
              <a:t>CNN-Based Classifier as an Offline Trigger for the CREDO Experiment</a:t>
            </a:r>
            <a:br>
              <a:rPr b="1" lang="pl" sz="1600">
                <a:solidFill>
                  <a:schemeClr val="dk1"/>
                </a:solidFill>
              </a:rPr>
            </a:br>
            <a:r>
              <a:rPr lang="pl" sz="1600">
                <a:solidFill>
                  <a:schemeClr val="dk1"/>
                </a:solidFill>
              </a:rPr>
              <a:t>M. Piekarczyk, O. Bar, Ł. Bibrzycki, M. Niedźwiecki, K. Rzecki, S. Stuglik, et al. (CREDO Collab.),</a:t>
            </a:r>
            <a:br>
              <a:rPr lang="pl" sz="1600">
                <a:solidFill>
                  <a:schemeClr val="dk1"/>
                </a:solidFill>
              </a:rPr>
            </a:br>
            <a:r>
              <a:rPr lang="pl" sz="1600">
                <a:solidFill>
                  <a:schemeClr val="dk1"/>
                </a:solidFill>
              </a:rPr>
              <a:t> </a:t>
            </a:r>
            <a:r>
              <a:rPr i="1" lang="pl" sz="1600">
                <a:solidFill>
                  <a:schemeClr val="dk1"/>
                </a:solidFill>
              </a:rPr>
              <a:t>Sensors 2021,21</a:t>
            </a:r>
            <a:r>
              <a:rPr lang="pl" sz="1600">
                <a:solidFill>
                  <a:schemeClr val="dk1"/>
                </a:solidFill>
              </a:rPr>
              <a:t>, 4804, August 2021.</a:t>
            </a:r>
            <a:endParaRPr sz="1600">
              <a:solidFill>
                <a:schemeClr val="dk1"/>
              </a:solidFill>
            </a:endParaRPr>
          </a:p>
          <a:p>
            <a:pPr indent="0" lvl="0" marL="0" rtl="0" algn="l">
              <a:spcBef>
                <a:spcPts val="1800"/>
              </a:spcBef>
              <a:spcAft>
                <a:spcPts val="0"/>
              </a:spcAft>
              <a:buNone/>
            </a:pPr>
            <a:r>
              <a:rPr b="1" lang="pl" sz="1600">
                <a:solidFill>
                  <a:schemeClr val="dk1"/>
                </a:solidFill>
              </a:rPr>
              <a:t>Zernike Moment Based Classification of Cosmic Ray Candidate Hits from CMOS Sensors</a:t>
            </a:r>
            <a:br>
              <a:rPr b="1" lang="pl" sz="1600">
                <a:solidFill>
                  <a:schemeClr val="dk1"/>
                </a:solidFill>
              </a:rPr>
            </a:br>
            <a:r>
              <a:rPr lang="pl" sz="1600">
                <a:solidFill>
                  <a:schemeClr val="dk1"/>
                </a:solidFill>
              </a:rPr>
              <a:t>O. Bar, Ł. Bibrzycki, M. Niedźwiecki, M. Piekarczyk, K. Rzecki, T. Sośnicki, S. Stuglik, M. Frontczak, et al. (CREDO Collab.), </a:t>
            </a:r>
            <a:r>
              <a:rPr i="1" lang="pl" sz="1600">
                <a:solidFill>
                  <a:schemeClr val="dk1"/>
                </a:solidFill>
              </a:rPr>
              <a:t>Sensors 2021,21 (22)</a:t>
            </a:r>
            <a:r>
              <a:rPr lang="pl" sz="1600">
                <a:solidFill>
                  <a:schemeClr val="dk1"/>
                </a:solidFill>
              </a:rPr>
              <a:t>, 7718, November 2021.</a:t>
            </a:r>
            <a:endParaRPr sz="1600">
              <a:solidFill>
                <a:schemeClr val="dk1"/>
              </a:solidFill>
            </a:endParaRPr>
          </a:p>
          <a:p>
            <a:pPr indent="0" lvl="0" marL="0" rtl="0" algn="l">
              <a:spcBef>
                <a:spcPts val="1800"/>
              </a:spcBef>
              <a:spcAft>
                <a:spcPts val="400"/>
              </a:spcAft>
              <a:buNone/>
            </a:pPr>
            <a:r>
              <a:rPr b="1" lang="pl" sz="1600">
                <a:solidFill>
                  <a:schemeClr val="dk1"/>
                </a:solidFill>
              </a:rPr>
              <a:t>Machine learning aided noise filtration and signal classification for CREDO experiment</a:t>
            </a:r>
            <a:r>
              <a:rPr lang="pl" sz="1600">
                <a:solidFill>
                  <a:schemeClr val="dk1"/>
                </a:solidFill>
              </a:rPr>
              <a:t>, Łukasz Bibrzycki, David Alvarez-Castillo, Olaf Bar, Dariusz Gora, Piotr Homola, Péter Kovács, Michał Niedźwiecki, Marcin Piekarczyk, Krzysztof Rzecki, Jaroslaw Stasielak, Sławomir Stuglik, Oleksandr Sushchov and Arman Tursunov</a:t>
            </a:r>
            <a:r>
              <a:rPr lang="pl" sz="1600">
                <a:solidFill>
                  <a:schemeClr val="dk1"/>
                </a:solidFill>
              </a:rPr>
              <a:t>, </a:t>
            </a:r>
            <a:r>
              <a:rPr lang="pl" sz="1600">
                <a:solidFill>
                  <a:schemeClr val="dk1"/>
                </a:solidFill>
              </a:rPr>
              <a:t> PoS, vol. ICRC2021, p. 227, 2021.</a:t>
            </a:r>
            <a:endParaRPr sz="1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8"/>
          <p:cNvSpPr txBox="1"/>
          <p:nvPr>
            <p:ph idx="1" type="body"/>
          </p:nvPr>
        </p:nvSpPr>
        <p:spPr>
          <a:xfrm>
            <a:off x="729450" y="2078875"/>
            <a:ext cx="7688700" cy="2975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Clr>
                <a:schemeClr val="dk1"/>
              </a:buClr>
              <a:buSzPts val="1100"/>
              <a:buFont typeface="Arial"/>
              <a:buNone/>
            </a:pPr>
            <a:r>
              <a:rPr lang="pl" sz="2000"/>
              <a:t>Papers with external collaborators:</a:t>
            </a:r>
            <a:endParaRPr sz="2000"/>
          </a:p>
          <a:p>
            <a:pPr indent="-292100" lvl="0" marL="457200" rtl="0" algn="l">
              <a:lnSpc>
                <a:spcPct val="100000"/>
              </a:lnSpc>
              <a:spcBef>
                <a:spcPts val="1200"/>
              </a:spcBef>
              <a:spcAft>
                <a:spcPts val="0"/>
              </a:spcAft>
              <a:buClr>
                <a:schemeClr val="dk1"/>
              </a:buClr>
              <a:buSzPts val="1000"/>
              <a:buChar char="●"/>
            </a:pPr>
            <a:r>
              <a:rPr b="1" lang="pl" sz="1000">
                <a:solidFill>
                  <a:schemeClr val="dk1"/>
                </a:solidFill>
              </a:rPr>
              <a:t>Recognition of cosmic ray images obtained from CMOS sensors used in mobile phones by approximation of uncertain class assignment with Deep Convolutional Neural Network</a:t>
            </a:r>
            <a:r>
              <a:rPr lang="pl" sz="1000">
                <a:solidFill>
                  <a:schemeClr val="dk1"/>
                </a:solidFill>
              </a:rPr>
              <a:t>, T. Hachaj, Ł. Bibrzycki, and M. Piekarczyk, Sensors, vol. 21, no. 6, 2021.</a:t>
            </a:r>
            <a:endParaRPr b="1" sz="1000">
              <a:solidFill>
                <a:schemeClr val="dk1"/>
              </a:solidFill>
            </a:endParaRPr>
          </a:p>
          <a:p>
            <a:pPr indent="-292100" lvl="0" marL="457200" rtl="0" algn="l">
              <a:lnSpc>
                <a:spcPct val="100000"/>
              </a:lnSpc>
              <a:spcBef>
                <a:spcPts val="1000"/>
              </a:spcBef>
              <a:spcAft>
                <a:spcPts val="0"/>
              </a:spcAft>
              <a:buClr>
                <a:schemeClr val="dk1"/>
              </a:buClr>
              <a:buSzPts val="1000"/>
              <a:buChar char="●"/>
            </a:pPr>
            <a:r>
              <a:rPr b="1" lang="pl" sz="1000">
                <a:solidFill>
                  <a:schemeClr val="dk1"/>
                </a:solidFill>
              </a:rPr>
              <a:t>Fast Training Data Generation for Machine Learning Analysis of Cosmic Ray Showers</a:t>
            </a:r>
            <a:r>
              <a:rPr lang="pl" sz="1000">
                <a:solidFill>
                  <a:schemeClr val="dk1"/>
                </a:solidFill>
              </a:rPr>
              <a:t>, T. Hachaj, Ł. Bibrzycki, M. Piekarczyk, IEEE Access, Vol 11, 7410-7419, 2023</a:t>
            </a:r>
            <a:endParaRPr sz="1000">
              <a:solidFill>
                <a:schemeClr val="dk1"/>
              </a:solidFill>
            </a:endParaRPr>
          </a:p>
          <a:p>
            <a:pPr indent="-292100" lvl="0" marL="457200" rtl="0" algn="l">
              <a:lnSpc>
                <a:spcPct val="100000"/>
              </a:lnSpc>
              <a:spcBef>
                <a:spcPts val="1000"/>
              </a:spcBef>
              <a:spcAft>
                <a:spcPts val="0"/>
              </a:spcAft>
              <a:buClr>
                <a:schemeClr val="dk1"/>
              </a:buClr>
              <a:buSzPts val="1000"/>
              <a:buChar char="●"/>
            </a:pPr>
            <a:r>
              <a:rPr b="1" lang="pl" sz="1000">
                <a:solidFill>
                  <a:schemeClr val="dk1"/>
                </a:solidFill>
              </a:rPr>
              <a:t>Differentiating signal from artefacts in cosmic ray detection: applying siamese spiking neural networks to CREDO experimental data</a:t>
            </a:r>
            <a:r>
              <a:rPr lang="pl" sz="1000">
                <a:solidFill>
                  <a:schemeClr val="dk1"/>
                </a:solidFill>
              </a:rPr>
              <a:t>, M. Pabian, D. Rzepka, Ł. Bibrzycki, and M. Pawlak, Measurement, vol. 220, p. 113273, 2023.</a:t>
            </a:r>
            <a:endParaRPr sz="1000">
              <a:solidFill>
                <a:schemeClr val="dk1"/>
              </a:solidFill>
            </a:endParaRPr>
          </a:p>
          <a:p>
            <a:pPr indent="-292100" lvl="0" marL="457200" rtl="0" algn="l">
              <a:lnSpc>
                <a:spcPct val="100000"/>
              </a:lnSpc>
              <a:spcBef>
                <a:spcPts val="1000"/>
              </a:spcBef>
              <a:spcAft>
                <a:spcPts val="0"/>
              </a:spcAft>
              <a:buClr>
                <a:schemeClr val="dk1"/>
              </a:buClr>
              <a:buSzPts val="1000"/>
              <a:buChar char="●"/>
            </a:pPr>
            <a:r>
              <a:rPr b="1" lang="pl" sz="1000">
                <a:solidFill>
                  <a:schemeClr val="dk1"/>
                </a:solidFill>
              </a:rPr>
              <a:t>Deep neural network architecture for low-dimensional embedding and classification of cosmic ray images obtained from CMOS cameras</a:t>
            </a:r>
            <a:r>
              <a:rPr lang="pl" sz="1000">
                <a:solidFill>
                  <a:schemeClr val="dk1"/>
                </a:solidFill>
              </a:rPr>
              <a:t>, T. Hachaj, M. Piekarczyk, and Ł. Bibrzycki, in Neural Information Processing, Cham: Springer International Publishing, 2021, pp. 307–316.</a:t>
            </a:r>
            <a:endParaRPr sz="1000">
              <a:solidFill>
                <a:schemeClr val="dk1"/>
              </a:solidFill>
            </a:endParaRPr>
          </a:p>
          <a:p>
            <a:pPr indent="-292100" lvl="0" marL="457200" rtl="0" algn="l">
              <a:lnSpc>
                <a:spcPct val="100000"/>
              </a:lnSpc>
              <a:spcBef>
                <a:spcPts val="1000"/>
              </a:spcBef>
              <a:spcAft>
                <a:spcPts val="0"/>
              </a:spcAft>
              <a:buClr>
                <a:schemeClr val="dk1"/>
              </a:buClr>
              <a:buSzPts val="1000"/>
              <a:buChar char="●"/>
            </a:pPr>
            <a:r>
              <a:rPr b="1" lang="pl" sz="1000">
                <a:solidFill>
                  <a:schemeClr val="dk1"/>
                </a:solidFill>
              </a:rPr>
              <a:t>Searching of potentially anomalous signals in cosmic-ray particle tracks images using rough k-means clustering</a:t>
            </a:r>
            <a:r>
              <a:rPr lang="pl" sz="1000">
                <a:solidFill>
                  <a:schemeClr val="dk1"/>
                </a:solidFill>
              </a:rPr>
              <a:t>, T. Hachaj, M. Piekarczyk, and J. Wąs, in Rough Sets, International Joint Conference, IJCRS 2023, Krakow, Poland, October 5–8, 2023.</a:t>
            </a:r>
            <a:endParaRPr sz="1000">
              <a:solidFill>
                <a:schemeClr val="dk1"/>
              </a:solidFill>
            </a:endParaRPr>
          </a:p>
          <a:p>
            <a:pPr indent="-292100" lvl="0" marL="457200" rtl="0" algn="l">
              <a:lnSpc>
                <a:spcPct val="100000"/>
              </a:lnSpc>
              <a:spcBef>
                <a:spcPts val="1000"/>
              </a:spcBef>
              <a:spcAft>
                <a:spcPts val="1000"/>
              </a:spcAft>
              <a:buClr>
                <a:schemeClr val="dk1"/>
              </a:buClr>
              <a:buSzPts val="1000"/>
              <a:buChar char="●"/>
            </a:pPr>
            <a:r>
              <a:rPr b="1" lang="pl" sz="1000">
                <a:solidFill>
                  <a:schemeClr val="dk1"/>
                </a:solidFill>
              </a:rPr>
              <a:t>The practice of detecting potential cosmic rays using CMOS cameras: Hardware and algorithms</a:t>
            </a:r>
            <a:r>
              <a:rPr lang="pl" sz="1000">
                <a:solidFill>
                  <a:schemeClr val="dk1"/>
                </a:solidFill>
              </a:rPr>
              <a:t>, T. Hachaj and M. Piekarczyk, Sensors, vol. 23, no. 10, 2023.</a:t>
            </a:r>
            <a:endParaRPr/>
          </a:p>
        </p:txBody>
      </p:sp>
      <p:sp>
        <p:nvSpPr>
          <p:cNvPr id="136" name="Google Shape;136;p18"/>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2307"/>
              <a:buFont typeface="Arial"/>
              <a:buNone/>
            </a:pPr>
            <a:r>
              <a:rPr lang="pl">
                <a:solidFill>
                  <a:schemeClr val="dk2"/>
                </a:solidFill>
              </a:rPr>
              <a:t>CREDO ML publication output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CREDO ML conference presentations</a:t>
            </a:r>
            <a:endParaRPr/>
          </a:p>
        </p:txBody>
      </p:sp>
      <p:sp>
        <p:nvSpPr>
          <p:cNvPr id="142" name="Google Shape;142;p19"/>
          <p:cNvSpPr txBox="1"/>
          <p:nvPr>
            <p:ph idx="1" type="body"/>
          </p:nvPr>
        </p:nvSpPr>
        <p:spPr>
          <a:xfrm>
            <a:off x="729450" y="2078875"/>
            <a:ext cx="7688700" cy="22611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pl" sz="1500">
                <a:solidFill>
                  <a:schemeClr val="dk1"/>
                </a:solidFill>
              </a:rPr>
              <a:t>WORKSHOP (24 Nov 2021)</a:t>
            </a:r>
            <a:br>
              <a:rPr lang="pl" sz="1500">
                <a:solidFill>
                  <a:schemeClr val="dk1"/>
                </a:solidFill>
              </a:rPr>
            </a:br>
            <a:r>
              <a:rPr lang="pl" sz="1500">
                <a:solidFill>
                  <a:schemeClr val="dk1"/>
                </a:solidFill>
              </a:rPr>
              <a:t>Micro-Workshop on Machine Learning aided shower detection</a:t>
            </a:r>
            <a:endParaRPr sz="1500">
              <a:solidFill>
                <a:schemeClr val="dk1"/>
              </a:solidFill>
            </a:endParaRPr>
          </a:p>
          <a:p>
            <a:pPr indent="0" lvl="0" marL="0" rtl="0" algn="l">
              <a:spcBef>
                <a:spcPts val="0"/>
              </a:spcBef>
              <a:spcAft>
                <a:spcPts val="0"/>
              </a:spcAft>
              <a:buClr>
                <a:schemeClr val="dk1"/>
              </a:buClr>
              <a:buSzPct val="73333"/>
              <a:buFont typeface="Arial"/>
              <a:buNone/>
            </a:pPr>
            <a:r>
              <a:t/>
            </a:r>
            <a:endParaRPr sz="1500">
              <a:solidFill>
                <a:schemeClr val="dk1"/>
              </a:solidFill>
            </a:endParaRPr>
          </a:p>
          <a:p>
            <a:pPr indent="0" lvl="0" marL="0" rtl="0" algn="l">
              <a:spcBef>
                <a:spcPts val="0"/>
              </a:spcBef>
              <a:spcAft>
                <a:spcPts val="0"/>
              </a:spcAft>
              <a:buNone/>
            </a:pPr>
            <a:r>
              <a:rPr lang="pl" sz="1500">
                <a:solidFill>
                  <a:schemeClr val="dk1"/>
                </a:solidFill>
              </a:rPr>
              <a:t>ICRC 2021 (14 Jun 2021)</a:t>
            </a:r>
            <a:br>
              <a:rPr lang="pl" sz="1500">
                <a:solidFill>
                  <a:schemeClr val="dk1"/>
                </a:solidFill>
              </a:rPr>
            </a:br>
            <a:r>
              <a:rPr lang="pl" sz="1500">
                <a:solidFill>
                  <a:schemeClr val="dk1"/>
                </a:solidFill>
              </a:rPr>
              <a:t>Machine learning aided noise filtration and signal classification for CREDO experiment</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1200"/>
              </a:spcBef>
              <a:spcAft>
                <a:spcPts val="1200"/>
              </a:spcAft>
              <a:buNone/>
            </a:pPr>
            <a:r>
              <a:rPr lang="pl" sz="1500">
                <a:solidFill>
                  <a:schemeClr val="dk1"/>
                </a:solidFill>
              </a:rPr>
              <a:t>IJCRS 2023 (05 Oct 2023)</a:t>
            </a:r>
            <a:br>
              <a:rPr lang="pl" sz="1100">
                <a:solidFill>
                  <a:schemeClr val="dk1"/>
                </a:solidFill>
              </a:rPr>
            </a:br>
            <a:r>
              <a:rPr lang="pl" sz="1500">
                <a:solidFill>
                  <a:schemeClr val="dk1"/>
                </a:solidFill>
              </a:rPr>
              <a:t>Searching of potentially anomalous signals in cosmic-ray particle tracks images using rough k-means clustering combined with eigendecomposition-derived embedding.</a:t>
            </a:r>
            <a:endParaRPr sz="15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0"/>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l"/>
              <a:t>Detectors</a:t>
            </a:r>
            <a:endParaRPr/>
          </a:p>
        </p:txBody>
      </p:sp>
      <p:sp>
        <p:nvSpPr>
          <p:cNvPr id="148" name="Google Shape;148;p20"/>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1"/>
          <p:cNvSpPr txBox="1"/>
          <p:nvPr>
            <p:ph type="title"/>
          </p:nvPr>
        </p:nvSpPr>
        <p:spPr>
          <a:xfrm>
            <a:off x="311700" y="252525"/>
            <a:ext cx="8520600" cy="572700"/>
          </a:xfrm>
          <a:prstGeom prst="rect">
            <a:avLst/>
          </a:prstGeom>
        </p:spPr>
        <p:txBody>
          <a:bodyPr anchorCtr="0" anchor="t" bIns="91425" lIns="91425" spcFirstLastPara="1" rIns="91425" wrap="square" tIns="91425">
            <a:normAutofit/>
          </a:bodyPr>
          <a:lstStyle/>
          <a:p>
            <a:pPr indent="0" lvl="0" marL="0" rtl="0" algn="ctr">
              <a:lnSpc>
                <a:spcPct val="115000"/>
              </a:lnSpc>
              <a:spcBef>
                <a:spcPts val="0"/>
              </a:spcBef>
              <a:spcAft>
                <a:spcPts val="600"/>
              </a:spcAft>
              <a:buNone/>
            </a:pPr>
            <a:r>
              <a:rPr b="1" lang="pl" sz="2000"/>
              <a:t>CREDO DETECTOR MOBILE APP</a:t>
            </a:r>
            <a:endParaRPr sz="2000"/>
          </a:p>
        </p:txBody>
      </p:sp>
      <p:pic>
        <p:nvPicPr>
          <p:cNvPr id="154" name="Google Shape;154;p21"/>
          <p:cNvPicPr preferRelativeResize="0"/>
          <p:nvPr/>
        </p:nvPicPr>
        <p:blipFill rotWithShape="1">
          <a:blip r:embed="rId4">
            <a:alphaModFix/>
          </a:blip>
          <a:srcRect b="3840" l="24709" r="30960" t="54100"/>
          <a:stretch/>
        </p:blipFill>
        <p:spPr>
          <a:xfrm>
            <a:off x="704525" y="1335775"/>
            <a:ext cx="3526474" cy="2821651"/>
          </a:xfrm>
          <a:prstGeom prst="rect">
            <a:avLst/>
          </a:prstGeom>
          <a:noFill/>
          <a:ln>
            <a:noFill/>
          </a:ln>
        </p:spPr>
      </p:pic>
      <p:pic>
        <p:nvPicPr>
          <p:cNvPr id="155" name="Google Shape;155;p21"/>
          <p:cNvPicPr preferRelativeResize="0"/>
          <p:nvPr/>
        </p:nvPicPr>
        <p:blipFill rotWithShape="1">
          <a:blip r:embed="rId5">
            <a:alphaModFix/>
          </a:blip>
          <a:srcRect b="0" l="34284" r="0" t="38736"/>
          <a:stretch/>
        </p:blipFill>
        <p:spPr>
          <a:xfrm>
            <a:off x="5160475" y="1235825"/>
            <a:ext cx="2858450" cy="2852099"/>
          </a:xfrm>
          <a:prstGeom prst="rect">
            <a:avLst/>
          </a:prstGeom>
          <a:noFill/>
          <a:ln>
            <a:noFill/>
          </a:ln>
        </p:spPr>
      </p:pic>
      <p:sp>
        <p:nvSpPr>
          <p:cNvPr id="156" name="Google Shape;156;p21"/>
          <p:cNvSpPr txBox="1"/>
          <p:nvPr/>
        </p:nvSpPr>
        <p:spPr>
          <a:xfrm>
            <a:off x="464100" y="4157425"/>
            <a:ext cx="37365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l" sz="1100">
                <a:solidFill>
                  <a:schemeClr val="dk1"/>
                </a:solidFill>
              </a:rPr>
              <a:t>M. Niedźwiedzki, </a:t>
            </a:r>
            <a:endParaRPr sz="1100">
              <a:solidFill>
                <a:schemeClr val="dk1"/>
              </a:solidFill>
            </a:endParaRPr>
          </a:p>
          <a:p>
            <a:pPr indent="0" lvl="0" marL="0" rtl="0" algn="ctr">
              <a:spcBef>
                <a:spcPts val="0"/>
              </a:spcBef>
              <a:spcAft>
                <a:spcPts val="0"/>
              </a:spcAft>
              <a:buNone/>
            </a:pPr>
            <a:r>
              <a:rPr lang="pl" sz="1100">
                <a:solidFill>
                  <a:schemeClr val="dk1"/>
                </a:solidFill>
              </a:rPr>
              <a:t>Cracow Univ. Tech.</a:t>
            </a:r>
            <a:endParaRPr sz="1100">
              <a:solidFill>
                <a:schemeClr val="dk1"/>
              </a:solidFill>
            </a:endParaRPr>
          </a:p>
        </p:txBody>
      </p:sp>
      <p:sp>
        <p:nvSpPr>
          <p:cNvPr id="157" name="Google Shape;157;p21"/>
          <p:cNvSpPr txBox="1"/>
          <p:nvPr/>
        </p:nvSpPr>
        <p:spPr>
          <a:xfrm>
            <a:off x="5415125" y="4568875"/>
            <a:ext cx="3477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100"/>
          </a:p>
        </p:txBody>
      </p:sp>
      <p:pic>
        <p:nvPicPr>
          <p:cNvPr id="158" name="Google Shape;158;p21"/>
          <p:cNvPicPr preferRelativeResize="0"/>
          <p:nvPr/>
        </p:nvPicPr>
        <p:blipFill rotWithShape="1">
          <a:blip r:embed="rId6">
            <a:alphaModFix/>
          </a:blip>
          <a:srcRect b="15233" l="16974" r="19830" t="11704"/>
          <a:stretch/>
        </p:blipFill>
        <p:spPr>
          <a:xfrm>
            <a:off x="942525" y="4157425"/>
            <a:ext cx="772173" cy="724851"/>
          </a:xfrm>
          <a:prstGeom prst="rect">
            <a:avLst/>
          </a:prstGeom>
          <a:noFill/>
          <a:ln>
            <a:noFill/>
          </a:ln>
        </p:spPr>
      </p:pic>
      <p:sp>
        <p:nvSpPr>
          <p:cNvPr id="159" name="Google Shape;159;p21"/>
          <p:cNvSpPr txBox="1"/>
          <p:nvPr/>
        </p:nvSpPr>
        <p:spPr>
          <a:xfrm>
            <a:off x="5415125" y="42366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chemeClr val="dk1"/>
              </a:solidFill>
              <a:latin typeface="Georgia"/>
              <a:ea typeface="Georgia"/>
              <a:cs typeface="Georgia"/>
              <a:sym typeface="Georgia"/>
            </a:endParaRPr>
          </a:p>
        </p:txBody>
      </p:sp>
      <p:sp>
        <p:nvSpPr>
          <p:cNvPr id="160" name="Google Shape;160;p21"/>
          <p:cNvSpPr txBox="1"/>
          <p:nvPr/>
        </p:nvSpPr>
        <p:spPr>
          <a:xfrm>
            <a:off x="5330050" y="4157425"/>
            <a:ext cx="37365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l" sz="1100">
                <a:solidFill>
                  <a:schemeClr val="dk1"/>
                </a:solidFill>
              </a:rPr>
              <a:t>T. Andersen </a:t>
            </a:r>
            <a:endParaRPr sz="1100">
              <a:solidFill>
                <a:schemeClr val="dk1"/>
              </a:solidFill>
            </a:endParaRPr>
          </a:p>
          <a:p>
            <a:pPr indent="0" lvl="0" marL="0" rtl="0" algn="ctr">
              <a:spcBef>
                <a:spcPts val="0"/>
              </a:spcBef>
              <a:spcAft>
                <a:spcPts val="0"/>
              </a:spcAft>
              <a:buNone/>
            </a:pPr>
            <a:r>
              <a:rPr lang="pl" sz="1100">
                <a:solidFill>
                  <a:schemeClr val="dk1"/>
                </a:solidFill>
              </a:rPr>
              <a:t>NSCIR, Canada </a:t>
            </a:r>
            <a:endParaRPr sz="1100">
              <a:solidFill>
                <a:schemeClr val="dk1"/>
              </a:solidFill>
            </a:endParaRPr>
          </a:p>
          <a:p>
            <a:pPr indent="0" lvl="0" marL="0" rtl="0" algn="ctr">
              <a:spcBef>
                <a:spcPts val="0"/>
              </a:spcBef>
              <a:spcAft>
                <a:spcPts val="0"/>
              </a:spcAft>
              <a:buNone/>
            </a:pPr>
            <a:r>
              <a:rPr lang="pl" sz="1100">
                <a:solidFill>
                  <a:schemeClr val="dk1"/>
                </a:solidFill>
              </a:rPr>
              <a:t>&amp; </a:t>
            </a:r>
            <a:endParaRPr sz="1100">
              <a:solidFill>
                <a:schemeClr val="dk1"/>
              </a:solidFill>
            </a:endParaRPr>
          </a:p>
          <a:p>
            <a:pPr indent="0" lvl="0" marL="0" rtl="0" algn="ctr">
              <a:spcBef>
                <a:spcPts val="0"/>
              </a:spcBef>
              <a:spcAft>
                <a:spcPts val="0"/>
              </a:spcAft>
              <a:buNone/>
            </a:pPr>
            <a:r>
              <a:rPr lang="pl" sz="1100">
                <a:solidFill>
                  <a:schemeClr val="dk1"/>
                </a:solidFill>
              </a:rPr>
              <a:t>Michał Frontczak, </a:t>
            </a:r>
            <a:endParaRPr sz="1100">
              <a:solidFill>
                <a:schemeClr val="dk1"/>
              </a:solidFill>
            </a:endParaRPr>
          </a:p>
          <a:p>
            <a:pPr indent="0" lvl="0" marL="0" rtl="0" algn="ctr">
              <a:spcBef>
                <a:spcPts val="0"/>
              </a:spcBef>
              <a:spcAft>
                <a:spcPts val="0"/>
              </a:spcAft>
              <a:buNone/>
            </a:pPr>
            <a:r>
              <a:rPr lang="pl" sz="1100">
                <a:solidFill>
                  <a:schemeClr val="dk1"/>
                </a:solidFill>
              </a:rPr>
              <a:t>Univ. of the National Education Commission</a:t>
            </a:r>
            <a:endParaRPr sz="1100">
              <a:solidFill>
                <a:schemeClr val="dk1"/>
              </a:solidFill>
            </a:endParaRPr>
          </a:p>
        </p:txBody>
      </p:sp>
      <p:pic>
        <p:nvPicPr>
          <p:cNvPr id="161" name="Google Shape;161;p21"/>
          <p:cNvPicPr preferRelativeResize="0"/>
          <p:nvPr/>
        </p:nvPicPr>
        <p:blipFill>
          <a:blip r:embed="rId7">
            <a:alphaModFix/>
          </a:blip>
          <a:stretch>
            <a:fillRect/>
          </a:stretch>
        </p:blipFill>
        <p:spPr>
          <a:xfrm>
            <a:off x="5160463" y="4157424"/>
            <a:ext cx="1344134" cy="756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