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336" r:id="rId2"/>
    <p:sldId id="379" r:id="rId3"/>
    <p:sldId id="378" r:id="rId4"/>
    <p:sldId id="353" r:id="rId5"/>
    <p:sldId id="358" r:id="rId6"/>
    <p:sldId id="374" r:id="rId7"/>
    <p:sldId id="263" r:id="rId8"/>
    <p:sldId id="377" r:id="rId9"/>
    <p:sldId id="369" r:id="rId10"/>
    <p:sldId id="355" r:id="rId11"/>
    <p:sldId id="297" r:id="rId12"/>
    <p:sldId id="356" r:id="rId13"/>
    <p:sldId id="370" r:id="rId14"/>
    <p:sldId id="357" r:id="rId15"/>
    <p:sldId id="352" r:id="rId16"/>
    <p:sldId id="350" r:id="rId17"/>
    <p:sldId id="361" r:id="rId18"/>
    <p:sldId id="368" r:id="rId19"/>
    <p:sldId id="371" r:id="rId20"/>
    <p:sldId id="372" r:id="rId21"/>
    <p:sldId id="373" r:id="rId22"/>
    <p:sldId id="380" r:id="rId23"/>
    <p:sldId id="354" r:id="rId24"/>
    <p:sldId id="264" r:id="rId25"/>
    <p:sldId id="36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93"/>
    <p:restoredTop sz="96327"/>
  </p:normalViewPr>
  <p:slideViewPr>
    <p:cSldViewPr snapToGrid="0" snapToObjects="1">
      <p:cViewPr varScale="1">
        <p:scale>
          <a:sx n="128" d="100"/>
          <a:sy n="128" d="100"/>
        </p:scale>
        <p:origin x="10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8DE53C-B518-4E8A-BF10-8E3DDB889E8A}" type="doc">
      <dgm:prSet loTypeId="urn:microsoft.com/office/officeart/2016/7/layout/VerticalHollowActionList" loCatId="List" qsTypeId="urn:microsoft.com/office/officeart/2005/8/quickstyle/simple1" qsCatId="simple" csTypeId="urn:microsoft.com/office/officeart/2005/8/colors/accent1_2" csCatId="accent1"/>
      <dgm:spPr/>
      <dgm:t>
        <a:bodyPr/>
        <a:lstStyle/>
        <a:p>
          <a:endParaRPr lang="en-US"/>
        </a:p>
      </dgm:t>
    </dgm:pt>
    <dgm:pt modelId="{E29970D1-CE07-467E-91E5-983AB2CCC697}">
      <dgm:prSet/>
      <dgm:spPr/>
      <dgm:t>
        <a:bodyPr/>
        <a:lstStyle/>
        <a:p>
          <a:r>
            <a:rPr lang="en-US" b="1" dirty="0">
              <a:latin typeface="Century" panose="02040604050505020304" pitchFamily="18" charset="0"/>
            </a:rPr>
            <a:t>Teach</a:t>
          </a:r>
        </a:p>
      </dgm:t>
    </dgm:pt>
    <dgm:pt modelId="{36BE2082-C772-473C-88DD-B77A343255A9}" type="parTrans" cxnId="{F84949DE-0715-48D8-8166-87E80ED277D7}">
      <dgm:prSet/>
      <dgm:spPr/>
      <dgm:t>
        <a:bodyPr/>
        <a:lstStyle/>
        <a:p>
          <a:endParaRPr lang="en-US">
            <a:latin typeface="Century" panose="02040604050505020304" pitchFamily="18" charset="0"/>
          </a:endParaRPr>
        </a:p>
      </dgm:t>
    </dgm:pt>
    <dgm:pt modelId="{9DD7B75F-D6F4-4911-82C5-549093F4E64E}" type="sibTrans" cxnId="{F84949DE-0715-48D8-8166-87E80ED277D7}">
      <dgm:prSet/>
      <dgm:spPr/>
      <dgm:t>
        <a:bodyPr/>
        <a:lstStyle/>
        <a:p>
          <a:endParaRPr lang="en-US">
            <a:latin typeface="Century" panose="02040604050505020304" pitchFamily="18" charset="0"/>
          </a:endParaRPr>
        </a:p>
      </dgm:t>
    </dgm:pt>
    <dgm:pt modelId="{6F8B5F71-336A-4A9B-8684-248CB800EBDD}">
      <dgm:prSet custT="1"/>
      <dgm:spPr/>
      <dgm:t>
        <a:bodyPr/>
        <a:lstStyle/>
        <a:p>
          <a:r>
            <a:rPr lang="en-US" sz="2400">
              <a:latin typeface="Century" panose="02040604050505020304" pitchFamily="18" charset="0"/>
            </a:rPr>
            <a:t>Teach soldering and circuitry skills</a:t>
          </a:r>
        </a:p>
      </dgm:t>
    </dgm:pt>
    <dgm:pt modelId="{05C8DF7D-3048-4F2A-BA6B-3E33CF49E319}" type="parTrans" cxnId="{6F6A1FA2-18C6-478D-BBA9-C48BC2A12F4E}">
      <dgm:prSet/>
      <dgm:spPr/>
      <dgm:t>
        <a:bodyPr/>
        <a:lstStyle/>
        <a:p>
          <a:endParaRPr lang="en-US">
            <a:latin typeface="Century" panose="02040604050505020304" pitchFamily="18" charset="0"/>
          </a:endParaRPr>
        </a:p>
      </dgm:t>
    </dgm:pt>
    <dgm:pt modelId="{1331B8C9-544B-4207-A265-8EFB1DD3F97E}" type="sibTrans" cxnId="{6F6A1FA2-18C6-478D-BBA9-C48BC2A12F4E}">
      <dgm:prSet/>
      <dgm:spPr/>
      <dgm:t>
        <a:bodyPr/>
        <a:lstStyle/>
        <a:p>
          <a:endParaRPr lang="en-US">
            <a:latin typeface="Century" panose="02040604050505020304" pitchFamily="18" charset="0"/>
          </a:endParaRPr>
        </a:p>
      </dgm:t>
    </dgm:pt>
    <dgm:pt modelId="{5BD3E282-E482-424C-9095-0808ACB61E79}">
      <dgm:prSet/>
      <dgm:spPr/>
      <dgm:t>
        <a:bodyPr/>
        <a:lstStyle/>
        <a:p>
          <a:r>
            <a:rPr lang="en-US" b="1" dirty="0">
              <a:latin typeface="Century" panose="02040604050505020304" pitchFamily="18" charset="0"/>
            </a:rPr>
            <a:t>Build</a:t>
          </a:r>
        </a:p>
      </dgm:t>
    </dgm:pt>
    <dgm:pt modelId="{35E728DB-23A4-4104-BA9C-3435D9101D81}" type="parTrans" cxnId="{B47934EA-2586-4D35-8F8E-57DC1F343864}">
      <dgm:prSet/>
      <dgm:spPr/>
      <dgm:t>
        <a:bodyPr/>
        <a:lstStyle/>
        <a:p>
          <a:endParaRPr lang="en-US">
            <a:latin typeface="Century" panose="02040604050505020304" pitchFamily="18" charset="0"/>
          </a:endParaRPr>
        </a:p>
      </dgm:t>
    </dgm:pt>
    <dgm:pt modelId="{4D92E05E-2392-42D7-9772-A388F5AFB76E}" type="sibTrans" cxnId="{B47934EA-2586-4D35-8F8E-57DC1F343864}">
      <dgm:prSet/>
      <dgm:spPr/>
      <dgm:t>
        <a:bodyPr/>
        <a:lstStyle/>
        <a:p>
          <a:endParaRPr lang="en-US">
            <a:latin typeface="Century" panose="02040604050505020304" pitchFamily="18" charset="0"/>
          </a:endParaRPr>
        </a:p>
      </dgm:t>
    </dgm:pt>
    <dgm:pt modelId="{5F2D0B60-18AF-46E9-B833-C8A26A7EDC95}">
      <dgm:prSet custT="1"/>
      <dgm:spPr/>
      <dgm:t>
        <a:bodyPr/>
        <a:lstStyle/>
        <a:p>
          <a:r>
            <a:rPr lang="en-US" sz="2400">
              <a:latin typeface="Century" panose="02040604050505020304" pitchFamily="18" charset="0"/>
            </a:rPr>
            <a:t>Build devices to be donated</a:t>
          </a:r>
        </a:p>
      </dgm:t>
    </dgm:pt>
    <dgm:pt modelId="{561E4EC7-9239-4EBE-A23F-7B20DCA4504C}" type="parTrans" cxnId="{9E8D057C-98C7-424F-A60F-23934456A5B4}">
      <dgm:prSet/>
      <dgm:spPr/>
      <dgm:t>
        <a:bodyPr/>
        <a:lstStyle/>
        <a:p>
          <a:endParaRPr lang="en-US">
            <a:latin typeface="Century" panose="02040604050505020304" pitchFamily="18" charset="0"/>
          </a:endParaRPr>
        </a:p>
      </dgm:t>
    </dgm:pt>
    <dgm:pt modelId="{7E723DF7-D649-4902-BD6B-09F289A9BCF0}" type="sibTrans" cxnId="{9E8D057C-98C7-424F-A60F-23934456A5B4}">
      <dgm:prSet/>
      <dgm:spPr/>
      <dgm:t>
        <a:bodyPr/>
        <a:lstStyle/>
        <a:p>
          <a:endParaRPr lang="en-US">
            <a:latin typeface="Century" panose="02040604050505020304" pitchFamily="18" charset="0"/>
          </a:endParaRPr>
        </a:p>
      </dgm:t>
    </dgm:pt>
    <dgm:pt modelId="{578BDA55-C910-4698-8E2B-DC1A386C0283}">
      <dgm:prSet/>
      <dgm:spPr/>
      <dgm:t>
        <a:bodyPr/>
        <a:lstStyle/>
        <a:p>
          <a:r>
            <a:rPr lang="en-US" b="1" dirty="0">
              <a:latin typeface="Century" panose="02040604050505020304" pitchFamily="18" charset="0"/>
            </a:rPr>
            <a:t>Transfer</a:t>
          </a:r>
        </a:p>
      </dgm:t>
    </dgm:pt>
    <dgm:pt modelId="{EE98A4F2-9775-4692-8C3E-42ACE74F62D3}" type="parTrans" cxnId="{AC3827C7-1E9B-4553-9C64-63991A3373E1}">
      <dgm:prSet/>
      <dgm:spPr/>
      <dgm:t>
        <a:bodyPr/>
        <a:lstStyle/>
        <a:p>
          <a:endParaRPr lang="en-US">
            <a:latin typeface="Century" panose="02040604050505020304" pitchFamily="18" charset="0"/>
          </a:endParaRPr>
        </a:p>
      </dgm:t>
    </dgm:pt>
    <dgm:pt modelId="{1BE7F503-B82A-441B-9EB4-35C95CDEDC61}" type="sibTrans" cxnId="{AC3827C7-1E9B-4553-9C64-63991A3373E1}">
      <dgm:prSet/>
      <dgm:spPr/>
      <dgm:t>
        <a:bodyPr/>
        <a:lstStyle/>
        <a:p>
          <a:endParaRPr lang="en-US">
            <a:latin typeface="Century" panose="02040604050505020304" pitchFamily="18" charset="0"/>
          </a:endParaRPr>
        </a:p>
      </dgm:t>
    </dgm:pt>
    <dgm:pt modelId="{DEDE58E5-F763-4B58-9FB4-4B52A98463D8}">
      <dgm:prSet custT="1"/>
      <dgm:spPr/>
      <dgm:t>
        <a:bodyPr/>
        <a:lstStyle/>
        <a:p>
          <a:r>
            <a:rPr lang="en-US" sz="2400">
              <a:latin typeface="Century" panose="02040604050505020304" pitchFamily="18" charset="0"/>
            </a:rPr>
            <a:t>Transfer the knowledge</a:t>
          </a:r>
        </a:p>
      </dgm:t>
    </dgm:pt>
    <dgm:pt modelId="{42C7429E-1258-4419-8768-51BE2791DD34}" type="parTrans" cxnId="{72B65484-DC1F-4A44-964D-5C2B469EEED3}">
      <dgm:prSet/>
      <dgm:spPr/>
      <dgm:t>
        <a:bodyPr/>
        <a:lstStyle/>
        <a:p>
          <a:endParaRPr lang="en-US">
            <a:latin typeface="Century" panose="02040604050505020304" pitchFamily="18" charset="0"/>
          </a:endParaRPr>
        </a:p>
      </dgm:t>
    </dgm:pt>
    <dgm:pt modelId="{80DF7D35-01E3-41C6-AF99-1D875836762D}" type="sibTrans" cxnId="{72B65484-DC1F-4A44-964D-5C2B469EEED3}">
      <dgm:prSet/>
      <dgm:spPr/>
      <dgm:t>
        <a:bodyPr/>
        <a:lstStyle/>
        <a:p>
          <a:endParaRPr lang="en-US">
            <a:latin typeface="Century" panose="02040604050505020304" pitchFamily="18" charset="0"/>
          </a:endParaRPr>
        </a:p>
      </dgm:t>
    </dgm:pt>
    <dgm:pt modelId="{CC6D9F97-5F2D-B548-ADBB-04491A0962BD}" type="pres">
      <dgm:prSet presAssocID="{6D8DE53C-B518-4E8A-BF10-8E3DDB889E8A}" presName="Name0" presStyleCnt="0">
        <dgm:presLayoutVars>
          <dgm:dir/>
          <dgm:animLvl val="lvl"/>
          <dgm:resizeHandles val="exact"/>
        </dgm:presLayoutVars>
      </dgm:prSet>
      <dgm:spPr/>
    </dgm:pt>
    <dgm:pt modelId="{3B9E9AC0-66D5-2746-822E-67B3B190E287}" type="pres">
      <dgm:prSet presAssocID="{E29970D1-CE07-467E-91E5-983AB2CCC697}" presName="linNode" presStyleCnt="0"/>
      <dgm:spPr/>
    </dgm:pt>
    <dgm:pt modelId="{702C1283-A185-3E40-AA90-DDFF33F0697B}" type="pres">
      <dgm:prSet presAssocID="{E29970D1-CE07-467E-91E5-983AB2CCC697}" presName="parentText" presStyleLbl="solidFgAcc1" presStyleIdx="0" presStyleCnt="3">
        <dgm:presLayoutVars>
          <dgm:chMax val="1"/>
          <dgm:bulletEnabled/>
        </dgm:presLayoutVars>
      </dgm:prSet>
      <dgm:spPr/>
    </dgm:pt>
    <dgm:pt modelId="{00E9C5AC-A5DB-2A43-A153-F441616921DC}" type="pres">
      <dgm:prSet presAssocID="{E29970D1-CE07-467E-91E5-983AB2CCC697}" presName="descendantText" presStyleLbl="alignNode1" presStyleIdx="0" presStyleCnt="3">
        <dgm:presLayoutVars>
          <dgm:bulletEnabled/>
        </dgm:presLayoutVars>
      </dgm:prSet>
      <dgm:spPr/>
    </dgm:pt>
    <dgm:pt modelId="{10A4B651-B206-EF46-B852-0B8ABD11B202}" type="pres">
      <dgm:prSet presAssocID="{9DD7B75F-D6F4-4911-82C5-549093F4E64E}" presName="sp" presStyleCnt="0"/>
      <dgm:spPr/>
    </dgm:pt>
    <dgm:pt modelId="{2847A57E-FD0E-5740-A0AA-42D3497B53FB}" type="pres">
      <dgm:prSet presAssocID="{5BD3E282-E482-424C-9095-0808ACB61E79}" presName="linNode" presStyleCnt="0"/>
      <dgm:spPr/>
    </dgm:pt>
    <dgm:pt modelId="{E88024B5-7AA3-2642-BD1D-C57EBCC6A6F6}" type="pres">
      <dgm:prSet presAssocID="{5BD3E282-E482-424C-9095-0808ACB61E79}" presName="parentText" presStyleLbl="solidFgAcc1" presStyleIdx="1" presStyleCnt="3">
        <dgm:presLayoutVars>
          <dgm:chMax val="1"/>
          <dgm:bulletEnabled/>
        </dgm:presLayoutVars>
      </dgm:prSet>
      <dgm:spPr/>
    </dgm:pt>
    <dgm:pt modelId="{95CBE6E8-B85C-DB43-A316-4753BBA9F60C}" type="pres">
      <dgm:prSet presAssocID="{5BD3E282-E482-424C-9095-0808ACB61E79}" presName="descendantText" presStyleLbl="alignNode1" presStyleIdx="1" presStyleCnt="3">
        <dgm:presLayoutVars>
          <dgm:bulletEnabled/>
        </dgm:presLayoutVars>
      </dgm:prSet>
      <dgm:spPr/>
    </dgm:pt>
    <dgm:pt modelId="{E0606918-37D1-CE48-BD31-DC8C598367BF}" type="pres">
      <dgm:prSet presAssocID="{4D92E05E-2392-42D7-9772-A388F5AFB76E}" presName="sp" presStyleCnt="0"/>
      <dgm:spPr/>
    </dgm:pt>
    <dgm:pt modelId="{B2126969-1D3B-EF43-8FBD-245EDEBF0A9A}" type="pres">
      <dgm:prSet presAssocID="{578BDA55-C910-4698-8E2B-DC1A386C0283}" presName="linNode" presStyleCnt="0"/>
      <dgm:spPr/>
    </dgm:pt>
    <dgm:pt modelId="{DD0B5BA7-EC27-EB4A-89C4-7B0DD1E2D3DF}" type="pres">
      <dgm:prSet presAssocID="{578BDA55-C910-4698-8E2B-DC1A386C0283}" presName="parentText" presStyleLbl="solidFgAcc1" presStyleIdx="2" presStyleCnt="3">
        <dgm:presLayoutVars>
          <dgm:chMax val="1"/>
          <dgm:bulletEnabled/>
        </dgm:presLayoutVars>
      </dgm:prSet>
      <dgm:spPr/>
    </dgm:pt>
    <dgm:pt modelId="{7C0F8396-E4CA-9D42-8A33-2AD265DA1FD0}" type="pres">
      <dgm:prSet presAssocID="{578BDA55-C910-4698-8E2B-DC1A386C0283}" presName="descendantText" presStyleLbl="alignNode1" presStyleIdx="2" presStyleCnt="3">
        <dgm:presLayoutVars>
          <dgm:bulletEnabled/>
        </dgm:presLayoutVars>
      </dgm:prSet>
      <dgm:spPr/>
    </dgm:pt>
  </dgm:ptLst>
  <dgm:cxnLst>
    <dgm:cxn modelId="{A3CCD30E-EC0D-2240-AA33-22C031271CD1}" type="presOf" srcId="{5BD3E282-E482-424C-9095-0808ACB61E79}" destId="{E88024B5-7AA3-2642-BD1D-C57EBCC6A6F6}" srcOrd="0" destOrd="0" presId="urn:microsoft.com/office/officeart/2016/7/layout/VerticalHollowActionList"/>
    <dgm:cxn modelId="{A0AC1510-2DB7-7F46-A924-C5E40078638D}" type="presOf" srcId="{DEDE58E5-F763-4B58-9FB4-4B52A98463D8}" destId="{7C0F8396-E4CA-9D42-8A33-2AD265DA1FD0}" srcOrd="0" destOrd="0" presId="urn:microsoft.com/office/officeart/2016/7/layout/VerticalHollowActionList"/>
    <dgm:cxn modelId="{8237ED16-E9A4-AC4E-A159-1E9D0694D69E}" type="presOf" srcId="{5F2D0B60-18AF-46E9-B833-C8A26A7EDC95}" destId="{95CBE6E8-B85C-DB43-A316-4753BBA9F60C}" srcOrd="0" destOrd="0" presId="urn:microsoft.com/office/officeart/2016/7/layout/VerticalHollowActionList"/>
    <dgm:cxn modelId="{5CF3E11F-8B4C-A240-9FF9-727D1923F923}" type="presOf" srcId="{6F8B5F71-336A-4A9B-8684-248CB800EBDD}" destId="{00E9C5AC-A5DB-2A43-A153-F441616921DC}" srcOrd="0" destOrd="0" presId="urn:microsoft.com/office/officeart/2016/7/layout/VerticalHollowActionList"/>
    <dgm:cxn modelId="{60410D43-B236-1C41-9478-57B1DDDA0AB1}" type="presOf" srcId="{578BDA55-C910-4698-8E2B-DC1A386C0283}" destId="{DD0B5BA7-EC27-EB4A-89C4-7B0DD1E2D3DF}" srcOrd="0" destOrd="0" presId="urn:microsoft.com/office/officeart/2016/7/layout/VerticalHollowActionList"/>
    <dgm:cxn modelId="{C5E7544A-A35A-C842-BB3F-9281EC490A81}" type="presOf" srcId="{6D8DE53C-B518-4E8A-BF10-8E3DDB889E8A}" destId="{CC6D9F97-5F2D-B548-ADBB-04491A0962BD}" srcOrd="0" destOrd="0" presId="urn:microsoft.com/office/officeart/2016/7/layout/VerticalHollowActionList"/>
    <dgm:cxn modelId="{65021C75-71B8-7747-BE12-1D6004123F37}" type="presOf" srcId="{E29970D1-CE07-467E-91E5-983AB2CCC697}" destId="{702C1283-A185-3E40-AA90-DDFF33F0697B}" srcOrd="0" destOrd="0" presId="urn:microsoft.com/office/officeart/2016/7/layout/VerticalHollowActionList"/>
    <dgm:cxn modelId="{9E8D057C-98C7-424F-A60F-23934456A5B4}" srcId="{5BD3E282-E482-424C-9095-0808ACB61E79}" destId="{5F2D0B60-18AF-46E9-B833-C8A26A7EDC95}" srcOrd="0" destOrd="0" parTransId="{561E4EC7-9239-4EBE-A23F-7B20DCA4504C}" sibTransId="{7E723DF7-D649-4902-BD6B-09F289A9BCF0}"/>
    <dgm:cxn modelId="{72B65484-DC1F-4A44-964D-5C2B469EEED3}" srcId="{578BDA55-C910-4698-8E2B-DC1A386C0283}" destId="{DEDE58E5-F763-4B58-9FB4-4B52A98463D8}" srcOrd="0" destOrd="0" parTransId="{42C7429E-1258-4419-8768-51BE2791DD34}" sibTransId="{80DF7D35-01E3-41C6-AF99-1D875836762D}"/>
    <dgm:cxn modelId="{6F6A1FA2-18C6-478D-BBA9-C48BC2A12F4E}" srcId="{E29970D1-CE07-467E-91E5-983AB2CCC697}" destId="{6F8B5F71-336A-4A9B-8684-248CB800EBDD}" srcOrd="0" destOrd="0" parTransId="{05C8DF7D-3048-4F2A-BA6B-3E33CF49E319}" sibTransId="{1331B8C9-544B-4207-A265-8EFB1DD3F97E}"/>
    <dgm:cxn modelId="{AC3827C7-1E9B-4553-9C64-63991A3373E1}" srcId="{6D8DE53C-B518-4E8A-BF10-8E3DDB889E8A}" destId="{578BDA55-C910-4698-8E2B-DC1A386C0283}" srcOrd="2" destOrd="0" parTransId="{EE98A4F2-9775-4692-8C3E-42ACE74F62D3}" sibTransId="{1BE7F503-B82A-441B-9EB4-35C95CDEDC61}"/>
    <dgm:cxn modelId="{F84949DE-0715-48D8-8166-87E80ED277D7}" srcId="{6D8DE53C-B518-4E8A-BF10-8E3DDB889E8A}" destId="{E29970D1-CE07-467E-91E5-983AB2CCC697}" srcOrd="0" destOrd="0" parTransId="{36BE2082-C772-473C-88DD-B77A343255A9}" sibTransId="{9DD7B75F-D6F4-4911-82C5-549093F4E64E}"/>
    <dgm:cxn modelId="{B47934EA-2586-4D35-8F8E-57DC1F343864}" srcId="{6D8DE53C-B518-4E8A-BF10-8E3DDB889E8A}" destId="{5BD3E282-E482-424C-9095-0808ACB61E79}" srcOrd="1" destOrd="0" parTransId="{35E728DB-23A4-4104-BA9C-3435D9101D81}" sibTransId="{4D92E05E-2392-42D7-9772-A388F5AFB76E}"/>
    <dgm:cxn modelId="{73714FB9-EBC3-8240-AD23-F5A0639FAA1E}" type="presParOf" srcId="{CC6D9F97-5F2D-B548-ADBB-04491A0962BD}" destId="{3B9E9AC0-66D5-2746-822E-67B3B190E287}" srcOrd="0" destOrd="0" presId="urn:microsoft.com/office/officeart/2016/7/layout/VerticalHollowActionList"/>
    <dgm:cxn modelId="{525D7122-DB1E-B841-8DA4-5BDEAA7E28F0}" type="presParOf" srcId="{3B9E9AC0-66D5-2746-822E-67B3B190E287}" destId="{702C1283-A185-3E40-AA90-DDFF33F0697B}" srcOrd="0" destOrd="0" presId="urn:microsoft.com/office/officeart/2016/7/layout/VerticalHollowActionList"/>
    <dgm:cxn modelId="{1BC96FE4-3EC7-7141-B0AE-D3D4C7FFE70E}" type="presParOf" srcId="{3B9E9AC0-66D5-2746-822E-67B3B190E287}" destId="{00E9C5AC-A5DB-2A43-A153-F441616921DC}" srcOrd="1" destOrd="0" presId="urn:microsoft.com/office/officeart/2016/7/layout/VerticalHollowActionList"/>
    <dgm:cxn modelId="{924EA5AA-CDC0-BA41-8A82-AB4743B6AAC6}" type="presParOf" srcId="{CC6D9F97-5F2D-B548-ADBB-04491A0962BD}" destId="{10A4B651-B206-EF46-B852-0B8ABD11B202}" srcOrd="1" destOrd="0" presId="urn:microsoft.com/office/officeart/2016/7/layout/VerticalHollowActionList"/>
    <dgm:cxn modelId="{7AA3998B-96C3-9D4F-B522-EC4FC00D89F2}" type="presParOf" srcId="{CC6D9F97-5F2D-B548-ADBB-04491A0962BD}" destId="{2847A57E-FD0E-5740-A0AA-42D3497B53FB}" srcOrd="2" destOrd="0" presId="urn:microsoft.com/office/officeart/2016/7/layout/VerticalHollowActionList"/>
    <dgm:cxn modelId="{486D06A5-BAAC-ED44-9B99-CAB2C174EFCA}" type="presParOf" srcId="{2847A57E-FD0E-5740-A0AA-42D3497B53FB}" destId="{E88024B5-7AA3-2642-BD1D-C57EBCC6A6F6}" srcOrd="0" destOrd="0" presId="urn:microsoft.com/office/officeart/2016/7/layout/VerticalHollowActionList"/>
    <dgm:cxn modelId="{15EDF6DA-53D1-5346-96DF-30D9695F6CAD}" type="presParOf" srcId="{2847A57E-FD0E-5740-A0AA-42D3497B53FB}" destId="{95CBE6E8-B85C-DB43-A316-4753BBA9F60C}" srcOrd="1" destOrd="0" presId="urn:microsoft.com/office/officeart/2016/7/layout/VerticalHollowActionList"/>
    <dgm:cxn modelId="{B447AD19-AC36-2A48-B0CB-74C907AE3A4D}" type="presParOf" srcId="{CC6D9F97-5F2D-B548-ADBB-04491A0962BD}" destId="{E0606918-37D1-CE48-BD31-DC8C598367BF}" srcOrd="3" destOrd="0" presId="urn:microsoft.com/office/officeart/2016/7/layout/VerticalHollowActionList"/>
    <dgm:cxn modelId="{C25D7B67-6030-5C4E-A8BF-9E5622AB8305}" type="presParOf" srcId="{CC6D9F97-5F2D-B548-ADBB-04491A0962BD}" destId="{B2126969-1D3B-EF43-8FBD-245EDEBF0A9A}" srcOrd="4" destOrd="0" presId="urn:microsoft.com/office/officeart/2016/7/layout/VerticalHollowActionList"/>
    <dgm:cxn modelId="{DD123764-607C-B541-8249-3BF7D7F0EC59}" type="presParOf" srcId="{B2126969-1D3B-EF43-8FBD-245EDEBF0A9A}" destId="{DD0B5BA7-EC27-EB4A-89C4-7B0DD1E2D3DF}" srcOrd="0" destOrd="0" presId="urn:microsoft.com/office/officeart/2016/7/layout/VerticalHollowActionList"/>
    <dgm:cxn modelId="{D18A2B3F-677A-0E45-AEC9-03A11E35B280}" type="presParOf" srcId="{B2126969-1D3B-EF43-8FBD-245EDEBF0A9A}" destId="{7C0F8396-E4CA-9D42-8A33-2AD265DA1FD0}"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9C5AC-A5DB-2A43-A153-F441616921DC}">
      <dsp:nvSpPr>
        <dsp:cNvPr id="0" name=""/>
        <dsp:cNvSpPr/>
      </dsp:nvSpPr>
      <dsp:spPr>
        <a:xfrm>
          <a:off x="1266026" y="952"/>
          <a:ext cx="5064104" cy="9759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258" tIns="247901" rIns="98258" bIns="247901" numCol="1" spcCol="1270" anchor="ctr" anchorCtr="0">
          <a:noAutofit/>
        </a:bodyPr>
        <a:lstStyle/>
        <a:p>
          <a:pPr marL="0" lvl="0" indent="0" algn="l" defTabSz="1066800">
            <a:lnSpc>
              <a:spcPct val="90000"/>
            </a:lnSpc>
            <a:spcBef>
              <a:spcPct val="0"/>
            </a:spcBef>
            <a:spcAft>
              <a:spcPct val="35000"/>
            </a:spcAft>
            <a:buNone/>
          </a:pPr>
          <a:r>
            <a:rPr lang="en-US" sz="2400" kern="1200">
              <a:latin typeface="Century" panose="02040604050505020304" pitchFamily="18" charset="0"/>
            </a:rPr>
            <a:t>Teach soldering and circuitry skills</a:t>
          </a:r>
        </a:p>
      </dsp:txBody>
      <dsp:txXfrm>
        <a:off x="1266026" y="952"/>
        <a:ext cx="5064104" cy="975988"/>
      </dsp:txXfrm>
    </dsp:sp>
    <dsp:sp modelId="{702C1283-A185-3E40-AA90-DDFF33F0697B}">
      <dsp:nvSpPr>
        <dsp:cNvPr id="0" name=""/>
        <dsp:cNvSpPr/>
      </dsp:nvSpPr>
      <dsp:spPr>
        <a:xfrm>
          <a:off x="0" y="952"/>
          <a:ext cx="1266026" cy="97598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994" tIns="96406" rIns="66994" bIns="96406"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Century" panose="02040604050505020304" pitchFamily="18" charset="0"/>
            </a:rPr>
            <a:t>Teach</a:t>
          </a:r>
        </a:p>
      </dsp:txBody>
      <dsp:txXfrm>
        <a:off x="0" y="952"/>
        <a:ext cx="1266026" cy="975988"/>
      </dsp:txXfrm>
    </dsp:sp>
    <dsp:sp modelId="{95CBE6E8-B85C-DB43-A316-4753BBA9F60C}">
      <dsp:nvSpPr>
        <dsp:cNvPr id="0" name=""/>
        <dsp:cNvSpPr/>
      </dsp:nvSpPr>
      <dsp:spPr>
        <a:xfrm>
          <a:off x="1266026" y="1035499"/>
          <a:ext cx="5064104" cy="9759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258" tIns="247901" rIns="98258" bIns="247901" numCol="1" spcCol="1270" anchor="ctr" anchorCtr="0">
          <a:noAutofit/>
        </a:bodyPr>
        <a:lstStyle/>
        <a:p>
          <a:pPr marL="0" lvl="0" indent="0" algn="l" defTabSz="1066800">
            <a:lnSpc>
              <a:spcPct val="90000"/>
            </a:lnSpc>
            <a:spcBef>
              <a:spcPct val="0"/>
            </a:spcBef>
            <a:spcAft>
              <a:spcPct val="35000"/>
            </a:spcAft>
            <a:buNone/>
          </a:pPr>
          <a:r>
            <a:rPr lang="en-US" sz="2400" kern="1200">
              <a:latin typeface="Century" panose="02040604050505020304" pitchFamily="18" charset="0"/>
            </a:rPr>
            <a:t>Build devices to be donated</a:t>
          </a:r>
        </a:p>
      </dsp:txBody>
      <dsp:txXfrm>
        <a:off x="1266026" y="1035499"/>
        <a:ext cx="5064104" cy="975988"/>
      </dsp:txXfrm>
    </dsp:sp>
    <dsp:sp modelId="{E88024B5-7AA3-2642-BD1D-C57EBCC6A6F6}">
      <dsp:nvSpPr>
        <dsp:cNvPr id="0" name=""/>
        <dsp:cNvSpPr/>
      </dsp:nvSpPr>
      <dsp:spPr>
        <a:xfrm>
          <a:off x="0" y="1035499"/>
          <a:ext cx="1266026" cy="97598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994" tIns="96406" rIns="66994" bIns="96406"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Century" panose="02040604050505020304" pitchFamily="18" charset="0"/>
            </a:rPr>
            <a:t>Build</a:t>
          </a:r>
        </a:p>
      </dsp:txBody>
      <dsp:txXfrm>
        <a:off x="0" y="1035499"/>
        <a:ext cx="1266026" cy="975988"/>
      </dsp:txXfrm>
    </dsp:sp>
    <dsp:sp modelId="{7C0F8396-E4CA-9D42-8A33-2AD265DA1FD0}">
      <dsp:nvSpPr>
        <dsp:cNvPr id="0" name=""/>
        <dsp:cNvSpPr/>
      </dsp:nvSpPr>
      <dsp:spPr>
        <a:xfrm>
          <a:off x="1266026" y="2070047"/>
          <a:ext cx="5064104" cy="9759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258" tIns="247901" rIns="98258" bIns="247901" numCol="1" spcCol="1270" anchor="ctr" anchorCtr="0">
          <a:noAutofit/>
        </a:bodyPr>
        <a:lstStyle/>
        <a:p>
          <a:pPr marL="0" lvl="0" indent="0" algn="l" defTabSz="1066800">
            <a:lnSpc>
              <a:spcPct val="90000"/>
            </a:lnSpc>
            <a:spcBef>
              <a:spcPct val="0"/>
            </a:spcBef>
            <a:spcAft>
              <a:spcPct val="35000"/>
            </a:spcAft>
            <a:buNone/>
          </a:pPr>
          <a:r>
            <a:rPr lang="en-US" sz="2400" kern="1200">
              <a:latin typeface="Century" panose="02040604050505020304" pitchFamily="18" charset="0"/>
            </a:rPr>
            <a:t>Transfer the knowledge</a:t>
          </a:r>
        </a:p>
      </dsp:txBody>
      <dsp:txXfrm>
        <a:off x="1266026" y="2070047"/>
        <a:ext cx="5064104" cy="975988"/>
      </dsp:txXfrm>
    </dsp:sp>
    <dsp:sp modelId="{DD0B5BA7-EC27-EB4A-89C4-7B0DD1E2D3DF}">
      <dsp:nvSpPr>
        <dsp:cNvPr id="0" name=""/>
        <dsp:cNvSpPr/>
      </dsp:nvSpPr>
      <dsp:spPr>
        <a:xfrm>
          <a:off x="0" y="2070047"/>
          <a:ext cx="1266026" cy="97598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994" tIns="96406" rIns="66994" bIns="96406"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Century" panose="02040604050505020304" pitchFamily="18" charset="0"/>
            </a:rPr>
            <a:t>Transfer</a:t>
          </a:r>
        </a:p>
      </dsp:txBody>
      <dsp:txXfrm>
        <a:off x="0" y="2070047"/>
        <a:ext cx="1266026" cy="97598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D9A757-D08D-3940-82E5-54A01C89EEC4}" type="datetimeFigureOut">
              <a:rPr lang="en-US" smtClean="0"/>
              <a:t>1/14/24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0AA050-D551-004B-AAE8-CFF84DC8FA16}" type="slidenum">
              <a:rPr lang="en-US" smtClean="0"/>
              <a:t>‹#›</a:t>
            </a:fld>
            <a:endParaRPr lang="en-US"/>
          </a:p>
        </p:txBody>
      </p:sp>
    </p:spTree>
    <p:extLst>
      <p:ext uri="{BB962C8B-B14F-4D97-AF65-F5344CB8AC3E}">
        <p14:creationId xmlns:p14="http://schemas.microsoft.com/office/powerpoint/2010/main" val="3850525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Center for Astrophysics | Harvard &amp; Smithsonian</a:t>
            </a:r>
          </a:p>
        </p:txBody>
      </p:sp>
      <p:sp>
        <p:nvSpPr>
          <p:cNvPr id="5" name="Slide Number Placeholder 4"/>
          <p:cNvSpPr>
            <a:spLocks noGrp="1"/>
          </p:cNvSpPr>
          <p:nvPr>
            <p:ph type="sldNum" sz="quarter" idx="5"/>
          </p:nvPr>
        </p:nvSpPr>
        <p:spPr/>
        <p:txBody>
          <a:bodyPr/>
          <a:lstStyle/>
          <a:p>
            <a:fld id="{ABDA70D6-5FEC-E241-9326-F6B89790ECC4}" type="slidenum">
              <a:rPr lang="en-US" smtClean="0"/>
              <a:pPr/>
              <a:t>1</a:t>
            </a:fld>
            <a:endParaRPr lang="en-US"/>
          </a:p>
        </p:txBody>
      </p:sp>
    </p:spTree>
    <p:extLst>
      <p:ext uri="{BB962C8B-B14F-4D97-AF65-F5344CB8AC3E}">
        <p14:creationId xmlns:p14="http://schemas.microsoft.com/office/powerpoint/2010/main" val="2086577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than two years away!</a:t>
            </a:r>
          </a:p>
        </p:txBody>
      </p:sp>
      <p:sp>
        <p:nvSpPr>
          <p:cNvPr id="4" name="Slide Number Placeholder 3"/>
          <p:cNvSpPr>
            <a:spLocks noGrp="1"/>
          </p:cNvSpPr>
          <p:nvPr>
            <p:ph type="sldNum" sz="quarter" idx="5"/>
          </p:nvPr>
        </p:nvSpPr>
        <p:spPr/>
        <p:txBody>
          <a:bodyPr/>
          <a:lstStyle/>
          <a:p>
            <a:fld id="{C7D22371-1AAA-4C22-8550-5D9245FBF8B7}" type="slidenum">
              <a:rPr lang="en-US" smtClean="0"/>
              <a:t>12</a:t>
            </a:fld>
            <a:endParaRPr lang="en-US"/>
          </a:p>
        </p:txBody>
      </p:sp>
    </p:spTree>
    <p:extLst>
      <p:ext uri="{BB962C8B-B14F-4D97-AF65-F5344CB8AC3E}">
        <p14:creationId xmlns:p14="http://schemas.microsoft.com/office/powerpoint/2010/main" val="1159880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E653-5FFC-F741-BFC1-28B4BA13DC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96208E-DF8C-8044-B951-64E5AC4E09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ED56D2-CCFE-3B42-A67A-E1EE589701D9}"/>
              </a:ext>
            </a:extLst>
          </p:cNvPr>
          <p:cNvSpPr>
            <a:spLocks noGrp="1"/>
          </p:cNvSpPr>
          <p:nvPr>
            <p:ph type="dt" sz="half" idx="10"/>
          </p:nvPr>
        </p:nvSpPr>
        <p:spPr/>
        <p:txBody>
          <a:bodyPr/>
          <a:lstStyle/>
          <a:p>
            <a:fld id="{7051804E-B7C0-5C47-9CC6-E2C74A69D296}" type="datetimeFigureOut">
              <a:rPr lang="en-US" smtClean="0"/>
              <a:t>1/14/24</a:t>
            </a:fld>
            <a:endParaRPr lang="en-US"/>
          </a:p>
        </p:txBody>
      </p:sp>
      <p:sp>
        <p:nvSpPr>
          <p:cNvPr id="5" name="Footer Placeholder 4">
            <a:extLst>
              <a:ext uri="{FF2B5EF4-FFF2-40B4-BE49-F238E27FC236}">
                <a16:creationId xmlns:a16="http://schemas.microsoft.com/office/drawing/2014/main" id="{B606A697-A4A4-7048-AAE1-AD9DC0017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9B0DB-4582-AB4F-914E-77323FEDB6E1}"/>
              </a:ext>
            </a:extLst>
          </p:cNvPr>
          <p:cNvSpPr>
            <a:spLocks noGrp="1"/>
          </p:cNvSpPr>
          <p:nvPr>
            <p:ph type="sldNum" sz="quarter" idx="12"/>
          </p:nvPr>
        </p:nvSpPr>
        <p:spPr/>
        <p:txBody>
          <a:bodyPr/>
          <a:lstStyle/>
          <a:p>
            <a:fld id="{4735CB8F-87B9-2842-AA3B-46672B939829}" type="slidenum">
              <a:rPr lang="en-US" smtClean="0"/>
              <a:t>‹#›</a:t>
            </a:fld>
            <a:endParaRPr lang="en-US"/>
          </a:p>
        </p:txBody>
      </p:sp>
    </p:spTree>
    <p:extLst>
      <p:ext uri="{BB962C8B-B14F-4D97-AF65-F5344CB8AC3E}">
        <p14:creationId xmlns:p14="http://schemas.microsoft.com/office/powerpoint/2010/main" val="130367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25695-7C45-6248-B4B8-901D08F029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662173-4C28-814E-A0EB-11D99ECE55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2CF880-BF68-F143-9272-446E9F69D4F0}"/>
              </a:ext>
            </a:extLst>
          </p:cNvPr>
          <p:cNvSpPr>
            <a:spLocks noGrp="1"/>
          </p:cNvSpPr>
          <p:nvPr>
            <p:ph type="dt" sz="half" idx="10"/>
          </p:nvPr>
        </p:nvSpPr>
        <p:spPr/>
        <p:txBody>
          <a:bodyPr/>
          <a:lstStyle/>
          <a:p>
            <a:fld id="{7051804E-B7C0-5C47-9CC6-E2C74A69D296}" type="datetimeFigureOut">
              <a:rPr lang="en-US" smtClean="0"/>
              <a:t>1/14/24</a:t>
            </a:fld>
            <a:endParaRPr lang="en-US"/>
          </a:p>
        </p:txBody>
      </p:sp>
      <p:sp>
        <p:nvSpPr>
          <p:cNvPr id="5" name="Footer Placeholder 4">
            <a:extLst>
              <a:ext uri="{FF2B5EF4-FFF2-40B4-BE49-F238E27FC236}">
                <a16:creationId xmlns:a16="http://schemas.microsoft.com/office/drawing/2014/main" id="{5D738D7D-3BEF-404A-9B65-AB3B889E82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5A98D-C9A2-A241-B571-99AA3A9F5CC1}"/>
              </a:ext>
            </a:extLst>
          </p:cNvPr>
          <p:cNvSpPr>
            <a:spLocks noGrp="1"/>
          </p:cNvSpPr>
          <p:nvPr>
            <p:ph type="sldNum" sz="quarter" idx="12"/>
          </p:nvPr>
        </p:nvSpPr>
        <p:spPr/>
        <p:txBody>
          <a:bodyPr/>
          <a:lstStyle/>
          <a:p>
            <a:fld id="{4735CB8F-87B9-2842-AA3B-46672B939829}" type="slidenum">
              <a:rPr lang="en-US" smtClean="0"/>
              <a:t>‹#›</a:t>
            </a:fld>
            <a:endParaRPr lang="en-US"/>
          </a:p>
        </p:txBody>
      </p:sp>
    </p:spTree>
    <p:extLst>
      <p:ext uri="{BB962C8B-B14F-4D97-AF65-F5344CB8AC3E}">
        <p14:creationId xmlns:p14="http://schemas.microsoft.com/office/powerpoint/2010/main" val="1251325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E22310-6DB0-A741-9B73-4D31696F59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2D5087-D95A-624B-A955-286666EBAB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6EAB0-B578-B041-938C-C2DF749913AE}"/>
              </a:ext>
            </a:extLst>
          </p:cNvPr>
          <p:cNvSpPr>
            <a:spLocks noGrp="1"/>
          </p:cNvSpPr>
          <p:nvPr>
            <p:ph type="dt" sz="half" idx="10"/>
          </p:nvPr>
        </p:nvSpPr>
        <p:spPr/>
        <p:txBody>
          <a:bodyPr/>
          <a:lstStyle/>
          <a:p>
            <a:fld id="{7051804E-B7C0-5C47-9CC6-E2C74A69D296}" type="datetimeFigureOut">
              <a:rPr lang="en-US" smtClean="0"/>
              <a:t>1/14/24</a:t>
            </a:fld>
            <a:endParaRPr lang="en-US"/>
          </a:p>
        </p:txBody>
      </p:sp>
      <p:sp>
        <p:nvSpPr>
          <p:cNvPr id="5" name="Footer Placeholder 4">
            <a:extLst>
              <a:ext uri="{FF2B5EF4-FFF2-40B4-BE49-F238E27FC236}">
                <a16:creationId xmlns:a16="http://schemas.microsoft.com/office/drawing/2014/main" id="{8404B4A4-BBE1-2746-A5B5-FAD5C1E22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C704A4-F9C7-9240-B5FC-3F2302F2F875}"/>
              </a:ext>
            </a:extLst>
          </p:cNvPr>
          <p:cNvSpPr>
            <a:spLocks noGrp="1"/>
          </p:cNvSpPr>
          <p:nvPr>
            <p:ph type="sldNum" sz="quarter" idx="12"/>
          </p:nvPr>
        </p:nvSpPr>
        <p:spPr/>
        <p:txBody>
          <a:bodyPr/>
          <a:lstStyle/>
          <a:p>
            <a:fld id="{4735CB8F-87B9-2842-AA3B-46672B939829}" type="slidenum">
              <a:rPr lang="en-US" smtClean="0"/>
              <a:t>‹#›</a:t>
            </a:fld>
            <a:endParaRPr lang="en-US"/>
          </a:p>
        </p:txBody>
      </p:sp>
    </p:spTree>
    <p:extLst>
      <p:ext uri="{BB962C8B-B14F-4D97-AF65-F5344CB8AC3E}">
        <p14:creationId xmlns:p14="http://schemas.microsoft.com/office/powerpoint/2010/main" val="550198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52029" y="3865804"/>
            <a:ext cx="10501255" cy="795786"/>
          </a:xfrm>
        </p:spPr>
        <p:txBody>
          <a:bodyPr anchor="ctr">
            <a:normAutofit/>
          </a:bodyPr>
          <a:lstStyle>
            <a:lvl1pPr marL="0" indent="0" algn="ctr">
              <a:buNone/>
              <a:defRPr sz="2200" b="1">
                <a:solidFill>
                  <a:srgbClr val="293472"/>
                </a:solidFill>
                <a:latin typeface="Roboto"/>
                <a:cs typeface="Robot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id-ID" dirty="0"/>
          </a:p>
        </p:txBody>
      </p:sp>
      <p:pic>
        <p:nvPicPr>
          <p:cNvPr id="2" name="Picture 1"/>
          <p:cNvPicPr>
            <a:picLocks noChangeAspect="1"/>
          </p:cNvPicPr>
          <p:nvPr userDrawn="1"/>
        </p:nvPicPr>
        <p:blipFill>
          <a:blip r:embed="rId2" cstate="print"/>
          <a:stretch>
            <a:fillRect/>
          </a:stretch>
        </p:blipFill>
        <p:spPr>
          <a:xfrm>
            <a:off x="3770174" y="985078"/>
            <a:ext cx="4651653" cy="584364"/>
          </a:xfrm>
          <a:prstGeom prst="rect">
            <a:avLst/>
          </a:prstGeom>
        </p:spPr>
      </p:pic>
      <p:sp>
        <p:nvSpPr>
          <p:cNvPr id="22" name="Title 1"/>
          <p:cNvSpPr>
            <a:spLocks noGrp="1"/>
          </p:cNvSpPr>
          <p:nvPr>
            <p:ph type="title"/>
          </p:nvPr>
        </p:nvSpPr>
        <p:spPr>
          <a:xfrm>
            <a:off x="838200" y="2297399"/>
            <a:ext cx="10515600" cy="1325563"/>
          </a:xfrm>
        </p:spPr>
        <p:txBody>
          <a:bodyPr>
            <a:normAutofit/>
          </a:bodyPr>
          <a:lstStyle>
            <a:lvl1pPr algn="ctr">
              <a:defRPr sz="3000">
                <a:solidFill>
                  <a:srgbClr val="293472"/>
                </a:solidFill>
              </a:defRPr>
            </a:lvl1pPr>
          </a:lstStyle>
          <a:p>
            <a:r>
              <a:rPr kumimoji="0" lang="en-US" sz="4400" b="1" i="0" u="none" strike="noStrike" kern="1200" cap="none" spc="0" normalizeH="0" baseline="0" noProof="0" dirty="0">
                <a:ln>
                  <a:noFill/>
                </a:ln>
                <a:solidFill>
                  <a:srgbClr val="293472"/>
                </a:solidFill>
                <a:effectLst/>
                <a:uLnTx/>
                <a:uFillTx/>
                <a:latin typeface="Charis SIL"/>
                <a:ea typeface="+mj-ea"/>
                <a:cs typeface="Charis SIL"/>
              </a:rPr>
              <a:t>Click to edit Master title style</a:t>
            </a:r>
            <a:endParaRPr lang="id-ID" dirty="0"/>
          </a:p>
        </p:txBody>
      </p:sp>
      <p:sp>
        <p:nvSpPr>
          <p:cNvPr id="23" name="Text Placeholder 2"/>
          <p:cNvSpPr>
            <a:spLocks noGrp="1"/>
          </p:cNvSpPr>
          <p:nvPr>
            <p:ph type="body" idx="17" hasCustomPrompt="1"/>
          </p:nvPr>
        </p:nvSpPr>
        <p:spPr>
          <a:xfrm>
            <a:off x="830729" y="4753091"/>
            <a:ext cx="10522555" cy="374690"/>
          </a:xfrm>
        </p:spPr>
        <p:txBody>
          <a:bodyPr>
            <a:normAutofit/>
          </a:bodyPr>
          <a:lstStyle>
            <a:lvl1pPr marL="0" indent="0" algn="ctr">
              <a:buNone/>
              <a:defRPr sz="1800" baseline="0">
                <a:solidFill>
                  <a:srgbClr val="29347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name</a:t>
            </a:r>
          </a:p>
        </p:txBody>
      </p:sp>
      <p:sp>
        <p:nvSpPr>
          <p:cNvPr id="24" name="Text Placeholder 2"/>
          <p:cNvSpPr>
            <a:spLocks noGrp="1"/>
          </p:cNvSpPr>
          <p:nvPr>
            <p:ph type="body" idx="18" hasCustomPrompt="1"/>
          </p:nvPr>
        </p:nvSpPr>
        <p:spPr>
          <a:xfrm>
            <a:off x="830729" y="5136476"/>
            <a:ext cx="10522555" cy="374690"/>
          </a:xfrm>
        </p:spPr>
        <p:txBody>
          <a:bodyPr>
            <a:normAutofit/>
          </a:bodyPr>
          <a:lstStyle>
            <a:lvl1pPr marL="0" indent="0" algn="ctr">
              <a:buNone/>
              <a:defRPr sz="1200" baseline="0">
                <a:solidFill>
                  <a:srgbClr val="29347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date</a:t>
            </a:r>
          </a:p>
        </p:txBody>
      </p:sp>
    </p:spTree>
    <p:extLst>
      <p:ext uri="{BB962C8B-B14F-4D97-AF65-F5344CB8AC3E}">
        <p14:creationId xmlns:p14="http://schemas.microsoft.com/office/powerpoint/2010/main" val="3674300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14FEA966-D095-5D40-A524-1CA49DC6442F}"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23ED44-A25F-064D-8A50-3D6325E0B3C0}" type="slidenum">
              <a:rPr lang="en-US" smtClean="0"/>
              <a:t>‹#›</a:t>
            </a:fld>
            <a:endParaRPr lang="en-US"/>
          </a:p>
        </p:txBody>
      </p:sp>
      <p:sp>
        <p:nvSpPr>
          <p:cNvPr id="8" name="Content Placeholder 7"/>
          <p:cNvSpPr>
            <a:spLocks noGrp="1"/>
          </p:cNvSpPr>
          <p:nvPr>
            <p:ph sz="quarter" idx="13"/>
          </p:nvPr>
        </p:nvSpPr>
        <p:spPr>
          <a:xfrm>
            <a:off x="812800" y="1600200"/>
            <a:ext cx="1056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6196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6BAA-8B90-DA4B-95C9-8C5BED8F68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ED603B-0D65-584B-8A47-2C2B83E772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BD9E0-A5A2-0D45-9924-88C04E14708D}"/>
              </a:ext>
            </a:extLst>
          </p:cNvPr>
          <p:cNvSpPr>
            <a:spLocks noGrp="1"/>
          </p:cNvSpPr>
          <p:nvPr>
            <p:ph type="dt" sz="half" idx="10"/>
          </p:nvPr>
        </p:nvSpPr>
        <p:spPr/>
        <p:txBody>
          <a:bodyPr/>
          <a:lstStyle/>
          <a:p>
            <a:fld id="{7051804E-B7C0-5C47-9CC6-E2C74A69D296}" type="datetimeFigureOut">
              <a:rPr lang="en-US" smtClean="0"/>
              <a:t>1/14/24</a:t>
            </a:fld>
            <a:endParaRPr lang="en-US"/>
          </a:p>
        </p:txBody>
      </p:sp>
      <p:sp>
        <p:nvSpPr>
          <p:cNvPr id="5" name="Footer Placeholder 4">
            <a:extLst>
              <a:ext uri="{FF2B5EF4-FFF2-40B4-BE49-F238E27FC236}">
                <a16:creationId xmlns:a16="http://schemas.microsoft.com/office/drawing/2014/main" id="{1F7E2C5C-3655-6945-9EDE-1EBABD0E4A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68D6F-A28F-0240-9175-578DC426494B}"/>
              </a:ext>
            </a:extLst>
          </p:cNvPr>
          <p:cNvSpPr>
            <a:spLocks noGrp="1"/>
          </p:cNvSpPr>
          <p:nvPr>
            <p:ph type="sldNum" sz="quarter" idx="12"/>
          </p:nvPr>
        </p:nvSpPr>
        <p:spPr/>
        <p:txBody>
          <a:bodyPr/>
          <a:lstStyle/>
          <a:p>
            <a:fld id="{4735CB8F-87B9-2842-AA3B-46672B939829}" type="slidenum">
              <a:rPr lang="en-US" smtClean="0"/>
              <a:t>‹#›</a:t>
            </a:fld>
            <a:endParaRPr lang="en-US"/>
          </a:p>
        </p:txBody>
      </p:sp>
    </p:spTree>
    <p:extLst>
      <p:ext uri="{BB962C8B-B14F-4D97-AF65-F5344CB8AC3E}">
        <p14:creationId xmlns:p14="http://schemas.microsoft.com/office/powerpoint/2010/main" val="828999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9C144-7DB2-8E43-B76D-4DEFAEFC49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A426C7-6A5C-DA48-BB77-DB713887C2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3FDDEF-3427-D846-9BA9-617ACBD4641F}"/>
              </a:ext>
            </a:extLst>
          </p:cNvPr>
          <p:cNvSpPr>
            <a:spLocks noGrp="1"/>
          </p:cNvSpPr>
          <p:nvPr>
            <p:ph type="dt" sz="half" idx="10"/>
          </p:nvPr>
        </p:nvSpPr>
        <p:spPr/>
        <p:txBody>
          <a:bodyPr/>
          <a:lstStyle/>
          <a:p>
            <a:fld id="{7051804E-B7C0-5C47-9CC6-E2C74A69D296}" type="datetimeFigureOut">
              <a:rPr lang="en-US" smtClean="0"/>
              <a:t>1/14/24</a:t>
            </a:fld>
            <a:endParaRPr lang="en-US"/>
          </a:p>
        </p:txBody>
      </p:sp>
      <p:sp>
        <p:nvSpPr>
          <p:cNvPr id="5" name="Footer Placeholder 4">
            <a:extLst>
              <a:ext uri="{FF2B5EF4-FFF2-40B4-BE49-F238E27FC236}">
                <a16:creationId xmlns:a16="http://schemas.microsoft.com/office/drawing/2014/main" id="{67602A58-9C33-1442-AF1D-234DBD980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5FBBC-D488-6E4B-9524-E269F59BA284}"/>
              </a:ext>
            </a:extLst>
          </p:cNvPr>
          <p:cNvSpPr>
            <a:spLocks noGrp="1"/>
          </p:cNvSpPr>
          <p:nvPr>
            <p:ph type="sldNum" sz="quarter" idx="12"/>
          </p:nvPr>
        </p:nvSpPr>
        <p:spPr/>
        <p:txBody>
          <a:bodyPr/>
          <a:lstStyle/>
          <a:p>
            <a:fld id="{4735CB8F-87B9-2842-AA3B-46672B939829}" type="slidenum">
              <a:rPr lang="en-US" smtClean="0"/>
              <a:t>‹#›</a:t>
            </a:fld>
            <a:endParaRPr lang="en-US"/>
          </a:p>
        </p:txBody>
      </p:sp>
    </p:spTree>
    <p:extLst>
      <p:ext uri="{BB962C8B-B14F-4D97-AF65-F5344CB8AC3E}">
        <p14:creationId xmlns:p14="http://schemas.microsoft.com/office/powerpoint/2010/main" val="3100055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F2582-0F2D-5C46-8C08-78E2F8F376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91D3E9-82B5-1749-8378-2900437973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620179-EE88-CB48-A34F-55DA51C154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515F24-4FFC-2D4C-9DC9-5867E5097A81}"/>
              </a:ext>
            </a:extLst>
          </p:cNvPr>
          <p:cNvSpPr>
            <a:spLocks noGrp="1"/>
          </p:cNvSpPr>
          <p:nvPr>
            <p:ph type="dt" sz="half" idx="10"/>
          </p:nvPr>
        </p:nvSpPr>
        <p:spPr/>
        <p:txBody>
          <a:bodyPr/>
          <a:lstStyle/>
          <a:p>
            <a:fld id="{7051804E-B7C0-5C47-9CC6-E2C74A69D296}" type="datetimeFigureOut">
              <a:rPr lang="en-US" smtClean="0"/>
              <a:t>1/14/24</a:t>
            </a:fld>
            <a:endParaRPr lang="en-US"/>
          </a:p>
        </p:txBody>
      </p:sp>
      <p:sp>
        <p:nvSpPr>
          <p:cNvPr id="6" name="Footer Placeholder 5">
            <a:extLst>
              <a:ext uri="{FF2B5EF4-FFF2-40B4-BE49-F238E27FC236}">
                <a16:creationId xmlns:a16="http://schemas.microsoft.com/office/drawing/2014/main" id="{78E18FFC-8307-3D4B-B713-B02FBEB14A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B68A18-4EC0-614A-B6BC-2CB7998EC988}"/>
              </a:ext>
            </a:extLst>
          </p:cNvPr>
          <p:cNvSpPr>
            <a:spLocks noGrp="1"/>
          </p:cNvSpPr>
          <p:nvPr>
            <p:ph type="sldNum" sz="quarter" idx="12"/>
          </p:nvPr>
        </p:nvSpPr>
        <p:spPr/>
        <p:txBody>
          <a:bodyPr/>
          <a:lstStyle/>
          <a:p>
            <a:fld id="{4735CB8F-87B9-2842-AA3B-46672B939829}" type="slidenum">
              <a:rPr lang="en-US" smtClean="0"/>
              <a:t>‹#›</a:t>
            </a:fld>
            <a:endParaRPr lang="en-US"/>
          </a:p>
        </p:txBody>
      </p:sp>
    </p:spTree>
    <p:extLst>
      <p:ext uri="{BB962C8B-B14F-4D97-AF65-F5344CB8AC3E}">
        <p14:creationId xmlns:p14="http://schemas.microsoft.com/office/powerpoint/2010/main" val="2294997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1A09A-94AC-214B-A1C0-1F539B8FFC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3EB82A-3ADB-DF44-B750-3232322B5F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B85E78-FCF0-AE44-8014-8995DEF977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67C132-8A18-3340-A435-5063A1B8F5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85EF6B-F1AE-604E-A6DC-716BE2DD57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D448CC-B8EE-E04E-A397-FF9A9A5E42BC}"/>
              </a:ext>
            </a:extLst>
          </p:cNvPr>
          <p:cNvSpPr>
            <a:spLocks noGrp="1"/>
          </p:cNvSpPr>
          <p:nvPr>
            <p:ph type="dt" sz="half" idx="10"/>
          </p:nvPr>
        </p:nvSpPr>
        <p:spPr/>
        <p:txBody>
          <a:bodyPr/>
          <a:lstStyle/>
          <a:p>
            <a:fld id="{7051804E-B7C0-5C47-9CC6-E2C74A69D296}" type="datetimeFigureOut">
              <a:rPr lang="en-US" smtClean="0"/>
              <a:t>1/14/24</a:t>
            </a:fld>
            <a:endParaRPr lang="en-US"/>
          </a:p>
        </p:txBody>
      </p:sp>
      <p:sp>
        <p:nvSpPr>
          <p:cNvPr id="8" name="Footer Placeholder 7">
            <a:extLst>
              <a:ext uri="{FF2B5EF4-FFF2-40B4-BE49-F238E27FC236}">
                <a16:creationId xmlns:a16="http://schemas.microsoft.com/office/drawing/2014/main" id="{DED2981C-A9D3-2340-B674-75ED1D615D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5EFAB5-3216-704B-86CE-6F996085E696}"/>
              </a:ext>
            </a:extLst>
          </p:cNvPr>
          <p:cNvSpPr>
            <a:spLocks noGrp="1"/>
          </p:cNvSpPr>
          <p:nvPr>
            <p:ph type="sldNum" sz="quarter" idx="12"/>
          </p:nvPr>
        </p:nvSpPr>
        <p:spPr/>
        <p:txBody>
          <a:bodyPr/>
          <a:lstStyle/>
          <a:p>
            <a:fld id="{4735CB8F-87B9-2842-AA3B-46672B939829}" type="slidenum">
              <a:rPr lang="en-US" smtClean="0"/>
              <a:t>‹#›</a:t>
            </a:fld>
            <a:endParaRPr lang="en-US"/>
          </a:p>
        </p:txBody>
      </p:sp>
    </p:spTree>
    <p:extLst>
      <p:ext uri="{BB962C8B-B14F-4D97-AF65-F5344CB8AC3E}">
        <p14:creationId xmlns:p14="http://schemas.microsoft.com/office/powerpoint/2010/main" val="1862294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C351E-1456-EA46-A666-0FF1B304E3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B5DF5C-B8A2-7749-8DA9-50019C214E05}"/>
              </a:ext>
            </a:extLst>
          </p:cNvPr>
          <p:cNvSpPr>
            <a:spLocks noGrp="1"/>
          </p:cNvSpPr>
          <p:nvPr>
            <p:ph type="dt" sz="half" idx="10"/>
          </p:nvPr>
        </p:nvSpPr>
        <p:spPr/>
        <p:txBody>
          <a:bodyPr/>
          <a:lstStyle/>
          <a:p>
            <a:fld id="{7051804E-B7C0-5C47-9CC6-E2C74A69D296}" type="datetimeFigureOut">
              <a:rPr lang="en-US" smtClean="0"/>
              <a:t>1/14/24</a:t>
            </a:fld>
            <a:endParaRPr lang="en-US"/>
          </a:p>
        </p:txBody>
      </p:sp>
      <p:sp>
        <p:nvSpPr>
          <p:cNvPr id="4" name="Footer Placeholder 3">
            <a:extLst>
              <a:ext uri="{FF2B5EF4-FFF2-40B4-BE49-F238E27FC236}">
                <a16:creationId xmlns:a16="http://schemas.microsoft.com/office/drawing/2014/main" id="{E88BB8CB-F03C-874F-AF48-1F4A6974F8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25FF93-5632-2E4C-AF47-EB5266C23009}"/>
              </a:ext>
            </a:extLst>
          </p:cNvPr>
          <p:cNvSpPr>
            <a:spLocks noGrp="1"/>
          </p:cNvSpPr>
          <p:nvPr>
            <p:ph type="sldNum" sz="quarter" idx="12"/>
          </p:nvPr>
        </p:nvSpPr>
        <p:spPr/>
        <p:txBody>
          <a:bodyPr/>
          <a:lstStyle/>
          <a:p>
            <a:fld id="{4735CB8F-87B9-2842-AA3B-46672B939829}" type="slidenum">
              <a:rPr lang="en-US" smtClean="0"/>
              <a:t>‹#›</a:t>
            </a:fld>
            <a:endParaRPr lang="en-US"/>
          </a:p>
        </p:txBody>
      </p:sp>
    </p:spTree>
    <p:extLst>
      <p:ext uri="{BB962C8B-B14F-4D97-AF65-F5344CB8AC3E}">
        <p14:creationId xmlns:p14="http://schemas.microsoft.com/office/powerpoint/2010/main" val="3891118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8F9AF7-F7A9-2A4D-81F9-49CBE27D7389}"/>
              </a:ext>
            </a:extLst>
          </p:cNvPr>
          <p:cNvSpPr>
            <a:spLocks noGrp="1"/>
          </p:cNvSpPr>
          <p:nvPr>
            <p:ph type="dt" sz="half" idx="10"/>
          </p:nvPr>
        </p:nvSpPr>
        <p:spPr/>
        <p:txBody>
          <a:bodyPr/>
          <a:lstStyle/>
          <a:p>
            <a:fld id="{7051804E-B7C0-5C47-9CC6-E2C74A69D296}" type="datetimeFigureOut">
              <a:rPr lang="en-US" smtClean="0"/>
              <a:t>1/14/24</a:t>
            </a:fld>
            <a:endParaRPr lang="en-US"/>
          </a:p>
        </p:txBody>
      </p:sp>
      <p:sp>
        <p:nvSpPr>
          <p:cNvPr id="3" name="Footer Placeholder 2">
            <a:extLst>
              <a:ext uri="{FF2B5EF4-FFF2-40B4-BE49-F238E27FC236}">
                <a16:creationId xmlns:a16="http://schemas.microsoft.com/office/drawing/2014/main" id="{B83FAE11-49A0-D545-85CA-5AFDE76273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BABC14-27AB-9147-A9C6-67C5BB4DF1DF}"/>
              </a:ext>
            </a:extLst>
          </p:cNvPr>
          <p:cNvSpPr>
            <a:spLocks noGrp="1"/>
          </p:cNvSpPr>
          <p:nvPr>
            <p:ph type="sldNum" sz="quarter" idx="12"/>
          </p:nvPr>
        </p:nvSpPr>
        <p:spPr/>
        <p:txBody>
          <a:bodyPr/>
          <a:lstStyle/>
          <a:p>
            <a:fld id="{4735CB8F-87B9-2842-AA3B-46672B939829}" type="slidenum">
              <a:rPr lang="en-US" smtClean="0"/>
              <a:t>‹#›</a:t>
            </a:fld>
            <a:endParaRPr lang="en-US"/>
          </a:p>
        </p:txBody>
      </p:sp>
    </p:spTree>
    <p:extLst>
      <p:ext uri="{BB962C8B-B14F-4D97-AF65-F5344CB8AC3E}">
        <p14:creationId xmlns:p14="http://schemas.microsoft.com/office/powerpoint/2010/main" val="1521053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CFCD5-5C1C-0448-83ED-999855A793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4A6F61-BBFB-C74F-B5DE-08B3044202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FBF66D-8902-6F40-8C15-58D95E220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73EDDA-1D6A-A74E-97BB-4D4C08BDC024}"/>
              </a:ext>
            </a:extLst>
          </p:cNvPr>
          <p:cNvSpPr>
            <a:spLocks noGrp="1"/>
          </p:cNvSpPr>
          <p:nvPr>
            <p:ph type="dt" sz="half" idx="10"/>
          </p:nvPr>
        </p:nvSpPr>
        <p:spPr/>
        <p:txBody>
          <a:bodyPr/>
          <a:lstStyle/>
          <a:p>
            <a:fld id="{7051804E-B7C0-5C47-9CC6-E2C74A69D296}" type="datetimeFigureOut">
              <a:rPr lang="en-US" smtClean="0"/>
              <a:t>1/14/24</a:t>
            </a:fld>
            <a:endParaRPr lang="en-US"/>
          </a:p>
        </p:txBody>
      </p:sp>
      <p:sp>
        <p:nvSpPr>
          <p:cNvPr id="6" name="Footer Placeholder 5">
            <a:extLst>
              <a:ext uri="{FF2B5EF4-FFF2-40B4-BE49-F238E27FC236}">
                <a16:creationId xmlns:a16="http://schemas.microsoft.com/office/drawing/2014/main" id="{8F23606E-84B5-744C-901F-2AEEC4FB4C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26AEBB-DB61-3944-9FF0-9B346B30A412}"/>
              </a:ext>
            </a:extLst>
          </p:cNvPr>
          <p:cNvSpPr>
            <a:spLocks noGrp="1"/>
          </p:cNvSpPr>
          <p:nvPr>
            <p:ph type="sldNum" sz="quarter" idx="12"/>
          </p:nvPr>
        </p:nvSpPr>
        <p:spPr/>
        <p:txBody>
          <a:bodyPr/>
          <a:lstStyle/>
          <a:p>
            <a:fld id="{4735CB8F-87B9-2842-AA3B-46672B939829}" type="slidenum">
              <a:rPr lang="en-US" smtClean="0"/>
              <a:t>‹#›</a:t>
            </a:fld>
            <a:endParaRPr lang="en-US"/>
          </a:p>
        </p:txBody>
      </p:sp>
    </p:spTree>
    <p:extLst>
      <p:ext uri="{BB962C8B-B14F-4D97-AF65-F5344CB8AC3E}">
        <p14:creationId xmlns:p14="http://schemas.microsoft.com/office/powerpoint/2010/main" val="2846377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9767B-3E1B-2F4B-B2D5-F9FE03F8B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C532C3-D640-A042-A53A-98A2F2A21D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836AC6-F59E-6E4F-808D-C12F2F513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1B7DD7-9BD5-584F-A5EF-70A1AAD2992F}"/>
              </a:ext>
            </a:extLst>
          </p:cNvPr>
          <p:cNvSpPr>
            <a:spLocks noGrp="1"/>
          </p:cNvSpPr>
          <p:nvPr>
            <p:ph type="dt" sz="half" idx="10"/>
          </p:nvPr>
        </p:nvSpPr>
        <p:spPr/>
        <p:txBody>
          <a:bodyPr/>
          <a:lstStyle/>
          <a:p>
            <a:fld id="{7051804E-B7C0-5C47-9CC6-E2C74A69D296}" type="datetimeFigureOut">
              <a:rPr lang="en-US" smtClean="0"/>
              <a:t>1/14/24</a:t>
            </a:fld>
            <a:endParaRPr lang="en-US"/>
          </a:p>
        </p:txBody>
      </p:sp>
      <p:sp>
        <p:nvSpPr>
          <p:cNvPr id="6" name="Footer Placeholder 5">
            <a:extLst>
              <a:ext uri="{FF2B5EF4-FFF2-40B4-BE49-F238E27FC236}">
                <a16:creationId xmlns:a16="http://schemas.microsoft.com/office/drawing/2014/main" id="{277162C8-68A4-8948-AF69-FF256C38C1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96D089-9949-5747-8FA8-93EB0552CBBE}"/>
              </a:ext>
            </a:extLst>
          </p:cNvPr>
          <p:cNvSpPr>
            <a:spLocks noGrp="1"/>
          </p:cNvSpPr>
          <p:nvPr>
            <p:ph type="sldNum" sz="quarter" idx="12"/>
          </p:nvPr>
        </p:nvSpPr>
        <p:spPr/>
        <p:txBody>
          <a:bodyPr/>
          <a:lstStyle/>
          <a:p>
            <a:fld id="{4735CB8F-87B9-2842-AA3B-46672B939829}" type="slidenum">
              <a:rPr lang="en-US" smtClean="0"/>
              <a:t>‹#›</a:t>
            </a:fld>
            <a:endParaRPr lang="en-US"/>
          </a:p>
        </p:txBody>
      </p:sp>
    </p:spTree>
    <p:extLst>
      <p:ext uri="{BB962C8B-B14F-4D97-AF65-F5344CB8AC3E}">
        <p14:creationId xmlns:p14="http://schemas.microsoft.com/office/powerpoint/2010/main" val="3100312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1F1CD0-4FF7-8D4B-88AB-93BD447231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F41E79-C008-FE47-9535-9F1F7365DC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61EAD-B7D1-AD46-88A4-18C96F64CD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1804E-B7C0-5C47-9CC6-E2C74A69D296}" type="datetimeFigureOut">
              <a:rPr lang="en-US" smtClean="0"/>
              <a:t>1/14/24</a:t>
            </a:fld>
            <a:endParaRPr lang="en-US"/>
          </a:p>
        </p:txBody>
      </p:sp>
      <p:sp>
        <p:nvSpPr>
          <p:cNvPr id="5" name="Footer Placeholder 4">
            <a:extLst>
              <a:ext uri="{FF2B5EF4-FFF2-40B4-BE49-F238E27FC236}">
                <a16:creationId xmlns:a16="http://schemas.microsoft.com/office/drawing/2014/main" id="{A89038C1-90D7-FB4F-9EAA-556915505D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C629B5-8CD8-1B44-B826-6E9AF47E6F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5CB8F-87B9-2842-AA3B-46672B939829}" type="slidenum">
              <a:rPr lang="en-US" smtClean="0"/>
              <a:t>‹#›</a:t>
            </a:fld>
            <a:endParaRPr lang="en-US"/>
          </a:p>
        </p:txBody>
      </p:sp>
    </p:spTree>
    <p:extLst>
      <p:ext uri="{BB962C8B-B14F-4D97-AF65-F5344CB8AC3E}">
        <p14:creationId xmlns:p14="http://schemas.microsoft.com/office/powerpoint/2010/main" val="350700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jp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0.jp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1.jfif"/><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astrolab.fas.harvard.edu/LightSound-IAU100.html%20%20http:/astrolab.fas.harvard.edu/LightSound-IAU100.html" TargetMode="External"/><Relationship Id="rId7"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62.png"/><Relationship Id="rId4" Type="http://schemas.openxmlformats.org/officeDocument/2006/relationships/hyperlink" Target="mailto:abieryla@cfa.harvard.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9.xml"/><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normAutofit/>
          </a:bodyPr>
          <a:lstStyle/>
          <a:p>
            <a:r>
              <a:rPr lang="en-US" sz="2800" dirty="0"/>
              <a:t>Allyson Bieryla</a:t>
            </a:r>
          </a:p>
        </p:txBody>
      </p:sp>
      <p:sp>
        <p:nvSpPr>
          <p:cNvPr id="7" name="Title 6"/>
          <p:cNvSpPr>
            <a:spLocks noGrp="1"/>
          </p:cNvSpPr>
          <p:nvPr>
            <p:ph type="title"/>
          </p:nvPr>
        </p:nvSpPr>
        <p:spPr>
          <a:xfrm>
            <a:off x="852029" y="2167851"/>
            <a:ext cx="10515600" cy="1325563"/>
          </a:xfrm>
        </p:spPr>
        <p:txBody>
          <a:bodyPr>
            <a:normAutofit/>
          </a:bodyPr>
          <a:lstStyle/>
          <a:p>
            <a:r>
              <a:rPr lang="en-US" sz="4800" b="1" i="0" u="none" strike="noStrike" dirty="0">
                <a:solidFill>
                  <a:srgbClr val="000000"/>
                </a:solidFill>
                <a:effectLst/>
                <a:latin typeface="Charis" panose="02000500060000020004" pitchFamily="2" charset="77"/>
              </a:rPr>
              <a:t>The </a:t>
            </a:r>
            <a:r>
              <a:rPr lang="en-US" sz="4800" b="1" i="0" u="none" strike="noStrike" dirty="0" err="1">
                <a:solidFill>
                  <a:srgbClr val="000000"/>
                </a:solidFill>
                <a:effectLst/>
                <a:latin typeface="Charis" panose="02000500060000020004" pitchFamily="2" charset="77"/>
              </a:rPr>
              <a:t>LightSound</a:t>
            </a:r>
            <a:r>
              <a:rPr lang="en-US" sz="4800" b="1" i="0" u="none" strike="noStrike" dirty="0">
                <a:solidFill>
                  <a:srgbClr val="000000"/>
                </a:solidFill>
                <a:effectLst/>
                <a:latin typeface="Charis" panose="02000500060000020004" pitchFamily="2" charset="77"/>
              </a:rPr>
              <a:t> Project</a:t>
            </a:r>
            <a:br>
              <a:rPr lang="en-US" sz="4800" b="1" i="0" u="none" strike="noStrike" dirty="0">
                <a:solidFill>
                  <a:srgbClr val="000000"/>
                </a:solidFill>
                <a:effectLst/>
                <a:latin typeface="Charis" panose="02000500060000020004" pitchFamily="2" charset="77"/>
              </a:rPr>
            </a:br>
            <a:r>
              <a:rPr lang="en-US" sz="3200" b="1" i="0" u="none" strike="noStrike" dirty="0">
                <a:solidFill>
                  <a:srgbClr val="000000"/>
                </a:solidFill>
                <a:effectLst/>
                <a:latin typeface="Charis" panose="02000500060000020004" pitchFamily="2" charset="77"/>
              </a:rPr>
              <a:t>Observing Solar Eclipses with Sound</a:t>
            </a:r>
            <a:endParaRPr lang="en-US" sz="4800" b="1" dirty="0">
              <a:latin typeface="Charis SIL"/>
              <a:cs typeface="Charis SIL"/>
            </a:endParaRPr>
          </a:p>
        </p:txBody>
      </p:sp>
      <p:sp>
        <p:nvSpPr>
          <p:cNvPr id="10" name="Text Placeholder 9"/>
          <p:cNvSpPr>
            <a:spLocks noGrp="1"/>
          </p:cNvSpPr>
          <p:nvPr>
            <p:ph type="body" idx="17"/>
          </p:nvPr>
        </p:nvSpPr>
        <p:spPr/>
        <p:txBody>
          <a:bodyPr/>
          <a:lstStyle/>
          <a:p>
            <a:r>
              <a:rPr lang="en-US" dirty="0"/>
              <a:t>January 15, 2024</a:t>
            </a:r>
          </a:p>
        </p:txBody>
      </p:sp>
      <p:pic>
        <p:nvPicPr>
          <p:cNvPr id="15" name="Picture 14">
            <a:extLst>
              <a:ext uri="{FF2B5EF4-FFF2-40B4-BE49-F238E27FC236}">
                <a16:creationId xmlns:a16="http://schemas.microsoft.com/office/drawing/2014/main" id="{D78B01E3-90C5-444B-8D60-E046E506D695}"/>
              </a:ext>
            </a:extLst>
          </p:cNvPr>
          <p:cNvPicPr>
            <a:picLocks noChangeAspect="1"/>
          </p:cNvPicPr>
          <p:nvPr/>
        </p:nvPicPr>
        <p:blipFill>
          <a:blip r:embed="rId3"/>
          <a:stretch>
            <a:fillRect/>
          </a:stretch>
        </p:blipFill>
        <p:spPr>
          <a:xfrm>
            <a:off x="401228" y="5679836"/>
            <a:ext cx="1615471" cy="944640"/>
          </a:xfrm>
          <a:prstGeom prst="rect">
            <a:avLst/>
          </a:prstGeom>
        </p:spPr>
      </p:pic>
      <p:pic>
        <p:nvPicPr>
          <p:cNvPr id="16" name="Picture 15" descr="A picture containing black, darkness&#10;&#10;Description automatically generated">
            <a:extLst>
              <a:ext uri="{FF2B5EF4-FFF2-40B4-BE49-F238E27FC236}">
                <a16:creationId xmlns:a16="http://schemas.microsoft.com/office/drawing/2014/main" id="{57C8A8AF-D89D-1D4E-8F20-B3F97056D638}"/>
              </a:ext>
            </a:extLst>
          </p:cNvPr>
          <p:cNvPicPr>
            <a:picLocks noChangeAspect="1"/>
          </p:cNvPicPr>
          <p:nvPr/>
        </p:nvPicPr>
        <p:blipFill>
          <a:blip r:embed="rId4"/>
          <a:stretch>
            <a:fillRect/>
          </a:stretch>
        </p:blipFill>
        <p:spPr>
          <a:xfrm>
            <a:off x="2614827" y="5791719"/>
            <a:ext cx="2440649" cy="711345"/>
          </a:xfrm>
          <a:prstGeom prst="rect">
            <a:avLst/>
          </a:prstGeom>
        </p:spPr>
      </p:pic>
      <p:pic>
        <p:nvPicPr>
          <p:cNvPr id="17" name="Picture 16" descr="A picture containing circle, graphics, art&#10;&#10;Description automatically generated">
            <a:extLst>
              <a:ext uri="{FF2B5EF4-FFF2-40B4-BE49-F238E27FC236}">
                <a16:creationId xmlns:a16="http://schemas.microsoft.com/office/drawing/2014/main" id="{FA965DB1-E60C-104D-A2FA-B2EF209B1C95}"/>
              </a:ext>
            </a:extLst>
          </p:cNvPr>
          <p:cNvPicPr>
            <a:picLocks noChangeAspect="1"/>
          </p:cNvPicPr>
          <p:nvPr/>
        </p:nvPicPr>
        <p:blipFill>
          <a:blip r:embed="rId5"/>
          <a:stretch>
            <a:fillRect/>
          </a:stretch>
        </p:blipFill>
        <p:spPr>
          <a:xfrm>
            <a:off x="5565817" y="5480815"/>
            <a:ext cx="1248711" cy="1248711"/>
          </a:xfrm>
          <a:prstGeom prst="rect">
            <a:avLst/>
          </a:prstGeom>
        </p:spPr>
      </p:pic>
      <p:pic>
        <p:nvPicPr>
          <p:cNvPr id="18" name="Picture 17" descr="A picture containing text, circle, logo, graphics&#10;&#10;Description automatically generated">
            <a:extLst>
              <a:ext uri="{FF2B5EF4-FFF2-40B4-BE49-F238E27FC236}">
                <a16:creationId xmlns:a16="http://schemas.microsoft.com/office/drawing/2014/main" id="{8976B5BF-3193-7F49-962A-C6F2D694044B}"/>
              </a:ext>
            </a:extLst>
          </p:cNvPr>
          <p:cNvPicPr>
            <a:picLocks noChangeAspect="1"/>
          </p:cNvPicPr>
          <p:nvPr/>
        </p:nvPicPr>
        <p:blipFill>
          <a:blip r:embed="rId6"/>
          <a:stretch>
            <a:fillRect/>
          </a:stretch>
        </p:blipFill>
        <p:spPr>
          <a:xfrm>
            <a:off x="7251967" y="5392914"/>
            <a:ext cx="1465086" cy="1465086"/>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4A160D49-B927-3B4F-88B2-843F5FA72F3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54" t="23987" r="9608" b="20540"/>
          <a:stretch/>
        </p:blipFill>
        <p:spPr bwMode="auto">
          <a:xfrm>
            <a:off x="8989998" y="5748517"/>
            <a:ext cx="2929010" cy="7957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9719800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7AD40-032F-A642-B954-3C93C806B079}"/>
              </a:ext>
            </a:extLst>
          </p:cNvPr>
          <p:cNvSpPr>
            <a:spLocks noGrp="1"/>
          </p:cNvSpPr>
          <p:nvPr>
            <p:ph type="title"/>
          </p:nvPr>
        </p:nvSpPr>
        <p:spPr/>
        <p:txBody>
          <a:bodyPr/>
          <a:lstStyle/>
          <a:p>
            <a:r>
              <a:rPr lang="en-US" dirty="0" err="1">
                <a:latin typeface="Century" panose="02040604050505020304" pitchFamily="18" charset="0"/>
              </a:rPr>
              <a:t>LightSound</a:t>
            </a:r>
            <a:r>
              <a:rPr lang="en-US" dirty="0">
                <a:latin typeface="Century" panose="02040604050505020304" pitchFamily="18" charset="0"/>
              </a:rPr>
              <a:t> sound clip</a:t>
            </a:r>
          </a:p>
        </p:txBody>
      </p:sp>
      <p:pic>
        <p:nvPicPr>
          <p:cNvPr id="4" name="1_LS_ModoTono_vvcDK2.mp4" descr="Video clip demonstrating a Chilean-produced LightSound. It is housed in an orange 3D printed case with the words &quot;Astronomía Inclusiva&quot; engraved in it. A hand holds a black cardstock circle attached to a stick, which they move across the sensor opening to change the detected light brightness. The sound starts as a high flute tone in the bright sunlight, and as the circle covers the sensor, the sound drops to a low clarinet before becoming clicks as the circle completely covers the opening. As it continues passing over, the low clarinet sound returns and the pitch rises until the flute sound returns.">
            <a:hlinkClick r:id="" action="ppaction://media"/>
            <a:extLst>
              <a:ext uri="{FF2B5EF4-FFF2-40B4-BE49-F238E27FC236}">
                <a16:creationId xmlns:a16="http://schemas.microsoft.com/office/drawing/2014/main" id="{D8274498-73EE-C44C-954B-1BE675C569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9069" y="1650931"/>
            <a:ext cx="6023616" cy="3388380"/>
          </a:xfrm>
          <a:prstGeom prst="rect">
            <a:avLst/>
          </a:prstGeom>
        </p:spPr>
      </p:pic>
      <p:sp>
        <p:nvSpPr>
          <p:cNvPr id="5" name="TextBox 4">
            <a:extLst>
              <a:ext uri="{FF2B5EF4-FFF2-40B4-BE49-F238E27FC236}">
                <a16:creationId xmlns:a16="http://schemas.microsoft.com/office/drawing/2014/main" id="{07002DF9-2D5D-A443-A6FD-138BE0FF77F2}"/>
              </a:ext>
            </a:extLst>
          </p:cNvPr>
          <p:cNvSpPr txBox="1"/>
          <p:nvPr/>
        </p:nvSpPr>
        <p:spPr>
          <a:xfrm>
            <a:off x="838200" y="5147606"/>
            <a:ext cx="5152654" cy="1631216"/>
          </a:xfrm>
          <a:prstGeom prst="rect">
            <a:avLst/>
          </a:prstGeom>
          <a:noFill/>
        </p:spPr>
        <p:txBody>
          <a:bodyPr wrap="square" rtlCol="0">
            <a:spAutoFit/>
          </a:bodyPr>
          <a:lstStyle/>
          <a:p>
            <a:pPr algn="ctr"/>
            <a:r>
              <a:rPr lang="en-US" sz="1600" b="1" dirty="0">
                <a:latin typeface="Century" panose="02040604050505020304" pitchFamily="18" charset="0"/>
              </a:rPr>
              <a:t>Video demonstration of simulated eclipse</a:t>
            </a:r>
          </a:p>
          <a:p>
            <a:pPr algn="ctr"/>
            <a:r>
              <a:rPr lang="en-US" sz="1400" dirty="0">
                <a:latin typeface="Century" panose="02040604050505020304" pitchFamily="18" charset="0"/>
              </a:rPr>
              <a:t>The sound starts as a high flute tone in the bright sunlight, and as the circle covers the sensor, the sound drops to a low clarinet before becoming clicks as the circle completely covers the opening. As it continues passing over, the low clarinet sound returns and the pitch rises until the flute sound returns.</a:t>
            </a:r>
          </a:p>
        </p:txBody>
      </p:sp>
      <p:pic>
        <p:nvPicPr>
          <p:cNvPr id="8" name="Picture 7">
            <a:extLst>
              <a:ext uri="{FF2B5EF4-FFF2-40B4-BE49-F238E27FC236}">
                <a16:creationId xmlns:a16="http://schemas.microsoft.com/office/drawing/2014/main" id="{1BE83497-AD0D-9A4A-9122-D102735EBBD4}"/>
              </a:ext>
            </a:extLst>
          </p:cNvPr>
          <p:cNvPicPr>
            <a:picLocks noChangeAspect="1"/>
          </p:cNvPicPr>
          <p:nvPr/>
        </p:nvPicPr>
        <p:blipFill>
          <a:blip r:embed="rId5"/>
          <a:stretch>
            <a:fillRect/>
          </a:stretch>
        </p:blipFill>
        <p:spPr>
          <a:xfrm rot="5400000">
            <a:off x="6493894" y="1263838"/>
            <a:ext cx="5976042" cy="4482032"/>
          </a:xfrm>
          <a:prstGeom prst="rect">
            <a:avLst/>
          </a:prstGeom>
        </p:spPr>
      </p:pic>
    </p:spTree>
    <p:extLst>
      <p:ext uri="{BB962C8B-B14F-4D97-AF65-F5344CB8AC3E}">
        <p14:creationId xmlns:p14="http://schemas.microsoft.com/office/powerpoint/2010/main" val="192382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BBA5A9C-6256-DB48-9DAC-B8284464B262}"/>
              </a:ext>
            </a:extLst>
          </p:cNvPr>
          <p:cNvSpPr txBox="1"/>
          <p:nvPr/>
        </p:nvSpPr>
        <p:spPr>
          <a:xfrm>
            <a:off x="4128368" y="4522156"/>
            <a:ext cx="4937937" cy="136321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700" kern="1200">
                <a:solidFill>
                  <a:schemeClr val="tx1"/>
                </a:solidFill>
                <a:latin typeface="+mj-lt"/>
                <a:ea typeface="+mj-ea"/>
                <a:cs typeface="+mj-cs"/>
              </a:rPr>
              <a:t>One LightSound device can impact thousands!!!</a:t>
            </a:r>
          </a:p>
        </p:txBody>
      </p:sp>
      <p:pic>
        <p:nvPicPr>
          <p:cNvPr id="7" name="Picture 6" descr="A young boy with black hair and a yellow and black jacket holds his cane in one and holds a LightSound up to the Sun with his other hand. He is wearing headphones. A black-haired woman in a green jacket stands to his left, instructing him, while a blond-haired woman in a pink coat stands to his right with a with a CNN Chile microphone.">
            <a:extLst>
              <a:ext uri="{FF2B5EF4-FFF2-40B4-BE49-F238E27FC236}">
                <a16:creationId xmlns:a16="http://schemas.microsoft.com/office/drawing/2014/main" id="{E3697625-3344-C440-A41C-72498419FDEE}"/>
              </a:ext>
            </a:extLst>
          </p:cNvPr>
          <p:cNvPicPr>
            <a:picLocks noChangeAspect="1"/>
          </p:cNvPicPr>
          <p:nvPr/>
        </p:nvPicPr>
        <p:blipFill rotWithShape="1">
          <a:blip r:embed="rId2"/>
          <a:srcRect t="10811" r="-1" b="10811"/>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0" name="Picture 9" descr="A dark haired Chilean girl dressed in a grey jacket and black stands outside and holds a cardboard box with a white label that says &quot;Kit Eclipse Curioso&quot; with several sponsor logos on it.">
            <a:extLst>
              <a:ext uri="{FF2B5EF4-FFF2-40B4-BE49-F238E27FC236}">
                <a16:creationId xmlns:a16="http://schemas.microsoft.com/office/drawing/2014/main" id="{EC23FC61-B5FB-6946-86EC-652E495C5332}"/>
              </a:ext>
            </a:extLst>
          </p:cNvPr>
          <p:cNvPicPr>
            <a:picLocks noChangeAspect="1"/>
          </p:cNvPicPr>
          <p:nvPr/>
        </p:nvPicPr>
        <p:blipFill rotWithShape="1">
          <a:blip r:embed="rId3"/>
          <a:srcRect r="-1" b="3853"/>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9" name="Picture 8" descr="A black-haired Argentinian man in a wheelchair and purple shirt is outdoors in San Martin de los Andes. He holds a LightSound with his left hand and listens to the sounds from the LightSound with a pair of white earbuds.">
            <a:extLst>
              <a:ext uri="{FF2B5EF4-FFF2-40B4-BE49-F238E27FC236}">
                <a16:creationId xmlns:a16="http://schemas.microsoft.com/office/drawing/2014/main" id="{865AFDE0-7FA0-8B48-A75A-80E68498B093}"/>
              </a:ext>
            </a:extLst>
          </p:cNvPr>
          <p:cNvPicPr>
            <a:picLocks noChangeAspect="1"/>
          </p:cNvPicPr>
          <p:nvPr/>
        </p:nvPicPr>
        <p:blipFill rotWithShape="1">
          <a:blip r:embed="rId4"/>
          <a:srcRect r="-4" b="-4"/>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1" name="Picture 10" descr="Map of the central Chile and Arentina showing December 14, 2020 LightSound locations for the solar eclipse along the path of totality. There are many more points in both Chile and Argentina now than were there on the map for the 2019 South American Eclipse.">
            <a:extLst>
              <a:ext uri="{FF2B5EF4-FFF2-40B4-BE49-F238E27FC236}">
                <a16:creationId xmlns:a16="http://schemas.microsoft.com/office/drawing/2014/main" id="{DA648563-E41F-5344-B181-6BEAAB50B66D}"/>
              </a:ext>
            </a:extLst>
          </p:cNvPr>
          <p:cNvPicPr>
            <a:picLocks noChangeAspect="1"/>
          </p:cNvPicPr>
          <p:nvPr/>
        </p:nvPicPr>
        <p:blipFill rotWithShape="1">
          <a:blip r:embed="rId5"/>
          <a:srcRect t="5585" r="-4" b="19978"/>
          <a:stretch/>
        </p:blipFill>
        <p:spPr>
          <a:xfrm>
            <a:off x="8835665" y="78763"/>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5" name="Picture 4" descr="Image of large crowd in Estadio La Portada in La Serena, Chile. Participants are all wearing solar eclipse glasses. A group of blind and low vision individuals are standing in the foreground around a white table with a LightSound mounted on a tripod, listening to the eclipse over a speaker.">
            <a:extLst>
              <a:ext uri="{FF2B5EF4-FFF2-40B4-BE49-F238E27FC236}">
                <a16:creationId xmlns:a16="http://schemas.microsoft.com/office/drawing/2014/main" id="{6FBBE956-2FE6-C545-B3D4-FE5EC9268B98}"/>
              </a:ext>
            </a:extLst>
          </p:cNvPr>
          <p:cNvPicPr>
            <a:picLocks noChangeAspect="1"/>
          </p:cNvPicPr>
          <p:nvPr/>
        </p:nvPicPr>
        <p:blipFill rotWithShape="1">
          <a:blip r:embed="rId6"/>
          <a:srcRect l="6863" r="17005" b="1"/>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3161654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CAD6E6C-A6D2-1E4B-A1A3-6A69B6C17E92}"/>
              </a:ext>
            </a:extLst>
          </p:cNvPr>
          <p:cNvSpPr txBox="1"/>
          <p:nvPr/>
        </p:nvSpPr>
        <p:spPr>
          <a:xfrm>
            <a:off x="4060553" y="740710"/>
            <a:ext cx="2369559" cy="584775"/>
          </a:xfrm>
          <a:prstGeom prst="rect">
            <a:avLst/>
          </a:prstGeom>
          <a:noFill/>
        </p:spPr>
        <p:txBody>
          <a:bodyPr wrap="none" rtlCol="0">
            <a:spAutoFit/>
          </a:bodyPr>
          <a:lstStyle/>
          <a:p>
            <a:r>
              <a:rPr lang="en-US" sz="3200" b="1" dirty="0">
                <a:latin typeface="Century" panose="02040604050505020304" pitchFamily="18" charset="0"/>
              </a:rPr>
              <a:t>In Progress</a:t>
            </a:r>
          </a:p>
        </p:txBody>
      </p:sp>
      <p:sp>
        <p:nvSpPr>
          <p:cNvPr id="15" name="Content Placeholder 6">
            <a:extLst>
              <a:ext uri="{FF2B5EF4-FFF2-40B4-BE49-F238E27FC236}">
                <a16:creationId xmlns:a16="http://schemas.microsoft.com/office/drawing/2014/main" id="{A6D0015C-69B9-8741-BBE9-2EBD405A3A5E}"/>
              </a:ext>
            </a:extLst>
          </p:cNvPr>
          <p:cNvSpPr txBox="1">
            <a:spLocks/>
          </p:cNvSpPr>
          <p:nvPr/>
        </p:nvSpPr>
        <p:spPr>
          <a:xfrm>
            <a:off x="9890" y="3876333"/>
            <a:ext cx="4594768" cy="28780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800" dirty="0">
                <a:latin typeface="Century" panose="02040604050505020304" pitchFamily="18" charset="0"/>
              </a:rPr>
              <a:t>We are ….</a:t>
            </a:r>
          </a:p>
          <a:p>
            <a:pPr marL="914400" lvl="1" indent="-457200">
              <a:buFont typeface="Zapf Dingbats"/>
              <a:buChar char="➛"/>
            </a:pPr>
            <a:r>
              <a:rPr lang="en-US" sz="2400" dirty="0">
                <a:latin typeface="Century" panose="02040604050505020304" pitchFamily="18" charset="0"/>
              </a:rPr>
              <a:t>Building </a:t>
            </a:r>
            <a:r>
              <a:rPr lang="en-US" sz="2400" dirty="0" err="1">
                <a:latin typeface="Century" panose="02040604050505020304" pitchFamily="18" charset="0"/>
              </a:rPr>
              <a:t>LightSound</a:t>
            </a:r>
            <a:r>
              <a:rPr lang="en-US" sz="2400" dirty="0">
                <a:latin typeface="Century" panose="02040604050505020304" pitchFamily="18" charset="0"/>
              </a:rPr>
              <a:t> devices</a:t>
            </a:r>
          </a:p>
          <a:p>
            <a:pPr marL="914400" lvl="1" indent="-457200">
              <a:buFont typeface="Zapf Dingbats"/>
              <a:buChar char="➛"/>
            </a:pPr>
            <a:r>
              <a:rPr lang="en-US" sz="2400" dirty="0">
                <a:latin typeface="Century" panose="02040604050505020304" pitchFamily="18" charset="0"/>
              </a:rPr>
              <a:t>Running Workshops</a:t>
            </a:r>
          </a:p>
          <a:p>
            <a:pPr marL="914400" lvl="1" indent="-457200">
              <a:buFont typeface="Zapf Dingbats"/>
              <a:buChar char="➛"/>
            </a:pPr>
            <a:r>
              <a:rPr lang="en-US" sz="2400" dirty="0">
                <a:latin typeface="Century" panose="02040604050505020304" pitchFamily="18" charset="0"/>
              </a:rPr>
              <a:t>Donating </a:t>
            </a:r>
            <a:r>
              <a:rPr lang="en-US" sz="2400" dirty="0" err="1">
                <a:latin typeface="Century" panose="02040604050505020304" pitchFamily="18" charset="0"/>
              </a:rPr>
              <a:t>LightSound</a:t>
            </a:r>
            <a:r>
              <a:rPr lang="en-US" sz="2400" dirty="0">
                <a:latin typeface="Century" panose="02040604050505020304" pitchFamily="18" charset="0"/>
              </a:rPr>
              <a:t> devices</a:t>
            </a:r>
          </a:p>
          <a:p>
            <a:pPr lvl="1"/>
            <a:endParaRPr lang="en-US" sz="2400" dirty="0">
              <a:latin typeface="Century" panose="02040604050505020304" pitchFamily="18" charset="0"/>
            </a:endParaRPr>
          </a:p>
          <a:p>
            <a:endParaRPr lang="en-US" dirty="0">
              <a:latin typeface="Century" panose="02040604050505020304" pitchFamily="18" charset="0"/>
            </a:endParaRPr>
          </a:p>
          <a:p>
            <a:pPr lvl="1"/>
            <a:endParaRPr lang="en-US" dirty="0"/>
          </a:p>
        </p:txBody>
      </p:sp>
      <p:sp>
        <p:nvSpPr>
          <p:cNvPr id="5" name="TextBox 4">
            <a:extLst>
              <a:ext uri="{FF2B5EF4-FFF2-40B4-BE49-F238E27FC236}">
                <a16:creationId xmlns:a16="http://schemas.microsoft.com/office/drawing/2014/main" id="{FB68D9E7-6EBD-1541-9503-3C91800147D8}"/>
              </a:ext>
            </a:extLst>
          </p:cNvPr>
          <p:cNvSpPr txBox="1"/>
          <p:nvPr/>
        </p:nvSpPr>
        <p:spPr>
          <a:xfrm>
            <a:off x="176705" y="193807"/>
            <a:ext cx="3799566" cy="646331"/>
          </a:xfrm>
          <a:prstGeom prst="rect">
            <a:avLst/>
          </a:prstGeom>
          <a:noFill/>
        </p:spPr>
        <p:txBody>
          <a:bodyPr wrap="none" rtlCol="0">
            <a:spAutoFit/>
          </a:bodyPr>
          <a:lstStyle/>
          <a:p>
            <a:pPr algn="ctr"/>
            <a:r>
              <a:rPr lang="en-US" dirty="0">
                <a:latin typeface="Century" panose="02040604050505020304" pitchFamily="18" charset="0"/>
              </a:rPr>
              <a:t>North American Annular Eclipse</a:t>
            </a:r>
          </a:p>
          <a:p>
            <a:pPr algn="ctr"/>
            <a:r>
              <a:rPr lang="en-US" dirty="0">
                <a:latin typeface="Century" panose="02040604050505020304" pitchFamily="18" charset="0"/>
              </a:rPr>
              <a:t>October 14, 2023</a:t>
            </a:r>
          </a:p>
        </p:txBody>
      </p:sp>
      <p:pic>
        <p:nvPicPr>
          <p:cNvPr id="7" name="Content Placeholder 6" descr="Map of North and South America for the October 14, 2023 annular eclipse. The eclipse path passes from Oregon down to Texas, crosses the Gulf of Mexico to pass through the Yucatan peninsula and much of Central America, then through Colombia and Brazil.">
            <a:extLst>
              <a:ext uri="{FF2B5EF4-FFF2-40B4-BE49-F238E27FC236}">
                <a16:creationId xmlns:a16="http://schemas.microsoft.com/office/drawing/2014/main" id="{30BC8930-BE4F-465B-868C-C314D027C4D1}"/>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475" r="2475"/>
          <a:stretch/>
        </p:blipFill>
        <p:spPr>
          <a:xfrm>
            <a:off x="176705" y="920010"/>
            <a:ext cx="3527169" cy="2785084"/>
          </a:xfrm>
        </p:spPr>
      </p:pic>
      <p:sp>
        <p:nvSpPr>
          <p:cNvPr id="10" name="TextBox 9">
            <a:extLst>
              <a:ext uri="{FF2B5EF4-FFF2-40B4-BE49-F238E27FC236}">
                <a16:creationId xmlns:a16="http://schemas.microsoft.com/office/drawing/2014/main" id="{0C52A061-271C-BD41-8AEC-AC6992660C15}"/>
              </a:ext>
            </a:extLst>
          </p:cNvPr>
          <p:cNvSpPr txBox="1"/>
          <p:nvPr/>
        </p:nvSpPr>
        <p:spPr>
          <a:xfrm>
            <a:off x="7190694" y="193807"/>
            <a:ext cx="3342325" cy="646331"/>
          </a:xfrm>
          <a:prstGeom prst="rect">
            <a:avLst/>
          </a:prstGeom>
          <a:noFill/>
        </p:spPr>
        <p:txBody>
          <a:bodyPr wrap="none" rtlCol="0">
            <a:spAutoFit/>
          </a:bodyPr>
          <a:lstStyle/>
          <a:p>
            <a:pPr algn="ctr"/>
            <a:r>
              <a:rPr lang="en-US" dirty="0">
                <a:latin typeface="Century" panose="02040604050505020304" pitchFamily="18" charset="0"/>
              </a:rPr>
              <a:t>North American Total Eclipse</a:t>
            </a:r>
          </a:p>
          <a:p>
            <a:pPr algn="ctr"/>
            <a:r>
              <a:rPr lang="en-US" dirty="0">
                <a:latin typeface="Century" panose="02040604050505020304" pitchFamily="18" charset="0"/>
              </a:rPr>
              <a:t>April 8, 2024</a:t>
            </a:r>
          </a:p>
        </p:txBody>
      </p:sp>
      <p:pic>
        <p:nvPicPr>
          <p:cNvPr id="8" name="Picture 7" descr="Map of North America for the April 8, 2024 total solar eclipse. The eclipse path passes through Mexico, then across Texas, Arkansas, Missouri, Illinois, Indiana, Ohio, Pennsylvania, New York, Vermont, Maine, Southeastern Canada, and New Brunswick (Canada).">
            <a:extLst>
              <a:ext uri="{FF2B5EF4-FFF2-40B4-BE49-F238E27FC236}">
                <a16:creationId xmlns:a16="http://schemas.microsoft.com/office/drawing/2014/main" id="{7621CAE4-3BD7-DF43-BFC5-EB5B682609C9}"/>
              </a:ext>
            </a:extLst>
          </p:cNvPr>
          <p:cNvPicPr>
            <a:picLocks noChangeAspect="1"/>
          </p:cNvPicPr>
          <p:nvPr/>
        </p:nvPicPr>
        <p:blipFill>
          <a:blip r:embed="rId4">
            <a:extLst>
              <a:ext uri="{28A0092B-C50C-407E-A947-70E740481C1C}">
                <a14:useLocalDpi xmlns:a14="http://schemas.microsoft.com/office/drawing/2010/main" val="0"/>
              </a:ext>
            </a:extLst>
          </a:blip>
          <a:srcRect l="230" r="230"/>
          <a:stretch/>
        </p:blipFill>
        <p:spPr>
          <a:xfrm>
            <a:off x="6764497" y="1005001"/>
            <a:ext cx="4816092" cy="2658524"/>
          </a:xfrm>
          <a:prstGeom prst="rect">
            <a:avLst/>
          </a:prstGeom>
        </p:spPr>
      </p:pic>
      <p:sp>
        <p:nvSpPr>
          <p:cNvPr id="6" name="TextBox 5">
            <a:extLst>
              <a:ext uri="{FF2B5EF4-FFF2-40B4-BE49-F238E27FC236}">
                <a16:creationId xmlns:a16="http://schemas.microsoft.com/office/drawing/2014/main" id="{43A2A31C-FAC6-B04D-B5DA-6BA5E04340E8}"/>
              </a:ext>
            </a:extLst>
          </p:cNvPr>
          <p:cNvSpPr txBox="1"/>
          <p:nvPr/>
        </p:nvSpPr>
        <p:spPr>
          <a:xfrm rot="20429983">
            <a:off x="3916843" y="1898780"/>
            <a:ext cx="2512227" cy="954107"/>
          </a:xfrm>
          <a:prstGeom prst="rect">
            <a:avLst/>
          </a:prstGeom>
          <a:noFill/>
        </p:spPr>
        <p:txBody>
          <a:bodyPr wrap="none" rtlCol="0">
            <a:spAutoFit/>
          </a:bodyPr>
          <a:lstStyle/>
          <a:p>
            <a:pPr algn="ctr"/>
            <a:r>
              <a:rPr lang="en-US" sz="2800" dirty="0">
                <a:latin typeface="Century" panose="02040604050505020304" pitchFamily="18" charset="0"/>
              </a:rPr>
              <a:t>Goal:</a:t>
            </a:r>
          </a:p>
          <a:p>
            <a:pPr algn="ctr"/>
            <a:r>
              <a:rPr lang="en-US" sz="2800" dirty="0">
                <a:latin typeface="Century" panose="02040604050505020304" pitchFamily="18" charset="0"/>
              </a:rPr>
              <a:t>750+ devices!!</a:t>
            </a:r>
          </a:p>
        </p:txBody>
      </p:sp>
      <p:pic>
        <p:nvPicPr>
          <p:cNvPr id="16" name="Picture 15" descr="A picture containing outdoor&#10;&#10;Description automatically generated">
            <a:extLst>
              <a:ext uri="{FF2B5EF4-FFF2-40B4-BE49-F238E27FC236}">
                <a16:creationId xmlns:a16="http://schemas.microsoft.com/office/drawing/2014/main" id="{DB897824-7093-EB4A-BB14-C667D57B31B0}"/>
              </a:ext>
            </a:extLst>
          </p:cNvPr>
          <p:cNvPicPr>
            <a:picLocks noChangeAspect="1"/>
          </p:cNvPicPr>
          <p:nvPr/>
        </p:nvPicPr>
        <p:blipFill>
          <a:blip r:embed="rId5"/>
          <a:stretch>
            <a:fillRect/>
          </a:stretch>
        </p:blipFill>
        <p:spPr>
          <a:xfrm>
            <a:off x="6696865" y="3828388"/>
            <a:ext cx="5225276" cy="2926045"/>
          </a:xfrm>
          <a:prstGeom prst="rect">
            <a:avLst/>
          </a:prstGeom>
        </p:spPr>
      </p:pic>
      <p:pic>
        <p:nvPicPr>
          <p:cNvPr id="13" name="Picture 12" descr="Qr code&#10;&#10;Description automatically generated">
            <a:extLst>
              <a:ext uri="{FF2B5EF4-FFF2-40B4-BE49-F238E27FC236}">
                <a16:creationId xmlns:a16="http://schemas.microsoft.com/office/drawing/2014/main" id="{79BAF0DC-7514-7D46-9D90-306D11F4D252}"/>
              </a:ext>
            </a:extLst>
          </p:cNvPr>
          <p:cNvPicPr>
            <a:picLocks noChangeAspect="1"/>
          </p:cNvPicPr>
          <p:nvPr/>
        </p:nvPicPr>
        <p:blipFill>
          <a:blip r:embed="rId6"/>
          <a:stretch>
            <a:fillRect/>
          </a:stretch>
        </p:blipFill>
        <p:spPr>
          <a:xfrm>
            <a:off x="4731805" y="4331858"/>
            <a:ext cx="1606953" cy="1606953"/>
          </a:xfrm>
          <a:prstGeom prst="rect">
            <a:avLst/>
          </a:prstGeom>
        </p:spPr>
      </p:pic>
      <p:sp>
        <p:nvSpPr>
          <p:cNvPr id="19" name="TextBox 18">
            <a:extLst>
              <a:ext uri="{FF2B5EF4-FFF2-40B4-BE49-F238E27FC236}">
                <a16:creationId xmlns:a16="http://schemas.microsoft.com/office/drawing/2014/main" id="{1D893C9C-9696-3A4A-8831-C87F333CAE8D}"/>
              </a:ext>
            </a:extLst>
          </p:cNvPr>
          <p:cNvSpPr txBox="1"/>
          <p:nvPr/>
        </p:nvSpPr>
        <p:spPr>
          <a:xfrm>
            <a:off x="3993103" y="5873810"/>
            <a:ext cx="2771394" cy="954107"/>
          </a:xfrm>
          <a:prstGeom prst="rect">
            <a:avLst/>
          </a:prstGeom>
          <a:noFill/>
        </p:spPr>
        <p:txBody>
          <a:bodyPr wrap="square" rtlCol="0">
            <a:spAutoFit/>
          </a:bodyPr>
          <a:lstStyle/>
          <a:p>
            <a:pPr algn="ctr"/>
            <a:r>
              <a:rPr lang="en-US" sz="2800" dirty="0">
                <a:solidFill>
                  <a:srgbClr val="FF0000"/>
                </a:solidFill>
                <a:latin typeface="Century" panose="02040604050505020304" pitchFamily="18" charset="0"/>
              </a:rPr>
              <a:t>Scan to request a device!</a:t>
            </a:r>
          </a:p>
        </p:txBody>
      </p:sp>
    </p:spTree>
    <p:extLst>
      <p:ext uri="{BB962C8B-B14F-4D97-AF65-F5344CB8AC3E}">
        <p14:creationId xmlns:p14="http://schemas.microsoft.com/office/powerpoint/2010/main" val="181944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world&#10;&#10;Description automatically generated">
            <a:extLst>
              <a:ext uri="{FF2B5EF4-FFF2-40B4-BE49-F238E27FC236}">
                <a16:creationId xmlns:a16="http://schemas.microsoft.com/office/drawing/2014/main" id="{B3ADFFBE-EC26-B244-9F71-04A3482C3281}"/>
              </a:ext>
            </a:extLst>
          </p:cNvPr>
          <p:cNvPicPr>
            <a:picLocks noChangeAspect="1"/>
          </p:cNvPicPr>
          <p:nvPr/>
        </p:nvPicPr>
        <p:blipFill rotWithShape="1">
          <a:blip r:embed="rId2"/>
          <a:srcRect t="4266" b="20245"/>
          <a:stretch/>
        </p:blipFill>
        <p:spPr>
          <a:xfrm>
            <a:off x="20" y="1282"/>
            <a:ext cx="12191980" cy="6856718"/>
          </a:xfrm>
          <a:prstGeom prst="rect">
            <a:avLst/>
          </a:prstGeom>
        </p:spPr>
      </p:pic>
    </p:spTree>
    <p:extLst>
      <p:ext uri="{BB962C8B-B14F-4D97-AF65-F5344CB8AC3E}">
        <p14:creationId xmlns:p14="http://schemas.microsoft.com/office/powerpoint/2010/main" val="2301238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C00F1-3F63-7644-B332-50F6AF9D662B}"/>
              </a:ext>
            </a:extLst>
          </p:cNvPr>
          <p:cNvSpPr>
            <a:spLocks noGrp="1"/>
          </p:cNvSpPr>
          <p:nvPr>
            <p:ph type="ctrTitle"/>
          </p:nvPr>
        </p:nvSpPr>
        <p:spPr>
          <a:xfrm>
            <a:off x="465762" y="670301"/>
            <a:ext cx="10897456" cy="336567"/>
          </a:xfrm>
        </p:spPr>
        <p:txBody>
          <a:bodyPr>
            <a:normAutofit fontScale="90000"/>
          </a:bodyPr>
          <a:lstStyle/>
          <a:p>
            <a:r>
              <a:rPr lang="en-US" dirty="0">
                <a:latin typeface="Century" panose="02040604050505020304" pitchFamily="18" charset="0"/>
              </a:rPr>
              <a:t>Workshops</a:t>
            </a:r>
          </a:p>
        </p:txBody>
      </p:sp>
      <p:pic>
        <p:nvPicPr>
          <p:cNvPr id="4" name="Content Placeholder 10" descr="Image from AAS 235 LightSound building workshop. A Caucasian man in a blue shirt in the foreground puts screws in to close up his LightSound. A Caucasian girl in a black shirt in the background holds a soldering iron.">
            <a:extLst>
              <a:ext uri="{FF2B5EF4-FFF2-40B4-BE49-F238E27FC236}">
                <a16:creationId xmlns:a16="http://schemas.microsoft.com/office/drawing/2014/main" id="{ADA8C925-28ED-554E-AF8B-CAD23A037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4527" y="1290320"/>
            <a:ext cx="5455920" cy="4091940"/>
          </a:xfrm>
          <a:prstGeom prst="rect">
            <a:avLst/>
          </a:prstGeom>
        </p:spPr>
      </p:pic>
      <p:sp>
        <p:nvSpPr>
          <p:cNvPr id="3" name="TextBox 2">
            <a:extLst>
              <a:ext uri="{FF2B5EF4-FFF2-40B4-BE49-F238E27FC236}">
                <a16:creationId xmlns:a16="http://schemas.microsoft.com/office/drawing/2014/main" id="{249F4D33-622C-5946-8283-5411D9BF65B0}"/>
              </a:ext>
            </a:extLst>
          </p:cNvPr>
          <p:cNvSpPr txBox="1"/>
          <p:nvPr/>
        </p:nvSpPr>
        <p:spPr>
          <a:xfrm>
            <a:off x="7340910" y="5707349"/>
            <a:ext cx="3853619" cy="800219"/>
          </a:xfrm>
          <a:prstGeom prst="rect">
            <a:avLst/>
          </a:prstGeom>
          <a:noFill/>
        </p:spPr>
        <p:txBody>
          <a:bodyPr wrap="none" rtlCol="0">
            <a:spAutoFit/>
          </a:bodyPr>
          <a:lstStyle/>
          <a:p>
            <a:pPr algn="ctr"/>
            <a:r>
              <a:rPr lang="en-US" sz="2800" dirty="0">
                <a:latin typeface="Century" panose="02040604050505020304" pitchFamily="18" charset="0"/>
              </a:rPr>
              <a:t>AAS 235 Workshop</a:t>
            </a:r>
          </a:p>
          <a:p>
            <a:pPr algn="ctr"/>
            <a:r>
              <a:rPr lang="en-US" dirty="0">
                <a:latin typeface="Century" panose="02040604050505020304" pitchFamily="18" charset="0"/>
              </a:rPr>
              <a:t>Photo credit: Todd Buchanan 2020</a:t>
            </a:r>
          </a:p>
        </p:txBody>
      </p:sp>
      <p:graphicFrame>
        <p:nvGraphicFramePr>
          <p:cNvPr id="9" name="TextBox 6">
            <a:extLst>
              <a:ext uri="{FF2B5EF4-FFF2-40B4-BE49-F238E27FC236}">
                <a16:creationId xmlns:a16="http://schemas.microsoft.com/office/drawing/2014/main" id="{337DE0EA-73E7-F2E6-4488-199BD905775B}"/>
              </a:ext>
            </a:extLst>
          </p:cNvPr>
          <p:cNvGraphicFramePr/>
          <p:nvPr/>
        </p:nvGraphicFramePr>
        <p:xfrm>
          <a:off x="143067" y="1665514"/>
          <a:ext cx="6330131" cy="3046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5056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t tables with laptops&#10;&#10;Description automatically generated with medium confidence">
            <a:extLst>
              <a:ext uri="{FF2B5EF4-FFF2-40B4-BE49-F238E27FC236}">
                <a16:creationId xmlns:a16="http://schemas.microsoft.com/office/drawing/2014/main" id="{994DF9E2-83A3-EE40-B348-AEA3A58C5C16}"/>
              </a:ext>
            </a:extLst>
          </p:cNvPr>
          <p:cNvPicPr>
            <a:picLocks noChangeAspect="1"/>
          </p:cNvPicPr>
          <p:nvPr/>
        </p:nvPicPr>
        <p:blipFill>
          <a:blip r:embed="rId2"/>
          <a:stretch>
            <a:fillRect/>
          </a:stretch>
        </p:blipFill>
        <p:spPr>
          <a:xfrm>
            <a:off x="4689211" y="226442"/>
            <a:ext cx="6914210" cy="6266433"/>
          </a:xfrm>
          <a:prstGeom prst="rect">
            <a:avLst/>
          </a:prstGeom>
        </p:spPr>
      </p:pic>
      <p:sp>
        <p:nvSpPr>
          <p:cNvPr id="7" name="TextBox 6">
            <a:extLst>
              <a:ext uri="{FF2B5EF4-FFF2-40B4-BE49-F238E27FC236}">
                <a16:creationId xmlns:a16="http://schemas.microsoft.com/office/drawing/2014/main" id="{B279BA1E-B2CF-4F44-954A-4889110C3548}"/>
              </a:ext>
            </a:extLst>
          </p:cNvPr>
          <p:cNvSpPr txBox="1"/>
          <p:nvPr/>
        </p:nvSpPr>
        <p:spPr>
          <a:xfrm>
            <a:off x="383708" y="703972"/>
            <a:ext cx="3953326" cy="954107"/>
          </a:xfrm>
          <a:prstGeom prst="rect">
            <a:avLst/>
          </a:prstGeom>
          <a:noFill/>
        </p:spPr>
        <p:txBody>
          <a:bodyPr wrap="none" rtlCol="0">
            <a:spAutoFit/>
          </a:bodyPr>
          <a:lstStyle/>
          <a:p>
            <a:pPr algn="ctr"/>
            <a:r>
              <a:rPr lang="en-US" sz="2800" dirty="0">
                <a:latin typeface="Century" panose="02040604050505020304" pitchFamily="18" charset="0"/>
              </a:rPr>
              <a:t>Rochester Museum SC</a:t>
            </a:r>
          </a:p>
          <a:p>
            <a:pPr algn="ctr"/>
            <a:r>
              <a:rPr lang="en-US" sz="2800" dirty="0">
                <a:latin typeface="Century" panose="02040604050505020304" pitchFamily="18" charset="0"/>
              </a:rPr>
              <a:t>October 2022</a:t>
            </a:r>
          </a:p>
        </p:txBody>
      </p:sp>
      <p:pic>
        <p:nvPicPr>
          <p:cNvPr id="10" name="Content Placeholder 4" descr="A picture containing circle, number, sign&#10;&#10;Description automatically generated">
            <a:extLst>
              <a:ext uri="{FF2B5EF4-FFF2-40B4-BE49-F238E27FC236}">
                <a16:creationId xmlns:a16="http://schemas.microsoft.com/office/drawing/2014/main" id="{F9DE8308-390D-5344-86C0-EB5D909A656E}"/>
              </a:ext>
            </a:extLst>
          </p:cNvPr>
          <p:cNvPicPr>
            <a:picLocks noGrp="1" noChangeAspect="1"/>
          </p:cNvPicPr>
          <p:nvPr>
            <p:ph idx="1"/>
          </p:nvPr>
        </p:nvPicPr>
        <p:blipFill>
          <a:blip r:embed="rId3"/>
          <a:stretch>
            <a:fillRect/>
          </a:stretch>
        </p:blipFill>
        <p:spPr>
          <a:xfrm>
            <a:off x="152670" y="2236572"/>
            <a:ext cx="4184364" cy="3551967"/>
          </a:xfrm>
        </p:spPr>
      </p:pic>
    </p:spTree>
    <p:extLst>
      <p:ext uri="{BB962C8B-B14F-4D97-AF65-F5344CB8AC3E}">
        <p14:creationId xmlns:p14="http://schemas.microsoft.com/office/powerpoint/2010/main" val="3389837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494D-AD44-C64F-A5D7-15E4CC02501B}"/>
              </a:ext>
            </a:extLst>
          </p:cNvPr>
          <p:cNvSpPr>
            <a:spLocks noGrp="1"/>
          </p:cNvSpPr>
          <p:nvPr>
            <p:ph type="title"/>
          </p:nvPr>
        </p:nvSpPr>
        <p:spPr>
          <a:xfrm>
            <a:off x="4869071" y="4336696"/>
            <a:ext cx="6769184" cy="1757135"/>
          </a:xfrm>
        </p:spPr>
        <p:txBody>
          <a:bodyPr vert="horz" lIns="91440" tIns="45720" rIns="91440" bIns="45720" rtlCol="0" anchor="b">
            <a:normAutofit fontScale="90000"/>
          </a:bodyPr>
          <a:lstStyle/>
          <a:p>
            <a:r>
              <a:rPr lang="en-US" sz="5400" dirty="0">
                <a:solidFill>
                  <a:srgbClr val="FF0000"/>
                </a:solidFill>
              </a:rPr>
              <a:t>T</a:t>
            </a:r>
            <a:r>
              <a:rPr lang="en-US" sz="5400" dirty="0"/>
              <a:t>ucson </a:t>
            </a:r>
            <a:r>
              <a:rPr lang="en-US" sz="5400" dirty="0">
                <a:solidFill>
                  <a:srgbClr val="FF0000"/>
                </a:solidFill>
              </a:rPr>
              <a:t>I</a:t>
            </a:r>
            <a:r>
              <a:rPr lang="en-US" sz="5400" dirty="0"/>
              <a:t>nitiative for </a:t>
            </a:r>
            <a:r>
              <a:rPr lang="en-US" sz="5400" dirty="0">
                <a:solidFill>
                  <a:srgbClr val="FF0000"/>
                </a:solidFill>
              </a:rPr>
              <a:t>M</a:t>
            </a:r>
            <a:r>
              <a:rPr lang="en-US" sz="5400" dirty="0"/>
              <a:t>inoritized student </a:t>
            </a:r>
            <a:r>
              <a:rPr lang="en-US" sz="5400" dirty="0">
                <a:solidFill>
                  <a:srgbClr val="FF0000"/>
                </a:solidFill>
              </a:rPr>
              <a:t>E</a:t>
            </a:r>
            <a:r>
              <a:rPr lang="en-US" sz="5400" dirty="0"/>
              <a:t>ngagement in </a:t>
            </a:r>
            <a:r>
              <a:rPr lang="en-US" sz="5400" dirty="0">
                <a:solidFill>
                  <a:srgbClr val="FF0000"/>
                </a:solidFill>
              </a:rPr>
              <a:t>S</a:t>
            </a:r>
            <a:r>
              <a:rPr lang="en-US" sz="5400" dirty="0"/>
              <a:t>cience and </a:t>
            </a:r>
            <a:r>
              <a:rPr lang="en-US" sz="5400" dirty="0" err="1">
                <a:solidFill>
                  <a:srgbClr val="FF0000"/>
                </a:solidFill>
              </a:rPr>
              <a:t>TE</a:t>
            </a:r>
            <a:r>
              <a:rPr lang="en-US" sz="5400" dirty="0" err="1"/>
              <a:t>chnology</a:t>
            </a:r>
            <a:r>
              <a:rPr lang="en-US" sz="5400" dirty="0"/>
              <a:t> </a:t>
            </a:r>
            <a:r>
              <a:rPr lang="en-US" sz="5400" dirty="0">
                <a:solidFill>
                  <a:srgbClr val="FF0000"/>
                </a:solidFill>
              </a:rPr>
              <a:t>P</a:t>
            </a:r>
            <a:r>
              <a:rPr lang="en-US" sz="5400" dirty="0"/>
              <a:t>rogram</a:t>
            </a:r>
            <a:endParaRPr lang="en-US" sz="5400" kern="1200" dirty="0">
              <a:solidFill>
                <a:schemeClr val="tx1"/>
              </a:solidFill>
              <a:latin typeface="+mj-lt"/>
              <a:ea typeface="+mj-ea"/>
              <a:cs typeface="+mj-cs"/>
            </a:endParaRPr>
          </a:p>
        </p:txBody>
      </p:sp>
      <p:pic>
        <p:nvPicPr>
          <p:cNvPr id="9" name="Picture 8" descr="A group of people working on electronics&#10;&#10;Description automatically generated with medium confidence">
            <a:extLst>
              <a:ext uri="{FF2B5EF4-FFF2-40B4-BE49-F238E27FC236}">
                <a16:creationId xmlns:a16="http://schemas.microsoft.com/office/drawing/2014/main" id="{B65705E3-75CE-1B45-802F-A421030F1F9F}"/>
              </a:ext>
            </a:extLst>
          </p:cNvPr>
          <p:cNvPicPr>
            <a:picLocks noChangeAspect="1"/>
          </p:cNvPicPr>
          <p:nvPr/>
        </p:nvPicPr>
        <p:blipFill rotWithShape="1">
          <a:blip r:embed="rId2"/>
          <a:srcRect t="2309" r="1" b="5408"/>
          <a:stretch/>
        </p:blipFill>
        <p:spPr>
          <a:xfrm>
            <a:off x="-5" y="1676465"/>
            <a:ext cx="4211054" cy="5181530"/>
          </a:xfrm>
          <a:custGeom>
            <a:avLst/>
            <a:gdLst/>
            <a:ahLst/>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3" y="5181530"/>
                </a:lnTo>
                <a:lnTo>
                  <a:pt x="0" y="5181530"/>
                </a:lnTo>
                <a:lnTo>
                  <a:pt x="0" y="251609"/>
                </a:lnTo>
                <a:lnTo>
                  <a:pt x="158783" y="182603"/>
                </a:lnTo>
                <a:cubicBezTo>
                  <a:pt x="479801" y="54981"/>
                  <a:pt x="818871" y="-8854"/>
                  <a:pt x="1165310" y="990"/>
                </a:cubicBezTo>
                <a:close/>
              </a:path>
            </a:pathLst>
          </a:custGeom>
        </p:spPr>
      </p:pic>
      <p:pic>
        <p:nvPicPr>
          <p:cNvPr id="7" name="Picture 6" descr="A picture containing person, clothing, learning, table&#10;&#10;Description automatically generated">
            <a:extLst>
              <a:ext uri="{FF2B5EF4-FFF2-40B4-BE49-F238E27FC236}">
                <a16:creationId xmlns:a16="http://schemas.microsoft.com/office/drawing/2014/main" id="{00E7C8D3-9364-3F4D-8E26-2643FC21B285}"/>
              </a:ext>
            </a:extLst>
          </p:cNvPr>
          <p:cNvPicPr>
            <a:picLocks noChangeAspect="1"/>
          </p:cNvPicPr>
          <p:nvPr/>
        </p:nvPicPr>
        <p:blipFill rotWithShape="1">
          <a:blip r:embed="rId3"/>
          <a:srcRect l="4951" r="6123"/>
          <a:stretch/>
        </p:blipFill>
        <p:spPr>
          <a:xfrm>
            <a:off x="8253666" y="2"/>
            <a:ext cx="3938337" cy="3321595"/>
          </a:xfrm>
          <a:custGeom>
            <a:avLst/>
            <a:gdLst/>
            <a:ahLst/>
            <a:cxnLst/>
            <a:rect l="l" t="t" r="r" b="b"/>
            <a:pathLst>
              <a:path w="3938337" h="3321595">
                <a:moveTo>
                  <a:pt x="412520" y="0"/>
                </a:moveTo>
                <a:lnTo>
                  <a:pt x="3217629" y="0"/>
                </a:lnTo>
                <a:lnTo>
                  <a:pt x="3871410" y="0"/>
                </a:lnTo>
                <a:lnTo>
                  <a:pt x="3938337" y="0"/>
                </a:lnTo>
                <a:lnTo>
                  <a:pt x="3938337" y="59511"/>
                </a:lnTo>
                <a:lnTo>
                  <a:pt x="3938337" y="699247"/>
                </a:lnTo>
                <a:lnTo>
                  <a:pt x="3938337" y="2518435"/>
                </a:lnTo>
                <a:lnTo>
                  <a:pt x="3856842" y="2618704"/>
                </a:lnTo>
                <a:cubicBezTo>
                  <a:pt x="3439614" y="3108658"/>
                  <a:pt x="2979779" y="3321595"/>
                  <a:pt x="2362292" y="3321595"/>
                </a:cubicBezTo>
                <a:cubicBezTo>
                  <a:pt x="1899140" y="3321595"/>
                  <a:pt x="1559319" y="3095023"/>
                  <a:pt x="1093716" y="2749441"/>
                </a:cubicBezTo>
                <a:cubicBezTo>
                  <a:pt x="1041701" y="2710827"/>
                  <a:pt x="989684" y="2672676"/>
                  <a:pt x="939333" y="2635829"/>
                </a:cubicBezTo>
                <a:cubicBezTo>
                  <a:pt x="666418" y="2435869"/>
                  <a:pt x="408686" y="2246981"/>
                  <a:pt x="237160" y="2041901"/>
                </a:cubicBezTo>
                <a:cubicBezTo>
                  <a:pt x="73176" y="1845849"/>
                  <a:pt x="0" y="1649145"/>
                  <a:pt x="0" y="1404055"/>
                </a:cubicBezTo>
                <a:cubicBezTo>
                  <a:pt x="0" y="866538"/>
                  <a:pt x="144750" y="376466"/>
                  <a:pt x="410955" y="1974"/>
                </a:cubicBezTo>
                <a:close/>
              </a:path>
            </a:pathLst>
          </a:custGeom>
        </p:spPr>
      </p:pic>
      <p:pic>
        <p:nvPicPr>
          <p:cNvPr id="5" name="Content Placeholder 4">
            <a:extLst>
              <a:ext uri="{FF2B5EF4-FFF2-40B4-BE49-F238E27FC236}">
                <a16:creationId xmlns:a16="http://schemas.microsoft.com/office/drawing/2014/main" id="{414C2B38-9B4A-7244-9D4E-39CF64DF50C8}"/>
              </a:ext>
            </a:extLst>
          </p:cNvPr>
          <p:cNvPicPr>
            <a:picLocks noGrp="1" noChangeAspect="1"/>
          </p:cNvPicPr>
          <p:nvPr>
            <p:ph idx="1"/>
          </p:nvPr>
        </p:nvPicPr>
        <p:blipFill rotWithShape="1">
          <a:blip r:embed="rId4"/>
          <a:srcRect r="2" b="11715"/>
          <a:stretch/>
        </p:blipFill>
        <p:spPr>
          <a:xfrm>
            <a:off x="3336555" y="3"/>
            <a:ext cx="3997527" cy="2646947"/>
          </a:xfrm>
          <a:custGeom>
            <a:avLst/>
            <a:gdLst/>
            <a:ahLst/>
            <a:cxnLst/>
            <a:rect l="l" t="t" r="r" b="b"/>
            <a:pathLst>
              <a:path w="3997527" h="2646947">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1" y="2646947"/>
                </a:cubicBezTo>
                <a:cubicBezTo>
                  <a:pt x="1310863" y="2646947"/>
                  <a:pt x="873195" y="2394813"/>
                  <a:pt x="465463" y="1803828"/>
                </a:cubicBezTo>
                <a:cubicBezTo>
                  <a:pt x="412107" y="1726474"/>
                  <a:pt x="359949" y="1656124"/>
                  <a:pt x="309509" y="1588134"/>
                </a:cubicBezTo>
                <a:cubicBezTo>
                  <a:pt x="100453" y="1306222"/>
                  <a:pt x="0" y="1159615"/>
                  <a:pt x="0" y="908578"/>
                </a:cubicBezTo>
                <a:cubicBezTo>
                  <a:pt x="0" y="659312"/>
                  <a:pt x="62965" y="413080"/>
                  <a:pt x="187010" y="176721"/>
                </a:cubicBezTo>
                <a:cubicBezTo>
                  <a:pt x="217356" y="118918"/>
                  <a:pt x="250961" y="62336"/>
                  <a:pt x="287751" y="7075"/>
                </a:cubicBezTo>
                <a:close/>
              </a:path>
            </a:pathLst>
          </a:custGeom>
        </p:spPr>
      </p:pic>
      <p:sp>
        <p:nvSpPr>
          <p:cNvPr id="13" name="Title 1">
            <a:extLst>
              <a:ext uri="{FF2B5EF4-FFF2-40B4-BE49-F238E27FC236}">
                <a16:creationId xmlns:a16="http://schemas.microsoft.com/office/drawing/2014/main" id="{59CC2403-EC13-3447-A666-169179D0CFC5}"/>
              </a:ext>
            </a:extLst>
          </p:cNvPr>
          <p:cNvSpPr txBox="1">
            <a:spLocks/>
          </p:cNvSpPr>
          <p:nvPr/>
        </p:nvSpPr>
        <p:spPr>
          <a:xfrm>
            <a:off x="70432" y="89732"/>
            <a:ext cx="50419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entury" panose="02040604050505020304" pitchFamily="18" charset="0"/>
              </a:rPr>
              <a:t>April 2023</a:t>
            </a:r>
            <a:endParaRPr lang="en-US" dirty="0"/>
          </a:p>
        </p:txBody>
      </p:sp>
    </p:spTree>
    <p:extLst>
      <p:ext uri="{BB962C8B-B14F-4D97-AF65-F5344CB8AC3E}">
        <p14:creationId xmlns:p14="http://schemas.microsoft.com/office/powerpoint/2010/main" val="1294997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8CDC71-173A-F943-8DE8-60AD22FD525E}"/>
              </a:ext>
            </a:extLst>
          </p:cNvPr>
          <p:cNvSpPr txBox="1"/>
          <p:nvPr/>
        </p:nvSpPr>
        <p:spPr>
          <a:xfrm>
            <a:off x="9267909" y="2023110"/>
            <a:ext cx="2469624" cy="284607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kern="1200" dirty="0">
                <a:solidFill>
                  <a:schemeClr val="tx1"/>
                </a:solidFill>
                <a:latin typeface="+mj-lt"/>
                <a:ea typeface="+mj-ea"/>
                <a:cs typeface="+mj-cs"/>
              </a:rPr>
              <a:t>UT Austin </a:t>
            </a:r>
          </a:p>
          <a:p>
            <a:pPr>
              <a:lnSpc>
                <a:spcPct val="90000"/>
              </a:lnSpc>
              <a:spcBef>
                <a:spcPct val="0"/>
              </a:spcBef>
              <a:spcAft>
                <a:spcPts val="600"/>
              </a:spcAft>
            </a:pPr>
            <a:r>
              <a:rPr lang="en-US" sz="3700" kern="1200" dirty="0">
                <a:solidFill>
                  <a:schemeClr val="tx1"/>
                </a:solidFill>
                <a:latin typeface="+mj-lt"/>
                <a:ea typeface="+mj-ea"/>
                <a:cs typeface="+mj-cs"/>
              </a:rPr>
              <a:t>June 2023</a:t>
            </a:r>
          </a:p>
        </p:txBody>
      </p:sp>
      <p:pic>
        <p:nvPicPr>
          <p:cNvPr id="5" name="Picture 4" descr="A person working on a machine&#10;&#10;Description automatically generated with low confidence">
            <a:extLst>
              <a:ext uri="{FF2B5EF4-FFF2-40B4-BE49-F238E27FC236}">
                <a16:creationId xmlns:a16="http://schemas.microsoft.com/office/drawing/2014/main" id="{6B10327E-2273-A540-B96B-DDDE8D7F6962}"/>
              </a:ext>
            </a:extLst>
          </p:cNvPr>
          <p:cNvPicPr>
            <a:picLocks noChangeAspect="1"/>
          </p:cNvPicPr>
          <p:nvPr/>
        </p:nvPicPr>
        <p:blipFill rotWithShape="1">
          <a:blip r:embed="rId2"/>
          <a:srcRect t="5110" r="2" b="619"/>
          <a:stretch/>
        </p:blipFill>
        <p:spPr>
          <a:xfrm rot="5400000">
            <a:off x="-218200" y="1621962"/>
            <a:ext cx="5211906" cy="3685032"/>
          </a:xfrm>
          <a:prstGeom prst="rect">
            <a:avLst/>
          </a:prstGeom>
        </p:spPr>
      </p:pic>
      <p:pic>
        <p:nvPicPr>
          <p:cNvPr id="7" name="Picture 6" descr="A group of people working on a project&#10;&#10;Description automatically generated with low confidence">
            <a:extLst>
              <a:ext uri="{FF2B5EF4-FFF2-40B4-BE49-F238E27FC236}">
                <a16:creationId xmlns:a16="http://schemas.microsoft.com/office/drawing/2014/main" id="{33D500C9-82C8-CA40-8295-D3287D0957BA}"/>
              </a:ext>
            </a:extLst>
          </p:cNvPr>
          <p:cNvPicPr>
            <a:picLocks noChangeAspect="1"/>
          </p:cNvPicPr>
          <p:nvPr/>
        </p:nvPicPr>
        <p:blipFill rotWithShape="1">
          <a:blip r:embed="rId3"/>
          <a:srcRect t="5728" r="2" b="2"/>
          <a:stretch/>
        </p:blipFill>
        <p:spPr>
          <a:xfrm rot="5400000">
            <a:off x="3694269" y="1621961"/>
            <a:ext cx="5211906" cy="3685032"/>
          </a:xfrm>
          <a:prstGeom prst="rect">
            <a:avLst/>
          </a:prstGeom>
        </p:spPr>
      </p:pic>
    </p:spTree>
    <p:extLst>
      <p:ext uri="{BB962C8B-B14F-4D97-AF65-F5344CB8AC3E}">
        <p14:creationId xmlns:p14="http://schemas.microsoft.com/office/powerpoint/2010/main" val="2711244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omen holding small objects&#10;&#10;Description automatically generated">
            <a:extLst>
              <a:ext uri="{FF2B5EF4-FFF2-40B4-BE49-F238E27FC236}">
                <a16:creationId xmlns:a16="http://schemas.microsoft.com/office/drawing/2014/main" id="{7834EBF8-E023-F542-BBA2-179B17A374AC}"/>
              </a:ext>
            </a:extLst>
          </p:cNvPr>
          <p:cNvPicPr>
            <a:picLocks noChangeAspect="1"/>
          </p:cNvPicPr>
          <p:nvPr/>
        </p:nvPicPr>
        <p:blipFill rotWithShape="1">
          <a:blip r:embed="rId2"/>
          <a:srcRect t="7827" r="-2" b="20801"/>
          <a:stretch/>
        </p:blipFill>
        <p:spPr>
          <a:xfrm>
            <a:off x="321730" y="321732"/>
            <a:ext cx="5674897" cy="3017405"/>
          </a:xfrm>
          <a:prstGeom prst="rect">
            <a:avLst/>
          </a:prstGeom>
        </p:spPr>
      </p:pic>
      <p:pic>
        <p:nvPicPr>
          <p:cNvPr id="7" name="Picture 6" descr="A group of people working on electronics&#10;&#10;Description automatically generated">
            <a:extLst>
              <a:ext uri="{FF2B5EF4-FFF2-40B4-BE49-F238E27FC236}">
                <a16:creationId xmlns:a16="http://schemas.microsoft.com/office/drawing/2014/main" id="{9A1F2500-DE04-574E-BC1C-B58183F9304B}"/>
              </a:ext>
            </a:extLst>
          </p:cNvPr>
          <p:cNvPicPr>
            <a:picLocks noChangeAspect="1"/>
          </p:cNvPicPr>
          <p:nvPr/>
        </p:nvPicPr>
        <p:blipFill rotWithShape="1">
          <a:blip r:embed="rId3"/>
          <a:srcRect t="13295" r="-2" b="21153"/>
          <a:stretch/>
        </p:blipFill>
        <p:spPr>
          <a:xfrm>
            <a:off x="321730" y="3510853"/>
            <a:ext cx="5674897" cy="2789954"/>
          </a:xfrm>
          <a:prstGeom prst="rect">
            <a:avLst/>
          </a:prstGeom>
        </p:spPr>
      </p:pic>
      <p:pic>
        <p:nvPicPr>
          <p:cNvPr id="9" name="Picture 8" descr="A soldering iron on a green circuit board&#10;&#10;Description automatically generated">
            <a:extLst>
              <a:ext uri="{FF2B5EF4-FFF2-40B4-BE49-F238E27FC236}">
                <a16:creationId xmlns:a16="http://schemas.microsoft.com/office/drawing/2014/main" id="{E6DF9F5A-752C-7B4C-B92E-831C1F50C021}"/>
              </a:ext>
            </a:extLst>
          </p:cNvPr>
          <p:cNvPicPr>
            <a:picLocks noChangeAspect="1"/>
          </p:cNvPicPr>
          <p:nvPr/>
        </p:nvPicPr>
        <p:blipFill rotWithShape="1">
          <a:blip r:embed="rId4"/>
          <a:srcRect r="20979" b="-2"/>
          <a:stretch/>
        </p:blipFill>
        <p:spPr>
          <a:xfrm rot="5400000">
            <a:off x="6043284" y="473821"/>
            <a:ext cx="5979074" cy="5674897"/>
          </a:xfrm>
          <a:prstGeom prst="rect">
            <a:avLst/>
          </a:prstGeom>
        </p:spPr>
      </p:pic>
      <p:sp>
        <p:nvSpPr>
          <p:cNvPr id="11" name="Title 1">
            <a:extLst>
              <a:ext uri="{FF2B5EF4-FFF2-40B4-BE49-F238E27FC236}">
                <a16:creationId xmlns:a16="http://schemas.microsoft.com/office/drawing/2014/main" id="{4882034A-8EC6-9E44-AD92-98EC7B435A4A}"/>
              </a:ext>
            </a:extLst>
          </p:cNvPr>
          <p:cNvSpPr>
            <a:spLocks noGrp="1"/>
          </p:cNvSpPr>
          <p:nvPr>
            <p:ph type="title"/>
          </p:nvPr>
        </p:nvSpPr>
        <p:spPr>
          <a:xfrm>
            <a:off x="2610102" y="5916622"/>
            <a:ext cx="6773049" cy="1325563"/>
          </a:xfrm>
        </p:spPr>
        <p:txBody>
          <a:bodyPr>
            <a:normAutofit/>
          </a:bodyPr>
          <a:lstStyle/>
          <a:p>
            <a:r>
              <a:rPr lang="en-US" sz="3200" dirty="0">
                <a:latin typeface="Century" panose="02040604050505020304" pitchFamily="18" charset="0"/>
              </a:rPr>
              <a:t>Harvard University July 2023</a:t>
            </a:r>
            <a:endParaRPr lang="en-US" sz="3200" dirty="0"/>
          </a:p>
        </p:txBody>
      </p:sp>
    </p:spTree>
    <p:extLst>
      <p:ext uri="{BB962C8B-B14F-4D97-AF65-F5344CB8AC3E}">
        <p14:creationId xmlns:p14="http://schemas.microsoft.com/office/powerpoint/2010/main" val="3814507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orking at a table&#10;&#10;Description automatically generated">
            <a:extLst>
              <a:ext uri="{FF2B5EF4-FFF2-40B4-BE49-F238E27FC236}">
                <a16:creationId xmlns:a16="http://schemas.microsoft.com/office/drawing/2014/main" id="{1221E8EE-FE70-F540-A99B-F9132FF1B076}"/>
              </a:ext>
            </a:extLst>
          </p:cNvPr>
          <p:cNvPicPr>
            <a:picLocks noChangeAspect="1"/>
          </p:cNvPicPr>
          <p:nvPr/>
        </p:nvPicPr>
        <p:blipFill rotWithShape="1">
          <a:blip r:embed="rId2"/>
          <a:srcRect l="13409" r="1812" b="3"/>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pic>
        <p:nvPicPr>
          <p:cNvPr id="7" name="Picture 6" descr="A group of people working on a computer&#10;&#10;Description automatically generated">
            <a:extLst>
              <a:ext uri="{FF2B5EF4-FFF2-40B4-BE49-F238E27FC236}">
                <a16:creationId xmlns:a16="http://schemas.microsoft.com/office/drawing/2014/main" id="{5F2AECFC-9CF9-444F-8A7F-496EF0301B61}"/>
              </a:ext>
            </a:extLst>
          </p:cNvPr>
          <p:cNvPicPr>
            <a:picLocks noChangeAspect="1"/>
          </p:cNvPicPr>
          <p:nvPr/>
        </p:nvPicPr>
        <p:blipFill rotWithShape="1">
          <a:blip r:embed="rId3"/>
          <a:srcRect l="15167" r="6593" b="-1"/>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8" name="TextBox 7">
            <a:extLst>
              <a:ext uri="{FF2B5EF4-FFF2-40B4-BE49-F238E27FC236}">
                <a16:creationId xmlns:a16="http://schemas.microsoft.com/office/drawing/2014/main" id="{68F07D2A-732E-9849-B39E-F3464E6646E4}"/>
              </a:ext>
            </a:extLst>
          </p:cNvPr>
          <p:cNvSpPr txBox="1"/>
          <p:nvPr/>
        </p:nvSpPr>
        <p:spPr>
          <a:xfrm>
            <a:off x="7604200" y="411232"/>
            <a:ext cx="3546035" cy="707886"/>
          </a:xfrm>
          <a:prstGeom prst="rect">
            <a:avLst/>
          </a:prstGeom>
          <a:noFill/>
        </p:spPr>
        <p:txBody>
          <a:bodyPr wrap="none" rtlCol="0">
            <a:spAutoFit/>
          </a:bodyPr>
          <a:lstStyle/>
          <a:p>
            <a:r>
              <a:rPr lang="en-US" sz="4000" dirty="0"/>
              <a:t>UT San Antonio</a:t>
            </a:r>
            <a:r>
              <a:rPr lang="en-US" sz="3200" dirty="0"/>
              <a:t> </a:t>
            </a:r>
            <a:r>
              <a:rPr lang="en-US" dirty="0"/>
              <a:t> </a:t>
            </a:r>
          </a:p>
        </p:txBody>
      </p:sp>
      <p:sp>
        <p:nvSpPr>
          <p:cNvPr id="15" name="TextBox 14">
            <a:extLst>
              <a:ext uri="{FF2B5EF4-FFF2-40B4-BE49-F238E27FC236}">
                <a16:creationId xmlns:a16="http://schemas.microsoft.com/office/drawing/2014/main" id="{3825DA96-0973-E74E-8473-B8A1C4D692F1}"/>
              </a:ext>
            </a:extLst>
          </p:cNvPr>
          <p:cNvSpPr txBox="1"/>
          <p:nvPr/>
        </p:nvSpPr>
        <p:spPr>
          <a:xfrm>
            <a:off x="1272955" y="5974864"/>
            <a:ext cx="3777252" cy="707886"/>
          </a:xfrm>
          <a:prstGeom prst="rect">
            <a:avLst/>
          </a:prstGeom>
          <a:noFill/>
        </p:spPr>
        <p:txBody>
          <a:bodyPr wrap="none" rtlCol="0">
            <a:spAutoFit/>
          </a:bodyPr>
          <a:lstStyle/>
          <a:p>
            <a:r>
              <a:rPr lang="en-US" sz="4000" dirty="0"/>
              <a:t>September 2023</a:t>
            </a:r>
            <a:r>
              <a:rPr lang="en-US" sz="3200" dirty="0"/>
              <a:t> </a:t>
            </a:r>
            <a:r>
              <a:rPr lang="en-US" dirty="0"/>
              <a:t> </a:t>
            </a:r>
          </a:p>
        </p:txBody>
      </p:sp>
    </p:spTree>
    <p:extLst>
      <p:ext uri="{BB962C8B-B14F-4D97-AF65-F5344CB8AC3E}">
        <p14:creationId xmlns:p14="http://schemas.microsoft.com/office/powerpoint/2010/main" val="1874460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4" descr="IMG_9830.JPG">
            <a:extLst>
              <a:ext uri="{FF2B5EF4-FFF2-40B4-BE49-F238E27FC236}">
                <a16:creationId xmlns:a16="http://schemas.microsoft.com/office/drawing/2014/main" id="{1BA6222A-CC83-714C-BCFB-C8C03D6BA129}"/>
              </a:ext>
            </a:extLst>
          </p:cNvPr>
          <p:cNvPicPr>
            <a:picLocks noChangeAspect="1"/>
          </p:cNvPicPr>
          <p:nvPr/>
        </p:nvPicPr>
        <p:blipFill rotWithShape="1">
          <a:blip r:embed="rId2">
            <a:extLst>
              <a:ext uri="{28A0092B-C50C-407E-A947-70E740481C1C}">
                <a14:useLocalDpi xmlns:a14="http://schemas.microsoft.com/office/drawing/2010/main" val="0"/>
              </a:ext>
            </a:extLst>
          </a:blip>
          <a:srcRect l="24921" r="25375" b="2"/>
          <a:stretch/>
        </p:blipFill>
        <p:spPr>
          <a:xfrm>
            <a:off x="1216594" y="643466"/>
            <a:ext cx="4148463" cy="5571066"/>
          </a:xfrm>
          <a:prstGeom prst="rect">
            <a:avLst/>
          </a:prstGeom>
        </p:spPr>
      </p:pic>
      <p:cxnSp>
        <p:nvCxnSpPr>
          <p:cNvPr id="13" name="Straight Connector 1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Picture 3" descr="A child looking at a tablet&#10;&#10;Description automatically generated">
            <a:extLst>
              <a:ext uri="{FF2B5EF4-FFF2-40B4-BE49-F238E27FC236}">
                <a16:creationId xmlns:a16="http://schemas.microsoft.com/office/drawing/2014/main" id="{2081DFA3-85E6-D243-9FB8-DD2B1CC97188}"/>
              </a:ext>
            </a:extLst>
          </p:cNvPr>
          <p:cNvPicPr>
            <a:picLocks noChangeAspect="1"/>
          </p:cNvPicPr>
          <p:nvPr/>
        </p:nvPicPr>
        <p:blipFill>
          <a:blip r:embed="rId3"/>
          <a:stretch>
            <a:fillRect/>
          </a:stretch>
        </p:blipFill>
        <p:spPr>
          <a:xfrm rot="5400000">
            <a:off x="6115641" y="1339850"/>
            <a:ext cx="5571066" cy="4178299"/>
          </a:xfrm>
          <a:prstGeom prst="rect">
            <a:avLst/>
          </a:prstGeom>
        </p:spPr>
      </p:pic>
    </p:spTree>
    <p:extLst>
      <p:ext uri="{BB962C8B-B14F-4D97-AF65-F5344CB8AC3E}">
        <p14:creationId xmlns:p14="http://schemas.microsoft.com/office/powerpoint/2010/main" val="100874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playing outside&#10;&#10;Description automatically generated">
            <a:extLst>
              <a:ext uri="{FF2B5EF4-FFF2-40B4-BE49-F238E27FC236}">
                <a16:creationId xmlns:a16="http://schemas.microsoft.com/office/drawing/2014/main" id="{DE2A561D-1841-FC46-BD4A-EEC63D6DD669}"/>
              </a:ext>
            </a:extLst>
          </p:cNvPr>
          <p:cNvPicPr>
            <a:picLocks noChangeAspect="1"/>
          </p:cNvPicPr>
          <p:nvPr/>
        </p:nvPicPr>
        <p:blipFill>
          <a:blip r:embed="rId2"/>
          <a:stretch>
            <a:fillRect/>
          </a:stretch>
        </p:blipFill>
        <p:spPr>
          <a:xfrm rot="5400000">
            <a:off x="-59208" y="1699126"/>
            <a:ext cx="4604800" cy="3453600"/>
          </a:xfrm>
          <a:prstGeom prst="rect">
            <a:avLst/>
          </a:prstGeom>
        </p:spPr>
      </p:pic>
      <p:pic>
        <p:nvPicPr>
          <p:cNvPr id="7" name="Picture 6" descr="A hand holding a device with a cord&#10;&#10;Description automatically generated">
            <a:extLst>
              <a:ext uri="{FF2B5EF4-FFF2-40B4-BE49-F238E27FC236}">
                <a16:creationId xmlns:a16="http://schemas.microsoft.com/office/drawing/2014/main" id="{D03C23E5-79EE-7C4E-93CC-CFAB4A705DE5}"/>
              </a:ext>
            </a:extLst>
          </p:cNvPr>
          <p:cNvPicPr>
            <a:picLocks noChangeAspect="1"/>
          </p:cNvPicPr>
          <p:nvPr/>
        </p:nvPicPr>
        <p:blipFill>
          <a:blip r:embed="rId3"/>
          <a:stretch>
            <a:fillRect/>
          </a:stretch>
        </p:blipFill>
        <p:spPr>
          <a:xfrm rot="5400000">
            <a:off x="3776948" y="1699126"/>
            <a:ext cx="4604800" cy="3453600"/>
          </a:xfrm>
          <a:prstGeom prst="rect">
            <a:avLst/>
          </a:prstGeom>
        </p:spPr>
      </p:pic>
      <p:pic>
        <p:nvPicPr>
          <p:cNvPr id="5" name="Content Placeholder 4" descr="A person wearing headphones and holding a yellow box&#10;&#10;Description automatically generated">
            <a:extLst>
              <a:ext uri="{FF2B5EF4-FFF2-40B4-BE49-F238E27FC236}">
                <a16:creationId xmlns:a16="http://schemas.microsoft.com/office/drawing/2014/main" id="{76134956-1421-154C-9561-2A98AB06C507}"/>
              </a:ext>
            </a:extLst>
          </p:cNvPr>
          <p:cNvPicPr>
            <a:picLocks noGrp="1" noChangeAspect="1"/>
          </p:cNvPicPr>
          <p:nvPr>
            <p:ph idx="1"/>
          </p:nvPr>
        </p:nvPicPr>
        <p:blipFill>
          <a:blip r:embed="rId4"/>
          <a:stretch>
            <a:fillRect/>
          </a:stretch>
        </p:blipFill>
        <p:spPr>
          <a:xfrm>
            <a:off x="8194096" y="1123528"/>
            <a:ext cx="3453600" cy="4604800"/>
          </a:xfrm>
          <a:prstGeom prst="rect">
            <a:avLst/>
          </a:prstGeom>
        </p:spPr>
      </p:pic>
      <p:sp>
        <p:nvSpPr>
          <p:cNvPr id="10" name="TextBox 9">
            <a:extLst>
              <a:ext uri="{FF2B5EF4-FFF2-40B4-BE49-F238E27FC236}">
                <a16:creationId xmlns:a16="http://schemas.microsoft.com/office/drawing/2014/main" id="{61175DD6-9E44-AE4D-A126-4248380ECE51}"/>
              </a:ext>
            </a:extLst>
          </p:cNvPr>
          <p:cNvSpPr txBox="1"/>
          <p:nvPr/>
        </p:nvSpPr>
        <p:spPr>
          <a:xfrm>
            <a:off x="2651166" y="234778"/>
            <a:ext cx="6856364" cy="584775"/>
          </a:xfrm>
          <a:prstGeom prst="rect">
            <a:avLst/>
          </a:prstGeom>
          <a:noFill/>
        </p:spPr>
        <p:txBody>
          <a:bodyPr wrap="none" rtlCol="0">
            <a:spAutoFit/>
          </a:bodyPr>
          <a:lstStyle/>
          <a:p>
            <a:r>
              <a:rPr lang="en-US" sz="3200" dirty="0">
                <a:latin typeface="Century" panose="02040604050505020304" pitchFamily="18" charset="0"/>
              </a:rPr>
              <a:t>Annular Solar Eclipse Oct 14, 2023</a:t>
            </a:r>
          </a:p>
        </p:txBody>
      </p:sp>
    </p:spTree>
    <p:extLst>
      <p:ext uri="{BB962C8B-B14F-4D97-AF65-F5344CB8AC3E}">
        <p14:creationId xmlns:p14="http://schemas.microsoft.com/office/powerpoint/2010/main" val="3174064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0" name="Rectangle 9">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D6BBE5E-857C-BA4E-B1B6-74B3C7C7B8B4}"/>
              </a:ext>
            </a:extLst>
          </p:cNvPr>
          <p:cNvSpPr>
            <a:spLocks noGrp="1"/>
          </p:cNvSpPr>
          <p:nvPr>
            <p:ph type="title"/>
          </p:nvPr>
        </p:nvSpPr>
        <p:spPr>
          <a:xfrm>
            <a:off x="434130" y="175546"/>
            <a:ext cx="3702580" cy="1616203"/>
          </a:xfrm>
        </p:spPr>
        <p:txBody>
          <a:bodyPr anchor="b">
            <a:normAutofit/>
          </a:bodyPr>
          <a:lstStyle/>
          <a:p>
            <a:r>
              <a:rPr lang="en-US" sz="3600" dirty="0">
                <a:solidFill>
                  <a:srgbClr val="FFFFFF"/>
                </a:solidFill>
              </a:rPr>
              <a:t>Upcoming Workshops</a:t>
            </a:r>
          </a:p>
        </p:txBody>
      </p:sp>
      <p:sp>
        <p:nvSpPr>
          <p:cNvPr id="3" name="Content Placeholder 2">
            <a:extLst>
              <a:ext uri="{FF2B5EF4-FFF2-40B4-BE49-F238E27FC236}">
                <a16:creationId xmlns:a16="http://schemas.microsoft.com/office/drawing/2014/main" id="{6F81A79F-27C0-D841-A451-DD87411659B6}"/>
              </a:ext>
            </a:extLst>
          </p:cNvPr>
          <p:cNvSpPr>
            <a:spLocks noGrp="1"/>
          </p:cNvSpPr>
          <p:nvPr>
            <p:ph idx="1"/>
          </p:nvPr>
        </p:nvSpPr>
        <p:spPr>
          <a:xfrm>
            <a:off x="518405" y="1967295"/>
            <a:ext cx="4368905" cy="3524823"/>
          </a:xfrm>
        </p:spPr>
        <p:txBody>
          <a:bodyPr>
            <a:normAutofit lnSpcReduction="10000"/>
          </a:bodyPr>
          <a:lstStyle/>
          <a:p>
            <a:pPr marL="0" indent="0">
              <a:buNone/>
            </a:pPr>
            <a:endParaRPr lang="en-US" sz="2000" dirty="0">
              <a:solidFill>
                <a:srgbClr val="FFFFFF"/>
              </a:solidFill>
            </a:endParaRPr>
          </a:p>
          <a:p>
            <a:pPr marL="0" indent="0">
              <a:buNone/>
            </a:pPr>
            <a:r>
              <a:rPr lang="en-US" sz="3200" dirty="0">
                <a:solidFill>
                  <a:schemeClr val="bg1"/>
                </a:solidFill>
              </a:rPr>
              <a:t>January 28-29, 2024</a:t>
            </a:r>
          </a:p>
          <a:p>
            <a:pPr marL="0" indent="0">
              <a:buNone/>
            </a:pPr>
            <a:r>
              <a:rPr lang="en-US" sz="3200" dirty="0">
                <a:solidFill>
                  <a:srgbClr val="FFFFFF"/>
                </a:solidFill>
              </a:rPr>
              <a:t>UT Austin (Texas) </a:t>
            </a:r>
          </a:p>
          <a:p>
            <a:pPr marL="0" indent="0">
              <a:buNone/>
            </a:pPr>
            <a:endParaRPr lang="en-US" sz="3200" dirty="0">
              <a:solidFill>
                <a:srgbClr val="FFFFFF"/>
              </a:solidFill>
            </a:endParaRPr>
          </a:p>
          <a:p>
            <a:pPr marL="0" indent="0">
              <a:buNone/>
            </a:pPr>
            <a:r>
              <a:rPr lang="en-US" sz="3200" dirty="0">
                <a:solidFill>
                  <a:srgbClr val="FFFFFF"/>
                </a:solidFill>
              </a:rPr>
              <a:t>Feb 3, 2024</a:t>
            </a:r>
          </a:p>
          <a:p>
            <a:pPr marL="0" indent="0">
              <a:buNone/>
            </a:pPr>
            <a:r>
              <a:rPr lang="en-US" sz="3200" dirty="0">
                <a:solidFill>
                  <a:srgbClr val="FFFFFF"/>
                </a:solidFill>
              </a:rPr>
              <a:t>New England Sci-tech (Massachusetts) </a:t>
            </a:r>
          </a:p>
        </p:txBody>
      </p:sp>
      <p:pic>
        <p:nvPicPr>
          <p:cNvPr id="4" name="Content Placeholder 4" descr="A picture containing circle, number, sign&#10;&#10;Description automatically generated">
            <a:extLst>
              <a:ext uri="{FF2B5EF4-FFF2-40B4-BE49-F238E27FC236}">
                <a16:creationId xmlns:a16="http://schemas.microsoft.com/office/drawing/2014/main" id="{6020913E-0664-AE41-9305-E68063E9F32D}"/>
              </a:ext>
            </a:extLst>
          </p:cNvPr>
          <p:cNvPicPr>
            <a:picLocks noChangeAspect="1"/>
          </p:cNvPicPr>
          <p:nvPr/>
        </p:nvPicPr>
        <p:blipFill>
          <a:blip r:embed="rId2"/>
          <a:stretch>
            <a:fillRect/>
          </a:stretch>
        </p:blipFill>
        <p:spPr>
          <a:xfrm>
            <a:off x="6020001" y="2224216"/>
            <a:ext cx="5407002" cy="4589822"/>
          </a:xfrm>
          <a:prstGeom prst="rect">
            <a:avLst/>
          </a:prstGeom>
        </p:spPr>
      </p:pic>
      <p:pic>
        <p:nvPicPr>
          <p:cNvPr id="6" name="Picture 5" descr="A close-up of a message&#10;&#10;Description automatically generated">
            <a:extLst>
              <a:ext uri="{FF2B5EF4-FFF2-40B4-BE49-F238E27FC236}">
                <a16:creationId xmlns:a16="http://schemas.microsoft.com/office/drawing/2014/main" id="{80C138B4-6146-4D40-BCC5-E17BBE0D2485}"/>
              </a:ext>
            </a:extLst>
          </p:cNvPr>
          <p:cNvPicPr>
            <a:picLocks noChangeAspect="1"/>
          </p:cNvPicPr>
          <p:nvPr/>
        </p:nvPicPr>
        <p:blipFill>
          <a:blip r:embed="rId3"/>
          <a:stretch>
            <a:fillRect/>
          </a:stretch>
        </p:blipFill>
        <p:spPr>
          <a:xfrm>
            <a:off x="5446010" y="6723"/>
            <a:ext cx="6311860" cy="2217493"/>
          </a:xfrm>
          <a:prstGeom prst="rect">
            <a:avLst/>
          </a:prstGeom>
        </p:spPr>
      </p:pic>
    </p:spTree>
    <p:extLst>
      <p:ext uri="{BB962C8B-B14F-4D97-AF65-F5344CB8AC3E}">
        <p14:creationId xmlns:p14="http://schemas.microsoft.com/office/powerpoint/2010/main" val="4061107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p of the earth with a location on it&#10;&#10;Description automatically generated">
            <a:extLst>
              <a:ext uri="{FF2B5EF4-FFF2-40B4-BE49-F238E27FC236}">
                <a16:creationId xmlns:a16="http://schemas.microsoft.com/office/drawing/2014/main" id="{8ED94218-BF1A-384F-BD8D-8946EBC63353}"/>
              </a:ext>
            </a:extLst>
          </p:cNvPr>
          <p:cNvPicPr>
            <a:picLocks noChangeAspect="1"/>
          </p:cNvPicPr>
          <p:nvPr/>
        </p:nvPicPr>
        <p:blipFill>
          <a:blip r:embed="rId2"/>
          <a:stretch>
            <a:fillRect/>
          </a:stretch>
        </p:blipFill>
        <p:spPr>
          <a:xfrm>
            <a:off x="643467" y="1205218"/>
            <a:ext cx="5294716" cy="4447561"/>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descr="A map of the world with a route&#10;&#10;Description automatically generated">
            <a:extLst>
              <a:ext uri="{FF2B5EF4-FFF2-40B4-BE49-F238E27FC236}">
                <a16:creationId xmlns:a16="http://schemas.microsoft.com/office/drawing/2014/main" id="{722F0632-B356-ED48-95EF-C7AED0B08737}"/>
              </a:ext>
            </a:extLst>
          </p:cNvPr>
          <p:cNvPicPr>
            <a:picLocks noChangeAspect="1"/>
          </p:cNvPicPr>
          <p:nvPr/>
        </p:nvPicPr>
        <p:blipFill>
          <a:blip r:embed="rId3"/>
          <a:stretch>
            <a:fillRect/>
          </a:stretch>
        </p:blipFill>
        <p:spPr>
          <a:xfrm>
            <a:off x="6253817" y="1172128"/>
            <a:ext cx="5294715" cy="4513743"/>
          </a:xfrm>
          <a:prstGeom prst="rect">
            <a:avLst/>
          </a:prstGeom>
        </p:spPr>
      </p:pic>
    </p:spTree>
    <p:extLst>
      <p:ext uri="{BB962C8B-B14F-4D97-AF65-F5344CB8AC3E}">
        <p14:creationId xmlns:p14="http://schemas.microsoft.com/office/powerpoint/2010/main" val="34928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olorfulness, magenta, light, art&#10;&#10;Description automatically generated">
            <a:extLst>
              <a:ext uri="{FF2B5EF4-FFF2-40B4-BE49-F238E27FC236}">
                <a16:creationId xmlns:a16="http://schemas.microsoft.com/office/drawing/2014/main" id="{E364488E-7394-A045-97EB-178F266DEF4C}"/>
              </a:ext>
            </a:extLst>
          </p:cNvPr>
          <p:cNvPicPr>
            <a:picLocks noChangeAspect="1"/>
          </p:cNvPicPr>
          <p:nvPr/>
        </p:nvPicPr>
        <p:blipFill rotWithShape="1">
          <a:blip r:embed="rId2"/>
          <a:srcRect t="12663" b="12100"/>
          <a:stretch/>
        </p:blipFill>
        <p:spPr>
          <a:xfrm>
            <a:off x="20" y="1282"/>
            <a:ext cx="12191980" cy="6856718"/>
          </a:xfrm>
          <a:prstGeom prst="rect">
            <a:avLst/>
          </a:prstGeom>
        </p:spPr>
      </p:pic>
    </p:spTree>
    <p:extLst>
      <p:ext uri="{BB962C8B-B14F-4D97-AF65-F5344CB8AC3E}">
        <p14:creationId xmlns:p14="http://schemas.microsoft.com/office/powerpoint/2010/main" val="1320098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06AB2-841C-A344-8799-78EFFDF99620}"/>
              </a:ext>
            </a:extLst>
          </p:cNvPr>
          <p:cNvPicPr>
            <a:picLocks noChangeAspect="1"/>
          </p:cNvPicPr>
          <p:nvPr/>
        </p:nvPicPr>
        <p:blipFill>
          <a:blip r:embed="rId2"/>
          <a:stretch>
            <a:fillRect/>
          </a:stretch>
        </p:blipFill>
        <p:spPr>
          <a:xfrm>
            <a:off x="8417774" y="1353955"/>
            <a:ext cx="3450591" cy="4150090"/>
          </a:xfrm>
          <a:prstGeom prst="rect">
            <a:avLst/>
          </a:prstGeom>
        </p:spPr>
      </p:pic>
      <p:pic>
        <p:nvPicPr>
          <p:cNvPr id="4" name="Content Placeholder 5">
            <a:extLst>
              <a:ext uri="{FF2B5EF4-FFF2-40B4-BE49-F238E27FC236}">
                <a16:creationId xmlns:a16="http://schemas.microsoft.com/office/drawing/2014/main" id="{4C1AAA86-9A1D-F349-9F76-69F60F0AFA2F}"/>
              </a:ext>
            </a:extLst>
          </p:cNvPr>
          <p:cNvPicPr>
            <a:picLocks noChangeAspect="1"/>
          </p:cNvPicPr>
          <p:nvPr/>
        </p:nvPicPr>
        <p:blipFill>
          <a:blip r:embed="rId3"/>
          <a:stretch>
            <a:fillRect/>
          </a:stretch>
        </p:blipFill>
        <p:spPr>
          <a:xfrm>
            <a:off x="534585" y="614084"/>
            <a:ext cx="7628537" cy="5721402"/>
          </a:xfrm>
          <a:prstGeom prst="rect">
            <a:avLst/>
          </a:prstGeom>
        </p:spPr>
      </p:pic>
    </p:spTree>
    <p:extLst>
      <p:ext uri="{BB962C8B-B14F-4D97-AF65-F5344CB8AC3E}">
        <p14:creationId xmlns:p14="http://schemas.microsoft.com/office/powerpoint/2010/main" val="1093691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ADB5FE9-573B-2849-9E56-77ED6EB2E6D2}"/>
              </a:ext>
            </a:extLst>
          </p:cNvPr>
          <p:cNvSpPr txBox="1"/>
          <p:nvPr/>
        </p:nvSpPr>
        <p:spPr>
          <a:xfrm>
            <a:off x="4767372" y="465263"/>
            <a:ext cx="3538148" cy="830997"/>
          </a:xfrm>
          <a:prstGeom prst="rect">
            <a:avLst/>
          </a:prstGeom>
          <a:noFill/>
        </p:spPr>
        <p:txBody>
          <a:bodyPr wrap="none" rtlCol="0">
            <a:spAutoFit/>
          </a:bodyPr>
          <a:lstStyle/>
          <a:p>
            <a:r>
              <a:rPr lang="en-US" sz="4800" dirty="0" err="1">
                <a:latin typeface="Century" panose="02040604050505020304" pitchFamily="18" charset="0"/>
              </a:rPr>
              <a:t>LightSound</a:t>
            </a:r>
            <a:endParaRPr lang="en-US" sz="4800" dirty="0">
              <a:latin typeface="Century" panose="02040604050505020304" pitchFamily="18" charset="0"/>
            </a:endParaRPr>
          </a:p>
        </p:txBody>
      </p:sp>
      <p:sp>
        <p:nvSpPr>
          <p:cNvPr id="14" name="TextBox 13">
            <a:extLst>
              <a:ext uri="{FF2B5EF4-FFF2-40B4-BE49-F238E27FC236}">
                <a16:creationId xmlns:a16="http://schemas.microsoft.com/office/drawing/2014/main" id="{1731A23A-3AB2-254D-98E7-32E14A906B6A}"/>
              </a:ext>
            </a:extLst>
          </p:cNvPr>
          <p:cNvSpPr txBox="1"/>
          <p:nvPr/>
        </p:nvSpPr>
        <p:spPr>
          <a:xfrm>
            <a:off x="4767372" y="1259908"/>
            <a:ext cx="3398687" cy="400110"/>
          </a:xfrm>
          <a:prstGeom prst="rect">
            <a:avLst/>
          </a:prstGeom>
          <a:noFill/>
        </p:spPr>
        <p:txBody>
          <a:bodyPr wrap="none" rtlCol="0">
            <a:spAutoFit/>
          </a:bodyPr>
          <a:lstStyle/>
          <a:p>
            <a:r>
              <a:rPr lang="en-US" sz="2000" dirty="0">
                <a:latin typeface="Century" panose="02040604050505020304" pitchFamily="18" charset="0"/>
              </a:rPr>
              <a:t>(eclipse sonification device)</a:t>
            </a:r>
          </a:p>
        </p:txBody>
      </p:sp>
      <p:pic>
        <p:nvPicPr>
          <p:cNvPr id="4" name="Picture 3" descr="LightSound Logo. At the top and bottom LightSound reads in Braille and text in white against a dark blue background. In the middle shows a solar eclipse with a diamond ring flare with a eighth note music note in the center.">
            <a:extLst>
              <a:ext uri="{FF2B5EF4-FFF2-40B4-BE49-F238E27FC236}">
                <a16:creationId xmlns:a16="http://schemas.microsoft.com/office/drawing/2014/main" id="{F5CE99A7-97C5-9949-87F8-E7F8CF4FDBA8}"/>
              </a:ext>
            </a:extLst>
          </p:cNvPr>
          <p:cNvPicPr>
            <a:picLocks noChangeAspect="1"/>
          </p:cNvPicPr>
          <p:nvPr/>
        </p:nvPicPr>
        <p:blipFill>
          <a:blip r:embed="rId2"/>
          <a:stretch>
            <a:fillRect/>
          </a:stretch>
        </p:blipFill>
        <p:spPr>
          <a:xfrm>
            <a:off x="321276" y="331172"/>
            <a:ext cx="2064364" cy="2384966"/>
          </a:xfrm>
          <a:prstGeom prst="rect">
            <a:avLst/>
          </a:prstGeom>
        </p:spPr>
      </p:pic>
      <p:sp>
        <p:nvSpPr>
          <p:cNvPr id="7" name="Rectangle 6">
            <a:extLst>
              <a:ext uri="{FF2B5EF4-FFF2-40B4-BE49-F238E27FC236}">
                <a16:creationId xmlns:a16="http://schemas.microsoft.com/office/drawing/2014/main" id="{66648031-E613-5041-A666-E76FB1D08146}"/>
              </a:ext>
            </a:extLst>
          </p:cNvPr>
          <p:cNvSpPr/>
          <p:nvPr/>
        </p:nvSpPr>
        <p:spPr>
          <a:xfrm>
            <a:off x="2549617" y="1761522"/>
            <a:ext cx="8342348" cy="523220"/>
          </a:xfrm>
          <a:prstGeom prst="rect">
            <a:avLst/>
          </a:prstGeom>
        </p:spPr>
        <p:txBody>
          <a:bodyPr wrap="none">
            <a:spAutoFit/>
          </a:bodyPr>
          <a:lstStyle/>
          <a:p>
            <a:r>
              <a:rPr lang="en-US" sz="2800" dirty="0">
                <a:latin typeface="Century" panose="02040604050505020304" pitchFamily="18" charset="0"/>
                <a:hlinkClick r:id="rId3"/>
              </a:rPr>
              <a:t>http://astrolab.fas.harvard.edu/LightSound.html</a:t>
            </a:r>
            <a:endParaRPr lang="en-US" sz="2800" dirty="0">
              <a:latin typeface="Century" panose="02040604050505020304" pitchFamily="18" charset="0"/>
            </a:endParaRPr>
          </a:p>
        </p:txBody>
      </p:sp>
      <p:sp>
        <p:nvSpPr>
          <p:cNvPr id="12" name="TextBox 11">
            <a:extLst>
              <a:ext uri="{FF2B5EF4-FFF2-40B4-BE49-F238E27FC236}">
                <a16:creationId xmlns:a16="http://schemas.microsoft.com/office/drawing/2014/main" id="{9945C06C-FD4B-8645-877A-14ABFACF89D6}"/>
              </a:ext>
            </a:extLst>
          </p:cNvPr>
          <p:cNvSpPr txBox="1"/>
          <p:nvPr/>
        </p:nvSpPr>
        <p:spPr>
          <a:xfrm>
            <a:off x="2677470" y="5854128"/>
            <a:ext cx="8462573" cy="1077218"/>
          </a:xfrm>
          <a:prstGeom prst="rect">
            <a:avLst/>
          </a:prstGeom>
          <a:noFill/>
        </p:spPr>
        <p:txBody>
          <a:bodyPr wrap="none" rtlCol="0">
            <a:spAutoFit/>
          </a:bodyPr>
          <a:lstStyle/>
          <a:p>
            <a:r>
              <a:rPr lang="en-US" sz="3200" dirty="0">
                <a:latin typeface="Century" panose="02040604050505020304" pitchFamily="18" charset="0"/>
              </a:rPr>
              <a:t>Allyson Bieryla  (</a:t>
            </a:r>
            <a:r>
              <a:rPr lang="en-US" sz="3200" dirty="0">
                <a:latin typeface="Century" panose="02040604050505020304" pitchFamily="18" charset="0"/>
                <a:hlinkClick r:id="rId4"/>
              </a:rPr>
              <a:t>abieryla@cfa.harvard.edu</a:t>
            </a:r>
            <a:r>
              <a:rPr lang="en-US" sz="3200" dirty="0">
                <a:latin typeface="Century" panose="02040604050505020304" pitchFamily="18" charset="0"/>
              </a:rPr>
              <a:t>)</a:t>
            </a:r>
          </a:p>
          <a:p>
            <a:endParaRPr lang="en-US" sz="3200" dirty="0">
              <a:latin typeface="Century" panose="02040604050505020304" pitchFamily="18" charset="0"/>
            </a:endParaRPr>
          </a:p>
        </p:txBody>
      </p:sp>
      <p:pic>
        <p:nvPicPr>
          <p:cNvPr id="3" name="Picture 2" descr="A qr code on a white background&#10;&#10;Description automatically generated">
            <a:extLst>
              <a:ext uri="{FF2B5EF4-FFF2-40B4-BE49-F238E27FC236}">
                <a16:creationId xmlns:a16="http://schemas.microsoft.com/office/drawing/2014/main" id="{35D7B4D2-5295-FF41-8F0D-A9B853B4B64C}"/>
              </a:ext>
            </a:extLst>
          </p:cNvPr>
          <p:cNvPicPr>
            <a:picLocks noChangeAspect="1"/>
          </p:cNvPicPr>
          <p:nvPr/>
        </p:nvPicPr>
        <p:blipFill>
          <a:blip r:embed="rId5"/>
          <a:stretch>
            <a:fillRect/>
          </a:stretch>
        </p:blipFill>
        <p:spPr>
          <a:xfrm>
            <a:off x="8998808" y="0"/>
            <a:ext cx="1905000" cy="1905000"/>
          </a:xfrm>
          <a:prstGeom prst="rect">
            <a:avLst/>
          </a:prstGeom>
        </p:spPr>
      </p:pic>
      <p:pic>
        <p:nvPicPr>
          <p:cNvPr id="15" name="Picture 14" descr="A picture containing outdoor&#10;&#10;Description automatically generated">
            <a:extLst>
              <a:ext uri="{FF2B5EF4-FFF2-40B4-BE49-F238E27FC236}">
                <a16:creationId xmlns:a16="http://schemas.microsoft.com/office/drawing/2014/main" id="{C0684BA0-1608-2349-80D4-A091DE1E8B8C}"/>
              </a:ext>
            </a:extLst>
          </p:cNvPr>
          <p:cNvPicPr>
            <a:picLocks noChangeAspect="1"/>
          </p:cNvPicPr>
          <p:nvPr/>
        </p:nvPicPr>
        <p:blipFill>
          <a:blip r:embed="rId6"/>
          <a:stretch>
            <a:fillRect/>
          </a:stretch>
        </p:blipFill>
        <p:spPr>
          <a:xfrm>
            <a:off x="4108153" y="2584619"/>
            <a:ext cx="5225276" cy="2926045"/>
          </a:xfrm>
          <a:prstGeom prst="rect">
            <a:avLst/>
          </a:prstGeom>
        </p:spPr>
      </p:pic>
      <p:pic>
        <p:nvPicPr>
          <p:cNvPr id="16" name="Picture 15" descr="Qr code&#10;&#10;Description automatically generated">
            <a:extLst>
              <a:ext uri="{FF2B5EF4-FFF2-40B4-BE49-F238E27FC236}">
                <a16:creationId xmlns:a16="http://schemas.microsoft.com/office/drawing/2014/main" id="{E3A61501-C55F-5D45-9416-A22084A9A590}"/>
              </a:ext>
            </a:extLst>
          </p:cNvPr>
          <p:cNvPicPr>
            <a:picLocks noChangeAspect="1"/>
          </p:cNvPicPr>
          <p:nvPr/>
        </p:nvPicPr>
        <p:blipFill>
          <a:blip r:embed="rId7"/>
          <a:stretch>
            <a:fillRect/>
          </a:stretch>
        </p:blipFill>
        <p:spPr>
          <a:xfrm>
            <a:off x="876006" y="3267364"/>
            <a:ext cx="1606953" cy="1606953"/>
          </a:xfrm>
          <a:prstGeom prst="rect">
            <a:avLst/>
          </a:prstGeom>
        </p:spPr>
      </p:pic>
      <p:sp>
        <p:nvSpPr>
          <p:cNvPr id="17" name="TextBox 16">
            <a:extLst>
              <a:ext uri="{FF2B5EF4-FFF2-40B4-BE49-F238E27FC236}">
                <a16:creationId xmlns:a16="http://schemas.microsoft.com/office/drawing/2014/main" id="{032E25DF-1AA6-5F47-90A6-E158EAE048BE}"/>
              </a:ext>
            </a:extLst>
          </p:cNvPr>
          <p:cNvSpPr txBox="1"/>
          <p:nvPr/>
        </p:nvSpPr>
        <p:spPr>
          <a:xfrm>
            <a:off x="137304" y="4809316"/>
            <a:ext cx="2771394" cy="954107"/>
          </a:xfrm>
          <a:prstGeom prst="rect">
            <a:avLst/>
          </a:prstGeom>
          <a:noFill/>
        </p:spPr>
        <p:txBody>
          <a:bodyPr wrap="square" rtlCol="0">
            <a:spAutoFit/>
          </a:bodyPr>
          <a:lstStyle/>
          <a:p>
            <a:pPr algn="ctr"/>
            <a:r>
              <a:rPr lang="en-US" sz="2800" dirty="0">
                <a:solidFill>
                  <a:srgbClr val="FF0000"/>
                </a:solidFill>
                <a:latin typeface="Century" panose="02040604050505020304" pitchFamily="18" charset="0"/>
              </a:rPr>
              <a:t>Scan to request a device!</a:t>
            </a:r>
          </a:p>
        </p:txBody>
      </p:sp>
    </p:spTree>
    <p:extLst>
      <p:ext uri="{BB962C8B-B14F-4D97-AF65-F5344CB8AC3E}">
        <p14:creationId xmlns:p14="http://schemas.microsoft.com/office/powerpoint/2010/main" val="2427709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Placeholder 4" descr="IMG_9830.JPG">
            <a:extLst>
              <a:ext uri="{FF2B5EF4-FFF2-40B4-BE49-F238E27FC236}">
                <a16:creationId xmlns:a16="http://schemas.microsoft.com/office/drawing/2014/main" id="{1BA6222A-CC83-714C-BCFB-C8C03D6BA129}"/>
              </a:ext>
            </a:extLst>
          </p:cNvPr>
          <p:cNvPicPr>
            <a:picLocks noChangeAspect="1"/>
          </p:cNvPicPr>
          <p:nvPr/>
        </p:nvPicPr>
        <p:blipFill rotWithShape="1">
          <a:blip r:embed="rId2">
            <a:extLst>
              <a:ext uri="{28A0092B-C50C-407E-A947-70E740481C1C}">
                <a14:useLocalDpi xmlns:a14="http://schemas.microsoft.com/office/drawing/2010/main" val="0"/>
              </a:ext>
            </a:extLst>
          </a:blip>
          <a:srcRect l="24921" r="25375" b="2"/>
          <a:stretch/>
        </p:blipFill>
        <p:spPr>
          <a:xfrm>
            <a:off x="321734" y="557189"/>
            <a:ext cx="4276956" cy="5743616"/>
          </a:xfrm>
          <a:prstGeom prst="rect">
            <a:avLst/>
          </a:prstGeom>
        </p:spPr>
      </p:pic>
      <p:pic>
        <p:nvPicPr>
          <p:cNvPr id="5" name="Picture 4" descr="A map of the solar eclipse of the united states&#10;&#10;Description automatically generated with low confidence">
            <a:extLst>
              <a:ext uri="{FF2B5EF4-FFF2-40B4-BE49-F238E27FC236}">
                <a16:creationId xmlns:a16="http://schemas.microsoft.com/office/drawing/2014/main" id="{44A8666E-56B9-044E-BFDF-2D46CB2ED466}"/>
              </a:ext>
            </a:extLst>
          </p:cNvPr>
          <p:cNvPicPr>
            <a:picLocks noChangeAspect="1"/>
          </p:cNvPicPr>
          <p:nvPr/>
        </p:nvPicPr>
        <p:blipFill rotWithShape="1">
          <a:blip r:embed="rId3"/>
          <a:srcRect l="1256" r="3589" b="-1"/>
          <a:stretch/>
        </p:blipFill>
        <p:spPr>
          <a:xfrm>
            <a:off x="4772525" y="557189"/>
            <a:ext cx="7097742" cy="5743616"/>
          </a:xfrm>
          <a:prstGeom prst="rect">
            <a:avLst/>
          </a:prstGeom>
        </p:spPr>
      </p:pic>
    </p:spTree>
    <p:extLst>
      <p:ext uri="{BB962C8B-B14F-4D97-AF65-F5344CB8AC3E}">
        <p14:creationId xmlns:p14="http://schemas.microsoft.com/office/powerpoint/2010/main" val="3367541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clipseday_gabe_anthon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27230" y="1965763"/>
            <a:ext cx="5110654" cy="3832990"/>
          </a:xfrm>
          <a:prstGeom prst="rect">
            <a:avLst/>
          </a:prstGeom>
        </p:spPr>
      </p:pic>
      <p:pic>
        <p:nvPicPr>
          <p:cNvPr id="3" name="Picture 2" descr="chuck_eclip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9042" y="3032829"/>
            <a:ext cx="3891150" cy="2918361"/>
          </a:xfrm>
          <a:prstGeom prst="rect">
            <a:avLst/>
          </a:prstGeom>
        </p:spPr>
      </p:pic>
      <p:sp>
        <p:nvSpPr>
          <p:cNvPr id="6" name="TextBox 5"/>
          <p:cNvSpPr txBox="1"/>
          <p:nvPr/>
        </p:nvSpPr>
        <p:spPr>
          <a:xfrm>
            <a:off x="6450109" y="537882"/>
            <a:ext cx="3611053" cy="523220"/>
          </a:xfrm>
          <a:prstGeom prst="rect">
            <a:avLst/>
          </a:prstGeom>
          <a:noFill/>
        </p:spPr>
        <p:txBody>
          <a:bodyPr wrap="none" rtlCol="0">
            <a:spAutoFit/>
          </a:bodyPr>
          <a:lstStyle/>
          <a:p>
            <a:r>
              <a:rPr lang="en-US" sz="2800" dirty="0"/>
              <a:t>Jackson Hole, Wyoming</a:t>
            </a:r>
          </a:p>
        </p:txBody>
      </p:sp>
      <p:pic>
        <p:nvPicPr>
          <p:cNvPr id="11" name="Picture 10" descr="A group of people standing in a field&#10;&#10;Description automatically generated">
            <a:extLst>
              <a:ext uri="{FF2B5EF4-FFF2-40B4-BE49-F238E27FC236}">
                <a16:creationId xmlns:a16="http://schemas.microsoft.com/office/drawing/2014/main" id="{090CF152-0C90-3845-9F00-30351504E3FE}"/>
              </a:ext>
            </a:extLst>
          </p:cNvPr>
          <p:cNvPicPr>
            <a:picLocks noChangeAspect="1"/>
          </p:cNvPicPr>
          <p:nvPr/>
        </p:nvPicPr>
        <p:blipFill>
          <a:blip r:embed="rId4"/>
          <a:stretch>
            <a:fillRect/>
          </a:stretch>
        </p:blipFill>
        <p:spPr>
          <a:xfrm rot="5400000">
            <a:off x="7184149" y="1965762"/>
            <a:ext cx="5110655" cy="3832991"/>
          </a:xfrm>
          <a:prstGeom prst="rect">
            <a:avLst/>
          </a:prstGeom>
        </p:spPr>
      </p:pic>
      <p:pic>
        <p:nvPicPr>
          <p:cNvPr id="13" name="Picture 12" descr="A eclipse of the sun&#10;&#10;Description automatically generated">
            <a:extLst>
              <a:ext uri="{FF2B5EF4-FFF2-40B4-BE49-F238E27FC236}">
                <a16:creationId xmlns:a16="http://schemas.microsoft.com/office/drawing/2014/main" id="{DD0D4347-FF97-CF49-864E-4AFE0922C137}"/>
              </a:ext>
            </a:extLst>
          </p:cNvPr>
          <p:cNvPicPr>
            <a:picLocks noChangeAspect="1"/>
          </p:cNvPicPr>
          <p:nvPr/>
        </p:nvPicPr>
        <p:blipFill>
          <a:blip r:embed="rId5"/>
          <a:stretch>
            <a:fillRect/>
          </a:stretch>
        </p:blipFill>
        <p:spPr>
          <a:xfrm>
            <a:off x="183377" y="144437"/>
            <a:ext cx="3290303" cy="2194808"/>
          </a:xfrm>
          <a:prstGeom prst="rect">
            <a:avLst/>
          </a:prstGeom>
        </p:spPr>
      </p:pic>
    </p:spTree>
    <p:extLst>
      <p:ext uri="{BB962C8B-B14F-4D97-AF65-F5344CB8AC3E}">
        <p14:creationId xmlns:p14="http://schemas.microsoft.com/office/powerpoint/2010/main" val="3004313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696B64-C064-B146-B236-337F66304500}"/>
              </a:ext>
            </a:extLst>
          </p:cNvPr>
          <p:cNvSpPr txBox="1"/>
          <p:nvPr/>
        </p:nvSpPr>
        <p:spPr>
          <a:xfrm>
            <a:off x="4040079" y="162048"/>
            <a:ext cx="3707618" cy="769441"/>
          </a:xfrm>
          <a:prstGeom prst="rect">
            <a:avLst/>
          </a:prstGeom>
          <a:noFill/>
        </p:spPr>
        <p:txBody>
          <a:bodyPr wrap="none" rtlCol="0">
            <a:spAutoFit/>
          </a:bodyPr>
          <a:lstStyle/>
          <a:p>
            <a:r>
              <a:rPr lang="en-US" sz="4400" dirty="0"/>
              <a:t>Team members</a:t>
            </a:r>
          </a:p>
        </p:txBody>
      </p:sp>
      <p:pic>
        <p:nvPicPr>
          <p:cNvPr id="4" name="Picture 3">
            <a:extLst>
              <a:ext uri="{FF2B5EF4-FFF2-40B4-BE49-F238E27FC236}">
                <a16:creationId xmlns:a16="http://schemas.microsoft.com/office/drawing/2014/main" id="{44B89FD6-6E08-7E4C-B4E4-D492E7CFFDD7}"/>
              </a:ext>
            </a:extLst>
          </p:cNvPr>
          <p:cNvPicPr>
            <a:picLocks noChangeAspect="1"/>
          </p:cNvPicPr>
          <p:nvPr/>
        </p:nvPicPr>
        <p:blipFill>
          <a:blip r:embed="rId2"/>
          <a:stretch>
            <a:fillRect/>
          </a:stretch>
        </p:blipFill>
        <p:spPr>
          <a:xfrm>
            <a:off x="7160997" y="2908228"/>
            <a:ext cx="2179728" cy="2664112"/>
          </a:xfrm>
          <a:prstGeom prst="rect">
            <a:avLst/>
          </a:prstGeom>
        </p:spPr>
      </p:pic>
      <p:sp>
        <p:nvSpPr>
          <p:cNvPr id="6" name="TextBox 5">
            <a:extLst>
              <a:ext uri="{FF2B5EF4-FFF2-40B4-BE49-F238E27FC236}">
                <a16:creationId xmlns:a16="http://schemas.microsoft.com/office/drawing/2014/main" id="{B136F130-13D3-3B40-A27C-7901CE505313}"/>
              </a:ext>
            </a:extLst>
          </p:cNvPr>
          <p:cNvSpPr txBox="1"/>
          <p:nvPr/>
        </p:nvSpPr>
        <p:spPr>
          <a:xfrm>
            <a:off x="6793335" y="5645970"/>
            <a:ext cx="2767110" cy="1200329"/>
          </a:xfrm>
          <a:prstGeom prst="rect">
            <a:avLst/>
          </a:prstGeom>
          <a:noFill/>
        </p:spPr>
        <p:txBody>
          <a:bodyPr wrap="square" rtlCol="0">
            <a:spAutoFit/>
          </a:bodyPr>
          <a:lstStyle/>
          <a:p>
            <a:pPr algn="ctr"/>
            <a:r>
              <a:rPr lang="en-US" dirty="0"/>
              <a:t>Daniel Davis</a:t>
            </a:r>
          </a:p>
          <a:p>
            <a:pPr algn="ctr"/>
            <a:r>
              <a:rPr lang="en-US" dirty="0"/>
              <a:t>Director of Harvard Natural Sciences Lecture Demonstrations</a:t>
            </a:r>
          </a:p>
        </p:txBody>
      </p:sp>
      <p:pic>
        <p:nvPicPr>
          <p:cNvPr id="8" name="Picture 7">
            <a:extLst>
              <a:ext uri="{FF2B5EF4-FFF2-40B4-BE49-F238E27FC236}">
                <a16:creationId xmlns:a16="http://schemas.microsoft.com/office/drawing/2014/main" id="{8231AEA7-B602-B648-9952-76A85613E31F}"/>
              </a:ext>
            </a:extLst>
          </p:cNvPr>
          <p:cNvPicPr>
            <a:picLocks noChangeAspect="1"/>
          </p:cNvPicPr>
          <p:nvPr/>
        </p:nvPicPr>
        <p:blipFill>
          <a:blip r:embed="rId3"/>
          <a:stretch>
            <a:fillRect/>
          </a:stretch>
        </p:blipFill>
        <p:spPr>
          <a:xfrm>
            <a:off x="8337600" y="162048"/>
            <a:ext cx="2746617" cy="2059963"/>
          </a:xfrm>
          <a:prstGeom prst="rect">
            <a:avLst/>
          </a:prstGeom>
        </p:spPr>
      </p:pic>
      <p:sp>
        <p:nvSpPr>
          <p:cNvPr id="9" name="TextBox 8">
            <a:extLst>
              <a:ext uri="{FF2B5EF4-FFF2-40B4-BE49-F238E27FC236}">
                <a16:creationId xmlns:a16="http://schemas.microsoft.com/office/drawing/2014/main" id="{E9E4C353-363A-7743-A765-C12404C3437B}"/>
              </a:ext>
            </a:extLst>
          </p:cNvPr>
          <p:cNvSpPr txBox="1"/>
          <p:nvPr/>
        </p:nvSpPr>
        <p:spPr>
          <a:xfrm>
            <a:off x="8337600" y="2334287"/>
            <a:ext cx="2699072" cy="461665"/>
          </a:xfrm>
          <a:prstGeom prst="rect">
            <a:avLst/>
          </a:prstGeom>
          <a:noFill/>
        </p:spPr>
        <p:txBody>
          <a:bodyPr wrap="none" rtlCol="0">
            <a:spAutoFit/>
          </a:bodyPr>
          <a:lstStyle/>
          <a:p>
            <a:r>
              <a:rPr lang="en-US" sz="2400" dirty="0"/>
              <a:t>Wanda Diaz Merced</a:t>
            </a:r>
          </a:p>
        </p:txBody>
      </p:sp>
      <p:pic>
        <p:nvPicPr>
          <p:cNvPr id="10" name="Picture 9" descr="A person standing on a white railing&#10;&#10;Description automatically generated with low confidence">
            <a:extLst>
              <a:ext uri="{FF2B5EF4-FFF2-40B4-BE49-F238E27FC236}">
                <a16:creationId xmlns:a16="http://schemas.microsoft.com/office/drawing/2014/main" id="{A3713188-39F6-C74E-8C8B-FC41D70B20EF}"/>
              </a:ext>
            </a:extLst>
          </p:cNvPr>
          <p:cNvPicPr>
            <a:picLocks noChangeAspect="1"/>
          </p:cNvPicPr>
          <p:nvPr/>
        </p:nvPicPr>
        <p:blipFill>
          <a:blip r:embed="rId4"/>
          <a:stretch>
            <a:fillRect/>
          </a:stretch>
        </p:blipFill>
        <p:spPr>
          <a:xfrm>
            <a:off x="3426611" y="931489"/>
            <a:ext cx="3364203" cy="4485604"/>
          </a:xfrm>
          <a:prstGeom prst="rect">
            <a:avLst/>
          </a:prstGeom>
        </p:spPr>
      </p:pic>
      <p:sp>
        <p:nvSpPr>
          <p:cNvPr id="11" name="TextBox 10">
            <a:extLst>
              <a:ext uri="{FF2B5EF4-FFF2-40B4-BE49-F238E27FC236}">
                <a16:creationId xmlns:a16="http://schemas.microsoft.com/office/drawing/2014/main" id="{5CF9A700-309D-844C-A85D-CCA2E4DCC212}"/>
              </a:ext>
            </a:extLst>
          </p:cNvPr>
          <p:cNvSpPr txBox="1"/>
          <p:nvPr/>
        </p:nvSpPr>
        <p:spPr>
          <a:xfrm>
            <a:off x="3794302" y="5598758"/>
            <a:ext cx="2628820" cy="923330"/>
          </a:xfrm>
          <a:prstGeom prst="rect">
            <a:avLst/>
          </a:prstGeom>
          <a:noFill/>
        </p:spPr>
        <p:txBody>
          <a:bodyPr wrap="square" rtlCol="0">
            <a:spAutoFit/>
          </a:bodyPr>
          <a:lstStyle/>
          <a:p>
            <a:pPr algn="ctr"/>
            <a:r>
              <a:rPr lang="en-US" dirty="0" err="1"/>
              <a:t>Sóley</a:t>
            </a:r>
            <a:r>
              <a:rPr lang="en-US" dirty="0"/>
              <a:t> Hyman</a:t>
            </a:r>
          </a:p>
          <a:p>
            <a:pPr algn="ctr"/>
            <a:r>
              <a:rPr lang="en-US" dirty="0"/>
              <a:t>Harvard ’19</a:t>
            </a:r>
          </a:p>
          <a:p>
            <a:pPr algn="ctr"/>
            <a:r>
              <a:rPr lang="en-US" dirty="0"/>
              <a:t>U of AZ grad student</a:t>
            </a:r>
          </a:p>
        </p:txBody>
      </p:sp>
      <p:pic>
        <p:nvPicPr>
          <p:cNvPr id="3" name="Picture 2">
            <a:extLst>
              <a:ext uri="{FF2B5EF4-FFF2-40B4-BE49-F238E27FC236}">
                <a16:creationId xmlns:a16="http://schemas.microsoft.com/office/drawing/2014/main" id="{ADB135EB-A691-5E45-94BD-A09899D0B871}"/>
              </a:ext>
            </a:extLst>
          </p:cNvPr>
          <p:cNvPicPr>
            <a:picLocks noChangeAspect="1"/>
          </p:cNvPicPr>
          <p:nvPr/>
        </p:nvPicPr>
        <p:blipFill>
          <a:blip r:embed="rId5"/>
          <a:stretch>
            <a:fillRect/>
          </a:stretch>
        </p:blipFill>
        <p:spPr>
          <a:xfrm>
            <a:off x="234955" y="162048"/>
            <a:ext cx="2873271" cy="5170868"/>
          </a:xfrm>
          <a:prstGeom prst="rect">
            <a:avLst/>
          </a:prstGeom>
        </p:spPr>
      </p:pic>
      <p:sp>
        <p:nvSpPr>
          <p:cNvPr id="12" name="TextBox 11">
            <a:extLst>
              <a:ext uri="{FF2B5EF4-FFF2-40B4-BE49-F238E27FC236}">
                <a16:creationId xmlns:a16="http://schemas.microsoft.com/office/drawing/2014/main" id="{09102F9F-DDCC-B54C-9599-578581A8F58C}"/>
              </a:ext>
            </a:extLst>
          </p:cNvPr>
          <p:cNvSpPr txBox="1"/>
          <p:nvPr/>
        </p:nvSpPr>
        <p:spPr>
          <a:xfrm>
            <a:off x="234955" y="5598758"/>
            <a:ext cx="2628820" cy="923330"/>
          </a:xfrm>
          <a:prstGeom prst="rect">
            <a:avLst/>
          </a:prstGeom>
          <a:noFill/>
        </p:spPr>
        <p:txBody>
          <a:bodyPr wrap="square" rtlCol="0">
            <a:spAutoFit/>
          </a:bodyPr>
          <a:lstStyle/>
          <a:p>
            <a:pPr algn="ctr"/>
            <a:r>
              <a:rPr lang="en-US" dirty="0"/>
              <a:t>Allyson Bieryla</a:t>
            </a:r>
          </a:p>
          <a:p>
            <a:pPr algn="ctr"/>
            <a:r>
              <a:rPr lang="en-US" dirty="0"/>
              <a:t>Center for Astrophysics |</a:t>
            </a:r>
          </a:p>
          <a:p>
            <a:pPr algn="ctr"/>
            <a:r>
              <a:rPr lang="en-US" dirty="0"/>
              <a:t>Harvard &amp; Smithsonian</a:t>
            </a:r>
          </a:p>
        </p:txBody>
      </p:sp>
      <p:pic>
        <p:nvPicPr>
          <p:cNvPr id="14" name="Picture 13" descr="A person with nice hair&#10;&#10;Description automatically generated">
            <a:extLst>
              <a:ext uri="{FF2B5EF4-FFF2-40B4-BE49-F238E27FC236}">
                <a16:creationId xmlns:a16="http://schemas.microsoft.com/office/drawing/2014/main" id="{2FD8AF07-2EFA-A64C-B0E4-CBFEA80102ED}"/>
              </a:ext>
            </a:extLst>
          </p:cNvPr>
          <p:cNvPicPr>
            <a:picLocks noChangeAspect="1"/>
          </p:cNvPicPr>
          <p:nvPr/>
        </p:nvPicPr>
        <p:blipFill>
          <a:blip r:embed="rId6"/>
          <a:stretch>
            <a:fillRect/>
          </a:stretch>
        </p:blipFill>
        <p:spPr>
          <a:xfrm>
            <a:off x="9710908" y="2908228"/>
            <a:ext cx="2179728" cy="2267845"/>
          </a:xfrm>
          <a:prstGeom prst="rect">
            <a:avLst/>
          </a:prstGeom>
        </p:spPr>
      </p:pic>
      <p:sp>
        <p:nvSpPr>
          <p:cNvPr id="15" name="TextBox 14">
            <a:extLst>
              <a:ext uri="{FF2B5EF4-FFF2-40B4-BE49-F238E27FC236}">
                <a16:creationId xmlns:a16="http://schemas.microsoft.com/office/drawing/2014/main" id="{876CE086-2FB2-FE4B-88C4-83BA254C1A1C}"/>
              </a:ext>
            </a:extLst>
          </p:cNvPr>
          <p:cNvSpPr txBox="1"/>
          <p:nvPr/>
        </p:nvSpPr>
        <p:spPr>
          <a:xfrm>
            <a:off x="9560445" y="5400662"/>
            <a:ext cx="2628820" cy="1200329"/>
          </a:xfrm>
          <a:prstGeom prst="rect">
            <a:avLst/>
          </a:prstGeom>
          <a:noFill/>
        </p:spPr>
        <p:txBody>
          <a:bodyPr wrap="square" rtlCol="0">
            <a:spAutoFit/>
          </a:bodyPr>
          <a:lstStyle/>
          <a:p>
            <a:pPr algn="ctr"/>
            <a:r>
              <a:rPr lang="en-US" dirty="0"/>
              <a:t>Elliot Richards</a:t>
            </a:r>
          </a:p>
          <a:p>
            <a:pPr algn="ctr"/>
            <a:r>
              <a:rPr lang="en-US" dirty="0"/>
              <a:t>Engineer</a:t>
            </a:r>
          </a:p>
          <a:p>
            <a:pPr algn="ctr"/>
            <a:r>
              <a:rPr lang="en-US" dirty="0"/>
              <a:t>Center for Astrophysics |</a:t>
            </a:r>
          </a:p>
          <a:p>
            <a:pPr algn="ctr"/>
            <a:r>
              <a:rPr lang="en-US" dirty="0"/>
              <a:t>Harvard &amp; Smithsonian</a:t>
            </a:r>
          </a:p>
        </p:txBody>
      </p:sp>
    </p:spTree>
    <p:extLst>
      <p:ext uri="{BB962C8B-B14F-4D97-AF65-F5344CB8AC3E}">
        <p14:creationId xmlns:p14="http://schemas.microsoft.com/office/powerpoint/2010/main" val="390536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1A68014-35F1-FF4E-9EA3-DE37AE7CFA15}"/>
              </a:ext>
            </a:extLst>
          </p:cNvPr>
          <p:cNvSpPr txBox="1"/>
          <p:nvPr/>
        </p:nvSpPr>
        <p:spPr>
          <a:xfrm>
            <a:off x="474673" y="2043221"/>
            <a:ext cx="6253656" cy="954107"/>
          </a:xfrm>
          <a:prstGeom prst="rect">
            <a:avLst/>
          </a:prstGeom>
          <a:noFill/>
        </p:spPr>
        <p:txBody>
          <a:bodyPr wrap="square" rtlCol="0">
            <a:spAutoFit/>
          </a:bodyPr>
          <a:lstStyle/>
          <a:p>
            <a:pPr algn="ctr"/>
            <a:r>
              <a:rPr lang="en-US" sz="2800" dirty="0">
                <a:solidFill>
                  <a:srgbClr val="002060"/>
                </a:solidFill>
              </a:rPr>
              <a:t>A solar eclipse sonification device for the blind and low-vision</a:t>
            </a:r>
          </a:p>
        </p:txBody>
      </p:sp>
      <p:sp>
        <p:nvSpPr>
          <p:cNvPr id="2" name="TextBox 1">
            <a:extLst>
              <a:ext uri="{FF2B5EF4-FFF2-40B4-BE49-F238E27FC236}">
                <a16:creationId xmlns:a16="http://schemas.microsoft.com/office/drawing/2014/main" id="{6D73EC49-57E4-DB44-B1CD-6DCB9EFE7591}"/>
              </a:ext>
            </a:extLst>
          </p:cNvPr>
          <p:cNvSpPr txBox="1"/>
          <p:nvPr/>
        </p:nvSpPr>
        <p:spPr>
          <a:xfrm>
            <a:off x="1775044" y="1223976"/>
            <a:ext cx="3658822" cy="584775"/>
          </a:xfrm>
          <a:prstGeom prst="rect">
            <a:avLst/>
          </a:prstGeom>
          <a:noFill/>
        </p:spPr>
        <p:txBody>
          <a:bodyPr wrap="none" rtlCol="0">
            <a:spAutoFit/>
          </a:bodyPr>
          <a:lstStyle/>
          <a:p>
            <a:r>
              <a:rPr lang="en-US" sz="3200" b="1" dirty="0"/>
              <a:t>What is </a:t>
            </a:r>
            <a:r>
              <a:rPr lang="en-US" sz="3200" b="1" dirty="0" err="1"/>
              <a:t>LightSound</a:t>
            </a:r>
            <a:r>
              <a:rPr lang="en-US" sz="3200" b="1" dirty="0"/>
              <a:t>?</a:t>
            </a:r>
          </a:p>
        </p:txBody>
      </p:sp>
      <p:sp>
        <p:nvSpPr>
          <p:cNvPr id="12" name="Rectangle 11">
            <a:extLst>
              <a:ext uri="{FF2B5EF4-FFF2-40B4-BE49-F238E27FC236}">
                <a16:creationId xmlns:a16="http://schemas.microsoft.com/office/drawing/2014/main" id="{B917A62B-4598-834F-9BCF-736E66485945}"/>
              </a:ext>
            </a:extLst>
          </p:cNvPr>
          <p:cNvSpPr/>
          <p:nvPr/>
        </p:nvSpPr>
        <p:spPr>
          <a:xfrm>
            <a:off x="801773" y="3429000"/>
            <a:ext cx="5599455" cy="2739211"/>
          </a:xfrm>
          <a:prstGeom prst="rect">
            <a:avLst/>
          </a:prstGeom>
        </p:spPr>
        <p:txBody>
          <a:bodyPr wrap="square">
            <a:spAutoFit/>
          </a:bodyPr>
          <a:lstStyle/>
          <a:p>
            <a:pPr algn="ctr"/>
            <a:r>
              <a:rPr lang="en-US" sz="2800" b="1" dirty="0"/>
              <a:t>Open Source </a:t>
            </a:r>
          </a:p>
          <a:p>
            <a:pPr marL="742950" lvl="1" indent="-285750">
              <a:buFont typeface="Wingdings" pitchFamily="2" charset="2"/>
              <a:buChar char="ü"/>
            </a:pPr>
            <a:r>
              <a:rPr lang="en-US" sz="2400" dirty="0"/>
              <a:t>Instructions to build your own (English, Spanish, and French)</a:t>
            </a:r>
          </a:p>
          <a:p>
            <a:pPr lvl="1"/>
            <a:endParaRPr lang="en-US" sz="2400" dirty="0"/>
          </a:p>
          <a:p>
            <a:pPr marL="742950" lvl="1" indent="-285750">
              <a:buFont typeface="Wingdings" pitchFamily="2" charset="2"/>
              <a:buChar char="ü"/>
            </a:pPr>
            <a:r>
              <a:rPr lang="en-US" sz="2400" dirty="0"/>
              <a:t>Software to collect and plot data</a:t>
            </a:r>
          </a:p>
          <a:p>
            <a:pPr lvl="1"/>
            <a:endParaRPr lang="en-US" sz="2400" dirty="0"/>
          </a:p>
          <a:p>
            <a:pPr marL="742950" lvl="1" indent="-285750">
              <a:buFont typeface="Wingdings" pitchFamily="2" charset="2"/>
              <a:buChar char="ü"/>
            </a:pPr>
            <a:r>
              <a:rPr lang="en-US" sz="2400" dirty="0"/>
              <a:t> 3D case designs</a:t>
            </a:r>
          </a:p>
        </p:txBody>
      </p:sp>
      <p:pic>
        <p:nvPicPr>
          <p:cNvPr id="13" name="Picture 12" descr="LightSound Logo. At the top and bottom LightSound reads in Braille and text in white against a dark blue background. In the middle shows a solar eclipse with a diamond ring flare with a eighth note music note in the center.">
            <a:extLst>
              <a:ext uri="{FF2B5EF4-FFF2-40B4-BE49-F238E27FC236}">
                <a16:creationId xmlns:a16="http://schemas.microsoft.com/office/drawing/2014/main" id="{6605E3DC-C953-4742-8594-CA16D3CFBEC0}"/>
              </a:ext>
            </a:extLst>
          </p:cNvPr>
          <p:cNvPicPr>
            <a:picLocks noChangeAspect="1"/>
          </p:cNvPicPr>
          <p:nvPr/>
        </p:nvPicPr>
        <p:blipFill>
          <a:blip r:embed="rId2"/>
          <a:stretch>
            <a:fillRect/>
          </a:stretch>
        </p:blipFill>
        <p:spPr>
          <a:xfrm>
            <a:off x="7250806" y="944047"/>
            <a:ext cx="4672007" cy="5397584"/>
          </a:xfrm>
          <a:prstGeom prst="rect">
            <a:avLst/>
          </a:prstGeom>
        </p:spPr>
      </p:pic>
    </p:spTree>
    <p:extLst>
      <p:ext uri="{BB962C8B-B14F-4D97-AF65-F5344CB8AC3E}">
        <p14:creationId xmlns:p14="http://schemas.microsoft.com/office/powerpoint/2010/main" val="539574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7B7D4E-4910-6541-BD6F-29044082E56B}"/>
              </a:ext>
            </a:extLst>
          </p:cNvPr>
          <p:cNvPicPr>
            <a:picLocks noChangeAspect="1"/>
          </p:cNvPicPr>
          <p:nvPr/>
        </p:nvPicPr>
        <p:blipFill>
          <a:blip r:embed="rId2"/>
          <a:stretch>
            <a:fillRect/>
          </a:stretch>
        </p:blipFill>
        <p:spPr>
          <a:xfrm>
            <a:off x="3113314" y="2941618"/>
            <a:ext cx="6097833" cy="3166998"/>
          </a:xfrm>
          <a:prstGeom prst="rect">
            <a:avLst/>
          </a:prstGeom>
        </p:spPr>
      </p:pic>
      <p:pic>
        <p:nvPicPr>
          <p:cNvPr id="4" name="Picture 3">
            <a:extLst>
              <a:ext uri="{FF2B5EF4-FFF2-40B4-BE49-F238E27FC236}">
                <a16:creationId xmlns:a16="http://schemas.microsoft.com/office/drawing/2014/main" id="{FF6C702A-F468-314E-892F-07C5887C1FA8}"/>
              </a:ext>
            </a:extLst>
          </p:cNvPr>
          <p:cNvPicPr>
            <a:picLocks noChangeAspect="1"/>
          </p:cNvPicPr>
          <p:nvPr/>
        </p:nvPicPr>
        <p:blipFill>
          <a:blip r:embed="rId3"/>
          <a:stretch>
            <a:fillRect/>
          </a:stretch>
        </p:blipFill>
        <p:spPr>
          <a:xfrm>
            <a:off x="1280886" y="443470"/>
            <a:ext cx="4360462" cy="2881993"/>
          </a:xfrm>
          <a:prstGeom prst="rect">
            <a:avLst/>
          </a:prstGeom>
        </p:spPr>
      </p:pic>
      <p:pic>
        <p:nvPicPr>
          <p:cNvPr id="6" name="Picture 5">
            <a:extLst>
              <a:ext uri="{FF2B5EF4-FFF2-40B4-BE49-F238E27FC236}">
                <a16:creationId xmlns:a16="http://schemas.microsoft.com/office/drawing/2014/main" id="{CD6FF0E4-488C-E545-98B5-182AF5BF4482}"/>
              </a:ext>
            </a:extLst>
          </p:cNvPr>
          <p:cNvPicPr>
            <a:picLocks noChangeAspect="1"/>
          </p:cNvPicPr>
          <p:nvPr/>
        </p:nvPicPr>
        <p:blipFill>
          <a:blip r:embed="rId4"/>
          <a:stretch>
            <a:fillRect/>
          </a:stretch>
        </p:blipFill>
        <p:spPr>
          <a:xfrm>
            <a:off x="7249886" y="416503"/>
            <a:ext cx="4323317" cy="2908960"/>
          </a:xfrm>
          <a:prstGeom prst="rect">
            <a:avLst/>
          </a:prstGeom>
        </p:spPr>
      </p:pic>
      <p:sp>
        <p:nvSpPr>
          <p:cNvPr id="7" name="TextBox 6">
            <a:extLst>
              <a:ext uri="{FF2B5EF4-FFF2-40B4-BE49-F238E27FC236}">
                <a16:creationId xmlns:a16="http://schemas.microsoft.com/office/drawing/2014/main" id="{57C335B7-9D6B-9A41-B898-B989BC2FC3E1}"/>
              </a:ext>
            </a:extLst>
          </p:cNvPr>
          <p:cNvSpPr txBox="1"/>
          <p:nvPr/>
        </p:nvSpPr>
        <p:spPr>
          <a:xfrm>
            <a:off x="2774283" y="6243816"/>
            <a:ext cx="6775894" cy="461665"/>
          </a:xfrm>
          <a:prstGeom prst="rect">
            <a:avLst/>
          </a:prstGeom>
          <a:noFill/>
        </p:spPr>
        <p:txBody>
          <a:bodyPr wrap="none" rtlCol="0">
            <a:spAutoFit/>
          </a:bodyPr>
          <a:lstStyle/>
          <a:p>
            <a:r>
              <a:rPr lang="en-US" sz="2400" dirty="0">
                <a:latin typeface="Century" panose="02040604050505020304" pitchFamily="18" charset="0"/>
              </a:rPr>
              <a:t>Great American Solar Eclipse August 21, 2017</a:t>
            </a:r>
          </a:p>
        </p:txBody>
      </p:sp>
      <p:sp>
        <p:nvSpPr>
          <p:cNvPr id="18" name="Right Arrow 17">
            <a:extLst>
              <a:ext uri="{FF2B5EF4-FFF2-40B4-BE49-F238E27FC236}">
                <a16:creationId xmlns:a16="http://schemas.microsoft.com/office/drawing/2014/main" id="{600D2121-AF58-A348-BA82-C2B76A3D35C9}"/>
              </a:ext>
            </a:extLst>
          </p:cNvPr>
          <p:cNvSpPr/>
          <p:nvPr/>
        </p:nvSpPr>
        <p:spPr>
          <a:xfrm rot="14897724">
            <a:off x="4383654" y="3083146"/>
            <a:ext cx="42023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B801D33A-E618-2F47-8703-38357774742F}"/>
              </a:ext>
            </a:extLst>
          </p:cNvPr>
          <p:cNvSpPr/>
          <p:nvPr/>
        </p:nvSpPr>
        <p:spPr>
          <a:xfrm rot="18219758">
            <a:off x="7500617" y="3659167"/>
            <a:ext cx="736508" cy="484632"/>
          </a:xfrm>
          <a:prstGeom prst="rightArrow">
            <a:avLst>
              <a:gd name="adj1" fmla="val 33968"/>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9D95A75-1267-6A48-ACE2-A7EC8127DC16}"/>
              </a:ext>
            </a:extLst>
          </p:cNvPr>
          <p:cNvPicPr>
            <a:picLocks noChangeAspect="1"/>
          </p:cNvPicPr>
          <p:nvPr/>
        </p:nvPicPr>
        <p:blipFill>
          <a:blip r:embed="rId5"/>
          <a:stretch>
            <a:fillRect/>
          </a:stretch>
        </p:blipFill>
        <p:spPr>
          <a:xfrm>
            <a:off x="478790" y="3926689"/>
            <a:ext cx="2295493" cy="1715900"/>
          </a:xfrm>
          <a:prstGeom prst="rect">
            <a:avLst/>
          </a:prstGeom>
        </p:spPr>
      </p:pic>
    </p:spTree>
    <p:extLst>
      <p:ext uri="{BB962C8B-B14F-4D97-AF65-F5344CB8AC3E}">
        <p14:creationId xmlns:p14="http://schemas.microsoft.com/office/powerpoint/2010/main" val="3262752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large crowd in Estadio La Portada in La Serena, Chile. Participants are all wearing solar eclipse glasses. A group of blind and low vision individuals are standing in the foreground around a white table with a LightSound mounted on a tripod, listening to the eclipse over a speaker.">
            <a:extLst>
              <a:ext uri="{FF2B5EF4-FFF2-40B4-BE49-F238E27FC236}">
                <a16:creationId xmlns:a16="http://schemas.microsoft.com/office/drawing/2014/main" id="{6FBBE956-2FE6-C545-B3D4-FE5EC9268B98}"/>
              </a:ext>
            </a:extLst>
          </p:cNvPr>
          <p:cNvPicPr>
            <a:picLocks noChangeAspect="1"/>
          </p:cNvPicPr>
          <p:nvPr/>
        </p:nvPicPr>
        <p:blipFill rotWithShape="1">
          <a:blip r:embed="rId2"/>
          <a:srcRect l="8115" r="18254" b="-2"/>
          <a:stretch/>
        </p:blipFill>
        <p:spPr>
          <a:xfrm>
            <a:off x="20" y="704819"/>
            <a:ext cx="3525773" cy="3591387"/>
          </a:xfrm>
          <a:prstGeom prst="rect">
            <a:avLst/>
          </a:prstGeom>
        </p:spPr>
      </p:pic>
      <p:pic>
        <p:nvPicPr>
          <p:cNvPr id="4" name="Picture 3" descr="Map of the central Chile and Arentina showing July 2, 2019 LightSound locations for the solar eclipse along the path of totality. There is a line of points of over eight points from north to south along the length of Chile and a second line stretching from west to east in Argentina from Mendoza to Buenos Aires.">
            <a:extLst>
              <a:ext uri="{FF2B5EF4-FFF2-40B4-BE49-F238E27FC236}">
                <a16:creationId xmlns:a16="http://schemas.microsoft.com/office/drawing/2014/main" id="{699660CF-69C8-7648-85DC-CEBCE4EF3258}"/>
              </a:ext>
            </a:extLst>
          </p:cNvPr>
          <p:cNvPicPr>
            <a:picLocks noChangeAspect="1"/>
          </p:cNvPicPr>
          <p:nvPr/>
        </p:nvPicPr>
        <p:blipFill rotWithShape="1">
          <a:blip r:embed="rId3"/>
          <a:srcRect b="12400"/>
          <a:stretch/>
        </p:blipFill>
        <p:spPr>
          <a:xfrm>
            <a:off x="4130040" y="704832"/>
            <a:ext cx="3525791" cy="3591386"/>
          </a:xfrm>
          <a:prstGeom prst="rect">
            <a:avLst/>
          </a:prstGeom>
        </p:spPr>
      </p:pic>
      <p:pic>
        <p:nvPicPr>
          <p:cNvPr id="7" name="Picture 6" descr="A young boy with black hair and a yellow and black jacket holds his cane in one and holds a LightSound up to the Sun with his other hand. He is wearing headphones. A black-haired woman in a green jacket stands to his left, instructing him, while a blond-haired woman in a pink coat stands to his right with a with a CNN Chile microphone.">
            <a:extLst>
              <a:ext uri="{FF2B5EF4-FFF2-40B4-BE49-F238E27FC236}">
                <a16:creationId xmlns:a16="http://schemas.microsoft.com/office/drawing/2014/main" id="{E3697625-3344-C440-A41C-72498419FDEE}"/>
              </a:ext>
            </a:extLst>
          </p:cNvPr>
          <p:cNvPicPr>
            <a:picLocks noChangeAspect="1"/>
          </p:cNvPicPr>
          <p:nvPr/>
        </p:nvPicPr>
        <p:blipFill rotWithShape="1">
          <a:blip r:embed="rId4"/>
          <a:srcRect l="17647" r="9215" b="1"/>
          <a:stretch/>
        </p:blipFill>
        <p:spPr>
          <a:xfrm>
            <a:off x="8260080" y="704824"/>
            <a:ext cx="3525791" cy="3591387"/>
          </a:xfrm>
          <a:prstGeom prst="rect">
            <a:avLst/>
          </a:prstGeom>
        </p:spPr>
      </p:pic>
      <p:sp>
        <p:nvSpPr>
          <p:cNvPr id="6" name="TextBox 5">
            <a:extLst>
              <a:ext uri="{FF2B5EF4-FFF2-40B4-BE49-F238E27FC236}">
                <a16:creationId xmlns:a16="http://schemas.microsoft.com/office/drawing/2014/main" id="{34A61155-910B-D94E-9D73-2840AAA1FDD6}"/>
              </a:ext>
            </a:extLst>
          </p:cNvPr>
          <p:cNvSpPr txBox="1"/>
          <p:nvPr/>
        </p:nvSpPr>
        <p:spPr>
          <a:xfrm>
            <a:off x="4380266" y="4726193"/>
            <a:ext cx="7104188" cy="1645920"/>
          </a:xfrm>
          <a:prstGeom prst="rect">
            <a:avLst/>
          </a:prstGeom>
        </p:spPr>
        <p:txBody>
          <a:bodyPr vert="horz" lIns="91440" tIns="45720" rIns="91440" bIns="45720" rtlCol="0" anchor="ctr">
            <a:normAutofit/>
          </a:bodyPr>
          <a:lstStyle/>
          <a:p>
            <a:pPr algn="ctr">
              <a:lnSpc>
                <a:spcPct val="90000"/>
              </a:lnSpc>
              <a:spcAft>
                <a:spcPts val="600"/>
              </a:spcAft>
            </a:pPr>
            <a:r>
              <a:rPr lang="en-US" sz="3200" dirty="0">
                <a:latin typeface="Century" panose="02040604050505020304" pitchFamily="18" charset="0"/>
              </a:rPr>
              <a:t>July 2, 2019 </a:t>
            </a:r>
          </a:p>
          <a:p>
            <a:pPr algn="ctr">
              <a:lnSpc>
                <a:spcPct val="90000"/>
              </a:lnSpc>
              <a:spcAft>
                <a:spcPts val="600"/>
              </a:spcAft>
            </a:pPr>
            <a:r>
              <a:rPr lang="en-US" sz="3200" dirty="0">
                <a:latin typeface="Century" panose="02040604050505020304" pitchFamily="18" charset="0"/>
              </a:rPr>
              <a:t>South America</a:t>
            </a:r>
          </a:p>
        </p:txBody>
      </p:sp>
      <p:pic>
        <p:nvPicPr>
          <p:cNvPr id="8" name="Picture 7" descr="English logo for the International Astronomical Union's &quot;100 Years: Under One Sky&quot; program. It is black and white with &quot;IAU&quot; in black and &quot;UAI&quot; (the French acronym) in black-outlined letters. A solid figure on the right is surrounded by stars and lines. At the bottom reads &quot;100 Years: Under One Sky.&quot;">
            <a:extLst>
              <a:ext uri="{FF2B5EF4-FFF2-40B4-BE49-F238E27FC236}">
                <a16:creationId xmlns:a16="http://schemas.microsoft.com/office/drawing/2014/main" id="{580E83B1-2A12-3C4D-AB1E-9F929AF1A60F}"/>
              </a:ext>
            </a:extLst>
          </p:cNvPr>
          <p:cNvPicPr>
            <a:picLocks noChangeAspect="1"/>
          </p:cNvPicPr>
          <p:nvPr/>
        </p:nvPicPr>
        <p:blipFill>
          <a:blip r:embed="rId5"/>
          <a:stretch>
            <a:fillRect/>
          </a:stretch>
        </p:blipFill>
        <p:spPr>
          <a:xfrm>
            <a:off x="858027" y="4587342"/>
            <a:ext cx="2959258" cy="1554916"/>
          </a:xfrm>
          <a:prstGeom prst="rect">
            <a:avLst/>
          </a:prstGeom>
        </p:spPr>
      </p:pic>
    </p:spTree>
    <p:extLst>
      <p:ext uri="{BB962C8B-B14F-4D97-AF65-F5344CB8AC3E}">
        <p14:creationId xmlns:p14="http://schemas.microsoft.com/office/powerpoint/2010/main" val="1505395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electronics, electronic component, circuit component, electronic engineering&#10;&#10;Description automatically generated">
            <a:extLst>
              <a:ext uri="{FF2B5EF4-FFF2-40B4-BE49-F238E27FC236}">
                <a16:creationId xmlns:a16="http://schemas.microsoft.com/office/drawing/2014/main" id="{C2A33D39-E9D4-B043-912C-22593247EF1A}"/>
              </a:ext>
            </a:extLst>
          </p:cNvPr>
          <p:cNvPicPr>
            <a:picLocks noGrp="1" noChangeAspect="1"/>
          </p:cNvPicPr>
          <p:nvPr>
            <p:ph idx="1"/>
          </p:nvPr>
        </p:nvPicPr>
        <p:blipFill>
          <a:blip r:embed="rId2"/>
          <a:stretch>
            <a:fillRect/>
          </a:stretch>
        </p:blipFill>
        <p:spPr>
          <a:xfrm rot="5400000">
            <a:off x="-217372" y="1589001"/>
            <a:ext cx="5155946" cy="3866958"/>
          </a:xfrm>
        </p:spPr>
      </p:pic>
      <p:sp>
        <p:nvSpPr>
          <p:cNvPr id="13" name="TextBox 12">
            <a:extLst>
              <a:ext uri="{FF2B5EF4-FFF2-40B4-BE49-F238E27FC236}">
                <a16:creationId xmlns:a16="http://schemas.microsoft.com/office/drawing/2014/main" id="{93B1E80B-7885-3B46-80CC-4CE1B8CDED0F}"/>
              </a:ext>
            </a:extLst>
          </p:cNvPr>
          <p:cNvSpPr txBox="1"/>
          <p:nvPr/>
        </p:nvSpPr>
        <p:spPr>
          <a:xfrm>
            <a:off x="3312449" y="109821"/>
            <a:ext cx="5567101" cy="769441"/>
          </a:xfrm>
          <a:prstGeom prst="rect">
            <a:avLst/>
          </a:prstGeom>
          <a:noFill/>
        </p:spPr>
        <p:txBody>
          <a:bodyPr wrap="none" rtlCol="0">
            <a:spAutoFit/>
          </a:bodyPr>
          <a:lstStyle/>
          <a:p>
            <a:r>
              <a:rPr lang="en-US" sz="4400" dirty="0"/>
              <a:t>The </a:t>
            </a:r>
            <a:r>
              <a:rPr lang="en-US" sz="4400" dirty="0" err="1"/>
              <a:t>LightSound</a:t>
            </a:r>
            <a:r>
              <a:rPr lang="en-US" sz="4400" dirty="0"/>
              <a:t> designs</a:t>
            </a:r>
          </a:p>
        </p:txBody>
      </p:sp>
      <p:pic>
        <p:nvPicPr>
          <p:cNvPr id="6" name="Picture 5" descr="A blue rectangular object with a circuit board and wires&#10;&#10;Description automatically generated">
            <a:extLst>
              <a:ext uri="{FF2B5EF4-FFF2-40B4-BE49-F238E27FC236}">
                <a16:creationId xmlns:a16="http://schemas.microsoft.com/office/drawing/2014/main" id="{CCA6661F-7920-7B48-83B6-01D660006D93}"/>
              </a:ext>
            </a:extLst>
          </p:cNvPr>
          <p:cNvPicPr>
            <a:picLocks noChangeAspect="1"/>
          </p:cNvPicPr>
          <p:nvPr/>
        </p:nvPicPr>
        <p:blipFill>
          <a:blip r:embed="rId3"/>
          <a:stretch>
            <a:fillRect/>
          </a:stretch>
        </p:blipFill>
        <p:spPr>
          <a:xfrm rot="5400000">
            <a:off x="7253427" y="1589002"/>
            <a:ext cx="5155944" cy="3866958"/>
          </a:xfrm>
          <a:prstGeom prst="rect">
            <a:avLst/>
          </a:prstGeom>
        </p:spPr>
      </p:pic>
      <p:sp>
        <p:nvSpPr>
          <p:cNvPr id="8" name="TextBox 7">
            <a:extLst>
              <a:ext uri="{FF2B5EF4-FFF2-40B4-BE49-F238E27FC236}">
                <a16:creationId xmlns:a16="http://schemas.microsoft.com/office/drawing/2014/main" id="{2EF6E208-FCD1-854F-A748-C58A40A5DEA6}"/>
              </a:ext>
            </a:extLst>
          </p:cNvPr>
          <p:cNvSpPr txBox="1"/>
          <p:nvPr/>
        </p:nvSpPr>
        <p:spPr>
          <a:xfrm>
            <a:off x="1759603" y="6177609"/>
            <a:ext cx="1201996" cy="584775"/>
          </a:xfrm>
          <a:prstGeom prst="rect">
            <a:avLst/>
          </a:prstGeom>
          <a:noFill/>
        </p:spPr>
        <p:txBody>
          <a:bodyPr wrap="none" rtlCol="0">
            <a:spAutoFit/>
          </a:bodyPr>
          <a:lstStyle/>
          <a:p>
            <a:r>
              <a:rPr lang="en-US" sz="3200" dirty="0"/>
              <a:t>Wired</a:t>
            </a:r>
          </a:p>
        </p:txBody>
      </p:sp>
      <p:sp>
        <p:nvSpPr>
          <p:cNvPr id="12" name="TextBox 11">
            <a:extLst>
              <a:ext uri="{FF2B5EF4-FFF2-40B4-BE49-F238E27FC236}">
                <a16:creationId xmlns:a16="http://schemas.microsoft.com/office/drawing/2014/main" id="{ADC01221-8861-3A47-ACF5-94A7968BE106}"/>
              </a:ext>
            </a:extLst>
          </p:cNvPr>
          <p:cNvSpPr txBox="1"/>
          <p:nvPr/>
        </p:nvSpPr>
        <p:spPr>
          <a:xfrm>
            <a:off x="9412053" y="6273225"/>
            <a:ext cx="838691" cy="584775"/>
          </a:xfrm>
          <a:prstGeom prst="rect">
            <a:avLst/>
          </a:prstGeom>
          <a:noFill/>
        </p:spPr>
        <p:txBody>
          <a:bodyPr wrap="none" rtlCol="0">
            <a:spAutoFit/>
          </a:bodyPr>
          <a:lstStyle/>
          <a:p>
            <a:r>
              <a:rPr lang="en-US" sz="3200" dirty="0"/>
              <a:t>PCB</a:t>
            </a:r>
          </a:p>
        </p:txBody>
      </p:sp>
      <p:pic>
        <p:nvPicPr>
          <p:cNvPr id="3" name="Picture 2" descr="A blue rectangular object with a circle and a circle with a circle and a circle with a circle and a circle with a circle with a circle and a circle with a circle with a circle with a&#10;&#10;Description automatically generated">
            <a:extLst>
              <a:ext uri="{FF2B5EF4-FFF2-40B4-BE49-F238E27FC236}">
                <a16:creationId xmlns:a16="http://schemas.microsoft.com/office/drawing/2014/main" id="{D3D62EF1-40CF-1946-BF23-40F54ABC9AFE}"/>
              </a:ext>
            </a:extLst>
          </p:cNvPr>
          <p:cNvPicPr>
            <a:picLocks noChangeAspect="1"/>
          </p:cNvPicPr>
          <p:nvPr/>
        </p:nvPicPr>
        <p:blipFill>
          <a:blip r:embed="rId4"/>
          <a:stretch>
            <a:fillRect/>
          </a:stretch>
        </p:blipFill>
        <p:spPr>
          <a:xfrm rot="5400000">
            <a:off x="3422173" y="1624706"/>
            <a:ext cx="5155945" cy="3795548"/>
          </a:xfrm>
          <a:prstGeom prst="rect">
            <a:avLst/>
          </a:prstGeom>
        </p:spPr>
      </p:pic>
      <p:sp>
        <p:nvSpPr>
          <p:cNvPr id="9" name="TextBox 8">
            <a:extLst>
              <a:ext uri="{FF2B5EF4-FFF2-40B4-BE49-F238E27FC236}">
                <a16:creationId xmlns:a16="http://schemas.microsoft.com/office/drawing/2014/main" id="{B134C69B-6F6C-8847-A5B8-72403DF34FD3}"/>
              </a:ext>
            </a:extLst>
          </p:cNvPr>
          <p:cNvSpPr txBox="1"/>
          <p:nvPr/>
        </p:nvSpPr>
        <p:spPr>
          <a:xfrm>
            <a:off x="5005796" y="6177609"/>
            <a:ext cx="2180405" cy="584775"/>
          </a:xfrm>
          <a:prstGeom prst="rect">
            <a:avLst/>
          </a:prstGeom>
          <a:noFill/>
        </p:spPr>
        <p:txBody>
          <a:bodyPr wrap="none" rtlCol="0">
            <a:spAutoFit/>
          </a:bodyPr>
          <a:lstStyle/>
          <a:p>
            <a:r>
              <a:rPr lang="en-US" sz="3200" dirty="0"/>
              <a:t>Case Design</a:t>
            </a:r>
          </a:p>
        </p:txBody>
      </p:sp>
    </p:spTree>
    <p:extLst>
      <p:ext uri="{BB962C8B-B14F-4D97-AF65-F5344CB8AC3E}">
        <p14:creationId xmlns:p14="http://schemas.microsoft.com/office/powerpoint/2010/main" val="1771629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5776</TotalTime>
  <Words>373</Words>
  <Application>Microsoft Macintosh PowerPoint</Application>
  <PresentationFormat>Widescreen</PresentationFormat>
  <Paragraphs>85</Paragraphs>
  <Slides>25</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Calibri</vt:lpstr>
      <vt:lpstr>Calibri Light</vt:lpstr>
      <vt:lpstr>Century</vt:lpstr>
      <vt:lpstr>Charis</vt:lpstr>
      <vt:lpstr>Charis SIL</vt:lpstr>
      <vt:lpstr>Roboto</vt:lpstr>
      <vt:lpstr>Wingdings</vt:lpstr>
      <vt:lpstr>Zapf Dingbats</vt:lpstr>
      <vt:lpstr>Office Theme</vt:lpstr>
      <vt:lpstr>The LightSound Project Observing Solar Eclipses with Sound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LightSound sound clip</vt:lpstr>
      <vt:lpstr>PowerPoint Presentation</vt:lpstr>
      <vt:lpstr>PowerPoint Presentation</vt:lpstr>
      <vt:lpstr>PowerPoint Presentation</vt:lpstr>
      <vt:lpstr>Workshops</vt:lpstr>
      <vt:lpstr>PowerPoint Presentation</vt:lpstr>
      <vt:lpstr>Tucson Initiative for Minoritized student Engagement in Science and TEchnology Program</vt:lpstr>
      <vt:lpstr>PowerPoint Presentation</vt:lpstr>
      <vt:lpstr>Harvard University July 2023</vt:lpstr>
      <vt:lpstr>PowerPoint Presentation</vt:lpstr>
      <vt:lpstr>PowerPoint Presentation</vt:lpstr>
      <vt:lpstr>Upcoming Workshops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LightSound Project</dc:title>
  <dc:creator>Bieryla, Allyson</dc:creator>
  <cp:lastModifiedBy>Bieryla, Allyson</cp:lastModifiedBy>
  <cp:revision>15</cp:revision>
  <dcterms:created xsi:type="dcterms:W3CDTF">2024-01-06T16:06:58Z</dcterms:created>
  <dcterms:modified xsi:type="dcterms:W3CDTF">2024-01-15T17:17:48Z</dcterms:modified>
</cp:coreProperties>
</file>