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6"/>
  </p:notesMasterIdLst>
  <p:sldIdLst>
    <p:sldId id="267" r:id="rId2"/>
    <p:sldId id="266" r:id="rId3"/>
    <p:sldId id="265" r:id="rId4"/>
    <p:sldId id="256" r:id="rId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D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21"/>
    <p:restoredTop sz="94654"/>
  </p:normalViewPr>
  <p:slideViewPr>
    <p:cSldViewPr snapToGrid="0">
      <p:cViewPr varScale="1">
        <p:scale>
          <a:sx n="131" d="100"/>
          <a:sy n="131" d="100"/>
        </p:scale>
        <p:origin x="120" y="4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337620a2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337620a2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u="none" strike="noStrike" dirty="0">
                <a:solidFill>
                  <a:srgbClr val="000000"/>
                </a:solidFill>
                <a:effectLst/>
                <a:latin typeface="Arial" panose="020B0604020202020204" pitchFamily="34" charset="0"/>
              </a:rPr>
              <a:t>Beginning in the center, the sonification of the Tycho supernova remnant expands outward in a circle. The image contains X-ray data from Chandra where the various colors represent small bands of frequency that are associated with different elements that are moving both toward and away from Earth. For example, red shows iron, green is silicon, and blue represents sulfur. The sonification aligns with those colors as the redder light produces the lowest notes and blue and violet create the higher-pitched notes. Color varies over the remnant, but the lowest and highest notes (red and blue) dominate near the center and are joined by other colors (mid-range notes) towards the edge of the remnant. White corresponds to the full range of frequencies of light observable by Chandra, which is strongest toward the edge of the remnant. This light is converted to sound in a more direct way as well, by interpreting frequencies of light as frequencies of sound and then shifting them lower by 50 octaves so that they fall within the human hearing range. The different proportions of iron, silicon, and sulfur across the remnant can be heard in the changing amounts of the low-, mid-, and high-frequency peaks in the sound. The field of stars in the image as observed by Hubble is played as notes on a harp with the pitch determined by their color.</a:t>
            </a:r>
            <a:endParaRPr dirty="0"/>
          </a:p>
        </p:txBody>
      </p:sp>
    </p:spTree>
    <p:extLst>
      <p:ext uri="{BB962C8B-B14F-4D97-AF65-F5344CB8AC3E}">
        <p14:creationId xmlns:p14="http://schemas.microsoft.com/office/powerpoint/2010/main" val="360918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337620a2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337620a2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4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337620a22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337620a2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D72CA38-2C1F-5B43-94FF-3B170D60BE22}" type="datetimeFigureOut">
              <a:rPr lang="en-US" smtClean="0"/>
              <a:t>1/11/24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233A4ABC-2BD0-5D45-ACD1-FC598F0E0864}" type="slidenum">
              <a:rPr lang="en-US" smtClean="0"/>
              <a:t>‹#›</a:t>
            </a:fld>
            <a:endParaRPr lang="en-US"/>
          </a:p>
        </p:txBody>
      </p:sp>
    </p:spTree>
    <p:extLst>
      <p:ext uri="{BB962C8B-B14F-4D97-AF65-F5344CB8AC3E}">
        <p14:creationId xmlns:p14="http://schemas.microsoft.com/office/powerpoint/2010/main" val="3475606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2"/>
          <p:cNvPicPr preferRelativeResize="0"/>
          <p:nvPr/>
        </p:nvPicPr>
        <p:blipFill>
          <a:blip r:embed="rId5">
            <a:alphaModFix/>
          </a:blip>
          <a:stretch>
            <a:fillRect/>
          </a:stretch>
        </p:blipFill>
        <p:spPr>
          <a:xfrm>
            <a:off x="0" y="-228598"/>
            <a:ext cx="9143999" cy="1018795"/>
          </a:xfrm>
          <a:prstGeom prst="rect">
            <a:avLst/>
          </a:prstGeom>
          <a:noFill/>
          <a:ln>
            <a:noFill/>
          </a:ln>
        </p:spPr>
      </p:pic>
      <p:sp>
        <p:nvSpPr>
          <p:cNvPr id="2" name="Google Shape;170;p22">
            <a:extLst>
              <a:ext uri="{FF2B5EF4-FFF2-40B4-BE49-F238E27FC236}">
                <a16:creationId xmlns:a16="http://schemas.microsoft.com/office/drawing/2014/main" id="{D0B734B0-4FA3-75C5-FEAB-28A5124CB70C}"/>
              </a:ext>
            </a:extLst>
          </p:cNvPr>
          <p:cNvSpPr txBox="1"/>
          <p:nvPr/>
        </p:nvSpPr>
        <p:spPr>
          <a:xfrm>
            <a:off x="1806179" y="71908"/>
            <a:ext cx="6932468"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rgbClr val="FFFFFF"/>
                </a:solidFill>
              </a:rPr>
              <a:t>NASA/CHANDRA EXAMPLE SONIFICATION (TYCHO SNR COMPIILATION)</a:t>
            </a:r>
            <a:endParaRPr dirty="0">
              <a:solidFill>
                <a:srgbClr val="FFFFFF"/>
              </a:solidFill>
            </a:endParaRPr>
          </a:p>
        </p:txBody>
      </p:sp>
      <p:pic>
        <p:nvPicPr>
          <p:cNvPr id="3" name="Tycho_SonificationSeries_slides16-19_FocusOnComposite" descr="Beginning in the center, the sonification of the Tycho supernova remnant expands outward in a circle. The image contains X-ray data from Chandra where the various colors represent small bands of frequency that are associated with different elements that are moving both toward and away from Earth. For example, red shows iron, green is silicon, and blue represents sulfur. The sonification aligns with those colors as the redder light produces the lowest notes and blue and violet create the higher-pitched notes. Color varies over the remnant, but the lowest and highest notes (red and blue) dominate near the center and are joined by other colors (mid-range notes) towards the edge of the remnant. White corresponds to the full range of frequencies of light observable by Chandra, which is strongest toward the edge of the remnant. This light is converted to sound in a more direct way as well, by interpreting frequencies of light as frequencies of sound and then shifting them lower by 50 octaves so that they fall within the human hearing range. The different proportions of iron, silicon, and sulfur across the remnant can be heard in the changing amounts of the low-, mid-, and high-frequency peaks in the sound. The field of stars in the image as observed by Hubble is played as notes on a harp with the pitch determined by their color.">
            <a:hlinkClick r:id="" action="ppaction://media"/>
            <a:extLst>
              <a:ext uri="{FF2B5EF4-FFF2-40B4-BE49-F238E27FC236}">
                <a16:creationId xmlns:a16="http://schemas.microsoft.com/office/drawing/2014/main" id="{11E439D1-2ADF-11DA-4DA8-C43AE364755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6911" y="790197"/>
            <a:ext cx="7570176" cy="4258224"/>
          </a:xfrm>
          <a:prstGeom prst="rect">
            <a:avLst/>
          </a:prstGeom>
        </p:spPr>
      </p:pic>
    </p:spTree>
    <p:extLst>
      <p:ext uri="{BB962C8B-B14F-4D97-AF65-F5344CB8AC3E}">
        <p14:creationId xmlns:p14="http://schemas.microsoft.com/office/powerpoint/2010/main" val="31780716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2"/>
          <p:cNvPicPr preferRelativeResize="0"/>
          <p:nvPr/>
        </p:nvPicPr>
        <p:blipFill>
          <a:blip r:embed="rId3">
            <a:alphaModFix/>
          </a:blip>
          <a:stretch>
            <a:fillRect/>
          </a:stretch>
        </p:blipFill>
        <p:spPr>
          <a:xfrm>
            <a:off x="0" y="-228598"/>
            <a:ext cx="9143999" cy="1018795"/>
          </a:xfrm>
          <a:prstGeom prst="rect">
            <a:avLst/>
          </a:prstGeom>
          <a:noFill/>
          <a:ln>
            <a:noFill/>
          </a:ln>
        </p:spPr>
      </p:pic>
      <p:sp>
        <p:nvSpPr>
          <p:cNvPr id="170" name="Google Shape;170;p22"/>
          <p:cNvSpPr txBox="1"/>
          <p:nvPr/>
        </p:nvSpPr>
        <p:spPr>
          <a:xfrm>
            <a:off x="1806179" y="71908"/>
            <a:ext cx="58713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rgbClr val="FFFFFF"/>
                </a:solidFill>
              </a:rPr>
              <a:t>NASA/CHANDRA SONIFICATIONS METRICS</a:t>
            </a:r>
            <a:endParaRPr dirty="0">
              <a:solidFill>
                <a:srgbClr val="FFFFFF"/>
              </a:solidFill>
            </a:endParaRPr>
          </a:p>
        </p:txBody>
      </p:sp>
      <p:sp>
        <p:nvSpPr>
          <p:cNvPr id="174" name="Google Shape;174;p22"/>
          <p:cNvSpPr txBox="1"/>
          <p:nvPr/>
        </p:nvSpPr>
        <p:spPr>
          <a:xfrm>
            <a:off x="3470132" y="777393"/>
            <a:ext cx="2902884" cy="3970287"/>
          </a:xfrm>
          <a:prstGeom prst="rect">
            <a:avLst/>
          </a:prstGeom>
          <a:noFill/>
          <a:ln>
            <a:noFill/>
          </a:ln>
        </p:spPr>
        <p:txBody>
          <a:bodyPr spcFirstLastPara="1" wrap="square" lIns="91425" tIns="91425" rIns="91425" bIns="91425" anchor="t" anchorCtr="0">
            <a:spAutoFit/>
          </a:bodyPr>
          <a:lstStyle/>
          <a:p>
            <a:r>
              <a:rPr lang="en" dirty="0">
                <a:solidFill>
                  <a:srgbClr val="222222"/>
                </a:solidFill>
              </a:rPr>
              <a:t>• Created w/BVI SMEs; sustained accessibility/inclusion program</a:t>
            </a: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•Sonification composition/sheet music released </a:t>
            </a:r>
            <a:r>
              <a:rPr lang="en" b="1" dirty="0">
                <a:solidFill>
                  <a:schemeClr val="dk1"/>
                </a:solidFill>
              </a:rPr>
              <a:t>Nov 2023</a:t>
            </a:r>
            <a:r>
              <a:rPr lang="en" dirty="0">
                <a:solidFill>
                  <a:schemeClr val="dk1"/>
                </a:solidFill>
              </a:rPr>
              <a:t>: WaPo, SI magazine, CBC, Weather channel trending video, etc.</a:t>
            </a:r>
          </a:p>
          <a:p>
            <a:pPr marL="0" lvl="0" indent="0" algn="l" rtl="0">
              <a:spcBef>
                <a:spcPts val="0"/>
              </a:spcBef>
              <a:spcAft>
                <a:spcPts val="0"/>
              </a:spcAft>
              <a:buClr>
                <a:schemeClr val="dk1"/>
              </a:buClr>
              <a:buSzPts val="1100"/>
              <a:buFont typeface="Arial"/>
              <a:buNone/>
            </a:pPr>
            <a:endParaRPr lang="en" sz="1100" dirty="0">
              <a:solidFill>
                <a:schemeClr val="dk1"/>
              </a:solidFill>
              <a:highlight>
                <a:srgbClr val="FFFF00"/>
              </a:highlight>
            </a:endParaRPr>
          </a:p>
          <a:p>
            <a:pPr>
              <a:buClr>
                <a:schemeClr val="dk1"/>
              </a:buClr>
              <a:buSzPts val="1100"/>
            </a:pPr>
            <a:r>
              <a:rPr lang="en" dirty="0">
                <a:solidFill>
                  <a:schemeClr val="dk1"/>
                </a:solidFill>
              </a:rPr>
              <a:t>• Sonification coding app updated for Hour of Code</a:t>
            </a:r>
            <a:r>
              <a:rPr lang="en" b="1" dirty="0">
                <a:solidFill>
                  <a:schemeClr val="dk1"/>
                </a:solidFill>
              </a:rPr>
              <a:t>, #1 app</a:t>
            </a:r>
            <a:r>
              <a:rPr lang="en" dirty="0">
                <a:solidFill>
                  <a:schemeClr val="dk1"/>
                </a:solidFill>
              </a:rPr>
              <a:t>, drove heavy traffic to Chandra server (</a:t>
            </a:r>
            <a:r>
              <a:rPr lang="en" b="1" dirty="0">
                <a:solidFill>
                  <a:schemeClr val="dk1"/>
                </a:solidFill>
              </a:rPr>
              <a:t>&gt;60M hits </a:t>
            </a:r>
            <a:r>
              <a:rPr lang="en" dirty="0">
                <a:solidFill>
                  <a:schemeClr val="dk1"/>
                </a:solidFill>
              </a:rPr>
              <a:t>from Nov-Dec, 2023)</a:t>
            </a:r>
          </a:p>
          <a:p>
            <a:pPr>
              <a:buClr>
                <a:schemeClr val="dk1"/>
              </a:buClr>
              <a:buSzPts val="1100"/>
            </a:pPr>
            <a:endParaRPr lang="en" dirty="0">
              <a:solidFill>
                <a:schemeClr val="dk1"/>
              </a:solidFill>
            </a:endParaRPr>
          </a:p>
          <a:p>
            <a:pPr>
              <a:buClr>
                <a:schemeClr val="dk1"/>
              </a:buClr>
              <a:buSzPts val="1100"/>
            </a:pPr>
            <a:r>
              <a:rPr lang="en" dirty="0">
                <a:solidFill>
                  <a:schemeClr val="dk1"/>
                </a:solidFill>
              </a:rPr>
              <a:t>• New NASA sonification documentary to be released on </a:t>
            </a:r>
            <a:r>
              <a:rPr lang="en" b="1" dirty="0">
                <a:solidFill>
                  <a:schemeClr val="dk1"/>
                </a:solidFill>
              </a:rPr>
              <a:t>NASA+ in Jan 2024</a:t>
            </a:r>
          </a:p>
          <a:p>
            <a:pPr>
              <a:buClr>
                <a:schemeClr val="dk1"/>
              </a:buClr>
              <a:buSzPts val="1100"/>
            </a:pPr>
            <a:endParaRPr lang="en" dirty="0">
              <a:solidFill>
                <a:schemeClr val="dk1"/>
              </a:solidFill>
            </a:endParaRPr>
          </a:p>
          <a:p>
            <a:pPr>
              <a:buClr>
                <a:schemeClr val="dk1"/>
              </a:buClr>
              <a:buSzPts val="1100"/>
            </a:pPr>
            <a:endParaRPr dirty="0">
              <a:solidFill>
                <a:schemeClr val="dk1"/>
              </a:solidFill>
            </a:endParaRPr>
          </a:p>
        </p:txBody>
      </p:sp>
      <p:pic>
        <p:nvPicPr>
          <p:cNvPr id="3" name="Picture 2" descr="A sheet music with stars and lines&#10;(sheet music for sonification composition of Galactic Center)">
            <a:extLst>
              <a:ext uri="{FF2B5EF4-FFF2-40B4-BE49-F238E27FC236}">
                <a16:creationId xmlns:a16="http://schemas.microsoft.com/office/drawing/2014/main" id="{D971A683-E4B6-28F9-CFA7-C941C4A75F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9345" y="331123"/>
            <a:ext cx="1356085" cy="1655988"/>
          </a:xfrm>
          <a:prstGeom prst="rect">
            <a:avLst/>
          </a:prstGeom>
          <a:ln>
            <a:solidFill>
              <a:schemeClr val="tx1"/>
            </a:solidFill>
          </a:ln>
        </p:spPr>
      </p:pic>
      <p:grpSp>
        <p:nvGrpSpPr>
          <p:cNvPr id="5" name="Google Shape;154;p21" descr="Salon magazine screenshot ">
            <a:extLst>
              <a:ext uri="{FF2B5EF4-FFF2-40B4-BE49-F238E27FC236}">
                <a16:creationId xmlns:a16="http://schemas.microsoft.com/office/drawing/2014/main" id="{2C905797-B92E-3AD8-3D85-7CF6524BC371}"/>
              </a:ext>
            </a:extLst>
          </p:cNvPr>
          <p:cNvGrpSpPr/>
          <p:nvPr/>
        </p:nvGrpSpPr>
        <p:grpSpPr>
          <a:xfrm>
            <a:off x="6505304" y="2432685"/>
            <a:ext cx="2206207" cy="1108623"/>
            <a:chOff x="2695700" y="1130522"/>
            <a:chExt cx="2319125" cy="1264911"/>
          </a:xfrm>
        </p:grpSpPr>
        <p:pic>
          <p:nvPicPr>
            <p:cNvPr id="6" name="Google Shape;155;p21">
              <a:extLst>
                <a:ext uri="{FF2B5EF4-FFF2-40B4-BE49-F238E27FC236}">
                  <a16:creationId xmlns:a16="http://schemas.microsoft.com/office/drawing/2014/main" id="{2697E26E-3986-926A-6A13-94617528B58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695700" y="1376634"/>
              <a:ext cx="2319125" cy="1018800"/>
            </a:xfrm>
            <a:prstGeom prst="rect">
              <a:avLst/>
            </a:prstGeom>
            <a:noFill/>
            <a:ln>
              <a:noFill/>
            </a:ln>
          </p:spPr>
        </p:pic>
        <p:pic>
          <p:nvPicPr>
            <p:cNvPr id="7" name="Google Shape;156;p21">
              <a:extLst>
                <a:ext uri="{FF2B5EF4-FFF2-40B4-BE49-F238E27FC236}">
                  <a16:creationId xmlns:a16="http://schemas.microsoft.com/office/drawing/2014/main" id="{4EB58865-D3A3-8133-1993-81BD953E3E4E}"/>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695700" y="1130522"/>
              <a:ext cx="1362224" cy="525750"/>
            </a:xfrm>
            <a:prstGeom prst="rect">
              <a:avLst/>
            </a:prstGeom>
            <a:noFill/>
            <a:ln>
              <a:noFill/>
            </a:ln>
          </p:spPr>
        </p:pic>
      </p:grpSp>
      <p:pic>
        <p:nvPicPr>
          <p:cNvPr id="11" name="Google Shape;164;p21" descr="LA Times graphic header">
            <a:extLst>
              <a:ext uri="{FF2B5EF4-FFF2-40B4-BE49-F238E27FC236}">
                <a16:creationId xmlns:a16="http://schemas.microsoft.com/office/drawing/2014/main" id="{B73F199C-8C24-272A-1354-7E9D602CEC13}"/>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524617" y="3716747"/>
            <a:ext cx="2345316" cy="338335"/>
          </a:xfrm>
          <a:prstGeom prst="rect">
            <a:avLst/>
          </a:prstGeom>
          <a:noFill/>
          <a:ln>
            <a:noFill/>
          </a:ln>
        </p:spPr>
      </p:pic>
      <p:sp>
        <p:nvSpPr>
          <p:cNvPr id="12" name="Google Shape;161;p21">
            <a:extLst>
              <a:ext uri="{FF2B5EF4-FFF2-40B4-BE49-F238E27FC236}">
                <a16:creationId xmlns:a16="http://schemas.microsoft.com/office/drawing/2014/main" id="{EAC73E45-9A32-284C-1684-0A25D049575A}"/>
              </a:ext>
            </a:extLst>
          </p:cNvPr>
          <p:cNvSpPr txBox="1"/>
          <p:nvPr/>
        </p:nvSpPr>
        <p:spPr>
          <a:xfrm>
            <a:off x="288730" y="777393"/>
            <a:ext cx="3068994" cy="40626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i="1" dirty="0">
                <a:solidFill>
                  <a:srgbClr val="222222"/>
                </a:solidFill>
              </a:rPr>
              <a:t>Chandra </a:t>
            </a:r>
            <a:r>
              <a:rPr lang="en" b="1" i="1" dirty="0" err="1">
                <a:solidFill>
                  <a:srgbClr val="222222"/>
                </a:solidFill>
              </a:rPr>
              <a:t>sonifications</a:t>
            </a:r>
            <a:r>
              <a:rPr lang="en" b="1" i="1" dirty="0">
                <a:solidFill>
                  <a:srgbClr val="222222"/>
                </a:solidFill>
              </a:rPr>
              <a:t> continued to attract very high interest levels:</a:t>
            </a:r>
            <a:endParaRPr dirty="0">
              <a:solidFill>
                <a:srgbClr val="222222"/>
              </a:solidFill>
            </a:endParaRPr>
          </a:p>
          <a:p>
            <a:pPr marL="0" lvl="0" indent="0" algn="l" rtl="0">
              <a:spcBef>
                <a:spcPts val="0"/>
              </a:spcBef>
              <a:spcAft>
                <a:spcPts val="0"/>
              </a:spcAft>
              <a:buNone/>
            </a:pPr>
            <a:endParaRPr lang="en" dirty="0">
              <a:solidFill>
                <a:schemeClr val="dk1"/>
              </a:solidFill>
            </a:endParaRPr>
          </a:p>
          <a:p>
            <a:r>
              <a:rPr lang="en-US" dirty="0">
                <a:solidFill>
                  <a:schemeClr val="dk1"/>
                </a:solidFill>
              </a:rPr>
              <a:t>• Released 4 </a:t>
            </a:r>
            <a:r>
              <a:rPr lang="en-US" dirty="0" err="1">
                <a:solidFill>
                  <a:schemeClr val="dk1"/>
                </a:solidFill>
              </a:rPr>
              <a:t>sonifications</a:t>
            </a:r>
            <a:r>
              <a:rPr lang="en-US" dirty="0">
                <a:solidFill>
                  <a:schemeClr val="dk1"/>
                </a:solidFill>
              </a:rPr>
              <a:t> w/data from Chandra, Webb, Hubble, IXPE in 2023. </a:t>
            </a:r>
            <a:r>
              <a:rPr lang="en-US" b="1" dirty="0">
                <a:solidFill>
                  <a:schemeClr val="dk1"/>
                </a:solidFill>
              </a:rPr>
              <a:t>1M listens </a:t>
            </a:r>
            <a:r>
              <a:rPr lang="en-US" dirty="0">
                <a:solidFill>
                  <a:schemeClr val="dk1"/>
                </a:solidFill>
              </a:rPr>
              <a:t>to Stephan’s quintet in 1 month</a:t>
            </a:r>
            <a:endParaRPr lang="en-US" sz="1100"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 BBC radio ”top science stories of 2023,” WaPo, LA Times, Salon, multiple NPR shows, podcasts, artist usage (e.g., Royal Museums Greenwich Prize for artist derivation), etc.</a:t>
            </a:r>
          </a:p>
          <a:p>
            <a:pPr marL="0" lvl="0" indent="0" algn="l" rtl="0">
              <a:spcBef>
                <a:spcPts val="0"/>
              </a:spcBef>
              <a:spcAft>
                <a:spcPts val="0"/>
              </a:spcAft>
              <a:buNone/>
            </a:pPr>
            <a:r>
              <a:rPr lang="en" dirty="0">
                <a:solidFill>
                  <a:schemeClr val="dk1"/>
                </a:solidFill>
              </a:rPr>
              <a:t>    </a:t>
            </a:r>
            <a:r>
              <a:rPr lang="en-US" dirty="0">
                <a:solidFill>
                  <a:srgbClr val="222222"/>
                </a:solidFill>
                <a:latin typeface="Arial" panose="020B0604020202020204" pitchFamily="34" charset="0"/>
              </a:rPr>
              <a:t>&gt;Jan-Dec 2023: </a:t>
            </a:r>
            <a:r>
              <a:rPr lang="en-US" b="1" i="0" u="none" strike="noStrike" dirty="0">
                <a:solidFill>
                  <a:srgbClr val="222222"/>
                </a:solidFill>
                <a:effectLst/>
                <a:latin typeface="Arial" panose="020B0604020202020204" pitchFamily="34" charset="0"/>
              </a:rPr>
              <a:t>650</a:t>
            </a:r>
            <a:r>
              <a:rPr lang="en-US" b="0" i="0" u="none" strike="noStrike" dirty="0">
                <a:solidFill>
                  <a:srgbClr val="222222"/>
                </a:solidFill>
                <a:effectLst/>
                <a:latin typeface="Arial" panose="020B0604020202020204" pitchFamily="34" charset="0"/>
              </a:rPr>
              <a:t> articles in the media, potential reach of </a:t>
            </a:r>
            <a:r>
              <a:rPr lang="en-US" b="1" i="0" u="none" strike="noStrike" dirty="0">
                <a:solidFill>
                  <a:srgbClr val="222222"/>
                </a:solidFill>
                <a:effectLst/>
                <a:latin typeface="Arial" panose="020B0604020202020204" pitchFamily="34" charset="0"/>
              </a:rPr>
              <a:t>2.9B</a:t>
            </a:r>
            <a:r>
              <a:rPr lang="en-US" b="0" i="0" u="none" strike="noStrike" dirty="0">
                <a:solidFill>
                  <a:srgbClr val="222222"/>
                </a:solidFill>
                <a:effectLst/>
                <a:latin typeface="Arial" panose="020B0604020202020204" pitchFamily="34" charset="0"/>
              </a:rPr>
              <a:t>. </a:t>
            </a:r>
            <a:endParaRPr lang="en" dirty="0">
              <a:solidFill>
                <a:schemeClr val="dk1"/>
              </a:solidFill>
            </a:endParaRPr>
          </a:p>
          <a:p>
            <a:endParaRPr lang="en-US" dirty="0">
              <a:solidFill>
                <a:schemeClr val="dk1"/>
              </a:solidFill>
            </a:endParaRPr>
          </a:p>
          <a:p>
            <a:pPr marL="0" lvl="0" indent="0" algn="l" rtl="0">
              <a:spcBef>
                <a:spcPts val="0"/>
              </a:spcBef>
              <a:spcAft>
                <a:spcPts val="0"/>
              </a:spcAft>
              <a:buNone/>
            </a:pPr>
            <a:endParaRPr dirty="0">
              <a:solidFill>
                <a:schemeClr val="dk1"/>
              </a:solidFill>
            </a:endParaRPr>
          </a:p>
        </p:txBody>
      </p:sp>
      <p:pic>
        <p:nvPicPr>
          <p:cNvPr id="9" name="Google Shape;162;p21" descr="NPR Science Friday graphic header">
            <a:extLst>
              <a:ext uri="{FF2B5EF4-FFF2-40B4-BE49-F238E27FC236}">
                <a16:creationId xmlns:a16="http://schemas.microsoft.com/office/drawing/2014/main" id="{93D09267-E8CC-AA43-14B0-F4424FE96BB5}"/>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481413" y="4196573"/>
            <a:ext cx="1377167" cy="574313"/>
          </a:xfrm>
          <a:prstGeom prst="rect">
            <a:avLst/>
          </a:prstGeom>
          <a:noFill/>
          <a:ln>
            <a:noFill/>
          </a:ln>
        </p:spPr>
      </p:pic>
      <p:cxnSp>
        <p:nvCxnSpPr>
          <p:cNvPr id="15" name="Straight Connector 14">
            <a:extLst>
              <a:ext uri="{FF2B5EF4-FFF2-40B4-BE49-F238E27FC236}">
                <a16:creationId xmlns:a16="http://schemas.microsoft.com/office/drawing/2014/main" id="{35E951EB-B221-7DD8-917D-15F17F03F2C6}"/>
              </a:ext>
            </a:extLst>
          </p:cNvPr>
          <p:cNvCxnSpPr>
            <a:cxnSpLocks/>
          </p:cNvCxnSpPr>
          <p:nvPr/>
        </p:nvCxnSpPr>
        <p:spPr>
          <a:xfrm>
            <a:off x="3330873" y="944127"/>
            <a:ext cx="0" cy="3972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920BC04-A000-7A85-7804-0C70EFBAB754}"/>
              </a:ext>
            </a:extLst>
          </p:cNvPr>
          <p:cNvCxnSpPr>
            <a:cxnSpLocks/>
          </p:cNvCxnSpPr>
          <p:nvPr/>
        </p:nvCxnSpPr>
        <p:spPr>
          <a:xfrm>
            <a:off x="9270714" y="725671"/>
            <a:ext cx="0" cy="3972124"/>
          </a:xfrm>
          <a:prstGeom prst="line">
            <a:avLst/>
          </a:prstGeom>
        </p:spPr>
        <p:style>
          <a:lnRef idx="1">
            <a:schemeClr val="accent1"/>
          </a:lnRef>
          <a:fillRef idx="0">
            <a:schemeClr val="accent1"/>
          </a:fillRef>
          <a:effectRef idx="0">
            <a:schemeClr val="accent1"/>
          </a:effectRef>
          <a:fontRef idx="minor">
            <a:schemeClr val="tx1"/>
          </a:fontRef>
        </p:style>
      </p:cxnSp>
      <p:pic>
        <p:nvPicPr>
          <p:cNvPr id="173" name="Google Shape;173;p22" descr="Sonification screen shot of Stephans quintet imag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428532" y="790197"/>
            <a:ext cx="1641791" cy="1556244"/>
          </a:xfrm>
          <a:prstGeom prst="rect">
            <a:avLst/>
          </a:prstGeom>
          <a:noFill/>
          <a:ln>
            <a:solidFill>
              <a:schemeClr val="bg1"/>
            </a:solidFill>
          </a:ln>
        </p:spPr>
      </p:pic>
    </p:spTree>
    <p:extLst>
      <p:ext uri="{BB962C8B-B14F-4D97-AF65-F5344CB8AC3E}">
        <p14:creationId xmlns:p14="http://schemas.microsoft.com/office/powerpoint/2010/main" val="164264377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2"/>
          <p:cNvPicPr preferRelativeResize="0"/>
          <p:nvPr/>
        </p:nvPicPr>
        <p:blipFill>
          <a:blip r:embed="rId3">
            <a:alphaModFix/>
          </a:blip>
          <a:stretch>
            <a:fillRect/>
          </a:stretch>
        </p:blipFill>
        <p:spPr>
          <a:xfrm>
            <a:off x="0" y="-228598"/>
            <a:ext cx="9143999" cy="1018795"/>
          </a:xfrm>
          <a:prstGeom prst="rect">
            <a:avLst/>
          </a:prstGeom>
          <a:noFill/>
          <a:ln>
            <a:noFill/>
          </a:ln>
        </p:spPr>
      </p:pic>
      <p:sp>
        <p:nvSpPr>
          <p:cNvPr id="170" name="Google Shape;170;p22"/>
          <p:cNvSpPr txBox="1"/>
          <p:nvPr/>
        </p:nvSpPr>
        <p:spPr>
          <a:xfrm>
            <a:off x="1806179" y="71908"/>
            <a:ext cx="58713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rgbClr val="FFFFFF"/>
                </a:solidFill>
              </a:rPr>
              <a:t>TAKEAWAYS OF CHANDRA FUNDED PAPER/RESEARCH:</a:t>
            </a:r>
            <a:endParaRPr dirty="0">
              <a:solidFill>
                <a:srgbClr val="FFFFFF"/>
              </a:solidFill>
            </a:endParaRPr>
          </a:p>
        </p:txBody>
      </p:sp>
      <p:cxnSp>
        <p:nvCxnSpPr>
          <p:cNvPr id="18" name="Straight Connector 17">
            <a:extLst>
              <a:ext uri="{FF2B5EF4-FFF2-40B4-BE49-F238E27FC236}">
                <a16:creationId xmlns:a16="http://schemas.microsoft.com/office/drawing/2014/main" id="{4920BC04-A000-7A85-7804-0C70EFBAB754}"/>
              </a:ext>
            </a:extLst>
          </p:cNvPr>
          <p:cNvCxnSpPr>
            <a:cxnSpLocks/>
          </p:cNvCxnSpPr>
          <p:nvPr/>
        </p:nvCxnSpPr>
        <p:spPr>
          <a:xfrm>
            <a:off x="9270714" y="989438"/>
            <a:ext cx="0" cy="3972124"/>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52CA36DA-0ED2-36AD-D275-EB954ECD0A1E}"/>
              </a:ext>
            </a:extLst>
          </p:cNvPr>
          <p:cNvSpPr/>
          <p:nvPr/>
        </p:nvSpPr>
        <p:spPr>
          <a:xfrm>
            <a:off x="311700" y="694212"/>
            <a:ext cx="8520600" cy="134875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Rectangle 13" descr="Telescope">
            <a:extLst>
              <a:ext uri="{FF2B5EF4-FFF2-40B4-BE49-F238E27FC236}">
                <a16:creationId xmlns:a16="http://schemas.microsoft.com/office/drawing/2014/main" id="{12E5E9C3-B0B7-7CB8-A9EC-5E2E2E9587D9}"/>
              </a:ext>
            </a:extLst>
          </p:cNvPr>
          <p:cNvSpPr/>
          <p:nvPr/>
        </p:nvSpPr>
        <p:spPr>
          <a:xfrm>
            <a:off x="565066" y="1042341"/>
            <a:ext cx="653132" cy="65249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16" name="Group 15">
            <a:extLst>
              <a:ext uri="{FF2B5EF4-FFF2-40B4-BE49-F238E27FC236}">
                <a16:creationId xmlns:a16="http://schemas.microsoft.com/office/drawing/2014/main" id="{8CA6B77E-1EF0-AE99-C347-6C73A0B95880}"/>
              </a:ext>
            </a:extLst>
          </p:cNvPr>
          <p:cNvGrpSpPr/>
          <p:nvPr/>
        </p:nvGrpSpPr>
        <p:grpSpPr>
          <a:xfrm>
            <a:off x="1414406" y="775412"/>
            <a:ext cx="4168392" cy="1187513"/>
            <a:chOff x="1173042" y="85217"/>
            <a:chExt cx="4168392" cy="1187513"/>
          </a:xfrm>
        </p:grpSpPr>
        <p:sp>
          <p:nvSpPr>
            <p:cNvPr id="34" name="Rectangle 33">
              <a:extLst>
                <a:ext uri="{FF2B5EF4-FFF2-40B4-BE49-F238E27FC236}">
                  <a16:creationId xmlns:a16="http://schemas.microsoft.com/office/drawing/2014/main" id="{184D39C6-EF2B-57AE-FDCE-86C859A99AC6}"/>
                </a:ext>
              </a:extLst>
            </p:cNvPr>
            <p:cNvSpPr/>
            <p:nvPr/>
          </p:nvSpPr>
          <p:spPr>
            <a:xfrm>
              <a:off x="1234586" y="85217"/>
              <a:ext cx="4106848" cy="11875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5" name="TextBox 34">
              <a:extLst>
                <a:ext uri="{FF2B5EF4-FFF2-40B4-BE49-F238E27FC236}">
                  <a16:creationId xmlns:a16="http://schemas.microsoft.com/office/drawing/2014/main" id="{143BB86A-09E0-C271-C7A1-24D2963CEAD1}"/>
                </a:ext>
              </a:extLst>
            </p:cNvPr>
            <p:cNvSpPr txBox="1"/>
            <p:nvPr/>
          </p:nvSpPr>
          <p:spPr>
            <a:xfrm>
              <a:off x="1173042" y="85217"/>
              <a:ext cx="4106848" cy="1187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678" tIns="125678" rIns="125678" bIns="125678" numCol="1" spcCol="1270" anchor="ctr" anchorCtr="0">
              <a:noAutofit/>
            </a:bodyPr>
            <a:lstStyle/>
            <a:p>
              <a:pPr marL="0" lvl="0" indent="0" algn="l" defTabSz="933450">
                <a:lnSpc>
                  <a:spcPct val="100000"/>
                </a:lnSpc>
                <a:spcBef>
                  <a:spcPct val="0"/>
                </a:spcBef>
                <a:spcAft>
                  <a:spcPct val="35000"/>
                </a:spcAft>
                <a:buNone/>
              </a:pPr>
              <a:r>
                <a:rPr lang="en-US" sz="2100" kern="1200" dirty="0"/>
                <a:t>Both sighted &amp; BLV audiences </a:t>
              </a:r>
              <a:r>
                <a:rPr lang="en-US" sz="2100" b="1" u="sng" kern="1200" dirty="0"/>
                <a:t>enjoy</a:t>
              </a:r>
              <a:r>
                <a:rPr lang="en-US" sz="2100" kern="1200" dirty="0"/>
                <a:t> astronomical sonifications.</a:t>
              </a:r>
            </a:p>
          </p:txBody>
        </p:sp>
      </p:grpSp>
      <p:grpSp>
        <p:nvGrpSpPr>
          <p:cNvPr id="17" name="Group 16">
            <a:extLst>
              <a:ext uri="{FF2B5EF4-FFF2-40B4-BE49-F238E27FC236}">
                <a16:creationId xmlns:a16="http://schemas.microsoft.com/office/drawing/2014/main" id="{E202C615-0A02-E3A0-13F2-D5D017DC3EF6}"/>
              </a:ext>
            </a:extLst>
          </p:cNvPr>
          <p:cNvGrpSpPr/>
          <p:nvPr/>
        </p:nvGrpSpPr>
        <p:grpSpPr>
          <a:xfrm>
            <a:off x="5663336" y="775412"/>
            <a:ext cx="3190517" cy="1186353"/>
            <a:chOff x="5351636" y="85217"/>
            <a:chExt cx="3190517" cy="1186353"/>
          </a:xfrm>
        </p:grpSpPr>
        <p:sp>
          <p:nvSpPr>
            <p:cNvPr id="32" name="Rectangle 31">
              <a:extLst>
                <a:ext uri="{FF2B5EF4-FFF2-40B4-BE49-F238E27FC236}">
                  <a16:creationId xmlns:a16="http://schemas.microsoft.com/office/drawing/2014/main" id="{BBEFC1B0-7718-09B8-B5E3-2831F6A2F225}"/>
                </a:ext>
              </a:extLst>
            </p:cNvPr>
            <p:cNvSpPr/>
            <p:nvPr/>
          </p:nvSpPr>
          <p:spPr>
            <a:xfrm>
              <a:off x="5351636" y="85217"/>
              <a:ext cx="2921997" cy="118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3" name="TextBox 32">
              <a:extLst>
                <a:ext uri="{FF2B5EF4-FFF2-40B4-BE49-F238E27FC236}">
                  <a16:creationId xmlns:a16="http://schemas.microsoft.com/office/drawing/2014/main" id="{C0200914-72CB-8C41-7AB5-C38EE3E2851F}"/>
                </a:ext>
              </a:extLst>
            </p:cNvPr>
            <p:cNvSpPr txBox="1"/>
            <p:nvPr/>
          </p:nvSpPr>
          <p:spPr>
            <a:xfrm>
              <a:off x="5557913" y="85217"/>
              <a:ext cx="2984240" cy="11863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556" tIns="125556" rIns="125556" bIns="125556" numCol="1" spcCol="1270" anchor="ctr" anchorCtr="0">
              <a:noAutofit/>
            </a:bodyPr>
            <a:lstStyle/>
            <a:p>
              <a:pPr marL="0" lvl="0" indent="0" algn="l" defTabSz="800100">
                <a:lnSpc>
                  <a:spcPct val="90000"/>
                </a:lnSpc>
                <a:spcBef>
                  <a:spcPct val="0"/>
                </a:spcBef>
                <a:spcAft>
                  <a:spcPct val="35000"/>
                </a:spcAft>
                <a:buNone/>
              </a:pPr>
              <a:r>
                <a:rPr lang="en-US" sz="1800" kern="1200" dirty="0"/>
                <a:t>Both report wanting to listen to more: </a:t>
              </a:r>
              <a:r>
                <a:rPr lang="en-US" sz="1800" b="1" kern="1200" dirty="0"/>
                <a:t>continue including sonification in comms &amp; engagement.</a:t>
              </a:r>
              <a:endParaRPr lang="en-US" sz="1800" kern="1200" dirty="0"/>
            </a:p>
          </p:txBody>
        </p:sp>
      </p:grpSp>
      <p:sp>
        <p:nvSpPr>
          <p:cNvPr id="19" name="Rounded Rectangle 18">
            <a:extLst>
              <a:ext uri="{FF2B5EF4-FFF2-40B4-BE49-F238E27FC236}">
                <a16:creationId xmlns:a16="http://schemas.microsoft.com/office/drawing/2014/main" id="{33BF1F84-931F-B582-513F-1B8954FAEF57}"/>
              </a:ext>
            </a:extLst>
          </p:cNvPr>
          <p:cNvSpPr/>
          <p:nvPr/>
        </p:nvSpPr>
        <p:spPr>
          <a:xfrm>
            <a:off x="311700" y="2322380"/>
            <a:ext cx="8520600" cy="118635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19" descr="Zoom In">
            <a:extLst>
              <a:ext uri="{FF2B5EF4-FFF2-40B4-BE49-F238E27FC236}">
                <a16:creationId xmlns:a16="http://schemas.microsoft.com/office/drawing/2014/main" id="{55226DC6-DD53-AA4A-E676-5F3C3228C3D0}"/>
              </a:ext>
            </a:extLst>
          </p:cNvPr>
          <p:cNvSpPr/>
          <p:nvPr/>
        </p:nvSpPr>
        <p:spPr>
          <a:xfrm>
            <a:off x="565066" y="2589310"/>
            <a:ext cx="653132" cy="652494"/>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82BA1436-1C13-B531-2C7E-B3E908454931}"/>
              </a:ext>
            </a:extLst>
          </p:cNvPr>
          <p:cNvGrpSpPr/>
          <p:nvPr/>
        </p:nvGrpSpPr>
        <p:grpSpPr>
          <a:xfrm>
            <a:off x="1402039" y="2333507"/>
            <a:ext cx="7084416" cy="1187513"/>
            <a:chOff x="1160675" y="1643312"/>
            <a:chExt cx="7084416" cy="1187513"/>
          </a:xfrm>
        </p:grpSpPr>
        <p:sp>
          <p:nvSpPr>
            <p:cNvPr id="30" name="Rectangle 29">
              <a:extLst>
                <a:ext uri="{FF2B5EF4-FFF2-40B4-BE49-F238E27FC236}">
                  <a16:creationId xmlns:a16="http://schemas.microsoft.com/office/drawing/2014/main" id="{66DA9181-5A0D-E7DA-1F6B-FEAB5671E607}"/>
                </a:ext>
              </a:extLst>
            </p:cNvPr>
            <p:cNvSpPr/>
            <p:nvPr/>
          </p:nvSpPr>
          <p:spPr>
            <a:xfrm>
              <a:off x="1195843" y="1643312"/>
              <a:ext cx="7049248" cy="11875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TextBox 30">
              <a:extLst>
                <a:ext uri="{FF2B5EF4-FFF2-40B4-BE49-F238E27FC236}">
                  <a16:creationId xmlns:a16="http://schemas.microsoft.com/office/drawing/2014/main" id="{33CE2CE7-8F0C-10AC-5AA2-AF57007517B4}"/>
                </a:ext>
              </a:extLst>
            </p:cNvPr>
            <p:cNvSpPr txBox="1"/>
            <p:nvPr/>
          </p:nvSpPr>
          <p:spPr>
            <a:xfrm>
              <a:off x="1160675" y="1643312"/>
              <a:ext cx="7049248" cy="1187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678" tIns="125678" rIns="125678" bIns="125678" numCol="1" spcCol="1270" anchor="ctr" anchorCtr="0">
              <a:noAutofit/>
            </a:bodyPr>
            <a:lstStyle/>
            <a:p>
              <a:pPr marL="0" lvl="0" indent="0" algn="l" defTabSz="889000">
                <a:lnSpc>
                  <a:spcPct val="100000"/>
                </a:lnSpc>
                <a:spcBef>
                  <a:spcPct val="0"/>
                </a:spcBef>
                <a:spcAft>
                  <a:spcPct val="35000"/>
                </a:spcAft>
                <a:buNone/>
              </a:pPr>
              <a:r>
                <a:rPr lang="en-US" sz="2000" kern="1200" dirty="0"/>
                <a:t>Both sighted &amp; BLV reported learning more about the astronomical object from the sonifications, but </a:t>
              </a:r>
              <a:r>
                <a:rPr lang="en-US" sz="2000" b="1" u="sng" kern="1200" dirty="0"/>
                <a:t>BLV sometimes reported learning more</a:t>
              </a:r>
              <a:r>
                <a:rPr lang="en-US" sz="2000" kern="1200" dirty="0"/>
                <a:t>.</a:t>
              </a:r>
            </a:p>
          </p:txBody>
        </p:sp>
      </p:grpSp>
      <p:sp>
        <p:nvSpPr>
          <p:cNvPr id="22" name="Rounded Rectangle 21">
            <a:extLst>
              <a:ext uri="{FF2B5EF4-FFF2-40B4-BE49-F238E27FC236}">
                <a16:creationId xmlns:a16="http://schemas.microsoft.com/office/drawing/2014/main" id="{6FA26D59-E86B-CC50-C687-E98F9C9E1102}"/>
              </a:ext>
            </a:extLst>
          </p:cNvPr>
          <p:cNvSpPr/>
          <p:nvPr/>
        </p:nvSpPr>
        <p:spPr>
          <a:xfrm>
            <a:off x="311700" y="3789308"/>
            <a:ext cx="8520600" cy="1186353"/>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3" name="Rectangle 22" descr="Group Brainstorm">
            <a:extLst>
              <a:ext uri="{FF2B5EF4-FFF2-40B4-BE49-F238E27FC236}">
                <a16:creationId xmlns:a16="http://schemas.microsoft.com/office/drawing/2014/main" id="{8DA95FAD-CC5C-E8FE-8879-34983102DFB7}"/>
              </a:ext>
            </a:extLst>
          </p:cNvPr>
          <p:cNvSpPr/>
          <p:nvPr/>
        </p:nvSpPr>
        <p:spPr>
          <a:xfrm>
            <a:off x="565417" y="4056238"/>
            <a:ext cx="653132" cy="652494"/>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nvGrpSpPr>
          <p:cNvPr id="24" name="Group 23">
            <a:extLst>
              <a:ext uri="{FF2B5EF4-FFF2-40B4-BE49-F238E27FC236}">
                <a16:creationId xmlns:a16="http://schemas.microsoft.com/office/drawing/2014/main" id="{6E8CF5B1-1B9F-40B7-7DC8-CE21C4030E40}"/>
              </a:ext>
            </a:extLst>
          </p:cNvPr>
          <p:cNvGrpSpPr/>
          <p:nvPr/>
        </p:nvGrpSpPr>
        <p:grpSpPr>
          <a:xfrm>
            <a:off x="1392758" y="3789308"/>
            <a:ext cx="4593168" cy="1187513"/>
            <a:chOff x="1151394" y="3099113"/>
            <a:chExt cx="4593168" cy="1187513"/>
          </a:xfrm>
        </p:grpSpPr>
        <p:sp>
          <p:nvSpPr>
            <p:cNvPr id="28" name="Rectangle 27">
              <a:extLst>
                <a:ext uri="{FF2B5EF4-FFF2-40B4-BE49-F238E27FC236}">
                  <a16:creationId xmlns:a16="http://schemas.microsoft.com/office/drawing/2014/main" id="{BF737C23-7B17-E3B5-A3FC-408479F12E6A}"/>
                </a:ext>
              </a:extLst>
            </p:cNvPr>
            <p:cNvSpPr/>
            <p:nvPr/>
          </p:nvSpPr>
          <p:spPr>
            <a:xfrm>
              <a:off x="1151394" y="3099113"/>
              <a:ext cx="4274635" cy="118751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TextBox 28">
              <a:extLst>
                <a:ext uri="{FF2B5EF4-FFF2-40B4-BE49-F238E27FC236}">
                  <a16:creationId xmlns:a16="http://schemas.microsoft.com/office/drawing/2014/main" id="{17D73491-E8F0-C0BF-136C-1CE945C8283F}"/>
                </a:ext>
              </a:extLst>
            </p:cNvPr>
            <p:cNvSpPr txBox="1"/>
            <p:nvPr/>
          </p:nvSpPr>
          <p:spPr>
            <a:xfrm>
              <a:off x="1151394" y="3099113"/>
              <a:ext cx="4593168" cy="1187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678" tIns="125678" rIns="125678" bIns="125678" numCol="1" spcCol="1270" anchor="ctr" anchorCtr="0">
              <a:noAutofit/>
            </a:bodyPr>
            <a:lstStyle/>
            <a:p>
              <a:pPr marL="0" lvl="0" indent="0" algn="l" defTabSz="800100">
                <a:lnSpc>
                  <a:spcPct val="100000"/>
                </a:lnSpc>
                <a:spcBef>
                  <a:spcPct val="0"/>
                </a:spcBef>
                <a:spcAft>
                  <a:spcPct val="35000"/>
                </a:spcAft>
                <a:buNone/>
              </a:pPr>
              <a:r>
                <a:rPr lang="en-US" sz="1800" kern="1200" dirty="0"/>
                <a:t>Both </a:t>
              </a:r>
              <a:r>
                <a:rPr lang="en-US" sz="1800" i="1" kern="1200" dirty="0"/>
                <a:t>wanted to learn more about Universe </a:t>
              </a:r>
              <a:r>
                <a:rPr lang="en-US" sz="1800" kern="1200" dirty="0"/>
                <a:t>after listening to sonifications, but </a:t>
              </a:r>
              <a:r>
                <a:rPr lang="en-US" sz="1800" b="1" u="sng" kern="1200" dirty="0"/>
                <a:t>BLV reported being more motivated than sighted</a:t>
              </a:r>
              <a:r>
                <a:rPr lang="en-US" sz="1800" kern="1200" dirty="0"/>
                <a:t>.</a:t>
              </a:r>
            </a:p>
          </p:txBody>
        </p:sp>
      </p:grpSp>
      <p:grpSp>
        <p:nvGrpSpPr>
          <p:cNvPr id="25" name="Group 24">
            <a:extLst>
              <a:ext uri="{FF2B5EF4-FFF2-40B4-BE49-F238E27FC236}">
                <a16:creationId xmlns:a16="http://schemas.microsoft.com/office/drawing/2014/main" id="{93BCE307-5EBD-B555-676A-04EE1233DC5B}"/>
              </a:ext>
            </a:extLst>
          </p:cNvPr>
          <p:cNvGrpSpPr/>
          <p:nvPr/>
        </p:nvGrpSpPr>
        <p:grpSpPr>
          <a:xfrm>
            <a:off x="5678746" y="3789308"/>
            <a:ext cx="3153554" cy="1186353"/>
            <a:chOff x="5367046" y="3099113"/>
            <a:chExt cx="3153554" cy="1186353"/>
          </a:xfrm>
        </p:grpSpPr>
        <p:sp>
          <p:nvSpPr>
            <p:cNvPr id="26" name="Rectangle 25">
              <a:extLst>
                <a:ext uri="{FF2B5EF4-FFF2-40B4-BE49-F238E27FC236}">
                  <a16:creationId xmlns:a16="http://schemas.microsoft.com/office/drawing/2014/main" id="{31868679-5744-E517-3076-1627488DBBA6}"/>
                </a:ext>
              </a:extLst>
            </p:cNvPr>
            <p:cNvSpPr/>
            <p:nvPr/>
          </p:nvSpPr>
          <p:spPr>
            <a:xfrm>
              <a:off x="5367046" y="3099113"/>
              <a:ext cx="2892580" cy="118635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0A9E90A2-357C-2C97-47E9-D1836DD37122}"/>
                </a:ext>
              </a:extLst>
            </p:cNvPr>
            <p:cNvSpPr txBox="1"/>
            <p:nvPr/>
          </p:nvSpPr>
          <p:spPr>
            <a:xfrm>
              <a:off x="5685579" y="3099113"/>
              <a:ext cx="2835021" cy="11863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556" tIns="125556" rIns="125556" bIns="125556" numCol="1" spcCol="1270" anchor="ctr" anchorCtr="0">
              <a:noAutofit/>
            </a:bodyPr>
            <a:lstStyle/>
            <a:p>
              <a:pPr marL="0" lvl="0" indent="0" algn="l" defTabSz="800100">
                <a:lnSpc>
                  <a:spcPct val="90000"/>
                </a:lnSpc>
                <a:spcBef>
                  <a:spcPct val="0"/>
                </a:spcBef>
                <a:spcAft>
                  <a:spcPct val="35000"/>
                </a:spcAft>
                <a:buNone/>
              </a:pPr>
              <a:r>
                <a:rPr lang="en-US" sz="1800" kern="1200" dirty="0"/>
                <a:t>Indication: </a:t>
              </a:r>
              <a:r>
                <a:rPr lang="en-US" sz="1800" b="1" kern="1200" dirty="0"/>
                <a:t>sonification increases accessibility</a:t>
              </a:r>
              <a:r>
                <a:rPr lang="en-US" sz="1800" kern="1200" dirty="0"/>
                <a:t> of </a:t>
              </a:r>
              <a:r>
                <a:rPr lang="en-US" sz="1800" kern="1200" dirty="0" err="1"/>
                <a:t>astro</a:t>
              </a:r>
              <a:r>
                <a:rPr lang="en-US" sz="1800" kern="1200" dirty="0"/>
                <a:t>. engagement.</a:t>
              </a:r>
            </a:p>
          </p:txBody>
        </p:sp>
      </p:gr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7AD886-ED87-AF4F-84AD-CB13F899E36E}"/>
              </a:ext>
            </a:extLst>
          </p:cNvPr>
          <p:cNvSpPr/>
          <p:nvPr/>
        </p:nvSpPr>
        <p:spPr>
          <a:xfrm>
            <a:off x="0" y="266602"/>
            <a:ext cx="9268691" cy="5213639"/>
          </a:xfrm>
          <a:prstGeom prst="rect">
            <a:avLst/>
          </a:prstGeom>
          <a:solidFill>
            <a:srgbClr val="EA9FFF">
              <a:alpha val="49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99EA2B-F922-6AA7-26B9-927AB25AC7F0}"/>
              </a:ext>
            </a:extLst>
          </p:cNvPr>
          <p:cNvSpPr/>
          <p:nvPr/>
        </p:nvSpPr>
        <p:spPr>
          <a:xfrm>
            <a:off x="145101" y="790197"/>
            <a:ext cx="8563708" cy="4247317"/>
          </a:xfrm>
          <a:prstGeom prst="rect">
            <a:avLst/>
          </a:prstGeom>
          <a:noFill/>
        </p:spPr>
        <p:txBody>
          <a:bodyPr wrap="square">
            <a:spAutoFit/>
          </a:bodyPr>
          <a:lstStyle/>
          <a:p>
            <a:r>
              <a:rPr lang="en-US" sz="1800" b="1" dirty="0">
                <a:solidFill>
                  <a:schemeClr val="tx1"/>
                </a:solidFill>
                <a:latin typeface="Helvetica Neue" charset="0"/>
                <a:ea typeface="Helvetica Neue" charset="0"/>
                <a:cs typeface="Helvetica Neue" charset="0"/>
              </a:rPr>
              <a:t>Kimberly Arcand, PhD</a:t>
            </a:r>
          </a:p>
          <a:p>
            <a:r>
              <a:rPr lang="en-US" sz="1800" dirty="0" err="1">
                <a:solidFill>
                  <a:schemeClr val="tx1"/>
                </a:solidFill>
                <a:latin typeface="Helvetica Neue" charset="0"/>
                <a:ea typeface="Helvetica Neue" charset="0"/>
                <a:cs typeface="Helvetica Neue" charset="0"/>
              </a:rPr>
              <a:t>kkowal@cfa.harvard.edu</a:t>
            </a:r>
            <a:endParaRPr lang="en-US" sz="1800" dirty="0">
              <a:solidFill>
                <a:schemeClr val="tx1"/>
              </a:solidFill>
              <a:latin typeface="Helvetica Neue" charset="0"/>
              <a:ea typeface="Helvetica Neue" charset="0"/>
              <a:cs typeface="Helvetica Neue" charset="0"/>
            </a:endParaRPr>
          </a:p>
          <a:p>
            <a:r>
              <a:rPr lang="en-US" sz="1800" dirty="0">
                <a:solidFill>
                  <a:schemeClr val="tx1"/>
                </a:solidFill>
                <a:latin typeface="Helvetica Neue" charset="0"/>
                <a:ea typeface="Helvetica Neue" charset="0"/>
                <a:cs typeface="Helvetica Neue" charset="0"/>
              </a:rPr>
              <a:t>@</a:t>
            </a:r>
            <a:r>
              <a:rPr lang="en-US" sz="1800" dirty="0" err="1">
                <a:solidFill>
                  <a:schemeClr val="tx1"/>
                </a:solidFill>
                <a:latin typeface="Helvetica Neue" charset="0"/>
                <a:ea typeface="Helvetica Neue" charset="0"/>
                <a:cs typeface="Helvetica Neue" charset="0"/>
              </a:rPr>
              <a:t>kimberlykowal</a:t>
            </a:r>
            <a:endParaRPr lang="en-US" sz="1800" dirty="0">
              <a:solidFill>
                <a:schemeClr val="tx1"/>
              </a:solidFill>
              <a:latin typeface="Helvetica Neue" charset="0"/>
              <a:ea typeface="Helvetica Neue" charset="0"/>
              <a:cs typeface="Helvetica Neue" charset="0"/>
            </a:endParaRPr>
          </a:p>
          <a:p>
            <a:endParaRPr lang="en-US" sz="1800" i="1" dirty="0">
              <a:solidFill>
                <a:schemeClr val="tx1"/>
              </a:solidFill>
              <a:latin typeface="Helvetica Neue" charset="0"/>
              <a:ea typeface="Helvetica Neue" charset="0"/>
              <a:cs typeface="Helvetica Neue" charset="0"/>
            </a:endParaRPr>
          </a:p>
          <a:p>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Chandra X-ray Center funding from NASA under contract NAS8-03060</a:t>
            </a:r>
          </a:p>
          <a:p>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Additional support from NASA's Universe of Learning under award# NNX16AC65A to </a:t>
            </a:r>
            <a:r>
              <a:rPr lang="en-US" sz="1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STScI</a:t>
            </a:r>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with Caltech/IPAC, JPL, SAO.</a:t>
            </a:r>
          </a:p>
          <a:p>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Paper authors:</a:t>
            </a:r>
            <a:r>
              <a:rPr lang="en-US" sz="1800" i="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lang="en-US" sz="1800" b="0" i="0" u="none" strike="noStrike" dirty="0">
                <a:solidFill>
                  <a:schemeClr val="tx1"/>
                </a:solidFill>
                <a:effectLst/>
              </a:rPr>
              <a:t>Dr. Kimberly Arcand, Jessica </a:t>
            </a:r>
            <a:r>
              <a:rPr lang="en-US" sz="1800" b="0" i="0" u="none" strike="noStrike" dirty="0" err="1">
                <a:solidFill>
                  <a:schemeClr val="tx1"/>
                </a:solidFill>
                <a:effectLst/>
              </a:rPr>
              <a:t>Schonhut-Stasik</a:t>
            </a:r>
            <a:r>
              <a:rPr lang="en-US" sz="1800" b="0" i="0" u="none" strike="noStrike" dirty="0">
                <a:solidFill>
                  <a:schemeClr val="tx1"/>
                </a:solidFill>
                <a:effectLst/>
              </a:rPr>
              <a:t>, Sarah Kane, Dr. Gwynn </a:t>
            </a:r>
            <a:r>
              <a:rPr lang="en-US" sz="1800" b="0" i="0" u="none" strike="noStrike" dirty="0" err="1">
                <a:solidFill>
                  <a:schemeClr val="tx1"/>
                </a:solidFill>
                <a:effectLst/>
              </a:rPr>
              <a:t>Sturdevant</a:t>
            </a:r>
            <a:r>
              <a:rPr lang="en-US" sz="1800" b="0" i="0" u="none" strike="noStrike" dirty="0">
                <a:solidFill>
                  <a:schemeClr val="tx1"/>
                </a:solidFill>
                <a:effectLst/>
              </a:rPr>
              <a:t>, Dr. Matt Russo, Megan Watzke, Brian Hsu, Dr. Lisa F. Smith </a:t>
            </a:r>
            <a:endParaRPr lang="en-US" sz="1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sz="1800" u="sng" dirty="0">
              <a:solidFill>
                <a:schemeClr val="tx1"/>
              </a:solidFill>
              <a:latin typeface="Helvetica Neue" charset="0"/>
              <a:ea typeface="Helvetica Neue" charset="0"/>
              <a:cs typeface="Helvetica Neue" charset="0"/>
            </a:endParaRPr>
          </a:p>
          <a:p>
            <a:r>
              <a:rPr lang="en-US" sz="1800" b="1" dirty="0">
                <a:solidFill>
                  <a:schemeClr val="tx1"/>
                </a:solidFill>
                <a:latin typeface="Helvetica Neue" charset="0"/>
                <a:ea typeface="Helvetica Neue" charset="0"/>
                <a:cs typeface="Helvetica Neue" charset="0"/>
              </a:rPr>
              <a:t>http://</a:t>
            </a:r>
            <a:r>
              <a:rPr lang="en-US" sz="1800" b="1" dirty="0" err="1">
                <a:solidFill>
                  <a:schemeClr val="tx1"/>
                </a:solidFill>
                <a:latin typeface="Helvetica Neue" charset="0"/>
                <a:ea typeface="Helvetica Neue" charset="0"/>
                <a:cs typeface="Helvetica Neue" charset="0"/>
              </a:rPr>
              <a:t>chandra.si.edu</a:t>
            </a:r>
            <a:r>
              <a:rPr lang="en-US" sz="1800" b="1" dirty="0">
                <a:solidFill>
                  <a:schemeClr val="tx1"/>
                </a:solidFill>
                <a:latin typeface="Helvetica Neue" charset="0"/>
                <a:ea typeface="Helvetica Neue" charset="0"/>
                <a:cs typeface="Helvetica Neue" charset="0"/>
              </a:rPr>
              <a:t>/sound</a:t>
            </a:r>
          </a:p>
          <a:p>
            <a:endParaRPr lang="en-US" sz="1800" dirty="0">
              <a:solidFill>
                <a:schemeClr val="tx1"/>
              </a:solidFill>
              <a:latin typeface="Helvetica Neue" charset="0"/>
              <a:ea typeface="Helvetica Neue" charset="0"/>
              <a:cs typeface="Helvetica Neue" charset="0"/>
            </a:endParaRPr>
          </a:p>
          <a:p>
            <a:endParaRPr lang="en-US" sz="1800" dirty="0">
              <a:solidFill>
                <a:schemeClr val="tx1"/>
              </a:solidFill>
              <a:latin typeface="Helvetica Neue" charset="0"/>
              <a:ea typeface="Helvetica Neue" charset="0"/>
              <a:cs typeface="Helvetica Neue" charset="0"/>
            </a:endParaRPr>
          </a:p>
        </p:txBody>
      </p:sp>
      <p:pic>
        <p:nvPicPr>
          <p:cNvPr id="10" name="Google Shape;169;p22">
            <a:extLst>
              <a:ext uri="{FF2B5EF4-FFF2-40B4-BE49-F238E27FC236}">
                <a16:creationId xmlns:a16="http://schemas.microsoft.com/office/drawing/2014/main" id="{FE6CED5F-1A54-6A82-22C6-1BDB2688A052}"/>
              </a:ext>
            </a:extLst>
          </p:cNvPr>
          <p:cNvPicPr preferRelativeResize="0"/>
          <p:nvPr/>
        </p:nvPicPr>
        <p:blipFill>
          <a:blip r:embed="rId2">
            <a:alphaModFix/>
          </a:blip>
          <a:stretch>
            <a:fillRect/>
          </a:stretch>
        </p:blipFill>
        <p:spPr>
          <a:xfrm>
            <a:off x="0" y="-228598"/>
            <a:ext cx="9143999" cy="1018795"/>
          </a:xfrm>
          <a:prstGeom prst="rect">
            <a:avLst/>
          </a:prstGeom>
          <a:noFill/>
          <a:ln>
            <a:noFill/>
          </a:ln>
        </p:spPr>
      </p:pic>
      <p:sp>
        <p:nvSpPr>
          <p:cNvPr id="11" name="Google Shape;170;p22">
            <a:extLst>
              <a:ext uri="{FF2B5EF4-FFF2-40B4-BE49-F238E27FC236}">
                <a16:creationId xmlns:a16="http://schemas.microsoft.com/office/drawing/2014/main" id="{65C61576-3A82-D2D6-A2B0-C963F93E3C72}"/>
              </a:ext>
            </a:extLst>
          </p:cNvPr>
          <p:cNvSpPr txBox="1"/>
          <p:nvPr/>
        </p:nvSpPr>
        <p:spPr>
          <a:xfrm>
            <a:off x="1806179" y="71908"/>
            <a:ext cx="5871300" cy="4323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dirty="0">
                <a:solidFill>
                  <a:srgbClr val="FFFFFF"/>
                </a:solidFill>
              </a:rPr>
              <a:t>CREDITS/ACKNOWLEDGEMENTS</a:t>
            </a:r>
            <a:endParaRPr dirty="0">
              <a:solidFill>
                <a:srgbClr val="FFFFFF"/>
              </a:solidFill>
            </a:endParaRPr>
          </a:p>
        </p:txBody>
      </p:sp>
    </p:spTree>
    <p:extLst>
      <p:ext uri="{BB962C8B-B14F-4D97-AF65-F5344CB8AC3E}">
        <p14:creationId xmlns:p14="http://schemas.microsoft.com/office/powerpoint/2010/main" val="9050433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TotalTime>
  <Words>616</Words>
  <Application>Microsoft Macintosh PowerPoint</Application>
  <PresentationFormat>On-screen Show (16:9)</PresentationFormat>
  <Paragraphs>34</Paragraphs>
  <Slides>4</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Helvetica Neue</vt:lpstr>
      <vt:lpstr>Simple Light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Arcand, Kimberly</cp:lastModifiedBy>
  <cp:revision>31</cp:revision>
  <dcterms:modified xsi:type="dcterms:W3CDTF">2024-01-11T17:55:55Z</dcterms:modified>
</cp:coreProperties>
</file>