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366" r:id="rId2"/>
    <p:sldId id="875" r:id="rId3"/>
    <p:sldId id="856" r:id="rId4"/>
    <p:sldId id="738" r:id="rId5"/>
    <p:sldId id="860" r:id="rId6"/>
    <p:sldId id="615" r:id="rId7"/>
    <p:sldId id="793" r:id="rId8"/>
    <p:sldId id="766" r:id="rId9"/>
    <p:sldId id="876" r:id="rId10"/>
    <p:sldId id="779" r:id="rId11"/>
    <p:sldId id="647" r:id="rId12"/>
    <p:sldId id="857" r:id="rId13"/>
    <p:sldId id="877" r:id="rId14"/>
    <p:sldId id="858" r:id="rId15"/>
    <p:sldId id="651" r:id="rId16"/>
    <p:sldId id="663" r:id="rId17"/>
    <p:sldId id="854" r:id="rId18"/>
    <p:sldId id="859" r:id="rId19"/>
    <p:sldId id="802" r:id="rId20"/>
    <p:sldId id="272" r:id="rId21"/>
    <p:sldId id="883" r:id="rId22"/>
    <p:sldId id="934" r:id="rId23"/>
    <p:sldId id="935" r:id="rId24"/>
    <p:sldId id="864" r:id="rId25"/>
    <p:sldId id="929" r:id="rId26"/>
    <p:sldId id="884" r:id="rId27"/>
    <p:sldId id="922" r:id="rId28"/>
    <p:sldId id="886" r:id="rId29"/>
    <p:sldId id="695" r:id="rId30"/>
    <p:sldId id="278" r:id="rId31"/>
    <p:sldId id="930" r:id="rId32"/>
    <p:sldId id="612" r:id="rId33"/>
    <p:sldId id="933" r:id="rId34"/>
    <p:sldId id="849" r:id="rId35"/>
    <p:sldId id="261" r:id="rId36"/>
    <p:sldId id="689" r:id="rId37"/>
    <p:sldId id="646" r:id="rId38"/>
    <p:sldId id="910" r:id="rId39"/>
  </p:sldIdLst>
  <p:sldSz cx="9144000" cy="6858000" type="screen4x3"/>
  <p:notesSz cx="6881813" cy="9296400"/>
  <p:defaultTextStyle>
    <a:defPPr>
      <a:defRPr lang="en-GB"/>
    </a:defPPr>
    <a:lvl1pPr algn="ctr" defTabSz="457200" rtl="0" fontAlgn="base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457200" algn="ctr" defTabSz="457200" rtl="0" fontAlgn="base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914400" algn="ctr" defTabSz="457200" rtl="0" fontAlgn="base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371600" algn="ctr" defTabSz="457200" rtl="0" fontAlgn="base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1828800" algn="ctr" defTabSz="457200" rtl="0" fontAlgn="base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F4A7"/>
    <a:srgbClr val="555555"/>
    <a:srgbClr val="386F06"/>
    <a:srgbClr val="FFFF00"/>
    <a:srgbClr val="4D9407"/>
    <a:srgbClr val="FFD8E2"/>
    <a:srgbClr val="FB9FFF"/>
    <a:srgbClr val="EBF2D9"/>
    <a:srgbClr val="C16B0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70"/>
    <p:restoredTop sz="95701" autoAdjust="0"/>
  </p:normalViewPr>
  <p:slideViewPr>
    <p:cSldViewPr snapToGrid="0">
      <p:cViewPr varScale="1">
        <p:scale>
          <a:sx n="198" d="100"/>
          <a:sy n="198" d="100"/>
        </p:scale>
        <p:origin x="167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928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AD3827-D578-744C-8CCF-878739FD181D}" type="doc">
      <dgm:prSet loTypeId="urn:microsoft.com/office/officeart/2005/8/layout/chevron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C88ADD8-C106-E84D-A65C-B09BA575D16B}">
      <dgm:prSet phldrT="[Texte]"/>
      <dgm:spPr/>
      <dgm:t>
        <a:bodyPr/>
        <a:lstStyle/>
        <a:p>
          <a:r>
            <a:rPr lang="en-US" noProof="0" dirty="0"/>
            <a:t>1</a:t>
          </a:r>
        </a:p>
      </dgm:t>
    </dgm:pt>
    <dgm:pt modelId="{987EF17E-5B83-AD4F-AE2B-DFE9CF39C966}" type="parTrans" cxnId="{11AD8499-0277-BC4E-AB56-7827E6AFD534}">
      <dgm:prSet/>
      <dgm:spPr/>
      <dgm:t>
        <a:bodyPr/>
        <a:lstStyle/>
        <a:p>
          <a:endParaRPr lang="en-US" noProof="0" dirty="0"/>
        </a:p>
      </dgm:t>
    </dgm:pt>
    <dgm:pt modelId="{5030E813-AFAB-9040-A064-4EE83FD38EA9}" type="sibTrans" cxnId="{11AD8499-0277-BC4E-AB56-7827E6AFD534}">
      <dgm:prSet/>
      <dgm:spPr/>
      <dgm:t>
        <a:bodyPr/>
        <a:lstStyle/>
        <a:p>
          <a:endParaRPr lang="en-US" noProof="0" dirty="0"/>
        </a:p>
      </dgm:t>
    </dgm:pt>
    <dgm:pt modelId="{5BAEC010-45F9-684B-BBC0-57A03CF8B69F}">
      <dgm:prSet phldrT="[Texte]"/>
      <dgm:spPr/>
      <dgm:t>
        <a:bodyPr/>
        <a:lstStyle/>
        <a:p>
          <a:r>
            <a:rPr lang="en-US" noProof="0" dirty="0"/>
            <a:t>5</a:t>
          </a:r>
        </a:p>
      </dgm:t>
    </dgm:pt>
    <dgm:pt modelId="{9D1E39C0-3DD5-EF4E-8AA6-0A89983FF9F6}" type="parTrans" cxnId="{A5FFF399-5538-8F4F-B0BD-5B90FC60C25D}">
      <dgm:prSet/>
      <dgm:spPr/>
      <dgm:t>
        <a:bodyPr/>
        <a:lstStyle/>
        <a:p>
          <a:endParaRPr lang="en-US" noProof="0" dirty="0"/>
        </a:p>
      </dgm:t>
    </dgm:pt>
    <dgm:pt modelId="{B5772A28-99EB-9045-A7B1-CEBC56E5437E}" type="sibTrans" cxnId="{A5FFF399-5538-8F4F-B0BD-5B90FC60C25D}">
      <dgm:prSet/>
      <dgm:spPr/>
      <dgm:t>
        <a:bodyPr/>
        <a:lstStyle/>
        <a:p>
          <a:endParaRPr lang="en-US" noProof="0" dirty="0"/>
        </a:p>
      </dgm:t>
    </dgm:pt>
    <dgm:pt modelId="{7F8CC6E5-D623-F143-ACC8-D12D64B9EA7B}">
      <dgm:prSet phldrT="[Texte]"/>
      <dgm:spPr/>
      <dgm:t>
        <a:bodyPr/>
        <a:lstStyle/>
        <a:p>
          <a:pPr>
            <a:buFont typeface="+mj-lt"/>
            <a:buNone/>
          </a:pPr>
          <a:r>
            <a:rPr lang="en-US" noProof="0" dirty="0">
              <a:solidFill>
                <a:schemeClr val="accent6"/>
              </a:solidFill>
            </a:rPr>
            <a:t>Demonstrate ion beam cooling: longitudinal, and then transverse.</a:t>
          </a:r>
        </a:p>
      </dgm:t>
    </dgm:pt>
    <dgm:pt modelId="{4D7AB028-1169-BD46-BD8D-DB983435FE76}" type="parTrans" cxnId="{4F08CAED-9C9E-F341-8131-F9E8C732E01D}">
      <dgm:prSet/>
      <dgm:spPr/>
      <dgm:t>
        <a:bodyPr/>
        <a:lstStyle/>
        <a:p>
          <a:endParaRPr lang="en-US" noProof="0" dirty="0"/>
        </a:p>
      </dgm:t>
    </dgm:pt>
    <dgm:pt modelId="{0E8ED803-136C-0B4A-8D63-923CECDFED89}" type="sibTrans" cxnId="{4F08CAED-9C9E-F341-8131-F9E8C732E01D}">
      <dgm:prSet/>
      <dgm:spPr/>
      <dgm:t>
        <a:bodyPr/>
        <a:lstStyle/>
        <a:p>
          <a:endParaRPr lang="en-US" noProof="0" dirty="0"/>
        </a:p>
      </dgm:t>
    </dgm:pt>
    <dgm:pt modelId="{984E546B-5A81-3D47-BF1A-35AB73D74012}">
      <dgm:prSet phldrT="[Texte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noProof="0" dirty="0"/>
            <a:t>6</a:t>
          </a:r>
        </a:p>
      </dgm:t>
    </dgm:pt>
    <dgm:pt modelId="{46082832-1353-7640-81BA-3E17833867BF}" type="parTrans" cxnId="{DE17CB04-3685-F940-9F79-49694ECF1F7E}">
      <dgm:prSet/>
      <dgm:spPr/>
      <dgm:t>
        <a:bodyPr/>
        <a:lstStyle/>
        <a:p>
          <a:endParaRPr lang="en-US" noProof="0" dirty="0"/>
        </a:p>
      </dgm:t>
    </dgm:pt>
    <dgm:pt modelId="{9398D636-1AC1-BC40-9CE4-E8652EC59CA8}" type="sibTrans" cxnId="{DE17CB04-3685-F940-9F79-49694ECF1F7E}">
      <dgm:prSet/>
      <dgm:spPr/>
      <dgm:t>
        <a:bodyPr/>
        <a:lstStyle/>
        <a:p>
          <a:endParaRPr lang="en-US" noProof="0" dirty="0"/>
        </a:p>
      </dgm:t>
    </dgm:pt>
    <dgm:pt modelId="{52DA15DB-F92C-E341-8BA0-5C0BB596B2EF}">
      <dgm:prSet phldrT="[Texte]"/>
      <dgm:spPr/>
      <dgm:t>
        <a:bodyPr/>
        <a:lstStyle/>
        <a:p>
          <a:pPr>
            <a:buFont typeface="+mj-lt"/>
            <a:buNone/>
          </a:pPr>
          <a:r>
            <a:rPr lang="en-US" noProof="0" dirty="0">
              <a:solidFill>
                <a:srgbClr val="7030A0"/>
              </a:solidFill>
            </a:rPr>
            <a:t>New atomic physics measurements.</a:t>
          </a:r>
        </a:p>
      </dgm:t>
    </dgm:pt>
    <dgm:pt modelId="{8FF2DB41-6E71-FA41-B713-AFE5095C13EF}" type="parTrans" cxnId="{59634B8F-E950-4B49-9C36-E5155B9E22C4}">
      <dgm:prSet/>
      <dgm:spPr/>
      <dgm:t>
        <a:bodyPr/>
        <a:lstStyle/>
        <a:p>
          <a:endParaRPr lang="en-US" noProof="0" dirty="0"/>
        </a:p>
      </dgm:t>
    </dgm:pt>
    <dgm:pt modelId="{8DC069A4-D76E-CA47-AB60-328C1B2EAE8D}" type="sibTrans" cxnId="{59634B8F-E950-4B49-9C36-E5155B9E22C4}">
      <dgm:prSet/>
      <dgm:spPr/>
      <dgm:t>
        <a:bodyPr/>
        <a:lstStyle/>
        <a:p>
          <a:endParaRPr lang="en-US" noProof="0" dirty="0"/>
        </a:p>
      </dgm:t>
    </dgm:pt>
    <dgm:pt modelId="{3F40C426-E968-104F-8177-69E12617EDB2}">
      <dgm:prSet/>
      <dgm:spPr/>
      <dgm:t>
        <a:bodyPr/>
        <a:lstStyle/>
        <a:p>
          <a:r>
            <a:rPr lang="en-US" noProof="0" dirty="0"/>
            <a:t>4</a:t>
          </a:r>
        </a:p>
      </dgm:t>
    </dgm:pt>
    <dgm:pt modelId="{1778779B-4986-4649-9840-FDF8C8E9EFB1}" type="parTrans" cxnId="{3721A235-C4FD-6B41-87DF-EB076957F2A0}">
      <dgm:prSet/>
      <dgm:spPr/>
      <dgm:t>
        <a:bodyPr/>
        <a:lstStyle/>
        <a:p>
          <a:endParaRPr lang="en-US" noProof="0" dirty="0"/>
        </a:p>
      </dgm:t>
    </dgm:pt>
    <dgm:pt modelId="{3C5809CE-68C8-B341-9AD7-D4A8C74C67F1}" type="sibTrans" cxnId="{3721A235-C4FD-6B41-87DF-EB076957F2A0}">
      <dgm:prSet/>
      <dgm:spPr/>
      <dgm:t>
        <a:bodyPr/>
        <a:lstStyle/>
        <a:p>
          <a:endParaRPr lang="en-US" noProof="0" dirty="0"/>
        </a:p>
      </dgm:t>
    </dgm:pt>
    <dgm:pt modelId="{1480FC1F-E06A-7940-8E38-30197B09BBC1}">
      <dgm:prSet/>
      <dgm:spPr>
        <a:solidFill>
          <a:srgbClr val="FFC000"/>
        </a:solidFill>
      </dgm:spPr>
      <dgm:t>
        <a:bodyPr/>
        <a:lstStyle/>
        <a:p>
          <a:r>
            <a:rPr lang="en-US" noProof="0" dirty="0">
              <a:solidFill>
                <a:srgbClr val="FF0000"/>
              </a:solidFill>
            </a:rPr>
            <a:t>2</a:t>
          </a:r>
        </a:p>
      </dgm:t>
    </dgm:pt>
    <dgm:pt modelId="{F43CD549-9988-B14E-AD36-4136C9D8DD6D}" type="parTrans" cxnId="{D0074931-4BBC-4547-83CE-E3851EB2782B}">
      <dgm:prSet/>
      <dgm:spPr/>
      <dgm:t>
        <a:bodyPr/>
        <a:lstStyle/>
        <a:p>
          <a:endParaRPr lang="en-US" noProof="0" dirty="0"/>
        </a:p>
      </dgm:t>
    </dgm:pt>
    <dgm:pt modelId="{8D2D47DF-9ACE-2F4D-BC33-262B24C625DF}" type="sibTrans" cxnId="{D0074931-4BBC-4547-83CE-E3851EB2782B}">
      <dgm:prSet/>
      <dgm:spPr/>
      <dgm:t>
        <a:bodyPr/>
        <a:lstStyle/>
        <a:p>
          <a:endParaRPr lang="en-US" noProof="0" dirty="0"/>
        </a:p>
      </dgm:t>
    </dgm:pt>
    <dgm:pt modelId="{40775882-E000-014A-8542-33FBBF10085C}">
      <dgm:prSet/>
      <dgm:spPr/>
      <dgm:t>
        <a:bodyPr/>
        <a:lstStyle/>
        <a:p>
          <a:r>
            <a:rPr lang="en-US" noProof="0" dirty="0"/>
            <a:t>3</a:t>
          </a:r>
        </a:p>
      </dgm:t>
    </dgm:pt>
    <dgm:pt modelId="{43516656-454D-E34A-9E4A-2B73135C2DA2}" type="parTrans" cxnId="{1C8FD7C7-40FF-2C44-A9DF-B8963F31F7A8}">
      <dgm:prSet/>
      <dgm:spPr/>
      <dgm:t>
        <a:bodyPr/>
        <a:lstStyle/>
        <a:p>
          <a:endParaRPr lang="en-US" noProof="0" dirty="0"/>
        </a:p>
      </dgm:t>
    </dgm:pt>
    <dgm:pt modelId="{07850A1C-0E73-4743-835B-D2B2DDEDCC6F}" type="sibTrans" cxnId="{1C8FD7C7-40FF-2C44-A9DF-B8963F31F7A8}">
      <dgm:prSet/>
      <dgm:spPr/>
      <dgm:t>
        <a:bodyPr/>
        <a:lstStyle/>
        <a:p>
          <a:endParaRPr lang="en-US" noProof="0" dirty="0"/>
        </a:p>
      </dgm:t>
    </dgm:pt>
    <dgm:pt modelId="{5498BC75-2D45-9E4D-97B7-0BEB8767BF4F}">
      <dgm:prSet/>
      <dgm:spPr/>
      <dgm:t>
        <a:bodyPr/>
        <a:lstStyle/>
        <a:p>
          <a:pPr>
            <a:buFont typeface="+mj-lt"/>
            <a:buNone/>
          </a:pPr>
          <a:r>
            <a:rPr lang="en-US" noProof="0" dirty="0">
              <a:solidFill>
                <a:schemeClr val="accent4"/>
              </a:solidFill>
            </a:rPr>
            <a:t>Demonstrate stable and repeatable operation.</a:t>
          </a:r>
        </a:p>
      </dgm:t>
    </dgm:pt>
    <dgm:pt modelId="{63370B4B-8F12-004F-8802-6C0885F0B79C}" type="parTrans" cxnId="{B5D1EFB1-44C0-294E-9C36-739F7D624F8D}">
      <dgm:prSet/>
      <dgm:spPr/>
      <dgm:t>
        <a:bodyPr/>
        <a:lstStyle/>
        <a:p>
          <a:endParaRPr lang="en-US" noProof="0" dirty="0"/>
        </a:p>
      </dgm:t>
    </dgm:pt>
    <dgm:pt modelId="{B7A21998-5699-474C-A27E-E94D9269B88D}" type="sibTrans" cxnId="{B5D1EFB1-44C0-294E-9C36-739F7D624F8D}">
      <dgm:prSet/>
      <dgm:spPr/>
      <dgm:t>
        <a:bodyPr/>
        <a:lstStyle/>
        <a:p>
          <a:endParaRPr lang="en-US" noProof="0" dirty="0"/>
        </a:p>
      </dgm:t>
    </dgm:pt>
    <dgm:pt modelId="{41B0528C-8B79-9C43-8992-832CCE5120E8}">
      <dgm:prSet/>
      <dgm:spPr/>
      <dgm:t>
        <a:bodyPr/>
        <a:lstStyle/>
        <a:p>
          <a:pPr>
            <a:buFont typeface="+mj-lt"/>
            <a:buNone/>
          </a:pPr>
          <a:r>
            <a:rPr lang="en-US" noProof="0" dirty="0">
              <a:solidFill>
                <a:schemeClr val="accent1">
                  <a:lumMod val="50000"/>
                </a:schemeClr>
              </a:solidFill>
            </a:rPr>
            <a:t>Confront data and simulations.</a:t>
          </a:r>
        </a:p>
      </dgm:t>
    </dgm:pt>
    <dgm:pt modelId="{DF394B06-06DD-0143-B4A3-97A4553CA0F5}" type="parTrans" cxnId="{E53B74A5-4F61-AB44-BD03-FDE00DA398EE}">
      <dgm:prSet/>
      <dgm:spPr/>
      <dgm:t>
        <a:bodyPr/>
        <a:lstStyle/>
        <a:p>
          <a:endParaRPr lang="en-US" noProof="0" dirty="0"/>
        </a:p>
      </dgm:t>
    </dgm:pt>
    <dgm:pt modelId="{F65374E7-5683-E542-9C2A-13A1FA151447}" type="sibTrans" cxnId="{E53B74A5-4F61-AB44-BD03-FDE00DA398EE}">
      <dgm:prSet/>
      <dgm:spPr/>
      <dgm:t>
        <a:bodyPr/>
        <a:lstStyle/>
        <a:p>
          <a:endParaRPr lang="en-US" noProof="0" dirty="0"/>
        </a:p>
      </dgm:t>
    </dgm:pt>
    <dgm:pt modelId="{571B8DC2-899E-6546-A7DF-57B5318AB163}">
      <dgm:prSet phldrT="[Texte]"/>
      <dgm:spPr/>
      <dgm:t>
        <a:bodyPr/>
        <a:lstStyle/>
        <a:p>
          <a:pPr>
            <a:buNone/>
          </a:pPr>
          <a:r>
            <a:rPr lang="en-US" noProof="0" dirty="0">
              <a:solidFill>
                <a:schemeClr val="accent2"/>
              </a:solidFill>
            </a:rPr>
            <a:t>Demonstrate that an adequate laser system (5 </a:t>
          </a:r>
          <a:r>
            <a:rPr lang="en-US" noProof="0" dirty="0" err="1">
              <a:solidFill>
                <a:schemeClr val="accent2"/>
              </a:solidFill>
            </a:rPr>
            <a:t>mJ</a:t>
          </a:r>
          <a:r>
            <a:rPr lang="en-US" noProof="0" dirty="0">
              <a:solidFill>
                <a:schemeClr val="accent2"/>
              </a:solidFill>
            </a:rPr>
            <a:t> @ 40 MHz) can be (remotely) operated in the high-radiation field of the SPS.</a:t>
          </a:r>
          <a:endParaRPr lang="en-US" noProof="0" dirty="0"/>
        </a:p>
      </dgm:t>
    </dgm:pt>
    <dgm:pt modelId="{F42E459D-AE55-2843-9AF0-7F5E550D945C}" type="parTrans" cxnId="{4EF8F365-891B-6448-87DA-6D395F07DA16}">
      <dgm:prSet/>
      <dgm:spPr/>
      <dgm:t>
        <a:bodyPr/>
        <a:lstStyle/>
        <a:p>
          <a:endParaRPr lang="en-US" noProof="0" dirty="0"/>
        </a:p>
      </dgm:t>
    </dgm:pt>
    <dgm:pt modelId="{7E65DBB1-B7E3-914C-81C9-D32DCE28A019}" type="sibTrans" cxnId="{4EF8F365-891B-6448-87DA-6D395F07DA16}">
      <dgm:prSet/>
      <dgm:spPr/>
      <dgm:t>
        <a:bodyPr/>
        <a:lstStyle/>
        <a:p>
          <a:endParaRPr lang="en-US" noProof="0" dirty="0"/>
        </a:p>
      </dgm:t>
    </dgm:pt>
    <dgm:pt modelId="{AB544D1A-0E1C-8E49-8653-F83757A2B845}">
      <dgm:prSet/>
      <dgm:spPr>
        <a:ln>
          <a:solidFill>
            <a:srgbClr val="FFC000"/>
          </a:solidFill>
        </a:ln>
      </dgm:spPr>
      <dgm:t>
        <a:bodyPr/>
        <a:lstStyle/>
        <a:p>
          <a:pPr algn="l">
            <a:buFont typeface="+mj-lt"/>
            <a:buNone/>
          </a:pPr>
          <a:r>
            <a:rPr lang="en-US" noProof="0" dirty="0">
              <a:solidFill>
                <a:srgbClr val="FF0000"/>
              </a:solidFill>
            </a:rPr>
            <a:t>Demonstrate that very high rates of photons are produced: almost all ions are excited in a single collision of a PSI bunch with a laser pulse.</a:t>
          </a:r>
          <a:endParaRPr lang="en-US" baseline="0" noProof="0" dirty="0">
            <a:solidFill>
              <a:srgbClr val="FF0000"/>
            </a:solidFill>
          </a:endParaRPr>
        </a:p>
      </dgm:t>
    </dgm:pt>
    <dgm:pt modelId="{C7540231-E23E-BA4E-86DC-0F7308A470C3}" type="parTrans" cxnId="{BDF54FED-26AF-D04A-B2EA-C2CF144D9A89}">
      <dgm:prSet/>
      <dgm:spPr/>
      <dgm:t>
        <a:bodyPr/>
        <a:lstStyle/>
        <a:p>
          <a:endParaRPr lang="en-US" noProof="0" dirty="0"/>
        </a:p>
      </dgm:t>
    </dgm:pt>
    <dgm:pt modelId="{F2943768-0428-C04D-A1E3-A31E66A04595}" type="sibTrans" cxnId="{BDF54FED-26AF-D04A-B2EA-C2CF144D9A89}">
      <dgm:prSet/>
      <dgm:spPr/>
      <dgm:t>
        <a:bodyPr/>
        <a:lstStyle/>
        <a:p>
          <a:endParaRPr lang="en-US" noProof="0" dirty="0"/>
        </a:p>
      </dgm:t>
    </dgm:pt>
    <dgm:pt modelId="{9A41EDA6-A475-6042-ABC1-85F0B04A46AC}" type="pres">
      <dgm:prSet presAssocID="{EAAD3827-D578-744C-8CCF-878739FD181D}" presName="linearFlow" presStyleCnt="0">
        <dgm:presLayoutVars>
          <dgm:dir/>
          <dgm:animLvl val="lvl"/>
          <dgm:resizeHandles val="exact"/>
        </dgm:presLayoutVars>
      </dgm:prSet>
      <dgm:spPr/>
    </dgm:pt>
    <dgm:pt modelId="{B5302FC3-EB62-374B-B488-583150BE5B28}" type="pres">
      <dgm:prSet presAssocID="{8C88ADD8-C106-E84D-A65C-B09BA575D16B}" presName="composite" presStyleCnt="0"/>
      <dgm:spPr/>
    </dgm:pt>
    <dgm:pt modelId="{044F94AD-4366-FE4B-8CF0-CD6A62574C8D}" type="pres">
      <dgm:prSet presAssocID="{8C88ADD8-C106-E84D-A65C-B09BA575D16B}" presName="parentText" presStyleLbl="alignNode1" presStyleIdx="0" presStyleCnt="6" custLinFactNeighborX="0" custLinFactNeighborY="-14033">
        <dgm:presLayoutVars>
          <dgm:chMax val="1"/>
          <dgm:bulletEnabled val="1"/>
        </dgm:presLayoutVars>
      </dgm:prSet>
      <dgm:spPr/>
    </dgm:pt>
    <dgm:pt modelId="{A40CBB11-6360-AD45-AD45-39E14DD378DF}" type="pres">
      <dgm:prSet presAssocID="{8C88ADD8-C106-E84D-A65C-B09BA575D16B}" presName="descendantText" presStyleLbl="alignAcc1" presStyleIdx="0" presStyleCnt="6">
        <dgm:presLayoutVars>
          <dgm:bulletEnabled val="1"/>
        </dgm:presLayoutVars>
      </dgm:prSet>
      <dgm:spPr/>
    </dgm:pt>
    <dgm:pt modelId="{0B2A02BC-EB1B-7049-A301-B70E184979A6}" type="pres">
      <dgm:prSet presAssocID="{5030E813-AFAB-9040-A064-4EE83FD38EA9}" presName="sp" presStyleCnt="0"/>
      <dgm:spPr/>
    </dgm:pt>
    <dgm:pt modelId="{833447E5-6859-5A4D-89F6-16DF73571F81}" type="pres">
      <dgm:prSet presAssocID="{1480FC1F-E06A-7940-8E38-30197B09BBC1}" presName="composite" presStyleCnt="0"/>
      <dgm:spPr/>
    </dgm:pt>
    <dgm:pt modelId="{D8195565-F4BD-D04C-97A0-E566C1A491F4}" type="pres">
      <dgm:prSet presAssocID="{1480FC1F-E06A-7940-8E38-30197B09BBC1}" presName="parentText" presStyleLbl="alignNode1" presStyleIdx="1" presStyleCnt="6" custLinFactNeighborX="-21438" custLinFactNeighborY="-2527">
        <dgm:presLayoutVars>
          <dgm:chMax val="1"/>
          <dgm:bulletEnabled val="1"/>
        </dgm:presLayoutVars>
      </dgm:prSet>
      <dgm:spPr/>
    </dgm:pt>
    <dgm:pt modelId="{F718A418-FE4E-D542-A256-9C98A56AD88D}" type="pres">
      <dgm:prSet presAssocID="{1480FC1F-E06A-7940-8E38-30197B09BBC1}" presName="descendantText" presStyleLbl="alignAcc1" presStyleIdx="1" presStyleCnt="6">
        <dgm:presLayoutVars>
          <dgm:bulletEnabled val="1"/>
        </dgm:presLayoutVars>
      </dgm:prSet>
      <dgm:spPr/>
    </dgm:pt>
    <dgm:pt modelId="{7348AD57-ED45-EF4F-8BDC-CCF5D22268F0}" type="pres">
      <dgm:prSet presAssocID="{8D2D47DF-9ACE-2F4D-BC33-262B24C625DF}" presName="sp" presStyleCnt="0"/>
      <dgm:spPr/>
    </dgm:pt>
    <dgm:pt modelId="{1AD625C8-6700-104E-A66E-DFF9AEBCA12B}" type="pres">
      <dgm:prSet presAssocID="{40775882-E000-014A-8542-33FBBF10085C}" presName="composite" presStyleCnt="0"/>
      <dgm:spPr/>
    </dgm:pt>
    <dgm:pt modelId="{94F8FCA0-C6D3-1F43-AF3F-89D6AD6C74BE}" type="pres">
      <dgm:prSet presAssocID="{40775882-E000-014A-8542-33FBBF10085C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CAA09894-DD67-B64B-8C23-E5E3B52355EA}" type="pres">
      <dgm:prSet presAssocID="{40775882-E000-014A-8542-33FBBF10085C}" presName="descendantText" presStyleLbl="alignAcc1" presStyleIdx="2" presStyleCnt="6">
        <dgm:presLayoutVars>
          <dgm:bulletEnabled val="1"/>
        </dgm:presLayoutVars>
      </dgm:prSet>
      <dgm:spPr/>
    </dgm:pt>
    <dgm:pt modelId="{7D2FB477-38D7-414B-A089-D6BB73486BFE}" type="pres">
      <dgm:prSet presAssocID="{07850A1C-0E73-4743-835B-D2B2DDEDCC6F}" presName="sp" presStyleCnt="0"/>
      <dgm:spPr/>
    </dgm:pt>
    <dgm:pt modelId="{A5047C59-C1B2-D24B-933A-7A52FBD5850B}" type="pres">
      <dgm:prSet presAssocID="{3F40C426-E968-104F-8177-69E12617EDB2}" presName="composite" presStyleCnt="0"/>
      <dgm:spPr/>
    </dgm:pt>
    <dgm:pt modelId="{A9971DB1-3873-F642-A073-5B3C4380747B}" type="pres">
      <dgm:prSet presAssocID="{3F40C426-E968-104F-8177-69E12617EDB2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6B27D6FA-C014-8649-AD94-3AE40A4E5D57}" type="pres">
      <dgm:prSet presAssocID="{3F40C426-E968-104F-8177-69E12617EDB2}" presName="descendantText" presStyleLbl="alignAcc1" presStyleIdx="3" presStyleCnt="6" custLinFactNeighborX="1580" custLinFactNeighborY="-7443">
        <dgm:presLayoutVars>
          <dgm:bulletEnabled val="1"/>
        </dgm:presLayoutVars>
      </dgm:prSet>
      <dgm:spPr/>
    </dgm:pt>
    <dgm:pt modelId="{28043E61-2C83-B941-9538-BD75FD271A33}" type="pres">
      <dgm:prSet presAssocID="{3C5809CE-68C8-B341-9AD7-D4A8C74C67F1}" presName="sp" presStyleCnt="0"/>
      <dgm:spPr/>
    </dgm:pt>
    <dgm:pt modelId="{09A5E86E-1238-1449-81D7-EA8E6B471B8B}" type="pres">
      <dgm:prSet presAssocID="{5BAEC010-45F9-684B-BBC0-57A03CF8B69F}" presName="composite" presStyleCnt="0"/>
      <dgm:spPr/>
    </dgm:pt>
    <dgm:pt modelId="{D725773A-1482-5D49-8CA4-9781C1176BC9}" type="pres">
      <dgm:prSet presAssocID="{5BAEC010-45F9-684B-BBC0-57A03CF8B69F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B8DA4606-7C39-E04A-A868-2A4AE7E5A860}" type="pres">
      <dgm:prSet presAssocID="{5BAEC010-45F9-684B-BBC0-57A03CF8B69F}" presName="descendantText" presStyleLbl="alignAcc1" presStyleIdx="4" presStyleCnt="6">
        <dgm:presLayoutVars>
          <dgm:bulletEnabled val="1"/>
        </dgm:presLayoutVars>
      </dgm:prSet>
      <dgm:spPr/>
    </dgm:pt>
    <dgm:pt modelId="{6168714C-911E-5643-A836-DDFF3C5743A0}" type="pres">
      <dgm:prSet presAssocID="{B5772A28-99EB-9045-A7B1-CEBC56E5437E}" presName="sp" presStyleCnt="0"/>
      <dgm:spPr/>
    </dgm:pt>
    <dgm:pt modelId="{7F5657E7-FEB3-6A43-BE6C-39C72EFCB32B}" type="pres">
      <dgm:prSet presAssocID="{984E546B-5A81-3D47-BF1A-35AB73D74012}" presName="composite" presStyleCnt="0"/>
      <dgm:spPr/>
    </dgm:pt>
    <dgm:pt modelId="{721D9622-7AC6-5246-B98A-D0E49711EFFE}" type="pres">
      <dgm:prSet presAssocID="{984E546B-5A81-3D47-BF1A-35AB73D74012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9330D626-0B16-0C40-9018-76E245033694}" type="pres">
      <dgm:prSet presAssocID="{984E546B-5A81-3D47-BF1A-35AB73D74012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DE17CB04-3685-F940-9F79-49694ECF1F7E}" srcId="{EAAD3827-D578-744C-8CCF-878739FD181D}" destId="{984E546B-5A81-3D47-BF1A-35AB73D74012}" srcOrd="5" destOrd="0" parTransId="{46082832-1353-7640-81BA-3E17833867BF}" sibTransId="{9398D636-1AC1-BC40-9CE4-E8652EC59CA8}"/>
    <dgm:cxn modelId="{F8462507-B0D3-4240-9F3F-1F23CB5E5079}" type="presOf" srcId="{AB544D1A-0E1C-8E49-8653-F83757A2B845}" destId="{F718A418-FE4E-D542-A256-9C98A56AD88D}" srcOrd="0" destOrd="0" presId="urn:microsoft.com/office/officeart/2005/8/layout/chevron2"/>
    <dgm:cxn modelId="{E9403115-85A2-374B-A7E7-84C0352BB3E3}" type="presOf" srcId="{5BAEC010-45F9-684B-BBC0-57A03CF8B69F}" destId="{D725773A-1482-5D49-8CA4-9781C1176BC9}" srcOrd="0" destOrd="0" presId="urn:microsoft.com/office/officeart/2005/8/layout/chevron2"/>
    <dgm:cxn modelId="{8F76111C-78D5-CC41-BC23-A2DC6E820B79}" type="presOf" srcId="{EAAD3827-D578-744C-8CCF-878739FD181D}" destId="{9A41EDA6-A475-6042-ABC1-85F0B04A46AC}" srcOrd="0" destOrd="0" presId="urn:microsoft.com/office/officeart/2005/8/layout/chevron2"/>
    <dgm:cxn modelId="{1F09D422-D362-A048-930F-BC469D151EE3}" type="presOf" srcId="{52DA15DB-F92C-E341-8BA0-5C0BB596B2EF}" destId="{9330D626-0B16-0C40-9018-76E245033694}" srcOrd="0" destOrd="0" presId="urn:microsoft.com/office/officeart/2005/8/layout/chevron2"/>
    <dgm:cxn modelId="{D0074931-4BBC-4547-83CE-E3851EB2782B}" srcId="{EAAD3827-D578-744C-8CCF-878739FD181D}" destId="{1480FC1F-E06A-7940-8E38-30197B09BBC1}" srcOrd="1" destOrd="0" parTransId="{F43CD549-9988-B14E-AD36-4136C9D8DD6D}" sibTransId="{8D2D47DF-9ACE-2F4D-BC33-262B24C625DF}"/>
    <dgm:cxn modelId="{3721A235-C4FD-6B41-87DF-EB076957F2A0}" srcId="{EAAD3827-D578-744C-8CCF-878739FD181D}" destId="{3F40C426-E968-104F-8177-69E12617EDB2}" srcOrd="3" destOrd="0" parTransId="{1778779B-4986-4649-9840-FDF8C8E9EFB1}" sibTransId="{3C5809CE-68C8-B341-9AD7-D4A8C74C67F1}"/>
    <dgm:cxn modelId="{20C0643A-45BA-4D4A-954F-23BDE194C9A5}" type="presOf" srcId="{984E546B-5A81-3D47-BF1A-35AB73D74012}" destId="{721D9622-7AC6-5246-B98A-D0E49711EFFE}" srcOrd="0" destOrd="0" presId="urn:microsoft.com/office/officeart/2005/8/layout/chevron2"/>
    <dgm:cxn modelId="{FC012657-0604-8747-BBC2-1FD31D8CCCEA}" type="presOf" srcId="{571B8DC2-899E-6546-A7DF-57B5318AB163}" destId="{A40CBB11-6360-AD45-AD45-39E14DD378DF}" srcOrd="0" destOrd="0" presId="urn:microsoft.com/office/officeart/2005/8/layout/chevron2"/>
    <dgm:cxn modelId="{E71FAF57-049D-B54F-9E75-D381B298192E}" type="presOf" srcId="{7F8CC6E5-D623-F143-ACC8-D12D64B9EA7B}" destId="{B8DA4606-7C39-E04A-A868-2A4AE7E5A860}" srcOrd="0" destOrd="0" presId="urn:microsoft.com/office/officeart/2005/8/layout/chevron2"/>
    <dgm:cxn modelId="{4EF8F365-891B-6448-87DA-6D395F07DA16}" srcId="{8C88ADD8-C106-E84D-A65C-B09BA575D16B}" destId="{571B8DC2-899E-6546-A7DF-57B5318AB163}" srcOrd="0" destOrd="0" parTransId="{F42E459D-AE55-2843-9AF0-7F5E550D945C}" sibTransId="{7E65DBB1-B7E3-914C-81C9-D32DCE28A019}"/>
    <dgm:cxn modelId="{326CC570-811A-5B42-A82E-B51986755899}" type="presOf" srcId="{5498BC75-2D45-9E4D-97B7-0BEB8767BF4F}" destId="{CAA09894-DD67-B64B-8C23-E5E3B52355EA}" srcOrd="0" destOrd="0" presId="urn:microsoft.com/office/officeart/2005/8/layout/chevron2"/>
    <dgm:cxn modelId="{55390982-10A7-704E-9CD9-5AE607B2FDD9}" type="presOf" srcId="{41B0528C-8B79-9C43-8992-832CCE5120E8}" destId="{6B27D6FA-C014-8649-AD94-3AE40A4E5D57}" srcOrd="0" destOrd="0" presId="urn:microsoft.com/office/officeart/2005/8/layout/chevron2"/>
    <dgm:cxn modelId="{59634B8F-E950-4B49-9C36-E5155B9E22C4}" srcId="{984E546B-5A81-3D47-BF1A-35AB73D74012}" destId="{52DA15DB-F92C-E341-8BA0-5C0BB596B2EF}" srcOrd="0" destOrd="0" parTransId="{8FF2DB41-6E71-FA41-B713-AFE5095C13EF}" sibTransId="{8DC069A4-D76E-CA47-AB60-328C1B2EAE8D}"/>
    <dgm:cxn modelId="{E7B14497-6EFE-9547-9289-025113BE0E3F}" type="presOf" srcId="{3F40C426-E968-104F-8177-69E12617EDB2}" destId="{A9971DB1-3873-F642-A073-5B3C4380747B}" srcOrd="0" destOrd="0" presId="urn:microsoft.com/office/officeart/2005/8/layout/chevron2"/>
    <dgm:cxn modelId="{11AD8499-0277-BC4E-AB56-7827E6AFD534}" srcId="{EAAD3827-D578-744C-8CCF-878739FD181D}" destId="{8C88ADD8-C106-E84D-A65C-B09BA575D16B}" srcOrd="0" destOrd="0" parTransId="{987EF17E-5B83-AD4F-AE2B-DFE9CF39C966}" sibTransId="{5030E813-AFAB-9040-A064-4EE83FD38EA9}"/>
    <dgm:cxn modelId="{A5FFF399-5538-8F4F-B0BD-5B90FC60C25D}" srcId="{EAAD3827-D578-744C-8CCF-878739FD181D}" destId="{5BAEC010-45F9-684B-BBC0-57A03CF8B69F}" srcOrd="4" destOrd="0" parTransId="{9D1E39C0-3DD5-EF4E-8AA6-0A89983FF9F6}" sibTransId="{B5772A28-99EB-9045-A7B1-CEBC56E5437E}"/>
    <dgm:cxn modelId="{E53B74A5-4F61-AB44-BD03-FDE00DA398EE}" srcId="{3F40C426-E968-104F-8177-69E12617EDB2}" destId="{41B0528C-8B79-9C43-8992-832CCE5120E8}" srcOrd="0" destOrd="0" parTransId="{DF394B06-06DD-0143-B4A3-97A4553CA0F5}" sibTransId="{F65374E7-5683-E542-9C2A-13A1FA151447}"/>
    <dgm:cxn modelId="{B5D1EFB1-44C0-294E-9C36-739F7D624F8D}" srcId="{40775882-E000-014A-8542-33FBBF10085C}" destId="{5498BC75-2D45-9E4D-97B7-0BEB8767BF4F}" srcOrd="0" destOrd="0" parTransId="{63370B4B-8F12-004F-8802-6C0885F0B79C}" sibTransId="{B7A21998-5699-474C-A27E-E94D9269B88D}"/>
    <dgm:cxn modelId="{D7D725B4-9B42-A647-982F-29C77F8900FD}" type="presOf" srcId="{8C88ADD8-C106-E84D-A65C-B09BA575D16B}" destId="{044F94AD-4366-FE4B-8CF0-CD6A62574C8D}" srcOrd="0" destOrd="0" presId="urn:microsoft.com/office/officeart/2005/8/layout/chevron2"/>
    <dgm:cxn modelId="{16958DC1-6820-CE48-A8E5-E95606B0AACA}" type="presOf" srcId="{40775882-E000-014A-8542-33FBBF10085C}" destId="{94F8FCA0-C6D3-1F43-AF3F-89D6AD6C74BE}" srcOrd="0" destOrd="0" presId="urn:microsoft.com/office/officeart/2005/8/layout/chevron2"/>
    <dgm:cxn modelId="{1C8FD7C7-40FF-2C44-A9DF-B8963F31F7A8}" srcId="{EAAD3827-D578-744C-8CCF-878739FD181D}" destId="{40775882-E000-014A-8542-33FBBF10085C}" srcOrd="2" destOrd="0" parTransId="{43516656-454D-E34A-9E4A-2B73135C2DA2}" sibTransId="{07850A1C-0E73-4743-835B-D2B2DDEDCC6F}"/>
    <dgm:cxn modelId="{4FECDDCF-CB5C-3647-BF82-E91F141A4544}" type="presOf" srcId="{1480FC1F-E06A-7940-8E38-30197B09BBC1}" destId="{D8195565-F4BD-D04C-97A0-E566C1A491F4}" srcOrd="0" destOrd="0" presId="urn:microsoft.com/office/officeart/2005/8/layout/chevron2"/>
    <dgm:cxn modelId="{BDF54FED-26AF-D04A-B2EA-C2CF144D9A89}" srcId="{1480FC1F-E06A-7940-8E38-30197B09BBC1}" destId="{AB544D1A-0E1C-8E49-8653-F83757A2B845}" srcOrd="0" destOrd="0" parTransId="{C7540231-E23E-BA4E-86DC-0F7308A470C3}" sibTransId="{F2943768-0428-C04D-A1E3-A31E66A04595}"/>
    <dgm:cxn modelId="{4F08CAED-9C9E-F341-8131-F9E8C732E01D}" srcId="{5BAEC010-45F9-684B-BBC0-57A03CF8B69F}" destId="{7F8CC6E5-D623-F143-ACC8-D12D64B9EA7B}" srcOrd="0" destOrd="0" parTransId="{4D7AB028-1169-BD46-BD8D-DB983435FE76}" sibTransId="{0E8ED803-136C-0B4A-8D63-923CECDFED89}"/>
    <dgm:cxn modelId="{B7CEDE8E-42E8-A946-9942-5EA549CBB962}" type="presParOf" srcId="{9A41EDA6-A475-6042-ABC1-85F0B04A46AC}" destId="{B5302FC3-EB62-374B-B488-583150BE5B28}" srcOrd="0" destOrd="0" presId="urn:microsoft.com/office/officeart/2005/8/layout/chevron2"/>
    <dgm:cxn modelId="{284B7358-AA1D-FD40-90B5-936582220409}" type="presParOf" srcId="{B5302FC3-EB62-374B-B488-583150BE5B28}" destId="{044F94AD-4366-FE4B-8CF0-CD6A62574C8D}" srcOrd="0" destOrd="0" presId="urn:microsoft.com/office/officeart/2005/8/layout/chevron2"/>
    <dgm:cxn modelId="{B760D08B-12A0-CD47-9113-C123D056A413}" type="presParOf" srcId="{B5302FC3-EB62-374B-B488-583150BE5B28}" destId="{A40CBB11-6360-AD45-AD45-39E14DD378DF}" srcOrd="1" destOrd="0" presId="urn:microsoft.com/office/officeart/2005/8/layout/chevron2"/>
    <dgm:cxn modelId="{9E12B0C1-BC62-AA43-B425-C96A45CC1A9B}" type="presParOf" srcId="{9A41EDA6-A475-6042-ABC1-85F0B04A46AC}" destId="{0B2A02BC-EB1B-7049-A301-B70E184979A6}" srcOrd="1" destOrd="0" presId="urn:microsoft.com/office/officeart/2005/8/layout/chevron2"/>
    <dgm:cxn modelId="{C76D18FD-35EB-4848-A776-BC77A8E72EF7}" type="presParOf" srcId="{9A41EDA6-A475-6042-ABC1-85F0B04A46AC}" destId="{833447E5-6859-5A4D-89F6-16DF73571F81}" srcOrd="2" destOrd="0" presId="urn:microsoft.com/office/officeart/2005/8/layout/chevron2"/>
    <dgm:cxn modelId="{6A5EF8BF-413E-464F-94BD-FCFCD89EE69E}" type="presParOf" srcId="{833447E5-6859-5A4D-89F6-16DF73571F81}" destId="{D8195565-F4BD-D04C-97A0-E566C1A491F4}" srcOrd="0" destOrd="0" presId="urn:microsoft.com/office/officeart/2005/8/layout/chevron2"/>
    <dgm:cxn modelId="{FE692BEA-FADF-1E48-B9B6-1989E19815AE}" type="presParOf" srcId="{833447E5-6859-5A4D-89F6-16DF73571F81}" destId="{F718A418-FE4E-D542-A256-9C98A56AD88D}" srcOrd="1" destOrd="0" presId="urn:microsoft.com/office/officeart/2005/8/layout/chevron2"/>
    <dgm:cxn modelId="{7577910C-7F7B-D143-81FA-4C190DC44ACF}" type="presParOf" srcId="{9A41EDA6-A475-6042-ABC1-85F0B04A46AC}" destId="{7348AD57-ED45-EF4F-8BDC-CCF5D22268F0}" srcOrd="3" destOrd="0" presId="urn:microsoft.com/office/officeart/2005/8/layout/chevron2"/>
    <dgm:cxn modelId="{91736166-A488-B94F-B93C-8B4E751C4D7C}" type="presParOf" srcId="{9A41EDA6-A475-6042-ABC1-85F0B04A46AC}" destId="{1AD625C8-6700-104E-A66E-DFF9AEBCA12B}" srcOrd="4" destOrd="0" presId="urn:microsoft.com/office/officeart/2005/8/layout/chevron2"/>
    <dgm:cxn modelId="{8C89C866-A6D8-9748-BB69-373C553121FB}" type="presParOf" srcId="{1AD625C8-6700-104E-A66E-DFF9AEBCA12B}" destId="{94F8FCA0-C6D3-1F43-AF3F-89D6AD6C74BE}" srcOrd="0" destOrd="0" presId="urn:microsoft.com/office/officeart/2005/8/layout/chevron2"/>
    <dgm:cxn modelId="{B2F7F805-2E12-0140-8020-C31AA0CE67C8}" type="presParOf" srcId="{1AD625C8-6700-104E-A66E-DFF9AEBCA12B}" destId="{CAA09894-DD67-B64B-8C23-E5E3B52355EA}" srcOrd="1" destOrd="0" presId="urn:microsoft.com/office/officeart/2005/8/layout/chevron2"/>
    <dgm:cxn modelId="{2F7ADC88-D808-B84D-A393-E744C189A5F8}" type="presParOf" srcId="{9A41EDA6-A475-6042-ABC1-85F0B04A46AC}" destId="{7D2FB477-38D7-414B-A089-D6BB73486BFE}" srcOrd="5" destOrd="0" presId="urn:microsoft.com/office/officeart/2005/8/layout/chevron2"/>
    <dgm:cxn modelId="{17A0C2BF-DAE5-B446-A8B8-FC14492B987D}" type="presParOf" srcId="{9A41EDA6-A475-6042-ABC1-85F0B04A46AC}" destId="{A5047C59-C1B2-D24B-933A-7A52FBD5850B}" srcOrd="6" destOrd="0" presId="urn:microsoft.com/office/officeart/2005/8/layout/chevron2"/>
    <dgm:cxn modelId="{6AE95BDE-C12D-A54E-A43F-B902BDB1AB67}" type="presParOf" srcId="{A5047C59-C1B2-D24B-933A-7A52FBD5850B}" destId="{A9971DB1-3873-F642-A073-5B3C4380747B}" srcOrd="0" destOrd="0" presId="urn:microsoft.com/office/officeart/2005/8/layout/chevron2"/>
    <dgm:cxn modelId="{37562D87-9DC6-8347-AEF9-231C77CA6EC7}" type="presParOf" srcId="{A5047C59-C1B2-D24B-933A-7A52FBD5850B}" destId="{6B27D6FA-C014-8649-AD94-3AE40A4E5D57}" srcOrd="1" destOrd="0" presId="urn:microsoft.com/office/officeart/2005/8/layout/chevron2"/>
    <dgm:cxn modelId="{910B37DC-3444-5047-871C-4D36DDEFF008}" type="presParOf" srcId="{9A41EDA6-A475-6042-ABC1-85F0B04A46AC}" destId="{28043E61-2C83-B941-9538-BD75FD271A33}" srcOrd="7" destOrd="0" presId="urn:microsoft.com/office/officeart/2005/8/layout/chevron2"/>
    <dgm:cxn modelId="{C6A1B851-5956-FC43-92C5-AA33066FB6C6}" type="presParOf" srcId="{9A41EDA6-A475-6042-ABC1-85F0B04A46AC}" destId="{09A5E86E-1238-1449-81D7-EA8E6B471B8B}" srcOrd="8" destOrd="0" presId="urn:microsoft.com/office/officeart/2005/8/layout/chevron2"/>
    <dgm:cxn modelId="{32FAB503-DF3B-2943-8110-9E1F87814B78}" type="presParOf" srcId="{09A5E86E-1238-1449-81D7-EA8E6B471B8B}" destId="{D725773A-1482-5D49-8CA4-9781C1176BC9}" srcOrd="0" destOrd="0" presId="urn:microsoft.com/office/officeart/2005/8/layout/chevron2"/>
    <dgm:cxn modelId="{ED66F38D-8253-1848-86DD-EA2C9C1C8CB9}" type="presParOf" srcId="{09A5E86E-1238-1449-81D7-EA8E6B471B8B}" destId="{B8DA4606-7C39-E04A-A868-2A4AE7E5A860}" srcOrd="1" destOrd="0" presId="urn:microsoft.com/office/officeart/2005/8/layout/chevron2"/>
    <dgm:cxn modelId="{8D6A17A6-6CD0-E040-BEE4-E2922249DF51}" type="presParOf" srcId="{9A41EDA6-A475-6042-ABC1-85F0B04A46AC}" destId="{6168714C-911E-5643-A836-DDFF3C5743A0}" srcOrd="9" destOrd="0" presId="urn:microsoft.com/office/officeart/2005/8/layout/chevron2"/>
    <dgm:cxn modelId="{40CF46ED-1797-6741-8601-536786DEEF78}" type="presParOf" srcId="{9A41EDA6-A475-6042-ABC1-85F0B04A46AC}" destId="{7F5657E7-FEB3-6A43-BE6C-39C72EFCB32B}" srcOrd="10" destOrd="0" presId="urn:microsoft.com/office/officeart/2005/8/layout/chevron2"/>
    <dgm:cxn modelId="{08AF65D8-AD81-644E-A0E5-C67913EAA146}" type="presParOf" srcId="{7F5657E7-FEB3-6A43-BE6C-39C72EFCB32B}" destId="{721D9622-7AC6-5246-B98A-D0E49711EFFE}" srcOrd="0" destOrd="0" presId="urn:microsoft.com/office/officeart/2005/8/layout/chevron2"/>
    <dgm:cxn modelId="{C137D850-71A4-1747-8FC7-0C67BA5DC19A}" type="presParOf" srcId="{7F5657E7-FEB3-6A43-BE6C-39C72EFCB32B}" destId="{9330D626-0B16-0C40-9018-76E2450336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F94AD-4366-FE4B-8CF0-CD6A62574C8D}">
      <dsp:nvSpPr>
        <dsp:cNvPr id="0" name=""/>
        <dsp:cNvSpPr/>
      </dsp:nvSpPr>
      <dsp:spPr>
        <a:xfrm rot="5400000">
          <a:off x="-113713" y="113713"/>
          <a:ext cx="758091" cy="53066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1</a:t>
          </a:r>
        </a:p>
      </dsp:txBody>
      <dsp:txXfrm rot="-5400000">
        <a:off x="2" y="265331"/>
        <a:ext cx="530663" cy="227428"/>
      </dsp:txXfrm>
    </dsp:sp>
    <dsp:sp modelId="{A40CBB11-6360-AD45-AD45-39E14DD378DF}">
      <dsp:nvSpPr>
        <dsp:cNvPr id="0" name=""/>
        <dsp:cNvSpPr/>
      </dsp:nvSpPr>
      <dsp:spPr>
        <a:xfrm rot="5400000">
          <a:off x="3458691" y="-2927316"/>
          <a:ext cx="492759" cy="6348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noProof="0" dirty="0">
              <a:solidFill>
                <a:schemeClr val="accent2"/>
              </a:solidFill>
            </a:rPr>
            <a:t>Demonstrate that an adequate laser system (5 </a:t>
          </a:r>
          <a:r>
            <a:rPr lang="en-US" sz="1500" kern="1200" noProof="0" dirty="0" err="1">
              <a:solidFill>
                <a:schemeClr val="accent2"/>
              </a:solidFill>
            </a:rPr>
            <a:t>mJ</a:t>
          </a:r>
          <a:r>
            <a:rPr lang="en-US" sz="1500" kern="1200" noProof="0" dirty="0">
              <a:solidFill>
                <a:schemeClr val="accent2"/>
              </a:solidFill>
            </a:rPr>
            <a:t> @ 40 MHz) can be (remotely) operated in the high-radiation field of the SPS.</a:t>
          </a:r>
          <a:endParaRPr lang="en-US" sz="1500" kern="1200" noProof="0" dirty="0"/>
        </a:p>
      </dsp:txBody>
      <dsp:txXfrm rot="-5400000">
        <a:off x="530664" y="24766"/>
        <a:ext cx="6324760" cy="444649"/>
      </dsp:txXfrm>
    </dsp:sp>
    <dsp:sp modelId="{D8195565-F4BD-D04C-97A0-E566C1A491F4}">
      <dsp:nvSpPr>
        <dsp:cNvPr id="0" name=""/>
        <dsp:cNvSpPr/>
      </dsp:nvSpPr>
      <dsp:spPr>
        <a:xfrm rot="5400000">
          <a:off x="-113713" y="753050"/>
          <a:ext cx="758091" cy="530663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solidFill>
                <a:srgbClr val="FF0000"/>
              </a:solidFill>
            </a:rPr>
            <a:t>2</a:t>
          </a:r>
        </a:p>
      </dsp:txBody>
      <dsp:txXfrm rot="-5400000">
        <a:off x="2" y="904668"/>
        <a:ext cx="530663" cy="227428"/>
      </dsp:txXfrm>
    </dsp:sp>
    <dsp:sp modelId="{F718A418-FE4E-D542-A256-9C98A56AD88D}">
      <dsp:nvSpPr>
        <dsp:cNvPr id="0" name=""/>
        <dsp:cNvSpPr/>
      </dsp:nvSpPr>
      <dsp:spPr>
        <a:xfrm rot="5400000">
          <a:off x="3458691" y="-2269534"/>
          <a:ext cx="492759" cy="6348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500" kern="1200" noProof="0" dirty="0">
              <a:solidFill>
                <a:srgbClr val="FF0000"/>
              </a:solidFill>
            </a:rPr>
            <a:t>Demonstrate that very high rates of photons are produced: almost all ions are excited in a single collision of a PSI bunch with a laser pulse.</a:t>
          </a:r>
          <a:endParaRPr lang="en-US" sz="1500" kern="1200" baseline="0" noProof="0" dirty="0">
            <a:solidFill>
              <a:srgbClr val="FF0000"/>
            </a:solidFill>
          </a:endParaRPr>
        </a:p>
      </dsp:txBody>
      <dsp:txXfrm rot="-5400000">
        <a:off x="530664" y="682548"/>
        <a:ext cx="6324760" cy="444649"/>
      </dsp:txXfrm>
    </dsp:sp>
    <dsp:sp modelId="{94F8FCA0-C6D3-1F43-AF3F-89D6AD6C74BE}">
      <dsp:nvSpPr>
        <dsp:cNvPr id="0" name=""/>
        <dsp:cNvSpPr/>
      </dsp:nvSpPr>
      <dsp:spPr>
        <a:xfrm rot="5400000">
          <a:off x="-113713" y="1429989"/>
          <a:ext cx="758091" cy="53066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3</a:t>
          </a:r>
        </a:p>
      </dsp:txBody>
      <dsp:txXfrm rot="-5400000">
        <a:off x="2" y="1581607"/>
        <a:ext cx="530663" cy="227428"/>
      </dsp:txXfrm>
    </dsp:sp>
    <dsp:sp modelId="{CAA09894-DD67-B64B-8C23-E5E3B52355EA}">
      <dsp:nvSpPr>
        <dsp:cNvPr id="0" name=""/>
        <dsp:cNvSpPr/>
      </dsp:nvSpPr>
      <dsp:spPr>
        <a:xfrm rot="5400000">
          <a:off x="3458691" y="-1611752"/>
          <a:ext cx="492759" cy="6348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500" kern="1200" noProof="0" dirty="0">
              <a:solidFill>
                <a:schemeClr val="accent4"/>
              </a:solidFill>
            </a:rPr>
            <a:t>Demonstrate stable and repeatable operation.</a:t>
          </a:r>
        </a:p>
      </dsp:txBody>
      <dsp:txXfrm rot="-5400000">
        <a:off x="530664" y="1340330"/>
        <a:ext cx="6324760" cy="444649"/>
      </dsp:txXfrm>
    </dsp:sp>
    <dsp:sp modelId="{A9971DB1-3873-F642-A073-5B3C4380747B}">
      <dsp:nvSpPr>
        <dsp:cNvPr id="0" name=""/>
        <dsp:cNvSpPr/>
      </dsp:nvSpPr>
      <dsp:spPr>
        <a:xfrm rot="5400000">
          <a:off x="-113713" y="2087771"/>
          <a:ext cx="758091" cy="53066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4</a:t>
          </a:r>
        </a:p>
      </dsp:txBody>
      <dsp:txXfrm rot="-5400000">
        <a:off x="2" y="2239389"/>
        <a:ext cx="530663" cy="227428"/>
      </dsp:txXfrm>
    </dsp:sp>
    <dsp:sp modelId="{6B27D6FA-C014-8649-AD94-3AE40A4E5D57}">
      <dsp:nvSpPr>
        <dsp:cNvPr id="0" name=""/>
        <dsp:cNvSpPr/>
      </dsp:nvSpPr>
      <dsp:spPr>
        <a:xfrm rot="5400000">
          <a:off x="3458691" y="-990646"/>
          <a:ext cx="492759" cy="6348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500" kern="1200" noProof="0" dirty="0">
              <a:solidFill>
                <a:schemeClr val="accent1">
                  <a:lumMod val="50000"/>
                </a:schemeClr>
              </a:solidFill>
            </a:rPr>
            <a:t>Confront data and simulations.</a:t>
          </a:r>
        </a:p>
      </dsp:txBody>
      <dsp:txXfrm rot="-5400000">
        <a:off x="530664" y="1961436"/>
        <a:ext cx="6324760" cy="444649"/>
      </dsp:txXfrm>
    </dsp:sp>
    <dsp:sp modelId="{D725773A-1482-5D49-8CA4-9781C1176BC9}">
      <dsp:nvSpPr>
        <dsp:cNvPr id="0" name=""/>
        <dsp:cNvSpPr/>
      </dsp:nvSpPr>
      <dsp:spPr>
        <a:xfrm rot="5400000">
          <a:off x="-113713" y="2745552"/>
          <a:ext cx="758091" cy="530663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5</a:t>
          </a:r>
        </a:p>
      </dsp:txBody>
      <dsp:txXfrm rot="-5400000">
        <a:off x="2" y="2897170"/>
        <a:ext cx="530663" cy="227428"/>
      </dsp:txXfrm>
    </dsp:sp>
    <dsp:sp modelId="{B8DA4606-7C39-E04A-A868-2A4AE7E5A860}">
      <dsp:nvSpPr>
        <dsp:cNvPr id="0" name=""/>
        <dsp:cNvSpPr/>
      </dsp:nvSpPr>
      <dsp:spPr>
        <a:xfrm rot="5400000">
          <a:off x="3458691" y="-296188"/>
          <a:ext cx="492759" cy="6348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500" kern="1200" noProof="0" dirty="0">
              <a:solidFill>
                <a:schemeClr val="accent6"/>
              </a:solidFill>
            </a:rPr>
            <a:t>Demonstrate ion beam cooling: longitudinal, and then transverse.</a:t>
          </a:r>
        </a:p>
      </dsp:txBody>
      <dsp:txXfrm rot="-5400000">
        <a:off x="530664" y="2655894"/>
        <a:ext cx="6324760" cy="444649"/>
      </dsp:txXfrm>
    </dsp:sp>
    <dsp:sp modelId="{721D9622-7AC6-5246-B98A-D0E49711EFFE}">
      <dsp:nvSpPr>
        <dsp:cNvPr id="0" name=""/>
        <dsp:cNvSpPr/>
      </dsp:nvSpPr>
      <dsp:spPr>
        <a:xfrm rot="5400000">
          <a:off x="-113713" y="3403334"/>
          <a:ext cx="758091" cy="530663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6</a:t>
          </a:r>
        </a:p>
      </dsp:txBody>
      <dsp:txXfrm rot="-5400000">
        <a:off x="2" y="3554952"/>
        <a:ext cx="530663" cy="227428"/>
      </dsp:txXfrm>
    </dsp:sp>
    <dsp:sp modelId="{9330D626-0B16-0C40-9018-76E245033694}">
      <dsp:nvSpPr>
        <dsp:cNvPr id="0" name=""/>
        <dsp:cNvSpPr/>
      </dsp:nvSpPr>
      <dsp:spPr>
        <a:xfrm rot="5400000">
          <a:off x="3458691" y="361593"/>
          <a:ext cx="492759" cy="63488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500" kern="1200" noProof="0" dirty="0">
              <a:solidFill>
                <a:srgbClr val="7030A0"/>
              </a:solidFill>
            </a:rPr>
            <a:t>New atomic physics measurements.</a:t>
          </a:r>
        </a:p>
      </dsp:txBody>
      <dsp:txXfrm rot="-5400000">
        <a:off x="530664" y="3313676"/>
        <a:ext cx="6324760" cy="444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81813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81813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81813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81813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81813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33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990" tIns="47315" rIns="90990" bIns="47315" numCol="1" anchor="t" anchorCtr="0" compatLnSpc="1">
            <a:prstTxWarp prst="textNoShape">
              <a:avLst/>
            </a:prstTxWarp>
          </a:bodyPr>
          <a:lstStyle>
            <a:lvl1pPr algn="l" defTabSz="461963">
              <a:lnSpc>
                <a:spcPct val="100000"/>
              </a:lnSpc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3897313" y="0"/>
            <a:ext cx="29749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990" tIns="47315" rIns="90990" bIns="47315" numCol="1" anchor="t" anchorCtr="0" compatLnSpc="1">
            <a:prstTxWarp prst="textNoShape">
              <a:avLst/>
            </a:prstTxWarp>
          </a:bodyPr>
          <a:lstStyle>
            <a:lvl1pPr algn="r" defTabSz="461963">
              <a:lnSpc>
                <a:spcPct val="100000"/>
              </a:lnSpc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6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4425" y="696913"/>
            <a:ext cx="4646613" cy="34845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7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88975" y="4416425"/>
            <a:ext cx="54959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990" tIns="47315" rIns="90990" bIns="473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0" y="8829675"/>
            <a:ext cx="297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990" tIns="47315" rIns="90990" bIns="47315" numCol="1" anchor="b" anchorCtr="0" compatLnSpc="1">
            <a:prstTxWarp prst="textNoShape">
              <a:avLst/>
            </a:prstTxWarp>
          </a:bodyPr>
          <a:lstStyle>
            <a:lvl1pPr algn="l" defTabSz="461963">
              <a:lnSpc>
                <a:spcPct val="100000"/>
              </a:lnSpc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97313" y="8829675"/>
            <a:ext cx="297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990" tIns="47315" rIns="90990" bIns="47315" numCol="1" anchor="b" anchorCtr="0" compatLnSpc="1">
            <a:prstTxWarp prst="textNoShape">
              <a:avLst/>
            </a:prstTxWarp>
          </a:bodyPr>
          <a:lstStyle>
            <a:lvl1pPr algn="r" defTabSz="461963">
              <a:lnSpc>
                <a:spcPct val="100000"/>
              </a:lnSpc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D3CE9665-1333-5249-BC5A-F765B5B7E29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45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77A54E92-7011-A44B-9365-9FEE4F6890C3}" type="slidenum">
              <a:rPr lang="en-GB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1147763" y="696913"/>
            <a:ext cx="4587875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sp>
        <p:nvSpPr>
          <p:cNvPr id="23859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7513" cy="41830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446" tIns="46223" rIns="92446" bIns="46223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696913"/>
            <a:ext cx="4646613" cy="3484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361C5E4-FFEC-564E-986C-1ABE9C0381A0}" type="slidenum">
              <a:rPr lang="en-GB" altLang="pl-PL" smtClean="0"/>
              <a:pPr>
                <a:defRPr/>
              </a:pPr>
              <a:t>4</a:t>
            </a:fld>
            <a:endParaRPr lang="en-GB" altLang="pl-PL" dirty="0"/>
          </a:p>
        </p:txBody>
      </p:sp>
    </p:spTree>
    <p:extLst>
      <p:ext uri="{BB962C8B-B14F-4D97-AF65-F5344CB8AC3E}">
        <p14:creationId xmlns:p14="http://schemas.microsoft.com/office/powerpoint/2010/main" val="384396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74DFE3FA-1423-4640-B568-3FE1CCDDA685}" type="slidenum">
              <a:rPr lang="en-GB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3900488" y="8831263"/>
            <a:ext cx="298132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990" tIns="47315" rIns="90990" bIns="47315" anchor="b"/>
          <a:lstStyle>
            <a:lvl1pPr algn="l" defTabSz="461963"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461963" algn="l" defTabSz="461963"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923925" algn="l" defTabSz="461963"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387475" algn="l" defTabSz="461963"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1849438" algn="l" defTabSz="461963"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306638" defTabSz="461963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763838" defTabSz="461963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221038" defTabSz="461963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678238" defTabSz="461963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lnSpc>
                <a:spcPct val="100000"/>
              </a:lnSpc>
              <a:buClr>
                <a:srgbClr val="751900"/>
              </a:buClr>
              <a:buFont typeface="Helvetica Neue Light" charset="0"/>
              <a:buNone/>
              <a:defRPr/>
            </a:pPr>
            <a:fld id="{56DD42E7-06BE-CB4D-B41E-42921151FF1C}" type="slidenum">
              <a:rPr lang="en-GB" sz="1200" smtClean="0">
                <a:solidFill>
                  <a:srgbClr val="751900"/>
                </a:solidFill>
                <a:latin typeface="Helvetica Neue Light" charset="0"/>
                <a:cs typeface="+mn-cs"/>
              </a:rPr>
              <a:pPr algn="r">
                <a:lnSpc>
                  <a:spcPct val="100000"/>
                </a:lnSpc>
                <a:buClr>
                  <a:srgbClr val="751900"/>
                </a:buClr>
                <a:buFont typeface="Helvetica Neue Light" charset="0"/>
                <a:buNone/>
                <a:defRPr/>
              </a:pPr>
              <a:t>7</a:t>
            </a:fld>
            <a:endParaRPr lang="en-GB" sz="1200" dirty="0">
              <a:solidFill>
                <a:srgbClr val="751900"/>
              </a:solidFill>
              <a:latin typeface="Helvetica Neue Light" charset="0"/>
              <a:cs typeface="+mn-cs"/>
            </a:endParaRPr>
          </a:p>
        </p:txBody>
      </p:sp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1147763" y="696913"/>
            <a:ext cx="4587875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z="1800" dirty="0">
              <a:cs typeface="+mn-cs"/>
            </a:endParaRPr>
          </a:p>
        </p:txBody>
      </p:sp>
      <p:sp>
        <p:nvSpPr>
          <p:cNvPr id="216068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7513" cy="41830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446" tIns="46223" rIns="92446" bIns="46223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>
            <a:extLst>
              <a:ext uri="{FF2B5EF4-FFF2-40B4-BE49-F238E27FC236}">
                <a16:creationId xmlns:a16="http://schemas.microsoft.com/office/drawing/2014/main" id="{42F908D3-1AF5-8948-BE72-661DE6A025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AF5AB08A-4EA1-C548-8612-5A9E4FAD817F}" type="slidenum">
              <a:rPr lang="en-GB" altLang="pl-PL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lang="en-GB" altLang="pl-PL" dirty="0">
              <a:latin typeface="Arial" panose="020B0604020202020204" pitchFamily="34" charset="0"/>
            </a:endParaRPr>
          </a:p>
        </p:txBody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E09E7EED-8BCF-6143-8A19-F7F6104D3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488" y="8831263"/>
            <a:ext cx="29813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90" tIns="47315" rIns="90990" bIns="47315" anchor="b"/>
          <a:lstStyle>
            <a:lvl1pPr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751900"/>
              </a:buClr>
              <a:buFont typeface="Helvetica Neue Light" panose="02000403000000020004" pitchFamily="2" charset="0"/>
              <a:buNone/>
            </a:pPr>
            <a:fld id="{BF932332-43FC-F044-B2E9-B1ABED19A4C6}" type="slidenum">
              <a:rPr lang="en-GB" altLang="pl-PL">
                <a:solidFill>
                  <a:srgbClr val="751900"/>
                </a:solidFill>
                <a:latin typeface="Helvetica Neue Light" panose="02000403000000020004" pitchFamily="2" charset="0"/>
              </a:rPr>
              <a:pPr algn="r" eaLnBrk="1" hangingPunct="1">
                <a:spcBef>
                  <a:spcPct val="0"/>
                </a:spcBef>
                <a:buClr>
                  <a:srgbClr val="751900"/>
                </a:buClr>
                <a:buFont typeface="Helvetica Neue Light" panose="02000403000000020004" pitchFamily="2" charset="0"/>
                <a:buNone/>
              </a:pPr>
              <a:t>9</a:t>
            </a:fld>
            <a:endParaRPr lang="en-GB" altLang="pl-PL" dirty="0">
              <a:solidFill>
                <a:srgbClr val="751900"/>
              </a:solidFill>
              <a:latin typeface="Helvetica Neue Light" panose="02000403000000020004" pitchFamily="2" charset="0"/>
            </a:endParaRPr>
          </a:p>
        </p:txBody>
      </p:sp>
      <p:sp>
        <p:nvSpPr>
          <p:cNvPr id="33796" name="Text Box 3">
            <a:extLst>
              <a:ext uri="{FF2B5EF4-FFF2-40B4-BE49-F238E27FC236}">
                <a16:creationId xmlns:a16="http://schemas.microsoft.com/office/drawing/2014/main" id="{BCE4EF44-1151-A74C-BBAD-5333FE83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3" y="696913"/>
            <a:ext cx="4587875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l-PL" altLang="pl-PL" sz="1800" dirty="0"/>
          </a:p>
        </p:txBody>
      </p:sp>
      <p:sp>
        <p:nvSpPr>
          <p:cNvPr id="216068" name="Text Box 4">
            <a:extLst>
              <a:ext uri="{FF2B5EF4-FFF2-40B4-BE49-F238E27FC236}">
                <a16:creationId xmlns:a16="http://schemas.microsoft.com/office/drawing/2014/main" id="{AEAF335F-7AB8-4449-A235-62C128EAC99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7513" cy="4183063"/>
          </a:xfrm>
        </p:spPr>
        <p:txBody>
          <a:bodyPr wrap="none" lIns="92446" tIns="46223" rIns="92446" bIns="46223" anchor="ctr"/>
          <a:lstStyle/>
          <a:p>
            <a:pPr>
              <a:buFont typeface="Times New Roman" charset="0"/>
              <a:buNone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1">
            <a:extLst>
              <a:ext uri="{FF2B5EF4-FFF2-40B4-BE49-F238E27FC236}">
                <a16:creationId xmlns:a16="http://schemas.microsoft.com/office/drawing/2014/main" id="{09E46171-F2C2-E44F-A9D4-734D7374AB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F9D2C01C-21DF-6345-A2CF-A5EC16067FE1}" type="slidenum">
              <a:rPr lang="en-GB" altLang="pl-PL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36</a:t>
            </a:fld>
            <a:endParaRPr lang="en-GB" altLang="pl-PL" dirty="0">
              <a:latin typeface="Arial" panose="020B0604020202020204" pitchFamily="34" charset="0"/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EC8E82C3-F04C-D249-881F-5EEFBE3D4C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>
            <a:extLst>
              <a:ext uri="{FF2B5EF4-FFF2-40B4-BE49-F238E27FC236}">
                <a16:creationId xmlns:a16="http://schemas.microsoft.com/office/drawing/2014/main" id="{1C8CB24B-9CBF-4247-B3E9-059CBB8FB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charset="0"/>
              <a:buNone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1">
            <a:extLst>
              <a:ext uri="{FF2B5EF4-FFF2-40B4-BE49-F238E27FC236}">
                <a16:creationId xmlns:a16="http://schemas.microsoft.com/office/drawing/2014/main" id="{91419EBC-651B-D64A-8485-3EE83F8034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61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61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1963" algn="l"/>
                <a:tab pos="923925" algn="l"/>
                <a:tab pos="1387475" algn="l"/>
                <a:tab pos="1849438" algn="l"/>
                <a:tab pos="2311400" algn="l"/>
                <a:tab pos="2773363" algn="l"/>
                <a:tab pos="3235325" algn="l"/>
                <a:tab pos="3697288" algn="l"/>
                <a:tab pos="4160838" algn="l"/>
                <a:tab pos="4622800" algn="l"/>
                <a:tab pos="5084763" algn="l"/>
                <a:tab pos="5546725" algn="l"/>
                <a:tab pos="6008688" algn="l"/>
                <a:tab pos="6470650" algn="l"/>
                <a:tab pos="6934200" algn="l"/>
                <a:tab pos="7396163" algn="l"/>
                <a:tab pos="7858125" algn="l"/>
                <a:tab pos="8320088" algn="l"/>
                <a:tab pos="8782050" algn="l"/>
                <a:tab pos="92440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9C4023F6-5371-9D4D-AC89-D21402A306E2}" type="slidenum">
              <a:rPr lang="en-GB" altLang="pl-PL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37</a:t>
            </a:fld>
            <a:endParaRPr lang="en-GB" altLang="pl-PL" dirty="0">
              <a:latin typeface="Arial" panose="020B0604020202020204" pitchFamily="34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71A30CE3-BF9D-EB42-9D6B-98CD51D8A8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>
            <a:extLst>
              <a:ext uri="{FF2B5EF4-FFF2-40B4-BE49-F238E27FC236}">
                <a16:creationId xmlns:a16="http://schemas.microsoft.com/office/drawing/2014/main" id="{67788132-0460-A340-9DD9-763C2189FB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charset="0"/>
              <a:buNone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Cliquez pour modifier le style des sous-titres du masque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268A9-636F-2646-8CDA-EA225B324A1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514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9953C-7C52-F04D-804E-F23E5E400C2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01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4225" cy="5849937"/>
          </a:xfrm>
        </p:spPr>
        <p:txBody>
          <a:bodyPr vert="eaVert"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9937"/>
          </a:xfrm>
        </p:spPr>
        <p:txBody>
          <a:bodyPr vert="eaVert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6F26B-B6C3-C74C-B607-83A5386ED2E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1253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1663" cy="1138237"/>
          </a:xfrm>
        </p:spPr>
        <p:txBody>
          <a:bodyPr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2D15-CCFA-C74E-B954-688A18A12FC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581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81" y="1604843"/>
            <a:ext cx="822876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94CEED9-406B-784C-93D2-6E714DD6B8D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l-PL" altLang="pl-PL"/>
              <a:t>MTTD2023, Ustroń, 17-22.09.2023</a:t>
            </a:r>
            <a:endParaRPr lang="en-US" altLang="pl-PL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0FA91E2-59C4-024D-9BCF-6B78B5087B5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Wiesław Płaczek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4964ABA-C30C-8941-ADEC-2842A4C3023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85214" y="6612467"/>
            <a:ext cx="458787" cy="245533"/>
          </a:xfrm>
          <a:gradFill flip="none" rotWithShape="1">
            <a:gsLst>
              <a:gs pos="0">
                <a:schemeClr val="accent1">
                  <a:lumMod val="0"/>
                  <a:lumOff val="100000"/>
                  <a:alpha val="79000"/>
                </a:schemeClr>
              </a:gs>
              <a:gs pos="100000">
                <a:schemeClr val="accent1">
                  <a:lumMod val="100000"/>
                  <a:alpha val="31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F0686D-3FAD-4443-8EF4-BEC9B0D05C15}" type="slidenum">
              <a:rPr lang="en-US" altLang="pl-PL"/>
              <a:pPr>
                <a:defRPr/>
              </a:pPr>
              <a:t>‹#›</a:t>
            </a:fld>
            <a:r>
              <a:rPr lang="en-US" altLang="pl-PL" dirty="0"/>
              <a:t> </a:t>
            </a:r>
            <a:endParaRPr lang="en-US" altLang="pl-PL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9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5F1B-4BE1-DE4B-A8EA-7968C8E4778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77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EE3EB-90F3-B946-87C2-C82D2C9C9D0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109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6794D-4F0F-864A-971E-0263A73A19E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2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7D50E-A4B9-AC40-8BDA-4F414AE5AFC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13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7C38E-4575-8A44-9A36-1DDA4FBA0ED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91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A11DE-3460-3E42-99DD-2572D91328D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51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E2473-DC33-4044-B1E6-5F25017BF7F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30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BD2FA-3326-8948-9DDD-2850E47FAAF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61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1663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566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pl-PL"/>
              <a:t>MTTD2023, Ustroń, 17-22.09.2023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766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Wiesław Płaczek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566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505533A1-5E41-2F47-A802-FEE303BAAF0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hf hdr="0" ftr="0" dt="0"/>
  <p:txStyles>
    <p:titleStyle>
      <a:lvl1pPr algn="ctr" defTabSz="457200" rtl="0" eaLnBrk="0" fontAlgn="base" hangingPunct="0">
        <a:lnSpc>
          <a:spcPct val="12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2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ＭＳ Ｐゴシック" charset="0"/>
          <a:cs typeface="msgothic" charset="0"/>
        </a:defRPr>
      </a:lvl2pPr>
      <a:lvl3pPr algn="ctr" defTabSz="457200" rtl="0" eaLnBrk="0" fontAlgn="base" hangingPunct="0">
        <a:lnSpc>
          <a:spcPct val="12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ＭＳ Ｐゴシック" charset="0"/>
          <a:cs typeface="msgothic" charset="0"/>
        </a:defRPr>
      </a:lvl3pPr>
      <a:lvl4pPr algn="ctr" defTabSz="457200" rtl="0" eaLnBrk="0" fontAlgn="base" hangingPunct="0">
        <a:lnSpc>
          <a:spcPct val="12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ＭＳ Ｐゴシック" charset="0"/>
          <a:cs typeface="msgothic" charset="0"/>
        </a:defRPr>
      </a:lvl4pPr>
      <a:lvl5pPr algn="ctr" defTabSz="457200" rtl="0" eaLnBrk="0" fontAlgn="base" hangingPunct="0">
        <a:lnSpc>
          <a:spcPct val="12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ＭＳ Ｐゴシック" charset="0"/>
          <a:cs typeface="msgothic" charset="0"/>
        </a:defRPr>
      </a:lvl5pPr>
      <a:lvl6pPr marL="457200" algn="ctr" defTabSz="457200" rtl="0" fontAlgn="base">
        <a:lnSpc>
          <a:spcPct val="12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6pPr>
      <a:lvl7pPr marL="914400" algn="ctr" defTabSz="457200" rtl="0" fontAlgn="base">
        <a:lnSpc>
          <a:spcPct val="12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7pPr>
      <a:lvl8pPr marL="1371600" algn="ctr" defTabSz="457200" rtl="0" fontAlgn="base">
        <a:lnSpc>
          <a:spcPct val="12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8pPr>
      <a:lvl9pPr marL="1828800" algn="ctr" defTabSz="457200" rtl="0" fontAlgn="base">
        <a:lnSpc>
          <a:spcPct val="12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34963" indent="-334963" algn="l" defTabSz="457200" rtl="0" eaLnBrk="0" fontAlgn="base" hangingPunct="0">
        <a:lnSpc>
          <a:spcPct val="12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77813" algn="l" defTabSz="457200" rtl="0" eaLnBrk="0" fontAlgn="base" hangingPunct="0">
        <a:lnSpc>
          <a:spcPct val="12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  <a:ea typeface="msgothic" charset="0"/>
          <a:cs typeface="+mn-cs"/>
        </a:defRPr>
      </a:lvl2pPr>
      <a:lvl3pPr marL="1143000" indent="-228600" algn="l" defTabSz="457200" rtl="0" eaLnBrk="0" fontAlgn="base" hangingPunct="0">
        <a:lnSpc>
          <a:spcPct val="12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  <a:ea typeface="msgothic" charset="0"/>
          <a:cs typeface="+mn-cs"/>
        </a:defRPr>
      </a:lvl3pPr>
      <a:lvl4pPr marL="1600200" indent="-228600" algn="l" defTabSz="457200" rtl="0" eaLnBrk="0" fontAlgn="base" hangingPunct="0">
        <a:lnSpc>
          <a:spcPct val="12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  <a:ea typeface="msgothic" charset="0"/>
          <a:cs typeface="+mn-cs"/>
        </a:defRPr>
      </a:lvl4pPr>
      <a:lvl5pPr marL="2057400" indent="-228600" algn="l" defTabSz="457200" rtl="0" eaLnBrk="0" fontAlgn="base" hangingPunct="0">
        <a:lnSpc>
          <a:spcPct val="12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msgothic" charset="0"/>
          <a:cs typeface="+mn-cs"/>
        </a:defRPr>
      </a:lvl5pPr>
      <a:lvl6pPr marL="2514600" indent="-228600" algn="l" defTabSz="457200" rtl="0" fontAlgn="base">
        <a:lnSpc>
          <a:spcPct val="12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msgothic" charset="0"/>
          <a:cs typeface="+mn-cs"/>
        </a:defRPr>
      </a:lvl6pPr>
      <a:lvl7pPr marL="2971800" indent="-228600" algn="l" defTabSz="457200" rtl="0" fontAlgn="base">
        <a:lnSpc>
          <a:spcPct val="12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msgothic" charset="0"/>
          <a:cs typeface="+mn-cs"/>
        </a:defRPr>
      </a:lvl7pPr>
      <a:lvl8pPr marL="3429000" indent="-228600" algn="l" defTabSz="457200" rtl="0" fontAlgn="base">
        <a:lnSpc>
          <a:spcPct val="12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msgothic" charset="0"/>
          <a:cs typeface="+mn-cs"/>
        </a:defRPr>
      </a:lvl8pPr>
      <a:lvl9pPr marL="3886200" indent="-228600" algn="l" defTabSz="457200" rtl="0" fontAlgn="base">
        <a:lnSpc>
          <a:spcPct val="12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msgothic" charset="0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news.org/article/physicists-accelerate-atoms-large-hadron-collider-first-time" TargetMode="External"/><Relationship Id="rId13" Type="http://schemas.openxmlformats.org/officeDocument/2006/relationships/hyperlink" Target="https://www.ifj.edu.pl/aktualnosci/2018/18-07-31/" TargetMode="External"/><Relationship Id="rId3" Type="http://schemas.openxmlformats.org/officeDocument/2006/relationships/hyperlink" Target="https://home.cern/about/updates/2018/07/lhc-accelerates-its-first-atoms" TargetMode="External"/><Relationship Id="rId7" Type="http://schemas.openxmlformats.org/officeDocument/2006/relationships/hyperlink" Target="https://interestingengineering.com/cerns-large-hadron-collider-accelerates-its-first-atoms" TargetMode="External"/><Relationship Id="rId12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ivescience.com/63211-lhc-atoms-with-electrons-light-speed.html" TargetMode="External"/><Relationship Id="rId11" Type="http://schemas.openxmlformats.org/officeDocument/2006/relationships/hyperlink" Target="https://www.symmetrymagazine.org/article/lhc-accelerates-its-first-atoms" TargetMode="External"/><Relationship Id="rId5" Type="http://schemas.openxmlformats.org/officeDocument/2006/relationships/hyperlink" Target="https://www.forbes.com/sites/meriameberboucha/2018/07/31/lhc-at-cern-accelerates-atoms-for-the-first-time/#36db60ae5cb4" TargetMode="External"/><Relationship Id="rId10" Type="http://schemas.openxmlformats.org/officeDocument/2006/relationships/hyperlink" Target="https://www.maxisciences.com/lhc/le-grand-collisionneur-de-hadrons-lhc-accomplit-une-grande-premiere_art41268.html" TargetMode="External"/><Relationship Id="rId4" Type="http://schemas.openxmlformats.org/officeDocument/2006/relationships/hyperlink" Target="https://www.sciencealert.com/the-large-hadron-collider-just-successfully-accelerated-its-first-atoms" TargetMode="External"/><Relationship Id="rId9" Type="http://schemas.openxmlformats.org/officeDocument/2006/relationships/hyperlink" Target="https://insights.globalspec.com/article/9461/the-lhc-successfully-accelerated-its-first-atom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s://indico.cern.ch/category/10874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6CEF9E-D0C2-274A-B8D5-868DF72C258F}" type="slidenum">
              <a:rPr lang="en-GB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68453" y="3450276"/>
            <a:ext cx="7265505" cy="1689096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Apple Symbols" panose="02000000000000000000" pitchFamily="2" charset="-79"/>
              </a:rPr>
              <a:t>WIESŁAW PŁACZEK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" dirty="0">
                <a:solidFill>
                  <a:schemeClr val="accent1">
                    <a:lumMod val="50000"/>
                  </a:schemeClr>
                </a:solidFill>
                <a:ea typeface="Apple Symbols" panose="02000000000000000000" pitchFamily="2" charset="-79"/>
              </a:rPr>
              <a:t> </a:t>
            </a:r>
            <a:endParaRPr lang="en-GB" sz="100" dirty="0">
              <a:solidFill>
                <a:schemeClr val="accent1">
                  <a:lumMod val="50000"/>
                </a:schemeClr>
              </a:solidFill>
              <a:ea typeface="Apple Symbols" panose="02000000000000000000" pitchFamily="2" charset="-79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Jagiellonian University in Krakow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Poland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800" i="1" dirty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>
                <a:solidFill>
                  <a:srgbClr val="C00000"/>
                </a:solidFill>
                <a:latin typeface="American Typewriter" panose="02090604020004020304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Representing the Gamma Factory Study Group</a:t>
            </a:r>
            <a:r>
              <a:rPr lang="en-GB" sz="16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6388" name="Picture 1" descr="Logo_gammafactory_f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253" y="2012902"/>
            <a:ext cx="1287904" cy="128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74641" y="171555"/>
            <a:ext cx="7804222" cy="168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b="1" dirty="0">
                <a:solidFill>
                  <a:schemeClr val="tx1"/>
                </a:solidFill>
              </a:rPr>
              <a:t>Gamma Factory</a:t>
            </a:r>
            <a:endParaRPr lang="en-GB" sz="40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3600" b="1" dirty="0">
                <a:solidFill>
                  <a:srgbClr val="7030A0"/>
                </a:solidFill>
                <a:latin typeface="Arial Rounded MT Bold" panose="020F0704030504030204" pitchFamily="34" charset="0"/>
                <a:ea typeface="Apple Color Emoji" pitchFamily="2" charset="0"/>
                <a:cs typeface="Apple Chancery" panose="03020702040506060504" pitchFamily="66" charset="-79"/>
              </a:rPr>
              <a:t> multidisciplinary research tools based on LHC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7BA3BE-6F78-BC41-ABC5-FDEB9512D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046" y="3360824"/>
            <a:ext cx="1672849" cy="233863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01C9F74-8A6A-AD21-59A5-B29D763584C4}"/>
              </a:ext>
            </a:extLst>
          </p:cNvPr>
          <p:cNvSpPr txBox="1"/>
          <p:nvPr/>
        </p:nvSpPr>
        <p:spPr>
          <a:xfrm>
            <a:off x="1068453" y="5260949"/>
            <a:ext cx="7429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00000"/>
              </a:lnSpc>
              <a:spcBef>
                <a:spcPts val="500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pl-PL" i="0" u="none" strike="noStrike" dirty="0" err="1">
                <a:solidFill>
                  <a:srgbClr val="0070C0"/>
                </a:solidFill>
                <a:effectLst/>
              </a:rPr>
              <a:t>Polish</a:t>
            </a:r>
            <a:r>
              <a:rPr lang="pl-PL" i="0" u="none" strike="noStrike" dirty="0">
                <a:solidFill>
                  <a:srgbClr val="0070C0"/>
                </a:solidFill>
                <a:effectLst/>
              </a:rPr>
              <a:t> </a:t>
            </a:r>
            <a:r>
              <a:rPr lang="pl-PL" i="0" u="none" strike="noStrike" dirty="0" err="1">
                <a:solidFill>
                  <a:srgbClr val="0070C0"/>
                </a:solidFill>
                <a:effectLst/>
              </a:rPr>
              <a:t>Particle</a:t>
            </a:r>
            <a:r>
              <a:rPr lang="pl-PL" i="0" u="none" strike="noStrike" dirty="0">
                <a:solidFill>
                  <a:srgbClr val="0070C0"/>
                </a:solidFill>
                <a:effectLst/>
              </a:rPr>
              <a:t> and </a:t>
            </a:r>
            <a:r>
              <a:rPr lang="pl-PL" i="0" u="none" strike="noStrike" dirty="0" err="1">
                <a:solidFill>
                  <a:srgbClr val="0070C0"/>
                </a:solidFill>
                <a:effectLst/>
              </a:rPr>
              <a:t>Nuclear</a:t>
            </a:r>
            <a:r>
              <a:rPr lang="pl-PL" i="0" u="none" strike="noStrike" dirty="0">
                <a:solidFill>
                  <a:srgbClr val="0070C0"/>
                </a:solidFill>
                <a:effectLst/>
              </a:rPr>
              <a:t> </a:t>
            </a:r>
            <a:r>
              <a:rPr lang="pl-PL" i="0" u="none" strike="noStrike" dirty="0" err="1">
                <a:solidFill>
                  <a:srgbClr val="0070C0"/>
                </a:solidFill>
                <a:effectLst/>
              </a:rPr>
              <a:t>Theory</a:t>
            </a:r>
            <a:r>
              <a:rPr lang="pl-PL" i="0" u="none" strike="noStrike" dirty="0">
                <a:solidFill>
                  <a:srgbClr val="0070C0"/>
                </a:solidFill>
                <a:effectLst/>
              </a:rPr>
              <a:t> </a:t>
            </a:r>
            <a:r>
              <a:rPr lang="pl-PL" i="0" u="none" strike="noStrike" dirty="0" err="1">
                <a:solidFill>
                  <a:srgbClr val="0070C0"/>
                </a:solidFill>
                <a:effectLst/>
              </a:rPr>
              <a:t>Summit</a:t>
            </a:r>
            <a:r>
              <a:rPr lang="pl-PL" i="0" u="none" strike="noStrike" dirty="0">
                <a:solidFill>
                  <a:srgbClr val="0070C0"/>
                </a:solidFill>
                <a:effectLst/>
              </a:rPr>
              <a:t> (2PiNTS)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772F597-F99E-FEC5-3E7D-BD3BD003D4A5}"/>
              </a:ext>
            </a:extLst>
          </p:cNvPr>
          <p:cNvSpPr txBox="1"/>
          <p:nvPr/>
        </p:nvSpPr>
        <p:spPr>
          <a:xfrm>
            <a:off x="1431235" y="5699456"/>
            <a:ext cx="671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00000"/>
              </a:lnSpc>
              <a:spcBef>
                <a:spcPts val="500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>
                <a:solidFill>
                  <a:srgbClr val="386F06"/>
                </a:solidFill>
              </a:rPr>
              <a:t>Institute of Nuclear Physics, Polish Academy of Sciences, Krakow, Poland, 22–24 November 2023</a:t>
            </a:r>
            <a:endParaRPr lang="en-GB" sz="1600" dirty="0">
              <a:solidFill>
                <a:srgbClr val="386F0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2">
            <a:extLst>
              <a:ext uri="{FF2B5EF4-FFF2-40B4-BE49-F238E27FC236}">
                <a16:creationId xmlns:a16="http://schemas.microsoft.com/office/drawing/2014/main" id="{4BEA4B9E-55EB-B244-ADED-3414E58A3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1" y="6480427"/>
            <a:ext cx="2125662" cy="3207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DD74BDF8-8E85-7242-A6C6-E5A1D73864BE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10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pic>
        <p:nvPicPr>
          <p:cNvPr id="36866" name="Picture 6" descr="ET.png">
            <a:extLst>
              <a:ext uri="{FF2B5EF4-FFF2-40B4-BE49-F238E27FC236}">
                <a16:creationId xmlns:a16="http://schemas.microsoft.com/office/drawing/2014/main" id="{7FB4785F-7FD0-BD4B-9742-9C62AB3B4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" b="3137"/>
          <a:stretch>
            <a:fillRect/>
          </a:stretch>
        </p:blipFill>
        <p:spPr bwMode="auto">
          <a:xfrm>
            <a:off x="4762500" y="4833028"/>
            <a:ext cx="3738371" cy="172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8" descr="Th.png">
            <a:extLst>
              <a:ext uri="{FF2B5EF4-FFF2-40B4-BE49-F238E27FC236}">
                <a16:creationId xmlns:a16="http://schemas.microsoft.com/office/drawing/2014/main" id="{0A8A099A-5FCD-DB45-BDF9-60ED0A3D3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" r="8878" b="2513"/>
          <a:stretch>
            <a:fillRect/>
          </a:stretch>
        </p:blipFill>
        <p:spPr bwMode="auto">
          <a:xfrm>
            <a:off x="4772026" y="3149785"/>
            <a:ext cx="3360733" cy="16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8" name="Group 3">
            <a:extLst>
              <a:ext uri="{FF2B5EF4-FFF2-40B4-BE49-F238E27FC236}">
                <a16:creationId xmlns:a16="http://schemas.microsoft.com/office/drawing/2014/main" id="{E53ADDFA-7853-544F-AF2B-6954A89399ED}"/>
              </a:ext>
            </a:extLst>
          </p:cNvPr>
          <p:cNvGrpSpPr>
            <a:grpSpLocks/>
          </p:cNvGrpSpPr>
          <p:nvPr/>
        </p:nvGrpSpPr>
        <p:grpSpPr bwMode="auto">
          <a:xfrm>
            <a:off x="436563" y="1934525"/>
            <a:ext cx="3848100" cy="2635250"/>
            <a:chOff x="342900" y="996553"/>
            <a:chExt cx="3848100" cy="2108597"/>
          </a:xfrm>
        </p:grpSpPr>
        <p:pic>
          <p:nvPicPr>
            <p:cNvPr id="36881" name="Picture 4" descr="En.png">
              <a:extLst>
                <a:ext uri="{FF2B5EF4-FFF2-40B4-BE49-F238E27FC236}">
                  <a16:creationId xmlns:a16="http://schemas.microsoft.com/office/drawing/2014/main" id="{DC0FCB17-4BBA-834C-8A7E-7CA7465AD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" y="996553"/>
              <a:ext cx="3848100" cy="210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82" name="Group 1">
              <a:extLst>
                <a:ext uri="{FF2B5EF4-FFF2-40B4-BE49-F238E27FC236}">
                  <a16:creationId xmlns:a16="http://schemas.microsoft.com/office/drawing/2014/main" id="{879843BD-8633-5A48-9EFD-289EC3C204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4332" y="1421858"/>
              <a:ext cx="2895601" cy="1394099"/>
              <a:chOff x="804332" y="1421858"/>
              <a:chExt cx="2895601" cy="1394099"/>
            </a:xfrm>
          </p:grpSpPr>
          <p:sp>
            <p:nvSpPr>
              <p:cNvPr id="36883" name="TextBox 11">
                <a:extLst>
                  <a:ext uri="{FF2B5EF4-FFF2-40B4-BE49-F238E27FC236}">
                    <a16:creationId xmlns:a16="http://schemas.microsoft.com/office/drawing/2014/main" id="{E7F48B3D-FB50-BB49-B195-587C526E44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4332" y="1903541"/>
                <a:ext cx="2863852" cy="210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12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msgothic" charset="0"/>
                  </a:defRPr>
                </a:lvl1pPr>
                <a:lvl2pPr marL="742950" indent="-285750">
                  <a:lnSpc>
                    <a:spcPct val="12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2pPr>
                <a:lvl3pPr marL="1143000" indent="-228600">
                  <a:lnSpc>
                    <a:spcPct val="12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3pPr>
                <a:lvl4pPr marL="1600200" indent="-228600">
                  <a:lnSpc>
                    <a:spcPct val="12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4pPr>
                <a:lvl5pPr marL="2057400" indent="-228600">
                  <a:lnSpc>
                    <a:spcPct val="12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5pPr>
                <a:lvl6pPr marL="25146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6pPr>
                <a:lvl7pPr marL="29718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7pPr>
                <a:lvl8pPr marL="34290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8pPr>
                <a:lvl9pPr marL="38862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GB" altLang="pl-PL" sz="1000" b="1" dirty="0">
                    <a:solidFill>
                      <a:schemeClr val="accent2"/>
                    </a:solidFill>
                  </a:rPr>
                  <a:t>Highest fluxes achieved so far </a:t>
                </a:r>
                <a:r>
                  <a:rPr lang="en-GB" altLang="pl-PL" sz="1000" b="1" dirty="0">
                    <a:solidFill>
                      <a:srgbClr val="002060"/>
                    </a:solidFill>
                  </a:rPr>
                  <a:t>– </a:t>
                </a:r>
                <a:r>
                  <a:rPr lang="en-GB" altLang="pl-PL" sz="1000" b="1" dirty="0" err="1">
                    <a:solidFill>
                      <a:srgbClr val="002060"/>
                    </a:solidFill>
                  </a:rPr>
                  <a:t>HI</a:t>
                </a:r>
                <a:r>
                  <a:rPr lang="en-GB" altLang="pl-PL" sz="1000" b="1" dirty="0" err="1">
                    <a:solidFill>
                      <a:srgbClr val="002060"/>
                    </a:solidFill>
                    <a:latin typeface="Symbol" pitchFamily="2" charset="2"/>
                  </a:rPr>
                  <a:t>g</a:t>
                </a:r>
                <a:r>
                  <a:rPr lang="en-GB" altLang="pl-PL" sz="1000" b="1" dirty="0" err="1">
                    <a:solidFill>
                      <a:srgbClr val="002060"/>
                    </a:solidFill>
                  </a:rPr>
                  <a:t>S</a:t>
                </a:r>
                <a:r>
                  <a:rPr lang="en-GB" altLang="pl-PL" sz="1000" b="1" dirty="0">
                    <a:solidFill>
                      <a:srgbClr val="002060"/>
                    </a:solidFill>
                  </a:rPr>
                  <a:t>, Duke</a:t>
                </a:r>
              </a:p>
            </p:txBody>
          </p:sp>
          <p:sp>
            <p:nvSpPr>
              <p:cNvPr id="35846" name="TextBox 12">
                <a:extLst>
                  <a:ext uri="{FF2B5EF4-FFF2-40B4-BE49-F238E27FC236}">
                    <a16:creationId xmlns:a16="http://schemas.microsoft.com/office/drawing/2014/main" id="{2C22A155-C45F-2244-B082-2749BEC65D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2101661"/>
                <a:ext cx="2811463" cy="237956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  <a:defRPr/>
                </a:pPr>
                <a:r>
                  <a:rPr lang="en-GB" sz="1200" b="1" dirty="0">
                    <a:solidFill>
                      <a:srgbClr val="0000FF"/>
                    </a:solidFill>
                  </a:rPr>
                  <a:t> </a:t>
                </a:r>
                <a:r>
                  <a:rPr lang="en-GB" sz="1200" b="1" dirty="0">
                    <a:solidFill>
                      <a:srgbClr val="FF0000"/>
                    </a:solidFill>
                  </a:rPr>
                  <a:t>Hi</a:t>
                </a:r>
                <a:r>
                  <a:rPr lang="en-GB" sz="1200" b="1" dirty="0">
                    <a:solidFill>
                      <a:srgbClr val="FF0000"/>
                    </a:solidFill>
                    <a:latin typeface="Symbol" charset="0"/>
                    <a:cs typeface="Symbol" charset="0"/>
                  </a:rPr>
                  <a:t>g</a:t>
                </a:r>
                <a:r>
                  <a:rPr lang="en-GB" sz="1200" b="1" dirty="0">
                    <a:solidFill>
                      <a:srgbClr val="FF0000"/>
                    </a:solidFill>
                  </a:rPr>
                  <a:t>S: </a:t>
                </a:r>
                <a:r>
                  <a:rPr lang="en-GB" sz="1200" b="1" dirty="0">
                    <a:solidFill>
                      <a:srgbClr val="FF0000"/>
                    </a:solidFill>
                    <a:sym typeface="Wingdings" charset="0"/>
                  </a:rPr>
                  <a:t> </a:t>
                </a:r>
                <a:r>
                  <a:rPr lang="en-GB" sz="1200" b="1" dirty="0">
                    <a:solidFill>
                      <a:schemeClr val="tx1"/>
                    </a:solidFill>
                    <a:sym typeface="Wingdings" charset="0"/>
                  </a:rPr>
                  <a:t>dn</a:t>
                </a:r>
                <a:r>
                  <a:rPr lang="en-GB" sz="1200" b="1" baseline="-25000" dirty="0">
                    <a:solidFill>
                      <a:schemeClr val="tx1"/>
                    </a:solidFill>
                    <a:latin typeface="Symbol" charset="0"/>
                    <a:cs typeface="Symbol" charset="0"/>
                    <a:sym typeface="Wingdings" charset="0"/>
                  </a:rPr>
                  <a:t>g</a:t>
                </a:r>
                <a:r>
                  <a:rPr lang="en-GB" sz="1200" b="1" dirty="0">
                    <a:solidFill>
                      <a:schemeClr val="tx1"/>
                    </a:solidFill>
                    <a:sym typeface="Wingdings" charset="0"/>
                  </a:rPr>
                  <a:t>/dE</a:t>
                </a:r>
                <a:r>
                  <a:rPr lang="en-GB" sz="1200" b="1" baseline="-25000" dirty="0">
                    <a:solidFill>
                      <a:schemeClr val="tx1"/>
                    </a:solidFill>
                    <a:latin typeface="Symbol" charset="0"/>
                    <a:cs typeface="Symbol" charset="0"/>
                    <a:sym typeface="Wingdings" charset="0"/>
                  </a:rPr>
                  <a:t>g</a:t>
                </a:r>
                <a:r>
                  <a:rPr lang="en-GB" sz="1200" b="1" dirty="0">
                    <a:solidFill>
                      <a:schemeClr val="tx1"/>
                    </a:solidFill>
                  </a:rPr>
                  <a:t> </a:t>
                </a:r>
                <a:r>
                  <a:rPr lang="en-GB" sz="1200" b="1" dirty="0">
                    <a:solidFill>
                      <a:srgbClr val="FF0000"/>
                    </a:solidFill>
                  </a:rPr>
                  <a:t>= 2–5 </a:t>
                </a:r>
                <a:r>
                  <a:rPr lang="en-GB" altLang="pl-PL" sz="900" b="1" dirty="0">
                    <a:solidFill>
                      <a:srgbClr val="FF0000"/>
                    </a:solidFill>
                  </a:rPr>
                  <a:t>✕</a:t>
                </a:r>
                <a:r>
                  <a:rPr lang="en-GB" sz="1200" b="1" dirty="0">
                    <a:solidFill>
                      <a:srgbClr val="FF0000"/>
                    </a:solidFill>
                  </a:rPr>
                  <a:t> 10</a:t>
                </a:r>
                <a:r>
                  <a:rPr lang="en-GB" sz="1200" b="1" baseline="30000" dirty="0">
                    <a:solidFill>
                      <a:srgbClr val="FF0000"/>
                    </a:solidFill>
                  </a:rPr>
                  <a:t>8</a:t>
                </a:r>
                <a:r>
                  <a:rPr lang="en-GB" sz="1200" b="1" dirty="0">
                    <a:solidFill>
                      <a:srgbClr val="FF0000"/>
                    </a:solidFill>
                  </a:rPr>
                  <a:t> </a:t>
                </a:r>
                <a:r>
                  <a:rPr lang="en-GB" sz="1200" b="1" dirty="0">
                    <a:solidFill>
                      <a:schemeClr val="tx1"/>
                    </a:solidFill>
                    <a:latin typeface="Symbol" charset="0"/>
                    <a:cs typeface="Symbol" charset="0"/>
                  </a:rPr>
                  <a:t>g</a:t>
                </a:r>
                <a:r>
                  <a:rPr lang="en-GB" sz="1200" b="1" dirty="0">
                    <a:solidFill>
                      <a:schemeClr val="tx1"/>
                    </a:solidFill>
                  </a:rPr>
                  <a:t>/MeV/s</a:t>
                </a:r>
              </a:p>
            </p:txBody>
          </p:sp>
          <p:sp>
            <p:nvSpPr>
              <p:cNvPr id="36885" name="TextBox 13">
                <a:extLst>
                  <a:ext uri="{FF2B5EF4-FFF2-40B4-BE49-F238E27FC236}">
                    <a16:creationId xmlns:a16="http://schemas.microsoft.com/office/drawing/2014/main" id="{E9121C12-F441-9545-9A0A-ACA2FD6F88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4333" y="2372916"/>
                <a:ext cx="2895600" cy="21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12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msgothic" charset="0"/>
                  </a:defRPr>
                </a:lvl1pPr>
                <a:lvl2pPr marL="742950" indent="-285750">
                  <a:lnSpc>
                    <a:spcPct val="12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2pPr>
                <a:lvl3pPr marL="1143000" indent="-228600">
                  <a:lnSpc>
                    <a:spcPct val="12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3pPr>
                <a:lvl4pPr marL="1600200" indent="-228600">
                  <a:lnSpc>
                    <a:spcPct val="12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4pPr>
                <a:lvl5pPr marL="2057400" indent="-228600">
                  <a:lnSpc>
                    <a:spcPct val="12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5pPr>
                <a:lvl6pPr marL="25146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6pPr>
                <a:lvl7pPr marL="29718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7pPr>
                <a:lvl8pPr marL="34290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8pPr>
                <a:lvl9pPr marL="38862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GB" altLang="pl-PL" sz="1000" b="1" dirty="0">
                    <a:solidFill>
                      <a:srgbClr val="3333CC"/>
                    </a:solidFill>
                  </a:rPr>
                  <a:t>Expected improvement – </a:t>
                </a:r>
                <a:r>
                  <a:rPr lang="en-GB" altLang="pl-PL" sz="1000" b="1" dirty="0">
                    <a:solidFill>
                      <a:srgbClr val="002060"/>
                    </a:solidFill>
                  </a:rPr>
                  <a:t>ELINP (2024?) </a:t>
                </a:r>
              </a:p>
            </p:txBody>
          </p:sp>
          <p:sp>
            <p:nvSpPr>
              <p:cNvPr id="4" name="TextBox 14">
                <a:extLst>
                  <a:ext uri="{FF2B5EF4-FFF2-40B4-BE49-F238E27FC236}">
                    <a16:creationId xmlns:a16="http://schemas.microsoft.com/office/drawing/2014/main" id="{5C4557F0-CF3C-4C4B-ABB0-72F4B4563B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263" y="2578001"/>
                <a:ext cx="2801937" cy="237956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defRPr sz="20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  <a:defRPr/>
                </a:pPr>
                <a:r>
                  <a:rPr lang="en-GB" sz="1200" b="1" dirty="0">
                    <a:solidFill>
                      <a:srgbClr val="FF0000"/>
                    </a:solidFill>
                  </a:rPr>
                  <a:t>ELI-NP: </a:t>
                </a:r>
                <a:r>
                  <a:rPr lang="en-GB" sz="1200" b="1" dirty="0" err="1">
                    <a:solidFill>
                      <a:srgbClr val="000000"/>
                    </a:solidFill>
                    <a:sym typeface="Wingdings" charset="0"/>
                  </a:rPr>
                  <a:t>dn</a:t>
                </a:r>
                <a:r>
                  <a:rPr lang="en-GB" sz="1200" b="1" baseline="-25000" dirty="0" err="1">
                    <a:solidFill>
                      <a:srgbClr val="000000"/>
                    </a:solidFill>
                    <a:latin typeface="Symbol" charset="0"/>
                    <a:cs typeface="Symbol" charset="0"/>
                    <a:sym typeface="Wingdings" charset="0"/>
                  </a:rPr>
                  <a:t>g</a:t>
                </a:r>
                <a:r>
                  <a:rPr lang="en-GB" sz="1200" b="1" dirty="0">
                    <a:solidFill>
                      <a:srgbClr val="000000"/>
                    </a:solidFill>
                    <a:sym typeface="Wingdings" charset="0"/>
                  </a:rPr>
                  <a:t>/dE</a:t>
                </a:r>
                <a:r>
                  <a:rPr lang="en-GB" sz="1200" b="1" baseline="-25000" dirty="0">
                    <a:solidFill>
                      <a:srgbClr val="000000"/>
                    </a:solidFill>
                    <a:latin typeface="Symbol" charset="0"/>
                    <a:cs typeface="Symbol" charset="0"/>
                    <a:sym typeface="Wingdings" charset="0"/>
                  </a:rPr>
                  <a:t>g</a:t>
                </a:r>
                <a:r>
                  <a:rPr lang="en-GB" sz="1200" b="1" dirty="0">
                    <a:solidFill>
                      <a:srgbClr val="000000"/>
                    </a:solidFill>
                  </a:rPr>
                  <a:t> = </a:t>
                </a:r>
                <a:r>
                  <a:rPr lang="en-GB" sz="1200" b="1" dirty="0">
                    <a:solidFill>
                      <a:srgbClr val="FF0000"/>
                    </a:solidFill>
                  </a:rPr>
                  <a:t>1–4 </a:t>
                </a:r>
                <a:r>
                  <a:rPr lang="en-GB" altLang="pl-PL" sz="900" b="1" dirty="0">
                    <a:solidFill>
                      <a:srgbClr val="FF0000"/>
                    </a:solidFill>
                  </a:rPr>
                  <a:t>✕</a:t>
                </a:r>
                <a:r>
                  <a:rPr lang="en-GB" sz="1200" b="1" dirty="0">
                    <a:solidFill>
                      <a:srgbClr val="FF0000"/>
                    </a:solidFill>
                  </a:rPr>
                  <a:t> 10</a:t>
                </a:r>
                <a:r>
                  <a:rPr lang="en-GB" sz="1200" b="1" baseline="30000" dirty="0">
                    <a:solidFill>
                      <a:srgbClr val="FF0000"/>
                    </a:solidFill>
                  </a:rPr>
                  <a:t>10</a:t>
                </a:r>
                <a:r>
                  <a:rPr lang="en-GB" sz="1200" b="1" dirty="0">
                    <a:solidFill>
                      <a:srgbClr val="FF0000"/>
                    </a:solidFill>
                  </a:rPr>
                  <a:t> </a:t>
                </a:r>
                <a:r>
                  <a:rPr lang="en-GB" sz="1200" b="1" dirty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g</a:t>
                </a:r>
                <a:r>
                  <a:rPr lang="en-GB" sz="1200" b="1" dirty="0">
                    <a:solidFill>
                      <a:srgbClr val="000000"/>
                    </a:solidFill>
                  </a:rPr>
                  <a:t>/MeV/s</a:t>
                </a:r>
              </a:p>
            </p:txBody>
          </p:sp>
          <p:sp>
            <p:nvSpPr>
              <p:cNvPr id="36887" name="TextBox 15">
                <a:extLst>
                  <a:ext uri="{FF2B5EF4-FFF2-40B4-BE49-F238E27FC236}">
                    <a16:creationId xmlns:a16="http://schemas.microsoft.com/office/drawing/2014/main" id="{D8EABE2B-2C2A-0243-BE46-B9D5CB1A87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9733" y="1421858"/>
                <a:ext cx="2838451" cy="431707"/>
              </a:xfrm>
              <a:prstGeom prst="rect">
                <a:avLst/>
              </a:prstGeom>
              <a:solidFill>
                <a:srgbClr val="FFFFD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12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msgothic" charset="0"/>
                  </a:defRPr>
                </a:lvl1pPr>
                <a:lvl2pPr marL="742950" indent="-285750">
                  <a:lnSpc>
                    <a:spcPct val="12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2pPr>
                <a:lvl3pPr marL="1143000" indent="-228600">
                  <a:lnSpc>
                    <a:spcPct val="12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3pPr>
                <a:lvl4pPr marL="1600200" indent="-228600">
                  <a:lnSpc>
                    <a:spcPct val="12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4pPr>
                <a:lvl5pPr marL="2057400" indent="-228600">
                  <a:lnSpc>
                    <a:spcPct val="12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5pPr>
                <a:lvl6pPr marL="25146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6pPr>
                <a:lvl7pPr marL="29718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7pPr>
                <a:lvl8pPr marL="34290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8pPr>
                <a:lvl9pPr marL="38862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GB" altLang="pl-PL" sz="1200" b="1" dirty="0">
                    <a:solidFill>
                      <a:srgbClr val="FF0000"/>
                    </a:solidFill>
                  </a:rPr>
                  <a:t>GF@CERN: </a:t>
                </a:r>
                <a:r>
                  <a:rPr lang="en-GB" altLang="pl-PL" sz="1200" b="1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</a:p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GB" altLang="pl-PL" sz="1200" b="1" dirty="0" err="1">
                    <a:sym typeface="Wingdings" pitchFamily="2" charset="2"/>
                  </a:rPr>
                  <a:t>dn</a:t>
                </a:r>
                <a:r>
                  <a:rPr lang="en-GB" altLang="pl-PL" sz="1200" b="1" baseline="-25000" dirty="0" err="1">
                    <a:latin typeface="Symbol" pitchFamily="2" charset="2"/>
                    <a:sym typeface="Wingdings" pitchFamily="2" charset="2"/>
                  </a:rPr>
                  <a:t>g</a:t>
                </a:r>
                <a:r>
                  <a:rPr lang="en-GB" altLang="pl-PL" sz="1200" b="1" dirty="0">
                    <a:sym typeface="Wingdings" pitchFamily="2" charset="2"/>
                  </a:rPr>
                  <a:t>/</a:t>
                </a:r>
                <a:r>
                  <a:rPr lang="en-GB" altLang="pl-PL" sz="1200" b="1" dirty="0" err="1">
                    <a:sym typeface="Wingdings" pitchFamily="2" charset="2"/>
                  </a:rPr>
                  <a:t>dE</a:t>
                </a:r>
                <a:r>
                  <a:rPr lang="en-GB" altLang="pl-PL" sz="1200" b="1" baseline="-25000" dirty="0" err="1">
                    <a:latin typeface="Symbol" pitchFamily="2" charset="2"/>
                    <a:sym typeface="Wingdings" pitchFamily="2" charset="2"/>
                  </a:rPr>
                  <a:t>g</a:t>
                </a:r>
                <a:r>
                  <a:rPr lang="en-GB" altLang="pl-PL" sz="1200" b="1" dirty="0"/>
                  <a:t> = </a:t>
                </a:r>
                <a:r>
                  <a:rPr lang="en-GB" altLang="pl-PL" sz="1200" b="1" dirty="0">
                    <a:solidFill>
                      <a:srgbClr val="FF0000"/>
                    </a:solidFill>
                  </a:rPr>
                  <a:t>0.4–2.4 </a:t>
                </a:r>
                <a:r>
                  <a:rPr lang="en-GB" altLang="pl-PL" sz="900" b="1" dirty="0">
                    <a:solidFill>
                      <a:srgbClr val="FF0000"/>
                    </a:solidFill>
                  </a:rPr>
                  <a:t>✕</a:t>
                </a:r>
                <a:r>
                  <a:rPr lang="en-GB" altLang="pl-PL" sz="1200" b="1" dirty="0">
                    <a:solidFill>
                      <a:srgbClr val="FF0000"/>
                    </a:solidFill>
                  </a:rPr>
                  <a:t> 10</a:t>
                </a:r>
                <a:r>
                  <a:rPr lang="en-GB" altLang="pl-PL" sz="1200" b="1" baseline="30000" dirty="0">
                    <a:solidFill>
                      <a:srgbClr val="FF0000"/>
                    </a:solidFill>
                  </a:rPr>
                  <a:t>17</a:t>
                </a:r>
                <a:r>
                  <a:rPr lang="en-GB" altLang="pl-PL" sz="1200" b="1" dirty="0">
                    <a:solidFill>
                      <a:srgbClr val="FF0000"/>
                    </a:solidFill>
                  </a:rPr>
                  <a:t> </a:t>
                </a:r>
                <a:r>
                  <a:rPr lang="en-GB" altLang="pl-PL" sz="1200" b="1" dirty="0">
                    <a:latin typeface="Symbol" pitchFamily="2" charset="2"/>
                  </a:rPr>
                  <a:t>g</a:t>
                </a:r>
                <a:r>
                  <a:rPr lang="en-GB" altLang="pl-PL" sz="1200" b="1" dirty="0"/>
                  <a:t>/MeV/s</a:t>
                </a:r>
              </a:p>
            </p:txBody>
          </p:sp>
        </p:grpSp>
      </p:grpSp>
      <p:sp>
        <p:nvSpPr>
          <p:cNvPr id="36869" name="TextBox 16">
            <a:extLst>
              <a:ext uri="{FF2B5EF4-FFF2-40B4-BE49-F238E27FC236}">
                <a16:creationId xmlns:a16="http://schemas.microsoft.com/office/drawing/2014/main" id="{8C26F85E-3A1B-AC4C-AB0E-5B2C058CC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701" y="1803650"/>
            <a:ext cx="2279650" cy="3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400" i="1" dirty="0">
                <a:solidFill>
                  <a:schemeClr val="tx1"/>
                </a:solidFill>
              </a:rPr>
              <a:t>Photon fluxes </a:t>
            </a:r>
          </a:p>
        </p:txBody>
      </p:sp>
      <p:sp>
        <p:nvSpPr>
          <p:cNvPr id="35851" name="Titre 1">
            <a:extLst>
              <a:ext uri="{FF2B5EF4-FFF2-40B4-BE49-F238E27FC236}">
                <a16:creationId xmlns:a16="http://schemas.microsoft.com/office/drawing/2014/main" id="{2B887719-2124-164A-95DB-1415F9B15F09}"/>
              </a:ext>
            </a:extLst>
          </p:cNvPr>
          <p:cNvSpPr txBox="1">
            <a:spLocks/>
          </p:cNvSpPr>
          <p:nvPr/>
        </p:nvSpPr>
        <p:spPr bwMode="auto">
          <a:xfrm>
            <a:off x="588963" y="816974"/>
            <a:ext cx="8089900" cy="831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b="1" u="sng" dirty="0">
                <a:solidFill>
                  <a:schemeClr val="accent6"/>
                </a:solidFill>
                <a:cs typeface="msgothic" charset="0"/>
              </a:rPr>
              <a:t>A concrete example</a:t>
            </a:r>
            <a:r>
              <a:rPr lang="en-GB" b="1" dirty="0">
                <a:solidFill>
                  <a:schemeClr val="accent6"/>
                </a:solidFill>
                <a:cs typeface="msgothic" charset="0"/>
              </a:rPr>
              <a:t>: </a:t>
            </a:r>
            <a:r>
              <a:rPr lang="en-GB" b="1" dirty="0">
                <a:solidFill>
                  <a:srgbClr val="C00000"/>
                </a:solidFill>
                <a:cs typeface="msgothic" charset="0"/>
              </a:rPr>
              <a:t>Nuclear physics application</a:t>
            </a:r>
          </a:p>
          <a:p>
            <a:pPr algn="ctr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b="1" dirty="0">
                <a:solidFill>
                  <a:schemeClr val="tx1"/>
                </a:solidFill>
                <a:cs typeface="msgothic" charset="0"/>
              </a:rPr>
              <a:t>   He-like, LHC Calcium beam,</a:t>
            </a:r>
            <a:r>
              <a:rPr lang="en-GB" b="1" dirty="0">
                <a:solidFill>
                  <a:srgbClr val="FF0000"/>
                </a:solidFill>
              </a:rPr>
              <a:t> (1s</a:t>
            </a:r>
            <a:r>
              <a:rPr lang="en-GB" b="1" dirty="0">
                <a:solidFill>
                  <a:srgbClr val="FF0000"/>
                </a:solidFill>
                <a:sym typeface="Wingdings" charset="0"/>
              </a:rPr>
              <a:t>2p)</a:t>
            </a:r>
            <a:r>
              <a:rPr lang="en-GB" b="1" baseline="-25000" dirty="0">
                <a:solidFill>
                  <a:srgbClr val="FF0000"/>
                </a:solidFill>
              </a:rPr>
              <a:t>1/2 </a:t>
            </a:r>
            <a:r>
              <a:rPr lang="en-GB" b="1" dirty="0">
                <a:solidFill>
                  <a:srgbClr val="FF0000"/>
                </a:solidFill>
              </a:rPr>
              <a:t>transition, </a:t>
            </a:r>
            <a:r>
              <a:rPr lang="en-GB" b="1" dirty="0" err="1">
                <a:solidFill>
                  <a:schemeClr val="tx1"/>
                </a:solidFill>
              </a:rPr>
              <a:t>Ti:Sa</a:t>
            </a:r>
            <a:r>
              <a:rPr lang="en-GB" b="1" dirty="0">
                <a:solidFill>
                  <a:schemeClr val="tx1"/>
                </a:solidFill>
              </a:rPr>
              <a:t> laser</a:t>
            </a:r>
            <a:r>
              <a:rPr lang="en-GB" b="1" dirty="0">
                <a:solidFill>
                  <a:schemeClr val="tx1"/>
                </a:solidFill>
                <a:cs typeface="msgothic" charset="0"/>
              </a:rPr>
              <a:t>    </a:t>
            </a:r>
          </a:p>
        </p:txBody>
      </p:sp>
      <p:pic>
        <p:nvPicPr>
          <p:cNvPr id="36871" name="Picture 10" descr="Screen Shot 2020-11-05 at 18.54.13.png">
            <a:extLst>
              <a:ext uri="{FF2B5EF4-FFF2-40B4-BE49-F238E27FC236}">
                <a16:creationId xmlns:a16="http://schemas.microsoft.com/office/drawing/2014/main" id="{445988E2-FCDD-E943-BB42-A3DDD5213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01" y="4563582"/>
            <a:ext cx="3227031" cy="194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Picture 18" descr="Screen Shot 2020-11-05 at 18.53.59.png">
            <a:extLst>
              <a:ext uri="{FF2B5EF4-FFF2-40B4-BE49-F238E27FC236}">
                <a16:creationId xmlns:a16="http://schemas.microsoft.com/office/drawing/2014/main" id="{F991884B-36EB-D74B-A6E7-BBDB271DFC8B}"/>
              </a:ext>
            </a:extLst>
          </p:cNvPr>
          <p:cNvSpPr>
            <a:spLocks noChangeAspect="1"/>
          </p:cNvSpPr>
          <p:nvPr/>
        </p:nvSpPr>
        <p:spPr bwMode="auto">
          <a:xfrm>
            <a:off x="2624138" y="4445000"/>
            <a:ext cx="21383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 sz="2000">
              <a:solidFill>
                <a:schemeClr val="bg1"/>
              </a:solidFill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E6E60EDB-C967-E24D-88DC-14BC0030C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985" y="1897032"/>
            <a:ext cx="4097338" cy="1244123"/>
          </a:xfrm>
          <a:prstGeom prst="rect">
            <a:avLst/>
          </a:prstGeom>
          <a:solidFill>
            <a:srgbClr val="D2D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3000"/>
              </a:lnSpc>
              <a:buClr>
                <a:srgbClr val="000000"/>
              </a:buClr>
              <a:buSzPct val="100000"/>
              <a:defRPr/>
            </a:pPr>
            <a:r>
              <a:rPr lang="en-GB" altLang="pl-PL" sz="1400" b="1" u="sng" dirty="0">
                <a:solidFill>
                  <a:srgbClr val="FF0000"/>
                </a:solidFill>
                <a:cs typeface="Arial" panose="020B0604020202020204" pitchFamily="34" charset="0"/>
              </a:rPr>
              <a:t>6. Highly-collimated monochromatic </a:t>
            </a:r>
            <a:r>
              <a:rPr lang="en-GB" altLang="pl-PL" sz="1400" b="1" u="sng" dirty="0">
                <a:solidFill>
                  <a:srgbClr val="FF0000"/>
                </a:solidFill>
                <a:latin typeface="Symbol" pitchFamily="2" charset="2"/>
              </a:rPr>
              <a:t>g-</a:t>
            </a:r>
            <a:r>
              <a:rPr lang="en-GB" altLang="pl-PL" sz="1400" b="1" u="sng" dirty="0">
                <a:solidFill>
                  <a:srgbClr val="FF0000"/>
                </a:solidFill>
              </a:rPr>
              <a:t>beams</a:t>
            </a:r>
            <a:r>
              <a:rPr lang="en-GB" altLang="pl-PL" sz="1400" b="1" u="sng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marL="171450" indent="-171450" algn="l" eaLnBrk="1" hangingPunct="1">
              <a:buFont typeface="Wingdings" pitchFamily="2" charset="2"/>
              <a:buChar char="Ø"/>
              <a:defRPr/>
            </a:pPr>
            <a:r>
              <a:rPr lang="en-GB" altLang="pl-PL" sz="1200" i="1" dirty="0">
                <a:solidFill>
                  <a:srgbClr val="000000"/>
                </a:solidFill>
              </a:rPr>
              <a:t>beam </a:t>
            </a:r>
            <a:r>
              <a:rPr lang="en-GB" altLang="pl-PL" sz="1200" b="1" i="1" dirty="0">
                <a:solidFill>
                  <a:srgbClr val="000000"/>
                </a:solidFill>
              </a:rPr>
              <a:t>power</a:t>
            </a:r>
            <a:r>
              <a:rPr lang="en-GB" altLang="pl-PL" sz="1200" i="1" dirty="0">
                <a:solidFill>
                  <a:srgbClr val="000000"/>
                </a:solidFill>
              </a:rPr>
              <a:t> is concentrated in a </a:t>
            </a:r>
            <a:r>
              <a:rPr lang="en-GB" altLang="pl-PL" sz="1200" b="1" i="1" dirty="0">
                <a:solidFill>
                  <a:srgbClr val="000000"/>
                </a:solidFill>
              </a:rPr>
              <a:t>narrow </a:t>
            </a:r>
            <a:r>
              <a:rPr lang="en-GB" altLang="pl-PL" sz="1200" i="1" dirty="0">
                <a:solidFill>
                  <a:srgbClr val="000000"/>
                </a:solidFill>
              </a:rPr>
              <a:t>angular</a:t>
            </a:r>
            <a:r>
              <a:rPr lang="en-GB" altLang="pl-PL" sz="1200" b="1" i="1" dirty="0">
                <a:solidFill>
                  <a:srgbClr val="000000"/>
                </a:solidFill>
              </a:rPr>
              <a:t> </a:t>
            </a:r>
            <a:r>
              <a:rPr lang="en-GB" altLang="pl-PL" sz="1200" i="1" dirty="0">
                <a:solidFill>
                  <a:srgbClr val="000000"/>
                </a:solidFill>
              </a:rPr>
              <a:t>region </a:t>
            </a:r>
            <a:r>
              <a:rPr lang="en-GB" altLang="pl-PL" sz="1200" i="1" dirty="0">
                <a:solidFill>
                  <a:srgbClr val="C16B0F"/>
                </a:solidFill>
              </a:rPr>
              <a:t>(facilitates beam extraction)</a:t>
            </a:r>
            <a:r>
              <a:rPr lang="en-GB" altLang="pl-PL" sz="1200" i="1" dirty="0">
                <a:solidFill>
                  <a:srgbClr val="2D2DB9"/>
                </a:solidFill>
              </a:rPr>
              <a:t> </a:t>
            </a:r>
          </a:p>
          <a:p>
            <a:pPr marL="171450" indent="-171450" algn="l" eaLnBrk="1" hangingPunct="1">
              <a:buFont typeface="Wingdings" pitchFamily="2" charset="2"/>
              <a:buChar char="Ø"/>
              <a:defRPr/>
            </a:pPr>
            <a:r>
              <a:rPr lang="en-GB" altLang="pl-PL" sz="1200" i="1" dirty="0">
                <a:solidFill>
                  <a:srgbClr val="000000"/>
                </a:solidFill>
              </a:rPr>
              <a:t>(</a:t>
            </a:r>
            <a:r>
              <a:rPr lang="en-GB" altLang="pl-PL" sz="1200" i="1" dirty="0" err="1">
                <a:solidFill>
                  <a:srgbClr val="000000"/>
                </a:solidFill>
              </a:rPr>
              <a:t>E</a:t>
            </a:r>
            <a:r>
              <a:rPr lang="en-GB" altLang="pl-PL" sz="1200" i="1" baseline="-25000" dirty="0" err="1">
                <a:solidFill>
                  <a:srgbClr val="000000"/>
                </a:solidFill>
                <a:latin typeface="Symbol" pitchFamily="2" charset="2"/>
              </a:rPr>
              <a:t>g</a:t>
            </a:r>
            <a:r>
              <a:rPr lang="en-GB" altLang="pl-PL" sz="1200" i="1" dirty="0" err="1">
                <a:solidFill>
                  <a:srgbClr val="000000"/>
                </a:solidFill>
                <a:latin typeface="Symbol" pitchFamily="2" charset="2"/>
              </a:rPr>
              <a:t>,Q</a:t>
            </a:r>
            <a:r>
              <a:rPr lang="en-GB" altLang="pl-PL" sz="1200" i="1" baseline="-25000" dirty="0" err="1">
                <a:solidFill>
                  <a:srgbClr val="000000"/>
                </a:solidFill>
                <a:latin typeface="Symbol" pitchFamily="2" charset="2"/>
              </a:rPr>
              <a:t>g</a:t>
            </a:r>
            <a:r>
              <a:rPr lang="en-GB" altLang="pl-PL" sz="1200" i="1" dirty="0">
                <a:solidFill>
                  <a:srgbClr val="000000"/>
                </a:solidFill>
                <a:latin typeface="Symbol" pitchFamily="2" charset="2"/>
              </a:rPr>
              <a:t>)</a:t>
            </a:r>
            <a:r>
              <a:rPr lang="en-GB" altLang="pl-PL" sz="1200" i="1" dirty="0">
                <a:solidFill>
                  <a:srgbClr val="000000"/>
                </a:solidFill>
              </a:rPr>
              <a:t> correlation can be used (collimation) to </a:t>
            </a:r>
            <a:r>
              <a:rPr lang="en-GB" altLang="en-GB" sz="1200" b="1" i="1" dirty="0">
                <a:solidFill>
                  <a:srgbClr val="C16B0F"/>
                </a:solidFill>
              </a:rPr>
              <a:t>“</a:t>
            </a:r>
            <a:r>
              <a:rPr lang="en-GB" altLang="pl-PL" sz="1200" b="1" i="1" dirty="0" err="1">
                <a:solidFill>
                  <a:srgbClr val="C16B0F"/>
                </a:solidFill>
              </a:rPr>
              <a:t>monochromatise</a:t>
            </a:r>
            <a:r>
              <a:rPr lang="en-GB" altLang="en-GB" sz="1200" b="1" i="1" dirty="0">
                <a:solidFill>
                  <a:srgbClr val="C16B0F"/>
                </a:solidFill>
              </a:rPr>
              <a:t>”</a:t>
            </a:r>
            <a:r>
              <a:rPr lang="en-GB" altLang="pl-PL" sz="1200" b="1" i="1" dirty="0">
                <a:solidFill>
                  <a:srgbClr val="C16B0F"/>
                </a:solidFill>
              </a:rPr>
              <a:t> </a:t>
            </a:r>
            <a:r>
              <a:rPr lang="en-GB" altLang="pl-PL" sz="1200" i="1" dirty="0">
                <a:solidFill>
                  <a:srgbClr val="C16B0F"/>
                </a:solidFill>
              </a:rPr>
              <a:t>the beam  </a:t>
            </a:r>
            <a:endParaRPr lang="en-GB" altLang="pl-PL" sz="1200" i="1" baseline="-25000" dirty="0">
              <a:solidFill>
                <a:srgbClr val="C16B0F"/>
              </a:solidFill>
              <a:latin typeface="Symbol" pitchFamily="2" charset="2"/>
            </a:endParaRPr>
          </a:p>
        </p:txBody>
      </p:sp>
      <p:cxnSp>
        <p:nvCxnSpPr>
          <p:cNvPr id="36874" name="Straight Connector 5">
            <a:extLst>
              <a:ext uri="{FF2B5EF4-FFF2-40B4-BE49-F238E27FC236}">
                <a16:creationId xmlns:a16="http://schemas.microsoft.com/office/drawing/2014/main" id="{5E475E1C-7538-0641-85F3-3B1935F430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27242" y="4899601"/>
            <a:ext cx="0" cy="1519200"/>
          </a:xfrm>
          <a:prstGeom prst="line">
            <a:avLst/>
          </a:prstGeom>
          <a:noFill/>
          <a:ln w="9525">
            <a:solidFill>
              <a:srgbClr val="C16B0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5" name="Straight Connector 23">
            <a:extLst>
              <a:ext uri="{FF2B5EF4-FFF2-40B4-BE49-F238E27FC236}">
                <a16:creationId xmlns:a16="http://schemas.microsoft.com/office/drawing/2014/main" id="{94CF98A9-3095-D040-A697-EC22F0DBAC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60000" y="4906800"/>
            <a:ext cx="0" cy="1519200"/>
          </a:xfrm>
          <a:prstGeom prst="line">
            <a:avLst/>
          </a:prstGeom>
          <a:noFill/>
          <a:ln w="9525">
            <a:solidFill>
              <a:srgbClr val="C16B0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6" name="Straight Connector 27">
            <a:extLst>
              <a:ext uri="{FF2B5EF4-FFF2-40B4-BE49-F238E27FC236}">
                <a16:creationId xmlns:a16="http://schemas.microsoft.com/office/drawing/2014/main" id="{28F32750-B5CD-B440-ABAE-DB6BC56E4D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34834" y="5694008"/>
            <a:ext cx="2998424" cy="0"/>
          </a:xfrm>
          <a:prstGeom prst="line">
            <a:avLst/>
          </a:prstGeom>
          <a:noFill/>
          <a:ln w="9525">
            <a:solidFill>
              <a:srgbClr val="C16B0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7" name="Straight Connector 34">
            <a:extLst>
              <a:ext uri="{FF2B5EF4-FFF2-40B4-BE49-F238E27FC236}">
                <a16:creationId xmlns:a16="http://schemas.microsoft.com/office/drawing/2014/main" id="{0959C358-9C7E-104F-B605-7B1585B440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30111" y="5731200"/>
            <a:ext cx="3003147" cy="0"/>
          </a:xfrm>
          <a:prstGeom prst="line">
            <a:avLst/>
          </a:prstGeom>
          <a:noFill/>
          <a:ln w="9525">
            <a:solidFill>
              <a:srgbClr val="C16B0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8" name="Straight Connector 35">
            <a:extLst>
              <a:ext uri="{FF2B5EF4-FFF2-40B4-BE49-F238E27FC236}">
                <a16:creationId xmlns:a16="http://schemas.microsoft.com/office/drawing/2014/main" id="{D2B8AE87-225A-E64B-A21D-4559A1AF25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84663" y="1979613"/>
            <a:ext cx="0" cy="450135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6164731" y="3374307"/>
            <a:ext cx="1765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1200" dirty="0">
                <a:solidFill>
                  <a:srgbClr val="C16B0F"/>
                </a:solidFill>
              </a:rPr>
              <a:t>Beam divergence ~1/</a:t>
            </a:r>
            <a:r>
              <a:rPr lang="en-GB" sz="1200" dirty="0">
                <a:solidFill>
                  <a:srgbClr val="C16B0F"/>
                </a:solidFill>
                <a:latin typeface="Symbol" charset="0"/>
                <a:cs typeface="msgothic" charset="0"/>
                <a:sym typeface="Symbol" charset="0"/>
              </a:rPr>
              <a:t></a:t>
            </a:r>
            <a:r>
              <a:rPr lang="en-GB" sz="1200" baseline="-25000" dirty="0">
                <a:solidFill>
                  <a:srgbClr val="C16B0F"/>
                </a:solidFill>
                <a:cs typeface="msgothic" charset="0"/>
                <a:sym typeface="Symbol" charset="0"/>
              </a:rPr>
              <a:t>L</a:t>
            </a:r>
            <a:endParaRPr lang="en-GB" sz="1200" dirty="0">
              <a:solidFill>
                <a:srgbClr val="C16B0F"/>
              </a:solidFill>
            </a:endParaRPr>
          </a:p>
          <a:p>
            <a:pPr algn="l"/>
            <a:r>
              <a:rPr lang="en-GB" sz="600" dirty="0">
                <a:solidFill>
                  <a:schemeClr val="tx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48322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Graphical user interface, chart, box and whisker chart&#10;&#10;Description automatically generated">
            <a:extLst>
              <a:ext uri="{FF2B5EF4-FFF2-40B4-BE49-F238E27FC236}">
                <a16:creationId xmlns:a16="http://schemas.microsoft.com/office/drawing/2014/main" id="{958646E5-0DD7-C246-AA7C-16A098B42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3" y="4184371"/>
            <a:ext cx="4676274" cy="1115616"/>
          </a:xfrm>
          <a:prstGeom prst="rect">
            <a:avLst/>
          </a:prstGeom>
        </p:spPr>
      </p:pic>
      <p:sp>
        <p:nvSpPr>
          <p:cNvPr id="37889" name="Text Placeholder 1">
            <a:extLst>
              <a:ext uri="{FF2B5EF4-FFF2-40B4-BE49-F238E27FC236}">
                <a16:creationId xmlns:a16="http://schemas.microsoft.com/office/drawing/2014/main" id="{B78E0F51-9E66-7048-BD57-EFA62C6E40D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08283" y="735026"/>
            <a:ext cx="8588734" cy="917561"/>
          </a:xfrm>
          <a:solidFill>
            <a:srgbClr val="AAE2CA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None/>
            </a:pPr>
            <a:r>
              <a:rPr lang="en-GB" altLang="pl-PL" sz="4000" dirty="0"/>
              <a:t>Laser cooling of </a:t>
            </a:r>
            <a:r>
              <a:rPr lang="en-GB" altLang="pl-PL" sz="4000" dirty="0">
                <a:solidFill>
                  <a:srgbClr val="FF0000"/>
                </a:solidFill>
              </a:rPr>
              <a:t>atomic beams </a:t>
            </a:r>
          </a:p>
        </p:txBody>
      </p:sp>
      <p:cxnSp>
        <p:nvCxnSpPr>
          <p:cNvPr id="37890" name="Straight Connector 8">
            <a:extLst>
              <a:ext uri="{FF2B5EF4-FFF2-40B4-BE49-F238E27FC236}">
                <a16:creationId xmlns:a16="http://schemas.microsoft.com/office/drawing/2014/main" id="{902C0086-80DE-5943-A14D-B710FDDDE7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49478" y="1813729"/>
            <a:ext cx="34925" cy="387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891" name="Slide Number Placeholder 2">
            <a:extLst>
              <a:ext uri="{FF2B5EF4-FFF2-40B4-BE49-F238E27FC236}">
                <a16:creationId xmlns:a16="http://schemas.microsoft.com/office/drawing/2014/main" id="{AA6867B1-74CF-5B41-8ABE-F0D98F00D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54801" y="5646738"/>
            <a:ext cx="2125663" cy="3540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77CD2A31-F60B-0F44-BF58-6ACDB4FDEDD0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11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sp>
        <p:nvSpPr>
          <p:cNvPr id="37892" name="TextBox 14">
            <a:extLst>
              <a:ext uri="{FF2B5EF4-FFF2-40B4-BE49-F238E27FC236}">
                <a16:creationId xmlns:a16="http://schemas.microsoft.com/office/drawing/2014/main" id="{6AA6F4F6-1926-1248-9547-ED58323ED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379" y="1802364"/>
            <a:ext cx="3794639" cy="1391984"/>
          </a:xfrm>
          <a:prstGeom prst="rect">
            <a:avLst/>
          </a:prstGeom>
          <a:solidFill>
            <a:srgbClr val="F4D4A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400" dirty="0">
                <a:solidFill>
                  <a:schemeClr val="tx1"/>
                </a:solidFill>
                <a:cs typeface="Arial" panose="020B0604020202020204" pitchFamily="34" charset="0"/>
              </a:rPr>
              <a:t>Opens a possibility of forming at CERN </a:t>
            </a:r>
            <a:r>
              <a:rPr lang="en-GB" altLang="pl-PL" sz="1400" b="1" dirty="0">
                <a:solidFill>
                  <a:schemeClr val="tx1"/>
                </a:solidFill>
                <a:cs typeface="Arial" panose="020B0604020202020204" pitchFamily="34" charset="0"/>
              </a:rPr>
              <a:t>high-energy</a:t>
            </a:r>
            <a:r>
              <a:rPr lang="en-GB" altLang="pl-PL" sz="1400" dirty="0">
                <a:solidFill>
                  <a:schemeClr val="tx1"/>
                </a:solidFill>
                <a:cs typeface="Arial" panose="020B0604020202020204" pitchFamily="34" charset="0"/>
              </a:rPr>
              <a:t> hadronic bunches of the </a:t>
            </a:r>
            <a:r>
              <a:rPr lang="en-GB" altLang="pl-PL" sz="1400" b="1" dirty="0">
                <a:solidFill>
                  <a:schemeClr val="tx1"/>
                </a:solidFill>
                <a:cs typeface="Arial" panose="020B0604020202020204" pitchFamily="34" charset="0"/>
              </a:rPr>
              <a:t>required</a:t>
            </a:r>
            <a:r>
              <a:rPr lang="en-GB" altLang="pl-PL" sz="1400" dirty="0">
                <a:solidFill>
                  <a:schemeClr val="tx1"/>
                </a:solidFill>
                <a:cs typeface="Arial" panose="020B0604020202020204" pitchFamily="34" charset="0"/>
              </a:rPr>
              <a:t> longitudinal and transverse </a:t>
            </a:r>
            <a:r>
              <a:rPr lang="en-GB" altLang="pl-PL" sz="1400" b="1" dirty="0">
                <a:solidFill>
                  <a:schemeClr val="tx1"/>
                </a:solidFill>
                <a:cs typeface="Arial" panose="020B0604020202020204" pitchFamily="34" charset="0"/>
              </a:rPr>
              <a:t>emittances</a:t>
            </a:r>
            <a:r>
              <a:rPr lang="en-GB" altLang="pl-PL" sz="1400" dirty="0">
                <a:solidFill>
                  <a:schemeClr val="tx1"/>
                </a:solidFill>
                <a:cs typeface="Arial" panose="020B0604020202020204" pitchFamily="34" charset="0"/>
              </a:rPr>
              <a:t> and </a:t>
            </a:r>
            <a:r>
              <a:rPr lang="en-GB" altLang="pl-PL" sz="1400" b="1" dirty="0">
                <a:solidFill>
                  <a:schemeClr val="tx1"/>
                </a:solidFill>
                <a:cs typeface="Arial" panose="020B0604020202020204" pitchFamily="34" charset="0"/>
              </a:rPr>
              <a:t>population</a:t>
            </a:r>
            <a:r>
              <a:rPr lang="en-GB" altLang="pl-PL" sz="1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pl-PL" sz="1400" dirty="0">
                <a:solidFill>
                  <a:schemeClr val="accent6"/>
                </a:solidFill>
                <a:cs typeface="Arial" panose="020B0604020202020204" pitchFamily="34" charset="0"/>
              </a:rPr>
              <a:t>(bunch merge + cooling) </a:t>
            </a:r>
            <a:r>
              <a:rPr lang="en-GB" altLang="pl-PL" sz="1400" dirty="0">
                <a:solidFill>
                  <a:schemeClr val="tx1"/>
                </a:solidFill>
                <a:cs typeface="Arial" panose="020B0604020202020204" pitchFamily="34" charset="0"/>
              </a:rPr>
              <a:t>within a </a:t>
            </a:r>
            <a:r>
              <a:rPr lang="en-GB" altLang="pl-PL" sz="1400" b="1" dirty="0">
                <a:solidFill>
                  <a:schemeClr val="tx1"/>
                </a:solidFill>
                <a:cs typeface="Arial" panose="020B0604020202020204" pitchFamily="34" charset="0"/>
              </a:rPr>
              <a:t>seconds-long</a:t>
            </a:r>
            <a:r>
              <a:rPr lang="en-GB" altLang="pl-PL" sz="1400" dirty="0">
                <a:solidFill>
                  <a:schemeClr val="tx1"/>
                </a:solidFill>
                <a:cs typeface="Arial" panose="020B0604020202020204" pitchFamily="34" charset="0"/>
              </a:rPr>
              <a:t> time scale.</a:t>
            </a:r>
          </a:p>
        </p:txBody>
      </p:sp>
      <p:grpSp>
        <p:nvGrpSpPr>
          <p:cNvPr id="37893" name="Group 5">
            <a:extLst>
              <a:ext uri="{FF2B5EF4-FFF2-40B4-BE49-F238E27FC236}">
                <a16:creationId xmlns:a16="http://schemas.microsoft.com/office/drawing/2014/main" id="{EC0CF82C-4302-A743-A6C4-0D6499ADA971}"/>
              </a:ext>
            </a:extLst>
          </p:cNvPr>
          <p:cNvGrpSpPr>
            <a:grpSpLocks/>
          </p:cNvGrpSpPr>
          <p:nvPr/>
        </p:nvGrpSpPr>
        <p:grpSpPr bwMode="auto">
          <a:xfrm>
            <a:off x="103187" y="1975831"/>
            <a:ext cx="1100138" cy="1736725"/>
            <a:chOff x="330200" y="931333"/>
            <a:chExt cx="1430866" cy="2345267"/>
          </a:xfrm>
        </p:grpSpPr>
        <p:pic>
          <p:nvPicPr>
            <p:cNvPr id="37906" name="Picture 1" descr="Screen Shot 2020-11-09 at 14.47.55.png">
              <a:extLst>
                <a:ext uri="{FF2B5EF4-FFF2-40B4-BE49-F238E27FC236}">
                  <a16:creationId xmlns:a16="http://schemas.microsoft.com/office/drawing/2014/main" id="{BB6E7B8F-41FD-9B44-8A3C-0DA16A1B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67" y="1210734"/>
              <a:ext cx="113665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7" name="Picture 2" descr="Screen Shot 2020-11-09 at 14.47.04.png">
              <a:extLst>
                <a:ext uri="{FF2B5EF4-FFF2-40B4-BE49-F238E27FC236}">
                  <a16:creationId xmlns:a16="http://schemas.microsoft.com/office/drawing/2014/main" id="{FEA92E85-F5D9-C945-B9C0-1EC107AAC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" y="1761067"/>
              <a:ext cx="11049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8" name="Picture 3" descr="Screen Shot 2020-11-09 at 14.48.02.png">
              <a:extLst>
                <a:ext uri="{FF2B5EF4-FFF2-40B4-BE49-F238E27FC236}">
                  <a16:creationId xmlns:a16="http://schemas.microsoft.com/office/drawing/2014/main" id="{D40F53EA-5286-E248-A71F-CD5E4480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216" y="2362431"/>
              <a:ext cx="895350" cy="581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9" name="Oval 4">
              <a:extLst>
                <a:ext uri="{FF2B5EF4-FFF2-40B4-BE49-F238E27FC236}">
                  <a16:creationId xmlns:a16="http://schemas.microsoft.com/office/drawing/2014/main" id="{20979DA1-489B-2C4A-94A3-77B8A128D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200" y="931333"/>
              <a:ext cx="1430866" cy="234526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12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msgothic" charset="0"/>
                </a:defRPr>
              </a:lvl1pPr>
              <a:lvl2pPr marL="742950" indent="-285750">
                <a:lnSpc>
                  <a:spcPct val="12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2pPr>
              <a:lvl3pPr marL="1143000" indent="-228600">
                <a:lnSpc>
                  <a:spcPct val="12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3pPr>
              <a:lvl4pPr marL="1600200" indent="-228600">
                <a:lnSpc>
                  <a:spcPct val="12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4pPr>
              <a:lvl5pPr marL="2057400" indent="-228600">
                <a:lnSpc>
                  <a:spcPct val="12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5pPr>
              <a:lvl6pPr marL="2514600" indent="-228600" defTabSz="457200" eaLnBrk="0" fontAlgn="base" hangingPunct="0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6pPr>
              <a:lvl7pPr marL="2971800" indent="-228600" defTabSz="457200" eaLnBrk="0" fontAlgn="base" hangingPunct="0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7pPr>
              <a:lvl8pPr marL="3429000" indent="-228600" defTabSz="457200" eaLnBrk="0" fontAlgn="base" hangingPunct="0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8pPr>
              <a:lvl9pPr marL="3886200" indent="-228600" defTabSz="457200" eaLnBrk="0" fontAlgn="base" hangingPunct="0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pl-PL" altLang="pl-PL" sz="2000" dirty="0">
                <a:solidFill>
                  <a:srgbClr val="00CC99"/>
                </a:solidFill>
              </a:endParaRPr>
            </a:p>
          </p:txBody>
        </p:sp>
      </p:grpSp>
      <p:sp>
        <p:nvSpPr>
          <p:cNvPr id="13" name="ZoneTexte 5">
            <a:extLst>
              <a:ext uri="{FF2B5EF4-FFF2-40B4-BE49-F238E27FC236}">
                <a16:creationId xmlns:a16="http://schemas.microsoft.com/office/drawing/2014/main" id="{5577C03B-0024-B44B-B0D5-FA1C4FD78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79" y="5307923"/>
            <a:ext cx="4327525" cy="8691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1000" i="1" dirty="0">
                <a:solidFill>
                  <a:srgbClr val="000000"/>
                </a:solidFill>
              </a:rPr>
              <a:t> </a:t>
            </a:r>
            <a:r>
              <a:rPr lang="en-GB" sz="1200" b="1" dirty="0">
                <a:solidFill>
                  <a:schemeClr val="accent6"/>
                </a:solidFill>
              </a:rPr>
              <a:t>Beam cooling</a:t>
            </a:r>
            <a:r>
              <a:rPr lang="en-GB" sz="1200" b="1" dirty="0">
                <a:solidFill>
                  <a:srgbClr val="000000"/>
                </a:solidFill>
              </a:rPr>
              <a:t> </a:t>
            </a:r>
            <a:endParaRPr lang="en-GB" sz="1000" b="1" dirty="0">
              <a:solidFill>
                <a:srgbClr val="000000"/>
              </a:solidFill>
            </a:endParaRPr>
          </a:p>
          <a:p>
            <a:pPr algn="l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1000" i="1" dirty="0">
                <a:solidFill>
                  <a:srgbClr val="000000"/>
                </a:solidFill>
              </a:rPr>
              <a:t>The </a:t>
            </a:r>
            <a:r>
              <a:rPr lang="en-GB" sz="1000" b="1" i="1" dirty="0">
                <a:solidFill>
                  <a:srgbClr val="000000"/>
                </a:solidFill>
              </a:rPr>
              <a:t>laser wavelength band</a:t>
            </a:r>
            <a:r>
              <a:rPr lang="en-GB" sz="1000" i="1" dirty="0">
                <a:solidFill>
                  <a:srgbClr val="000000"/>
                </a:solidFill>
              </a:rPr>
              <a:t> is chosen such that only the </a:t>
            </a:r>
            <a:r>
              <a:rPr lang="en-GB" sz="1000" b="1" i="1" dirty="0">
                <a:solidFill>
                  <a:srgbClr val="000000"/>
                </a:solidFill>
              </a:rPr>
              <a:t>ions</a:t>
            </a:r>
            <a:r>
              <a:rPr lang="en-GB" sz="1000" i="1" dirty="0">
                <a:solidFill>
                  <a:srgbClr val="000000"/>
                </a:solidFill>
              </a:rPr>
              <a:t> moving in the </a:t>
            </a:r>
            <a:r>
              <a:rPr lang="en-GB" sz="1000" b="1" i="1" dirty="0">
                <a:solidFill>
                  <a:srgbClr val="000000"/>
                </a:solidFill>
              </a:rPr>
              <a:t>laser-pulse direction </a:t>
            </a:r>
            <a:r>
              <a:rPr lang="en-GB" sz="1000" i="1" dirty="0">
                <a:solidFill>
                  <a:srgbClr val="000000"/>
                </a:solidFill>
              </a:rPr>
              <a:t>(in the bunch-rest frame) can </a:t>
            </a:r>
            <a:r>
              <a:rPr lang="en-GB" sz="1000" b="1" i="1" dirty="0">
                <a:solidFill>
                  <a:srgbClr val="000000"/>
                </a:solidFill>
              </a:rPr>
              <a:t>resonantly</a:t>
            </a:r>
            <a:r>
              <a:rPr lang="en-GB" sz="1000" i="1" dirty="0">
                <a:solidFill>
                  <a:srgbClr val="000000"/>
                </a:solidFill>
              </a:rPr>
              <a:t> </a:t>
            </a:r>
            <a:r>
              <a:rPr lang="en-GB" sz="1000" b="1" i="1" dirty="0">
                <a:solidFill>
                  <a:srgbClr val="000000"/>
                </a:solidFill>
              </a:rPr>
              <a:t>absorb</a:t>
            </a:r>
            <a:r>
              <a:rPr lang="en-GB" sz="1000" i="1" dirty="0">
                <a:solidFill>
                  <a:srgbClr val="000000"/>
                </a:solidFill>
              </a:rPr>
              <a:t> photons.      </a:t>
            </a:r>
          </a:p>
        </p:txBody>
      </p:sp>
      <p:pic>
        <p:nvPicPr>
          <p:cNvPr id="37896" name="Picture 1" descr="Screen Shot 2017-04-22 at 13.54.13.png">
            <a:extLst>
              <a:ext uri="{FF2B5EF4-FFF2-40B4-BE49-F238E27FC236}">
                <a16:creationId xmlns:a16="http://schemas.microsoft.com/office/drawing/2014/main" id="{CCBE752C-2763-BE4B-B99B-55054442B7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/>
          <a:stretch/>
        </p:blipFill>
        <p:spPr bwMode="auto">
          <a:xfrm>
            <a:off x="1252150" y="1841135"/>
            <a:ext cx="3624653" cy="214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897" name="Straight Connector 15">
            <a:extLst>
              <a:ext uri="{FF2B5EF4-FFF2-40B4-BE49-F238E27FC236}">
                <a16:creationId xmlns:a16="http://schemas.microsoft.com/office/drawing/2014/main" id="{7ABAEB60-5319-8B4B-8D62-9B8194FD263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26125" y="3443532"/>
            <a:ext cx="635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898" name="Straight Connector 17">
            <a:extLst>
              <a:ext uri="{FF2B5EF4-FFF2-40B4-BE49-F238E27FC236}">
                <a16:creationId xmlns:a16="http://schemas.microsoft.com/office/drawing/2014/main" id="{A2D49DAD-B92C-1D4A-96B2-4620140F391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72000" y="3430800"/>
            <a:ext cx="6350" cy="2889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900" name="TextBox 14">
            <a:extLst>
              <a:ext uri="{FF2B5EF4-FFF2-40B4-BE49-F238E27FC236}">
                <a16:creationId xmlns:a16="http://schemas.microsoft.com/office/drawing/2014/main" id="{32740797-F44A-964F-B320-D41D3225F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097" y="2157168"/>
            <a:ext cx="1647207" cy="64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000" dirty="0">
                <a:solidFill>
                  <a:srgbClr val="FF0000"/>
                </a:solidFill>
                <a:latin typeface="+mn-lt"/>
              </a:rPr>
              <a:t>Two regimes:</a:t>
            </a: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pl-PL" sz="1000" b="1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GB" altLang="pl-PL" sz="1000" b="1" dirty="0">
                <a:solidFill>
                  <a:schemeClr val="tx1"/>
                </a:solidFill>
                <a:cs typeface="Arial" panose="020B0604020202020204" pitchFamily="34" charset="0"/>
              </a:rPr>
              <a:t> &gt; </a:t>
            </a:r>
            <a:r>
              <a:rPr lang="en-GB" altLang="pl-PL" sz="1000" b="1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GB" altLang="pl-PL" sz="1000" b="1" baseline="-25000" dirty="0">
                <a:solidFill>
                  <a:schemeClr val="tx1"/>
                </a:solidFill>
                <a:cs typeface="Arial" panose="020B0604020202020204" pitchFamily="34" charset="0"/>
              </a:rPr>
              <a:t>D </a:t>
            </a:r>
            <a:r>
              <a:rPr lang="en-GB" altLang="pl-PL" sz="1000" b="1" dirty="0">
                <a:solidFill>
                  <a:schemeClr val="tx1"/>
                </a:solidFill>
                <a:cs typeface="Arial" panose="020B0604020202020204" pitchFamily="34" charset="0"/>
              </a:rPr>
              <a:t>– photon source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en-GB" altLang="pl-PL" sz="1000" b="1" dirty="0">
                <a:solidFill>
                  <a:schemeClr val="accent6"/>
                </a:solidFill>
                <a:latin typeface="Symbol" pitchFamily="2" charset="2"/>
              </a:rPr>
              <a:t>g</a:t>
            </a:r>
            <a:r>
              <a:rPr lang="en-GB" altLang="pl-PL" sz="1000" b="1" dirty="0">
                <a:solidFill>
                  <a:schemeClr val="accent6"/>
                </a:solidFill>
                <a:cs typeface="Arial" panose="020B0604020202020204" pitchFamily="34" charset="0"/>
              </a:rPr>
              <a:t> &lt; </a:t>
            </a:r>
            <a:r>
              <a:rPr lang="en-GB" altLang="pl-PL" sz="1000" b="1" dirty="0">
                <a:solidFill>
                  <a:schemeClr val="accent6"/>
                </a:solidFill>
                <a:latin typeface="Symbol" pitchFamily="2" charset="2"/>
              </a:rPr>
              <a:t>G</a:t>
            </a:r>
            <a:r>
              <a:rPr lang="en-GB" altLang="pl-PL" sz="1000" b="1" baseline="-25000" dirty="0">
                <a:solidFill>
                  <a:schemeClr val="accent6"/>
                </a:solidFill>
                <a:cs typeface="Arial" panose="020B0604020202020204" pitchFamily="34" charset="0"/>
              </a:rPr>
              <a:t>D </a:t>
            </a:r>
            <a:r>
              <a:rPr lang="en-GB" altLang="pl-PL" sz="1000" dirty="0">
                <a:solidFill>
                  <a:schemeClr val="accent6"/>
                </a:solidFill>
                <a:cs typeface="Arial" panose="020B0604020202020204" pitchFamily="34" charset="0"/>
              </a:rPr>
              <a:t>– </a:t>
            </a:r>
            <a:r>
              <a:rPr lang="en-GB" altLang="pl-PL" sz="1000" b="1" dirty="0">
                <a:solidFill>
                  <a:schemeClr val="accent6"/>
                </a:solidFill>
                <a:cs typeface="Arial" panose="020B0604020202020204" pitchFamily="34" charset="0"/>
              </a:rPr>
              <a:t>laser cooling</a:t>
            </a:r>
          </a:p>
        </p:txBody>
      </p:sp>
      <p:pic>
        <p:nvPicPr>
          <p:cNvPr id="37901" name="Picture 1" descr="cooling_speed.png">
            <a:extLst>
              <a:ext uri="{FF2B5EF4-FFF2-40B4-BE49-F238E27FC236}">
                <a16:creationId xmlns:a16="http://schemas.microsoft.com/office/drawing/2014/main" id="{F3C1E51E-E737-2C48-8469-BC4FBD95D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056" y="3477395"/>
            <a:ext cx="3563782" cy="203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Rectangle 21">
            <a:extLst>
              <a:ext uri="{FF2B5EF4-FFF2-40B4-BE49-F238E27FC236}">
                <a16:creationId xmlns:a16="http://schemas.microsoft.com/office/drawing/2014/main" id="{A2C1D4CA-7AF9-4C47-B238-F9B3D1D1F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3894" y="5476301"/>
            <a:ext cx="3472156" cy="452753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000" dirty="0">
                <a:solidFill>
                  <a:schemeClr val="tx1"/>
                </a:solidFill>
              </a:rPr>
              <a:t>Simulation of laser cooling of the </a:t>
            </a:r>
            <a:r>
              <a:rPr lang="en-GB" altLang="pl-PL" sz="1000">
                <a:solidFill>
                  <a:schemeClr val="tx1"/>
                </a:solidFill>
              </a:rPr>
              <a:t>lithium-like Ca</a:t>
            </a:r>
            <a:r>
              <a:rPr lang="en-GB" altLang="pl-PL" sz="1000" baseline="30000">
                <a:solidFill>
                  <a:schemeClr val="tx1"/>
                </a:solidFill>
              </a:rPr>
              <a:t>17+</a:t>
            </a:r>
            <a:r>
              <a:rPr lang="en-GB" altLang="pl-PL" sz="1000">
                <a:solidFill>
                  <a:schemeClr val="tx1"/>
                </a:solidFill>
              </a:rPr>
              <a:t> </a:t>
            </a:r>
            <a:r>
              <a:rPr lang="en-GB" altLang="pl-PL" sz="1000" dirty="0">
                <a:solidFill>
                  <a:schemeClr val="tx1"/>
                </a:solidFill>
              </a:rPr>
              <a:t>bunches in the SPS: </a:t>
            </a:r>
            <a:r>
              <a:rPr lang="en-GB" altLang="pl-PL" sz="1000" b="1" dirty="0">
                <a:solidFill>
                  <a:srgbClr val="2D2DB9"/>
                </a:solidFill>
              </a:rPr>
              <a:t>transverse emittance evolution.</a:t>
            </a:r>
          </a:p>
        </p:txBody>
      </p:sp>
      <p:sp>
        <p:nvSpPr>
          <p:cNvPr id="37903" name="Rectangle 5">
            <a:extLst>
              <a:ext uri="{FF2B5EF4-FFF2-40B4-BE49-F238E27FC236}">
                <a16:creationId xmlns:a16="http://schemas.microsoft.com/office/drawing/2014/main" id="{C58E3355-7707-0348-9E36-92614FC88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769" y="4178627"/>
            <a:ext cx="652462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600" dirty="0">
                <a:solidFill>
                  <a:schemeClr val="tx1"/>
                </a:solidFill>
              </a:rPr>
              <a:t>A. </a:t>
            </a:r>
            <a:r>
              <a:rPr lang="en-GB" altLang="pl-PL" sz="600" dirty="0" err="1">
                <a:solidFill>
                  <a:schemeClr val="tx1"/>
                </a:solidFill>
              </a:rPr>
              <a:t>Petrenko</a:t>
            </a:r>
            <a:r>
              <a:rPr lang="en-GB" altLang="pl-PL" sz="6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7904" name="Rectangle 5">
            <a:extLst>
              <a:ext uri="{FF2B5EF4-FFF2-40B4-BE49-F238E27FC236}">
                <a16:creationId xmlns:a16="http://schemas.microsoft.com/office/drawing/2014/main" id="{3843E382-2C5E-8E4F-871E-CF931B520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6" y="4179529"/>
            <a:ext cx="6508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600" dirty="0">
                <a:solidFill>
                  <a:schemeClr val="tx1"/>
                </a:solidFill>
              </a:rPr>
              <a:t>A. </a:t>
            </a:r>
            <a:r>
              <a:rPr lang="en-GB" altLang="pl-PL" sz="600" dirty="0" err="1">
                <a:solidFill>
                  <a:schemeClr val="tx1"/>
                </a:solidFill>
              </a:rPr>
              <a:t>Petrenko</a:t>
            </a:r>
            <a:r>
              <a:rPr lang="en-GB" altLang="pl-PL" sz="6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389162" y="3718808"/>
            <a:ext cx="647700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GB" sz="1200" dirty="0">
                <a:solidFill>
                  <a:srgbClr val="C16B0F"/>
                </a:solidFill>
              </a:rPr>
              <a:t>Bunch </a:t>
            </a:r>
          </a:p>
          <a:p>
            <a:pPr algn="l"/>
            <a:r>
              <a:rPr lang="en-GB" sz="600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C6A8D78E-D15A-C049-89D5-596F4627B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686" y="3790643"/>
            <a:ext cx="3589116" cy="2290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buNone/>
              <a:defRPr/>
            </a:pPr>
            <a:r>
              <a:rPr lang="en-GB" altLang="pl-PL" sz="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                                 Ion momentum profile, </a:t>
            </a:r>
            <a:r>
              <a:rPr lang="en-GB" altLang="pl-PL" sz="800" dirty="0">
                <a:solidFill>
                  <a:schemeClr val="tx1"/>
                </a:solidFill>
                <a:latin typeface="Symbol" pitchFamily="2" charset="2"/>
                <a:cs typeface="Arial" panose="020B0604020202020204" pitchFamily="34" charset="0"/>
              </a:rPr>
              <a:t>D</a:t>
            </a:r>
            <a:r>
              <a:rPr lang="en-GB" altLang="pl-PL" sz="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p/p  (</a:t>
            </a:r>
            <a:r>
              <a:rPr lang="en-GB" altLang="pl-PL" sz="800" dirty="0">
                <a:solidFill>
                  <a:schemeClr val="tx1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GB" altLang="pl-PL" sz="800" baseline="-25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</a:t>
            </a:r>
            <a:r>
              <a:rPr lang="en-GB" altLang="pl-PL" sz="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~ 10</a:t>
            </a:r>
            <a:r>
              <a:rPr lang="en-GB" altLang="pl-PL" sz="800" baseline="30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-4</a:t>
            </a:r>
            <a:r>
              <a:rPr lang="en-GB" altLang="pl-PL" sz="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at the LHC)</a:t>
            </a:r>
            <a:endParaRPr lang="en-GB" sz="800" baseline="300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F43E7C56-12CB-1149-99FE-D0ADE2B3F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977" y="3300692"/>
            <a:ext cx="1559826" cy="2292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buNone/>
              <a:defRPr/>
            </a:pPr>
            <a:r>
              <a:rPr lang="en-GB" altLang="pl-PL" sz="800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ions absorbing laser photons</a:t>
            </a:r>
            <a:endParaRPr lang="en-GB" sz="800" baseline="30000" dirty="0">
              <a:solidFill>
                <a:schemeClr val="accent6"/>
              </a:solidFill>
              <a:latin typeface="+mn-lt"/>
              <a:cs typeface="Arial" charset="0"/>
            </a:endParaRPr>
          </a:p>
        </p:txBody>
      </p:sp>
      <p:cxnSp>
        <p:nvCxnSpPr>
          <p:cNvPr id="25" name="Straight Connector 18">
            <a:extLst>
              <a:ext uri="{FF2B5EF4-FFF2-40B4-BE49-F238E27FC236}">
                <a16:creationId xmlns:a16="http://schemas.microsoft.com/office/drawing/2014/main" id="{870ECC5C-6B25-9D44-B249-9829E08FFC0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26357" y="3415339"/>
            <a:ext cx="277919" cy="0"/>
          </a:xfrm>
          <a:prstGeom prst="line">
            <a:avLst/>
          </a:prstGeom>
          <a:noFill/>
          <a:ln w="12700">
            <a:solidFill>
              <a:srgbClr val="2D2DB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14">
            <a:extLst>
              <a:ext uri="{FF2B5EF4-FFF2-40B4-BE49-F238E27FC236}">
                <a16:creationId xmlns:a16="http://schemas.microsoft.com/office/drawing/2014/main" id="{38FD6EB3-F3B2-3941-AAE3-D48925CB5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096" y="1860448"/>
            <a:ext cx="1679232" cy="263149"/>
          </a:xfrm>
          <a:prstGeom prst="rect">
            <a:avLst/>
          </a:prstGeom>
          <a:solidFill>
            <a:srgbClr val="F4D4A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000" b="1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GB" altLang="pl-PL" sz="1000" b="1" dirty="0">
                <a:solidFill>
                  <a:schemeClr val="tx1"/>
                </a:solidFill>
                <a:latin typeface="Symbol" pitchFamily="2" charset="2"/>
                <a:cs typeface="Arial" panose="020B0604020202020204" pitchFamily="34" charset="0"/>
              </a:rPr>
              <a:t> = Dl/l </a:t>
            </a:r>
            <a:r>
              <a:rPr lang="en-GB" altLang="pl-PL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(laser bandwidth)</a:t>
            </a:r>
          </a:p>
        </p:txBody>
      </p:sp>
      <p:cxnSp>
        <p:nvCxnSpPr>
          <p:cNvPr id="32" name="Straight Connector 17">
            <a:extLst>
              <a:ext uri="{FF2B5EF4-FFF2-40B4-BE49-F238E27FC236}">
                <a16:creationId xmlns:a16="http://schemas.microsoft.com/office/drawing/2014/main" id="{0B86E480-A608-4D4F-A43E-AAFF6A9BE0E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535351" y="3443532"/>
            <a:ext cx="6350" cy="288925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A348558-8748-0645-82FD-FB2A412B9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9280" y="3326626"/>
            <a:ext cx="2433657" cy="188439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29" name="TextBox 38">
            <a:extLst>
              <a:ext uri="{FF2B5EF4-FFF2-40B4-BE49-F238E27FC236}">
                <a16:creationId xmlns:a16="http://schemas.microsoft.com/office/drawing/2014/main" id="{6EA64D82-B123-5C4D-A9A2-08CE53CC1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049" y="3613820"/>
            <a:ext cx="1575661" cy="6836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pl-PL" sz="800" dirty="0">
                <a:solidFill>
                  <a:schemeClr val="tx1"/>
                </a:solidFill>
                <a:latin typeface="Symbol" pitchFamily="2" charset="2"/>
              </a:rPr>
              <a:t>s</a:t>
            </a:r>
            <a:r>
              <a:rPr lang="en-GB" altLang="pl-PL" sz="800" baseline="-25000" dirty="0">
                <a:solidFill>
                  <a:schemeClr val="tx1"/>
                </a:solidFill>
              </a:rPr>
              <a:t>x</a:t>
            </a:r>
            <a:r>
              <a:rPr lang="en-GB" altLang="pl-PL" sz="800" dirty="0">
                <a:solidFill>
                  <a:schemeClr val="tx1"/>
                </a:solidFill>
              </a:rPr>
              <a:t> = 0.8 mm</a:t>
            </a:r>
            <a:r>
              <a:rPr lang="en-GB" altLang="pl-PL" sz="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GB" altLang="pl-PL" sz="800" dirty="0">
                <a:solidFill>
                  <a:schemeClr val="tx1"/>
                </a:solidFill>
                <a:latin typeface="Symbol" pitchFamily="2" charset="2"/>
              </a:rPr>
              <a:t>s</a:t>
            </a:r>
            <a:r>
              <a:rPr lang="en-GB" altLang="pl-PL" sz="800" baseline="-25000" dirty="0">
                <a:solidFill>
                  <a:schemeClr val="tx1"/>
                </a:solidFill>
                <a:latin typeface="+mn-lt"/>
              </a:rPr>
              <a:t>y</a:t>
            </a:r>
            <a:r>
              <a:rPr lang="en-GB" altLang="pl-PL" sz="800" dirty="0">
                <a:solidFill>
                  <a:schemeClr val="tx1"/>
                </a:solidFill>
              </a:rPr>
              <a:t> = 0.57 mm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pl-PL" sz="800" dirty="0">
                <a:solidFill>
                  <a:schemeClr val="tx1"/>
                </a:solidFill>
                <a:latin typeface="Symbol" pitchFamily="2" charset="2"/>
              </a:rPr>
              <a:t>s</a:t>
            </a:r>
            <a:r>
              <a:rPr lang="en-GB" altLang="pl-PL" sz="800" baseline="-25000" dirty="0">
                <a:solidFill>
                  <a:schemeClr val="tx1"/>
                </a:solidFill>
                <a:latin typeface="+mn-lt"/>
              </a:rPr>
              <a:t>z</a:t>
            </a:r>
            <a:r>
              <a:rPr lang="en-GB" altLang="pl-PL" sz="800" dirty="0">
                <a:solidFill>
                  <a:schemeClr val="tx1"/>
                </a:solidFill>
              </a:rPr>
              <a:t> = 10 cm, </a:t>
            </a:r>
            <a:r>
              <a:rPr lang="en-GB" altLang="pl-PL" sz="80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GB" altLang="pl-PL" sz="800" baseline="-25000" dirty="0">
                <a:solidFill>
                  <a:schemeClr val="tx1"/>
                </a:solidFill>
                <a:latin typeface="+mn-lt"/>
              </a:rPr>
              <a:t>pulse</a:t>
            </a:r>
            <a:r>
              <a:rPr lang="en-GB" altLang="pl-PL" sz="800" dirty="0">
                <a:solidFill>
                  <a:schemeClr val="tx1"/>
                </a:solidFill>
                <a:latin typeface="+mn-lt"/>
              </a:rPr>
              <a:t> = 2 ps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pl-PL" sz="800" dirty="0">
                <a:solidFill>
                  <a:schemeClr val="tx1"/>
                </a:solidFill>
                <a:latin typeface="Symbol" pitchFamily="2" charset="2"/>
              </a:rPr>
              <a:t>Q</a:t>
            </a:r>
            <a:r>
              <a:rPr lang="en-GB" altLang="pl-PL" sz="800" baseline="-25000" dirty="0">
                <a:solidFill>
                  <a:schemeClr val="tx1"/>
                </a:solidFill>
                <a:latin typeface="+mn-lt"/>
              </a:rPr>
              <a:t>coll </a:t>
            </a:r>
            <a:r>
              <a:rPr lang="en-GB" altLang="pl-PL" sz="800" dirty="0">
                <a:solidFill>
                  <a:schemeClr val="tx1"/>
                </a:solidFill>
                <a:latin typeface="+mn-lt"/>
              </a:rPr>
              <a:t>= 1.3 deg, Dx = 2.44  m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pl-PL" sz="800" dirty="0">
                <a:solidFill>
                  <a:srgbClr val="FF0000"/>
                </a:solidFill>
                <a:latin typeface="+mn-lt"/>
              </a:rPr>
              <a:t>W = 2 </a:t>
            </a:r>
            <a:r>
              <a:rPr lang="en-GB" altLang="pl-PL" sz="800" dirty="0" err="1">
                <a:solidFill>
                  <a:srgbClr val="FF0000"/>
                </a:solidFill>
                <a:latin typeface="+mn-lt"/>
              </a:rPr>
              <a:t>mJ</a:t>
            </a:r>
            <a:r>
              <a:rPr lang="en-GB" altLang="pl-PL" sz="800" dirty="0">
                <a:solidFill>
                  <a:srgbClr val="FF0000"/>
                </a:solidFill>
                <a:latin typeface="+mn-lt"/>
              </a:rPr>
              <a:t> Ti:Sa laser pulses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ABA6F9-F22F-2F4C-AC53-ACE60BFF52FE}"/>
              </a:ext>
            </a:extLst>
          </p:cNvPr>
          <p:cNvSpPr txBox="1"/>
          <p:nvPr/>
        </p:nvSpPr>
        <p:spPr>
          <a:xfrm>
            <a:off x="535749" y="4272399"/>
            <a:ext cx="885179" cy="380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4.0 scatterings</a:t>
            </a:r>
          </a:p>
          <a:p>
            <a:r>
              <a:rPr lang="en-US" sz="800" dirty="0">
                <a:solidFill>
                  <a:schemeClr val="tx1"/>
                </a:solidFill>
              </a:rPr>
              <a:t>per ion per turn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2C8037-E12C-FE47-93B1-EED6A9190CF9}"/>
              </a:ext>
            </a:extLst>
          </p:cNvPr>
          <p:cNvSpPr txBox="1">
            <a:spLocks/>
          </p:cNvSpPr>
          <p:nvPr/>
        </p:nvSpPr>
        <p:spPr bwMode="auto">
          <a:xfrm>
            <a:off x="451136" y="476566"/>
            <a:ext cx="8140542" cy="1181756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3200" u="sng" dirty="0">
                <a:solidFill>
                  <a:schemeClr val="accent6"/>
                </a:solidFill>
                <a:cs typeface="msgothic" charset="0"/>
              </a:rPr>
              <a:t>Polarised beams in GF – example: </a:t>
            </a:r>
          </a:p>
          <a:p>
            <a:pPr algn="ctr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2400" dirty="0">
                <a:solidFill>
                  <a:schemeClr val="tx1"/>
                </a:solidFill>
                <a:cs typeface="msgothic" charset="0"/>
              </a:rPr>
              <a:t>He-like Calcium beam,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Er:glass laser (1522 nm) </a:t>
            </a:r>
            <a:r>
              <a:rPr lang="en-GB" sz="2400" dirty="0">
                <a:solidFill>
                  <a:srgbClr val="FF0000"/>
                </a:solidFill>
                <a:cs typeface="msgothic" charset="0"/>
              </a:rPr>
              <a:t>    </a:t>
            </a:r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DC37CC1C-BC5D-B741-A3C4-1CF79F913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35" y="2461291"/>
            <a:ext cx="2371577" cy="25455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10E825F-DD9A-6F4E-B851-66B0AEA51A5E}"/>
              </a:ext>
            </a:extLst>
          </p:cNvPr>
          <p:cNvGrpSpPr/>
          <p:nvPr/>
        </p:nvGrpSpPr>
        <p:grpSpPr>
          <a:xfrm>
            <a:off x="1237670" y="2680208"/>
            <a:ext cx="1054486" cy="748795"/>
            <a:chOff x="1239117" y="1822955"/>
            <a:chExt cx="1054486" cy="748795"/>
          </a:xfrm>
        </p:grpSpPr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CE609E51-0A3A-7E4B-A687-A38D6DC0CF95}"/>
                </a:ext>
              </a:extLst>
            </p:cNvPr>
            <p:cNvSpPr/>
            <p:nvPr/>
          </p:nvSpPr>
          <p:spPr>
            <a:xfrm>
              <a:off x="1239117" y="2387980"/>
              <a:ext cx="62345" cy="183770"/>
            </a:xfrm>
            <a:prstGeom prst="up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500"/>
            </a:p>
          </p:txBody>
        </p:sp>
        <p:sp>
          <p:nvSpPr>
            <p:cNvPr id="12" name="Up Arrow 11">
              <a:extLst>
                <a:ext uri="{FF2B5EF4-FFF2-40B4-BE49-F238E27FC236}">
                  <a16:creationId xmlns:a16="http://schemas.microsoft.com/office/drawing/2014/main" id="{6FF313A7-0A20-B745-9FAB-E98BDA78CB35}"/>
                </a:ext>
              </a:extLst>
            </p:cNvPr>
            <p:cNvSpPr/>
            <p:nvPr/>
          </p:nvSpPr>
          <p:spPr>
            <a:xfrm rot="10800000">
              <a:off x="1607199" y="2387980"/>
              <a:ext cx="62345" cy="183770"/>
            </a:xfrm>
            <a:prstGeom prst="up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500"/>
            </a:p>
          </p:txBody>
        </p:sp>
        <p:sp>
          <p:nvSpPr>
            <p:cNvPr id="13" name="Up Arrow 12">
              <a:extLst>
                <a:ext uri="{FF2B5EF4-FFF2-40B4-BE49-F238E27FC236}">
                  <a16:creationId xmlns:a16="http://schemas.microsoft.com/office/drawing/2014/main" id="{B4AF2CB7-5A2A-4E45-BF2F-2317668EE9C1}"/>
                </a:ext>
              </a:extLst>
            </p:cNvPr>
            <p:cNvSpPr/>
            <p:nvPr/>
          </p:nvSpPr>
          <p:spPr>
            <a:xfrm rot="10800000">
              <a:off x="1975571" y="1822955"/>
              <a:ext cx="62779" cy="182057"/>
            </a:xfrm>
            <a:prstGeom prst="up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500"/>
            </a:p>
          </p:txBody>
        </p:sp>
        <p:sp>
          <p:nvSpPr>
            <p:cNvPr id="14" name="Up Arrow 13">
              <a:extLst>
                <a:ext uri="{FF2B5EF4-FFF2-40B4-BE49-F238E27FC236}">
                  <a16:creationId xmlns:a16="http://schemas.microsoft.com/office/drawing/2014/main" id="{5F84C111-BEB6-7F48-8ED9-3EFC47B511CD}"/>
                </a:ext>
              </a:extLst>
            </p:cNvPr>
            <p:cNvSpPr/>
            <p:nvPr/>
          </p:nvSpPr>
          <p:spPr>
            <a:xfrm rot="10800000">
              <a:off x="2230824" y="2389693"/>
              <a:ext cx="62779" cy="182057"/>
            </a:xfrm>
            <a:prstGeom prst="up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500"/>
            </a:p>
          </p:txBody>
        </p:sp>
      </p:grp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816D4706-D1AF-FC40-ACF9-23428C05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123" y="2284529"/>
            <a:ext cx="2652714" cy="30370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EA58A1-535B-1546-838C-C1333FA3F384}"/>
              </a:ext>
            </a:extLst>
          </p:cNvPr>
          <p:cNvGrpSpPr/>
          <p:nvPr/>
        </p:nvGrpSpPr>
        <p:grpSpPr>
          <a:xfrm>
            <a:off x="2914082" y="2209285"/>
            <a:ext cx="3107040" cy="3037087"/>
            <a:chOff x="2849777" y="1574122"/>
            <a:chExt cx="3107040" cy="2439434"/>
          </a:xfrm>
        </p:grpSpPr>
        <p:pic>
          <p:nvPicPr>
            <p:cNvPr id="17" name="Picture 16" descr="Chart, line chart&#10;&#10;Description automatically generated">
              <a:extLst>
                <a:ext uri="{FF2B5EF4-FFF2-40B4-BE49-F238E27FC236}">
                  <a16:creationId xmlns:a16="http://schemas.microsoft.com/office/drawing/2014/main" id="{F888A023-255D-6C4E-A1A2-3CD49C35A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9777" y="1574122"/>
              <a:ext cx="3107040" cy="2439434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7C16180-7DA9-2F43-9D87-EB0EA67D3654}"/>
                </a:ext>
              </a:extLst>
            </p:cNvPr>
            <p:cNvCxnSpPr/>
            <p:nvPr/>
          </p:nvCxnSpPr>
          <p:spPr>
            <a:xfrm>
              <a:off x="3503197" y="1794197"/>
              <a:ext cx="0" cy="199928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21B9BE1-1562-FE40-B6FE-1BF309AAC5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9671" y="2401733"/>
              <a:ext cx="3235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CA83FF-A795-6746-A208-7FFE6DABD609}"/>
                </a:ext>
              </a:extLst>
            </p:cNvPr>
            <p:cNvSpPr txBox="1"/>
            <p:nvPr/>
          </p:nvSpPr>
          <p:spPr>
            <a:xfrm>
              <a:off x="3179671" y="1744233"/>
              <a:ext cx="1503461" cy="37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x-none" sz="1050">
                  <a:solidFill>
                    <a:schemeClr val="accent1">
                      <a:lumMod val="50000"/>
                    </a:schemeClr>
                  </a:solidFill>
                </a:rPr>
                <a:t>adial collimation:</a:t>
              </a:r>
            </a:p>
            <a:p>
              <a:r>
                <a:rPr lang="en-GB" sz="1050" dirty="0">
                  <a:solidFill>
                    <a:schemeClr val="accent1">
                      <a:lumMod val="50000"/>
                    </a:schemeClr>
                  </a:solidFill>
                </a:rPr>
                <a:t>R </a:t>
              </a:r>
              <a:r>
                <a:rPr lang="x-none" sz="1050">
                  <a:solidFill>
                    <a:schemeClr val="accent1">
                      <a:lumMod val="50000"/>
                    </a:schemeClr>
                  </a:solidFill>
                </a:rPr>
                <a:t>&lt;</a:t>
              </a:r>
              <a:r>
                <a:rPr lang="pl-PL" sz="105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x-none" sz="1050">
                  <a:solidFill>
                    <a:schemeClr val="accent1">
                      <a:lumMod val="50000"/>
                    </a:schemeClr>
                  </a:solidFill>
                </a:rPr>
                <a:t>5 mm</a:t>
              </a:r>
              <a:r>
                <a:rPr lang="pl-PL" sz="105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x-none" sz="1050">
                  <a:solidFill>
                    <a:schemeClr val="accent1">
                      <a:lumMod val="50000"/>
                    </a:schemeClr>
                  </a:solidFill>
                </a:rPr>
                <a:t>@</a:t>
              </a:r>
              <a:r>
                <a:rPr lang="pl-PL" sz="105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x-none" sz="1050">
                  <a:solidFill>
                    <a:schemeClr val="accent1">
                      <a:lumMod val="50000"/>
                    </a:schemeClr>
                  </a:solidFill>
                </a:rPr>
                <a:t>z</a:t>
              </a:r>
              <a:r>
                <a:rPr lang="pl-PL" sz="105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x-none" sz="105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r>
                <a:rPr lang="pl-PL" sz="105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x-none" sz="1050">
                  <a:solidFill>
                    <a:schemeClr val="accent1">
                      <a:lumMod val="50000"/>
                    </a:schemeClr>
                  </a:solidFill>
                </a:rPr>
                <a:t>50 m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FCC2D89-DB5C-C949-8D58-3C342B1DA98B}"/>
              </a:ext>
            </a:extLst>
          </p:cNvPr>
          <p:cNvSpPr txBox="1"/>
          <p:nvPr/>
        </p:nvSpPr>
        <p:spPr>
          <a:xfrm>
            <a:off x="470163" y="1845295"/>
            <a:ext cx="2271176" cy="52488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chemeClr val="tx1"/>
                </a:solidFill>
              </a:rPr>
              <a:t>A trick: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>
                <a:solidFill>
                  <a:schemeClr val="accent6"/>
                </a:solidFill>
              </a:rPr>
              <a:t>1s</a:t>
            </a:r>
            <a:r>
              <a:rPr lang="en-GB" sz="1200" baseline="30000" dirty="0">
                <a:solidFill>
                  <a:schemeClr val="accent6"/>
                </a:solidFill>
              </a:rPr>
              <a:t>2</a:t>
            </a:r>
            <a:r>
              <a:rPr lang="en-GB" sz="1200" baseline="30000" dirty="0">
                <a:solidFill>
                  <a:srgbClr val="FF0000"/>
                </a:solidFill>
              </a:rPr>
              <a:t> 1</a:t>
            </a:r>
            <a:r>
              <a:rPr lang="en-GB" sz="1200" dirty="0">
                <a:solidFill>
                  <a:srgbClr val="FF0000"/>
                </a:solidFill>
              </a:rPr>
              <a:t>S</a:t>
            </a:r>
            <a:r>
              <a:rPr lang="en-GB" sz="1200" baseline="-25000" dirty="0">
                <a:solidFill>
                  <a:srgbClr val="FF0000"/>
                </a:solidFill>
              </a:rPr>
              <a:t>0 </a:t>
            </a:r>
            <a:r>
              <a:rPr lang="en-GB" sz="1200" dirty="0">
                <a:solidFill>
                  <a:schemeClr val="accent6"/>
                </a:solidFill>
                <a:sym typeface="Wingdings" charset="0"/>
              </a:rPr>
              <a:t></a:t>
            </a:r>
            <a:r>
              <a:rPr lang="en-GB" sz="1200" dirty="0">
                <a:solidFill>
                  <a:schemeClr val="accent6"/>
                </a:solidFill>
              </a:rPr>
              <a:t> 1s</a:t>
            </a:r>
            <a:r>
              <a:rPr lang="en-GB" sz="1200" baseline="30000" dirty="0">
                <a:solidFill>
                  <a:schemeClr val="accent6"/>
                </a:solidFill>
              </a:rPr>
              <a:t>1</a:t>
            </a:r>
            <a:r>
              <a:rPr lang="en-GB" sz="1200" dirty="0">
                <a:solidFill>
                  <a:schemeClr val="accent6"/>
                </a:solidFill>
              </a:rPr>
              <a:t>2p</a:t>
            </a:r>
            <a:r>
              <a:rPr lang="en-GB" sz="1200" baseline="30000" dirty="0">
                <a:solidFill>
                  <a:schemeClr val="accent6"/>
                </a:solidFill>
              </a:rPr>
              <a:t>1 </a:t>
            </a:r>
            <a:r>
              <a:rPr lang="en-GB" sz="1200" baseline="30000" dirty="0">
                <a:solidFill>
                  <a:srgbClr val="FF0000"/>
                </a:solidFill>
              </a:rPr>
              <a:t>1</a:t>
            </a:r>
            <a:r>
              <a:rPr lang="en-GB" sz="1200" dirty="0">
                <a:solidFill>
                  <a:srgbClr val="FF0000"/>
                </a:solidFill>
              </a:rPr>
              <a:t>P</a:t>
            </a:r>
            <a:r>
              <a:rPr lang="en-GB" sz="1200" baseline="-25000" dirty="0">
                <a:solidFill>
                  <a:srgbClr val="FF0000"/>
                </a:solidFill>
              </a:rPr>
              <a:t>1 </a:t>
            </a:r>
            <a:r>
              <a:rPr lang="en-GB" sz="1200" dirty="0">
                <a:solidFill>
                  <a:schemeClr val="accent6"/>
                </a:solidFill>
              </a:rPr>
              <a:t>transition in He-like atoms</a:t>
            </a:r>
            <a:r>
              <a:rPr lang="en-GB" sz="1200" dirty="0">
                <a:solidFill>
                  <a:schemeClr val="accent6"/>
                </a:solidFill>
                <a:cs typeface="msgothic" charset="0"/>
              </a:rPr>
              <a:t> </a:t>
            </a:r>
            <a:endParaRPr lang="en-GB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C2A6D1-015B-7D47-B6F2-F53CB9E34733}"/>
              </a:ext>
            </a:extLst>
          </p:cNvPr>
          <p:cNvSpPr txBox="1"/>
          <p:nvPr/>
        </p:nvSpPr>
        <p:spPr>
          <a:xfrm>
            <a:off x="2960372" y="5458160"/>
            <a:ext cx="5811656" cy="596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x-none" sz="1400">
                <a:solidFill>
                  <a:schemeClr val="tx1"/>
                </a:solidFill>
              </a:rPr>
              <a:t>For more details see presentations at Gamma Factory worksho</a:t>
            </a:r>
            <a:r>
              <a:rPr lang="pl-PL" sz="1400" dirty="0">
                <a:solidFill>
                  <a:schemeClr val="tx1"/>
                </a:solidFill>
              </a:rPr>
              <a:t>p:</a:t>
            </a:r>
            <a:r>
              <a:rPr lang="x-none" sz="140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0070C0"/>
                </a:solidFill>
              </a:rPr>
              <a:t>https://indico.cern.ch/event/1076086/</a:t>
            </a:r>
            <a:r>
              <a:rPr lang="x-none" sz="120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B4B028B-4EDA-C76A-7260-4404B7701B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5F62D15-CCFA-C74E-B954-688A18A12FC2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021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u numéro de diapositive 2">
            <a:extLst>
              <a:ext uri="{FF2B5EF4-FFF2-40B4-BE49-F238E27FC236}">
                <a16:creationId xmlns:a16="http://schemas.microsoft.com/office/drawing/2014/main" id="{5BACCB44-8433-4145-A4C0-228267980A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DA555B7A-0F7D-3146-942F-82A84E06E4F8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13</a:t>
            </a:fld>
            <a:endParaRPr lang="en-GB" altLang="pl-PL" sz="1400">
              <a:cs typeface="Arial" panose="020B0604020202020204" pitchFamily="34" charset="0"/>
            </a:endParaRPr>
          </a:p>
        </p:txBody>
      </p:sp>
      <p:sp>
        <p:nvSpPr>
          <p:cNvPr id="26626" name="Titre 1">
            <a:extLst>
              <a:ext uri="{FF2B5EF4-FFF2-40B4-BE49-F238E27FC236}">
                <a16:creationId xmlns:a16="http://schemas.microsoft.com/office/drawing/2014/main" id="{8D073D0D-2EF9-FF4B-9E33-9E36CDD819DA}"/>
              </a:ext>
            </a:extLst>
          </p:cNvPr>
          <p:cNvSpPr txBox="1">
            <a:spLocks/>
          </p:cNvSpPr>
          <p:nvPr/>
        </p:nvSpPr>
        <p:spPr bwMode="auto">
          <a:xfrm>
            <a:off x="465137" y="197982"/>
            <a:ext cx="8223463" cy="60007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lIns="90000" tIns="46800" rIns="90000" bIns="46800" anchor="ctr"/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GB" altLang="pl-PL" sz="2800" b="1" dirty="0">
                <a:solidFill>
                  <a:srgbClr val="0D0D0D"/>
                </a:solidFill>
              </a:rPr>
              <a:t>Tertiary</a:t>
            </a:r>
            <a:r>
              <a:rPr lang="en-GB" altLang="pl-PL" sz="2800" dirty="0">
                <a:solidFill>
                  <a:srgbClr val="0D0D0D"/>
                </a:solidFill>
              </a:rPr>
              <a:t> beams’ sources – </a:t>
            </a:r>
            <a:r>
              <a:rPr lang="en-GB" altLang="pl-PL" sz="2800" dirty="0">
                <a:solidFill>
                  <a:schemeClr val="accent6"/>
                </a:solidFill>
              </a:rPr>
              <a:t>intensity/quality targets </a:t>
            </a: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9E7F7FEE-4610-3A40-8394-A6C5C9CB4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" y="916009"/>
            <a:ext cx="8223463" cy="5329216"/>
          </a:xfrm>
          <a:prstGeom prst="rect">
            <a:avLst/>
          </a:prstGeom>
          <a:solidFill>
            <a:srgbClr val="D2D2F4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lang="en-GB" altLang="pl-PL" sz="1200" i="1" dirty="0">
              <a:solidFill>
                <a:srgbClr val="000090"/>
              </a:solidFill>
            </a:endParaRPr>
          </a:p>
          <a:p>
            <a:pPr marL="285750" indent="-285750" algn="l" eaLnBrk="1" hangingPunct="1">
              <a:buFont typeface="Wingdings" pitchFamily="2" charset="2"/>
              <a:buChar char="Ø"/>
              <a:defRPr/>
            </a:pPr>
            <a:r>
              <a:rPr lang="en-GB" altLang="pl-PL" sz="1400" b="1" u="sng" dirty="0">
                <a:solidFill>
                  <a:srgbClr val="2D2DB9"/>
                </a:solidFill>
              </a:rPr>
              <a:t>Polarised positrons </a:t>
            </a:r>
            <a:r>
              <a:rPr lang="en-GB" altLang="pl-PL" sz="1400" dirty="0">
                <a:solidFill>
                  <a:srgbClr val="000000"/>
                </a:solidFill>
              </a:rPr>
              <a:t>– potential gain of up to </a:t>
            </a:r>
            <a:r>
              <a:rPr lang="en-GB" altLang="pl-PL" sz="1400" dirty="0">
                <a:solidFill>
                  <a:srgbClr val="FF0000"/>
                </a:solidFill>
              </a:rPr>
              <a:t>a factor of 10</a:t>
            </a:r>
            <a:r>
              <a:rPr lang="en-GB" altLang="pl-PL" sz="1400" baseline="30000" dirty="0">
                <a:solidFill>
                  <a:srgbClr val="FF0000"/>
                </a:solidFill>
              </a:rPr>
              <a:t>4</a:t>
            </a:r>
            <a:r>
              <a:rPr lang="en-GB" altLang="pl-PL" sz="1400" dirty="0">
                <a:solidFill>
                  <a:srgbClr val="FF0000"/>
                </a:solidFill>
              </a:rPr>
              <a:t> </a:t>
            </a:r>
            <a:r>
              <a:rPr lang="en-GB" altLang="pl-PL" sz="1400" dirty="0">
                <a:solidFill>
                  <a:srgbClr val="000000"/>
                </a:solidFill>
              </a:rPr>
              <a:t>in intensity </a:t>
            </a:r>
            <a:r>
              <a:rPr lang="en-GB" altLang="pl-PL" sz="1400" dirty="0" err="1">
                <a:solidFill>
                  <a:srgbClr val="000000"/>
                </a:solidFill>
              </a:rPr>
              <a:t>w.r.t.</a:t>
            </a:r>
            <a:r>
              <a:rPr lang="en-GB" altLang="pl-PL" sz="1400" dirty="0">
                <a:solidFill>
                  <a:srgbClr val="000000"/>
                </a:solidFill>
              </a:rPr>
              <a:t> the KEK positron source, satisfying both the LEMMA </a:t>
            </a:r>
            <a:r>
              <a:rPr lang="en-GB" altLang="pl-PL" sz="1400" dirty="0">
                <a:solidFill>
                  <a:srgbClr val="0070C0"/>
                </a:solidFill>
              </a:rPr>
              <a:t>(for muon collider)</a:t>
            </a:r>
            <a:r>
              <a:rPr lang="en-GB" altLang="pl-PL" sz="1400" dirty="0">
                <a:solidFill>
                  <a:srgbClr val="000000"/>
                </a:solidFill>
              </a:rPr>
              <a:t> and the </a:t>
            </a:r>
            <a:r>
              <a:rPr lang="en-GB" altLang="pl-PL" sz="1400" dirty="0" err="1">
                <a:solidFill>
                  <a:srgbClr val="000000"/>
                </a:solidFill>
              </a:rPr>
              <a:t>LHeC</a:t>
            </a:r>
            <a:r>
              <a:rPr lang="en-GB" altLang="pl-PL" sz="1400" dirty="0">
                <a:solidFill>
                  <a:srgbClr val="000000"/>
                </a:solidFill>
              </a:rPr>
              <a:t> requirements;                       </a:t>
            </a:r>
            <a:r>
              <a:rPr lang="en-GB" altLang="pl-PL" sz="1400" b="1" dirty="0">
                <a:solidFill>
                  <a:schemeClr val="accent1">
                    <a:lumMod val="50000"/>
                  </a:schemeClr>
                </a:solidFill>
              </a:rPr>
              <a:t>→</a:t>
            </a:r>
            <a:r>
              <a:rPr lang="en-GB" altLang="pl-PL" sz="1400" dirty="0">
                <a:solidFill>
                  <a:schemeClr val="accent1">
                    <a:lumMod val="50000"/>
                  </a:schemeClr>
                </a:solidFill>
              </a:rPr>
              <a:t> Phys. Rev. Accel. Beams </a:t>
            </a:r>
            <a:r>
              <a:rPr lang="en-GB" altLang="pl-PL" sz="1400" b="1" dirty="0">
                <a:solidFill>
                  <a:schemeClr val="accent1">
                    <a:lumMod val="50000"/>
                  </a:schemeClr>
                </a:solidFill>
              </a:rPr>
              <a:t>26</a:t>
            </a:r>
            <a:r>
              <a:rPr lang="en-GB" altLang="pl-PL" sz="1400" dirty="0">
                <a:solidFill>
                  <a:schemeClr val="accent1">
                    <a:lumMod val="50000"/>
                  </a:schemeClr>
                </a:solidFill>
              </a:rPr>
              <a:t>, 083401 (2023).</a:t>
            </a:r>
          </a:p>
          <a:p>
            <a:pPr algn="l" eaLnBrk="1" hangingPunct="1">
              <a:defRPr/>
            </a:pPr>
            <a:endParaRPr lang="en-GB" altLang="pl-PL" sz="1400" dirty="0">
              <a:solidFill>
                <a:srgbClr val="2D2DB9"/>
              </a:solidFill>
            </a:endParaRPr>
          </a:p>
          <a:p>
            <a:pPr marL="285750" indent="-285750" algn="l" eaLnBrk="1" hangingPunct="1">
              <a:buFont typeface="Wingdings" pitchFamily="2" charset="2"/>
              <a:buChar char="Ø"/>
              <a:defRPr/>
            </a:pPr>
            <a:r>
              <a:rPr lang="en-GB" altLang="pl-PL" sz="1400" b="1" u="sng" dirty="0" err="1">
                <a:solidFill>
                  <a:srgbClr val="2D2DB9"/>
                </a:solidFill>
              </a:rPr>
              <a:t>Pions</a:t>
            </a:r>
            <a:r>
              <a:rPr lang="en-GB" altLang="pl-PL" sz="1400" dirty="0">
                <a:solidFill>
                  <a:srgbClr val="000000"/>
                </a:solidFill>
              </a:rPr>
              <a:t> – potential, gain by </a:t>
            </a:r>
            <a:r>
              <a:rPr lang="en-GB" altLang="pl-PL" sz="1400" dirty="0">
                <a:solidFill>
                  <a:srgbClr val="FF0000"/>
                </a:solidFill>
              </a:rPr>
              <a:t>a factor of 10</a:t>
            </a:r>
            <a:r>
              <a:rPr lang="en-GB" altLang="pl-PL" sz="1400" baseline="30000" dirty="0">
                <a:solidFill>
                  <a:srgbClr val="FF0000"/>
                </a:solidFill>
              </a:rPr>
              <a:t>3</a:t>
            </a:r>
            <a:r>
              <a:rPr lang="en-GB" altLang="pl-PL" sz="1400" dirty="0">
                <a:solidFill>
                  <a:srgbClr val="FF0000"/>
                </a:solidFill>
              </a:rPr>
              <a:t>, gain </a:t>
            </a:r>
            <a:r>
              <a:rPr lang="en-GB" altLang="pl-PL" sz="1400" dirty="0">
                <a:solidFill>
                  <a:srgbClr val="000000"/>
                </a:solidFill>
              </a:rPr>
              <a:t>in the spectral density </a:t>
            </a:r>
            <a:r>
              <a:rPr lang="en-GB" altLang="pl-PL" sz="1400" dirty="0">
                <a:solidFill>
                  <a:srgbClr val="0070C0"/>
                </a:solidFill>
              </a:rPr>
              <a:t>(d</a:t>
            </a:r>
            <a:r>
              <a:rPr lang="en-GB" altLang="pl-PL" sz="1400" baseline="30000" dirty="0">
                <a:solidFill>
                  <a:srgbClr val="0070C0"/>
                </a:solidFill>
              </a:rPr>
              <a:t>2</a:t>
            </a:r>
            <a:r>
              <a:rPr lang="en-GB" altLang="pl-PL" sz="1400" dirty="0">
                <a:solidFill>
                  <a:srgbClr val="0070C0"/>
                </a:solidFill>
              </a:rPr>
              <a:t>N/</a:t>
            </a:r>
            <a:r>
              <a:rPr lang="en-GB" altLang="pl-PL" sz="1400" dirty="0" err="1">
                <a:solidFill>
                  <a:srgbClr val="0070C0"/>
                </a:solidFill>
              </a:rPr>
              <a:t>dpdp</a:t>
            </a:r>
            <a:r>
              <a:rPr lang="en-GB" altLang="pl-PL" sz="1400" baseline="-25000" dirty="0" err="1">
                <a:solidFill>
                  <a:srgbClr val="0070C0"/>
                </a:solidFill>
              </a:rPr>
              <a:t>T</a:t>
            </a:r>
            <a:r>
              <a:rPr lang="en-GB" altLang="pl-PL" sz="1400" dirty="0">
                <a:solidFill>
                  <a:srgbClr val="0070C0"/>
                </a:solidFill>
              </a:rPr>
              <a:t>) </a:t>
            </a:r>
            <a:r>
              <a:rPr lang="en-GB" altLang="pl-PL" sz="1400" dirty="0">
                <a:solidFill>
                  <a:srgbClr val="000000"/>
                </a:solidFill>
              </a:rPr>
              <a:t>with respect to proton-beam-driven sources at KEK and FNAL    </a:t>
            </a:r>
            <a:r>
              <a:rPr lang="en-GB" altLang="pl-PL" sz="1400" b="1" dirty="0">
                <a:solidFill>
                  <a:schemeClr val="accent1">
                    <a:lumMod val="50000"/>
                  </a:schemeClr>
                </a:solidFill>
              </a:rPr>
              <a:t>→ </a:t>
            </a:r>
            <a:r>
              <a:rPr lang="en-GB" altLang="pl-PL" sz="1400" dirty="0">
                <a:solidFill>
                  <a:schemeClr val="accent1">
                    <a:lumMod val="50000"/>
                  </a:schemeClr>
                </a:solidFill>
              </a:rPr>
              <a:t>PRAB </a:t>
            </a:r>
            <a:r>
              <a:rPr lang="en-GB" altLang="pl-PL" sz="1400" b="1" dirty="0">
                <a:solidFill>
                  <a:schemeClr val="accent1">
                    <a:lumMod val="50000"/>
                  </a:schemeClr>
                </a:solidFill>
              </a:rPr>
              <a:t>26</a:t>
            </a:r>
            <a:r>
              <a:rPr lang="en-GB" altLang="pl-PL" sz="1400" dirty="0">
                <a:solidFill>
                  <a:schemeClr val="accent1">
                    <a:lumMod val="50000"/>
                  </a:schemeClr>
                </a:solidFill>
              </a:rPr>
              <a:t>, 083401 (2023)</a:t>
            </a:r>
            <a:r>
              <a:rPr lang="en-GB" altLang="pl-PL" sz="1400" dirty="0">
                <a:solidFill>
                  <a:srgbClr val="000000"/>
                </a:solidFill>
              </a:rPr>
              <a:t>.</a:t>
            </a:r>
            <a:endParaRPr lang="en-GB" altLang="pl-PL" sz="1400" dirty="0">
              <a:solidFill>
                <a:srgbClr val="2D2DB9"/>
              </a:solidFill>
            </a:endParaRPr>
          </a:p>
          <a:p>
            <a:pPr eaLnBrk="1" hangingPunct="1">
              <a:defRPr/>
            </a:pPr>
            <a:r>
              <a:rPr lang="en-GB" altLang="pl-PL" sz="1400" dirty="0">
                <a:solidFill>
                  <a:srgbClr val="2D2DB9"/>
                </a:solidFill>
              </a:rPr>
              <a:t>                                    </a:t>
            </a:r>
          </a:p>
          <a:p>
            <a:pPr marL="285750" indent="-285750" algn="l" eaLnBrk="1" hangingPunct="1">
              <a:buFont typeface="Wingdings" pitchFamily="2" charset="2"/>
              <a:buChar char="Ø"/>
              <a:defRPr/>
            </a:pPr>
            <a:r>
              <a:rPr lang="en-GB" altLang="pl-PL" sz="1400" b="1" u="sng" dirty="0">
                <a:solidFill>
                  <a:srgbClr val="2D2DB9"/>
                </a:solidFill>
              </a:rPr>
              <a:t>Muons </a:t>
            </a:r>
            <a:r>
              <a:rPr lang="en-GB" altLang="pl-PL" sz="1400" dirty="0">
                <a:solidFill>
                  <a:srgbClr val="000000"/>
                </a:solidFill>
              </a:rPr>
              <a:t>– potential gain by  </a:t>
            </a:r>
            <a:r>
              <a:rPr lang="en-GB" altLang="pl-PL" sz="1400" dirty="0">
                <a:solidFill>
                  <a:srgbClr val="FF0000"/>
                </a:solidFill>
              </a:rPr>
              <a:t>a factor of 10</a:t>
            </a:r>
            <a:r>
              <a:rPr lang="en-GB" altLang="pl-PL" sz="1400" baseline="30000" dirty="0">
                <a:solidFill>
                  <a:srgbClr val="FF0000"/>
                </a:solidFill>
              </a:rPr>
              <a:t>3</a:t>
            </a:r>
            <a:r>
              <a:rPr lang="en-GB" altLang="pl-PL" sz="1400" dirty="0">
                <a:solidFill>
                  <a:srgbClr val="FF0000"/>
                </a:solidFill>
              </a:rPr>
              <a:t> </a:t>
            </a:r>
            <a:r>
              <a:rPr lang="en-GB" altLang="pl-PL" sz="1400" dirty="0">
                <a:solidFill>
                  <a:srgbClr val="000000"/>
                </a:solidFill>
              </a:rPr>
              <a:t>in intensity </a:t>
            </a:r>
            <a:r>
              <a:rPr lang="en-GB" altLang="pl-PL" sz="1400" dirty="0" err="1">
                <a:solidFill>
                  <a:srgbClr val="000000"/>
                </a:solidFill>
              </a:rPr>
              <a:t>w.r.t</a:t>
            </a:r>
            <a:r>
              <a:rPr lang="en-GB" altLang="pl-PL" sz="1400" dirty="0">
                <a:solidFill>
                  <a:srgbClr val="000000"/>
                </a:solidFill>
              </a:rPr>
              <a:t>. the PSI (</a:t>
            </a:r>
            <a:r>
              <a:rPr lang="en-GB" altLang="pl-PL" sz="1400" dirty="0" err="1">
                <a:solidFill>
                  <a:srgbClr val="000000"/>
                </a:solidFill>
              </a:rPr>
              <a:t>Villigen</a:t>
            </a:r>
            <a:r>
              <a:rPr lang="en-GB" altLang="pl-PL" sz="1400" dirty="0">
                <a:solidFill>
                  <a:srgbClr val="000000"/>
                </a:solidFill>
              </a:rPr>
              <a:t>, Switzerland) muon source, charge symmetry  (N</a:t>
            </a:r>
            <a:r>
              <a:rPr lang="en-GB" altLang="pl-PL" sz="14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GB" altLang="pl-PL" sz="1400" baseline="30000" dirty="0">
                <a:solidFill>
                  <a:srgbClr val="000000"/>
                </a:solidFill>
              </a:rPr>
              <a:t>+ </a:t>
            </a:r>
            <a:r>
              <a:rPr lang="en-GB" altLang="pl-PL" sz="1400" dirty="0">
                <a:solidFill>
                  <a:srgbClr val="000000"/>
                </a:solidFill>
              </a:rPr>
              <a:t>~ N</a:t>
            </a:r>
            <a:r>
              <a:rPr lang="en-GB" altLang="pl-PL" sz="14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GB" altLang="pl-PL" sz="1400" baseline="30000" dirty="0">
                <a:solidFill>
                  <a:srgbClr val="000000"/>
                </a:solidFill>
                <a:latin typeface="Symbol" pitchFamily="2" charset="2"/>
              </a:rPr>
              <a:t>-</a:t>
            </a:r>
            <a:r>
              <a:rPr lang="en-GB" altLang="pl-PL" sz="1400" dirty="0">
                <a:solidFill>
                  <a:srgbClr val="000000"/>
                </a:solidFill>
              </a:rPr>
              <a:t>), polarisation control   </a:t>
            </a:r>
            <a:r>
              <a:rPr lang="en-GB" altLang="pl-PL" sz="1400" b="1" dirty="0">
                <a:solidFill>
                  <a:schemeClr val="accent1">
                    <a:lumMod val="50000"/>
                  </a:schemeClr>
                </a:solidFill>
              </a:rPr>
              <a:t>→</a:t>
            </a:r>
            <a:r>
              <a:rPr lang="en-GB" altLang="pl-PL" sz="1400" dirty="0">
                <a:solidFill>
                  <a:schemeClr val="accent1">
                    <a:lumMod val="50000"/>
                  </a:schemeClr>
                </a:solidFill>
              </a:rPr>
              <a:t> PRAB </a:t>
            </a:r>
            <a:r>
              <a:rPr lang="en-GB" altLang="pl-PL" sz="1400" b="1" dirty="0">
                <a:solidFill>
                  <a:schemeClr val="accent1">
                    <a:lumMod val="50000"/>
                  </a:schemeClr>
                </a:solidFill>
              </a:rPr>
              <a:t>26</a:t>
            </a:r>
            <a:r>
              <a:rPr lang="en-GB" altLang="pl-PL" sz="1400" dirty="0">
                <a:solidFill>
                  <a:schemeClr val="accent1">
                    <a:lumMod val="50000"/>
                  </a:schemeClr>
                </a:solidFill>
              </a:rPr>
              <a:t>, 083401 (2023).</a:t>
            </a:r>
            <a:endParaRPr lang="en-GB" altLang="pl-PL" sz="1400" dirty="0">
              <a:solidFill>
                <a:srgbClr val="000000"/>
              </a:solidFill>
            </a:endParaRPr>
          </a:p>
          <a:p>
            <a:pPr marL="285750" indent="-285750" algn="l" eaLnBrk="1" hangingPunct="1">
              <a:buFont typeface="Wingdings" pitchFamily="2" charset="2"/>
              <a:buChar char="Ø"/>
              <a:defRPr/>
            </a:pPr>
            <a:endParaRPr lang="en-GB" altLang="pl-PL" sz="1400" dirty="0">
              <a:solidFill>
                <a:srgbClr val="000000"/>
              </a:solidFill>
            </a:endParaRPr>
          </a:p>
          <a:p>
            <a:pPr marL="285750" indent="-285750" algn="l" eaLnBrk="1" hangingPunct="1">
              <a:buFont typeface="Wingdings" pitchFamily="2" charset="2"/>
              <a:buChar char="Ø"/>
              <a:defRPr/>
            </a:pPr>
            <a:r>
              <a:rPr lang="en-GB" altLang="pl-PL" sz="1400" b="1" u="sng" dirty="0">
                <a:solidFill>
                  <a:srgbClr val="2D2DB9"/>
                </a:solidFill>
              </a:rPr>
              <a:t>Neutrinos </a:t>
            </a:r>
            <a:r>
              <a:rPr lang="en-GB" altLang="pl-PL" sz="1400" dirty="0">
                <a:solidFill>
                  <a:srgbClr val="000000"/>
                </a:solidFill>
              </a:rPr>
              <a:t> – fluxes comparable to the proposed </a:t>
            </a:r>
            <a:r>
              <a:rPr lang="en-GB" altLang="pl-PL" sz="1400" dirty="0" err="1">
                <a:solidFill>
                  <a:srgbClr val="000000"/>
                </a:solidFill>
              </a:rPr>
              <a:t>NuMAX</a:t>
            </a:r>
            <a:r>
              <a:rPr lang="en-GB" altLang="pl-PL" sz="1400" dirty="0">
                <a:solidFill>
                  <a:srgbClr val="000000"/>
                </a:solidFill>
              </a:rPr>
              <a:t> (FNAL) but: (1) </a:t>
            </a:r>
            <a:r>
              <a:rPr lang="en-GB" altLang="pl-PL" sz="1400" dirty="0">
                <a:solidFill>
                  <a:srgbClr val="FF0000"/>
                </a:solidFill>
              </a:rPr>
              <a:t>Very Narrow-Band Beam</a:t>
            </a:r>
            <a:r>
              <a:rPr lang="en-GB" altLang="pl-PL" sz="1400" dirty="0">
                <a:solidFill>
                  <a:srgbClr val="000000"/>
                </a:solidFill>
              </a:rPr>
              <a:t>, driven by the small spectral density pion beam and (2) unique possibility of creating </a:t>
            </a:r>
            <a:r>
              <a:rPr lang="en-GB" altLang="pl-PL" sz="1400" dirty="0">
                <a:solidFill>
                  <a:srgbClr val="FF0000"/>
                </a:solidFill>
              </a:rPr>
              <a:t>flavour and CP-tuned beams </a:t>
            </a:r>
            <a:r>
              <a:rPr lang="en-GB" altLang="pl-PL" sz="1400" dirty="0">
                <a:solidFill>
                  <a:srgbClr val="000000"/>
                </a:solidFill>
              </a:rPr>
              <a:t>driven by the beams of polarised muons.</a:t>
            </a:r>
            <a:r>
              <a:rPr lang="en-GB" altLang="pl-PL" sz="1400" dirty="0">
                <a:solidFill>
                  <a:srgbClr val="2D2DB9"/>
                </a:solidFill>
              </a:rPr>
              <a:t>    </a:t>
            </a:r>
          </a:p>
          <a:p>
            <a:pPr algn="l" eaLnBrk="1" hangingPunct="1">
              <a:defRPr/>
            </a:pPr>
            <a:r>
              <a:rPr lang="en-GB" altLang="pl-PL" sz="1400" dirty="0">
                <a:solidFill>
                  <a:srgbClr val="2D2DB9"/>
                </a:solidFill>
              </a:rPr>
              <a:t>                            </a:t>
            </a:r>
          </a:p>
          <a:p>
            <a:pPr marL="285750" indent="-285750" algn="l" eaLnBrk="1" hangingPunct="1">
              <a:buFont typeface="Wingdings" pitchFamily="2" charset="2"/>
              <a:buChar char="Ø"/>
              <a:defRPr/>
            </a:pPr>
            <a:r>
              <a:rPr lang="en-GB" altLang="pl-PL" sz="1400" b="1" u="sng" dirty="0">
                <a:solidFill>
                  <a:srgbClr val="2D2DB9"/>
                </a:solidFill>
              </a:rPr>
              <a:t>Neutrons</a:t>
            </a:r>
            <a:r>
              <a:rPr lang="en-GB" altLang="pl-PL" sz="1400" dirty="0">
                <a:solidFill>
                  <a:srgbClr val="000000"/>
                </a:solidFill>
              </a:rPr>
              <a:t> – potential gain of up to </a:t>
            </a:r>
            <a:r>
              <a:rPr lang="en-GB" altLang="pl-PL" sz="1400" dirty="0">
                <a:solidFill>
                  <a:srgbClr val="FF0000"/>
                </a:solidFill>
              </a:rPr>
              <a:t>a factor of 10</a:t>
            </a:r>
            <a:r>
              <a:rPr lang="en-GB" altLang="pl-PL" sz="1400" baseline="30000" dirty="0">
                <a:solidFill>
                  <a:srgbClr val="FF0000"/>
                </a:solidFill>
              </a:rPr>
              <a:t>4</a:t>
            </a:r>
            <a:r>
              <a:rPr lang="en-GB" altLang="pl-PL" sz="1400" dirty="0">
                <a:solidFill>
                  <a:srgbClr val="FF0000"/>
                </a:solidFill>
              </a:rPr>
              <a:t> </a:t>
            </a:r>
            <a:r>
              <a:rPr lang="en-GB" altLang="pl-PL" sz="1400" dirty="0">
                <a:solidFill>
                  <a:srgbClr val="000000"/>
                </a:solidFill>
              </a:rPr>
              <a:t>in intensity of primary MeV-energy neutrons per  1 MW of the driver beam power. </a:t>
            </a:r>
            <a:r>
              <a:rPr lang="en-GB" altLang="pl-PL" sz="1400" dirty="0">
                <a:solidFill>
                  <a:srgbClr val="2D2DB9"/>
                </a:solidFill>
              </a:rPr>
              <a:t> </a:t>
            </a:r>
          </a:p>
          <a:p>
            <a:pPr algn="l" eaLnBrk="1" hangingPunct="1">
              <a:defRPr/>
            </a:pPr>
            <a:endParaRPr lang="en-GB" altLang="pl-PL" sz="1400" dirty="0">
              <a:solidFill>
                <a:srgbClr val="2D2DB9"/>
              </a:solidFill>
            </a:endParaRPr>
          </a:p>
          <a:p>
            <a:pPr marL="285750" indent="-285750" algn="l" eaLnBrk="1" hangingPunct="1">
              <a:buFont typeface="Wingdings" pitchFamily="2" charset="2"/>
              <a:buChar char="Ø"/>
              <a:defRPr/>
            </a:pPr>
            <a:r>
              <a:rPr lang="en-GB" altLang="pl-PL" sz="1400" b="1" u="sng" dirty="0">
                <a:solidFill>
                  <a:srgbClr val="2D2DB9"/>
                </a:solidFill>
              </a:rPr>
              <a:t>Radioactive ions</a:t>
            </a:r>
            <a:r>
              <a:rPr lang="en-GB" altLang="pl-PL" sz="1400" b="1" dirty="0">
                <a:solidFill>
                  <a:srgbClr val="2D2DB9"/>
                </a:solidFill>
              </a:rPr>
              <a:t> </a:t>
            </a:r>
            <a:r>
              <a:rPr lang="en-GB" altLang="pl-PL" sz="1400" dirty="0">
                <a:solidFill>
                  <a:srgbClr val="000000"/>
                </a:solidFill>
              </a:rPr>
              <a:t>– potential gain of up to </a:t>
            </a:r>
            <a:r>
              <a:rPr lang="en-GB" altLang="pl-PL" sz="1400" dirty="0">
                <a:solidFill>
                  <a:srgbClr val="FF0000"/>
                </a:solidFill>
              </a:rPr>
              <a:t>a factor of 10</a:t>
            </a:r>
            <a:r>
              <a:rPr lang="en-GB" altLang="pl-PL" sz="1400" baseline="30000" dirty="0">
                <a:solidFill>
                  <a:srgbClr val="FF0000"/>
                </a:solidFill>
              </a:rPr>
              <a:t>4</a:t>
            </a:r>
            <a:r>
              <a:rPr lang="en-GB" altLang="pl-PL" sz="1400" dirty="0">
                <a:solidFill>
                  <a:srgbClr val="FF0000"/>
                </a:solidFill>
              </a:rPr>
              <a:t> </a:t>
            </a:r>
            <a:r>
              <a:rPr lang="en-GB" altLang="pl-PL" sz="1400" dirty="0">
                <a:solidFill>
                  <a:srgbClr val="000000"/>
                </a:solidFill>
              </a:rPr>
              <a:t>in intensity </a:t>
            </a:r>
            <a:r>
              <a:rPr lang="en-GB" altLang="pl-PL" sz="1400" dirty="0" err="1">
                <a:solidFill>
                  <a:srgbClr val="000000"/>
                </a:solidFill>
              </a:rPr>
              <a:t>w.r.t.</a:t>
            </a:r>
            <a:r>
              <a:rPr lang="en-GB" altLang="pl-PL" sz="1400" dirty="0">
                <a:solidFill>
                  <a:srgbClr val="000000"/>
                </a:solidFill>
              </a:rPr>
              <a:t> e.g. ALTO (Orsay).</a:t>
            </a:r>
          </a:p>
          <a:p>
            <a:pPr algn="l" eaLnBrk="1" hangingPunct="1">
              <a:defRPr/>
            </a:pPr>
            <a:endParaRPr lang="en-GB" altLang="pl-PL" sz="1400" i="1" dirty="0">
              <a:solidFill>
                <a:srgbClr val="2D2DB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>
            <a:extLst>
              <a:ext uri="{FF2B5EF4-FFF2-40B4-BE49-F238E27FC236}">
                <a16:creationId xmlns:a16="http://schemas.microsoft.com/office/drawing/2014/main" id="{233B8810-FF63-0E4E-8933-BEB38199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89" y="2441403"/>
            <a:ext cx="8216900" cy="1177841"/>
          </a:xfrm>
          <a:solidFill>
            <a:srgbClr val="D6D6F5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pl-PL" sz="6000" dirty="0"/>
              <a:t>Challenges </a:t>
            </a:r>
          </a:p>
        </p:txBody>
      </p:sp>
      <p:sp>
        <p:nvSpPr>
          <p:cNvPr id="39938" name="Espace réservé du numéro de diapositive 2">
            <a:extLst>
              <a:ext uri="{FF2B5EF4-FFF2-40B4-BE49-F238E27FC236}">
                <a16:creationId xmlns:a16="http://schemas.microsoft.com/office/drawing/2014/main" id="{6EEA668C-4E86-A646-BB49-CF3D4CC99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3062B8F8-CFAA-994B-9D07-49554C15C82C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16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2">
            <a:extLst>
              <a:ext uri="{FF2B5EF4-FFF2-40B4-BE49-F238E27FC236}">
                <a16:creationId xmlns:a16="http://schemas.microsoft.com/office/drawing/2014/main" id="{8DBE4DF5-06F1-084A-9982-138F0999DA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EAA581EC-CEB8-5446-B02D-DC772798E50F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15</a:t>
            </a:fld>
            <a:endParaRPr lang="en-GB" altLang="pl-PL" sz="1400">
              <a:cs typeface="Arial" panose="020B0604020202020204" pitchFamily="34" charset="0"/>
            </a:endParaRPr>
          </a:p>
        </p:txBody>
      </p:sp>
      <p:pic>
        <p:nvPicPr>
          <p:cNvPr id="61442" name="Picture 1" descr="Screen Shot 2018-07-28 at 23.57.29.png">
            <a:extLst>
              <a:ext uri="{FF2B5EF4-FFF2-40B4-BE49-F238E27FC236}">
                <a16:creationId xmlns:a16="http://schemas.microsoft.com/office/drawing/2014/main" id="{37C3D2AC-89A8-1446-808D-5924E5C67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327561"/>
            <a:ext cx="8216899" cy="48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4C40E53-CF85-8D4E-A9EE-89640736F917}"/>
              </a:ext>
            </a:extLst>
          </p:cNvPr>
          <p:cNvSpPr txBox="1">
            <a:spLocks/>
          </p:cNvSpPr>
          <p:nvPr/>
        </p:nvSpPr>
        <p:spPr bwMode="auto">
          <a:xfrm>
            <a:off x="444500" y="178130"/>
            <a:ext cx="8216900" cy="104156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>
            <a:ext uri="{AF507438-7753-43e0-B8FC-AC1667EBCBE1}"/>
            <a:ext uri="{FAA26D3D-D897-4be2-8F04-BA451C77F1D7}"/>
          </a:extLst>
        </p:spPr>
        <p:txBody>
          <a:bodyPr lIns="90000" tIns="46800" rIns="90000" bIns="46800" anchor="ctr"/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GB" altLang="pl-PL" sz="2800" dirty="0">
                <a:solidFill>
                  <a:srgbClr val="2D2DB9"/>
                </a:solidFill>
              </a:rPr>
              <a:t> 25 July 2018: </a:t>
            </a:r>
            <a:r>
              <a:rPr lang="en-GB" altLang="pl-PL" sz="2400" dirty="0">
                <a:solidFill>
                  <a:schemeClr val="tx1"/>
                </a:solidFill>
              </a:rPr>
              <a:t>successful production, injection, ramp and storage of the </a:t>
            </a:r>
            <a:r>
              <a:rPr lang="en-GB" altLang="pl-PL" sz="2400" b="1" dirty="0">
                <a:solidFill>
                  <a:srgbClr val="CC0000"/>
                </a:solidFill>
              </a:rPr>
              <a:t>hydrogen-like lead  beam in LHC!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3FDB0E-81E3-8647-B3B7-FC29DB416798}"/>
              </a:ext>
            </a:extLst>
          </p:cNvPr>
          <p:cNvSpPr/>
          <p:nvPr/>
        </p:nvSpPr>
        <p:spPr>
          <a:xfrm>
            <a:off x="4092533" y="3238747"/>
            <a:ext cx="2350819" cy="9874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 alt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Beam lifetime ~ 50 hours</a:t>
            </a:r>
          </a:p>
        </p:txBody>
      </p:sp>
      <p:sp>
        <p:nvSpPr>
          <p:cNvPr id="61445" name="Rectangle 3">
            <a:extLst>
              <a:ext uri="{FF2B5EF4-FFF2-40B4-BE49-F238E27FC236}">
                <a16:creationId xmlns:a16="http://schemas.microsoft.com/office/drawing/2014/main" id="{4F9F6CC2-C95D-914B-957A-E16C2FE2C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515" y="6137358"/>
            <a:ext cx="6654800" cy="43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marL="342900" indent="-342900"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pl-PL" sz="2000" b="1" dirty="0">
                <a:solidFill>
                  <a:srgbClr val="FF0000"/>
                </a:solidFill>
              </a:rPr>
              <a:t>Intensity/bunch (~ 7 x 10</a:t>
            </a:r>
            <a:r>
              <a:rPr lang="en-GB" altLang="pl-PL" sz="2000" b="1" baseline="30000" dirty="0">
                <a:solidFill>
                  <a:srgbClr val="FF0000"/>
                </a:solidFill>
              </a:rPr>
              <a:t>9</a:t>
            </a:r>
            <a:r>
              <a:rPr lang="en-GB" altLang="pl-PL" sz="2000" b="1" dirty="0">
                <a:solidFill>
                  <a:srgbClr val="FF0000"/>
                </a:solidFill>
              </a:rPr>
              <a:t>), 6 bunches circulating.</a:t>
            </a:r>
            <a:endParaRPr lang="en-GB" altLang="pl-PL" sz="2000" b="1" dirty="0">
              <a:solidFill>
                <a:schemeClr val="bg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E015FD9-889A-D443-BB31-CF49BD9D78C5}"/>
              </a:ext>
            </a:extLst>
          </p:cNvPr>
          <p:cNvSpPr txBox="1">
            <a:spLocks/>
          </p:cNvSpPr>
          <p:nvPr/>
        </p:nvSpPr>
        <p:spPr>
          <a:xfrm>
            <a:off x="5372100" y="1327561"/>
            <a:ext cx="965200" cy="220662"/>
          </a:xfrm>
          <a:prstGeom prst="rect">
            <a:avLst/>
          </a:prstGeom>
          <a:solidFill>
            <a:srgbClr val="EBF2D9"/>
          </a:solidFill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>
            <a:lvl1pPr marL="334963" indent="-334963" algn="l" defTabSz="457200" rtl="0" eaLnBrk="0" fontAlgn="base" hangingPunct="0">
              <a:lnSpc>
                <a:spcPct val="12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5013" indent="-277813" algn="l" defTabSz="457200" rtl="0" eaLnBrk="0" fontAlgn="base" hangingPunct="0">
              <a:lnSpc>
                <a:spcPct val="12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+mn-lt"/>
                <a:ea typeface="msgothic" charset="0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msgothic" charset="0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+mn-lt"/>
                <a:ea typeface="msgothic" charset="0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msgothic" charset="0"/>
                <a:cs typeface="+mn-cs"/>
              </a:defRPr>
            </a:lvl5pPr>
            <a:lvl6pPr marL="2514600" indent="-228600" algn="l" defTabSz="457200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msgothic" charset="0"/>
                <a:cs typeface="+mn-cs"/>
              </a:defRPr>
            </a:lvl6pPr>
            <a:lvl7pPr marL="2971800" indent="-228600" algn="l" defTabSz="457200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msgothic" charset="0"/>
                <a:cs typeface="+mn-cs"/>
              </a:defRPr>
            </a:lvl7pPr>
            <a:lvl8pPr marL="3429000" indent="-228600" algn="l" defTabSz="457200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msgothic" charset="0"/>
                <a:cs typeface="+mn-cs"/>
              </a:defRPr>
            </a:lvl8pPr>
            <a:lvl9pPr marL="3886200" indent="-228600" algn="l" defTabSz="457200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+mn-lt"/>
                <a:ea typeface="msgothic" charset="0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1600" dirty="0"/>
              <a:t>M. Schaumann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08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2">
            <a:extLst>
              <a:ext uri="{FF2B5EF4-FFF2-40B4-BE49-F238E27FC236}">
                <a16:creationId xmlns:a16="http://schemas.microsoft.com/office/drawing/2014/main" id="{C11E0C79-270C-2845-98D8-2CCC3D2A3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66025" y="6337616"/>
            <a:ext cx="2125663" cy="3990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92A6A2B7-CBBF-3F4E-A204-F2487341D91D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16</a:t>
            </a:fld>
            <a:endParaRPr lang="en-GB" altLang="pl-PL" sz="1400">
              <a:cs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C2626FA-82E0-6C41-AA63-169356A45F99}"/>
              </a:ext>
            </a:extLst>
          </p:cNvPr>
          <p:cNvSpPr txBox="1">
            <a:spLocks/>
          </p:cNvSpPr>
          <p:nvPr/>
        </p:nvSpPr>
        <p:spPr bwMode="auto">
          <a:xfrm>
            <a:off x="246743" y="121344"/>
            <a:ext cx="8657772" cy="71251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>
            <a:ext uri="{AF507438-7753-43e0-B8FC-AC1667EBCBE1}"/>
            <a:ext uri="{FAA26D3D-D897-4be2-8F04-BA451C77F1D7}"/>
          </a:extLst>
        </p:spPr>
        <p:txBody>
          <a:bodyPr lIns="90000" tIns="46800" rIns="90000" bIns="46800" anchor="ctr"/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sz="2800" b="1" dirty="0">
                <a:solidFill>
                  <a:srgbClr val="CC0000"/>
                </a:solidFill>
              </a:rPr>
              <a:t>July 2018</a:t>
            </a:r>
            <a:r>
              <a:rPr lang="en-GB" sz="2800" dirty="0">
                <a:solidFill>
                  <a:schemeClr val="tx1"/>
                </a:solidFill>
              </a:rPr>
              <a:t>: Birth of Atomic Physics research at CERN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53251" name="Picture 3" descr="Screen Shot 2018-09-18 at 18.32.11.png">
            <a:extLst>
              <a:ext uri="{FF2B5EF4-FFF2-40B4-BE49-F238E27FC236}">
                <a16:creationId xmlns:a16="http://schemas.microsoft.com/office/drawing/2014/main" id="{270369FE-C4C0-B44A-8452-D2562C7D4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2"/>
          <a:stretch>
            <a:fillRect/>
          </a:stretch>
        </p:blipFill>
        <p:spPr bwMode="auto">
          <a:xfrm>
            <a:off x="246742" y="856141"/>
            <a:ext cx="8657772" cy="529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2">
            <a:extLst>
              <a:ext uri="{FF2B5EF4-FFF2-40B4-BE49-F238E27FC236}">
                <a16:creationId xmlns:a16="http://schemas.microsoft.com/office/drawing/2014/main" id="{C581703B-1E18-554E-B602-8D1DCADFB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29" y="3636181"/>
            <a:ext cx="8192634" cy="272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200" i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https://home.cern/about/updates/2018/07/lhc-accelerates-its-first-atoms</a:t>
            </a:r>
            <a:endParaRPr lang="en-GB" altLang="pl-PL" sz="1200" i="1" dirty="0">
              <a:solidFill>
                <a:srgbClr val="FFFF00"/>
              </a:solidFill>
            </a:endParaRP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200" i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https://www.sciencealert.com/the-large-hadron-collider-just-successfully-accelerated-its-first-atoms</a:t>
            </a:r>
            <a:endParaRPr lang="en-GB" altLang="pl-PL" sz="1200" i="1" dirty="0">
              <a:solidFill>
                <a:srgbClr val="FFFF00"/>
              </a:solidFill>
            </a:endParaRP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200" i="1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https://www.forbes.com/sites/meriameberboucha/2018/07/31/lhc-at-cern-accelerates-atoms-for-the-first-time/#36db60ae5cb4</a:t>
            </a:r>
            <a:endParaRPr lang="en-GB" altLang="pl-PL" sz="1200" i="1" dirty="0">
              <a:solidFill>
                <a:srgbClr val="FFFF00"/>
              </a:solidFill>
            </a:endParaRP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200" i="1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https://www.livescience.com/63211-lhc-atoms-with-electrons-light-speed.html</a:t>
            </a:r>
            <a:endParaRPr lang="en-GB" altLang="pl-PL" sz="1200" i="1" dirty="0">
              <a:solidFill>
                <a:srgbClr val="FFFF00"/>
              </a:solidFill>
            </a:endParaRP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200" i="1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https://interestingengineering.com/cerns-large-hadron-collider-accelerates-its-first-atoms</a:t>
            </a:r>
            <a:endParaRPr lang="en-GB" altLang="pl-PL" sz="1200" i="1" dirty="0">
              <a:solidFill>
                <a:srgbClr val="FFFF00"/>
              </a:solidFill>
            </a:endParaRP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200" i="1" dirty="0">
                <a:solidFill>
                  <a:srgbClr val="FFFF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https://www.sciencenews.org/article/physicists-accelerate-atoms-large-hadron-collider-first-time</a:t>
            </a:r>
            <a:endParaRPr lang="en-GB" altLang="pl-PL" sz="1200" i="1" dirty="0">
              <a:solidFill>
                <a:srgbClr val="FFFF00"/>
              </a:solidFill>
            </a:endParaRP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200" i="1" dirty="0">
                <a:solidFill>
                  <a:srgbClr val="FFFF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https://insights.globalspec.com/article/9461/the-lhc-successfully-accelerated-its-first-atoms</a:t>
            </a:r>
            <a:endParaRPr lang="en-GB" altLang="pl-PL" sz="1200" i="1" dirty="0">
              <a:solidFill>
                <a:srgbClr val="FFFF00"/>
              </a:solidFill>
            </a:endParaRP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200" i="1" dirty="0">
                <a:solidFill>
                  <a:srgbClr val="FFFF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https://www.maxisciences.com/lhc/le-grand-collisionneur-de-hadrons-lhc-accomplit-une-grande-premiere_art41268.html</a:t>
            </a:r>
            <a:endParaRPr lang="en-GB" altLang="pl-PL" sz="1200" i="1" dirty="0">
              <a:solidFill>
                <a:srgbClr val="FFFF00"/>
              </a:solidFill>
            </a:endParaRP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200" i="1" dirty="0">
                <a:solidFill>
                  <a:srgbClr val="FFFF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https://www.symmetrymagazine.org/article/lhc-accelerates-its-first-atoms</a:t>
            </a:r>
            <a:endParaRPr lang="en-GB" altLang="pl-PL" sz="1200" i="1" dirty="0">
              <a:solidFill>
                <a:srgbClr val="FFFF00"/>
              </a:solidFill>
            </a:endParaRP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pl-PL" sz="800" i="1" dirty="0">
              <a:solidFill>
                <a:srgbClr val="3333CC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FD87CB-C785-754B-B060-BEE34CA13D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863" y="6166445"/>
            <a:ext cx="1027959" cy="33839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39FCD9E-67BD-7847-999C-B06829F9FACF}"/>
              </a:ext>
            </a:extLst>
          </p:cNvPr>
          <p:cNvSpPr txBox="1"/>
          <p:nvPr/>
        </p:nvSpPr>
        <p:spPr>
          <a:xfrm>
            <a:off x="1585456" y="6134777"/>
            <a:ext cx="6979585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400" dirty="0">
                <a:solidFill>
                  <a:srgbClr val="FF0000"/>
                </a:solidFill>
              </a:rPr>
              <a:t>LHC po raz pierwszy przyspiesza „atomy”</a:t>
            </a:r>
            <a:r>
              <a:rPr lang="pl-PL" sz="1400" dirty="0">
                <a:solidFill>
                  <a:schemeClr val="accent6"/>
                </a:solidFill>
              </a:rPr>
              <a:t>: </a:t>
            </a:r>
            <a:r>
              <a:rPr lang="pl-PL" sz="1200" dirty="0">
                <a:solidFill>
                  <a:schemeClr val="accent6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https://www.ifj.edu.pl/aktualnosci/2018/18-07-31/</a:t>
            </a:r>
            <a:endParaRPr lang="pl-PL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30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Screen Shot 2017-04-26 at 12.39.08.png">
            <a:extLst>
              <a:ext uri="{FF2B5EF4-FFF2-40B4-BE49-F238E27FC236}">
                <a16:creationId xmlns:a16="http://schemas.microsoft.com/office/drawing/2014/main" id="{3A876C0A-C454-9046-A08D-948A6CB8C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75" y="3744485"/>
            <a:ext cx="2710005" cy="183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" name="Slide Number Placeholder 2">
            <a:extLst>
              <a:ext uri="{FF2B5EF4-FFF2-40B4-BE49-F238E27FC236}">
                <a16:creationId xmlns:a16="http://schemas.microsoft.com/office/drawing/2014/main" id="{947CCE58-9A3D-3046-A672-C7536FD931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00360C47-031F-4543-999B-19C555244C21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369DF53-A017-7E4F-896A-31F64BA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11" y="738196"/>
            <a:ext cx="8306645" cy="100699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fr-FR" sz="2800" dirty="0">
                <a:solidFill>
                  <a:srgbClr val="FF0000"/>
                </a:solidFill>
              </a:rPr>
              <a:t>Fabry-Pérot</a:t>
            </a:r>
            <a:r>
              <a:rPr lang="en-GB" sz="2800" dirty="0">
                <a:solidFill>
                  <a:srgbClr val="FF0000"/>
                </a:solidFill>
              </a:rPr>
              <a:t> (FP) resonators </a:t>
            </a: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800" dirty="0">
                <a:solidFill>
                  <a:schemeClr val="tx1"/>
                </a:solidFill>
              </a:rPr>
              <a:t>and their integration in the electron storage rings  </a:t>
            </a:r>
          </a:p>
        </p:txBody>
      </p:sp>
      <p:pic>
        <p:nvPicPr>
          <p:cNvPr id="7" name="Picture 2" descr="Screen Shot 2017-04-26 at 12.35.26.png">
            <a:extLst>
              <a:ext uri="{FF2B5EF4-FFF2-40B4-BE49-F238E27FC236}">
                <a16:creationId xmlns:a16="http://schemas.microsoft.com/office/drawing/2014/main" id="{E66C9FF4-2FD0-5341-AEFA-248CC057C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86" y="2062004"/>
            <a:ext cx="2706857" cy="166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4-26 at 12.36.19.png">
            <a:extLst>
              <a:ext uri="{FF2B5EF4-FFF2-40B4-BE49-F238E27FC236}">
                <a16:creationId xmlns:a16="http://schemas.microsoft.com/office/drawing/2014/main" id="{4F0A40CC-6413-9D4D-9A9A-4579EE050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673" y="3744484"/>
            <a:ext cx="2650029" cy="1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Screen Shot 2017-04-26 at 12.38.00.png">
            <a:extLst>
              <a:ext uri="{FF2B5EF4-FFF2-40B4-BE49-F238E27FC236}">
                <a16:creationId xmlns:a16="http://schemas.microsoft.com/office/drawing/2014/main" id="{EC0C11A1-829C-C847-853A-9BB4D162D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984" y="2135646"/>
            <a:ext cx="2977979" cy="15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F0AEB86A-29DD-AB4C-A0C5-6E028DBFF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6455" y="1849057"/>
            <a:ext cx="2128190" cy="38345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>
                <a:solidFill>
                  <a:schemeClr val="accent6"/>
                </a:solidFill>
              </a:rPr>
              <a:t>HERA storage ring 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C947798-3932-A244-B049-9360CA5D4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625" y="1883229"/>
            <a:ext cx="2128190" cy="38345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altLang="en-FR" sz="1600" dirty="0">
                <a:solidFill>
                  <a:schemeClr val="accent6"/>
                </a:solidFill>
              </a:rPr>
              <a:t>KEK – ATF ring</a:t>
            </a:r>
            <a:r>
              <a:rPr lang="en-GB" sz="1600" dirty="0">
                <a:solidFill>
                  <a:schemeClr val="accent6"/>
                </a:solidFill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05994A-B439-0F45-BB4F-94BA2DB5439E}"/>
              </a:ext>
            </a:extLst>
          </p:cNvPr>
          <p:cNvCxnSpPr>
            <a:cxnSpLocks/>
          </p:cNvCxnSpPr>
          <p:nvPr/>
        </p:nvCxnSpPr>
        <p:spPr bwMode="auto">
          <a:xfrm>
            <a:off x="2810474" y="1942779"/>
            <a:ext cx="0" cy="3949488"/>
          </a:xfrm>
          <a:prstGeom prst="line">
            <a:avLst/>
          </a:prstGeom>
          <a:solidFill>
            <a:schemeClr val="accent1"/>
          </a:solidFill>
          <a:ln w="38100">
            <a:solidFill>
              <a:srgbClr val="C00000"/>
            </a:soli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976D177-2613-9A4E-949A-ABC52B9BEAED}"/>
              </a:ext>
            </a:extLst>
          </p:cNvPr>
          <p:cNvGrpSpPr/>
          <p:nvPr/>
        </p:nvGrpSpPr>
        <p:grpSpPr>
          <a:xfrm>
            <a:off x="177898" y="2210872"/>
            <a:ext cx="2620391" cy="3721881"/>
            <a:chOff x="6261224" y="1264714"/>
            <a:chExt cx="2620391" cy="3721881"/>
          </a:xfrm>
        </p:grpSpPr>
        <p:sp>
          <p:nvSpPr>
            <p:cNvPr id="13" name="ZoneTexte 16">
              <a:extLst>
                <a:ext uri="{FF2B5EF4-FFF2-40B4-BE49-F238E27FC236}">
                  <a16:creationId xmlns:a16="http://schemas.microsoft.com/office/drawing/2014/main" id="{EB6C2BF7-FB14-CB41-B986-05D3AF8C0F70}"/>
                </a:ext>
              </a:extLst>
            </p:cNvPr>
            <p:cNvSpPr txBox="1"/>
            <p:nvPr/>
          </p:nvSpPr>
          <p:spPr>
            <a:xfrm>
              <a:off x="6479842" y="4306729"/>
              <a:ext cx="1934178" cy="679866"/>
            </a:xfrm>
            <a:prstGeom prst="rect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GF requirement: </a:t>
              </a:r>
            </a:p>
            <a:p>
              <a:r>
                <a:rPr lang="en-US" sz="1000" dirty="0">
                  <a:solidFill>
                    <a:schemeClr val="accent6"/>
                  </a:solidFill>
                </a:rPr>
                <a:t>~ 5 </a:t>
              </a:r>
              <a:r>
                <a:rPr lang="en-US" sz="1000" dirty="0" err="1">
                  <a:solidFill>
                    <a:schemeClr val="accent6"/>
                  </a:solidFill>
                </a:rPr>
                <a:t>mJ</a:t>
              </a:r>
              <a:r>
                <a:rPr lang="en-US" sz="1000" dirty="0">
                  <a:solidFill>
                    <a:schemeClr val="accent6"/>
                  </a:solidFill>
                </a:rPr>
                <a:t> pulses @ 40 MHz,    </a:t>
              </a:r>
              <a:r>
                <a:rPr lang="en-US" sz="1000" dirty="0">
                  <a:solidFill>
                    <a:schemeClr val="tx1"/>
                  </a:solidFill>
                </a:rPr>
                <a:t>(200 kW photon beam)</a:t>
              </a:r>
            </a:p>
          </p:txBody>
        </p: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3DE16BF1-C2EA-544F-86A3-5F201FE067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81096" y="1264714"/>
              <a:ext cx="2307146" cy="897225"/>
              <a:chOff x="384" y="384"/>
              <a:chExt cx="3696" cy="1426"/>
            </a:xfrm>
          </p:grpSpPr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id="{3D77E7A7-9206-B743-89D1-C8353AEC8B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938" t="51042" r="3125" b="6250"/>
              <a:stretch>
                <a:fillRect/>
              </a:stretch>
            </p:blipFill>
            <p:spPr bwMode="auto">
              <a:xfrm>
                <a:off x="384" y="432"/>
                <a:ext cx="3696" cy="1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3D70EABF-E8AD-5B40-9A61-290C91538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84"/>
                <a:ext cx="912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1013" dirty="0"/>
              </a:p>
            </p:txBody>
          </p:sp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99ABC63B-82A1-5B4B-AD65-5682E64DE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0" y="1296"/>
                <a:ext cx="432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1013" dirty="0"/>
              </a:p>
            </p:txBody>
          </p:sp>
          <p:sp>
            <p:nvSpPr>
              <p:cNvPr id="18" name="Rectangle 6">
                <a:extLst>
                  <a:ext uri="{FF2B5EF4-FFF2-40B4-BE49-F238E27FC236}">
                    <a16:creationId xmlns:a16="http://schemas.microsoft.com/office/drawing/2014/main" id="{7B642746-1687-E14E-898E-0DB751086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344"/>
                <a:ext cx="336" cy="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1013" dirty="0"/>
              </a:p>
            </p:txBody>
          </p:sp>
        </p:grpSp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A3A4C318-4AAB-E04B-BBCF-D241A4138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694" y="2285193"/>
              <a:ext cx="1860819" cy="18325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152400" dir="2700000" algn="tl" rotWithShape="0">
                <a:schemeClr val="accent6">
                  <a:lumMod val="75000"/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667944-CB2E-5744-BC75-1149F2D3CA92}"/>
                </a:ext>
              </a:extLst>
            </p:cNvPr>
            <p:cNvSpPr/>
            <p:nvPr/>
          </p:nvSpPr>
          <p:spPr>
            <a:xfrm rot="16200000">
              <a:off x="7317983" y="3327891"/>
              <a:ext cx="2484354" cy="22929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5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Amoudry L. et al., Applied Optics 59(2020)116</a:t>
              </a:r>
            </a:p>
          </p:txBody>
        </p:sp>
        <p:sp>
          <p:nvSpPr>
            <p:cNvPr id="25" name="ZoneTexte 19">
              <a:extLst>
                <a:ext uri="{FF2B5EF4-FFF2-40B4-BE49-F238E27FC236}">
                  <a16:creationId xmlns:a16="http://schemas.microsoft.com/office/drawing/2014/main" id="{D2B760CA-A965-C643-BC2B-377CDC440006}"/>
                </a:ext>
              </a:extLst>
            </p:cNvPr>
            <p:cNvSpPr txBox="1"/>
            <p:nvPr/>
          </p:nvSpPr>
          <p:spPr bwMode="auto">
            <a:xfrm>
              <a:off x="7031551" y="3445416"/>
              <a:ext cx="1184375" cy="38074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FF0000"/>
                  </a:solidFill>
                </a:rPr>
                <a:t>100 W amplifiers are</a:t>
              </a:r>
            </a:p>
            <a:p>
              <a:pPr algn="ctr"/>
              <a:r>
                <a:rPr lang="en-US" sz="800" dirty="0">
                  <a:solidFill>
                    <a:srgbClr val="FF0000"/>
                  </a:solidFill>
                </a:rPr>
                <a:t> commercial systems</a:t>
              </a:r>
            </a:p>
          </p:txBody>
        </p:sp>
        <p:sp>
          <p:nvSpPr>
            <p:cNvPr id="24" name="ZoneTexte 19">
              <a:extLst>
                <a:ext uri="{FF2B5EF4-FFF2-40B4-BE49-F238E27FC236}">
                  <a16:creationId xmlns:a16="http://schemas.microsoft.com/office/drawing/2014/main" id="{5CA27DB5-FAEC-B449-9DC2-B1A39A40D3A6}"/>
                </a:ext>
              </a:extLst>
            </p:cNvPr>
            <p:cNvSpPr txBox="1"/>
            <p:nvPr/>
          </p:nvSpPr>
          <p:spPr bwMode="auto">
            <a:xfrm>
              <a:off x="8312319" y="1425555"/>
              <a:ext cx="569296" cy="22929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6"/>
                  </a:solidFill>
                </a:rPr>
                <a:t>mirror</a:t>
              </a:r>
            </a:p>
          </p:txBody>
        </p:sp>
        <p:sp>
          <p:nvSpPr>
            <p:cNvPr id="26" name="ZoneTexte 19">
              <a:extLst>
                <a:ext uri="{FF2B5EF4-FFF2-40B4-BE49-F238E27FC236}">
                  <a16:creationId xmlns:a16="http://schemas.microsoft.com/office/drawing/2014/main" id="{EE1D37A0-B77E-F044-8477-0FB45B0F9C8D}"/>
                </a:ext>
              </a:extLst>
            </p:cNvPr>
            <p:cNvSpPr txBox="1"/>
            <p:nvPr/>
          </p:nvSpPr>
          <p:spPr bwMode="auto">
            <a:xfrm>
              <a:off x="7026067" y="1425555"/>
              <a:ext cx="569296" cy="22929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6"/>
                  </a:solidFill>
                </a:rPr>
                <a:t>mirror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9512558-76EF-A442-9CAE-4FE5476D1B2F}"/>
                </a:ext>
              </a:extLst>
            </p:cNvPr>
            <p:cNvSpPr/>
            <p:nvPr/>
          </p:nvSpPr>
          <p:spPr bwMode="auto">
            <a:xfrm>
              <a:off x="6261224" y="1378282"/>
              <a:ext cx="770665" cy="249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0CC99"/>
                </a:solidFill>
              </a:endParaRPr>
            </a:p>
          </p:txBody>
        </p:sp>
        <p:sp>
          <p:nvSpPr>
            <p:cNvPr id="27" name="ZoneTexte 19">
              <a:extLst>
                <a:ext uri="{FF2B5EF4-FFF2-40B4-BE49-F238E27FC236}">
                  <a16:creationId xmlns:a16="http://schemas.microsoft.com/office/drawing/2014/main" id="{1A4A19B8-8C3E-B04C-8326-BBD9D7733A3A}"/>
                </a:ext>
              </a:extLst>
            </p:cNvPr>
            <p:cNvSpPr txBox="1"/>
            <p:nvPr/>
          </p:nvSpPr>
          <p:spPr bwMode="auto">
            <a:xfrm>
              <a:off x="7541103" y="1699009"/>
              <a:ext cx="1184375" cy="22929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FF0000"/>
                  </a:solidFill>
                </a:rPr>
                <a:t>~10</a:t>
              </a:r>
              <a:r>
                <a:rPr lang="en-US" sz="800" baseline="30000" dirty="0">
                  <a:solidFill>
                    <a:srgbClr val="FF0000"/>
                  </a:solidFill>
                </a:rPr>
                <a:t>16</a:t>
              </a:r>
              <a:r>
                <a:rPr lang="en-US" sz="800" dirty="0">
                  <a:solidFill>
                    <a:srgbClr val="FF0000"/>
                  </a:solidFill>
                </a:rPr>
                <a:t> ph/bunch</a:t>
              </a:r>
            </a:p>
          </p:txBody>
        </p:sp>
      </p:grpSp>
      <p:sp>
        <p:nvSpPr>
          <p:cNvPr id="23" name="ZoneTexte 19">
            <a:extLst>
              <a:ext uri="{FF2B5EF4-FFF2-40B4-BE49-F238E27FC236}">
                <a16:creationId xmlns:a16="http://schemas.microsoft.com/office/drawing/2014/main" id="{850495CC-AEFE-3B4D-8575-8A86FA6A6ED4}"/>
              </a:ext>
            </a:extLst>
          </p:cNvPr>
          <p:cNvSpPr txBox="1"/>
          <p:nvPr/>
        </p:nvSpPr>
        <p:spPr bwMode="auto">
          <a:xfrm>
            <a:off x="104518" y="2971753"/>
            <a:ext cx="1184375" cy="22929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Laser pulses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02EC7876-4401-D848-99BD-0346BDBB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97" y="1952116"/>
            <a:ext cx="2314608" cy="373644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Fabry-Pérot resonator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962360EF-8583-624C-BA58-815DB2298FB2}"/>
              </a:ext>
            </a:extLst>
          </p:cNvPr>
          <p:cNvSpPr txBox="1">
            <a:spLocks/>
          </p:cNvSpPr>
          <p:nvPr/>
        </p:nvSpPr>
        <p:spPr bwMode="auto">
          <a:xfrm>
            <a:off x="3016034" y="5626117"/>
            <a:ext cx="5557223" cy="37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l"/>
            <a:r>
              <a:rPr lang="en-GB" sz="1400" kern="0" dirty="0">
                <a:solidFill>
                  <a:srgbClr val="FF0000"/>
                </a:solidFill>
              </a:rPr>
              <a:t>Towards the first integration of the FP resonator in the hadron storage ring </a:t>
            </a:r>
            <a:r>
              <a:rPr lang="fr-FR" sz="1400" kern="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fr-FR" sz="1400" kern="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C9F407A6-C385-721F-D3EB-6BDEF41117FF}"/>
              </a:ext>
            </a:extLst>
          </p:cNvPr>
          <p:cNvCxnSpPr>
            <a:stCxn id="7" idx="2"/>
            <a:endCxn id="8" idx="0"/>
          </p:cNvCxnSpPr>
          <p:nvPr/>
        </p:nvCxnSpPr>
        <p:spPr bwMode="auto">
          <a:xfrm>
            <a:off x="4603315" y="3722624"/>
            <a:ext cx="54373" cy="21860"/>
          </a:xfrm>
          <a:prstGeom prst="straightConnector1">
            <a:avLst/>
          </a:prstGeom>
          <a:solidFill>
            <a:schemeClr val="accent1"/>
          </a:solidFill>
          <a:ln>
            <a:noFill/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id="{CEA8BD06-5194-A898-42F2-AD15F65B4D95}"/>
              </a:ext>
            </a:extLst>
          </p:cNvPr>
          <p:cNvCxnSpPr>
            <a:cxnSpLocks/>
          </p:cNvCxnSpPr>
          <p:nvPr/>
        </p:nvCxnSpPr>
        <p:spPr bwMode="auto">
          <a:xfrm>
            <a:off x="4624012" y="3534862"/>
            <a:ext cx="0" cy="209622"/>
          </a:xfrm>
          <a:prstGeom prst="straightConnector1">
            <a:avLst/>
          </a:prstGeom>
          <a:solidFill>
            <a:schemeClr val="accent1"/>
          </a:solidFill>
          <a:ln w="25400">
            <a:solidFill>
              <a:schemeClr val="accent2"/>
            </a:solidFill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47DE47F4-617B-2B6E-9788-722581C65080}"/>
              </a:ext>
            </a:extLst>
          </p:cNvPr>
          <p:cNvCxnSpPr>
            <a:cxnSpLocks/>
          </p:cNvCxnSpPr>
          <p:nvPr/>
        </p:nvCxnSpPr>
        <p:spPr bwMode="auto">
          <a:xfrm>
            <a:off x="7462063" y="3617813"/>
            <a:ext cx="0" cy="209622"/>
          </a:xfrm>
          <a:prstGeom prst="straightConnector1">
            <a:avLst/>
          </a:prstGeom>
          <a:solidFill>
            <a:schemeClr val="accent1"/>
          </a:solidFill>
          <a:ln w="25400">
            <a:solidFill>
              <a:schemeClr val="accent2"/>
            </a:solidFill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2504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>
            <a:extLst>
              <a:ext uri="{FF2B5EF4-FFF2-40B4-BE49-F238E27FC236}">
                <a16:creationId xmlns:a16="http://schemas.microsoft.com/office/drawing/2014/main" id="{233B8810-FF63-0E4E-8933-BEB38199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2" y="2745477"/>
            <a:ext cx="8216900" cy="1139188"/>
          </a:xfrm>
          <a:solidFill>
            <a:srgbClr val="D6D6F5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pl-PL" sz="6000" dirty="0"/>
              <a:t>Proof of Principle </a:t>
            </a:r>
          </a:p>
        </p:txBody>
      </p:sp>
      <p:sp>
        <p:nvSpPr>
          <p:cNvPr id="39938" name="Espace réservé du numéro de diapositive 2">
            <a:extLst>
              <a:ext uri="{FF2B5EF4-FFF2-40B4-BE49-F238E27FC236}">
                <a16:creationId xmlns:a16="http://schemas.microsoft.com/office/drawing/2014/main" id="{6EEA668C-4E86-A646-BB49-CF3D4CC99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3062B8F8-CFAA-994B-9D07-49554C15C82C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18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211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79659" y="5546369"/>
            <a:ext cx="2125663" cy="352425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DCED991-37B0-1749-A97D-76A49D39624E}" type="slidenum">
              <a:rPr lang="en-GB" sz="140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416718" y="1153723"/>
            <a:ext cx="8310563" cy="681884"/>
          </a:xfrm>
          <a:prstGeom prst="rect">
            <a:avLst/>
          </a:prstGeom>
          <a:solidFill>
            <a:schemeClr val="accent5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000" tIns="46800" rIns="90000" bIns="46800" anchor="ctr"/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Gamma Factory Proof-of-Principle (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PoP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) SPS experiment</a:t>
            </a:r>
            <a:endParaRPr lang="en-GB" sz="2400" dirty="0">
              <a:solidFill>
                <a:srgbClr val="3333CC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72707" name="Picture 3" descr="Screen Shot 2019-08-28 at 17.32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/>
          <a:stretch>
            <a:fillRect/>
          </a:stretch>
        </p:blipFill>
        <p:spPr bwMode="auto">
          <a:xfrm>
            <a:off x="246067" y="2120512"/>
            <a:ext cx="5805108" cy="194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20-11-25 at 21.09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1" y="4092604"/>
            <a:ext cx="3194050" cy="1751244"/>
          </a:xfrm>
          <a:prstGeom prst="rect">
            <a:avLst/>
          </a:prstGeom>
        </p:spPr>
      </p:pic>
      <p:pic>
        <p:nvPicPr>
          <p:cNvPr id="6" name="Picture 3" descr="Screen Shot 2019-09-01 at 15.50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53" y="4780098"/>
            <a:ext cx="2147886" cy="725068"/>
          </a:xfrm>
          <a:prstGeom prst="rect">
            <a:avLst/>
          </a:prstGeom>
          <a:noFill/>
          <a:ln w="19050" cmpd="sng">
            <a:solidFill>
              <a:srgbClr val="FF355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Shot 2020-11-25 at 21.07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81" y="2208909"/>
            <a:ext cx="2177739" cy="214758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EBD77D4-3001-4C30-ACA3-343CA0DCCF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78" b="38692"/>
          <a:stretch/>
        </p:blipFill>
        <p:spPr>
          <a:xfrm>
            <a:off x="5444699" y="4482946"/>
            <a:ext cx="2932190" cy="1113184"/>
          </a:xfrm>
          <a:prstGeom prst="rect">
            <a:avLst/>
          </a:prstGeom>
          <a:ln w="57150" cmpd="sng">
            <a:noFill/>
          </a:ln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1C59A9F-942F-B24C-BF25-45DF248CB5AB}"/>
              </a:ext>
            </a:extLst>
          </p:cNvPr>
          <p:cNvSpPr txBox="1">
            <a:spLocks/>
          </p:cNvSpPr>
          <p:nvPr/>
        </p:nvSpPr>
        <p:spPr bwMode="auto">
          <a:xfrm>
            <a:off x="7122333" y="2016913"/>
            <a:ext cx="1882988" cy="133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l">
              <a:defRPr/>
            </a:pPr>
            <a:r>
              <a:rPr lang="en-GB" sz="1000" i="1" dirty="0">
                <a:solidFill>
                  <a:schemeClr val="accent6"/>
                </a:solidFill>
              </a:rPr>
              <a:t>Detection of produced </a:t>
            </a:r>
          </a:p>
          <a:p>
            <a:pPr algn="l">
              <a:defRPr/>
            </a:pPr>
            <a:r>
              <a:rPr lang="en-GB" sz="1000" i="1" dirty="0">
                <a:solidFill>
                  <a:schemeClr val="accent6"/>
                </a:solidFill>
              </a:rPr>
              <a:t>      X-rays in resonant </a:t>
            </a:r>
          </a:p>
          <a:p>
            <a:pPr algn="l">
              <a:defRPr/>
            </a:pPr>
            <a:r>
              <a:rPr lang="en-GB" sz="1000" i="1" dirty="0">
                <a:solidFill>
                  <a:schemeClr val="accent6"/>
                </a:solidFill>
              </a:rPr>
              <a:t>           excitation of the </a:t>
            </a:r>
          </a:p>
          <a:p>
            <a:pPr algn="l">
              <a:defRPr/>
            </a:pPr>
            <a:r>
              <a:rPr lang="en-US" altLang="pl-PL" sz="1000" i="1" baseline="-25000" dirty="0">
                <a:solidFill>
                  <a:srgbClr val="FF0000"/>
                </a:solidFill>
              </a:rPr>
              <a:t>                          </a:t>
            </a:r>
            <a:r>
              <a:rPr lang="en-GB" altLang="pl-PL" sz="1000" i="1" dirty="0">
                <a:solidFill>
                  <a:srgbClr val="FF0000"/>
                </a:solidFill>
              </a:rPr>
              <a:t>(2s → 2p)</a:t>
            </a:r>
            <a:r>
              <a:rPr lang="en-GB" altLang="pl-PL" sz="1000" i="1" baseline="-25000" dirty="0">
                <a:solidFill>
                  <a:srgbClr val="FF0000"/>
                </a:solidFill>
              </a:rPr>
              <a:t>1/2  </a:t>
            </a:r>
            <a:endParaRPr lang="en-GB" altLang="pl-PL" sz="1000" i="1" dirty="0">
              <a:solidFill>
                <a:srgbClr val="FF0000"/>
              </a:solidFill>
            </a:endParaRPr>
          </a:p>
          <a:p>
            <a:pPr algn="l">
              <a:defRPr/>
            </a:pPr>
            <a:r>
              <a:rPr lang="en-GB" altLang="pl-PL" sz="1000" i="1" dirty="0">
                <a:solidFill>
                  <a:srgbClr val="FF0000"/>
                </a:solidFill>
              </a:rPr>
              <a:t>                      transition</a:t>
            </a:r>
            <a:endParaRPr lang="fr-FR" altLang="pl-PL" sz="1000" i="1" dirty="0">
              <a:solidFill>
                <a:srgbClr val="FF0000"/>
              </a:solidFill>
            </a:endParaRPr>
          </a:p>
          <a:p>
            <a:pPr>
              <a:defRPr/>
            </a:pPr>
            <a:endParaRPr lang="en-GB" sz="1000" i="1" dirty="0">
              <a:solidFill>
                <a:schemeClr val="accent6"/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1C59A9F-942F-B24C-BF25-45DF248CB5AB}"/>
              </a:ext>
            </a:extLst>
          </p:cNvPr>
          <p:cNvSpPr txBox="1">
            <a:spLocks/>
          </p:cNvSpPr>
          <p:nvPr/>
        </p:nvSpPr>
        <p:spPr bwMode="auto">
          <a:xfrm>
            <a:off x="3244192" y="4514072"/>
            <a:ext cx="1882988" cy="2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sz="1000" i="1" dirty="0">
                <a:solidFill>
                  <a:srgbClr val="FF3558"/>
                </a:solidFill>
              </a:rPr>
              <a:t>F-P cavity 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1C59A9F-942F-B24C-BF25-45DF248CB5AB}"/>
              </a:ext>
            </a:extLst>
          </p:cNvPr>
          <p:cNvSpPr txBox="1">
            <a:spLocks/>
          </p:cNvSpPr>
          <p:nvPr/>
        </p:nvSpPr>
        <p:spPr bwMode="auto">
          <a:xfrm>
            <a:off x="5653062" y="4189923"/>
            <a:ext cx="2515465" cy="2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sz="1000" i="1" dirty="0">
                <a:solidFill>
                  <a:srgbClr val="FF3558"/>
                </a:solidFill>
              </a:rPr>
              <a:t>F-P cavity – “in beam” position 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11C59A9F-942F-B24C-BF25-45DF248CB5AB}"/>
              </a:ext>
            </a:extLst>
          </p:cNvPr>
          <p:cNvSpPr txBox="1">
            <a:spLocks/>
          </p:cNvSpPr>
          <p:nvPr/>
        </p:nvSpPr>
        <p:spPr bwMode="auto">
          <a:xfrm>
            <a:off x="676385" y="3892971"/>
            <a:ext cx="870954" cy="2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sz="1000" i="1" dirty="0">
                <a:solidFill>
                  <a:schemeClr val="accent6"/>
                </a:solidFill>
              </a:rPr>
              <a:t>LSS6 zone</a:t>
            </a:r>
          </a:p>
        </p:txBody>
      </p:sp>
      <p:sp>
        <p:nvSpPr>
          <p:cNvPr id="15" name="ZoneTexte 12">
            <a:extLst>
              <a:ext uri="{FF2B5EF4-FFF2-40B4-BE49-F238E27FC236}">
                <a16:creationId xmlns:a16="http://schemas.microsoft.com/office/drawing/2014/main" id="{9A9E6394-628C-D442-AA77-EC40A28B2803}"/>
              </a:ext>
            </a:extLst>
          </p:cNvPr>
          <p:cNvSpPr txBox="1"/>
          <p:nvPr/>
        </p:nvSpPr>
        <p:spPr>
          <a:xfrm>
            <a:off x="2685398" y="3719030"/>
            <a:ext cx="3258534" cy="33195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SPS half-cell 621 with side tunnel TI18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D6508AB-9123-4D45-A10D-EAC0ECEB9D4C}"/>
              </a:ext>
            </a:extLst>
          </p:cNvPr>
          <p:cNvSpPr txBox="1">
            <a:spLocks/>
          </p:cNvSpPr>
          <p:nvPr/>
        </p:nvSpPr>
        <p:spPr bwMode="auto">
          <a:xfrm>
            <a:off x="3370767" y="2188807"/>
            <a:ext cx="2680409" cy="2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sz="1000" b="1" i="1" dirty="0">
                <a:solidFill>
                  <a:srgbClr val="FFFF00"/>
                </a:solidFill>
              </a:rPr>
              <a:t>Lithium-like lead ion bunches in the SPS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1C5A9EB-7A34-F049-9EC1-20E503B7662F}"/>
              </a:ext>
            </a:extLst>
          </p:cNvPr>
          <p:cNvSpPr txBox="1">
            <a:spLocks/>
          </p:cNvSpPr>
          <p:nvPr/>
        </p:nvSpPr>
        <p:spPr bwMode="auto">
          <a:xfrm>
            <a:off x="4883753" y="5662521"/>
            <a:ext cx="3493137" cy="29695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sz="1000" b="1" i="1" dirty="0">
                <a:solidFill>
                  <a:srgbClr val="FF3558"/>
                </a:solidFill>
              </a:rPr>
              <a:t>F-P cavity length: 3.75 m </a:t>
            </a:r>
            <a:r>
              <a:rPr lang="en-GB" sz="1000" i="1" dirty="0">
                <a:solidFill>
                  <a:schemeClr val="tx1"/>
                </a:solidFill>
              </a:rPr>
              <a:t>– vertically tilted by 2.6 </a:t>
            </a:r>
            <a:r>
              <a:rPr lang="en-GB" sz="1000" i="1" dirty="0" err="1">
                <a:solidFill>
                  <a:schemeClr val="tx1"/>
                </a:solidFill>
              </a:rPr>
              <a:t>deg</a:t>
            </a:r>
            <a:r>
              <a:rPr lang="en-GB" sz="1000" i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9473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8116C2-013C-4748-8328-2CCE0CA1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6" y="564724"/>
            <a:ext cx="7972040" cy="974350"/>
          </a:xfrm>
          <a:solidFill>
            <a:schemeClr val="accent5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GB" dirty="0"/>
              <a:t>Gamma Factory studies</a:t>
            </a:r>
          </a:p>
        </p:txBody>
      </p:sp>
      <p:sp>
        <p:nvSpPr>
          <p:cNvPr id="61442" name="Espace réservé du numéro de diapositive 2">
            <a:extLst>
              <a:ext uri="{FF2B5EF4-FFF2-40B4-BE49-F238E27FC236}">
                <a16:creationId xmlns:a16="http://schemas.microsoft.com/office/drawing/2014/main" id="{26D6C144-4FA3-7C44-B42F-9894D6AE1D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799"/>
            <a:ext cx="2125663" cy="31591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DDCB1B3F-9D33-E740-857B-54F979B49E62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2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A074B58B-DF26-0D46-BF90-EA704E217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146" y="2026456"/>
            <a:ext cx="4168330" cy="42241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2000" b="1" dirty="0">
                <a:solidFill>
                  <a:schemeClr val="tx1"/>
                </a:solidFill>
              </a:rPr>
              <a:t>Gamma Factory </a:t>
            </a:r>
            <a:r>
              <a:rPr lang="en-GB" altLang="pl-PL" sz="2000" dirty="0">
                <a:solidFill>
                  <a:schemeClr val="tx1"/>
                </a:solidFill>
              </a:rPr>
              <a:t>studies are </a:t>
            </a:r>
            <a:r>
              <a:rPr lang="en-GB" altLang="pl-PL" sz="2000" b="1" dirty="0">
                <a:solidFill>
                  <a:schemeClr val="tx1"/>
                </a:solidFill>
              </a:rPr>
              <a:t>anchored and supported</a:t>
            </a:r>
            <a:r>
              <a:rPr lang="en-GB" altLang="pl-PL" sz="2000" dirty="0">
                <a:solidFill>
                  <a:schemeClr val="tx1"/>
                </a:solidFill>
              </a:rPr>
              <a:t> by the CERN </a:t>
            </a:r>
            <a:r>
              <a:rPr lang="en-GB" altLang="pl-PL" sz="2000" b="1" dirty="0">
                <a:solidFill>
                  <a:srgbClr val="FF0000"/>
                </a:solidFill>
              </a:rPr>
              <a:t>Physics Beyond Colliders</a:t>
            </a:r>
            <a:r>
              <a:rPr lang="en-GB" altLang="pl-PL" sz="2000" b="1" dirty="0">
                <a:solidFill>
                  <a:schemeClr val="tx1"/>
                </a:solidFill>
              </a:rPr>
              <a:t> </a:t>
            </a:r>
            <a:r>
              <a:rPr lang="en-GB" altLang="pl-PL" sz="2000" dirty="0">
                <a:solidFill>
                  <a:srgbClr val="FF0000"/>
                </a:solidFill>
              </a:rPr>
              <a:t>(</a:t>
            </a:r>
            <a:r>
              <a:rPr lang="en-GB" altLang="pl-PL" sz="2000" b="1" dirty="0">
                <a:solidFill>
                  <a:srgbClr val="FF0000"/>
                </a:solidFill>
              </a:rPr>
              <a:t>PBC</a:t>
            </a:r>
            <a:r>
              <a:rPr lang="en-GB" altLang="pl-PL" sz="2000" dirty="0">
                <a:solidFill>
                  <a:srgbClr val="FF0000"/>
                </a:solidFill>
              </a:rPr>
              <a:t>) </a:t>
            </a:r>
            <a:r>
              <a:rPr lang="en-GB" altLang="pl-PL" sz="2000" dirty="0">
                <a:solidFill>
                  <a:schemeClr val="tx1"/>
                </a:solidFill>
              </a:rPr>
              <a:t>framework.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600" dirty="0">
                <a:solidFill>
                  <a:schemeClr val="accent6"/>
                </a:solidFill>
              </a:rPr>
              <a:t>    More info on all the GF group activities: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200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https://indico.cern.ch/category/10874</a:t>
            </a:r>
            <a:endParaRPr lang="en-GB" altLang="pl-PL" sz="1200" u="sng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GB" altLang="pl-PL" sz="1800" i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800" i="1" dirty="0">
                <a:solidFill>
                  <a:srgbClr val="002060"/>
                </a:solidFill>
              </a:rPr>
              <a:t>We acknowledge the crucial role of the CERN </a:t>
            </a:r>
            <a:r>
              <a:rPr lang="en-GB" altLang="pl-PL" sz="1800" b="1" i="1" dirty="0">
                <a:solidFill>
                  <a:srgbClr val="002060"/>
                </a:solidFill>
              </a:rPr>
              <a:t>PBC</a:t>
            </a:r>
            <a:r>
              <a:rPr lang="en-GB" altLang="pl-PL" sz="1800" i="1" dirty="0">
                <a:solidFill>
                  <a:srgbClr val="002060"/>
                </a:solidFill>
              </a:rPr>
              <a:t> framework in bringing our accelerator tests, GF-PoP experiment design, software development and physics studies to their present stage!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760C90-AB23-7E4F-9727-DA0AA565A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64" y="4147710"/>
            <a:ext cx="3973929" cy="1639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CE88D-714E-0742-A03E-9A1341AE8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02" y="1883850"/>
            <a:ext cx="3834755" cy="431697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BC8BFDB8-DE63-5B41-A7FE-D4A596D93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00" y="2477661"/>
            <a:ext cx="3881232" cy="536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9B012B-376B-8E43-9A88-96C76E13B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99" y="2243396"/>
            <a:ext cx="3642626" cy="2057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A8EA425-4938-5E4B-91DA-B072616750EA}"/>
              </a:ext>
            </a:extLst>
          </p:cNvPr>
          <p:cNvSpPr/>
          <p:nvPr/>
        </p:nvSpPr>
        <p:spPr>
          <a:xfrm>
            <a:off x="411502" y="3501405"/>
            <a:ext cx="3712822" cy="524887"/>
          </a:xfrm>
          <a:prstGeom prst="rect">
            <a:avLst/>
          </a:prstGeom>
          <a:solidFill>
            <a:srgbClr val="FFFFD3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1000" i="1" dirty="0">
                <a:solidFill>
                  <a:srgbClr val="FF0000"/>
                </a:solidFill>
              </a:rPr>
              <a:t> </a:t>
            </a:r>
            <a:r>
              <a:rPr lang="en-GB" sz="1200" b="1" dirty="0">
                <a:solidFill>
                  <a:schemeClr val="tx1"/>
                </a:solidFill>
              </a:rPr>
              <a:t>~100 physicists from ~40 institutions have  contributed so far to the Gamma Factory studies</a:t>
            </a:r>
            <a:endParaRPr lang="en-GB" sz="1000" b="1" dirty="0">
              <a:solidFill>
                <a:srgbClr val="008000"/>
              </a:solidFill>
            </a:endParaRPr>
          </a:p>
        </p:txBody>
      </p:sp>
      <p:pic>
        <p:nvPicPr>
          <p:cNvPr id="13" name="Picture 2" descr="Screen Shot 2020-07-20 at 12.57.37.png">
            <a:extLst>
              <a:ext uri="{FF2B5EF4-FFF2-40B4-BE49-F238E27FC236}">
                <a16:creationId xmlns:a16="http://schemas.microsoft.com/office/drawing/2014/main" id="{A511E29A-84EB-F44D-AD20-5503895942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1" r="45686" b="-14900"/>
          <a:stretch/>
        </p:blipFill>
        <p:spPr bwMode="auto">
          <a:xfrm>
            <a:off x="1301092" y="2947542"/>
            <a:ext cx="1988881" cy="37579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5FD31D-2012-6A43-A265-B57EEB5C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83" y="681198"/>
            <a:ext cx="8525435" cy="104052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 sz="4000" dirty="0"/>
              <a:t>Purpose of GF SPS PoP experiment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11305-5098-B046-8BD7-BCCC6335F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DD19347F-ABC0-6B4B-B3C0-8BE08C0ECE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290297"/>
              </p:ext>
            </p:extLst>
          </p:nvPr>
        </p:nvGraphicFramePr>
        <p:xfrm>
          <a:off x="1061685" y="2006770"/>
          <a:ext cx="6879479" cy="404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10">
            <a:extLst>
              <a:ext uri="{FF2B5EF4-FFF2-40B4-BE49-F238E27FC236}">
                <a16:creationId xmlns:a16="http://schemas.microsoft.com/office/drawing/2014/main" id="{281B69A2-4926-0B49-B76A-F940C7960752}"/>
              </a:ext>
            </a:extLst>
          </p:cNvPr>
          <p:cNvSpPr txBox="1"/>
          <p:nvPr/>
        </p:nvSpPr>
        <p:spPr>
          <a:xfrm>
            <a:off x="4087102" y="5988433"/>
            <a:ext cx="3854062" cy="331950"/>
          </a:xfrm>
          <a:prstGeom prst="rect">
            <a:avLst/>
          </a:prstGeom>
          <a:solidFill>
            <a:srgbClr val="F4D4AB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fr-FR" sz="1400" i="1" dirty="0">
                <a:solidFill>
                  <a:schemeClr val="tx1"/>
                </a:solidFill>
                <a:sym typeface="Wingdings" pitchFamily="2" charset="2"/>
              </a:rPr>
              <a:t>Estimated cost of the </a:t>
            </a:r>
            <a:r>
              <a:rPr lang="fr-FR" sz="1400" i="1" dirty="0" err="1">
                <a:solidFill>
                  <a:schemeClr val="tx1"/>
                </a:solidFill>
                <a:sym typeface="Wingdings" pitchFamily="2" charset="2"/>
              </a:rPr>
              <a:t>experiment</a:t>
            </a:r>
            <a:r>
              <a:rPr lang="fr-FR" sz="1400" i="1" dirty="0">
                <a:solidFill>
                  <a:schemeClr val="tx1"/>
                </a:solidFill>
                <a:sym typeface="Wingdings" pitchFamily="2" charset="2"/>
              </a:rPr>
              <a:t>: 2.5 MCHF </a:t>
            </a:r>
            <a:r>
              <a:rPr lang="fr-FR" sz="1400" i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836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2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27F5FEA7-6CAA-714E-99D1-B68CF0215A0F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21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44DB9135-7B9A-8841-A755-D458F5E460E3}"/>
              </a:ext>
            </a:extLst>
          </p:cNvPr>
          <p:cNvSpPr txBox="1">
            <a:spLocks/>
          </p:cNvSpPr>
          <p:nvPr/>
        </p:nvSpPr>
        <p:spPr bwMode="auto">
          <a:xfrm>
            <a:off x="279400" y="368756"/>
            <a:ext cx="8585200" cy="891216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altLang="pl-PL" dirty="0"/>
              <a:t>PoP experiment status  </a:t>
            </a:r>
          </a:p>
        </p:txBody>
      </p:sp>
      <p:pic>
        <p:nvPicPr>
          <p:cNvPr id="5" name="Image 12">
            <a:extLst>
              <a:ext uri="{FF2B5EF4-FFF2-40B4-BE49-F238E27FC236}">
                <a16:creationId xmlns:a16="http://schemas.microsoft.com/office/drawing/2014/main" id="{F9D788F2-7DD8-C14E-BE66-A9FF7E426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75" y="1545787"/>
            <a:ext cx="3074029" cy="45567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0F0725-D75D-C34F-AE3E-5596C1535F54}"/>
              </a:ext>
            </a:extLst>
          </p:cNvPr>
          <p:cNvSpPr/>
          <p:nvPr/>
        </p:nvSpPr>
        <p:spPr>
          <a:xfrm>
            <a:off x="3302541" y="1907385"/>
            <a:ext cx="5267471" cy="166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i="1" dirty="0">
                <a:solidFill>
                  <a:schemeClr val="tx1"/>
                </a:solidFill>
              </a:rPr>
              <a:t>«The </a:t>
            </a:r>
            <a:r>
              <a:rPr lang="en-GB" sz="1200" i="1" u="sng" dirty="0">
                <a:solidFill>
                  <a:schemeClr val="tx1"/>
                </a:solidFill>
              </a:rPr>
              <a:t>SPSC recognizes the Gamma Factory's potential </a:t>
            </a:r>
            <a:r>
              <a:rPr lang="en-GB" sz="1200" i="1" dirty="0">
                <a:solidFill>
                  <a:schemeClr val="tx1"/>
                </a:solidFill>
              </a:rPr>
              <a:t>to create a novel research tool, which may open the prospects for </a:t>
            </a:r>
            <a:r>
              <a:rPr lang="en-GB" sz="1200" i="1" u="sng" dirty="0">
                <a:solidFill>
                  <a:schemeClr val="tx1"/>
                </a:solidFill>
              </a:rPr>
              <a:t>new research opportunities in a broad domain of basic and applied science</a:t>
            </a:r>
            <a:r>
              <a:rPr lang="en-GB" sz="1200" i="1" dirty="0">
                <a:solidFill>
                  <a:schemeClr val="tx1"/>
                </a:solidFill>
              </a:rPr>
              <a:t> at the LHC.»</a:t>
            </a:r>
          </a:p>
          <a:p>
            <a:pPr algn="l"/>
            <a:br>
              <a:rPr lang="en-GB" sz="1200" i="1" dirty="0">
                <a:solidFill>
                  <a:schemeClr val="tx1"/>
                </a:solidFill>
              </a:rPr>
            </a:br>
            <a:r>
              <a:rPr lang="en-GB" sz="1200" i="1" dirty="0">
                <a:solidFill>
                  <a:schemeClr val="tx1"/>
                </a:solidFill>
              </a:rPr>
              <a:t>«The SPSC recognizes the </a:t>
            </a:r>
            <a:r>
              <a:rPr lang="en-GB" sz="1200" i="1" u="sng" dirty="0">
                <a:solidFill>
                  <a:schemeClr val="tx1"/>
                </a:solidFill>
              </a:rPr>
              <a:t>GF-</a:t>
            </a:r>
            <a:r>
              <a:rPr lang="en-GB" sz="1200" i="1" u="sng" dirty="0" err="1">
                <a:solidFill>
                  <a:schemeClr val="tx1"/>
                </a:solidFill>
              </a:rPr>
              <a:t>PoP</a:t>
            </a:r>
            <a:r>
              <a:rPr lang="en-GB" sz="1200" i="1" dirty="0">
                <a:solidFill>
                  <a:schemeClr val="tx1"/>
                </a:solidFill>
              </a:rPr>
              <a:t> experiment as </a:t>
            </a:r>
            <a:r>
              <a:rPr lang="en-GB" sz="1200" i="1" u="sng" dirty="0">
                <a:solidFill>
                  <a:schemeClr val="tx1"/>
                </a:solidFill>
              </a:rPr>
              <a:t>a path finder in the GF R&amp;D process</a:t>
            </a:r>
            <a:r>
              <a:rPr lang="en-GB" sz="1200" i="1" dirty="0">
                <a:solidFill>
                  <a:schemeClr val="tx1"/>
                </a:solidFill>
              </a:rPr>
              <a:t>. The SPSC … looks forward to further details of how the GF proto-collaboration intends to deliver this programme.»</a:t>
            </a:r>
          </a:p>
        </p:txBody>
      </p:sp>
      <p:sp>
        <p:nvSpPr>
          <p:cNvPr id="9" name="ZoneTexte 6">
            <a:extLst>
              <a:ext uri="{FF2B5EF4-FFF2-40B4-BE49-F238E27FC236}">
                <a16:creationId xmlns:a16="http://schemas.microsoft.com/office/drawing/2014/main" id="{4E623E73-A024-F24E-8B78-2C68AB18FE29}"/>
              </a:ext>
            </a:extLst>
          </p:cNvPr>
          <p:cNvSpPr txBox="1"/>
          <p:nvPr/>
        </p:nvSpPr>
        <p:spPr>
          <a:xfrm>
            <a:off x="3282504" y="1538935"/>
            <a:ext cx="5115504" cy="331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400" b="1" dirty="0">
                <a:solidFill>
                  <a:schemeClr val="accent6">
                    <a:lumMod val="75000"/>
                  </a:schemeClr>
                </a:solidFill>
              </a:rPr>
              <a:t>As received from the SPSC referees on </a:t>
            </a:r>
            <a:r>
              <a:rPr lang="en-GB" sz="1400" b="1" dirty="0">
                <a:solidFill>
                  <a:schemeClr val="accent6"/>
                </a:solidFill>
              </a:rPr>
              <a:t>Oct. 20</a:t>
            </a:r>
            <a:r>
              <a:rPr lang="en-GB" sz="1400" b="1" baseline="30000" dirty="0">
                <a:solidFill>
                  <a:schemeClr val="accent6"/>
                </a:solidFill>
              </a:rPr>
              <a:t>th</a:t>
            </a:r>
            <a:r>
              <a:rPr lang="en-GB" sz="1400" b="1" dirty="0">
                <a:solidFill>
                  <a:schemeClr val="accent6"/>
                </a:solidFill>
              </a:rPr>
              <a:t>, 2020:</a:t>
            </a: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A7220947-9002-B54B-910C-8ED33C166FDA}"/>
              </a:ext>
            </a:extLst>
          </p:cNvPr>
          <p:cNvSpPr txBox="1"/>
          <p:nvPr/>
        </p:nvSpPr>
        <p:spPr>
          <a:xfrm>
            <a:off x="3726658" y="3760185"/>
            <a:ext cx="4805834" cy="596958"/>
          </a:xfrm>
          <a:prstGeom prst="rect">
            <a:avLst/>
          </a:prstGeom>
          <a:solidFill>
            <a:srgbClr val="F4D4AB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>
                <a:solidFill>
                  <a:schemeClr val="tx1"/>
                </a:solidFill>
              </a:rPr>
              <a:t>We are in the process of signing the GF-</a:t>
            </a:r>
            <a:r>
              <a:rPr lang="en-GB" sz="1400" i="1" dirty="0" err="1">
                <a:solidFill>
                  <a:schemeClr val="tx1"/>
                </a:solidFill>
              </a:rPr>
              <a:t>PoP</a:t>
            </a:r>
            <a:r>
              <a:rPr lang="en-GB" sz="1400" i="1" dirty="0">
                <a:solidFill>
                  <a:schemeClr val="tx1"/>
                </a:solidFill>
              </a:rPr>
              <a:t> </a:t>
            </a:r>
            <a:r>
              <a:rPr lang="en-GB" sz="1400" i="1" dirty="0">
                <a:solidFill>
                  <a:schemeClr val="tx1"/>
                </a:solidFill>
                <a:sym typeface="Wingdings" pitchFamily="2" charset="2"/>
              </a:rPr>
              <a:t>MoU by collaborating institutes</a:t>
            </a:r>
            <a:r>
              <a:rPr lang="fr-FR" sz="1400" i="1" dirty="0">
                <a:solidFill>
                  <a:schemeClr val="tx1"/>
                </a:solidFill>
                <a:sym typeface="Wingdings" pitchFamily="2" charset="2"/>
              </a:rPr>
              <a:t>.</a:t>
            </a:r>
            <a:endParaRPr lang="fr-FR" sz="1400" i="1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97C0A9-B3C6-184B-BA11-A2E78865B9B7}"/>
              </a:ext>
            </a:extLst>
          </p:cNvPr>
          <p:cNvSpPr txBox="1"/>
          <p:nvPr/>
        </p:nvSpPr>
        <p:spPr>
          <a:xfrm>
            <a:off x="3726658" y="4500952"/>
            <a:ext cx="4805834" cy="1126975"/>
          </a:xfrm>
          <a:prstGeom prst="rect">
            <a:avLst/>
          </a:prstGeom>
          <a:solidFill>
            <a:srgbClr val="F4D4AB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>
                <a:solidFill>
                  <a:schemeClr val="tx1"/>
                </a:solidFill>
              </a:rPr>
              <a:t>In parallel, we are finalising a detailed estimation of the CERN (BE, SY and EN departments) and participating labs resources needed to construct and operate the PoP experiment in the SPS tunnel.  </a:t>
            </a:r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63424C5D-74DF-2246-84A4-F7144E8AD998}"/>
              </a:ext>
            </a:extLst>
          </p:cNvPr>
          <p:cNvSpPr txBox="1"/>
          <p:nvPr/>
        </p:nvSpPr>
        <p:spPr>
          <a:xfrm>
            <a:off x="3729238" y="5770601"/>
            <a:ext cx="4805834" cy="331950"/>
          </a:xfrm>
          <a:prstGeom prst="rect">
            <a:avLst/>
          </a:prstGeom>
          <a:solidFill>
            <a:srgbClr val="F4D4AB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>
                <a:solidFill>
                  <a:schemeClr val="tx1"/>
                </a:solidFill>
              </a:rPr>
              <a:t>Target installation time: </a:t>
            </a:r>
            <a:r>
              <a:rPr lang="en-GB" sz="1400" b="1" i="1" dirty="0">
                <a:solidFill>
                  <a:schemeClr val="tx1"/>
                </a:solidFill>
              </a:rPr>
              <a:t>LS3 </a:t>
            </a:r>
            <a:r>
              <a:rPr lang="en-GB" sz="1400" i="1" dirty="0">
                <a:solidFill>
                  <a:schemeClr val="tx1"/>
                </a:solidFill>
              </a:rPr>
              <a:t>(2026–2027).  </a:t>
            </a:r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C68F43B5-349F-3143-A98F-78ADBBED3A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36303" y="4046112"/>
            <a:ext cx="324407" cy="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7">
            <a:extLst>
              <a:ext uri="{FF2B5EF4-FFF2-40B4-BE49-F238E27FC236}">
                <a16:creationId xmlns:a16="http://schemas.microsoft.com/office/drawing/2014/main" id="{7B81E64E-6EF1-1B4E-AFBF-A9287C9D89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36644" y="5058335"/>
            <a:ext cx="324407" cy="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380B70E7-246B-7D46-8C84-0B795B4030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02541" y="5936576"/>
            <a:ext cx="324407" cy="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40563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2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27F5FEA7-6CAA-714E-99D1-B68CF0215A0F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22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44DB9135-7B9A-8841-A755-D458F5E460E3}"/>
              </a:ext>
            </a:extLst>
          </p:cNvPr>
          <p:cNvSpPr txBox="1">
            <a:spLocks/>
          </p:cNvSpPr>
          <p:nvPr/>
        </p:nvSpPr>
        <p:spPr bwMode="auto">
          <a:xfrm>
            <a:off x="279400" y="368756"/>
            <a:ext cx="8585200" cy="891216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altLang="pl-PL" dirty="0"/>
              <a:t>Recent news</a:t>
            </a:r>
          </a:p>
        </p:txBody>
      </p:sp>
      <p:pic>
        <p:nvPicPr>
          <p:cNvPr id="3" name="Obraz 2" descr="Obraz zawierający tekst, diagram, zrzut ekranu, linia&#10;&#10;Opis wygenerowany automatycznie">
            <a:extLst>
              <a:ext uri="{FF2B5EF4-FFF2-40B4-BE49-F238E27FC236}">
                <a16:creationId xmlns:a16="http://schemas.microsoft.com/office/drawing/2014/main" id="{1954AD67-0327-FAF1-DD81-1CD29849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416738"/>
            <a:ext cx="8596035" cy="471549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8D529DB-EB68-9C6B-1E91-F736CC2DB022}"/>
              </a:ext>
            </a:extLst>
          </p:cNvPr>
          <p:cNvSpPr txBox="1"/>
          <p:nvPr/>
        </p:nvSpPr>
        <p:spPr>
          <a:xfrm>
            <a:off x="2116548" y="6136230"/>
            <a:ext cx="3798278" cy="331950"/>
          </a:xfrm>
          <a:prstGeom prst="rect">
            <a:avLst/>
          </a:prstGeom>
          <a:solidFill>
            <a:srgbClr val="F4F4A7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pl-PL" sz="1400" dirty="0">
                <a:solidFill>
                  <a:srgbClr val="7030A0"/>
                </a:solidFill>
              </a:rPr>
              <a:t>E. Granados, GF </a:t>
            </a:r>
            <a:r>
              <a:rPr lang="pl-PL" sz="1400" dirty="0" err="1">
                <a:solidFill>
                  <a:srgbClr val="7030A0"/>
                </a:solidFill>
              </a:rPr>
              <a:t>PoP</a:t>
            </a:r>
            <a:r>
              <a:rPr lang="pl-PL" sz="1400" dirty="0">
                <a:solidFill>
                  <a:srgbClr val="7030A0"/>
                </a:solidFill>
              </a:rPr>
              <a:t> </a:t>
            </a:r>
            <a:r>
              <a:rPr lang="pl-PL" sz="1400" dirty="0" err="1">
                <a:solidFill>
                  <a:srgbClr val="7030A0"/>
                </a:solidFill>
              </a:rPr>
              <a:t>meeting</a:t>
            </a:r>
            <a:r>
              <a:rPr lang="pl-PL" sz="1400" dirty="0">
                <a:solidFill>
                  <a:srgbClr val="7030A0"/>
                </a:solidFill>
              </a:rPr>
              <a:t>, 14 </a:t>
            </a:r>
            <a:r>
              <a:rPr lang="pl-PL" sz="1400" dirty="0" err="1">
                <a:solidFill>
                  <a:srgbClr val="7030A0"/>
                </a:solidFill>
              </a:rPr>
              <a:t>Nov</a:t>
            </a:r>
            <a:r>
              <a:rPr lang="pl-PL" sz="1400" dirty="0">
                <a:solidFill>
                  <a:srgbClr val="7030A0"/>
                </a:solidFill>
              </a:rPr>
              <a:t>. 2023</a:t>
            </a:r>
          </a:p>
        </p:txBody>
      </p:sp>
    </p:spTree>
    <p:extLst>
      <p:ext uri="{BB962C8B-B14F-4D97-AF65-F5344CB8AC3E}">
        <p14:creationId xmlns:p14="http://schemas.microsoft.com/office/powerpoint/2010/main" val="833446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2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27F5FEA7-6CAA-714E-99D1-B68CF0215A0F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23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44DB9135-7B9A-8841-A755-D458F5E460E3}"/>
              </a:ext>
            </a:extLst>
          </p:cNvPr>
          <p:cNvSpPr txBox="1">
            <a:spLocks/>
          </p:cNvSpPr>
          <p:nvPr/>
        </p:nvSpPr>
        <p:spPr bwMode="auto">
          <a:xfrm>
            <a:off x="452049" y="362362"/>
            <a:ext cx="8359442" cy="763053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altLang="pl-PL" dirty="0"/>
              <a:t>Plans for YETS 2023-2024</a:t>
            </a:r>
          </a:p>
        </p:txBody>
      </p:sp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FA3CACED-5B3D-D8FA-85B9-4F0557886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75" y="1408367"/>
            <a:ext cx="8547544" cy="456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2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>
            <a:extLst>
              <a:ext uri="{FF2B5EF4-FFF2-40B4-BE49-F238E27FC236}">
                <a16:creationId xmlns:a16="http://schemas.microsoft.com/office/drawing/2014/main" id="{233B8810-FF63-0E4E-8933-BEB38199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571367"/>
            <a:ext cx="8216900" cy="1367521"/>
          </a:xfrm>
          <a:solidFill>
            <a:srgbClr val="D6D6F5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pl-PL" sz="6000" dirty="0"/>
              <a:t>Possibilities</a:t>
            </a:r>
          </a:p>
        </p:txBody>
      </p:sp>
      <p:sp>
        <p:nvSpPr>
          <p:cNvPr id="39938" name="Espace réservé du numéro de diapositive 2">
            <a:extLst>
              <a:ext uri="{FF2B5EF4-FFF2-40B4-BE49-F238E27FC236}">
                <a16:creationId xmlns:a16="http://schemas.microsoft.com/office/drawing/2014/main" id="{6EEA668C-4E86-A646-BB49-CF3D4CC99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3062B8F8-CFAA-994B-9D07-49554C15C82C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24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63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u numéro de diapositive 2">
            <a:extLst>
              <a:ext uri="{FF2B5EF4-FFF2-40B4-BE49-F238E27FC236}">
                <a16:creationId xmlns:a16="http://schemas.microsoft.com/office/drawing/2014/main" id="{14E983CF-FD31-2041-958A-4C43C135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9825" y="6376251"/>
            <a:ext cx="2125663" cy="3588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8C8CF2F6-9E22-9249-B984-32AE7937C07D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25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A83154-258A-6C4F-A3E8-10E3B4551BAF}"/>
              </a:ext>
            </a:extLst>
          </p:cNvPr>
          <p:cNvSpPr txBox="1"/>
          <p:nvPr/>
        </p:nvSpPr>
        <p:spPr>
          <a:xfrm>
            <a:off x="279400" y="1393236"/>
            <a:ext cx="8451850" cy="52116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71450" indent="-17145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pl-PL" sz="1600" b="1" i="1" dirty="0">
                <a:solidFill>
                  <a:srgbClr val="FF0000"/>
                </a:solidFill>
              </a:rPr>
              <a:t>Particle physics:</a:t>
            </a:r>
            <a:r>
              <a:rPr lang="en-GB" altLang="pl-PL" sz="1600" i="1" dirty="0">
                <a:solidFill>
                  <a:schemeClr val="tx1"/>
                </a:solidFill>
              </a:rPr>
              <a:t> precision QED and EW studies, vacuum birefringence, Higgs physics in</a:t>
            </a:r>
            <a:r>
              <a:rPr lang="en-GB" altLang="pl-PL" sz="1600" i="1" dirty="0">
                <a:solidFill>
                  <a:schemeClr val="tx1"/>
                </a:solidFill>
                <a:latin typeface="Symbol" pitchFamily="2" charset="2"/>
              </a:rPr>
              <a:t> gg </a:t>
            </a:r>
            <a:r>
              <a:rPr lang="en-GB" altLang="pl-PL" sz="1600" i="1" dirty="0">
                <a:solidFill>
                  <a:schemeClr val="tx1"/>
                </a:solidFill>
              </a:rPr>
              <a:t>collision mode with laser-cooled ion beams, rare muon decays, precision neutrino physics, QCD-confinement studies, …</a:t>
            </a:r>
          </a:p>
          <a:p>
            <a:pPr marL="171450" indent="-17145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pl-PL" sz="1600" b="1" i="1" dirty="0">
                <a:solidFill>
                  <a:srgbClr val="FF0000"/>
                </a:solidFill>
              </a:rPr>
              <a:t>Nuclear physics: </a:t>
            </a:r>
            <a:r>
              <a:rPr lang="en-GB" altLang="pl-PL" sz="1600" i="1" dirty="0">
                <a:solidFill>
                  <a:schemeClr val="tx1"/>
                </a:solidFill>
              </a:rPr>
              <a:t>nuclear spectroscopy, cross-talk of nuclear and atomic processes, GDR, nuclear photo-physics, photo-fission research, gamma polarimetry, physics of rare radioactive nuclides,… </a:t>
            </a:r>
          </a:p>
          <a:p>
            <a:pPr marL="171450" indent="-17145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pl-PL" sz="1600" b="1" i="1" dirty="0">
                <a:solidFill>
                  <a:srgbClr val="FF0000"/>
                </a:solidFill>
              </a:rPr>
              <a:t>Atomic physics: </a:t>
            </a:r>
            <a:r>
              <a:rPr lang="en-GB" altLang="pl-PL" sz="1600" i="1" dirty="0">
                <a:solidFill>
                  <a:schemeClr val="tx1"/>
                </a:solidFill>
              </a:rPr>
              <a:t>highly charged atoms, electronic, muonic, pionic and kaonic atoms, …</a:t>
            </a:r>
          </a:p>
          <a:p>
            <a:pPr marL="171450" indent="-17145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pl-PL" sz="1600" b="1" i="1" dirty="0">
                <a:solidFill>
                  <a:srgbClr val="FF0000"/>
                </a:solidFill>
              </a:rPr>
              <a:t>Astrophysics: </a:t>
            </a:r>
            <a:r>
              <a:rPr lang="en-GB" altLang="pl-PL" sz="1600" i="1" dirty="0">
                <a:solidFill>
                  <a:schemeClr val="tx1"/>
                </a:solidFill>
              </a:rPr>
              <a:t>dark matter searches, gravitational waves detection, gravitational effects  of cold particle beams, </a:t>
            </a:r>
            <a:r>
              <a:rPr lang="en-GB" altLang="pl-PL" sz="1600" i="1" baseline="30000" dirty="0">
                <a:solidFill>
                  <a:schemeClr val="tx1"/>
                </a:solidFill>
              </a:rPr>
              <a:t>16</a:t>
            </a:r>
            <a:r>
              <a:rPr lang="en-GB" altLang="pl-PL" sz="1600" i="1" dirty="0">
                <a:solidFill>
                  <a:schemeClr val="tx1"/>
                </a:solidFill>
              </a:rPr>
              <a:t>O(</a:t>
            </a:r>
            <a:r>
              <a:rPr lang="en-GB" altLang="pl-PL" sz="1600" i="1" dirty="0">
                <a:solidFill>
                  <a:schemeClr val="tx1"/>
                </a:solidFill>
                <a:latin typeface="Symbol" pitchFamily="2" charset="2"/>
              </a:rPr>
              <a:t>g,a</a:t>
            </a:r>
            <a:r>
              <a:rPr lang="en-GB" altLang="pl-PL" sz="1600" i="1" dirty="0">
                <a:solidFill>
                  <a:schemeClr val="tx1"/>
                </a:solidFill>
              </a:rPr>
              <a:t>)</a:t>
            </a:r>
            <a:r>
              <a:rPr lang="en-GB" altLang="pl-PL" sz="1600" i="1" baseline="30000" dirty="0">
                <a:solidFill>
                  <a:schemeClr val="tx1"/>
                </a:solidFill>
              </a:rPr>
              <a:t>12</a:t>
            </a:r>
            <a:r>
              <a:rPr lang="en-GB" altLang="pl-PL" sz="1600" i="1" dirty="0">
                <a:solidFill>
                  <a:schemeClr val="tx1"/>
                </a:solidFill>
              </a:rPr>
              <a:t>C reaction and S-factors …</a:t>
            </a:r>
          </a:p>
          <a:p>
            <a:pPr marL="171450" indent="-17145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pl-PL" sz="1600" b="1" i="1" dirty="0">
                <a:solidFill>
                  <a:srgbClr val="FF0000"/>
                </a:solidFill>
              </a:rPr>
              <a:t>Fundamental physics: </a:t>
            </a:r>
            <a:r>
              <a:rPr lang="en-GB" altLang="pl-PL" sz="1600" i="1" dirty="0">
                <a:solidFill>
                  <a:schemeClr val="tx1"/>
                </a:solidFill>
              </a:rPr>
              <a:t>studies of the basic symmetries of the universe, atomic interferometry, …</a:t>
            </a:r>
          </a:p>
          <a:p>
            <a:pPr marL="171450" indent="-17145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pl-PL" sz="1600" b="1" i="1" dirty="0">
                <a:solidFill>
                  <a:srgbClr val="FF0000"/>
                </a:solidFill>
              </a:rPr>
              <a:t>Accelerator physics: </a:t>
            </a:r>
            <a:r>
              <a:rPr lang="en-GB" altLang="pl-PL" sz="1600" i="1" dirty="0">
                <a:solidFill>
                  <a:schemeClr val="tx1"/>
                </a:solidFill>
              </a:rPr>
              <a:t>beam cooling techniques, low-emittance hadronic beams, plasma wake field acceleration, high-intensity polarised positron and muon sources, beams of radioactive ions and neutrons, very narrow band and flavour-tagged neutrino beams, neutron sources, …;</a:t>
            </a:r>
          </a:p>
          <a:p>
            <a:pPr marL="171450" indent="-17145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altLang="pl-PL" sz="1600" b="1" i="1" dirty="0">
                <a:solidFill>
                  <a:srgbClr val="FF0000"/>
                </a:solidFill>
              </a:rPr>
              <a:t>Applied physics:</a:t>
            </a:r>
            <a:r>
              <a:rPr lang="en-GB" altLang="pl-PL" sz="1600" b="1" i="1" dirty="0">
                <a:solidFill>
                  <a:schemeClr val="tx1"/>
                </a:solidFill>
              </a:rPr>
              <a:t> </a:t>
            </a:r>
            <a:r>
              <a:rPr lang="en-GB" altLang="pl-PL" sz="1600" i="1" dirty="0">
                <a:solidFill>
                  <a:schemeClr val="tx1"/>
                </a:solidFill>
              </a:rPr>
              <a:t>accelerator driven energy sources, nuclear fusion research, medical isotope and isomer production, …</a:t>
            </a: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90FEE23-B1C9-0C4F-A6D4-BBCFC3716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53144"/>
            <a:ext cx="8451850" cy="10985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pl-PL" sz="2800" dirty="0"/>
              <a:t>Examples of potential applications domains of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pl-PL" sz="2800" dirty="0"/>
              <a:t>the </a:t>
            </a:r>
            <a:r>
              <a:rPr lang="en-US" altLang="pl-PL" sz="2800" i="1" dirty="0">
                <a:solidFill>
                  <a:schemeClr val="accent6"/>
                </a:solidFill>
              </a:rPr>
              <a:t>Gamma Factory</a:t>
            </a:r>
            <a:r>
              <a:rPr lang="en-US" altLang="pl-PL" sz="2800" dirty="0"/>
              <a:t> research tools</a:t>
            </a:r>
            <a:endParaRPr lang="en-US" altLang="pl-PL" sz="2800" u="sng" dirty="0">
              <a:solidFill>
                <a:srgbClr val="0074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51CA7FE-C1F3-3840-A5A9-EC12F778F37A}" type="slidenum">
              <a:rPr lang="en-GB" altLang="pl-PL" smtClean="0"/>
              <a:pPr>
                <a:defRPr/>
              </a:pPr>
              <a:t>26</a:t>
            </a:fld>
            <a:endParaRPr lang="en-GB" altLang="pl-PL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62606" y="846894"/>
            <a:ext cx="7898525" cy="1256571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lvl="1">
              <a:defRPr/>
            </a:pPr>
            <a:r>
              <a:rPr lang="en-GB" altLang="pl-PL" sz="2400" i="1" dirty="0">
                <a:solidFill>
                  <a:schemeClr val="accent6"/>
                </a:solidFill>
              </a:rPr>
              <a:t>“</a:t>
            </a:r>
            <a:r>
              <a:rPr lang="en-GB" altLang="pl-PL" sz="3200" dirty="0">
                <a:solidFill>
                  <a:schemeClr val="accent6"/>
                </a:solidFill>
              </a:rPr>
              <a:t>A dream” </a:t>
            </a:r>
            <a:r>
              <a:rPr lang="en-GB" altLang="pl-PL" sz="3200" dirty="0">
                <a:solidFill>
                  <a:schemeClr val="tx1"/>
                </a:solidFill>
              </a:rPr>
              <a:t>vision of the LHC operation in post-HL-LHC phase </a:t>
            </a:r>
            <a:r>
              <a:rPr lang="en-GB" altLang="pl-PL" sz="3200" dirty="0">
                <a:solidFill>
                  <a:schemeClr val="accent6"/>
                </a:solidFill>
              </a:rPr>
              <a:t>(in ~20 years?)    </a:t>
            </a:r>
            <a:r>
              <a:rPr lang="en-GB" altLang="pl-PL" sz="3200" b="1" dirty="0">
                <a:solidFill>
                  <a:schemeClr val="accent6"/>
                </a:solidFill>
              </a:rPr>
              <a:t> </a:t>
            </a:r>
            <a:r>
              <a:rPr lang="en-GB" sz="3200" dirty="0">
                <a:solidFill>
                  <a:schemeClr val="accent6"/>
                </a:solidFill>
              </a:rPr>
              <a:t> </a:t>
            </a:r>
            <a:endParaRPr lang="en-GB" sz="2400" dirty="0">
              <a:solidFill>
                <a:schemeClr val="accent6"/>
              </a:solidFill>
            </a:endParaRPr>
          </a:p>
        </p:txBody>
      </p:sp>
      <p:pic>
        <p:nvPicPr>
          <p:cNvPr id="31" name="Picture 30" descr="Graphical user interface&#10;&#10;Description automatically generated">
            <a:extLst>
              <a:ext uri="{FF2B5EF4-FFF2-40B4-BE49-F238E27FC236}">
                <a16:creationId xmlns:a16="http://schemas.microsoft.com/office/drawing/2014/main" id="{09F455B0-1009-F04D-A3D8-784260EDE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6" y="2103465"/>
            <a:ext cx="7902259" cy="35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0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>
            <a:extLst>
              <a:ext uri="{FF2B5EF4-FFF2-40B4-BE49-F238E27FC236}">
                <a16:creationId xmlns:a16="http://schemas.microsoft.com/office/drawing/2014/main" id="{233B8810-FF63-0E4E-8933-BEB38199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81" y="297386"/>
            <a:ext cx="8216900" cy="682038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pl-PL" sz="3600" u="sng" dirty="0"/>
              <a:t>GF studies:</a:t>
            </a:r>
            <a:r>
              <a:rPr lang="en-GB" altLang="pl-PL" sz="3600" dirty="0"/>
              <a:t> </a:t>
            </a:r>
            <a:r>
              <a:rPr lang="en-GB" altLang="pl-PL" sz="3600" dirty="0">
                <a:solidFill>
                  <a:schemeClr val="accent6"/>
                </a:solidFill>
              </a:rPr>
              <a:t>recently  published papers  </a:t>
            </a:r>
          </a:p>
        </p:txBody>
      </p:sp>
      <p:sp>
        <p:nvSpPr>
          <p:cNvPr id="39938" name="Espace réservé du numéro de diapositive 2">
            <a:extLst>
              <a:ext uri="{FF2B5EF4-FFF2-40B4-BE49-F238E27FC236}">
                <a16:creationId xmlns:a16="http://schemas.microsoft.com/office/drawing/2014/main" id="{6EEA668C-4E86-A646-BB49-CF3D4CC99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3062B8F8-CFAA-994B-9D07-49554C15C82C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27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7DE85CA-9D1D-F069-0C73-7F36B1D76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453" y="4720717"/>
            <a:ext cx="1309532" cy="1612578"/>
          </a:xfrm>
          <a:prstGeom prst="rect">
            <a:avLst/>
          </a:prstGeom>
        </p:spPr>
      </p:pic>
      <p:pic>
        <p:nvPicPr>
          <p:cNvPr id="13" name="Obraz 12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AD33ADDA-698A-2DD0-158A-0135C3076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1" y="4732384"/>
            <a:ext cx="5411178" cy="1844719"/>
          </a:xfrm>
          <a:prstGeom prst="rect">
            <a:avLst/>
          </a:prstGeom>
        </p:spPr>
      </p:pic>
      <p:pic>
        <p:nvPicPr>
          <p:cNvPr id="15" name="Obraz 14" descr="Obraz zawierający Czcionka, Grafika, zrzut ekranu, projekt graficzny&#10;&#10;Opis wygenerowany automatycznie">
            <a:extLst>
              <a:ext uri="{FF2B5EF4-FFF2-40B4-BE49-F238E27FC236}">
                <a16:creationId xmlns:a16="http://schemas.microsoft.com/office/drawing/2014/main" id="{115F17CF-B306-7E24-2DFF-81CC3572A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899" y="1067867"/>
            <a:ext cx="2436528" cy="730022"/>
          </a:xfrm>
          <a:prstGeom prst="rect">
            <a:avLst/>
          </a:prstGeom>
        </p:spPr>
      </p:pic>
      <p:pic>
        <p:nvPicPr>
          <p:cNvPr id="9" name="Obraz 8" descr="Obraz zawierający tekst, zrzut ekranu, Czcionka, Strona internetowa&#10;&#10;Opis wygenerowany automatycznie">
            <a:extLst>
              <a:ext uri="{FF2B5EF4-FFF2-40B4-BE49-F238E27FC236}">
                <a16:creationId xmlns:a16="http://schemas.microsoft.com/office/drawing/2014/main" id="{906B3DAB-2E12-BD08-653F-19A28B1E0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63" y="1705367"/>
            <a:ext cx="7772400" cy="302840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67BAA07-C373-443D-2FE7-2323F1507703}"/>
              </a:ext>
            </a:extLst>
          </p:cNvPr>
          <p:cNvSpPr/>
          <p:nvPr/>
        </p:nvSpPr>
        <p:spPr bwMode="auto">
          <a:xfrm>
            <a:off x="1498998" y="1766913"/>
            <a:ext cx="1301751" cy="2683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29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>
            <a:extLst>
              <a:ext uri="{FF2B5EF4-FFF2-40B4-BE49-F238E27FC236}">
                <a16:creationId xmlns:a16="http://schemas.microsoft.com/office/drawing/2014/main" id="{233B8810-FF63-0E4E-8933-BEB38199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58" y="2448456"/>
            <a:ext cx="8216900" cy="1252102"/>
          </a:xfrm>
          <a:solidFill>
            <a:srgbClr val="D6D6F5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pl-PL" sz="6000" dirty="0"/>
              <a:t>Conclusions</a:t>
            </a:r>
            <a:r>
              <a:rPr lang="en-GB" altLang="pl-PL" dirty="0"/>
              <a:t> </a:t>
            </a:r>
          </a:p>
        </p:txBody>
      </p:sp>
      <p:sp>
        <p:nvSpPr>
          <p:cNvPr id="39938" name="Espace réservé du numéro de diapositive 2">
            <a:extLst>
              <a:ext uri="{FF2B5EF4-FFF2-40B4-BE49-F238E27FC236}">
                <a16:creationId xmlns:a16="http://schemas.microsoft.com/office/drawing/2014/main" id="{6EEA668C-4E86-A646-BB49-CF3D4CC99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3062B8F8-CFAA-994B-9D07-49554C15C82C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28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8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2">
            <a:extLst>
              <a:ext uri="{FF2B5EF4-FFF2-40B4-BE49-F238E27FC236}">
                <a16:creationId xmlns:a16="http://schemas.microsoft.com/office/drawing/2014/main" id="{6BD98943-7203-CD4F-A946-E51709A408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5575" y="6328865"/>
            <a:ext cx="2125663" cy="3524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DE4C5800-81CB-8D4A-B835-98C742CFCF33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29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sp>
        <p:nvSpPr>
          <p:cNvPr id="18434" name="Titre 1">
            <a:extLst>
              <a:ext uri="{FF2B5EF4-FFF2-40B4-BE49-F238E27FC236}">
                <a16:creationId xmlns:a16="http://schemas.microsoft.com/office/drawing/2014/main" id="{F255113E-87BD-0E41-9944-2B0EC8F2E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62" y="403362"/>
            <a:ext cx="8250541" cy="1042988"/>
          </a:xfrm>
          <a:solidFill>
            <a:schemeClr val="accent5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GB" sz="2400" dirty="0">
                <a:solidFill>
                  <a:schemeClr val="tx1"/>
                </a:solidFill>
              </a:rPr>
              <a:t>A potential place of the </a:t>
            </a:r>
            <a:r>
              <a:rPr lang="en-GB" sz="2400" dirty="0">
                <a:solidFill>
                  <a:srgbClr val="C00000"/>
                </a:solidFill>
              </a:rPr>
              <a:t>Gamma Factory (GF) </a:t>
            </a:r>
            <a:r>
              <a:rPr lang="en-GB" sz="2400" dirty="0">
                <a:solidFill>
                  <a:schemeClr val="tx1"/>
                </a:solidFill>
              </a:rPr>
              <a:t>in the future CERN research programme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28002F32-9A66-AD44-86BE-B5962812F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94" y="1671285"/>
            <a:ext cx="8358476" cy="29818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l" eaLnBrk="1" hangingPunct="1">
              <a:buFont typeface="Wingdings" pitchFamily="2" charset="2"/>
              <a:buChar char="§"/>
              <a:defRPr/>
            </a:pPr>
            <a:r>
              <a:rPr lang="en-GB" altLang="pl-PL" sz="1600" i="1" dirty="0">
                <a:solidFill>
                  <a:schemeClr val="tx1"/>
                </a:solidFill>
              </a:rPr>
              <a:t>The </a:t>
            </a:r>
            <a:r>
              <a:rPr lang="en-GB" altLang="pl-PL" sz="1600" b="1" i="1" dirty="0">
                <a:solidFill>
                  <a:schemeClr val="tx1"/>
                </a:solidFill>
              </a:rPr>
              <a:t>next</a:t>
            </a:r>
            <a:r>
              <a:rPr lang="en-GB" altLang="pl-PL" sz="1600" i="1" dirty="0">
                <a:solidFill>
                  <a:schemeClr val="tx1"/>
                </a:solidFill>
              </a:rPr>
              <a:t> CERN </a:t>
            </a:r>
            <a:r>
              <a:rPr lang="en-GB" altLang="pl-PL" sz="1600" b="1" i="1" dirty="0">
                <a:solidFill>
                  <a:schemeClr val="tx1"/>
                </a:solidFill>
              </a:rPr>
              <a:t>high-energy frontier</a:t>
            </a:r>
            <a:r>
              <a:rPr lang="en-GB" altLang="pl-PL" sz="1600" i="1" dirty="0">
                <a:solidFill>
                  <a:schemeClr val="tx1"/>
                </a:solidFill>
              </a:rPr>
              <a:t> project may take </a:t>
            </a:r>
            <a:r>
              <a:rPr lang="en-GB" altLang="pl-PL" sz="1600" b="1" i="1" dirty="0">
                <a:solidFill>
                  <a:schemeClr val="tx1"/>
                </a:solidFill>
              </a:rPr>
              <a:t>long time</a:t>
            </a:r>
            <a:r>
              <a:rPr lang="en-GB" altLang="pl-PL" sz="1600" i="1" dirty="0">
                <a:solidFill>
                  <a:schemeClr val="tx1"/>
                </a:solidFill>
              </a:rPr>
              <a:t> to be approved, built and become operational </a:t>
            </a:r>
            <a:r>
              <a:rPr lang="en-GB" altLang="pl-PL" sz="1600" i="1" dirty="0">
                <a:solidFill>
                  <a:schemeClr val="accent6"/>
                </a:solidFill>
              </a:rPr>
              <a:t>(if ever)</a:t>
            </a:r>
            <a:r>
              <a:rPr lang="en-GB" altLang="pl-PL" sz="1600" i="1" dirty="0">
                <a:solidFill>
                  <a:schemeClr val="tx1"/>
                </a:solidFill>
              </a:rPr>
              <a:t>, … unlikely before</a:t>
            </a:r>
            <a:r>
              <a:rPr lang="en-GB" altLang="pl-PL" sz="1600" i="1" dirty="0">
                <a:solidFill>
                  <a:schemeClr val="accent6"/>
                </a:solidFill>
              </a:rPr>
              <a:t> 2050?</a:t>
            </a:r>
            <a:r>
              <a:rPr lang="en-GB" altLang="pl-PL" sz="1600" i="1" dirty="0">
                <a:solidFill>
                  <a:schemeClr val="tx1"/>
                </a:solidFill>
              </a:rPr>
              <a:t>.</a:t>
            </a:r>
            <a:endParaRPr lang="en-GB" altLang="pl-PL" sz="1600" i="1" dirty="0">
              <a:solidFill>
                <a:schemeClr val="accent6"/>
              </a:solidFill>
            </a:endParaRPr>
          </a:p>
          <a:p>
            <a:pPr algn="l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lang="en-GB" altLang="pl-PL" sz="1400" i="1" dirty="0">
              <a:solidFill>
                <a:schemeClr val="tx1"/>
              </a:solidFill>
            </a:endParaRPr>
          </a:p>
          <a:p>
            <a:pPr marL="285750" indent="-285750" algn="l" eaLnBrk="1" hangingPunct="1">
              <a:buFont typeface="Wingdings" pitchFamily="2" charset="2"/>
              <a:buChar char="§"/>
              <a:defRPr/>
            </a:pPr>
            <a:r>
              <a:rPr lang="en-GB" altLang="pl-PL" sz="1600" i="1" dirty="0">
                <a:solidFill>
                  <a:srgbClr val="FF0000"/>
                </a:solidFill>
              </a:rPr>
              <a:t>The </a:t>
            </a:r>
            <a:r>
              <a:rPr lang="en-GB" altLang="pl-PL" sz="1600" b="1" i="1" dirty="0">
                <a:solidFill>
                  <a:srgbClr val="FF0000"/>
                </a:solidFill>
              </a:rPr>
              <a:t>present</a:t>
            </a:r>
            <a:r>
              <a:rPr lang="en-GB" altLang="pl-PL" sz="1600" i="1" dirty="0">
                <a:solidFill>
                  <a:srgbClr val="FF0000"/>
                </a:solidFill>
              </a:rPr>
              <a:t> </a:t>
            </a:r>
            <a:r>
              <a:rPr lang="en-GB" altLang="pl-PL" sz="1600" b="1" i="1" dirty="0">
                <a:solidFill>
                  <a:srgbClr val="FF0000"/>
                </a:solidFill>
              </a:rPr>
              <a:t>LHC</a:t>
            </a:r>
            <a:r>
              <a:rPr lang="en-GB" altLang="pl-PL" sz="1600" i="1" dirty="0">
                <a:solidFill>
                  <a:srgbClr val="FF0000"/>
                </a:solidFill>
              </a:rPr>
              <a:t> </a:t>
            </a:r>
            <a:r>
              <a:rPr lang="en-GB" altLang="pl-PL" sz="1600" b="1" i="1" dirty="0">
                <a:solidFill>
                  <a:srgbClr val="FF0000"/>
                </a:solidFill>
              </a:rPr>
              <a:t>research programme</a:t>
            </a:r>
            <a:r>
              <a:rPr lang="en-GB" altLang="pl-PL" sz="1600" i="1" dirty="0">
                <a:solidFill>
                  <a:srgbClr val="FF0000"/>
                </a:solidFill>
              </a:rPr>
              <a:t> will probably reach </a:t>
            </a:r>
            <a:r>
              <a:rPr lang="en-GB" altLang="pl-PL" sz="1600" b="1" i="1" dirty="0">
                <a:solidFill>
                  <a:srgbClr val="FF0000"/>
                </a:solidFill>
              </a:rPr>
              <a:t>earlier</a:t>
            </a:r>
            <a:r>
              <a:rPr lang="en-GB" altLang="pl-PL" sz="1600" i="1" dirty="0">
                <a:solidFill>
                  <a:srgbClr val="FF0000"/>
                </a:solidFill>
              </a:rPr>
              <a:t> </a:t>
            </a:r>
            <a:r>
              <a:rPr lang="en-GB" altLang="pl-PL" sz="1600" i="1" dirty="0">
                <a:solidFill>
                  <a:srgbClr val="2D2DB9"/>
                </a:solidFill>
              </a:rPr>
              <a:t>(late 2030’s?) </a:t>
            </a:r>
            <a:r>
              <a:rPr lang="en-GB" altLang="pl-PL" sz="1600" i="1" dirty="0">
                <a:solidFill>
                  <a:srgbClr val="FF0000"/>
                </a:solidFill>
              </a:rPr>
              <a:t>its discovery </a:t>
            </a:r>
            <a:r>
              <a:rPr lang="en-GB" altLang="pl-PL" sz="1600" b="1" i="1" dirty="0">
                <a:solidFill>
                  <a:srgbClr val="FF0000"/>
                </a:solidFill>
              </a:rPr>
              <a:t>saturation </a:t>
            </a:r>
            <a:r>
              <a:rPr lang="en-GB" altLang="pl-PL" sz="1600" i="1" dirty="0">
                <a:solidFill>
                  <a:schemeClr val="accent6"/>
                </a:solidFill>
              </a:rPr>
              <a:t>(little physics gain by simple extending its pp/pA/AA running time)</a:t>
            </a:r>
            <a:r>
              <a:rPr lang="en-GB" altLang="pl-PL" sz="1400" i="1" dirty="0">
                <a:solidFill>
                  <a:schemeClr val="tx1"/>
                </a:solidFill>
              </a:rPr>
              <a:t>.</a:t>
            </a:r>
          </a:p>
          <a:p>
            <a:pPr algn="l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lang="en-GB" altLang="pl-PL" sz="1400" i="1" dirty="0">
              <a:solidFill>
                <a:srgbClr val="FF0000"/>
              </a:solidFill>
            </a:endParaRPr>
          </a:p>
          <a:p>
            <a:pPr marL="285750" indent="-285750" algn="l" eaLnBrk="1" hangingPunct="1">
              <a:buFont typeface="Wingdings" pitchFamily="2" charset="2"/>
              <a:buChar char="§"/>
              <a:defRPr/>
            </a:pPr>
            <a:r>
              <a:rPr lang="en-GB" altLang="pl-PL" sz="1600" i="1" dirty="0">
                <a:solidFill>
                  <a:schemeClr val="tx1"/>
                </a:solidFill>
              </a:rPr>
              <a:t>A strong </a:t>
            </a:r>
            <a:r>
              <a:rPr lang="en-GB" altLang="pl-PL" sz="1600" b="1" i="1" dirty="0">
                <a:solidFill>
                  <a:schemeClr val="tx1"/>
                </a:solidFill>
              </a:rPr>
              <a:t>need</a:t>
            </a:r>
            <a:r>
              <a:rPr lang="en-GB" altLang="pl-PL" sz="1600" i="1" dirty="0">
                <a:solidFill>
                  <a:schemeClr val="tx1"/>
                </a:solidFill>
              </a:rPr>
              <a:t> will certainly arise for a </a:t>
            </a:r>
            <a:r>
              <a:rPr lang="en-GB" altLang="pl-PL" sz="1600" b="1" i="1" dirty="0">
                <a:solidFill>
                  <a:schemeClr val="tx1"/>
                </a:solidFill>
              </a:rPr>
              <a:t>novel</a:t>
            </a:r>
            <a:r>
              <a:rPr lang="en-GB" altLang="pl-PL" sz="1600" i="1" dirty="0">
                <a:solidFill>
                  <a:schemeClr val="tx1"/>
                </a:solidFill>
              </a:rPr>
              <a:t> multidisciplinary programme which could </a:t>
            </a:r>
            <a:r>
              <a:rPr lang="en-GB" altLang="pl-PL" sz="1600" b="1" i="1" dirty="0">
                <a:solidFill>
                  <a:schemeClr val="tx1"/>
                </a:solidFill>
              </a:rPr>
              <a:t>re-use</a:t>
            </a:r>
            <a:r>
              <a:rPr lang="en-GB" altLang="pl-PL" sz="1600" i="1" dirty="0">
                <a:solidFill>
                  <a:schemeClr val="tx1"/>
                </a:solidFill>
              </a:rPr>
              <a:t> (</a:t>
            </a:r>
            <a:r>
              <a:rPr lang="en-GB" altLang="en-GB" sz="1600" i="1" dirty="0">
                <a:solidFill>
                  <a:schemeClr val="tx1"/>
                </a:solidFill>
              </a:rPr>
              <a:t>“</a:t>
            </a:r>
            <a:r>
              <a:rPr lang="en-GB" altLang="pl-PL" sz="1600" i="1" dirty="0">
                <a:solidFill>
                  <a:schemeClr val="tx1"/>
                </a:solidFill>
              </a:rPr>
              <a:t>co-use</a:t>
            </a:r>
            <a:r>
              <a:rPr lang="en-GB" altLang="en-GB" sz="1600" i="1" dirty="0">
                <a:solidFill>
                  <a:schemeClr val="tx1"/>
                </a:solidFill>
              </a:rPr>
              <a:t>”</a:t>
            </a:r>
            <a:r>
              <a:rPr lang="en-GB" altLang="pl-PL" sz="1600" i="1" dirty="0">
                <a:solidFill>
                  <a:schemeClr val="tx1"/>
                </a:solidFill>
              </a:rPr>
              <a:t>) </a:t>
            </a:r>
            <a:r>
              <a:rPr lang="en-GB" altLang="pl-PL" sz="1600" i="1" dirty="0">
                <a:solidFill>
                  <a:srgbClr val="FF0000"/>
                </a:solidFill>
              </a:rPr>
              <a:t>the </a:t>
            </a:r>
            <a:r>
              <a:rPr lang="en-GB" altLang="pl-PL" sz="1600" b="1" i="1" dirty="0">
                <a:solidFill>
                  <a:srgbClr val="FF0000"/>
                </a:solidFill>
              </a:rPr>
              <a:t>existing</a:t>
            </a:r>
            <a:r>
              <a:rPr lang="en-GB" altLang="pl-PL" sz="1600" i="1" dirty="0">
                <a:solidFill>
                  <a:srgbClr val="FF0000"/>
                </a:solidFill>
              </a:rPr>
              <a:t> CERN facilities </a:t>
            </a:r>
            <a:r>
              <a:rPr lang="en-GB" altLang="pl-PL" sz="1600" i="1" dirty="0">
                <a:solidFill>
                  <a:srgbClr val="2D2DB9"/>
                </a:solidFill>
              </a:rPr>
              <a:t>(including LHC) </a:t>
            </a:r>
            <a:r>
              <a:rPr lang="en-GB" altLang="pl-PL" sz="1600" i="1" dirty="0">
                <a:solidFill>
                  <a:srgbClr val="000000"/>
                </a:solidFill>
              </a:rPr>
              <a:t>in </a:t>
            </a:r>
            <a:r>
              <a:rPr lang="en-GB" altLang="pl-PL" sz="1600" b="1" i="1" dirty="0">
                <a:solidFill>
                  <a:srgbClr val="000000"/>
                </a:solidFill>
              </a:rPr>
              <a:t>ways</a:t>
            </a:r>
            <a:r>
              <a:rPr lang="en-GB" altLang="pl-PL" sz="1600" i="1" dirty="0">
                <a:solidFill>
                  <a:srgbClr val="000000"/>
                </a:solidFill>
              </a:rPr>
              <a:t> and at </a:t>
            </a:r>
            <a:r>
              <a:rPr lang="en-GB" altLang="pl-PL" sz="1600" b="1" i="1" dirty="0">
                <a:solidFill>
                  <a:srgbClr val="000000"/>
                </a:solidFill>
              </a:rPr>
              <a:t>levels</a:t>
            </a:r>
            <a:r>
              <a:rPr lang="en-GB" altLang="pl-PL" sz="1600" i="1" dirty="0">
                <a:solidFill>
                  <a:srgbClr val="000000"/>
                </a:solidFill>
              </a:rPr>
              <a:t> that were </a:t>
            </a:r>
            <a:r>
              <a:rPr lang="en-GB" altLang="pl-PL" sz="1600" b="1" i="1" dirty="0">
                <a:solidFill>
                  <a:srgbClr val="000000"/>
                </a:solidFill>
              </a:rPr>
              <a:t>not</a:t>
            </a:r>
            <a:r>
              <a:rPr lang="en-GB" altLang="pl-PL" sz="1600" i="1" dirty="0">
                <a:solidFill>
                  <a:srgbClr val="000000"/>
                </a:solidFill>
              </a:rPr>
              <a:t> necessarily </a:t>
            </a:r>
            <a:r>
              <a:rPr lang="en-GB" altLang="pl-PL" sz="1600" b="1" i="1" dirty="0">
                <a:solidFill>
                  <a:srgbClr val="000000"/>
                </a:solidFill>
              </a:rPr>
              <a:t>thought</a:t>
            </a:r>
            <a:r>
              <a:rPr lang="en-GB" altLang="pl-PL" sz="1600" i="1" dirty="0">
                <a:solidFill>
                  <a:srgbClr val="000000"/>
                </a:solidFill>
              </a:rPr>
              <a:t> of when the machines were </a:t>
            </a:r>
            <a:r>
              <a:rPr lang="en-GB" altLang="pl-PL" sz="1600" b="1" i="1" dirty="0">
                <a:solidFill>
                  <a:srgbClr val="000000"/>
                </a:solidFill>
              </a:rPr>
              <a:t>designed</a:t>
            </a:r>
            <a:r>
              <a:rPr lang="en-GB" altLang="pl-PL" sz="1600" i="1" dirty="0">
                <a:solidFill>
                  <a:srgbClr val="000000"/>
                </a:solidFill>
              </a:rPr>
              <a:t>.</a:t>
            </a:r>
            <a:endParaRPr lang="en-GB" altLang="pl-PL" sz="1400" i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lang="en-GB" altLang="pl-PL" sz="1400" b="1" i="1" dirty="0">
              <a:solidFill>
                <a:srgbClr val="FF00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7A062B-AC1F-1244-8BB6-C1101E123B21}"/>
              </a:ext>
            </a:extLst>
          </p:cNvPr>
          <p:cNvSpPr txBox="1"/>
          <p:nvPr/>
        </p:nvSpPr>
        <p:spPr>
          <a:xfrm>
            <a:off x="470845" y="4653127"/>
            <a:ext cx="8202305" cy="1577548"/>
          </a:xfrm>
          <a:prstGeom prst="rect">
            <a:avLst/>
          </a:prstGeom>
          <a:solidFill>
            <a:srgbClr val="F4F4A7"/>
          </a:solidFill>
          <a:ln w="317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GB" altLang="pl-PL" sz="1600" b="1" dirty="0">
                <a:solidFill>
                  <a:schemeClr val="accent6"/>
                </a:solidFill>
              </a:rPr>
              <a:t>The Gamma Factory</a:t>
            </a:r>
            <a:r>
              <a:rPr lang="en-GB" altLang="pl-PL" sz="1600" dirty="0">
                <a:solidFill>
                  <a:schemeClr val="accent6"/>
                </a:solidFill>
              </a:rPr>
              <a:t> research programme </a:t>
            </a:r>
            <a:r>
              <a:rPr lang="en-GB" altLang="pl-PL" sz="1600" dirty="0">
                <a:solidFill>
                  <a:srgbClr val="FF0000"/>
                </a:solidFill>
              </a:rPr>
              <a:t>(2035-????)</a:t>
            </a:r>
            <a:r>
              <a:rPr lang="en-GB" altLang="pl-PL" sz="1600" i="1" dirty="0">
                <a:solidFill>
                  <a:srgbClr val="FF0000"/>
                </a:solidFill>
              </a:rPr>
              <a:t> </a:t>
            </a:r>
            <a:r>
              <a:rPr lang="en-GB" altLang="pl-PL" sz="1600" dirty="0">
                <a:solidFill>
                  <a:schemeClr val="accent6"/>
                </a:solidFill>
              </a:rPr>
              <a:t>could fulfil such a role. </a:t>
            </a:r>
            <a:r>
              <a:rPr lang="en-US" altLang="pl-PL" sz="1600" dirty="0">
                <a:solidFill>
                  <a:schemeClr val="accent6"/>
                </a:solidFill>
              </a:rPr>
              <a:t>It can exploit </a:t>
            </a:r>
            <a:r>
              <a:rPr lang="en-US" altLang="pl-PL" sz="1600" b="1" dirty="0">
                <a:solidFill>
                  <a:schemeClr val="accent6"/>
                </a:solidFill>
              </a:rPr>
              <a:t>the existing</a:t>
            </a:r>
            <a:r>
              <a:rPr lang="en-US" altLang="pl-PL" sz="1600" dirty="0">
                <a:solidFill>
                  <a:schemeClr val="accent6"/>
                </a:solidFill>
              </a:rPr>
              <a:t> </a:t>
            </a:r>
            <a:r>
              <a:rPr lang="en-US" altLang="pl-PL" sz="1600" b="1" dirty="0">
                <a:solidFill>
                  <a:schemeClr val="accent6"/>
                </a:solidFill>
              </a:rPr>
              <a:t>world unique opportunities </a:t>
            </a:r>
            <a:r>
              <a:rPr lang="en-US" altLang="pl-PL" sz="1600" dirty="0">
                <a:solidFill>
                  <a:schemeClr val="accent6"/>
                </a:solidFill>
              </a:rPr>
              <a:t>offered by the CERN accelerator complex and CERN</a:t>
            </a:r>
            <a:r>
              <a:rPr lang="en-US" altLang="en-GB" sz="1600" dirty="0">
                <a:solidFill>
                  <a:schemeClr val="accent6"/>
                </a:solidFill>
              </a:rPr>
              <a:t>’</a:t>
            </a:r>
            <a:r>
              <a:rPr lang="en-US" altLang="pl-PL" sz="1600" dirty="0">
                <a:solidFill>
                  <a:schemeClr val="accent6"/>
                </a:solidFill>
              </a:rPr>
              <a:t>s scientific infrastructure </a:t>
            </a:r>
            <a:r>
              <a:rPr lang="en-US" altLang="pl-PL" sz="1600" b="1" dirty="0">
                <a:solidFill>
                  <a:schemeClr val="accent6"/>
                </a:solidFill>
              </a:rPr>
              <a:t>(not available elsewhere</a:t>
            </a:r>
            <a:r>
              <a:rPr lang="en-US" altLang="pl-PL" sz="1600" dirty="0">
                <a:solidFill>
                  <a:schemeClr val="accent6"/>
                </a:solidFill>
              </a:rPr>
              <a:t>) to conduct new, diverse and vibrant research in particle, nuclear, atomic, fundamental and applied physics </a:t>
            </a:r>
            <a:r>
              <a:rPr lang="en-US" altLang="pl-PL" sz="1600" b="1" dirty="0">
                <a:solidFill>
                  <a:srgbClr val="FF0000"/>
                </a:solidFill>
              </a:rPr>
              <a:t>with novel research tools and methods</a:t>
            </a:r>
            <a:r>
              <a:rPr lang="en-US" altLang="pl-PL" sz="16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>
            <a:extLst>
              <a:ext uri="{FF2B5EF4-FFF2-40B4-BE49-F238E27FC236}">
                <a16:creationId xmlns:a16="http://schemas.microsoft.com/office/drawing/2014/main" id="{233B8810-FF63-0E4E-8933-BEB38199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91" y="2689067"/>
            <a:ext cx="8216900" cy="1281515"/>
          </a:xfrm>
          <a:solidFill>
            <a:srgbClr val="D6D6F5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pl-PL" sz="6000" dirty="0"/>
              <a:t>Principles</a:t>
            </a:r>
            <a:r>
              <a:rPr lang="en-GB" altLang="pl-PL" dirty="0"/>
              <a:t> </a:t>
            </a:r>
          </a:p>
        </p:txBody>
      </p:sp>
      <p:sp>
        <p:nvSpPr>
          <p:cNvPr id="39938" name="Espace réservé du numéro de diapositive 2">
            <a:extLst>
              <a:ext uri="{FF2B5EF4-FFF2-40B4-BE49-F238E27FC236}">
                <a16:creationId xmlns:a16="http://schemas.microsoft.com/office/drawing/2014/main" id="{6EEA668C-4E86-A646-BB49-CF3D4CC99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3062B8F8-CFAA-994B-9D07-49554C15C82C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3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05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69" descr="Screen Shot 2022-11-03 at 12.40.22.png"/>
          <p:cNvPicPr>
            <a:picLocks noChangeAspect="1"/>
          </p:cNvPicPr>
          <p:nvPr/>
        </p:nvPicPr>
        <p:blipFill>
          <a:blip r:embed="rId2"/>
          <a:srcRect l="6755" t="13811" r="12695" b="8347"/>
          <a:stretch/>
        </p:blipFill>
        <p:spPr bwMode="auto">
          <a:xfrm rot="6363873">
            <a:off x="5723717" y="4177741"/>
            <a:ext cx="247796" cy="185711"/>
          </a:xfrm>
          <a:prstGeom prst="rect">
            <a:avLst/>
          </a:prstGeom>
        </p:spPr>
      </p:pic>
      <p:pic>
        <p:nvPicPr>
          <p:cNvPr id="5" name="Picture 171" descr="Screen Shot 2022-11-03 at 12.40.22.png"/>
          <p:cNvPicPr>
            <a:picLocks noChangeAspect="1"/>
          </p:cNvPicPr>
          <p:nvPr/>
        </p:nvPicPr>
        <p:blipFill>
          <a:blip r:embed="rId2"/>
          <a:srcRect l="6755" t="13811" r="12695" b="8347"/>
          <a:stretch/>
        </p:blipFill>
        <p:spPr bwMode="auto">
          <a:xfrm rot="19995662">
            <a:off x="5593541" y="3231592"/>
            <a:ext cx="247796" cy="185711"/>
          </a:xfrm>
          <a:prstGeom prst="rect">
            <a:avLst/>
          </a:prstGeom>
        </p:spPr>
      </p:pic>
      <p:sp>
        <p:nvSpPr>
          <p:cNvPr id="6" name="Espace réservé du numéro de diapositive 2"/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/>
                <a:ea typeface="ＭＳ Ｐゴシック"/>
                <a:cs typeface="msgothic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5pPr>
            <a:lvl6pPr marL="25146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6pPr>
            <a:lvl7pPr marL="29718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7pPr>
            <a:lvl8pPr marL="34290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8pPr>
            <a:lvl9pPr marL="38862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fld id="{8C8CF2F6-9E22-9249-B984-32AE7937C07D}" type="slidenum">
              <a:rPr lang="en-GB" sz="1400">
                <a:cs typeface="Arial"/>
              </a:rPr>
              <a:pPr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t>30</a:t>
            </a:fld>
            <a:endParaRPr lang="en-GB" sz="1400">
              <a:cs typeface="Arial"/>
            </a:endParaRPr>
          </a:p>
        </p:txBody>
      </p:sp>
      <p:sp>
        <p:nvSpPr>
          <p:cNvPr id="7" name="Oval 4"/>
          <p:cNvSpPr/>
          <p:nvPr/>
        </p:nvSpPr>
        <p:spPr bwMode="auto">
          <a:xfrm>
            <a:off x="1122607" y="4756831"/>
            <a:ext cx="2421572" cy="11044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CC99"/>
              </a:solidFill>
              <a:latin typeface="Arial"/>
              <a:ea typeface="ＭＳ Ｐゴシック"/>
            </a:endParaRPr>
          </a:p>
        </p:txBody>
      </p:sp>
      <p:sp>
        <p:nvSpPr>
          <p:cNvPr id="8" name="Oval 5"/>
          <p:cNvSpPr/>
          <p:nvPr/>
        </p:nvSpPr>
        <p:spPr bwMode="auto">
          <a:xfrm>
            <a:off x="1033309" y="4659654"/>
            <a:ext cx="2595106" cy="1283011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8000"/>
              </a:solidFill>
              <a:latin typeface="Arial"/>
              <a:ea typeface="ＭＳ Ｐゴシック"/>
            </a:endParaRPr>
          </a:p>
        </p:txBody>
      </p:sp>
      <p:sp>
        <p:nvSpPr>
          <p:cNvPr id="9" name="Oval 6"/>
          <p:cNvSpPr/>
          <p:nvPr/>
        </p:nvSpPr>
        <p:spPr bwMode="auto">
          <a:xfrm>
            <a:off x="491579" y="2774229"/>
            <a:ext cx="1212198" cy="575882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6"/>
              </a:solidFill>
              <a:latin typeface="Arial"/>
              <a:ea typeface="ＭＳ Ｐゴシック"/>
            </a:endParaRPr>
          </a:p>
        </p:txBody>
      </p:sp>
      <p:pic>
        <p:nvPicPr>
          <p:cNvPr id="10" name="Picture 2" descr="Screen Shot 2022-11-03 at 12.40.22.png"/>
          <p:cNvPicPr>
            <a:picLocks noChangeAspect="1"/>
          </p:cNvPicPr>
          <p:nvPr/>
        </p:nvPicPr>
        <p:blipFill>
          <a:blip r:embed="rId2"/>
          <a:srcRect l="6755" t="13811" r="12695" b="8347"/>
          <a:stretch/>
        </p:blipFill>
        <p:spPr bwMode="auto">
          <a:xfrm rot="10800000">
            <a:off x="4048443" y="4163068"/>
            <a:ext cx="765124" cy="381071"/>
          </a:xfrm>
          <a:prstGeom prst="rect">
            <a:avLst/>
          </a:prstGeom>
        </p:spPr>
      </p:pic>
      <p:cxnSp>
        <p:nvCxnSpPr>
          <p:cNvPr id="11" name="Curved Connector 14"/>
          <p:cNvCxnSpPr>
            <a:cxnSpLocks/>
            <a:endCxn id="12" idx="1"/>
          </p:cNvCxnSpPr>
          <p:nvPr/>
        </p:nvCxnSpPr>
        <p:spPr bwMode="auto">
          <a:xfrm rot="16199999" flipH="1">
            <a:off x="330980" y="3383685"/>
            <a:ext cx="1100996" cy="777011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dash"/>
            <a:round/>
            <a:headEnd type="triangle" w="med" len="med"/>
            <a:tailEnd type="none" w="med" len="med"/>
          </a:ln>
        </p:spPr>
      </p:cxnSp>
      <p:cxnSp>
        <p:nvCxnSpPr>
          <p:cNvPr id="13" name="Curved Connector 21"/>
          <p:cNvCxnSpPr>
            <a:cxnSpLocks/>
            <a:endCxn id="9" idx="2"/>
          </p:cNvCxnSpPr>
          <p:nvPr/>
        </p:nvCxnSpPr>
        <p:spPr bwMode="auto">
          <a:xfrm rot="16199999" flipV="1">
            <a:off x="-83607" y="3637356"/>
            <a:ext cx="1281934" cy="131562"/>
          </a:xfrm>
          <a:prstGeom prst="curvedConnector4">
            <a:avLst>
              <a:gd name="adj1" fmla="val 0"/>
              <a:gd name="adj2" fmla="val 273758"/>
            </a:avLst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Rectangle 33"/>
          <p:cNvSpPr/>
          <p:nvPr/>
        </p:nvSpPr>
        <p:spPr bwMode="auto">
          <a:xfrm>
            <a:off x="535329" y="4243997"/>
            <a:ext cx="368713" cy="189331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CC99"/>
              </a:solidFill>
              <a:latin typeface="Arial"/>
              <a:ea typeface="ＭＳ Ｐゴシック"/>
            </a:endParaRPr>
          </a:p>
        </p:txBody>
      </p:sp>
      <p:sp>
        <p:nvSpPr>
          <p:cNvPr id="12" name="Rectangle 7"/>
          <p:cNvSpPr/>
          <p:nvPr/>
        </p:nvSpPr>
        <p:spPr bwMode="auto">
          <a:xfrm>
            <a:off x="1269984" y="4189730"/>
            <a:ext cx="1038298" cy="2659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latin typeface="Arial"/>
                <a:ea typeface="ＭＳ Ｐゴシック"/>
              </a:rPr>
              <a:t>40(60) GeV ERL?</a:t>
            </a:r>
          </a:p>
        </p:txBody>
      </p:sp>
      <p:pic>
        <p:nvPicPr>
          <p:cNvPr id="15" name="Picture 34" descr="Screen Shot 2022-11-03 at 12.40.22.png"/>
          <p:cNvPicPr>
            <a:picLocks noChangeAspect="1"/>
          </p:cNvPicPr>
          <p:nvPr/>
        </p:nvPicPr>
        <p:blipFill>
          <a:blip r:embed="rId2"/>
          <a:srcRect l="6755" t="13811" r="12695" b="8347"/>
          <a:stretch/>
        </p:blipFill>
        <p:spPr bwMode="auto">
          <a:xfrm rot="18943201">
            <a:off x="5923199" y="3297929"/>
            <a:ext cx="1105803" cy="294750"/>
          </a:xfrm>
          <a:prstGeom prst="rect">
            <a:avLst/>
          </a:prstGeom>
        </p:spPr>
      </p:pic>
      <p:sp>
        <p:nvSpPr>
          <p:cNvPr id="16" name="Oval 31"/>
          <p:cNvSpPr/>
          <p:nvPr/>
        </p:nvSpPr>
        <p:spPr bwMode="auto">
          <a:xfrm>
            <a:off x="3325580" y="4354119"/>
            <a:ext cx="527357" cy="173409"/>
          </a:xfrm>
          <a:prstGeom prst="ellipse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CC99"/>
              </a:solidFill>
              <a:latin typeface="Arial"/>
              <a:ea typeface="ＭＳ Ｐゴシック"/>
            </a:endParaRPr>
          </a:p>
        </p:txBody>
      </p:sp>
      <p:sp>
        <p:nvSpPr>
          <p:cNvPr id="17" name="Oval 1"/>
          <p:cNvSpPr/>
          <p:nvPr/>
        </p:nvSpPr>
        <p:spPr bwMode="auto">
          <a:xfrm>
            <a:off x="4004526" y="3309262"/>
            <a:ext cx="2098170" cy="1017656"/>
          </a:xfrm>
          <a:prstGeom prst="ellipse">
            <a:avLst/>
          </a:prstGeom>
          <a:noFill/>
          <a:ln w="38100" cap="flat" cmpd="sng" algn="ctr">
            <a:solidFill>
              <a:srgbClr val="2D2DB9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CC99"/>
              </a:solidFill>
              <a:latin typeface="Arial"/>
              <a:ea typeface="ＭＳ Ｐゴシック"/>
            </a:endParaRPr>
          </a:p>
        </p:txBody>
      </p:sp>
      <p:cxnSp>
        <p:nvCxnSpPr>
          <p:cNvPr id="18" name="Straight Connector 35"/>
          <p:cNvCxnSpPr>
            <a:cxnSpLocks/>
            <a:endCxn id="19" idx="1"/>
          </p:cNvCxnSpPr>
          <p:nvPr/>
        </p:nvCxnSpPr>
        <p:spPr bwMode="auto">
          <a:xfrm flipV="1">
            <a:off x="3800980" y="4363857"/>
            <a:ext cx="215711" cy="30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Straight Connector 41"/>
          <p:cNvCxnSpPr>
            <a:cxnSpLocks/>
            <a:stCxn id="16" idx="1"/>
          </p:cNvCxnSpPr>
          <p:nvPr/>
        </p:nvCxnSpPr>
        <p:spPr bwMode="auto">
          <a:xfrm flipH="1" flipV="1">
            <a:off x="3137124" y="4337497"/>
            <a:ext cx="265687" cy="420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Oval 46"/>
          <p:cNvSpPr/>
          <p:nvPr/>
        </p:nvSpPr>
        <p:spPr bwMode="auto">
          <a:xfrm>
            <a:off x="410721" y="2712788"/>
            <a:ext cx="1390542" cy="717022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6"/>
              </a:solidFill>
              <a:latin typeface="Arial"/>
              <a:ea typeface="ＭＳ Ｐゴシック"/>
            </a:endParaRPr>
          </a:p>
        </p:txBody>
      </p:sp>
      <p:cxnSp>
        <p:nvCxnSpPr>
          <p:cNvPr id="22" name="Straight Connector 47"/>
          <p:cNvCxnSpPr>
            <a:cxnSpLocks/>
            <a:endCxn id="21" idx="6"/>
          </p:cNvCxnSpPr>
          <p:nvPr/>
        </p:nvCxnSpPr>
        <p:spPr bwMode="auto">
          <a:xfrm flipV="1">
            <a:off x="1683889" y="3071300"/>
            <a:ext cx="117375" cy="825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traight Connector 51"/>
          <p:cNvCxnSpPr>
            <a:cxnSpLocks/>
            <a:endCxn id="21" idx="5"/>
          </p:cNvCxnSpPr>
          <p:nvPr/>
        </p:nvCxnSpPr>
        <p:spPr bwMode="auto">
          <a:xfrm flipH="1">
            <a:off x="1597624" y="3196137"/>
            <a:ext cx="37805" cy="1286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Curved Connector 52"/>
          <p:cNvCxnSpPr>
            <a:cxnSpLocks/>
            <a:stCxn id="12" idx="1"/>
            <a:endCxn id="7" idx="2"/>
          </p:cNvCxnSpPr>
          <p:nvPr/>
        </p:nvCxnSpPr>
        <p:spPr bwMode="auto">
          <a:xfrm rot="10800000" flipV="1">
            <a:off x="1122609" y="4322688"/>
            <a:ext cx="147377" cy="986359"/>
          </a:xfrm>
          <a:prstGeom prst="curvedConnector3">
            <a:avLst>
              <a:gd name="adj1" fmla="val 255112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Straight Arrow Connector 62"/>
          <p:cNvCxnSpPr>
            <a:cxnSpLocks/>
            <a:stCxn id="9" idx="4"/>
            <a:endCxn id="17" idx="0"/>
          </p:cNvCxnSpPr>
          <p:nvPr/>
        </p:nvCxnSpPr>
        <p:spPr bwMode="auto">
          <a:xfrm flipV="1">
            <a:off x="1097679" y="3309263"/>
            <a:ext cx="3955933" cy="408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2D2DB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Straight Arrow Connector 65"/>
          <p:cNvCxnSpPr>
            <a:cxnSpLocks/>
            <a:endCxn id="27" idx="3"/>
          </p:cNvCxnSpPr>
          <p:nvPr/>
        </p:nvCxnSpPr>
        <p:spPr bwMode="auto">
          <a:xfrm flipH="1">
            <a:off x="4365873" y="4344912"/>
            <a:ext cx="726468" cy="5732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2D2DB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68"/>
          <p:cNvSpPr/>
          <p:nvPr/>
        </p:nvSpPr>
        <p:spPr bwMode="auto">
          <a:xfrm rot="19134234">
            <a:off x="4244321" y="4869023"/>
            <a:ext cx="138631" cy="189331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CC99"/>
              </a:solidFill>
              <a:latin typeface="Arial"/>
              <a:ea typeface="ＭＳ Ｐゴシック"/>
            </a:endParaRPr>
          </a:p>
        </p:txBody>
      </p:sp>
      <p:sp>
        <p:nvSpPr>
          <p:cNvPr id="28" name="Rectangle 66"/>
          <p:cNvSpPr/>
          <p:nvPr/>
        </p:nvSpPr>
        <p:spPr bwMode="auto">
          <a:xfrm>
            <a:off x="6262086" y="2234303"/>
            <a:ext cx="1133934" cy="836885"/>
          </a:xfrm>
          <a:prstGeom prst="rect">
            <a:avLst/>
          </a:prstGeom>
          <a:noFill/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CC99"/>
              </a:solidFill>
              <a:latin typeface="Arial"/>
              <a:ea typeface="ＭＳ Ｐゴシック"/>
            </a:endParaRPr>
          </a:p>
        </p:txBody>
      </p:sp>
      <p:cxnSp>
        <p:nvCxnSpPr>
          <p:cNvPr id="29" name="Straight Connector 9"/>
          <p:cNvCxnSpPr>
            <a:cxnSpLocks/>
            <a:stCxn id="12" idx="3"/>
            <a:endCxn id="10" idx="3"/>
          </p:cNvCxnSpPr>
          <p:nvPr/>
        </p:nvCxnSpPr>
        <p:spPr bwMode="auto">
          <a:xfrm>
            <a:off x="2308282" y="4322689"/>
            <a:ext cx="1740161" cy="309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traight Connector 71"/>
          <p:cNvCxnSpPr>
            <a:cxnSpLocks/>
            <a:endCxn id="12" idx="1"/>
          </p:cNvCxnSpPr>
          <p:nvPr/>
        </p:nvCxnSpPr>
        <p:spPr bwMode="auto">
          <a:xfrm flipV="1">
            <a:off x="897464" y="4322688"/>
            <a:ext cx="372521" cy="174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Straight Arrow Connector 76"/>
          <p:cNvCxnSpPr>
            <a:cxnSpLocks/>
            <a:endCxn id="32" idx="1"/>
          </p:cNvCxnSpPr>
          <p:nvPr/>
        </p:nvCxnSpPr>
        <p:spPr bwMode="auto">
          <a:xfrm flipV="1">
            <a:off x="1071412" y="2738419"/>
            <a:ext cx="1366763" cy="300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" name="Straight Arrow Connector 79"/>
          <p:cNvCxnSpPr>
            <a:cxnSpLocks/>
          </p:cNvCxnSpPr>
          <p:nvPr/>
        </p:nvCxnSpPr>
        <p:spPr bwMode="auto">
          <a:xfrm>
            <a:off x="558800" y="2411730"/>
            <a:ext cx="329218" cy="3839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2D2DB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" name="Rectangle 86"/>
          <p:cNvSpPr/>
          <p:nvPr/>
        </p:nvSpPr>
        <p:spPr bwMode="auto">
          <a:xfrm>
            <a:off x="828843" y="2835776"/>
            <a:ext cx="548106" cy="441158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>
                <a:latin typeface="Arial"/>
                <a:ea typeface="ＭＳ Ｐゴシック"/>
              </a:rPr>
              <a:t>SPS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>
                <a:latin typeface="Arial"/>
                <a:ea typeface="ＭＳ Ｐゴシック"/>
              </a:rPr>
              <a:t>tunnel</a:t>
            </a:r>
          </a:p>
        </p:txBody>
      </p:sp>
      <p:sp>
        <p:nvSpPr>
          <p:cNvPr id="35" name="Rectangle 87"/>
          <p:cNvSpPr/>
          <p:nvPr/>
        </p:nvSpPr>
        <p:spPr bwMode="auto">
          <a:xfrm>
            <a:off x="5132942" y="3564711"/>
            <a:ext cx="548106" cy="441158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>
                <a:latin typeface="Arial"/>
                <a:ea typeface="ＭＳ Ｐゴシック"/>
              </a:rPr>
              <a:t>LHC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>
                <a:latin typeface="Arial"/>
                <a:ea typeface="ＭＳ Ｐゴシック"/>
              </a:rPr>
              <a:t>tunnel</a:t>
            </a:r>
          </a:p>
        </p:txBody>
      </p:sp>
      <p:sp>
        <p:nvSpPr>
          <p:cNvPr id="36" name="Rectangle 88"/>
          <p:cNvSpPr/>
          <p:nvPr/>
        </p:nvSpPr>
        <p:spPr bwMode="auto">
          <a:xfrm>
            <a:off x="2042695" y="5136927"/>
            <a:ext cx="548106" cy="441158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>
                <a:latin typeface="Arial"/>
                <a:ea typeface="ＭＳ Ｐゴシック"/>
              </a:rPr>
              <a:t>FCC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>
                <a:latin typeface="Arial"/>
                <a:ea typeface="ＭＳ Ｐゴシック"/>
              </a:rPr>
              <a:t>tunnel</a:t>
            </a:r>
          </a:p>
        </p:txBody>
      </p:sp>
      <p:sp>
        <p:nvSpPr>
          <p:cNvPr id="37" name="Rectangle 91"/>
          <p:cNvSpPr/>
          <p:nvPr/>
        </p:nvSpPr>
        <p:spPr bwMode="auto">
          <a:xfrm>
            <a:off x="1079277" y="2417743"/>
            <a:ext cx="868947" cy="251733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latin typeface="+mn-lt"/>
                <a:ea typeface="ＭＳ Ｐゴシック"/>
                <a:cs typeface="Symbol"/>
              </a:rPr>
              <a:t> </a:t>
            </a:r>
            <a:r>
              <a:rPr lang="en-GB" sz="1000" dirty="0">
                <a:latin typeface="Symbol"/>
                <a:ea typeface="ＭＳ Ｐゴシック"/>
                <a:cs typeface="Symbol"/>
              </a:rPr>
              <a:t>m</a:t>
            </a:r>
            <a:r>
              <a:rPr lang="en-GB" sz="1000" dirty="0">
                <a:latin typeface="Arial"/>
                <a:ea typeface="ＭＳ Ｐゴシック"/>
              </a:rPr>
              <a:t>-collider</a:t>
            </a:r>
            <a:endParaRPr lang="en-GB" sz="800" dirty="0">
              <a:latin typeface="Arial"/>
              <a:ea typeface="ＭＳ Ｐゴシック"/>
            </a:endParaRPr>
          </a:p>
        </p:txBody>
      </p:sp>
      <p:sp>
        <p:nvSpPr>
          <p:cNvPr id="38" name="Rectangle 92"/>
          <p:cNvSpPr/>
          <p:nvPr/>
        </p:nvSpPr>
        <p:spPr bwMode="auto">
          <a:xfrm>
            <a:off x="1209397" y="5185945"/>
            <a:ext cx="550778" cy="2049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latin typeface="Arial"/>
                <a:ea typeface="ＭＳ Ｐゴシック"/>
              </a:rPr>
              <a:t>FCC-ee</a:t>
            </a:r>
          </a:p>
        </p:txBody>
      </p:sp>
      <p:sp>
        <p:nvSpPr>
          <p:cNvPr id="39" name="Rectangle 93"/>
          <p:cNvSpPr/>
          <p:nvPr/>
        </p:nvSpPr>
        <p:spPr bwMode="auto">
          <a:xfrm>
            <a:off x="2881341" y="5191293"/>
            <a:ext cx="550778" cy="20498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latin typeface="Arial"/>
                <a:ea typeface="ＭＳ Ｐゴシック"/>
              </a:rPr>
              <a:t>FCC-hh</a:t>
            </a:r>
          </a:p>
        </p:txBody>
      </p:sp>
      <p:grpSp>
        <p:nvGrpSpPr>
          <p:cNvPr id="40" name="Group 109"/>
          <p:cNvGrpSpPr/>
          <p:nvPr/>
        </p:nvGrpSpPr>
        <p:grpSpPr bwMode="auto">
          <a:xfrm>
            <a:off x="611996" y="4661330"/>
            <a:ext cx="328936" cy="297774"/>
            <a:chOff x="5481405" y="4023895"/>
            <a:chExt cx="328936" cy="297774"/>
          </a:xfrm>
        </p:grpSpPr>
        <p:sp>
          <p:nvSpPr>
            <p:cNvPr id="41" name="TextBox 110"/>
            <p:cNvSpPr>
              <a:spLocks/>
            </p:cNvSpPr>
            <p:nvPr/>
          </p:nvSpPr>
          <p:spPr bwMode="auto">
            <a:xfrm>
              <a:off x="5481405" y="4023895"/>
              <a:ext cx="328936" cy="297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F0000"/>
                  </a:solidFill>
                </a:rPr>
                <a:t>e</a:t>
              </a:r>
              <a:r>
                <a:rPr lang="en-GB" sz="1200" baseline="300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42" name="Up Arrow 111"/>
            <p:cNvSpPr/>
            <p:nvPr/>
          </p:nvSpPr>
          <p:spPr bwMode="auto">
            <a:xfrm>
              <a:off x="5641475" y="4188771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43" name="Group 115"/>
          <p:cNvGrpSpPr/>
          <p:nvPr/>
        </p:nvGrpSpPr>
        <p:grpSpPr bwMode="auto">
          <a:xfrm>
            <a:off x="455359" y="4664391"/>
            <a:ext cx="303288" cy="297774"/>
            <a:chOff x="5481405" y="4023895"/>
            <a:chExt cx="303288" cy="297774"/>
          </a:xfrm>
        </p:grpSpPr>
        <p:sp>
          <p:nvSpPr>
            <p:cNvPr id="44" name="TextBox 116"/>
            <p:cNvSpPr>
              <a:spLocks/>
            </p:cNvSpPr>
            <p:nvPr/>
          </p:nvSpPr>
          <p:spPr bwMode="auto">
            <a:xfrm>
              <a:off x="5481405" y="4023895"/>
              <a:ext cx="303288" cy="297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F0000"/>
                  </a:solidFill>
                </a:rPr>
                <a:t>e</a:t>
              </a:r>
              <a:r>
                <a:rPr lang="en-GB" sz="1200" baseline="3000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45" name="Up Arrow 117"/>
            <p:cNvSpPr/>
            <p:nvPr/>
          </p:nvSpPr>
          <p:spPr bwMode="auto">
            <a:xfrm>
              <a:off x="5641475" y="4188771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46" name="Group 118"/>
          <p:cNvGrpSpPr/>
          <p:nvPr/>
        </p:nvGrpSpPr>
        <p:grpSpPr bwMode="auto">
          <a:xfrm>
            <a:off x="845568" y="4092060"/>
            <a:ext cx="328936" cy="297774"/>
            <a:chOff x="5481405" y="4023895"/>
            <a:chExt cx="328936" cy="297774"/>
          </a:xfrm>
        </p:grpSpPr>
        <p:sp>
          <p:nvSpPr>
            <p:cNvPr id="47" name="TextBox 119"/>
            <p:cNvSpPr>
              <a:spLocks/>
            </p:cNvSpPr>
            <p:nvPr/>
          </p:nvSpPr>
          <p:spPr bwMode="auto">
            <a:xfrm>
              <a:off x="5481405" y="4023895"/>
              <a:ext cx="328936" cy="297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F0000"/>
                  </a:solidFill>
                </a:rPr>
                <a:t>e</a:t>
              </a:r>
              <a:r>
                <a:rPr lang="en-GB" sz="1200" baseline="300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48" name="Up Arrow 120"/>
            <p:cNvSpPr/>
            <p:nvPr/>
          </p:nvSpPr>
          <p:spPr bwMode="auto">
            <a:xfrm>
              <a:off x="5641475" y="4188771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49" name="Group 122"/>
          <p:cNvGrpSpPr/>
          <p:nvPr/>
        </p:nvGrpSpPr>
        <p:grpSpPr bwMode="auto">
          <a:xfrm>
            <a:off x="3206" y="4214102"/>
            <a:ext cx="306494" cy="295787"/>
            <a:chOff x="5479802" y="4023895"/>
            <a:chExt cx="306494" cy="295787"/>
          </a:xfrm>
        </p:grpSpPr>
        <p:sp>
          <p:nvSpPr>
            <p:cNvPr id="50" name="TextBox 123"/>
            <p:cNvSpPr>
              <a:spLocks/>
            </p:cNvSpPr>
            <p:nvPr/>
          </p:nvSpPr>
          <p:spPr bwMode="auto">
            <a:xfrm>
              <a:off x="5479802" y="4023895"/>
              <a:ext cx="306494" cy="295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F6600"/>
                  </a:solidFill>
                  <a:latin typeface="Symbol"/>
                  <a:cs typeface="Symbol"/>
                </a:rPr>
                <a:t>m</a:t>
              </a:r>
              <a:r>
                <a:rPr lang="en-GB" sz="1200" baseline="30000">
                  <a:solidFill>
                    <a:srgbClr val="FF6600"/>
                  </a:solidFill>
                </a:rPr>
                <a:t>-</a:t>
              </a:r>
            </a:p>
          </p:txBody>
        </p:sp>
        <p:sp>
          <p:nvSpPr>
            <p:cNvPr id="51" name="Up Arrow 124"/>
            <p:cNvSpPr/>
            <p:nvPr/>
          </p:nvSpPr>
          <p:spPr bwMode="auto">
            <a:xfrm>
              <a:off x="5674771" y="4188771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52" name="Group 127"/>
          <p:cNvGrpSpPr/>
          <p:nvPr/>
        </p:nvGrpSpPr>
        <p:grpSpPr bwMode="auto">
          <a:xfrm>
            <a:off x="152563" y="4223362"/>
            <a:ext cx="332142" cy="295787"/>
            <a:chOff x="5364832" y="4586260"/>
            <a:chExt cx="332142" cy="295787"/>
          </a:xfrm>
        </p:grpSpPr>
        <p:sp>
          <p:nvSpPr>
            <p:cNvPr id="53" name="TextBox 128"/>
            <p:cNvSpPr>
              <a:spLocks/>
            </p:cNvSpPr>
            <p:nvPr/>
          </p:nvSpPr>
          <p:spPr bwMode="auto">
            <a:xfrm>
              <a:off x="5364832" y="4586260"/>
              <a:ext cx="332142" cy="2957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F6600"/>
                  </a:solidFill>
                  <a:latin typeface="Symbol"/>
                  <a:cs typeface="Symbol"/>
                </a:rPr>
                <a:t>m</a:t>
              </a:r>
              <a:r>
                <a:rPr lang="en-GB" sz="1200" baseline="30000">
                  <a:solidFill>
                    <a:srgbClr val="FF6600"/>
                  </a:solidFill>
                </a:rPr>
                <a:t>+</a:t>
              </a:r>
            </a:p>
          </p:txBody>
        </p:sp>
        <p:sp>
          <p:nvSpPr>
            <p:cNvPr id="54" name="Up Arrow 129"/>
            <p:cNvSpPr/>
            <p:nvPr/>
          </p:nvSpPr>
          <p:spPr bwMode="auto">
            <a:xfrm>
              <a:off x="5526506" y="4751136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5" name="Up Arrow 130"/>
            <p:cNvSpPr/>
            <p:nvPr/>
          </p:nvSpPr>
          <p:spPr bwMode="auto">
            <a:xfrm>
              <a:off x="5549509" y="4747765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56" name="Group 131"/>
          <p:cNvGrpSpPr/>
          <p:nvPr/>
        </p:nvGrpSpPr>
        <p:grpSpPr bwMode="auto">
          <a:xfrm>
            <a:off x="583962" y="3485113"/>
            <a:ext cx="306494" cy="295787"/>
            <a:chOff x="5479802" y="4023895"/>
            <a:chExt cx="306494" cy="295787"/>
          </a:xfrm>
        </p:grpSpPr>
        <p:sp>
          <p:nvSpPr>
            <p:cNvPr id="57" name="TextBox 132"/>
            <p:cNvSpPr>
              <a:spLocks/>
            </p:cNvSpPr>
            <p:nvPr/>
          </p:nvSpPr>
          <p:spPr bwMode="auto">
            <a:xfrm>
              <a:off x="5479802" y="4023895"/>
              <a:ext cx="306494" cy="295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F6600"/>
                  </a:solidFill>
                  <a:latin typeface="Symbol"/>
                  <a:cs typeface="Symbol"/>
                </a:rPr>
                <a:t>m</a:t>
              </a:r>
              <a:r>
                <a:rPr lang="en-GB" sz="1200" baseline="30000">
                  <a:solidFill>
                    <a:srgbClr val="FF6600"/>
                  </a:solidFill>
                </a:rPr>
                <a:t>-</a:t>
              </a:r>
            </a:p>
          </p:txBody>
        </p:sp>
        <p:sp>
          <p:nvSpPr>
            <p:cNvPr id="58" name="Up Arrow 133"/>
            <p:cNvSpPr/>
            <p:nvPr/>
          </p:nvSpPr>
          <p:spPr bwMode="auto">
            <a:xfrm>
              <a:off x="5674771" y="4188771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59" name="Group 134"/>
          <p:cNvGrpSpPr/>
          <p:nvPr/>
        </p:nvGrpSpPr>
        <p:grpSpPr bwMode="auto">
          <a:xfrm>
            <a:off x="739146" y="3482982"/>
            <a:ext cx="332142" cy="295787"/>
            <a:chOff x="5364832" y="4586260"/>
            <a:chExt cx="332142" cy="295787"/>
          </a:xfrm>
        </p:grpSpPr>
        <p:sp>
          <p:nvSpPr>
            <p:cNvPr id="60" name="TextBox 135"/>
            <p:cNvSpPr>
              <a:spLocks/>
            </p:cNvSpPr>
            <p:nvPr/>
          </p:nvSpPr>
          <p:spPr bwMode="auto">
            <a:xfrm>
              <a:off x="5364832" y="4586260"/>
              <a:ext cx="332142" cy="2957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F6600"/>
                  </a:solidFill>
                  <a:latin typeface="Symbol"/>
                  <a:cs typeface="Symbol"/>
                </a:rPr>
                <a:t>m</a:t>
              </a:r>
              <a:r>
                <a:rPr lang="en-GB" sz="1200" baseline="30000">
                  <a:solidFill>
                    <a:srgbClr val="FF6600"/>
                  </a:solidFill>
                </a:rPr>
                <a:t>+</a:t>
              </a:r>
            </a:p>
          </p:txBody>
        </p:sp>
        <p:sp>
          <p:nvSpPr>
            <p:cNvPr id="61" name="Up Arrow 136"/>
            <p:cNvSpPr/>
            <p:nvPr/>
          </p:nvSpPr>
          <p:spPr bwMode="auto">
            <a:xfrm>
              <a:off x="5526506" y="4751136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2" name="Up Arrow 137"/>
            <p:cNvSpPr/>
            <p:nvPr/>
          </p:nvSpPr>
          <p:spPr bwMode="auto">
            <a:xfrm>
              <a:off x="5549509" y="4747765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cxnSp>
        <p:nvCxnSpPr>
          <p:cNvPr id="63" name="Straight Arrow Connector 138"/>
          <p:cNvCxnSpPr>
            <a:cxnSpLocks/>
          </p:cNvCxnSpPr>
          <p:nvPr/>
        </p:nvCxnSpPr>
        <p:spPr bwMode="auto">
          <a:xfrm>
            <a:off x="370175" y="2417743"/>
            <a:ext cx="368411" cy="4221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4" name="TextBox 126"/>
          <p:cNvSpPr>
            <a:spLocks/>
          </p:cNvSpPr>
          <p:nvPr/>
        </p:nvSpPr>
        <p:spPr bwMode="auto">
          <a:xfrm>
            <a:off x="58200" y="1997088"/>
            <a:ext cx="706177" cy="45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chemeClr val="tx1"/>
                </a:solidFill>
              </a:rPr>
              <a:t>SPS injectors</a:t>
            </a:r>
          </a:p>
        </p:txBody>
      </p:sp>
      <p:grpSp>
        <p:nvGrpSpPr>
          <p:cNvPr id="65" name="Group 141"/>
          <p:cNvGrpSpPr/>
          <p:nvPr/>
        </p:nvGrpSpPr>
        <p:grpSpPr bwMode="auto">
          <a:xfrm>
            <a:off x="3232580" y="4052619"/>
            <a:ext cx="303288" cy="297774"/>
            <a:chOff x="5481405" y="4023895"/>
            <a:chExt cx="303288" cy="297774"/>
          </a:xfrm>
        </p:grpSpPr>
        <p:sp>
          <p:nvSpPr>
            <p:cNvPr id="66" name="TextBox 142"/>
            <p:cNvSpPr>
              <a:spLocks/>
            </p:cNvSpPr>
            <p:nvPr/>
          </p:nvSpPr>
          <p:spPr bwMode="auto">
            <a:xfrm>
              <a:off x="5481405" y="4023895"/>
              <a:ext cx="303288" cy="297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F0000"/>
                  </a:solidFill>
                </a:rPr>
                <a:t>e</a:t>
              </a:r>
              <a:r>
                <a:rPr lang="en-GB" sz="1200" baseline="3000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67" name="Up Arrow 143"/>
            <p:cNvSpPr/>
            <p:nvPr/>
          </p:nvSpPr>
          <p:spPr bwMode="auto">
            <a:xfrm>
              <a:off x="5641475" y="4188771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68" name="Group 144"/>
          <p:cNvGrpSpPr/>
          <p:nvPr/>
        </p:nvGrpSpPr>
        <p:grpSpPr bwMode="auto">
          <a:xfrm>
            <a:off x="3355813" y="4059662"/>
            <a:ext cx="328936" cy="297774"/>
            <a:chOff x="5481405" y="4023895"/>
            <a:chExt cx="328936" cy="297774"/>
          </a:xfrm>
        </p:grpSpPr>
        <p:sp>
          <p:nvSpPr>
            <p:cNvPr id="69" name="TextBox 145"/>
            <p:cNvSpPr>
              <a:spLocks/>
            </p:cNvSpPr>
            <p:nvPr/>
          </p:nvSpPr>
          <p:spPr bwMode="auto">
            <a:xfrm>
              <a:off x="5481405" y="4023895"/>
              <a:ext cx="328936" cy="297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F0000"/>
                  </a:solidFill>
                </a:rPr>
                <a:t>e</a:t>
              </a:r>
              <a:r>
                <a:rPr lang="en-GB" sz="1200" baseline="300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70" name="Up Arrow 146"/>
            <p:cNvSpPr/>
            <p:nvPr/>
          </p:nvSpPr>
          <p:spPr bwMode="auto">
            <a:xfrm>
              <a:off x="5641475" y="4188771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71" name="Group 147"/>
          <p:cNvGrpSpPr/>
          <p:nvPr/>
        </p:nvGrpSpPr>
        <p:grpSpPr bwMode="auto">
          <a:xfrm>
            <a:off x="3354896" y="4252759"/>
            <a:ext cx="306494" cy="295787"/>
            <a:chOff x="5479802" y="4023895"/>
            <a:chExt cx="306494" cy="295787"/>
          </a:xfrm>
        </p:grpSpPr>
        <p:sp>
          <p:nvSpPr>
            <p:cNvPr id="72" name="TextBox 148"/>
            <p:cNvSpPr>
              <a:spLocks/>
            </p:cNvSpPr>
            <p:nvPr/>
          </p:nvSpPr>
          <p:spPr bwMode="auto">
            <a:xfrm>
              <a:off x="5479802" y="4023895"/>
              <a:ext cx="306494" cy="295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F6600"/>
                  </a:solidFill>
                  <a:latin typeface="Symbol"/>
                  <a:cs typeface="Symbol"/>
                </a:rPr>
                <a:t>m</a:t>
              </a:r>
              <a:r>
                <a:rPr lang="en-GB" sz="1200" baseline="30000">
                  <a:solidFill>
                    <a:srgbClr val="FF6600"/>
                  </a:solidFill>
                </a:rPr>
                <a:t>-</a:t>
              </a:r>
            </a:p>
          </p:txBody>
        </p:sp>
        <p:sp>
          <p:nvSpPr>
            <p:cNvPr id="73" name="Up Arrow 149"/>
            <p:cNvSpPr/>
            <p:nvPr/>
          </p:nvSpPr>
          <p:spPr bwMode="auto">
            <a:xfrm>
              <a:off x="5674771" y="4188771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74" name="Group 153"/>
          <p:cNvGrpSpPr/>
          <p:nvPr/>
        </p:nvGrpSpPr>
        <p:grpSpPr bwMode="auto">
          <a:xfrm>
            <a:off x="3506906" y="4262018"/>
            <a:ext cx="332142" cy="295787"/>
            <a:chOff x="5364832" y="4586260"/>
            <a:chExt cx="332142" cy="295787"/>
          </a:xfrm>
        </p:grpSpPr>
        <p:sp>
          <p:nvSpPr>
            <p:cNvPr id="75" name="TextBox 154"/>
            <p:cNvSpPr>
              <a:spLocks/>
            </p:cNvSpPr>
            <p:nvPr/>
          </p:nvSpPr>
          <p:spPr bwMode="auto">
            <a:xfrm>
              <a:off x="5364832" y="4586260"/>
              <a:ext cx="332142" cy="2957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F6600"/>
                  </a:solidFill>
                  <a:latin typeface="Symbol"/>
                  <a:cs typeface="Symbol"/>
                </a:rPr>
                <a:t>m</a:t>
              </a:r>
              <a:r>
                <a:rPr lang="en-GB" sz="1200" baseline="30000">
                  <a:solidFill>
                    <a:srgbClr val="FF6600"/>
                  </a:solidFill>
                </a:rPr>
                <a:t>+</a:t>
              </a:r>
            </a:p>
          </p:txBody>
        </p:sp>
        <p:sp>
          <p:nvSpPr>
            <p:cNvPr id="76" name="Up Arrow 155"/>
            <p:cNvSpPr/>
            <p:nvPr/>
          </p:nvSpPr>
          <p:spPr bwMode="auto">
            <a:xfrm>
              <a:off x="5526506" y="4751136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Up Arrow 156"/>
            <p:cNvSpPr/>
            <p:nvPr/>
          </p:nvSpPr>
          <p:spPr bwMode="auto">
            <a:xfrm>
              <a:off x="5549509" y="4747765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78" name="TextBox 44039"/>
          <p:cNvSpPr>
            <a:spLocks/>
          </p:cNvSpPr>
          <p:nvPr/>
        </p:nvSpPr>
        <p:spPr bwMode="auto">
          <a:xfrm>
            <a:off x="1996721" y="2500724"/>
            <a:ext cx="415498" cy="2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200">
                <a:solidFill>
                  <a:srgbClr val="008000"/>
                </a:solidFill>
              </a:rPr>
              <a:t>p,A</a:t>
            </a:r>
          </a:p>
        </p:txBody>
      </p:sp>
      <p:sp>
        <p:nvSpPr>
          <p:cNvPr id="79" name="TextBox 164"/>
          <p:cNvSpPr>
            <a:spLocks/>
          </p:cNvSpPr>
          <p:nvPr/>
        </p:nvSpPr>
        <p:spPr bwMode="auto">
          <a:xfrm>
            <a:off x="4691461" y="4544080"/>
            <a:ext cx="1285929" cy="2977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chemeClr val="accent6"/>
                </a:solidFill>
              </a:rPr>
              <a:t>“cold” PSI beam</a:t>
            </a:r>
          </a:p>
        </p:txBody>
      </p:sp>
      <p:sp>
        <p:nvSpPr>
          <p:cNvPr id="80" name="TextBox 165"/>
          <p:cNvSpPr>
            <a:spLocks/>
          </p:cNvSpPr>
          <p:nvPr/>
        </p:nvSpPr>
        <p:spPr bwMode="auto">
          <a:xfrm>
            <a:off x="1792829" y="3077174"/>
            <a:ext cx="2188421" cy="2977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200">
                <a:solidFill>
                  <a:schemeClr val="accent6"/>
                </a:solidFill>
              </a:rPr>
              <a:t>PSI = Partially Stripped Ions  </a:t>
            </a:r>
          </a:p>
        </p:txBody>
      </p:sp>
      <p:sp>
        <p:nvSpPr>
          <p:cNvPr id="81" name="TextBox 166"/>
          <p:cNvSpPr>
            <a:spLocks/>
          </p:cNvSpPr>
          <p:nvPr/>
        </p:nvSpPr>
        <p:spPr bwMode="auto">
          <a:xfrm>
            <a:off x="3756421" y="5392979"/>
            <a:ext cx="1556837" cy="524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200">
                <a:solidFill>
                  <a:srgbClr val="008000"/>
                </a:solidFill>
              </a:rPr>
              <a:t>Low-emittance </a:t>
            </a:r>
            <a:endParaRPr/>
          </a:p>
          <a:p>
            <a:pPr>
              <a:defRPr/>
            </a:pPr>
            <a:r>
              <a:rPr lang="en-GB" sz="1200">
                <a:solidFill>
                  <a:srgbClr val="008000"/>
                </a:solidFill>
              </a:rPr>
              <a:t>“cold” hadron beam </a:t>
            </a:r>
          </a:p>
        </p:txBody>
      </p:sp>
      <p:cxnSp>
        <p:nvCxnSpPr>
          <p:cNvPr id="82" name="Straight Arrow Connector 168"/>
          <p:cNvCxnSpPr>
            <a:cxnSpLocks/>
          </p:cNvCxnSpPr>
          <p:nvPr/>
        </p:nvCxnSpPr>
        <p:spPr bwMode="auto">
          <a:xfrm flipH="1">
            <a:off x="3547081" y="4979488"/>
            <a:ext cx="746840" cy="5909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" name="TextBox 170"/>
          <p:cNvSpPr>
            <a:spLocks/>
          </p:cNvSpPr>
          <p:nvPr/>
        </p:nvSpPr>
        <p:spPr bwMode="auto">
          <a:xfrm>
            <a:off x="4399950" y="4922764"/>
            <a:ext cx="631904" cy="2634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rgbClr val="660066"/>
                </a:solidFill>
              </a:rPr>
              <a:t>Stripper</a:t>
            </a:r>
          </a:p>
        </p:txBody>
      </p:sp>
      <p:sp>
        <p:nvSpPr>
          <p:cNvPr id="84" name="TextBox 172"/>
          <p:cNvSpPr>
            <a:spLocks/>
          </p:cNvSpPr>
          <p:nvPr/>
        </p:nvSpPr>
        <p:spPr bwMode="auto">
          <a:xfrm>
            <a:off x="426452" y="4384081"/>
            <a:ext cx="550151" cy="3807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800">
                <a:solidFill>
                  <a:srgbClr val="660066"/>
                </a:solidFill>
              </a:rPr>
              <a:t>LEMMA</a:t>
            </a:r>
            <a:endParaRPr/>
          </a:p>
          <a:p>
            <a:pPr>
              <a:defRPr/>
            </a:pPr>
            <a:r>
              <a:rPr lang="en-GB" sz="800">
                <a:solidFill>
                  <a:srgbClr val="660066"/>
                </a:solidFill>
              </a:rPr>
              <a:t>target</a:t>
            </a:r>
          </a:p>
        </p:txBody>
      </p:sp>
      <p:sp>
        <p:nvSpPr>
          <p:cNvPr id="32" name="Rounded Rectangle 44043"/>
          <p:cNvSpPr/>
          <p:nvPr/>
        </p:nvSpPr>
        <p:spPr bwMode="auto">
          <a:xfrm>
            <a:off x="2438175" y="2459978"/>
            <a:ext cx="1562061" cy="556880"/>
          </a:xfrm>
          <a:prstGeom prst="roundRect">
            <a:avLst>
              <a:gd name="adj" fmla="val 16667"/>
            </a:avLst>
          </a:prstGeom>
          <a:solidFill>
            <a:srgbClr val="F4D4A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SPS fixed target programme</a:t>
            </a:r>
          </a:p>
        </p:txBody>
      </p:sp>
      <p:sp>
        <p:nvSpPr>
          <p:cNvPr id="85" name="Rounded Rectangle 174"/>
          <p:cNvSpPr/>
          <p:nvPr/>
        </p:nvSpPr>
        <p:spPr bwMode="auto">
          <a:xfrm>
            <a:off x="4295260" y="2170947"/>
            <a:ext cx="1735654" cy="866283"/>
          </a:xfrm>
          <a:prstGeom prst="roundRect">
            <a:avLst>
              <a:gd name="adj" fmla="val 16667"/>
            </a:avLst>
          </a:prstGeom>
          <a:solidFill>
            <a:srgbClr val="F4D4A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solidFill>
                  <a:schemeClr val="accent6"/>
                </a:solidFill>
                <a:latin typeface="Arial"/>
                <a:ea typeface="ＭＳ Ｐゴシック"/>
              </a:rPr>
              <a:t>Multidisciplinary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solidFill>
                  <a:schemeClr val="accent6"/>
                </a:solidFill>
                <a:latin typeface="Arial"/>
                <a:ea typeface="ＭＳ Ｐゴシック"/>
              </a:rPr>
              <a:t>Gamma Factory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solidFill>
                  <a:schemeClr val="accent6"/>
                </a:solidFill>
                <a:latin typeface="Arial"/>
                <a:ea typeface="ＭＳ Ｐゴシック"/>
              </a:rPr>
              <a:t>research programme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accent6"/>
              </a:solidFill>
              <a:latin typeface="Arial"/>
              <a:ea typeface="ＭＳ Ｐゴシック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accent1">
                  <a:lumMod val="50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86" name="TextBox 44045"/>
          <p:cNvSpPr>
            <a:spLocks/>
          </p:cNvSpPr>
          <p:nvPr/>
        </p:nvSpPr>
        <p:spPr bwMode="auto">
          <a:xfrm>
            <a:off x="6247836" y="2052446"/>
            <a:ext cx="1195315" cy="979114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dirty="0"/>
              <a:t>GF-photon beam driven </a:t>
            </a:r>
            <a:endParaRPr dirty="0"/>
          </a:p>
          <a:p>
            <a:pPr>
              <a:defRPr/>
            </a:pPr>
            <a:r>
              <a:rPr lang="en-GB" sz="1200" dirty="0"/>
              <a:t>200–300 MW </a:t>
            </a:r>
          </a:p>
          <a:p>
            <a:pPr>
              <a:defRPr/>
            </a:pPr>
            <a:r>
              <a:rPr lang="en-GB" sz="1200" b="1" dirty="0"/>
              <a:t>energy</a:t>
            </a:r>
            <a:r>
              <a:rPr lang="en-GB" sz="1200" dirty="0"/>
              <a:t> source</a:t>
            </a:r>
          </a:p>
        </p:txBody>
      </p:sp>
      <p:sp>
        <p:nvSpPr>
          <p:cNvPr id="87" name="Rounded Rectangle 177"/>
          <p:cNvSpPr/>
          <p:nvPr/>
        </p:nvSpPr>
        <p:spPr bwMode="auto">
          <a:xfrm>
            <a:off x="7660073" y="1997370"/>
            <a:ext cx="1141803" cy="578058"/>
          </a:xfrm>
          <a:prstGeom prst="roundRect">
            <a:avLst>
              <a:gd name="adj" fmla="val 16667"/>
            </a:avLst>
          </a:prstGeom>
          <a:solidFill>
            <a:srgbClr val="F4D4A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solidFill>
                  <a:srgbClr val="000000"/>
                </a:solidFill>
                <a:latin typeface="Arial"/>
                <a:ea typeface="ＭＳ Ｐゴシック"/>
              </a:rPr>
              <a:t>Dark matter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solidFill>
                  <a:srgbClr val="000000"/>
                </a:solidFill>
                <a:latin typeface="Arial"/>
                <a:ea typeface="ＭＳ Ｐゴシック"/>
              </a:rPr>
              <a:t>search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accent1">
                  <a:lumMod val="50000"/>
                </a:schemeClr>
              </a:solidFill>
              <a:latin typeface="Arial"/>
              <a:ea typeface="ＭＳ Ｐゴシック"/>
            </a:endParaRPr>
          </a:p>
        </p:txBody>
      </p:sp>
      <p:cxnSp>
        <p:nvCxnSpPr>
          <p:cNvPr id="88" name="Straight Arrow Connector 44047"/>
          <p:cNvCxnSpPr>
            <a:cxnSpLocks/>
          </p:cNvCxnSpPr>
          <p:nvPr/>
        </p:nvCxnSpPr>
        <p:spPr bwMode="auto">
          <a:xfrm flipV="1">
            <a:off x="7396020" y="2363573"/>
            <a:ext cx="298830" cy="963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89" name="Down Arrow 44051"/>
          <p:cNvSpPr/>
          <p:nvPr/>
        </p:nvSpPr>
        <p:spPr bwMode="auto">
          <a:xfrm>
            <a:off x="5025762" y="3037232"/>
            <a:ext cx="129040" cy="25806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CC99"/>
              </a:solidFill>
              <a:latin typeface="Arial"/>
              <a:ea typeface="ＭＳ Ｐゴシック"/>
            </a:endParaRPr>
          </a:p>
        </p:txBody>
      </p:sp>
      <p:sp>
        <p:nvSpPr>
          <p:cNvPr id="90" name="Rounded Rectangle 184"/>
          <p:cNvSpPr/>
          <p:nvPr/>
        </p:nvSpPr>
        <p:spPr bwMode="auto">
          <a:xfrm>
            <a:off x="5919941" y="4245901"/>
            <a:ext cx="3046420" cy="2143679"/>
          </a:xfrm>
          <a:prstGeom prst="roundRect">
            <a:avLst>
              <a:gd name="adj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u="sng" dirty="0">
                <a:solidFill>
                  <a:srgbClr val="386F06"/>
                </a:solidFill>
                <a:latin typeface="Arial"/>
                <a:ea typeface="ＭＳ Ｐゴシック"/>
              </a:rPr>
              <a:t>Gamma Factory could provide:</a:t>
            </a:r>
            <a:endParaRPr lang="en-GB" sz="1000" b="1" u="sng" dirty="0">
              <a:solidFill>
                <a:srgbClr val="386F06"/>
              </a:solidFill>
              <a:latin typeface="Arial"/>
              <a:ea typeface="ＭＳ Ｐゴシック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sz="400" dirty="0">
              <a:solidFill>
                <a:srgbClr val="002060"/>
              </a:solidFill>
              <a:latin typeface="Arial"/>
              <a:ea typeface="ＭＳ Ｐゴシック"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1100" dirty="0">
                <a:solidFill>
                  <a:srgbClr val="002060"/>
                </a:solidFill>
                <a:latin typeface="Arial"/>
                <a:ea typeface="ＭＳ Ｐゴシック"/>
              </a:rPr>
              <a:t>Cold, low-emittance hadronic beam for the ultimate luminosity hadron collider.</a:t>
            </a:r>
            <a:endParaRPr sz="2800" dirty="0">
              <a:solidFill>
                <a:srgbClr val="002060"/>
              </a:solidFill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1100" dirty="0">
                <a:solidFill>
                  <a:srgbClr val="002060"/>
                </a:solidFill>
                <a:latin typeface="Arial"/>
                <a:ea typeface="ＭＳ Ｐゴシック"/>
              </a:rPr>
              <a:t>High-intensity muon source (&gt; 10</a:t>
            </a:r>
            <a:r>
              <a:rPr lang="en-GB" sz="1100" baseline="30000" dirty="0">
                <a:solidFill>
                  <a:srgbClr val="002060"/>
                </a:solidFill>
                <a:latin typeface="Arial"/>
                <a:ea typeface="ＭＳ Ｐゴシック"/>
              </a:rPr>
              <a:t>13</a:t>
            </a:r>
            <a:r>
              <a:rPr lang="en-GB" sz="1100" dirty="0">
                <a:solidFill>
                  <a:srgbClr val="002060"/>
                </a:solidFill>
                <a:latin typeface="Arial"/>
                <a:ea typeface="ＭＳ Ｐゴシック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Symbol"/>
                <a:ea typeface="ＭＳ Ｐゴシック"/>
                <a:cs typeface="Symbol"/>
              </a:rPr>
              <a:t>m</a:t>
            </a:r>
            <a:r>
              <a:rPr lang="en-GB" sz="1100" dirty="0">
                <a:solidFill>
                  <a:srgbClr val="002060"/>
                </a:solidFill>
                <a:latin typeface="Arial"/>
                <a:ea typeface="ＭＳ Ｐゴシック"/>
              </a:rPr>
              <a:t>/s).</a:t>
            </a:r>
            <a:endParaRPr sz="2800" dirty="0">
              <a:solidFill>
                <a:srgbClr val="002060"/>
              </a:solidFill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1100" dirty="0">
                <a:solidFill>
                  <a:srgbClr val="002060"/>
                </a:solidFill>
                <a:latin typeface="Arial"/>
                <a:ea typeface="ＭＳ Ｐゴシック"/>
              </a:rPr>
              <a:t>Polarised positron source (&gt; 10</a:t>
            </a:r>
            <a:r>
              <a:rPr lang="en-GB" sz="1100" baseline="30000" dirty="0">
                <a:solidFill>
                  <a:srgbClr val="002060"/>
                </a:solidFill>
                <a:latin typeface="Arial"/>
                <a:ea typeface="ＭＳ Ｐゴシック"/>
              </a:rPr>
              <a:t>16</a:t>
            </a:r>
            <a:r>
              <a:rPr lang="en-GB" sz="1100" dirty="0">
                <a:solidFill>
                  <a:srgbClr val="002060"/>
                </a:solidFill>
                <a:latin typeface="Arial"/>
                <a:ea typeface="ＭＳ Ｐゴシック"/>
              </a:rPr>
              <a:t> e</a:t>
            </a:r>
            <a:r>
              <a:rPr lang="en-GB" sz="1100" baseline="30000" dirty="0">
                <a:solidFill>
                  <a:srgbClr val="002060"/>
                </a:solidFill>
                <a:latin typeface="Arial"/>
                <a:ea typeface="ＭＳ Ｐゴシック"/>
              </a:rPr>
              <a:t>+</a:t>
            </a:r>
            <a:r>
              <a:rPr lang="en-GB" sz="1100" dirty="0">
                <a:solidFill>
                  <a:srgbClr val="002060"/>
                </a:solidFill>
                <a:latin typeface="Arial"/>
                <a:ea typeface="ＭＳ Ｐゴシック"/>
              </a:rPr>
              <a:t>/s) for the LEMMA-scheme muon collider. </a:t>
            </a:r>
            <a:endParaRPr sz="2800" dirty="0">
              <a:solidFill>
                <a:srgbClr val="002060"/>
              </a:solidFill>
            </a:endParaRPr>
          </a:p>
          <a:p>
            <a:pPr marL="171450" indent="-171450" algn="l">
              <a:buFont typeface="Arial"/>
              <a:buChar char="•"/>
              <a:defRPr/>
            </a:pPr>
            <a:r>
              <a:rPr lang="en-GB" sz="1100" dirty="0">
                <a:solidFill>
                  <a:srgbClr val="002060"/>
                </a:solidFill>
                <a:latin typeface="Arial"/>
                <a:ea typeface="ＭＳ Ｐゴシック"/>
              </a:rPr>
              <a:t>~ 10 MW driver beam for the ADS energy source (under study).</a:t>
            </a: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1000" dirty="0">
              <a:solidFill>
                <a:schemeClr val="tx1"/>
              </a:solidFill>
              <a:latin typeface="Arial"/>
              <a:ea typeface="ＭＳ Ｐゴシック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chemeClr val="accent6"/>
              </a:solidFill>
              <a:latin typeface="Arial"/>
              <a:ea typeface="ＭＳ Ｐゴシック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chemeClr val="accent1">
                  <a:lumMod val="50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91" name="Rectangle 185"/>
          <p:cNvSpPr/>
          <p:nvPr/>
        </p:nvSpPr>
        <p:spPr bwMode="auto">
          <a:xfrm>
            <a:off x="4165205" y="3603613"/>
            <a:ext cx="650019" cy="384389"/>
          </a:xfrm>
          <a:prstGeom prst="rect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latin typeface="+mn-lt"/>
                <a:ea typeface="ＭＳ Ｐゴシック"/>
                <a:cs typeface="Symbol"/>
              </a:rPr>
              <a:t>Laser</a:t>
            </a:r>
            <a:r>
              <a:rPr lang="en-GB" sz="800">
                <a:latin typeface="Symbol"/>
                <a:ea typeface="ＭＳ Ｐゴシック"/>
                <a:cs typeface="Symbol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latin typeface="Arial"/>
                <a:ea typeface="ＭＳ Ｐゴシック"/>
              </a:rPr>
              <a:t>cooling</a:t>
            </a:r>
          </a:p>
        </p:txBody>
      </p:sp>
      <p:sp>
        <p:nvSpPr>
          <p:cNvPr id="92" name="Rectangle 89"/>
          <p:cNvSpPr/>
          <p:nvPr/>
        </p:nvSpPr>
        <p:spPr bwMode="auto">
          <a:xfrm>
            <a:off x="2467111" y="4186166"/>
            <a:ext cx="759134" cy="2659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latin typeface="Arial"/>
                <a:ea typeface="ＭＳ Ｐゴシック"/>
              </a:rPr>
              <a:t>5 GeV Linac</a:t>
            </a:r>
          </a:p>
        </p:txBody>
      </p:sp>
      <p:cxnSp>
        <p:nvCxnSpPr>
          <p:cNvPr id="93" name="Straight Connector 121"/>
          <p:cNvCxnSpPr>
            <a:cxnSpLocks/>
          </p:cNvCxnSpPr>
          <p:nvPr/>
        </p:nvCxnSpPr>
        <p:spPr bwMode="auto">
          <a:xfrm flipH="1" flipV="1">
            <a:off x="1969796" y="3900067"/>
            <a:ext cx="476580" cy="4086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Rectangle 139"/>
          <p:cNvSpPr/>
          <p:nvPr/>
        </p:nvSpPr>
        <p:spPr bwMode="auto">
          <a:xfrm>
            <a:off x="1183835" y="3626783"/>
            <a:ext cx="1029595" cy="2659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>
                <a:latin typeface="Symbol"/>
                <a:ea typeface="ＭＳ Ｐゴシック"/>
                <a:cs typeface="Symbol"/>
              </a:rPr>
              <a:t>m –</a:t>
            </a:r>
            <a:r>
              <a:rPr lang="en-GB" sz="800">
                <a:latin typeface="+mn-lt"/>
                <a:ea typeface="ＭＳ Ｐゴシック"/>
                <a:cs typeface="Symbol"/>
              </a:rPr>
              <a:t>based </a:t>
            </a:r>
            <a:r>
              <a:rPr lang="en-GB" sz="800">
                <a:latin typeface="Symbol"/>
                <a:ea typeface="ＭＳ Ｐゴシック"/>
                <a:cs typeface="Symbol"/>
              </a:rPr>
              <a:t>n</a:t>
            </a:r>
            <a:r>
              <a:rPr lang="en-GB" sz="800">
                <a:latin typeface="Arial"/>
                <a:ea typeface="ＭＳ Ｐゴシック"/>
              </a:rPr>
              <a:t>-factory</a:t>
            </a:r>
          </a:p>
        </p:txBody>
      </p:sp>
      <p:grpSp>
        <p:nvGrpSpPr>
          <p:cNvPr id="95" name="Group 140"/>
          <p:cNvGrpSpPr/>
          <p:nvPr/>
        </p:nvGrpSpPr>
        <p:grpSpPr bwMode="auto">
          <a:xfrm>
            <a:off x="1338320" y="3786520"/>
            <a:ext cx="45722" cy="97997"/>
            <a:chOff x="5526506" y="4747765"/>
            <a:chExt cx="68722" cy="96950"/>
          </a:xfrm>
          <a:solidFill>
            <a:schemeClr val="bg1"/>
          </a:solidFill>
        </p:grpSpPr>
        <p:sp>
          <p:nvSpPr>
            <p:cNvPr id="96" name="Up Arrow 151"/>
            <p:cNvSpPr/>
            <p:nvPr/>
          </p:nvSpPr>
          <p:spPr bwMode="auto">
            <a:xfrm>
              <a:off x="5526506" y="4751136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97" name="Up Arrow 152"/>
            <p:cNvSpPr/>
            <p:nvPr/>
          </p:nvSpPr>
          <p:spPr bwMode="auto">
            <a:xfrm>
              <a:off x="5549509" y="4747765"/>
              <a:ext cx="45719" cy="93579"/>
            </a:xfrm>
            <a:prstGeom prst="upArrow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CC99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98" name="Rounded Rectangle 162"/>
          <p:cNvSpPr/>
          <p:nvPr/>
        </p:nvSpPr>
        <p:spPr bwMode="auto">
          <a:xfrm>
            <a:off x="2310655" y="3511290"/>
            <a:ext cx="1562061" cy="383592"/>
          </a:xfrm>
          <a:prstGeom prst="roundRect">
            <a:avLst>
              <a:gd name="adj" fmla="val 16667"/>
            </a:avLst>
          </a:prstGeom>
          <a:solidFill>
            <a:srgbClr val="F4D4A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>
                <a:solidFill>
                  <a:srgbClr val="FF6600"/>
                </a:solidFill>
                <a:latin typeface="Arial"/>
                <a:ea typeface="ＭＳ Ｐゴシック"/>
              </a:rPr>
              <a:t>Muon programme</a:t>
            </a:r>
          </a:p>
        </p:txBody>
      </p:sp>
      <p:sp>
        <p:nvSpPr>
          <p:cNvPr id="99" name="Rectangle 2"/>
          <p:cNvSpPr>
            <a:spLocks/>
          </p:cNvSpPr>
          <p:nvPr/>
        </p:nvSpPr>
        <p:spPr bwMode="auto">
          <a:xfrm>
            <a:off x="491578" y="281309"/>
            <a:ext cx="8310298" cy="14359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defRPr sz="3200">
                <a:solidFill>
                  <a:srgbClr val="000000"/>
                </a:solidFill>
                <a:latin typeface="Arial"/>
                <a:ea typeface="ＭＳ Ｐゴシック"/>
                <a:cs typeface="msgothic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–"/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»"/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5pPr>
            <a:lvl6pPr marL="25146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6pPr>
            <a:lvl7pPr marL="29718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7pPr>
            <a:lvl8pPr marL="34290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8pPr>
            <a:lvl9pPr marL="38862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sz="2400" dirty="0"/>
              <a:t>Potential </a:t>
            </a:r>
            <a:r>
              <a:rPr lang="en-US" sz="2400" b="1" dirty="0">
                <a:solidFill>
                  <a:srgbClr val="002060"/>
                </a:solidFill>
              </a:rPr>
              <a:t>Gamma Factory</a:t>
            </a:r>
            <a:r>
              <a:rPr lang="en-US" sz="2400" dirty="0"/>
              <a:t> role in the </a:t>
            </a:r>
            <a:r>
              <a:rPr lang="en-US" sz="2400" dirty="0">
                <a:solidFill>
                  <a:srgbClr val="FF0000"/>
                </a:solidFill>
              </a:rPr>
              <a:t>incremental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660066"/>
                </a:solidFill>
              </a:rPr>
              <a:t>sustainable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00FF"/>
                </a:solidFill>
              </a:rPr>
              <a:t>multi-disciplinary</a:t>
            </a:r>
            <a:r>
              <a:rPr lang="en-US" sz="2400" dirty="0"/>
              <a:t> development of the research infrastructure </a:t>
            </a:r>
            <a:r>
              <a:rPr lang="en-US" sz="2400">
                <a:solidFill>
                  <a:srgbClr val="386F06"/>
                </a:solidFill>
              </a:rPr>
              <a:t>at </a:t>
            </a:r>
            <a:r>
              <a:rPr lang="en-US" sz="2400" b="1">
                <a:solidFill>
                  <a:srgbClr val="386F06"/>
                </a:solidFill>
              </a:rPr>
              <a:t>CERN</a:t>
            </a:r>
            <a:endParaRPr lang="en-US" sz="2400" dirty="0">
              <a:solidFill>
                <a:srgbClr val="386F06"/>
              </a:solidFill>
            </a:endParaRPr>
          </a:p>
        </p:txBody>
      </p:sp>
      <p:cxnSp>
        <p:nvCxnSpPr>
          <p:cNvPr id="100" name="Straight Connector 167"/>
          <p:cNvCxnSpPr>
            <a:cxnSpLocks/>
            <a:endCxn id="19" idx="1"/>
          </p:cNvCxnSpPr>
          <p:nvPr/>
        </p:nvCxnSpPr>
        <p:spPr bwMode="auto">
          <a:xfrm flipV="1">
            <a:off x="3551198" y="4363856"/>
            <a:ext cx="465493" cy="9579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Rectangle 3"/>
          <p:cNvSpPr/>
          <p:nvPr/>
        </p:nvSpPr>
        <p:spPr bwMode="auto">
          <a:xfrm>
            <a:off x="4016691" y="4269191"/>
            <a:ext cx="55215" cy="189331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CC99"/>
              </a:solidFill>
              <a:latin typeface="Arial"/>
              <a:ea typeface="ＭＳ Ｐゴシック"/>
            </a:endParaRPr>
          </a:p>
        </p:txBody>
      </p:sp>
      <p:sp>
        <p:nvSpPr>
          <p:cNvPr id="101" name="Oval 55"/>
          <p:cNvSpPr/>
          <p:nvPr/>
        </p:nvSpPr>
        <p:spPr bwMode="auto">
          <a:xfrm>
            <a:off x="3779585" y="4778212"/>
            <a:ext cx="164073" cy="151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CC99"/>
              </a:solidFill>
              <a:latin typeface="Arial"/>
              <a:ea typeface="ＭＳ Ｐゴシック"/>
            </a:endParaRPr>
          </a:p>
        </p:txBody>
      </p:sp>
      <p:sp>
        <p:nvSpPr>
          <p:cNvPr id="102" name="Oval 99"/>
          <p:cNvSpPr/>
          <p:nvPr/>
        </p:nvSpPr>
        <p:spPr bwMode="auto">
          <a:xfrm>
            <a:off x="3597120" y="4184994"/>
            <a:ext cx="164073" cy="151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CC99"/>
              </a:solidFill>
              <a:latin typeface="Arial"/>
              <a:ea typeface="ＭＳ Ｐゴシック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53DD9A-C303-624A-FEDC-195E29B895E5}"/>
              </a:ext>
            </a:extLst>
          </p:cNvPr>
          <p:cNvSpPr txBox="1"/>
          <p:nvPr/>
        </p:nvSpPr>
        <p:spPr>
          <a:xfrm>
            <a:off x="631224" y="1785708"/>
            <a:ext cx="3856056" cy="2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accent1">
                    <a:lumMod val="50000"/>
                  </a:schemeClr>
                </a:solidFill>
              </a:rPr>
              <a:t>M.W. Krasny, CERN-PBC workshop, November 2022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>
            <a:extLst>
              <a:ext uri="{FF2B5EF4-FFF2-40B4-BE49-F238E27FC236}">
                <a16:creationId xmlns:a16="http://schemas.microsoft.com/office/drawing/2014/main" id="{233B8810-FF63-0E4E-8933-BEB38199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58" y="2448456"/>
            <a:ext cx="8216900" cy="1252102"/>
          </a:xfrm>
          <a:solidFill>
            <a:srgbClr val="D6D6F5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pl-PL" sz="6000" dirty="0"/>
              <a:t>BACKUP SLIDES</a:t>
            </a:r>
            <a:endParaRPr lang="en-GB" altLang="pl-PL" dirty="0"/>
          </a:p>
        </p:txBody>
      </p:sp>
      <p:sp>
        <p:nvSpPr>
          <p:cNvPr id="39938" name="Espace réservé du numéro de diapositive 2">
            <a:extLst>
              <a:ext uri="{FF2B5EF4-FFF2-40B4-BE49-F238E27FC236}">
                <a16:creationId xmlns:a16="http://schemas.microsoft.com/office/drawing/2014/main" id="{6EEA668C-4E86-A646-BB49-CF3D4CC99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3062B8F8-CFAA-994B-9D07-49554C15C82C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31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14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u numéro de diapositive 3">
            <a:extLst>
              <a:ext uri="{FF2B5EF4-FFF2-40B4-BE49-F238E27FC236}">
                <a16:creationId xmlns:a16="http://schemas.microsoft.com/office/drawing/2014/main" id="{F1138E4E-3631-37A1-368B-921FFE2E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EBAFB-B8B5-CB43-8573-34742030DB77}" type="slidenum">
              <a:rPr lang="en-GB" altLang="en-FR" sz="1050">
                <a:solidFill>
                  <a:srgbClr val="000000"/>
                </a:solidFill>
              </a:rPr>
              <a:pPr eaLnBrk="1" hangingPunct="1"/>
              <a:t>32</a:t>
            </a:fld>
            <a:endParaRPr lang="en-GB" altLang="en-FR" sz="1050" dirty="0">
              <a:solidFill>
                <a:srgbClr val="000000"/>
              </a:solidFill>
            </a:endParaRPr>
          </a:p>
        </p:txBody>
      </p:sp>
      <p:sp>
        <p:nvSpPr>
          <p:cNvPr id="309250" name="Rectangle 2">
            <a:extLst>
              <a:ext uri="{FF2B5EF4-FFF2-40B4-BE49-F238E27FC236}">
                <a16:creationId xmlns:a16="http://schemas.microsoft.com/office/drawing/2014/main" id="{84E96DBC-CF66-7870-A107-14AEF69530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8263" y="1015604"/>
            <a:ext cx="4153351" cy="736997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sz="2800" dirty="0"/>
              <a:t>Photon sources: </a:t>
            </a:r>
            <a:r>
              <a:rPr lang="en-US" sz="2800" dirty="0">
                <a:solidFill>
                  <a:srgbClr val="FF0000"/>
                </a:solidFill>
              </a:rPr>
              <a:t>X-rays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9699" name="Picture 4" descr="Picture 4">
            <a:extLst>
              <a:ext uri="{FF2B5EF4-FFF2-40B4-BE49-F238E27FC236}">
                <a16:creationId xmlns:a16="http://schemas.microsoft.com/office/drawing/2014/main" id="{C1BD8273-9F06-4C81-88B5-4BC315B64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3499" r="6517" b="1308"/>
          <a:stretch>
            <a:fillRect/>
          </a:stretch>
        </p:blipFill>
        <p:spPr bwMode="auto">
          <a:xfrm>
            <a:off x="1284685" y="1924052"/>
            <a:ext cx="3049190" cy="301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8">
            <a:extLst>
              <a:ext uri="{FF2B5EF4-FFF2-40B4-BE49-F238E27FC236}">
                <a16:creationId xmlns:a16="http://schemas.microsoft.com/office/drawing/2014/main" id="{F1C53349-4BFA-9DEE-884A-EF2EEB6FB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675" y="4775597"/>
            <a:ext cx="1184940" cy="45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2100" b="1" dirty="0">
                <a:solidFill>
                  <a:srgbClr val="CC0000"/>
                </a:solidFill>
              </a:rPr>
              <a:t>100 keV</a:t>
            </a:r>
          </a:p>
        </p:txBody>
      </p:sp>
      <p:sp>
        <p:nvSpPr>
          <p:cNvPr id="29701" name="Line 9">
            <a:extLst>
              <a:ext uri="{FF2B5EF4-FFF2-40B4-BE49-F238E27FC236}">
                <a16:creationId xmlns:a16="http://schemas.microsoft.com/office/drawing/2014/main" id="{80D2E68F-078C-9E57-9824-8D54D045BD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46910" y="4698208"/>
            <a:ext cx="0" cy="302419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500" dirty="0"/>
          </a:p>
        </p:txBody>
      </p:sp>
      <p:sp>
        <p:nvSpPr>
          <p:cNvPr id="309261" name="Text Box 13">
            <a:extLst>
              <a:ext uri="{FF2B5EF4-FFF2-40B4-BE49-F238E27FC236}">
                <a16:creationId xmlns:a16="http://schemas.microsoft.com/office/drawing/2014/main" id="{7F3C0941-9EDF-ECE9-16E1-E322CF896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969" y="5230850"/>
            <a:ext cx="2533650" cy="34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1350" dirty="0">
                <a:solidFill>
                  <a:srgbClr val="CC0000"/>
                </a:solidFill>
              </a:rPr>
              <a:t> </a:t>
            </a:r>
            <a:r>
              <a:rPr lang="en-US" altLang="en-FR" sz="1500" dirty="0">
                <a:solidFill>
                  <a:srgbClr val="CC0000"/>
                </a:solidFill>
              </a:rPr>
              <a:t>Energies up to ~ </a:t>
            </a:r>
            <a:r>
              <a:rPr lang="en-US" altLang="en-FR" sz="1500" b="1" dirty="0">
                <a:solidFill>
                  <a:srgbClr val="CC0000"/>
                </a:solidFill>
              </a:rPr>
              <a:t>100 keV </a:t>
            </a:r>
          </a:p>
        </p:txBody>
      </p:sp>
      <p:pic>
        <p:nvPicPr>
          <p:cNvPr id="29703" name="Image 1" descr="Screen Shot 2016-08-27 at 7.16.42 PM.png">
            <a:extLst>
              <a:ext uri="{FF2B5EF4-FFF2-40B4-BE49-F238E27FC236}">
                <a16:creationId xmlns:a16="http://schemas.microsoft.com/office/drawing/2014/main" id="{8C926847-8007-FE29-20F2-418BA3CEF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857251"/>
            <a:ext cx="2728913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>
            <a:extLst>
              <a:ext uri="{FF2B5EF4-FFF2-40B4-BE49-F238E27FC236}">
                <a16:creationId xmlns:a16="http://schemas.microsoft.com/office/drawing/2014/main" id="{2E612EEB-2E44-B8FF-6A73-22713BA6F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1" y="5579920"/>
            <a:ext cx="3205389" cy="34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1350" dirty="0">
                <a:solidFill>
                  <a:srgbClr val="CC0000"/>
                </a:solidFill>
              </a:rPr>
              <a:t> </a:t>
            </a:r>
            <a:r>
              <a:rPr lang="en-US" altLang="en-FR" sz="1500" dirty="0">
                <a:solidFill>
                  <a:srgbClr val="CC0000"/>
                </a:solidFill>
              </a:rPr>
              <a:t>Intensities up to ~ </a:t>
            </a:r>
            <a:r>
              <a:rPr lang="en-US" altLang="en-FR" sz="1500" b="1" dirty="0">
                <a:solidFill>
                  <a:srgbClr val="CC0000"/>
                </a:solidFill>
              </a:rPr>
              <a:t>10</a:t>
            </a:r>
            <a:r>
              <a:rPr lang="en-US" altLang="en-FR" sz="1500" b="1" baseline="30000" dirty="0">
                <a:solidFill>
                  <a:srgbClr val="CC0000"/>
                </a:solidFill>
              </a:rPr>
              <a:t>16</a:t>
            </a:r>
            <a:r>
              <a:rPr lang="en-US" altLang="en-FR" sz="1500" b="1" dirty="0">
                <a:solidFill>
                  <a:srgbClr val="CC0000"/>
                </a:solidFill>
              </a:rPr>
              <a:t> photons/s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A6D513-6BCB-57AA-B8A1-7F5AC5B774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8E8529C-4B1B-8248-8BCA-025B373E527A}" type="slidenum">
              <a:rPr lang="en-GB" altLang="pl-PL" smtClean="0"/>
              <a:pPr>
                <a:defRPr/>
              </a:pPr>
              <a:t>33</a:t>
            </a:fld>
            <a:endParaRPr lang="en-GB" altLang="pl-PL" dirty="0"/>
          </a:p>
        </p:txBody>
      </p:sp>
      <p:pic>
        <p:nvPicPr>
          <p:cNvPr id="3" name="Image 2" descr="Screen Shot 2013-11-26 at 2.27.46 PM.png">
            <a:extLst>
              <a:ext uri="{FF2B5EF4-FFF2-40B4-BE49-F238E27FC236}">
                <a16:creationId xmlns:a16="http://schemas.microsoft.com/office/drawing/2014/main" id="{06FA39D7-07F6-8686-574E-9B9B186BC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9"/>
          <a:stretch>
            <a:fillRect/>
          </a:stretch>
        </p:blipFill>
        <p:spPr bwMode="auto">
          <a:xfrm>
            <a:off x="409575" y="2151615"/>
            <a:ext cx="8149318" cy="255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B63F55-554A-0A06-6A03-2A6A6147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547" y="875466"/>
            <a:ext cx="4531278" cy="736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en-US" sz="2800" kern="0" dirty="0"/>
              <a:t>Photon sources: </a:t>
            </a:r>
            <a:r>
              <a:rPr lang="en-US" sz="2800" b="1" kern="0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sz="2800" kern="0" dirty="0">
                <a:solidFill>
                  <a:srgbClr val="FF0000"/>
                </a:solidFill>
              </a:rPr>
              <a:t>-rays</a:t>
            </a:r>
            <a:r>
              <a:rPr lang="en-US" sz="2800" u="sng" kern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508528A7-7EC6-544F-EAFE-0DD38E536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073" y="5047693"/>
            <a:ext cx="4778734" cy="43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FR" sz="1350" dirty="0">
                <a:solidFill>
                  <a:srgbClr val="CC0000"/>
                </a:solidFill>
              </a:rPr>
              <a:t> </a:t>
            </a:r>
            <a:r>
              <a:rPr lang="en-US" altLang="en-FR" dirty="0">
                <a:solidFill>
                  <a:srgbClr val="CC0000"/>
                </a:solidFill>
              </a:rPr>
              <a:t>Intensities up to ~ </a:t>
            </a:r>
            <a:r>
              <a:rPr lang="en-US" altLang="en-FR" b="1" dirty="0">
                <a:solidFill>
                  <a:srgbClr val="CC0000"/>
                </a:solidFill>
              </a:rPr>
              <a:t>10</a:t>
            </a:r>
            <a:r>
              <a:rPr lang="en-US" altLang="en-FR" b="1" baseline="30000" dirty="0">
                <a:solidFill>
                  <a:srgbClr val="CC0000"/>
                </a:solidFill>
              </a:rPr>
              <a:t>9</a:t>
            </a:r>
            <a:r>
              <a:rPr lang="en-US" altLang="en-FR" b="1" dirty="0">
                <a:solidFill>
                  <a:srgbClr val="CC0000"/>
                </a:solidFill>
              </a:rPr>
              <a:t> photons/s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FFD223-C23F-36FE-35D1-39CD0C25E1C3}"/>
              </a:ext>
            </a:extLst>
          </p:cNvPr>
          <p:cNvCxnSpPr>
            <a:cxnSpLocks/>
          </p:cNvCxnSpPr>
          <p:nvPr/>
        </p:nvCxnSpPr>
        <p:spPr bwMode="auto">
          <a:xfrm>
            <a:off x="469127" y="3346008"/>
            <a:ext cx="7983110" cy="0"/>
          </a:xfrm>
          <a:prstGeom prst="line">
            <a:avLst/>
          </a:prstGeom>
          <a:solidFill>
            <a:schemeClr val="accent1"/>
          </a:solidFill>
          <a:ln>
            <a:solidFill>
              <a:srgbClr val="FF0000"/>
            </a:soli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B446B9-63AF-1359-A6FF-3996272BE4BD}"/>
              </a:ext>
            </a:extLst>
          </p:cNvPr>
          <p:cNvCxnSpPr>
            <a:cxnSpLocks/>
          </p:cNvCxnSpPr>
          <p:nvPr/>
        </p:nvCxnSpPr>
        <p:spPr bwMode="auto">
          <a:xfrm>
            <a:off x="469127" y="4396905"/>
            <a:ext cx="7983110" cy="0"/>
          </a:xfrm>
          <a:prstGeom prst="line">
            <a:avLst/>
          </a:prstGeom>
          <a:solidFill>
            <a:schemeClr val="accent1"/>
          </a:solidFill>
          <a:ln>
            <a:solidFill>
              <a:srgbClr val="FF0000"/>
            </a:soli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16192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u numéro de diapositive 2">
            <a:extLst>
              <a:ext uri="{FF2B5EF4-FFF2-40B4-BE49-F238E27FC236}">
                <a16:creationId xmlns:a16="http://schemas.microsoft.com/office/drawing/2014/main" id="{9C44298A-14F6-7B4F-9202-B688E46ADB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557213" indent="-214313">
              <a:lnSpc>
                <a:spcPct val="123000"/>
              </a:lnSpc>
              <a:spcBef>
                <a:spcPts val="52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857250" indent="-171450">
              <a:lnSpc>
                <a:spcPct val="12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200150" indent="-171450">
              <a:lnSpc>
                <a:spcPct val="123000"/>
              </a:lnSpc>
              <a:spcBef>
                <a:spcPts val="3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1543050" indent="-171450">
              <a:lnSpc>
                <a:spcPct val="123000"/>
              </a:lnSpc>
              <a:spcBef>
                <a:spcPts val="3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1885950" indent="-171450" defTabSz="342900" eaLnBrk="0" fontAlgn="base" hangingPunct="0">
              <a:lnSpc>
                <a:spcPct val="123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228850" indent="-171450" defTabSz="342900" eaLnBrk="0" fontAlgn="base" hangingPunct="0">
              <a:lnSpc>
                <a:spcPct val="123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2571750" indent="-171450" defTabSz="342900" eaLnBrk="0" fontAlgn="base" hangingPunct="0">
              <a:lnSpc>
                <a:spcPct val="123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2914650" indent="-171450" defTabSz="342900" eaLnBrk="0" fontAlgn="base" hangingPunct="0">
              <a:lnSpc>
                <a:spcPct val="123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AA5A824F-53B7-204D-B802-2A50FC9062D7}" type="slidenum">
              <a:rPr lang="en-GB" altLang="pl-PL" sz="105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34</a:t>
            </a:fld>
            <a:endParaRPr lang="en-GB" altLang="pl-PL" sz="1050" dirty="0">
              <a:cs typeface="Arial" panose="020B0604020202020204" pitchFamily="34" charset="0"/>
            </a:endParaRPr>
          </a:p>
        </p:txBody>
      </p:sp>
      <p:pic>
        <p:nvPicPr>
          <p:cNvPr id="31746" name="Picture 3" descr="gamma_factory_crop.jpg">
            <a:extLst>
              <a:ext uri="{FF2B5EF4-FFF2-40B4-BE49-F238E27FC236}">
                <a16:creationId xmlns:a16="http://schemas.microsoft.com/office/drawing/2014/main" id="{7700C5BC-B688-F746-B643-7006890AA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41" y="2585584"/>
            <a:ext cx="5076869" cy="284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682B23FE-17AE-5741-A5F3-C598BF072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" y="1114957"/>
            <a:ext cx="6842760" cy="6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3000" dirty="0">
                <a:solidFill>
                  <a:schemeClr val="tx1"/>
                </a:solidFill>
                <a:cs typeface="msgothic" charset="0"/>
              </a:rPr>
              <a:t>  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3612EA95-705B-F44C-9E4F-FEFF46B98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736" y="5514594"/>
            <a:ext cx="6551295" cy="8160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7500" tIns="35100" rIns="67500" bIns="35100" anchor="ctr"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600" b="1" u="sng" dirty="0">
                <a:solidFill>
                  <a:srgbClr val="FF0000"/>
                </a:solidFill>
              </a:rPr>
              <a:t>Novel technology:</a:t>
            </a:r>
            <a:r>
              <a:rPr lang="en-GB" altLang="pl-PL" sz="16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pl-PL" sz="8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600" dirty="0">
                <a:solidFill>
                  <a:srgbClr val="FF0000"/>
                </a:solidFill>
              </a:rPr>
              <a:t>Resonant scattering of laser photons on ultra-relativistic atomic beam           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1CC1014-F988-81ED-4A43-08C94E69A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1" y="866315"/>
            <a:ext cx="7962030" cy="8792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2pPr>
            <a:lvl3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3pPr>
            <a:lvl4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4pPr>
            <a:lvl5pPr algn="ctr" defTabSz="457200" rtl="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msgothic" charset="0"/>
              </a:defRPr>
            </a:lvl5pPr>
            <a:lvl6pPr marL="4572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9144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13716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1828800" algn="ctr" defTabSz="457200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en-US" sz="2800" kern="0" dirty="0"/>
              <a:t>Gamma Factory photon source: </a:t>
            </a:r>
            <a:r>
              <a:rPr lang="en-US" sz="2800" kern="0" dirty="0">
                <a:solidFill>
                  <a:schemeClr val="accent6"/>
                </a:solidFill>
              </a:rPr>
              <a:t>intensity leap  </a:t>
            </a:r>
            <a:r>
              <a:rPr lang="en-US" sz="2800" u="sng" kern="0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9643482-EECB-54DF-0687-5E1E88CB8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1" y="1824856"/>
            <a:ext cx="8468138" cy="6472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7500" tIns="35100" rIns="67500" bIns="35100" anchor="ctr"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600" b="1" i="1" u="sng" dirty="0">
                <a:solidFill>
                  <a:schemeClr val="accent6"/>
                </a:solidFill>
              </a:rPr>
              <a:t>Requirements:</a:t>
            </a:r>
            <a:r>
              <a:rPr lang="en-GB" altLang="pl-PL" sz="1600" b="1" i="1" dirty="0">
                <a:solidFill>
                  <a:schemeClr val="accent6"/>
                </a:solidFill>
              </a:rPr>
              <a:t> </a:t>
            </a:r>
            <a:r>
              <a:rPr lang="en-GB" altLang="pl-PL" sz="1600" i="1" dirty="0">
                <a:solidFill>
                  <a:schemeClr val="accent6"/>
                </a:solidFill>
              </a:rPr>
              <a:t>Accelerated bunches of ~10</a:t>
            </a:r>
            <a:r>
              <a:rPr lang="en-GB" altLang="pl-PL" sz="1600" i="1" baseline="30000" dirty="0">
                <a:solidFill>
                  <a:schemeClr val="accent6"/>
                </a:solidFill>
              </a:rPr>
              <a:t>8</a:t>
            </a:r>
            <a:r>
              <a:rPr lang="en-GB" altLang="pl-PL" sz="1600" i="1" dirty="0">
                <a:solidFill>
                  <a:schemeClr val="accent6"/>
                </a:solidFill>
              </a:rPr>
              <a:t>–10</a:t>
            </a:r>
            <a:r>
              <a:rPr lang="en-GB" altLang="pl-PL" sz="1600" i="1" baseline="30000" dirty="0">
                <a:solidFill>
                  <a:schemeClr val="accent6"/>
                </a:solidFill>
              </a:rPr>
              <a:t>9  </a:t>
            </a:r>
            <a:r>
              <a:rPr lang="en-GB" altLang="pl-PL" sz="1600" i="1" dirty="0">
                <a:solidFill>
                  <a:srgbClr val="FF0000"/>
                </a:solidFill>
              </a:rPr>
              <a:t>partially stripped atoms</a:t>
            </a:r>
            <a:r>
              <a:rPr lang="en-GB" altLang="pl-PL" sz="1600" i="1" dirty="0">
                <a:solidFill>
                  <a:schemeClr val="accent6"/>
                </a:solidFill>
              </a:rPr>
              <a:t>, delivered with ~20 MHz frequency, ~5 </a:t>
            </a:r>
            <a:r>
              <a:rPr lang="en-GB" altLang="pl-PL" sz="1600" i="1" dirty="0" err="1">
                <a:solidFill>
                  <a:schemeClr val="accent6"/>
                </a:solidFill>
              </a:rPr>
              <a:t>mJ</a:t>
            </a:r>
            <a:r>
              <a:rPr lang="en-GB" altLang="pl-PL" sz="1600" i="1" dirty="0">
                <a:solidFill>
                  <a:schemeClr val="accent6"/>
                </a:solidFill>
              </a:rPr>
              <a:t> laser photon pulses stacked in 20 MHz, Fabry-Perot resonator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AEDEB-B62B-A5C0-7D41-10B18BEEAD1C}"/>
              </a:ext>
            </a:extLst>
          </p:cNvPr>
          <p:cNvSpPr txBox="1"/>
          <p:nvPr/>
        </p:nvSpPr>
        <p:spPr>
          <a:xfrm>
            <a:off x="3134067" y="3968799"/>
            <a:ext cx="1069972" cy="2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FP resonator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2C7DC-F308-7A20-BDAF-50F8586D8BED}"/>
              </a:ext>
            </a:extLst>
          </p:cNvPr>
          <p:cNvSpPr txBox="1"/>
          <p:nvPr/>
        </p:nvSpPr>
        <p:spPr>
          <a:xfrm>
            <a:off x="1977981" y="4782153"/>
            <a:ext cx="1156086" cy="2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8AD8"/>
                </a:solidFill>
              </a:rPr>
              <a:t>Laser photons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0C141-604B-9CEB-A5F7-B9D30B477C85}"/>
              </a:ext>
            </a:extLst>
          </p:cNvPr>
          <p:cNvSpPr txBox="1"/>
          <p:nvPr/>
        </p:nvSpPr>
        <p:spPr>
          <a:xfrm>
            <a:off x="4461456" y="3312516"/>
            <a:ext cx="1175322" cy="524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Stored atomic </a:t>
            </a:r>
          </a:p>
          <a:p>
            <a:r>
              <a:rPr lang="en-GB" sz="1200" dirty="0"/>
              <a:t>beams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0B26A-B64E-1AAD-05C0-B4D85E6DB5B5}"/>
              </a:ext>
            </a:extLst>
          </p:cNvPr>
          <p:cNvSpPr txBox="1"/>
          <p:nvPr/>
        </p:nvSpPr>
        <p:spPr>
          <a:xfrm>
            <a:off x="4897679" y="4979647"/>
            <a:ext cx="1875834" cy="2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D883FF"/>
                </a:solidFill>
              </a:rPr>
              <a:t>Gamma Factory photons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09BA5E-ED8B-EE21-0653-1164BE357052}"/>
              </a:ext>
            </a:extLst>
          </p:cNvPr>
          <p:cNvCxnSpPr>
            <a:cxnSpLocks/>
          </p:cNvCxnSpPr>
          <p:nvPr/>
        </p:nvCxnSpPr>
        <p:spPr bwMode="auto">
          <a:xfrm>
            <a:off x="5364252" y="4870272"/>
            <a:ext cx="645683" cy="48774"/>
          </a:xfrm>
          <a:prstGeom prst="straightConnector1">
            <a:avLst/>
          </a:prstGeom>
          <a:solidFill>
            <a:schemeClr val="accent1"/>
          </a:solidFill>
          <a:ln>
            <a:solidFill>
              <a:srgbClr val="D883FF"/>
            </a:solidFill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0D0E8B-02A1-875E-BBEC-1D4F05546E6F}"/>
              </a:ext>
            </a:extLst>
          </p:cNvPr>
          <p:cNvCxnSpPr>
            <a:cxnSpLocks/>
          </p:cNvCxnSpPr>
          <p:nvPr/>
        </p:nvCxnSpPr>
        <p:spPr bwMode="auto">
          <a:xfrm>
            <a:off x="5605671" y="3545484"/>
            <a:ext cx="459851" cy="0"/>
          </a:xfrm>
          <a:prstGeom prst="straightConnector1">
            <a:avLst/>
          </a:prstGeom>
          <a:solidFill>
            <a:schemeClr val="accent1"/>
          </a:solidFill>
          <a:ln>
            <a:solidFill>
              <a:schemeClr val="bg1"/>
            </a:solidFill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03453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Screen Shot 2022-10-28 at 16.19.35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4944" y="3867334"/>
            <a:ext cx="3493041" cy="2040045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 bwMode="auto">
          <a:xfrm>
            <a:off x="368215" y="794526"/>
            <a:ext cx="8310648" cy="8003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600" dirty="0"/>
              <a:t>High intensity (MW) photon beams </a:t>
            </a:r>
          </a:p>
        </p:txBody>
      </p:sp>
      <p:sp>
        <p:nvSpPr>
          <p:cNvPr id="6" name="Espace réservé du numéro de diapositive 2"/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/>
                <a:ea typeface="ＭＳ Ｐゴシック"/>
                <a:cs typeface="msgothic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5pPr>
            <a:lvl6pPr marL="25146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6pPr>
            <a:lvl7pPr marL="29718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7pPr>
            <a:lvl8pPr marL="34290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8pPr>
            <a:lvl9pPr marL="3886200" indent="-228600" defTabSz="457200">
              <a:lnSpc>
                <a:spcPct val="12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/>
                <a:ea typeface="msgothic"/>
                <a:cs typeface="msgothic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fld id="{3062B8F8-CFAA-994B-9D07-49554C15C82C}" type="slidenum">
              <a:rPr lang="en-GB" sz="1400">
                <a:cs typeface="Arial"/>
              </a:rPr>
              <a:pPr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t>35</a:t>
            </a:fld>
            <a:endParaRPr lang="en-GB" sz="1400" dirty="0">
              <a:cs typeface="Arial"/>
            </a:endParaRPr>
          </a:p>
        </p:txBody>
      </p:sp>
      <p:pic>
        <p:nvPicPr>
          <p:cNvPr id="7" name="Picture 3" descr="Screen Shot 2022-10-28 at 15.38.08.png"/>
          <p:cNvPicPr>
            <a:picLocks noChangeAspect="1"/>
          </p:cNvPicPr>
          <p:nvPr/>
        </p:nvPicPr>
        <p:blipFill>
          <a:blip r:embed="rId3"/>
          <a:srcRect l="17609" t="74369" r="28932" b="21659"/>
          <a:stretch/>
        </p:blipFill>
        <p:spPr bwMode="auto">
          <a:xfrm>
            <a:off x="218795" y="5688491"/>
            <a:ext cx="3493040" cy="175887"/>
          </a:xfrm>
          <a:prstGeom prst="rect">
            <a:avLst/>
          </a:prstGeom>
        </p:spPr>
      </p:pic>
      <p:pic>
        <p:nvPicPr>
          <p:cNvPr id="8" name="Picture 1" descr="Screen Shot 2022-10-28 at 16.15.13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3091" y="1939073"/>
            <a:ext cx="3604893" cy="1760390"/>
          </a:xfrm>
          <a:prstGeom prst="rect">
            <a:avLst/>
          </a:prstGeom>
        </p:spPr>
      </p:pic>
      <p:pic>
        <p:nvPicPr>
          <p:cNvPr id="9" name="Picture 6" descr="Screen Shot 2022-10-28 at 15.38.08.png"/>
          <p:cNvPicPr>
            <a:picLocks noChangeAspect="1"/>
          </p:cNvPicPr>
          <p:nvPr/>
        </p:nvPicPr>
        <p:blipFill>
          <a:blip r:embed="rId3"/>
          <a:srcRect l="17774" t="64959" r="28932" b="31668"/>
          <a:stretch/>
        </p:blipFill>
        <p:spPr bwMode="auto">
          <a:xfrm>
            <a:off x="118813" y="3436909"/>
            <a:ext cx="3693004" cy="195743"/>
          </a:xfrm>
          <a:prstGeom prst="rect">
            <a:avLst/>
          </a:prstGeom>
        </p:spPr>
      </p:pic>
      <p:sp>
        <p:nvSpPr>
          <p:cNvPr id="10" name="TextBox 5"/>
          <p:cNvSpPr>
            <a:spLocks/>
          </p:cNvSpPr>
          <p:nvPr/>
        </p:nvSpPr>
        <p:spPr bwMode="auto">
          <a:xfrm>
            <a:off x="3712096" y="1650364"/>
            <a:ext cx="5298527" cy="241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u="sng" dirty="0">
                <a:solidFill>
                  <a:srgbClr val="000000"/>
                </a:solidFill>
              </a:rPr>
              <a:t>Best use of the CERN expertise to produce rather than buy the plug-power</a:t>
            </a:r>
            <a:r>
              <a:rPr lang="en-GB" sz="1200" dirty="0">
                <a:solidFill>
                  <a:srgbClr val="000000"/>
                </a:solidFill>
              </a:rPr>
              <a:t>:</a:t>
            </a:r>
            <a:endParaRPr dirty="0"/>
          </a:p>
          <a:p>
            <a:pPr>
              <a:defRPr/>
            </a:pPr>
            <a:endParaRPr lang="en-GB" sz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GB" sz="1200" dirty="0">
                <a:solidFill>
                  <a:srgbClr val="000000"/>
                </a:solidFill>
              </a:rPr>
              <a:t>  </a:t>
            </a:r>
            <a:r>
              <a:rPr lang="en-GB" sz="1600" b="1" dirty="0">
                <a:solidFill>
                  <a:srgbClr val="FF0000"/>
                </a:solidFill>
              </a:rPr>
              <a:t>GF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b="1" dirty="0">
                <a:solidFill>
                  <a:srgbClr val="FF0000"/>
                </a:solidFill>
              </a:rPr>
              <a:t>photon-beam-driven energy source (ADS)</a:t>
            </a:r>
            <a:endParaRPr dirty="0"/>
          </a:p>
          <a:p>
            <a:pPr>
              <a:defRPr/>
            </a:pPr>
            <a:r>
              <a:rPr lang="en-GB" sz="1200" dirty="0">
                <a:solidFill>
                  <a:srgbClr val="000000"/>
                </a:solidFill>
              </a:rPr>
              <a:t> </a:t>
            </a:r>
            <a:endParaRPr dirty="0"/>
          </a:p>
          <a:p>
            <a:pPr>
              <a:defRPr/>
            </a:pPr>
            <a:r>
              <a:rPr lang="en-GB" sz="1200" u="sng" dirty="0">
                <a:solidFill>
                  <a:schemeClr val="accent6"/>
                </a:solidFill>
              </a:rPr>
              <a:t>Satisfying three conditions;</a:t>
            </a:r>
            <a:endParaRPr dirty="0"/>
          </a:p>
          <a:p>
            <a:pPr>
              <a:defRPr/>
            </a:pPr>
            <a:endParaRPr lang="en-GB" sz="1200" u="sng" dirty="0">
              <a:solidFill>
                <a:srgbClr val="000000"/>
              </a:solidFill>
            </a:endParaRPr>
          </a:p>
          <a:p>
            <a:pPr marL="171450" indent="-171450" algn="l">
              <a:buFont typeface="Arial"/>
              <a:buChar char="•"/>
              <a:defRPr/>
            </a:pPr>
            <a:r>
              <a:rPr lang="en-GB" sz="1200" dirty="0">
                <a:solidFill>
                  <a:srgbClr val="660066"/>
                </a:solidFill>
              </a:rPr>
              <a:t>requisite power for the present and future CERN scientific programme</a:t>
            </a:r>
            <a:endParaRPr dirty="0"/>
          </a:p>
          <a:p>
            <a:pPr marL="171450" indent="-171450" algn="l">
              <a:buFont typeface="Arial"/>
              <a:buChar char="•"/>
              <a:defRPr/>
            </a:pPr>
            <a:r>
              <a:rPr lang="en-GB" sz="1200" dirty="0">
                <a:solidFill>
                  <a:srgbClr val="660066"/>
                </a:solidFill>
              </a:rPr>
              <a:t>operation safety </a:t>
            </a:r>
            <a:r>
              <a:rPr lang="en-GB" sz="1200" b="1" dirty="0">
                <a:solidFill>
                  <a:srgbClr val="FF0000"/>
                </a:solidFill>
              </a:rPr>
              <a:t>(a subcritical reactor)</a:t>
            </a:r>
            <a:endParaRPr dirty="0"/>
          </a:p>
          <a:p>
            <a:pPr marL="171450" indent="-171450" algn="l">
              <a:buFont typeface="Arial"/>
              <a:buChar char="•"/>
              <a:defRPr/>
            </a:pPr>
            <a:r>
              <a:rPr lang="en-GB" sz="1200" dirty="0">
                <a:solidFill>
                  <a:srgbClr val="660066"/>
                </a:solidFill>
              </a:rPr>
              <a:t>efficient transmutation of the nuclear waste (</a:t>
            </a:r>
            <a:r>
              <a:rPr lang="en-GB" sz="1200" b="1" dirty="0">
                <a:solidFill>
                  <a:srgbClr val="FF0000"/>
                </a:solidFill>
              </a:rPr>
              <a:t>very important societal impact if demonstrated at CERN – given its reputation )</a:t>
            </a:r>
          </a:p>
        </p:txBody>
      </p:sp>
      <p:pic>
        <p:nvPicPr>
          <p:cNvPr id="11" name="Picture 7" descr="Screen Shot 2022-10-28 at 20.22.21.png"/>
          <p:cNvPicPr>
            <a:picLocks noChangeAspect="1"/>
          </p:cNvPicPr>
          <p:nvPr/>
        </p:nvPicPr>
        <p:blipFill>
          <a:blip r:embed="rId5"/>
          <a:srcRect r="49250" b="7775"/>
          <a:stretch/>
        </p:blipFill>
        <p:spPr bwMode="auto">
          <a:xfrm>
            <a:off x="6553200" y="4037447"/>
            <a:ext cx="1493495" cy="1610944"/>
          </a:xfrm>
          <a:prstGeom prst="rect">
            <a:avLst/>
          </a:prstGeom>
        </p:spPr>
      </p:pic>
      <p:sp>
        <p:nvSpPr>
          <p:cNvPr id="12" name="Right Arrow 8"/>
          <p:cNvSpPr/>
          <p:nvPr/>
        </p:nvSpPr>
        <p:spPr bwMode="auto">
          <a:xfrm>
            <a:off x="4873849" y="4547808"/>
            <a:ext cx="879121" cy="4243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CC99"/>
              </a:solidFill>
              <a:latin typeface="Arial"/>
              <a:ea typeface="ＭＳ Ｐゴシック"/>
            </a:endParaRPr>
          </a:p>
        </p:txBody>
      </p:sp>
      <p:sp>
        <p:nvSpPr>
          <p:cNvPr id="13" name="TextBox 12"/>
          <p:cNvSpPr>
            <a:spLocks/>
          </p:cNvSpPr>
          <p:nvPr/>
        </p:nvSpPr>
        <p:spPr bwMode="auto">
          <a:xfrm>
            <a:off x="220056" y="5422434"/>
            <a:ext cx="760144" cy="263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000" dirty="0"/>
              <a:t>P. JANOT</a:t>
            </a:r>
          </a:p>
        </p:txBody>
      </p:sp>
      <p:sp>
        <p:nvSpPr>
          <p:cNvPr id="14" name="TextBox 13"/>
          <p:cNvSpPr>
            <a:spLocks/>
          </p:cNvSpPr>
          <p:nvPr/>
        </p:nvSpPr>
        <p:spPr bwMode="auto">
          <a:xfrm>
            <a:off x="146859" y="3229863"/>
            <a:ext cx="760144" cy="263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000" dirty="0"/>
              <a:t>P. JANOT</a:t>
            </a:r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E1371EC-14EA-754D-21B6-EDE518C37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134" y="5495492"/>
            <a:ext cx="1912232" cy="352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91F7F0-20C8-AF40-34BF-B884EB816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284" y="5847917"/>
            <a:ext cx="4280671" cy="397308"/>
          </a:xfrm>
          <a:prstGeom prst="rect">
            <a:avLst/>
          </a:prstGeom>
        </p:spPr>
      </p:pic>
      <p:pic>
        <p:nvPicPr>
          <p:cNvPr id="2" name="Picture 1" descr="Screen Shot 2022-11-07 at 14.50.39.png">
            <a:extLst>
              <a:ext uri="{FF2B5EF4-FFF2-40B4-BE49-F238E27FC236}">
                <a16:creationId xmlns:a16="http://schemas.microsoft.com/office/drawing/2014/main" id="{C6D79E77-FA53-0A92-41B3-63283D0FE4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06" y="1956112"/>
            <a:ext cx="2893460" cy="63647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u numéro de diapositive 3">
            <a:extLst>
              <a:ext uri="{FF2B5EF4-FFF2-40B4-BE49-F238E27FC236}">
                <a16:creationId xmlns:a16="http://schemas.microsoft.com/office/drawing/2014/main" id="{8408E475-648D-F142-B0DE-432C373550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4C8B04B8-DB48-C04C-9873-A99249140DFE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36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sp>
        <p:nvSpPr>
          <p:cNvPr id="292884" name="Rectangle 20">
            <a:extLst>
              <a:ext uri="{FF2B5EF4-FFF2-40B4-BE49-F238E27FC236}">
                <a16:creationId xmlns:a16="http://schemas.microsoft.com/office/drawing/2014/main" id="{BA6AA849-19FC-E448-B8D3-D19801ECA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5159375"/>
            <a:ext cx="3970338" cy="5143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00000"/>
              </a:lnSpc>
              <a:buClrTx/>
              <a:buSzTx/>
            </a:pPr>
            <a:r>
              <a:rPr lang="en-US" altLang="pl-PL" sz="1000" i="1" dirty="0">
                <a:solidFill>
                  <a:schemeClr val="tx2"/>
                </a:solidFill>
              </a:rPr>
              <a:t>Atomic beams can be considered as </a:t>
            </a:r>
            <a:r>
              <a:rPr lang="en-US" altLang="pl-PL" sz="1000" b="1" i="1" dirty="0">
                <a:solidFill>
                  <a:srgbClr val="CC0000"/>
                </a:solidFill>
              </a:rPr>
              <a:t>independent electron </a:t>
            </a:r>
          </a:p>
          <a:p>
            <a:pPr algn="l">
              <a:lnSpc>
                <a:spcPct val="100000"/>
              </a:lnSpc>
              <a:buClrTx/>
              <a:buSzTx/>
            </a:pPr>
            <a:r>
              <a:rPr lang="en-US" altLang="pl-PL" sz="1000" b="1" i="1" dirty="0">
                <a:solidFill>
                  <a:srgbClr val="CC0000"/>
                </a:solidFill>
              </a:rPr>
              <a:t>and nuclear beams</a:t>
            </a:r>
            <a:r>
              <a:rPr lang="en-US" altLang="pl-PL" sz="1000" b="1" i="1" dirty="0">
                <a:solidFill>
                  <a:schemeClr val="tx2"/>
                </a:solidFill>
              </a:rPr>
              <a:t> </a:t>
            </a:r>
            <a:r>
              <a:rPr lang="en-US" altLang="pl-PL" sz="1000" i="1" dirty="0">
                <a:solidFill>
                  <a:schemeClr val="tx2"/>
                </a:solidFill>
              </a:rPr>
              <a:t>as long as the incoming proton scatters </a:t>
            </a:r>
          </a:p>
          <a:p>
            <a:pPr algn="l">
              <a:lnSpc>
                <a:spcPct val="100000"/>
              </a:lnSpc>
              <a:buClrTx/>
              <a:buSzTx/>
            </a:pPr>
            <a:r>
              <a:rPr lang="en-US" altLang="pl-PL" sz="1000" i="1" dirty="0">
                <a:solidFill>
                  <a:schemeClr val="tx2"/>
                </a:solidFill>
              </a:rPr>
              <a:t>with the momentum transfer </a:t>
            </a:r>
            <a:r>
              <a:rPr lang="en-US" altLang="pl-PL" sz="1000" i="1" dirty="0">
                <a:solidFill>
                  <a:srgbClr val="FF0000"/>
                </a:solidFill>
              </a:rPr>
              <a:t>q &gt;&gt; 300 KeV</a:t>
            </a:r>
            <a:r>
              <a:rPr lang="en-US" altLang="pl-PL" sz="1000" i="1" dirty="0">
                <a:solidFill>
                  <a:schemeClr val="tx2"/>
                </a:solidFill>
              </a:rPr>
              <a:t>! </a:t>
            </a:r>
            <a:endParaRPr lang="fr-FR" altLang="pl-PL" sz="1000" i="1" dirty="0">
              <a:solidFill>
                <a:schemeClr val="tx2"/>
              </a:solidFill>
            </a:endParaRPr>
          </a:p>
        </p:txBody>
      </p:sp>
      <p:sp>
        <p:nvSpPr>
          <p:cNvPr id="21515" name="Titre 1">
            <a:extLst>
              <a:ext uri="{FF2B5EF4-FFF2-40B4-BE49-F238E27FC236}">
                <a16:creationId xmlns:a16="http://schemas.microsoft.com/office/drawing/2014/main" id="{31550AA8-A15B-8C4D-9D22-1DEEE3788342}"/>
              </a:ext>
            </a:extLst>
          </p:cNvPr>
          <p:cNvSpPr txBox="1">
            <a:spLocks/>
          </p:cNvSpPr>
          <p:nvPr/>
        </p:nvSpPr>
        <p:spPr bwMode="auto">
          <a:xfrm>
            <a:off x="444501" y="664415"/>
            <a:ext cx="8102600" cy="10001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3200" dirty="0">
                <a:solidFill>
                  <a:schemeClr val="tx1"/>
                </a:solidFill>
                <a:cs typeface="msgothic" charset="0"/>
              </a:rPr>
              <a:t>Electron beam for ep collisions at LHC </a:t>
            </a:r>
          </a:p>
          <a:p>
            <a:pPr algn="ctr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1800" dirty="0">
                <a:solidFill>
                  <a:srgbClr val="2D2DB9"/>
                </a:solidFill>
                <a:cs typeface="msgothic" charset="0"/>
              </a:rPr>
              <a:t>(in the ATLAS, CMS, ALICE and LHCb interaction points) </a:t>
            </a:r>
          </a:p>
        </p:txBody>
      </p:sp>
      <p:grpSp>
        <p:nvGrpSpPr>
          <p:cNvPr id="29700" name="Group 3">
            <a:extLst>
              <a:ext uri="{FF2B5EF4-FFF2-40B4-BE49-F238E27FC236}">
                <a16:creationId xmlns:a16="http://schemas.microsoft.com/office/drawing/2014/main" id="{451F47F5-1325-DC45-8214-98CE47FDD0FF}"/>
              </a:ext>
            </a:extLst>
          </p:cNvPr>
          <p:cNvGrpSpPr>
            <a:grpSpLocks/>
          </p:cNvGrpSpPr>
          <p:nvPr/>
        </p:nvGrpSpPr>
        <p:grpSpPr bwMode="auto">
          <a:xfrm>
            <a:off x="896938" y="2017714"/>
            <a:ext cx="2989262" cy="3017837"/>
            <a:chOff x="762000" y="817959"/>
            <a:chExt cx="3818377" cy="3696891"/>
          </a:xfrm>
        </p:grpSpPr>
        <p:grpSp>
          <p:nvGrpSpPr>
            <p:cNvPr id="29708" name="Group 23">
              <a:extLst>
                <a:ext uri="{FF2B5EF4-FFF2-40B4-BE49-F238E27FC236}">
                  <a16:creationId xmlns:a16="http://schemas.microsoft.com/office/drawing/2014/main" id="{B7EBED79-AAD3-3942-850C-D5793CCD63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817959"/>
              <a:ext cx="2592388" cy="3696891"/>
              <a:chOff x="480" y="687"/>
              <a:chExt cx="1633" cy="3105"/>
            </a:xfrm>
          </p:grpSpPr>
          <p:sp>
            <p:nvSpPr>
              <p:cNvPr id="29722" name="Oval 4">
                <a:extLst>
                  <a:ext uri="{FF2B5EF4-FFF2-40B4-BE49-F238E27FC236}">
                    <a16:creationId xmlns:a16="http://schemas.microsoft.com/office/drawing/2014/main" id="{72C98A47-F750-0445-8F06-ECB188467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640"/>
                <a:ext cx="336" cy="864"/>
              </a:xfrm>
              <a:prstGeom prst="ellipse">
                <a:avLst/>
              </a:prstGeom>
              <a:solidFill>
                <a:srgbClr val="33CCCC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altLang="pl-PL" sz="2400" b="1" dirty="0">
                    <a:solidFill>
                      <a:schemeClr val="tx1"/>
                    </a:solidFill>
                  </a:rPr>
                  <a:t>Z</a:t>
                </a:r>
                <a:endParaRPr lang="fr-FR" altLang="pl-PL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723" name="Oval 5">
                <a:extLst>
                  <a:ext uri="{FF2B5EF4-FFF2-40B4-BE49-F238E27FC236}">
                    <a16:creationId xmlns:a16="http://schemas.microsoft.com/office/drawing/2014/main" id="{6FB12C2C-E0CC-7D4B-A9BC-BBBE9FDFF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" y="1487"/>
                <a:ext cx="91" cy="15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altLang="pl-PL" sz="1000" b="1" dirty="0">
                    <a:solidFill>
                      <a:schemeClr val="tx1"/>
                    </a:solidFill>
                  </a:rPr>
                  <a:t>e</a:t>
                </a:r>
                <a:endParaRPr lang="fr-FR" altLang="pl-PL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724" name="Oval 6">
                <a:extLst>
                  <a:ext uri="{FF2B5EF4-FFF2-40B4-BE49-F238E27FC236}">
                    <a16:creationId xmlns:a16="http://schemas.microsoft.com/office/drawing/2014/main" id="{F5187404-1C38-F543-8B5D-A06DE39DE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151"/>
                <a:ext cx="722" cy="2641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pl-PL" altLang="pl-PL" sz="1800" dirty="0"/>
              </a:p>
            </p:txBody>
          </p:sp>
          <p:sp>
            <p:nvSpPr>
              <p:cNvPr id="292879" name="Rectangle 15">
                <a:extLst>
                  <a:ext uri="{FF2B5EF4-FFF2-40B4-BE49-F238E27FC236}">
                    <a16:creationId xmlns:a16="http://schemas.microsoft.com/office/drawing/2014/main" id="{E44AA478-ADA3-904A-8BB9-CAA1391AE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7" y="687"/>
                <a:ext cx="1386" cy="27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400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</a:rPr>
                  <a:t>Hydrogen-like lead </a:t>
                </a:r>
                <a:endParaRPr lang="fr-FR" sz="14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endParaRPr>
              </a:p>
            </p:txBody>
          </p:sp>
        </p:grpSp>
        <p:grpSp>
          <p:nvGrpSpPr>
            <p:cNvPr id="29709" name="Group 1">
              <a:extLst>
                <a:ext uri="{FF2B5EF4-FFF2-40B4-BE49-F238E27FC236}">
                  <a16:creationId xmlns:a16="http://schemas.microsoft.com/office/drawing/2014/main" id="{D3219E02-08E6-0349-AFEC-26A5C7585B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7255" y="1497475"/>
              <a:ext cx="3303122" cy="2386348"/>
              <a:chOff x="1277255" y="1497475"/>
              <a:chExt cx="3303122" cy="2386348"/>
            </a:xfrm>
          </p:grpSpPr>
          <p:sp>
            <p:nvSpPr>
              <p:cNvPr id="29710" name="Oval 7">
                <a:extLst>
                  <a:ext uri="{FF2B5EF4-FFF2-40B4-BE49-F238E27FC236}">
                    <a16:creationId xmlns:a16="http://schemas.microsoft.com/office/drawing/2014/main" id="{307F84D9-915C-DD4F-85A2-648D600AB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1499" y="1656128"/>
                <a:ext cx="227115" cy="344214"/>
              </a:xfrm>
              <a:prstGeom prst="ellipse">
                <a:avLst/>
              </a:prstGeom>
              <a:solidFill>
                <a:srgbClr val="033F24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altLang="pl-PL" sz="1600" b="1" dirty="0">
                    <a:solidFill>
                      <a:srgbClr val="CCFF99"/>
                    </a:solidFill>
                  </a:rPr>
                  <a:t>p</a:t>
                </a:r>
                <a:endParaRPr lang="fr-FR" altLang="pl-PL" sz="1600" b="1" dirty="0">
                  <a:solidFill>
                    <a:srgbClr val="CCFF99"/>
                  </a:solidFill>
                </a:endParaRPr>
              </a:p>
            </p:txBody>
          </p:sp>
          <p:sp>
            <p:nvSpPr>
              <p:cNvPr id="29711" name="Rectangle 9">
                <a:extLst>
                  <a:ext uri="{FF2B5EF4-FFF2-40B4-BE49-F238E27FC236}">
                    <a16:creationId xmlns:a16="http://schemas.microsoft.com/office/drawing/2014/main" id="{C042B36B-AD22-0F4F-917C-F90870DA4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9802" y="2552639"/>
                <a:ext cx="533315" cy="173078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lnSpc>
                    <a:spcPct val="12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msgothic" charset="0"/>
                  </a:defRPr>
                </a:lvl1pPr>
                <a:lvl2pPr marL="742950" indent="-285750">
                  <a:lnSpc>
                    <a:spcPct val="12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2pPr>
                <a:lvl3pPr marL="1143000" indent="-228600">
                  <a:lnSpc>
                    <a:spcPct val="12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3pPr>
                <a:lvl4pPr marL="1600200" indent="-228600">
                  <a:lnSpc>
                    <a:spcPct val="12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4pPr>
                <a:lvl5pPr marL="2057400" indent="-228600">
                  <a:lnSpc>
                    <a:spcPct val="12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5pPr>
                <a:lvl6pPr marL="25146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6pPr>
                <a:lvl7pPr marL="29718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7pPr>
                <a:lvl8pPr marL="34290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8pPr>
                <a:lvl9pPr marL="3886200" indent="-228600" defTabSz="457200" eaLnBrk="0" fontAlgn="base" hangingPunct="0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gothic" charset="0"/>
                    <a:cs typeface="msgothic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pl-PL" sz="1400" i="1" dirty="0">
                    <a:solidFill>
                      <a:schemeClr val="tx1"/>
                    </a:solidFill>
                    <a:latin typeface="Comic Sans MS" panose="030F0902030302020204" pitchFamily="66" charset="0"/>
                  </a:rPr>
                  <a:t>…or</a:t>
                </a:r>
                <a:endParaRPr lang="fr-FR" altLang="pl-PL" sz="1400" i="1" dirty="0">
                  <a:solidFill>
                    <a:schemeClr val="tx1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29712" name="Line 10">
                <a:extLst>
                  <a:ext uri="{FF2B5EF4-FFF2-40B4-BE49-F238E27FC236}">
                    <a16:creationId xmlns:a16="http://schemas.microsoft.com/office/drawing/2014/main" id="{DD35B4CB-B48B-8D44-BD64-FA32C0D4E0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7065" y="1829207"/>
                <a:ext cx="99160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9713" name="Line 11">
                <a:extLst>
                  <a:ext uri="{FF2B5EF4-FFF2-40B4-BE49-F238E27FC236}">
                    <a16:creationId xmlns:a16="http://schemas.microsoft.com/office/drawing/2014/main" id="{23AC1FA4-EAA6-744D-B8F6-0B17AD84D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3696" y="1829207"/>
                <a:ext cx="12978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92880" name="Rectangle 16">
                <a:extLst>
                  <a:ext uri="{FF2B5EF4-FFF2-40B4-BE49-F238E27FC236}">
                    <a16:creationId xmlns:a16="http://schemas.microsoft.com/office/drawing/2014/main" id="{2183D4F2-1F40-A241-AEA6-28C27584B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2467" y="1496662"/>
                <a:ext cx="1597919" cy="280038"/>
              </a:xfrm>
              <a:prstGeom prst="rect">
                <a:avLst/>
              </a:prstGeom>
              <a:solidFill>
                <a:srgbClr val="FFFFD3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200" i="1" dirty="0">
                    <a:solidFill>
                      <a:schemeClr val="tx1"/>
                    </a:solidFill>
                    <a:latin typeface="+mn-lt"/>
                  </a:rPr>
                  <a:t>E</a:t>
                </a:r>
                <a:r>
                  <a:rPr lang="en-US" sz="1200" i="1" baseline="-25000" dirty="0">
                    <a:solidFill>
                      <a:schemeClr val="tx1"/>
                    </a:solidFill>
                    <a:latin typeface="+mn-lt"/>
                  </a:rPr>
                  <a:t>CM </a:t>
                </a:r>
                <a:r>
                  <a:rPr lang="en-US" sz="1200" i="1" dirty="0">
                    <a:solidFill>
                      <a:schemeClr val="tx1"/>
                    </a:solidFill>
                    <a:latin typeface="+mn-lt"/>
                  </a:rPr>
                  <a:t>~ 200 GeV</a:t>
                </a:r>
                <a:endParaRPr lang="fr-FR" sz="1200" i="1" dirty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29715" name="Group 21">
                <a:extLst>
                  <a:ext uri="{FF2B5EF4-FFF2-40B4-BE49-F238E27FC236}">
                    <a16:creationId xmlns:a16="http://schemas.microsoft.com/office/drawing/2014/main" id="{3E5EDEFD-FB39-DE47-8B25-C6A109E6AE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09725" y="3365901"/>
                <a:ext cx="2362200" cy="517922"/>
                <a:chOff x="1008" y="2827"/>
                <a:chExt cx="1488" cy="435"/>
              </a:xfrm>
            </p:grpSpPr>
            <p:sp>
              <p:nvSpPr>
                <p:cNvPr id="29718" name="Oval 8">
                  <a:extLst>
                    <a:ext uri="{FF2B5EF4-FFF2-40B4-BE49-F238E27FC236}">
                      <a16:creationId xmlns:a16="http://schemas.microsoft.com/office/drawing/2014/main" id="{BD4747B4-9699-974D-8733-E76224EE71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2" y="2977"/>
                  <a:ext cx="144" cy="286"/>
                </a:xfrm>
                <a:prstGeom prst="ellipse">
                  <a:avLst/>
                </a:prstGeom>
                <a:solidFill>
                  <a:srgbClr val="033F24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 algn="ctr">
                    <a:lnSpc>
                      <a:spcPct val="123000"/>
                    </a:lnSpc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algn="ctr">
                    <a:lnSpc>
                      <a:spcPct val="123000"/>
                    </a:lnSpc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algn="ctr">
                    <a:lnSpc>
                      <a:spcPct val="123000"/>
                    </a:lnSpc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algn="ctr">
                    <a:lnSpc>
                      <a:spcPct val="123000"/>
                    </a:lnSpc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algn="ctr">
                    <a:lnSpc>
                      <a:spcPct val="123000"/>
                    </a:lnSpc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algn="ctr" defTabSz="457200" eaLnBrk="0" fontAlgn="base" hangingPunct="0">
                    <a:lnSpc>
                      <a:spcPct val="12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algn="ctr" defTabSz="457200" eaLnBrk="0" fontAlgn="base" hangingPunct="0">
                    <a:lnSpc>
                      <a:spcPct val="12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algn="ctr" defTabSz="457200" eaLnBrk="0" fontAlgn="base" hangingPunct="0">
                    <a:lnSpc>
                      <a:spcPct val="12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algn="ctr" defTabSz="457200" eaLnBrk="0" fontAlgn="base" hangingPunct="0">
                    <a:lnSpc>
                      <a:spcPct val="12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defRPr sz="2000">
                      <a:solidFill>
                        <a:schemeClr val="bg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lnSpc>
                      <a:spcPct val="100000"/>
                    </a:lnSpc>
                    <a:buClrTx/>
                    <a:buSzTx/>
                    <a:buFontTx/>
                    <a:buNone/>
                  </a:pPr>
                  <a:r>
                    <a:rPr lang="en-US" altLang="pl-PL" sz="1600" b="1" dirty="0">
                      <a:solidFill>
                        <a:srgbClr val="CCFF99"/>
                      </a:solidFill>
                    </a:rPr>
                    <a:t>p</a:t>
                  </a:r>
                  <a:endParaRPr lang="fr-FR" altLang="pl-PL" sz="1600" b="1" dirty="0">
                    <a:solidFill>
                      <a:srgbClr val="CCFF99"/>
                    </a:solidFill>
                  </a:endParaRPr>
                </a:p>
              </p:txBody>
            </p:sp>
            <p:sp>
              <p:nvSpPr>
                <p:cNvPr id="29719" name="Line 12">
                  <a:extLst>
                    <a:ext uri="{FF2B5EF4-FFF2-40B4-BE49-F238E27FC236}">
                      <a16:creationId xmlns:a16="http://schemas.microsoft.com/office/drawing/2014/main" id="{D7D3B447-AD97-5544-AC17-8C35606542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5" y="3119"/>
                  <a:ext cx="48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dirty="0"/>
                </a:p>
              </p:txBody>
            </p:sp>
            <p:sp>
              <p:nvSpPr>
                <p:cNvPr id="29720" name="Line 13">
                  <a:extLst>
                    <a:ext uri="{FF2B5EF4-FFF2-40B4-BE49-F238E27FC236}">
                      <a16:creationId xmlns:a16="http://schemas.microsoft.com/office/drawing/2014/main" id="{1E411D26-30D7-4E46-84DF-BA7FCD0CB1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35" y="3119"/>
                  <a:ext cx="81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 dirty="0"/>
                </a:p>
              </p:txBody>
            </p:sp>
            <p:sp>
              <p:nvSpPr>
                <p:cNvPr id="292881" name="Rectangle 17">
                  <a:extLst>
                    <a:ext uri="{FF2B5EF4-FFF2-40B4-BE49-F238E27FC236}">
                      <a16:creationId xmlns:a16="http://schemas.microsoft.com/office/drawing/2014/main" id="{1413B083-9D52-2242-BD94-F25D3DEFCD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6" y="2827"/>
                  <a:ext cx="994" cy="248"/>
                </a:xfrm>
                <a:prstGeom prst="rect">
                  <a:avLst/>
                </a:prstGeom>
                <a:solidFill>
                  <a:srgbClr val="FFFFD3"/>
                </a:solidFill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sz="1200" i="1" dirty="0">
                      <a:solidFill>
                        <a:schemeClr val="tx1"/>
                      </a:solidFill>
                      <a:latin typeface="+mn-lt"/>
                    </a:rPr>
                    <a:t>E</a:t>
                  </a:r>
                  <a:r>
                    <a:rPr lang="en-US" sz="1200" i="1" baseline="-25000" dirty="0">
                      <a:solidFill>
                        <a:schemeClr val="tx1"/>
                      </a:solidFill>
                      <a:latin typeface="+mn-lt"/>
                    </a:rPr>
                    <a:t>CM </a:t>
                  </a:r>
                  <a:r>
                    <a:rPr lang="en-US" sz="1200" i="1" dirty="0">
                      <a:solidFill>
                        <a:schemeClr val="tx1"/>
                      </a:solidFill>
                      <a:latin typeface="+mn-lt"/>
                    </a:rPr>
                    <a:t>~ 8.8 TeV</a:t>
                  </a:r>
                  <a:endParaRPr lang="fr-FR" sz="1200" i="1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sp>
            <p:nvSpPr>
              <p:cNvPr id="29716" name="Rectangle 18">
                <a:extLst>
                  <a:ext uri="{FF2B5EF4-FFF2-40B4-BE49-F238E27FC236}">
                    <a16:creationId xmlns:a16="http://schemas.microsoft.com/office/drawing/2014/main" id="{509C3733-8E3F-804A-B0A5-9A18BE6EF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5050" y="1998396"/>
                <a:ext cx="2575327" cy="1330181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lnSpc>
                    <a:spcPct val="123000"/>
                  </a:lnSpc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lnSpc>
                    <a:spcPct val="100000"/>
                  </a:lnSpc>
                  <a:buClrTx/>
                  <a:buSzTx/>
                </a:pPr>
                <a:r>
                  <a:rPr lang="en-US" altLang="pl-PL" sz="1200" i="1" dirty="0">
                    <a:solidFill>
                      <a:schemeClr val="tx2"/>
                    </a:solidFill>
                  </a:rPr>
                  <a:t>average distance of the </a:t>
                </a:r>
              </a:p>
              <a:p>
                <a:pPr algn="l">
                  <a:lnSpc>
                    <a:spcPct val="100000"/>
                  </a:lnSpc>
                  <a:buClrTx/>
                  <a:buSzTx/>
                </a:pPr>
                <a:r>
                  <a:rPr lang="en-US" altLang="pl-PL" sz="1200" i="1" dirty="0">
                    <a:solidFill>
                      <a:schemeClr val="tx2"/>
                    </a:solidFill>
                  </a:rPr>
                  <a:t>electron to the lead nucleus </a:t>
                </a:r>
              </a:p>
              <a:p>
                <a:pPr algn="l">
                  <a:lnSpc>
                    <a:spcPct val="100000"/>
                  </a:lnSpc>
                  <a:buClrTx/>
                  <a:buSzTx/>
                </a:pPr>
                <a:r>
                  <a:rPr lang="en-US" altLang="pl-PL" sz="1200" b="1" i="1" dirty="0">
                    <a:solidFill>
                      <a:srgbClr val="FF0000"/>
                    </a:solidFill>
                  </a:rPr>
                  <a:t>d ~ 600 fm </a:t>
                </a:r>
              </a:p>
              <a:p>
                <a:pPr algn="l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altLang="pl-PL" sz="1000" i="1" dirty="0">
                    <a:solidFill>
                      <a:srgbClr val="2D2DB9"/>
                    </a:solidFill>
                  </a:rPr>
                  <a:t>(</a:t>
                </a:r>
                <a:r>
                  <a:rPr lang="en-US" altLang="pl-PL" sz="1000" i="1" dirty="0" err="1">
                    <a:solidFill>
                      <a:srgbClr val="2D2DB9"/>
                    </a:solidFill>
                  </a:rPr>
                  <a:t>sizeably</a:t>
                </a:r>
                <a:r>
                  <a:rPr lang="en-US" altLang="pl-PL" sz="1000" i="1" dirty="0">
                    <a:solidFill>
                      <a:srgbClr val="2D2DB9"/>
                    </a:solidFill>
                  </a:rPr>
                  <a:t> higher than the range</a:t>
                </a:r>
              </a:p>
              <a:p>
                <a:pPr algn="l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altLang="pl-PL" sz="1000" i="1" dirty="0">
                    <a:solidFill>
                      <a:srgbClr val="2D2DB9"/>
                    </a:solidFill>
                  </a:rPr>
                  <a:t> of strong interactions)</a:t>
                </a:r>
              </a:p>
            </p:txBody>
          </p:sp>
          <p:cxnSp>
            <p:nvCxnSpPr>
              <p:cNvPr id="29717" name="Straight Arrow Connector 2">
                <a:extLst>
                  <a:ext uri="{FF2B5EF4-FFF2-40B4-BE49-F238E27FC236}">
                    <a16:creationId xmlns:a16="http://schemas.microsoft.com/office/drawing/2014/main" id="{A80B378E-2782-BA4B-84A1-21CD2FDBF77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667532" y="1847345"/>
                <a:ext cx="8770" cy="1866646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9701" name="Picture 1" descr="Screen Shot 2020-10-28 at 16.22.01.png">
            <a:extLst>
              <a:ext uri="{FF2B5EF4-FFF2-40B4-BE49-F238E27FC236}">
                <a16:creationId xmlns:a16="http://schemas.microsoft.com/office/drawing/2014/main" id="{128E6C25-D343-3B4F-9C80-9133E3E2A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64091"/>
          <a:stretch>
            <a:fillRect/>
          </a:stretch>
        </p:blipFill>
        <p:spPr bwMode="auto">
          <a:xfrm>
            <a:off x="5116513" y="3541714"/>
            <a:ext cx="2741612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2" name="Straight Connector 24">
            <a:extLst>
              <a:ext uri="{FF2B5EF4-FFF2-40B4-BE49-F238E27FC236}">
                <a16:creationId xmlns:a16="http://schemas.microsoft.com/office/drawing/2014/main" id="{75D89936-A8F2-8949-866B-F8D3B3EA70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33863" y="2135188"/>
            <a:ext cx="25400" cy="3770312"/>
          </a:xfrm>
          <a:prstGeom prst="line">
            <a:avLst/>
          </a:prstGeom>
          <a:noFill/>
          <a:ln w="38100">
            <a:solidFill>
              <a:srgbClr val="2D2DB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9703" name="Picture 1" descr="Screen Shot 2020-11-03 at 18.04.56.png">
            <a:extLst>
              <a:ext uri="{FF2B5EF4-FFF2-40B4-BE49-F238E27FC236}">
                <a16:creationId xmlns:a16="http://schemas.microsoft.com/office/drawing/2014/main" id="{273276F2-ABE5-D341-B7A2-3F8C580C2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69"/>
          <a:stretch>
            <a:fillRect/>
          </a:stretch>
        </p:blipFill>
        <p:spPr bwMode="auto">
          <a:xfrm>
            <a:off x="5113338" y="4867276"/>
            <a:ext cx="30353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4">
            <a:extLst>
              <a:ext uri="{FF2B5EF4-FFF2-40B4-BE49-F238E27FC236}">
                <a16:creationId xmlns:a16="http://schemas.microsoft.com/office/drawing/2014/main" id="{4F832FF4-9E19-F84C-B292-247EA7818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700" y="4645025"/>
            <a:ext cx="1423788" cy="2634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000" i="1" u="sng" dirty="0">
                <a:solidFill>
                  <a:srgbClr val="F4A117"/>
                </a:solidFill>
                <a:cs typeface="Arial" panose="020B0604020202020204" pitchFamily="34" charset="0"/>
              </a:rPr>
              <a:t>Recent development: </a:t>
            </a:r>
          </a:p>
        </p:txBody>
      </p:sp>
      <p:sp>
        <p:nvSpPr>
          <p:cNvPr id="28682" name="TextBox 14">
            <a:extLst>
              <a:ext uri="{FF2B5EF4-FFF2-40B4-BE49-F238E27FC236}">
                <a16:creationId xmlns:a16="http://schemas.microsoft.com/office/drawing/2014/main" id="{B94F9FD9-D00E-A14F-B9C1-14C2147D3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926" y="2066925"/>
            <a:ext cx="3940175" cy="14478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GB" altLang="pl-PL" sz="1200" i="1" dirty="0">
                <a:solidFill>
                  <a:srgbClr val="000000"/>
                </a:solidFill>
                <a:cs typeface="Arial" panose="020B0604020202020204" pitchFamily="34" charset="0"/>
              </a:rPr>
              <a:t>Opens the possibility of collecting by each of the LHC detectors over one day of the </a:t>
            </a:r>
            <a:r>
              <a:rPr lang="en-GB" altLang="pl-PL" sz="1200" b="1" i="1" dirty="0">
                <a:solidFill>
                  <a:srgbClr val="000000"/>
                </a:solidFill>
                <a:cs typeface="Arial" panose="020B0604020202020204" pitchFamily="34" charset="0"/>
              </a:rPr>
              <a:t>Pb</a:t>
            </a:r>
            <a:r>
              <a:rPr lang="en-GB" altLang="pl-PL" sz="1200" b="1" i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81+</a:t>
            </a:r>
            <a:r>
              <a:rPr lang="en-GB" altLang="pl-PL" sz="1200" b="1" i="1" dirty="0">
                <a:solidFill>
                  <a:srgbClr val="000000"/>
                </a:solidFill>
                <a:cs typeface="Arial" panose="020B0604020202020204" pitchFamily="34" charset="0"/>
              </a:rPr>
              <a:t>–p </a:t>
            </a:r>
            <a:r>
              <a:rPr lang="en-GB" altLang="pl-PL" sz="1200" i="1" dirty="0">
                <a:solidFill>
                  <a:srgbClr val="000000"/>
                </a:solidFill>
                <a:cs typeface="Arial" panose="020B0604020202020204" pitchFamily="34" charset="0"/>
              </a:rPr>
              <a:t> operation the effective ep-collision luminosity comparable to the HERA integrated luminosity in the first year of its operation (1992) – </a:t>
            </a:r>
            <a:r>
              <a:rPr lang="en-GB" altLang="pl-PL" sz="1200" i="1" dirty="0">
                <a:solidFill>
                  <a:srgbClr val="FF0000"/>
                </a:solidFill>
                <a:cs typeface="Arial" panose="020B0604020202020204" pitchFamily="34" charset="0"/>
              </a:rPr>
              <a:t>in-situ diagnostic of the emittance of partonic beams at the LHC!</a:t>
            </a:r>
          </a:p>
        </p:txBody>
      </p:sp>
      <p:cxnSp>
        <p:nvCxnSpPr>
          <p:cNvPr id="29706" name="Straight Connector 5">
            <a:extLst>
              <a:ext uri="{FF2B5EF4-FFF2-40B4-BE49-F238E27FC236}">
                <a16:creationId xmlns:a16="http://schemas.microsoft.com/office/drawing/2014/main" id="{6F9C8884-BCAE-A54B-B6D5-915467F721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46600" y="4691063"/>
            <a:ext cx="3975100" cy="6350"/>
          </a:xfrm>
          <a:prstGeom prst="line">
            <a:avLst/>
          </a:prstGeom>
          <a:noFill/>
          <a:ln w="25400">
            <a:solidFill>
              <a:srgbClr val="F4A117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707" name="TextBox 14">
            <a:extLst>
              <a:ext uri="{FF2B5EF4-FFF2-40B4-BE49-F238E27FC236}">
                <a16:creationId xmlns:a16="http://schemas.microsoft.com/office/drawing/2014/main" id="{629C7A12-F2FD-9F42-AF67-C8E2707D0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0906" y="4071938"/>
            <a:ext cx="992579" cy="26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sz="1000" i="1" u="sng" dirty="0">
                <a:solidFill>
                  <a:srgbClr val="F4A117"/>
                </a:solidFill>
                <a:cs typeface="Arial" panose="020B0604020202020204" pitchFamily="34" charset="0"/>
              </a:rPr>
              <a:t>Initial studies: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5" name="Titre 1">
            <a:extLst>
              <a:ext uri="{FF2B5EF4-FFF2-40B4-BE49-F238E27FC236}">
                <a16:creationId xmlns:a16="http://schemas.microsoft.com/office/drawing/2014/main" id="{C936538E-A61E-BC40-8877-C20ABA041871}"/>
              </a:ext>
            </a:extLst>
          </p:cNvPr>
          <p:cNvSpPr txBox="1">
            <a:spLocks/>
          </p:cNvSpPr>
          <p:nvPr/>
        </p:nvSpPr>
        <p:spPr bwMode="auto">
          <a:xfrm>
            <a:off x="169864" y="729456"/>
            <a:ext cx="8720137" cy="6619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GB" altLang="pl-PL" sz="2800" dirty="0">
                <a:solidFill>
                  <a:schemeClr val="tx1"/>
                </a:solidFill>
              </a:rPr>
              <a:t>Atomic traps of highly-charged </a:t>
            </a:r>
            <a:r>
              <a:rPr lang="en-GB" altLang="en-GB" sz="2800" dirty="0">
                <a:solidFill>
                  <a:schemeClr val="tx1"/>
                </a:solidFill>
              </a:rPr>
              <a:t>“</a:t>
            </a:r>
            <a:r>
              <a:rPr lang="en-GB" altLang="pl-PL" sz="2800" dirty="0">
                <a:solidFill>
                  <a:schemeClr val="tx1"/>
                </a:solidFill>
              </a:rPr>
              <a:t>small-size</a:t>
            </a:r>
            <a:r>
              <a:rPr lang="en-GB" altLang="en-GB" sz="2800" dirty="0">
                <a:solidFill>
                  <a:schemeClr val="tx1"/>
                </a:solidFill>
              </a:rPr>
              <a:t>”</a:t>
            </a:r>
            <a:r>
              <a:rPr lang="en-GB" altLang="pl-PL" sz="2800" dirty="0">
                <a:solidFill>
                  <a:schemeClr val="tx1"/>
                </a:solidFill>
              </a:rPr>
              <a:t> atoms   </a:t>
            </a:r>
          </a:p>
        </p:txBody>
      </p:sp>
      <p:cxnSp>
        <p:nvCxnSpPr>
          <p:cNvPr id="26626" name="Straight Connector 24">
            <a:extLst>
              <a:ext uri="{FF2B5EF4-FFF2-40B4-BE49-F238E27FC236}">
                <a16:creationId xmlns:a16="http://schemas.microsoft.com/office/drawing/2014/main" id="{9EAD0E8E-4309-8F42-A4BA-EC582ACE86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87863" y="1841500"/>
            <a:ext cx="25400" cy="4025900"/>
          </a:xfrm>
          <a:prstGeom prst="line">
            <a:avLst/>
          </a:prstGeom>
          <a:noFill/>
          <a:ln w="38100">
            <a:solidFill>
              <a:srgbClr val="2D2DB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627" name="Picture 1" descr="Screen Shot 2020-11-03 at 14.40.17.png">
            <a:extLst>
              <a:ext uri="{FF2B5EF4-FFF2-40B4-BE49-F238E27FC236}">
                <a16:creationId xmlns:a16="http://schemas.microsoft.com/office/drawing/2014/main" id="{F7EB9A9D-B886-AA40-B9FC-4A666A7D2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8"/>
          <a:stretch>
            <a:fillRect/>
          </a:stretch>
        </p:blipFill>
        <p:spPr bwMode="auto">
          <a:xfrm>
            <a:off x="935039" y="1758950"/>
            <a:ext cx="31972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 descr="Screen Shot 2020-11-03 at 15.13.53.png">
            <a:extLst>
              <a:ext uri="{FF2B5EF4-FFF2-40B4-BE49-F238E27FC236}">
                <a16:creationId xmlns:a16="http://schemas.microsoft.com/office/drawing/2014/main" id="{DD2254F1-0ED4-3A46-A24F-930CFCE66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11044" r="9013"/>
          <a:stretch>
            <a:fillRect/>
          </a:stretch>
        </p:blipFill>
        <p:spPr bwMode="auto">
          <a:xfrm>
            <a:off x="119063" y="4267201"/>
            <a:ext cx="16764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Screen Shot 2020-11-03 at 15.27.36.png">
            <a:extLst>
              <a:ext uri="{FF2B5EF4-FFF2-40B4-BE49-F238E27FC236}">
                <a16:creationId xmlns:a16="http://schemas.microsoft.com/office/drawing/2014/main" id="{A9489598-3546-8F44-A64D-DF59A1F82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1" y="4090988"/>
            <a:ext cx="232092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 descr="Screen Shot 2020-11-03 at 15.28.01.png">
            <a:extLst>
              <a:ext uri="{FF2B5EF4-FFF2-40B4-BE49-F238E27FC236}">
                <a16:creationId xmlns:a16="http://schemas.microsoft.com/office/drawing/2014/main" id="{A9D2DD7C-5DAF-3C46-B6F0-927A43D20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4910139"/>
            <a:ext cx="1433512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A5F8E4-1F35-584B-B82E-258E0D09A842}"/>
              </a:ext>
            </a:extLst>
          </p:cNvPr>
          <p:cNvSpPr txBox="1"/>
          <p:nvPr/>
        </p:nvSpPr>
        <p:spPr>
          <a:xfrm>
            <a:off x="235442" y="5310189"/>
            <a:ext cx="1507143" cy="330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1400" i="1" dirty="0">
                <a:solidFill>
                  <a:schemeClr val="accent6"/>
                </a:solidFill>
                <a:latin typeface="Bernard MT Condensed"/>
                <a:cs typeface="Bernard MT Condensed"/>
              </a:rPr>
              <a:t>Crystalline beams? 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648F9D4D-9E86-1449-AE64-1F0B22DD4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28" y="2210594"/>
            <a:ext cx="2352523" cy="1218406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pl-PL" sz="12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Atomic rest-frame </a:t>
            </a:r>
          </a:p>
          <a:p>
            <a:pPr>
              <a:defRPr/>
            </a:pPr>
            <a:endParaRPr lang="en-US" altLang="pl-PL" sz="5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pl-PL" sz="1200" b="1" i="1" dirty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Trapped stationary atoms </a:t>
            </a:r>
          </a:p>
          <a:p>
            <a:pPr>
              <a:defRPr/>
            </a:pPr>
            <a:r>
              <a:rPr lang="en-US" altLang="pl-PL" sz="1200" b="1" i="1" dirty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exposed to pulsed magnetic </a:t>
            </a:r>
          </a:p>
          <a:p>
            <a:pPr>
              <a:defRPr/>
            </a:pPr>
            <a:r>
              <a:rPr lang="en-US" altLang="pl-PL" sz="1200" b="1" i="1" dirty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electric fields of the storage</a:t>
            </a:r>
          </a:p>
          <a:p>
            <a:pPr>
              <a:defRPr/>
            </a:pPr>
            <a:r>
              <a:rPr lang="en-US" altLang="pl-PL" sz="1200" b="1" i="1" dirty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ring </a:t>
            </a:r>
          </a:p>
        </p:txBody>
      </p:sp>
      <p:pic>
        <p:nvPicPr>
          <p:cNvPr id="26634" name="Picture 18" descr="Screen Shot 2020-11-03 at 16.27.15.png">
            <a:extLst>
              <a:ext uri="{FF2B5EF4-FFF2-40B4-BE49-F238E27FC236}">
                <a16:creationId xmlns:a16="http://schemas.microsoft.com/office/drawing/2014/main" id="{D88D7012-64EB-4D40-A76F-7D82A87F7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87"/>
          <a:stretch>
            <a:fillRect/>
          </a:stretch>
        </p:blipFill>
        <p:spPr bwMode="auto">
          <a:xfrm>
            <a:off x="4630739" y="4123330"/>
            <a:ext cx="4364564" cy="165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5" name="Straight Connector 8">
            <a:extLst>
              <a:ext uri="{FF2B5EF4-FFF2-40B4-BE49-F238E27FC236}">
                <a16:creationId xmlns:a16="http://schemas.microsoft.com/office/drawing/2014/main" id="{67DF0F2E-93EC-F04C-BC3D-2EC823C792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37100" y="5713107"/>
            <a:ext cx="112427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ZoneTexte 1">
            <a:extLst>
              <a:ext uri="{FF2B5EF4-FFF2-40B4-BE49-F238E27FC236}">
                <a16:creationId xmlns:a16="http://schemas.microsoft.com/office/drawing/2014/main" id="{130F9D1F-DC18-5940-B569-3CA8A341C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100" y="1785939"/>
            <a:ext cx="4203700" cy="209232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1200" i="1" u="sng" dirty="0">
                <a:solidFill>
                  <a:srgbClr val="000000"/>
                </a:solidFill>
              </a:rPr>
              <a:t>Opening new research opportunities in atomic physics</a:t>
            </a:r>
            <a:r>
              <a:rPr lang="en-GB" sz="1200" b="1" i="1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GB" sz="1000" i="1" dirty="0">
              <a:solidFill>
                <a:schemeClr val="accent6"/>
              </a:solidFill>
            </a:endParaRPr>
          </a:p>
          <a:p>
            <a:pPr marL="342900" indent="-342900" algn="l" eaLnBrk="1" hangingPunct="1">
              <a:buFont typeface="Wingdings" charset="2"/>
              <a:buChar char="Ø"/>
              <a:defRPr/>
            </a:pPr>
            <a:r>
              <a:rPr lang="en-GB" sz="1200" i="1" dirty="0">
                <a:solidFill>
                  <a:schemeClr val="tx1"/>
                </a:solidFill>
              </a:rPr>
              <a:t>Highly-charged atoms – very strong </a:t>
            </a:r>
            <a:r>
              <a:rPr lang="en-GB" sz="1200" i="1" dirty="0">
                <a:solidFill>
                  <a:srgbClr val="FF0000"/>
                </a:solidFill>
              </a:rPr>
              <a:t>(~10</a:t>
            </a:r>
            <a:r>
              <a:rPr lang="en-GB" sz="1200" i="1" baseline="30000" dirty="0">
                <a:solidFill>
                  <a:srgbClr val="FF0000"/>
                </a:solidFill>
              </a:rPr>
              <a:t>16</a:t>
            </a:r>
            <a:r>
              <a:rPr lang="en-GB" sz="1200" i="1" dirty="0">
                <a:solidFill>
                  <a:srgbClr val="FF0000"/>
                </a:solidFill>
              </a:rPr>
              <a:t> V/cm) </a:t>
            </a:r>
            <a:r>
              <a:rPr lang="en-GB" sz="1200" i="1" dirty="0">
                <a:solidFill>
                  <a:schemeClr val="tx1"/>
                </a:solidFill>
              </a:rPr>
              <a:t>electric field (</a:t>
            </a:r>
            <a:r>
              <a:rPr lang="en-GB" sz="1200" i="1" dirty="0">
                <a:solidFill>
                  <a:schemeClr val="accent6"/>
                </a:solidFill>
              </a:rPr>
              <a:t>QED-vacuum effects) </a:t>
            </a:r>
          </a:p>
          <a:p>
            <a:pPr marL="342900" indent="-342900" algn="l" eaLnBrk="1" hangingPunct="1">
              <a:buFont typeface="Wingdings" charset="2"/>
              <a:buChar char="Ø"/>
              <a:defRPr/>
            </a:pPr>
            <a:r>
              <a:rPr lang="en-GB" sz="1200" i="1" dirty="0">
                <a:solidFill>
                  <a:srgbClr val="000000"/>
                </a:solidFill>
              </a:rPr>
              <a:t>Small size atoms </a:t>
            </a:r>
            <a:r>
              <a:rPr lang="en-GB" sz="1200" i="1" dirty="0">
                <a:solidFill>
                  <a:srgbClr val="2D2DB9"/>
                </a:solidFill>
              </a:rPr>
              <a:t>(electroweak effects)  </a:t>
            </a:r>
          </a:p>
          <a:p>
            <a:pPr marL="285750" indent="-285750" algn="l" eaLnBrk="1" hangingPunct="1">
              <a:buFont typeface="Wingdings" charset="2"/>
              <a:buChar char="Ø"/>
              <a:defRPr/>
            </a:pPr>
            <a:r>
              <a:rPr lang="en-GB" sz="1200" i="1" dirty="0">
                <a:solidFill>
                  <a:srgbClr val="000000"/>
                </a:solidFill>
              </a:rPr>
              <a:t> Hydrogen-like and helium-like atomic structure </a:t>
            </a:r>
          </a:p>
          <a:p>
            <a:pPr algn="l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1200" i="1" dirty="0">
                <a:solidFill>
                  <a:srgbClr val="008000"/>
                </a:solidFill>
              </a:rPr>
              <a:t>         </a:t>
            </a:r>
            <a:r>
              <a:rPr lang="en-GB" sz="1200" i="1" dirty="0">
                <a:solidFill>
                  <a:srgbClr val="2D2DB9"/>
                </a:solidFill>
              </a:rPr>
              <a:t>  (calculation precision and simplicity) </a:t>
            </a:r>
          </a:p>
          <a:p>
            <a:pPr marL="285750" indent="-285750" algn="l" eaLnBrk="1" hangingPunct="1">
              <a:buFont typeface="Wingdings" charset="2"/>
              <a:buChar char="Ø"/>
              <a:defRPr/>
            </a:pPr>
            <a:r>
              <a:rPr lang="en-GB" sz="1200" i="1" dirty="0">
                <a:solidFill>
                  <a:srgbClr val="FF0000"/>
                </a:solidFill>
              </a:rPr>
              <a:t>Atomic degrees of freedom of trapped highly-charged ions can be resonantly excited by lasers</a:t>
            </a:r>
            <a:endParaRPr lang="en-GB" sz="1200" b="1" i="1" baseline="-25000" dirty="0">
              <a:solidFill>
                <a:srgbClr val="FF0000"/>
              </a:solidFill>
            </a:endParaRPr>
          </a:p>
        </p:txBody>
      </p:sp>
      <p:cxnSp>
        <p:nvCxnSpPr>
          <p:cNvPr id="26637" name="Straight Connector 15">
            <a:extLst>
              <a:ext uri="{FF2B5EF4-FFF2-40B4-BE49-F238E27FC236}">
                <a16:creationId xmlns:a16="http://schemas.microsoft.com/office/drawing/2014/main" id="{92B555FF-6301-1C4D-B782-34EDDC1706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37100" y="5095555"/>
            <a:ext cx="3492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38" name="Slide Number Placeholder 7">
            <a:extLst>
              <a:ext uri="{FF2B5EF4-FFF2-40B4-BE49-F238E27FC236}">
                <a16:creationId xmlns:a16="http://schemas.microsoft.com/office/drawing/2014/main" id="{4B246260-F801-4E4A-8C71-E848EFF34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91CBD9A6-035A-2848-A0AA-8B7D43ABFAAC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37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2C8037-E12C-FE47-93B1-EED6A9190CF9}"/>
              </a:ext>
            </a:extLst>
          </p:cNvPr>
          <p:cNvSpPr txBox="1">
            <a:spLocks/>
          </p:cNvSpPr>
          <p:nvPr/>
        </p:nvSpPr>
        <p:spPr bwMode="auto">
          <a:xfrm>
            <a:off x="1012590" y="538968"/>
            <a:ext cx="6953756" cy="811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3600" dirty="0">
                <a:solidFill>
                  <a:schemeClr val="tx1"/>
                </a:solidFill>
                <a:cs typeface="msgothic" charset="0"/>
              </a:rPr>
              <a:t>Gamma Factory twisted photons</a:t>
            </a:r>
          </a:p>
        </p:txBody>
      </p:sp>
      <p:pic>
        <p:nvPicPr>
          <p:cNvPr id="2" name="Picture 1" descr="Screen Shot 2022-08-26 at 10.52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34" y="1761739"/>
            <a:ext cx="5157056" cy="2744439"/>
          </a:xfrm>
          <a:prstGeom prst="rect">
            <a:avLst/>
          </a:prstGeom>
        </p:spPr>
      </p:pic>
      <p:pic>
        <p:nvPicPr>
          <p:cNvPr id="3" name="Picture 2" descr="Screen Shot 2022-08-26 at 10.53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659" y="4613410"/>
            <a:ext cx="4755114" cy="1498956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C331AD-5C02-6F8C-06FD-49CA6D352E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5F62D15-CCFA-C74E-B954-688A18A12FC2}" type="slidenum">
              <a:rPr lang="en-GB" smtClean="0"/>
              <a:pPr>
                <a:defRPr/>
              </a:pPr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48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F3782-BBCE-5B4D-A261-BBDCD1BBA7F8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pic>
        <p:nvPicPr>
          <p:cNvPr id="22532" name="Picture 3" descr="Screen Shot 2018-04-23 at 10.39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740" y="3107047"/>
            <a:ext cx="6113216" cy="289715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BD10F0-828E-8B4D-8B31-F1D3E822453E}"/>
              </a:ext>
            </a:extLst>
          </p:cNvPr>
          <p:cNvGrpSpPr/>
          <p:nvPr/>
        </p:nvGrpSpPr>
        <p:grpSpPr>
          <a:xfrm>
            <a:off x="493292" y="2386906"/>
            <a:ext cx="1859082" cy="1415613"/>
            <a:chOff x="405957" y="2375435"/>
            <a:chExt cx="2337243" cy="2074736"/>
          </a:xfrm>
        </p:grpSpPr>
        <p:pic>
          <p:nvPicPr>
            <p:cNvPr id="5" name="Picture 4" descr="Screen Shot 2021-01-17 at 11.49.0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57" y="2375435"/>
              <a:ext cx="719655" cy="99106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8" name="Picture 7" descr="Screen Shot 2021-01-17 at 11.55.2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009" y="2867588"/>
              <a:ext cx="1230191" cy="1089032"/>
            </a:xfrm>
            <a:prstGeom prst="rect">
              <a:avLst/>
            </a:prstGeom>
          </p:spPr>
        </p:pic>
        <p:pic>
          <p:nvPicPr>
            <p:cNvPr id="9" name="Picture 8" descr="Screen Shot 2021-01-17 at 11.49.2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49" y="3452339"/>
              <a:ext cx="712872" cy="997832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 bwMode="auto">
            <a:xfrm>
              <a:off x="898307" y="2674459"/>
              <a:ext cx="1110223" cy="59548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753496" y="3334316"/>
              <a:ext cx="1066779" cy="965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763150" y="3371869"/>
              <a:ext cx="1216418" cy="3111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999676" y="3554269"/>
              <a:ext cx="1047471" cy="734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Rectangle 15">
            <a:extLst>
              <a:ext uri="{FF2B5EF4-FFF2-40B4-BE49-F238E27FC236}">
                <a16:creationId xmlns:a16="http://schemas.microsoft.com/office/drawing/2014/main" id="{648F9D4D-9E86-1449-AE64-1F0B22DD4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91" y="1817635"/>
            <a:ext cx="1274709" cy="4063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defRPr/>
            </a:pPr>
            <a:r>
              <a:rPr lang="en-US" altLang="pl-PL" sz="16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LHC beams  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648F9D4D-9E86-1449-AE64-1F0B22DD4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171" y="5582132"/>
            <a:ext cx="3902917" cy="340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pl-PL" sz="1400" i="1" dirty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l-PL" sz="14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altLang="pl-PL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PSI </a:t>
            </a:r>
            <a:r>
              <a:rPr lang="en-US" altLang="pl-PL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atomic beams of </a:t>
            </a:r>
            <a:r>
              <a:rPr lang="en-US" altLang="pl-PL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Partially Stripped Ions</a:t>
            </a:r>
            <a:r>
              <a:rPr lang="en-US" altLang="pl-PL" sz="1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5" name="Down Arrow 24"/>
          <p:cNvSpPr/>
          <p:nvPr/>
        </p:nvSpPr>
        <p:spPr bwMode="auto">
          <a:xfrm>
            <a:off x="1694077" y="3700897"/>
            <a:ext cx="263044" cy="562060"/>
          </a:xfrm>
          <a:prstGeom prst="down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CC99"/>
              </a:solidFill>
            </a:endParaRPr>
          </a:p>
        </p:txBody>
      </p:sp>
      <p:pic>
        <p:nvPicPr>
          <p:cNvPr id="2" name="Picture 1" descr="Screen Shot 2021-04-14 at 17.28.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45" y="3217145"/>
            <a:ext cx="824448" cy="756592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F571508D-2BFA-AB48-B0AD-61317ED54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24" y="487461"/>
            <a:ext cx="8406733" cy="852552"/>
          </a:xfrm>
          <a:solidFill>
            <a:schemeClr val="accent5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GB" dirty="0">
                <a:solidFill>
                  <a:schemeClr val="tx1"/>
                </a:solidFill>
              </a:rPr>
              <a:t>Gamma Factory beams</a:t>
            </a:r>
            <a:r>
              <a:rPr lang="en-GB" sz="2800" dirty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6" name="Picture 5" descr="Screen Shot 2021-01-17 at 11.44.2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3" y="4318682"/>
            <a:ext cx="1991082" cy="1682069"/>
          </a:xfrm>
          <a:prstGeom prst="rect">
            <a:avLst/>
          </a:prstGeom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id="{E45BBC23-8C74-0147-9521-FFB0DB4AB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216" y="1721635"/>
            <a:ext cx="6079941" cy="1263181"/>
          </a:xfrm>
          <a:prstGeom prst="rect">
            <a:avLst/>
          </a:prstGeom>
          <a:solidFill>
            <a:srgbClr val="F4D4AB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Include</a:t>
            </a:r>
            <a:r>
              <a:rPr lang="en-US" altLang="pl-PL" sz="140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l-PL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atomic beams of partially stripped ions </a:t>
            </a:r>
            <a:r>
              <a:rPr lang="en-US" alt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the LHC menu.</a:t>
            </a:r>
            <a:r>
              <a:rPr lang="en-US" altLang="pl-PL" sz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pl-PL" sz="1200" i="1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Collide them with laser pulses </a:t>
            </a:r>
            <a:r>
              <a:rPr lang="en-US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(circulating in Fabry-</a:t>
            </a:r>
            <a:r>
              <a:rPr lang="fr-FR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Pérot</a:t>
            </a:r>
            <a:r>
              <a:rPr lang="en-US" altLang="pl-PL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resonators) </a:t>
            </a:r>
          </a:p>
          <a:p>
            <a:pPr algn="l">
              <a:defRPr/>
            </a:pPr>
            <a:r>
              <a:rPr lang="en-US" alt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to </a:t>
            </a:r>
            <a:r>
              <a:rPr lang="en-US" altLang="pl-PL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produce beams of </a:t>
            </a:r>
            <a:r>
              <a:rPr lang="en-US" altLang="pl-PL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polarised</a:t>
            </a:r>
            <a:r>
              <a:rPr lang="en-US" altLang="pl-PL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photons </a:t>
            </a:r>
            <a:r>
              <a:rPr lang="en-US" alt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secondary beams</a:t>
            </a:r>
          </a:p>
          <a:p>
            <a:pPr>
              <a:defRPr/>
            </a:pPr>
            <a:r>
              <a:rPr lang="en-US" alt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of </a:t>
            </a:r>
            <a:r>
              <a:rPr lang="en-US" altLang="pl-PL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polarised</a:t>
            </a:r>
            <a:r>
              <a:rPr lang="en-US" alt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electrons/positrons/muons, neutrons and radioactive ions.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0758B48E-A787-7B42-9492-8EFAB24CF9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3510" y="3148246"/>
            <a:ext cx="1506342" cy="108892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779528-EC60-5549-B3E1-3D1CC764FDEA}"/>
              </a:ext>
            </a:extLst>
          </p:cNvPr>
          <p:cNvCxnSpPr>
            <a:cxnSpLocks/>
          </p:cNvCxnSpPr>
          <p:nvPr/>
        </p:nvCxnSpPr>
        <p:spPr bwMode="auto">
          <a:xfrm>
            <a:off x="2634986" y="1724286"/>
            <a:ext cx="0" cy="4276465"/>
          </a:xfrm>
          <a:prstGeom prst="line">
            <a:avLst/>
          </a:prstGeom>
          <a:solidFill>
            <a:schemeClr val="accent1"/>
          </a:solidFill>
          <a:ln w="38100">
            <a:solidFill>
              <a:srgbClr val="C00000"/>
            </a:soli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A8C4C92-3C2D-8440-909B-1E581B08FA99}"/>
              </a:ext>
            </a:extLst>
          </p:cNvPr>
          <p:cNvSpPr/>
          <p:nvPr/>
        </p:nvSpPr>
        <p:spPr bwMode="auto">
          <a:xfrm>
            <a:off x="4707172" y="4983977"/>
            <a:ext cx="485030" cy="429370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CC99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24D778-C7D3-B847-B542-BD57A9B3232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74152" y="4172912"/>
            <a:ext cx="1333020" cy="1206393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6A9EA0-C2DB-E04B-A9D2-4369C8F0979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07172" y="3252030"/>
            <a:ext cx="477120" cy="1769967"/>
          </a:xfrm>
          <a:prstGeom prst="lin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76689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5F62D15-CCFA-C74E-B954-688A18A12FC2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335C64C-39BC-D895-FE73-877418F55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276" y="1874156"/>
            <a:ext cx="5860656" cy="311360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D03EB99-8EE6-D45F-929B-5B590E5E8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8703" y="616695"/>
            <a:ext cx="7732510" cy="928017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altLang="en-FR" sz="4000" dirty="0">
                <a:solidFill>
                  <a:schemeClr val="accent6"/>
                </a:solidFill>
              </a:rPr>
              <a:t>CERN accelerator infrastructure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EA455-D7C5-BE8D-7FA4-B54C11DDE794}"/>
              </a:ext>
            </a:extLst>
          </p:cNvPr>
          <p:cNvSpPr txBox="1"/>
          <p:nvPr/>
        </p:nvSpPr>
        <p:spPr>
          <a:xfrm>
            <a:off x="1911907" y="5119449"/>
            <a:ext cx="4814149" cy="117654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1" u="sng" dirty="0">
                <a:solidFill>
                  <a:srgbClr val="002060"/>
                </a:solidFill>
              </a:rPr>
              <a:t>Gamma Factory </a:t>
            </a:r>
            <a:r>
              <a:rPr lang="en-US" sz="1800" b="1" u="sng" dirty="0">
                <a:solidFill>
                  <a:srgbClr val="FF0000"/>
                </a:solidFill>
              </a:rPr>
              <a:t>(additional) </a:t>
            </a:r>
            <a:r>
              <a:rPr lang="en-US" sz="1800" b="1" u="sng" dirty="0">
                <a:solidFill>
                  <a:srgbClr val="002060"/>
                </a:solidFill>
              </a:rPr>
              <a:t>requirements:</a:t>
            </a:r>
          </a:p>
          <a:p>
            <a:pPr algn="l"/>
            <a:r>
              <a:rPr lang="en-US" sz="300" u="sng" dirty="0">
                <a:solidFill>
                  <a:schemeClr val="tx1"/>
                </a:solidFill>
              </a:rPr>
              <a:t>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modification of the ion stripping scheme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storage of atomic beams in the LHC</a:t>
            </a:r>
          </a:p>
        </p:txBody>
      </p:sp>
    </p:spTree>
    <p:extLst>
      <p:ext uri="{BB962C8B-B14F-4D97-AF65-F5344CB8AC3E}">
        <p14:creationId xmlns:p14="http://schemas.microsoft.com/office/powerpoint/2010/main" val="47446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2">
            <a:extLst>
              <a:ext uri="{FF2B5EF4-FFF2-40B4-BE49-F238E27FC236}">
                <a16:creationId xmlns:a16="http://schemas.microsoft.com/office/drawing/2014/main" id="{40174B29-E098-8EF3-5F7E-C587D04F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E7BC35B-2F7B-5A41-8B3B-CADF21A49B21}" type="slidenum">
              <a:rPr lang="en-GB" altLang="en-FR" sz="1400">
                <a:solidFill>
                  <a:srgbClr val="000000"/>
                </a:solidFill>
              </a:rPr>
              <a:pPr eaLnBrk="1" hangingPunct="1"/>
              <a:t>6</a:t>
            </a:fld>
            <a:endParaRPr lang="en-GB" altLang="en-FR" sz="1400" dirty="0">
              <a:solidFill>
                <a:srgbClr val="000000"/>
              </a:solidFill>
            </a:endParaRPr>
          </a:p>
        </p:txBody>
      </p:sp>
      <p:grpSp>
        <p:nvGrpSpPr>
          <p:cNvPr id="34819" name="Grouper 10">
            <a:extLst>
              <a:ext uri="{FF2B5EF4-FFF2-40B4-BE49-F238E27FC236}">
                <a16:creationId xmlns:a16="http://schemas.microsoft.com/office/drawing/2014/main" id="{D0947EB0-B6B4-6C29-0F54-65024E5366EF}"/>
              </a:ext>
            </a:extLst>
          </p:cNvPr>
          <p:cNvGrpSpPr>
            <a:grpSpLocks/>
          </p:cNvGrpSpPr>
          <p:nvPr/>
        </p:nvGrpSpPr>
        <p:grpSpPr bwMode="auto">
          <a:xfrm>
            <a:off x="877579" y="3129825"/>
            <a:ext cx="7520657" cy="2682050"/>
            <a:chOff x="346021" y="2155825"/>
            <a:chExt cx="8141699" cy="2001819"/>
          </a:xfrm>
        </p:grpSpPr>
        <p:pic>
          <p:nvPicPr>
            <p:cNvPr id="34823" name="Picture 10" descr="Picture 12">
              <a:extLst>
                <a:ext uri="{FF2B5EF4-FFF2-40B4-BE49-F238E27FC236}">
                  <a16:creationId xmlns:a16="http://schemas.microsoft.com/office/drawing/2014/main" id="{34EA5630-9051-9A07-756D-39204378C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21" y="2155825"/>
              <a:ext cx="3539133" cy="199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10" descr="Picture 12">
              <a:extLst>
                <a:ext uri="{FF2B5EF4-FFF2-40B4-BE49-F238E27FC236}">
                  <a16:creationId xmlns:a16="http://schemas.microsoft.com/office/drawing/2014/main" id="{295E2A86-2245-75B8-6851-6DAC558F1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212" y="2160569"/>
              <a:ext cx="3663508" cy="199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5" name="Rectangle 5">
              <a:extLst>
                <a:ext uri="{FF2B5EF4-FFF2-40B4-BE49-F238E27FC236}">
                  <a16:creationId xmlns:a16="http://schemas.microsoft.com/office/drawing/2014/main" id="{ED81F71A-ED7D-B43A-7EBF-8E5DD81F3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9000" y="2997200"/>
              <a:ext cx="876300" cy="66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defTabSz="457200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defTabSz="457200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defTabSz="457200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defTabSz="457200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FR" sz="1500">
                <a:solidFill>
                  <a:srgbClr val="00CC99"/>
                </a:solidFill>
              </a:endParaRPr>
            </a:p>
          </p:txBody>
        </p:sp>
        <p:sp>
          <p:nvSpPr>
            <p:cNvPr id="34826" name="Rectangle 84">
              <a:extLst>
                <a:ext uri="{FF2B5EF4-FFF2-40B4-BE49-F238E27FC236}">
                  <a16:creationId xmlns:a16="http://schemas.microsoft.com/office/drawing/2014/main" id="{6D804725-B10F-E07F-8E01-27C7A99EF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2132" y="344326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defTabSz="457200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defTabSz="457200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defTabSz="457200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defTabSz="457200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FR" sz="1500">
                <a:solidFill>
                  <a:srgbClr val="00CC99"/>
                </a:solidFill>
              </a:endParaRPr>
            </a:p>
          </p:txBody>
        </p:sp>
        <p:grpSp>
          <p:nvGrpSpPr>
            <p:cNvPr id="34827" name="Grouper 79">
              <a:extLst>
                <a:ext uri="{FF2B5EF4-FFF2-40B4-BE49-F238E27FC236}">
                  <a16:creationId xmlns:a16="http://schemas.microsoft.com/office/drawing/2014/main" id="{3A97DD81-8280-3015-E230-6719A51464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70803" y="3022598"/>
              <a:ext cx="340251" cy="615574"/>
              <a:chOff x="4851400" y="3073400"/>
              <a:chExt cx="939739" cy="1146162"/>
            </a:xfrm>
          </p:grpSpPr>
          <p:sp>
            <p:nvSpPr>
              <p:cNvPr id="34836" name="Ellipse 80">
                <a:extLst>
                  <a:ext uri="{FF2B5EF4-FFF2-40B4-BE49-F238E27FC236}">
                    <a16:creationId xmlns:a16="http://schemas.microsoft.com/office/drawing/2014/main" id="{C80503DD-0E0B-A238-C6F8-41BD7E319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1400" y="3437917"/>
                <a:ext cx="736600" cy="537183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FR" sz="1500">
                  <a:solidFill>
                    <a:srgbClr val="00CC99"/>
                  </a:solidFill>
                </a:endParaRPr>
              </a:p>
            </p:txBody>
          </p:sp>
          <p:sp>
            <p:nvSpPr>
              <p:cNvPr id="34837" name="Ellipse 81">
                <a:extLst>
                  <a:ext uri="{FF2B5EF4-FFF2-40B4-BE49-F238E27FC236}">
                    <a16:creationId xmlns:a16="http://schemas.microsoft.com/office/drawing/2014/main" id="{1D71D3A9-DF0B-02B7-C71A-69EA7DBCE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5855" y="3137350"/>
                <a:ext cx="219226" cy="147086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FR" sz="1500">
                  <a:solidFill>
                    <a:srgbClr val="00CC99"/>
                  </a:solidFill>
                </a:endParaRPr>
              </a:p>
            </p:txBody>
          </p:sp>
          <p:sp>
            <p:nvSpPr>
              <p:cNvPr id="34838" name="ZoneTexte 82">
                <a:extLst>
                  <a:ext uri="{FF2B5EF4-FFF2-40B4-BE49-F238E27FC236}">
                    <a16:creationId xmlns:a16="http://schemas.microsoft.com/office/drawing/2014/main" id="{F8B1D37A-7612-A661-F505-C3459A45D6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166" y="3400357"/>
                <a:ext cx="654973" cy="819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FR" sz="2100"/>
              </a:p>
            </p:txBody>
          </p:sp>
          <p:sp>
            <p:nvSpPr>
              <p:cNvPr id="34839" name="ZoneTexte 83">
                <a:extLst>
                  <a:ext uri="{FF2B5EF4-FFF2-40B4-BE49-F238E27FC236}">
                    <a16:creationId xmlns:a16="http://schemas.microsoft.com/office/drawing/2014/main" id="{8F9511A8-5DEE-52C7-4305-FD62BB39E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1687" y="3073400"/>
                <a:ext cx="250934" cy="400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FR" sz="750"/>
              </a:p>
            </p:txBody>
          </p:sp>
        </p:grpSp>
        <p:grpSp>
          <p:nvGrpSpPr>
            <p:cNvPr id="34828" name="Grouper 90">
              <a:extLst>
                <a:ext uri="{FF2B5EF4-FFF2-40B4-BE49-F238E27FC236}">
                  <a16:creationId xmlns:a16="http://schemas.microsoft.com/office/drawing/2014/main" id="{4D3E79EB-CA58-002B-7713-0DB2B488EB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1211" y="3399984"/>
              <a:ext cx="266701" cy="432543"/>
              <a:chOff x="4679898" y="3043029"/>
              <a:chExt cx="736600" cy="805370"/>
            </a:xfrm>
          </p:grpSpPr>
          <p:sp>
            <p:nvSpPr>
              <p:cNvPr id="34832" name="Ellipse 91">
                <a:extLst>
                  <a:ext uri="{FF2B5EF4-FFF2-40B4-BE49-F238E27FC236}">
                    <a16:creationId xmlns:a16="http://schemas.microsoft.com/office/drawing/2014/main" id="{739B4D65-11F0-D5EC-5B6B-D88BEAFD0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9898" y="3311215"/>
                <a:ext cx="736600" cy="537184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FR" sz="1500">
                  <a:solidFill>
                    <a:srgbClr val="00CC99"/>
                  </a:solidFill>
                </a:endParaRPr>
              </a:p>
            </p:txBody>
          </p:sp>
          <p:sp>
            <p:nvSpPr>
              <p:cNvPr id="34833" name="Ellipse 92">
                <a:extLst>
                  <a:ext uri="{FF2B5EF4-FFF2-40B4-BE49-F238E27FC236}">
                    <a16:creationId xmlns:a16="http://schemas.microsoft.com/office/drawing/2014/main" id="{DC74F196-6C2B-3139-7C0F-66603E960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995" y="3043029"/>
                <a:ext cx="219225" cy="147085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lnSpc>
                    <a:spcPct val="12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FR" sz="1500">
                  <a:solidFill>
                    <a:srgbClr val="00CC99"/>
                  </a:solidFill>
                </a:endParaRPr>
              </a:p>
            </p:txBody>
          </p:sp>
        </p:grpSp>
        <p:cxnSp>
          <p:nvCxnSpPr>
            <p:cNvPr id="34829" name="Connecteur droit avec flèche 7">
              <a:extLst>
                <a:ext uri="{FF2B5EF4-FFF2-40B4-BE49-F238E27FC236}">
                  <a16:creationId xmlns:a16="http://schemas.microsoft.com/office/drawing/2014/main" id="{F1079D64-5D7E-3F4B-CD1A-51E354180D8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277561" y="3353052"/>
              <a:ext cx="27849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A02DB88-A3BB-63C1-D04D-0028F3940FE1}"/>
                </a:ext>
              </a:extLst>
            </p:cNvPr>
            <p:cNvSpPr/>
            <p:nvPr/>
          </p:nvSpPr>
          <p:spPr bwMode="auto">
            <a:xfrm>
              <a:off x="7544517" y="2933597"/>
              <a:ext cx="520729" cy="762489"/>
            </a:xfrm>
            <a:prstGeom prst="ellipse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sz="1500">
                <a:solidFill>
                  <a:srgbClr val="00CC99"/>
                </a:solidFill>
              </a:endParaRPr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E67A431D-A4FF-6D2E-FA03-1DF6A4A0D006}"/>
                </a:ext>
              </a:extLst>
            </p:cNvPr>
            <p:cNvSpPr/>
            <p:nvPr/>
          </p:nvSpPr>
          <p:spPr bwMode="auto">
            <a:xfrm>
              <a:off x="5882132" y="3290617"/>
              <a:ext cx="520729" cy="762489"/>
            </a:xfrm>
            <a:prstGeom prst="ellipse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sz="1500" dirty="0">
                <a:solidFill>
                  <a:srgbClr val="00CC99"/>
                </a:solidFill>
              </a:endParaRPr>
            </a:p>
          </p:txBody>
        </p:sp>
      </p:grpSp>
      <p:sp>
        <p:nvSpPr>
          <p:cNvPr id="34820" name="Flèche vers la droite 3">
            <a:extLst>
              <a:ext uri="{FF2B5EF4-FFF2-40B4-BE49-F238E27FC236}">
                <a16:creationId xmlns:a16="http://schemas.microsoft.com/office/drawing/2014/main" id="{DCBE08B8-06D0-00F8-430E-2250EA901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794" y="4324741"/>
            <a:ext cx="698897" cy="445294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FR" sz="1500">
              <a:solidFill>
                <a:srgbClr val="00CC99"/>
              </a:solidFill>
            </a:endParaRPr>
          </a:p>
        </p:txBody>
      </p:sp>
      <p:sp>
        <p:nvSpPr>
          <p:cNvPr id="34821" name="ZoneTexte 4">
            <a:extLst>
              <a:ext uri="{FF2B5EF4-FFF2-40B4-BE49-F238E27FC236}">
                <a16:creationId xmlns:a16="http://schemas.microsoft.com/office/drawing/2014/main" id="{B63F979C-8122-F81B-F1B2-2C0083233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362" y="5179433"/>
            <a:ext cx="573881" cy="40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FR" sz="1800" dirty="0">
                <a:solidFill>
                  <a:schemeClr val="tx1"/>
                </a:solidFill>
              </a:rPr>
              <a:t>PSI</a:t>
            </a:r>
          </a:p>
        </p:txBody>
      </p:sp>
      <p:sp>
        <p:nvSpPr>
          <p:cNvPr id="75" name="ZoneTexte 5">
            <a:extLst>
              <a:ext uri="{FF2B5EF4-FFF2-40B4-BE49-F238E27FC236}">
                <a16:creationId xmlns:a16="http://schemas.microsoft.com/office/drawing/2014/main" id="{9EA3D701-1613-0AE7-62E0-E6E4E31AD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746" y="353012"/>
            <a:ext cx="6346696" cy="2237344"/>
          </a:xfrm>
          <a:prstGeom prst="rect">
            <a:avLst/>
          </a:prstGeom>
          <a:solidFill>
            <a:srgbClr val="F4F4A7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en-GB" sz="3200" b="1" u="sng" dirty="0">
                <a:solidFill>
                  <a:srgbClr val="CC0000"/>
                </a:solidFill>
              </a:rPr>
              <a:t>The idea:</a:t>
            </a:r>
            <a:endParaRPr lang="en-GB" sz="3200" dirty="0">
              <a:solidFill>
                <a:schemeClr val="accent6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GB" sz="2800" b="1" dirty="0">
                <a:solidFill>
                  <a:schemeClr val="accent6"/>
                </a:solidFill>
              </a:rPr>
              <a:t>Replace</a:t>
            </a:r>
            <a:r>
              <a:rPr lang="en-GB" sz="2800" dirty="0">
                <a:solidFill>
                  <a:schemeClr val="accent6"/>
                </a:solidFill>
              </a:rPr>
              <a:t> an </a:t>
            </a:r>
            <a:r>
              <a:rPr lang="en-GB" sz="2800" b="1" dirty="0">
                <a:solidFill>
                  <a:schemeClr val="accent6"/>
                </a:solidFill>
              </a:rPr>
              <a:t>electron</a:t>
            </a:r>
            <a:r>
              <a:rPr lang="en-GB" sz="2800" dirty="0">
                <a:solidFill>
                  <a:schemeClr val="accent6"/>
                </a:solidFill>
              </a:rPr>
              <a:t> beam </a:t>
            </a:r>
            <a:r>
              <a:rPr lang="en-GB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(Inverse Compton Scattering)</a:t>
            </a:r>
            <a:r>
              <a:rPr lang="en-GB" sz="2800" dirty="0">
                <a:solidFill>
                  <a:schemeClr val="accent6"/>
                </a:solidFill>
              </a:rPr>
              <a:t> by a beam of </a:t>
            </a:r>
            <a:r>
              <a:rPr lang="en-GB" sz="2800" b="1" dirty="0">
                <a:solidFill>
                  <a:schemeClr val="tx1"/>
                </a:solidFill>
              </a:rPr>
              <a:t>Partially Stripped Ions </a:t>
            </a:r>
            <a:r>
              <a:rPr lang="en-GB" sz="2800" b="1" dirty="0">
                <a:solidFill>
                  <a:srgbClr val="000000"/>
                </a:solidFill>
              </a:rPr>
              <a:t>(PSI)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 6"/>
          <p:cNvSpPr>
            <a:spLocks noChangeShapeType="1"/>
          </p:cNvSpPr>
          <p:nvPr/>
        </p:nvSpPr>
        <p:spPr bwMode="auto">
          <a:xfrm>
            <a:off x="1851821" y="3790631"/>
            <a:ext cx="93042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350" dirty="0"/>
          </a:p>
        </p:txBody>
      </p:sp>
      <p:sp>
        <p:nvSpPr>
          <p:cNvPr id="82" name="Line 7"/>
          <p:cNvSpPr>
            <a:spLocks noChangeShapeType="1"/>
          </p:cNvSpPr>
          <p:nvPr/>
        </p:nvSpPr>
        <p:spPr bwMode="auto">
          <a:xfrm>
            <a:off x="1851821" y="3544545"/>
            <a:ext cx="0" cy="1024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350" dirty="0"/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2118005" y="4159252"/>
            <a:ext cx="575921" cy="0"/>
          </a:xfrm>
          <a:prstGeom prst="line">
            <a:avLst/>
          </a:prstGeom>
          <a:noFill/>
          <a:ln w="38100">
            <a:solidFill>
              <a:srgbClr val="0074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350" dirty="0"/>
          </a:p>
        </p:txBody>
      </p:sp>
      <p:sp>
        <p:nvSpPr>
          <p:cNvPr id="84" name="Line 10"/>
          <p:cNvSpPr>
            <a:spLocks noChangeShapeType="1"/>
          </p:cNvSpPr>
          <p:nvPr/>
        </p:nvSpPr>
        <p:spPr bwMode="auto">
          <a:xfrm>
            <a:off x="2118005" y="4446859"/>
            <a:ext cx="575921" cy="0"/>
          </a:xfrm>
          <a:prstGeom prst="line">
            <a:avLst/>
          </a:prstGeom>
          <a:noFill/>
          <a:ln w="38100">
            <a:solidFill>
              <a:srgbClr val="0074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350" dirty="0"/>
          </a:p>
        </p:txBody>
      </p:sp>
      <p:sp>
        <p:nvSpPr>
          <p:cNvPr id="85" name="Line 11"/>
          <p:cNvSpPr>
            <a:spLocks noChangeShapeType="1"/>
          </p:cNvSpPr>
          <p:nvPr/>
        </p:nvSpPr>
        <p:spPr bwMode="auto">
          <a:xfrm>
            <a:off x="2118005" y="3995195"/>
            <a:ext cx="575921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350" dirty="0"/>
          </a:p>
        </p:txBody>
      </p:sp>
      <p:sp>
        <p:nvSpPr>
          <p:cNvPr id="86" name="Line 12"/>
          <p:cNvSpPr>
            <a:spLocks noChangeShapeType="1"/>
          </p:cNvSpPr>
          <p:nvPr/>
        </p:nvSpPr>
        <p:spPr bwMode="auto">
          <a:xfrm>
            <a:off x="2118005" y="3914180"/>
            <a:ext cx="575921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sz="1350" dirty="0"/>
          </a:p>
        </p:txBody>
      </p:sp>
      <p:sp>
        <p:nvSpPr>
          <p:cNvPr id="87" name="Rectangle 13"/>
          <p:cNvSpPr>
            <a:spLocks noChangeArrowheads="1"/>
          </p:cNvSpPr>
          <p:nvPr/>
        </p:nvSpPr>
        <p:spPr bwMode="auto">
          <a:xfrm>
            <a:off x="2118005" y="3790632"/>
            <a:ext cx="575921" cy="82029"/>
          </a:xfrm>
          <a:prstGeom prst="rect">
            <a:avLst/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z="1350" dirty="0"/>
          </a:p>
        </p:txBody>
      </p:sp>
      <p:sp>
        <p:nvSpPr>
          <p:cNvPr id="88" name="Rectangle 14"/>
          <p:cNvSpPr>
            <a:spLocks noChangeArrowheads="1"/>
          </p:cNvSpPr>
          <p:nvPr/>
        </p:nvSpPr>
        <p:spPr bwMode="auto">
          <a:xfrm>
            <a:off x="2679700" y="4414452"/>
            <a:ext cx="2804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900" b="1" dirty="0">
                <a:solidFill>
                  <a:srgbClr val="007400"/>
                </a:solidFill>
              </a:rPr>
              <a:t>n=1</a:t>
            </a:r>
            <a:endParaRPr lang="fr-FR" sz="900" b="1" dirty="0">
              <a:solidFill>
                <a:srgbClr val="007400"/>
              </a:solidFill>
            </a:endParaRPr>
          </a:p>
        </p:txBody>
      </p:sp>
      <p:sp>
        <p:nvSpPr>
          <p:cNvPr id="89" name="Rectangle 15"/>
          <p:cNvSpPr>
            <a:spLocks noChangeArrowheads="1"/>
          </p:cNvSpPr>
          <p:nvPr/>
        </p:nvSpPr>
        <p:spPr bwMode="auto">
          <a:xfrm>
            <a:off x="2679700" y="4102543"/>
            <a:ext cx="280405" cy="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900" b="1" dirty="0">
                <a:solidFill>
                  <a:srgbClr val="007400"/>
                </a:solidFill>
              </a:rPr>
              <a:t>n=2</a:t>
            </a:r>
            <a:endParaRPr lang="fr-FR" sz="900" b="1" dirty="0">
              <a:solidFill>
                <a:srgbClr val="007400"/>
              </a:solidFill>
            </a:endParaRPr>
          </a:p>
        </p:txBody>
      </p:sp>
      <p:sp>
        <p:nvSpPr>
          <p:cNvPr id="90" name="Rectangle 19"/>
          <p:cNvSpPr>
            <a:spLocks noChangeArrowheads="1"/>
          </p:cNvSpPr>
          <p:nvPr/>
        </p:nvSpPr>
        <p:spPr bwMode="auto">
          <a:xfrm>
            <a:off x="1319458" y="3750123"/>
            <a:ext cx="665455" cy="12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900" b="1" i="1" dirty="0">
                <a:solidFill>
                  <a:schemeClr val="tx1"/>
                </a:solidFill>
              </a:rPr>
              <a:t>E=0</a:t>
            </a:r>
            <a:endParaRPr lang="fr-FR" sz="900" b="1" i="1" baseline="30000" dirty="0">
              <a:solidFill>
                <a:schemeClr val="tx1"/>
              </a:solidFill>
            </a:endParaRPr>
          </a:p>
        </p:txBody>
      </p:sp>
      <p:sp>
        <p:nvSpPr>
          <p:cNvPr id="92" name="Oval 56"/>
          <p:cNvSpPr>
            <a:spLocks noChangeArrowheads="1"/>
          </p:cNvSpPr>
          <p:nvPr/>
        </p:nvSpPr>
        <p:spPr bwMode="auto">
          <a:xfrm>
            <a:off x="2326111" y="4399262"/>
            <a:ext cx="107683" cy="84054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z="1350" dirty="0"/>
          </a:p>
        </p:txBody>
      </p:sp>
      <p:grpSp>
        <p:nvGrpSpPr>
          <p:cNvPr id="54" name="Group 75"/>
          <p:cNvGrpSpPr>
            <a:grpSpLocks/>
          </p:cNvGrpSpPr>
          <p:nvPr/>
        </p:nvGrpSpPr>
        <p:grpSpPr bwMode="auto">
          <a:xfrm>
            <a:off x="3131916" y="3528341"/>
            <a:ext cx="2081058" cy="1024850"/>
            <a:chOff x="1860" y="1736"/>
            <a:chExt cx="1720" cy="1012"/>
          </a:xfrm>
        </p:grpSpPr>
        <p:sp>
          <p:nvSpPr>
            <p:cNvPr id="69" name="Line 40"/>
            <p:cNvSpPr>
              <a:spLocks noChangeShapeType="1"/>
            </p:cNvSpPr>
            <p:nvPr/>
          </p:nvSpPr>
          <p:spPr bwMode="auto">
            <a:xfrm>
              <a:off x="2677" y="1979"/>
              <a:ext cx="7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70" name="Line 41"/>
            <p:cNvSpPr>
              <a:spLocks noChangeShapeType="1"/>
            </p:cNvSpPr>
            <p:nvPr/>
          </p:nvSpPr>
          <p:spPr bwMode="auto">
            <a:xfrm>
              <a:off x="2677" y="1736"/>
              <a:ext cx="0" cy="10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71" name="Line 43"/>
            <p:cNvSpPr>
              <a:spLocks noChangeShapeType="1"/>
            </p:cNvSpPr>
            <p:nvPr/>
          </p:nvSpPr>
          <p:spPr bwMode="auto">
            <a:xfrm>
              <a:off x="2897" y="2343"/>
              <a:ext cx="476" cy="0"/>
            </a:xfrm>
            <a:prstGeom prst="line">
              <a:avLst/>
            </a:prstGeom>
            <a:noFill/>
            <a:ln w="38100">
              <a:solidFill>
                <a:srgbClr val="0074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72" name="Line 44"/>
            <p:cNvSpPr>
              <a:spLocks noChangeShapeType="1"/>
            </p:cNvSpPr>
            <p:nvPr/>
          </p:nvSpPr>
          <p:spPr bwMode="auto">
            <a:xfrm>
              <a:off x="2897" y="2627"/>
              <a:ext cx="476" cy="0"/>
            </a:xfrm>
            <a:prstGeom prst="line">
              <a:avLst/>
            </a:prstGeom>
            <a:noFill/>
            <a:ln w="38100">
              <a:solidFill>
                <a:srgbClr val="0074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73" name="Line 45"/>
            <p:cNvSpPr>
              <a:spLocks noChangeShapeType="1"/>
            </p:cNvSpPr>
            <p:nvPr/>
          </p:nvSpPr>
          <p:spPr bwMode="auto">
            <a:xfrm>
              <a:off x="2897" y="2181"/>
              <a:ext cx="47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74" name="Line 46"/>
            <p:cNvSpPr>
              <a:spLocks noChangeShapeType="1"/>
            </p:cNvSpPr>
            <p:nvPr/>
          </p:nvSpPr>
          <p:spPr bwMode="auto">
            <a:xfrm>
              <a:off x="2897" y="2101"/>
              <a:ext cx="47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75" name="Rectangle 47"/>
            <p:cNvSpPr>
              <a:spLocks noChangeArrowheads="1"/>
            </p:cNvSpPr>
            <p:nvPr/>
          </p:nvSpPr>
          <p:spPr bwMode="auto">
            <a:xfrm>
              <a:off x="2897" y="1979"/>
              <a:ext cx="476" cy="81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76" name="Rectangle 48"/>
            <p:cNvSpPr>
              <a:spLocks noChangeArrowheads="1"/>
            </p:cNvSpPr>
            <p:nvPr/>
          </p:nvSpPr>
          <p:spPr bwMode="auto">
            <a:xfrm>
              <a:off x="3373" y="2576"/>
              <a:ext cx="207" cy="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sz="900" b="1" dirty="0">
                  <a:solidFill>
                    <a:srgbClr val="007400"/>
                  </a:solidFill>
                </a:rPr>
                <a:t>n=1</a:t>
              </a:r>
              <a:endParaRPr lang="fr-FR" sz="900" b="1" dirty="0">
                <a:solidFill>
                  <a:srgbClr val="007400"/>
                </a:solidFill>
              </a:endParaRPr>
            </a:p>
          </p:txBody>
        </p:sp>
        <p:sp>
          <p:nvSpPr>
            <p:cNvPr id="77" name="Rectangle 49"/>
            <p:cNvSpPr>
              <a:spLocks noChangeArrowheads="1"/>
            </p:cNvSpPr>
            <p:nvPr/>
          </p:nvSpPr>
          <p:spPr bwMode="auto">
            <a:xfrm>
              <a:off x="3389" y="2269"/>
              <a:ext cx="146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sz="900" b="1" dirty="0">
                  <a:solidFill>
                    <a:srgbClr val="007400"/>
                  </a:solidFill>
                </a:rPr>
                <a:t>n=2</a:t>
              </a:r>
              <a:endParaRPr lang="fr-FR" sz="900" b="1" dirty="0">
                <a:solidFill>
                  <a:srgbClr val="007400"/>
                </a:solidFill>
              </a:endParaRPr>
            </a:p>
          </p:txBody>
        </p:sp>
        <p:sp>
          <p:nvSpPr>
            <p:cNvPr id="78" name="Rectangle 53"/>
            <p:cNvSpPr>
              <a:spLocks noChangeArrowheads="1"/>
            </p:cNvSpPr>
            <p:nvPr/>
          </p:nvSpPr>
          <p:spPr bwMode="auto">
            <a:xfrm>
              <a:off x="2237" y="1939"/>
              <a:ext cx="550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sz="900" b="1" i="1" dirty="0">
                  <a:solidFill>
                    <a:schemeClr val="tx1"/>
                  </a:solidFill>
                </a:rPr>
                <a:t>E=0</a:t>
              </a:r>
              <a:endParaRPr lang="fr-FR" sz="900" b="1" i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79" name="Oval 57"/>
            <p:cNvSpPr>
              <a:spLocks noChangeArrowheads="1"/>
            </p:cNvSpPr>
            <p:nvPr/>
          </p:nvSpPr>
          <p:spPr bwMode="auto">
            <a:xfrm>
              <a:off x="3080" y="2305"/>
              <a:ext cx="89" cy="8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80" name="Line 63"/>
            <p:cNvSpPr>
              <a:spLocks noChangeShapeType="1"/>
            </p:cNvSpPr>
            <p:nvPr/>
          </p:nvSpPr>
          <p:spPr bwMode="auto">
            <a:xfrm>
              <a:off x="1860" y="2248"/>
              <a:ext cx="419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 sz="1350" dirty="0"/>
            </a:p>
          </p:txBody>
        </p:sp>
      </p:grpSp>
      <p:grpSp>
        <p:nvGrpSpPr>
          <p:cNvPr id="55" name="Group 79"/>
          <p:cNvGrpSpPr>
            <a:grpSpLocks/>
          </p:cNvGrpSpPr>
          <p:nvPr/>
        </p:nvGrpSpPr>
        <p:grpSpPr bwMode="auto">
          <a:xfrm>
            <a:off x="5338807" y="3557710"/>
            <a:ext cx="1979426" cy="1024850"/>
            <a:chOff x="3696" y="1716"/>
            <a:chExt cx="1636" cy="1012"/>
          </a:xfrm>
        </p:grpSpPr>
        <p:sp>
          <p:nvSpPr>
            <p:cNvPr id="56" name="Line 24"/>
            <p:cNvSpPr>
              <a:spLocks noChangeShapeType="1"/>
            </p:cNvSpPr>
            <p:nvPr/>
          </p:nvSpPr>
          <p:spPr bwMode="auto">
            <a:xfrm>
              <a:off x="4466" y="1716"/>
              <a:ext cx="0" cy="10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57" name="Line 26"/>
            <p:cNvSpPr>
              <a:spLocks noChangeShapeType="1"/>
            </p:cNvSpPr>
            <p:nvPr/>
          </p:nvSpPr>
          <p:spPr bwMode="auto">
            <a:xfrm>
              <a:off x="4686" y="2323"/>
              <a:ext cx="476" cy="0"/>
            </a:xfrm>
            <a:prstGeom prst="line">
              <a:avLst/>
            </a:prstGeom>
            <a:noFill/>
            <a:ln w="38100">
              <a:solidFill>
                <a:srgbClr val="0074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58" name="Line 27"/>
            <p:cNvSpPr>
              <a:spLocks noChangeShapeType="1"/>
            </p:cNvSpPr>
            <p:nvPr/>
          </p:nvSpPr>
          <p:spPr bwMode="auto">
            <a:xfrm>
              <a:off x="4686" y="2607"/>
              <a:ext cx="476" cy="0"/>
            </a:xfrm>
            <a:prstGeom prst="line">
              <a:avLst/>
            </a:prstGeom>
            <a:noFill/>
            <a:ln w="38100">
              <a:solidFill>
                <a:srgbClr val="0074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59" name="Line 28"/>
            <p:cNvSpPr>
              <a:spLocks noChangeShapeType="1"/>
            </p:cNvSpPr>
            <p:nvPr/>
          </p:nvSpPr>
          <p:spPr bwMode="auto">
            <a:xfrm>
              <a:off x="4686" y="2161"/>
              <a:ext cx="47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60" name="Line 29"/>
            <p:cNvSpPr>
              <a:spLocks noChangeShapeType="1"/>
            </p:cNvSpPr>
            <p:nvPr/>
          </p:nvSpPr>
          <p:spPr bwMode="auto">
            <a:xfrm>
              <a:off x="4686" y="2081"/>
              <a:ext cx="47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61" name="Rectangle 30"/>
            <p:cNvSpPr>
              <a:spLocks noChangeArrowheads="1"/>
            </p:cNvSpPr>
            <p:nvPr/>
          </p:nvSpPr>
          <p:spPr bwMode="auto">
            <a:xfrm>
              <a:off x="4686" y="1959"/>
              <a:ext cx="476" cy="81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>
              <a:off x="5186" y="2537"/>
              <a:ext cx="146" cy="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sz="900" b="1" dirty="0">
                  <a:solidFill>
                    <a:srgbClr val="007400"/>
                  </a:solidFill>
                </a:rPr>
                <a:t>n=1</a:t>
              </a:r>
              <a:endParaRPr lang="fr-FR" sz="900" b="1" dirty="0">
                <a:solidFill>
                  <a:srgbClr val="007400"/>
                </a:solidFill>
              </a:endParaRPr>
            </a:p>
          </p:txBody>
        </p:sp>
        <p:sp>
          <p:nvSpPr>
            <p:cNvPr id="63" name="Rectangle 32"/>
            <p:cNvSpPr>
              <a:spLocks noChangeArrowheads="1"/>
            </p:cNvSpPr>
            <p:nvPr/>
          </p:nvSpPr>
          <p:spPr bwMode="auto">
            <a:xfrm>
              <a:off x="5186" y="2257"/>
              <a:ext cx="146" cy="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sz="900" b="1" dirty="0">
                  <a:solidFill>
                    <a:srgbClr val="007400"/>
                  </a:solidFill>
                </a:rPr>
                <a:t>n=2</a:t>
              </a:r>
              <a:endParaRPr lang="fr-FR" sz="900" b="1" dirty="0">
                <a:solidFill>
                  <a:srgbClr val="007400"/>
                </a:solidFill>
              </a:endParaRP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4063" y="2121"/>
              <a:ext cx="146" cy="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fr-FR" sz="1350" b="1" baseline="-25000" dirty="0">
                <a:solidFill>
                  <a:srgbClr val="996600"/>
                </a:solidFill>
              </a:endParaRP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4026" y="1919"/>
              <a:ext cx="550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sz="900" b="1" i="1" dirty="0">
                  <a:solidFill>
                    <a:schemeClr val="tx1"/>
                  </a:solidFill>
                </a:rPr>
                <a:t>E=0</a:t>
              </a:r>
              <a:endParaRPr lang="fr-FR" sz="900" b="1" i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66" name="Oval 58"/>
            <p:cNvSpPr>
              <a:spLocks noChangeArrowheads="1"/>
            </p:cNvSpPr>
            <p:nvPr/>
          </p:nvSpPr>
          <p:spPr bwMode="auto">
            <a:xfrm>
              <a:off x="4865" y="2579"/>
              <a:ext cx="89" cy="8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67" name="Line 64"/>
            <p:cNvSpPr>
              <a:spLocks noChangeShapeType="1"/>
            </p:cNvSpPr>
            <p:nvPr/>
          </p:nvSpPr>
          <p:spPr bwMode="auto">
            <a:xfrm>
              <a:off x="3696" y="2230"/>
              <a:ext cx="419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 sz="135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06914" y="1997453"/>
            <a:ext cx="5628757" cy="1021973"/>
            <a:chOff x="955083" y="3569203"/>
            <a:chExt cx="7505009" cy="1362630"/>
          </a:xfrm>
        </p:grpSpPr>
        <p:pic>
          <p:nvPicPr>
            <p:cNvPr id="93" name="Picture 92" descr="Screen Shot 2018-04-23 at 14.18.5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083" y="4148667"/>
              <a:ext cx="1330918" cy="766233"/>
            </a:xfrm>
            <a:prstGeom prst="rect">
              <a:avLst/>
            </a:prstGeom>
          </p:spPr>
        </p:pic>
        <p:pic>
          <p:nvPicPr>
            <p:cNvPr id="105" name="Picture 61" descr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0" t="47708" r="56682" b="35312"/>
            <a:stretch>
              <a:fillRect/>
            </a:stretch>
          </p:blipFill>
          <p:spPr bwMode="auto">
            <a:xfrm flipH="1">
              <a:off x="2252134" y="4188241"/>
              <a:ext cx="1168400" cy="392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66" descr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1" t="47708" r="56682" b="35312"/>
            <a:stretch>
              <a:fillRect/>
            </a:stretch>
          </p:blipFill>
          <p:spPr bwMode="auto">
            <a:xfrm>
              <a:off x="8000467" y="4188351"/>
              <a:ext cx="452437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0" descr="Screen Shot 2018-04-23 at 14.18.5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4205187"/>
              <a:ext cx="1151467" cy="709713"/>
            </a:xfrm>
            <a:prstGeom prst="rect">
              <a:avLst/>
            </a:prstGeom>
          </p:spPr>
        </p:pic>
        <p:pic>
          <p:nvPicPr>
            <p:cNvPr id="68" name="Picture 67" descr="Screen Shot 2018-04-23 at 14.18.5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81" y="4199466"/>
              <a:ext cx="1821985" cy="732367"/>
            </a:xfrm>
            <a:prstGeom prst="rect">
              <a:avLst/>
            </a:prstGeom>
          </p:spPr>
        </p:pic>
        <p:sp>
          <p:nvSpPr>
            <p:cNvPr id="91" name="Line 63"/>
            <p:cNvSpPr>
              <a:spLocks noChangeShapeType="1"/>
            </p:cNvSpPr>
            <p:nvPr/>
          </p:nvSpPr>
          <p:spPr bwMode="auto">
            <a:xfrm>
              <a:off x="2260162" y="4861087"/>
              <a:ext cx="594995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95" name="Line 63"/>
            <p:cNvSpPr>
              <a:spLocks noChangeShapeType="1"/>
            </p:cNvSpPr>
            <p:nvPr/>
          </p:nvSpPr>
          <p:spPr bwMode="auto">
            <a:xfrm>
              <a:off x="5562162" y="4878021"/>
              <a:ext cx="594995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96" name="Line 63"/>
            <p:cNvSpPr>
              <a:spLocks noChangeShapeType="1"/>
            </p:cNvSpPr>
            <p:nvPr/>
          </p:nvSpPr>
          <p:spPr bwMode="auto">
            <a:xfrm>
              <a:off x="7865097" y="4861087"/>
              <a:ext cx="594995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 sz="1350" dirty="0"/>
            </a:p>
          </p:txBody>
        </p:sp>
        <p:sp>
          <p:nvSpPr>
            <p:cNvPr id="97" name="Text Box 29"/>
            <p:cNvSpPr txBox="1">
              <a:spLocks noChangeArrowheads="1"/>
            </p:cNvSpPr>
            <p:nvPr/>
          </p:nvSpPr>
          <p:spPr bwMode="auto">
            <a:xfrm>
              <a:off x="2429402" y="3569203"/>
              <a:ext cx="1405467" cy="771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sz="2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sz="2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sz="2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12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 sz="2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50" dirty="0">
                  <a:solidFill>
                    <a:schemeClr val="tx1"/>
                  </a:solidFill>
                </a:rPr>
                <a:t>Laser photon   </a:t>
              </a:r>
            </a:p>
          </p:txBody>
        </p:sp>
      </p:grpSp>
      <p:sp>
        <p:nvSpPr>
          <p:cNvPr id="98" name="Text Box 29"/>
          <p:cNvSpPr txBox="1">
            <a:spLocks noChangeArrowheads="1"/>
          </p:cNvSpPr>
          <p:nvPr/>
        </p:nvSpPr>
        <p:spPr bwMode="auto">
          <a:xfrm>
            <a:off x="6771325" y="2128935"/>
            <a:ext cx="1054100" cy="3229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50" dirty="0">
                <a:solidFill>
                  <a:srgbClr val="FF0000"/>
                </a:solidFill>
                <a:latin typeface="+mj-lt"/>
                <a:cs typeface="Symbol" charset="2"/>
              </a:rPr>
              <a:t> </a:t>
            </a:r>
            <a:r>
              <a:rPr lang="en-US" sz="1350" dirty="0">
                <a:solidFill>
                  <a:schemeClr val="tx1"/>
                </a:solidFill>
                <a:latin typeface="Symbol" charset="2"/>
                <a:cs typeface="Symbol" charset="2"/>
              </a:rPr>
              <a:t>g-</a:t>
            </a:r>
            <a:r>
              <a:rPr lang="en-US" sz="1350" dirty="0">
                <a:solidFill>
                  <a:schemeClr val="tx1"/>
                </a:solidFill>
                <a:latin typeface="+mn-lt"/>
                <a:cs typeface="Symbol" charset="2"/>
              </a:rPr>
              <a:t>ray</a:t>
            </a:r>
            <a:r>
              <a:rPr lang="en-US" sz="135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EBC4E3-0B65-5744-DDE8-36083EA7E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481" y="4994515"/>
            <a:ext cx="6244057" cy="148261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marL="334963" indent="-334963">
              <a:lnSpc>
                <a:spcPct val="90000"/>
              </a:lnSpc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b="1" dirty="0">
                <a:solidFill>
                  <a:srgbClr val="CC0000"/>
                </a:solidFill>
                <a:latin typeface="Symbol" charset="0"/>
                <a:sym typeface="Symbol" charset="0"/>
              </a:rPr>
              <a:t></a:t>
            </a:r>
            <a:r>
              <a:rPr lang="en-GB" sz="2400" b="1" baseline="30000" dirty="0">
                <a:solidFill>
                  <a:srgbClr val="CC0000"/>
                </a:solidFill>
                <a:sym typeface="Symbol" charset="0"/>
              </a:rPr>
              <a:t>max</a:t>
            </a:r>
            <a:r>
              <a:rPr lang="en-GB" sz="2400" b="1" baseline="-25000" dirty="0">
                <a:solidFill>
                  <a:srgbClr val="CC0000"/>
                </a:solidFill>
                <a:sym typeface="Symbol" charset="0"/>
              </a:rPr>
              <a:t>           </a:t>
            </a:r>
            <a:r>
              <a:rPr lang="en-GB" sz="2400" b="1" dirty="0">
                <a:solidFill>
                  <a:srgbClr val="CC0000"/>
                </a:solidFill>
                <a:latin typeface="Symbol" charset="0"/>
                <a:sym typeface="Symbol" charset="0"/>
              </a:rPr>
              <a:t>(</a:t>
            </a:r>
            <a:r>
              <a:rPr lang="en-GB" sz="2400" b="1" baseline="-25000" dirty="0">
                <a:solidFill>
                  <a:srgbClr val="CC0000"/>
                </a:solidFill>
                <a:sym typeface="Symbol" charset="0"/>
              </a:rPr>
              <a:t>L</a:t>
            </a:r>
            <a:r>
              <a:rPr lang="en-GB" sz="2400" b="1" baseline="30000" dirty="0">
                <a:solidFill>
                  <a:srgbClr val="CC0000"/>
                </a:solidFill>
              </a:rPr>
              <a:t>2</a:t>
            </a:r>
            <a:r>
              <a:rPr lang="en-GB" sz="2400" b="1" dirty="0">
                <a:solidFill>
                  <a:srgbClr val="CC0000"/>
                </a:solidFill>
              </a:rPr>
              <a:t>)</a:t>
            </a:r>
            <a:r>
              <a:rPr lang="en-GB" sz="2400" b="1" baseline="30000" dirty="0">
                <a:solidFill>
                  <a:srgbClr val="CC0000"/>
                </a:solidFill>
              </a:rPr>
              <a:t>  </a:t>
            </a:r>
            <a:r>
              <a:rPr lang="en-GB" sz="2400" b="1" dirty="0">
                <a:solidFill>
                  <a:srgbClr val="CC0000"/>
                </a:solidFill>
                <a:latin typeface="Symbol" charset="0"/>
                <a:sym typeface="Symbol" charset="0"/>
              </a:rPr>
              <a:t></a:t>
            </a:r>
            <a:r>
              <a:rPr lang="en-GB" sz="2400" b="1" baseline="-25000" dirty="0">
                <a:solidFill>
                  <a:srgbClr val="CC0000"/>
                </a:solidFill>
                <a:sym typeface="Symbol" charset="0"/>
              </a:rPr>
              <a:t>Laser</a:t>
            </a:r>
          </a:p>
          <a:p>
            <a:pPr marL="334963" indent="-334963">
              <a:lnSpc>
                <a:spcPct val="90000"/>
              </a:lnSpc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endParaRPr lang="en-GB" sz="1000" baseline="-25000" dirty="0">
              <a:solidFill>
                <a:srgbClr val="CC0000"/>
              </a:solidFill>
              <a:sym typeface="Symbol" charset="0"/>
            </a:endParaRPr>
          </a:p>
          <a:p>
            <a:pPr marL="334963" indent="-334963">
              <a:lnSpc>
                <a:spcPct val="90000"/>
              </a:lnSpc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1800" b="1" dirty="0">
                <a:solidFill>
                  <a:schemeClr val="accent6"/>
                </a:solidFill>
                <a:latin typeface="Symbol" charset="0"/>
                <a:sym typeface="Symbol" charset="0"/>
              </a:rPr>
              <a:t></a:t>
            </a:r>
            <a:r>
              <a:rPr lang="en-GB" sz="1800" b="1" baseline="-25000" dirty="0">
                <a:solidFill>
                  <a:schemeClr val="accent6"/>
                </a:solidFill>
                <a:sym typeface="Symbol" charset="0"/>
              </a:rPr>
              <a:t>L</a:t>
            </a:r>
            <a:r>
              <a:rPr lang="en-GB" sz="1800" b="1" dirty="0">
                <a:solidFill>
                  <a:schemeClr val="accent6"/>
                </a:solidFill>
                <a:latin typeface="Symbol" charset="0"/>
                <a:sym typeface="Symbol" charset="0"/>
              </a:rPr>
              <a:t> </a:t>
            </a:r>
            <a:r>
              <a:rPr lang="en-GB" sz="1800" b="1" dirty="0">
                <a:solidFill>
                  <a:schemeClr val="accent6"/>
                </a:solidFill>
              </a:rPr>
              <a:t>E/M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– relativistic Lorentz factor of a PSI beam</a:t>
            </a:r>
          </a:p>
          <a:p>
            <a:pPr marL="334963" indent="-334963">
              <a:lnSpc>
                <a:spcPct val="90000"/>
              </a:lnSpc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1800" b="1" dirty="0">
                <a:solidFill>
                  <a:schemeClr val="accent6"/>
                </a:solidFill>
                <a:latin typeface="Symbol" charset="0"/>
                <a:sym typeface="Symbol" charset="0"/>
              </a:rPr>
              <a:t>  </a:t>
            </a:r>
            <a:r>
              <a:rPr lang="en-GB" sz="1800" dirty="0">
                <a:solidFill>
                  <a:schemeClr val="tx1"/>
                </a:solidFill>
                <a:latin typeface="+mn-lt"/>
                <a:sym typeface="Symbol" charset="0"/>
              </a:rPr>
              <a:t>(</a:t>
            </a:r>
            <a:r>
              <a:rPr lang="en-GB" sz="1800" dirty="0">
                <a:solidFill>
                  <a:schemeClr val="accent6"/>
                </a:solidFill>
                <a:latin typeface="+mn-lt"/>
                <a:sym typeface="Symbol" charset="0"/>
              </a:rPr>
              <a:t>~</a:t>
            </a:r>
            <a:r>
              <a:rPr lang="en-GB" sz="1800" b="1" dirty="0">
                <a:solidFill>
                  <a:schemeClr val="accent6"/>
                </a:solidFill>
                <a:latin typeface="Symbol" charset="0"/>
                <a:sym typeface="Symbol" charset="0"/>
              </a:rPr>
              <a:t>100 </a:t>
            </a:r>
            <a:r>
              <a:rPr lang="en-GB" sz="1800" dirty="0">
                <a:solidFill>
                  <a:schemeClr val="tx1"/>
                </a:solidFill>
                <a:latin typeface="+mn-lt"/>
                <a:sym typeface="Symbol" charset="0"/>
              </a:rPr>
              <a:t>at SPS, </a:t>
            </a:r>
            <a:r>
              <a:rPr lang="en-GB" sz="1800" dirty="0">
                <a:solidFill>
                  <a:schemeClr val="accent6"/>
                </a:solidFill>
                <a:latin typeface="+mn-lt"/>
                <a:sym typeface="Symbol" charset="0"/>
              </a:rPr>
              <a:t>~3000 </a:t>
            </a:r>
            <a:r>
              <a:rPr lang="en-GB" sz="1800" dirty="0">
                <a:solidFill>
                  <a:schemeClr val="tx1"/>
                </a:solidFill>
                <a:latin typeface="+mn-lt"/>
                <a:sym typeface="Symbol" charset="0"/>
              </a:rPr>
              <a:t>at LHC)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6CC2A4E-7049-6271-5C23-3F243BC343D6}"/>
              </a:ext>
            </a:extLst>
          </p:cNvPr>
          <p:cNvSpPr txBox="1">
            <a:spLocks/>
          </p:cNvSpPr>
          <p:nvPr/>
        </p:nvSpPr>
        <p:spPr bwMode="auto">
          <a:xfrm>
            <a:off x="639441" y="440461"/>
            <a:ext cx="7647710" cy="12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dirty="0">
                <a:solidFill>
                  <a:schemeClr val="tx1"/>
                </a:solidFill>
              </a:rPr>
              <a:t>High energy atomic beams play a role of </a:t>
            </a:r>
            <a:r>
              <a:rPr lang="en-GB" altLang="pl-PL" b="1" dirty="0">
                <a:solidFill>
                  <a:srgbClr val="FF0000"/>
                </a:solidFill>
              </a:rPr>
              <a:t>passive light-frequency converters</a:t>
            </a:r>
            <a:r>
              <a:rPr lang="en-GB" altLang="pl-PL" dirty="0">
                <a:solidFill>
                  <a:schemeClr val="tx1"/>
                </a:solidFill>
              </a:rPr>
              <a:t>:</a:t>
            </a:r>
            <a:endParaRPr lang="en-GB" altLang="pl-PL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511ECE8-82B5-29D7-2A1A-C205CA3CAD3B}"/>
              </a:ext>
            </a:extLst>
          </p:cNvPr>
          <p:cNvCxnSpPr>
            <a:cxnSpLocks/>
          </p:cNvCxnSpPr>
          <p:nvPr/>
        </p:nvCxnSpPr>
        <p:spPr bwMode="auto">
          <a:xfrm>
            <a:off x="3639369" y="5243562"/>
            <a:ext cx="348582" cy="0"/>
          </a:xfrm>
          <a:prstGeom prst="straightConnector1">
            <a:avLst/>
          </a:prstGeom>
          <a:ln w="25400">
            <a:tailEnd type="triangle"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CB831D-E562-63B8-88E1-2F1E040410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51A11DE-3460-3E42-99DD-2572D91328D5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39178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u numéro de diapositive 1">
            <a:extLst>
              <a:ext uri="{FF2B5EF4-FFF2-40B4-BE49-F238E27FC236}">
                <a16:creationId xmlns:a16="http://schemas.microsoft.com/office/drawing/2014/main" id="{A459698B-A2D5-FDAA-7C34-D21695FC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2331" y="6205809"/>
            <a:ext cx="2125663" cy="47148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 eaLnBrk="0" hangingPunct="0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algn="ctr" defTabSz="3429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 sz="1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DED4B85-698C-4541-B93C-A4A304128425}" type="slidenum">
              <a:rPr lang="en-GB" altLang="en-FR" sz="1400">
                <a:solidFill>
                  <a:srgbClr val="000000"/>
                </a:solidFill>
              </a:rPr>
              <a:pPr eaLnBrk="1" hangingPunct="1"/>
              <a:t>8</a:t>
            </a:fld>
            <a:endParaRPr lang="en-GB" altLang="en-FR" sz="1400" dirty="0">
              <a:solidFill>
                <a:srgbClr val="000000"/>
              </a:solidFill>
            </a:endParaRPr>
          </a:p>
        </p:txBody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7A738F3D-096E-0C89-08DF-D56CF0D25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52" y="4347024"/>
            <a:ext cx="8286679" cy="3999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1800" i="1" u="sng" dirty="0">
                <a:solidFill>
                  <a:srgbClr val="386F06"/>
                </a:solidFill>
                <a:cs typeface="msgothic" charset="0"/>
              </a:rPr>
              <a:t>Numerical example:</a:t>
            </a:r>
            <a:r>
              <a:rPr lang="en-US" sz="1800" dirty="0">
                <a:solidFill>
                  <a:srgbClr val="386F06"/>
                </a:solidFill>
                <a:cs typeface="msgothic" charset="0"/>
              </a:rPr>
              <a:t>  </a:t>
            </a:r>
            <a:r>
              <a:rPr lang="en-US" sz="1800" dirty="0" err="1">
                <a:solidFill>
                  <a:schemeClr val="tx1"/>
                </a:solidFill>
                <a:latin typeface="Symbol" charset="0"/>
                <a:cs typeface="msgothic" charset="0"/>
              </a:rPr>
              <a:t>l</a:t>
            </a:r>
            <a:r>
              <a:rPr lang="en-US" sz="1800" baseline="-25000" dirty="0" err="1">
                <a:solidFill>
                  <a:schemeClr val="tx1"/>
                </a:solidFill>
                <a:cs typeface="msgothic" charset="0"/>
              </a:rPr>
              <a:t>laser</a:t>
            </a:r>
            <a:r>
              <a:rPr lang="en-US" sz="1800" dirty="0">
                <a:solidFill>
                  <a:schemeClr val="tx1"/>
                </a:solidFill>
                <a:latin typeface="Symbol" charset="0"/>
                <a:cs typeface="msgothic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cs typeface="msgothic" charset="0"/>
              </a:rPr>
              <a:t>= </a:t>
            </a:r>
            <a:r>
              <a:rPr lang="en-GB" sz="1800" dirty="0">
                <a:solidFill>
                  <a:schemeClr val="tx1"/>
                </a:solidFill>
                <a:cs typeface="msgothic" charset="0"/>
              </a:rPr>
              <a:t>1034 nm, </a:t>
            </a:r>
            <a:r>
              <a:rPr lang="en-GB" sz="1800" dirty="0">
                <a:solidFill>
                  <a:schemeClr val="tx1"/>
                </a:solidFill>
                <a:latin typeface="Symbol" charset="0"/>
                <a:cs typeface="msgothic" charset="0"/>
                <a:sym typeface="Symbol" charset="0"/>
              </a:rPr>
              <a:t></a:t>
            </a:r>
            <a:r>
              <a:rPr lang="en-GB" sz="1800" baseline="-25000" dirty="0">
                <a:solidFill>
                  <a:schemeClr val="tx1"/>
                </a:solidFill>
                <a:latin typeface="+mj-lt"/>
                <a:cs typeface="msgothic" charset="0"/>
                <a:sym typeface="Symbol" charset="0"/>
              </a:rPr>
              <a:t>L</a:t>
            </a:r>
            <a:r>
              <a:rPr lang="en-GB" sz="1800" baseline="30000" dirty="0">
                <a:solidFill>
                  <a:schemeClr val="tx1"/>
                </a:solidFill>
                <a:cs typeface="msgothic" charset="0"/>
                <a:sym typeface="Symbol" charset="0"/>
              </a:rPr>
              <a:t>PSI</a:t>
            </a:r>
            <a:r>
              <a:rPr lang="en-GB" sz="1800" dirty="0">
                <a:solidFill>
                  <a:schemeClr val="tx1"/>
                </a:solidFill>
                <a:cs typeface="msgothic" charset="0"/>
                <a:sym typeface="Symbol" charset="0"/>
              </a:rPr>
              <a:t> = 1000</a:t>
            </a:r>
            <a:endParaRPr lang="en-GB" sz="1800" dirty="0">
              <a:solidFill>
                <a:schemeClr val="tx1"/>
              </a:solidFill>
              <a:cs typeface="msgothic" charset="0"/>
            </a:endParaRPr>
          </a:p>
        </p:txBody>
      </p:sp>
      <p:sp>
        <p:nvSpPr>
          <p:cNvPr id="37891" name="Text Box 2">
            <a:extLst>
              <a:ext uri="{FF2B5EF4-FFF2-40B4-BE49-F238E27FC236}">
                <a16:creationId xmlns:a16="http://schemas.microsoft.com/office/drawing/2014/main" id="{B7AB6590-E88E-FFE7-05DD-3BC1B219B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" y="463875"/>
            <a:ext cx="8595359" cy="849271"/>
          </a:xfrm>
          <a:prstGeom prst="rect">
            <a:avLst/>
          </a:prstGeom>
          <a:solidFill>
            <a:srgbClr val="AAE2C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FR" sz="2100" dirty="0">
                <a:solidFill>
                  <a:schemeClr val="tx1"/>
                </a:solidFill>
              </a:rPr>
              <a:t>Performance of electron-beam and PSI-beam driven photon sources: </a:t>
            </a:r>
            <a:r>
              <a:rPr lang="en-US" altLang="en-FR" sz="2100" b="1" dirty="0">
                <a:solidFill>
                  <a:srgbClr val="FF0000"/>
                </a:solidFill>
              </a:rPr>
              <a:t>cross sections and beam rigidity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39E516-A905-6FBF-4D83-41D31EBE3F5C}"/>
              </a:ext>
            </a:extLst>
          </p:cNvPr>
          <p:cNvSpPr txBox="1"/>
          <p:nvPr/>
        </p:nvSpPr>
        <p:spPr>
          <a:xfrm>
            <a:off x="773660" y="3509286"/>
            <a:ext cx="2959894" cy="7407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en-GB" sz="1800" u="sng" dirty="0">
                <a:solidFill>
                  <a:srgbClr val="0000FF"/>
                </a:solidFill>
                <a:latin typeface="+mj-lt"/>
                <a:cs typeface="Symbol" charset="2"/>
              </a:rPr>
              <a:t>Electrons: </a:t>
            </a:r>
          </a:p>
          <a:p>
            <a:pPr>
              <a:buFont typeface="Arial" charset="0"/>
              <a:buNone/>
              <a:defRPr/>
            </a:pPr>
            <a:r>
              <a:rPr lang="en-GB" sz="1800" b="1" dirty="0">
                <a:solidFill>
                  <a:srgbClr val="CC0000"/>
                </a:solidFill>
                <a:latin typeface="Symbol" charset="2"/>
                <a:cs typeface="Symbol" charset="2"/>
              </a:rPr>
              <a:t>s</a:t>
            </a:r>
            <a:r>
              <a:rPr lang="en-GB" sz="1800" b="1" baseline="-25000" dirty="0">
                <a:solidFill>
                  <a:srgbClr val="CC0000"/>
                </a:solidFill>
                <a:latin typeface="+mj-lt"/>
                <a:cs typeface="Symbol" charset="2"/>
              </a:rPr>
              <a:t>e</a:t>
            </a:r>
            <a:r>
              <a:rPr lang="en-GB" sz="1800" b="1" dirty="0">
                <a:solidFill>
                  <a:srgbClr val="CC0000"/>
                </a:solidFill>
                <a:latin typeface="Symbol" charset="2"/>
                <a:cs typeface="Symbol" charset="2"/>
              </a:rPr>
              <a:t> = 6.65 </a:t>
            </a:r>
            <a:r>
              <a:rPr lang="en-GB" sz="1200" b="1" dirty="0">
                <a:solidFill>
                  <a:srgbClr val="CC0000"/>
                </a:solidFill>
                <a:cs typeface="Symbol" charset="2"/>
              </a:rPr>
              <a:t>✕</a:t>
            </a:r>
            <a:r>
              <a:rPr lang="en-GB" sz="1800" b="1" dirty="0">
                <a:solidFill>
                  <a:srgbClr val="CC0000"/>
                </a:solidFill>
                <a:latin typeface="Symbol" charset="2"/>
                <a:cs typeface="Symbol" charset="2"/>
              </a:rPr>
              <a:t> 10</a:t>
            </a:r>
            <a:r>
              <a:rPr lang="en-GB" sz="1800" b="1" baseline="30000" dirty="0">
                <a:solidFill>
                  <a:srgbClr val="CC0000"/>
                </a:solidFill>
                <a:latin typeface="Symbol" charset="2"/>
                <a:cs typeface="Symbol" charset="2"/>
              </a:rPr>
              <a:t>-25 </a:t>
            </a:r>
            <a:r>
              <a:rPr lang="en-GB" sz="1800" b="1" dirty="0">
                <a:solidFill>
                  <a:srgbClr val="CC0000"/>
                </a:solidFill>
                <a:cs typeface="Symbol" charset="2"/>
              </a:rPr>
              <a:t>cm</a:t>
            </a:r>
            <a:r>
              <a:rPr lang="en-GB" sz="1800" b="1" baseline="30000" dirty="0">
                <a:solidFill>
                  <a:srgbClr val="CC0000"/>
                </a:solidFill>
                <a:latin typeface="Symbol" charset="2"/>
                <a:cs typeface="Symbol" charset="2"/>
              </a:rPr>
              <a:t>2</a:t>
            </a:r>
          </a:p>
        </p:txBody>
      </p:sp>
      <p:sp>
        <p:nvSpPr>
          <p:cNvPr id="37893" name="ZoneTexte 3">
            <a:extLst>
              <a:ext uri="{FF2B5EF4-FFF2-40B4-BE49-F238E27FC236}">
                <a16:creationId xmlns:a16="http://schemas.microsoft.com/office/drawing/2014/main" id="{AAFA9ED6-6511-2CC3-6957-3ED0B65EB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702" y="3471411"/>
            <a:ext cx="3190875" cy="740716"/>
          </a:xfrm>
          <a:prstGeom prst="rect">
            <a:avLst/>
          </a:prstGeom>
          <a:solidFill>
            <a:srgbClr val="EEF9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FR" sz="1800" u="sng" dirty="0">
                <a:solidFill>
                  <a:srgbClr val="0000FF"/>
                </a:solidFill>
              </a:rPr>
              <a:t>PSIs: </a:t>
            </a:r>
            <a:endParaRPr lang="en-GB" altLang="en-FR" sz="1800" dirty="0">
              <a:solidFill>
                <a:srgbClr val="0000FF"/>
              </a:solidFill>
            </a:endParaRPr>
          </a:p>
          <a:p>
            <a:pPr eaLnBrk="1" hangingPunct="1"/>
            <a:r>
              <a:rPr lang="en-GB" altLang="en-FR" sz="1800" b="1" dirty="0">
                <a:solidFill>
                  <a:srgbClr val="CC0000"/>
                </a:solidFill>
                <a:latin typeface="Symbol" pitchFamily="2" charset="2"/>
              </a:rPr>
              <a:t>s</a:t>
            </a:r>
            <a:r>
              <a:rPr lang="en-GB" altLang="en-FR" sz="1800" b="1" baseline="-25000" dirty="0">
                <a:solidFill>
                  <a:srgbClr val="CC0000"/>
                </a:solidFill>
              </a:rPr>
              <a:t>peak</a:t>
            </a:r>
            <a:r>
              <a:rPr lang="en-GB" altLang="en-FR" sz="1800" b="1" dirty="0">
                <a:solidFill>
                  <a:srgbClr val="CC0000"/>
                </a:solidFill>
                <a:latin typeface="Symbol" pitchFamily="2" charset="2"/>
              </a:rPr>
              <a:t> = 1.7 </a:t>
            </a:r>
            <a:r>
              <a:rPr lang="en-GB" sz="1200" b="1" dirty="0">
                <a:solidFill>
                  <a:srgbClr val="CC0000"/>
                </a:solidFill>
                <a:cs typeface="Symbol" charset="2"/>
              </a:rPr>
              <a:t>✕</a:t>
            </a:r>
            <a:r>
              <a:rPr lang="en-GB" altLang="en-FR" sz="1800" b="1" dirty="0">
                <a:solidFill>
                  <a:srgbClr val="CC0000"/>
                </a:solidFill>
                <a:latin typeface="Symbol" pitchFamily="2" charset="2"/>
              </a:rPr>
              <a:t> 10</a:t>
            </a:r>
            <a:r>
              <a:rPr lang="en-GB" altLang="en-FR" sz="1800" b="1" baseline="30000" dirty="0">
                <a:solidFill>
                  <a:srgbClr val="CC0000"/>
                </a:solidFill>
                <a:latin typeface="Symbol" pitchFamily="2" charset="2"/>
              </a:rPr>
              <a:t>-15 </a:t>
            </a:r>
            <a:r>
              <a:rPr lang="en-GB" altLang="en-FR" sz="1800" b="1" dirty="0">
                <a:solidFill>
                  <a:srgbClr val="CC0000"/>
                </a:solidFill>
              </a:rPr>
              <a:t>cm</a:t>
            </a:r>
            <a:r>
              <a:rPr lang="en-GB" altLang="en-FR" sz="1800" b="1" baseline="30000" dirty="0">
                <a:solidFill>
                  <a:srgbClr val="CC0000"/>
                </a:solidFill>
                <a:latin typeface="Symbol" pitchFamily="2" charset="2"/>
              </a:rPr>
              <a:t>2</a:t>
            </a:r>
          </a:p>
        </p:txBody>
      </p:sp>
      <p:sp>
        <p:nvSpPr>
          <p:cNvPr id="25606" name="ZoneTexte 8">
            <a:extLst>
              <a:ext uri="{FF2B5EF4-FFF2-40B4-BE49-F238E27FC236}">
                <a16:creationId xmlns:a16="http://schemas.microsoft.com/office/drawing/2014/main" id="{21499C68-AA12-1D95-0234-C95B0307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59" y="1624155"/>
            <a:ext cx="2959895" cy="225548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GB" u="sng" dirty="0">
                <a:solidFill>
                  <a:srgbClr val="0000FF"/>
                </a:solidFill>
                <a:cs typeface="msgothic" charset="0"/>
              </a:rPr>
              <a:t>Electrons:</a:t>
            </a:r>
            <a:r>
              <a:rPr lang="en-GB" sz="1800" u="sng" dirty="0">
                <a:solidFill>
                  <a:srgbClr val="0000FF"/>
                </a:solidFill>
                <a:cs typeface="msgothic" charset="0"/>
              </a:rPr>
              <a:t> </a:t>
            </a:r>
          </a:p>
          <a:p>
            <a:pPr>
              <a:buFont typeface="Arial" charset="0"/>
              <a:buNone/>
              <a:defRPr/>
            </a:pPr>
            <a:endParaRPr lang="en-GB" sz="1200" b="1" dirty="0">
              <a:solidFill>
                <a:srgbClr val="CC0000"/>
              </a:solidFill>
              <a:latin typeface="Symbol" charset="0"/>
              <a:cs typeface="msgothic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1800" b="1" dirty="0" err="1">
                <a:solidFill>
                  <a:srgbClr val="CC0000"/>
                </a:solidFill>
                <a:latin typeface="Symbol" charset="0"/>
                <a:cs typeface="msgothic" charset="0"/>
              </a:rPr>
              <a:t>s</a:t>
            </a:r>
            <a:r>
              <a:rPr lang="en-GB" sz="1800" b="1" baseline="-25000" dirty="0" err="1">
                <a:solidFill>
                  <a:srgbClr val="CC0000"/>
                </a:solidFill>
                <a:latin typeface="+mn-lt"/>
                <a:cs typeface="msgothic" charset="0"/>
              </a:rPr>
              <a:t>max</a:t>
            </a:r>
            <a:r>
              <a:rPr lang="en-GB" sz="1800" b="1" dirty="0">
                <a:solidFill>
                  <a:srgbClr val="CC0000"/>
                </a:solidFill>
                <a:latin typeface="Symbol" charset="0"/>
                <a:cs typeface="msgothic" charset="0"/>
              </a:rPr>
              <a:t> = (8p/3) </a:t>
            </a:r>
            <a:r>
              <a:rPr lang="en-GB" sz="1800" b="1" dirty="0">
                <a:solidFill>
                  <a:srgbClr val="CC0000"/>
                </a:solidFill>
                <a:cs typeface="msgothic" charset="0"/>
              </a:rPr>
              <a:t>r</a:t>
            </a:r>
            <a:r>
              <a:rPr lang="en-GB" sz="1800" b="1" baseline="-25000" dirty="0">
                <a:solidFill>
                  <a:srgbClr val="CC0000"/>
                </a:solidFill>
                <a:cs typeface="msgothic" charset="0"/>
              </a:rPr>
              <a:t>e</a:t>
            </a:r>
            <a:r>
              <a:rPr lang="en-GB" sz="1800" b="1" baseline="30000" dirty="0">
                <a:solidFill>
                  <a:srgbClr val="CC0000"/>
                </a:solidFill>
                <a:cs typeface="msgothic" charset="0"/>
              </a:rPr>
              <a:t>2</a:t>
            </a:r>
          </a:p>
          <a:p>
            <a:pPr>
              <a:buFont typeface="Arial" charset="0"/>
              <a:buNone/>
              <a:defRPr/>
            </a:pPr>
            <a:endParaRPr lang="en-GB" sz="1800" baseline="30000" dirty="0">
              <a:solidFill>
                <a:srgbClr val="CC0000"/>
              </a:solidFill>
              <a:cs typeface="msgothic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1800" b="1" dirty="0">
                <a:solidFill>
                  <a:srgbClr val="CC0000"/>
                </a:solidFill>
                <a:cs typeface="msgothic" charset="0"/>
              </a:rPr>
              <a:t>r</a:t>
            </a:r>
            <a:r>
              <a:rPr lang="en-GB" sz="1800" b="1" baseline="-25000" dirty="0">
                <a:solidFill>
                  <a:srgbClr val="CC0000"/>
                </a:solidFill>
                <a:cs typeface="msgothic" charset="0"/>
              </a:rPr>
              <a:t>e</a:t>
            </a:r>
            <a:r>
              <a:rPr lang="en-GB" sz="1800" baseline="-25000" dirty="0">
                <a:solidFill>
                  <a:srgbClr val="008000"/>
                </a:solidFill>
                <a:cs typeface="msgothic" charset="0"/>
              </a:rPr>
              <a:t> </a:t>
            </a:r>
            <a:r>
              <a:rPr lang="en-GB" sz="1800" dirty="0">
                <a:solidFill>
                  <a:srgbClr val="008000"/>
                </a:solidFill>
                <a:cs typeface="msgothic" charset="0"/>
              </a:rPr>
              <a:t>–</a:t>
            </a:r>
            <a:r>
              <a:rPr lang="en-GB" sz="1800" baseline="-25000" dirty="0">
                <a:solidFill>
                  <a:srgbClr val="008000"/>
                </a:solidFill>
                <a:cs typeface="msgothic" charset="0"/>
              </a:rPr>
              <a:t> </a:t>
            </a:r>
            <a:r>
              <a:rPr lang="en-GB" sz="1800">
                <a:solidFill>
                  <a:srgbClr val="008000"/>
                </a:solidFill>
                <a:cs typeface="msgothic" charset="0"/>
              </a:rPr>
              <a:t>classical electron radius</a:t>
            </a:r>
            <a:endParaRPr lang="en-GB" sz="1800" dirty="0">
              <a:solidFill>
                <a:srgbClr val="008000"/>
              </a:solidFill>
              <a:cs typeface="msgothic" charset="0"/>
            </a:endParaRPr>
          </a:p>
          <a:p>
            <a:pPr>
              <a:buFont typeface="Arial" charset="0"/>
              <a:buNone/>
              <a:defRPr/>
            </a:pPr>
            <a:endParaRPr lang="en-GB" sz="1800" dirty="0">
              <a:solidFill>
                <a:srgbClr val="008000"/>
              </a:solidFill>
              <a:cs typeface="msgothic" charset="0"/>
            </a:endParaRPr>
          </a:p>
        </p:txBody>
      </p:sp>
      <p:sp>
        <p:nvSpPr>
          <p:cNvPr id="23559" name="ZoneTexte 9">
            <a:extLst>
              <a:ext uri="{FF2B5EF4-FFF2-40B4-BE49-F238E27FC236}">
                <a16:creationId xmlns:a16="http://schemas.microsoft.com/office/drawing/2014/main" id="{9832B445-EEAF-57AE-AF57-1FE59B3C7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702" y="1643039"/>
            <a:ext cx="3208734" cy="2179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GB" sz="1800" u="sng" dirty="0">
                <a:solidFill>
                  <a:srgbClr val="0000FF"/>
                </a:solidFill>
                <a:cs typeface="msgothic" charset="0"/>
              </a:rPr>
              <a:t>Partially Stripped Ions (PSIs): </a:t>
            </a:r>
            <a:endParaRPr lang="en-GB" sz="1800" dirty="0">
              <a:solidFill>
                <a:srgbClr val="0000FF"/>
              </a:solidFill>
              <a:cs typeface="msgothic" charset="0"/>
            </a:endParaRPr>
          </a:p>
          <a:p>
            <a:pPr>
              <a:buFont typeface="Arial" charset="0"/>
              <a:buNone/>
              <a:defRPr/>
            </a:pPr>
            <a:endParaRPr lang="en-GB" sz="1200" b="1" dirty="0">
              <a:solidFill>
                <a:srgbClr val="CC0000"/>
              </a:solidFill>
              <a:latin typeface="Symbol" charset="0"/>
              <a:cs typeface="msgothic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1800" b="1" dirty="0">
                <a:solidFill>
                  <a:srgbClr val="CC0000"/>
                </a:solidFill>
                <a:latin typeface="Symbol" charset="0"/>
                <a:cs typeface="msgothic" charset="0"/>
              </a:rPr>
              <a:t>s</a:t>
            </a:r>
            <a:r>
              <a:rPr lang="en-GB" sz="1800" baseline="-25000" dirty="0">
                <a:solidFill>
                  <a:srgbClr val="CC0000"/>
                </a:solidFill>
                <a:cs typeface="msgothic" charset="0"/>
              </a:rPr>
              <a:t>peak</a:t>
            </a:r>
            <a:r>
              <a:rPr lang="en-GB" sz="1800" b="1" dirty="0">
                <a:solidFill>
                  <a:srgbClr val="CC0000"/>
                </a:solidFill>
                <a:latin typeface="Symbol" charset="0"/>
                <a:cs typeface="msgothic" charset="0"/>
              </a:rPr>
              <a:t> = l</a:t>
            </a:r>
            <a:r>
              <a:rPr lang="en-GB" sz="1800" baseline="-25000" dirty="0">
                <a:solidFill>
                  <a:srgbClr val="CC0000"/>
                </a:solidFill>
                <a:cs typeface="msgothic" charset="0"/>
              </a:rPr>
              <a:t>res</a:t>
            </a:r>
            <a:r>
              <a:rPr lang="en-GB" sz="1800" b="1" baseline="30000" dirty="0">
                <a:solidFill>
                  <a:srgbClr val="CC0000"/>
                </a:solidFill>
                <a:cs typeface="msgothic" charset="0"/>
              </a:rPr>
              <a:t>2 </a:t>
            </a:r>
            <a:r>
              <a:rPr lang="en-GB" sz="1800" b="1" dirty="0">
                <a:solidFill>
                  <a:srgbClr val="CC0000"/>
                </a:solidFill>
                <a:latin typeface="Symbol" charset="0"/>
                <a:cs typeface="msgothic" charset="0"/>
              </a:rPr>
              <a:t>/2p</a:t>
            </a:r>
          </a:p>
          <a:p>
            <a:pPr>
              <a:buFont typeface="Symbol" charset="0"/>
              <a:buChar char="s"/>
              <a:defRPr/>
            </a:pPr>
            <a:endParaRPr lang="en-GB" sz="1500" baseline="30000" dirty="0">
              <a:solidFill>
                <a:srgbClr val="CC0000"/>
              </a:solidFill>
              <a:cs typeface="msgothic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1800" b="1" dirty="0" err="1">
                <a:solidFill>
                  <a:srgbClr val="CC0000"/>
                </a:solidFill>
                <a:latin typeface="Symbol" charset="0"/>
                <a:cs typeface="msgothic" charset="0"/>
              </a:rPr>
              <a:t>l</a:t>
            </a:r>
            <a:r>
              <a:rPr lang="en-GB" sz="1800" b="1" baseline="-25000" dirty="0" err="1">
                <a:solidFill>
                  <a:srgbClr val="CC0000"/>
                </a:solidFill>
                <a:cs typeface="msgothic" charset="0"/>
              </a:rPr>
              <a:t>res</a:t>
            </a:r>
            <a:r>
              <a:rPr lang="en-GB" sz="1800" baseline="-25000" dirty="0">
                <a:solidFill>
                  <a:srgbClr val="008000"/>
                </a:solidFill>
                <a:cs typeface="msgothic" charset="0"/>
              </a:rPr>
              <a:t> </a:t>
            </a:r>
            <a:r>
              <a:rPr lang="en-GB" sz="1800" dirty="0">
                <a:solidFill>
                  <a:srgbClr val="008000"/>
                </a:solidFill>
                <a:cs typeface="msgothic" charset="0"/>
              </a:rPr>
              <a:t>–</a:t>
            </a:r>
            <a:r>
              <a:rPr lang="en-GB" sz="1800" baseline="-25000" dirty="0">
                <a:solidFill>
                  <a:srgbClr val="008000"/>
                </a:solidFill>
                <a:cs typeface="msgothic" charset="0"/>
              </a:rPr>
              <a:t> </a:t>
            </a:r>
            <a:r>
              <a:rPr lang="en-GB" sz="1800" dirty="0">
                <a:solidFill>
                  <a:srgbClr val="008000"/>
                </a:solidFill>
                <a:cs typeface="msgothic" charset="0"/>
              </a:rPr>
              <a:t>photon wavelength in   the ion rest frame </a:t>
            </a:r>
          </a:p>
          <a:p>
            <a:pPr>
              <a:buFont typeface="Arial" charset="0"/>
              <a:buNone/>
              <a:defRPr/>
            </a:pPr>
            <a:endParaRPr lang="en-GB" sz="1800" dirty="0">
              <a:solidFill>
                <a:srgbClr val="008000"/>
              </a:solidFill>
              <a:cs typeface="msgothic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9CBE6912-7AC0-4077-8879-57ECA7FA2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40" y="4987383"/>
            <a:ext cx="7828517" cy="11477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1500" b="1" i="1" u="sng" dirty="0">
                <a:solidFill>
                  <a:srgbClr val="FF0000"/>
                </a:solidFill>
                <a:cs typeface="msgothic" charset="0"/>
              </a:rPr>
              <a:t>PSI beams: </a:t>
            </a:r>
          </a:p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1500" b="1" dirty="0">
                <a:solidFill>
                  <a:schemeClr val="tx1"/>
                </a:solidFill>
                <a:cs typeface="msgothic" charset="0"/>
              </a:rPr>
              <a:t>Highly efficient</a:t>
            </a:r>
            <a:r>
              <a:rPr lang="en-US" sz="1500" dirty="0">
                <a:solidFill>
                  <a:schemeClr val="tx1"/>
                </a:solidFill>
                <a:cs typeface="msgothic" charset="0"/>
              </a:rPr>
              <a:t> (~100%) conversion of the RF power into the power of the photon beam!</a:t>
            </a:r>
          </a:p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1400" dirty="0">
                <a:solidFill>
                  <a:srgbClr val="0070C0"/>
                </a:solidFill>
                <a:cs typeface="msgothic" charset="0"/>
              </a:rPr>
              <a:t>(PSI looses only a tiny fraction, &lt; 10</a:t>
            </a:r>
            <a:r>
              <a:rPr lang="en-US" sz="1400" baseline="30000" dirty="0">
                <a:solidFill>
                  <a:srgbClr val="0070C0"/>
                </a:solidFill>
                <a:cs typeface="msgothic" charset="0"/>
              </a:rPr>
              <a:t>-6</a:t>
            </a:r>
            <a:r>
              <a:rPr lang="en-US" sz="1400" dirty="0">
                <a:solidFill>
                  <a:srgbClr val="0070C0"/>
                </a:solidFill>
                <a:cs typeface="msgothic" charset="0"/>
              </a:rPr>
              <a:t>, of its energy in the process of photon emission)</a:t>
            </a:r>
            <a:endParaRPr lang="en-GB" sz="1400" dirty="0">
              <a:solidFill>
                <a:srgbClr val="0070C0"/>
              </a:solidFill>
              <a:cs typeface="msgothic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u numéro de diapositive 3">
            <a:extLst>
              <a:ext uri="{FF2B5EF4-FFF2-40B4-BE49-F238E27FC236}">
                <a16:creationId xmlns:a16="http://schemas.microsoft.com/office/drawing/2014/main" id="{A5624B45-A386-FC47-973B-31C71A521B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20680B7C-7671-3245-8977-54746D0AB4FA}" type="slidenum">
              <a:rPr lang="en-GB" altLang="pl-PL" sz="1400"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lang="en-GB" altLang="pl-PL" sz="1400" dirty="0">
              <a:cs typeface="Arial" panose="020B0604020202020204" pitchFamily="34" charset="0"/>
            </a:endParaRPr>
          </a:p>
        </p:txBody>
      </p:sp>
      <p:sp>
        <p:nvSpPr>
          <p:cNvPr id="32770" name="Rectangle 4">
            <a:extLst>
              <a:ext uri="{FF2B5EF4-FFF2-40B4-BE49-F238E27FC236}">
                <a16:creationId xmlns:a16="http://schemas.microsoft.com/office/drawing/2014/main" id="{CACEBED6-5B77-064D-BC0B-4602B9375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40" y="615382"/>
            <a:ext cx="8158163" cy="786073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lnSpc>
                <a:spcPct val="12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msgothic" charset="0"/>
              </a:defRPr>
            </a:lvl1pPr>
            <a:lvl2pPr marL="742950" indent="-285750">
              <a:lnSpc>
                <a:spcPct val="12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43000" indent="-228600">
              <a:lnSpc>
                <a:spcPct val="12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6002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2057400" indent="-228600">
              <a:lnSpc>
                <a:spcPct val="12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pl-PL" dirty="0">
                <a:solidFill>
                  <a:schemeClr val="tx1"/>
                </a:solidFill>
              </a:rPr>
              <a:t>Extraordinary properties GF photon source</a:t>
            </a:r>
            <a:endParaRPr lang="en-GB" altLang="pl-PL" dirty="0">
              <a:solidFill>
                <a:srgbClr val="2D2DB9"/>
              </a:solidFill>
            </a:endParaRPr>
          </a:p>
        </p:txBody>
      </p:sp>
      <p:sp>
        <p:nvSpPr>
          <p:cNvPr id="49" name="TextBox 14">
            <a:extLst>
              <a:ext uri="{FF2B5EF4-FFF2-40B4-BE49-F238E27FC236}">
                <a16:creationId xmlns:a16="http://schemas.microsoft.com/office/drawing/2014/main" id="{9DA4FBD2-6617-2549-97B8-8079D4BC1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0" y="2477089"/>
            <a:ext cx="8188325" cy="634341"/>
          </a:xfrm>
          <a:prstGeom prst="rect">
            <a:avLst/>
          </a:prstGeom>
          <a:solidFill>
            <a:srgbClr val="D2D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1600" b="1" u="sng" dirty="0">
                <a:solidFill>
                  <a:srgbClr val="FF0000"/>
                </a:solidFill>
                <a:latin typeface="Arial"/>
                <a:cs typeface="Arial"/>
              </a:rPr>
              <a:t>2. Huge jump in intensity</a:t>
            </a:r>
            <a:r>
              <a:rPr lang="en-GB" sz="1600" u="sng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marL="571500" indent="-285750" algn="l" eaLnBrk="1" hangingPunct="1">
              <a:buFont typeface="Wingdings" pitchFamily="2" charset="2"/>
              <a:buChar char="Ø"/>
              <a:defRPr/>
            </a:pPr>
            <a:r>
              <a:rPr lang="en-GB" sz="1400" b="1" i="1" dirty="0">
                <a:solidFill>
                  <a:schemeClr val="tx1"/>
                </a:solidFill>
                <a:latin typeface="Arial"/>
                <a:cs typeface="Arial"/>
              </a:rPr>
              <a:t>More than 7 orders of magnitude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 w.r.t. existing </a:t>
            </a:r>
            <a:r>
              <a:rPr lang="en-GB" sz="1400" i="1" dirty="0">
                <a:solidFill>
                  <a:schemeClr val="accent6"/>
                </a:solidFill>
                <a:latin typeface="Arial"/>
                <a:cs typeface="Arial"/>
              </a:rPr>
              <a:t>(being constructed) </a:t>
            </a:r>
            <a:r>
              <a:rPr lang="en-GB" sz="1400" i="1" dirty="0">
                <a:solidFill>
                  <a:schemeClr val="tx1"/>
                </a:solidFill>
                <a:latin typeface="Symbol" pitchFamily="2" charset="2"/>
                <a:cs typeface="Arial"/>
              </a:rPr>
              <a:t>g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-sources: </a:t>
            </a:r>
            <a:r>
              <a:rPr lang="en-GB" sz="1400" i="1" dirty="0">
                <a:solidFill>
                  <a:schemeClr val="accent6"/>
                </a:solidFill>
                <a:latin typeface="Arial"/>
                <a:cs typeface="Arial"/>
              </a:rPr>
              <a:t>up to </a:t>
            </a:r>
            <a:r>
              <a:rPr lang="en-GB" sz="1400" b="1" i="1" dirty="0">
                <a:solidFill>
                  <a:schemeClr val="accent6"/>
                </a:solidFill>
                <a:latin typeface="Arial"/>
                <a:cs typeface="Arial"/>
              </a:rPr>
              <a:t>10</a:t>
            </a:r>
            <a:r>
              <a:rPr lang="en-GB" sz="1400" b="1" i="1" baseline="30000" dirty="0">
                <a:solidFill>
                  <a:schemeClr val="accent6"/>
                </a:solidFill>
                <a:latin typeface="Arial"/>
                <a:cs typeface="Arial"/>
              </a:rPr>
              <a:t>18</a:t>
            </a:r>
            <a:r>
              <a:rPr lang="en-GB" sz="1400" i="1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GB" sz="1400" b="1" i="1" dirty="0">
                <a:solidFill>
                  <a:schemeClr val="accent6"/>
                </a:solidFill>
                <a:latin typeface="Symbol" pitchFamily="2" charset="2"/>
                <a:cs typeface="Arial"/>
              </a:rPr>
              <a:t>g</a:t>
            </a:r>
            <a:r>
              <a:rPr lang="en-GB" sz="1400" b="1" i="1" dirty="0">
                <a:solidFill>
                  <a:schemeClr val="accent6"/>
                </a:solidFill>
                <a:latin typeface="Arial"/>
                <a:cs typeface="Arial"/>
              </a:rPr>
              <a:t>/s</a:t>
            </a: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6A3BBF31-CFFA-3E4D-9143-FC609AFCF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0" y="1691178"/>
            <a:ext cx="8188325" cy="634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1600" b="1" u="sng" dirty="0">
                <a:solidFill>
                  <a:srgbClr val="FF0000"/>
                </a:solidFill>
                <a:latin typeface="Arial"/>
                <a:cs typeface="Arial"/>
              </a:rPr>
              <a:t>1.</a:t>
            </a:r>
            <a:r>
              <a:rPr lang="en-GB" sz="1600" u="sng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600" b="1" u="sng" dirty="0">
                <a:solidFill>
                  <a:srgbClr val="FF0000"/>
                </a:solidFill>
                <a:latin typeface="Arial"/>
                <a:cs typeface="Arial"/>
              </a:rPr>
              <a:t>Point-like, small divergence: </a:t>
            </a:r>
            <a:r>
              <a:rPr lang="en-GB" sz="1600" u="sng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marL="571500" indent="-285750" algn="l" eaLnBrk="1" hangingPunct="1">
              <a:buFont typeface="Wingdings" pitchFamily="2" charset="2"/>
              <a:buChar char="Ø"/>
              <a:defRPr/>
            </a:pPr>
            <a:r>
              <a:rPr lang="en-GB" sz="1400" i="1" dirty="0">
                <a:solidFill>
                  <a:schemeClr val="tx1"/>
                </a:solidFill>
                <a:latin typeface="Symbol" pitchFamily="2" charset="2"/>
                <a:cs typeface="Arial"/>
              </a:rPr>
              <a:t>D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z ~ </a:t>
            </a:r>
            <a:r>
              <a:rPr lang="en-GB" sz="1400" i="1" dirty="0" err="1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lang="en-GB" sz="1400" i="1" baseline="-25000" dirty="0" err="1">
                <a:solidFill>
                  <a:schemeClr val="tx1"/>
                </a:solidFill>
                <a:latin typeface="Arial"/>
                <a:cs typeface="Arial"/>
              </a:rPr>
              <a:t>PSI</a:t>
            </a:r>
            <a:r>
              <a:rPr lang="en-GB" sz="1400" i="1" baseline="-25000" dirty="0">
                <a:solidFill>
                  <a:schemeClr val="tx1"/>
                </a:solidFill>
                <a:latin typeface="Arial"/>
                <a:cs typeface="Arial"/>
              </a:rPr>
              <a:t>-bunch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 &lt; 7 cm; </a:t>
            </a:r>
            <a:r>
              <a:rPr lang="en-GB" sz="1400" i="1" dirty="0">
                <a:solidFill>
                  <a:schemeClr val="tx1"/>
                </a:solidFill>
                <a:latin typeface="Symbol" pitchFamily="2" charset="2"/>
                <a:cs typeface="Arial"/>
              </a:rPr>
              <a:t>D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x, </a:t>
            </a:r>
            <a:r>
              <a:rPr lang="en-GB" sz="1400" i="1" dirty="0">
                <a:solidFill>
                  <a:schemeClr val="tx1"/>
                </a:solidFill>
                <a:latin typeface="Symbol" pitchFamily="2" charset="2"/>
                <a:cs typeface="Arial"/>
              </a:rPr>
              <a:t>D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y ~ </a:t>
            </a:r>
            <a:r>
              <a:rPr lang="en-GB" sz="1400" i="1" dirty="0" err="1">
                <a:solidFill>
                  <a:schemeClr val="tx1"/>
                </a:solidFill>
                <a:latin typeface="Symbol" pitchFamily="2" charset="2"/>
                <a:cs typeface="Arial"/>
              </a:rPr>
              <a:t>s</a:t>
            </a:r>
            <a:r>
              <a:rPr lang="en-GB" sz="1400" i="1" baseline="30000" dirty="0" err="1">
                <a:solidFill>
                  <a:schemeClr val="tx1"/>
                </a:solidFill>
                <a:latin typeface="+mj-lt"/>
                <a:cs typeface="Arial"/>
              </a:rPr>
              <a:t>PSI</a:t>
            </a:r>
            <a:r>
              <a:rPr lang="en-GB" sz="1400" i="1" baseline="-25000" dirty="0" err="1">
                <a:solidFill>
                  <a:schemeClr val="tx1"/>
                </a:solidFill>
                <a:latin typeface="Arial"/>
                <a:cs typeface="Arial"/>
              </a:rPr>
              <a:t>x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en-GB" sz="1400" i="1" dirty="0">
                <a:solidFill>
                  <a:schemeClr val="tx1"/>
                </a:solidFill>
                <a:latin typeface="Symbol" pitchFamily="2" charset="2"/>
                <a:cs typeface="Arial"/>
              </a:rPr>
              <a:t> s</a:t>
            </a:r>
            <a:r>
              <a:rPr lang="en-GB" sz="1400" i="1" baseline="30000" dirty="0">
                <a:solidFill>
                  <a:schemeClr val="tx1"/>
                </a:solidFill>
                <a:cs typeface="Arial"/>
              </a:rPr>
              <a:t> </a:t>
            </a:r>
            <a:r>
              <a:rPr lang="en-GB" sz="1400" i="1" baseline="30000" dirty="0" err="1">
                <a:solidFill>
                  <a:schemeClr val="tx1"/>
                </a:solidFill>
                <a:cs typeface="Arial"/>
              </a:rPr>
              <a:t>PSI</a:t>
            </a:r>
            <a:r>
              <a:rPr lang="en-GB" sz="1400" i="1" baseline="-25000" dirty="0" err="1">
                <a:solidFill>
                  <a:schemeClr val="tx1"/>
                </a:solidFill>
                <a:latin typeface="Arial"/>
                <a:cs typeface="Arial"/>
              </a:rPr>
              <a:t>y</a:t>
            </a:r>
            <a:r>
              <a:rPr lang="en-GB" sz="1400" i="1" baseline="-25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&lt; 50 </a:t>
            </a:r>
            <a:r>
              <a:rPr lang="en-GB" sz="1400" i="1" dirty="0">
                <a:solidFill>
                  <a:schemeClr val="tx1"/>
                </a:solidFill>
                <a:latin typeface="Symbol" pitchFamily="2" charset="2"/>
                <a:cs typeface="Arial"/>
              </a:rPr>
              <a:t>m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m; </a:t>
            </a:r>
            <a:r>
              <a:rPr lang="en-GB" sz="1400" i="1" dirty="0">
                <a:solidFill>
                  <a:schemeClr val="tx1"/>
                </a:solidFill>
                <a:latin typeface="Symbol" pitchFamily="2" charset="2"/>
                <a:cs typeface="Arial"/>
              </a:rPr>
              <a:t>D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en-GB" sz="1400" i="1" dirty="0">
                <a:solidFill>
                  <a:schemeClr val="tx1"/>
                </a:solidFill>
                <a:latin typeface="Symbol" pitchFamily="2" charset="2"/>
                <a:cs typeface="Arial"/>
              </a:rPr>
              <a:t>q</a:t>
            </a:r>
            <a:r>
              <a:rPr lang="en-GB" sz="1400" i="1" baseline="-25000" dirty="0">
                <a:solidFill>
                  <a:schemeClr val="tx1"/>
                </a:solidFill>
                <a:latin typeface="Arial"/>
                <a:cs typeface="Arial"/>
              </a:rPr>
              <a:t>x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),</a:t>
            </a:r>
            <a:r>
              <a:rPr lang="en-GB" sz="1400" i="1" dirty="0">
                <a:solidFill>
                  <a:schemeClr val="tx1"/>
                </a:solidFill>
                <a:latin typeface="Symbol" pitchFamily="2" charset="2"/>
                <a:cs typeface="Arial"/>
              </a:rPr>
              <a:t> D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en-GB" sz="1400" i="1" dirty="0" err="1">
                <a:solidFill>
                  <a:schemeClr val="tx1"/>
                </a:solidFill>
                <a:latin typeface="Symbol" pitchFamily="2" charset="2"/>
                <a:cs typeface="Arial"/>
              </a:rPr>
              <a:t>q</a:t>
            </a:r>
            <a:r>
              <a:rPr lang="en-GB" sz="1400" i="1" baseline="-25000" dirty="0" err="1">
                <a:solidFill>
                  <a:schemeClr val="tx1"/>
                </a:solidFill>
                <a:latin typeface="Arial"/>
                <a:cs typeface="Arial"/>
              </a:rPr>
              <a:t>y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) ~ 1/</a:t>
            </a:r>
            <a:r>
              <a:rPr lang="en-GB" sz="1400" i="1" dirty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GB" sz="1400" i="1" baseline="-25000" dirty="0">
                <a:solidFill>
                  <a:schemeClr val="tx1"/>
                </a:solidFill>
                <a:latin typeface="Arial"/>
                <a:cs typeface="Arial"/>
              </a:rPr>
              <a:t>L 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&lt; 1 mrad   </a:t>
            </a:r>
          </a:p>
        </p:txBody>
      </p:sp>
      <p:sp>
        <p:nvSpPr>
          <p:cNvPr id="52" name="TextBox 14">
            <a:extLst>
              <a:ext uri="{FF2B5EF4-FFF2-40B4-BE49-F238E27FC236}">
                <a16:creationId xmlns:a16="http://schemas.microsoft.com/office/drawing/2014/main" id="{8485F2F4-78AF-C548-9308-21B61A56B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0" y="3252945"/>
            <a:ext cx="8188325" cy="634789"/>
          </a:xfrm>
          <a:prstGeom prst="rect">
            <a:avLst/>
          </a:prstGeom>
          <a:solidFill>
            <a:srgbClr val="D2D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GB" altLang="pl-PL" sz="1600" b="1" u="sng" dirty="0">
                <a:solidFill>
                  <a:srgbClr val="FF0000"/>
                </a:solidFill>
                <a:cs typeface="Arial" panose="020B0604020202020204" pitchFamily="34" charset="0"/>
              </a:rPr>
              <a:t>3. Very wide range of tuneable energy photon beam:</a:t>
            </a:r>
          </a:p>
          <a:p>
            <a:pPr marL="571500" indent="-285750" algn="l" eaLnBrk="1" hangingPunct="1">
              <a:buFont typeface="Wingdings" pitchFamily="2" charset="2"/>
              <a:buChar char="Ø"/>
              <a:defRPr/>
            </a:pPr>
            <a:r>
              <a:rPr lang="en-GB" altLang="pl-PL" sz="1400" b="1" i="1" dirty="0">
                <a:solidFill>
                  <a:schemeClr val="tx1"/>
                </a:solidFill>
              </a:rPr>
              <a:t>10 keV – 400 MeV – </a:t>
            </a:r>
            <a:r>
              <a:rPr lang="en-GB" altLang="pl-PL" sz="1400" i="1" dirty="0">
                <a:solidFill>
                  <a:schemeClr val="tx1"/>
                </a:solidFill>
              </a:rPr>
              <a:t>extending by a factor of </a:t>
            </a:r>
            <a:r>
              <a:rPr lang="en-GB" altLang="pl-PL" sz="1400" b="1" i="1" dirty="0">
                <a:solidFill>
                  <a:schemeClr val="tx1"/>
                </a:solidFill>
              </a:rPr>
              <a:t>~1000</a:t>
            </a:r>
            <a:r>
              <a:rPr lang="en-GB" altLang="pl-PL" sz="1400" i="1" dirty="0">
                <a:solidFill>
                  <a:schemeClr val="tx1"/>
                </a:solidFill>
              </a:rPr>
              <a:t> the energy range of FEL photon sources</a:t>
            </a:r>
          </a:p>
        </p:txBody>
      </p:sp>
      <p:sp>
        <p:nvSpPr>
          <p:cNvPr id="53" name="TextBox 14">
            <a:extLst>
              <a:ext uri="{FF2B5EF4-FFF2-40B4-BE49-F238E27FC236}">
                <a16:creationId xmlns:a16="http://schemas.microsoft.com/office/drawing/2014/main" id="{BC984349-F0FF-7E40-92EA-53AEDB53E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4" y="4835944"/>
            <a:ext cx="8188325" cy="1164806"/>
          </a:xfrm>
          <a:prstGeom prst="rect">
            <a:avLst/>
          </a:prstGeom>
          <a:solidFill>
            <a:srgbClr val="D2D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sz="1600" b="1" u="sng" dirty="0">
                <a:solidFill>
                  <a:srgbClr val="FF0000"/>
                </a:solidFill>
                <a:latin typeface="Arial"/>
                <a:cs typeface="Arial"/>
              </a:rPr>
              <a:t>5. Unprecedented  plug power efficiency (energy footprint):</a:t>
            </a:r>
          </a:p>
          <a:p>
            <a:pPr marL="571500" indent="-285750" algn="l" eaLnBrk="1" hangingPunct="1">
              <a:buFont typeface="Wingdings" pitchFamily="2" charset="2"/>
              <a:buChar char="Ø"/>
              <a:defRPr/>
            </a:pPr>
            <a:r>
              <a:rPr lang="en-GB" sz="1400" b="1" i="1" dirty="0">
                <a:solidFill>
                  <a:schemeClr val="accent6"/>
                </a:solidFill>
                <a:latin typeface="Arial"/>
                <a:cs typeface="Arial"/>
              </a:rPr>
              <a:t>LHC RF power can be converted to the photon beam power. 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Wall-plug power efficiency of the </a:t>
            </a:r>
            <a:r>
              <a:rPr lang="en-GB" sz="1400" b="1" i="1" dirty="0">
                <a:solidFill>
                  <a:schemeClr val="tx1"/>
                </a:solidFill>
                <a:latin typeface="Arial"/>
                <a:cs typeface="Arial"/>
              </a:rPr>
              <a:t>GF photon source is 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by a factor of </a:t>
            </a:r>
            <a:r>
              <a:rPr lang="en-GB" sz="1400" b="1" i="1" dirty="0">
                <a:solidFill>
                  <a:schemeClr val="tx1"/>
                </a:solidFill>
                <a:latin typeface="Arial"/>
                <a:cs typeface="Arial"/>
              </a:rPr>
              <a:t>~300 better 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than that of </a:t>
            </a:r>
            <a:r>
              <a:rPr lang="en-GB" sz="1400" b="1" i="1" dirty="0">
                <a:solidFill>
                  <a:schemeClr val="tx1"/>
                </a:solidFill>
                <a:latin typeface="Arial"/>
                <a:cs typeface="Arial"/>
              </a:rPr>
              <a:t>DESY-XFEL</a:t>
            </a:r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! </a:t>
            </a:r>
          </a:p>
          <a:p>
            <a:pPr eaLnBrk="1" hangingPunct="1">
              <a:lnSpc>
                <a:spcPct val="123000"/>
              </a:lnSpc>
              <a:buClr>
                <a:srgbClr val="000000"/>
              </a:buClr>
              <a:buSzPct val="100000"/>
              <a:defRPr/>
            </a:pPr>
            <a:r>
              <a:rPr lang="en-GB" sz="1400" b="1" i="1" dirty="0">
                <a:solidFill>
                  <a:schemeClr val="tx1"/>
                </a:solidFill>
                <a:latin typeface="Arial"/>
                <a:cs typeface="Arial"/>
              </a:rPr>
              <a:t>                                          </a:t>
            </a:r>
            <a:r>
              <a:rPr lang="en-GB" sz="14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(assuming power consumption: 200 MW – CERN, 19 MW – DESY)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B71D4F27-E053-8B4F-A5FA-45710188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0" y="4049920"/>
            <a:ext cx="8188325" cy="634341"/>
          </a:xfrm>
          <a:prstGeom prst="rect">
            <a:avLst/>
          </a:prstGeom>
          <a:solidFill>
            <a:srgbClr val="D2D2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lnSpc>
                <a:spcPct val="12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GB" altLang="pl-PL" sz="1600" b="1" u="sng" dirty="0">
                <a:solidFill>
                  <a:srgbClr val="FF0000"/>
                </a:solidFill>
                <a:cs typeface="Arial" panose="020B0604020202020204" pitchFamily="34" charset="0"/>
              </a:rPr>
              <a:t>4. Tuneable polarisation:</a:t>
            </a:r>
          </a:p>
          <a:p>
            <a:pPr marL="571500" indent="-285750" algn="l" eaLnBrk="1" hangingPunct="1">
              <a:buFont typeface="Wingdings" pitchFamily="2" charset="2"/>
              <a:buChar char="Ø"/>
              <a:defRPr/>
            </a:pPr>
            <a:r>
              <a:rPr lang="en-GB" altLang="pl-PL" sz="1400" b="1" i="1" dirty="0">
                <a:solidFill>
                  <a:schemeClr val="tx1"/>
                </a:solidFill>
              </a:rPr>
              <a:t>Polarisation transmission </a:t>
            </a:r>
            <a:r>
              <a:rPr lang="en-GB" altLang="pl-PL" sz="1400" i="1" dirty="0">
                <a:solidFill>
                  <a:schemeClr val="tx1"/>
                </a:solidFill>
              </a:rPr>
              <a:t>from laser photons to </a:t>
            </a:r>
            <a:r>
              <a:rPr lang="en-GB" altLang="pl-PL" sz="1400" i="1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GB" altLang="pl-PL" sz="1400" i="1" dirty="0">
                <a:solidFill>
                  <a:schemeClr val="tx1"/>
                </a:solidFill>
              </a:rPr>
              <a:t>-beams of </a:t>
            </a:r>
            <a:r>
              <a:rPr lang="en-GB" altLang="pl-PL" sz="1400" b="1" i="1" dirty="0">
                <a:solidFill>
                  <a:schemeClr val="tx1"/>
                </a:solidFill>
              </a:rPr>
              <a:t>up to 99%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ＭＳ Ｐゴシック"/>
        <a:cs typeface="msgothic"/>
      </a:majorFont>
      <a:minorFont>
        <a:latin typeface="Arial"/>
        <a:ea typeface="ＭＳ Ｐゴシック"/>
        <a:cs typeface="msgothic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CC9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00CC9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33011</TotalTime>
  <Words>2889</Words>
  <Application>Microsoft Macintosh PowerPoint</Application>
  <PresentationFormat>Pokaz na ekranie (4:3)</PresentationFormat>
  <Paragraphs>388</Paragraphs>
  <Slides>38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8" baseType="lpstr">
      <vt:lpstr>American Typewriter</vt:lpstr>
      <vt:lpstr>Arial</vt:lpstr>
      <vt:lpstr>Arial Rounded MT Bold</vt:lpstr>
      <vt:lpstr>Bernard MT Condensed</vt:lpstr>
      <vt:lpstr>Comic Sans MS</vt:lpstr>
      <vt:lpstr>Helvetica Neue Light</vt:lpstr>
      <vt:lpstr>Symbol</vt:lpstr>
      <vt:lpstr>Times New Roman</vt:lpstr>
      <vt:lpstr>Wingdings</vt:lpstr>
      <vt:lpstr>Blank Presentation</vt:lpstr>
      <vt:lpstr>Prezentacja programu PowerPoint</vt:lpstr>
      <vt:lpstr>Gamma Factory studies</vt:lpstr>
      <vt:lpstr>Principles </vt:lpstr>
      <vt:lpstr>Gamma Factory beams   </vt:lpstr>
      <vt:lpstr>CERN accelerator infrastructure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Challenges </vt:lpstr>
      <vt:lpstr>Prezentacja programu PowerPoint</vt:lpstr>
      <vt:lpstr>Prezentacja programu PowerPoint</vt:lpstr>
      <vt:lpstr>Fabry-Pérot resonator</vt:lpstr>
      <vt:lpstr>Proof of Principle </vt:lpstr>
      <vt:lpstr>Prezentacja programu PowerPoint</vt:lpstr>
      <vt:lpstr>Purpose of GF SPS PoP experiment </vt:lpstr>
      <vt:lpstr>Prezentacja programu PowerPoint</vt:lpstr>
      <vt:lpstr>Prezentacja programu PowerPoint</vt:lpstr>
      <vt:lpstr>Prezentacja programu PowerPoint</vt:lpstr>
      <vt:lpstr>Possibilities</vt:lpstr>
      <vt:lpstr>Prezentacja programu PowerPoint</vt:lpstr>
      <vt:lpstr>“A dream” vision of the LHC operation in post-HL-LHC phase (in ~20 years?)      </vt:lpstr>
      <vt:lpstr>GF studies: recently  published papers  </vt:lpstr>
      <vt:lpstr>Conclusions </vt:lpstr>
      <vt:lpstr>A potential place of the Gamma Factory (GF) in the future CERN research programme </vt:lpstr>
      <vt:lpstr>Prezentacja programu PowerPoint</vt:lpstr>
      <vt:lpstr>BACKUP SLIDES</vt:lpstr>
      <vt:lpstr>Photon sources: X-rays </vt:lpstr>
      <vt:lpstr>Prezentacja programu PowerPoint</vt:lpstr>
      <vt:lpstr>Prezentacja programu PowerPoint</vt:lpstr>
      <vt:lpstr>High intensity (MW) photon beams 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from HARP-CDP or The irresistible Power of Truth</dc:title>
  <cp:lastModifiedBy>Wiesław Płaczek</cp:lastModifiedBy>
  <cp:revision>1336</cp:revision>
  <cp:lastPrinted>2019-01-16T15:11:02Z</cp:lastPrinted>
  <dcterms:modified xsi:type="dcterms:W3CDTF">2023-11-22T09:03:38Z</dcterms:modified>
</cp:coreProperties>
</file>