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12"/>
  </p:notesMasterIdLst>
  <p:handoutMasterIdLst>
    <p:handoutMasterId r:id="rId13"/>
  </p:handoutMasterIdLst>
  <p:sldIdLst>
    <p:sldId id="1831" r:id="rId2"/>
    <p:sldId id="775" r:id="rId3"/>
    <p:sldId id="824" r:id="rId4"/>
    <p:sldId id="825" r:id="rId5"/>
    <p:sldId id="313" r:id="rId6"/>
    <p:sldId id="1839" r:id="rId7"/>
    <p:sldId id="852" r:id="rId8"/>
    <p:sldId id="1804" r:id="rId9"/>
    <p:sldId id="850" r:id="rId10"/>
    <p:sldId id="341" r:id="rId11"/>
  </p:sldIdLst>
  <p:sldSz cx="9144000" cy="6858000" type="screen4x3"/>
  <p:notesSz cx="7315200" cy="9601200"/>
  <p:defaultTextStyle>
    <a:defPPr>
      <a:defRPr lang="pl-PL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/>
  <p:cmAuthor id="2" name="Agnieszka Panek" initials="A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CCFF"/>
    <a:srgbClr val="F8F8F8"/>
    <a:srgbClr val="FF00FF"/>
    <a:srgbClr val="FF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7" autoAdjust="0"/>
    <p:restoredTop sz="95973" autoAdjust="0"/>
  </p:normalViewPr>
  <p:slideViewPr>
    <p:cSldViewPr>
      <p:cViewPr varScale="1">
        <p:scale>
          <a:sx n="104" d="100"/>
          <a:sy n="104" d="100"/>
        </p:scale>
        <p:origin x="1572" y="108"/>
      </p:cViewPr>
      <p:guideLst>
        <p:guide orient="horz" pos="34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372"/>
    </p:cViewPr>
  </p:sorterViewPr>
  <p:notesViewPr>
    <p:cSldViewPr>
      <p:cViewPr varScale="1">
        <p:scale>
          <a:sx n="76" d="100"/>
          <a:sy n="76" d="100"/>
        </p:scale>
        <p:origin x="281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kretariat\Documents\2023\dane%20do%20prezentacji_kapsztatad_202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dane%20do%20prezentacji%20IFJ%20w%20pigu&#322;ce_projekty_2017-2022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dane%20do%20prezentacji%20IFJ%20w%20pigu&#322;ce_projekty_2017-2022(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>
                <a:solidFill>
                  <a:srgbClr val="002060"/>
                </a:solidFill>
              </a:rPr>
              <a:t>Publications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Arkusz1!$A$20:$A$25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Arkusz1!$B$20:$B$25</c:f>
              <c:numCache>
                <c:formatCode>General</c:formatCode>
                <c:ptCount val="6"/>
                <c:pt idx="0">
                  <c:v>601</c:v>
                </c:pt>
                <c:pt idx="1">
                  <c:v>628</c:v>
                </c:pt>
                <c:pt idx="2">
                  <c:v>672</c:v>
                </c:pt>
                <c:pt idx="3">
                  <c:v>694</c:v>
                </c:pt>
                <c:pt idx="4">
                  <c:v>635</c:v>
                </c:pt>
                <c:pt idx="5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D-47C2-9C95-EBF24200BB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22541552"/>
        <c:axId val="1522541968"/>
        <c:axId val="0"/>
      </c:bar3DChart>
      <c:catAx>
        <c:axId val="152254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2541968"/>
        <c:crosses val="autoZero"/>
        <c:auto val="1"/>
        <c:lblAlgn val="ctr"/>
        <c:lblOffset val="100"/>
        <c:noMultiLvlLbl val="0"/>
      </c:catAx>
      <c:valAx>
        <c:axId val="152254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254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 err="1">
                <a:solidFill>
                  <a:srgbClr val="002060"/>
                </a:solidFill>
              </a:rPr>
              <a:t>Scientific</a:t>
            </a:r>
            <a:r>
              <a:rPr lang="pl-PL" b="1" baseline="0" dirty="0">
                <a:solidFill>
                  <a:srgbClr val="002060"/>
                </a:solidFill>
              </a:rPr>
              <a:t> </a:t>
            </a:r>
            <a:r>
              <a:rPr lang="pl-PL" b="1" baseline="0" dirty="0" err="1">
                <a:solidFill>
                  <a:srgbClr val="002060"/>
                </a:solidFill>
              </a:rPr>
              <a:t>careers</a:t>
            </a:r>
            <a:endParaRPr lang="pl-PL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Arkusz1!$A$46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34-43C9-A779-F287178BA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Arkusz1!$B$45:$D$45</c:f>
              <c:strCache>
                <c:ptCount val="3"/>
                <c:pt idx="0">
                  <c:v>Ph.D.</c:v>
                </c:pt>
                <c:pt idx="1">
                  <c:v>Assoc. Prof.</c:v>
                </c:pt>
                <c:pt idx="2">
                  <c:v>Prof.</c:v>
                </c:pt>
              </c:strCache>
            </c:strRef>
          </c:cat>
          <c:val>
            <c:numRef>
              <c:f>Arkusz1!$B$46:$D$46</c:f>
              <c:numCache>
                <c:formatCode>General</c:formatCode>
                <c:ptCount val="3"/>
                <c:pt idx="0">
                  <c:v>9</c:v>
                </c:pt>
                <c:pt idx="1">
                  <c:v>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4-43C9-A779-F287178BA8E3}"/>
            </c:ext>
          </c:extLst>
        </c:ser>
        <c:ser>
          <c:idx val="1"/>
          <c:order val="1"/>
          <c:tx>
            <c:strRef>
              <c:f>Arkusz1!$A$47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Arkusz1!$B$45:$D$45</c:f>
              <c:strCache>
                <c:ptCount val="3"/>
                <c:pt idx="0">
                  <c:v>Ph.D.</c:v>
                </c:pt>
                <c:pt idx="1">
                  <c:v>Assoc. Prof.</c:v>
                </c:pt>
                <c:pt idx="2">
                  <c:v>Prof.</c:v>
                </c:pt>
              </c:strCache>
            </c:strRef>
          </c:cat>
          <c:val>
            <c:numRef>
              <c:f>Arkusz1!$B$47:$D$47</c:f>
              <c:numCache>
                <c:formatCode>General</c:formatCode>
                <c:ptCount val="3"/>
                <c:pt idx="0">
                  <c:v>19</c:v>
                </c:pt>
                <c:pt idx="1">
                  <c:v>10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34-43C9-A779-F287178BA8E3}"/>
            </c:ext>
          </c:extLst>
        </c:ser>
        <c:ser>
          <c:idx val="2"/>
          <c:order val="2"/>
          <c:tx>
            <c:strRef>
              <c:f>Arkusz1!$A$48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34-43C9-A779-F287178BA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3600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Arkusz1!$B$45:$D$45</c:f>
              <c:strCache>
                <c:ptCount val="3"/>
                <c:pt idx="0">
                  <c:v>Ph.D.</c:v>
                </c:pt>
                <c:pt idx="1">
                  <c:v>Assoc. Prof.</c:v>
                </c:pt>
                <c:pt idx="2">
                  <c:v>Prof.</c:v>
                </c:pt>
              </c:strCache>
            </c:strRef>
          </c:cat>
          <c:val>
            <c:numRef>
              <c:f>Arkusz1!$B$48:$D$48</c:f>
              <c:numCache>
                <c:formatCode>General</c:formatCode>
                <c:ptCount val="3"/>
                <c:pt idx="0">
                  <c:v>11</c:v>
                </c:pt>
                <c:pt idx="1">
                  <c:v>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34-43C9-A779-F287178BA8E3}"/>
            </c:ext>
          </c:extLst>
        </c:ser>
        <c:ser>
          <c:idx val="3"/>
          <c:order val="3"/>
          <c:tx>
            <c:strRef>
              <c:f>Arkusz1!$A$49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9.2353385945835061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34-43C9-A779-F287178BA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72000" tIns="10800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Arkusz1!$B$45:$D$45</c:f>
              <c:strCache>
                <c:ptCount val="3"/>
                <c:pt idx="0">
                  <c:v>Ph.D.</c:v>
                </c:pt>
                <c:pt idx="1">
                  <c:v>Assoc. Prof.</c:v>
                </c:pt>
                <c:pt idx="2">
                  <c:v>Prof.</c:v>
                </c:pt>
              </c:strCache>
            </c:strRef>
          </c:cat>
          <c:val>
            <c:numRef>
              <c:f>Arkusz1!$B$49:$D$49</c:f>
              <c:numCache>
                <c:formatCode>General</c:formatCode>
                <c:ptCount val="3"/>
                <c:pt idx="0">
                  <c:v>11</c:v>
                </c:pt>
                <c:pt idx="1">
                  <c:v>12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34-43C9-A779-F287178BA8E3}"/>
            </c:ext>
          </c:extLst>
        </c:ser>
        <c:ser>
          <c:idx val="4"/>
          <c:order val="4"/>
          <c:tx>
            <c:strRef>
              <c:f>Arkusz1!$A$50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593789020913227E-2"/>
                  <c:y val="-3.734915025084956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934-43C9-A779-F287178BA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4400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Arkusz1!$B$45:$D$45</c:f>
              <c:strCache>
                <c:ptCount val="3"/>
                <c:pt idx="0">
                  <c:v>Ph.D.</c:v>
                </c:pt>
                <c:pt idx="1">
                  <c:v>Assoc. Prof.</c:v>
                </c:pt>
                <c:pt idx="2">
                  <c:v>Prof.</c:v>
                </c:pt>
              </c:strCache>
            </c:strRef>
          </c:cat>
          <c:val>
            <c:numRef>
              <c:f>Arkusz1!$B$50:$D$50</c:f>
              <c:numCache>
                <c:formatCode>General</c:formatCode>
                <c:ptCount val="3"/>
                <c:pt idx="0">
                  <c:v>16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34-43C9-A779-F287178BA8E3}"/>
            </c:ext>
          </c:extLst>
        </c:ser>
        <c:ser>
          <c:idx val="5"/>
          <c:order val="5"/>
          <c:tx>
            <c:strRef>
              <c:f>Arkusz1!$A$51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72000" tIns="14400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Arkusz1!$B$45:$D$45</c:f>
              <c:strCache>
                <c:ptCount val="3"/>
                <c:pt idx="0">
                  <c:v>Ph.D.</c:v>
                </c:pt>
                <c:pt idx="1">
                  <c:v>Assoc. Prof.</c:v>
                </c:pt>
                <c:pt idx="2">
                  <c:v>Prof.</c:v>
                </c:pt>
              </c:strCache>
            </c:strRef>
          </c:cat>
          <c:val>
            <c:numRef>
              <c:f>Arkusz1!$B$51:$D$51</c:f>
              <c:numCache>
                <c:formatCode>General</c:formatCode>
                <c:ptCount val="3"/>
                <c:pt idx="0">
                  <c:v>21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34-43C9-A779-F287178BA8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9431648"/>
        <c:axId val="1869430400"/>
        <c:axId val="0"/>
      </c:bar3DChart>
      <c:catAx>
        <c:axId val="186943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69430400"/>
        <c:crosses val="autoZero"/>
        <c:auto val="1"/>
        <c:lblAlgn val="ctr"/>
        <c:lblOffset val="100"/>
        <c:noMultiLvlLbl val="0"/>
      </c:catAx>
      <c:valAx>
        <c:axId val="186943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6943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dirty="0" err="1">
                <a:solidFill>
                  <a:srgbClr val="002060"/>
                </a:solidFill>
              </a:rPr>
              <a:t>National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  <a:r>
              <a:rPr lang="pl-PL" sz="1600" b="1" dirty="0" err="1">
                <a:solidFill>
                  <a:srgbClr val="002060"/>
                </a:solidFill>
              </a:rPr>
              <a:t>grants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br>
              <a:rPr lang="pl-PL" sz="1600" b="1" dirty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002060"/>
                </a:solidFill>
              </a:rPr>
              <a:t>(NCN, </a:t>
            </a:r>
            <a:r>
              <a:rPr lang="en-US" sz="1400" b="1" dirty="0" err="1">
                <a:solidFill>
                  <a:srgbClr val="002060"/>
                </a:solidFill>
              </a:rPr>
              <a:t>NCBiR</a:t>
            </a:r>
            <a:r>
              <a:rPr lang="en-US" sz="1400" b="1" dirty="0">
                <a:solidFill>
                  <a:srgbClr val="002060"/>
                </a:solidFill>
              </a:rPr>
              <a:t>, FNP, </a:t>
            </a:r>
            <a:r>
              <a:rPr lang="en-US" sz="1400" b="1" dirty="0" err="1">
                <a:solidFill>
                  <a:srgbClr val="002060"/>
                </a:solidFill>
              </a:rPr>
              <a:t>MEiN</a:t>
            </a:r>
            <a:r>
              <a:rPr lang="en-US" sz="1400" b="1" dirty="0">
                <a:solidFill>
                  <a:srgbClr val="002060"/>
                </a:solidFill>
              </a:rPr>
              <a:t>, NAWA)</a:t>
            </a:r>
            <a:endParaRPr lang="en-US" sz="1600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'[dane do prezentacji IFJ w pigułce_projekty_2017-2022(2).xlsx]dane do prezentacji'!$C$12</c:f>
              <c:strCache>
                <c:ptCount val="1"/>
                <c:pt idx="0">
                  <c:v>Krajowe projekty naukowe (NCN, NCBiR, FNP, MEiN, NAWA)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'[dane do prezentacji IFJ w pigułce_projekty_2017-2022(2).xlsx]dane do prezentacji'!$B$13:$B$18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'[dane do prezentacji IFJ w pigułce_projekty_2017-2022(2).xlsx]dane do prezentacji'!$C$13:$C$18</c:f>
              <c:numCache>
                <c:formatCode>General</c:formatCode>
                <c:ptCount val="6"/>
                <c:pt idx="0">
                  <c:v>102</c:v>
                </c:pt>
                <c:pt idx="1">
                  <c:v>101</c:v>
                </c:pt>
                <c:pt idx="2">
                  <c:v>108</c:v>
                </c:pt>
                <c:pt idx="3">
                  <c:v>113</c:v>
                </c:pt>
                <c:pt idx="4">
                  <c:v>116</c:v>
                </c:pt>
                <c:pt idx="5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E-4156-B3CC-831A54540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90320"/>
        <c:axId val="273064440"/>
        <c:axId val="0"/>
      </c:bar3DChart>
      <c:catAx>
        <c:axId val="1499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3064440"/>
        <c:crosses val="autoZero"/>
        <c:auto val="1"/>
        <c:lblAlgn val="ctr"/>
        <c:lblOffset val="100"/>
        <c:noMultiLvlLbl val="0"/>
      </c:catAx>
      <c:valAx>
        <c:axId val="27306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99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dirty="0">
                <a:solidFill>
                  <a:srgbClr val="002060"/>
                </a:solidFill>
              </a:rPr>
              <a:t>International</a:t>
            </a:r>
            <a:r>
              <a:rPr lang="pl-PL" sz="1600" b="1" baseline="0" dirty="0">
                <a:solidFill>
                  <a:srgbClr val="002060"/>
                </a:solidFill>
              </a:rPr>
              <a:t> </a:t>
            </a:r>
            <a:r>
              <a:rPr lang="pl-PL" sz="1600" b="1" baseline="0" dirty="0" err="1">
                <a:solidFill>
                  <a:srgbClr val="002060"/>
                </a:solidFill>
              </a:rPr>
              <a:t>grants</a:t>
            </a:r>
            <a:br>
              <a:rPr lang="pl-PL" sz="1600" b="1" dirty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002060"/>
                </a:solidFill>
              </a:rPr>
              <a:t> (E</a:t>
            </a:r>
            <a:r>
              <a:rPr lang="pl-PL" sz="1400" b="1" dirty="0">
                <a:solidFill>
                  <a:srgbClr val="002060"/>
                </a:solidFill>
              </a:rPr>
              <a:t>U</a:t>
            </a:r>
            <a:r>
              <a:rPr lang="en-US" sz="1400" b="1" dirty="0">
                <a:solidFill>
                  <a:srgbClr val="002060"/>
                </a:solidFill>
              </a:rPr>
              <a:t>, F4E</a:t>
            </a:r>
            <a:r>
              <a:rPr lang="pl-PL" sz="1400" b="1" dirty="0">
                <a:solidFill>
                  <a:srgbClr val="002060"/>
                </a:solidFill>
              </a:rPr>
              <a:t>,</a:t>
            </a:r>
            <a:r>
              <a:rPr lang="en-US" sz="1400" b="1" dirty="0">
                <a:solidFill>
                  <a:srgbClr val="002060"/>
                </a:solidFill>
              </a:rPr>
              <a:t> VF, SNF)</a:t>
            </a:r>
            <a:endParaRPr lang="en-US" sz="1600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'[dane do prezentacji IFJ w pigułce_projekty_2017-2022(2).xlsx]dane do prezentacji'!$C$20</c:f>
              <c:strCache>
                <c:ptCount val="1"/>
                <c:pt idx="0">
                  <c:v>Międzynarodowe projekty naukowe (KE, F4E, VF, SNF)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'[dane do prezentacji IFJ w pigułce_projekty_2017-2022(2).xlsx]dane do prezentacji'!$B$21:$B$26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'[dane do prezentacji IFJ w pigułce_projekty_2017-2022(2).xlsx]dane do prezentacji'!$C$21:$C$26</c:f>
              <c:numCache>
                <c:formatCode>General</c:formatCode>
                <c:ptCount val="6"/>
                <c:pt idx="0">
                  <c:v>16</c:v>
                </c:pt>
                <c:pt idx="1">
                  <c:v>13</c:v>
                </c:pt>
                <c:pt idx="2">
                  <c:v>15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F-4EE0-8455-B80F378B6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2649720"/>
        <c:axId val="218119840"/>
        <c:axId val="0"/>
      </c:bar3DChart>
      <c:catAx>
        <c:axId val="27264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8119840"/>
        <c:crosses val="autoZero"/>
        <c:auto val="1"/>
        <c:lblAlgn val="ctr"/>
        <c:lblOffset val="100"/>
        <c:noMultiLvlLbl val="0"/>
      </c:catAx>
      <c:valAx>
        <c:axId val="21811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2649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376D22A-B6AF-4086-9010-8146BB8CA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CDB3782-2A11-4EDD-A2A9-F49DD7DD12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A480F-77BE-4035-8F4D-FA95F11D810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80F3935-A18A-406B-9EC3-5F50F9C4CC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E1815D3-E011-4BFC-8AD9-DFD36CCFD3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47644-3240-405E-841D-6F75B5B7AF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50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0060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r">
              <a:defRPr sz="1300"/>
            </a:lvl1pPr>
          </a:lstStyle>
          <a:p>
            <a:fld id="{3DA75B17-C45D-4D26-B2C9-486BE9B537A7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7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1" rIns="99040" bIns="49521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9040" tIns="49521" rIns="99040" bIns="49521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0060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r">
              <a:defRPr sz="1300"/>
            </a:lvl1pPr>
          </a:lstStyle>
          <a:p>
            <a:fld id="{EC7D1B8D-0F1D-46C4-99C8-2DC8CFA020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383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99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041E1E-339B-4F7F-BD7D-5E3A693B8902}" type="slidenum">
              <a:rPr lang="pl-PL" altLang="pl-PL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99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041E1E-339B-4F7F-BD7D-5E3A693B8902}" type="slidenum">
              <a:rPr lang="pl-PL" altLang="pl-PL"/>
              <a:pPr/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777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7388"/>
            <a:ext cx="4586288" cy="3440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765" y="4354569"/>
            <a:ext cx="5021839" cy="41296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5739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99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041E1E-339B-4F7F-BD7D-5E3A693B8902}" type="slidenum">
              <a:rPr lang="pl-PL" altLang="pl-PL"/>
              <a:pPr/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43901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E71F0-DEDC-47B6-912A-8379DDB789A5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017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56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02" indent="0" algn="ctr">
              <a:buNone/>
              <a:defRPr sz="1500"/>
            </a:lvl2pPr>
            <a:lvl3pPr marL="685606" indent="0" algn="ctr">
              <a:buNone/>
              <a:defRPr sz="1300"/>
            </a:lvl3pPr>
            <a:lvl4pPr marL="1028396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88" indent="0" algn="ctr">
              <a:buNone/>
              <a:defRPr sz="1200"/>
            </a:lvl6pPr>
            <a:lvl7pPr marL="2056779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82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9" name="AutoShape 5" descr="data:image/png;base64,iVBORw0KGgoAAAANSUhEUgAAAM8AAAD0CAMAAAAL4oIDAAABaFBMVEXcFDz////f3eLx7vD19PbDvcnbADXaACX6+fr20VXbADP8/Pzp5+v29fe+uMXbADHbAC7OytXaACncEDrj4ebZAB/b2N/W0trZABy6s8H54uTHwczQzNX31trm5enxt77zwcf98/T1zNHsmqTupa7lcID76evdHkL32Fbne4nkaHnvrLTXAADpiJThSWD43N/eLkzphZLwxUziV2vfPFbiU2jrkp3jYHLhS2HfPT/ptkDmdYTrlqD1zkbmcEbupU7jXUPxt1Hsm0zzwVLofkj54FjirbbYABHgwMjbfIzHsb7PjJz85qTmsDziUULenizqjEqimq732HLMq7jj8fTy4q7eKz7hs7zhz9baiZjZg5LUZ3vQm6jSW3Hn2N7mbFbCq7n/+tzu3sLoezb30G/234r54srkYjzsmDru5tf99czpvGLiohny1Z///OzdxqTcmAfgPizjunHnsSnPwbLex5P96a+5wsoTY68CAAAgAElEQVR4nO19iXvbRpYncUPEQdwgBQgidd+HRR2O5DjOJdu5uhN14jhOtjszmZ3uSWd6p6dX//6+owACPCQ5sTz7zTf1JY4jkUD96t2vXr1qtf6bjfX/6gm84fHfDc9B+F89gzc51v974QkPWsP/wfP/7wiHrb3/wfOr3vR23jJsHb+VNz38/G28pRXuvSU8cxsP38ZrwrPW0VvAE763sfH4bZAoPH4beN7feDI3N7fx0e/qP/z6Pt4EeE71+3jwww9HyxQ+mKOx8X75s/Dh+x/cx1tb4VFr617whI8ffPgwZLX2vsAz9/g9+EHYCj9/svHR/YiTfnpPeFpfb2x89Dhsfd4Kn2wAlAcP3oE/P/r84ZMnn3/40dzG4/vh8vvDEz5GBpvb2HiIlAEwBOh3yHb4771ID+DZaq3eD57Www1msg/wD+S4z8R/4Y/7Ig/iOb8nPOETMX2Bh+jzjsBzT+S5TzytdzcIzwNBk88eiL/Dv0/uy0boq63N+8LTEnjEn++Uf39nbuO9+3qlft7abN/Xwx9v1PE8YK1Af96bCdc3W4f3hue9jToYwPGA8Hy28f59vbHV3mzt3huekMzOO/gPidCDz0ApwB/3x273iwf8trnGePCAKXV/HmP78D7xIMMhj3029w5AASo9QERzj+/tha32buukc29PD9kCPfhiDjnuM2a7LzY+vLcXIp6L+8PTejwnSCL+884773z2xcbDMLivF3ZOWsu34Wl7Xkf/dSz/3sajB2LUxCg82I9/1eNuH3fA0z5cXNndOogNr/2aoMJ479P/+38//enLuUcwKmCPL/elX+E0hqF+u6R3Lu6AR6Kxv73qGZ3XgKQfrEmpnyYKfPmXP/3415/++RGN3y2kyaJ39+fAkzqeEXf2tnZv/WRnubVyC54wlKRCcRjT8kF8V0ihZ1murTpKlEaSGNYvf/7zQLJ70d3xhJ0g3ttd3Dfh61fGbZ++A56WsSAVsixHioVTmj9pB3dils6ulCdK5vqJ4sgFfNO0VXyAmfQyaU9v3eUhuhcPlxd4KSRJfnGrHkE8ty2VviWpcmSrdhTRhKT+WXyHyQR9qRelueqmvSxiLHbqa27PL6xjo22c3iYNodc93h7QEpgmwLHkj2+lameltX3rh7rzkmw7NjxYtW0i0v5W95bZfP3h+z99+qOZqkrP7slqkjB1aZjSwuFqX1q/kXF1o7VMYCxVxa86klrcrkW8u+DRj4FAkhTRjBSe2NpW94aHh+9vbGygVvvUkkzl97aqRYmfFqoAlCR24ec3GXI93uszdiG5oFSKyLtVdO+Ep2UsShHIo5iPKgTp2Jj1eE6BoPl8NAdk9TXp97//fc/OXdcFfktAIcDfktmKNYyPWWgcxWThQR0p3yoZgGe7NVPVgB0VljQ0BhJKtG3z+qpCjlozvvqu8EM/++KLR1/KlhT5vd//3pdyzY0cXG41ybJkf1aKPjSGTTQS8bpdCAYNbzDuN+HZXN5e3D7ZWo89XT+Ah+NE5FIEWBpOutMejZkDcqe/gPHoxwQX2FZB1WmK+Do+5nLGrDqdxQanIYvjE4A8oLuNODg4mp1yvwGPdyUkeLB4GscgQrhYViI1xvzBlG+HI+fmwRfv/JSQ+SkSWam+pvrS2nRbEnY3BYdVny4U/n5gtA778zAL6+VMZeQtzsQTPJWVxFYUfLC53TqSHKJ+6kiNsTtJohBTVOB4fvEZRdc/ffqHX6SxkSfLU21JW19qshqoIWJupdg7Yi6U7OhopioCPP0ZeDonkSLR0qio0/ongslSuzm1JW/i6Y835gDMZ8huRCpQdD/9qfElO7Om7XMapyVxSu1uyQTMlD8WaCwrKmYLEOKZYXTD9QIYxWaym0CVgQCUjPHcYDi+Iu9uvPNPn3/98F1E9DOMv/8dMH1poWGE1SHu8eVJvRp2l/llI15zGI6VlIto2Te6CbPw4AIEH4NqgieO84oUZVbzB6vjsvAE84VhO/j53/76459+AWf0PxARcB2wkQlTS3zfnxCg0GBeU5XSTkmKbDGRCvEDE2Yjg6KfRSCvPxVPuAckDQ8KekyiSGPD7o396KQWz7RZWEMv3sT5KYmvZb79y789mvv7L7D0Fmp9B/BYYzGQ3l5jDCM4hYCTVHByWOBiLwxneX9Bv7U0BY/XX+rCn8sRUTtKxwEpvepHTKrtbvnVzsVmt9Px4oMV+I2Suz33P//xj3/8p+v8B4TarHsTVcoBT9Pf0dcH9DilYjZTZtYwK2ZzMlzMF0boSTOqDGbgMfalRdBbxg+yeE61ZGKorla+hF+/WALqXEgLFyfb8/CLFHzPSPkSQrlHj77M/vJo7ucfQXE5ki2DhfXVxpT0dbMJxywKfoNa8Yfi0uo+a3cXpBmu6Sw884q0ZIThgSRm7Y/pAMl03Uy8h4nYF4DCIc4lSbNelsIH1ub+/reff/7bz+88egT+wl/JrliJogKeeqFA2KqoQwQ3UQ9pKvFrZVZ7+CJFDuJtSZqhE4KlqXiCJduU1g68zqkkniZrY3YnAUEQ8YNM/9kW8tBZLdlwbXvL+z+P/vrnVMv//bOfH8w9+Nu/I8OZUhRJTTyhV8Ehq62aqmraPVjMSC51T9Fjzfjs8gSJNt0cA56FKXg6y+SSnMfBYQlIdZuKzpaAcyz6pcUccSFe0Q7Ot/v97c0WOEph6+EQ1ILsZv/47G9/+w9weBRkuATx1OQn3i/hMM1VCEtss1dYcmXs5B791X6xs4s8MZs+0/CE6+yq9TuXy5KQHSvLzBoeR0pkiIr49Syxq4Knw7YXBFX2JGzHZ6algfMm225C2lhNrNx3Riscc2yglOQB5pASyXITuXpj0qPldIrWBb5QnhFVBwut/WmUCxZZ95tbO8vsucFIe3USWRiiqTb9zmZAwxlatB2ajgv0jdwMFAIwk2ymvl2919ut4JDTi3+kYKh6Vd5BSl1WqMV36KyCPZpRpTMLT9gxYRVx9Ze6J/wGnHYvq0lRRBEe/y4iQINghp1rH0uplkmFq6FnJjuJmfvVe/W9ERyHTC47VWqv0qq+6/MrvyGvJ4qezsiMzMLT0lFNMfdurkom6zDJ0dykhgetNXoguGIkQ/1ZecJ4QXFdySY8lm8mpu+XegiDK3w04UGxQe5CakQ95gO0q/zWIqKPRnIxq8jN2G/NN/Ag7xtGHMeXB/BdW0Z67B/ikjhipSpbFKHXS2TD1ZWJmqszPPnOrgW8ZsO/QE/fSsBBKP0Sg8Id0gVAGpLIRKNX+bBWHARZOcORBJxvZ8VsY3jaxvrmytL+2sA0B/PorZgyUWbJBDsg25iYkF3ByhJaCo5pbHoLyduMEF8/luBrhZtj/sE3ZcVPhT+qH424TeVHyT0EYbpp6RiAKqrgWLIsf7MT4zCMCdce8NT8wvb5PH+fE0T8okRQxipsFUMgNcpderKpoi9CCkmh9+BPF6frUZAR8PkS0AmKo6RKEfmJSIfExEIqKwMzV2wl6hHVU7dUB4qK4hPRT1XUqhTVgbgubG+Nvc6Yr+PxQG8qUSIXEMbZtq2onNGByFLoZTuKIpRXG0y/SZbJJpWHGlCRiVjTy2v1LQhJJb/nWIqVRAW4BxHv23rLdW5DKvTcjB7plroapNhNhSWyk6jpetlN6W/iCXVUL+O+Gk4aFh+iu8wxTRUAAx+YirA97MpT/kUGnwHcpGl4vBU0JWmKaYhMBXbzC6qDwmRyyW0KLVgRpS7GI3758jwi1lNH3D8ayniK0Vir42m1j8DXAKuvjGOCxYeJp1V4F8GDmUAKKTYK1GTCNpVA3YGKH7VguWzfsVPfvyILEpAyMAUckEEaQKFKjWYyOqIyT6LhczmWJEdjSUnAM6gvKPo3iMWJkomlSPAlSi6gKmTEYQYRGXH8KfyPM12CyGJikAmSlkeFDeHPFeIGP6QijynRwxBT4voyr5xD9iFBx9qKGkEXukRq9GzMTWjgCcEcGpX1VJOsGckpKv3G98UqgXIApx75I7ckk9iBVMKkitMP8PPghYKgKZkapYgHY8wGeRz8upulgClzYfR81eY4S8tL01ChIf6Tn47bO8RT/iwcLhh6y9iliJgR5BDA1GlMXBD18tJHZfawM80ihxrWFnAdjrtWejgQcIA8sPK2nzKesDUij4I8rQIptAyeiOuUZK5PcGxXkYr6NFSf+K+Q8RkNlW0Manj2MERoGefwySpBUGQ9bUQmlZA6Wi9XRnDg9Vpa4oMPLIxpBA8ts0P6CYKAzClSP4qI37wV/JYlbI+NFsxyNU2z+bFFynKT+WY9p+TkPk3PLo51cMwaySvAY1Z4OhJmPHVvzyzlnrghgZi5TFJxqAPOWE9TLX6pSgwvfk0hcsOLowShifsSFpIns1F6bNMvtvRWTCLqCPrY9OUU8PioT/HfHC1r5Nb1gOO7PBelOPdandbaoM5z8aA1yksY82Bw5veMTnsBJKOmDiiTntOUUnaxLZgabnLBm2x4e+QyfoU0Qr1CMBS5aPD0kTxRrirAbBHYk0VDP62xm4PUxc8BgVzayrDxuQkq63IelqXmPaH57OJZEMYQOzpnYQOPVOGB0B/ZtH8QX+4i/hoiS9ayPEeGSHquY5eMhi5O7hZyIdbMJJta3wcIFkirq5GMjGVmJtrSXMb4/TRYGeGxyCTg//pAIESQuKgYcgl9HdXmUcilg18Uz4xgfQlNR72gKjZreJDhIpzY0ulOZwldhTJNqdQIrozgkLPjarCOWlIyHEh9PYMc9KUigVEAbVUzhccnvg//pIuHEEzSGhAcZl5aeCQQujsZsFzu+xpQpRLnPBHrVqxe6tu00EVdgGKrhqflnZT2cbA9HC6RgEd2gRjB0wH/xwSSg0BVeoBfn8ioi0ifFjinekYPHDeIJYDsimkpqg92F3S1DP+cBqExX+Jx0LnI/YyoDPRxldzVgB3gg9qISyCY4JDIll8ctBANTvBFXf3EUh1Pq7uAfmdCMYjVX1xDSUajb9s13lOINHme0lrlmob4CpmCVxsjlUaGMr6gSRcFIMphoYHd/AjcHYhgDEogOqyrgY8BCNFY44FP1UapPwtWk/xsVU5WNjmVasNSNkKhMTxhgEtm2sAfowQ/EESqD5so47scM7qMBxCiLkIvoiE/7TP8EPi4oEGUFK0841G9Vh0PpnFQ6yCBTJfgpKjhRkkY1LiY8UG3t5QC4J5k2Ii4xvBAsMipCZWYnocFjkrd10D6qKgHECaE0K6wFihDpHNrAhqGJq+AAtIDjoUtpYxHMShrKfiN5Q79dvwzY/rkESpsYkHLRosIIaFSlGBMVH/Fx51mBIR46vynBztHA/4C+NKmA3GJXVAkmuTlfhTKD/41x1ehNmIOlNGYFzivkUcaxkhvJ8GfInmsAsUnBTwYRbI+oJRoIcsjf6bQ3ApQ5oLAFmyAMq3iGHxjVHwzHE9YIB5vBMbYWlyTpgx2b1N0rkAEypfTkpFyJe0EOthCpGsjhYnyiEpcxuVJVcxeA54ExByzZBz7oL62MEyLRBAJuCEIRq2QIsclkfBPfIyILFhjG7lGTpYPJjekEY8oYNHjoz6xs+pY43gU4R5gSloz0ZAK6UJ2wzAVFSHIT4EhULVvHXaRAIgVs4+mT1uHqN4iP8dsCAThdQJxSkWyNBR6QgScHGWs9CDmdk1rFDZbZn95qzNRTxQAHtrtCuOtebRbSjNKKIddOVCFGQlmx6eCdtPQGYY5ZgnKCYDDd+CmScfbF3CsSDXVorB8xpOCQ0o6kGNtBETeG8u+r7HzJLvk+Pj8f4o7vumEY2G33XSuPMATYiCC+5Zqw5ceo1CV2ysqOFbiWszpGoQAssp6At3rzsXhZXcVl8ZBOKoG8ZEPUEBro36D8JSc1s6JeCZEvarKPmPCFOe/gouQE560l8+YWH9Y47qwDXgwxMOisKKY8RV+JTkDwOwcVvPrEnAWUbWCZwcBOEW1lIIDL2eNM7cJiJrTiyTFAqr4iozxk1/4vhnjLOKGtJIqRDYTobxkpSBqGpKqliqdGEsHlb0LdYGnZWxj/gkVWpUHGR82rL6jCreAGBy9UFCubo1HeZfBWDMxqVKQJlTB0lrgYeMeFvo9wHCyX/QvO7gFWHs+sjraHvA/s1ykqopI8xMIwkxpNuuAwSsBhSHgYfXaXZFK2TGVKEnTPE+SCMGh4rZM1QYezzWTdUHEKlVif7iyt0tnrPxBE7MSUtDcq5S9xyDbVDCVAhEuuDaDC7DsWPMnaEH5HVwd0Btp7jN/malbJuHQ3owPm5SXc/VNuROwXuFpGZsApI7aUm05zdxerwcBUFkfRV6wQMO5X2B4tgvHB3FZGaeflXVRtk+cAg4aGtICYILjAyorAm8JdRy4/P35tTWTMwgp0ByBgELn/I7NySseCU4E/HzgQnImSy7Krr/Xa3hKB8iDtZpI7Eio9JLRvgL6GDmyGvwr7EImGK5eWBGvSJR6IpsrZZJpgcyA5VFRQUg+EN6SlnhHpR0Y8QElFK3IdTPav7LznPAoDV6G2GAat+XXL0sTCvw7wgNrdVHVGo2NSo1TjI0ZOKQX00V1KZqrx4ksFxE7K5LfA68ct+gVLQVmVZ0oTW1nZVTAA2qWAKWRotKbEI9Ju7RjYjNFivLrZyN9MAQ8ta0UL1xERM1vmZY6Ct8tESzw6rFNSMmNtLojPFRJYIHepSwJ8qWJdhR3QDGwsxOM5471Oh4Rpip1PJTYuXlE118NR/kXwnPGz/WoMixYx7hChSEqzwCLXScZRdlsgSIt4z1hjrZrbhul1YDXsKyEnXxQbuDG0A5IZEKc2bNqYR+K2wQeXIrERXU0VdviQtvp9R+/rxtUwsPr5G2fBkbgtdtGcEghv0m+aFRIo8SiY6cKE4hMlZxlGbvF9InFUeCOdhJrH4iuEPFj/USEDEhTw1SgG9UqrILtMssj9reLPGX5cVNy8dH5tFkFsI8cgXrRrt1P9kAD4RZPiWevwhPD19f6y5tHw7C7c7m1vV/tKxP3qUXqg6oDdaPIlQnKREQpxmYslipARxCVH9ENbaFJdacm15XgX2G+VWKpfVAjDzsJaU6Rg+mmaCxglO9QejgL0HLZq+8OdrqGYXQPzhfXgorQLYnj73igFhPShtG1r0RykqKGJD+VXUeCUWS+39A4/XV2EDGQpm07mpxGpY307JRmiSoHayMYTxhgfk6pkwc+l7NKdccECHRP9UZzbX9hYR/tl/W0xHMMeE4Fv4E6xK0SkUmJAAX6vGpNWfOwS35TMz8fq7NYOlyPA+9yUJZR4R85/qkkvN70AEQFquFSx8L3cKXM+IoNVHTj01yZhidy3bFqNYmCvfP2BB4qaQDpLyghTv9EBW0EKWnScLoVuXKFfVZDjTFYWtkaCORscHFFIyrukGjLP0G1AJpkeLR1uL1fJRTFDh1+APDQX5x60YMFZjxDQQI5KnUEuI1FMtod1o8Aj0j/heHCBHSeVWTKWSIyImDSKCFKz4M4ZpxAjZHlFSp0diSxP0laGNwY8FUsqwZGKWuT00QcEZDdNKISSfBUtF4vt5VyS4WYh/8oXoSlitNPR3jAnJ4uTZ9XlGK+381yGVNXpOGoRNXK8zSd5fnCcqoWcpYDeBzQBLjTgnEUaDkFHJ/IUsYHLzp41WnKVTwQ9Pg9erfrJ1zKjl5YbQAPfTLS2IRntCetB/HZ4cri0sLCwlK/wUhg0jPNF/nFghnOwvRrOhWQGcFykuwnVOohZZTxpIDb7AGpc9uSzTE05QtBP3O6XNVchyMITWuIDWY0CxrJN8/C2v6MvgV4zusZH5DQIAi6O7uD8SmmSekKYchZ2IjHAsmF108U/CVyTwRJUoRJHcGVQBVYcwree2bU4LQqRLFktDf4t5T9KMnEfI+rNZbNXDwanh0PdSNoHEoiPBMHasPueVkrWg7F76nlAsq4n+FAMGRZ4AqhsZOj8TBdHf1/RLIiHmOqoBEQXJrX4NQSFg5mOggOMFskfu67xPFJY0pLe92Jutj26hQ8wXCf9kNHw85c1yynnONWgww6QrVwX98BJc+hSG0FGt82Rw6GpRDfIbKeKDlorJuFssH12rjVKIvtGSkDNxs37ZqKdml9vKyifT6BRwdX32r42JHW0xJTMBvwdO4TIKyMQDymCmjIbCnkbPFhkPokazNm9wh+bfWUCcfMUuBJclkiZoOpsUvKUoiF2aVm+fd4fT7haewPesO1OrNgzsPFOkNRqBj1fEqNZhEsHZAM4DiOA34eolHAM3fINIiX1uVqxP4J/t0cL6kFl4hjzuoQCiXCRO7FFIY1ynp5/YsLzfxoexPw7Nb87e4un+UQQ817HJExHEv401ifR0430sdx0BtX6nBKPIVWOYFg2PkRQG1Vka20EahhNgV8kiKq5ZVF1Ktwqq+MpSQ17dWdxsFBezaeMO7X4zk786tv0tZIWTEqFT77ZzgTlQcBEuxWKpPEx32WSM61HEkCbiCEqFTdVsbo/ARF+FhFbSmj0jWwmGKjZC/4jVotFbVXY6/OIeCpzhXp7XlptDEi59GIv0EZWFWhvwrWxCkrZQUioalQhpBEXBXFe0LSlPgFcyig7sH5F99E8auLBpaWVS+nxawzqJPW1PfeiEKd3RoevTWoNrZVub4Ha2O+tkLj07EXu8aXZgVHrLNYUs5pTMu4Rq5NyqTi1QYYTOtoteMoFtpxt1kFbvuV+j7QG3jEgedQH4gjZeCVqM1vVsRwQGumCU7RNhvqiaK/cnDptIAT1ao0hXiYeZJREZdJeJqKLsKkkgtmql70DZ9Itaa2RlPFPxhUWWwIJFtl/jxe4wNlTiMjoiS+n0WRlifI/W5Pi8we6z9/IjtRCkKBUa0DXqdlR0mG2wp2oUBYmWiZDT9J/Uy2yRpTrNZ8BjAaRGukUdVew8mJXB+iu7EPMyPsdyfxGFgBi9JQm5+NSZkstS0sUckyP0XLmGWMI5PTKcEIiTfEw2ruNn6sgO6yR3N3x79Wfd3VnEIElnmDxRT3+XPN9cde6RCjlgnSzgXiQSuLKYkGxwKWDDNmHCiPTHziyrSmpqspGvCFP+G80VDVKVjLmVnaTDwZiL0lwisH9/5qOil5+u1X15o2fgAJpyZyRZ1lwEPbncEC1tgLocYFBijR02XOxtojzlVcjUNPGYlj527iTpN3EZ/WDp1WsG0XXPUJPPxJWCHUW6bYrAMCuVpS7XqocvHx3ksNvp03qvrMNLXbY3i8RT4PUfLzYGn5dIe3M6xoBMcCR46nqnEi1geAU/NJWDqvJuWRADPvsWglPsiTXFPGPGQXfB3UA4IyCe/LuxFu/6C6sPOcQ+ZnO2efPAcquRnmNFAeM/f6uUj4eoiHC1O9eA9Cn36/v7h9cr7nxcal2EhVElDd5ZSpeIaOSXAlgJI4Ij06MRxwCiza8U5xT98ijBx0g5bkz5TBbdqDySl5lkgiX6Dyb1zfKjMImWsrHI0Ou8HBd598pV1fYyBxnT3/5LjMm3srFR4qVcbYx/M6bT301kWsWsiwVqVChfgX6zxwBvyaDKyQA1JaQOisNssHy+KHiRG51YYVJhKwgA6LcmQyFpGAyOVuoFQiYUdN15UsiiSL5aCNYVo4PDs6OjuA+VZOaQNP3Q+Kl8Uiy3U4Kmb7VVKBnBm0c5QLy9c4Jm6qU3Nasrbg+o9UMZ0ic33VVjCywSkXVMCt9sqdWSrYg9/4WrkMuUifFz8c4Z5cGIa6HjYcbG8b8Ewc2AzjUYIGMwVVMKQRA+H/imV0VTphAjgh5JdTUEcshQIQrnND/ylaz8rEliuYGa5Gd5m5FJaZaoMEyWWDx2SVJflcKIZTkq8+bk09jzENT3XcmPY+IRqpoqGcGEhB+rDpT12J4mSbxTiNItygcXsZKhAzQdXr2moivA4L/MiIN0gts0hKV9rqsTtisrnQqpSbLQph7Z4oAHddth0YEEcvgyml+JN4QtpiqIiDirNc4Ig3MWUs7C3z8fxLmQUCyWdjYY+c9Vy3B369QpPjqDMlayxBPO02tTVEnfQ4TkNkFSBYR5Usai5IZotTGawXkk1joqGJt4h4ghoaLoEsv4SbG9XxPH6P6oPm4jCzp7j821TjD4x2n9QiQk/9RVVFPZq9m8+Xao2tm++LulSyk36ulfrSxHw8fUc407lwSKyClvqHZ52AUwhhHQ+XQ4F0tY1WiYa3reTv5kcmMcvKtztcndyzFY3xUDYKt7qB/2pVgNb5zmASj5a2wt3+/Np8f5N/DVqOBYjEKZO1UYraZjx2T3Csq4ntVmI6uYg+Pj8wAsMoD6iP8IR768PNMp3ItClWLhe5Gpto4HJqGXc/JDaQeA6E9394V9EnyFq22Z8fDNb6m3EH7BvnfCFmEv9Nst3A6+7s7FwGbS6Ai3q8w+QQHg3Ud5VztcVf87z8/1enAhHmYSidGL14cVWKTNAHPHQQp70rHmHSLjuWLh3EW6Pg2xbObuZiKY4NQS9qBcFvtE3l9Ap6e/7HODAud/bOz4dxcAYKAWJpOcew3bGTTFN+2BmuLAyktZUgpH0VTPUIhqNn2aSYAR3SRGwzSCUL+tffX27ti5mWiVJVaoXjeFrxN5hvjMos6sdDYE1pFISKhaIwXun1OF/pMh41YwKahPn6VSc0mG8HJzvZRPb0sC/+MljnAlILuImejvRRe6rCKjtyMWUqcChChYCMdtrxsFRZlkP7iFul8q7hCb2nRQlGXjkIQixWHBcekzRMmRVRwJlDD4bOmJi9iG3h9UuPj/rimH/RwGI2PIi17iovvsMnvfjsD+ploreLi1tOIBU8mGjfeq0wMM77lde4dlYp6GCpwgN259kLJNEPH28FmBLu1OoREpe/TSVbii/CEszyoGqgrB+YcRvnYV6ftpsetx2VTUCSrKnvtj1+qkrHWUnL4MJlLKpumfcvQdPQMqpnaQfdvcPt/lJ/5ajWPPaOHd4AABwNSURBVKeOh05n7e21xKEnPDtTZlGE8wkOJi5j7kcluiLCSSS0rookI98r192xfRcuLrNzDKfkZuwSkHBTNJpQ4pEMqIgTsT5armJ1Vbg9hfaq9Dcp1d44okV4agdQQWmXqtzoS1U86ZZJPXwmHlXmtQJ2i3ASWDCLuwm00yD/casxZav0lakSVm264ttUpEuGh/MtxAARv0/WUACcattBSGJ2PftGAsYz7QSSfjTiNlFLAyyFKw8xOOfPUW7FLqndQ0ZCvpHyl/ONKZujhgMp2K6x0IIq5MWpQtweItWmsvJR3IIclNJiiAI4W/tkZt+a2Xi6axW3RYLSsvaJRIURqTi2jbxBi5b2aI+UPne92ZyxWRp+NMXpeOXWOVWV4UMsdAWFa8B+jUUKIbHKA2NOGQllMzsrQZTdkqYdQO0cVolSR3jwqvsc1SvWTpf1nOQmgCLqJSrioe4E2nJzxrgjVZR4ovHIb4EZTuIN40gUU4lcqBbxVnrJ9yI5b2svZ3UiMhDP/BQ8hlmRp0ziaP4BT6o8vcJBs6oUmWpicprKtPNPxvYs1VHXHt9XxvFIVJ6Nz8MSGDtjgyeOq+QpbW1aUqkUhHbUtJnHT2fg6ZxUFUi5UM7+9SquPFaxcf5NESbWBm9URTwo0eb13qA5YYWbfjAecyLps7vEmOGXSarKjEdEtpj+BjwvqroqUdguZ9/POChu7E/HEw9K8thlpK+92iF4wDT8K1n4IOjTK3TEAUVf22nO1wSpKJsQgTqYwDOPRLeQjVMVDyvQB0zRG8Dlved+VUHE2RXLfTWDQOAQTsPT3ixPlJjCkNru0y5me1DniuX2yzNMeEg2UYlBzetnemO6KkmzwJPm0mSJ6jr5LqqfOfjsfYdNKZ9q7XFV4sqaVCYW+b95NqMDD+GZ7LwU75cvFh2nHDdrdSka88topcqPZ+48VnzYyFl5hqfVRgObXsFSC68FdNVkknEFnwtcnFBJWZ8pKKp3MDBFlb1XAhGcZ2szGG46nnBY2p7yNJbmDz1sC2lhzSRnPsvssuk+n5eKDBbAkezrzW6/NldSxFHZYUSKosqc1g57XO5hqJHyw1eEQmAuR44mAp1TEQNBoW/OYjhjbRoeTzwVlk2QwD9ud9E1weJpSzSxEewWoVWC/yFl8NwI6nC4AqEs0QI7VO1bKKOyknPjVPK/QrLCww/5zcKdpoQJEihYBC9QvA//8LXpx8QJz2AcT7wmtheFIfWvtzptcoUxoS1IP3IadimB4JhWdj0MygpxnBR/IpVKcY7UURrcrnZD5rve6bP4gJ6en4o3c0Dq85EiINDOQullcGu76+kNEBjP2KHUcF1ikyz6heTXqx72UGRlvSBSmGUo72qH6EGi8bj+rhOMMsOpIK4/wlPvtmbmmszMs9XW21R+l/r5UHAGyy2XYSCBcKbCLcEYRtG+mypAU/GAdiOLLMwxweGjiKCsny8xfVQR0gO7LeIhLVeKrr8NjG1BmsivdrEySRJmNJIaGUYLPsSFtCGfBUr8/GifJTfnTlO0JESgQB9I4hgvwnI/meoigJ1pjeoES/FZ5I4Tgq+yLU80lFGQISyFJhqVonU9nKcy8KdXL4MOH8CUkl6vqiOzwI0UeOwRnioHhm/CVkTeNpVrfbfNmpXzlbK/WBEId0P57Djm/7KvpiqEqXjAabCl0rnws6NOebIF/OMsLNNKZRHH80tcLu16/czTRfW+oomeRsgaauaUJ8KVUROAykelia9chiifwM4vNxkPy16UUjsBrPle8fDUdFrWa+bPpyqE2AQ80hieeIAyR/W1ZpbR+bQYAwU8OLq6JXFaVjipifbyjAKj50HY5hZUUlEZP/z/KFNL7a/W8EhqnpL4KBkA2B9iybLj+6/WheUjVRTl68slgdbDsDMvlUdb0uzueAxMUlGgq2jP11HuKvI8vbxgoKpwg7Tr1glFQi/bAbedcXwhODKrk9xXyloF02xsUStpT5yQeXYWUsm273+1M2Bvmp5f+HvdgSDQxwE1iFO4Mi65nhozTMMTHkiqQy5xev2Ka8tK6UlPjUWxcsIX1V5d9lFdXw/p8JhVZFSlokS56KhWr1WwlKfNWK/s2KJ0dNRCqOAuhYdAtC38Y2+rJNBeyA38KE5Npits0JKTePbAecOjfZr2PRO1Um5fGRAAEh7R1cG/PsXa1xzYTT9dTrIena62e71qbz1NFxbU0g2N5L0Sifi12Ihba3VwbQs/PThki0mRkn19rMdL9DGZex0ExyaeR3ReAw9E2qqvJNr1V+sig0+uAQhrehAaa5ZfsTeGeAaWwrvZM7Agn7g+OWpRWtazmcB9g8s1pcSTXu2U0ZFZFqLYKSUON9veBYhr/l3IeFT8swA83CMBjyBuoorWqQWEnV9PbfjEeJr+AVAjcrXseVVI3xGeW/6tB4uoUoTPzJRmz4JNEh8QVqGrpbRqDggofHN4CT6kUM/Z1fp6xWt2ErETb2dajs2WjQEYnFcAn0u1EUUGgkWOI3Ic9woJjTNkWv8GPE1VAXi06+ffVU2uqS0COtaoUmIunua42XSzDqZsU+0TT3QCASmr8jGYXSiWgxg8OJECcNW90uIyEOHTOvLLgEoGYNUuV5hAyLiRj1xF+S81kSPRXUOPTxekq6n8ZhCeZsMP/fT5y71ay27qx4TKYKhjgwzKr7NdBGXdAf1judcHYXuAAKOMlJtlKQlt5/trXQBa9jFV8qutdluqDbUqZjvF86hbkpMfDTm8xj9kn5qmkBHCEthvyzJ4Y/1iqn5jPGOHOPVG4/s29mPCpA4eGoJIIpIFM+Dx4za27Uoxw6evZ5rbE8q01+Oz0JlzpsOqgzLkn8vFs7a3XQeEZcv8Fzz80Dnor73aWaOzAai2k7xdTQFF6Gq1Org0vet7QHhuuowg9JB/SLe1iCUwY8kRUKI963SWcfMUljB4kY4OupH/qaR+uhRjiaot/HRXiZY7ooNQDZHI6faxuYlndERvQGTR3BfH8U4EoGK8v9P4ZAnPTXcr0hFfdHRoQUC20EJz+ypX6+D5bO36VA/j/dH8bCYo9qQ507GkxuZMg+I68jceHz6hB1Tf8LM8TVdF2hMYlE9LgdCXXk28WLLcbnzT4rcJzw2Nz2NMuWGQzZ/Rt4g+nES8/q4Ntte//s7rrI/OkRKVTJvwzMfs3XJ+ELw6bFWrlzaoFjxYdpK+LNWssWTRzgl8o/I6Oew1i6R4esP9mUj71qwWWvToXaJO7ouSOcSTcL4MbU+rvZu92utUe2G41HjszcEGVb4fYWUdBAIFFRikPdOUC9A95SHaTJLserq0LNYFJkiIfJY2Cqu75U7oDzfcj4W26gY8YXyCcZefZ+vlOcwtFG7Kv2Vk0dq4tRIeLCvYqcvmKkjMMTl+2dIppo1VH/5IsdnHsV4eqzc1joBHW0JL62zyumu4f25JqvbtKMoJjpGlF7ZuuloAjcZsPG3kWnQLXlUKHfHk3EysnhU3vsdTqqKQC7cBbcw9+dg4ANurJthTgIp55OJlh34kieSElplmrZnHqzNUaO1zVqBRVo9CQUmftY0bO/zjsUrAMz0Wb68OwGL46fOj2vmNLUwwOsRtlcYMu+CpVNsaSordKIg+uLHU2aUT8za4KJg1jL4JsNkYfpCCad/FfWLVlrH8MXMz/5lOBCJA6XWzsfpNjeNvxROuLy89f/7Vt2f1JUHfzkXFBNxW/tjT6xnrxHUiWVYx90QdBVGbuZjpVl3SUJEhjtdZFCz4rpS5eTEfZRnE8q++4ytXcNlsfMlr3mor8EzXGGEHd7+adgtYxcJIzr9+VnJbZ2UERk3cjPo/cRsKVAddE8u2sTE47YVRtxw6/sg59ywHGdK0lZ32eoh7beJtED8mquXOyErNxjMkPGd3vrwGFaJboEcwarJ2wD3PIqqWLaTcpD0O0PHyboe6PWbcCCAjVQGBMy6/NOhVlR+m6xa7QaNQCgU7SbVZaeqZ09sjPMd3xoPayldTsAu1HgqBfrJgYRckypb3kN9kyckID1gfUbitkA2C3wW0jKu0v+uQQ6pC1HTanHpnk/yP17zaS+CZ3S5/YhhrEEdrz5tVZ3iljb5+SBZfdm0+/1hkyG8xnfahc550vBYYblWH1V/a4RO5voT1MejjnjUBgW5Vb9gonT6wqBfwvMYNtSDKifZ8ipjqbYtMoKulJpeZ2aAPQPOiyaRcREJuOcSZRri+aBhENNdEa8WnoY6awgKO1leve80W5jleDw/EdtlXU9Qm9aKyVOz+1KNaIdsaSEtBTOlBs8STYWtl0AihxzYoSU/wgJlwEsZucuguvvbNrCitr4cnbFufTGk63AkxZlQUG1Qz7g9ixcHpyoJxRptCKjfz47IiW34Rs1kCCp5eLlWFfGD8m/w1ea/DrXhOCc/rrEM4cdkC1WfSEstKhvFZf2BhluMiDuIFEPfFfe4CHaELp+Du/GaHTKqcrnphMMBSKTwjq6pXT19Tn70BPFNEJ1znYEExLXT0F3FDB9tPBJS2W9wZ0H443hGTag5lvtZx/yN5io0LMCCUwPvDk/xPL38bnBLPrKbIdx3t1UU8we9IyGb9bqszJIcmCBaspSMjlqiOGbMjwG8HmwuDwWKw8mpZXB9ErUnFBsTmTcHNXfBsEZ7z34inc5BQ53W0Pwt41EM3lgHZMqjxQAciUf0OKoUstU+wnNBrdbzq4BuFNuJugsXg9iuYbsKz+ibwGKd8SABdrjVe9LATH++ecMPhFZXyAZgTdyN58jYB7udt29SN2lq+IVy7dYB5QDy/5YZamLlw4FDgzZGh1Tv81O6goOuVQJmbPVue0iCbtyUUC5zsRC6+ve36uBuGwPMbbqgN1/lgtGXRLv5kQ3zMOPD+toOV47Iy0T1W3Nhg8Qn3waxrm+4yMAfemtKg9jVGeLGPXUYUymGsTurb7jzIOiWzTQjcwfde604+hJKMonZkMZ78/V2HwLP7G/B4RzKlp3Cnd3my0AS0VwEeKaZwqQdKJKubU97GKVBOFB/eeqnhzIFdxX4THmrQigN35JcmV75N+7uySflhBawp+HYW33XTaVblI9eqrLZPbrrZ7sbRYTy/9obaMPBEoS1OZK3e/Y9dPO8ANZ+qqDJq6xTP9SpJMVgPOl73ZK3OWEInmAWetX/6Gg5/E88u4fmVN9SGRwKNRQ5aPYunn9KcufalwNsSIzqnYOKxGFtaPFkZjIXFHdq3wj7uhVx8N01Bhbcrit+I53h/DbNUNvnPR/U5BAs45zUBp7Aj31QiN6d2J0V521LTTFBO1+JfLXYn0tMdY70z6/aN0YdOCM+tN+7OGPrluoz9QFEx7TbsZFwlcwFrodrYt0rLFJePqskJCcrY7ZJdpLbJB4jWNg+akzcO7Su1f1t+p3NxRzyhN54ZAXtpdDgxSCUEDS2L2yoCDh7lTqg8z42sns3FrSZt4I2nmUnJKVGhYkOkq6syeNDbXtC9uMINrf3Lmy1liec2Nz0YrvT7h41rXPXT5fJ6O/h3fmwL1hO1SDT5DFsKWxiLYse4qrfGxMUGIfW/tS21kJPoKeXDdM8wzg5X+kuiC5h9s2uGC9xq9tudNmJxoeIZnRTkn7VfXhUF1kuhaTHHZdWYF61rJSftUQLBUnJLypNaPfnkLgCeIK+K2E/jthcfbc+LDjUOt/35wz/dxHLenfCIttuWrG7tHm5hP6d2CJZnnW7/IAneG9ev6LhDcJekGffbU/n4opxGss3bJfsiw98OanxMl4KV5cn91W38P4U6NtE+M+D58qN3b8KzQnhuvgG1w0348XHkAksLK+cHxsGJKAaB/5zXvq97Hh03pgsXVEdawY9hAp/2JTJFvtrzVk9290Sk0z7cP/FGPERmaPp5Y94Snpv74AYC3QUPbz9ZatVoqai3l0G3baV2YUh8DJJG540PFufX9rcP9sSHCI/qgilaivXOKPe9B7x4NNJH7eEMMJIZAZ2KR3MbN8z1Tnj+RTLFQZrELv9CCQzRQazm5nSG85ZsledvDAjcaHuP6vmpgXxPKuQGd4br6FiLBC3m2+sFgeLg5+Lmnr6+aP+wPLj6wy14tgnPjZdhv7sh2eIglFQeEOKCSzI8am16EIraIPA1d719TIJHx2WRSD3TTMxBzTHCDJNi/oDqsW0Mz3TjcreOB2+n2tox9BBXx2ttPcTb4n8TnvDJxpcRMVsxv/gCSF5eWIOHuunvRzH2KQxp95K6UI3SXzp18y7ofBAdesKLLiJpf6T5Kdi2r+Ar3jkSY14YAaETwEEyVWWl3WYDqIfvffT+DWt/Fzx4felP844zv2wE3Z2TQSk32PmVtO9gcWl/fxucZuBeav29Vco3XYzB59kFHg0vB3SkwTHfsq53qfbDVlc8rhEqTyJXdbMWuEigVk4Ptp/2L0A1hTfBwWw54pl1AyrheTA3t/E+iILRCY3zqugQkZSOGFKvsPb0eAD6TC5vPgw7XWIdYLAC1SI1aMbzWSoexVo4POjG8ZHoam9+4wWUWMTEqurQZQ2VCGFLMtTZUWTv3pIAvgOe1uO5jd+FoQH8e1lVQtAVkYpouqBwR9JB3MKsG856uWsEcciktBLF9PmaKqQP7o4rYrYlqUEMvwkwKaLIZWtA/vnaMpWXWVXDt6tbMh13wfPwow3QovvA2mXtmlWg0zi69pKvZbk6PcNuN3x0a2GhPPcKn0p6lmMJPDYd3JCbJsY2P/aoNz6KqWqq1uBU3Fl/1qIOGXT1D2XFb45d0bbchqf14Qd6zSigd4VA8HLSi+WV5c1lMY/i8IyK1xtThUBOKvBYugpKX6Ii54gOnNQ36hWruOhg6E8lLfvD86O4LeozrN3LeLjChETqXd3McALPtBs2ayMUBQM2HU8t1AuTWtpJK7HndS7pZYSnzXd01xfe5rOEeIyU8NCNmVQ8DM8xWf7hS/IeX6RkK8rKpd7W8Z0M6Gol1r3uaUm8H94EHkxDg9aks1Lqwi4pLYDDYh9LAo+JdRL1w7Mm9UO0XQctpk1+ODYVWwKiWfxralaPtap44o0JdFXmngUgs1huGbq+s89n6rdulp+74cECIR4LR4HhWcQY5f2t5A7By6xDLCQa9YCyuKeFnK8RBWzRzgCMzxFSuuJKEy/1Qv8AXNhffvxp439XXEGHuy0zuvrhrA2BZ4GdMm72NOlCB8Az7cbQOp5DS6iX3aBDsYMij66j1ReRbdTtuIV7H82+fk5+hVoO2I7bKEQuUGSLWu/b5bUIph/t0iz1R3iF7YPqteV1LYmsDENjBUKOP/3llkTJ3fAAv3G/gbVueLhLJwFq9x+Hnb/88sufKdBCvVHr36QmxYBOWssRMqJKjRlsaWDEx3wxBixD5Gc/iBqw8OHGBti6uSog6PBJSSDM06Dl/SvAfeeWvI/AM+1AYG0AH2FRirPPNjyJCqV+P/WH8KJH/8SFd1xnRV1mo0gdnFxieg47kiuoFPAIFN60HmN94QIs+NWVvbQ2ahr49fsP5h48/rxaRz6Ya7OafgxYP7wZDh2CaEkTBzLGh/fpjz/+5dN/jmNLyL5aS0ygAzH30UP6e3whWf0l0fSrvxUHlFUrsKlQJFl8ghDE6DCgLfFwOFw3LoGA+1WOPqwHujrnKiPCEz6Z27gp9OH3DwjPeMHl+AgfIwk2eA8XZemqlpp5/BGwCUuxsQKceBTH4d7ZMIg9nd1RM1KSlEKgBO8aRV9hq+yIQWXxtrQ2NRPFJbZ4kwhGVBsbH9yCBgRYYjy35SO/BhLMbTzcE+SXr+o7lO+9KzgE+B08FdBVYUhtcfBECK6vg+eXcQ/IpSOEqAKrrWyaQjLr0sdlriTHIrOv33/31nwi7W8inlsTil9/sDG38W6A10KgorOaG9GiTjIE1ohGm5fekBjPdhS6njWRZMZDgJbWKWbQcX9byqSr6VvsxiYXWd5xg5fqghDPLQYIJ/vuBx/NBYsS+Z5XUx0kb8XCupAF3sBpdznQVEEvuz8gmVQ3U+iENCc8+qdGbJySSs6kYvp156GOPbkT+45bKHSfEGU77vCF8Ot3P+8O0NdVT6Z+3FhTqE9+38Mt0nP2kVTbsbKUEkR4Lckrqhl1REliaatcyZ5xnXZ76w8//uHL/3XHLS7yVQjPHQnKFu5P7019foysQW3EFpbKal/Ftkz5+qLPNc+S9cfvGUjD6iq+VPww3WQ8nANF9OCOcNicEJ6bPezRN/b+5U9/+fLR3NRfxhQ4NA4AFxiKuS92BngRA5ZaXIvjqY2uiRmEFNNN+rugOzee3A1NeVknZ9duTd0LQP+KPsncg6+n/A6IR8mS0bpHJjh0vWi9Q74OXu+j7TVvyMGBdZf+9JRm+O7vPnx45/1ULnFiPHfdQg2fkFMi7Gdj4Jn8RDUVjm3Efbx2rzjzzggP1sBop23K6Y6GjQ1tEuU1CyunjfZmDc+0XdrpgN57/8mTx+9N+w2EzNS0DZvSCIZKesVpB+y8gtkGEBrte7BMFSDHlhM+SXnxGwt3cHTna3hep4Zn1kYZuqONgE7JNOXYo/OsXLOHeFqhN9b/JfKn7Ly+9hCXdZZ45t/AIzt7dTG3MzfZxyNebTqUTc1NNbSbeArOqRrr2Fky85b41xmCPCUe6fw3bNqXQ9f7QhMkvuumNrs17XMKfyK82HZP7BP3rcT18zTPXN8+fBNw2mKjvcJjTl5O9/ojNIaLA0tVUz8plg4NXiI8wMbVBXZZUB0GEDBQn9+Fi84bWMjq6rcRHmn719cx1EboxcPzk5PNs6DqBxgeIB4s4pHd0c1DncAI6N83sIzVHlUdz2uUYd88wnan0+gEGFODdTzP87oF1Xcd1RmcOp7BHY3qaw9jwTbp3vXXLqi+4+CSs3E80wpW3siAOAYJJEWvXVB9x1Fv8lHDM62g6E0MCGz5XtPph+J/8zAupOl4pM37eWG8ho6Dck/sFjRayjTwSFv3IrCdQyyNz7I34KVNDu9Umo1HuvlA5K8d8cC2b+pz9htG0IQzjkfavA8ZAgIlWXYf2qDZv2gKHmmlew+vBe/qPshDDRFuwYOF7W/+xUNJe/PSoxuTF0pN4pEGe29eiLyLN6/cgvHebDPwAM/Fb/zlnTdN9Ha8Mm3qU/FIg63u/bgmb2q0u2XP8TvhgQBvtfubzhLc5wi97tb8jHnPwgM0WjmIvdtKHN/6CHUvPliZTpub8cBY297yIERp36G29v5HCIFIYHin21OvcL8THsLUXz7fC+MYa0QC46YR8PC8u8l+qHfoggQcNz8X/8BtmNXl/o1Y7oRHjMHa/P4CjP2F/f39+eaAnyzgL5dg9PuLK4fHgXHz6TcIT7sHWyd4gQV+iR488Vh87j6/dH5tcMd53hXPa475lb3JIuoKTDzE/cZ7GfeER8Lym3BaxAs/XL6Va379uD88MBbXJxAF64u3f+83jHvFg8WlDTnSpxv1NzjuGY80OK45g53hPXIaj/vGI0mj7byxUPJexv3jqYpJOm8BztvAI1Kv4cFbeNVbwcPJ/u4sF/KNjreCRwIHsD0e6d/PeDt4FoNW/FbI85bwSN7bkZ63huc8OHw7L3pLeLa727d/6E2M/wftyTyrXdihXQAAAABJRU5ErkJggg=="/>
          <p:cNvSpPr>
            <a:spLocks noChangeAspect="1" noChangeArrowheads="1"/>
          </p:cNvSpPr>
          <p:nvPr userDrawn="1"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7" descr="data:image/png;base64,iVBORw0KGgoAAAANSUhEUgAAAM8AAAD0CAMAAAAL4oIDAAABaFBMVEXcFDz////f3eLx7vD19PbDvcnbADXaACX6+fr20VXbADP8/Pzp5+v29fe+uMXbADHbAC7OytXaACncEDrj4ebZAB/b2N/W0trZABy6s8H54uTHwczQzNX31trm5enxt77zwcf98/T1zNHsmqTupa7lcID76evdHkL32Fbne4nkaHnvrLTXAADpiJThSWD43N/eLkzphZLwxUziV2vfPFbiU2jrkp3jYHLhS2HfPT/ptkDmdYTrlqD1zkbmcEbupU7jXUPxt1Hsm0zzwVLofkj54FjirbbYABHgwMjbfIzHsb7PjJz85qTmsDziUULenizqjEqimq732HLMq7jj8fTy4q7eKz7hs7zhz9baiZjZg5LUZ3vQm6jSW3Hn2N7mbFbCq7n/+tzu3sLoezb30G/234r54srkYjzsmDru5tf99czpvGLiohny1Z///OzdxqTcmAfgPizjunHnsSnPwbLex5P96a+5wsoTY68CAAAgAElEQVR4nO19iXvbRpYncUPEQdwgBQgidd+HRR2O5DjOJdu5uhN14jhOtjszmZ3uSWd6p6dX//6+owACPCQ5sTz7zTf1JY4jkUD96t2vXr1qtf6bjfX/6gm84fHfDc9B+F89gzc51v974QkPWsP/wfP/7wiHrb3/wfOr3vR23jJsHb+VNz38/G28pRXuvSU8cxsP38ZrwrPW0VvAE763sfH4bZAoPH4beN7feDI3N7fx0e/qP/z6Pt4EeE71+3jwww9HyxQ+mKOx8X75s/Dh+x/cx1tb4VFr617whI8ffPgwZLX2vsAz9/g9+EHYCj9/svHR/YiTfnpPeFpfb2x89Dhsfd4Kn2wAlAcP3oE/P/r84ZMnn3/40dzG4/vh8vvDEz5GBpvb2HiIlAEwBOh3yHb4771ID+DZaq3eD57Www1msg/wD+S4z8R/4Y/7Ig/iOb8nPOETMX2Bh+jzjsBzT+S5TzytdzcIzwNBk88eiL/Dv0/uy0boq63N+8LTEnjEn++Uf39nbuO9+3qlft7abN/Xwx9v1PE8YK1Af96bCdc3W4f3hue9jToYwPGA8Hy28f59vbHV3mzt3huekMzOO/gPidCDz0ApwB/3x273iwf8trnGePCAKXV/HmP78D7xIMMhj3029w5AASo9QERzj+/tha32buukc29PD9kCPfhiDjnuM2a7LzY+vLcXIp6L+8PTejwnSCL+884773z2xcbDMLivF3ZOWsu34Wl7Xkf/dSz/3sajB2LUxCg82I9/1eNuH3fA0z5cXNndOogNr/2aoMJ479P/+38//enLuUcwKmCPL/elX+E0hqF+u6R3Lu6AR6Kxv73qGZ3XgKQfrEmpnyYKfPmXP/3415/++RGN3y2kyaJ39+fAkzqeEXf2tnZv/WRnubVyC54wlKRCcRjT8kF8V0ihZ1murTpKlEaSGNYvf/7zQLJ70d3xhJ0g3ttd3Dfh61fGbZ++A56WsSAVsixHioVTmj9pB3dils6ulCdK5vqJ4sgFfNO0VXyAmfQyaU9v3eUhuhcPlxd4KSRJfnGrHkE8ty2VviWpcmSrdhTRhKT+WXyHyQR9qRelueqmvSxiLHbqa27PL6xjo22c3iYNodc93h7QEpgmwLHkj2+lameltX3rh7rzkmw7NjxYtW0i0v5W95bZfP3h+z99+qOZqkrP7slqkjB1aZjSwuFqX1q/kXF1o7VMYCxVxa86klrcrkW8u+DRj4FAkhTRjBSe2NpW94aHh+9vbGygVvvUkkzl97aqRYmfFqoAlCR24ec3GXI93uszdiG5oFSKyLtVdO+Ep2UsShHIo5iPKgTp2Jj1eE6BoPl8NAdk9TXp97//fc/OXdcFfktAIcDfktmKNYyPWWgcxWThQR0p3yoZgGe7NVPVgB0VljQ0BhJKtG3z+qpCjlozvvqu8EM/++KLR1/KlhT5vd//3pdyzY0cXG41ybJkf1aKPjSGTTQS8bpdCAYNbzDuN+HZXN5e3D7ZWo89XT+Ah+NE5FIEWBpOutMejZkDcqe/gPHoxwQX2FZB1WmK+Do+5nLGrDqdxQanIYvjE4A8oLuNODg4mp1yvwGPdyUkeLB4GscgQrhYViI1xvzBlG+HI+fmwRfv/JSQ+SkSWam+pvrS2nRbEnY3BYdVny4U/n5gtA778zAL6+VMZeQtzsQTPJWVxFYUfLC53TqSHKJ+6kiNsTtJohBTVOB4fvEZRdc/ffqHX6SxkSfLU21JW19qshqoIWJupdg7Yi6U7OhopioCPP0ZeDonkSLR0qio0/ongslSuzm1JW/i6Y835gDMZ8huRCpQdD/9qfElO7Om7XMapyVxSu1uyQTMlD8WaCwrKmYLEOKZYXTD9QIYxWaym0CVgQCUjPHcYDi+Iu9uvPNPn3/98F1E9DOMv/8dMH1poWGE1SHu8eVJvRp2l/llI15zGI6VlIto2Te6CbPw4AIEH4NqgieO84oUZVbzB6vjsvAE84VhO/j53/76459+AWf0PxARcB2wkQlTS3zfnxCg0GBeU5XSTkmKbDGRCvEDE2Yjg6KfRSCvPxVPuAckDQ8KekyiSGPD7o396KQWz7RZWEMv3sT5KYmvZb79y789mvv7L7D0Fmp9B/BYYzGQ3l5jDCM4hYCTVHByWOBiLwxneX9Bv7U0BY/XX+rCn8sRUTtKxwEpvepHTKrtbvnVzsVmt9Px4oMV+I2Suz33P//xj3/8p+v8B4TarHsTVcoBT9Pf0dcH9DilYjZTZtYwK2ZzMlzMF0boSTOqDGbgMfalRdBbxg+yeE61ZGKorla+hF+/WALqXEgLFyfb8/CLFHzPSPkSQrlHj77M/vJo7ucfQXE5ki2DhfXVxpT0dbMJxywKfoNa8Yfi0uo+a3cXpBmu6Sw884q0ZIThgSRm7Y/pAMl03Uy8h4nYF4DCIc4lSbNelsIH1ub+/reff/7bz+88egT+wl/JrliJogKeeqFA2KqoQwQ3UQ9pKvFrZVZ7+CJFDuJtSZqhE4KlqXiCJduU1g68zqkkniZrY3YnAUEQ8YNM/9kW8tBZLdlwbXvL+z+P/vrnVMv//bOfH8w9+Nu/I8OZUhRJTTyhV8Ehq62aqmraPVjMSC51T9Fjzfjs8gSJNt0cA56FKXg6y+SSnMfBYQlIdZuKzpaAcyz6pcUccSFe0Q7Ot/v97c0WOEph6+EQ1ILsZv/47G9/+w9weBRkuATx1OQn3i/hMM1VCEtss1dYcmXs5B791X6xs4s8MZs+0/CE6+yq9TuXy5KQHSvLzBoeR0pkiIr49Syxq4Knw7YXBFX2JGzHZ6algfMm225C2lhNrNx3Riscc2yglOQB5pASyXITuXpj0qPldIrWBb5QnhFVBwut/WmUCxZZ95tbO8vsucFIe3USWRiiqTb9zmZAwxlatB2ajgv0jdwMFAIwk2ymvl2919ut4JDTi3+kYKh6Vd5BSl1WqMV36KyCPZpRpTMLT9gxYRVx9Ze6J/wGnHYvq0lRRBEe/y4iQINghp1rH0uplkmFq6FnJjuJmfvVe/W9ERyHTC47VWqv0qq+6/MrvyGvJ4qezsiMzMLT0lFNMfdurkom6zDJ0dykhgetNXoguGIkQ/1ZecJ4QXFdySY8lm8mpu+XegiDK3w04UGxQe5CakQ95gO0q/zWIqKPRnIxq8jN2G/NN/Ag7xtGHMeXB/BdW0Z67B/ikjhipSpbFKHXS2TD1ZWJmqszPPnOrgW8ZsO/QE/fSsBBKP0Sg8Id0gVAGpLIRKNX+bBWHARZOcORBJxvZ8VsY3jaxvrmytL+2sA0B/PorZgyUWbJBDsg25iYkF3ByhJaCo5pbHoLyduMEF8/luBrhZtj/sE3ZcVPhT+qH424TeVHyT0EYbpp6RiAKqrgWLIsf7MT4zCMCdce8NT8wvb5PH+fE0T8okRQxipsFUMgNcpderKpoi9CCkmh9+BPF6frUZAR8PkS0AmKo6RKEfmJSIfExEIqKwMzV2wl6hHVU7dUB4qK4hPRT1XUqhTVgbgubG+Nvc6Yr+PxQG8qUSIXEMbZtq2onNGByFLoZTuKIpRXG0y/SZbJJpWHGlCRiVjTy2v1LQhJJb/nWIqVRAW4BxHv23rLdW5DKvTcjB7plroapNhNhSWyk6jpetlN6W/iCXVUL+O+Gk4aFh+iu8wxTRUAAx+YirA97MpT/kUGnwHcpGl4vBU0JWmKaYhMBXbzC6qDwmRyyW0KLVgRpS7GI3758jwi1lNH3D8ayniK0Vir42m1j8DXAKuvjGOCxYeJp1V4F8GDmUAKKTYK1GTCNpVA3YGKH7VguWzfsVPfvyILEpAyMAUckEEaQKFKjWYyOqIyT6LhczmWJEdjSUnAM6gvKPo3iMWJkomlSPAlSi6gKmTEYQYRGXH8KfyPM12CyGJikAmSlkeFDeHPFeIGP6QijynRwxBT4voyr5xD9iFBx9qKGkEXukRq9GzMTWjgCcEcGpX1VJOsGckpKv3G98UqgXIApx75I7ckk9iBVMKkitMP8PPghYKgKZkapYgHY8wGeRz8upulgClzYfR81eY4S8tL01ChIf6Tn47bO8RT/iwcLhh6y9iliJgR5BDA1GlMXBD18tJHZfawM80ihxrWFnAdjrtWejgQcIA8sPK2nzKesDUij4I8rQIptAyeiOuUZK5PcGxXkYr6NFSf+K+Q8RkNlW0Manj2MERoGefwySpBUGQ9bUQmlZA6Wi9XRnDg9Vpa4oMPLIxpBA8ts0P6CYKAzClSP4qI37wV/JYlbI+NFsxyNU2z+bFFynKT+WY9p+TkPk3PLo51cMwaySvAY1Z4OhJmPHVvzyzlnrghgZi5TFJxqAPOWE9TLX6pSgwvfk0hcsOLowShifsSFpIns1F6bNMvtvRWTCLqCPrY9OUU8PioT/HfHC1r5Nb1gOO7PBelOPdandbaoM5z8aA1yksY82Bw5veMTnsBJKOmDiiTntOUUnaxLZgabnLBm2x4e+QyfoU0Qr1CMBS5aPD0kTxRrirAbBHYk0VDP62xm4PUxc8BgVzayrDxuQkq63IelqXmPaH57OJZEMYQOzpnYQOPVOGB0B/ZtH8QX+4i/hoiS9ayPEeGSHquY5eMhi5O7hZyIdbMJJta3wcIFkirq5GMjGVmJtrSXMb4/TRYGeGxyCTg//pAIESQuKgYcgl9HdXmUcilg18Uz4xgfQlNR72gKjZreJDhIpzY0ulOZwldhTJNqdQIrozgkLPjarCOWlIyHEh9PYMc9KUigVEAbVUzhccnvg//pIuHEEzSGhAcZl5aeCQQujsZsFzu+xpQpRLnPBHrVqxe6tu00EVdgGKrhqflnZT2cbA9HC6RgEd2gRjB0wH/xwSSg0BVeoBfn8ioi0ifFjinekYPHDeIJYDsimkpqg92F3S1DP+cBqExX+Jx0LnI/YyoDPRxldzVgB3gg9qISyCY4JDIll8ctBANTvBFXf3EUh1Pq7uAfmdCMYjVX1xDSUajb9s13lOINHme0lrlmob4CpmCVxsjlUaGMr6gSRcFIMphoYHd/AjcHYhgDEogOqyrgY8BCNFY44FP1UapPwtWk/xsVU5WNjmVasNSNkKhMTxhgEtm2sAfowQ/EESqD5so47scM7qMBxCiLkIvoiE/7TP8EPi4oEGUFK0841G9Vh0PpnFQ6yCBTJfgpKjhRkkY1LiY8UG3t5QC4J5k2Ii4xvBAsMipCZWYnocFjkrd10D6qKgHECaE0K6wFihDpHNrAhqGJq+AAtIDjoUtpYxHMShrKfiN5Q79dvwzY/rkESpsYkHLRosIIaFSlGBMVH/Fx51mBIR46vynBztHA/4C+NKmA3GJXVAkmuTlfhTKD/41x1ehNmIOlNGYFzivkUcaxkhvJ8GfInmsAsUnBTwYRbI+oJRoIcsjf6bQ3ApQ5oLAFmyAMq3iGHxjVHwzHE9YIB5vBMbYWlyTpgx2b1N0rkAEypfTkpFyJe0EOthCpGsjhYnyiEpcxuVJVcxeA54ExByzZBz7oL62MEyLRBAJuCEIRq2QIsclkfBPfIyILFhjG7lGTpYPJjekEY8oYNHjoz6xs+pY43gU4R5gSloz0ZAK6UJ2wzAVFSHIT4EhULVvHXaRAIgVs4+mT1uHqN4iP8dsCAThdQJxSkWyNBR6QgScHGWs9CDmdk1rFDZbZn95qzNRTxQAHtrtCuOtebRbSjNKKIddOVCFGQlmx6eCdtPQGYY5ZgnKCYDDd+CmScfbF3CsSDXVorB8xpOCQ0o6kGNtBETeG8u+r7HzJLvk+Pj8f4o7vumEY2G33XSuPMATYiCC+5Zqw5ceo1CV2ysqOFbiWszpGoQAssp6At3rzsXhZXcVl8ZBOKoG8ZEPUEBro36D8JSc1s6JeCZEvarKPmPCFOe/gouQE560l8+YWH9Y47qwDXgwxMOisKKY8RV+JTkDwOwcVvPrEnAWUbWCZwcBOEW1lIIDL2eNM7cJiJrTiyTFAqr4iozxk1/4vhnjLOKGtJIqRDYTobxkpSBqGpKqliqdGEsHlb0LdYGnZWxj/gkVWpUHGR82rL6jCreAGBy9UFCubo1HeZfBWDMxqVKQJlTB0lrgYeMeFvo9wHCyX/QvO7gFWHs+sjraHvA/s1ykqopI8xMIwkxpNuuAwSsBhSHgYfXaXZFK2TGVKEnTPE+SCMGh4rZM1QYezzWTdUHEKlVif7iyt0tnrPxBE7MSUtDcq5S9xyDbVDCVAhEuuDaDC7DsWPMnaEH5HVwd0Btp7jN/malbJuHQ3owPm5SXc/VNuROwXuFpGZsApI7aUm05zdxerwcBUFkfRV6wQMO5X2B4tgvHB3FZGaeflXVRtk+cAg4aGtICYILjAyorAm8JdRy4/P35tTWTMwgp0ByBgELn/I7NySseCU4E/HzgQnImSy7Krr/Xa3hKB8iDtZpI7Eio9JLRvgL6GDmyGvwr7EImGK5eWBGvSJR6IpsrZZJpgcyA5VFRQUg+EN6SlnhHpR0Y8QElFK3IdTPav7LznPAoDV6G2GAat+XXL0sTCvw7wgNrdVHVGo2NSo1TjI0ZOKQX00V1KZqrx4ksFxE7K5LfA68ct+gVLQVmVZ0oTW1nZVTAA2qWAKWRotKbEI9Ju7RjYjNFivLrZyN9MAQ8ta0UL1xERM1vmZY6Ct8tESzw6rFNSMmNtLojPFRJYIHepSwJ8qWJdhR3QDGwsxOM5471Oh4Rpip1PJTYuXlE118NR/kXwnPGz/WoMixYx7hChSEqzwCLXScZRdlsgSIt4z1hjrZrbhul1YDXsKyEnXxQbuDG0A5IZEKc2bNqYR+K2wQeXIrERXU0VdviQtvp9R+/rxtUwsPr5G2fBkbgtdtGcEghv0m+aFRIo8SiY6cKE4hMlZxlGbvF9InFUeCOdhJrH4iuEPFj/USEDEhTw1SgG9UqrILtMssj9reLPGX5cVNy8dH5tFkFsI8cgXrRrt1P9kAD4RZPiWevwhPD19f6y5tHw7C7c7m1vV/tKxP3qUXqg6oDdaPIlQnKREQpxmYslipARxCVH9ENbaFJdacm15XgX2G+VWKpfVAjDzsJaU6Rg+mmaCxglO9QejgL0HLZq+8OdrqGYXQPzhfXgorQLYnj73igFhPShtG1r0RykqKGJD+VXUeCUWS+39A4/XV2EDGQpm07mpxGpY307JRmiSoHayMYTxhgfk6pkwc+l7NKdccECHRP9UZzbX9hYR/tl/W0xHMMeE4Fv4E6xK0SkUmJAAX6vGpNWfOwS35TMz8fq7NYOlyPA+9yUJZR4R85/qkkvN70AEQFquFSx8L3cKXM+IoNVHTj01yZhidy3bFqNYmCvfP2BB4qaQDpLyghTv9EBW0EKWnScLoVuXKFfVZDjTFYWtkaCORscHFFIyrukGjLP0G1AJpkeLR1uL1fJRTFDh1+APDQX5x60YMFZjxDQQI5KnUEuI1FMtod1o8Aj0j/heHCBHSeVWTKWSIyImDSKCFKz4M4ZpxAjZHlFSp0diSxP0laGNwY8FUsqwZGKWuT00QcEZDdNKISSfBUtF4vt5VyS4WYh/8oXoSlitNPR3jAnJ4uTZ9XlGK+381yGVNXpOGoRNXK8zSd5fnCcqoWcpYDeBzQBLjTgnEUaDkFHJ/IUsYHLzp41WnKVTwQ9Pg9erfrJ1zKjl5YbQAPfTLS2IRntCetB/HZ4cri0sLCwlK/wUhg0jPNF/nFghnOwvRrOhWQGcFykuwnVOohZZTxpIDb7AGpc9uSzTE05QtBP3O6XNVchyMITWuIDWY0CxrJN8/C2v6MvgV4zusZH5DQIAi6O7uD8SmmSekKYchZ2IjHAsmF108U/CVyTwRJUoRJHcGVQBVYcwree2bU4LQqRLFktDf4t5T9KMnEfI+rNZbNXDwanh0PdSNoHEoiPBMHasPueVkrWg7F76nlAsq4n+FAMGRZ4AqhsZOj8TBdHf1/RLIiHmOqoBEQXJrX4NQSFg5mOggOMFskfu67xPFJY0pLe92Jutj26hQ8wXCf9kNHw85c1yynnONWgww6QrVwX98BJc+hSG0FGt82Rw6GpRDfIbKeKDlorJuFssH12rjVKIvtGSkDNxs37ZqKdml9vKyifT6BRwdX32r42JHW0xJTMBvwdO4TIKyMQDymCmjIbCnkbPFhkPokazNm9wh+bfWUCcfMUuBJclkiZoOpsUvKUoiF2aVm+fd4fT7haewPesO1OrNgzsPFOkNRqBj1fEqNZhEsHZAM4DiOA34eolHAM3fINIiX1uVqxP4J/t0cL6kFl4hjzuoQCiXCRO7FFIY1ynp5/YsLzfxoexPw7Nb87e4un+UQQ817HJExHEv401ifR0430sdx0BtX6nBKPIVWOYFg2PkRQG1Vka20EahhNgV8kiKq5ZVF1Ktwqq+MpSQ17dWdxsFBezaeMO7X4zk786tv0tZIWTEqFT77ZzgTlQcBEuxWKpPEx32WSM61HEkCbiCEqFTdVsbo/ARF+FhFbSmj0jWwmGKjZC/4jVotFbVXY6/OIeCpzhXp7XlptDEi59GIv0EZWFWhvwrWxCkrZQUioalQhpBEXBXFe0LSlPgFcyig7sH5F99E8auLBpaWVS+nxawzqJPW1PfeiEKd3RoevTWoNrZVub4Ha2O+tkLj07EXu8aXZgVHrLNYUs5pTMu4Rq5NyqTi1QYYTOtoteMoFtpxt1kFbvuV+j7QG3jEgedQH4gjZeCVqM1vVsRwQGumCU7RNhvqiaK/cnDptIAT1ao0hXiYeZJREZdJeJqKLsKkkgtmql70DZ9Itaa2RlPFPxhUWWwIJFtl/jxe4wNlTiMjoiS+n0WRlifI/W5Pi8we6z9/IjtRCkKBUa0DXqdlR0mG2wp2oUBYmWiZDT9J/Uy2yRpTrNZ8BjAaRGukUdVew8mJXB+iu7EPMyPsdyfxGFgBi9JQm5+NSZkstS0sUckyP0XLmGWMI5PTKcEIiTfEw2ruNn6sgO6yR3N3x79Wfd3VnEIElnmDxRT3+XPN9cde6RCjlgnSzgXiQSuLKYkGxwKWDDNmHCiPTHziyrSmpqspGvCFP+G80VDVKVjLmVnaTDwZiL0lwisH9/5qOil5+u1X15o2fgAJpyZyRZ1lwEPbncEC1tgLocYFBijR02XOxtojzlVcjUNPGYlj527iTpN3EZ/WDp1WsG0XXPUJPPxJWCHUW6bYrAMCuVpS7XqocvHx3ksNvp03qvrMNLXbY3i8RT4PUfLzYGn5dIe3M6xoBMcCR46nqnEi1geAU/NJWDqvJuWRADPvsWglPsiTXFPGPGQXfB3UA4IyCe/LuxFu/6C6sPOcQ+ZnO2efPAcquRnmNFAeM/f6uUj4eoiHC1O9eA9Cn36/v7h9cr7nxcal2EhVElDd5ZSpeIaOSXAlgJI4Ij06MRxwCiza8U5xT98ijBx0g5bkz5TBbdqDySl5lkgiX6Dyb1zfKjMImWsrHI0Ou8HBd598pV1fYyBxnT3/5LjMm3srFR4qVcbYx/M6bT301kWsWsiwVqVChfgX6zxwBvyaDKyQA1JaQOisNssHy+KHiRG51YYVJhKwgA6LcmQyFpGAyOVuoFQiYUdN15UsiiSL5aCNYVo4PDs6OjuA+VZOaQNP3Q+Kl8Uiy3U4Kmb7VVKBnBm0c5QLy9c4Jm6qU3Nasrbg+o9UMZ0ic33VVjCywSkXVMCt9sqdWSrYg9/4WrkMuUifFz8c4Z5cGIa6HjYcbG8b8Ewc2AzjUYIGMwVVMKQRA+H/imV0VTphAjgh5JdTUEcshQIQrnND/ylaz8rEliuYGa5Gd5m5FJaZaoMEyWWDx2SVJflcKIZTkq8+bk09jzENT3XcmPY+IRqpoqGcGEhB+rDpT12J4mSbxTiNItygcXsZKhAzQdXr2moivA4L/MiIN0gts0hKV9rqsTtisrnQqpSbLQph7Z4oAHddth0YEEcvgyml+JN4QtpiqIiDirNc4Ig3MWUs7C3z8fxLmQUCyWdjYY+c9Vy3B369QpPjqDMlayxBPO02tTVEnfQ4TkNkFSBYR5Usai5IZotTGawXkk1joqGJt4h4ghoaLoEsv4SbG9XxPH6P6oPm4jCzp7j821TjD4x2n9QiQk/9RVVFPZq9m8+Xao2tm++LulSyk36ulfrSxHw8fUc407lwSKyClvqHZ52AUwhhHQ+XQ4F0tY1WiYa3reTv5kcmMcvKtztcndyzFY3xUDYKt7qB/2pVgNb5zmASj5a2wt3+/Np8f5N/DVqOBYjEKZO1UYraZjx2T3Csq4ntVmI6uYg+Pj8wAsMoD6iP8IR768PNMp3ItClWLhe5Gpto4HJqGXc/JDaQeA6E9394V9EnyFq22Z8fDNb6m3EH7BvnfCFmEv9Nst3A6+7s7FwGbS6Ai3q8w+QQHg3Ud5VztcVf87z8/1enAhHmYSidGL14cVWKTNAHPHQQp70rHmHSLjuWLh3EW6Pg2xbObuZiKY4NQS9qBcFvtE3l9Ap6e/7HODAud/bOz4dxcAYKAWJpOcew3bGTTFN+2BmuLAyktZUgpH0VTPUIhqNn2aSYAR3SRGwzSCUL+tffX27ti5mWiVJVaoXjeFrxN5hvjMos6sdDYE1pFISKhaIwXun1OF/pMh41YwKahPn6VSc0mG8HJzvZRPb0sC/+MljnAlILuImejvRRe6rCKjtyMWUqcChChYCMdtrxsFRZlkP7iFul8q7hCb2nRQlGXjkIQixWHBcekzRMmRVRwJlDD4bOmJi9iG3h9UuPj/rimH/RwGI2PIi17iovvsMnvfjsD+ploreLi1tOIBU8mGjfeq0wMM77lde4dlYp6GCpwgN259kLJNEPH28FmBLu1OoREpe/TSVbii/CEszyoGqgrB+YcRvnYV6ftpsetx2VTUCSrKnvtj1+qkrHWUnL4MJlLKpumfcvQdPQMqpnaQfdvcPt/lJ/5ajWPPaOHd4AABwNSURBVKeOh05n7e21xKEnPDtTZlGE8wkOJi5j7kcluiLCSSS0rookI98r192xfRcuLrNzDKfkZuwSkHBTNJpQ4pEMqIgTsT5armJ1Vbg9hfaq9Dcp1d44okV4agdQQWmXqtzoS1U86ZZJPXwmHlXmtQJ2i3ASWDCLuwm00yD/casxZav0lakSVm264ttUpEuGh/MtxAARv0/WUACcattBSGJ2PftGAsYz7QSSfjTiNlFLAyyFKw8xOOfPUW7FLqndQ0ZCvpHyl/ONKZujhgMp2K6x0IIq5MWpQtweItWmsvJR3IIclNJiiAI4W/tkZt+a2Xi6axW3RYLSsvaJRIURqTi2jbxBi5b2aI+UPne92ZyxWRp+NMXpeOXWOVWV4UMsdAWFa8B+jUUKIbHKA2NOGQllMzsrQZTdkqYdQO0cVolSR3jwqvsc1SvWTpf1nOQmgCLqJSrioe4E2nJzxrgjVZR4ovHIb4EZTuIN40gUU4lcqBbxVnrJ9yI5b2svZ3UiMhDP/BQ8hlmRp0ziaP4BT6o8vcJBs6oUmWpicprKtPNPxvYs1VHXHt9XxvFIVJ6Nz8MSGDtjgyeOq+QpbW1aUqkUhHbUtJnHT2fg6ZxUFUi5UM7+9SquPFaxcf5NESbWBm9URTwo0eb13qA5YYWbfjAecyLps7vEmOGXSarKjEdEtpj+BjwvqroqUdguZ9/POChu7E/HEw9K8thlpK+92iF4wDT8K1n4IOjTK3TEAUVf22nO1wSpKJsQgTqYwDOPRLeQjVMVDyvQB0zRG8Dlved+VUHE2RXLfTWDQOAQTsPT3ixPlJjCkNru0y5me1DniuX2yzNMeEg2UYlBzetnemO6KkmzwJPm0mSJ6jr5LqqfOfjsfYdNKZ9q7XFV4sqaVCYW+b95NqMDD+GZ7LwU75cvFh2nHDdrdSka88topcqPZ+48VnzYyFl5hqfVRgObXsFSC68FdNVkknEFnwtcnFBJWZ8pKKp3MDBFlb1XAhGcZ2szGG46nnBY2p7yNJbmDz1sC2lhzSRnPsvssuk+n5eKDBbAkezrzW6/NldSxFHZYUSKosqc1g57XO5hqJHyw1eEQmAuR44mAp1TEQNBoW/OYjhjbRoeTzwVlk2QwD9ud9E1weJpSzSxEewWoVWC/yFl8NwI6nC4AqEs0QI7VO1bKKOyknPjVPK/QrLCww/5zcKdpoQJEihYBC9QvA//8LXpx8QJz2AcT7wmtheFIfWvtzptcoUxoS1IP3IadimB4JhWdj0MygpxnBR/IpVKcY7UURrcrnZD5rve6bP4gJ6en4o3c0Dq85EiINDOQullcGu76+kNEBjP2KHUcF1ikyz6heTXqx72UGRlvSBSmGUo72qH6EGi8bj+rhOMMsOpIK4/wlPvtmbmmszMs9XW21R+l/r5UHAGyy2XYSCBcKbCLcEYRtG+mypAU/GAdiOLLMwxweGjiKCsny8xfVQR0gO7LeIhLVeKrr8NjG1BmsivdrEySRJmNJIaGUYLPsSFtCGfBUr8/GifJTfnTlO0JESgQB9I4hgvwnI/meoigJ1pjeoES/FZ5I4Tgq+yLU80lFGQISyFJhqVonU9nKcy8KdXL4MOH8CUkl6vqiOzwI0UeOwRnioHhm/CVkTeNpVrfbfNmpXzlbK/WBEId0P57Djm/7KvpiqEqXjAabCl0rnws6NOebIF/OMsLNNKZRHH80tcLu16/czTRfW+oomeRsgaauaUJ8KVUROAykelia9chiifwM4vNxkPy16UUjsBrPle8fDUdFrWa+bPpyqE2AQ80hieeIAyR/W1ZpbR+bQYAwU8OLq6JXFaVjipifbyjAKj50HY5hZUUlEZP/z/KFNL7a/W8EhqnpL4KBkA2B9iybLj+6/WheUjVRTl68slgdbDsDMvlUdb0uzueAxMUlGgq2jP11HuKvI8vbxgoKpwg7Tr1glFQi/bAbedcXwhODKrk9xXyloF02xsUStpT5yQeXYWUsm273+1M2Bvmp5f+HvdgSDQxwE1iFO4Mi65nhozTMMTHkiqQy5xev2Ka8tK6UlPjUWxcsIX1V5d9lFdXw/p8JhVZFSlokS56KhWr1WwlKfNWK/s2KJ0dNRCqOAuhYdAtC38Y2+rJNBeyA38KE5Npits0JKTePbAecOjfZr2PRO1Um5fGRAAEh7R1cG/PsXa1xzYTT9dTrIena62e71qbz1NFxbU0g2N5L0Sifi12Ihba3VwbQs/PThki0mRkn19rMdL9DGZex0ExyaeR3ReAw9E2qqvJNr1V+sig0+uAQhrehAaa5ZfsTeGeAaWwrvZM7Agn7g+OWpRWtazmcB9g8s1pcSTXu2U0ZFZFqLYKSUON9veBYhr/l3IeFT8swA83CMBjyBuoorWqQWEnV9PbfjEeJr+AVAjcrXseVVI3xGeW/6tB4uoUoTPzJRmz4JNEh8QVqGrpbRqDggofHN4CT6kUM/Z1fp6xWt2ErETb2dajs2WjQEYnFcAn0u1EUUGgkWOI3Ic9woJjTNkWv8GPE1VAXi06+ffVU2uqS0COtaoUmIunua42XSzDqZsU+0TT3QCASmr8jGYXSiWgxg8OJECcNW90uIyEOHTOvLLgEoGYNUuV5hAyLiRj1xF+S81kSPRXUOPTxekq6n8ZhCeZsMP/fT5y71ay27qx4TKYKhjgwzKr7NdBGXdAf1judcHYXuAAKOMlJtlKQlt5/trXQBa9jFV8qutdluqDbUqZjvF86hbkpMfDTm8xj9kn5qmkBHCEthvyzJ4Y/1iqn5jPGOHOPVG4/s29mPCpA4eGoJIIpIFM+Dx4za27Uoxw6evZ5rbE8q01+Oz0JlzpsOqgzLkn8vFs7a3XQeEZcv8Fzz80Dnor73aWaOzAai2k7xdTQFF6Gq1Org0vet7QHhuuowg9JB/SLe1iCUwY8kRUKI963SWcfMUljB4kY4OupH/qaR+uhRjiaot/HRXiZY7ooNQDZHI6faxuYlndERvQGTR3BfH8U4EoGK8v9P4ZAnPTXcr0hFfdHRoQUC20EJz+ypX6+D5bO36VA/j/dH8bCYo9qQ507GkxuZMg+I68jceHz6hB1Tf8LM8TVdF2hMYlE9LgdCXXk28WLLcbnzT4rcJzw2Nz2NMuWGQzZ/Rt4g+nES8/q4Ntte//s7rrI/OkRKVTJvwzMfs3XJ+ELw6bFWrlzaoFjxYdpK+LNWssWTRzgl8o/I6Oew1i6R4esP9mUj71qwWWvToXaJO7ouSOcSTcL4MbU+rvZu92utUe2G41HjszcEGVb4fYWUdBAIFFRikPdOUC9A95SHaTJLserq0LNYFJkiIfJY2Cqu75U7oDzfcj4W26gY8YXyCcZefZ+vlOcwtFG7Kv2Vk0dq4tRIeLCvYqcvmKkjMMTl+2dIppo1VH/5IsdnHsV4eqzc1joBHW0JL62zyumu4f25JqvbtKMoJjpGlF7ZuuloAjcZsPG3kWnQLXlUKHfHk3EysnhU3vsdTqqKQC7cBbcw9+dg4ANurJthTgIp55OJlh34kieSElplmrZnHqzNUaO1zVqBRVo9CQUmftY0bO/zjsUrAMz0Wb68OwGL46fOj2vmNLUwwOsRtlcYMu+CpVNsaSordKIg+uLHU2aUT8za4KJg1jL4JsNkYfpCCad/FfWLVlrH8MXMz/5lOBCJA6XWzsfpNjeNvxROuLy89f/7Vt2f1JUHfzkXFBNxW/tjT6xnrxHUiWVYx90QdBVGbuZjpVl3SUJEhjtdZFCz4rpS5eTEfZRnE8q++4ytXcNlsfMlr3mor8EzXGGEHd7+adgtYxcJIzr9+VnJbZ2UERk3cjPo/cRsKVAddE8u2sTE47YVRtxw6/sg59ywHGdK0lZ32eoh7beJtED8mquXOyErNxjMkPGd3vrwGFaJboEcwarJ2wD3PIqqWLaTcpD0O0PHyboe6PWbcCCAjVQGBMy6/NOhVlR+m6xa7QaNQCgU7SbVZaeqZ09sjPMd3xoPayldTsAu1HgqBfrJgYRckypb3kN9kyckID1gfUbitkA2C3wW0jKu0v+uQQ6pC1HTanHpnk/yP17zaS+CZ3S5/YhhrEEdrz5tVZ3iljb5+SBZfdm0+/1hkyG8xnfahc550vBYYblWH1V/a4RO5voT1MejjnjUBgW5Vb9gonT6wqBfwvMYNtSDKifZ8ipjqbYtMoKulJpeZ2aAPQPOiyaRcREJuOcSZRri+aBhENNdEa8WnoY6awgKO1leve80W5jleDw/EdtlXU9Qm9aKyVOz+1KNaIdsaSEtBTOlBs8STYWtl0AihxzYoSU/wgJlwEsZucuguvvbNrCitr4cnbFufTGk63AkxZlQUG1Qz7g9ixcHpyoJxRptCKjfz47IiW34Rs1kCCp5eLlWFfGD8m/w1ea/DrXhOCc/rrEM4cdkC1WfSEstKhvFZf2BhluMiDuIFEPfFfe4CHaELp+Du/GaHTKqcrnphMMBSKTwjq6pXT19Tn70BPFNEJ1znYEExLXT0F3FDB9tPBJS2W9wZ0H443hGTag5lvtZx/yN5io0LMCCUwPvDk/xPL38bnBLPrKbIdx3t1UU8we9IyGb9bqszJIcmCBaspSMjlqiOGbMjwG8HmwuDwWKw8mpZXB9ErUnFBsTmTcHNXfBsEZ7z34inc5BQ53W0Pwt41EM3lgHZMqjxQAciUf0OKoUstU+wnNBrdbzq4BuFNuJugsXg9iuYbsKz+ibwGKd8SABdrjVe9LATH++ecMPhFZXyAZgTdyN58jYB7udt29SN2lq+IVy7dYB5QDy/5YZamLlw4FDgzZGh1Tv81O6goOuVQJmbPVue0iCbtyUUC5zsRC6+ve36uBuGwPMbbqgN1/lgtGXRLv5kQ3zMOPD+toOV47Iy0T1W3Nhg8Qn3waxrm+4yMAfemtKg9jVGeLGPXUYUymGsTurb7jzIOiWzTQjcwfde604+hJKMonZkMZ78/V2HwLP7G/B4RzKlp3Cnd3my0AS0VwEeKaZwqQdKJKubU97GKVBOFB/eeqnhzIFdxX4THmrQigN35JcmV75N+7uySflhBawp+HYW33XTaVblI9eqrLZPbrrZ7sbRYTy/9obaMPBEoS1OZK3e/Y9dPO8ANZ+qqDJq6xTP9SpJMVgPOl73ZK3OWEInmAWetX/6Gg5/E88u4fmVN9SGRwKNRQ5aPYunn9KcufalwNsSIzqnYOKxGFtaPFkZjIXFHdq3wj7uhVx8N01Bhbcrit+I53h/DbNUNvnPR/U5BAs45zUBp7Aj31QiN6d2J0V521LTTFBO1+JfLXYn0tMdY70z6/aN0YdOCM+tN+7OGPrluoz9QFEx7TbsZFwlcwFrodrYt0rLFJePqskJCcrY7ZJdpLbJB4jWNg+akzcO7Su1f1t+p3NxRzyhN54ZAXtpdDgxSCUEDS2L2yoCDh7lTqg8z42sns3FrSZt4I2nmUnJKVGhYkOkq6syeNDbXtC9uMINrf3Lmy1liec2Nz0YrvT7h41rXPXT5fJ6O/h3fmwL1hO1SDT5DFsKWxiLYse4qrfGxMUGIfW/tS21kJPoKeXDdM8wzg5X+kuiC5h9s2uGC9xq9tudNmJxoeIZnRTkn7VfXhUF1kuhaTHHZdWYF61rJSftUQLBUnJLypNaPfnkLgCeIK+K2E/jthcfbc+LDjUOt/35wz/dxHLenfCIttuWrG7tHm5hP6d2CJZnnW7/IAneG9ev6LhDcJekGffbU/n4opxGss3bJfsiw98OanxMl4KV5cn91W38P4U6NtE+M+D58qN3b8KzQnhuvgG1w0348XHkAksLK+cHxsGJKAaB/5zXvq97Hh03pgsXVEdawY9hAp/2JTJFvtrzVk9290Sk0z7cP/FGPERmaPp5Y94Snpv74AYC3QUPbz9ZatVoqai3l0G3baV2YUh8DJJG540PFufX9rcP9sSHCI/qgilaivXOKPe9B7x4NNJH7eEMMJIZAZ2KR3MbN8z1Tnj+RTLFQZrELv9CCQzRQazm5nSG85ZsledvDAjcaHuP6vmpgXxPKuQGd4br6FiLBC3m2+sFgeLg5+Lmnr6+aP+wPLj6wy14tgnPjZdhv7sh2eIglFQeEOKCSzI8am16EIraIPA1d719TIJHx2WRSD3TTMxBzTHCDJNi/oDqsW0Mz3TjcreOB2+n2tox9BBXx2ttPcTb4n8TnvDJxpcRMVsxv/gCSF5eWIOHuunvRzH2KQxp95K6UI3SXzp18y7ofBAdesKLLiJpf6T5Kdi2r+Ar3jkSY14YAaETwEEyVWWl3WYDqIfvffT+DWt/Fzx4felP844zv2wE3Z2TQSk32PmVtO9gcWl/fxucZuBeav29Vco3XYzB59kFHg0vB3SkwTHfsq53qfbDVlc8rhEqTyJXdbMWuEigVk4Ptp/2L0A1hTfBwWw54pl1AyrheTA3t/E+iILRCY3zqugQkZSOGFKvsPb0eAD6TC5vPgw7XWIdYLAC1SI1aMbzWSoexVo4POjG8ZHoam9+4wWUWMTEqurQZQ2VCGFLMtTZUWTv3pIAvgOe1uO5jd+FoQH8e1lVQtAVkYpouqBwR9JB3MKsG856uWsEcciktBLF9PmaKqQP7o4rYrYlqUEMvwkwKaLIZWtA/vnaMpWXWVXDt6tbMh13wfPwow3QovvA2mXtmlWg0zi69pKvZbk6PcNuN3x0a2GhPPcKn0p6lmMJPDYd3JCbJsY2P/aoNz6KqWqq1uBU3Fl/1qIOGXT1D2XFb45d0bbchqf14Qd6zSigd4VA8HLSi+WV5c1lMY/i8IyK1xtThUBOKvBYugpKX6Ii54gOnNQ36hWruOhg6E8lLfvD86O4LeozrN3LeLjChETqXd3McALPtBs2ayMUBQM2HU8t1AuTWtpJK7HndS7pZYSnzXd01xfe5rOEeIyU8NCNmVQ8DM8xWf7hS/IeX6RkK8rKpd7W8Z0M6Gol1r3uaUm8H94EHkxDg9aks1Lqwi4pLYDDYh9LAo+JdRL1w7Mm9UO0XQctpk1+ODYVWwKiWfxralaPtap44o0JdFXmngUgs1huGbq+s89n6rdulp+74cECIR4LR4HhWcQY5f2t5A7By6xDLCQa9YCyuKeFnK8RBWzRzgCMzxFSuuJKEy/1Qv8AXNhffvxp439XXEGHuy0zuvrhrA2BZ4GdMm72NOlCB8Az7cbQOp5DS6iX3aBDsYMij66j1ReRbdTtuIV7H82+fk5+hVoO2I7bKEQuUGSLWu/b5bUIph/t0iz1R3iF7YPqteV1LYmsDENjBUKOP/3llkTJ3fAAv3G/gbVueLhLJwFq9x+Hnb/88sufKdBCvVHr36QmxYBOWssRMqJKjRlsaWDEx3wxBixD5Gc/iBqw8OHGBti6uSog6PBJSSDM06Dl/SvAfeeWvI/AM+1AYG0AH2FRirPPNjyJCqV+P/WH8KJH/8SFd1xnRV1mo0gdnFxieg47kiuoFPAIFN60HmN94QIs+NWVvbQ2ahr49fsP5h48/rxaRz6Ya7OafgxYP7wZDh2CaEkTBzLGh/fpjz/+5dN/jmNLyL5aS0ygAzH30UP6e3whWf0l0fSrvxUHlFUrsKlQJFl8ghDE6DCgLfFwOFw3LoGA+1WOPqwHujrnKiPCEz6Z27gp9OH3DwjPeMHl+AgfIwk2eA8XZemqlpp5/BGwCUuxsQKceBTH4d7ZMIg9nd1RM1KSlEKgBO8aRV9hq+yIQWXxtrQ2NRPFJbZ4kwhGVBsbH9yCBgRYYjy35SO/BhLMbTzcE+SXr+o7lO+9KzgE+B08FdBVYUhtcfBECK6vg+eXcQ/IpSOEqAKrrWyaQjLr0sdlriTHIrOv33/31nwi7W8inlsTil9/sDG38W6A10KgorOaG9GiTjIE1ohGm5fekBjPdhS6njWRZMZDgJbWKWbQcX9byqSr6VvsxiYXWd5xg5fqghDPLQYIJ/vuBx/NBYsS+Z5XUx0kb8XCupAF3sBpdznQVEEvuz8gmVQ3U+iENCc8+qdGbJySSs6kYvp156GOPbkT+45bKHSfEGU77vCF8Ot3P+8O0NdVT6Z+3FhTqE9+38Mt0nP2kVTbsbKUEkR4Lckrqhl1REliaatcyZ5xnXZ76w8//uHL/3XHLS7yVQjPHQnKFu5P7019foysQW3EFpbKal/Ftkz5+qLPNc+S9cfvGUjD6iq+VPww3WQ8nANF9OCOcNicEJ6bPezRN/b+5U9/+fLR3NRfxhQ4NA4AFxiKuS92BngRA5ZaXIvjqY2uiRmEFNNN+rugOzee3A1NeVknZ9duTd0LQP+KPsncg6+n/A6IR8mS0bpHJjh0vWi9Q74OXu+j7TVvyMGBdZf+9JRm+O7vPnx45/1ULnFiPHfdQg2fkFMi7Gdj4Jn8RDUVjm3Efbx2rzjzzggP1sBop23K6Y6GjQ1tEuU1CyunjfZmDc+0XdrpgN57/8mTx+9N+w2EzNS0DZvSCIZKesVpB+y8gtkGEBrte7BMFSDHlhM+SXnxGwt3cHTna3hep4Zn1kYZuqONgE7JNOXYo/OsXLOHeFqhN9b/JfKn7Ly+9hCXdZZ45t/AIzt7dTG3MzfZxyNebTqUTc1NNbSbeArOqRrr2Fky85b41xmCPCUe6fw3bNqXQ9f7QhMkvuumNrs17XMKfyK82HZP7BP3rcT18zTPXN8+fBNw2mKjvcJjTl5O9/ojNIaLA0tVUz8plg4NXiI8wMbVBXZZUB0GEDBQn9+Fi84bWMjq6rcRHmn719cx1EboxcPzk5PNs6DqBxgeIB4s4pHd0c1DncAI6N83sIzVHlUdz2uUYd88wnan0+gEGFODdTzP87oF1Xcd1RmcOp7BHY3qaw9jwTbp3vXXLqi+4+CSs3E80wpW3siAOAYJJEWvXVB9x1Fv8lHDM62g6E0MCGz5XtPph+J/8zAupOl4pM37eWG8ho6Dck/sFjRayjTwSFv3IrCdQyyNz7I34KVNDu9Umo1HuvlA5K8d8cC2b+pz9htG0IQzjkfavA8ZAgIlWXYf2qDZv2gKHmmlew+vBe/qPshDDRFuwYOF7W/+xUNJe/PSoxuTF0pN4pEGe29eiLyLN6/cgvHebDPwAM/Fb/zlnTdN9Ha8Mm3qU/FIg63u/bgmb2q0u2XP8TvhgQBvtfubzhLc5wi97tb8jHnPwgM0WjmIvdtKHN/6CHUvPliZTpub8cBY297yIERp36G29v5HCIFIYHin21OvcL8THsLUXz7fC+MYa0QC46YR8PC8u8l+qHfoggQcNz8X/8BtmNXl/o1Y7oRHjMHa/P4CjP2F/f39+eaAnyzgL5dg9PuLK4fHgXHz6TcIT7sHWyd4gQV+iR488Vh87j6/dH5tcMd53hXPa475lb3JIuoKTDzE/cZ7GfeER8Lym3BaxAs/XL6Va379uD88MBbXJxAF64u3f+83jHvFg8WlDTnSpxv1NzjuGY80OK45g53hPXIaj/vGI0mj7byxUPJexv3jqYpJOm8BztvAI1Kv4cFbeNVbwcPJ/u4sF/KNjreCRwIHsD0e6d/PeDt4FoNW/FbI85bwSN7bkZ63huc8OHw7L3pLeLa727d/6E2M/wftyTyrXdihXQAAAABJRU5ErkJggg=="/>
          <p:cNvSpPr>
            <a:spLocks noChangeAspect="1" noChangeArrowheads="1"/>
          </p:cNvSpPr>
          <p:nvPr userDrawn="1"/>
        </p:nvSpPr>
        <p:spPr bwMode="auto">
          <a:xfrm>
            <a:off x="307975" y="79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2" descr="data:image/jpeg;base64,/9j/4AAQSkZJRgABAQAAAQABAAD/2wCEAAkGBxMSEhUTEhMVFhUXFxUZFRgXFhcXGBgYGB0XGhUdFRcYHSggGBolHRgZITEiJykrLy4uFx8zODMsNygtLisBCgoKDg0OGxAQGy0lICUtLS0tLS0tLS0tLS0tLS0tLS0tLS0tLS0tLS0tLS0tLS0tLS0tLS0tLS0tLS0tLS0tLf/AABEIAOAA4QMBEQACEQEDEQH/xAAbAAEAAgMBAQAAAAAAAAAAAAAABgcBAwUEAv/EAEwQAAEDAgEGCAgMBQMEAwEAAAEAAgMEEQUGEiExQWEHEyJRcYGRoRQyQlJUcpKxFiMkU2KCk6KywdHSFTNzwuEXNENjg6OzNXTwJf/EABoBAQADAQEBAAAAAAAAAAAAAAADBAUBAgb/xAAxEQACAgECBAQFBAIDAQAAAAAAAQIDEQQxEhQhURMiQWEyM1JxoQUjgZHB8EKx8dH/2gAMAwEAAhEDEQA/AIivpTHCAIAgCAIAgCAIAgCAIAgCAIAgCAIAgCAIAgCAIAgCAIDDtRQ49iy1lF8rVapRCAIAgCAIAgCAIAgCAIAgCAIAgCAIAgCAIAgCAIAgCAIDDtRQ49iy1lF8rVapRCAIAgCAIAgCAIDF0B76XBamT+XTzOHOI3kdtrKN2wW7R6UJPZHvZkbXnVSSdea33kLxzNK/5I9eDPsffwIxD0V/tR/uXOap+o74M+w+BGIeiv8Aaj/cnNU/UPBn2HwIxD0V/tR/uTmqfqHgz7GDkTiHor+2P9yc1T9RzwbOw+BWIeiydrP3LvNU/Uh4M+xg5F4h6LJ2s/cnNU/Uh4M+xj4G1/osn3f1TmavqQ8GzsDkbX+iy9g/VOZp+pDwbOxj4H1/okvYP1TmafqQ8GzsYOSNd6JL7P8AlOZq+pDwp9jHwSrvRJvZTmavqQ8KfY+fgpXeiTewV3mKvqQ8KfYwclq30Sf7MpzFX1IeFPsY+DFb6JP9k79F3x6vqX9jwp9jByarPRJ/sn/onj1fUv7OeFPsfL8m6yx+SVH2T/0RX1/Uv7Dqn2LA/h03zUnsO/RZ3HHuW+F9irFrFEIAgCAIAgCA6OC4HUVbs2CMutrdqY31nHQOjXuUVl0K15me41ynsTiDIKkpGiTEapvqNdmNO4Hx39QCoy1ltjxVEsKiEfjZk5b4dSaKKiDiPLLRHfpeQXnrCcrdP5kv8jx64/AjnVfCnWO8RkLB6rnHtLrdylj+n1rds8vVT9Dnu4Q8RP8AzgdEUf5tUnJU9vyeOYs7n3FwjYg3XKx3rRM/tAXHoqe35O8zYdWi4V6hv82CJ/ql0Z784KKX6fD/AIs9rVS9UdyPL2kqhmumqKN+oOGaW9tnN6yAoHpLK+uFJEivjPujz4nRYsGcbSV/hUR0jNEQfbdoLXdR6l6hLTvy2QwzzKNu8ZZIbNlniTHFr6mRrhoLXMjBB3gs0K4tLQ1lJEHjWJ4bMfDrEfSnexF+xOTp+keNZ3Ay7xH0p3sRfsTlKfpHj2dz6+HuI+kn7OL9icpT9P5Y8ezuZGX2I+kn7OL9icnT9P5Y8ezuZ+H+I+kf+OL9i5ydPb8s748+5kcIOI+kf+OL9icnT2/I5izuZ/1CxH0gfZRftTk6e35HMWdzI4Q8R+fH2UX7U5Ont+RzFnf8D/UPEfnx9lF+1OTp7fkcxZ3/AAfQ4RcR+eb9lH+iclT2/J3mLO/4DuEbEfnW/ZM/ROSp7fk5zFhNvhLU+ePZb+izvBiWvEkU8tszwgCAIAgCAneS2QgLPCa93EwAZ2YTmucOd58hu7Wd22hdq8Pgq6ss10dOKfRG7HeEMMbxGGxiKNugSZoB/wC2w6B0u07guVaNvzWvLOz1GOkNiBVNQ+RxfI5z3HW5xJJ6yr0YqKwlhexWbbeWa16OBAEAQBAEB7sJxeeldnwSuYdoHin1mnQetR2VwsWJI9RnKOzJzS5R0WJtEOIRtim1MnbyRfZyj4nQ67VRlRbQ+Kt5XYsqyFvSe5GsrMkJqE3PxkJPJlaNGnUHjyXdx2FWaNTG3p69iGyqUOvoR1WSIIAgCAIAgCAxdcGDK6DDtRQ49iy1lF8rVapRCAIAgCAsXJLJuKkh/iGIaALGKNw038klp1vOxuzWd2bffKyXhVfyW661BccyMZWZVTVz7u5MQPxcYOgb3ec7f2b7VGnjUvfuQ2Wub9jgqwRBAEAQBAb6KikmdmxRvkdzMaXHrtq614lOMfieDqTexK8N4NK2TS8Rwj6bs53ssv71Vnrqlt1J46ab36HW/wBNqeL/AHGINb0BjO97j7lFzs38MD3y0V8UjHwRwcaDiWn+tB+1d5nUfR+Gc8Kn1l+QMhsNfoixIE75IXdwsnN3LeH/AGd8Ct7SPU7IevjjLaevEkZFuLfnZhbzZpz22tuXhaqpvM4Yf+/Y66J4xGRB8WyVrKa5lgfm+c3lt7W3t12V2GornsyvKqcd0cUFTkZlAEAQBAEBYuR/IwWvk87jQPs2NHe5Z1/XUQX2LdXSpsrpaJUMO1FDj2LLWUXytVqlEIAgCAmvBzk4yVzqypsKeG55Wpzm6ST9Fus85sNhVHWXtLw4bssUVpvilsjlZaZTPrps7SIWXETN3nOHnHuGjpm01Cqj7+p4us437EfVgiCAIAgN9DRSTPEcTHPe7U1ouf8AA3nQvMpKKzLY6k30RYFBkLTUkYnxSZo5o2uIF+YkcqQ7m96z56udj4akWlRGCzNnxXcJDIm8Vh9MyNg1Oe0DrEbfeT1LsdE5PNssnJalLpBERxLKasqP5tRIR5odmN9llgrcKK4bRIZWzluzkWUxGZQGCEBvpKySI3ikfGedjnN9xXmUVLdZ/g6m1syW4Fwg17HBh+U31Nc3lm2nkuYLk9IKqW6OprOxPDUTXTc7TajCcUOa9vgtSdF9DLu6RyX9DgHKHhv0/VeZf2SZrt6PoyK5UZGVFFdzhxkOyRg0D12+Qe0b1ap1ULemzILKZQ90RxWSIIAgCAsWD4vJ15+cee+YN9zVnPzaz/exbXSgrpaJUMO1FDj2LLWUXytVqlEIAgPVhVA+omjhj8Z7g0bucncBc9S8WTUIuTOxXE8E64R8SZTxRYbT6GMa0y852tad5PLPUqOjg5yd0v4LN8lFeGiu1olUIAgCA7GTGTk1dLmRCzRbjJD4rAfeeYbd2tQ3XxqWWSV1ubwic4ljdLg7DTUTRJUf8j3abH/qEaz9AWA3baMKrNS+Ox4RZlONSxHcrfEsQlqJDJM9z3nadg5gNQG4LShCMFiKwU5ScnlnmXo4EAQBAEAQH1FK5rg5pLXNILSNYI0gjfdcaTWGCysYo48Vw7wyNjRVRD40NFi4tHxjTz6OU3sWbCT093hy+FlyUVbXxLc4OSeXc1LaOa81OdBadLmj6BOsfROjoU9+kjPrHoyKu9x6PY6eUmR8U8XhmGEPjNy+JuzzuLGsEbWdnMo6dTKEvDt/s92UqS44FfLQKoQBAWLlF8XgNIzz3RntEkn6LNqWdVJluzpSkV0tIqGHaihx7FlrKL5Wq1SiEAQFhcFdG2NtRXy+LE1zWnoGdIRvtmj6xWdrZuTjXEtaZYTmyC4jWunlfM/xpHFx3X1AbgLDqV+EFCKivQrSlxPJ516OBAEAQE4ky2ZDQx01FG6GQgiVxsSD5Ra7ynO87RYdVqPKSlY5WPK9Cz46UOGKIOSrxWCAIAgCAIAgCAICa8FOMcTV8S48icZu4Pbcs7RnN6wqWuq4ocS9Cxpp8MsdzjZbYP4JWSxgWYTnx+o/SAOg3b9VTaezxK0/XY8Ww4ZtHzkrlLLQy57OUw24yO+hw3czhsP5JfRG2OHv6M5XY4PoSnLfJ6Koh/iVFpY4Z0zAPadbY4Hxh1896unulCXhWfwTW1qS44FeLRKpglAWPwkji6HD4eZg+5Gxv9yzdH1snL/dy3qOkIorlaRUMO1FDj2LLWUXytVqlEIAgLJx75JgcEI0OnLC7n5V5XX7A1ZtX7mqlJ+n/hbn5KUu5Wy0iobKeB0jgxjXOcdAa0Ek9AC45KKyzqTfREhORNSxodO+np76hPM1pPULqtzcM+VN/ZEngSx16A5D1Tml0BgqANfETMf77LvN15xLK+6Hgy9OpxqfC5XzinDCJS7NzXckh3Mb6lM7IqPH6HhRblw+p3ncHmID/hb9rH+blBztPf8ABJy8zLeDrED/AMLR0yx/kU52nv8AgcvMj+FYbJUythiAL3Z2aCQL5oLjpOjUCp52RhHiexHGLk+FHYkyIrGnNeImHmdPEO7OuoVq63tn+iTwJ+39mnE8j62BnGPhJjAuXsc14A5zmm4G+1l2Gpqk8JnmVM47o4JKsEZ0cawWakeGTNsS0OaQbtcDtadttRUdVsbFmJ7lBx3OepDwerC8PkqJWwxAF775oJAvYEnSdwK8TmoR4nsdjFyeEYxGhfBK+KQAPYbOAINjYHWNetdhNTjxISi4vDNVNO6N7ZG+MxzXN6WkEd4XZLiXC/U4nh5LM4V6Zs9NTVrNVgCfoSgOZfoIt9ZZmhlwzlWy5qY5iplXrUKZLuDrKbwWbipD8RMQHX1McdDXdGw7tOxU9XRxx4luieizheHsefhAyd8DqTmD4mW7ot3nM6idG4hetLd4kOu63OX18EumxGmsziGjaQO3QrLeFkhSyywuGR9paaPzY3ntLR/YqH6eukn7lrVbpFeLQKph2oocexZayi+VqtUohAfcMOe5rB5Tg32iB+a43hZCWXgsPhlls+liGprHut0lrR+ErP8A09ZUpFvVeiK4JWiVC0eKbguHtkDWmsnsM4i+aSLkD6LR2ussvL1NuP8Aii5hUwz6srOpndI8vkcXvdpc5xuT0krTilFYRTbz1Z9UNXJC8SRPLHt1OabH/I3HQuTiprEjqbi8o7GTFU6TEoJHm7n1Ac473HT71DdFKlpdiStt2Js7HC8fl7f6Ef4pFDoF+1/J71PxkNZO9vivcOhxHuKuuKfoiDLJBwcOtiVP0yDtjkVfV/Jl/BJR8xGzhO04lNuEQ+41c0fyUd1HzGd7gbq5DLNDcmHi87NOlrXZwAsNmcC6/Pm7lB+oRjhS9ckmlk8tECxprBNOI/EEkoZbVmhzs2261lerzwrPZFaWMvBdeLw0tY1tDMbSmFksR0XF7i7DtItpG0HsxYSsqbsjtk0ZcMvKynMfwWWjmMMw0jS1w8V7djm/psWxVbGyPFEz5wcHhnuyBdbEab1yO1rh+a8ar5Mke6fmI15bOvX1X9V3dYfku6b5Ufscu+YziKcjLgwWDwzAuL1uEUjW+tE53F/hasex+Hqc/wC9S/Hz049ingVsFAyUBZ9Ef4rhDozyqim8U7SWg5ntMu3pBWXJcven6MuL92rHqivsAiz6qnb500I6s9t+5aFrxCT9mVYdZLBJ+F2bOrwPNhjHWS935hVtAsVZ9ybUvzkKV0rmHaihx7FlrKL5Wq1SiEB78n23qqcH5+H8bVHb8uX2Z6h8SJXwxu+XMHNTsPa+b9FV0C/bf3/+E2q+MhuGgcdFneLxked0Zwv3K5P4X/P/AEQR3RYnDVfOpfNtN2/F/ks79P2kWtX6FZrTKgQHXyP/AN9S/wBaP3qHUfKl9mSVfGid8IdRh7asCrhqJJOKZpje0NzbvtoLhp1qjpI3OHkaSz6li9wUvMmQ3G6rDXRWpIKiOXOHKlddubpzhokOnVsVyuNyl52sEEnXjypo+uDv/wCSpvWf/wCt65q/kv8A31Qp+YiX41Q4fUYrJDUceyV3F2cHsEbnZjc1o5N2kjfpPUqlUroUKUcY/JYnGuVmGcPKHGpKHjKGnp20rb8t4c6SSVp1OEjgNBHWNI0aQpqalbi2Tz/0iKybhmEVghD9R6FeK5OeE6R0dXTOY4tc2miLXA2IIc+xCpaNJ1yT7ljUPEk/YkOE4jBjVMaepsypYLtcLX9ePd5zf8FVrIT0s+OOxLGUbo8MtyI4HhEtJitPDMLOEosRqc03s5p2gq3ZbGyhyiQQg4WpM5uWJ+XVX9aT3qXT/Kj9jzb8bOOpiMujgkd8gsdksg/CfzWNrvm/0aGm+AqfKGi4iqni2MkeB6t7t+6QtSmXFWn7FKaxJo56lPBL+C7FOJrmsJ5MwLD62uM9oI+sqetr4qsr0J9PPE8dz1xYPxOPMiAs0zcYz1S10gtuBBHUvHicWlb9sHeHhvSOVwkTZ2I1H0SxvYxv53U2kWKUeb3mxkaVkhMO1FDj2LLWUXytVqlEID1YVLmTwv8ANljd2OB/JeJrMGvZnqPxIm3DNDaqhf50Ob7L3H+9Uv09+Rr3LGqXmTK+IWgVS2HubjWHhrXNFXDYkE25YFj9R427D0LJWdLdl/C/9/Be6XV49SraumfE8xyscx41tcLEf43rUjJSWY9Sk008MUlM+V4jiY57zqa0XJ/xvSUlFZbwEm3hHbydonQ4nBE+2cydgdY3AI0kX221dSgtlxUOS7EkE1Ykzq8Ln+/H9GP8Uij0Pyv5Pep+MhzIHnUxx6Gk+4K3xR7kGH2JDwcs/wD6VODsMndHIoNW/wBlklHzEbOEwWxKY/0iNnkM1Lmj60r+Tuo+YyQ0WbjVHxbyBW045Lzoz27Cdx1HmdY7bKtLOlsyvhZKsXRw90VvWQOjL2PaWubcOadYI1grSi1JZWxUfToTnhdjtUU//wBdo7HO/VUtA/JL7lnU7r7EJpal8T2yRuLXtN2uGsFXJRUlhldNp5RcmS2MwYo2J0rQKqncH2Gg31FzOdh2jYbbise+qVDaj8LNCucbcN7oq7LIfL6r+s/3rU0/yo/YpW/GzjqYjLUyXq/BsHilOgGqYT6pna133QVlXx49Q4+3+C7U+GpP3/yR3hYo+Lry+2iWNj+sXYe5o7VY0Es1Y7EWpjieSGq6VzZTVBje2RvjMc1w6WkEe5eZRUk0/U6nh5LtrKISYnRVTRoME2noaMzulcsVSapnD3X+/g0HHNkZexUWVM+fW1LueaUDoDiB3Ba9CxXFexRseZtnLUp4MO1FDj2LLWUXytVqlEIDDkBZvCe3j6KiqxpuBfolYHaetlutZmj8lsoMuajzQjJFZrTKZuoqySF4kie5jxqc02P+RuXmUFJYZ1Np5RJjl/UPaG1EVNUW1GWEE9xA7AFW5OCeYtr7E3MS9UmaJst6nNLIGwUzTr8HiDCfrG5HSLFdWkhnMsv7nHdL0wjiUGIPhmbO03ka7OBdyru53c+tTygpR4XsRRk08kldwk158qL7IfmVWWhq9/7JuYmZbwl148qL7MfkU5Gr3/sczMj2H4xLDUeEszeNu92kXF3hwdov9IqxOqM4cD2IozcZcSMYzislVKZpc3PIaDmiw5IsNHQldarjwxE5uTyz5wjFJaaVs0Ls17b69IIOghw2hdsrjZHhkIycXlG3HMZkq5BLMGZ9rEsbm5wGrO06bc681VRrWEdnY5vLPvH8oJqxzXTlpLAWtzW5ugm+nSlVMak1ETsc9zlqU8Hpw6ukgkbLE4tew3B94I2g6iF4nBTWJHYycXlDFK5080kzwA6Rxc4Nva512uSkIKEVFegk+J5Z5SV7OFk5bM8Hwejpzoc7MLh0NLn/AHnBZum898pfct3eWpRNXCMePoaCr2kZjul7Q436HRu7V3SeS2cDl/mhGRXi0SqEBfuRrxJQ0srtbIc2/RZrvwLB1HS2S9zTreYJ+xQs82e5z/Oc53tEn81upYSRmvc+F04YdqKHHsWWsovlarVKIQBAWvk9D4dgboBpfHntb60Z4yIdhaOtZNr8LU8Xf/JdguOnBVC1ikEB6MPoZJ5GxRNzpHXzW3AvYEnS4gagdq8zmoR4nsdSbeEfWJYfLTyGKZmZI2123abXFxpaSNR51yE1NZjsJRcXhnlXs4EAQBAEAQBAEAQBAEB1clcL8Kq4YbaHPBf6jeU+/ULdJChvs4K3I91x4pJEi4WsS4ysbEPFhZY+u+znd2Yq+ghw1uXcm1Msyx2PZhnyjAJo/Kp3uI6GuEp+69w6l4s8mqT7/wDh2Pmpa7FeLRKoQFy5NVXF4Fxnmw1BHTnSW77LGujxanHujQreKclMhbLM8ygMO1FDj2LLWUXytVqlEIAgLI4GK+0k8BPjNbI0b28l/cW9izf1CGUpfwW9LLq0cDhGwLwWrc5o+LmvIzmBJ+Mb1E36HBT6O3xK+u6Ir6+GWSLK2QnbyJnzK+mcfnWt9u7P7lBqVmqS9iSl4mjscLUGbX53nxRnszm/2qLQvNX8kmpXnIYrhXCAIAgCAIAgCAIAgCAsrg7pG0dJPiM4tdpEY52g7N732A9Uc6zNXJ22KqJboioRc2V1WVLpZHyPN3Pc5zjvcbnqWjGKiuFFVtt5ZPOCOUPdVUrvFliBt0XY/ueOxUdescM+zLOmecxIBLEWOLXeM0lp6QbHvCvp5SZVxjofK6C0cUl4jJ6JuoytjA+u/jD90FZcFx6t+xdk8UIq5ahSCAw7UUOPYstZRfK1WqUQgCA7mQ+IcRXQPJs0vzHdEnJ07gSD1KvqYcdTRJVLhmmWjlBRNrvCKGQgTR2mp3Ha12o9AdnMO7NKy6pOrFi22ZdmlPMHuUtVU7o3ujkaWvaS1zTrBGtbUZKSytjOax0YppzG9sg1sc1w6WkEe5JLKaOp4eSx+GCAPZS1TdLXBzb7nAPZ3ByztBLDlBlrVLKUitFplQIAgCAIAgCAIAgCA7eSGTzq6oEYuI22dK7zW8w+kdQ6zsUGouVUM+voSVVuciQcJ+Otc5tFBYQwWDg3UXgWDRuaO8nmVfRUtLxJbsl1FifkWyIIr5WJHwd1vFYhAb6Hl0Z+uCB97NVbVw4qWS0PFiNeXtFxNfUNtoc/PHRIA495PYu6WfFUhdHE2cKKIvcGN8ZxDW9LjYd5U7eFkjSyWLwtTCOOkpG6mNziNzQI2f3rO0Cy5TLWpeEolcLSKgQGHaihx7FlrKL5Wq1SiEAQAHm17EBZmWOIScTh+KQGzwA1/MS4XLXc7btkBG9ZmnguKdMi5bJ4jYjZjmGRYxTirpLCpYAJI7i7reS7f5rto0dHK7JaafBPYTiro8UdysZGFpLXAggkEEWII1gg6itNNPYp+xZ+FD+IYI6HXLACGjbePlR26WcntWXP9nUqXoy5H9ynHYq0FapTMoAgCAIAgCAIAgOhgWDS1cohhbcnxifFY3a5x2D3qO22NccyPUIObwiycdrosGpBTUxvUSAku0Z2nQ6R3NzNG7cVm1QlqbOOeyLc5KmPCtypiefT/wDtq1cdikF0GymnMb2yN1sc1w6WkEe5eZLKwdTw8k74XqcGWnqG+LLFa/qnOHdJ3KloHhOHZlnUrqpHL4M8K4+uY4jkQ/GO6RojHTnafqlSayzhrx3I9PDin9jxZc4p4TWzSA3aDmM9VmjRuJzj1r3pq+CpL+Tl0+KbZwVYIggMO1FDj2LLWUXytVqlEIAgCAsPJUeF4PVUut8JL4xt+cZbpc1461nX/t6iM++5ar81Tj2IZgONS0komhdY6nA+K9vM4c3uV22mNi4ZEEJuDyiwqmipMbj42AiGraOW07fXA8ZvM8aRovzLOjOzSy4ZdYlpxhcsrozhZL18uD1bmVbHtjkFnWGcNB5L2EaHAXINtPK5xZT3wjqYZhuiKuTqliRxssaGOOoc+BzXwS3kic03Av47dxadmwFqm083KGJdGiO1JS6bHDVgjCAIAgCAIAgJFktkfUVpBaMyG/KlcNH1B5Z7t6rX6mNXuyWumU/ZFmV01LglJaNt3u8UE8uV42vPmjbsGoa1mxVmpn1/8LjcaY9CmcRrpJ5XSyuznvN3H3ADYANAG5bEIKEeGJnyk5PLPOvZwIAgLEx35RgVNLrdA5rT0AmLT9wrOq8mqlHuWrPNSn2NmHytw3CDK0jj6vxCNYuDm+y259Z1lyad+o4XtE7H9urPqytwtIqBAEBh2oocexZayi+VqtUohAEAQEy4KMQ4uu4s+LMxzPrN5Te4OH1lS10M1ZXoWNNLE8dyP5SYd4NVTQ2sGPOb6p5TPukKxTPjrUiKyPDJo8NNUPjcHxuLXtN2uabEHcQpGk1hnlPDyif4VwgRTR8RicLZGfOBt+tzBpB+k3TuWfPRyi+Kp4LMb0+liPus4PIKhplw2pY5p8hxzgN2eOU3ocCd6R1k4PFq/k69PGXWDIjieS1ZT/zKeS3nNGe32mXt12VuGorns/8ABBKqcd0ca6mIzKAID6hjc85rGlx5mguPYFxtLcLrsSTCcgq6ex4rimnypeR93xu5VrNZVD1z9iaNE5ehJW5PYZhtnVkvhE2i0QF9Oy0QJPW82VZ3X39ILC7kyhXX8TyyVT5QGmp/CapoiBFoaZts76Icdr+cDQ0c6qxp8SfBDr3ZM7OGPFLp7FNY7jMtXM6aY6ToaB4rG7Gt3e9bNVUa48MShObk8s56kPAQBAEBYuQI8Iw2updbgC5g3ubyfvx96ztV5LoWFqnzVyiQKpr5JGRMc67YmlsY5g5xceu5t0AcyvxgottepWcm0k/Q869HAgCAw7UUOPYstZRfK1WqUQgCAID0YdWGGWOZuuN7XjfmkG3Xa3WvE48cXHudi8PJNuFyjHHQ1LPFmjtfnLdIPW1w9lU9BPyuD9CxqV1UiAq+VggNtLVPidnxvcxw8pji09oXmUVJYaydTaeUWTheOYuyETMEVZDYnObYvFtYIbmuDhtGaSs6dWncuF5iy3CdqWd0af8AUimlHymga47syT8bQu8jNfBM5zMX8UTHwowU6Th5B/oxfk9d5fUr/n+Wc8Sn6THwuwhniYdc74ofzcVzltQ95/lnfFqW0TEvCjmDNpqOOMbLu0eyxo966tBn4pB6rsiOYrlxXT3DpixvmxDix7Q5XerFekqh6f2QyvnL1JLktgMVBF/Ea/Q7XDGdLs46QSDrkOwbNZ3Vr7XbLwqv5Jq61BccyG5SY9LWzGWU2GpjAeSxvMN/OdvYrlNMao4RXsm5vLOUpjwEAQBASHI/JWSuksLthafjJP7Wc7z3azsBr6jUKpe5LVU5v2JZkfJDBjM8EDgYXsLW2NxnMDXEXOu1pNKqXqU9OpS3J6sRtcVsQDHqPiameLzJXgerclv3SFfqlxQUvYqzWJNHhUh5CAIDDtRQ49iy1lF8rVapRCAIAgCAsef5ZgLXa30rtPRHo/8AU4HqWbH9rVY9GW356fsVwtIqBAEB2cl8pZqGTPiN2OtxkZPJeP7Xcx9+pQX0RtWHuSV2OD6E3rcEo8YYZ6N4iqdcjDouf+o0aj9Ntwdt9lKNtmmfDNZRYcIXLMejK8xbCZqV+ZPGWO2X1O3tcNDh0LRrsjYsxZVlCUejPEvZ5CAsHI/JuOmi/iNfyWNs6GMjST5Li3a4nxW9fRn6i9zfhV/yy1VWorjmRjKvKSWumz38lguI476GDfzuO0qzRRGqOPUhssc3lnFU5GEAQBATfJbg/klHHVhMEAGcQeS9w16b/wAtu86feqN2sUfLX1ZZroz1l0Rvyry2YI/A8OHFwgZrpG6M4bRHtAO1x0nvPmjStvxLerO2XYXDAimS1ZxFZTyag2Vl/Vcc13c4q3fHirkvYgrfDNM7/CxRcXXl41Sxsf1i7D3NHaq+hlmrHYl1McTz3IarpXCAIDDtRQ49iy1lF8rVapRCAIAgCA2R1D2gta9wadYDiAdmkA2OhccU+rR3LNa6cCAIAgNtLUvieHxvcx7dTmmxHWF5lFSWGdTa6on2F8IccrOIxKFsrD5YaD1uZz726dyoWaOUXxVPBZjqE1iaPHlRk7h7YDVUlWM29hFfPu46mjTnMPrXsvVN9zlwTj/JyyqvHFFm3InJeNsfh9dZsDBnRtd5fM5w2i+oeUbbNbU3tvwq9xVUkuOexwcssqX10uceRE2/FR31Dznc7j3aumfT6dVL3I7bHN+xwLqxgiMF45wmAdChweomtxUEr77Wsdb2rWHao5Wwjuz0oSeyJXhPBjVSWM7mQN26c9/Y05o9pVZ6+tfCsk0dNJ/F0OsKvCcK/lDwmoG24eQfX8SPq0qHh1Go36IkzVV7kOylytqa02kdmx30RM0N3Z2153nsCuU6eFe2/cr2WynucFWCMwUBY/CV8ooqGsGstDXf9xgdp6CwjrWbo/JbOBbv80IyK5WkVAgCAw7UUOPYstZRfK1WqUQgCAIAgCAIAgCAIAgCAm2Q+SbHtNbWWZTMGcA7Rxltp+hu8o6NWujqdS0/Dr3ZYpqyuKexz8tMrHVsgABbTsPxcerOtozn22kauYHpUmn06qXXc8228b9ju4fwmNZG2J1FHmNAADH2AA5muafeoJ6Ft5UiSOpS6NHoPCBQHS7Dxf1IT3leeSt+v/s9czD6TI4S6Zn8qgAPTGz8LSnIze8/+xzMfSJ4K3hUqnaIooo+nOkPVpA7lJH9Pgt3k8PVS9ERXFcoqqp0TzvePNvms9htgexWoUVw2RDKyUt2cxSngIAgCAsfDvlOASs1up3OI57McJfwuIWbPyatPuW4+ahrsVwtIqBAEBh2oocexZayi+VqtUohAEAQBAEAQBAEAQBATDIbJIVF6mp5FLHcku0CTN16djBtPVz2p6nU8Hkhuyemri80tjTlxlaaxwii5FNHoY0C2fbQHOGwczdnTq7ptN4a4pdWzl1vG8LZEVVshCAIAgCAIAgCAIAgLE4IZg/wqmdqkjDrbtLH9zm9iztescM16FrTdcxK+nhLHOY7W1xaelpsfctCL4kmVmsNo+F04EBh2oocexZayi+VqtUohAEAQBAEAQBAEAQEryHySNW4yzcimZcvcTbPI1tadgG12zp1VNTqfDXDHdk1NPH1exty5ytFRampuRSx2AAFuMzdRtsYNg6zst502n4PPP4mdtu4vLHYh6ukAQBAEAQBAEAQBAEAQEm4N63isQh5n50Z+sOT94NVTWQ4qmTUPFiNfCDRcViE4toc4SD64BP3s5etJPiqT/g5fHE2R1WSIIDDtRQ49iy1lF8rVapRCAIAgCAIAgCAICTZE5JurpM51207D8Y/VfbmsPPznYOpVdTqFUsLdk1VXH19D35cZWNkaKOjsylZZpLdAktsH0B946dWvxptM0/Es3Z6utz5Y7EKV0rhAEAQBAEAQBAEAQBAEBuo6kxSMkGtj2vH1SD+S8yjxRaOp4eSe8MVKDJT1DdUkZbf1TnN7nnsVD9Pl0lB+hZ1S6qRXi0SqEBh2oocexZayi+VqtUohAEAQBAEAQBASDI7JeSulsLthaRxsnN9FvO492s7L19RqFVH3Jaq3N+x28tsqI2x+AUNmwMGbI5vl87Wna297nyju1wabTtvxbNyS23HkhsQRXysEAQBAEAQBAEAQBAEAQBAEBZWP/KcBp5tboTGD9UmF1+0FZlX7eqce/8A6W5+alPsVqtMqBAYdqKHHsWWsovn/9k="/>
          <p:cNvSpPr>
            <a:spLocks noChangeAspect="1" noChangeArrowheads="1"/>
          </p:cNvSpPr>
          <p:nvPr userDrawn="1"/>
        </p:nvSpPr>
        <p:spPr bwMode="auto">
          <a:xfrm>
            <a:off x="460375" y="1603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33536"/>
            <a:ext cx="659160" cy="65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 descr="the latest update in the Higgs Boson search at the European Organisation for Nuclear Research (Cern)"/>
          <p:cNvSpPr>
            <a:spLocks noChangeAspect="1" noChangeArrowheads="1"/>
          </p:cNvSpPr>
          <p:nvPr userDrawn="1"/>
        </p:nvSpPr>
        <p:spPr bwMode="auto">
          <a:xfrm>
            <a:off x="612775" y="3127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AutoShape 8" descr="the latest update in the Higgs Boson search at the European Organisation for Nuclear Research (Cern)"/>
          <p:cNvSpPr>
            <a:spLocks noChangeAspect="1" noChangeArrowheads="1"/>
          </p:cNvSpPr>
          <p:nvPr userDrawn="1"/>
        </p:nvSpPr>
        <p:spPr bwMode="auto">
          <a:xfrm>
            <a:off x="765175" y="4651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" name="Tytuł 1"/>
          <p:cNvSpPr txBox="1">
            <a:spLocks/>
          </p:cNvSpPr>
          <p:nvPr userDrawn="1"/>
        </p:nvSpPr>
        <p:spPr>
          <a:xfrm>
            <a:off x="1835696" y="44049"/>
            <a:ext cx="5904656" cy="573488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4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7104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 userDrawn="1"/>
        </p:nvSpPr>
        <p:spPr>
          <a:xfrm>
            <a:off x="1835696" y="44049"/>
            <a:ext cx="5904656" cy="573488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FB873A6-3257-4AE9-B521-23B804244087}"/>
              </a:ext>
            </a:extLst>
          </p:cNvPr>
          <p:cNvGrpSpPr/>
          <p:nvPr userDrawn="1"/>
        </p:nvGrpSpPr>
        <p:grpSpPr>
          <a:xfrm>
            <a:off x="107504" y="84776"/>
            <a:ext cx="852953" cy="532761"/>
            <a:chOff x="112016" y="4462455"/>
            <a:chExt cx="1917065" cy="1060521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CA4073CA-37F7-459A-9BA2-4604A43B4758}"/>
                </a:ext>
              </a:extLst>
            </p:cNvPr>
            <p:cNvSpPr/>
            <p:nvPr/>
          </p:nvSpPr>
          <p:spPr>
            <a:xfrm>
              <a:off x="112016" y="4462455"/>
              <a:ext cx="1917065" cy="1060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25" dirty="0"/>
            </a:p>
          </p:txBody>
        </p:sp>
        <p:pic>
          <p:nvPicPr>
            <p:cNvPr id="6" name="Picture 4" descr="home">
              <a:extLst>
                <a:ext uri="{FF2B5EF4-FFF2-40B4-BE49-F238E27FC236}">
                  <a16:creationId xmlns:a16="http://schemas.microsoft.com/office/drawing/2014/main" id="{94013449-41C9-41A2-98BD-147F4C0A9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75" y="4549727"/>
              <a:ext cx="1557130" cy="88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37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82AD72E-151E-4972-AD8F-17B2CFC90949}"/>
              </a:ext>
            </a:extLst>
          </p:cNvPr>
          <p:cNvGrpSpPr/>
          <p:nvPr userDrawn="1"/>
        </p:nvGrpSpPr>
        <p:grpSpPr>
          <a:xfrm>
            <a:off x="107504" y="84776"/>
            <a:ext cx="852953" cy="532761"/>
            <a:chOff x="112016" y="4462455"/>
            <a:chExt cx="1917065" cy="1060521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67CD287B-2148-457B-A39D-3AFD3E82658E}"/>
                </a:ext>
              </a:extLst>
            </p:cNvPr>
            <p:cNvSpPr/>
            <p:nvPr/>
          </p:nvSpPr>
          <p:spPr>
            <a:xfrm>
              <a:off x="112016" y="4462455"/>
              <a:ext cx="1917065" cy="1060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25" dirty="0"/>
            </a:p>
          </p:txBody>
        </p:sp>
        <p:pic>
          <p:nvPicPr>
            <p:cNvPr id="7" name="Picture 4" descr="home">
              <a:extLst>
                <a:ext uri="{FF2B5EF4-FFF2-40B4-BE49-F238E27FC236}">
                  <a16:creationId xmlns:a16="http://schemas.microsoft.com/office/drawing/2014/main" id="{DBD8535F-87E8-43B9-9DB4-DCBA66D01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75" y="4549727"/>
              <a:ext cx="1557130" cy="88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06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0">
            <a:extLst>
              <a:ext uri="{FF2B5EF4-FFF2-40B4-BE49-F238E27FC236}">
                <a16:creationId xmlns:a16="http://schemas.microsoft.com/office/drawing/2014/main" id="{71F69251-3099-4E5D-A933-45E3EF40F78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764188"/>
            <a:ext cx="9144000" cy="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ffectLst>
            <a:prstShdw prst="shdw17" dist="17961" dir="2700000">
              <a:srgbClr val="969696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2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80BCD647-A387-4F71-82B8-B02C322BA446}"/>
              </a:ext>
            </a:extLst>
          </p:cNvPr>
          <p:cNvGrpSpPr/>
          <p:nvPr userDrawn="1"/>
        </p:nvGrpSpPr>
        <p:grpSpPr>
          <a:xfrm>
            <a:off x="107504" y="84776"/>
            <a:ext cx="852953" cy="532761"/>
            <a:chOff x="112016" y="4462455"/>
            <a:chExt cx="1917065" cy="106052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711C1DCB-F52C-43B1-9459-C0060F156205}"/>
                </a:ext>
              </a:extLst>
            </p:cNvPr>
            <p:cNvSpPr/>
            <p:nvPr/>
          </p:nvSpPr>
          <p:spPr>
            <a:xfrm>
              <a:off x="112016" y="4462455"/>
              <a:ext cx="1917065" cy="1060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25" dirty="0"/>
            </a:p>
          </p:txBody>
        </p:sp>
        <p:pic>
          <p:nvPicPr>
            <p:cNvPr id="9" name="Picture 4" descr="home">
              <a:extLst>
                <a:ext uri="{FF2B5EF4-FFF2-40B4-BE49-F238E27FC236}">
                  <a16:creationId xmlns:a16="http://schemas.microsoft.com/office/drawing/2014/main" id="{DE15C8EB-34BB-451E-BD11-C55996037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75" y="4549727"/>
              <a:ext cx="1557130" cy="88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099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rostokąt 6"/>
          <p:cNvSpPr/>
          <p:nvPr/>
        </p:nvSpPr>
        <p:spPr>
          <a:xfrm>
            <a:off x="15" y="0"/>
            <a:ext cx="9164303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pl-PL"/>
          </a:p>
        </p:txBody>
      </p:sp>
      <p:sp>
        <p:nvSpPr>
          <p:cNvPr id="9" name="AutoShape 5" descr="data:image/png;base64,iVBORw0KGgoAAAANSUhEUgAAAM8AAAD0CAMAAAAL4oIDAAABaFBMVEXcFDz////f3eLx7vD19PbDvcnbADXaACX6+fr20VXbADP8/Pzp5+v29fe+uMXbADHbAC7OytXaACncEDrj4ebZAB/b2N/W0trZABy6s8H54uTHwczQzNX31trm5enxt77zwcf98/T1zNHsmqTupa7lcID76evdHkL32Fbne4nkaHnvrLTXAADpiJThSWD43N/eLkzphZLwxUziV2vfPFbiU2jrkp3jYHLhS2HfPT/ptkDmdYTrlqD1zkbmcEbupU7jXUPxt1Hsm0zzwVLofkj54FjirbbYABHgwMjbfIzHsb7PjJz85qTmsDziUULenizqjEqimq732HLMq7jj8fTy4q7eKz7hs7zhz9baiZjZg5LUZ3vQm6jSW3Hn2N7mbFbCq7n/+tzu3sLoezb30G/234r54srkYjzsmDru5tf99czpvGLiohny1Z///OzdxqTcmAfgPizjunHnsSnPwbLex5P96a+5wsoTY68CAAAgAElEQVR4nO19iXvbRpYncUPEQdwgBQgidd+HRR2O5DjOJdu5uhN14jhOtjszmZ3uSWd6p6dX//6+owACPCQ5sTz7zTf1JY4jkUD96t2vXr1qtf6bjfX/6gm84fHfDc9B+F89gzc51v974QkPWsP/wfP/7wiHrb3/wfOr3vR23jJsHb+VNz38/G28pRXuvSU8cxsP38ZrwrPW0VvAE763sfH4bZAoPH4beN7feDI3N7fx0e/qP/z6Pt4EeE71+3jwww9HyxQ+mKOx8X75s/Dh+x/cx1tb4VFr617whI8ffPgwZLX2vsAz9/g9+EHYCj9/svHR/YiTfnpPeFpfb2x89Dhsfd4Kn2wAlAcP3oE/P/r84ZMnn3/40dzG4/vh8vvDEz5GBpvb2HiIlAEwBOh3yHb4771ID+DZaq3eD57Www1msg/wD+S4z8R/4Y/7Ig/iOb8nPOETMX2Bh+jzjsBzT+S5TzytdzcIzwNBk88eiL/Dv0/uy0boq63N+8LTEnjEn++Uf39nbuO9+3qlft7abN/Xwx9v1PE8YK1Af96bCdc3W4f3hue9jToYwPGA8Hy28f59vbHV3mzt3huekMzOO/gPidCDz0ApwB/3x273iwf8trnGePCAKXV/HmP78D7xIMMhj3029w5AASo9QERzj+/tha32buukc29PD9kCPfhiDjnuM2a7LzY+vLcXIp6L+8PTejwnSCL+884773z2xcbDMLivF3ZOWsu34Wl7Xkf/dSz/3sajB2LUxCg82I9/1eNuH3fA0z5cXNndOogNr/2aoMJ479P/+38//enLuUcwKmCPL/elX+E0hqF+u6R3Lu6AR6Kxv73qGZ3XgKQfrEmpnyYKfPmXP/3415/++RGN3y2kyaJ39+fAkzqeEXf2tnZv/WRnubVyC54wlKRCcRjT8kF8V0ihZ1murTpKlEaSGNYvf/7zQLJ70d3xhJ0g3ttd3Dfh61fGbZ++A56WsSAVsixHioVTmj9pB3dils6ulCdK5vqJ4sgFfNO0VXyAmfQyaU9v3eUhuhcPlxd4KSRJfnGrHkE8ty2VviWpcmSrdhTRhKT+WXyHyQR9qRelueqmvSxiLHbqa27PL6xjo22c3iYNodc93h7QEpgmwLHkj2+lameltX3rh7rzkmw7NjxYtW0i0v5W95bZfP3h+z99+qOZqkrP7slqkjB1aZjSwuFqX1q/kXF1o7VMYCxVxa86klrcrkW8u+DRj4FAkhTRjBSe2NpW94aHh+9vbGygVvvUkkzl97aqRYmfFqoAlCR24ec3GXI93uszdiG5oFSKyLtVdO+Ep2UsShHIo5iPKgTp2Jj1eE6BoPl8NAdk9TXp97//fc/OXdcFfktAIcDfktmKNYyPWWgcxWThQR0p3yoZgGe7NVPVgB0VljQ0BhJKtG3z+qpCjlozvvqu8EM/++KLR1/KlhT5vd//3pdyzY0cXG41ybJkf1aKPjSGTTQS8bpdCAYNbzDuN+HZXN5e3D7ZWo89XT+Ah+NE5FIEWBpOutMejZkDcqe/gPHoxwQX2FZB1WmK+Do+5nLGrDqdxQanIYvjE4A8oLuNODg4mp1yvwGPdyUkeLB4GscgQrhYViI1xvzBlG+HI+fmwRfv/JSQ+SkSWam+pvrS2nRbEnY3BYdVny4U/n5gtA778zAL6+VMZeQtzsQTPJWVxFYUfLC53TqSHKJ+6kiNsTtJohBTVOB4fvEZRdc/ffqHX6SxkSfLU21JW19qshqoIWJupdg7Yi6U7OhopioCPP0ZeDonkSLR0qio0/ongslSuzm1JW/i6Y835gDMZ8huRCpQdD/9qfElO7Om7XMapyVxSu1uyQTMlD8WaCwrKmYLEOKZYXTD9QIYxWaym0CVgQCUjPHcYDi+Iu9uvPNPn3/98F1E9DOMv/8dMH1poWGE1SHu8eVJvRp2l/llI15zGI6VlIto2Te6CbPw4AIEH4NqgieO84oUZVbzB6vjsvAE84VhO/j53/76459+AWf0PxARcB2wkQlTS3zfnxCg0GBeU5XSTkmKbDGRCvEDE2Yjg6KfRSCvPxVPuAckDQ8KekyiSGPD7o396KQWz7RZWEMv3sT5KYmvZb79y789mvv7L7D0Fmp9B/BYYzGQ3l5jDCM4hYCTVHByWOBiLwxneX9Bv7U0BY/XX+rCn8sRUTtKxwEpvepHTKrtbvnVzsVmt9Px4oMV+I2Suz33P//xj3/8p+v8B4TarHsTVcoBT9Pf0dcH9DilYjZTZtYwK2ZzMlzMF0boSTOqDGbgMfalRdBbxg+yeE61ZGKorla+hF+/WALqXEgLFyfb8/CLFHzPSPkSQrlHj77M/vJo7ucfQXE5ki2DhfXVxpT0dbMJxywKfoNa8Yfi0uo+a3cXpBmu6Sw884q0ZIThgSRm7Y/pAMl03Uy8h4nYF4DCIc4lSbNelsIH1ub+/reff/7bz+88egT+wl/JrliJogKeeqFA2KqoQwQ3UQ9pKvFrZVZ7+CJFDuJtSZqhE4KlqXiCJduU1g68zqkkniZrY3YnAUEQ8YNM/9kW8tBZLdlwbXvL+z+P/vrnVMv//bOfH8w9+Nu/I8OZUhRJTTyhV8Ehq62aqmraPVjMSC51T9Fjzfjs8gSJNt0cA56FKXg6y+SSnMfBYQlIdZuKzpaAcyz6pcUccSFe0Q7Ot/v97c0WOEph6+EQ1ILsZv/47G9/+w9weBRkuATx1OQn3i/hMM1VCEtss1dYcmXs5B791X6xs4s8MZs+0/CE6+yq9TuXy5KQHSvLzBoeR0pkiIr49Syxq4Knw7YXBFX2JGzHZ6algfMm225C2lhNrNx3Riscc2yglOQB5pASyXITuXpj0qPldIrWBb5QnhFVBwut/WmUCxZZ95tbO8vsucFIe3USWRiiqTb9zmZAwxlatB2ajgv0jdwMFAIwk2ymvl2919ut4JDTi3+kYKh6Vd5BSl1WqMV36KyCPZpRpTMLT9gxYRVx9Ze6J/wGnHYvq0lRRBEe/y4iQINghp1rH0uplkmFq6FnJjuJmfvVe/W9ERyHTC47VWqv0qq+6/MrvyGvJ4qezsiMzMLT0lFNMfdurkom6zDJ0dykhgetNXoguGIkQ/1ZecJ4QXFdySY8lm8mpu+XegiDK3w04UGxQe5CakQ95gO0q/zWIqKPRnIxq8jN2G/NN/Ag7xtGHMeXB/BdW0Z67B/ikjhipSpbFKHXS2TD1ZWJmqszPPnOrgW8ZsO/QE/fSsBBKP0Sg8Id0gVAGpLIRKNX+bBWHARZOcORBJxvZ8VsY3jaxvrmytL+2sA0B/PorZgyUWbJBDsg25iYkF3ByhJaCo5pbHoLyduMEF8/luBrhZtj/sE3ZcVPhT+qH424TeVHyT0EYbpp6RiAKqrgWLIsf7MT4zCMCdce8NT8wvb5PH+fE0T8okRQxipsFUMgNcpderKpoi9CCkmh9+BPF6frUZAR8PkS0AmKo6RKEfmJSIfExEIqKwMzV2wl6hHVU7dUB4qK4hPRT1XUqhTVgbgubG+Nvc6Yr+PxQG8qUSIXEMbZtq2onNGByFLoZTuKIpRXG0y/SZbJJpWHGlCRiVjTy2v1LQhJJb/nWIqVRAW4BxHv23rLdW5DKvTcjB7plroapNhNhSWyk6jpetlN6W/iCXVUL+O+Gk4aFh+iu8wxTRUAAx+YirA97MpT/kUGnwHcpGl4vBU0JWmKaYhMBXbzC6qDwmRyyW0KLVgRpS7GI3758jwi1lNH3D8ayniK0Vir42m1j8DXAKuvjGOCxYeJp1V4F8GDmUAKKTYK1GTCNpVA3YGKH7VguWzfsVPfvyILEpAyMAUckEEaQKFKjWYyOqIyT6LhczmWJEdjSUnAM6gvKPo3iMWJkomlSPAlSi6gKmTEYQYRGXH8KfyPM12CyGJikAmSlkeFDeHPFeIGP6QijynRwxBT4voyr5xD9iFBx9qKGkEXukRq9GzMTWjgCcEcGpX1VJOsGckpKv3G98UqgXIApx75I7ckk9iBVMKkitMP8PPghYKgKZkapYgHY8wGeRz8upulgClzYfR81eY4S8tL01ChIf6Tn47bO8RT/iwcLhh6y9iliJgR5BDA1GlMXBD18tJHZfawM80ihxrWFnAdjrtWejgQcIA8sPK2nzKesDUij4I8rQIptAyeiOuUZK5PcGxXkYr6NFSf+K+Q8RkNlW0Manj2MERoGefwySpBUGQ9bUQmlZA6Wi9XRnDg9Vpa4oMPLIxpBA8ts0P6CYKAzClSP4qI37wV/JYlbI+NFsxyNU2z+bFFynKT+WY9p+TkPk3PLo51cMwaySvAY1Z4OhJmPHVvzyzlnrghgZi5TFJxqAPOWE9TLX6pSgwvfk0hcsOLowShifsSFpIns1F6bNMvtvRWTCLqCPrY9OUU8PioT/HfHC1r5Nb1gOO7PBelOPdandbaoM5z8aA1yksY82Bw5veMTnsBJKOmDiiTntOUUnaxLZgabnLBm2x4e+QyfoU0Qr1CMBS5aPD0kTxRrirAbBHYk0VDP62xm4PUxc8BgVzayrDxuQkq63IelqXmPaH57OJZEMYQOzpnYQOPVOGB0B/ZtH8QX+4i/hoiS9ayPEeGSHquY5eMhi5O7hZyIdbMJJta3wcIFkirq5GMjGVmJtrSXMb4/TRYGeGxyCTg//pAIESQuKgYcgl9HdXmUcilg18Uz4xgfQlNR72gKjZreJDhIpzY0ulOZwldhTJNqdQIrozgkLPjarCOWlIyHEh9PYMc9KUigVEAbVUzhccnvg//pIuHEEzSGhAcZl5aeCQQujsZsFzu+xpQpRLnPBHrVqxe6tu00EVdgGKrhqflnZT2cbA9HC6RgEd2gRjB0wH/xwSSg0BVeoBfn8ioi0ifFjinekYPHDeIJYDsimkpqg92F3S1DP+cBqExX+Jx0LnI/YyoDPRxldzVgB3gg9qISyCY4JDIll8ctBANTvBFXf3EUh1Pq7uAfmdCMYjVX1xDSUajb9s13lOINHme0lrlmob4CpmCVxsjlUaGMr6gSRcFIMphoYHd/AjcHYhgDEogOqyrgY8BCNFY44FP1UapPwtWk/xsVU5WNjmVasNSNkKhMTxhgEtm2sAfowQ/EESqD5so47scM7qMBxCiLkIvoiE/7TP8EPi4oEGUFK0841G9Vh0PpnFQ6yCBTJfgpKjhRkkY1LiY8UG3t5QC4J5k2Ii4xvBAsMipCZWYnocFjkrd10D6qKgHECaE0K6wFihDpHNrAhqGJq+AAtIDjoUtpYxHMShrKfiN5Q79dvwzY/rkESpsYkHLRosIIaFSlGBMVH/Fx51mBIR46vynBztHA/4C+NKmA3GJXVAkmuTlfhTKD/41x1ehNmIOlNGYFzivkUcaxkhvJ8GfInmsAsUnBTwYRbI+oJRoIcsjf6bQ3ApQ5oLAFmyAMq3iGHxjVHwzHE9YIB5vBMbYWlyTpgx2b1N0rkAEypfTkpFyJe0EOthCpGsjhYnyiEpcxuVJVcxeA54ExByzZBz7oL62MEyLRBAJuCEIRq2QIsclkfBPfIyILFhjG7lGTpYPJjekEY8oYNHjoz6xs+pY43gU4R5gSloz0ZAK6UJ2wzAVFSHIT4EhULVvHXaRAIgVs4+mT1uHqN4iP8dsCAThdQJxSkWyNBR6QgScHGWs9CDmdk1rFDZbZn95qzNRTxQAHtrtCuOtebRbSjNKKIddOVCFGQlmx6eCdtPQGYY5ZgnKCYDDd+CmScfbF3CsSDXVorB8xpOCQ0o6kGNtBETeG8u+r7HzJLvk+Pj8f4o7vumEY2G33XSuPMATYiCC+5Zqw5ceo1CV2ysqOFbiWszpGoQAssp6At3rzsXhZXcVl8ZBOKoG8ZEPUEBro36D8JSc1s6JeCZEvarKPmPCFOe/gouQE560l8+YWH9Y47qwDXgwxMOisKKY8RV+JTkDwOwcVvPrEnAWUbWCZwcBOEW1lIIDL2eNM7cJiJrTiyTFAqr4iozxk1/4vhnjLOKGtJIqRDYTobxkpSBqGpKqliqdGEsHlb0LdYGnZWxj/gkVWpUHGR82rL6jCreAGBy9UFCubo1HeZfBWDMxqVKQJlTB0lrgYeMeFvo9wHCyX/QvO7gFWHs+sjraHvA/s1ykqopI8xMIwkxpNuuAwSsBhSHgYfXaXZFK2TGVKEnTPE+SCMGh4rZM1QYezzWTdUHEKlVif7iyt0tnrPxBE7MSUtDcq5S9xyDbVDCVAhEuuDaDC7DsWPMnaEH5HVwd0Btp7jN/malbJuHQ3owPm5SXc/VNuROwXuFpGZsApI7aUm05zdxerwcBUFkfRV6wQMO5X2B4tgvHB3FZGaeflXVRtk+cAg4aGtICYILjAyorAm8JdRy4/P35tTWTMwgp0ByBgELn/I7NySseCU4E/HzgQnImSy7Krr/Xa3hKB8iDtZpI7Eio9JLRvgL6GDmyGvwr7EImGK5eWBGvSJR6IpsrZZJpgcyA5VFRQUg+EN6SlnhHpR0Y8QElFK3IdTPav7LznPAoDV6G2GAat+XXL0sTCvw7wgNrdVHVGo2NSo1TjI0ZOKQX00V1KZqrx4ksFxE7K5LfA68ct+gVLQVmVZ0oTW1nZVTAA2qWAKWRotKbEI9Ju7RjYjNFivLrZyN9MAQ8ta0UL1xERM1vmZY6Ct8tESzw6rFNSMmNtLojPFRJYIHepSwJ8qWJdhR3QDGwsxOM5471Oh4Rpip1PJTYuXlE118NR/kXwnPGz/WoMixYx7hChSEqzwCLXScZRdlsgSIt4z1hjrZrbhul1YDXsKyEnXxQbuDG0A5IZEKc2bNqYR+K2wQeXIrERXU0VdviQtvp9R+/rxtUwsPr5G2fBkbgtdtGcEghv0m+aFRIo8SiY6cKE4hMlZxlGbvF9InFUeCOdhJrH4iuEPFj/USEDEhTw1SgG9UqrILtMssj9reLPGX5cVNy8dH5tFkFsI8cgXrRrt1P9kAD4RZPiWevwhPD19f6y5tHw7C7c7m1vV/tKxP3qUXqg6oDdaPIlQnKREQpxmYslipARxCVH9ENbaFJdacm15XgX2G+VWKpfVAjDzsJaU6Rg+mmaCxglO9QejgL0HLZq+8OdrqGYXQPzhfXgorQLYnj73igFhPShtG1r0RykqKGJD+VXUeCUWS+39A4/XV2EDGQpm07mpxGpY307JRmiSoHayMYTxhgfk6pkwc+l7NKdccECHRP9UZzbX9hYR/tl/W0xHMMeE4Fv4E6xK0SkUmJAAX6vGpNWfOwS35TMz8fq7NYOlyPA+9yUJZR4R85/qkkvN70AEQFquFSx8L3cKXM+IoNVHTj01yZhidy3bFqNYmCvfP2BB4qaQDpLyghTv9EBW0EKWnScLoVuXKFfVZDjTFYWtkaCORscHFFIyrukGjLP0G1AJpkeLR1uL1fJRTFDh1+APDQX5x60YMFZjxDQQI5KnUEuI1FMtod1o8Aj0j/heHCBHSeVWTKWSIyImDSKCFKz4M4ZpxAjZHlFSp0diSxP0laGNwY8FUsqwZGKWuT00QcEZDdNKISSfBUtF4vt5VyS4WYh/8oXoSlitNPR3jAnJ4uTZ9XlGK+381yGVNXpOGoRNXK8zSd5fnCcqoWcpYDeBzQBLjTgnEUaDkFHJ/IUsYHLzp41WnKVTwQ9Pg9erfrJ1zKjl5YbQAPfTLS2IRntCetB/HZ4cri0sLCwlK/wUhg0jPNF/nFghnOwvRrOhWQGcFykuwnVOohZZTxpIDb7AGpc9uSzTE05QtBP3O6XNVchyMITWuIDWY0CxrJN8/C2v6MvgV4zusZH5DQIAi6O7uD8SmmSekKYchZ2IjHAsmF108U/CVyTwRJUoRJHcGVQBVYcwree2bU4LQqRLFktDf4t5T9KMnEfI+rNZbNXDwanh0PdSNoHEoiPBMHasPueVkrWg7F76nlAsq4n+FAMGRZ4AqhsZOj8TBdHf1/RLIiHmOqoBEQXJrX4NQSFg5mOggOMFskfu67xPFJY0pLe92Jutj26hQ8wXCf9kNHw85c1yynnONWgww6QrVwX98BJc+hSG0FGt82Rw6GpRDfIbKeKDlorJuFssH12rjVKIvtGSkDNxs37ZqKdml9vKyifT6BRwdX32r42JHW0xJTMBvwdO4TIKyMQDymCmjIbCnkbPFhkPokazNm9wh+bfWUCcfMUuBJclkiZoOpsUvKUoiF2aVm+fd4fT7haewPesO1OrNgzsPFOkNRqBj1fEqNZhEsHZAM4DiOA34eolHAM3fINIiX1uVqxP4J/t0cL6kFl4hjzuoQCiXCRO7FFIY1ynp5/YsLzfxoexPw7Nb87e4un+UQQ817HJExHEv401ifR0430sdx0BtX6nBKPIVWOYFg2PkRQG1Vka20EahhNgV8kiKq5ZVF1Ktwqq+MpSQ17dWdxsFBezaeMO7X4zk786tv0tZIWTEqFT77ZzgTlQcBEuxWKpPEx32WSM61HEkCbiCEqFTdVsbo/ARF+FhFbSmj0jWwmGKjZC/4jVotFbVXY6/OIeCpzhXp7XlptDEi59GIv0EZWFWhvwrWxCkrZQUioalQhpBEXBXFe0LSlPgFcyig7sH5F99E8auLBpaWVS+nxawzqJPW1PfeiEKd3RoevTWoNrZVub4Ha2O+tkLj07EXu8aXZgVHrLNYUs5pTMu4Rq5NyqTi1QYYTOtoteMoFtpxt1kFbvuV+j7QG3jEgedQH4gjZeCVqM1vVsRwQGumCU7RNhvqiaK/cnDptIAT1ao0hXiYeZJREZdJeJqKLsKkkgtmql70DZ9Itaa2RlPFPxhUWWwIJFtl/jxe4wNlTiMjoiS+n0WRlifI/W5Pi8we6z9/IjtRCkKBUa0DXqdlR0mG2wp2oUBYmWiZDT9J/Uy2yRpTrNZ8BjAaRGukUdVew8mJXB+iu7EPMyPsdyfxGFgBi9JQm5+NSZkstS0sUckyP0XLmGWMI5PTKcEIiTfEw2ruNn6sgO6yR3N3x79Wfd3VnEIElnmDxRT3+XPN9cde6RCjlgnSzgXiQSuLKYkGxwKWDDNmHCiPTHziyrSmpqspGvCFP+G80VDVKVjLmVnaTDwZiL0lwisH9/5qOil5+u1X15o2fgAJpyZyRZ1lwEPbncEC1tgLocYFBijR02XOxtojzlVcjUNPGYlj527iTpN3EZ/WDp1WsG0XXPUJPPxJWCHUW6bYrAMCuVpS7XqocvHx3ksNvp03qvrMNLXbY3i8RT4PUfLzYGn5dIe3M6xoBMcCR46nqnEi1geAU/NJWDqvJuWRADPvsWglPsiTXFPGPGQXfB3UA4IyCe/LuxFu/6C6sPOcQ+ZnO2efPAcquRnmNFAeM/f6uUj4eoiHC1O9eA9Cn36/v7h9cr7nxcal2EhVElDd5ZSpeIaOSXAlgJI4Ij06MRxwCiza8U5xT98ijBx0g5bkz5TBbdqDySl5lkgiX6Dyb1zfKjMImWsrHI0Ou8HBd598pV1fYyBxnT3/5LjMm3srFR4qVcbYx/M6bT301kWsWsiwVqVChfgX6zxwBvyaDKyQA1JaQOisNssHy+KHiRG51YYVJhKwgA6LcmQyFpGAyOVuoFQiYUdN15UsiiSL5aCNYVo4PDs6OjuA+VZOaQNP3Q+Kl8Uiy3U4Kmb7VVKBnBm0c5QLy9c4Jm6qU3Nasrbg+o9UMZ0ic33VVjCywSkXVMCt9sqdWSrYg9/4WrkMuUifFz8c4Z5cGIa6HjYcbG8b8Ewc2AzjUYIGMwVVMKQRA+H/imV0VTphAjgh5JdTUEcshQIQrnND/ylaz8rEliuYGa5Gd5m5FJaZaoMEyWWDx2SVJflcKIZTkq8+bk09jzENT3XcmPY+IRqpoqGcGEhB+rDpT12J4mSbxTiNItygcXsZKhAzQdXr2moivA4L/MiIN0gts0hKV9rqsTtisrnQqpSbLQph7Z4oAHddth0YEEcvgyml+JN4QtpiqIiDirNc4Ig3MWUs7C3z8fxLmQUCyWdjYY+c9Vy3B369QpPjqDMlayxBPO02tTVEnfQ4TkNkFSBYR5Usai5IZotTGawXkk1joqGJt4h4ghoaLoEsv4SbG9XxPH6P6oPm4jCzp7j821TjD4x2n9QiQk/9RVVFPZq9m8+Xao2tm++LulSyk36ulfrSxHw8fUc407lwSKyClvqHZ52AUwhhHQ+XQ4F0tY1WiYa3reTv5kcmMcvKtztcndyzFY3xUDYKt7qB/2pVgNb5zmASj5a2wt3+/Np8f5N/DVqOBYjEKZO1UYraZjx2T3Csq4ntVmI6uYg+Pj8wAsMoD6iP8IR768PNMp3ItClWLhe5Gpto4HJqGXc/JDaQeA6E9394V9EnyFq22Z8fDNb6m3EH7BvnfCFmEv9Nst3A6+7s7FwGbS6Ai3q8w+QQHg3Ud5VztcVf87z8/1enAhHmYSidGL14cVWKTNAHPHQQp70rHmHSLjuWLh3EW6Pg2xbObuZiKY4NQS9qBcFvtE3l9Ap6e/7HODAud/bOz4dxcAYKAWJpOcew3bGTTFN+2BmuLAyktZUgpH0VTPUIhqNn2aSYAR3SRGwzSCUL+tffX27ti5mWiVJVaoXjeFrxN5hvjMos6sdDYE1pFISKhaIwXun1OF/pMh41YwKahPn6VSc0mG8HJzvZRPb0sC/+MljnAlILuImejvRRe6rCKjtyMWUqcChChYCMdtrxsFRZlkP7iFul8q7hCb2nRQlGXjkIQixWHBcekzRMmRVRwJlDD4bOmJi9iG3h9UuPj/rimH/RwGI2PIi17iovvsMnvfjsD+ploreLi1tOIBU8mGjfeq0wMM77lde4dlYp6GCpwgN259kLJNEPH28FmBLu1OoREpe/TSVbii/CEszyoGqgrB+YcRvnYV6ftpsetx2VTUCSrKnvtj1+qkrHWUnL4MJlLKpumfcvQdPQMqpnaQfdvcPt/lJ/5ajWPPaOHd4AABwNSURBVKeOh05n7e21xKEnPDtTZlGE8wkOJi5j7kcluiLCSSS0rookI98r192xfRcuLrNzDKfkZuwSkHBTNJpQ4pEMqIgTsT5armJ1Vbg9hfaq9Dcp1d44okV4agdQQWmXqtzoS1U86ZZJPXwmHlXmtQJ2i3ASWDCLuwm00yD/casxZav0lakSVm264ttUpEuGh/MtxAARv0/WUACcattBSGJ2PftGAsYz7QSSfjTiNlFLAyyFKw8xOOfPUW7FLqndQ0ZCvpHyl/ONKZujhgMp2K6x0IIq5MWpQtweItWmsvJR3IIclNJiiAI4W/tkZt+a2Xi6axW3RYLSsvaJRIURqTi2jbxBi5b2aI+UPne92ZyxWRp+NMXpeOXWOVWV4UMsdAWFa8B+jUUKIbHKA2NOGQllMzsrQZTdkqYdQO0cVolSR3jwqvsc1SvWTpf1nOQmgCLqJSrioe4E2nJzxrgjVZR4ovHIb4EZTuIN40gUU4lcqBbxVnrJ9yI5b2svZ3UiMhDP/BQ8hlmRp0ziaP4BT6o8vcJBs6oUmWpicprKtPNPxvYs1VHXHt9XxvFIVJ6Nz8MSGDtjgyeOq+QpbW1aUqkUhHbUtJnHT2fg6ZxUFUi5UM7+9SquPFaxcf5NESbWBm9URTwo0eb13qA5YYWbfjAecyLps7vEmOGXSarKjEdEtpj+BjwvqroqUdguZ9/POChu7E/HEw9K8thlpK+92iF4wDT8K1n4IOjTK3TEAUVf22nO1wSpKJsQgTqYwDOPRLeQjVMVDyvQB0zRG8Dlved+VUHE2RXLfTWDQOAQTsPT3ixPlJjCkNru0y5me1DniuX2yzNMeEg2UYlBzetnemO6KkmzwJPm0mSJ6jr5LqqfOfjsfYdNKZ9q7XFV4sqaVCYW+b95NqMDD+GZ7LwU75cvFh2nHDdrdSka88topcqPZ+48VnzYyFl5hqfVRgObXsFSC68FdNVkknEFnwtcnFBJWZ8pKKp3MDBFlb1XAhGcZ2szGG46nnBY2p7yNJbmDz1sC2lhzSRnPsvssuk+n5eKDBbAkezrzW6/NldSxFHZYUSKosqc1g57XO5hqJHyw1eEQmAuR44mAp1TEQNBoW/OYjhjbRoeTzwVlk2QwD9ud9E1weJpSzSxEewWoVWC/yFl8NwI6nC4AqEs0QI7VO1bKKOyknPjVPK/QrLCww/5zcKdpoQJEihYBC9QvA//8LXpx8QJz2AcT7wmtheFIfWvtzptcoUxoS1IP3IadimB4JhWdj0MygpxnBR/IpVKcY7UURrcrnZD5rve6bP4gJ6en4o3c0Dq85EiINDOQullcGu76+kNEBjP2KHUcF1ikyz6heTXqx72UGRlvSBSmGUo72qH6EGi8bj+rhOMMsOpIK4/wlPvtmbmmszMs9XW21R+l/r5UHAGyy2XYSCBcKbCLcEYRtG+mypAU/GAdiOLLMwxweGjiKCsny8xfVQR0gO7LeIhLVeKrr8NjG1BmsivdrEySRJmNJIaGUYLPsSFtCGfBUr8/GifJTfnTlO0JESgQB9I4hgvwnI/meoigJ1pjeoES/FZ5I4Tgq+yLU80lFGQISyFJhqVonU9nKcy8KdXL4MOH8CUkl6vqiOzwI0UeOwRnioHhm/CVkTeNpVrfbfNmpXzlbK/WBEId0P57Djm/7KvpiqEqXjAabCl0rnws6NOebIF/OMsLNNKZRHH80tcLu16/czTRfW+oomeRsgaauaUJ8KVUROAykelia9chiifwM4vNxkPy16UUjsBrPle8fDUdFrWa+bPpyqE2AQ80hieeIAyR/W1ZpbR+bQYAwU8OLq6JXFaVjipifbyjAKj50HY5hZUUlEZP/z/KFNL7a/W8EhqnpL4KBkA2B9iybLj+6/WheUjVRTl68slgdbDsDMvlUdb0uzueAxMUlGgq2jP11HuKvI8vbxgoKpwg7Tr1glFQi/bAbedcXwhODKrk9xXyloF02xsUStpT5yQeXYWUsm273+1M2Bvmp5f+HvdgSDQxwE1iFO4Mi65nhozTMMTHkiqQy5xev2Ka8tK6UlPjUWxcsIX1V5d9lFdXw/p8JhVZFSlokS56KhWr1WwlKfNWK/s2KJ0dNRCqOAuhYdAtC38Y2+rJNBeyA38KE5Npits0JKTePbAecOjfZr2PRO1Um5fGRAAEh7R1cG/PsXa1xzYTT9dTrIena62e71qbz1NFxbU0g2N5L0Sifi12Ihba3VwbQs/PThki0mRkn19rMdL9DGZex0ExyaeR3ReAw9E2qqvJNr1V+sig0+uAQhrehAaa5ZfsTeGeAaWwrvZM7Agn7g+OWpRWtazmcB9g8s1pcSTXu2U0ZFZFqLYKSUON9veBYhr/l3IeFT8swA83CMBjyBuoorWqQWEnV9PbfjEeJr+AVAjcrXseVVI3xGeW/6tB4uoUoTPzJRmz4JNEh8QVqGrpbRqDggofHN4CT6kUM/Z1fp6xWt2ErETb2dajs2WjQEYnFcAn0u1EUUGgkWOI3Ic9woJjTNkWv8GPE1VAXi06+ffVU2uqS0COtaoUmIunua42XSzDqZsU+0TT3QCASmr8jGYXSiWgxg8OJECcNW90uIyEOHTOvLLgEoGYNUuV5hAyLiRj1xF+S81kSPRXUOPTxekq6n8ZhCeZsMP/fT5y71ay27qx4TKYKhjgwzKr7NdBGXdAf1judcHYXuAAKOMlJtlKQlt5/trXQBa9jFV8qutdluqDbUqZjvF86hbkpMfDTm8xj9kn5qmkBHCEthvyzJ4Y/1iqn5jPGOHOPVG4/s29mPCpA4eGoJIIpIFM+Dx4za27Uoxw6evZ5rbE8q01+Oz0JlzpsOqgzLkn8vFs7a3XQeEZcv8Fzz80Dnor73aWaOzAai2k7xdTQFF6Gq1Org0vet7QHhuuowg9JB/SLe1iCUwY8kRUKI963SWcfMUljB4kY4OupH/qaR+uhRjiaot/HRXiZY7ooNQDZHI6faxuYlndERvQGTR3BfH8U4EoGK8v9P4ZAnPTXcr0hFfdHRoQUC20EJz+ypX6+D5bO36VA/j/dH8bCYo9qQ507GkxuZMg+I68jceHz6hB1Tf8LM8TVdF2hMYlE9LgdCXXk28WLLcbnzT4rcJzw2Nz2NMuWGQzZ/Rt4g+nES8/q4Ntte//s7rrI/OkRKVTJvwzMfs3XJ+ELw6bFWrlzaoFjxYdpK+LNWssWTRzgl8o/I6Oew1i6R4esP9mUj71qwWWvToXaJO7ouSOcSTcL4MbU+rvZu92utUe2G41HjszcEGVb4fYWUdBAIFFRikPdOUC9A95SHaTJLserq0LNYFJkiIfJY2Cqu75U7oDzfcj4W26gY8YXyCcZefZ+vlOcwtFG7Kv2Vk0dq4tRIeLCvYqcvmKkjMMTl+2dIppo1VH/5IsdnHsV4eqzc1joBHW0JL62zyumu4f25JqvbtKMoJjpGlF7ZuuloAjcZsPG3kWnQLXlUKHfHk3EysnhU3vsdTqqKQC7cBbcw9+dg4ANurJthTgIp55OJlh34kieSElplmrZnHqzNUaO1zVqBRVo9CQUmftY0bO/zjsUrAMz0Wb68OwGL46fOj2vmNLUwwOsRtlcYMu+CpVNsaSordKIg+uLHU2aUT8za4KJg1jL4JsNkYfpCCad/FfWLVlrH8MXMz/5lOBCJA6XWzsfpNjeNvxROuLy89f/7Vt2f1JUHfzkXFBNxW/tjT6xnrxHUiWVYx90QdBVGbuZjpVl3SUJEhjtdZFCz4rpS5eTEfZRnE8q++4ytXcNlsfMlr3mor8EzXGGEHd7+adgtYxcJIzr9+VnJbZ2UERk3cjPo/cRsKVAddE8u2sTE47YVRtxw6/sg59ywHGdK0lZ32eoh7beJtED8mquXOyErNxjMkPGd3vrwGFaJboEcwarJ2wD3PIqqWLaTcpD0O0PHyboe6PWbcCCAjVQGBMy6/NOhVlR+m6xa7QaNQCgU7SbVZaeqZ09sjPMd3xoPayldTsAu1HgqBfrJgYRckypb3kN9kyckID1gfUbitkA2C3wW0jKu0v+uQQ6pC1HTanHpnk/yP17zaS+CZ3S5/YhhrEEdrz5tVZ3iljb5+SBZfdm0+/1hkyG8xnfahc550vBYYblWH1V/a4RO5voT1MejjnjUBgW5Vb9gonT6wqBfwvMYNtSDKifZ8ipjqbYtMoKulJpeZ2aAPQPOiyaRcREJuOcSZRri+aBhENNdEa8WnoY6awgKO1leve80W5jleDw/EdtlXU9Qm9aKyVOz+1KNaIdsaSEtBTOlBs8STYWtl0AihxzYoSU/wgJlwEsZucuguvvbNrCitr4cnbFufTGk63AkxZlQUG1Qz7g9ixcHpyoJxRptCKjfz47IiW34Rs1kCCp5eLlWFfGD8m/w1ea/DrXhOCc/rrEM4cdkC1WfSEstKhvFZf2BhluMiDuIFEPfFfe4CHaELp+Du/GaHTKqcrnphMMBSKTwjq6pXT19Tn70BPFNEJ1znYEExLXT0F3FDB9tPBJS2W9wZ0H443hGTag5lvtZx/yN5io0LMCCUwPvDk/xPL38bnBLPrKbIdx3t1UU8we9IyGb9bqszJIcmCBaspSMjlqiOGbMjwG8HmwuDwWKw8mpZXB9ErUnFBsTmTcHNXfBsEZ7z34inc5BQ53W0Pwt41EM3lgHZMqjxQAciUf0OKoUstU+wnNBrdbzq4BuFNuJugsXg9iuYbsKz+ibwGKd8SABdrjVe9LATH++ecMPhFZXyAZgTdyN58jYB7udt29SN2lq+IVy7dYB5QDy/5YZamLlw4FDgzZGh1Tv81O6goOuVQJmbPVue0iCbtyUUC5zsRC6+ve36uBuGwPMbbqgN1/lgtGXRLv5kQ3zMOPD+toOV47Iy0T1W3Nhg8Qn3waxrm+4yMAfemtKg9jVGeLGPXUYUymGsTurb7jzIOiWzTQjcwfde604+hJKMonZkMZ78/V2HwLP7G/B4RzKlp3Cnd3my0AS0VwEeKaZwqQdKJKubU97GKVBOFB/eeqnhzIFdxX4THmrQigN35JcmV75N+7uySflhBawp+HYW33XTaVblI9eqrLZPbrrZ7sbRYTy/9obaMPBEoS1OZK3e/Y9dPO8ANZ+qqDJq6xTP9SpJMVgPOl73ZK3OWEInmAWetX/6Gg5/E88u4fmVN9SGRwKNRQ5aPYunn9KcufalwNsSIzqnYOKxGFtaPFkZjIXFHdq3wj7uhVx8N01Bhbcrit+I53h/DbNUNvnPR/U5BAs45zUBp7Aj31QiN6d2J0V521LTTFBO1+JfLXYn0tMdY70z6/aN0YdOCM+tN+7OGPrluoz9QFEx7TbsZFwlcwFrodrYt0rLFJePqskJCcrY7ZJdpLbJB4jWNg+akzcO7Su1f1t+p3NxRzyhN54ZAXtpdDgxSCUEDS2L2yoCDh7lTqg8z42sns3FrSZt4I2nmUnJKVGhYkOkq6syeNDbXtC9uMINrf3Lmy1liec2Nz0YrvT7h41rXPXT5fJ6O/h3fmwL1hO1SDT5DFsKWxiLYse4qrfGxMUGIfW/tS21kJPoKeXDdM8wzg5X+kuiC5h9s2uGC9xq9tudNmJxoeIZnRTkn7VfXhUF1kuhaTHHZdWYF61rJSftUQLBUnJLypNaPfnkLgCeIK+K2E/jthcfbc+LDjUOt/35wz/dxHLenfCIttuWrG7tHm5hP6d2CJZnnW7/IAneG9ev6LhDcJekGffbU/n4opxGss3bJfsiw98OanxMl4KV5cn91W38P4U6NtE+M+D58qN3b8KzQnhuvgG1w0348XHkAksLK+cHxsGJKAaB/5zXvq97Hh03pgsXVEdawY9hAp/2JTJFvtrzVk9290Sk0z7cP/FGPERmaPp5Y94Snpv74AYC3QUPbz9ZatVoqai3l0G3baV2YUh8DJJG540PFufX9rcP9sSHCI/qgilaivXOKPe9B7x4NNJH7eEMMJIZAZ2KR3MbN8z1Tnj+RTLFQZrELv9CCQzRQazm5nSG85ZsledvDAjcaHuP6vmpgXxPKuQGd4br6FiLBC3m2+sFgeLg5+Lmnr6+aP+wPLj6wy14tgnPjZdhv7sh2eIglFQeEOKCSzI8am16EIraIPA1d719TIJHx2WRSD3TTMxBzTHCDJNi/oDqsW0Mz3TjcreOB2+n2tox9BBXx2ttPcTb4n8TnvDJxpcRMVsxv/gCSF5eWIOHuunvRzH2KQxp95K6UI3SXzp18y7ofBAdesKLLiJpf6T5Kdi2r+Ar3jkSY14YAaETwEEyVWWl3WYDqIfvffT+DWt/Fzx4felP844zv2wE3Z2TQSk32PmVtO9gcWl/fxucZuBeav29Vco3XYzB59kFHg0vB3SkwTHfsq53qfbDVlc8rhEqTyJXdbMWuEigVk4Ptp/2L0A1hTfBwWw54pl1AyrheTA3t/E+iILRCY3zqugQkZSOGFKvsPb0eAD6TC5vPgw7XWIdYLAC1SI1aMbzWSoexVo4POjG8ZHoam9+4wWUWMTEqurQZQ2VCGFLMtTZUWTv3pIAvgOe1uO5jd+FoQH8e1lVQtAVkYpouqBwR9JB3MKsG856uWsEcciktBLF9PmaKqQP7o4rYrYlqUEMvwkwKaLIZWtA/vnaMpWXWVXDt6tbMh13wfPwow3QovvA2mXtmlWg0zi69pKvZbk6PcNuN3x0a2GhPPcKn0p6lmMJPDYd3JCbJsY2P/aoNz6KqWqq1uBU3Fl/1qIOGXT1D2XFb45d0bbchqf14Qd6zSigd4VA8HLSi+WV5c1lMY/i8IyK1xtThUBOKvBYugpKX6Ii54gOnNQ36hWruOhg6E8lLfvD86O4LeozrN3LeLjChETqXd3McALPtBs2ayMUBQM2HU8t1AuTWtpJK7HndS7pZYSnzXd01xfe5rOEeIyU8NCNmVQ8DM8xWf7hS/IeX6RkK8rKpd7W8Z0M6Gol1r3uaUm8H94EHkxDg9aks1Lqwi4pLYDDYh9LAo+JdRL1w7Mm9UO0XQctpk1+ODYVWwKiWfxralaPtap44o0JdFXmngUgs1huGbq+s89n6rdulp+74cECIR4LR4HhWcQY5f2t5A7By6xDLCQa9YCyuKeFnK8RBWzRzgCMzxFSuuJKEy/1Qv8AXNhffvxp439XXEGHuy0zuvrhrA2BZ4GdMm72NOlCB8Az7cbQOp5DS6iX3aBDsYMij66j1ReRbdTtuIV7H82+fk5+hVoO2I7bKEQuUGSLWu/b5bUIph/t0iz1R3iF7YPqteV1LYmsDENjBUKOP/3llkTJ3fAAv3G/gbVueLhLJwFq9x+Hnb/88sufKdBCvVHr36QmxYBOWssRMqJKjRlsaWDEx3wxBixD5Gc/iBqw8OHGBti6uSog6PBJSSDM06Dl/SvAfeeWvI/AM+1AYG0AH2FRirPPNjyJCqV+P/WH8KJH/8SFd1xnRV1mo0gdnFxieg47kiuoFPAIFN60HmN94QIs+NWVvbQ2ahr49fsP5h48/rxaRz6Ya7OafgxYP7wZDh2CaEkTBzLGh/fpjz/+5dN/jmNLyL5aS0ygAzH30UP6e3whWf0l0fSrvxUHlFUrsKlQJFl8ghDE6DCgLfFwOFw3LoGA+1WOPqwHujrnKiPCEz6Z27gp9OH3DwjPeMHl+AgfIwk2eA8XZemqlpp5/BGwCUuxsQKceBTH4d7ZMIg9nd1RM1KSlEKgBO8aRV9hq+yIQWXxtrQ2NRPFJbZ4kwhGVBsbH9yCBgRYYjy35SO/BhLMbTzcE+SXr+o7lO+9KzgE+B08FdBVYUhtcfBECK6vg+eXcQ/IpSOEqAKrrWyaQjLr0sdlriTHIrOv33/31nwi7W8inlsTil9/sDG38W6A10KgorOaG9GiTjIE1ohGm5fekBjPdhS6njWRZMZDgJbWKWbQcX9byqSr6VvsxiYXWd5xg5fqghDPLQYIJ/vuBx/NBYsS+Z5XUx0kb8XCupAF3sBpdznQVEEvuz8gmVQ3U+iENCc8+qdGbJySSs6kYvp156GOPbkT+45bKHSfEGU77vCF8Ot3P+8O0NdVT6Z+3FhTqE9+38Mt0nP2kVTbsbKUEkR4Lckrqhl1REliaatcyZ5xnXZ76w8//uHL/3XHLS7yVQjPHQnKFu5P7019foysQW3EFpbKal/Ftkz5+qLPNc+S9cfvGUjD6iq+VPww3WQ8nANF9OCOcNicEJ6bPezRN/b+5U9/+fLR3NRfxhQ4NA4AFxiKuS92BngRA5ZaXIvjqY2uiRmEFNNN+rugOzee3A1NeVknZ9duTd0LQP+KPsncg6+n/A6IR8mS0bpHJjh0vWi9Q74OXu+j7TVvyMGBdZf+9JRm+O7vPnx45/1ULnFiPHfdQg2fkFMi7Gdj4Jn8RDUVjm3Efbx2rzjzzggP1sBop23K6Y6GjQ1tEuU1CyunjfZmDc+0XdrpgN57/8mTx+9N+w2EzNS0DZvSCIZKesVpB+y8gtkGEBrte7BMFSDHlhM+SXnxGwt3cHTna3hep4Zn1kYZuqONgE7JNOXYo/OsXLOHeFqhN9b/JfKn7Ly+9hCXdZZ45t/AIzt7dTG3MzfZxyNebTqUTc1NNbSbeArOqRrr2Fky85b41xmCPCUe6fw3bNqXQ9f7QhMkvuumNrs17XMKfyK82HZP7BP3rcT18zTPXN8+fBNw2mKjvcJjTl5O9/ojNIaLA0tVUz8plg4NXiI8wMbVBXZZUB0GEDBQn9+Fi84bWMjq6rcRHmn719cx1EboxcPzk5PNs6DqBxgeIB4s4pHd0c1DncAI6N83sIzVHlUdz2uUYd88wnan0+gEGFODdTzP87oF1Xcd1RmcOp7BHY3qaw9jwTbp3vXXLqi+4+CSs3E80wpW3siAOAYJJEWvXVB9x1Fv8lHDM62g6E0MCGz5XtPph+J/8zAupOl4pM37eWG8ho6Dck/sFjRayjTwSFv3IrCdQyyNz7I34KVNDu9Umo1HuvlA5K8d8cC2b+pz9htG0IQzjkfavA8ZAgIlWXYf2qDZv2gKHmmlew+vBe/qPshDDRFuwYOF7W/+xUNJe/PSoxuTF0pN4pEGe29eiLyLN6/cgvHebDPwAM/Fb/zlnTdN9Ha8Mm3qU/FIg63u/bgmb2q0u2XP8TvhgQBvtfubzhLc5wi97tb8jHnPwgM0WjmIvdtKHN/6CHUvPliZTpub8cBY297yIERp36G29v5HCIFIYHin21OvcL8THsLUXz7fC+MYa0QC46YR8PC8u8l+qHfoggQcNz8X/8BtmNXl/o1Y7oRHjMHa/P4CjP2F/f39+eaAnyzgL5dg9PuLK4fHgXHz6TcIT7sHWyd4gQV+iR488Vh87j6/dH5tcMd53hXPa475lb3JIuoKTDzE/cZ7GfeER8Lym3BaxAs/XL6Va379uD88MBbXJxAF64u3f+83jHvFg8WlDTnSpxv1NzjuGY80OK45g53hPXIaj/vGI0mj7byxUPJexv3jqYpJOm8BztvAI1Kv4cFbeNVbwcPJ/u4sF/KNjreCRwIHsD0e6d/PeDt4FoNW/FbI85bwSN7bkZ63huc8OHw7L3pLeLa727d/6E2M/wftyTyrXdihXQAAAABJRU5ErkJggg==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7" descr="data:image/png;base64,iVBORw0KGgoAAAANSUhEUgAAAM8AAAD0CAMAAAAL4oIDAAABaFBMVEXcFDz////f3eLx7vD19PbDvcnbADXaACX6+fr20VXbADP8/Pzp5+v29fe+uMXbADHbAC7OytXaACncEDrj4ebZAB/b2N/W0trZABy6s8H54uTHwczQzNX31trm5enxt77zwcf98/T1zNHsmqTupa7lcID76evdHkL32Fbne4nkaHnvrLTXAADpiJThSWD43N/eLkzphZLwxUziV2vfPFbiU2jrkp3jYHLhS2HfPT/ptkDmdYTrlqD1zkbmcEbupU7jXUPxt1Hsm0zzwVLofkj54FjirbbYABHgwMjbfIzHsb7PjJz85qTmsDziUULenizqjEqimq732HLMq7jj8fTy4q7eKz7hs7zhz9baiZjZg5LUZ3vQm6jSW3Hn2N7mbFbCq7n/+tzu3sLoezb30G/234r54srkYjzsmDru5tf99czpvGLiohny1Z///OzdxqTcmAfgPizjunHnsSnPwbLex5P96a+5wsoTY68CAAAgAElEQVR4nO19iXvbRpYncUPEQdwgBQgidd+HRR2O5DjOJdu5uhN14jhOtjszmZ3uSWd6p6dX//6+owACPCQ5sTz7zTf1JY4jkUD96t2vXr1qtf6bjfX/6gm84fHfDc9B+F89gzc51v974QkPWsP/wfP/7wiHrb3/wfOr3vR23jJsHb+VNz38/G28pRXuvSU8cxsP38ZrwrPW0VvAE763sfH4bZAoPH4beN7feDI3N7fx0e/qP/z6Pt4EeE71+3jwww9HyxQ+mKOx8X75s/Dh+x/cx1tb4VFr617whI8ffPgwZLX2vsAz9/g9+EHYCj9/svHR/YiTfnpPeFpfb2x89Dhsfd4Kn2wAlAcP3oE/P/r84ZMnn3/40dzG4/vh8vvDEz5GBpvb2HiIlAEwBOh3yHb4771ID+DZaq3eD57Www1msg/wD+S4z8R/4Y/7Ig/iOb8nPOETMX2Bh+jzjsBzT+S5TzytdzcIzwNBk88eiL/Dv0/uy0boq63N+8LTEnjEn++Uf39nbuO9+3qlft7abN/Xwx9v1PE8YK1Af96bCdc3W4f3hue9jToYwPGA8Hy28f59vbHV3mzt3huekMzOO/gPidCDz0ApwB/3x273iwf8trnGePCAKXV/HmP78D7xIMMhj3029w5AASo9QERzj+/tha32buukc29PD9kCPfhiDjnuM2a7LzY+vLcXIp6L+8PTejwnSCL+884773z2xcbDMLivF3ZOWsu34Wl7Xkf/dSz/3sajB2LUxCg82I9/1eNuH3fA0z5cXNndOogNr/2aoMJ479P/+38//enLuUcwKmCPL/elX+E0hqF+u6R3Lu6AR6Kxv73qGZ3XgKQfrEmpnyYKfPmXP/3415/++RGN3y2kyaJ39+fAkzqeEXf2tnZv/WRnubVyC54wlKRCcRjT8kF8V0ihZ1murTpKlEaSGNYvf/7zQLJ70d3xhJ0g3ttd3Dfh61fGbZ++A56WsSAVsixHioVTmj9pB3dils6ulCdK5vqJ4sgFfNO0VXyAmfQyaU9v3eUhuhcPlxd4KSRJfnGrHkE8ty2VviWpcmSrdhTRhKT+WXyHyQR9qRelueqmvSxiLHbqa27PL6xjo22c3iYNodc93h7QEpgmwLHkj2+lameltX3rh7rzkmw7NjxYtW0i0v5W95bZfP3h+z99+qOZqkrP7slqkjB1aZjSwuFqX1q/kXF1o7VMYCxVxa86klrcrkW8u+DRj4FAkhTRjBSe2NpW94aHh+9vbGygVvvUkkzl97aqRYmfFqoAlCR24ec3GXI93uszdiG5oFSKyLtVdO+Ep2UsShHIo5iPKgTp2Jj1eE6BoPl8NAdk9TXp97//fc/OXdcFfktAIcDfktmKNYyPWWgcxWThQR0p3yoZgGe7NVPVgB0VljQ0BhJKtG3z+qpCjlozvvqu8EM/++KLR1/KlhT5vd//3pdyzY0cXG41ybJkf1aKPjSGTTQS8bpdCAYNbzDuN+HZXN5e3D7ZWo89XT+Ah+NE5FIEWBpOutMejZkDcqe/gPHoxwQX2FZB1WmK+Do+5nLGrDqdxQanIYvjE4A8oLuNODg4mp1yvwGPdyUkeLB4GscgQrhYViI1xvzBlG+HI+fmwRfv/JSQ+SkSWam+pvrS2nRbEnY3BYdVny4U/n5gtA778zAL6+VMZeQtzsQTPJWVxFYUfLC53TqSHKJ+6kiNsTtJohBTVOB4fvEZRdc/ffqHX6SxkSfLU21JW19qshqoIWJupdg7Yi6U7OhopioCPP0ZeDonkSLR0qio0/ongslSuzm1JW/i6Y835gDMZ8huRCpQdD/9qfElO7Om7XMapyVxSu1uyQTMlD8WaCwrKmYLEOKZYXTD9QIYxWaym0CVgQCUjPHcYDi+Iu9uvPNPn3/98F1E9DOMv/8dMH1poWGE1SHu8eVJvRp2l/llI15zGI6VlIto2Te6CbPw4AIEH4NqgieO84oUZVbzB6vjsvAE84VhO/j53/76459+AWf0PxARcB2wkQlTS3zfnxCg0GBeU5XSTkmKbDGRCvEDE2Yjg6KfRSCvPxVPuAckDQ8KekyiSGPD7o396KQWz7RZWEMv3sT5KYmvZb79y789mvv7L7D0Fmp9B/BYYzGQ3l5jDCM4hYCTVHByWOBiLwxneX9Bv7U0BY/XX+rCn8sRUTtKxwEpvepHTKrtbvnVzsVmt9Px4oMV+I2Suz33P//xj3/8p+v8B4TarHsTVcoBT9Pf0dcH9DilYjZTZtYwK2ZzMlzMF0boSTOqDGbgMfalRdBbxg+yeE61ZGKorla+hF+/WALqXEgLFyfb8/CLFHzPSPkSQrlHj77M/vJo7ucfQXE5ki2DhfXVxpT0dbMJxywKfoNa8Yfi0uo+a3cXpBmu6Sw884q0ZIThgSRm7Y/pAMl03Uy8h4nYF4DCIc4lSbNelsIH1ub+/reff/7bz+88egT+wl/JrliJogKeeqFA2KqoQwQ3UQ9pKvFrZVZ7+CJFDuJtSZqhE4KlqXiCJduU1g68zqkkniZrY3YnAUEQ8YNM/9kW8tBZLdlwbXvL+z+P/vrnVMv//bOfH8w9+Nu/I8OZUhRJTTyhV8Ehq62aqmraPVjMSC51T9Fjzfjs8gSJNt0cA56FKXg6y+SSnMfBYQlIdZuKzpaAcyz6pcUccSFe0Q7Ot/v97c0WOEph6+EQ1ILsZv/47G9/+w9weBRkuATx1OQn3i/hMM1VCEtss1dYcmXs5B791X6xs4s8MZs+0/CE6+yq9TuXy5KQHSvLzBoeR0pkiIr49Syxq4Knw7YXBFX2JGzHZ6algfMm225C2lhNrNx3Riscc2yglOQB5pASyXITuXpj0qPldIrWBb5QnhFVBwut/WmUCxZZ95tbO8vsucFIe3USWRiiqTb9zmZAwxlatB2ajgv0jdwMFAIwk2ymvl2919ut4JDTi3+kYKh6Vd5BSl1WqMV36KyCPZpRpTMLT9gxYRVx9Ze6J/wGnHYvq0lRRBEe/y4iQINghp1rH0uplkmFq6FnJjuJmfvVe/W9ERyHTC47VWqv0qq+6/MrvyGvJ4qezsiMzMLT0lFNMfdurkom6zDJ0dykhgetNXoguGIkQ/1ZecJ4QXFdySY8lm8mpu+XegiDK3w04UGxQe5CakQ95gO0q/zWIqKPRnIxq8jN2G/NN/Ag7xtGHMeXB/BdW0Z67B/ikjhipSpbFKHXS2TD1ZWJmqszPPnOrgW8ZsO/QE/fSsBBKP0Sg8Id0gVAGpLIRKNX+bBWHARZOcORBJxvZ8VsY3jaxvrmytL+2sA0B/PorZgyUWbJBDsg25iYkF3ByhJaCo5pbHoLyduMEF8/luBrhZtj/sE3ZcVPhT+qH424TeVHyT0EYbpp6RiAKqrgWLIsf7MT4zCMCdce8NT8wvb5PH+fE0T8okRQxipsFUMgNcpderKpoi9CCkmh9+BPF6frUZAR8PkS0AmKo6RKEfmJSIfExEIqKwMzV2wl6hHVU7dUB4qK4hPRT1XUqhTVgbgubG+Nvc6Yr+PxQG8qUSIXEMbZtq2onNGByFLoZTuKIpRXG0y/SZbJJpWHGlCRiVjTy2v1LQhJJb/nWIqVRAW4BxHv23rLdW5DKvTcjB7plroapNhNhSWyk6jpetlN6W/iCXVUL+O+Gk4aFh+iu8wxTRUAAx+YirA97MpT/kUGnwHcpGl4vBU0JWmKaYhMBXbzC6qDwmRyyW0KLVgRpS7GI3758jwi1lNH3D8ayniK0Vir42m1j8DXAKuvjGOCxYeJp1V4F8GDmUAKKTYK1GTCNpVA3YGKH7VguWzfsVPfvyILEpAyMAUckEEaQKFKjWYyOqIyT6LhczmWJEdjSUnAM6gvKPo3iMWJkomlSPAlSi6gKmTEYQYRGXH8KfyPM12CyGJikAmSlkeFDeHPFeIGP6QijynRwxBT4voyr5xD9iFBx9qKGkEXukRq9GzMTWjgCcEcGpX1VJOsGckpKv3G98UqgXIApx75I7ckk9iBVMKkitMP8PPghYKgKZkapYgHY8wGeRz8upulgClzYfR81eY4S8tL01ChIf6Tn47bO8RT/iwcLhh6y9iliJgR5BDA1GlMXBD18tJHZfawM80ihxrWFnAdjrtWejgQcIA8sPK2nzKesDUij4I8rQIptAyeiOuUZK5PcGxXkYr6NFSf+K+Q8RkNlW0Manj2MERoGefwySpBUGQ9bUQmlZA6Wi9XRnDg9Vpa4oMPLIxpBA8ts0P6CYKAzClSP4qI37wV/JYlbI+NFsxyNU2z+bFFynKT+WY9p+TkPk3PLo51cMwaySvAY1Z4OhJmPHVvzyzlnrghgZi5TFJxqAPOWE9TLX6pSgwvfk0hcsOLowShifsSFpIns1F6bNMvtvRWTCLqCPrY9OUU8PioT/HfHC1r5Nb1gOO7PBelOPdandbaoM5z8aA1yksY82Bw5veMTnsBJKOmDiiTntOUUnaxLZgabnLBm2x4e+QyfoU0Qr1CMBS5aPD0kTxRrirAbBHYk0VDP62xm4PUxc8BgVzayrDxuQkq63IelqXmPaH57OJZEMYQOzpnYQOPVOGB0B/ZtH8QX+4i/hoiS9ayPEeGSHquY5eMhi5O7hZyIdbMJJta3wcIFkirq5GMjGVmJtrSXMb4/TRYGeGxyCTg//pAIESQuKgYcgl9HdXmUcilg18Uz4xgfQlNR72gKjZreJDhIpzY0ulOZwldhTJNqdQIrozgkLPjarCOWlIyHEh9PYMc9KUigVEAbVUzhccnvg//pIuHEEzSGhAcZl5aeCQQujsZsFzu+xpQpRLnPBHrVqxe6tu00EVdgGKrhqflnZT2cbA9HC6RgEd2gRjB0wH/xwSSg0BVeoBfn8ioi0ifFjinekYPHDeIJYDsimkpqg92F3S1DP+cBqExX+Jx0LnI/YyoDPRxldzVgB3gg9qISyCY4JDIll8ctBANTvBFXf3EUh1Pq7uAfmdCMYjVX1xDSUajb9s13lOINHme0lrlmob4CpmCVxsjlUaGMr6gSRcFIMphoYHd/AjcHYhgDEogOqyrgY8BCNFY44FP1UapPwtWk/xsVU5WNjmVasNSNkKhMTxhgEtm2sAfowQ/EESqD5so47scM7qMBxCiLkIvoiE/7TP8EPi4oEGUFK0841G9Vh0PpnFQ6yCBTJfgpKjhRkkY1LiY8UG3t5QC4J5k2Ii4xvBAsMipCZWYnocFjkrd10D6qKgHECaE0K6wFihDpHNrAhqGJq+AAtIDjoUtpYxHMShrKfiN5Q79dvwzY/rkESpsYkHLRosIIaFSlGBMVH/Fx51mBIR46vynBztHA/4C+NKmA3GJXVAkmuTlfhTKD/41x1ehNmIOlNGYFzivkUcaxkhvJ8GfInmsAsUnBTwYRbI+oJRoIcsjf6bQ3ApQ5oLAFmyAMq3iGHxjVHwzHE9YIB5vBMbYWlyTpgx2b1N0rkAEypfTkpFyJe0EOthCpGsjhYnyiEpcxuVJVcxeA54ExByzZBz7oL62MEyLRBAJuCEIRq2QIsclkfBPfIyILFhjG7lGTpYPJjekEY8oYNHjoz6xs+pY43gU4R5gSloz0ZAK6UJ2wzAVFSHIT4EhULVvHXaRAIgVs4+mT1uHqN4iP8dsCAThdQJxSkWyNBR6QgScHGWs9CDmdk1rFDZbZn95qzNRTxQAHtrtCuOtebRbSjNKKIddOVCFGQlmx6eCdtPQGYY5ZgnKCYDDd+CmScfbF3CsSDXVorB8xpOCQ0o6kGNtBETeG8u+r7HzJLvk+Pj8f4o7vumEY2G33XSuPMATYiCC+5Zqw5ceo1CV2ysqOFbiWszpGoQAssp6At3rzsXhZXcVl8ZBOKoG8ZEPUEBro36D8JSc1s6JeCZEvarKPmPCFOe/gouQE560l8+YWH9Y47qwDXgwxMOisKKY8RV+JTkDwOwcVvPrEnAWUbWCZwcBOEW1lIIDL2eNM7cJiJrTiyTFAqr4iozxk1/4vhnjLOKGtJIqRDYTobxkpSBqGpKqliqdGEsHlb0LdYGnZWxj/gkVWpUHGR82rL6jCreAGBy9UFCubo1HeZfBWDMxqVKQJlTB0lrgYeMeFvo9wHCyX/QvO7gFWHs+sjraHvA/s1ykqopI8xMIwkxpNuuAwSsBhSHgYfXaXZFK2TGVKEnTPE+SCMGh4rZM1QYezzWTdUHEKlVif7iyt0tnrPxBE7MSUtDcq5S9xyDbVDCVAhEuuDaDC7DsWPMnaEH5HVwd0Btp7jN/malbJuHQ3owPm5SXc/VNuROwXuFpGZsApI7aUm05zdxerwcBUFkfRV6wQMO5X2B4tgvHB3FZGaeflXVRtk+cAg4aGtICYILjAyorAm8JdRy4/P35tTWTMwgp0ByBgELn/I7NySseCU4E/HzgQnImSy7Krr/Xa3hKB8iDtZpI7Eio9JLRvgL6GDmyGvwr7EImGK5eWBGvSJR6IpsrZZJpgcyA5VFRQUg+EN6SlnhHpR0Y8QElFK3IdTPav7LznPAoDV6G2GAat+XXL0sTCvw7wgNrdVHVGo2NSo1TjI0ZOKQX00V1KZqrx4ksFxE7K5LfA68ct+gVLQVmVZ0oTW1nZVTAA2qWAKWRotKbEI9Ju7RjYjNFivLrZyN9MAQ8ta0UL1xERM1vmZY6Ct8tESzw6rFNSMmNtLojPFRJYIHepSwJ8qWJdhR3QDGwsxOM5471Oh4Rpip1PJTYuXlE118NR/kXwnPGz/WoMixYx7hChSEqzwCLXScZRdlsgSIt4z1hjrZrbhul1YDXsKyEnXxQbuDG0A5IZEKc2bNqYR+K2wQeXIrERXU0VdviQtvp9R+/rxtUwsPr5G2fBkbgtdtGcEghv0m+aFRIo8SiY6cKE4hMlZxlGbvF9InFUeCOdhJrH4iuEPFj/USEDEhTw1SgG9UqrILtMssj9reLPGX5cVNy8dH5tFkFsI8cgXrRrt1P9kAD4RZPiWevwhPD19f6y5tHw7C7c7m1vV/tKxP3qUXqg6oDdaPIlQnKREQpxmYslipARxCVH9ENbaFJdacm15XgX2G+VWKpfVAjDzsJaU6Rg+mmaCxglO9QejgL0HLZq+8OdrqGYXQPzhfXgorQLYnj73igFhPShtG1r0RykqKGJD+VXUeCUWS+39A4/XV2EDGQpm07mpxGpY307JRmiSoHayMYTxhgfk6pkwc+l7NKdccECHRP9UZzbX9hYR/tl/W0xHMMeE4Fv4E6xK0SkUmJAAX6vGpNWfOwS35TMz8fq7NYOlyPA+9yUJZR4R85/qkkvN70AEQFquFSx8L3cKXM+IoNVHTj01yZhidy3bFqNYmCvfP2BB4qaQDpLyghTv9EBW0EKWnScLoVuXKFfVZDjTFYWtkaCORscHFFIyrukGjLP0G1AJpkeLR1uL1fJRTFDh1+APDQX5x60YMFZjxDQQI5KnUEuI1FMtod1o8Aj0j/heHCBHSeVWTKWSIyImDSKCFKz4M4ZpxAjZHlFSp0diSxP0laGNwY8FUsqwZGKWuT00QcEZDdNKISSfBUtF4vt5VyS4WYh/8oXoSlitNPR3jAnJ4uTZ9XlGK+381yGVNXpOGoRNXK8zSd5fnCcqoWcpYDeBzQBLjTgnEUaDkFHJ/IUsYHLzp41WnKVTwQ9Pg9erfrJ1zKjl5YbQAPfTLS2IRntCetB/HZ4cri0sLCwlK/wUhg0jPNF/nFghnOwvRrOhWQGcFykuwnVOohZZTxpIDb7AGpc9uSzTE05QtBP3O6XNVchyMITWuIDWY0CxrJN8/C2v6MvgV4zusZH5DQIAi6O7uD8SmmSekKYchZ2IjHAsmF108U/CVyTwRJUoRJHcGVQBVYcwree2bU4LQqRLFktDf4t5T9KMnEfI+rNZbNXDwanh0PdSNoHEoiPBMHasPueVkrWg7F76nlAsq4n+FAMGRZ4AqhsZOj8TBdHf1/RLIiHmOqoBEQXJrX4NQSFg5mOggOMFskfu67xPFJY0pLe92Jutj26hQ8wXCf9kNHw85c1yynnONWgww6QrVwX98BJc+hSG0FGt82Rw6GpRDfIbKeKDlorJuFssH12rjVKIvtGSkDNxs37ZqKdml9vKyifT6BRwdX32r42JHW0xJTMBvwdO4TIKyMQDymCmjIbCnkbPFhkPokazNm9wh+bfWUCcfMUuBJclkiZoOpsUvKUoiF2aVm+fd4fT7haewPesO1OrNgzsPFOkNRqBj1fEqNZhEsHZAM4DiOA34eolHAM3fINIiX1uVqxP4J/t0cL6kFl4hjzuoQCiXCRO7FFIY1ynp5/YsLzfxoexPw7Nb87e4un+UQQ817HJExHEv401ifR0430sdx0BtX6nBKPIVWOYFg2PkRQG1Vka20EahhNgV8kiKq5ZVF1Ktwqq+MpSQ17dWdxsFBezaeMO7X4zk786tv0tZIWTEqFT77ZzgTlQcBEuxWKpPEx32WSM61HEkCbiCEqFTdVsbo/ARF+FhFbSmj0jWwmGKjZC/4jVotFbVXY6/OIeCpzhXp7XlptDEi59GIv0EZWFWhvwrWxCkrZQUioalQhpBEXBXFe0LSlPgFcyig7sH5F99E8auLBpaWVS+nxawzqJPW1PfeiEKd3RoevTWoNrZVub4Ha2O+tkLj07EXu8aXZgVHrLNYUs5pTMu4Rq5NyqTi1QYYTOtoteMoFtpxt1kFbvuV+j7QG3jEgedQH4gjZeCVqM1vVsRwQGumCU7RNhvqiaK/cnDptIAT1ao0hXiYeZJREZdJeJqKLsKkkgtmql70DZ9Itaa2RlPFPxhUWWwIJFtl/jxe4wNlTiMjoiS+n0WRlifI/W5Pi8we6z9/IjtRCkKBUa0DXqdlR0mG2wp2oUBYmWiZDT9J/Uy2yRpTrNZ8BjAaRGukUdVew8mJXB+iu7EPMyPsdyfxGFgBi9JQm5+NSZkstS0sUckyP0XLmGWMI5PTKcEIiTfEw2ruNn6sgO6yR3N3x79Wfd3VnEIElnmDxRT3+XPN9cde6RCjlgnSzgXiQSuLKYkGxwKWDDNmHCiPTHziyrSmpqspGvCFP+G80VDVKVjLmVnaTDwZiL0lwisH9/5qOil5+u1X15o2fgAJpyZyRZ1lwEPbncEC1tgLocYFBijR02XOxtojzlVcjUNPGYlj527iTpN3EZ/WDp1WsG0XXPUJPPxJWCHUW6bYrAMCuVpS7XqocvHx3ksNvp03qvrMNLXbY3i8RT4PUfLzYGn5dIe3M6xoBMcCR46nqnEi1geAU/NJWDqvJuWRADPvsWglPsiTXFPGPGQXfB3UA4IyCe/LuxFu/6C6sPOcQ+ZnO2efPAcquRnmNFAeM/f6uUj4eoiHC1O9eA9Cn36/v7h9cr7nxcal2EhVElDd5ZSpeIaOSXAlgJI4Ij06MRxwCiza8U5xT98ijBx0g5bkz5TBbdqDySl5lkgiX6Dyb1zfKjMImWsrHI0Ou8HBd598pV1fYyBxnT3/5LjMm3srFR4qVcbYx/M6bT301kWsWsiwVqVChfgX6zxwBvyaDKyQA1JaQOisNssHy+KHiRG51YYVJhKwgA6LcmQyFpGAyOVuoFQiYUdN15UsiiSL5aCNYVo4PDs6OjuA+VZOaQNP3Q+Kl8Uiy3U4Kmb7VVKBnBm0c5QLy9c4Jm6qU3Nasrbg+o9UMZ0ic33VVjCywSkXVMCt9sqdWSrYg9/4WrkMuUifFz8c4Z5cGIa6HjYcbG8b8Ewc2AzjUYIGMwVVMKQRA+H/imV0VTphAjgh5JdTUEcshQIQrnND/ylaz8rEliuYGa5Gd5m5FJaZaoMEyWWDx2SVJflcKIZTkq8+bk09jzENT3XcmPY+IRqpoqGcGEhB+rDpT12J4mSbxTiNItygcXsZKhAzQdXr2moivA4L/MiIN0gts0hKV9rqsTtisrnQqpSbLQph7Z4oAHddth0YEEcvgyml+JN4QtpiqIiDirNc4Ig3MWUs7C3z8fxLmQUCyWdjYY+c9Vy3B369QpPjqDMlayxBPO02tTVEnfQ4TkNkFSBYR5Usai5IZotTGawXkk1joqGJt4h4ghoaLoEsv4SbG9XxPH6P6oPm4jCzp7j821TjD4x2n9QiQk/9RVVFPZq9m8+Xao2tm++LulSyk36ulfrSxHw8fUc407lwSKyClvqHZ52AUwhhHQ+XQ4F0tY1WiYa3reTv5kcmMcvKtztcndyzFY3xUDYKt7qB/2pVgNb5zmASj5a2wt3+/Np8f5N/DVqOBYjEKZO1UYraZjx2T3Csq4ntVmI6uYg+Pj8wAsMoD6iP8IR768PNMp3ItClWLhe5Gpto4HJqGXc/JDaQeA6E9394V9EnyFq22Z8fDNb6m3EH7BvnfCFmEv9Nst3A6+7s7FwGbS6Ai3q8w+QQHg3Ud5VztcVf87z8/1enAhHmYSidGL14cVWKTNAHPHQQp70rHmHSLjuWLh3EW6Pg2xbObuZiKY4NQS9qBcFvtE3l9Ap6e/7HODAud/bOz4dxcAYKAWJpOcew3bGTTFN+2BmuLAyktZUgpH0VTPUIhqNn2aSYAR3SRGwzSCUL+tffX27ti5mWiVJVaoXjeFrxN5hvjMos6sdDYE1pFISKhaIwXun1OF/pMh41YwKahPn6VSc0mG8HJzvZRPb0sC/+MljnAlILuImejvRRe6rCKjtyMWUqcChChYCMdtrxsFRZlkP7iFul8q7hCb2nRQlGXjkIQixWHBcekzRMmRVRwJlDD4bOmJi9iG3h9UuPj/rimH/RwGI2PIi17iovvsMnvfjsD+ploreLi1tOIBU8mGjfeq0wMM77lde4dlYp6GCpwgN259kLJNEPH28FmBLu1OoREpe/TSVbii/CEszyoGqgrB+YcRvnYV6ftpsetx2VTUCSrKnvtj1+qkrHWUnL4MJlLKpumfcvQdPQMqpnaQfdvcPt/lJ/5ajWPPaOHd4AABwNSURBVKeOh05n7e21xKEnPDtTZlGE8wkOJi5j7kcluiLCSSS0rookI98r192xfRcuLrNzDKfkZuwSkHBTNJpQ4pEMqIgTsT5armJ1Vbg9hfaq9Dcp1d44okV4agdQQWmXqtzoS1U86ZZJPXwmHlXmtQJ2i3ASWDCLuwm00yD/casxZav0lakSVm264ttUpEuGh/MtxAARv0/WUACcattBSGJ2PftGAsYz7QSSfjTiNlFLAyyFKw8xOOfPUW7FLqndQ0ZCvpHyl/ONKZujhgMp2K6x0IIq5MWpQtweItWmsvJR3IIclNJiiAI4W/tkZt+a2Xi6axW3RYLSsvaJRIURqTi2jbxBi5b2aI+UPne92ZyxWRp+NMXpeOXWOVWV4UMsdAWFa8B+jUUKIbHKA2NOGQllMzsrQZTdkqYdQO0cVolSR3jwqvsc1SvWTpf1nOQmgCLqJSrioe4E2nJzxrgjVZR4ovHIb4EZTuIN40gUU4lcqBbxVnrJ9yI5b2svZ3UiMhDP/BQ8hlmRp0ziaP4BT6o8vcJBs6oUmWpicprKtPNPxvYs1VHXHt9XxvFIVJ6Nz8MSGDtjgyeOq+QpbW1aUqkUhHbUtJnHT2fg6ZxUFUi5UM7+9SquPFaxcf5NESbWBm9URTwo0eb13qA5YYWbfjAecyLps7vEmOGXSarKjEdEtpj+BjwvqroqUdguZ9/POChu7E/HEw9K8thlpK+92iF4wDT8K1n4IOjTK3TEAUVf22nO1wSpKJsQgTqYwDOPRLeQjVMVDyvQB0zRG8Dlved+VUHE2RXLfTWDQOAQTsPT3ixPlJjCkNru0y5me1DniuX2yzNMeEg2UYlBzetnemO6KkmzwJPm0mSJ6jr5LqqfOfjsfYdNKZ9q7XFV4sqaVCYW+b95NqMDD+GZ7LwU75cvFh2nHDdrdSka88topcqPZ+48VnzYyFl5hqfVRgObXsFSC68FdNVkknEFnwtcnFBJWZ8pKKp3MDBFlb1XAhGcZ2szGG46nnBY2p7yNJbmDz1sC2lhzSRnPsvssuk+n5eKDBbAkezrzW6/NldSxFHZYUSKosqc1g57XO5hqJHyw1eEQmAuR44mAp1TEQNBoW/OYjhjbRoeTzwVlk2QwD9ud9E1weJpSzSxEewWoVWC/yFl8NwI6nC4AqEs0QI7VO1bKKOyknPjVPK/QrLCww/5zcKdpoQJEihYBC9QvA//8LXpx8QJz2AcT7wmtheFIfWvtzptcoUxoS1IP3IadimB4JhWdj0MygpxnBR/IpVKcY7UURrcrnZD5rve6bP4gJ6en4o3c0Dq85EiINDOQullcGu76+kNEBjP2KHUcF1ikyz6heTXqx72UGRlvSBSmGUo72qH6EGi8bj+rhOMMsOpIK4/wlPvtmbmmszMs9XW21R+l/r5UHAGyy2XYSCBcKbCLcEYRtG+mypAU/GAdiOLLMwxweGjiKCsny8xfVQR0gO7LeIhLVeKrr8NjG1BmsivdrEySRJmNJIaGUYLPsSFtCGfBUr8/GifJTfnTlO0JESgQB9I4hgvwnI/meoigJ1pjeoES/FZ5I4Tgq+yLU80lFGQISyFJhqVonU9nKcy8KdXL4MOH8CUkl6vqiOzwI0UeOwRnioHhm/CVkTeNpVrfbfNmpXzlbK/WBEId0P57Djm/7KvpiqEqXjAabCl0rnws6NOebIF/OMsLNNKZRHH80tcLu16/czTRfW+oomeRsgaauaUJ8KVUROAykelia9chiifwM4vNxkPy16UUjsBrPle8fDUdFrWa+bPpyqE2AQ80hieeIAyR/W1ZpbR+bQYAwU8OLq6JXFaVjipifbyjAKj50HY5hZUUlEZP/z/KFNL7a/W8EhqnpL4KBkA2B9iybLj+6/WheUjVRTl68slgdbDsDMvlUdb0uzueAxMUlGgq2jP11HuKvI8vbxgoKpwg7Tr1glFQi/bAbedcXwhODKrk9xXyloF02xsUStpT5yQeXYWUsm273+1M2Bvmp5f+HvdgSDQxwE1iFO4Mi65nhozTMMTHkiqQy5xev2Ka8tK6UlPjUWxcsIX1V5d9lFdXw/p8JhVZFSlokS56KhWr1WwlKfNWK/s2KJ0dNRCqOAuhYdAtC38Y2+rJNBeyA38KE5Npits0JKTePbAecOjfZr2PRO1Um5fGRAAEh7R1cG/PsXa1xzYTT9dTrIena62e71qbz1NFxbU0g2N5L0Sifi12Ihba3VwbQs/PThki0mRkn19rMdL9DGZex0ExyaeR3ReAw9E2qqvJNr1V+sig0+uAQhrehAaa5ZfsTeGeAaWwrvZM7Agn7g+OWpRWtazmcB9g8s1pcSTXu2U0ZFZFqLYKSUON9veBYhr/l3IeFT8swA83CMBjyBuoorWqQWEnV9PbfjEeJr+AVAjcrXseVVI3xGeW/6tB4uoUoTPzJRmz4JNEh8QVqGrpbRqDggofHN4CT6kUM/Z1fp6xWt2ErETb2dajs2WjQEYnFcAn0u1EUUGgkWOI3Ic9woJjTNkWv8GPE1VAXi06+ffVU2uqS0COtaoUmIunua42XSzDqZsU+0TT3QCASmr8jGYXSiWgxg8OJECcNW90uIyEOHTOvLLgEoGYNUuV5hAyLiRj1xF+S81kSPRXUOPTxekq6n8ZhCeZsMP/fT5y71ay27qx4TKYKhjgwzKr7NdBGXdAf1judcHYXuAAKOMlJtlKQlt5/trXQBa9jFV8qutdluqDbUqZjvF86hbkpMfDTm8xj9kn5qmkBHCEthvyzJ4Y/1iqn5jPGOHOPVG4/s29mPCpA4eGoJIIpIFM+Dx4za27Uoxw6evZ5rbE8q01+Oz0JlzpsOqgzLkn8vFs7a3XQeEZcv8Fzz80Dnor73aWaOzAai2k7xdTQFF6Gq1Org0vet7QHhuuowg9JB/SLe1iCUwY8kRUKI963SWcfMUljB4kY4OupH/qaR+uhRjiaot/HRXiZY7ooNQDZHI6faxuYlndERvQGTR3BfH8U4EoGK8v9P4ZAnPTXcr0hFfdHRoQUC20EJz+ypX6+D5bO36VA/j/dH8bCYo9qQ507GkxuZMg+I68jceHz6hB1Tf8LM8TVdF2hMYlE9LgdCXXk28WLLcbnzT4rcJzw2Nz2NMuWGQzZ/Rt4g+nES8/q4Ntte//s7rrI/OkRKVTJvwzMfs3XJ+ELw6bFWrlzaoFjxYdpK+LNWssWTRzgl8o/I6Oew1i6R4esP9mUj71qwWWvToXaJO7ouSOcSTcL4MbU+rvZu92utUe2G41HjszcEGVb4fYWUdBAIFFRikPdOUC9A95SHaTJLserq0LNYFJkiIfJY2Cqu75U7oDzfcj4W26gY8YXyCcZefZ+vlOcwtFG7Kv2Vk0dq4tRIeLCvYqcvmKkjMMTl+2dIppo1VH/5IsdnHsV4eqzc1joBHW0JL62zyumu4f25JqvbtKMoJjpGlF7ZuuloAjcZsPG3kWnQLXlUKHfHk3EysnhU3vsdTqqKQC7cBbcw9+dg4ANurJthTgIp55OJlh34kieSElplmrZnHqzNUaO1zVqBRVo9CQUmftY0bO/zjsUrAMz0Wb68OwGL46fOj2vmNLUwwOsRtlcYMu+CpVNsaSordKIg+uLHU2aUT8za4KJg1jL4JsNkYfpCCad/FfWLVlrH8MXMz/5lOBCJA6XWzsfpNjeNvxROuLy89f/7Vt2f1JUHfzkXFBNxW/tjT6xnrxHUiWVYx90QdBVGbuZjpVl3SUJEhjtdZFCz4rpS5eTEfZRnE8q++4ytXcNlsfMlr3mor8EzXGGEHd7+adgtYxcJIzr9+VnJbZ2UERk3cjPo/cRsKVAddE8u2sTE47YVRtxw6/sg59ywHGdK0lZ32eoh7beJtED8mquXOyErNxjMkPGd3vrwGFaJboEcwarJ2wD3PIqqWLaTcpD0O0PHyboe6PWbcCCAjVQGBMy6/NOhVlR+m6xa7QaNQCgU7SbVZaeqZ09sjPMd3xoPayldTsAu1HgqBfrJgYRckypb3kN9kyckID1gfUbitkA2C3wW0jKu0v+uQQ6pC1HTanHpnk/yP17zaS+CZ3S5/YhhrEEdrz5tVZ3iljb5+SBZfdm0+/1hkyG8xnfahc550vBYYblWH1V/a4RO5voT1MejjnjUBgW5Vb9gonT6wqBfwvMYNtSDKifZ8ipjqbYtMoKulJpeZ2aAPQPOiyaRcREJuOcSZRri+aBhENNdEa8WnoY6awgKO1leve80W5jleDw/EdtlXU9Qm9aKyVOz+1KNaIdsaSEtBTOlBs8STYWtl0AihxzYoSU/wgJlwEsZucuguvvbNrCitr4cnbFufTGk63AkxZlQUG1Qz7g9ixcHpyoJxRptCKjfz47IiW34Rs1kCCp5eLlWFfGD8m/w1ea/DrXhOCc/rrEM4cdkC1WfSEstKhvFZf2BhluMiDuIFEPfFfe4CHaELp+Du/GaHTKqcrnphMMBSKTwjq6pXT19Tn70BPFNEJ1znYEExLXT0F3FDB9tPBJS2W9wZ0H443hGTag5lvtZx/yN5io0LMCCUwPvDk/xPL38bnBLPrKbIdx3t1UU8we9IyGb9bqszJIcmCBaspSMjlqiOGbMjwG8HmwuDwWKw8mpZXB9ErUnFBsTmTcHNXfBsEZ7z34inc5BQ53W0Pwt41EM3lgHZMqjxQAciUf0OKoUstU+wnNBrdbzq4BuFNuJugsXg9iuYbsKz+ibwGKd8SABdrjVe9LATH++ecMPhFZXyAZgTdyN58jYB7udt29SN2lq+IVy7dYB5QDy/5YZamLlw4FDgzZGh1Tv81O6goOuVQJmbPVue0iCbtyUUC5zsRC6+ve36uBuGwPMbbqgN1/lgtGXRLv5kQ3zMOPD+toOV47Iy0T1W3Nhg8Qn3waxrm+4yMAfemtKg9jVGeLGPXUYUymGsTurb7jzIOiWzTQjcwfde604+hJKMonZkMZ78/V2HwLP7G/B4RzKlp3Cnd3my0AS0VwEeKaZwqQdKJKubU97GKVBOFB/eeqnhzIFdxX4THmrQigN35JcmV75N+7uySflhBawp+HYW33XTaVblI9eqrLZPbrrZ7sbRYTy/9obaMPBEoS1OZK3e/Y9dPO8ANZ+qqDJq6xTP9SpJMVgPOl73ZK3OWEInmAWetX/6Gg5/E88u4fmVN9SGRwKNRQ5aPYunn9KcufalwNsSIzqnYOKxGFtaPFkZjIXFHdq3wj7uhVx8N01Bhbcrit+I53h/DbNUNvnPR/U5BAs45zUBp7Aj31QiN6d2J0V521LTTFBO1+JfLXYn0tMdY70z6/aN0YdOCM+tN+7OGPrluoz9QFEx7TbsZFwlcwFrodrYt0rLFJePqskJCcrY7ZJdpLbJB4jWNg+akzcO7Su1f1t+p3NxRzyhN54ZAXtpdDgxSCUEDS2L2yoCDh7lTqg8z42sns3FrSZt4I2nmUnJKVGhYkOkq6syeNDbXtC9uMINrf3Lmy1liec2Nz0YrvT7h41rXPXT5fJ6O/h3fmwL1hO1SDT5DFsKWxiLYse4qrfGxMUGIfW/tS21kJPoKeXDdM8wzg5X+kuiC5h9s2uGC9xq9tudNmJxoeIZnRTkn7VfXhUF1kuhaTHHZdWYF61rJSftUQLBUnJLypNaPfnkLgCeIK+K2E/jthcfbc+LDjUOt/35wz/dxHLenfCIttuWrG7tHm5hP6d2CJZnnW7/IAneG9ev6LhDcJekGffbU/n4opxGss3bJfsiw98OanxMl4KV5cn91W38P4U6NtE+M+D58qN3b8KzQnhuvgG1w0348XHkAksLK+cHxsGJKAaB/5zXvq97Hh03pgsXVEdawY9hAp/2JTJFvtrzVk9290Sk0z7cP/FGPERmaPp5Y94Snpv74AYC3QUPbz9ZatVoqai3l0G3baV2YUh8DJJG540PFufX9rcP9sSHCI/qgilaivXOKPe9B7x4NNJH7eEMMJIZAZ2KR3MbN8z1Tnj+RTLFQZrELv9CCQzRQazm5nSG85ZsledvDAjcaHuP6vmpgXxPKuQGd4br6FiLBC3m2+sFgeLg5+Lmnr6+aP+wPLj6wy14tgnPjZdhv7sh2eIglFQeEOKCSzI8am16EIraIPA1d719TIJHx2WRSD3TTMxBzTHCDJNi/oDqsW0Mz3TjcreOB2+n2tox9BBXx2ttPcTb4n8TnvDJxpcRMVsxv/gCSF5eWIOHuunvRzH2KQxp95K6UI3SXzp18y7ofBAdesKLLiJpf6T5Kdi2r+Ar3jkSY14YAaETwEEyVWWl3WYDqIfvffT+DWt/Fzx4felP844zv2wE3Z2TQSk32PmVtO9gcWl/fxucZuBeav29Vco3XYzB59kFHg0vB3SkwTHfsq53qfbDVlc8rhEqTyJXdbMWuEigVk4Ptp/2L0A1hTfBwWw54pl1AyrheTA3t/E+iILRCY3zqugQkZSOGFKvsPb0eAD6TC5vPgw7XWIdYLAC1SI1aMbzWSoexVo4POjG8ZHoam9+4wWUWMTEqurQZQ2VCGFLMtTZUWTv3pIAvgOe1uO5jd+FoQH8e1lVQtAVkYpouqBwR9JB3MKsG856uWsEcciktBLF9PmaKqQP7o4rYrYlqUEMvwkwKaLIZWtA/vnaMpWXWVXDt6tbMh13wfPwow3QovvA2mXtmlWg0zi69pKvZbk6PcNuN3x0a2GhPPcKn0p6lmMJPDYd3JCbJsY2P/aoNz6KqWqq1uBU3Fl/1qIOGXT1D2XFb45d0bbchqf14Qd6zSigd4VA8HLSi+WV5c1lMY/i8IyK1xtThUBOKvBYugpKX6Ii54gOnNQ36hWruOhg6E8lLfvD86O4LeozrN3LeLjChETqXd3McALPtBs2ayMUBQM2HU8t1AuTWtpJK7HndS7pZYSnzXd01xfe5rOEeIyU8NCNmVQ8DM8xWf7hS/IeX6RkK8rKpd7W8Z0M6Gol1r3uaUm8H94EHkxDg9aks1Lqwi4pLYDDYh9LAo+JdRL1w7Mm9UO0XQctpk1+ODYVWwKiWfxralaPtap44o0JdFXmngUgs1huGbq+s89n6rdulp+74cECIR4LR4HhWcQY5f2t5A7By6xDLCQa9YCyuKeFnK8RBWzRzgCMzxFSuuJKEy/1Qv8AXNhffvxp439XXEGHuy0zuvrhrA2BZ4GdMm72NOlCB8Az7cbQOp5DS6iX3aBDsYMij66j1ReRbdTtuIV7H82+fk5+hVoO2I7bKEQuUGSLWu/b5bUIph/t0iz1R3iF7YPqteV1LYmsDENjBUKOP/3llkTJ3fAAv3G/gbVueLhLJwFq9x+Hnb/88sufKdBCvVHr36QmxYBOWssRMqJKjRlsaWDEx3wxBixD5Gc/iBqw8OHGBti6uSog6PBJSSDM06Dl/SvAfeeWvI/AM+1AYG0AH2FRirPPNjyJCqV+P/WH8KJH/8SFd1xnRV1mo0gdnFxieg47kiuoFPAIFN60HmN94QIs+NWVvbQ2ahr49fsP5h48/rxaRz6Ya7OafgxYP7wZDh2CaEkTBzLGh/fpjz/+5dN/jmNLyL5aS0ygAzH30UP6e3whWf0l0fSrvxUHlFUrsKlQJFl8ghDE6DCgLfFwOFw3LoGA+1WOPqwHujrnKiPCEz6Z27gp9OH3DwjPeMHl+AgfIwk2eA8XZemqlpp5/BGwCUuxsQKceBTH4d7ZMIg9nd1RM1KSlEKgBO8aRV9hq+yIQWXxtrQ2NRPFJbZ4kwhGVBsbH9yCBgRYYjy35SO/BhLMbTzcE+SXr+o7lO+9KzgE+B08FdBVYUhtcfBECK6vg+eXcQ/IpSOEqAKrrWyaQjLr0sdlriTHIrOv33/31nwi7W8inlsTil9/sDG38W6A10KgorOaG9GiTjIE1ohGm5fekBjPdhS6njWRZMZDgJbWKWbQcX9byqSr6VvsxiYXWd5xg5fqghDPLQYIJ/vuBx/NBYsS+Z5XUx0kb8XCupAF3sBpdznQVEEvuz8gmVQ3U+iENCc8+qdGbJySSs6kYvp156GOPbkT+45bKHSfEGU77vCF8Ot3P+8O0NdVT6Z+3FhTqE9+38Mt0nP2kVTbsbKUEkR4Lckrqhl1REliaatcyZ5xnXZ76w8//uHL/3XHLS7yVQjPHQnKFu5P7019foysQW3EFpbKal/Ftkz5+qLPNc+S9cfvGUjD6iq+VPww3WQ8nANF9OCOcNicEJ6bPezRN/b+5U9/+fLR3NRfxhQ4NA4AFxiKuS92BngRA5ZaXIvjqY2uiRmEFNNN+rugOzee3A1NeVknZ9duTd0LQP+KPsncg6+n/A6IR8mS0bpHJjh0vWi9Q74OXu+j7TVvyMGBdZf+9JRm+O7vPnx45/1ULnFiPHfdQg2fkFMi7Gdj4Jn8RDUVjm3Efbx2rzjzzggP1sBop23K6Y6GjQ1tEuU1CyunjfZmDc+0XdrpgN57/8mTx+9N+w2EzNS0DZvSCIZKesVpB+y8gtkGEBrte7BMFSDHlhM+SXnxGwt3cHTna3hep4Zn1kYZuqONgE7JNOXYo/OsXLOHeFqhN9b/JfKn7Ly+9hCXdZZ45t/AIzt7dTG3MzfZxyNebTqUTc1NNbSbeArOqRrr2Fky85b41xmCPCUe6fw3bNqXQ9f7QhMkvuumNrs17XMKfyK82HZP7BP3rcT18zTPXN8+fBNw2mKjvcJjTl5O9/ojNIaLA0tVUz8plg4NXiI8wMbVBXZZUB0GEDBQn9+Fi84bWMjq6rcRHmn719cx1EboxcPzk5PNs6DqBxgeIB4s4pHd0c1DncAI6N83sIzVHlUdz2uUYd88wnan0+gEGFODdTzP87oF1Xcd1RmcOp7BHY3qaw9jwTbp3vXXLqi+4+CSs3E80wpW3siAOAYJJEWvXVB9x1Fv8lHDM62g6E0MCGz5XtPph+J/8zAupOl4pM37eWG8ho6Dck/sFjRayjTwSFv3IrCdQyyNz7I34KVNDu9Umo1HuvlA5K8d8cC2b+pz9htG0IQzjkfavA8ZAgIlWXYf2qDZv2gKHmmlew+vBe/qPshDDRFuwYOF7W/+xUNJe/PSoxuTF0pN4pEGe29eiLyLN6/cgvHebDPwAM/Fb/zlnTdN9Ha8Mm3qU/FIg63u/bgmb2q0u2XP8TvhgQBvtfubzhLc5wi97tb8jHnPwgM0WjmIvdtKHN/6CHUvPliZTpub8cBY297yIERp36G29v5HCIFIYHin21OvcL8THsLUXz7fC+MYa0QC46YR8PC8u8l+qHfoggQcNz8X/8BtmNXl/o1Y7oRHjMHa/P4CjP2F/f39+eaAnyzgL5dg9PuLK4fHgXHz6TcIT7sHWyd4gQV+iR488Vh87j6/dH5tcMd53hXPa475lb3JIuoKTDzE/cZ7GfeER8Lym3BaxAs/XL6Va379uD88MBbXJxAF64u3f+83jHvFg8WlDTnSpxv1NzjuGY80OK45g53hPXIaj/vGI0mj7byxUPJexv3jqYpJOm8BztvAI1Kv4cFbeNVbwcPJ/u4sF/KNjreCRwIHsD0e6d/PeDt4FoNW/FbI85bwSN7bkZ63huc8OHw7L3pLeLa727d/6E2M/wftyTyrXdihXQAAAABJRU5ErkJggg=="/>
          <p:cNvSpPr>
            <a:spLocks noChangeAspect="1" noChangeArrowheads="1"/>
          </p:cNvSpPr>
          <p:nvPr/>
        </p:nvSpPr>
        <p:spPr bwMode="auto">
          <a:xfrm>
            <a:off x="307975" y="79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2" descr="data:image/jpeg;base64,/9j/4AAQSkZJRgABAQAAAQABAAD/2wCEAAkGBxMSEhUTEhMVFhUXFxUZFRgXFhcXGBgYGB0XGhUdFRcYHSggGBolHRgZITEiJykrLy4uFx8zODMsNygtLisBCgoKDg0OGxAQGy0lICUtLS0tLS0tLS0tLS0tLS0tLS0tLS0tLS0tLS0tLS0tLS0tLS0tLS0tLS0tLS0tLS0tLf/AABEIAOAA4QMBEQACEQEDEQH/xAAbAAEAAgMBAQAAAAAAAAAAAAAABgcBAwUEAv/EAEwQAAEDAgEGCAgMBQMEAwEAAAEAAgMEEQUGEiExQWEHEyJRcYGRoRQyQlJUcpKxFiMkU2KCk6KywdHSFTNzwuEXNENjg6OzNXTwJf/EABoBAQADAQEBAAAAAAAAAAAAAAADBAUBAgb/xAAxEQACAgECBAQFBAIDAQAAAAAAAQIDEQQxEhQhURMiQWEyM1JxoQUjgZHB8EKx8dH/2gAMAwEAAhEDEQA/AIivpTHCAIAgCAIAgCAIAgCAIAgCAIAgCAIAgCAIAgCAIAgCAIDDtRQ49iy1lF8rVapRCAIAgCAIAgCAIAgCAIAgCAIAgCAIAgCAIAgCAIAgCAIDDtRQ49iy1lF8rVapRCAIAgCAIAgCAIDF0B76XBamT+XTzOHOI3kdtrKN2wW7R6UJPZHvZkbXnVSSdea33kLxzNK/5I9eDPsffwIxD0V/tR/uXOap+o74M+w+BGIeiv8Aaj/cnNU/UPBn2HwIxD0V/tR/uTmqfqHgz7GDkTiHor+2P9yc1T9RzwbOw+BWIeiydrP3LvNU/Uh4M+xg5F4h6LJ2s/cnNU/Uh4M+xj4G1/osn3f1TmavqQ8GzsDkbX+iy9g/VOZp+pDwbOxj4H1/okvYP1TmafqQ8GzsYOSNd6JL7P8AlOZq+pDwp9jHwSrvRJvZTmavqQ8KfY+fgpXeiTewV3mKvqQ8KfYwclq30Sf7MpzFX1IeFPsY+DFb6JP9k79F3x6vqX9jwp9jByarPRJ/sn/onj1fUv7OeFPsfL8m6yx+SVH2T/0RX1/Uv7Dqn2LA/h03zUnsO/RZ3HHuW+F9irFrFEIAgCAIAgCA6OC4HUVbs2CMutrdqY31nHQOjXuUVl0K15me41ynsTiDIKkpGiTEapvqNdmNO4Hx39QCoy1ltjxVEsKiEfjZk5b4dSaKKiDiPLLRHfpeQXnrCcrdP5kv8jx64/AjnVfCnWO8RkLB6rnHtLrdylj+n1rds8vVT9Dnu4Q8RP8AzgdEUf5tUnJU9vyeOYs7n3FwjYg3XKx3rRM/tAXHoqe35O8zYdWi4V6hv82CJ/ql0Z784KKX6fD/AIs9rVS9UdyPL2kqhmumqKN+oOGaW9tnN6yAoHpLK+uFJEivjPujz4nRYsGcbSV/hUR0jNEQfbdoLXdR6l6hLTvy2QwzzKNu8ZZIbNlniTHFr6mRrhoLXMjBB3gs0K4tLQ1lJEHjWJ4bMfDrEfSnexF+xOTp+keNZ3Ay7xH0p3sRfsTlKfpHj2dz6+HuI+kn7OL9icpT9P5Y8ezuZGX2I+kn7OL9icnT9P5Y8ezuZ+H+I+kf+OL9i5ydPb8s748+5kcIOI+kf+OL9icnT2/I5izuZ/1CxH0gfZRftTk6e35HMWdzI4Q8R+fH2UX7U5Ont+RzFnf8D/UPEfnx9lF+1OTp7fkcxZ3/AAfQ4RcR+eb9lH+iclT2/J3mLO/4DuEbEfnW/ZM/ROSp7fk5zFhNvhLU+ePZb+izvBiWvEkU8tszwgCAIAgCAneS2QgLPCa93EwAZ2YTmucOd58hu7Wd22hdq8Pgq6ss10dOKfRG7HeEMMbxGGxiKNugSZoB/wC2w6B0u07guVaNvzWvLOz1GOkNiBVNQ+RxfI5z3HW5xJJ6yr0YqKwlhexWbbeWa16OBAEAQBAEB7sJxeeldnwSuYdoHin1mnQetR2VwsWJI9RnKOzJzS5R0WJtEOIRtim1MnbyRfZyj4nQ67VRlRbQ+Kt5XYsqyFvSe5GsrMkJqE3PxkJPJlaNGnUHjyXdx2FWaNTG3p69iGyqUOvoR1WSIIAgCAIAgCAxdcGDK6DDtRQ49iy1lF8rVapRCAIAgCAsXJLJuKkh/iGIaALGKNw038klp1vOxuzWd2bffKyXhVfyW661BccyMZWZVTVz7u5MQPxcYOgb3ec7f2b7VGnjUvfuQ2Wub9jgqwRBAEAQBAb6KikmdmxRvkdzMaXHrtq614lOMfieDqTexK8N4NK2TS8Rwj6bs53ssv71Vnrqlt1J46ab36HW/wBNqeL/AHGINb0BjO97j7lFzs38MD3y0V8UjHwRwcaDiWn+tB+1d5nUfR+Gc8Kn1l+QMhsNfoixIE75IXdwsnN3LeH/AGd8Ct7SPU7IevjjLaevEkZFuLfnZhbzZpz22tuXhaqpvM4Yf+/Y66J4xGRB8WyVrKa5lgfm+c3lt7W3t12V2GornsyvKqcd0cUFTkZlAEAQBAEBYuR/IwWvk87jQPs2NHe5Z1/XUQX2LdXSpsrpaJUMO1FDj2LLWUXytVqlEIAgCAmvBzk4yVzqypsKeG55Wpzm6ST9Fus85sNhVHWXtLw4bssUVpvilsjlZaZTPrps7SIWXETN3nOHnHuGjpm01Cqj7+p4us437EfVgiCAIAgN9DRSTPEcTHPe7U1ouf8AA3nQvMpKKzLY6k30RYFBkLTUkYnxSZo5o2uIF+YkcqQ7m96z56udj4akWlRGCzNnxXcJDIm8Vh9MyNg1Oe0DrEbfeT1LsdE5PNssnJalLpBERxLKasqP5tRIR5odmN9llgrcKK4bRIZWzluzkWUxGZQGCEBvpKySI3ikfGedjnN9xXmUVLdZ/g6m1syW4Fwg17HBh+U31Nc3lm2nkuYLk9IKqW6OprOxPDUTXTc7TajCcUOa9vgtSdF9DLu6RyX9DgHKHhv0/VeZf2SZrt6PoyK5UZGVFFdzhxkOyRg0D12+Qe0b1ap1ULemzILKZQ90RxWSIIAgCAsWD4vJ15+cee+YN9zVnPzaz/exbXSgrpaJUMO1FDj2LLWUXytVqlEIAgPVhVA+omjhj8Z7g0bucncBc9S8WTUIuTOxXE8E64R8SZTxRYbT6GMa0y852tad5PLPUqOjg5yd0v4LN8lFeGiu1olUIAgCA7GTGTk1dLmRCzRbjJD4rAfeeYbd2tQ3XxqWWSV1ubwic4ljdLg7DTUTRJUf8j3abH/qEaz9AWA3baMKrNS+Ox4RZlONSxHcrfEsQlqJDJM9z3nadg5gNQG4LShCMFiKwU5ScnlnmXo4EAQBAEAQH1FK5rg5pLXNILSNYI0gjfdcaTWGCysYo48Vw7wyNjRVRD40NFi4tHxjTz6OU3sWbCT093hy+FlyUVbXxLc4OSeXc1LaOa81OdBadLmj6BOsfROjoU9+kjPrHoyKu9x6PY6eUmR8U8XhmGEPjNy+JuzzuLGsEbWdnMo6dTKEvDt/s92UqS44FfLQKoQBAWLlF8XgNIzz3RntEkn6LNqWdVJluzpSkV0tIqGHaihx7FlrKL5Wq1SiEAQFhcFdG2NtRXy+LE1zWnoGdIRvtmj6xWdrZuTjXEtaZYTmyC4jWunlfM/xpHFx3X1AbgLDqV+EFCKivQrSlxPJ516OBAEAQE4ky2ZDQx01FG6GQgiVxsSD5Ra7ynO87RYdVqPKSlY5WPK9Cz46UOGKIOSrxWCAIAgCAIAgCAICa8FOMcTV8S48icZu4Pbcs7RnN6wqWuq4ocS9Cxpp8MsdzjZbYP4JWSxgWYTnx+o/SAOg3b9VTaezxK0/XY8Ww4ZtHzkrlLLQy57OUw24yO+hw3czhsP5JfRG2OHv6M5XY4PoSnLfJ6Koh/iVFpY4Z0zAPadbY4Hxh1896unulCXhWfwTW1qS44FeLRKpglAWPwkji6HD4eZg+5Gxv9yzdH1snL/dy3qOkIorlaRUMO1FDj2LLWUXytVqlEIAgLJx75JgcEI0OnLC7n5V5XX7A1ZtX7mqlJ+n/hbn5KUu5Wy0iobKeB0jgxjXOcdAa0Ek9AC45KKyzqTfREhORNSxodO+np76hPM1pPULqtzcM+VN/ZEngSx16A5D1Tml0BgqANfETMf77LvN15xLK+6Hgy9OpxqfC5XzinDCJS7NzXckh3Mb6lM7IqPH6HhRblw+p3ncHmID/hb9rH+blBztPf8ABJy8zLeDrED/AMLR0yx/kU52nv8AgcvMj+FYbJUythiAL3Z2aCQL5oLjpOjUCp52RhHiexHGLk+FHYkyIrGnNeImHmdPEO7OuoVq63tn+iTwJ+39mnE8j62BnGPhJjAuXsc14A5zmm4G+1l2Gpqk8JnmVM47o4JKsEZ0cawWakeGTNsS0OaQbtcDtadttRUdVsbFmJ7lBx3OepDwerC8PkqJWwxAF775oJAvYEnSdwK8TmoR4nsdjFyeEYxGhfBK+KQAPYbOAINjYHWNetdhNTjxISi4vDNVNO6N7ZG+MxzXN6WkEd4XZLiXC/U4nh5LM4V6Zs9NTVrNVgCfoSgOZfoIt9ZZmhlwzlWy5qY5iplXrUKZLuDrKbwWbipD8RMQHX1McdDXdGw7tOxU9XRxx4luieizheHsefhAyd8DqTmD4mW7ot3nM6idG4hetLd4kOu63OX18EumxGmsziGjaQO3QrLeFkhSyywuGR9paaPzY3ntLR/YqH6eukn7lrVbpFeLQKph2oocexZayi+VqtUohAfcMOe5rB5Tg32iB+a43hZCWXgsPhlls+liGprHut0lrR+ErP8A09ZUpFvVeiK4JWiVC0eKbguHtkDWmsnsM4i+aSLkD6LR2ussvL1NuP8Aii5hUwz6srOpndI8vkcXvdpc5xuT0krTilFYRTbz1Z9UNXJC8SRPLHt1OabH/I3HQuTiprEjqbi8o7GTFU6TEoJHm7n1Ac473HT71DdFKlpdiStt2Js7HC8fl7f6Ef4pFDoF+1/J71PxkNZO9vivcOhxHuKuuKfoiDLJBwcOtiVP0yDtjkVfV/Jl/BJR8xGzhO04lNuEQ+41c0fyUd1HzGd7gbq5DLNDcmHi87NOlrXZwAsNmcC6/Pm7lB+oRjhS9ckmlk8tECxprBNOI/EEkoZbVmhzs2261lerzwrPZFaWMvBdeLw0tY1tDMbSmFksR0XF7i7DtItpG0HsxYSsqbsjtk0ZcMvKynMfwWWjmMMw0jS1w8V7djm/psWxVbGyPFEz5wcHhnuyBdbEab1yO1rh+a8ar5Mke6fmI15bOvX1X9V3dYfku6b5Ufscu+YziKcjLgwWDwzAuL1uEUjW+tE53F/hasex+Hqc/wC9S/Hz049ingVsFAyUBZ9Ef4rhDozyqim8U7SWg5ntMu3pBWXJcven6MuL92rHqivsAiz6qnb500I6s9t+5aFrxCT9mVYdZLBJ+F2bOrwPNhjHWS935hVtAsVZ9ybUvzkKV0rmHaihx7FlrKL5Wq1SiEB78n23qqcH5+H8bVHb8uX2Z6h8SJXwxu+XMHNTsPa+b9FV0C/bf3/+E2q+MhuGgcdFneLxked0Zwv3K5P4X/P/AEQR3RYnDVfOpfNtN2/F/ks79P2kWtX6FZrTKgQHXyP/AN9S/wBaP3qHUfKl9mSVfGid8IdRh7asCrhqJJOKZpje0NzbvtoLhp1qjpI3OHkaSz6li9wUvMmQ3G6rDXRWpIKiOXOHKlddubpzhokOnVsVyuNyl52sEEnXjypo+uDv/wCSpvWf/wCt65q/kv8A31Qp+YiX41Q4fUYrJDUceyV3F2cHsEbnZjc1o5N2kjfpPUqlUroUKUcY/JYnGuVmGcPKHGpKHjKGnp20rb8t4c6SSVp1OEjgNBHWNI0aQpqalbi2Tz/0iKybhmEVghD9R6FeK5OeE6R0dXTOY4tc2miLXA2IIc+xCpaNJ1yT7ljUPEk/YkOE4jBjVMaepsypYLtcLX9ePd5zf8FVrIT0s+OOxLGUbo8MtyI4HhEtJitPDMLOEosRqc03s5p2gq3ZbGyhyiQQg4WpM5uWJ+XVX9aT3qXT/Kj9jzb8bOOpiMujgkd8gsdksg/CfzWNrvm/0aGm+AqfKGi4iqni2MkeB6t7t+6QtSmXFWn7FKaxJo56lPBL+C7FOJrmsJ5MwLD62uM9oI+sqetr4qsr0J9PPE8dz1xYPxOPMiAs0zcYz1S10gtuBBHUvHicWlb9sHeHhvSOVwkTZ2I1H0SxvYxv53U2kWKUeb3mxkaVkhMO1FDj2LLWUXytVqlEID1YVLmTwv8ANljd2OB/JeJrMGvZnqPxIm3DNDaqhf50Ob7L3H+9Uv09+Rr3LGqXmTK+IWgVS2HubjWHhrXNFXDYkE25YFj9R427D0LJWdLdl/C/9/Be6XV49SraumfE8xyscx41tcLEf43rUjJSWY9Sk008MUlM+V4jiY57zqa0XJ/xvSUlFZbwEm3hHbydonQ4nBE+2cydgdY3AI0kX221dSgtlxUOS7EkE1Ykzq8Ln+/H9GP8Uij0Pyv5Pep+MhzIHnUxx6Gk+4K3xR7kGH2JDwcs/wD6VODsMndHIoNW/wBlklHzEbOEwWxKY/0iNnkM1Lmj60r+Tuo+YyQ0WbjVHxbyBW045Lzoz27Cdx1HmdY7bKtLOlsyvhZKsXRw90VvWQOjL2PaWubcOadYI1grSi1JZWxUfToTnhdjtUU//wBdo7HO/VUtA/JL7lnU7r7EJpal8T2yRuLXtN2uGsFXJRUlhldNp5RcmS2MwYo2J0rQKqncH2Gg31FzOdh2jYbbise+qVDaj8LNCucbcN7oq7LIfL6r+s/3rU0/yo/YpW/GzjqYjLUyXq/BsHilOgGqYT6pna133QVlXx49Q4+3+C7U+GpP3/yR3hYo+Lry+2iWNj+sXYe5o7VY0Es1Y7EWpjieSGq6VzZTVBje2RvjMc1w6WkEe5eZRUk0/U6nh5LtrKISYnRVTRoME2noaMzulcsVSapnD3X+/g0HHNkZexUWVM+fW1LueaUDoDiB3Ba9CxXFexRseZtnLUp4MO1FDj2LLWUXytVqlEIDDkBZvCe3j6KiqxpuBfolYHaetlutZmj8lsoMuajzQjJFZrTKZuoqySF4kie5jxqc02P+RuXmUFJYZ1Np5RJjl/UPaG1EVNUW1GWEE9xA7AFW5OCeYtr7E3MS9UmaJst6nNLIGwUzTr8HiDCfrG5HSLFdWkhnMsv7nHdL0wjiUGIPhmbO03ka7OBdyru53c+tTygpR4XsRRk08kldwk158qL7IfmVWWhq9/7JuYmZbwl148qL7MfkU5Gr3/sczMj2H4xLDUeEszeNu92kXF3hwdov9IqxOqM4cD2IozcZcSMYzislVKZpc3PIaDmiw5IsNHQldarjwxE5uTyz5wjFJaaVs0Ls17b69IIOghw2hdsrjZHhkIycXlG3HMZkq5BLMGZ9rEsbm5wGrO06bc681VRrWEdnY5vLPvH8oJqxzXTlpLAWtzW5ugm+nSlVMak1ETsc9zlqU8Hpw6ukgkbLE4tew3B94I2g6iF4nBTWJHYycXlDFK5080kzwA6Rxc4Nva512uSkIKEVFegk+J5Z5SV7OFk5bM8Hwejpzoc7MLh0NLn/AHnBZum898pfct3eWpRNXCMePoaCr2kZjul7Q436HRu7V3SeS2cDl/mhGRXi0SqEBfuRrxJQ0srtbIc2/RZrvwLB1HS2S9zTreYJ+xQs82e5z/Oc53tEn81upYSRmvc+F04YdqKHHsWWsovlarVKIQBAWvk9D4dgboBpfHntb60Z4yIdhaOtZNr8LU8Xf/JdguOnBVC1ikEB6MPoZJ5GxRNzpHXzW3AvYEnS4gagdq8zmoR4nsdSbeEfWJYfLTyGKZmZI2123abXFxpaSNR51yE1NZjsJRcXhnlXs4EAQBAEAQBAEAQBAEB1clcL8Kq4YbaHPBf6jeU+/ULdJChvs4K3I91x4pJEi4WsS4ysbEPFhZY+u+znd2Yq+ghw1uXcm1Msyx2PZhnyjAJo/Kp3uI6GuEp+69w6l4s8mqT7/wDh2Pmpa7FeLRKoQFy5NVXF4Fxnmw1BHTnSW77LGujxanHujQreKclMhbLM8ygMO1FDj2LLWUXytVqlEIAgLI4GK+0k8BPjNbI0b28l/cW9izf1CGUpfwW9LLq0cDhGwLwWrc5o+LmvIzmBJ+Mb1E36HBT6O3xK+u6Ir6+GWSLK2QnbyJnzK+mcfnWt9u7P7lBqVmqS9iSl4mjscLUGbX53nxRnszm/2qLQvNX8kmpXnIYrhXCAIAgCAIAgCAIAgCAsrg7pG0dJPiM4tdpEY52g7N732A9Uc6zNXJ22KqJboioRc2V1WVLpZHyPN3Pc5zjvcbnqWjGKiuFFVtt5ZPOCOUPdVUrvFliBt0XY/ueOxUdescM+zLOmecxIBLEWOLXeM0lp6QbHvCvp5SZVxjofK6C0cUl4jJ6JuoytjA+u/jD90FZcFx6t+xdk8UIq5ahSCAw7UUOPYstZRfK1WqUQgCA7mQ+IcRXQPJs0vzHdEnJ07gSD1KvqYcdTRJVLhmmWjlBRNrvCKGQgTR2mp3Ha12o9AdnMO7NKy6pOrFi22ZdmlPMHuUtVU7o3ujkaWvaS1zTrBGtbUZKSytjOax0YppzG9sg1sc1w6WkEe5JLKaOp4eSx+GCAPZS1TdLXBzb7nAPZ3ByztBLDlBlrVLKUitFplQIAgCAIAgCAIAgCA7eSGTzq6oEYuI22dK7zW8w+kdQ6zsUGouVUM+voSVVuciQcJ+Otc5tFBYQwWDg3UXgWDRuaO8nmVfRUtLxJbsl1FifkWyIIr5WJHwd1vFYhAb6Hl0Z+uCB97NVbVw4qWS0PFiNeXtFxNfUNtoc/PHRIA495PYu6WfFUhdHE2cKKIvcGN8ZxDW9LjYd5U7eFkjSyWLwtTCOOkpG6mNziNzQI2f3rO0Cy5TLWpeEolcLSKgQGHaihx7FlrKL5Wq1SiEAQAHm17EBZmWOIScTh+KQGzwA1/MS4XLXc7btkBG9ZmnguKdMi5bJ4jYjZjmGRYxTirpLCpYAJI7i7reS7f5rto0dHK7JaafBPYTiro8UdysZGFpLXAggkEEWII1gg6itNNPYp+xZ+FD+IYI6HXLACGjbePlR26WcntWXP9nUqXoy5H9ynHYq0FapTMoAgCAIAgCAIAgOhgWDS1cohhbcnxifFY3a5x2D3qO22NccyPUIObwiycdrosGpBTUxvUSAku0Z2nQ6R3NzNG7cVm1QlqbOOeyLc5KmPCtypiefT/wDtq1cdikF0GymnMb2yN1sc1w6WkEe5eZLKwdTw8k74XqcGWnqG+LLFa/qnOHdJ3KloHhOHZlnUrqpHL4M8K4+uY4jkQ/GO6RojHTnafqlSayzhrx3I9PDin9jxZc4p4TWzSA3aDmM9VmjRuJzj1r3pq+CpL+Tl0+KbZwVYIggMO1FDj2LLWUXytVqlEIAgCAsPJUeF4PVUut8JL4xt+cZbpc1461nX/t6iM++5ar81Tj2IZgONS0komhdY6nA+K9vM4c3uV22mNi4ZEEJuDyiwqmipMbj42AiGraOW07fXA8ZvM8aRovzLOjOzSy4ZdYlpxhcsrozhZL18uD1bmVbHtjkFnWGcNB5L2EaHAXINtPK5xZT3wjqYZhuiKuTqliRxssaGOOoc+BzXwS3kic03Av47dxadmwFqm083KGJdGiO1JS6bHDVgjCAIAgCAIAgJFktkfUVpBaMyG/KlcNH1B5Z7t6rX6mNXuyWumU/ZFmV01LglJaNt3u8UE8uV42vPmjbsGoa1mxVmpn1/8LjcaY9CmcRrpJ5XSyuznvN3H3ADYANAG5bEIKEeGJnyk5PLPOvZwIAgLEx35RgVNLrdA5rT0AmLT9wrOq8mqlHuWrPNSn2NmHytw3CDK0jj6vxCNYuDm+y259Z1lyad+o4XtE7H9urPqytwtIqBAEBh2oocexZayi+VqtUohAEAQEy4KMQ4uu4s+LMxzPrN5Te4OH1lS10M1ZXoWNNLE8dyP5SYd4NVTQ2sGPOb6p5TPukKxTPjrUiKyPDJo8NNUPjcHxuLXtN2uabEHcQpGk1hnlPDyif4VwgRTR8RicLZGfOBt+tzBpB+k3TuWfPRyi+Kp4LMb0+liPus4PIKhplw2pY5p8hxzgN2eOU3ocCd6R1k4PFq/k69PGXWDIjieS1ZT/zKeS3nNGe32mXt12VuGorns/8ABBKqcd0ca6mIzKAID6hjc85rGlx5mguPYFxtLcLrsSTCcgq6ex4rimnypeR93xu5VrNZVD1z9iaNE5ehJW5PYZhtnVkvhE2i0QF9Oy0QJPW82VZ3X39ILC7kyhXX8TyyVT5QGmp/CapoiBFoaZts76Icdr+cDQ0c6qxp8SfBDr3ZM7OGPFLp7FNY7jMtXM6aY6ToaB4rG7Gt3e9bNVUa48MShObk8s56kPAQBAEBYuQI8Iw2updbgC5g3ubyfvx96ztV5LoWFqnzVyiQKpr5JGRMc67YmlsY5g5xceu5t0AcyvxgottepWcm0k/Q869HAgCAw7UUOPYstZRfK1WqUQgCAID0YdWGGWOZuuN7XjfmkG3Xa3WvE48cXHudi8PJNuFyjHHQ1LPFmjtfnLdIPW1w9lU9BPyuD9CxqV1UiAq+VggNtLVPidnxvcxw8pji09oXmUVJYaydTaeUWTheOYuyETMEVZDYnObYvFtYIbmuDhtGaSs6dWncuF5iy3CdqWd0af8AUimlHymga47syT8bQu8jNfBM5zMX8UTHwowU6Th5B/oxfk9d5fUr/n+Wc8Sn6THwuwhniYdc74ofzcVzltQ95/lnfFqW0TEvCjmDNpqOOMbLu0eyxo966tBn4pB6rsiOYrlxXT3DpixvmxDix7Q5XerFekqh6f2QyvnL1JLktgMVBF/Ea/Q7XDGdLs46QSDrkOwbNZ3Vr7XbLwqv5Jq61BccyG5SY9LWzGWU2GpjAeSxvMN/OdvYrlNMao4RXsm5vLOUpjwEAQBASHI/JWSuksLthafjJP7Wc7z3azsBr6jUKpe5LVU5v2JZkfJDBjM8EDgYXsLW2NxnMDXEXOu1pNKqXqU9OpS3J6sRtcVsQDHqPiameLzJXgerclv3SFfqlxQUvYqzWJNHhUh5CAIDDtRQ49iy1lF8rVapRCAIAgCAsef5ZgLXa30rtPRHo/8AU4HqWbH9rVY9GW356fsVwtIqBAEB2cl8pZqGTPiN2OtxkZPJeP7Xcx9+pQX0RtWHuSV2OD6E3rcEo8YYZ6N4iqdcjDouf+o0aj9Ntwdt9lKNtmmfDNZRYcIXLMejK8xbCZqV+ZPGWO2X1O3tcNDh0LRrsjYsxZVlCUejPEvZ5CAsHI/JuOmi/iNfyWNs6GMjST5Li3a4nxW9fRn6i9zfhV/yy1VWorjmRjKvKSWumz38lguI476GDfzuO0qzRRGqOPUhssc3lnFU5GEAQBATfJbg/klHHVhMEAGcQeS9w16b/wAtu86feqN2sUfLX1ZZroz1l0Rvyry2YI/A8OHFwgZrpG6M4bRHtAO1x0nvPmjStvxLerO2XYXDAimS1ZxFZTyag2Vl/Vcc13c4q3fHirkvYgrfDNM7/CxRcXXl41Sxsf1i7D3NHaq+hlmrHYl1McTz3IarpXCAIDDtRQ49iy1lF8rVapRCAIAgCA2R1D2gta9wadYDiAdmkA2OhccU+rR3LNa6cCAIAgNtLUvieHxvcx7dTmmxHWF5lFSWGdTa6on2F8IccrOIxKFsrD5YaD1uZz726dyoWaOUXxVPBZjqE1iaPHlRk7h7YDVUlWM29hFfPu46mjTnMPrXsvVN9zlwTj/JyyqvHFFm3InJeNsfh9dZsDBnRtd5fM5w2i+oeUbbNbU3tvwq9xVUkuOexwcssqX10uceRE2/FR31Dznc7j3aumfT6dVL3I7bHN+xwLqxgiMF45wmAdChweomtxUEr77Wsdb2rWHao5Wwjuz0oSeyJXhPBjVSWM7mQN26c9/Y05o9pVZ6+tfCsk0dNJ/F0OsKvCcK/lDwmoG24eQfX8SPq0qHh1Go36IkzVV7kOylytqa02kdmx30RM0N3Z2153nsCuU6eFe2/cr2WynucFWCMwUBY/CV8ooqGsGstDXf9xgdp6CwjrWbo/JbOBbv80IyK5WkVAgCAw7UUOPYstZRfK1WqUQgCAIAgCAIAgCAIAgCAm2Q+SbHtNbWWZTMGcA7Rxltp+hu8o6NWujqdS0/Dr3ZYpqyuKexz8tMrHVsgABbTsPxcerOtozn22kauYHpUmn06qXXc8228b9ju4fwmNZG2J1FHmNAADH2AA5muafeoJ6Ft5UiSOpS6NHoPCBQHS7Dxf1IT3leeSt+v/s9czD6TI4S6Zn8qgAPTGz8LSnIze8/+xzMfSJ4K3hUqnaIooo+nOkPVpA7lJH9Pgt3k8PVS9ERXFcoqqp0TzvePNvms9htgexWoUVw2RDKyUt2cxSngIAgCAsfDvlOASs1up3OI57McJfwuIWbPyatPuW4+ahrsVwtIqBAEBh2oocexZayi+VqtUohAEAQBAEAQBAEAQBATDIbJIVF6mp5FLHcku0CTN16djBtPVz2p6nU8Hkhuyemri80tjTlxlaaxwii5FNHoY0C2fbQHOGwczdnTq7ptN4a4pdWzl1vG8LZEVVshCAIAgCAIAgCAIAgLE4IZg/wqmdqkjDrbtLH9zm9iztescM16FrTdcxK+nhLHOY7W1xaelpsfctCL4kmVmsNo+F04EBh2oocexZayi+VqtUohAEAQBAEAQBAEAQEryHySNW4yzcimZcvcTbPI1tadgG12zp1VNTqfDXDHdk1NPH1exty5ytFRampuRSx2AAFuMzdRtsYNg6zst502n4PPP4mdtu4vLHYh6ukAQBAEAQBAEAQBAEAQEm4N63isQh5n50Z+sOT94NVTWQ4qmTUPFiNfCDRcViE4toc4SD64BP3s5etJPiqT/g5fHE2R1WSIIDDtRQ49iy1lF8rVapRCAIAgCAIAgCAICTZE5JurpM51207D8Y/VfbmsPPznYOpVdTqFUsLdk1VXH19D35cZWNkaKOjsylZZpLdAktsH0B946dWvxptM0/Es3Z6utz5Y7EKV0rhAEAQBAEAQBAEAQBAEBuo6kxSMkGtj2vH1SD+S8yjxRaOp4eSe8MVKDJT1DdUkZbf1TnN7nnsVD9Pl0lB+hZ1S6qRXi0SqEBh2oocexZayi+VqtUohAEAQBAEAQBASDI7JeSulsLthaRxsnN9FvO492s7L19RqFVH3Jaq3N+x28tsqI2x+AUNmwMGbI5vl87Wna297nyju1wabTtvxbNyS23HkhsQRXysEAQBAEAQBAEAQBAEAQBAEBZWP/KcBp5tboTGD9UmF1+0FZlX7eqce/8A6W5+alPsVqtMqBAYdqKHHsWWsovn/9k="/>
          <p:cNvSpPr>
            <a:spLocks noChangeAspect="1" noChangeArrowheads="1"/>
          </p:cNvSpPr>
          <p:nvPr/>
        </p:nvSpPr>
        <p:spPr bwMode="auto">
          <a:xfrm>
            <a:off x="460375" y="1603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33536"/>
            <a:ext cx="659160" cy="65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 descr="the latest update in the Higgs Boson search at the European Organisation for Nuclear Research (Cern)"/>
          <p:cNvSpPr>
            <a:spLocks noChangeAspect="1" noChangeArrowheads="1"/>
          </p:cNvSpPr>
          <p:nvPr/>
        </p:nvSpPr>
        <p:spPr bwMode="auto">
          <a:xfrm>
            <a:off x="612775" y="3127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utoShape 8" descr="the latest update in the Higgs Boson search at the European Organisation for Nuclear Research (Cern)"/>
          <p:cNvSpPr>
            <a:spLocks noChangeAspect="1" noChangeArrowheads="1"/>
          </p:cNvSpPr>
          <p:nvPr/>
        </p:nvSpPr>
        <p:spPr bwMode="auto">
          <a:xfrm>
            <a:off x="765175" y="4651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-36512" y="6569968"/>
            <a:ext cx="9180512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pl-PL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Symbol zastępczy numeru slajdu 14"/>
          <p:cNvSpPr txBox="1">
            <a:spLocks/>
          </p:cNvSpPr>
          <p:nvPr/>
        </p:nvSpPr>
        <p:spPr>
          <a:xfrm>
            <a:off x="8820475" y="6559076"/>
            <a:ext cx="468052" cy="365125"/>
          </a:xfrm>
          <a:prstGeom prst="rect">
            <a:avLst/>
          </a:prstGeom>
        </p:spPr>
        <p:txBody>
          <a:bodyPr lIns="91416" tIns="45718" rIns="91416" bIns="45718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28C842-CA7A-479A-AA19-61CB7D5686A7}" type="slidenum">
              <a:rPr lang="pl-PL" sz="12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‹#›</a:t>
            </a:fld>
            <a:endParaRPr lang="pl-PL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Symbol zastępczy stopki 12"/>
          <p:cNvSpPr txBox="1">
            <a:spLocks/>
          </p:cNvSpPr>
          <p:nvPr/>
        </p:nvSpPr>
        <p:spPr>
          <a:xfrm>
            <a:off x="35496" y="6597352"/>
            <a:ext cx="8064896" cy="365125"/>
          </a:xfrm>
          <a:prstGeom prst="rect">
            <a:avLst/>
          </a:prstGeom>
        </p:spPr>
        <p:txBody>
          <a:bodyPr lIns="91416" tIns="45718" rIns="91416" bIns="45718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Dariusz Bocian				</a:t>
            </a:r>
            <a:r>
              <a:rPr lang="pl-PL" sz="11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www.ifj.edu.pl</a:t>
            </a:r>
            <a:endParaRPr lang="pl-PL" sz="11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utoShape 2" descr="logo"/>
          <p:cNvSpPr>
            <a:spLocks noChangeAspect="1" noChangeArrowheads="1"/>
          </p:cNvSpPr>
          <p:nvPr/>
        </p:nvSpPr>
        <p:spPr bwMode="auto">
          <a:xfrm>
            <a:off x="917575" y="6175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4" descr="logo"/>
          <p:cNvSpPr>
            <a:spLocks noChangeAspect="1" noChangeArrowheads="1"/>
          </p:cNvSpPr>
          <p:nvPr/>
        </p:nvSpPr>
        <p:spPr bwMode="auto">
          <a:xfrm>
            <a:off x="1069975" y="7699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25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2" r:id="rId3"/>
    <p:sldLayoutId id="2147483704" r:id="rId4"/>
    <p:sldLayoutId id="2147483705" r:id="rId5"/>
  </p:sldLayoutIdLst>
  <p:hf sldNum="0" hdr="0" ftr="0" dt="0"/>
  <p:txStyles>
    <p:titleStyle>
      <a:lvl1pPr algn="l" defTabSz="68560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171402" indent="-171402" algn="l" defTabSz="68560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514206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856995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199791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1542587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1885390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79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6" indent="-171402" algn="l" defTabSz="6856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2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06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6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8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79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82" algn="l" defTabSz="6856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7.png"/><Relationship Id="rId7" Type="http://schemas.openxmlformats.org/officeDocument/2006/relationships/image" Target="../media/image29.JP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1" descr="prezentacja_ifj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216000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41910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896159" y="5690096"/>
            <a:ext cx="4267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i="1" dirty="0">
                <a:solidFill>
                  <a:srgbClr val="6AD8D5"/>
                </a:solidFill>
              </a:rPr>
              <a:t>Kraków,  </a:t>
            </a:r>
            <a:r>
              <a:rPr lang="pl-PL" altLang="pl-PL" i="1" dirty="0" err="1">
                <a:solidFill>
                  <a:srgbClr val="6AD8D5"/>
                </a:solidFill>
              </a:rPr>
              <a:t>April</a:t>
            </a:r>
            <a:r>
              <a:rPr lang="pl-PL" altLang="pl-PL" i="1" dirty="0">
                <a:solidFill>
                  <a:srgbClr val="6AD8D5"/>
                </a:solidFill>
              </a:rPr>
              <a:t> 4, 2023 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537341" y="5920636"/>
            <a:ext cx="3655364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dirty="0">
                <a:solidFill>
                  <a:srgbClr val="6AD8D5"/>
                </a:solidFill>
              </a:rPr>
              <a:t>Dariusz Bocian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dirty="0">
                <a:solidFill>
                  <a:srgbClr val="6AD8D5"/>
                </a:solidFill>
              </a:rPr>
              <a:t>   Scientific &amp; Technical </a:t>
            </a:r>
            <a:r>
              <a:rPr lang="pl-PL" altLang="pl-PL" dirty="0" err="1">
                <a:solidFill>
                  <a:srgbClr val="6AD8D5"/>
                </a:solidFill>
              </a:rPr>
              <a:t>Director</a:t>
            </a:r>
            <a:endParaRPr lang="pl-PL" altLang="pl-PL" dirty="0">
              <a:solidFill>
                <a:srgbClr val="6AD8D5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1" y="1825625"/>
            <a:ext cx="5386030" cy="3586036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257389" y="3698944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www.ifj.edu.pl</a:t>
            </a:r>
          </a:p>
        </p:txBody>
      </p:sp>
      <p:pic>
        <p:nvPicPr>
          <p:cNvPr id="10" name="Picture 4" descr="Kategoria A+">
            <a:extLst>
              <a:ext uri="{FF2B5EF4-FFF2-40B4-BE49-F238E27FC236}">
                <a16:creationId xmlns:a16="http://schemas.microsoft.com/office/drawing/2014/main" id="{2DF09CB5-F345-425A-A888-E0DC158D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2" y="4453981"/>
            <a:ext cx="1678448" cy="6455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ifj.edu.pl/wyd/hr_excellence/HR_01.png">
            <a:extLst>
              <a:ext uri="{FF2B5EF4-FFF2-40B4-BE49-F238E27FC236}">
                <a16:creationId xmlns:a16="http://schemas.microsoft.com/office/drawing/2014/main" id="{936BEA49-8376-4AAB-B383-F2D299BB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87" y="4470376"/>
            <a:ext cx="1175716" cy="7936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C0B6402-55E7-41B9-B3B6-02D99E62E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6" y="5229200"/>
            <a:ext cx="1886761" cy="11288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25CBDA6-E276-43C5-9DEF-9F0E9E71A3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78" y="5280672"/>
            <a:ext cx="5048442" cy="1025953"/>
          </a:xfrm>
          <a:prstGeom prst="rect">
            <a:avLst/>
          </a:prstGeom>
        </p:spPr>
      </p:pic>
      <p:sp>
        <p:nvSpPr>
          <p:cNvPr id="15" name="Zwój: poziomy 14">
            <a:extLst>
              <a:ext uri="{FF2B5EF4-FFF2-40B4-BE49-F238E27FC236}">
                <a16:creationId xmlns:a16="http://schemas.microsoft.com/office/drawing/2014/main" id="{E397B600-D66A-43AE-9886-D2C0ACE9A1E9}"/>
              </a:ext>
            </a:extLst>
          </p:cNvPr>
          <p:cNvSpPr/>
          <p:nvPr/>
        </p:nvSpPr>
        <p:spPr>
          <a:xfrm>
            <a:off x="2528473" y="6141103"/>
            <a:ext cx="1944215" cy="38236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i="1" dirty="0">
                <a:solidFill>
                  <a:schemeClr val="tx1"/>
                </a:solidFill>
              </a:rPr>
              <a:t>Place 670 (3.3%)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1284288" y="936625"/>
            <a:ext cx="7859712" cy="393700"/>
          </a:xfrm>
        </p:spPr>
        <p:txBody>
          <a:bodyPr/>
          <a:lstStyle/>
          <a:p>
            <a:pPr>
              <a:tabLst>
                <a:tab pos="2400300" algn="ctr"/>
              </a:tabLst>
            </a:pPr>
            <a:r>
              <a:rPr lang="pl-PL" sz="1800" b="1" spc="225" dirty="0">
                <a:solidFill>
                  <a:schemeClr val="tx2">
                    <a:lumMod val="75000"/>
                  </a:schemeClr>
                </a:solidFill>
              </a:rPr>
              <a:t>Scientific and Engineering </a:t>
            </a:r>
            <a:r>
              <a:rPr lang="pl-PL" sz="1800" b="1" spc="225" dirty="0" err="1">
                <a:solidFill>
                  <a:schemeClr val="tx2">
                    <a:lumMod val="75000"/>
                  </a:schemeClr>
                </a:solidFill>
              </a:rPr>
              <a:t>Experience</a:t>
            </a:r>
            <a:endParaRPr lang="pl-PL" sz="10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4294967295"/>
          </p:nvPr>
        </p:nvSpPr>
        <p:spPr>
          <a:xfrm>
            <a:off x="8763000" y="6615113"/>
            <a:ext cx="381000" cy="228600"/>
          </a:xfrm>
        </p:spPr>
        <p:txBody>
          <a:bodyPr/>
          <a:lstStyle/>
          <a:p>
            <a:fld id="{39120E93-44AB-45AD-8307-3C37A5EE084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2" descr="https://image.freepik.com/darmowe-wektory/mapa-europy_21-2999.jpg">
            <a:extLst>
              <a:ext uri="{FF2B5EF4-FFF2-40B4-BE49-F238E27FC236}">
                <a16:creationId xmlns:a16="http://schemas.microsoft.com/office/drawing/2014/main" id="{D297D82D-03B6-472B-BEB7-CDC688924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97" y="2233652"/>
            <a:ext cx="4746397" cy="33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2279A5-13CA-4827-9696-F1826BAD7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00" y="4277205"/>
            <a:ext cx="1453853" cy="1450940"/>
          </a:xfrm>
          <a:prstGeom prst="rect">
            <a:avLst/>
          </a:prstGeom>
        </p:spPr>
      </p:pic>
      <p:sp>
        <p:nvSpPr>
          <p:cNvPr id="8" name="Objaśnienie liniowe 1 4">
            <a:extLst>
              <a:ext uri="{FF2B5EF4-FFF2-40B4-BE49-F238E27FC236}">
                <a16:creationId xmlns:a16="http://schemas.microsoft.com/office/drawing/2014/main" id="{B8EAB976-C692-405A-A5FD-4DE998752D8B}"/>
              </a:ext>
            </a:extLst>
          </p:cNvPr>
          <p:cNvSpPr/>
          <p:nvPr/>
        </p:nvSpPr>
        <p:spPr>
          <a:xfrm>
            <a:off x="6934253" y="4551921"/>
            <a:ext cx="1084409" cy="344615"/>
          </a:xfrm>
          <a:prstGeom prst="borderCallout1">
            <a:avLst>
              <a:gd name="adj1" fmla="val 46827"/>
              <a:gd name="adj2" fmla="val -1187"/>
              <a:gd name="adj3" fmla="val -12879"/>
              <a:gd name="adj4" fmla="val -298839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LHC, ATLAS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CERN</a:t>
            </a:r>
          </a:p>
        </p:txBody>
      </p:sp>
      <p:sp>
        <p:nvSpPr>
          <p:cNvPr id="9" name="Objaśnienie liniowe 1 5">
            <a:extLst>
              <a:ext uri="{FF2B5EF4-FFF2-40B4-BE49-F238E27FC236}">
                <a16:creationId xmlns:a16="http://schemas.microsoft.com/office/drawing/2014/main" id="{8C687130-08D9-4CF4-8AC2-EA33319435EB}"/>
              </a:ext>
            </a:extLst>
          </p:cNvPr>
          <p:cNvSpPr/>
          <p:nvPr/>
        </p:nvSpPr>
        <p:spPr>
          <a:xfrm>
            <a:off x="6924850" y="5002675"/>
            <a:ext cx="1084409" cy="344615"/>
          </a:xfrm>
          <a:prstGeom prst="borderCallout1">
            <a:avLst>
              <a:gd name="adj1" fmla="val 46827"/>
              <a:gd name="adj2" fmla="val -1187"/>
              <a:gd name="adj3" fmla="val -93549"/>
              <a:gd name="adj4" fmla="val -309103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ITER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CADARACHE</a:t>
            </a:r>
          </a:p>
        </p:txBody>
      </p:sp>
      <p:sp>
        <p:nvSpPr>
          <p:cNvPr id="10" name="Objaśnienie liniowe 1 6">
            <a:extLst>
              <a:ext uri="{FF2B5EF4-FFF2-40B4-BE49-F238E27FC236}">
                <a16:creationId xmlns:a16="http://schemas.microsoft.com/office/drawing/2014/main" id="{254F6F1F-568F-4673-A31B-D60D878984C2}"/>
              </a:ext>
            </a:extLst>
          </p:cNvPr>
          <p:cNvSpPr/>
          <p:nvPr/>
        </p:nvSpPr>
        <p:spPr>
          <a:xfrm>
            <a:off x="6924850" y="2411988"/>
            <a:ext cx="1084409" cy="350047"/>
          </a:xfrm>
          <a:prstGeom prst="borderCallout1">
            <a:avLst>
              <a:gd name="adj1" fmla="val 51261"/>
              <a:gd name="adj2" fmla="val 599"/>
              <a:gd name="adj3" fmla="val 451225"/>
              <a:gd name="adj4" fmla="val -278059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E-XFEL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DESY</a:t>
            </a:r>
          </a:p>
        </p:txBody>
      </p:sp>
      <p:sp>
        <p:nvSpPr>
          <p:cNvPr id="11" name="Objaśnienie liniowe 1 7">
            <a:extLst>
              <a:ext uri="{FF2B5EF4-FFF2-40B4-BE49-F238E27FC236}">
                <a16:creationId xmlns:a16="http://schemas.microsoft.com/office/drawing/2014/main" id="{85568713-05C8-444F-8971-7155AFD488F9}"/>
              </a:ext>
            </a:extLst>
          </p:cNvPr>
          <p:cNvSpPr/>
          <p:nvPr/>
        </p:nvSpPr>
        <p:spPr>
          <a:xfrm>
            <a:off x="6934253" y="2835922"/>
            <a:ext cx="1084409" cy="344615"/>
          </a:xfrm>
          <a:prstGeom prst="borderCallout1">
            <a:avLst>
              <a:gd name="adj1" fmla="val 51261"/>
              <a:gd name="adj2" fmla="val 3"/>
              <a:gd name="adj3" fmla="val 340797"/>
              <a:gd name="adj4" fmla="val -260380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W7X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IPP GREIFSWALD</a:t>
            </a:r>
          </a:p>
        </p:txBody>
      </p:sp>
      <p:sp>
        <p:nvSpPr>
          <p:cNvPr id="12" name="Objaśnienie liniowe 1 8">
            <a:extLst>
              <a:ext uri="{FF2B5EF4-FFF2-40B4-BE49-F238E27FC236}">
                <a16:creationId xmlns:a16="http://schemas.microsoft.com/office/drawing/2014/main" id="{9835D87C-5AC0-4768-8ED6-74D23AE1D10E}"/>
              </a:ext>
            </a:extLst>
          </p:cNvPr>
          <p:cNvSpPr/>
          <p:nvPr/>
        </p:nvSpPr>
        <p:spPr>
          <a:xfrm>
            <a:off x="6934253" y="3253412"/>
            <a:ext cx="1084409" cy="344615"/>
          </a:xfrm>
          <a:prstGeom prst="borderCallout1">
            <a:avLst>
              <a:gd name="adj1" fmla="val 52739"/>
              <a:gd name="adj2" fmla="val -592"/>
              <a:gd name="adj3" fmla="val 286612"/>
              <a:gd name="adj4" fmla="val -321174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SPIRAL 2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GANIL, CAEN</a:t>
            </a:r>
          </a:p>
        </p:txBody>
      </p:sp>
      <p:sp>
        <p:nvSpPr>
          <p:cNvPr id="13" name="Objaśnienie liniowe 1 9">
            <a:extLst>
              <a:ext uri="{FF2B5EF4-FFF2-40B4-BE49-F238E27FC236}">
                <a16:creationId xmlns:a16="http://schemas.microsoft.com/office/drawing/2014/main" id="{BE9526E9-86E6-430A-9CE4-DE90D30B91B6}"/>
              </a:ext>
            </a:extLst>
          </p:cNvPr>
          <p:cNvSpPr/>
          <p:nvPr/>
        </p:nvSpPr>
        <p:spPr>
          <a:xfrm>
            <a:off x="6934253" y="3715928"/>
            <a:ext cx="1084409" cy="344615"/>
          </a:xfrm>
          <a:prstGeom prst="borderCallout1">
            <a:avLst>
              <a:gd name="adj1" fmla="val 51261"/>
              <a:gd name="adj2" fmla="val 3"/>
              <a:gd name="adj3" fmla="val 165437"/>
              <a:gd name="adj4" fmla="val -229601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b="1" dirty="0">
                <a:solidFill>
                  <a:srgbClr val="002060"/>
                </a:solidFill>
              </a:rPr>
              <a:t>IFJ PAN</a:t>
            </a:r>
          </a:p>
          <a:p>
            <a:pPr algn="ctr"/>
            <a:r>
              <a:rPr lang="pl-PL" sz="1013" b="1" dirty="0">
                <a:solidFill>
                  <a:srgbClr val="002060"/>
                </a:solidFill>
              </a:rPr>
              <a:t>KRAKÓW</a:t>
            </a:r>
          </a:p>
        </p:txBody>
      </p:sp>
      <p:pic>
        <p:nvPicPr>
          <p:cNvPr id="14" name="Picture 2" descr="http://www.travelin.pl/galeria/lokalizacja-japonii.png">
            <a:extLst>
              <a:ext uri="{FF2B5EF4-FFF2-40B4-BE49-F238E27FC236}">
                <a16:creationId xmlns:a16="http://schemas.microsoft.com/office/drawing/2014/main" id="{D3F31786-9D2D-4F76-80A3-EE73C722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18" y="1861715"/>
            <a:ext cx="1504099" cy="15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aśnienie liniowe 1 11">
            <a:extLst>
              <a:ext uri="{FF2B5EF4-FFF2-40B4-BE49-F238E27FC236}">
                <a16:creationId xmlns:a16="http://schemas.microsoft.com/office/drawing/2014/main" id="{F5A23178-8173-46EC-B042-908BA940D4FE}"/>
              </a:ext>
            </a:extLst>
          </p:cNvPr>
          <p:cNvSpPr/>
          <p:nvPr/>
        </p:nvSpPr>
        <p:spPr>
          <a:xfrm>
            <a:off x="1450631" y="3423632"/>
            <a:ext cx="901105" cy="344615"/>
          </a:xfrm>
          <a:prstGeom prst="borderCallout1">
            <a:avLst>
              <a:gd name="adj1" fmla="val 2494"/>
              <a:gd name="adj2" fmla="val 50021"/>
              <a:gd name="adj3" fmla="val -224736"/>
              <a:gd name="adj4" fmla="val 89559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T2K, J-PARC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BELLE 2, KEK</a:t>
            </a:r>
          </a:p>
        </p:txBody>
      </p:sp>
      <p:sp>
        <p:nvSpPr>
          <p:cNvPr id="16" name="Elipsa 12">
            <a:extLst>
              <a:ext uri="{FF2B5EF4-FFF2-40B4-BE49-F238E27FC236}">
                <a16:creationId xmlns:a16="http://schemas.microsoft.com/office/drawing/2014/main" id="{39A0AFEF-C1EC-4459-A091-1CC0DF0EFDCB}"/>
              </a:ext>
            </a:extLst>
          </p:cNvPr>
          <p:cNvSpPr/>
          <p:nvPr/>
        </p:nvSpPr>
        <p:spPr>
          <a:xfrm flipH="1" flipV="1">
            <a:off x="4398706" y="4219768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17" name="Elipsa 13">
            <a:extLst>
              <a:ext uri="{FF2B5EF4-FFF2-40B4-BE49-F238E27FC236}">
                <a16:creationId xmlns:a16="http://schemas.microsoft.com/office/drawing/2014/main" id="{85FE4994-9730-4C4E-91E1-D6772B5B30F5}"/>
              </a:ext>
            </a:extLst>
          </p:cNvPr>
          <p:cNvSpPr/>
          <p:nvPr/>
        </p:nvSpPr>
        <p:spPr>
          <a:xfrm flipH="1" flipV="1">
            <a:off x="3875572" y="3913088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18" name="Elipsa 14">
            <a:extLst>
              <a:ext uri="{FF2B5EF4-FFF2-40B4-BE49-F238E27FC236}">
                <a16:creationId xmlns:a16="http://schemas.microsoft.com/office/drawing/2014/main" id="{00D4C171-DF52-442F-9FE6-3097BF1FA386}"/>
              </a:ext>
            </a:extLst>
          </p:cNvPr>
          <p:cNvSpPr/>
          <p:nvPr/>
        </p:nvSpPr>
        <p:spPr>
          <a:xfrm flipH="1" flipV="1">
            <a:off x="4047021" y="3967095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19" name="Elipsa 15">
            <a:extLst>
              <a:ext uri="{FF2B5EF4-FFF2-40B4-BE49-F238E27FC236}">
                <a16:creationId xmlns:a16="http://schemas.microsoft.com/office/drawing/2014/main" id="{DE27CB7B-3A53-4EA8-A95F-8002028AC1C8}"/>
              </a:ext>
            </a:extLst>
          </p:cNvPr>
          <p:cNvSpPr/>
          <p:nvPr/>
        </p:nvSpPr>
        <p:spPr>
          <a:xfrm flipH="1" flipV="1">
            <a:off x="3386743" y="4178758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20" name="Elipsa 16">
            <a:extLst>
              <a:ext uri="{FF2B5EF4-FFF2-40B4-BE49-F238E27FC236}">
                <a16:creationId xmlns:a16="http://schemas.microsoft.com/office/drawing/2014/main" id="{B255E7E8-6367-48CB-AEE1-186649C8E958}"/>
              </a:ext>
            </a:extLst>
          </p:cNvPr>
          <p:cNvSpPr/>
          <p:nvPr/>
        </p:nvSpPr>
        <p:spPr>
          <a:xfrm flipH="1" flipV="1">
            <a:off x="3653816" y="4449852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21" name="Elipsa 17">
            <a:extLst>
              <a:ext uri="{FF2B5EF4-FFF2-40B4-BE49-F238E27FC236}">
                <a16:creationId xmlns:a16="http://schemas.microsoft.com/office/drawing/2014/main" id="{9077D4C6-6FB7-4764-BDD0-88383031B820}"/>
              </a:ext>
            </a:extLst>
          </p:cNvPr>
          <p:cNvSpPr/>
          <p:nvPr/>
        </p:nvSpPr>
        <p:spPr>
          <a:xfrm flipH="1" flipV="1">
            <a:off x="3545802" y="4611313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23" name="Objaśnienie liniowe 1 19">
            <a:extLst>
              <a:ext uri="{FF2B5EF4-FFF2-40B4-BE49-F238E27FC236}">
                <a16:creationId xmlns:a16="http://schemas.microsoft.com/office/drawing/2014/main" id="{7BEBA814-16F3-4277-8DCD-F5A24560072B}"/>
              </a:ext>
            </a:extLst>
          </p:cNvPr>
          <p:cNvSpPr/>
          <p:nvPr/>
        </p:nvSpPr>
        <p:spPr>
          <a:xfrm>
            <a:off x="6924850" y="4122668"/>
            <a:ext cx="1084409" cy="344615"/>
          </a:xfrm>
          <a:prstGeom prst="borderCallout1">
            <a:avLst>
              <a:gd name="adj1" fmla="val 51261"/>
              <a:gd name="adj2" fmla="val 3"/>
              <a:gd name="adj3" fmla="val 55097"/>
              <a:gd name="adj4" fmla="val -282199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FAIR 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GSI DARMSTADT</a:t>
            </a:r>
          </a:p>
        </p:txBody>
      </p:sp>
      <p:sp>
        <p:nvSpPr>
          <p:cNvPr id="25" name="Objaśnienie liniowe 1 21">
            <a:extLst>
              <a:ext uri="{FF2B5EF4-FFF2-40B4-BE49-F238E27FC236}">
                <a16:creationId xmlns:a16="http://schemas.microsoft.com/office/drawing/2014/main" id="{C5BCDD4A-2FB8-46E2-B428-F2D72A1EF72A}"/>
              </a:ext>
            </a:extLst>
          </p:cNvPr>
          <p:cNvSpPr/>
          <p:nvPr/>
        </p:nvSpPr>
        <p:spPr>
          <a:xfrm>
            <a:off x="6934253" y="1955802"/>
            <a:ext cx="1084409" cy="350047"/>
          </a:xfrm>
          <a:prstGeom prst="borderCallout1">
            <a:avLst>
              <a:gd name="adj1" fmla="val 51261"/>
              <a:gd name="adj2" fmla="val 599"/>
              <a:gd name="adj3" fmla="val 538515"/>
              <a:gd name="adj4" fmla="val -259275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ESS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LUND</a:t>
            </a:r>
          </a:p>
        </p:txBody>
      </p:sp>
      <p:sp>
        <p:nvSpPr>
          <p:cNvPr id="26" name="Objaśnienie liniowe 1 23">
            <a:extLst>
              <a:ext uri="{FF2B5EF4-FFF2-40B4-BE49-F238E27FC236}">
                <a16:creationId xmlns:a16="http://schemas.microsoft.com/office/drawing/2014/main" id="{E6352CD6-2568-446B-8E5F-E8AD62E3373E}"/>
              </a:ext>
            </a:extLst>
          </p:cNvPr>
          <p:cNvSpPr/>
          <p:nvPr/>
        </p:nvSpPr>
        <p:spPr>
          <a:xfrm>
            <a:off x="1450631" y="3819238"/>
            <a:ext cx="901105" cy="344615"/>
          </a:xfrm>
          <a:prstGeom prst="borderCallout1">
            <a:avLst>
              <a:gd name="adj1" fmla="val 97071"/>
              <a:gd name="adj2" fmla="val 48514"/>
              <a:gd name="adj3" fmla="val 340753"/>
              <a:gd name="adj4" fmla="val 70721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CTA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Pierre Auger</a:t>
            </a:r>
            <a:endParaRPr lang="pl-PL" sz="675" dirty="0">
              <a:solidFill>
                <a:srgbClr val="002060"/>
              </a:solidFill>
            </a:endParaRPr>
          </a:p>
        </p:txBody>
      </p:sp>
      <p:sp>
        <p:nvSpPr>
          <p:cNvPr id="28" name="Objaśnienie liniowe 1 25">
            <a:extLst>
              <a:ext uri="{FF2B5EF4-FFF2-40B4-BE49-F238E27FC236}">
                <a16:creationId xmlns:a16="http://schemas.microsoft.com/office/drawing/2014/main" id="{3ADF50A7-7CC9-4754-81C4-F53F0C1F955A}"/>
              </a:ext>
            </a:extLst>
          </p:cNvPr>
          <p:cNvSpPr/>
          <p:nvPr/>
        </p:nvSpPr>
        <p:spPr>
          <a:xfrm>
            <a:off x="6934253" y="5431927"/>
            <a:ext cx="1084409" cy="344615"/>
          </a:xfrm>
          <a:prstGeom prst="borderCallout1">
            <a:avLst>
              <a:gd name="adj1" fmla="val 46827"/>
              <a:gd name="adj2" fmla="val -1187"/>
              <a:gd name="adj3" fmla="val -172477"/>
              <a:gd name="adj4" fmla="val -348305"/>
            </a:avLst>
          </a:prstGeom>
          <a:solidFill>
            <a:srgbClr val="ABE1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13" dirty="0">
                <a:solidFill>
                  <a:srgbClr val="002060"/>
                </a:solidFill>
              </a:rPr>
              <a:t>F4E</a:t>
            </a:r>
          </a:p>
          <a:p>
            <a:pPr algn="ctr"/>
            <a:r>
              <a:rPr lang="pl-PL" sz="1013" dirty="0">
                <a:solidFill>
                  <a:srgbClr val="002060"/>
                </a:solidFill>
              </a:rPr>
              <a:t>BARCELONA</a:t>
            </a:r>
          </a:p>
        </p:txBody>
      </p:sp>
      <p:sp>
        <p:nvSpPr>
          <p:cNvPr id="29" name="pole tekstowe 1">
            <a:extLst>
              <a:ext uri="{FF2B5EF4-FFF2-40B4-BE49-F238E27FC236}">
                <a16:creationId xmlns:a16="http://schemas.microsoft.com/office/drawing/2014/main" id="{E7C4C237-7A3B-4E70-9025-8BB9A5808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43" y="1533348"/>
            <a:ext cx="43839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l-PL" sz="2100" b="1" dirty="0">
                <a:latin typeface="Cambria" panose="02040503050406030204" pitchFamily="18" charset="0"/>
                <a:ea typeface="Cambria" panose="02040503050406030204" pitchFamily="18" charset="0"/>
              </a:rPr>
              <a:t>Major partners in the world</a:t>
            </a:r>
          </a:p>
        </p:txBody>
      </p:sp>
      <p:sp>
        <p:nvSpPr>
          <p:cNvPr id="27" name="Elipsa 24">
            <a:extLst>
              <a:ext uri="{FF2B5EF4-FFF2-40B4-BE49-F238E27FC236}">
                <a16:creationId xmlns:a16="http://schemas.microsoft.com/office/drawing/2014/main" id="{EC8CDB9C-36CC-4087-84DE-B447C02DE38A}"/>
              </a:ext>
            </a:extLst>
          </p:cNvPr>
          <p:cNvSpPr/>
          <p:nvPr/>
        </p:nvSpPr>
        <p:spPr>
          <a:xfrm flipH="1" flipV="1">
            <a:off x="3126346" y="4740754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22" name="Elipsa 18">
            <a:extLst>
              <a:ext uri="{FF2B5EF4-FFF2-40B4-BE49-F238E27FC236}">
                <a16:creationId xmlns:a16="http://schemas.microsoft.com/office/drawing/2014/main" id="{56D28407-94CF-4F9D-8EFC-CA4F7F413FB3}"/>
              </a:ext>
            </a:extLst>
          </p:cNvPr>
          <p:cNvSpPr/>
          <p:nvPr/>
        </p:nvSpPr>
        <p:spPr>
          <a:xfrm flipH="1" flipV="1">
            <a:off x="3821032" y="4257499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24" name="Elipsa 20">
            <a:extLst>
              <a:ext uri="{FF2B5EF4-FFF2-40B4-BE49-F238E27FC236}">
                <a16:creationId xmlns:a16="http://schemas.microsoft.com/office/drawing/2014/main" id="{E0A582B9-CF53-4D23-8850-D357AEA5789B}"/>
              </a:ext>
            </a:extLst>
          </p:cNvPr>
          <p:cNvSpPr/>
          <p:nvPr/>
        </p:nvSpPr>
        <p:spPr>
          <a:xfrm flipH="1" flipV="1">
            <a:off x="4088013" y="3772762"/>
            <a:ext cx="108014" cy="108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63A653BA-7651-4017-A670-7A74211D27AC}"/>
              </a:ext>
            </a:extLst>
          </p:cNvPr>
          <p:cNvSpPr/>
          <p:nvPr/>
        </p:nvSpPr>
        <p:spPr>
          <a:xfrm>
            <a:off x="1331640" y="145121"/>
            <a:ext cx="6831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Scientific &amp; Engineering Activity </a:t>
            </a:r>
          </a:p>
        </p:txBody>
      </p:sp>
    </p:spTree>
    <p:extLst>
      <p:ext uri="{BB962C8B-B14F-4D97-AF65-F5344CB8AC3E}">
        <p14:creationId xmlns:p14="http://schemas.microsoft.com/office/powerpoint/2010/main" val="338756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B8E21D75-29C6-4D83-A93E-87E0755AF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69" y="968345"/>
            <a:ext cx="5432462" cy="4921311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2254832" y="107912"/>
            <a:ext cx="3966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General Information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about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IFJ PAN </a:t>
            </a:r>
          </a:p>
        </p:txBody>
      </p:sp>
      <p:pic>
        <p:nvPicPr>
          <p:cNvPr id="15" name="Obraz 14" descr="IFJ181003b_fot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36" y="1525739"/>
            <a:ext cx="1199537" cy="1355440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63" y="1539147"/>
            <a:ext cx="1274408" cy="1296144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08" y="4153355"/>
            <a:ext cx="1390866" cy="928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">
            <a:extLst>
              <a:ext uri="{FF2B5EF4-FFF2-40B4-BE49-F238E27FC236}">
                <a16:creationId xmlns:a16="http://schemas.microsoft.com/office/drawing/2014/main" id="{CA0A4A3F-8734-4F18-BC07-FB28F8F93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72" y="2870370"/>
            <a:ext cx="1891248" cy="1087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object 10">
            <a:extLst>
              <a:ext uri="{FF2B5EF4-FFF2-40B4-BE49-F238E27FC236}">
                <a16:creationId xmlns:a16="http://schemas.microsoft.com/office/drawing/2014/main" id="{DD1DBF4E-A2E9-45B6-9CFC-96EC97EC071F}"/>
              </a:ext>
            </a:extLst>
          </p:cNvPr>
          <p:cNvSpPr/>
          <p:nvPr/>
        </p:nvSpPr>
        <p:spPr>
          <a:xfrm>
            <a:off x="6884367" y="2901379"/>
            <a:ext cx="1600200" cy="9099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0"/>
          <a:stretch/>
        </p:blipFill>
        <p:spPr>
          <a:xfrm>
            <a:off x="5814531" y="1512580"/>
            <a:ext cx="1300522" cy="1296144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BA58707-872C-4CC9-ACE4-DFE8C26FD8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90" y="5384212"/>
            <a:ext cx="1559942" cy="877034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9A3D5D8-48E4-4DC3-B477-87C607090F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80" y="5290457"/>
            <a:ext cx="1111633" cy="85510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Sześciokąt 13"/>
          <p:cNvSpPr/>
          <p:nvPr/>
        </p:nvSpPr>
        <p:spPr>
          <a:xfrm>
            <a:off x="7115053" y="4066381"/>
            <a:ext cx="1253553" cy="106278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4CE3924-87AB-4D8E-B03C-268C43D6DD22}"/>
              </a:ext>
            </a:extLst>
          </p:cNvPr>
          <p:cNvSpPr txBox="1"/>
          <p:nvPr/>
        </p:nvSpPr>
        <p:spPr>
          <a:xfrm>
            <a:off x="176641" y="832010"/>
            <a:ext cx="7848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eaLnBrk="1" hangingPunct="1">
              <a:buFont typeface="Arial" panose="020B0604020202020204" pitchFamily="34" charset="0"/>
              <a:buChar char="•"/>
            </a:pPr>
            <a:r>
              <a:rPr lang="pl-PL" altLang="pl-PL" sz="2000" b="1" dirty="0" err="1">
                <a:solidFill>
                  <a:srgbClr val="001560"/>
                </a:solidFill>
              </a:rPr>
              <a:t>Personnel</a:t>
            </a:r>
            <a:r>
              <a:rPr lang="pl-PL" altLang="pl-PL" sz="2000" b="1" dirty="0">
                <a:solidFill>
                  <a:srgbClr val="001560"/>
                </a:solidFill>
              </a:rPr>
              <a:t>: </a:t>
            </a:r>
            <a:r>
              <a:rPr lang="pl-PL" altLang="pl-PL" b="1" dirty="0">
                <a:solidFill>
                  <a:srgbClr val="FF0000"/>
                </a:solidFill>
              </a:rPr>
              <a:t>561; </a:t>
            </a:r>
            <a:r>
              <a:rPr lang="pl-PL" altLang="pl-PL" b="1" dirty="0">
                <a:solidFill>
                  <a:srgbClr val="001560"/>
                </a:solidFill>
              </a:rPr>
              <a:t>Prof. </a:t>
            </a:r>
            <a:r>
              <a:rPr lang="pl-PL" altLang="pl-PL" b="1" dirty="0">
                <a:solidFill>
                  <a:srgbClr val="FF0000"/>
                </a:solidFill>
              </a:rPr>
              <a:t>30</a:t>
            </a:r>
            <a:r>
              <a:rPr lang="pl-PL" altLang="pl-PL" b="1" dirty="0">
                <a:solidFill>
                  <a:srgbClr val="001560"/>
                </a:solidFill>
              </a:rPr>
              <a:t>,  </a:t>
            </a:r>
            <a:r>
              <a:rPr lang="pl-PL" altLang="pl-PL" b="1" dirty="0" err="1">
                <a:solidFill>
                  <a:srgbClr val="001560"/>
                </a:solidFill>
              </a:rPr>
              <a:t>Assoc</a:t>
            </a:r>
            <a:r>
              <a:rPr lang="pl-PL" altLang="pl-PL" b="1" dirty="0">
                <a:solidFill>
                  <a:srgbClr val="001560"/>
                </a:solidFill>
              </a:rPr>
              <a:t>. Prof. </a:t>
            </a:r>
            <a:r>
              <a:rPr lang="pl-PL" altLang="pl-PL" b="1" dirty="0">
                <a:solidFill>
                  <a:srgbClr val="FF0000"/>
                </a:solidFill>
              </a:rPr>
              <a:t>61</a:t>
            </a:r>
            <a:r>
              <a:rPr lang="pl-PL" altLang="pl-PL" b="1" dirty="0">
                <a:solidFill>
                  <a:srgbClr val="001560"/>
                </a:solidFill>
              </a:rPr>
              <a:t>,  </a:t>
            </a:r>
            <a:r>
              <a:rPr lang="pl-PL" altLang="pl-PL" b="1" dirty="0" err="1">
                <a:solidFill>
                  <a:srgbClr val="001560"/>
                </a:solidFill>
              </a:rPr>
              <a:t>Ph.D</a:t>
            </a:r>
            <a:r>
              <a:rPr lang="pl-PL" altLang="pl-PL" b="1" dirty="0">
                <a:solidFill>
                  <a:srgbClr val="001560"/>
                </a:solidFill>
              </a:rPr>
              <a:t>. </a:t>
            </a:r>
            <a:r>
              <a:rPr lang="pl-PL" altLang="pl-PL" b="1" dirty="0">
                <a:solidFill>
                  <a:srgbClr val="FF0000"/>
                </a:solidFill>
              </a:rPr>
              <a:t>101</a:t>
            </a:r>
            <a:r>
              <a:rPr lang="pl-PL" altLang="pl-PL" b="1" dirty="0">
                <a:solidFill>
                  <a:srgbClr val="002060"/>
                </a:solidFill>
              </a:rPr>
              <a:t>,</a:t>
            </a:r>
            <a:r>
              <a:rPr lang="pl-PL" altLang="pl-PL" b="1" dirty="0">
                <a:solidFill>
                  <a:srgbClr val="FF0000"/>
                </a:solidFill>
              </a:rPr>
              <a:t> </a:t>
            </a:r>
            <a:r>
              <a:rPr lang="pl-PL" altLang="pl-PL" b="1" dirty="0" err="1"/>
              <a:t>engineers</a:t>
            </a:r>
            <a:r>
              <a:rPr lang="pl-PL" altLang="pl-PL" b="1" dirty="0"/>
              <a:t> </a:t>
            </a:r>
            <a:r>
              <a:rPr lang="pl-PL" altLang="pl-PL" b="1" dirty="0">
                <a:solidFill>
                  <a:srgbClr val="FF0000"/>
                </a:solidFill>
              </a:rPr>
              <a:t>117</a:t>
            </a:r>
          </a:p>
          <a:p>
            <a:pPr eaLnBrk="1" hangingPunct="1">
              <a:buClr>
                <a:schemeClr val="hlink"/>
              </a:buClr>
            </a:pPr>
            <a:endParaRPr lang="pl-PL" altLang="pl-PL" b="1" dirty="0">
              <a:solidFill>
                <a:srgbClr val="FF0000"/>
              </a:solidFill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038ACBD3-949C-48DF-A4A0-2284077B3FCA}"/>
              </a:ext>
            </a:extLst>
          </p:cNvPr>
          <p:cNvSpPr txBox="1">
            <a:spLocks/>
          </p:cNvSpPr>
          <p:nvPr/>
        </p:nvSpPr>
        <p:spPr>
          <a:xfrm>
            <a:off x="172480" y="1233766"/>
            <a:ext cx="8229600" cy="4525963"/>
          </a:xfrm>
          <a:prstGeom prst="rect">
            <a:avLst/>
          </a:prstGeom>
        </p:spPr>
        <p:txBody>
          <a:bodyPr/>
          <a:lstStyle>
            <a:lvl1pPr marL="171402" indent="-171402" algn="l" defTabSz="68560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514206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856995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199791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1542587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1885390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79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6" indent="-171402" algn="l" defTabSz="68560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 err="1">
                <a:latin typeface="+mn-lt"/>
              </a:rPr>
              <a:t>Scientific</a:t>
            </a:r>
            <a:r>
              <a:rPr lang="pl-PL" sz="2000" b="1" dirty="0">
                <a:latin typeface="+mn-lt"/>
              </a:rPr>
              <a:t> </a:t>
            </a:r>
            <a:r>
              <a:rPr lang="pl-PL" sz="2000" b="1" dirty="0" err="1">
                <a:latin typeface="+mn-lt"/>
              </a:rPr>
              <a:t>Divisions</a:t>
            </a:r>
            <a:r>
              <a:rPr lang="pl-PL" sz="2000" b="1" dirty="0">
                <a:latin typeface="+mn-lt"/>
              </a:rPr>
              <a:t>:</a:t>
            </a:r>
          </a:p>
          <a:p>
            <a:pPr marL="534988" indent="-1778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Division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of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Particle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                                                                                                                                 and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Astroparticle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Physics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</a:t>
            </a:r>
          </a:p>
          <a:p>
            <a:pPr marL="534988" indent="-1778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r>
              <a:rPr lang="en-US" sz="1600" b="1" dirty="0">
                <a:solidFill>
                  <a:srgbClr val="001560"/>
                </a:solidFill>
                <a:latin typeface="+mn-lt"/>
              </a:rPr>
              <a:t>Division of Nuclear Physics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                                                                                                                                    </a:t>
            </a:r>
            <a:r>
              <a:rPr lang="en-US" sz="1600" b="1" dirty="0">
                <a:solidFill>
                  <a:srgbClr val="001560"/>
                </a:solidFill>
                <a:latin typeface="+mn-lt"/>
              </a:rPr>
              <a:t> and Strong Interactions 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r>
              <a:rPr lang="en-US" sz="1600" b="1" dirty="0">
                <a:solidFill>
                  <a:srgbClr val="001560"/>
                </a:solidFill>
                <a:latin typeface="+mn-lt"/>
              </a:rPr>
              <a:t>Division of Condensed Matter Physics 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r>
              <a:rPr lang="en-US" sz="1600" b="1" dirty="0">
                <a:solidFill>
                  <a:srgbClr val="001560"/>
                </a:solidFill>
                <a:latin typeface="+mn-lt"/>
              </a:rPr>
              <a:t>Division of Theoretical Physics 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r>
              <a:rPr lang="en-US" sz="1600" b="1" dirty="0">
                <a:solidFill>
                  <a:srgbClr val="001560"/>
                </a:solidFill>
                <a:latin typeface="+mn-lt"/>
              </a:rPr>
              <a:t>Division of Interdisciplinary Research 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lnSpc>
                <a:spcPct val="100000"/>
              </a:lnSpc>
              <a:spcBef>
                <a:spcPts val="0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r>
              <a:rPr lang="en-US" sz="1600" b="1" dirty="0">
                <a:solidFill>
                  <a:srgbClr val="001560"/>
                </a:solidFill>
                <a:latin typeface="+mn-lt"/>
              </a:rPr>
              <a:t>Division of Applications of Physics 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lnSpc>
                <a:spcPct val="100000"/>
              </a:lnSpc>
              <a:spcBef>
                <a:spcPts val="0"/>
              </a:spcBef>
              <a:buFont typeface="Wingdings"/>
              <a:buChar char=""/>
              <a:tabLst>
                <a:tab pos="627063" algn="l"/>
                <a:tab pos="790575" algn="l"/>
              </a:tabLst>
            </a:pPr>
            <a:endParaRPr lang="pl-PL" sz="1400" dirty="0">
              <a:latin typeface="+mn-lt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0"/>
              </a:spcBef>
            </a:pPr>
            <a:r>
              <a:rPr lang="pl-PL" sz="2000" b="1" dirty="0" err="1">
                <a:latin typeface="+mn-lt"/>
              </a:rPr>
              <a:t>Researcher</a:t>
            </a:r>
            <a:r>
              <a:rPr lang="pl-PL" sz="2000" b="1" dirty="0">
                <a:latin typeface="+mn-lt"/>
              </a:rPr>
              <a:t> </a:t>
            </a:r>
            <a:r>
              <a:rPr lang="pl-PL" sz="2000" b="1" dirty="0" err="1">
                <a:latin typeface="+mn-lt"/>
              </a:rPr>
              <a:t>Departments</a:t>
            </a:r>
            <a:r>
              <a:rPr lang="pl-PL" sz="2000" b="1" dirty="0">
                <a:latin typeface="+mn-lt"/>
              </a:rPr>
              <a:t>:</a:t>
            </a: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Cyclotron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Centre Bronowice</a:t>
            </a: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r>
              <a:rPr lang="en-US" sz="1600" b="1" dirty="0">
                <a:solidFill>
                  <a:srgbClr val="001560"/>
                </a:solidFill>
                <a:latin typeface="+mn-lt"/>
              </a:rPr>
              <a:t>Division of Scientific Equipment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                                                                                                                   </a:t>
            </a:r>
            <a:r>
              <a:rPr lang="en-US" sz="1600" b="1" dirty="0">
                <a:solidFill>
                  <a:srgbClr val="001560"/>
                </a:solidFill>
                <a:latin typeface="+mn-lt"/>
              </a:rPr>
              <a:t> and Infrastructure Construction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Four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accredited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laboratories</a:t>
            </a: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endParaRPr lang="pl-PL" sz="1400" dirty="0">
              <a:latin typeface="+mn-lt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pl-PL" sz="2000" b="1" dirty="0" err="1">
                <a:latin typeface="+mn-lt"/>
              </a:rPr>
              <a:t>Education</a:t>
            </a:r>
            <a:r>
              <a:rPr lang="pl-PL" sz="2000" b="1" dirty="0">
                <a:latin typeface="+mn-lt"/>
              </a:rPr>
              <a:t>:</a:t>
            </a: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r>
              <a:rPr lang="pl-PL" sz="1600" b="1" dirty="0">
                <a:solidFill>
                  <a:srgbClr val="001560"/>
                </a:solidFill>
                <a:latin typeface="+mn-lt"/>
              </a:rPr>
              <a:t>International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Ph.D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.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Studies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Interdisciplinary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Doctoral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Studies</a:t>
            </a:r>
            <a:endParaRPr lang="pl-PL" sz="1600" b="1" dirty="0">
              <a:solidFill>
                <a:srgbClr val="001560"/>
              </a:solidFill>
              <a:latin typeface="+mn-lt"/>
            </a:endParaRPr>
          </a:p>
          <a:p>
            <a:pPr marL="534988" indent="-177800">
              <a:spcBef>
                <a:spcPts val="5"/>
              </a:spcBef>
              <a:buFont typeface="Wingdings"/>
              <a:buChar char=""/>
              <a:tabLst>
                <a:tab pos="791210" algn="l"/>
                <a:tab pos="791845" algn="l"/>
              </a:tabLst>
            </a:pPr>
            <a:r>
              <a:rPr lang="pl-PL" sz="1600" b="1" dirty="0">
                <a:solidFill>
                  <a:srgbClr val="001560"/>
                </a:solidFill>
                <a:latin typeface="+mn-lt"/>
              </a:rPr>
              <a:t>Kraków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Interdisciplinary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</a:t>
            </a:r>
            <a:r>
              <a:rPr lang="pl-PL" sz="1600" b="1" dirty="0" err="1">
                <a:solidFill>
                  <a:srgbClr val="001560"/>
                </a:solidFill>
                <a:latin typeface="+mn-lt"/>
              </a:rPr>
              <a:t>Doctoral</a:t>
            </a:r>
            <a:r>
              <a:rPr lang="pl-PL" sz="1600" b="1" dirty="0">
                <a:solidFill>
                  <a:srgbClr val="001560"/>
                </a:solidFill>
                <a:latin typeface="+mn-lt"/>
              </a:rPr>
              <a:t> School</a:t>
            </a:r>
            <a:endParaRPr lang="pl-PL" sz="1400" b="1" dirty="0">
              <a:solidFill>
                <a:srgbClr val="001560"/>
              </a:solidFill>
              <a:latin typeface="+mn-lt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CF08534-D4F1-4046-8BBA-0B5D5DB217A8}"/>
              </a:ext>
            </a:extLst>
          </p:cNvPr>
          <p:cNvSpPr txBox="1"/>
          <p:nvPr/>
        </p:nvSpPr>
        <p:spPr>
          <a:xfrm>
            <a:off x="172480" y="6135247"/>
            <a:ext cx="7848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eaLnBrk="1" hangingPunct="1">
              <a:buFont typeface="Arial" panose="020B0604020202020204" pitchFamily="34" charset="0"/>
              <a:buChar char="•"/>
            </a:pPr>
            <a:r>
              <a:rPr lang="pl-PL" altLang="pl-PL" sz="2000" b="1" dirty="0" err="1">
                <a:solidFill>
                  <a:srgbClr val="001560"/>
                </a:solidFill>
              </a:rPr>
              <a:t>Scientific</a:t>
            </a:r>
            <a:r>
              <a:rPr lang="pl-PL" altLang="pl-PL" sz="2000" b="1" dirty="0">
                <a:solidFill>
                  <a:srgbClr val="001560"/>
                </a:solidFill>
              </a:rPr>
              <a:t> </a:t>
            </a:r>
            <a:r>
              <a:rPr lang="pl-PL" altLang="pl-PL" sz="2000" b="1" dirty="0" err="1">
                <a:solidFill>
                  <a:srgbClr val="001560"/>
                </a:solidFill>
              </a:rPr>
              <a:t>output</a:t>
            </a:r>
            <a:r>
              <a:rPr lang="pl-PL" altLang="pl-PL" sz="2000" b="1" dirty="0">
                <a:solidFill>
                  <a:srgbClr val="001560"/>
                </a:solidFill>
              </a:rPr>
              <a:t>: </a:t>
            </a:r>
            <a:r>
              <a:rPr lang="pl-PL" altLang="pl-PL" b="1" dirty="0">
                <a:solidFill>
                  <a:srgbClr val="FF0000"/>
                </a:solidFill>
              </a:rPr>
              <a:t>&gt; 650 </a:t>
            </a:r>
            <a:r>
              <a:rPr lang="pl-PL" altLang="pl-PL" b="1" dirty="0" err="1">
                <a:solidFill>
                  <a:srgbClr val="001560"/>
                </a:solidFill>
              </a:rPr>
              <a:t>publications</a:t>
            </a:r>
            <a:r>
              <a:rPr lang="pl-PL" altLang="pl-PL" b="1" dirty="0">
                <a:solidFill>
                  <a:srgbClr val="001560"/>
                </a:solidFill>
              </a:rPr>
              <a:t> </a:t>
            </a:r>
            <a:r>
              <a:rPr lang="pl-PL" altLang="pl-PL" b="1" dirty="0" err="1">
                <a:solidFill>
                  <a:srgbClr val="001560"/>
                </a:solidFill>
              </a:rPr>
              <a:t>annually</a:t>
            </a:r>
            <a:endParaRPr lang="pl-PL" altLang="pl-PL" b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hlink"/>
              </a:buClr>
            </a:pPr>
            <a:endParaRPr lang="pl-PL" alt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4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731838" y="15081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l-PL" altLang="en-US" b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E554287-0C38-4277-B005-E391B6AE7F14}"/>
              </a:ext>
            </a:extLst>
          </p:cNvPr>
          <p:cNvSpPr txBox="1"/>
          <p:nvPr/>
        </p:nvSpPr>
        <p:spPr>
          <a:xfrm>
            <a:off x="3271094" y="61870"/>
            <a:ext cx="2408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 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Genesis and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History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CD46428-1E26-45D8-B5A2-10D6F8DE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91" y="836712"/>
            <a:ext cx="4189797" cy="2998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B0E3F2E-BE37-4342-895A-75BB74D3A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0" y="2871435"/>
            <a:ext cx="869685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GB" altLang="pl-PL" sz="18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</a:rPr>
              <a:t>1955</a:t>
            </a:r>
            <a:r>
              <a:rPr lang="en-GB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–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foundation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of the IFJ – as a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branch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                                                                                                             of the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Institute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of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Nuclear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Research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                                                                                                                                           – Prof. Henryk Niewodniczański                                               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                        (1900-1968)</a:t>
            </a:r>
          </a:p>
          <a:p>
            <a:pPr marL="285750" indent="-285750">
              <a:spcBef>
                <a:spcPct val="0"/>
              </a:spcBef>
            </a:pPr>
            <a:endParaRPr lang="en-GB" altLang="pl-PL" sz="18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en-GB" altLang="pl-PL" sz="18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</a:rPr>
              <a:t>1960</a:t>
            </a:r>
            <a:r>
              <a:rPr lang="en-GB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– 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IFJ as a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standalone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unit</a:t>
            </a:r>
            <a:endParaRPr lang="en-GB" altLang="pl-PL" sz="18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</a:pPr>
            <a:endParaRPr lang="pl-PL" altLang="pl-PL" sz="18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en-GB" altLang="pl-PL" sz="18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</a:rPr>
              <a:t>1970</a:t>
            </a:r>
            <a:r>
              <a:rPr lang="en-GB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–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Particle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physics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enters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– P</a:t>
            </a:r>
            <a:r>
              <a:rPr lang="en-GB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rof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.</a:t>
            </a:r>
            <a:r>
              <a:rPr lang="en-GB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Marian </a:t>
            </a:r>
            <a:r>
              <a:rPr lang="en-GB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Mięsowicz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                                                                                     (1907-1992)</a:t>
            </a:r>
          </a:p>
          <a:p>
            <a:pPr>
              <a:spcBef>
                <a:spcPct val="0"/>
              </a:spcBef>
              <a:buNone/>
            </a:pPr>
            <a:endParaRPr lang="pl-PL" altLang="pl-PL" sz="18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en-GB" altLang="pl-PL" sz="18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</a:rPr>
              <a:t>1988</a:t>
            </a:r>
            <a:r>
              <a:rPr lang="en-GB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–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IFJ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gets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the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name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of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its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patron – </a:t>
            </a:r>
            <a:r>
              <a:rPr lang="en-GB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Henryk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en-GB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Niewodniczański</a:t>
            </a:r>
            <a:endParaRPr lang="pl-PL" altLang="pl-PL" sz="18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</a:pPr>
            <a:endParaRPr lang="pl-PL" altLang="pl-PL" sz="18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pl-PL" altLang="pl-PL" sz="18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</a:rPr>
              <a:t>2003</a:t>
            </a:r>
            <a:r>
              <a:rPr lang="en-GB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–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IFJ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gets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the status of a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Research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Institute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of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Polish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Academy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of </a:t>
            </a:r>
            <a:r>
              <a:rPr lang="pl-PL" altLang="pl-PL" sz="1800" b="1" dirty="0" err="1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Sciences</a:t>
            </a:r>
            <a:r>
              <a:rPr lang="pl-PL" altLang="pl-PL" sz="1800" b="1" dirty="0">
                <a:solidFill>
                  <a:srgbClr val="060315"/>
                </a:solidFill>
                <a:latin typeface="+mn-lt"/>
                <a:ea typeface="Cambria" panose="02040503050406030204" pitchFamily="18" charset="0"/>
              </a:rPr>
              <a:t>                                                               </a:t>
            </a:r>
            <a:endParaRPr lang="pl-PL" altLang="pl-PL" sz="2400" b="1" dirty="0">
              <a:solidFill>
                <a:srgbClr val="060315"/>
              </a:solidFill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E8FCACE-08CA-4C54-B5FB-C4AE12A1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879473"/>
            <a:ext cx="2204117" cy="1927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sx="103000" sy="103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2175DC7F-153F-4514-A57E-9D89E19A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606" y="4086555"/>
            <a:ext cx="22899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pl-PL" sz="1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Fot</a:t>
            </a:r>
            <a:r>
              <a:rPr lang="en-GB" altLang="pl-PL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pl-PL" sz="1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Archiwum</a:t>
            </a:r>
            <a:r>
              <a:rPr lang="en-GB" altLang="pl-PL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altLang="pl-PL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IFJ PAN</a:t>
            </a:r>
            <a:r>
              <a:rPr lang="en-GB" altLang="pl-PL" sz="12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E840BC-DEF4-4DBF-88D1-278F3879A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97" y="4053148"/>
            <a:ext cx="1531491" cy="1896132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53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776565" y="116632"/>
            <a:ext cx="3402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Scientific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Activity (2017-2022) </a:t>
            </a: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785306"/>
              </p:ext>
            </p:extLst>
          </p:nvPr>
        </p:nvGraphicFramePr>
        <p:xfrm>
          <a:off x="323528" y="1124744"/>
          <a:ext cx="415440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880615"/>
              </p:ext>
            </p:extLst>
          </p:nvPr>
        </p:nvGraphicFramePr>
        <p:xfrm>
          <a:off x="4651965" y="1124744"/>
          <a:ext cx="415440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EA2B8BE-D1CE-477E-9E23-A3A2490B5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675623"/>
              </p:ext>
            </p:extLst>
          </p:nvPr>
        </p:nvGraphicFramePr>
        <p:xfrm>
          <a:off x="4651965" y="3717032"/>
          <a:ext cx="4155720" cy="242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CCC0F44B-CB81-48E3-A968-0C6DE6D50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129792"/>
              </p:ext>
            </p:extLst>
          </p:nvPr>
        </p:nvGraphicFramePr>
        <p:xfrm>
          <a:off x="323528" y="3717032"/>
          <a:ext cx="4155720" cy="242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8200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35526" y="2782629"/>
            <a:ext cx="7608474" cy="70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AMICI – 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ccelerator and 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agnet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nfrastructure for 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ooperation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nnovation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 (2017-2019)</a:t>
            </a:r>
          </a:p>
          <a:p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Poland, the project was carried out by the Henryk Niewodniczański Institute of Nuclear Physics of the Polish Academy of Sciences</a:t>
            </a:r>
            <a:endParaRPr lang="pl-PL" sz="788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1418" y="908720"/>
            <a:ext cx="8851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Participation of IFJ PAN in projects aimed at the Development of Innovation </a:t>
            </a:r>
            <a:br>
              <a:rPr lang="pl-PL" sz="1600" b="1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Cooperation of European Technological Infrastructures for Accelerators</a:t>
            </a:r>
            <a:r>
              <a:rPr lang="pl-PL" sz="1600" b="1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Magnets</a:t>
            </a:r>
          </a:p>
        </p:txBody>
      </p:sp>
      <p:pic>
        <p:nvPicPr>
          <p:cNvPr id="7170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6" y="1846525"/>
            <a:ext cx="1280065" cy="6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6" y="2799902"/>
            <a:ext cx="1184718" cy="666404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118647" y="3760335"/>
            <a:ext cx="1437799" cy="795391"/>
            <a:chOff x="112016" y="4462455"/>
            <a:chExt cx="1917065" cy="1060521"/>
          </a:xfrm>
        </p:grpSpPr>
        <p:sp>
          <p:nvSpPr>
            <p:cNvPr id="8" name="Prostokąt 7"/>
            <p:cNvSpPr/>
            <p:nvPr/>
          </p:nvSpPr>
          <p:spPr>
            <a:xfrm>
              <a:off x="112016" y="4462455"/>
              <a:ext cx="1917065" cy="1060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25" dirty="0"/>
            </a:p>
          </p:txBody>
        </p:sp>
        <p:pic>
          <p:nvPicPr>
            <p:cNvPr id="7172" name="Picture 4" descr="hom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75" y="4549727"/>
              <a:ext cx="1557130" cy="88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Prostokąt 8"/>
          <p:cNvSpPr/>
          <p:nvPr/>
        </p:nvSpPr>
        <p:spPr>
          <a:xfrm>
            <a:off x="1547669" y="1833519"/>
            <a:ext cx="7374658" cy="733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TIARA –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est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nfrastructure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ccelerator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R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esearch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rea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 (2 lata, 2011-2013)</a:t>
            </a:r>
          </a:p>
          <a:p>
            <a:pPr lvl="0"/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Poland, the project was </a:t>
            </a:r>
            <a:r>
              <a:rPr lang="pl-PL" sz="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carried</a:t>
            </a:r>
            <a:r>
              <a:rPr lang="pl-PL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</a:t>
            </a:r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consortium of 7 scientific institutions: the Henryk Niewodniczański Institute of Nuclear Physics of the Polish Academy of Sciences, </a:t>
            </a:r>
            <a:br>
              <a:rPr lang="pl-PL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AGH University of Science and Technology, the Cracow University of Technology, the Andrzej </a:t>
            </a:r>
            <a:r>
              <a:rPr lang="en-US" sz="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Sołtan</a:t>
            </a:r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Institute of Nuclear Problems, the Warsaw University of Technology, the Lodz University of Technology, the </a:t>
            </a:r>
            <a:r>
              <a:rPr lang="en-US" sz="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Wrocław</a:t>
            </a:r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Technology.</a:t>
            </a:r>
            <a:endParaRPr lang="en-US" sz="9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575999" y="4001661"/>
            <a:ext cx="6818855" cy="49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.FAST – 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nnovation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F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ostering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in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ccelerator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cience and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en-US" sz="1425" dirty="0">
                <a:latin typeface="Cambria" panose="02040503050406030204" pitchFamily="18" charset="0"/>
                <a:ea typeface="Cambria" panose="02040503050406030204" pitchFamily="18" charset="0"/>
              </a:rPr>
              <a:t>echnology</a:t>
            </a:r>
            <a:r>
              <a:rPr lang="en-US" sz="1425" b="1" dirty="0">
                <a:latin typeface="Cambria" panose="02040503050406030204" pitchFamily="18" charset="0"/>
                <a:ea typeface="Cambria" panose="02040503050406030204" pitchFamily="18" charset="0"/>
              </a:rPr>
              <a:t> (2021-2025)</a:t>
            </a:r>
            <a:endParaRPr lang="pl-PL" sz="1425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Poland, the project is </a:t>
            </a:r>
            <a:r>
              <a:rPr lang="pl-PL" sz="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executed</a:t>
            </a:r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Henryk Niewodniczański Institute of Nuclear Physics of the Polish Academy of Sciences</a:t>
            </a:r>
            <a:endParaRPr lang="pl-PL" sz="788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 descr="FuSuMaTech 2021: Meeting of the Future Superconducting Magnet Technology Counc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4782685"/>
            <a:ext cx="1209722" cy="13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513656" y="5299898"/>
            <a:ext cx="7343998" cy="490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FuSuMaTech - 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Fu</a:t>
            </a:r>
            <a:r>
              <a:rPr lang="pl-PL" sz="1425" dirty="0">
                <a:latin typeface="Cambria" panose="02040503050406030204" pitchFamily="18" charset="0"/>
                <a:ea typeface="Cambria" panose="02040503050406030204" pitchFamily="18" charset="0"/>
              </a:rPr>
              <a:t>ture 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pl-PL" sz="1425" dirty="0">
                <a:latin typeface="Cambria" panose="02040503050406030204" pitchFamily="18" charset="0"/>
                <a:ea typeface="Cambria" panose="02040503050406030204" pitchFamily="18" charset="0"/>
              </a:rPr>
              <a:t>perconducting 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Ma</a:t>
            </a:r>
            <a:r>
              <a:rPr lang="pl-PL" sz="1425" dirty="0">
                <a:latin typeface="Cambria" panose="02040503050406030204" pitchFamily="18" charset="0"/>
                <a:ea typeface="Cambria" panose="02040503050406030204" pitchFamily="18" charset="0"/>
              </a:rPr>
              <a:t>gnet 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Tech</a:t>
            </a:r>
            <a:r>
              <a:rPr lang="pl-PL" sz="1425" dirty="0">
                <a:latin typeface="Cambria" panose="02040503050406030204" pitchFamily="18" charset="0"/>
                <a:ea typeface="Cambria" panose="02040503050406030204" pitchFamily="18" charset="0"/>
              </a:rPr>
              <a:t>nology </a:t>
            </a:r>
            <a:r>
              <a:rPr lang="pl-PL" sz="1425" b="1" dirty="0">
                <a:latin typeface="Cambria" panose="02040503050406030204" pitchFamily="18" charset="0"/>
                <a:ea typeface="Cambria" panose="02040503050406030204" pitchFamily="18" charset="0"/>
              </a:rPr>
              <a:t>(2017-2019, 2021-2025)</a:t>
            </a:r>
          </a:p>
          <a:p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Poland, the project is </a:t>
            </a:r>
            <a:r>
              <a:rPr lang="pl-PL" sz="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executed</a:t>
            </a:r>
            <a:r>
              <a:rPr lang="en-US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Henryk Niewodniczański Institute of Nuclear Physics of the Polish Academy of Sciences</a:t>
            </a:r>
            <a:endParaRPr lang="pl-PL" sz="788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5E18793-B767-4189-B4F8-9DAE3F28A57B}"/>
              </a:ext>
            </a:extLst>
          </p:cNvPr>
          <p:cNvSpPr/>
          <p:nvPr/>
        </p:nvSpPr>
        <p:spPr>
          <a:xfrm>
            <a:off x="1145879" y="154425"/>
            <a:ext cx="727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75" dirty="0">
                <a:solidFill>
                  <a:schemeClr val="bg1"/>
                </a:solidFill>
              </a:rPr>
              <a:t>Integration of European Accelerator Research Infrastructures</a:t>
            </a:r>
            <a:endParaRPr lang="pl-PL" sz="2000" b="1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7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>
            <a:extLst>
              <a:ext uri="{FF2B5EF4-FFF2-40B4-BE49-F238E27FC236}">
                <a16:creationId xmlns:a16="http://schemas.microsoft.com/office/drawing/2014/main" id="{89A1AC15-0C66-479B-ABD1-F96136B04301}"/>
              </a:ext>
            </a:extLst>
          </p:cNvPr>
          <p:cNvSpPr/>
          <p:nvPr/>
        </p:nvSpPr>
        <p:spPr>
          <a:xfrm>
            <a:off x="3488418" y="4386820"/>
            <a:ext cx="5564962" cy="21240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79662A8D-DCD9-4845-AF6E-AF9AC9E0F2D7}"/>
              </a:ext>
            </a:extLst>
          </p:cNvPr>
          <p:cNvSpPr/>
          <p:nvPr/>
        </p:nvSpPr>
        <p:spPr>
          <a:xfrm>
            <a:off x="6005270" y="780078"/>
            <a:ext cx="3060000" cy="35280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F3FBB856-8CC3-4186-A604-888983A872DD}"/>
              </a:ext>
            </a:extLst>
          </p:cNvPr>
          <p:cNvSpPr/>
          <p:nvPr/>
        </p:nvSpPr>
        <p:spPr>
          <a:xfrm>
            <a:off x="81406" y="3738820"/>
            <a:ext cx="3348000" cy="27720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32D868A2-5A58-4A34-A4E0-A9749EFD2720}"/>
              </a:ext>
            </a:extLst>
          </p:cNvPr>
          <p:cNvSpPr/>
          <p:nvPr/>
        </p:nvSpPr>
        <p:spPr>
          <a:xfrm>
            <a:off x="3490476" y="783199"/>
            <a:ext cx="2450517" cy="35280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E6C31A1D-CF9F-45ED-8254-DE6F25EA9512}"/>
              </a:ext>
            </a:extLst>
          </p:cNvPr>
          <p:cNvSpPr/>
          <p:nvPr/>
        </p:nvSpPr>
        <p:spPr>
          <a:xfrm>
            <a:off x="81027" y="780078"/>
            <a:ext cx="3348000" cy="287358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C939E70-2DEE-4BFF-8554-ED616BCB8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761" y="1155578"/>
            <a:ext cx="2668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pl-PL" altLang="pl-PL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feedthrough</a:t>
            </a:r>
            <a:r>
              <a:rPr kumimoji="0" lang="pl-PL" altLang="pl-PL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l-PL" altLang="pl-PL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diamod</a:t>
            </a:r>
            <a:r>
              <a:rPr kumimoji="0" lang="pl-PL" altLang="pl-PL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altLang="pl-PL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  <a:r>
              <a:rPr kumimoji="0" lang="pl-PL" altLang="pl-PL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altLang="pl-PL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E21CB82-67F4-404D-A70C-D26DCA2C8CB0}"/>
              </a:ext>
            </a:extLst>
          </p:cNvPr>
          <p:cNvSpPr txBox="1"/>
          <p:nvPr/>
        </p:nvSpPr>
        <p:spPr>
          <a:xfrm>
            <a:off x="577020" y="3418748"/>
            <a:ext cx="2613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prstClr val="black"/>
                </a:solidFill>
              </a:rPr>
              <a:t>Test stand </a:t>
            </a:r>
            <a:r>
              <a:rPr lang="pl-PL" sz="1200" dirty="0" err="1">
                <a:solidFill>
                  <a:prstClr val="black"/>
                </a:solidFill>
              </a:rPr>
              <a:t>built</a:t>
            </a:r>
            <a:r>
              <a:rPr lang="pl-PL" sz="1200" dirty="0">
                <a:solidFill>
                  <a:prstClr val="black"/>
                </a:solidFill>
              </a:rPr>
              <a:t> </a:t>
            </a:r>
            <a:r>
              <a:rPr lang="pl-PL" sz="1200" dirty="0" err="1">
                <a:solidFill>
                  <a:prstClr val="black"/>
                </a:solidFill>
              </a:rPr>
              <a:t>at</a:t>
            </a:r>
            <a:r>
              <a:rPr lang="pl-PL" sz="1200" dirty="0">
                <a:solidFill>
                  <a:prstClr val="black"/>
                </a:solidFill>
              </a:rPr>
              <a:t> the IFJ PAN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36CAC953-1D68-48E4-82D3-7044FE606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32" b="73324" l="42273" r="5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7383" r="44444" b="23836"/>
          <a:stretch/>
        </p:blipFill>
        <p:spPr>
          <a:xfrm>
            <a:off x="2659868" y="2021494"/>
            <a:ext cx="501373" cy="551510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2FA01771-E4A7-492F-846C-EFEFB90E0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20" b="87874" l="38561" r="61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3370" r="36111" b="10754"/>
          <a:stretch/>
        </p:blipFill>
        <p:spPr>
          <a:xfrm>
            <a:off x="2585009" y="2385106"/>
            <a:ext cx="762855" cy="1164358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D51A4D20-35D6-4299-BBC6-669F9FA3F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8359" y="4480343"/>
            <a:ext cx="2486282" cy="1657521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A07494DD-1C99-4ACC-BA71-ECB80524EB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75" t="21333" r="58542" b="18000"/>
          <a:stretch/>
        </p:blipFill>
        <p:spPr>
          <a:xfrm>
            <a:off x="3920041" y="5198050"/>
            <a:ext cx="2118392" cy="1161287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3" name="Obraz 5">
            <a:extLst>
              <a:ext uri="{FF2B5EF4-FFF2-40B4-BE49-F238E27FC236}">
                <a16:creationId xmlns:a16="http://schemas.microsoft.com/office/drawing/2014/main" id="{390B8088-FA83-4B73-AE8C-40E04D97F4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0" y="1523559"/>
            <a:ext cx="2238867" cy="18687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5">
            <a:extLst>
              <a:ext uri="{FF2B5EF4-FFF2-40B4-BE49-F238E27FC236}">
                <a16:creationId xmlns:a16="http://schemas.microsoft.com/office/drawing/2014/main" id="{7ED4A42A-0158-4E84-96B7-0EC81AED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7" y="4579751"/>
            <a:ext cx="3000540" cy="171270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Prostokąt 6">
            <a:extLst>
              <a:ext uri="{FF2B5EF4-FFF2-40B4-BE49-F238E27FC236}">
                <a16:creationId xmlns:a16="http://schemas.microsoft.com/office/drawing/2014/main" id="{B56E885D-A052-49AB-B9EB-5822F75D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589" y="6251723"/>
            <a:ext cx="3676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 err="1">
                <a:latin typeface="+mn-lt"/>
                <a:cs typeface="Arial" panose="020B0604020202020204" pitchFamily="34" charset="0"/>
              </a:rPr>
              <a:t>Batch</a:t>
            </a:r>
            <a:r>
              <a:rPr lang="pl-PL" altLang="pl-PL" sz="1200" dirty="0">
                <a:latin typeface="+mn-lt"/>
                <a:cs typeface="Arial" panose="020B0604020202020204" pitchFamily="34" charset="0"/>
              </a:rPr>
              <a:t> of 15 </a:t>
            </a:r>
            <a:r>
              <a:rPr lang="pl-PL" altLang="pl-PL" sz="1200" dirty="0" err="1">
                <a:latin typeface="+mn-lt"/>
                <a:cs typeface="Arial" panose="020B0604020202020204" pitchFamily="34" charset="0"/>
              </a:rPr>
              <a:t>SSDs</a:t>
            </a:r>
            <a:r>
              <a:rPr lang="pl-PL" altLang="pl-PL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1200" dirty="0" err="1">
                <a:latin typeface="+mn-lt"/>
                <a:cs typeface="Arial" panose="020B0604020202020204" pitchFamily="34" charset="0"/>
              </a:rPr>
              <a:t>ready</a:t>
            </a:r>
            <a:r>
              <a:rPr lang="pl-PL" altLang="pl-PL" sz="1200" dirty="0">
                <a:latin typeface="+mn-lt"/>
                <a:cs typeface="Arial" panose="020B0604020202020204" pitchFamily="34" charset="0"/>
              </a:rPr>
              <a:t> to </a:t>
            </a:r>
            <a:r>
              <a:rPr lang="pl-PL" altLang="pl-PL" sz="1200" dirty="0" err="1">
                <a:latin typeface="+mn-lt"/>
                <a:cs typeface="Arial" panose="020B0604020202020204" pitchFamily="34" charset="0"/>
              </a:rPr>
              <a:t>move</a:t>
            </a:r>
            <a:r>
              <a:rPr lang="pl-PL" altLang="pl-PL" sz="1200" dirty="0">
                <a:latin typeface="+mn-lt"/>
                <a:cs typeface="Arial" panose="020B0604020202020204" pitchFamily="34" charset="0"/>
              </a:rPr>
              <a:t> to </a:t>
            </a:r>
            <a:r>
              <a:rPr lang="pl-PL" altLang="pl-PL" sz="1200" dirty="0" err="1">
                <a:latin typeface="+mn-lt"/>
                <a:cs typeface="Arial" panose="020B0604020202020204" pitchFamily="34" charset="0"/>
              </a:rPr>
              <a:t>Argentina</a:t>
            </a:r>
            <a:endParaRPr lang="pl-PL" altLang="pl-PL" sz="1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3" name="Content Placeholder 5">
            <a:extLst>
              <a:ext uri="{FF2B5EF4-FFF2-40B4-BE49-F238E27FC236}">
                <a16:creationId xmlns:a16="http://schemas.microsoft.com/office/drawing/2014/main" id="{414DB084-75FE-4097-867F-7AF0E6F1EDB5}"/>
              </a:ext>
            </a:extLst>
          </p:cNvPr>
          <p:cNvPicPr>
            <a:picLocks noGrp="1"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5270" y="2239298"/>
            <a:ext cx="1469371" cy="1981057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694D52BC-FBE6-4DD2-8F40-7ADF50E218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3"/>
          <a:stretch/>
        </p:blipFill>
        <p:spPr>
          <a:xfrm>
            <a:off x="6172540" y="1418978"/>
            <a:ext cx="1229613" cy="1640640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55" name="pole tekstowe 54">
            <a:extLst>
              <a:ext uri="{FF2B5EF4-FFF2-40B4-BE49-F238E27FC236}">
                <a16:creationId xmlns:a16="http://schemas.microsoft.com/office/drawing/2014/main" id="{661B429A-502E-4386-8746-B08BF5BF8F98}"/>
              </a:ext>
            </a:extLst>
          </p:cNvPr>
          <p:cNvSpPr txBox="1"/>
          <p:nvPr/>
        </p:nvSpPr>
        <p:spPr>
          <a:xfrm>
            <a:off x="7410977" y="1394520"/>
            <a:ext cx="169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QC for </a:t>
            </a:r>
            <a:r>
              <a:rPr lang="pl-PL" sz="1200" dirty="0" err="1"/>
              <a:t>interconnections</a:t>
            </a:r>
            <a:r>
              <a:rPr lang="pl-PL" sz="1200" dirty="0"/>
              <a:t> of LHC </a:t>
            </a:r>
            <a:r>
              <a:rPr lang="pl-PL" sz="1200" dirty="0" err="1"/>
              <a:t>magnets</a:t>
            </a:r>
            <a:endParaRPr lang="en-US" sz="1200" dirty="0"/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37116CDA-171C-43B9-AA95-A8F7BCDCAEF7}"/>
              </a:ext>
            </a:extLst>
          </p:cNvPr>
          <p:cNvSpPr/>
          <p:nvPr/>
        </p:nvSpPr>
        <p:spPr>
          <a:xfrm>
            <a:off x="6022670" y="3695747"/>
            <a:ext cx="1656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/>
              <a:t>Dedicated</a:t>
            </a:r>
            <a:r>
              <a:rPr lang="pl-PL" sz="1200" dirty="0"/>
              <a:t> </a:t>
            </a:r>
            <a:r>
              <a:rPr lang="pl-PL" sz="1200" dirty="0" err="1"/>
              <a:t>measuring</a:t>
            </a:r>
            <a:r>
              <a:rPr lang="pl-PL" sz="1200" dirty="0"/>
              <a:t> </a:t>
            </a:r>
            <a:r>
              <a:rPr lang="pl-PL" sz="1200" dirty="0" err="1"/>
              <a:t>apparatus</a:t>
            </a:r>
            <a:r>
              <a:rPr lang="pl-PL" sz="1200" dirty="0"/>
              <a:t> </a:t>
            </a:r>
            <a:r>
              <a:rPr lang="pl-PL" sz="1200" dirty="0" err="1"/>
              <a:t>built</a:t>
            </a:r>
            <a:r>
              <a:rPr lang="pl-PL" sz="1200" dirty="0"/>
              <a:t> </a:t>
            </a:r>
            <a:r>
              <a:rPr lang="pl-PL" sz="1200" dirty="0" err="1"/>
              <a:t>at</a:t>
            </a:r>
            <a:r>
              <a:rPr lang="pl-PL" sz="1200" dirty="0"/>
              <a:t> the IFJ PAN</a:t>
            </a: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436E3B4E-4E3A-43CF-9FB3-7E722924393A}"/>
              </a:ext>
            </a:extLst>
          </p:cNvPr>
          <p:cNvSpPr/>
          <p:nvPr/>
        </p:nvSpPr>
        <p:spPr>
          <a:xfrm>
            <a:off x="1006986" y="838236"/>
            <a:ext cx="1487892" cy="30777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b="1" dirty="0" err="1">
                <a:solidFill>
                  <a:schemeClr val="bg1"/>
                </a:solidFill>
                <a:ea typeface="Cambria" panose="02040503050406030204" pitchFamily="18" charset="0"/>
              </a:rPr>
              <a:t>Tests</a:t>
            </a:r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 for ITER</a:t>
            </a: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EF3145DF-D74B-4784-82A4-13189009A220}"/>
              </a:ext>
            </a:extLst>
          </p:cNvPr>
          <p:cNvSpPr/>
          <p:nvPr/>
        </p:nvSpPr>
        <p:spPr>
          <a:xfrm>
            <a:off x="6156176" y="936159"/>
            <a:ext cx="2464875" cy="30777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b="1" dirty="0" err="1">
                <a:solidFill>
                  <a:schemeClr val="bg1"/>
                </a:solidFill>
                <a:ea typeface="Cambria" panose="02040503050406030204" pitchFamily="18" charset="0"/>
              </a:rPr>
              <a:t>Contribution</a:t>
            </a:r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 to LHC</a:t>
            </a:r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BF2D7365-49F6-4BBF-BCEC-B054A197EF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729" y="1479362"/>
            <a:ext cx="1803175" cy="1352382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2F1586FD-5733-4909-AEEB-445F5DFD97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28" y="2908772"/>
            <a:ext cx="1785776" cy="1339332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63" name="Prostokąt 62">
            <a:extLst>
              <a:ext uri="{FF2B5EF4-FFF2-40B4-BE49-F238E27FC236}">
                <a16:creationId xmlns:a16="http://schemas.microsoft.com/office/drawing/2014/main" id="{E1CFA528-C2D7-4012-B326-EE6F6C3C9EC1}"/>
              </a:ext>
            </a:extLst>
          </p:cNvPr>
          <p:cNvSpPr/>
          <p:nvPr/>
        </p:nvSpPr>
        <p:spPr>
          <a:xfrm>
            <a:off x="3632573" y="876768"/>
            <a:ext cx="1971127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Installation of SIS100 (GSI)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3C1CE15E-B4BF-4AAD-89E9-E09C89F7E7F1}"/>
              </a:ext>
            </a:extLst>
          </p:cNvPr>
          <p:cNvSpPr/>
          <p:nvPr/>
        </p:nvSpPr>
        <p:spPr>
          <a:xfrm>
            <a:off x="223762" y="3803198"/>
            <a:ext cx="3054340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pl-PL" altLang="pl-PL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Surface </a:t>
            </a:r>
            <a:r>
              <a:rPr lang="pl-PL" altLang="pl-PL" sz="1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Scintillator</a:t>
            </a:r>
            <a:r>
              <a:rPr lang="pl-PL" altLang="pl-PL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1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Detector</a:t>
            </a:r>
            <a:r>
              <a:rPr lang="pl-PL" altLang="pl-PL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 (SSD) for Pierre </a:t>
            </a:r>
            <a:r>
              <a:rPr lang="pl-PL" altLang="pl-PL" sz="1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Auger</a:t>
            </a:r>
            <a:endParaRPr lang="en-US" altLang="pl-PL" sz="1400" dirty="0">
              <a:solidFill>
                <a:schemeClr val="bg1"/>
              </a:solidFill>
            </a:endParaRPr>
          </a:p>
        </p:txBody>
      </p:sp>
      <p:sp>
        <p:nvSpPr>
          <p:cNvPr id="66" name="Prostokąt 6">
            <a:extLst>
              <a:ext uri="{FF2B5EF4-FFF2-40B4-BE49-F238E27FC236}">
                <a16:creationId xmlns:a16="http://schemas.microsoft.com/office/drawing/2014/main" id="{A142F7A8-57B5-4F90-899B-D6D67BE65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151" y="4297623"/>
            <a:ext cx="3676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+mn-lt"/>
                <a:cs typeface="Arial" panose="020B0604020202020204" pitchFamily="34" charset="0"/>
              </a:rPr>
              <a:t>225 </a:t>
            </a:r>
            <a:r>
              <a:rPr lang="pl-PL" altLang="pl-PL" sz="1200" dirty="0" err="1">
                <a:latin typeface="+mn-lt"/>
                <a:cs typeface="Arial" panose="020B0604020202020204" pitchFamily="34" charset="0"/>
              </a:rPr>
              <a:t>pieces</a:t>
            </a:r>
            <a:endParaRPr lang="pl-PL" altLang="pl-PL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D754C427-1A8C-4AD0-AB09-9B0D5323CC77}"/>
              </a:ext>
            </a:extLst>
          </p:cNvPr>
          <p:cNvSpPr/>
          <p:nvPr/>
        </p:nvSpPr>
        <p:spPr>
          <a:xfrm>
            <a:off x="3615061" y="4504083"/>
            <a:ext cx="2830451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b="1" dirty="0" err="1">
                <a:solidFill>
                  <a:schemeClr val="bg1"/>
                </a:solidFill>
                <a:ea typeface="Cambria" panose="02040503050406030204" pitchFamily="18" charset="0"/>
              </a:rPr>
              <a:t>Local</a:t>
            </a:r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sz="1400" b="1" dirty="0" err="1">
                <a:solidFill>
                  <a:schemeClr val="bg1"/>
                </a:solidFill>
                <a:ea typeface="Cambria" panose="02040503050406030204" pitchFamily="18" charset="0"/>
              </a:rPr>
              <a:t>infrastructure</a:t>
            </a:r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: test stand for S.C. </a:t>
            </a:r>
            <a:r>
              <a:rPr lang="pl-PL" sz="1400" b="1" dirty="0" err="1">
                <a:solidFill>
                  <a:schemeClr val="bg1"/>
                </a:solidFill>
                <a:ea typeface="Cambria" panose="02040503050406030204" pitchFamily="18" charset="0"/>
              </a:rPr>
              <a:t>wires</a:t>
            </a:r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 and </a:t>
            </a:r>
            <a:r>
              <a:rPr lang="pl-PL" sz="1400" b="1" dirty="0" err="1">
                <a:solidFill>
                  <a:schemeClr val="bg1"/>
                </a:solidFill>
                <a:ea typeface="Cambria" panose="02040503050406030204" pitchFamily="18" charset="0"/>
              </a:rPr>
              <a:t>magnets</a:t>
            </a:r>
            <a:endParaRPr lang="pl-PL" sz="1400" b="1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7D5AEF48-4319-4DFB-802B-A713C894AAC5}"/>
              </a:ext>
            </a:extLst>
          </p:cNvPr>
          <p:cNvSpPr txBox="1"/>
          <p:nvPr/>
        </p:nvSpPr>
        <p:spPr>
          <a:xfrm>
            <a:off x="6270899" y="6171131"/>
            <a:ext cx="2613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Under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commissioning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EAE8EB0-1679-40F4-BA0C-27D3FD5A66BE}"/>
              </a:ext>
            </a:extLst>
          </p:cNvPr>
          <p:cNvSpPr/>
          <p:nvPr/>
        </p:nvSpPr>
        <p:spPr>
          <a:xfrm>
            <a:off x="1331640" y="145121"/>
            <a:ext cx="6831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Scientific &amp; Engineering Activity </a:t>
            </a:r>
          </a:p>
        </p:txBody>
      </p:sp>
    </p:spTree>
    <p:extLst>
      <p:ext uri="{BB962C8B-B14F-4D97-AF65-F5344CB8AC3E}">
        <p14:creationId xmlns:p14="http://schemas.microsoft.com/office/powerpoint/2010/main" val="210565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>
            <a:extLst>
              <a:ext uri="{FF2B5EF4-FFF2-40B4-BE49-F238E27FC236}">
                <a16:creationId xmlns:a16="http://schemas.microsoft.com/office/drawing/2014/main" id="{2936A390-E40A-46CB-A7E4-59440EB67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1" y="983322"/>
            <a:ext cx="5432462" cy="4921311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22879" y="1774242"/>
            <a:ext cx="643087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66DF20-579F-7D48-A275-CCF940A251FA}"/>
              </a:ext>
            </a:extLst>
          </p:cNvPr>
          <p:cNvSpPr/>
          <p:nvPr/>
        </p:nvSpPr>
        <p:spPr>
          <a:xfrm>
            <a:off x="1043608" y="122304"/>
            <a:ext cx="6106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Cyclotron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Centre Bronowice (CCB)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DA53C63-F4C8-4081-8769-CF2FF7244FF1}"/>
              </a:ext>
            </a:extLst>
          </p:cNvPr>
          <p:cNvSpPr/>
          <p:nvPr/>
        </p:nvSpPr>
        <p:spPr>
          <a:xfrm>
            <a:off x="7150097" y="3591622"/>
            <a:ext cx="1587050" cy="67710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a typeface="Cambria" panose="02040503050406030204" pitchFamily="18" charset="0"/>
              </a:rPr>
              <a:t>Staff: </a:t>
            </a:r>
            <a:r>
              <a:rPr lang="pl-PL" b="1" dirty="0" err="1">
                <a:solidFill>
                  <a:schemeClr val="bg1"/>
                </a:solidFill>
                <a:ea typeface="Cambria" panose="02040503050406030204" pitchFamily="18" charset="0"/>
              </a:rPr>
              <a:t>about</a:t>
            </a:r>
            <a:r>
              <a:rPr lang="pl-PL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b="1" dirty="0">
                <a:solidFill>
                  <a:srgbClr val="FFFF00"/>
                </a:solidFill>
                <a:ea typeface="Cambria" panose="02040503050406030204" pitchFamily="18" charset="0"/>
              </a:rPr>
              <a:t>50</a:t>
            </a:r>
            <a:r>
              <a:rPr lang="pl-PL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ea typeface="Cambria" panose="02040503050406030204" pitchFamily="18" charset="0"/>
              </a:rPr>
              <a:t>people</a:t>
            </a:r>
            <a:endParaRPr lang="pl-PL" b="1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6A3B49C-12D2-4E68-A26E-025B7C74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342767"/>
            <a:ext cx="2057399" cy="17139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1130EBE5-B3F0-41F4-8B0C-0CB372D2F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7" y="2702584"/>
            <a:ext cx="196598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 dirty="0">
                <a:solidFill>
                  <a:srgbClr val="FFFF0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AIC-144 </a:t>
            </a:r>
            <a:r>
              <a:rPr lang="pl-PL" altLang="pl-PL" b="1" dirty="0" err="1">
                <a:solidFill>
                  <a:srgbClr val="FFFF0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cyclotron</a:t>
            </a:r>
            <a:endParaRPr lang="pl-PL" altLang="pl-PL" b="1" dirty="0">
              <a:solidFill>
                <a:srgbClr val="FFFF0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BC13455-BD1F-40E5-AE86-511C55C7C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3059082"/>
            <a:ext cx="21335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Start of operation : 2005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2010</a:t>
            </a:r>
            <a:endParaRPr lang="pl-PL" altLang="pl-PL" sz="1600" b="1" dirty="0">
              <a:solidFill>
                <a:srgbClr val="00156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Treatment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of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first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patient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with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eye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melanoma</a:t>
            </a:r>
            <a:endParaRPr lang="en-US" altLang="pl-PL" sz="1600" b="1" dirty="0">
              <a:solidFill>
                <a:srgbClr val="00156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Obraz 1">
            <a:extLst>
              <a:ext uri="{FF2B5EF4-FFF2-40B4-BE49-F238E27FC236}">
                <a16:creationId xmlns:a16="http://schemas.microsoft.com/office/drawing/2014/main" id="{CA348EF1-737A-470E-9F48-F251A7AE9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38" y="2187317"/>
            <a:ext cx="4652963" cy="285273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5">
            <a:extLst>
              <a:ext uri="{FF2B5EF4-FFF2-40B4-BE49-F238E27FC236}">
                <a16:creationId xmlns:a16="http://schemas.microsoft.com/office/drawing/2014/main" id="{6A5C7E9F-1466-4B75-B4C3-C8DC69961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" y="5005039"/>
            <a:ext cx="2387389" cy="134307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">
            <a:extLst>
              <a:ext uri="{FF2B5EF4-FFF2-40B4-BE49-F238E27FC236}">
                <a16:creationId xmlns:a16="http://schemas.microsoft.com/office/drawing/2014/main" id="{1E103F60-3668-4814-A5AB-B6D54CE4F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38" y="5153745"/>
            <a:ext cx="2049146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4">
            <a:extLst>
              <a:ext uri="{FF2B5EF4-FFF2-40B4-BE49-F238E27FC236}">
                <a16:creationId xmlns:a16="http://schemas.microsoft.com/office/drawing/2014/main" id="{4A49D5CA-DC22-4679-9324-6E5ABEC17B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53745"/>
            <a:ext cx="2056924" cy="1368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8">
            <a:extLst>
              <a:ext uri="{FF2B5EF4-FFF2-40B4-BE49-F238E27FC236}">
                <a16:creationId xmlns:a16="http://schemas.microsoft.com/office/drawing/2014/main" id="{554596B3-C8AA-4DA3-9E8E-5B7AEA8184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7"/>
          <a:stretch>
            <a:fillRect/>
          </a:stretch>
        </p:blipFill>
        <p:spPr bwMode="auto">
          <a:xfrm>
            <a:off x="4728566" y="5153745"/>
            <a:ext cx="2027940" cy="1368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Łącznik prosty ze strzałką 2">
            <a:extLst>
              <a:ext uri="{FF2B5EF4-FFF2-40B4-BE49-F238E27FC236}">
                <a16:creationId xmlns:a16="http://schemas.microsoft.com/office/drawing/2014/main" id="{D508748F-AB63-416C-843A-3A18C89450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87487" y="2602256"/>
            <a:ext cx="1516405" cy="23228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Łącznik prosty ze strzałką 15">
            <a:extLst>
              <a:ext uri="{FF2B5EF4-FFF2-40B4-BE49-F238E27FC236}">
                <a16:creationId xmlns:a16="http://schemas.microsoft.com/office/drawing/2014/main" id="{A9EFF3E6-CFB2-4360-9282-9ACF349E7B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06561" y="3030488"/>
            <a:ext cx="214087" cy="186012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A3D5D2A4-14A6-4336-8652-B2EF4999F2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290369" y="3417286"/>
            <a:ext cx="709462" cy="150346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Łącznik prosty ze strzałką 20">
            <a:extLst>
              <a:ext uri="{FF2B5EF4-FFF2-40B4-BE49-F238E27FC236}">
                <a16:creationId xmlns:a16="http://schemas.microsoft.com/office/drawing/2014/main" id="{7251D557-C238-4B66-893C-446B54B730F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538912" y="4017512"/>
            <a:ext cx="358775" cy="113983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Łącznik prosty ze strzałką 22">
            <a:extLst>
              <a:ext uri="{FF2B5EF4-FFF2-40B4-BE49-F238E27FC236}">
                <a16:creationId xmlns:a16="http://schemas.microsoft.com/office/drawing/2014/main" id="{DE789C83-21D7-410C-A0DE-84A0DFCA1FB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221287" y="3827832"/>
            <a:ext cx="1676400" cy="13295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8">
            <a:extLst>
              <a:ext uri="{FF2B5EF4-FFF2-40B4-BE49-F238E27FC236}">
                <a16:creationId xmlns:a16="http://schemas.microsoft.com/office/drawing/2014/main" id="{356802B9-ACB3-4F0A-B7D2-408BC7448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2521"/>
            <a:ext cx="213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Proteus-235 </a:t>
            </a:r>
            <a:r>
              <a:rPr lang="pl-PL" altLang="pl-PL" sz="1800" b="1" dirty="0" err="1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cyclotron</a:t>
            </a:r>
            <a:r>
              <a:rPr lang="pl-PL" altLang="pl-PL" sz="1800" b="1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IBA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C50EA6AD-2631-4F95-8DDA-F59988BC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616" y="4854437"/>
            <a:ext cx="1752600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Eye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treatment</a:t>
            </a:r>
            <a:endParaRPr lang="en-US" altLang="pl-PL" sz="1600" b="1" dirty="0">
              <a:solidFill>
                <a:srgbClr val="00156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288B67EC-609D-45E4-81E5-2570F4A5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1281" y="4500785"/>
            <a:ext cx="19820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Two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dedicated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scanning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gantries</a:t>
            </a:r>
            <a:endParaRPr lang="en-US" altLang="pl-PL" sz="1600" b="1" dirty="0">
              <a:solidFill>
                <a:srgbClr val="00156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089955EB-6D00-4FDF-865A-4D413777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81" y="777516"/>
            <a:ext cx="2297434" cy="1154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918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patients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finished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irradiation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gantries</a:t>
            </a:r>
            <a:endParaRPr lang="pl-PL" sz="1600" dirty="0">
              <a:latin typeface="+mn-lt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endParaRPr lang="pl-PL" sz="500" dirty="0">
              <a:latin typeface="+mn-lt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rgbClr val="FF0000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348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occular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patients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with </a:t>
            </a:r>
            <a:r>
              <a:rPr lang="pl-PL" sz="1600" dirty="0" err="1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eye</a:t>
            </a:r>
            <a:r>
              <a:rPr lang="pl-PL" sz="1600" dirty="0"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melanoma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79EEEEA0-3C11-4C34-9681-D6E3999D5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2" y="719508"/>
            <a:ext cx="2839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Construction 2010-2015;                                                               the 1st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patient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Oct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. 2016</a:t>
            </a:r>
            <a:endParaRPr lang="en-US" altLang="pl-PL" sz="1600" b="1" dirty="0">
              <a:solidFill>
                <a:srgbClr val="00156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" descr="https://ccb.ifj.edu.pl/img/logo2.jpg">
            <a:extLst>
              <a:ext uri="{FF2B5EF4-FFF2-40B4-BE49-F238E27FC236}">
                <a16:creationId xmlns:a16="http://schemas.microsoft.com/office/drawing/2014/main" id="{510B0A9F-9804-4277-8C47-A779F555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93" y="27814"/>
            <a:ext cx="841635" cy="68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82848431-16A7-40E2-ADC1-2F98713D6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472" y="4854437"/>
            <a:ext cx="2056924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 b="1" dirty="0" err="1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Experimental</a:t>
            </a:r>
            <a:r>
              <a:rPr lang="pl-PL" altLang="pl-PL" sz="1600" b="1" dirty="0">
                <a:solidFill>
                  <a:srgbClr val="001560"/>
                </a:solid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Hall</a:t>
            </a:r>
            <a:endParaRPr lang="en-US" altLang="pl-PL" sz="1600" b="1" dirty="0">
              <a:solidFill>
                <a:srgbClr val="001560"/>
              </a:solid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6" descr="Centrum Cyklotronowe Bronowice Instytut Fizyki Jądrowej Polskiej Akademii Nauk w Krakowie">
            <a:extLst>
              <a:ext uri="{FF2B5EF4-FFF2-40B4-BE49-F238E27FC236}">
                <a16:creationId xmlns:a16="http://schemas.microsoft.com/office/drawing/2014/main" id="{6DD4FBC7-50AB-45A3-A791-F6363813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808555"/>
            <a:ext cx="3815662" cy="211927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E2C7D0E-1FE5-44A9-A4CA-C3B51F345E2E}"/>
              </a:ext>
            </a:extLst>
          </p:cNvPr>
          <p:cNvSpPr/>
          <p:nvPr/>
        </p:nvSpPr>
        <p:spPr>
          <a:xfrm>
            <a:off x="-57894" y="6277672"/>
            <a:ext cx="2431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400" dirty="0">
                <a:solidFill>
                  <a:srgbClr val="002060"/>
                </a:solidFill>
              </a:rPr>
              <a:t>70-230 </a:t>
            </a:r>
            <a:r>
              <a:rPr lang="pl-PL" altLang="pl-PL" sz="1400" dirty="0" err="1">
                <a:solidFill>
                  <a:srgbClr val="002060"/>
                </a:solidFill>
              </a:rPr>
              <a:t>MeV</a:t>
            </a:r>
            <a:r>
              <a:rPr lang="pl-PL" altLang="pl-PL" sz="1400" dirty="0">
                <a:solidFill>
                  <a:srgbClr val="002060"/>
                </a:solidFill>
              </a:rPr>
              <a:t>, </a:t>
            </a:r>
            <a:r>
              <a:rPr lang="pl-PL" altLang="pl-PL" sz="1400" dirty="0" err="1">
                <a:solidFill>
                  <a:srgbClr val="002060"/>
                </a:solidFill>
              </a:rPr>
              <a:t>I</a:t>
            </a:r>
            <a:r>
              <a:rPr lang="pl-PL" altLang="pl-PL" sz="1400" baseline="-25000" dirty="0" err="1">
                <a:solidFill>
                  <a:srgbClr val="002060"/>
                </a:solidFill>
              </a:rPr>
              <a:t>beam</a:t>
            </a:r>
            <a:r>
              <a:rPr lang="pl-PL" altLang="pl-PL" sz="1400" baseline="-25000" dirty="0">
                <a:solidFill>
                  <a:srgbClr val="002060"/>
                </a:solidFill>
              </a:rPr>
              <a:t> </a:t>
            </a:r>
            <a:r>
              <a:rPr lang="pl-PL" altLang="pl-PL" sz="1400" dirty="0">
                <a:solidFill>
                  <a:srgbClr val="002060"/>
                </a:solidFill>
              </a:rPr>
              <a:t>=  1-500 </a:t>
            </a:r>
            <a:r>
              <a:rPr lang="pl-PL" altLang="pl-PL" sz="1400" dirty="0" err="1">
                <a:solidFill>
                  <a:srgbClr val="002060"/>
                </a:solidFill>
              </a:rPr>
              <a:t>nA</a:t>
            </a:r>
            <a:r>
              <a:rPr lang="pl-PL" altLang="pl-PL" sz="1400" dirty="0">
                <a:solidFill>
                  <a:srgbClr val="002060"/>
                </a:solidFill>
              </a:rPr>
              <a:t> </a:t>
            </a:r>
            <a:endParaRPr lang="pl-PL" sz="1400" dirty="0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D3EBE431-3D31-4E85-A29A-B06CDD26022F}"/>
              </a:ext>
            </a:extLst>
          </p:cNvPr>
          <p:cNvSpPr/>
          <p:nvPr/>
        </p:nvSpPr>
        <p:spPr>
          <a:xfrm>
            <a:off x="4625372" y="1372971"/>
            <a:ext cx="1026748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ea typeface="Cambria" panose="02040503050406030204" pitchFamily="18" charset="0"/>
              </a:rPr>
              <a:t>(by August 2023) </a:t>
            </a:r>
          </a:p>
        </p:txBody>
      </p:sp>
    </p:spTree>
    <p:extLst>
      <p:ext uri="{BB962C8B-B14F-4D97-AF65-F5344CB8AC3E}">
        <p14:creationId xmlns:p14="http://schemas.microsoft.com/office/powerpoint/2010/main" val="284064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A1B1F65A-3220-44E8-A608-AE83BB551C9E}"/>
              </a:ext>
            </a:extLst>
          </p:cNvPr>
          <p:cNvSpPr/>
          <p:nvPr/>
        </p:nvSpPr>
        <p:spPr>
          <a:xfrm>
            <a:off x="94494" y="1041526"/>
            <a:ext cx="5400664" cy="5471983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5FCB2699-8E9B-4090-BDBA-ADBFDA2772C9}"/>
              </a:ext>
            </a:extLst>
          </p:cNvPr>
          <p:cNvSpPr/>
          <p:nvPr/>
        </p:nvSpPr>
        <p:spPr>
          <a:xfrm>
            <a:off x="5568018" y="1041526"/>
            <a:ext cx="3481488" cy="5471983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4461-7ED3-41E2-ABB2-9D3C27E6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Obraz 71">
            <a:extLst>
              <a:ext uri="{FF2B5EF4-FFF2-40B4-BE49-F238E27FC236}">
                <a16:creationId xmlns:a16="http://schemas.microsoft.com/office/drawing/2014/main" id="{049AFD73-B16D-E57B-1B88-5D1B5F695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9" y="1687608"/>
            <a:ext cx="2479675" cy="1394184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00" name="Grupa 99">
            <a:extLst>
              <a:ext uri="{FF2B5EF4-FFF2-40B4-BE49-F238E27FC236}">
                <a16:creationId xmlns:a16="http://schemas.microsoft.com/office/drawing/2014/main" id="{88058F21-351A-1055-2356-030113EBEC7D}"/>
              </a:ext>
            </a:extLst>
          </p:cNvPr>
          <p:cNvGrpSpPr/>
          <p:nvPr/>
        </p:nvGrpSpPr>
        <p:grpSpPr>
          <a:xfrm>
            <a:off x="5646764" y="1869668"/>
            <a:ext cx="3236912" cy="3594100"/>
            <a:chOff x="5646764" y="1869668"/>
            <a:chExt cx="3236912" cy="3594100"/>
          </a:xfr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grpSpPr>
        <p:pic>
          <p:nvPicPr>
            <p:cNvPr id="75" name="Obraz 2" descr="DSC_6485_s.jpg">
              <a:extLst>
                <a:ext uri="{FF2B5EF4-FFF2-40B4-BE49-F238E27FC236}">
                  <a16:creationId xmlns:a16="http://schemas.microsoft.com/office/drawing/2014/main" id="{B1C63E1A-7358-75D7-55B3-3B0D84C8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670" b="7616"/>
            <a:stretch>
              <a:fillRect/>
            </a:stretch>
          </p:blipFill>
          <p:spPr bwMode="auto">
            <a:xfrm>
              <a:off x="5932514" y="1882368"/>
              <a:ext cx="2951162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PoleTekstowe 6">
              <a:extLst>
                <a:ext uri="{FF2B5EF4-FFF2-40B4-BE49-F238E27FC236}">
                  <a16:creationId xmlns:a16="http://schemas.microsoft.com/office/drawing/2014/main" id="{06A22BB4-25AA-B3BA-FB5F-C4D6BFD45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764" y="1869668"/>
              <a:ext cx="2252662" cy="58420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600" b="1" kern="0" dirty="0" err="1">
                  <a:solidFill>
                    <a:prstClr val="black"/>
                  </a:solidFill>
                </a:rPr>
                <a:t>Detector</a:t>
              </a:r>
              <a:r>
                <a:rPr kumimoji="0" lang="pl-PL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pl-PL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BINA</a:t>
              </a: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endParaRPr kumimoji="0" lang="pl-PL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600" kern="0" dirty="0" err="1">
                  <a:solidFill>
                    <a:prstClr val="black"/>
                  </a:solidFill>
                </a:rPr>
                <a:t>Measurement</a:t>
              </a:r>
              <a:r>
                <a:rPr lang="pl-PL" altLang="en-US" sz="1600" kern="0" dirty="0">
                  <a:solidFill>
                    <a:prstClr val="black"/>
                  </a:solidFill>
                </a:rPr>
                <a:t> of </a:t>
              </a:r>
              <a:r>
                <a:rPr kumimoji="0" lang="pl-PL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pl-PL" alt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p, d, t</a:t>
              </a:r>
              <a:endParaRPr kumimoji="0" lang="en-US" alt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5" name="Grupa 84">
            <a:extLst>
              <a:ext uri="{FF2B5EF4-FFF2-40B4-BE49-F238E27FC236}">
                <a16:creationId xmlns:a16="http://schemas.microsoft.com/office/drawing/2014/main" id="{094046F8-336C-086C-0EEE-F337C1D83F53}"/>
              </a:ext>
            </a:extLst>
          </p:cNvPr>
          <p:cNvGrpSpPr/>
          <p:nvPr/>
        </p:nvGrpSpPr>
        <p:grpSpPr>
          <a:xfrm>
            <a:off x="91249" y="1782076"/>
            <a:ext cx="4631278" cy="1898073"/>
            <a:chOff x="246336" y="4140099"/>
            <a:chExt cx="4631278" cy="1898073"/>
          </a:xfrm>
        </p:grpSpPr>
        <p:sp>
          <p:nvSpPr>
            <p:cNvPr id="79" name="PoleTekstowe 6">
              <a:extLst>
                <a:ext uri="{FF2B5EF4-FFF2-40B4-BE49-F238E27FC236}">
                  <a16:creationId xmlns:a16="http://schemas.microsoft.com/office/drawing/2014/main" id="{1D407CE6-2D96-6066-FEF1-6DE487258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36" y="5514952"/>
              <a:ext cx="22224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detector</a:t>
              </a:r>
              <a:r>
                <a:rPr kumimoji="0" lang="pl-PL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HECTOR </a:t>
              </a:r>
              <a:endPara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kern="0" dirty="0" err="1">
                  <a:solidFill>
                    <a:prstClr val="black"/>
                  </a:solidFill>
                </a:rPr>
                <a:t>Measurements</a:t>
              </a:r>
              <a:r>
                <a:rPr lang="pl-PL" altLang="en-US" sz="1400" kern="0" dirty="0">
                  <a:solidFill>
                    <a:prstClr val="black"/>
                  </a:solidFill>
                </a:rPr>
                <a:t> of </a:t>
              </a:r>
              <a:r>
                <a:rPr lang="pl-PL" altLang="en-US" sz="1400" kern="0" dirty="0" err="1">
                  <a:solidFill>
                    <a:prstClr val="black"/>
                  </a:solidFill>
                </a:rPr>
                <a:t>gammas</a:t>
              </a:r>
              <a:r>
                <a:rPr lang="pl-PL" altLang="en-US" sz="1400" kern="0" dirty="0">
                  <a:solidFill>
                    <a:prstClr val="black"/>
                  </a:solidFill>
                </a:rPr>
                <a:t>)</a:t>
              </a:r>
              <a:r>
                <a:rPr kumimoji="0" lang="pl-PL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PoleTekstowe 6">
              <a:extLst>
                <a:ext uri="{FF2B5EF4-FFF2-40B4-BE49-F238E27FC236}">
                  <a16:creationId xmlns:a16="http://schemas.microsoft.com/office/drawing/2014/main" id="{00875E92-4861-BF00-FF85-5E1AABDCA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389" y="4140099"/>
              <a:ext cx="213422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b="1" kern="0" dirty="0" err="1">
                  <a:solidFill>
                    <a:prstClr val="black"/>
                  </a:solidFill>
                </a:rPr>
                <a:t>Detector</a:t>
              </a:r>
              <a:r>
                <a:rPr lang="pl-PL" altLang="en-US" sz="1400" b="1" kern="0" dirty="0">
                  <a:solidFill>
                    <a:prstClr val="black"/>
                  </a:solidFill>
                </a:rPr>
                <a:t> </a:t>
              </a:r>
              <a:r>
                <a:rPr kumimoji="0" lang="pl-PL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KRATTA</a:t>
              </a: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endPara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kern="0" dirty="0" err="1">
                  <a:solidFill>
                    <a:prstClr val="black"/>
                  </a:solidFill>
                </a:rPr>
                <a:t>Measurement</a:t>
              </a:r>
              <a:r>
                <a:rPr lang="pl-PL" altLang="en-US" sz="1400" kern="0" dirty="0">
                  <a:solidFill>
                    <a:prstClr val="black"/>
                  </a:solidFill>
                </a:rPr>
                <a:t> of </a:t>
              </a:r>
              <a:r>
                <a:rPr lang="pl-PL" altLang="en-US" sz="1400" kern="0" dirty="0" err="1">
                  <a:solidFill>
                    <a:prstClr val="black"/>
                  </a:solidFill>
                </a:rPr>
                <a:t>proton’s</a:t>
              </a:r>
              <a:r>
                <a:rPr lang="pl-PL" altLang="en-US" sz="1400" kern="0" dirty="0">
                  <a:solidFill>
                    <a:prstClr val="black"/>
                  </a:solidFill>
                </a:rPr>
                <a:t> </a:t>
              </a:r>
              <a:r>
                <a:rPr lang="pl-PL" altLang="en-US" sz="1400" kern="0" dirty="0" err="1">
                  <a:solidFill>
                    <a:prstClr val="black"/>
                  </a:solidFill>
                </a:rPr>
                <a:t>inelastic</a:t>
              </a:r>
              <a:r>
                <a:rPr lang="pl-PL" altLang="en-US" sz="1400" kern="0" dirty="0">
                  <a:solidFill>
                    <a:prstClr val="black"/>
                  </a:solidFill>
                </a:rPr>
                <a:t> </a:t>
              </a:r>
              <a:r>
                <a:rPr lang="pl-PL" altLang="en-US" sz="1400" kern="0" dirty="0" err="1">
                  <a:solidFill>
                    <a:prstClr val="black"/>
                  </a:solidFill>
                </a:rPr>
                <a:t>scattering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Dowolny kształt 81">
              <a:extLst>
                <a:ext uri="{FF2B5EF4-FFF2-40B4-BE49-F238E27FC236}">
                  <a16:creationId xmlns:a16="http://schemas.microsoft.com/office/drawing/2014/main" id="{FA2F2446-04AF-E68B-B7A4-231D3B545792}"/>
                </a:ext>
              </a:extLst>
            </p:cNvPr>
            <p:cNvSpPr/>
            <p:nvPr/>
          </p:nvSpPr>
          <p:spPr>
            <a:xfrm>
              <a:off x="972272" y="4916705"/>
              <a:ext cx="221215" cy="534420"/>
            </a:xfrm>
            <a:custGeom>
              <a:avLst/>
              <a:gdLst>
                <a:gd name="connsiteX0" fmla="*/ 0 w 287079"/>
                <a:gd name="connsiteY0" fmla="*/ 425302 h 425302"/>
                <a:gd name="connsiteX1" fmla="*/ 148855 w 287079"/>
                <a:gd name="connsiteY1" fmla="*/ 308344 h 425302"/>
                <a:gd name="connsiteX2" fmla="*/ 287079 w 287079"/>
                <a:gd name="connsiteY2" fmla="*/ 0 h 42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79" h="425302">
                  <a:moveTo>
                    <a:pt x="0" y="425302"/>
                  </a:moveTo>
                  <a:cubicBezTo>
                    <a:pt x="50504" y="402265"/>
                    <a:pt x="101009" y="379228"/>
                    <a:pt x="148855" y="308344"/>
                  </a:cubicBezTo>
                  <a:cubicBezTo>
                    <a:pt x="196701" y="237460"/>
                    <a:pt x="241890" y="118730"/>
                    <a:pt x="287079" y="0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3" name="Dowolny kształt 82">
              <a:extLst>
                <a:ext uri="{FF2B5EF4-FFF2-40B4-BE49-F238E27FC236}">
                  <a16:creationId xmlns:a16="http://schemas.microsoft.com/office/drawing/2014/main" id="{A090AD9A-E17D-3409-3657-4DB6FC37234F}"/>
                </a:ext>
              </a:extLst>
            </p:cNvPr>
            <p:cNvSpPr/>
            <p:nvPr/>
          </p:nvSpPr>
          <p:spPr>
            <a:xfrm flipV="1">
              <a:off x="2273677" y="4570607"/>
              <a:ext cx="552473" cy="259845"/>
            </a:xfrm>
            <a:custGeom>
              <a:avLst/>
              <a:gdLst>
                <a:gd name="connsiteX0" fmla="*/ 287079 w 287079"/>
                <a:gd name="connsiteY0" fmla="*/ 520995 h 520995"/>
                <a:gd name="connsiteX1" fmla="*/ 138223 w 287079"/>
                <a:gd name="connsiteY1" fmla="*/ 382772 h 520995"/>
                <a:gd name="connsiteX2" fmla="*/ 0 w 287079"/>
                <a:gd name="connsiteY2" fmla="*/ 0 h 52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79" h="520995">
                  <a:moveTo>
                    <a:pt x="287079" y="520995"/>
                  </a:moveTo>
                  <a:cubicBezTo>
                    <a:pt x="236574" y="495299"/>
                    <a:pt x="186069" y="469604"/>
                    <a:pt x="138223" y="382772"/>
                  </a:cubicBezTo>
                  <a:cubicBezTo>
                    <a:pt x="90377" y="295940"/>
                    <a:pt x="45188" y="147970"/>
                    <a:pt x="0" y="0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A759369D-380B-03DE-4AAF-3F652A840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326" b="19601"/>
          <a:stretch/>
        </p:blipFill>
        <p:spPr bwMode="auto">
          <a:xfrm>
            <a:off x="2785175" y="2548239"/>
            <a:ext cx="2531205" cy="1899816"/>
          </a:xfrm>
          <a:prstGeom prst="rect">
            <a:avLst/>
          </a:prstGeom>
          <a:noFill/>
          <a:ln>
            <a:noFill/>
          </a:ln>
          <a:effectLst>
            <a:outerShdw dist="35921" dir="2700000" sx="102000" sy="102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PoleTekstowe 6">
            <a:extLst>
              <a:ext uri="{FF2B5EF4-FFF2-40B4-BE49-F238E27FC236}">
                <a16:creationId xmlns:a16="http://schemas.microsoft.com/office/drawing/2014/main" id="{CDCF51A9-EE46-DE36-4584-A17CF2B8B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804" y="4455731"/>
            <a:ext cx="21999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„Big” 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scattering</a:t>
            </a:r>
            <a:r>
              <a: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chamber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9" name="Grupa 88">
            <a:extLst>
              <a:ext uri="{FF2B5EF4-FFF2-40B4-BE49-F238E27FC236}">
                <a16:creationId xmlns:a16="http://schemas.microsoft.com/office/drawing/2014/main" id="{24144AAD-B720-0685-41FC-36D8FDC1C33B}"/>
              </a:ext>
            </a:extLst>
          </p:cNvPr>
          <p:cNvGrpSpPr>
            <a:grpSpLocks noChangeAspect="1"/>
          </p:cNvGrpSpPr>
          <p:nvPr/>
        </p:nvGrpSpPr>
        <p:grpSpPr>
          <a:xfrm>
            <a:off x="156241" y="3952866"/>
            <a:ext cx="2415226" cy="1663371"/>
            <a:chOff x="5272088" y="990533"/>
            <a:chExt cx="3300411" cy="2080246"/>
          </a:xfr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grpSpPr>
        <p:pic>
          <p:nvPicPr>
            <p:cNvPr id="90" name="Obraz 89" descr="DSC_0189.JPG">
              <a:extLst>
                <a:ext uri="{FF2B5EF4-FFF2-40B4-BE49-F238E27FC236}">
                  <a16:creationId xmlns:a16="http://schemas.microsoft.com/office/drawing/2014/main" id="{F0391B1D-D534-74D2-7595-40D35CC6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159" y="1047750"/>
              <a:ext cx="3130576" cy="1760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B4DDFE4D-4877-3C64-8306-38D0F9B240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0"/>
            <a:stretch/>
          </p:blipFill>
          <p:spPr bwMode="auto">
            <a:xfrm>
              <a:off x="5272088" y="990533"/>
              <a:ext cx="3300411" cy="1866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1543613E-D60F-279E-5CAD-1107B69B0343}"/>
                </a:ext>
              </a:extLst>
            </p:cNvPr>
            <p:cNvSpPr txBox="1"/>
            <p:nvPr/>
          </p:nvSpPr>
          <p:spPr>
            <a:xfrm>
              <a:off x="6079423" y="1945021"/>
              <a:ext cx="852883" cy="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</a:rPr>
                <a:t>PARIS</a:t>
              </a:r>
            </a:p>
          </p:txBody>
        </p:sp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id="{1D618733-1956-5D77-882A-A1D6BE6CF849}"/>
                </a:ext>
              </a:extLst>
            </p:cNvPr>
            <p:cNvSpPr txBox="1"/>
            <p:nvPr/>
          </p:nvSpPr>
          <p:spPr>
            <a:xfrm>
              <a:off x="5711402" y="1082141"/>
              <a:ext cx="852883" cy="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0070C0"/>
                  </a:solidFill>
                </a:rPr>
                <a:t>LABR</a:t>
              </a:r>
            </a:p>
          </p:txBody>
        </p:sp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id="{06B5FBD0-41B9-2D74-1FCA-5765CE9C1829}"/>
                </a:ext>
              </a:extLst>
            </p:cNvPr>
            <p:cNvSpPr txBox="1"/>
            <p:nvPr/>
          </p:nvSpPr>
          <p:spPr>
            <a:xfrm>
              <a:off x="6847540" y="1069862"/>
              <a:ext cx="852883" cy="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0070C0"/>
                  </a:solidFill>
                </a:rPr>
                <a:t>LABR</a:t>
              </a:r>
            </a:p>
          </p:txBody>
        </p:sp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id="{F0D1B9A0-355F-1720-A1D5-9FC0863129F6}"/>
                </a:ext>
              </a:extLst>
            </p:cNvPr>
            <p:cNvSpPr txBox="1"/>
            <p:nvPr/>
          </p:nvSpPr>
          <p:spPr>
            <a:xfrm>
              <a:off x="5475143" y="2426884"/>
              <a:ext cx="786850" cy="643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FFFF00"/>
                  </a:solidFill>
                </a:rPr>
                <a:t>DSSD</a:t>
              </a:r>
            </a:p>
          </p:txBody>
        </p:sp>
        <p:sp>
          <p:nvSpPr>
            <p:cNvPr id="96" name="pole tekstowe 95">
              <a:extLst>
                <a:ext uri="{FF2B5EF4-FFF2-40B4-BE49-F238E27FC236}">
                  <a16:creationId xmlns:a16="http://schemas.microsoft.com/office/drawing/2014/main" id="{1EEBC0FB-E2CB-5F3B-BDC5-B9FE471695DC}"/>
                </a:ext>
              </a:extLst>
            </p:cNvPr>
            <p:cNvSpPr txBox="1"/>
            <p:nvPr/>
          </p:nvSpPr>
          <p:spPr>
            <a:xfrm>
              <a:off x="7190480" y="2482525"/>
              <a:ext cx="1029740" cy="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FFFF00"/>
                  </a:solidFill>
                </a:rPr>
                <a:t>KRATTA</a:t>
              </a:r>
            </a:p>
          </p:txBody>
        </p:sp>
        <p:cxnSp>
          <p:nvCxnSpPr>
            <p:cNvPr id="98" name="Łącznik prosty ze strzałką 97">
              <a:extLst>
                <a:ext uri="{FF2B5EF4-FFF2-40B4-BE49-F238E27FC236}">
                  <a16:creationId xmlns:a16="http://schemas.microsoft.com/office/drawing/2014/main" id="{4D384866-886D-3F30-7CD7-532ED3B00171}"/>
                </a:ext>
              </a:extLst>
            </p:cNvPr>
            <p:cNvCxnSpPr/>
            <p:nvPr/>
          </p:nvCxnSpPr>
          <p:spPr>
            <a:xfrm>
              <a:off x="6620391" y="2278530"/>
              <a:ext cx="96724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PoleTekstowe 6">
            <a:extLst>
              <a:ext uri="{FF2B5EF4-FFF2-40B4-BE49-F238E27FC236}">
                <a16:creationId xmlns:a16="http://schemas.microsoft.com/office/drawing/2014/main" id="{6DDC56FD-F0F9-C5EC-4A80-92162EFE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25" y="5456432"/>
            <a:ext cx="1967291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kern="0" dirty="0">
                <a:solidFill>
                  <a:prstClr val="black"/>
                </a:solidFill>
              </a:rPr>
              <a:t>D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etectors</a:t>
            </a:r>
            <a:r>
              <a: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inside</a:t>
            </a:r>
            <a:r>
              <a: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the 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scattering</a:t>
            </a:r>
            <a:r>
              <a: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chamber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PoleTekstowe 8">
            <a:extLst>
              <a:ext uri="{FF2B5EF4-FFF2-40B4-BE49-F238E27FC236}">
                <a16:creationId xmlns:a16="http://schemas.microsoft.com/office/drawing/2014/main" id="{B01CB56D-2800-478C-9F42-BECC7FA1857C}"/>
              </a:ext>
            </a:extLst>
          </p:cNvPr>
          <p:cNvSpPr txBox="1"/>
          <p:nvPr/>
        </p:nvSpPr>
        <p:spPr>
          <a:xfrm>
            <a:off x="131419" y="723350"/>
            <a:ext cx="903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Proton </a:t>
            </a:r>
            <a:r>
              <a:rPr lang="pl-PL" sz="1600" b="1" dirty="0" err="1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beam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 (230 </a:t>
            </a:r>
            <a:r>
              <a:rPr lang="pl-PL" sz="1600" b="1" dirty="0" err="1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MeV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) from the Proteus-235 </a:t>
            </a:r>
            <a:r>
              <a:rPr lang="pl-PL" sz="1600" b="1" dirty="0" err="1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Cyclotron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pl-PL" sz="1600" b="1" dirty="0" err="1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at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 the </a:t>
            </a:r>
            <a:r>
              <a:rPr lang="pl-PL" sz="1600" b="1" dirty="0" err="1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Cyclotron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mbria" panose="02040503050406030204" pitchFamily="18" charset="0"/>
              </a:rPr>
              <a:t> Centre Bronowice</a:t>
            </a:r>
            <a:endParaRPr lang="pl-PL" sz="1400" b="1" dirty="0">
              <a:solidFill>
                <a:schemeClr val="accent5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42B1245-C3C6-48B1-9E2A-130F409438A2}"/>
              </a:ext>
            </a:extLst>
          </p:cNvPr>
          <p:cNvSpPr txBox="1"/>
          <p:nvPr/>
        </p:nvSpPr>
        <p:spPr>
          <a:xfrm>
            <a:off x="1496834" y="132432"/>
            <a:ext cx="644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Fundamental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Research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at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the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Cyclotron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Center Bronowice 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B34D0CB8-B62A-4B6B-8EE7-2212304C5EDB}"/>
              </a:ext>
            </a:extLst>
          </p:cNvPr>
          <p:cNvSpPr/>
          <p:nvPr/>
        </p:nvSpPr>
        <p:spPr>
          <a:xfrm>
            <a:off x="470496" y="1115623"/>
            <a:ext cx="4176463" cy="33855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Studies</a:t>
            </a:r>
            <a:r>
              <a:rPr lang="pl-PL" sz="1600" b="1" dirty="0">
                <a:solidFill>
                  <a:schemeClr val="bg1"/>
                </a:solidFill>
                <a:ea typeface="Cambria" panose="02040503050406030204" pitchFamily="18" charset="0"/>
              </a:rPr>
              <a:t> of </a:t>
            </a:r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resonance</a:t>
            </a:r>
            <a:r>
              <a:rPr lang="pl-PL" sz="16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excitations</a:t>
            </a:r>
            <a:r>
              <a:rPr lang="pl-PL" sz="1600" b="1" dirty="0">
                <a:solidFill>
                  <a:schemeClr val="bg1"/>
                </a:solidFill>
                <a:ea typeface="Cambria" panose="02040503050406030204" pitchFamily="18" charset="0"/>
              </a:rPr>
              <a:t> of </a:t>
            </a:r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nuclei</a:t>
            </a:r>
            <a:endParaRPr lang="pl-PL" sz="1600" b="1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8C767E1E-57BA-40EE-ABBA-8C20DC5AB459}"/>
              </a:ext>
            </a:extLst>
          </p:cNvPr>
          <p:cNvSpPr/>
          <p:nvPr/>
        </p:nvSpPr>
        <p:spPr>
          <a:xfrm>
            <a:off x="5626694" y="1139687"/>
            <a:ext cx="3388518" cy="33855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Studies</a:t>
            </a:r>
            <a:r>
              <a:rPr lang="pl-PL" sz="1600" b="1" dirty="0">
                <a:solidFill>
                  <a:schemeClr val="bg1"/>
                </a:solidFill>
                <a:ea typeface="Cambria" panose="02040503050406030204" pitchFamily="18" charset="0"/>
              </a:rPr>
              <a:t> of </a:t>
            </a:r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triple</a:t>
            </a:r>
            <a:r>
              <a:rPr lang="pl-PL" sz="16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sz="1600" b="1" dirty="0" err="1">
                <a:solidFill>
                  <a:schemeClr val="bg1"/>
                </a:solidFill>
                <a:ea typeface="Cambria" panose="02040503050406030204" pitchFamily="18" charset="0"/>
              </a:rPr>
              <a:t>nucleon</a:t>
            </a:r>
            <a:r>
              <a:rPr lang="pl-PL" sz="1600" b="1" dirty="0">
                <a:solidFill>
                  <a:schemeClr val="bg1"/>
                </a:solidFill>
                <a:ea typeface="Cambria" panose="02040503050406030204" pitchFamily="18" charset="0"/>
              </a:rPr>
              <a:t> dynamics</a:t>
            </a:r>
          </a:p>
        </p:txBody>
      </p:sp>
      <p:pic>
        <p:nvPicPr>
          <p:cNvPr id="35" name="Picture 4" descr="C:\MARYSIA\hector\exp_03_2017\zdjecia\IMG_7924.JPG">
            <a:extLst>
              <a:ext uri="{FF2B5EF4-FFF2-40B4-BE49-F238E27FC236}">
                <a16:creationId xmlns:a16="http://schemas.microsoft.com/office/drawing/2014/main" id="{A671E17B-1368-47E9-88FC-D64A48FEB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69831" r="53754" b="4369"/>
          <a:stretch/>
        </p:blipFill>
        <p:spPr bwMode="auto">
          <a:xfrm flipH="1">
            <a:off x="3042649" y="4810093"/>
            <a:ext cx="2021255" cy="1109343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Tekstowe 6">
            <a:extLst>
              <a:ext uri="{FF2B5EF4-FFF2-40B4-BE49-F238E27FC236}">
                <a16:creationId xmlns:a16="http://schemas.microsoft.com/office/drawing/2014/main" id="{0CFB7AFC-7BC5-46AF-AE10-1719C234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197" y="5942468"/>
            <a:ext cx="2118363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PARIS and LaBr3</a:t>
            </a:r>
            <a:r>
              <a:rPr lang="pl-PL" altLang="en-US" sz="1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         </a:t>
            </a:r>
            <a:r>
              <a:rPr lang="pl-PL" altLang="en-US" sz="1400" dirty="0">
                <a:latin typeface="+mn-lt"/>
                <a:cs typeface="Arial" panose="020B0604020202020204" pitchFamily="34" charset="0"/>
              </a:rPr>
              <a:t>high-</a:t>
            </a:r>
            <a:r>
              <a:rPr lang="pl-PL" altLang="en-US" sz="1400" dirty="0" err="1">
                <a:latin typeface="+mn-lt"/>
                <a:cs typeface="Arial" panose="020B0604020202020204" pitchFamily="34" charset="0"/>
              </a:rPr>
              <a:t>energy</a:t>
            </a:r>
            <a:r>
              <a:rPr lang="pl-PL" altLang="en-US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1400" dirty="0">
                <a:latin typeface="+mn-lt"/>
                <a:cs typeface="Arial" panose="020B0604020202020204" pitchFamily="34" charset="0"/>
              </a:rPr>
              <a:t>γ</a:t>
            </a:r>
            <a:r>
              <a:rPr lang="pl-PL" altLang="en-US" sz="1400" dirty="0">
                <a:latin typeface="+mn-lt"/>
                <a:cs typeface="Arial" panose="020B0604020202020204" pitchFamily="34" charset="0"/>
              </a:rPr>
              <a:t>-</a:t>
            </a:r>
            <a:r>
              <a:rPr lang="pl-PL" altLang="en-US" sz="1400" dirty="0" err="1">
                <a:latin typeface="+mn-lt"/>
                <a:cs typeface="Arial" panose="020B0604020202020204" pitchFamily="34" charset="0"/>
              </a:rPr>
              <a:t>ray</a:t>
            </a:r>
            <a:r>
              <a:rPr lang="pl-PL" altLang="en-US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en-US" sz="1400" dirty="0" err="1">
                <a:latin typeface="+mn-lt"/>
                <a:cs typeface="Arial" panose="020B0604020202020204" pitchFamily="34" charset="0"/>
              </a:rPr>
              <a:t>array</a:t>
            </a:r>
            <a:endParaRPr lang="pl-PL" altLang="en-US" sz="14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85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65F410FD-B778-495E-A19B-8563AA47E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1" y="983322"/>
            <a:ext cx="5432462" cy="4921311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466DF20-579F-7D48-A275-CCF940A251FA}"/>
              </a:ext>
            </a:extLst>
          </p:cNvPr>
          <p:cNvSpPr/>
          <p:nvPr/>
        </p:nvSpPr>
        <p:spPr>
          <a:xfrm>
            <a:off x="1043607" y="155581"/>
            <a:ext cx="7121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 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Applied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research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at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 the AIC-144 60 MeV proton </a:t>
            </a:r>
            <a:r>
              <a:rPr lang="pl-PL" sz="2000" b="1" dirty="0" err="1">
                <a:solidFill>
                  <a:schemeClr val="bg1"/>
                </a:solidFill>
                <a:ea typeface="Cambria" panose="02040503050406030204" pitchFamily="18" charset="0"/>
              </a:rPr>
              <a:t>cyclotron</a:t>
            </a:r>
            <a:r>
              <a:rPr lang="pl-PL" sz="2000" b="1" dirty="0">
                <a:solidFill>
                  <a:schemeClr val="bg1"/>
                </a:solidFill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7C126450-4472-4917-AF8B-1D6FA81EC782}"/>
              </a:ext>
            </a:extLst>
          </p:cNvPr>
          <p:cNvSpPr/>
          <p:nvPr/>
        </p:nvSpPr>
        <p:spPr>
          <a:xfrm>
            <a:off x="954672" y="6035184"/>
            <a:ext cx="2239716" cy="38472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Staff: </a:t>
            </a:r>
            <a:r>
              <a:rPr lang="pl-PL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pl-PL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people</a:t>
            </a:r>
            <a:endParaRPr lang="pl-PL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33" y="4737867"/>
            <a:ext cx="711204" cy="663310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75" y="4646207"/>
            <a:ext cx="1765779" cy="866432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ymbol zastępczy zawartości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234" y="2124706"/>
            <a:ext cx="2386771" cy="1514346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40" y="956965"/>
            <a:ext cx="2307426" cy="1358870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416" y="1003979"/>
            <a:ext cx="2296533" cy="1537676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1" name="pole tekstowe 20"/>
          <p:cNvSpPr txBox="1"/>
          <p:nvPr/>
        </p:nvSpPr>
        <p:spPr>
          <a:xfrm>
            <a:off x="3574895" y="3687696"/>
            <a:ext cx="2597239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l-PL" sz="1400" b="1" dirty="0"/>
              <a:t>AIC-144 Cyclotron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l-PL" sz="1400" dirty="0"/>
              <a:t>e</a:t>
            </a:r>
            <a:r>
              <a:rPr lang="en-GB" sz="1400" dirty="0" err="1"/>
              <a:t>nergy</a:t>
            </a:r>
            <a:r>
              <a:rPr lang="en-GB" sz="1400" dirty="0"/>
              <a:t> 60 MeV; RF 26,26 MHz;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beam current  80 </a:t>
            </a:r>
            <a:r>
              <a:rPr lang="en-GB" sz="1400" dirty="0" err="1"/>
              <a:t>nA</a:t>
            </a:r>
            <a:endParaRPr lang="en-GB" sz="14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787300" y="2472622"/>
            <a:ext cx="2520280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Eye line for precise irradiation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l-PL" sz="1400" dirty="0"/>
              <a:t>d</a:t>
            </a:r>
            <a:r>
              <a:rPr lang="en-GB" sz="1400" dirty="0" err="1"/>
              <a:t>ose</a:t>
            </a:r>
            <a:r>
              <a:rPr lang="en-GB" sz="1400" dirty="0"/>
              <a:t> rate: 0.001 – 1 </a:t>
            </a:r>
            <a:r>
              <a:rPr lang="en-GB" sz="1400" dirty="0" err="1"/>
              <a:t>Gy</a:t>
            </a:r>
            <a:r>
              <a:rPr lang="en-GB" sz="1400" dirty="0"/>
              <a:t>/</a:t>
            </a:r>
            <a:r>
              <a:rPr lang="pl-PL" sz="1400" dirty="0"/>
              <a:t>min</a:t>
            </a:r>
            <a:endParaRPr lang="en-GB" sz="1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l-PL" sz="1400" dirty="0"/>
              <a:t>b</a:t>
            </a:r>
            <a:r>
              <a:rPr lang="en-GB" sz="1400" dirty="0" err="1"/>
              <a:t>eam</a:t>
            </a:r>
            <a:r>
              <a:rPr lang="en-GB" sz="1400" dirty="0"/>
              <a:t> field size:    ≤ 40 mm;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Typical flux: 10e8 – 10e9 p/cm2·s;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6383546" y="2640766"/>
            <a:ext cx="2736304" cy="13388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Experimental room: high beam intensity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proton current:   2nA – 100nA;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Dose rate  up to 50 </a:t>
            </a:r>
            <a:r>
              <a:rPr lang="en-US" sz="1400" dirty="0" err="1"/>
              <a:t>Gy</a:t>
            </a:r>
            <a:r>
              <a:rPr lang="en-US" sz="1400" dirty="0"/>
              <a:t>/s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irradiation field d &lt; 12 cm;</a:t>
            </a:r>
          </a:p>
          <a:p>
            <a:endParaRPr lang="pl-PL" sz="11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898944" y="1003979"/>
            <a:ext cx="2245612" cy="6924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l-PL" sz="1400" b="1" dirty="0"/>
              <a:t>Line for </a:t>
            </a:r>
            <a:r>
              <a:rPr lang="en-US" sz="1400" b="1" dirty="0"/>
              <a:t>isotope production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proton current:   </a:t>
            </a:r>
            <a:r>
              <a:rPr lang="pl-PL" sz="1400" dirty="0"/>
              <a:t>&lt; 100nA;</a:t>
            </a:r>
          </a:p>
          <a:p>
            <a:endParaRPr lang="pl-PL" sz="1100" b="1" dirty="0"/>
          </a:p>
        </p:txBody>
      </p:sp>
      <p:cxnSp>
        <p:nvCxnSpPr>
          <p:cNvPr id="3" name="Łącznik prosty ze strzałką 2"/>
          <p:cNvCxnSpPr/>
          <p:nvPr/>
        </p:nvCxnSpPr>
        <p:spPr>
          <a:xfrm flipH="1" flipV="1">
            <a:off x="3059414" y="1610898"/>
            <a:ext cx="1259629" cy="4748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V="1">
            <a:off x="5392584" y="1710592"/>
            <a:ext cx="1056542" cy="375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 flipV="1">
            <a:off x="4735454" y="1457997"/>
            <a:ext cx="5824" cy="6416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451834" y="5434953"/>
            <a:ext cx="27258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Proton grid therapy – to reduce side effect</a:t>
            </a:r>
            <a:r>
              <a:rPr lang="pl-PL" sz="1400" dirty="0"/>
              <a:t> </a:t>
            </a:r>
            <a:r>
              <a:rPr lang="en-US" sz="1400" dirty="0"/>
              <a:t>s</a:t>
            </a:r>
            <a:r>
              <a:rPr lang="pl-PL" sz="1400" dirty="0"/>
              <a:t>of </a:t>
            </a:r>
            <a:r>
              <a:rPr lang="en-US" sz="1400" dirty="0"/>
              <a:t>treatment</a:t>
            </a:r>
          </a:p>
          <a:p>
            <a:r>
              <a:rPr lang="pl-PL" sz="1100" dirty="0"/>
              <a:t> </a:t>
            </a:r>
            <a:endParaRPr lang="en-US" sz="1100" dirty="0" err="1"/>
          </a:p>
        </p:txBody>
      </p:sp>
      <p:grpSp>
        <p:nvGrpSpPr>
          <p:cNvPr id="26" name="Grupa 25"/>
          <p:cNvGrpSpPr/>
          <p:nvPr/>
        </p:nvGrpSpPr>
        <p:grpSpPr>
          <a:xfrm>
            <a:off x="6806704" y="4581770"/>
            <a:ext cx="2136171" cy="1116183"/>
            <a:chOff x="4261799" y="4816736"/>
            <a:chExt cx="3293885" cy="2098658"/>
          </a:xfr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grpSpPr>
        <p:pic>
          <p:nvPicPr>
            <p:cNvPr id="28" name="Obraz 2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1799" y="4816736"/>
              <a:ext cx="3293885" cy="2098658"/>
            </a:xfrm>
            <a:prstGeom prst="rect">
              <a:avLst/>
            </a:prstGeom>
          </p:spPr>
        </p:pic>
        <p:sp>
          <p:nvSpPr>
            <p:cNvPr id="29" name="Elipsa 10"/>
            <p:cNvSpPr/>
            <p:nvPr/>
          </p:nvSpPr>
          <p:spPr>
            <a:xfrm>
              <a:off x="5718939" y="5865937"/>
              <a:ext cx="637309" cy="63730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pole tekstowe 29"/>
          <p:cNvSpPr txBox="1"/>
          <p:nvPr/>
        </p:nvSpPr>
        <p:spPr>
          <a:xfrm>
            <a:off x="6945960" y="5751739"/>
            <a:ext cx="185765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Testing  of electronics for space flights </a:t>
            </a:r>
          </a:p>
          <a:p>
            <a:r>
              <a:rPr lang="pl-PL" sz="1100" dirty="0"/>
              <a:t> </a:t>
            </a:r>
            <a:endParaRPr lang="en-US" sz="1100" dirty="0" err="1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8235" y="4646207"/>
            <a:ext cx="2245765" cy="1388977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pole tekstowe 30"/>
          <p:cNvSpPr txBox="1"/>
          <p:nvPr/>
        </p:nvSpPr>
        <p:spPr>
          <a:xfrm>
            <a:off x="3414985" y="5973674"/>
            <a:ext cx="278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Testing of detectors and dosimeters</a:t>
            </a:r>
          </a:p>
          <a:p>
            <a:r>
              <a:rPr lang="pl-PL" sz="1400" dirty="0"/>
              <a:t> </a:t>
            </a:r>
            <a:endParaRPr lang="en-US" sz="1100" dirty="0" err="1"/>
          </a:p>
        </p:txBody>
      </p:sp>
      <p:cxnSp>
        <p:nvCxnSpPr>
          <p:cNvPr id="33" name="Łącznik prosty 32"/>
          <p:cNvCxnSpPr/>
          <p:nvPr/>
        </p:nvCxnSpPr>
        <p:spPr>
          <a:xfrm flipV="1">
            <a:off x="426116" y="4320135"/>
            <a:ext cx="8352833" cy="19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1762379" y="4348355"/>
            <a:ext cx="0" cy="233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/>
          <p:nvPr/>
        </p:nvCxnSpPr>
        <p:spPr>
          <a:xfrm>
            <a:off x="4602532" y="4339216"/>
            <a:ext cx="0" cy="242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7751698" y="4339216"/>
            <a:ext cx="0" cy="205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682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/>
          </a:stretch>
        </a:blipFill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248202</TotalTime>
  <Words>877</Words>
  <Application>Microsoft Office PowerPoint</Application>
  <PresentationFormat>Pokaz na ekranie (4:3)</PresentationFormat>
  <Paragraphs>152</Paragraphs>
  <Slides>10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Cambria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Scientific and Engineering Experience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dr hab. Dariusz Bocian</dc:creator>
  <cp:lastModifiedBy>Dariusz Bocian</cp:lastModifiedBy>
  <cp:revision>2429</cp:revision>
  <cp:lastPrinted>2022-12-01T12:21:12Z</cp:lastPrinted>
  <dcterms:created xsi:type="dcterms:W3CDTF">2016-04-04T10:59:36Z</dcterms:created>
  <dcterms:modified xsi:type="dcterms:W3CDTF">2023-10-12T06:47:43Z</dcterms:modified>
</cp:coreProperties>
</file>