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639" r:id="rId2"/>
    <p:sldId id="712" r:id="rId3"/>
    <p:sldId id="704" r:id="rId4"/>
    <p:sldId id="263" r:id="rId5"/>
    <p:sldId id="266" r:id="rId6"/>
    <p:sldId id="265" r:id="rId7"/>
    <p:sldId id="699" r:id="rId8"/>
    <p:sldId id="271" r:id="rId9"/>
    <p:sldId id="698" r:id="rId10"/>
    <p:sldId id="700" r:id="rId11"/>
    <p:sldId id="701" r:id="rId12"/>
    <p:sldId id="709" r:id="rId13"/>
    <p:sldId id="702" r:id="rId14"/>
    <p:sldId id="703" r:id="rId15"/>
    <p:sldId id="694" r:id="rId16"/>
    <p:sldId id="707" r:id="rId17"/>
    <p:sldId id="711" r:id="rId18"/>
    <p:sldId id="695" r:id="rId19"/>
    <p:sldId id="270" r:id="rId20"/>
    <p:sldId id="708" r:id="rId21"/>
    <p:sldId id="257" r:id="rId22"/>
    <p:sldId id="25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411" autoAdjust="0"/>
  </p:normalViewPr>
  <p:slideViewPr>
    <p:cSldViewPr snapToGrid="0">
      <p:cViewPr varScale="1">
        <p:scale>
          <a:sx n="162" d="100"/>
          <a:sy n="162" d="100"/>
        </p:scale>
        <p:origin x="186" y="144"/>
      </p:cViewPr>
      <p:guideLst/>
    </p:cSldViewPr>
  </p:slideViewPr>
  <p:notesTextViewPr>
    <p:cViewPr>
      <p:scale>
        <a:sx n="1" d="1"/>
        <a:sy n="1" d="1"/>
      </p:scale>
      <p:origin x="0" y="0"/>
    </p:cViewPr>
  </p:notesTextViewPr>
  <p:notesViewPr>
    <p:cSldViewPr snapToGrid="0" showGuides="1">
      <p:cViewPr varScale="1">
        <p:scale>
          <a:sx n="54" d="100"/>
          <a:sy n="54" d="100"/>
        </p:scale>
        <p:origin x="25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13D38-54CA-470E-A95F-99BD849D6E85}" type="datetimeFigureOut">
              <a:rPr lang="es-ES" smtClean="0"/>
              <a:t>11/10/2023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ABFF7-B014-4D7E-9808-F915C9FF35CD}" type="slidenum">
              <a:rPr lang="es-ES" smtClean="0"/>
              <a:t>‹#›</a:t>
            </a:fld>
            <a:endParaRPr lang="es-ES"/>
          </a:p>
        </p:txBody>
      </p:sp>
    </p:spTree>
    <p:extLst>
      <p:ext uri="{BB962C8B-B14F-4D97-AF65-F5344CB8AC3E}">
        <p14:creationId xmlns:p14="http://schemas.microsoft.com/office/powerpoint/2010/main" val="312139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s-ES">
              <a:latin typeface="Arial" charset="0"/>
            </a:endParaRPr>
          </a:p>
        </p:txBody>
      </p:sp>
    </p:spTree>
    <p:extLst>
      <p:ext uri="{BB962C8B-B14F-4D97-AF65-F5344CB8AC3E}">
        <p14:creationId xmlns:p14="http://schemas.microsoft.com/office/powerpoint/2010/main" val="160358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7F0E5B5-8C1E-427C-8B43-5C98F1169A8C}" type="slidenum">
              <a:rPr lang="en-GB" smtClean="0"/>
              <a:pPr>
                <a:defRPr/>
              </a:pPr>
              <a:t>5</a:t>
            </a:fld>
            <a:endParaRPr lang="en-GB" dirty="0"/>
          </a:p>
        </p:txBody>
      </p:sp>
    </p:spTree>
    <p:extLst>
      <p:ext uri="{BB962C8B-B14F-4D97-AF65-F5344CB8AC3E}">
        <p14:creationId xmlns:p14="http://schemas.microsoft.com/office/powerpoint/2010/main" val="178770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67F0E5B5-8C1E-427C-8B43-5C98F1169A8C}" type="slidenum">
              <a:rPr lang="en-GB" smtClean="0"/>
              <a:pPr>
                <a:defRPr/>
              </a:pPr>
              <a:t>6</a:t>
            </a:fld>
            <a:endParaRPr lang="en-GB" dirty="0"/>
          </a:p>
        </p:txBody>
      </p:sp>
    </p:spTree>
    <p:extLst>
      <p:ext uri="{BB962C8B-B14F-4D97-AF65-F5344CB8AC3E}">
        <p14:creationId xmlns:p14="http://schemas.microsoft.com/office/powerpoint/2010/main" val="138161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49027E0A-1465-4A40-B1D5-9126D49509FC}" type="slidenum">
              <a:rPr lang="en-GB" smtClean="0"/>
              <a:pPr/>
              <a:t>21</a:t>
            </a:fld>
            <a:endParaRPr lang="en-GB" dirty="0"/>
          </a:p>
        </p:txBody>
      </p:sp>
    </p:spTree>
    <p:extLst>
      <p:ext uri="{BB962C8B-B14F-4D97-AF65-F5344CB8AC3E}">
        <p14:creationId xmlns:p14="http://schemas.microsoft.com/office/powerpoint/2010/main" val="22844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gif"/><Relationship Id="rId14" Type="http://schemas.openxmlformats.org/officeDocument/2006/relationships/image" Target="../media/image1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r>
              <a:rPr lang="pl-PL"/>
              <a:t>U. Wiącek; STUMM</a:t>
            </a:r>
            <a:endParaRPr lang="es-ES"/>
          </a:p>
        </p:txBody>
      </p:sp>
      <p:sp>
        <p:nvSpPr>
          <p:cNvPr id="5" name="Marcador de pie de página 4"/>
          <p:cNvSpPr>
            <a:spLocks noGrp="1"/>
          </p:cNvSpPr>
          <p:nvPr>
            <p:ph type="ftr" sz="quarter" idx="11"/>
          </p:nvPr>
        </p:nvSpPr>
        <p:spPr/>
        <p:txBody>
          <a:bodyPr/>
          <a:lstStyle/>
          <a:p>
            <a:r>
              <a:rPr lang="es-ES"/>
              <a:t>U. Wiącek; DONES-STUMM</a:t>
            </a:r>
          </a:p>
        </p:txBody>
      </p:sp>
      <p:sp>
        <p:nvSpPr>
          <p:cNvPr id="6" name="Marcador de número de diapositiva 5"/>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93571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r>
              <a:rPr lang="pl-PL"/>
              <a:t>U. Wiącek; STUMM</a:t>
            </a:r>
            <a:endParaRPr lang="es-ES"/>
          </a:p>
        </p:txBody>
      </p:sp>
      <p:sp>
        <p:nvSpPr>
          <p:cNvPr id="5" name="Marcador de pie de página 4"/>
          <p:cNvSpPr>
            <a:spLocks noGrp="1"/>
          </p:cNvSpPr>
          <p:nvPr>
            <p:ph type="ftr" sz="quarter" idx="11"/>
          </p:nvPr>
        </p:nvSpPr>
        <p:spPr/>
        <p:txBody>
          <a:bodyPr/>
          <a:lstStyle/>
          <a:p>
            <a:r>
              <a:rPr lang="es-ES"/>
              <a:t>U. Wiącek; DONES-STUMM</a:t>
            </a:r>
          </a:p>
        </p:txBody>
      </p:sp>
      <p:sp>
        <p:nvSpPr>
          <p:cNvPr id="6" name="Marcador de número de diapositiva 5"/>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53247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r>
              <a:rPr lang="pl-PL"/>
              <a:t>U. Wiącek; STUMM</a:t>
            </a:r>
            <a:endParaRPr lang="es-ES"/>
          </a:p>
        </p:txBody>
      </p:sp>
      <p:sp>
        <p:nvSpPr>
          <p:cNvPr id="5" name="Marcador de pie de página 4"/>
          <p:cNvSpPr>
            <a:spLocks noGrp="1"/>
          </p:cNvSpPr>
          <p:nvPr>
            <p:ph type="ftr" sz="quarter" idx="11"/>
          </p:nvPr>
        </p:nvSpPr>
        <p:spPr/>
        <p:txBody>
          <a:bodyPr/>
          <a:lstStyle/>
          <a:p>
            <a:r>
              <a:rPr lang="es-ES"/>
              <a:t>U. Wiącek; DONES-STUMM</a:t>
            </a:r>
          </a:p>
        </p:txBody>
      </p:sp>
      <p:sp>
        <p:nvSpPr>
          <p:cNvPr id="6" name="Marcador de número de diapositiva 5"/>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79295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3" descr="image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3334" y="-22566"/>
            <a:ext cx="1178131" cy="60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3" cstate="print"/>
          <a:srcRect/>
          <a:stretch>
            <a:fillRect/>
          </a:stretch>
        </p:blipFill>
        <p:spPr bwMode="auto">
          <a:xfrm>
            <a:off x="0" y="65765"/>
            <a:ext cx="696633" cy="704489"/>
          </a:xfrm>
          <a:prstGeom prst="rect">
            <a:avLst/>
          </a:prstGeom>
          <a:noFill/>
          <a:ln w="9525">
            <a:noFill/>
            <a:miter lim="800000"/>
            <a:headEnd/>
            <a:tailEnd/>
          </a:ln>
        </p:spPr>
      </p:pic>
      <p:sp>
        <p:nvSpPr>
          <p:cNvPr id="2" name="Symbol zastępczy daty 1"/>
          <p:cNvSpPr>
            <a:spLocks noGrp="1"/>
          </p:cNvSpPr>
          <p:nvPr>
            <p:ph type="dt" sz="half" idx="11"/>
          </p:nvPr>
        </p:nvSpPr>
        <p:spPr/>
        <p:txBody>
          <a:bodyPr/>
          <a:lstStyle/>
          <a:p>
            <a:pPr>
              <a:defRPr/>
            </a:pPr>
            <a:r>
              <a:rPr lang="pl-PL"/>
              <a:t>U. Wiącek; STUMM</a:t>
            </a:r>
            <a:endParaRPr lang="en-GB" dirty="0"/>
          </a:p>
        </p:txBody>
      </p:sp>
      <p:sp>
        <p:nvSpPr>
          <p:cNvPr id="5" name="Symbol zastępczy numeru slajdu 4"/>
          <p:cNvSpPr>
            <a:spLocks noGrp="1"/>
          </p:cNvSpPr>
          <p:nvPr>
            <p:ph type="sldNum" sz="quarter" idx="12"/>
          </p:nvPr>
        </p:nvSpPr>
        <p:spPr/>
        <p:txBody>
          <a:bodyPr/>
          <a:lstStyle/>
          <a:p>
            <a:pPr>
              <a:defRPr/>
            </a:pPr>
            <a:fld id="{EA2BFE7A-63C3-4696-BA76-19E63631F2AF}" type="slidenum">
              <a:rPr lang="en-GB" smtClean="0"/>
              <a:pPr>
                <a:defRPr/>
              </a:pPr>
              <a:t>‹#›</a:t>
            </a:fld>
            <a:endParaRPr lang="en-GB" dirty="0"/>
          </a:p>
        </p:txBody>
      </p:sp>
    </p:spTree>
    <p:extLst>
      <p:ext uri="{BB962C8B-B14F-4D97-AF65-F5344CB8AC3E}">
        <p14:creationId xmlns:p14="http://schemas.microsoft.com/office/powerpoint/2010/main" val="286052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1976C1-7C91-D62B-A0ED-7C3D87921C1A}"/>
              </a:ext>
            </a:extLst>
          </p:cNvPr>
          <p:cNvSpPr>
            <a:spLocks noGrp="1"/>
          </p:cNvSpPr>
          <p:nvPr>
            <p:ph type="dt" sz="half" idx="10"/>
          </p:nvPr>
        </p:nvSpPr>
        <p:spPr>
          <a:xfrm>
            <a:off x="10642157" y="6520260"/>
            <a:ext cx="1008112" cy="365125"/>
          </a:xfrm>
        </p:spPr>
        <p:txBody>
          <a:bodyPr/>
          <a:lstStyle/>
          <a:p>
            <a:pPr>
              <a:defRPr/>
            </a:pPr>
            <a:r>
              <a:rPr lang="en-US"/>
              <a:t>10/05/2023</a:t>
            </a:r>
            <a:endParaRPr lang="en-GB" dirty="0"/>
          </a:p>
        </p:txBody>
      </p:sp>
      <p:sp>
        <p:nvSpPr>
          <p:cNvPr id="4" name="Footer Placeholder 3">
            <a:extLst>
              <a:ext uri="{FF2B5EF4-FFF2-40B4-BE49-F238E27FC236}">
                <a16:creationId xmlns:a16="http://schemas.microsoft.com/office/drawing/2014/main" id="{4A2B3EE8-8242-6117-251E-DC1AD50F5033}"/>
              </a:ext>
            </a:extLst>
          </p:cNvPr>
          <p:cNvSpPr>
            <a:spLocks noGrp="1"/>
          </p:cNvSpPr>
          <p:nvPr>
            <p:ph type="ftr" sz="quarter" idx="11"/>
          </p:nvPr>
        </p:nvSpPr>
        <p:spPr>
          <a:xfrm>
            <a:off x="9106544" y="6520260"/>
            <a:ext cx="1800200" cy="365125"/>
          </a:xfrm>
        </p:spPr>
        <p:txBody>
          <a:bodyPr/>
          <a:lstStyle/>
          <a:p>
            <a:pPr>
              <a:defRPr/>
            </a:pPr>
            <a:r>
              <a:rPr lang="en-GB"/>
              <a:t>I. Podadera | IPAC’23 |</a:t>
            </a:r>
            <a:endParaRPr lang="en-GB" dirty="0"/>
          </a:p>
        </p:txBody>
      </p:sp>
      <p:sp>
        <p:nvSpPr>
          <p:cNvPr id="5" name="Slide Number Placeholder 4">
            <a:extLst>
              <a:ext uri="{FF2B5EF4-FFF2-40B4-BE49-F238E27FC236}">
                <a16:creationId xmlns:a16="http://schemas.microsoft.com/office/drawing/2014/main" id="{098F99DA-EABA-21AE-1960-EADE1AF042B1}"/>
              </a:ext>
            </a:extLst>
          </p:cNvPr>
          <p:cNvSpPr>
            <a:spLocks noGrp="1"/>
          </p:cNvSpPr>
          <p:nvPr>
            <p:ph type="sldNum" sz="quarter" idx="12"/>
          </p:nvPr>
        </p:nvSpPr>
        <p:spPr>
          <a:xfrm>
            <a:off x="11410800" y="6520260"/>
            <a:ext cx="805880" cy="365125"/>
          </a:xfrm>
        </p:spPr>
        <p:txBody>
          <a:bodyPr/>
          <a:lstStyle/>
          <a:p>
            <a:pPr>
              <a:defRPr/>
            </a:pPr>
            <a:r>
              <a:rPr lang="en-US" dirty="0"/>
              <a:t>| Page </a:t>
            </a:r>
            <a:fld id="{EA2BFE7A-63C3-4696-BA76-19E63631F2AF}" type="slidenum">
              <a:rPr lang="en-GB" smtClean="0"/>
              <a:pPr>
                <a:defRPr/>
              </a:pPr>
              <a:t>‹#›</a:t>
            </a:fld>
            <a:endParaRPr lang="en-GB" dirty="0"/>
          </a:p>
        </p:txBody>
      </p:sp>
      <p:sp>
        <p:nvSpPr>
          <p:cNvPr id="6" name="Rectangle 4">
            <a:extLst>
              <a:ext uri="{FF2B5EF4-FFF2-40B4-BE49-F238E27FC236}">
                <a16:creationId xmlns:a16="http://schemas.microsoft.com/office/drawing/2014/main" id="{584D030F-800C-7FE7-E543-10F1C6E06260}"/>
              </a:ext>
            </a:extLst>
          </p:cNvPr>
          <p:cNvSpPr/>
          <p:nvPr userDrawn="1"/>
        </p:nvSpPr>
        <p:spPr>
          <a:xfrm>
            <a:off x="0" y="0"/>
            <a:ext cx="12192000" cy="685800"/>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fontAlgn="auto">
              <a:spcBef>
                <a:spcPts val="0"/>
              </a:spcBef>
              <a:spcAft>
                <a:spcPts val="0"/>
              </a:spcAft>
              <a:defRPr/>
            </a:pPr>
            <a:endParaRPr lang="en-US" sz="2400"/>
          </a:p>
        </p:txBody>
      </p:sp>
      <p:pic>
        <p:nvPicPr>
          <p:cNvPr id="7" name="Picture 3" descr="EurofusionDisc.eps">
            <a:extLst>
              <a:ext uri="{FF2B5EF4-FFF2-40B4-BE49-F238E27FC236}">
                <a16:creationId xmlns:a16="http://schemas.microsoft.com/office/drawing/2014/main" id="{B9800F0D-5477-BAA5-7070-02D3E06221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07876" y="115888"/>
            <a:ext cx="545061"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1">
            <a:extLst>
              <a:ext uri="{FF2B5EF4-FFF2-40B4-BE49-F238E27FC236}">
                <a16:creationId xmlns:a16="http://schemas.microsoft.com/office/drawing/2014/main" id="{D3A8535D-F58A-7662-3434-8F3D0A38582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9" y="43949"/>
            <a:ext cx="1296143" cy="64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6B6EB94-DF2A-667C-6CF8-0691647C049D}"/>
              </a:ext>
            </a:extLst>
          </p:cNvPr>
          <p:cNvSpPr>
            <a:spLocks noGrp="1"/>
          </p:cNvSpPr>
          <p:nvPr>
            <p:ph type="title"/>
          </p:nvPr>
        </p:nvSpPr>
        <p:spPr>
          <a:xfrm>
            <a:off x="1328873" y="-679"/>
            <a:ext cx="9534263" cy="685800"/>
          </a:xfrm>
        </p:spPr>
        <p:txBody>
          <a:bodyPr/>
          <a:lstStyle>
            <a:lvl1pPr>
              <a:defRPr sz="3200" b="1"/>
            </a:lvl1pPr>
          </a:lstStyle>
          <a:p>
            <a:r>
              <a:rPr lang="en-US" dirty="0"/>
              <a:t>Click to edit Master title style</a:t>
            </a:r>
            <a:endParaRPr lang="x-none" dirty="0"/>
          </a:p>
        </p:txBody>
      </p:sp>
    </p:spTree>
    <p:extLst>
      <p:ext uri="{BB962C8B-B14F-4D97-AF65-F5344CB8AC3E}">
        <p14:creationId xmlns:p14="http://schemas.microsoft.com/office/powerpoint/2010/main" val="2148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image1.png" descr="EUROFUSION PowerPoint MASTER DECKBLAT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6335" y="164943"/>
            <a:ext cx="10605162"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AutoShape 2" descr="https://idw-online.de/pages/de/institutionlogo921"/>
          <p:cNvSpPr>
            <a:spLocks noChangeAspect="1" noChangeArrowheads="1"/>
          </p:cNvSpPr>
          <p:nvPr userDrawn="1"/>
        </p:nvSpPr>
        <p:spPr bwMode="auto">
          <a:xfrm>
            <a:off x="207434" y="-457200"/>
            <a:ext cx="1435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altLang="es-ES" sz="1800"/>
          </a:p>
        </p:txBody>
      </p:sp>
      <p:grpSp>
        <p:nvGrpSpPr>
          <p:cNvPr id="8" name="Grupa 7"/>
          <p:cNvGrpSpPr/>
          <p:nvPr userDrawn="1"/>
        </p:nvGrpSpPr>
        <p:grpSpPr>
          <a:xfrm>
            <a:off x="924984" y="5479741"/>
            <a:ext cx="6569569" cy="1308517"/>
            <a:chOff x="-10143" y="5479740"/>
            <a:chExt cx="4927177" cy="1308517"/>
          </a:xfrm>
        </p:grpSpPr>
        <p:pic>
          <p:nvPicPr>
            <p:cNvPr id="9" name="5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3" y="5517234"/>
              <a:ext cx="2267744" cy="37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go CEA 2012 © C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335" y="5952871"/>
              <a:ext cx="481348" cy="392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s://www.sckcen.be/~/media/Images/Public/Logos/logosckbannerE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6381328"/>
              <a:ext cx="3445151" cy="406929"/>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2"/>
            <p:cNvSpPr/>
            <p:nvPr/>
          </p:nvSpPr>
          <p:spPr>
            <a:xfrm>
              <a:off x="880822" y="6334439"/>
              <a:ext cx="2321299" cy="406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3" name="Picture 12" descr="http://www.irb.hr/extension/ez_irb/design/irb/image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924" y="6373597"/>
              <a:ext cx="466724" cy="328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vtt.fi/_catalogs/masterpage/vtt/images/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1058" y="6412406"/>
              <a:ext cx="818694" cy="289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wigner.mta.hu/sites/all/modules/wignerblokk/images/header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6124" y="5986791"/>
              <a:ext cx="802596" cy="2879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http://www.lei.lt/_img/lei.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1555" y="6400199"/>
              <a:ext cx="1126318" cy="277019"/>
            </a:xfrm>
            <a:prstGeom prst="rect">
              <a:avLst/>
            </a:prstGeom>
            <a:noFill/>
            <a:extLst>
              <a:ext uri="{909E8E84-426E-40DD-AFC4-6F175D3DCCD1}">
                <a14:hiddenFill xmlns:a14="http://schemas.microsoft.com/office/drawing/2010/main">
                  <a:solidFill>
                    <a:srgbClr val="FFFFFF"/>
                  </a:solidFill>
                </a14:hiddenFill>
              </a:ext>
            </a:extLst>
          </p:spPr>
        </p:pic>
        <p:pic>
          <p:nvPicPr>
            <p:cNvPr id="17" name="Obraz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5615" y="5953732"/>
              <a:ext cx="661045" cy="396627"/>
            </a:xfrm>
            <a:prstGeom prst="rect">
              <a:avLst/>
            </a:prstGeom>
          </p:spPr>
        </p:pic>
        <p:pic>
          <p:nvPicPr>
            <p:cNvPr id="18" name="Obraz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7" y="5967341"/>
              <a:ext cx="895545" cy="378720"/>
            </a:xfrm>
            <a:prstGeom prst="rect">
              <a:avLst/>
            </a:prstGeom>
          </p:spPr>
        </p:pic>
        <p:pic>
          <p:nvPicPr>
            <p:cNvPr id="19" name="Picture 2" descr="http://www.enea.it/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746" y="5564327"/>
              <a:ext cx="2592288" cy="3520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kit.edu/img/intern/logo_de_16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75856" y="5479740"/>
              <a:ext cx="807215" cy="427349"/>
            </a:xfrm>
            <a:prstGeom prst="rect">
              <a:avLst/>
            </a:prstGeom>
            <a:noFill/>
            <a:extLst>
              <a:ext uri="{909E8E84-426E-40DD-AFC4-6F175D3DCCD1}">
                <a14:hiddenFill xmlns:a14="http://schemas.microsoft.com/office/drawing/2010/main">
                  <a:solidFill>
                    <a:srgbClr val="FFFFFF"/>
                  </a:solidFill>
                </a14:hiddenFill>
              </a:ext>
            </a:extLst>
          </p:spPr>
        </p:pic>
        <p:pic>
          <p:nvPicPr>
            <p:cNvPr id="21" name="Obraz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39752" y="5986791"/>
              <a:ext cx="742682" cy="317328"/>
            </a:xfrm>
            <a:prstGeom prst="rect">
              <a:avLst/>
            </a:prstGeom>
          </p:spPr>
        </p:pic>
      </p:grpSp>
      <p:sp>
        <p:nvSpPr>
          <p:cNvPr id="22" name="1 Rectángulo"/>
          <p:cNvSpPr/>
          <p:nvPr userDrawn="1"/>
        </p:nvSpPr>
        <p:spPr>
          <a:xfrm>
            <a:off x="838200" y="3150934"/>
            <a:ext cx="10557465"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0" i="1" dirty="0">
                <a:solidFill>
                  <a:schemeClr val="tx1"/>
                </a:solidFill>
                <a:effectLst/>
                <a:latin typeface="Roboto" panose="02000000000000000000" pitchFamily="2" charset="0"/>
              </a:rPr>
              <a:t>AMICI-I.FAST Workshop on Facilities for beam test of accelerator components</a:t>
            </a:r>
            <a:endParaRPr lang="pl-PL" sz="2000" b="0" i="1" dirty="0">
              <a:solidFill>
                <a:schemeClr val="tx1"/>
              </a:solidFill>
              <a:effectLst/>
              <a:latin typeface="Roboto" panose="02000000000000000000" pitchFamily="2"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sz="2000" dirty="0">
                <a:solidFill>
                  <a:schemeClr val="tx1"/>
                </a:solidFill>
              </a:rPr>
              <a:t> </a:t>
            </a:r>
            <a:r>
              <a:rPr lang="pl-PL" sz="2000" dirty="0">
                <a:solidFill>
                  <a:schemeClr val="tx1"/>
                </a:solidFill>
              </a:rPr>
              <a:t>Kraków, 12.10.2023 </a:t>
            </a:r>
            <a:endParaRPr lang="en-US" sz="2000" dirty="0">
              <a:solidFill>
                <a:schemeClr val="tx1"/>
              </a:solidFill>
            </a:endParaRPr>
          </a:p>
        </p:txBody>
      </p:sp>
    </p:spTree>
    <p:extLst>
      <p:ext uri="{BB962C8B-B14F-4D97-AF65-F5344CB8AC3E}">
        <p14:creationId xmlns:p14="http://schemas.microsoft.com/office/powerpoint/2010/main" val="202953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r>
              <a:rPr lang="pl-PL"/>
              <a:t>U. Wiącek; STUMM</a:t>
            </a:r>
            <a:endParaRPr lang="es-ES"/>
          </a:p>
        </p:txBody>
      </p:sp>
      <p:sp>
        <p:nvSpPr>
          <p:cNvPr id="5" name="Marcador de pie de página 4"/>
          <p:cNvSpPr>
            <a:spLocks noGrp="1"/>
          </p:cNvSpPr>
          <p:nvPr>
            <p:ph type="ftr" sz="quarter" idx="11"/>
          </p:nvPr>
        </p:nvSpPr>
        <p:spPr/>
        <p:txBody>
          <a:bodyPr/>
          <a:lstStyle/>
          <a:p>
            <a:r>
              <a:rPr lang="es-ES"/>
              <a:t>U. Wiącek; DONES-STUMM</a:t>
            </a:r>
          </a:p>
        </p:txBody>
      </p:sp>
      <p:sp>
        <p:nvSpPr>
          <p:cNvPr id="6" name="Marcador de número de diapositiva 5"/>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3600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r>
              <a:rPr lang="pl-PL"/>
              <a:t>U. Wiącek; STUMM</a:t>
            </a:r>
            <a:endParaRPr lang="es-ES"/>
          </a:p>
        </p:txBody>
      </p:sp>
      <p:sp>
        <p:nvSpPr>
          <p:cNvPr id="5" name="Marcador de pie de página 4"/>
          <p:cNvSpPr>
            <a:spLocks noGrp="1"/>
          </p:cNvSpPr>
          <p:nvPr>
            <p:ph type="ftr" sz="quarter" idx="11"/>
          </p:nvPr>
        </p:nvSpPr>
        <p:spPr/>
        <p:txBody>
          <a:bodyPr/>
          <a:lstStyle/>
          <a:p>
            <a:r>
              <a:rPr lang="es-ES"/>
              <a:t>U. Wiącek; DONES-STUMM</a:t>
            </a:r>
          </a:p>
        </p:txBody>
      </p:sp>
      <p:sp>
        <p:nvSpPr>
          <p:cNvPr id="6" name="Marcador de número de diapositiva 5"/>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19774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r>
              <a:rPr lang="pl-PL"/>
              <a:t>U. Wiącek; STUMM</a:t>
            </a:r>
            <a:endParaRPr lang="es-ES"/>
          </a:p>
        </p:txBody>
      </p:sp>
      <p:sp>
        <p:nvSpPr>
          <p:cNvPr id="6" name="Marcador de pie de página 5"/>
          <p:cNvSpPr>
            <a:spLocks noGrp="1"/>
          </p:cNvSpPr>
          <p:nvPr>
            <p:ph type="ftr" sz="quarter" idx="11"/>
          </p:nvPr>
        </p:nvSpPr>
        <p:spPr/>
        <p:txBody>
          <a:bodyPr/>
          <a:lstStyle/>
          <a:p>
            <a:r>
              <a:rPr lang="es-ES"/>
              <a:t>U. Wiącek; DONES-STUMM</a:t>
            </a:r>
          </a:p>
        </p:txBody>
      </p:sp>
      <p:sp>
        <p:nvSpPr>
          <p:cNvPr id="7" name="Marcador de número de diapositiva 6"/>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144845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r>
              <a:rPr lang="pl-PL"/>
              <a:t>U. Wiącek; STUMM</a:t>
            </a:r>
            <a:endParaRPr lang="es-ES"/>
          </a:p>
        </p:txBody>
      </p:sp>
      <p:sp>
        <p:nvSpPr>
          <p:cNvPr id="8" name="Marcador de pie de página 7"/>
          <p:cNvSpPr>
            <a:spLocks noGrp="1"/>
          </p:cNvSpPr>
          <p:nvPr>
            <p:ph type="ftr" sz="quarter" idx="11"/>
          </p:nvPr>
        </p:nvSpPr>
        <p:spPr/>
        <p:txBody>
          <a:bodyPr/>
          <a:lstStyle/>
          <a:p>
            <a:r>
              <a:rPr lang="es-ES"/>
              <a:t>U. Wiącek; DONES-STUMM</a:t>
            </a:r>
          </a:p>
        </p:txBody>
      </p:sp>
      <p:sp>
        <p:nvSpPr>
          <p:cNvPr id="9" name="Marcador de número de diapositiva 8"/>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22731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r>
              <a:rPr lang="pl-PL"/>
              <a:t>U. Wiącek; STUMM</a:t>
            </a:r>
            <a:endParaRPr lang="es-ES"/>
          </a:p>
        </p:txBody>
      </p:sp>
      <p:sp>
        <p:nvSpPr>
          <p:cNvPr id="4" name="Marcador de pie de página 3"/>
          <p:cNvSpPr>
            <a:spLocks noGrp="1"/>
          </p:cNvSpPr>
          <p:nvPr>
            <p:ph type="ftr" sz="quarter" idx="11"/>
          </p:nvPr>
        </p:nvSpPr>
        <p:spPr/>
        <p:txBody>
          <a:bodyPr/>
          <a:lstStyle/>
          <a:p>
            <a:r>
              <a:rPr lang="es-ES"/>
              <a:t>U. Wiącek; DONES-STUMM</a:t>
            </a:r>
          </a:p>
        </p:txBody>
      </p:sp>
      <p:sp>
        <p:nvSpPr>
          <p:cNvPr id="5" name="Marcador de número de diapositiva 4"/>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208096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pl-PL"/>
              <a:t>U. Wiącek; STUMM</a:t>
            </a:r>
            <a:endParaRPr lang="es-ES"/>
          </a:p>
        </p:txBody>
      </p:sp>
      <p:sp>
        <p:nvSpPr>
          <p:cNvPr id="3" name="Marcador de pie de página 2"/>
          <p:cNvSpPr>
            <a:spLocks noGrp="1"/>
          </p:cNvSpPr>
          <p:nvPr>
            <p:ph type="ftr" sz="quarter" idx="11"/>
          </p:nvPr>
        </p:nvSpPr>
        <p:spPr/>
        <p:txBody>
          <a:bodyPr/>
          <a:lstStyle/>
          <a:p>
            <a:r>
              <a:rPr lang="es-ES"/>
              <a:t>U. Wiącek; DONES-STUMM</a:t>
            </a:r>
          </a:p>
        </p:txBody>
      </p:sp>
      <p:sp>
        <p:nvSpPr>
          <p:cNvPr id="4" name="Marcador de número de diapositiva 3"/>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376237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r>
              <a:rPr lang="pl-PL"/>
              <a:t>U. Wiącek; STUMM</a:t>
            </a:r>
            <a:endParaRPr lang="es-ES"/>
          </a:p>
        </p:txBody>
      </p:sp>
      <p:sp>
        <p:nvSpPr>
          <p:cNvPr id="6" name="Marcador de pie de página 5"/>
          <p:cNvSpPr>
            <a:spLocks noGrp="1"/>
          </p:cNvSpPr>
          <p:nvPr>
            <p:ph type="ftr" sz="quarter" idx="11"/>
          </p:nvPr>
        </p:nvSpPr>
        <p:spPr/>
        <p:txBody>
          <a:bodyPr/>
          <a:lstStyle/>
          <a:p>
            <a:r>
              <a:rPr lang="es-ES"/>
              <a:t>U. Wiącek; DONES-STUMM</a:t>
            </a:r>
          </a:p>
        </p:txBody>
      </p:sp>
      <p:sp>
        <p:nvSpPr>
          <p:cNvPr id="7" name="Marcador de número de diapositiva 6"/>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54952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r>
              <a:rPr lang="pl-PL"/>
              <a:t>U. Wiącek; STUMM</a:t>
            </a:r>
            <a:endParaRPr lang="es-ES"/>
          </a:p>
        </p:txBody>
      </p:sp>
      <p:sp>
        <p:nvSpPr>
          <p:cNvPr id="6" name="Marcador de pie de página 5"/>
          <p:cNvSpPr>
            <a:spLocks noGrp="1"/>
          </p:cNvSpPr>
          <p:nvPr>
            <p:ph type="ftr" sz="quarter" idx="11"/>
          </p:nvPr>
        </p:nvSpPr>
        <p:spPr/>
        <p:txBody>
          <a:bodyPr/>
          <a:lstStyle/>
          <a:p>
            <a:r>
              <a:rPr lang="es-ES"/>
              <a:t>U. Wiącek; DONES-STUMM</a:t>
            </a:r>
          </a:p>
        </p:txBody>
      </p:sp>
      <p:sp>
        <p:nvSpPr>
          <p:cNvPr id="7" name="Marcador de número de diapositiva 6"/>
          <p:cNvSpPr>
            <a:spLocks noGrp="1"/>
          </p:cNvSpPr>
          <p:nvPr>
            <p:ph type="sldNum" sz="quarter" idx="12"/>
          </p:nvPr>
        </p:nvSpPr>
        <p:spPr/>
        <p:txBody>
          <a:bodyPr/>
          <a:lstStyle/>
          <a:p>
            <a:fld id="{3584B067-63AB-43D3-8434-43149A1A1B62}" type="slidenum">
              <a:rPr lang="es-ES" smtClean="0"/>
              <a:t>‹#›</a:t>
            </a:fld>
            <a:endParaRPr lang="es-ES"/>
          </a:p>
        </p:txBody>
      </p:sp>
    </p:spTree>
    <p:extLst>
      <p:ext uri="{BB962C8B-B14F-4D97-AF65-F5344CB8AC3E}">
        <p14:creationId xmlns:p14="http://schemas.microsoft.com/office/powerpoint/2010/main" val="343754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l-PL"/>
              <a:t>U. Wiącek; STUMM</a:t>
            </a:r>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U. Wiącek; DONES-STUMM</a:t>
            </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4B067-63AB-43D3-8434-43149A1A1B62}" type="slidenum">
              <a:rPr lang="es-ES" smtClean="0"/>
              <a:t>‹#›</a:t>
            </a:fld>
            <a:endParaRPr lang="es-ES"/>
          </a:p>
        </p:txBody>
      </p:sp>
    </p:spTree>
    <p:extLst>
      <p:ext uri="{BB962C8B-B14F-4D97-AF65-F5344CB8AC3E}">
        <p14:creationId xmlns:p14="http://schemas.microsoft.com/office/powerpoint/2010/main" val="148217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1016/j.fusengdes.2021.112601" TargetMode="External"/><Relationship Id="rId2" Type="http://schemas.openxmlformats.org/officeDocument/2006/relationships/hyperlink" Target="https://doi.org/10.1016/j.fusengdes.2023.113451"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ytuł 15"/>
          <p:cNvSpPr>
            <a:spLocks noGrp="1"/>
          </p:cNvSpPr>
          <p:nvPr>
            <p:ph type="ctrTitle" idx="4294967295"/>
          </p:nvPr>
        </p:nvSpPr>
        <p:spPr>
          <a:xfrm>
            <a:off x="790515" y="2204864"/>
            <a:ext cx="10612938" cy="936104"/>
          </a:xfrm>
        </p:spPr>
        <p:txBody>
          <a:bodyPr>
            <a:normAutofit fontScale="90000"/>
          </a:bodyPr>
          <a:lstStyle/>
          <a:p>
            <a:pPr lvl="0" algn="ctr"/>
            <a:r>
              <a:rPr lang="pl-PL" sz="3200" dirty="0" err="1">
                <a:latin typeface="+mn-lt"/>
              </a:rPr>
              <a:t>Feasibility</a:t>
            </a:r>
            <a:r>
              <a:rPr lang="pl-PL" sz="3200" dirty="0">
                <a:latin typeface="+mn-lt"/>
              </a:rPr>
              <a:t> </a:t>
            </a:r>
            <a:r>
              <a:rPr lang="pl-PL" sz="3200" dirty="0" err="1">
                <a:latin typeface="+mn-lt"/>
              </a:rPr>
              <a:t>study</a:t>
            </a:r>
            <a:r>
              <a:rPr lang="pl-PL" sz="3200" dirty="0">
                <a:latin typeface="+mn-lt"/>
              </a:rPr>
              <a:t> and </a:t>
            </a:r>
            <a:r>
              <a:rPr lang="pl-PL" sz="3200" dirty="0" err="1">
                <a:latin typeface="+mn-lt"/>
              </a:rPr>
              <a:t>validation</a:t>
            </a:r>
            <a:r>
              <a:rPr lang="pl-PL" sz="3200" dirty="0">
                <a:latin typeface="+mn-lt"/>
              </a:rPr>
              <a:t> </a:t>
            </a:r>
            <a:r>
              <a:rPr lang="en-US" sz="3200" dirty="0">
                <a:latin typeface="+mn-lt"/>
              </a:rPr>
              <a:t>of </a:t>
            </a:r>
            <a:r>
              <a:rPr lang="pl-PL" sz="3200" dirty="0">
                <a:latin typeface="+mn-lt"/>
              </a:rPr>
              <a:t>PEEK </a:t>
            </a:r>
            <a:r>
              <a:rPr lang="en-US" sz="3200" dirty="0">
                <a:latin typeface="+mn-lt"/>
              </a:rPr>
              <a:t>gasket </a:t>
            </a:r>
            <a:br>
              <a:rPr lang="pl-PL" sz="3200" dirty="0">
                <a:latin typeface="+mn-lt"/>
              </a:rPr>
            </a:br>
            <a:r>
              <a:rPr lang="en-US" sz="3200" dirty="0">
                <a:latin typeface="+mn-lt"/>
              </a:rPr>
              <a:t>for DONES STUMM module</a:t>
            </a:r>
            <a:endParaRPr lang="en-US" sz="3200" dirty="0"/>
          </a:p>
        </p:txBody>
      </p:sp>
      <p:sp>
        <p:nvSpPr>
          <p:cNvPr id="4099" name="Text Box 6"/>
          <p:cNvSpPr txBox="1">
            <a:spLocks noChangeArrowheads="1"/>
          </p:cNvSpPr>
          <p:nvPr/>
        </p:nvSpPr>
        <p:spPr bwMode="auto">
          <a:xfrm>
            <a:off x="8437979" y="6124546"/>
            <a:ext cx="1686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GB" altLang="es-ES" sz="2000" dirty="0">
                <a:solidFill>
                  <a:schemeClr val="bg1"/>
                </a:solidFill>
                <a:latin typeface="Times New Roman" pitchFamily="18" charset="0"/>
              </a:rPr>
              <a:t>February 2005</a:t>
            </a:r>
          </a:p>
        </p:txBody>
      </p:sp>
      <p:sp>
        <p:nvSpPr>
          <p:cNvPr id="19" name="Podtytuł 18"/>
          <p:cNvSpPr>
            <a:spLocks noGrp="1"/>
          </p:cNvSpPr>
          <p:nvPr>
            <p:ph type="subTitle" idx="4294967295"/>
          </p:nvPr>
        </p:nvSpPr>
        <p:spPr>
          <a:xfrm>
            <a:off x="1472419" y="3996122"/>
            <a:ext cx="9195581" cy="432048"/>
          </a:xfrm>
        </p:spPr>
        <p:txBody>
          <a:bodyPr>
            <a:noAutofit/>
          </a:bodyPr>
          <a:lstStyle/>
          <a:p>
            <a:pPr marL="0" indent="0">
              <a:buNone/>
            </a:pPr>
            <a:r>
              <a:rPr lang="pl-PL" sz="2000" u="sng" dirty="0">
                <a:solidFill>
                  <a:schemeClr val="bg1"/>
                </a:solidFill>
              </a:rPr>
              <a:t>Urszula Wiącek</a:t>
            </a:r>
            <a:r>
              <a:rPr lang="pl-PL" sz="2000" baseline="30000" dirty="0">
                <a:solidFill>
                  <a:schemeClr val="bg1"/>
                </a:solidFill>
              </a:rPr>
              <a:t>1</a:t>
            </a:r>
            <a:r>
              <a:rPr lang="pl-PL" sz="2000" dirty="0">
                <a:solidFill>
                  <a:schemeClr val="bg1"/>
                </a:solidFill>
              </a:rPr>
              <a:t>, Santiago Becerril</a:t>
            </a:r>
            <a:r>
              <a:rPr lang="pl-PL" sz="2000" baseline="30000" dirty="0">
                <a:solidFill>
                  <a:schemeClr val="bg1"/>
                </a:solidFill>
              </a:rPr>
              <a:t>2</a:t>
            </a:r>
            <a:r>
              <a:rPr lang="pl-PL" sz="2000" dirty="0">
                <a:solidFill>
                  <a:schemeClr val="bg1"/>
                </a:solidFill>
              </a:rPr>
              <a:t>, </a:t>
            </a:r>
            <a:r>
              <a:rPr lang="pl-PL" sz="2000" dirty="0" err="1">
                <a:solidFill>
                  <a:schemeClr val="bg1"/>
                </a:solidFill>
              </a:rPr>
              <a:t>Jesus</a:t>
            </a:r>
            <a:r>
              <a:rPr lang="pl-PL" sz="2000" dirty="0">
                <a:solidFill>
                  <a:schemeClr val="bg1"/>
                </a:solidFill>
              </a:rPr>
              <a:t> Castellanos</a:t>
            </a:r>
            <a:r>
              <a:rPr lang="pl-PL" sz="2000" baseline="30000" dirty="0">
                <a:solidFill>
                  <a:schemeClr val="bg1"/>
                </a:solidFill>
              </a:rPr>
              <a:t>3</a:t>
            </a:r>
            <a:r>
              <a:rPr lang="pl-PL" sz="2000" dirty="0">
                <a:solidFill>
                  <a:schemeClr val="bg1"/>
                </a:solidFill>
              </a:rPr>
              <a:t>, Jerzy Kotuła</a:t>
            </a:r>
            <a:r>
              <a:rPr lang="pl-PL" sz="2000" baseline="30000" dirty="0">
                <a:solidFill>
                  <a:schemeClr val="bg1"/>
                </a:solidFill>
              </a:rPr>
              <a:t>1</a:t>
            </a:r>
            <a:r>
              <a:rPr lang="pl-PL" sz="2000" dirty="0">
                <a:solidFill>
                  <a:schemeClr val="bg1"/>
                </a:solidFill>
              </a:rPr>
              <a:t>, Wojciech Królas</a:t>
            </a:r>
            <a:r>
              <a:rPr lang="pl-PL" sz="2000" baseline="30000" dirty="0">
                <a:solidFill>
                  <a:schemeClr val="bg1"/>
                </a:solidFill>
              </a:rPr>
              <a:t>1</a:t>
            </a:r>
            <a:r>
              <a:rPr lang="pl-PL" sz="2000" dirty="0">
                <a:solidFill>
                  <a:schemeClr val="bg1"/>
                </a:solidFill>
              </a:rPr>
              <a:t>, Arkadiusz Kurowski</a:t>
            </a:r>
            <a:r>
              <a:rPr lang="pl-PL" sz="2000" baseline="30000" dirty="0">
                <a:solidFill>
                  <a:schemeClr val="bg1"/>
                </a:solidFill>
              </a:rPr>
              <a:t>1</a:t>
            </a:r>
            <a:r>
              <a:rPr lang="pl-PL" sz="2000" dirty="0">
                <a:solidFill>
                  <a:schemeClr val="bg1"/>
                </a:solidFill>
              </a:rPr>
              <a:t>, Agnieszka Kulińska</a:t>
            </a:r>
            <a:r>
              <a:rPr lang="pl-PL" sz="2000" baseline="30000" dirty="0">
                <a:solidFill>
                  <a:schemeClr val="bg1"/>
                </a:solidFill>
              </a:rPr>
              <a:t>1</a:t>
            </a:r>
            <a:r>
              <a:rPr lang="pl-PL" sz="2000" dirty="0">
                <a:solidFill>
                  <a:schemeClr val="bg1"/>
                </a:solidFill>
              </a:rPr>
              <a:t>, Jacek Świerblewski</a:t>
            </a:r>
            <a:r>
              <a:rPr lang="pl-PL" sz="2000" baseline="30000" dirty="0">
                <a:solidFill>
                  <a:schemeClr val="bg1"/>
                </a:solidFill>
              </a:rPr>
              <a:t>1</a:t>
            </a:r>
          </a:p>
          <a:p>
            <a:pPr eaLnBrk="1" hangingPunct="1"/>
            <a:endParaRPr lang="pl-PL" sz="2000" b="0" dirty="0">
              <a:solidFill>
                <a:schemeClr val="bg1"/>
              </a:solidFill>
            </a:endParaRPr>
          </a:p>
          <a:p>
            <a:endParaRPr lang="pl-PL" sz="2000" dirty="0">
              <a:solidFill>
                <a:schemeClr val="bg1"/>
              </a:solidFill>
            </a:endParaRPr>
          </a:p>
        </p:txBody>
      </p:sp>
      <p:pic>
        <p:nvPicPr>
          <p:cNvPr id="5" name="Picture 4"/>
          <p:cNvPicPr>
            <a:picLocks noChangeAspect="1" noChangeArrowheads="1"/>
          </p:cNvPicPr>
          <p:nvPr/>
        </p:nvPicPr>
        <p:blipFill>
          <a:blip r:embed="rId3" cstate="print"/>
          <a:srcRect/>
          <a:stretch>
            <a:fillRect/>
          </a:stretch>
        </p:blipFill>
        <p:spPr bwMode="auto">
          <a:xfrm>
            <a:off x="901656" y="289561"/>
            <a:ext cx="820956" cy="820956"/>
          </a:xfrm>
          <a:prstGeom prst="rect">
            <a:avLst/>
          </a:prstGeom>
          <a:noFill/>
          <a:ln w="9525">
            <a:noFill/>
            <a:miter lim="800000"/>
            <a:headEnd/>
            <a:tailEnd/>
          </a:ln>
        </p:spPr>
      </p:pic>
      <p:pic>
        <p:nvPicPr>
          <p:cNvPr id="6" name="Picture 2">
            <a:extLst>
              <a:ext uri="{FF2B5EF4-FFF2-40B4-BE49-F238E27FC236}">
                <a16:creationId xmlns:a16="http://schemas.microsoft.com/office/drawing/2014/main" id="{AEFF38CE-9E61-4147-9AC0-F9A5E3AE0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753" y="181070"/>
            <a:ext cx="5126591" cy="1064145"/>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a:extLst>
              <a:ext uri="{FF2B5EF4-FFF2-40B4-BE49-F238E27FC236}">
                <a16:creationId xmlns:a16="http://schemas.microsoft.com/office/drawing/2014/main" id="{76A07A32-22C8-4067-92C8-1D3114353238}"/>
              </a:ext>
            </a:extLst>
          </p:cNvPr>
          <p:cNvSpPr txBox="1"/>
          <p:nvPr/>
        </p:nvSpPr>
        <p:spPr>
          <a:xfrm>
            <a:off x="1524000" y="4636993"/>
            <a:ext cx="6096982" cy="646331"/>
          </a:xfrm>
          <a:prstGeom prst="rect">
            <a:avLst/>
          </a:prstGeom>
          <a:noFill/>
        </p:spPr>
        <p:txBody>
          <a:bodyPr wrap="square">
            <a:spAutoFit/>
          </a:bodyPr>
          <a:lstStyle/>
          <a:p>
            <a:r>
              <a:rPr lang="en-US" sz="1200" dirty="0">
                <a:solidFill>
                  <a:schemeClr val="bg1"/>
                </a:solidFill>
              </a:rPr>
              <a:t>1 Institute of Nuclear Physics Polish Academy of Sciences (IFJ PAN), Kraków, Poland</a:t>
            </a:r>
            <a:br>
              <a:rPr lang="en-US" sz="1200" dirty="0">
                <a:solidFill>
                  <a:schemeClr val="bg1"/>
                </a:solidFill>
              </a:rPr>
            </a:br>
            <a:r>
              <a:rPr lang="en-US" sz="1200" dirty="0">
                <a:solidFill>
                  <a:schemeClr val="bg1"/>
                </a:solidFill>
              </a:rPr>
              <a:t>2</a:t>
            </a:r>
            <a:r>
              <a:rPr lang="pl-PL" sz="1200" dirty="0">
                <a:solidFill>
                  <a:schemeClr val="bg1"/>
                </a:solidFill>
              </a:rPr>
              <a:t> IFMIF-DONES </a:t>
            </a:r>
            <a:r>
              <a:rPr lang="pl-PL" sz="1200" dirty="0" err="1">
                <a:solidFill>
                  <a:schemeClr val="bg1"/>
                </a:solidFill>
              </a:rPr>
              <a:t>España</a:t>
            </a:r>
            <a:r>
              <a:rPr lang="pl-PL" sz="1200" dirty="0">
                <a:solidFill>
                  <a:schemeClr val="bg1"/>
                </a:solidFill>
              </a:rPr>
              <a:t>, Granada, </a:t>
            </a:r>
            <a:r>
              <a:rPr lang="pl-PL" sz="1200" dirty="0" err="1">
                <a:solidFill>
                  <a:schemeClr val="bg1"/>
                </a:solidFill>
              </a:rPr>
              <a:t>Spain</a:t>
            </a:r>
            <a:br>
              <a:rPr lang="en-US" sz="1200" dirty="0">
                <a:solidFill>
                  <a:schemeClr val="bg1"/>
                </a:solidFill>
              </a:rPr>
            </a:br>
            <a:r>
              <a:rPr lang="pl-PL" sz="1200" dirty="0">
                <a:solidFill>
                  <a:schemeClr val="bg1"/>
                </a:solidFill>
              </a:rPr>
              <a:t>3</a:t>
            </a:r>
            <a:r>
              <a:rPr lang="en-US" sz="1200" dirty="0">
                <a:solidFill>
                  <a:schemeClr val="bg1"/>
                </a:solidFill>
              </a:rPr>
              <a:t> Universidad Castilla La Mancha (UCLM), Toledo, Spain</a:t>
            </a:r>
            <a:endParaRPr lang="pl-PL" sz="1200" dirty="0">
              <a:solidFill>
                <a:schemeClr val="bg1"/>
              </a:solidFill>
            </a:endParaRPr>
          </a:p>
        </p:txBody>
      </p:sp>
      <p:sp>
        <p:nvSpPr>
          <p:cNvPr id="10" name="pole tekstowe 9">
            <a:extLst>
              <a:ext uri="{FF2B5EF4-FFF2-40B4-BE49-F238E27FC236}">
                <a16:creationId xmlns:a16="http://schemas.microsoft.com/office/drawing/2014/main" id="{C36DCE89-DE13-425F-A483-2B460335A2DD}"/>
              </a:ext>
            </a:extLst>
          </p:cNvPr>
          <p:cNvSpPr txBox="1"/>
          <p:nvPr/>
        </p:nvSpPr>
        <p:spPr>
          <a:xfrm>
            <a:off x="8587910" y="5839823"/>
            <a:ext cx="2603482" cy="684803"/>
          </a:xfrm>
          <a:prstGeom prst="rect">
            <a:avLst/>
          </a:prstGeom>
          <a:solidFill>
            <a:schemeClr val="bg1"/>
          </a:solidFill>
        </p:spPr>
        <p:txBody>
          <a:bodyPr wrap="square" rtlCol="0">
            <a:spAutoFit/>
          </a:bodyPr>
          <a:lstStyle/>
          <a:p>
            <a:pPr algn="just"/>
            <a:r>
              <a:rPr lang="en-US" sz="550" dirty="0">
                <a:latin typeface="Arial" panose="020B0604020202020204" pitchFamily="34" charset="0"/>
                <a:cs typeface="Arial" panose="020B0604020202020204" pitchFamily="34" charset="0"/>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spTree>
    <p:extLst>
      <p:ext uri="{BB962C8B-B14F-4D97-AF65-F5344CB8AC3E}">
        <p14:creationId xmlns:p14="http://schemas.microsoft.com/office/powerpoint/2010/main" val="390083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9FF2A756-5F30-4FA3-9FD2-3B70111F6FCE}"/>
              </a:ext>
            </a:extLst>
          </p:cNvPr>
          <p:cNvSpPr/>
          <p:nvPr/>
        </p:nvSpPr>
        <p:spPr>
          <a:xfrm>
            <a:off x="1314600" y="5039718"/>
            <a:ext cx="4176464" cy="646331"/>
          </a:xfrm>
          <a:prstGeom prst="rect">
            <a:avLst/>
          </a:prstGeom>
          <a:ln>
            <a:solidFill>
              <a:srgbClr val="C00000"/>
            </a:solidFill>
          </a:ln>
        </p:spPr>
        <p:txBody>
          <a:bodyPr wrap="square">
            <a:spAutoFit/>
          </a:bodyPr>
          <a:lstStyle/>
          <a:p>
            <a:r>
              <a:rPr lang="en-US" altLang="pl-PL" dirty="0">
                <a:solidFill>
                  <a:srgbClr val="FF0000"/>
                </a:solidFill>
              </a:rPr>
              <a:t>There is a risk that the PEEK seal will lose its properties and will not be reusable.</a:t>
            </a:r>
            <a:endParaRPr lang="pl-PL" altLang="pl-PL" dirty="0">
              <a:solidFill>
                <a:srgbClr val="FF0000"/>
              </a:solidFill>
            </a:endParaRPr>
          </a:p>
        </p:txBody>
      </p:sp>
      <p:sp>
        <p:nvSpPr>
          <p:cNvPr id="7" name="Prostokąt 6">
            <a:extLst>
              <a:ext uri="{FF2B5EF4-FFF2-40B4-BE49-F238E27FC236}">
                <a16:creationId xmlns:a16="http://schemas.microsoft.com/office/drawing/2014/main" id="{1466234F-F890-4C20-8DFD-8D6ABE47726D}"/>
              </a:ext>
            </a:extLst>
          </p:cNvPr>
          <p:cNvSpPr/>
          <p:nvPr/>
        </p:nvSpPr>
        <p:spPr>
          <a:xfrm>
            <a:off x="6692003" y="5791811"/>
            <a:ext cx="5295154" cy="307777"/>
          </a:xfrm>
          <a:prstGeom prst="rect">
            <a:avLst/>
          </a:prstGeom>
          <a:ln>
            <a:solidFill>
              <a:schemeClr val="tx2"/>
            </a:solidFill>
          </a:ln>
        </p:spPr>
        <p:txBody>
          <a:bodyPr wrap="square">
            <a:spAutoFit/>
          </a:bodyPr>
          <a:lstStyle/>
          <a:p>
            <a:pPr lvl="0"/>
            <a:r>
              <a:rPr lang="pl-PL" altLang="pl-PL" sz="1400" dirty="0"/>
              <a:t>A</a:t>
            </a:r>
            <a:r>
              <a:rPr lang="en-US" altLang="pl-PL" sz="1400" dirty="0"/>
              <a:t>t </a:t>
            </a:r>
            <a:r>
              <a:rPr lang="pl-PL" altLang="pl-PL" sz="1400" dirty="0"/>
              <a:t>the </a:t>
            </a:r>
            <a:r>
              <a:rPr lang="en-US" altLang="pl-PL" sz="1400" dirty="0"/>
              <a:t>upper part of </a:t>
            </a:r>
            <a:r>
              <a:rPr lang="pl-PL" altLang="pl-PL" sz="1400" dirty="0"/>
              <a:t>HFTM/STUMM</a:t>
            </a:r>
            <a:r>
              <a:rPr lang="en-US" altLang="pl-PL" sz="1400" dirty="0"/>
              <a:t> is foreseen </a:t>
            </a:r>
            <a:r>
              <a:rPr lang="pl-PL" altLang="pl-PL" sz="1400" dirty="0" err="1"/>
              <a:t>above</a:t>
            </a:r>
            <a:r>
              <a:rPr lang="en-US" altLang="pl-PL" sz="1400" dirty="0"/>
              <a:t> </a:t>
            </a:r>
            <a:r>
              <a:rPr lang="en-US" altLang="pl-PL" sz="1400" b="1" dirty="0"/>
              <a:t>50 </a:t>
            </a:r>
            <a:r>
              <a:rPr lang="en-US" altLang="pl-PL" sz="1400" b="1" dirty="0" err="1"/>
              <a:t>MGy</a:t>
            </a:r>
            <a:r>
              <a:rPr lang="en-US" altLang="pl-PL" sz="1400" b="1" dirty="0"/>
              <a:t> / </a:t>
            </a:r>
            <a:r>
              <a:rPr lang="en-US" altLang="pl-PL" sz="1400" b="1" dirty="0" err="1"/>
              <a:t>fpy</a:t>
            </a:r>
            <a:r>
              <a:rPr lang="pl-PL" altLang="pl-PL" sz="1400" b="1" dirty="0"/>
              <a:t>.</a:t>
            </a:r>
            <a:r>
              <a:rPr lang="en-US" altLang="pl-PL" sz="1400" b="1" dirty="0"/>
              <a:t> </a:t>
            </a:r>
            <a:r>
              <a:rPr lang="en-US" altLang="pl-PL" sz="1400" dirty="0"/>
              <a:t> </a:t>
            </a:r>
            <a:endParaRPr lang="pl-PL" altLang="pl-PL" sz="1400" dirty="0"/>
          </a:p>
        </p:txBody>
      </p:sp>
      <p:sp>
        <p:nvSpPr>
          <p:cNvPr id="8" name="Rectangle 1">
            <a:extLst>
              <a:ext uri="{FF2B5EF4-FFF2-40B4-BE49-F238E27FC236}">
                <a16:creationId xmlns:a16="http://schemas.microsoft.com/office/drawing/2014/main" id="{6FCB9BE1-B4B3-4EB5-B29A-7ABCECE2C626}"/>
              </a:ext>
            </a:extLst>
          </p:cNvPr>
          <p:cNvSpPr txBox="1">
            <a:spLocks noChangeArrowheads="1"/>
          </p:cNvSpPr>
          <p:nvPr/>
        </p:nvSpPr>
        <p:spPr bwMode="auto">
          <a:xfrm>
            <a:off x="619335" y="1067469"/>
            <a:ext cx="725183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en-US" altLang="pl-PL" sz="2000" b="1" dirty="0"/>
              <a:t>Radiation </a:t>
            </a:r>
            <a:r>
              <a:rPr lang="pl-PL" altLang="pl-PL" sz="2000" b="1" dirty="0" err="1"/>
              <a:t>resistance</a:t>
            </a:r>
            <a:r>
              <a:rPr lang="en-US" altLang="pl-PL" sz="2000" b="1" dirty="0"/>
              <a:t> </a:t>
            </a:r>
            <a:r>
              <a:rPr lang="pl-PL" altLang="pl-PL" sz="2000" b="1" dirty="0"/>
              <a:t>of PEEK:</a:t>
            </a:r>
          </a:p>
          <a:p>
            <a:pPr marL="0" indent="0">
              <a:spcBef>
                <a:spcPct val="0"/>
              </a:spcBef>
              <a:buNone/>
            </a:pPr>
            <a:endParaRPr lang="pl-PL" altLang="pl-PL" sz="2000" b="1" dirty="0"/>
          </a:p>
          <a:p>
            <a:pPr marL="0" indent="0">
              <a:spcBef>
                <a:spcPct val="0"/>
              </a:spcBef>
              <a:buNone/>
            </a:pPr>
            <a:r>
              <a:rPr lang="en-US" altLang="pl-PL" sz="1600" dirty="0"/>
              <a:t>Based</a:t>
            </a:r>
            <a:r>
              <a:rPr lang="pl-PL" altLang="pl-PL" sz="1600" dirty="0"/>
              <a:t> on </a:t>
            </a:r>
            <a:r>
              <a:rPr lang="en-US" altLang="pl-PL" sz="1600" dirty="0"/>
              <a:t>ITER Report</a:t>
            </a:r>
            <a:r>
              <a:rPr lang="pl-PL" altLang="pl-PL" sz="1600" dirty="0"/>
              <a:t> (</a:t>
            </a:r>
            <a:r>
              <a:rPr lang="en-US" sz="1600" dirty="0"/>
              <a:t>RHYTUK</a:t>
            </a:r>
            <a:r>
              <a:rPr lang="pl-PL" sz="1600" dirty="0"/>
              <a:t>)</a:t>
            </a:r>
            <a:r>
              <a:rPr lang="en-US" altLang="pl-PL" sz="1600" dirty="0"/>
              <a:t>: </a:t>
            </a:r>
            <a:br>
              <a:rPr lang="pl-PL" altLang="pl-PL" sz="1600" dirty="0"/>
            </a:br>
            <a:r>
              <a:rPr lang="en-US" altLang="pl-PL" sz="1600" b="1" i="1" dirty="0"/>
              <a:t>Radiation damage properties of Polyether ether ketone (PEEK)</a:t>
            </a:r>
            <a:r>
              <a:rPr lang="en-US" altLang="pl-PL" sz="1600" b="1" dirty="0"/>
              <a:t> </a:t>
            </a:r>
            <a:endParaRPr lang="pl-PL" altLang="pl-PL" sz="1600" b="1" dirty="0"/>
          </a:p>
          <a:p>
            <a:pPr marL="0" indent="0">
              <a:spcBef>
                <a:spcPct val="0"/>
              </a:spcBef>
              <a:buNone/>
            </a:pPr>
            <a:endParaRPr lang="pl-PL" altLang="pl-PL" sz="2000" b="1" dirty="0"/>
          </a:p>
          <a:p>
            <a:pPr>
              <a:spcBef>
                <a:spcPct val="0"/>
              </a:spcBef>
            </a:pPr>
            <a:r>
              <a:rPr lang="en-US" altLang="pl-PL" sz="1600" dirty="0"/>
              <a:t>Good radiation </a:t>
            </a:r>
            <a:r>
              <a:rPr lang="pl-PL" altLang="pl-PL" sz="1600" dirty="0" err="1"/>
              <a:t>resistance</a:t>
            </a:r>
            <a:r>
              <a:rPr lang="en-US" altLang="pl-PL" sz="1600" dirty="0"/>
              <a:t> and keep its mechanical properties up </a:t>
            </a:r>
            <a:r>
              <a:rPr lang="pl-PL" altLang="pl-PL" sz="1600" dirty="0"/>
              <a:t>to </a:t>
            </a:r>
            <a:r>
              <a:rPr lang="en-US" altLang="pl-PL" sz="1600" b="1" dirty="0"/>
              <a:t>10</a:t>
            </a:r>
            <a:r>
              <a:rPr lang="pl-PL" altLang="pl-PL" sz="1600" b="1" dirty="0"/>
              <a:t> </a:t>
            </a:r>
            <a:r>
              <a:rPr lang="en-US" altLang="pl-PL" sz="1600" b="1" dirty="0"/>
              <a:t>–</a:t>
            </a:r>
            <a:r>
              <a:rPr lang="pl-PL" altLang="pl-PL" sz="1600" b="1" dirty="0"/>
              <a:t> </a:t>
            </a:r>
            <a:r>
              <a:rPr lang="en-US" altLang="pl-PL" sz="1600" b="1" dirty="0"/>
              <a:t>20</a:t>
            </a:r>
            <a:r>
              <a:rPr lang="pl-PL" altLang="pl-PL" sz="1600" b="1" dirty="0"/>
              <a:t> </a:t>
            </a:r>
            <a:r>
              <a:rPr lang="en-US" altLang="pl-PL" sz="1600" b="1" dirty="0"/>
              <a:t>M</a:t>
            </a:r>
            <a:r>
              <a:rPr lang="pl-PL" altLang="pl-PL" sz="1600" b="1" dirty="0"/>
              <a:t>G</a:t>
            </a:r>
            <a:r>
              <a:rPr lang="en-US" altLang="pl-PL" sz="1600" b="1" dirty="0"/>
              <a:t>y</a:t>
            </a:r>
            <a:r>
              <a:rPr lang="pl-PL" altLang="pl-PL" sz="1600" dirty="0"/>
              <a:t> </a:t>
            </a:r>
          </a:p>
          <a:p>
            <a:pPr>
              <a:spcBef>
                <a:spcPct val="0"/>
              </a:spcBef>
            </a:pPr>
            <a:endParaRPr lang="pl-PL" altLang="pl-PL" sz="800" dirty="0"/>
          </a:p>
          <a:p>
            <a:pPr>
              <a:spcBef>
                <a:spcPct val="0"/>
              </a:spcBef>
            </a:pPr>
            <a:r>
              <a:rPr lang="pl-PL" altLang="pl-PL" sz="1600" dirty="0"/>
              <a:t>I</a:t>
            </a:r>
            <a:r>
              <a:rPr lang="en-US" altLang="pl-PL" sz="1600" dirty="0"/>
              <a:t>s recommended </a:t>
            </a:r>
            <a:r>
              <a:rPr lang="pl-PL" altLang="pl-PL" sz="1600" dirty="0"/>
              <a:t>to </a:t>
            </a:r>
            <a:r>
              <a:rPr lang="en-US" altLang="pl-PL" sz="1600" dirty="0"/>
              <a:t>use for the radiation dose up to </a:t>
            </a:r>
            <a:r>
              <a:rPr lang="en-US" altLang="pl-PL" sz="1600" b="1" dirty="0"/>
              <a:t>1.5 M</a:t>
            </a:r>
            <a:r>
              <a:rPr lang="pl-PL" altLang="pl-PL" sz="1600" b="1" dirty="0"/>
              <a:t>G</a:t>
            </a:r>
            <a:r>
              <a:rPr lang="en-US" altLang="pl-PL" sz="1600" b="1" dirty="0"/>
              <a:t>y</a:t>
            </a:r>
            <a:endParaRPr lang="pl-PL" altLang="pl-PL" sz="1600" b="1" dirty="0"/>
          </a:p>
          <a:p>
            <a:pPr>
              <a:spcBef>
                <a:spcPct val="0"/>
              </a:spcBef>
            </a:pPr>
            <a:endParaRPr lang="pl-PL" altLang="pl-PL" sz="800" b="1" dirty="0"/>
          </a:p>
          <a:p>
            <a:pPr>
              <a:spcBef>
                <a:spcPct val="0"/>
              </a:spcBef>
            </a:pPr>
            <a:r>
              <a:rPr lang="en-US" altLang="pl-PL" sz="1600" dirty="0"/>
              <a:t>Most of </a:t>
            </a:r>
            <a:r>
              <a:rPr lang="pl-PL" altLang="pl-PL" sz="1600" dirty="0"/>
              <a:t>the </a:t>
            </a:r>
            <a:r>
              <a:rPr lang="en-US" altLang="pl-PL" sz="1600" dirty="0"/>
              <a:t>presented </a:t>
            </a:r>
            <a:r>
              <a:rPr lang="pl-PL" altLang="pl-PL" sz="1600" dirty="0" err="1"/>
              <a:t>tests</a:t>
            </a:r>
            <a:r>
              <a:rPr lang="en-US" altLang="pl-PL" sz="1600" dirty="0"/>
              <a:t> </a:t>
            </a:r>
            <a:r>
              <a:rPr lang="pl-PL" altLang="pl-PL" sz="1600" dirty="0"/>
              <a:t>for </a:t>
            </a:r>
            <a:r>
              <a:rPr lang="en-US" altLang="pl-PL" sz="1600" dirty="0"/>
              <a:t>gamma ray (or electron beam) </a:t>
            </a:r>
            <a:endParaRPr lang="pl-PL" altLang="pl-PL" sz="1600" dirty="0"/>
          </a:p>
          <a:p>
            <a:pPr>
              <a:spcBef>
                <a:spcPct val="0"/>
              </a:spcBef>
            </a:pPr>
            <a:endParaRPr lang="pl-PL" altLang="pl-PL" sz="800" dirty="0"/>
          </a:p>
          <a:p>
            <a:pPr>
              <a:spcBef>
                <a:spcPct val="0"/>
              </a:spcBef>
            </a:pPr>
            <a:r>
              <a:rPr lang="pl-PL" altLang="pl-PL" sz="1600" dirty="0"/>
              <a:t>For </a:t>
            </a:r>
            <a:r>
              <a:rPr lang="en-US" altLang="pl-PL" sz="1600" dirty="0"/>
              <a:t>combined radiation fields (neutrons and gamma)</a:t>
            </a:r>
            <a:r>
              <a:rPr lang="pl-PL" altLang="pl-PL" sz="1600" dirty="0"/>
              <a:t> </a:t>
            </a:r>
            <a:r>
              <a:rPr lang="en-US" altLang="pl-PL" sz="1600" dirty="0"/>
              <a:t>PEEK degrades faster</a:t>
            </a:r>
            <a:endParaRPr lang="pl-PL" altLang="pl-PL" sz="1600" dirty="0"/>
          </a:p>
          <a:p>
            <a:pPr>
              <a:spcBef>
                <a:spcPct val="0"/>
              </a:spcBef>
            </a:pPr>
            <a:endParaRPr lang="pl-PL" altLang="pl-PL" sz="800" dirty="0"/>
          </a:p>
          <a:p>
            <a:pPr>
              <a:spcBef>
                <a:spcPct val="0"/>
              </a:spcBef>
            </a:pPr>
            <a:r>
              <a:rPr lang="pl-PL" altLang="pl-PL" sz="1600" dirty="0"/>
              <a:t>T</a:t>
            </a:r>
            <a:r>
              <a:rPr lang="en-US" altLang="pl-PL" sz="1600" dirty="0"/>
              <a:t>he parameters of PEEK are improved</a:t>
            </a:r>
            <a:r>
              <a:rPr lang="pl-PL" altLang="pl-PL" sz="1600" dirty="0"/>
              <a:t> </a:t>
            </a:r>
            <a:r>
              <a:rPr lang="en-US" altLang="pl-PL" sz="1600" dirty="0"/>
              <a:t>while</a:t>
            </a:r>
            <a:r>
              <a:rPr lang="pl-PL" altLang="pl-PL" sz="1600" dirty="0"/>
              <a:t> </a:t>
            </a:r>
            <a:r>
              <a:rPr lang="en-US" altLang="pl-PL" sz="1600" dirty="0"/>
              <a:t>the dose is increased</a:t>
            </a:r>
            <a:endParaRPr lang="pl-PL" altLang="pl-PL" sz="1600" dirty="0"/>
          </a:p>
        </p:txBody>
      </p:sp>
      <p:sp>
        <p:nvSpPr>
          <p:cNvPr id="9" name="Tytuł 14">
            <a:extLst>
              <a:ext uri="{FF2B5EF4-FFF2-40B4-BE49-F238E27FC236}">
                <a16:creationId xmlns:a16="http://schemas.microsoft.com/office/drawing/2014/main" id="{62114E1D-A9E0-49A8-ACE7-406535D41438}"/>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PEEK as a </a:t>
            </a:r>
            <a:r>
              <a:rPr lang="pl-PL" sz="2400" dirty="0" err="1">
                <a:solidFill>
                  <a:srgbClr val="10409F"/>
                </a:solidFill>
                <a:latin typeface="+mj-lt"/>
              </a:rPr>
              <a:t>gasket</a:t>
            </a:r>
            <a:r>
              <a:rPr lang="pl-PL" sz="2400" dirty="0">
                <a:solidFill>
                  <a:srgbClr val="10409F"/>
                </a:solidFill>
                <a:latin typeface="+mj-lt"/>
              </a:rPr>
              <a:t> for STUMM</a:t>
            </a:r>
          </a:p>
        </p:txBody>
      </p:sp>
      <p:pic>
        <p:nvPicPr>
          <p:cNvPr id="10" name="4 Imagen">
            <a:extLst>
              <a:ext uri="{FF2B5EF4-FFF2-40B4-BE49-F238E27FC236}">
                <a16:creationId xmlns:a16="http://schemas.microsoft.com/office/drawing/2014/main" id="{C37CDD08-8E46-441E-B5ED-E9A387DFF2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178" y="600972"/>
            <a:ext cx="3603163" cy="2206617"/>
          </a:xfrm>
          <a:prstGeom prst="rect">
            <a:avLst/>
          </a:prstGeom>
          <a:noFill/>
          <a:ln>
            <a:noFill/>
          </a:ln>
        </p:spPr>
      </p:pic>
      <p:pic>
        <p:nvPicPr>
          <p:cNvPr id="13" name="Obraz 12">
            <a:extLst>
              <a:ext uri="{FF2B5EF4-FFF2-40B4-BE49-F238E27FC236}">
                <a16:creationId xmlns:a16="http://schemas.microsoft.com/office/drawing/2014/main" id="{A27AA8AE-D401-4B89-8512-830DCD6EBBBB}"/>
              </a:ext>
            </a:extLst>
          </p:cNvPr>
          <p:cNvPicPr>
            <a:picLocks noChangeAspect="1"/>
          </p:cNvPicPr>
          <p:nvPr/>
        </p:nvPicPr>
        <p:blipFill>
          <a:blip r:embed="rId3"/>
          <a:stretch>
            <a:fillRect/>
          </a:stretch>
        </p:blipFill>
        <p:spPr>
          <a:xfrm>
            <a:off x="7556956" y="2845237"/>
            <a:ext cx="4201634" cy="2488773"/>
          </a:xfrm>
          <a:prstGeom prst="rect">
            <a:avLst/>
          </a:prstGeom>
        </p:spPr>
      </p:pic>
      <p:sp>
        <p:nvSpPr>
          <p:cNvPr id="15" name="pole tekstowe 14">
            <a:extLst>
              <a:ext uri="{FF2B5EF4-FFF2-40B4-BE49-F238E27FC236}">
                <a16:creationId xmlns:a16="http://schemas.microsoft.com/office/drawing/2014/main" id="{F61E485C-6768-460D-8A66-0C6A914A2AD9}"/>
              </a:ext>
            </a:extLst>
          </p:cNvPr>
          <p:cNvSpPr txBox="1"/>
          <p:nvPr/>
        </p:nvSpPr>
        <p:spPr>
          <a:xfrm rot="5400000">
            <a:off x="11233248" y="4021751"/>
            <a:ext cx="1147194" cy="307777"/>
          </a:xfrm>
          <a:prstGeom prst="rect">
            <a:avLst/>
          </a:prstGeom>
          <a:noFill/>
        </p:spPr>
        <p:txBody>
          <a:bodyPr wrap="square">
            <a:spAutoFit/>
          </a:bodyPr>
          <a:lstStyle/>
          <a:p>
            <a:r>
              <a:rPr lang="en-US" sz="1400" dirty="0" err="1">
                <a:effectLst/>
                <a:latin typeface="Calibri" panose="020F0502020204030204" pitchFamily="34" charset="0"/>
                <a:ea typeface="SimSun" panose="02010600030101010101" pitchFamily="2" charset="-122"/>
                <a:cs typeface="Times New Roman" panose="02020603050405020304" pitchFamily="18" charset="0"/>
              </a:rPr>
              <a:t>MGy</a:t>
            </a:r>
            <a:r>
              <a:rPr lang="en-US" sz="1400" dirty="0">
                <a:effectLst/>
                <a:latin typeface="Calibri" panose="020F0502020204030204" pitchFamily="34" charset="0"/>
                <a:ea typeface="SimSun" panose="02010600030101010101" pitchFamily="2" charset="-122"/>
                <a:cs typeface="Times New Roman" panose="02020603050405020304" pitchFamily="18" charset="0"/>
              </a:rPr>
              <a:t>/</a:t>
            </a:r>
            <a:r>
              <a:rPr lang="en-US" sz="1400" dirty="0" err="1">
                <a:effectLst/>
                <a:latin typeface="Calibri" panose="020F0502020204030204" pitchFamily="34" charset="0"/>
                <a:ea typeface="SimSun" panose="02010600030101010101" pitchFamily="2" charset="-122"/>
                <a:cs typeface="Times New Roman" panose="02020603050405020304" pitchFamily="18" charset="0"/>
              </a:rPr>
              <a:t>fpy</a:t>
            </a:r>
            <a:endParaRPr lang="en-US" sz="1400" dirty="0"/>
          </a:p>
        </p:txBody>
      </p:sp>
      <p:sp>
        <p:nvSpPr>
          <p:cNvPr id="17" name="pole tekstowe 16">
            <a:extLst>
              <a:ext uri="{FF2B5EF4-FFF2-40B4-BE49-F238E27FC236}">
                <a16:creationId xmlns:a16="http://schemas.microsoft.com/office/drawing/2014/main" id="{F4FD4437-8DC2-4BB2-B165-C68BA1563874}"/>
              </a:ext>
            </a:extLst>
          </p:cNvPr>
          <p:cNvSpPr txBox="1"/>
          <p:nvPr/>
        </p:nvSpPr>
        <p:spPr>
          <a:xfrm>
            <a:off x="7476937" y="5288828"/>
            <a:ext cx="3725287" cy="246221"/>
          </a:xfrm>
          <a:prstGeom prst="rect">
            <a:avLst/>
          </a:prstGeom>
          <a:noFill/>
        </p:spPr>
        <p:txBody>
          <a:bodyPr wrap="square">
            <a:spAutoFit/>
          </a:bodyPr>
          <a:lstStyle/>
          <a:p>
            <a:r>
              <a:rPr lang="en-US" sz="1000" dirty="0">
                <a:effectLst/>
                <a:latin typeface="Calibri" panose="020F0502020204030204" pitchFamily="34" charset="0"/>
                <a:ea typeface="SimSun" panose="02010600030101010101" pitchFamily="2" charset="-122"/>
                <a:cs typeface="Times New Roman" panose="02020603050405020304" pitchFamily="18" charset="0"/>
              </a:rPr>
              <a:t>The absorbed dose (</a:t>
            </a:r>
            <a:r>
              <a:rPr lang="en-US" sz="1000" dirty="0" err="1">
                <a:effectLst/>
                <a:latin typeface="Calibri" panose="020F0502020204030204" pitchFamily="34" charset="0"/>
                <a:ea typeface="SimSun" panose="02010600030101010101" pitchFamily="2" charset="-122"/>
                <a:cs typeface="Times New Roman" panose="02020603050405020304" pitchFamily="18" charset="0"/>
              </a:rPr>
              <a:t>MGy</a:t>
            </a:r>
            <a:r>
              <a:rPr lang="en-US" sz="1000" dirty="0">
                <a:effectLst/>
                <a:latin typeface="Calibri" panose="020F0502020204030204" pitchFamily="34" charset="0"/>
                <a:ea typeface="SimSun" panose="02010600030101010101" pitchFamily="2" charset="-122"/>
                <a:cs typeface="Times New Roman" panose="02020603050405020304" pitchFamily="18" charset="0"/>
              </a:rPr>
              <a:t>/</a:t>
            </a:r>
            <a:r>
              <a:rPr lang="en-US" sz="1000" dirty="0" err="1">
                <a:effectLst/>
                <a:latin typeface="Calibri" panose="020F0502020204030204" pitchFamily="34" charset="0"/>
                <a:ea typeface="SimSun" panose="02010600030101010101" pitchFamily="2" charset="-122"/>
                <a:cs typeface="Times New Roman" panose="02020603050405020304" pitchFamily="18" charset="0"/>
              </a:rPr>
              <a:t>fpy</a:t>
            </a:r>
            <a:r>
              <a:rPr lang="en-US" sz="1000" dirty="0">
                <a:effectLst/>
                <a:latin typeface="Calibri" panose="020F0502020204030204" pitchFamily="34" charset="0"/>
                <a:ea typeface="SimSun" panose="02010600030101010101" pitchFamily="2" charset="-122"/>
                <a:cs typeface="Times New Roman" panose="02020603050405020304" pitchFamily="18" charset="0"/>
              </a:rPr>
              <a:t>) of PEEK</a:t>
            </a:r>
            <a:r>
              <a:rPr lang="pl-PL" sz="1000" dirty="0">
                <a:effectLst/>
                <a:latin typeface="Calibri" panose="020F0502020204030204" pitchFamily="34" charset="0"/>
                <a:ea typeface="SimSun" panose="02010600030101010101" pitchFamily="2" charset="-122"/>
                <a:cs typeface="Times New Roman" panose="02020603050405020304" pitchFamily="18" charset="0"/>
              </a:rPr>
              <a:t> (</a:t>
            </a:r>
            <a:r>
              <a:rPr lang="pl-PL" altLang="pl-PL" sz="1000" dirty="0"/>
              <a:t>Rep EFDA 2NF525 v.1.4)</a:t>
            </a:r>
            <a:r>
              <a:rPr lang="pl-PL" sz="1000" dirty="0">
                <a:effectLst/>
                <a:latin typeface="Calibri" panose="020F0502020204030204" pitchFamily="34" charset="0"/>
                <a:ea typeface="SimSun" panose="02010600030101010101" pitchFamily="2" charset="-122"/>
                <a:cs typeface="Times New Roman" panose="02020603050405020304" pitchFamily="18" charset="0"/>
              </a:rPr>
              <a:t>.</a:t>
            </a:r>
            <a:endParaRPr lang="en-US" sz="1000" dirty="0"/>
          </a:p>
        </p:txBody>
      </p:sp>
      <p:sp>
        <p:nvSpPr>
          <p:cNvPr id="18" name="Symbol zastępczy numeru slajdu 17">
            <a:extLst>
              <a:ext uri="{FF2B5EF4-FFF2-40B4-BE49-F238E27FC236}">
                <a16:creationId xmlns:a16="http://schemas.microsoft.com/office/drawing/2014/main" id="{A7C0AC97-A7DC-4A91-8B58-666354E6CB64}"/>
              </a:ext>
            </a:extLst>
          </p:cNvPr>
          <p:cNvSpPr>
            <a:spLocks noGrp="1"/>
          </p:cNvSpPr>
          <p:nvPr>
            <p:ph type="sldNum" sz="quarter" idx="12"/>
          </p:nvPr>
        </p:nvSpPr>
        <p:spPr/>
        <p:txBody>
          <a:bodyPr/>
          <a:lstStyle/>
          <a:p>
            <a:pPr>
              <a:defRPr/>
            </a:pPr>
            <a:fld id="{EA2BFE7A-63C3-4696-BA76-19E63631F2AF}" type="slidenum">
              <a:rPr lang="en-GB" smtClean="0"/>
              <a:pPr>
                <a:defRPr/>
              </a:pPr>
              <a:t>10</a:t>
            </a:fld>
            <a:endParaRPr lang="en-GB" dirty="0"/>
          </a:p>
        </p:txBody>
      </p:sp>
    </p:spTree>
    <p:extLst>
      <p:ext uri="{BB962C8B-B14F-4D97-AF65-F5344CB8AC3E}">
        <p14:creationId xmlns:p14="http://schemas.microsoft.com/office/powerpoint/2010/main" val="197829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D6B61C1-3DA2-478B-B38B-D7ADCE1E16E8}"/>
              </a:ext>
            </a:extLst>
          </p:cNvPr>
          <p:cNvPicPr/>
          <p:nvPr/>
        </p:nvPicPr>
        <p:blipFill rotWithShape="1">
          <a:blip r:embed="rId2" cstate="print">
            <a:extLst>
              <a:ext uri="{28A0092B-C50C-407E-A947-70E740481C1C}">
                <a14:useLocalDpi xmlns:a14="http://schemas.microsoft.com/office/drawing/2010/main" val="0"/>
              </a:ext>
            </a:extLst>
          </a:blip>
          <a:srcRect l="11844" t="14225" r="14663" b="14653"/>
          <a:stretch/>
        </p:blipFill>
        <p:spPr bwMode="auto">
          <a:xfrm>
            <a:off x="6484690" y="2072081"/>
            <a:ext cx="4939904" cy="4118361"/>
          </a:xfrm>
          <a:prstGeom prst="rect">
            <a:avLst/>
          </a:prstGeom>
          <a:noFill/>
          <a:ln>
            <a:noFill/>
          </a:ln>
          <a:extLst>
            <a:ext uri="{53640926-AAD7-44D8-BBD7-CCE9431645EC}">
              <a14:shadowObscured xmlns:a14="http://schemas.microsoft.com/office/drawing/2010/main"/>
            </a:ext>
          </a:extLst>
        </p:spPr>
      </p:pic>
      <p:sp>
        <p:nvSpPr>
          <p:cNvPr id="7" name="Prostokąt 6">
            <a:extLst>
              <a:ext uri="{FF2B5EF4-FFF2-40B4-BE49-F238E27FC236}">
                <a16:creationId xmlns:a16="http://schemas.microsoft.com/office/drawing/2014/main" id="{096086C7-A006-474E-9AAF-409E45113474}"/>
              </a:ext>
            </a:extLst>
          </p:cNvPr>
          <p:cNvSpPr/>
          <p:nvPr/>
        </p:nvSpPr>
        <p:spPr>
          <a:xfrm>
            <a:off x="2470004" y="2996703"/>
            <a:ext cx="5933466" cy="369332"/>
          </a:xfrm>
          <a:prstGeom prst="rect">
            <a:avLst/>
          </a:prstGeom>
        </p:spPr>
        <p:txBody>
          <a:bodyPr wrap="square">
            <a:spAutoFit/>
          </a:bodyPr>
          <a:lstStyle/>
          <a:p>
            <a:r>
              <a:rPr lang="en-US" b="1" dirty="0">
                <a:solidFill>
                  <a:schemeClr val="tx2"/>
                </a:solidFill>
              </a:rPr>
              <a:t>Experimental validation of the</a:t>
            </a:r>
            <a:r>
              <a:rPr lang="pl-PL" b="1" dirty="0">
                <a:solidFill>
                  <a:schemeClr val="tx2"/>
                </a:solidFill>
              </a:rPr>
              <a:t> PEEK </a:t>
            </a:r>
            <a:r>
              <a:rPr lang="pl-PL" b="1" dirty="0" err="1">
                <a:solidFill>
                  <a:schemeClr val="tx2"/>
                </a:solidFill>
              </a:rPr>
              <a:t>gasket</a:t>
            </a:r>
            <a:r>
              <a:rPr lang="en-US" b="1" dirty="0">
                <a:solidFill>
                  <a:schemeClr val="tx2"/>
                </a:solidFill>
              </a:rPr>
              <a:t> reus</a:t>
            </a:r>
            <a:r>
              <a:rPr lang="pl-PL" b="1" dirty="0" err="1">
                <a:solidFill>
                  <a:schemeClr val="tx2"/>
                </a:solidFill>
              </a:rPr>
              <a:t>ing</a:t>
            </a:r>
            <a:r>
              <a:rPr lang="en-US" b="1" dirty="0">
                <a:solidFill>
                  <a:schemeClr val="tx2"/>
                </a:solidFill>
              </a:rPr>
              <a:t> </a:t>
            </a:r>
          </a:p>
        </p:txBody>
      </p:sp>
      <p:sp>
        <p:nvSpPr>
          <p:cNvPr id="8" name="Prostokąt 7">
            <a:extLst>
              <a:ext uri="{FF2B5EF4-FFF2-40B4-BE49-F238E27FC236}">
                <a16:creationId xmlns:a16="http://schemas.microsoft.com/office/drawing/2014/main" id="{E5797CCF-6D53-411C-AE6D-A376D69C846E}"/>
              </a:ext>
            </a:extLst>
          </p:cNvPr>
          <p:cNvSpPr/>
          <p:nvPr/>
        </p:nvSpPr>
        <p:spPr>
          <a:xfrm>
            <a:off x="1025838" y="4155740"/>
            <a:ext cx="6912768" cy="1754326"/>
          </a:xfrm>
          <a:prstGeom prst="rect">
            <a:avLst/>
          </a:prstGeom>
        </p:spPr>
        <p:txBody>
          <a:bodyPr wrap="square">
            <a:spAutoFit/>
          </a:bodyPr>
          <a:lstStyle/>
          <a:p>
            <a:r>
              <a:rPr lang="pl-PL" dirty="0"/>
              <a:t>A </a:t>
            </a:r>
            <a:r>
              <a:rPr lang="pl-PL" dirty="0" err="1"/>
              <a:t>simple</a:t>
            </a:r>
            <a:r>
              <a:rPr lang="pl-PL" dirty="0"/>
              <a:t> </a:t>
            </a:r>
            <a:r>
              <a:rPr lang="en-US" dirty="0"/>
              <a:t>system</a:t>
            </a:r>
            <a:r>
              <a:rPr lang="pl-PL" dirty="0"/>
              <a:t> </a:t>
            </a:r>
            <a:r>
              <a:rPr lang="en-US" dirty="0"/>
              <a:t>consisting of</a:t>
            </a:r>
            <a:r>
              <a:rPr lang="pl-PL" dirty="0"/>
              <a:t> </a:t>
            </a:r>
            <a:r>
              <a:rPr lang="pl-PL" dirty="0" err="1"/>
              <a:t>following</a:t>
            </a:r>
            <a:r>
              <a:rPr lang="en-US" dirty="0"/>
              <a:t> elements</a:t>
            </a:r>
            <a:r>
              <a:rPr lang="pl-PL" dirty="0"/>
              <a:t>: </a:t>
            </a:r>
          </a:p>
          <a:p>
            <a:pPr marL="285750" indent="-285750">
              <a:buFont typeface="Arial" panose="020B0604020202020204" pitchFamily="34" charset="0"/>
              <a:buChar char="•"/>
            </a:pPr>
            <a:r>
              <a:rPr lang="pl-PL" dirty="0"/>
              <a:t>The </a:t>
            </a:r>
            <a:r>
              <a:rPr lang="pl-PL" dirty="0" err="1"/>
              <a:t>vacuum</a:t>
            </a:r>
            <a:r>
              <a:rPr lang="pl-PL" dirty="0"/>
              <a:t> </a:t>
            </a:r>
            <a:r>
              <a:rPr lang="en-US" dirty="0"/>
              <a:t>chamber </a:t>
            </a:r>
            <a:endParaRPr lang="pl-PL" dirty="0"/>
          </a:p>
          <a:p>
            <a:pPr marL="285750" indent="-285750">
              <a:buFont typeface="Arial" panose="020B0604020202020204" pitchFamily="34" charset="0"/>
              <a:buChar char="•"/>
            </a:pPr>
            <a:r>
              <a:rPr lang="en-US" dirty="0"/>
              <a:t>PEEK </a:t>
            </a:r>
            <a:r>
              <a:rPr lang="en-US" dirty="0" err="1"/>
              <a:t>o-ring</a:t>
            </a:r>
            <a:r>
              <a:rPr lang="en-US" dirty="0"/>
              <a:t> seals </a:t>
            </a:r>
          </a:p>
          <a:p>
            <a:pPr marL="285750" indent="-285750">
              <a:buFont typeface="Arial" panose="020B0604020202020204" pitchFamily="34" charset="0"/>
              <a:buChar char="•"/>
            </a:pPr>
            <a:r>
              <a:rPr lang="pl-PL" dirty="0"/>
              <a:t>He </a:t>
            </a:r>
            <a:r>
              <a:rPr lang="pl-PL" dirty="0" err="1"/>
              <a:t>leak</a:t>
            </a:r>
            <a:r>
              <a:rPr lang="pl-PL" dirty="0"/>
              <a:t> </a:t>
            </a:r>
            <a:r>
              <a:rPr lang="pl-PL" dirty="0" err="1"/>
              <a:t>detector</a:t>
            </a:r>
            <a:endParaRPr lang="pl-PL" dirty="0"/>
          </a:p>
          <a:p>
            <a:pPr marL="285750" indent="-285750">
              <a:buFont typeface="Arial" panose="020B0604020202020204" pitchFamily="34" charset="0"/>
              <a:buChar char="•"/>
            </a:pPr>
            <a:r>
              <a:rPr lang="pl-PL" dirty="0"/>
              <a:t>A</a:t>
            </a:r>
            <a:r>
              <a:rPr lang="en-US" dirty="0"/>
              <a:t> set of pipes</a:t>
            </a:r>
            <a:endParaRPr lang="pl-PL" dirty="0"/>
          </a:p>
          <a:p>
            <a:pPr marL="285750" indent="-285750">
              <a:buFont typeface="Arial" panose="020B0604020202020204" pitchFamily="34" charset="0"/>
              <a:buChar char="•"/>
            </a:pPr>
            <a:r>
              <a:rPr lang="pl-PL" dirty="0"/>
              <a:t>The </a:t>
            </a:r>
            <a:r>
              <a:rPr lang="pl-PL" dirty="0" err="1"/>
              <a:t>vacuum</a:t>
            </a:r>
            <a:r>
              <a:rPr lang="pl-PL" dirty="0"/>
              <a:t> </a:t>
            </a:r>
            <a:r>
              <a:rPr lang="pl-PL" dirty="0" err="1"/>
              <a:t>pumping</a:t>
            </a:r>
            <a:r>
              <a:rPr lang="pl-PL" dirty="0"/>
              <a:t> </a:t>
            </a:r>
            <a:r>
              <a:rPr lang="pl-PL" dirty="0" err="1"/>
              <a:t>station</a:t>
            </a:r>
            <a:endParaRPr lang="pl-PL" dirty="0"/>
          </a:p>
        </p:txBody>
      </p:sp>
      <p:sp>
        <p:nvSpPr>
          <p:cNvPr id="9" name="Prostokąt 8">
            <a:extLst>
              <a:ext uri="{FF2B5EF4-FFF2-40B4-BE49-F238E27FC236}">
                <a16:creationId xmlns:a16="http://schemas.microsoft.com/office/drawing/2014/main" id="{F870B54A-ED70-4E32-AED0-9F5E7AB60810}"/>
              </a:ext>
            </a:extLst>
          </p:cNvPr>
          <p:cNvSpPr/>
          <p:nvPr/>
        </p:nvSpPr>
        <p:spPr>
          <a:xfrm>
            <a:off x="606388" y="1403724"/>
            <a:ext cx="7931224" cy="923330"/>
          </a:xfrm>
          <a:prstGeom prst="rect">
            <a:avLst/>
          </a:prstGeom>
          <a:ln>
            <a:noFill/>
          </a:ln>
        </p:spPr>
        <p:txBody>
          <a:bodyPr wrap="square">
            <a:spAutoFit/>
          </a:bodyPr>
          <a:lstStyle/>
          <a:p>
            <a:r>
              <a:rPr lang="pl-PL" dirty="0">
                <a:solidFill>
                  <a:srgbClr val="FF0000"/>
                </a:solidFill>
              </a:rPr>
              <a:t>The </a:t>
            </a:r>
            <a:r>
              <a:rPr lang="en-US" dirty="0">
                <a:solidFill>
                  <a:srgbClr val="FF0000"/>
                </a:solidFill>
              </a:rPr>
              <a:t>general question</a:t>
            </a:r>
            <a:r>
              <a:rPr lang="pl-PL" dirty="0">
                <a:solidFill>
                  <a:srgbClr val="FF0000"/>
                </a:solidFill>
              </a:rPr>
              <a:t>s</a:t>
            </a:r>
            <a:r>
              <a:rPr lang="en-US" dirty="0">
                <a:solidFill>
                  <a:srgbClr val="FF0000"/>
                </a:solidFill>
              </a:rPr>
              <a:t> </a:t>
            </a:r>
            <a:r>
              <a:rPr lang="pl-PL" dirty="0" err="1">
                <a:solidFill>
                  <a:srgbClr val="FF0000"/>
                </a:solidFill>
              </a:rPr>
              <a:t>are</a:t>
            </a:r>
            <a:r>
              <a:rPr lang="pl-PL" dirty="0">
                <a:solidFill>
                  <a:srgbClr val="FF0000"/>
                </a:solidFill>
              </a:rPr>
              <a:t>:</a:t>
            </a:r>
          </a:p>
          <a:p>
            <a:pPr marL="285750" indent="-285750">
              <a:buFont typeface="Arial" panose="020B0604020202020204" pitchFamily="34" charset="0"/>
              <a:buChar char="•"/>
            </a:pPr>
            <a:r>
              <a:rPr lang="pl-PL" dirty="0" err="1">
                <a:solidFill>
                  <a:srgbClr val="FF0000"/>
                </a:solidFill>
              </a:rPr>
              <a:t>Is</a:t>
            </a:r>
            <a:r>
              <a:rPr lang="en-US" dirty="0">
                <a:solidFill>
                  <a:srgbClr val="FF0000"/>
                </a:solidFill>
              </a:rPr>
              <a:t> this solution </a:t>
            </a:r>
            <a:r>
              <a:rPr lang="pl-PL" dirty="0" err="1">
                <a:solidFill>
                  <a:srgbClr val="FF0000"/>
                </a:solidFill>
              </a:rPr>
              <a:t>feasible</a:t>
            </a:r>
            <a:r>
              <a:rPr lang="en-US" dirty="0">
                <a:solidFill>
                  <a:srgbClr val="FF0000"/>
                </a:solidFill>
              </a:rPr>
              <a:t>?</a:t>
            </a:r>
          </a:p>
          <a:p>
            <a:pPr marL="285750" indent="-285750">
              <a:buFont typeface="Arial" panose="020B0604020202020204" pitchFamily="34" charset="0"/>
              <a:buChar char="•"/>
            </a:pPr>
            <a:r>
              <a:rPr lang="en-US" dirty="0">
                <a:solidFill>
                  <a:srgbClr val="FF0000"/>
                </a:solidFill>
              </a:rPr>
              <a:t>Is </a:t>
            </a:r>
            <a:r>
              <a:rPr lang="pl-PL" dirty="0" err="1">
                <a:solidFill>
                  <a:srgbClr val="FF0000"/>
                </a:solidFill>
              </a:rPr>
              <a:t>it</a:t>
            </a:r>
            <a:r>
              <a:rPr lang="en-US" dirty="0">
                <a:solidFill>
                  <a:srgbClr val="FF0000"/>
                </a:solidFill>
              </a:rPr>
              <a:t> possible to reuse </a:t>
            </a:r>
            <a:r>
              <a:rPr lang="pl-PL" dirty="0">
                <a:solidFill>
                  <a:srgbClr val="FF0000"/>
                </a:solidFill>
              </a:rPr>
              <a:t>the same </a:t>
            </a:r>
            <a:r>
              <a:rPr lang="pl-PL" dirty="0" err="1">
                <a:solidFill>
                  <a:srgbClr val="FF0000"/>
                </a:solidFill>
              </a:rPr>
              <a:t>gasket</a:t>
            </a:r>
            <a:r>
              <a:rPr lang="pl-PL" dirty="0">
                <a:solidFill>
                  <a:srgbClr val="FF0000"/>
                </a:solidFill>
              </a:rPr>
              <a:t> (PEEK) a</a:t>
            </a:r>
            <a:r>
              <a:rPr lang="en-US" dirty="0" err="1">
                <a:solidFill>
                  <a:srgbClr val="FF0000"/>
                </a:solidFill>
              </a:rPr>
              <a:t>fter</a:t>
            </a:r>
            <a:r>
              <a:rPr lang="en-US" dirty="0">
                <a:solidFill>
                  <a:srgbClr val="FF0000"/>
                </a:solidFill>
              </a:rPr>
              <a:t> </a:t>
            </a:r>
            <a:r>
              <a:rPr lang="pl-PL" dirty="0" err="1">
                <a:solidFill>
                  <a:srgbClr val="FF0000"/>
                </a:solidFill>
              </a:rPr>
              <a:t>rig</a:t>
            </a:r>
            <a:r>
              <a:rPr lang="pl-PL" dirty="0">
                <a:solidFill>
                  <a:srgbClr val="FF0000"/>
                </a:solidFill>
              </a:rPr>
              <a:t> </a:t>
            </a:r>
            <a:r>
              <a:rPr lang="en-US" dirty="0">
                <a:solidFill>
                  <a:srgbClr val="FF0000"/>
                </a:solidFill>
              </a:rPr>
              <a:t>replace</a:t>
            </a:r>
            <a:r>
              <a:rPr lang="pl-PL" dirty="0">
                <a:solidFill>
                  <a:srgbClr val="FF0000"/>
                </a:solidFill>
              </a:rPr>
              <a:t>mant?</a:t>
            </a:r>
          </a:p>
        </p:txBody>
      </p:sp>
      <p:sp>
        <p:nvSpPr>
          <p:cNvPr id="10" name="Strzałka: w dół 9">
            <a:extLst>
              <a:ext uri="{FF2B5EF4-FFF2-40B4-BE49-F238E27FC236}">
                <a16:creationId xmlns:a16="http://schemas.microsoft.com/office/drawing/2014/main" id="{DB1C6D02-B110-4BCC-A525-9F9CFFA57768}"/>
              </a:ext>
            </a:extLst>
          </p:cNvPr>
          <p:cNvSpPr/>
          <p:nvPr/>
        </p:nvSpPr>
        <p:spPr>
          <a:xfrm>
            <a:off x="4943872" y="2477212"/>
            <a:ext cx="144016" cy="369332"/>
          </a:xfrm>
          <a:prstGeom prst="down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ytuł 14">
            <a:extLst>
              <a:ext uri="{FF2B5EF4-FFF2-40B4-BE49-F238E27FC236}">
                <a16:creationId xmlns:a16="http://schemas.microsoft.com/office/drawing/2014/main" id="{93C0C9E9-3B0B-4E0F-A201-FD07BC08AE23}"/>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PEEK as a </a:t>
            </a:r>
            <a:r>
              <a:rPr lang="pl-PL" sz="2400" dirty="0" err="1">
                <a:solidFill>
                  <a:srgbClr val="10409F"/>
                </a:solidFill>
                <a:latin typeface="+mj-lt"/>
              </a:rPr>
              <a:t>gasket</a:t>
            </a:r>
            <a:r>
              <a:rPr lang="pl-PL" sz="2400" dirty="0">
                <a:solidFill>
                  <a:srgbClr val="10409F"/>
                </a:solidFill>
                <a:latin typeface="+mj-lt"/>
              </a:rPr>
              <a:t> for STUMM</a:t>
            </a:r>
          </a:p>
        </p:txBody>
      </p:sp>
      <p:sp>
        <p:nvSpPr>
          <p:cNvPr id="12" name="Symbol zastępczy numeru slajdu 11">
            <a:extLst>
              <a:ext uri="{FF2B5EF4-FFF2-40B4-BE49-F238E27FC236}">
                <a16:creationId xmlns:a16="http://schemas.microsoft.com/office/drawing/2014/main" id="{508A8E58-10BD-438A-8499-8205777920AD}"/>
              </a:ext>
            </a:extLst>
          </p:cNvPr>
          <p:cNvSpPr>
            <a:spLocks noGrp="1"/>
          </p:cNvSpPr>
          <p:nvPr>
            <p:ph type="sldNum" sz="quarter" idx="12"/>
          </p:nvPr>
        </p:nvSpPr>
        <p:spPr/>
        <p:txBody>
          <a:bodyPr/>
          <a:lstStyle/>
          <a:p>
            <a:pPr>
              <a:defRPr/>
            </a:pPr>
            <a:fld id="{EA2BFE7A-63C3-4696-BA76-19E63631F2AF}" type="slidenum">
              <a:rPr lang="en-GB" smtClean="0"/>
              <a:pPr>
                <a:defRPr/>
              </a:pPr>
              <a:t>11</a:t>
            </a:fld>
            <a:endParaRPr lang="en-GB" dirty="0"/>
          </a:p>
        </p:txBody>
      </p:sp>
    </p:spTree>
    <p:extLst>
      <p:ext uri="{BB962C8B-B14F-4D97-AF65-F5344CB8AC3E}">
        <p14:creationId xmlns:p14="http://schemas.microsoft.com/office/powerpoint/2010/main" val="240387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9D26EE14-E3A0-42F1-BC1C-0AE7BF2C2C9C}"/>
              </a:ext>
            </a:extLst>
          </p:cNvPr>
          <p:cNvSpPr>
            <a:spLocks noGrp="1"/>
          </p:cNvSpPr>
          <p:nvPr>
            <p:ph type="sldNum" sz="quarter" idx="12"/>
          </p:nvPr>
        </p:nvSpPr>
        <p:spPr/>
        <p:txBody>
          <a:bodyPr/>
          <a:lstStyle/>
          <a:p>
            <a:pPr>
              <a:defRPr/>
            </a:pPr>
            <a:fld id="{EA2BFE7A-63C3-4696-BA76-19E63631F2AF}" type="slidenum">
              <a:rPr lang="en-GB" smtClean="0"/>
              <a:pPr>
                <a:defRPr/>
              </a:pPr>
              <a:t>12</a:t>
            </a:fld>
            <a:endParaRPr lang="en-GB" dirty="0"/>
          </a:p>
        </p:txBody>
      </p:sp>
      <p:sp>
        <p:nvSpPr>
          <p:cNvPr id="4" name="Symbol zastępczy zawartości 2">
            <a:extLst>
              <a:ext uri="{FF2B5EF4-FFF2-40B4-BE49-F238E27FC236}">
                <a16:creationId xmlns:a16="http://schemas.microsoft.com/office/drawing/2014/main" id="{596CE5D2-311C-422F-9D33-C2CE210BF139}"/>
              </a:ext>
            </a:extLst>
          </p:cNvPr>
          <p:cNvSpPr>
            <a:spLocks noGrp="1"/>
          </p:cNvSpPr>
          <p:nvPr>
            <p:ph idx="1"/>
          </p:nvPr>
        </p:nvSpPr>
        <p:spPr>
          <a:xfrm>
            <a:off x="1940406" y="902664"/>
            <a:ext cx="6590059" cy="522906"/>
          </a:xfrm>
          <a:ln>
            <a:solidFill>
              <a:schemeClr val="accent1"/>
            </a:solidFill>
          </a:ln>
        </p:spPr>
        <p:txBody>
          <a:bodyPr>
            <a:normAutofit fontScale="92500"/>
          </a:bodyPr>
          <a:lstStyle/>
          <a:p>
            <a:pPr marL="0" indent="0" algn="ctr">
              <a:buNone/>
            </a:pPr>
            <a:r>
              <a:rPr lang="en-US" sz="2000" b="1" dirty="0"/>
              <a:t>Results</a:t>
            </a:r>
            <a:r>
              <a:rPr lang="pl-PL" sz="2000" b="1" dirty="0"/>
              <a:t> of the </a:t>
            </a:r>
            <a:r>
              <a:rPr lang="en-US" sz="2000" b="1" dirty="0"/>
              <a:t>tightness test of the seal made of PEEK</a:t>
            </a:r>
            <a:endParaRPr lang="pl-PL" sz="2000" b="1" dirty="0"/>
          </a:p>
          <a:p>
            <a:pPr lvl="0"/>
            <a:endParaRPr lang="pl-PL" sz="2000" b="1" dirty="0"/>
          </a:p>
          <a:p>
            <a:pPr marL="0" indent="0">
              <a:buNone/>
            </a:pPr>
            <a:endParaRPr lang="en-US" b="1" dirty="0"/>
          </a:p>
        </p:txBody>
      </p:sp>
      <p:sp>
        <p:nvSpPr>
          <p:cNvPr id="5" name="Strzałka w dół 7">
            <a:extLst>
              <a:ext uri="{FF2B5EF4-FFF2-40B4-BE49-F238E27FC236}">
                <a16:creationId xmlns:a16="http://schemas.microsoft.com/office/drawing/2014/main" id="{795EEB53-C113-44C4-AC6D-B57665B2200B}"/>
              </a:ext>
            </a:extLst>
          </p:cNvPr>
          <p:cNvSpPr/>
          <p:nvPr/>
        </p:nvSpPr>
        <p:spPr>
          <a:xfrm rot="2545885">
            <a:off x="3675256" y="1936197"/>
            <a:ext cx="360040" cy="50951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załka w dół 8">
            <a:extLst>
              <a:ext uri="{FF2B5EF4-FFF2-40B4-BE49-F238E27FC236}">
                <a16:creationId xmlns:a16="http://schemas.microsoft.com/office/drawing/2014/main" id="{80F9C400-6502-46E4-99C5-62F310F79293}"/>
              </a:ext>
            </a:extLst>
          </p:cNvPr>
          <p:cNvSpPr/>
          <p:nvPr/>
        </p:nvSpPr>
        <p:spPr>
          <a:xfrm rot="18541380">
            <a:off x="5423096" y="1860330"/>
            <a:ext cx="360040" cy="65474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a:extLst>
              <a:ext uri="{FF2B5EF4-FFF2-40B4-BE49-F238E27FC236}">
                <a16:creationId xmlns:a16="http://schemas.microsoft.com/office/drawing/2014/main" id="{80444F06-5CB4-4D7C-B7DA-A4F0D337A93E}"/>
              </a:ext>
            </a:extLst>
          </p:cNvPr>
          <p:cNvSpPr/>
          <p:nvPr/>
        </p:nvSpPr>
        <p:spPr>
          <a:xfrm>
            <a:off x="4376792" y="3564202"/>
            <a:ext cx="2849012" cy="646331"/>
          </a:xfrm>
          <a:prstGeom prst="rect">
            <a:avLst/>
          </a:prstGeom>
        </p:spPr>
        <p:txBody>
          <a:bodyPr wrap="square">
            <a:spAutoFit/>
          </a:bodyPr>
          <a:lstStyle/>
          <a:p>
            <a:pPr lvl="1"/>
            <a:r>
              <a:rPr lang="pl-PL" b="1" u="sng" dirty="0" err="1"/>
              <a:t>Revision</a:t>
            </a:r>
            <a:r>
              <a:rPr lang="pl-PL" b="1" u="sng" dirty="0"/>
              <a:t> of </a:t>
            </a:r>
            <a:r>
              <a:rPr lang="en-US" b="1" u="sng" dirty="0"/>
              <a:t>the design </a:t>
            </a:r>
            <a:r>
              <a:rPr lang="pl-PL" b="1" u="sng" dirty="0"/>
              <a:t>&amp; </a:t>
            </a:r>
            <a:r>
              <a:rPr lang="pl-PL" b="1" u="sng" dirty="0" err="1"/>
              <a:t>requiremants</a:t>
            </a:r>
            <a:endParaRPr lang="pl-PL" b="1" u="sng" dirty="0"/>
          </a:p>
        </p:txBody>
      </p:sp>
      <p:sp>
        <p:nvSpPr>
          <p:cNvPr id="8" name="Prostokąt 7">
            <a:extLst>
              <a:ext uri="{FF2B5EF4-FFF2-40B4-BE49-F238E27FC236}">
                <a16:creationId xmlns:a16="http://schemas.microsoft.com/office/drawing/2014/main" id="{74FD0491-7941-4CC2-9713-CE32FBDAB337}"/>
              </a:ext>
            </a:extLst>
          </p:cNvPr>
          <p:cNvSpPr/>
          <p:nvPr/>
        </p:nvSpPr>
        <p:spPr>
          <a:xfrm>
            <a:off x="2757676" y="2359532"/>
            <a:ext cx="1612246" cy="523220"/>
          </a:xfrm>
          <a:prstGeom prst="rect">
            <a:avLst/>
          </a:prstGeom>
        </p:spPr>
        <p:txBody>
          <a:bodyPr wrap="square">
            <a:spAutoFit/>
          </a:bodyPr>
          <a:lstStyle/>
          <a:p>
            <a:r>
              <a:rPr lang="pl-PL" sz="2800" b="1" dirty="0" err="1">
                <a:solidFill>
                  <a:srgbClr val="0070C0"/>
                </a:solidFill>
              </a:rPr>
              <a:t>Positive</a:t>
            </a:r>
            <a:endParaRPr lang="en-US" sz="2000" b="1" dirty="0">
              <a:solidFill>
                <a:srgbClr val="0070C0"/>
              </a:solidFill>
            </a:endParaRPr>
          </a:p>
        </p:txBody>
      </p:sp>
      <p:sp>
        <p:nvSpPr>
          <p:cNvPr id="9" name="Prostokąt 8">
            <a:extLst>
              <a:ext uri="{FF2B5EF4-FFF2-40B4-BE49-F238E27FC236}">
                <a16:creationId xmlns:a16="http://schemas.microsoft.com/office/drawing/2014/main" id="{3B114362-712D-470B-AE32-B045215B6162}"/>
              </a:ext>
            </a:extLst>
          </p:cNvPr>
          <p:cNvSpPr/>
          <p:nvPr/>
        </p:nvSpPr>
        <p:spPr>
          <a:xfrm>
            <a:off x="5592006" y="2433046"/>
            <a:ext cx="1502334" cy="523220"/>
          </a:xfrm>
          <a:prstGeom prst="rect">
            <a:avLst/>
          </a:prstGeom>
        </p:spPr>
        <p:txBody>
          <a:bodyPr wrap="none">
            <a:spAutoFit/>
          </a:bodyPr>
          <a:lstStyle/>
          <a:p>
            <a:r>
              <a:rPr lang="pl-PL" sz="2800" b="1" dirty="0" err="1">
                <a:solidFill>
                  <a:srgbClr val="FF0000"/>
                </a:solidFill>
              </a:rPr>
              <a:t>Negative</a:t>
            </a:r>
            <a:endParaRPr lang="en-US" sz="2800" b="1" dirty="0">
              <a:solidFill>
                <a:srgbClr val="FF0000"/>
              </a:solidFill>
            </a:endParaRPr>
          </a:p>
        </p:txBody>
      </p:sp>
      <p:sp>
        <p:nvSpPr>
          <p:cNvPr id="10" name="Prostokąt 9">
            <a:extLst>
              <a:ext uri="{FF2B5EF4-FFF2-40B4-BE49-F238E27FC236}">
                <a16:creationId xmlns:a16="http://schemas.microsoft.com/office/drawing/2014/main" id="{D5FE96F0-2CDF-4252-BA58-DE62F70017EE}"/>
              </a:ext>
            </a:extLst>
          </p:cNvPr>
          <p:cNvSpPr/>
          <p:nvPr/>
        </p:nvSpPr>
        <p:spPr>
          <a:xfrm>
            <a:off x="6698593" y="3584365"/>
            <a:ext cx="2288838" cy="646331"/>
          </a:xfrm>
          <a:prstGeom prst="rect">
            <a:avLst/>
          </a:prstGeom>
        </p:spPr>
        <p:txBody>
          <a:bodyPr wrap="square">
            <a:spAutoFit/>
          </a:bodyPr>
          <a:lstStyle/>
          <a:p>
            <a:pPr lvl="1"/>
            <a:r>
              <a:rPr lang="pl-PL" b="1" u="sng" dirty="0"/>
              <a:t>O</a:t>
            </a:r>
            <a:r>
              <a:rPr lang="en-US" b="1" u="sng" dirty="0" err="1"/>
              <a:t>ther</a:t>
            </a:r>
            <a:r>
              <a:rPr lang="en-US" b="1" u="sng" dirty="0"/>
              <a:t> materials</a:t>
            </a:r>
            <a:r>
              <a:rPr lang="pl-PL" b="1" u="sng" dirty="0"/>
              <a:t> </a:t>
            </a:r>
            <a:r>
              <a:rPr lang="en-US" b="1" u="sng" dirty="0"/>
              <a:t>for rig gasket</a:t>
            </a:r>
            <a:endParaRPr lang="pl-PL" b="1" u="sng" dirty="0"/>
          </a:p>
        </p:txBody>
      </p:sp>
      <p:sp>
        <p:nvSpPr>
          <p:cNvPr id="11" name="Strzałka w dół 18">
            <a:extLst>
              <a:ext uri="{FF2B5EF4-FFF2-40B4-BE49-F238E27FC236}">
                <a16:creationId xmlns:a16="http://schemas.microsoft.com/office/drawing/2014/main" id="{54A0539F-745B-44E9-89A0-19E3B345399B}"/>
              </a:ext>
            </a:extLst>
          </p:cNvPr>
          <p:cNvSpPr/>
          <p:nvPr/>
        </p:nvSpPr>
        <p:spPr>
          <a:xfrm rot="2545885">
            <a:off x="5723342" y="2942151"/>
            <a:ext cx="360040" cy="67417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Strzałka w dół 19">
            <a:extLst>
              <a:ext uri="{FF2B5EF4-FFF2-40B4-BE49-F238E27FC236}">
                <a16:creationId xmlns:a16="http://schemas.microsoft.com/office/drawing/2014/main" id="{9E917D3E-EBFF-46C0-88C1-5D22AF99C090}"/>
              </a:ext>
            </a:extLst>
          </p:cNvPr>
          <p:cNvSpPr/>
          <p:nvPr/>
        </p:nvSpPr>
        <p:spPr>
          <a:xfrm rot="18635039">
            <a:off x="6862072" y="2998910"/>
            <a:ext cx="360040" cy="59617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Prostokąt 12">
            <a:extLst>
              <a:ext uri="{FF2B5EF4-FFF2-40B4-BE49-F238E27FC236}">
                <a16:creationId xmlns:a16="http://schemas.microsoft.com/office/drawing/2014/main" id="{6A7105E6-0B4C-4B45-B27D-81EE907C8771}"/>
              </a:ext>
            </a:extLst>
          </p:cNvPr>
          <p:cNvSpPr/>
          <p:nvPr/>
        </p:nvSpPr>
        <p:spPr>
          <a:xfrm>
            <a:off x="2799998" y="4582970"/>
            <a:ext cx="1431284" cy="523220"/>
          </a:xfrm>
          <a:prstGeom prst="rect">
            <a:avLst/>
          </a:prstGeom>
        </p:spPr>
        <p:txBody>
          <a:bodyPr wrap="square">
            <a:spAutoFit/>
          </a:bodyPr>
          <a:lstStyle/>
          <a:p>
            <a:r>
              <a:rPr lang="pl-PL" sz="2800" b="1" dirty="0" err="1">
                <a:solidFill>
                  <a:srgbClr val="0070C0"/>
                </a:solidFill>
              </a:rPr>
              <a:t>Positive</a:t>
            </a:r>
            <a:endParaRPr lang="en-US" sz="2000" b="1" dirty="0">
              <a:solidFill>
                <a:srgbClr val="0070C0"/>
              </a:solidFill>
            </a:endParaRPr>
          </a:p>
        </p:txBody>
      </p:sp>
      <p:sp>
        <p:nvSpPr>
          <p:cNvPr id="14" name="Strzałka w dół 25">
            <a:extLst>
              <a:ext uri="{FF2B5EF4-FFF2-40B4-BE49-F238E27FC236}">
                <a16:creationId xmlns:a16="http://schemas.microsoft.com/office/drawing/2014/main" id="{8ACAA8C7-9530-47B3-99FE-A7094B0483A6}"/>
              </a:ext>
            </a:extLst>
          </p:cNvPr>
          <p:cNvSpPr/>
          <p:nvPr/>
        </p:nvSpPr>
        <p:spPr>
          <a:xfrm>
            <a:off x="3367997" y="2923708"/>
            <a:ext cx="262113" cy="47176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Strzałka w dół 26">
            <a:extLst>
              <a:ext uri="{FF2B5EF4-FFF2-40B4-BE49-F238E27FC236}">
                <a16:creationId xmlns:a16="http://schemas.microsoft.com/office/drawing/2014/main" id="{465CDFEB-5A51-4AAD-A37A-AC82D703B9EC}"/>
              </a:ext>
            </a:extLst>
          </p:cNvPr>
          <p:cNvSpPr/>
          <p:nvPr/>
        </p:nvSpPr>
        <p:spPr>
          <a:xfrm>
            <a:off x="3367996" y="3934824"/>
            <a:ext cx="271630" cy="70215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Prostokąt 15">
            <a:extLst>
              <a:ext uri="{FF2B5EF4-FFF2-40B4-BE49-F238E27FC236}">
                <a16:creationId xmlns:a16="http://schemas.microsoft.com/office/drawing/2014/main" id="{17C83CA2-545E-4363-956A-BE9323D67B7E}"/>
              </a:ext>
            </a:extLst>
          </p:cNvPr>
          <p:cNvSpPr/>
          <p:nvPr/>
        </p:nvSpPr>
        <p:spPr>
          <a:xfrm>
            <a:off x="3125516" y="5045342"/>
            <a:ext cx="788894" cy="523220"/>
          </a:xfrm>
          <a:prstGeom prst="rect">
            <a:avLst/>
          </a:prstGeom>
        </p:spPr>
        <p:txBody>
          <a:bodyPr wrap="square">
            <a:spAutoFit/>
          </a:bodyPr>
          <a:lstStyle/>
          <a:p>
            <a:r>
              <a:rPr lang="pl-PL" sz="2800" b="1" dirty="0">
                <a:solidFill>
                  <a:schemeClr val="accent3">
                    <a:lumMod val="75000"/>
                  </a:schemeClr>
                </a:solidFill>
              </a:rPr>
              <a:t>OK!</a:t>
            </a:r>
            <a:endParaRPr lang="en-US" sz="2000" b="1" dirty="0">
              <a:solidFill>
                <a:schemeClr val="accent3">
                  <a:lumMod val="75000"/>
                </a:schemeClr>
              </a:solidFill>
            </a:endParaRPr>
          </a:p>
        </p:txBody>
      </p:sp>
      <p:sp>
        <p:nvSpPr>
          <p:cNvPr id="17" name="Nawias klamrowy zamykający 16">
            <a:extLst>
              <a:ext uri="{FF2B5EF4-FFF2-40B4-BE49-F238E27FC236}">
                <a16:creationId xmlns:a16="http://schemas.microsoft.com/office/drawing/2014/main" id="{8DD35868-2B2C-4227-B025-0EBAD079431F}"/>
              </a:ext>
            </a:extLst>
          </p:cNvPr>
          <p:cNvSpPr/>
          <p:nvPr/>
        </p:nvSpPr>
        <p:spPr>
          <a:xfrm rot="5400000">
            <a:off x="6805831" y="3273448"/>
            <a:ext cx="472523" cy="2463688"/>
          </a:xfrm>
          <a:prstGeom prst="righ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Prostokąt 19">
            <a:extLst>
              <a:ext uri="{FF2B5EF4-FFF2-40B4-BE49-F238E27FC236}">
                <a16:creationId xmlns:a16="http://schemas.microsoft.com/office/drawing/2014/main" id="{26278922-80AA-44B7-84CD-DE1F77582C6F}"/>
              </a:ext>
            </a:extLst>
          </p:cNvPr>
          <p:cNvSpPr/>
          <p:nvPr/>
        </p:nvSpPr>
        <p:spPr>
          <a:xfrm>
            <a:off x="2413159" y="3324264"/>
            <a:ext cx="1909674" cy="646331"/>
          </a:xfrm>
          <a:prstGeom prst="rect">
            <a:avLst/>
          </a:prstGeom>
        </p:spPr>
        <p:txBody>
          <a:bodyPr wrap="square">
            <a:spAutoFit/>
          </a:bodyPr>
          <a:lstStyle/>
          <a:p>
            <a:pPr lvl="1"/>
            <a:r>
              <a:rPr lang="pl-PL" b="1" u="sng" dirty="0" err="1"/>
              <a:t>Radiation</a:t>
            </a:r>
            <a:r>
              <a:rPr lang="pl-PL" b="1" u="sng" dirty="0"/>
              <a:t> </a:t>
            </a:r>
            <a:r>
              <a:rPr lang="pl-PL" b="1" u="sng" dirty="0" err="1"/>
              <a:t>hardness</a:t>
            </a:r>
            <a:r>
              <a:rPr lang="pl-PL" b="1" u="sng" dirty="0"/>
              <a:t> test</a:t>
            </a:r>
          </a:p>
        </p:txBody>
      </p:sp>
      <p:sp>
        <p:nvSpPr>
          <p:cNvPr id="21" name="Strzałka w dół 48">
            <a:extLst>
              <a:ext uri="{FF2B5EF4-FFF2-40B4-BE49-F238E27FC236}">
                <a16:creationId xmlns:a16="http://schemas.microsoft.com/office/drawing/2014/main" id="{49C4BF5B-C720-4FF7-952C-DCC2B4D5B3F9}"/>
              </a:ext>
            </a:extLst>
          </p:cNvPr>
          <p:cNvSpPr/>
          <p:nvPr/>
        </p:nvSpPr>
        <p:spPr>
          <a:xfrm rot="18541380">
            <a:off x="4215312" y="3831364"/>
            <a:ext cx="309965" cy="92239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Prostokąt 21">
            <a:extLst>
              <a:ext uri="{FF2B5EF4-FFF2-40B4-BE49-F238E27FC236}">
                <a16:creationId xmlns:a16="http://schemas.microsoft.com/office/drawing/2014/main" id="{9D50EEE6-C200-4C45-8921-1CF51A87C0D0}"/>
              </a:ext>
            </a:extLst>
          </p:cNvPr>
          <p:cNvSpPr/>
          <p:nvPr/>
        </p:nvSpPr>
        <p:spPr>
          <a:xfrm>
            <a:off x="4369922" y="4599876"/>
            <a:ext cx="1595136" cy="523220"/>
          </a:xfrm>
          <a:prstGeom prst="rect">
            <a:avLst/>
          </a:prstGeom>
        </p:spPr>
        <p:txBody>
          <a:bodyPr wrap="square">
            <a:spAutoFit/>
          </a:bodyPr>
          <a:lstStyle/>
          <a:p>
            <a:r>
              <a:rPr lang="pl-PL" sz="2800" b="1" dirty="0" err="1">
                <a:solidFill>
                  <a:srgbClr val="FF0000"/>
                </a:solidFill>
              </a:rPr>
              <a:t>Negative</a:t>
            </a:r>
            <a:endParaRPr lang="en-US" sz="2000" b="1" dirty="0">
              <a:solidFill>
                <a:srgbClr val="FF0000"/>
              </a:solidFill>
            </a:endParaRPr>
          </a:p>
        </p:txBody>
      </p:sp>
      <p:sp>
        <p:nvSpPr>
          <p:cNvPr id="23" name="Strzałka zakrzywiona w górę 50">
            <a:extLst>
              <a:ext uri="{FF2B5EF4-FFF2-40B4-BE49-F238E27FC236}">
                <a16:creationId xmlns:a16="http://schemas.microsoft.com/office/drawing/2014/main" id="{71416BC8-E74D-4566-B21A-3F25979D5E17}"/>
              </a:ext>
            </a:extLst>
          </p:cNvPr>
          <p:cNvSpPr/>
          <p:nvPr/>
        </p:nvSpPr>
        <p:spPr>
          <a:xfrm>
            <a:off x="5057985" y="5072401"/>
            <a:ext cx="1482229" cy="292829"/>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ytuł 14">
            <a:extLst>
              <a:ext uri="{FF2B5EF4-FFF2-40B4-BE49-F238E27FC236}">
                <a16:creationId xmlns:a16="http://schemas.microsoft.com/office/drawing/2014/main" id="{B61E39FD-D5D6-4EAB-B160-C6DC3CF270F5}"/>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sp>
        <p:nvSpPr>
          <p:cNvPr id="25" name="Prostokąt 24">
            <a:extLst>
              <a:ext uri="{FF2B5EF4-FFF2-40B4-BE49-F238E27FC236}">
                <a16:creationId xmlns:a16="http://schemas.microsoft.com/office/drawing/2014/main" id="{061DCDEF-1676-4F30-A3AB-B34D68DB111A}"/>
              </a:ext>
            </a:extLst>
          </p:cNvPr>
          <p:cNvSpPr/>
          <p:nvPr/>
        </p:nvSpPr>
        <p:spPr>
          <a:xfrm>
            <a:off x="3499052" y="1514402"/>
            <a:ext cx="3334216" cy="369332"/>
          </a:xfrm>
          <a:prstGeom prst="rect">
            <a:avLst/>
          </a:prstGeom>
        </p:spPr>
        <p:txBody>
          <a:bodyPr wrap="square">
            <a:spAutoFit/>
          </a:bodyPr>
          <a:lstStyle/>
          <a:p>
            <a:pPr lvl="1"/>
            <a:r>
              <a:rPr lang="pl-PL" b="1" u="sng" dirty="0" err="1"/>
              <a:t>Mechanical</a:t>
            </a:r>
            <a:r>
              <a:rPr lang="pl-PL" b="1" u="sng" dirty="0"/>
              <a:t> test</a:t>
            </a:r>
          </a:p>
        </p:txBody>
      </p:sp>
    </p:spTree>
    <p:extLst>
      <p:ext uri="{BB962C8B-B14F-4D97-AF65-F5344CB8AC3E}">
        <p14:creationId xmlns:p14="http://schemas.microsoft.com/office/powerpoint/2010/main" val="331481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EB0F78C9-B795-4380-B161-17AD1D4DF314}"/>
              </a:ext>
            </a:extLst>
          </p:cNvPr>
          <p:cNvSpPr/>
          <p:nvPr/>
        </p:nvSpPr>
        <p:spPr>
          <a:xfrm>
            <a:off x="5594120" y="1539647"/>
            <a:ext cx="5501134" cy="4816703"/>
          </a:xfrm>
          <a:prstGeom prst="rect">
            <a:avLst/>
          </a:prstGeom>
        </p:spPr>
        <p:txBody>
          <a:bodyPr wrap="square">
            <a:spAutoFit/>
          </a:bodyPr>
          <a:lstStyle/>
          <a:p>
            <a:r>
              <a:rPr lang="en-US" b="1" dirty="0"/>
              <a:t>Set-up for test experiments</a:t>
            </a:r>
            <a:r>
              <a:rPr lang="pl-PL" b="1" dirty="0"/>
              <a:t>:</a:t>
            </a:r>
          </a:p>
          <a:p>
            <a:pPr marL="285750" indent="-285750">
              <a:spcAft>
                <a:spcPts val="600"/>
              </a:spcAft>
              <a:buFont typeface="Arial" panose="020B0604020202020204" pitchFamily="34" charset="0"/>
              <a:buChar char="•"/>
            </a:pPr>
            <a:r>
              <a:rPr lang="pl-PL" b="1" i="1" dirty="0"/>
              <a:t>High </a:t>
            </a:r>
            <a:r>
              <a:rPr lang="pl-PL" b="1" i="1" dirty="0" err="1"/>
              <a:t>vacuum</a:t>
            </a:r>
            <a:r>
              <a:rPr lang="pl-PL" b="1" i="1" dirty="0"/>
              <a:t> </a:t>
            </a:r>
            <a:r>
              <a:rPr lang="pl-PL" b="1" i="1" dirty="0" err="1"/>
              <a:t>chamber</a:t>
            </a:r>
            <a:r>
              <a:rPr lang="pl-PL" b="1" i="1" dirty="0"/>
              <a:t> </a:t>
            </a:r>
            <a:br>
              <a:rPr lang="pl-PL" b="1" i="1" dirty="0"/>
            </a:br>
            <a:r>
              <a:rPr lang="pl-PL" sz="1600" b="1" dirty="0"/>
              <a:t>(</a:t>
            </a:r>
            <a:r>
              <a:rPr lang="en-US" sz="1600" dirty="0"/>
              <a:t>Pressure during typical experiments</a:t>
            </a:r>
            <a:r>
              <a:rPr lang="pl-PL" sz="1600" dirty="0"/>
              <a:t> </a:t>
            </a:r>
            <a:br>
              <a:rPr lang="pl-PL" sz="1600" dirty="0"/>
            </a:br>
            <a:r>
              <a:rPr lang="en-US" sz="1600" dirty="0"/>
              <a:t>up to </a:t>
            </a:r>
            <a:r>
              <a:rPr lang="pl-PL" sz="1600" dirty="0"/>
              <a:t>~3x</a:t>
            </a:r>
            <a:r>
              <a:rPr lang="en-US" sz="1600" dirty="0"/>
              <a:t>10</a:t>
            </a:r>
            <a:r>
              <a:rPr lang="en-US" sz="1600" baseline="30000" dirty="0"/>
              <a:t>-</a:t>
            </a:r>
            <a:r>
              <a:rPr lang="pl-PL" sz="1600" baseline="30000" dirty="0"/>
              <a:t>6</a:t>
            </a:r>
            <a:r>
              <a:rPr lang="en-US" sz="1600" baseline="30000" dirty="0"/>
              <a:t> </a:t>
            </a:r>
            <a:r>
              <a:rPr lang="en-US" sz="1600" dirty="0"/>
              <a:t>mbar</a:t>
            </a:r>
            <a:r>
              <a:rPr lang="pl-PL" sz="1600" dirty="0"/>
              <a:t>)</a:t>
            </a:r>
          </a:p>
          <a:p>
            <a:pPr marL="285750" indent="-285750">
              <a:spcAft>
                <a:spcPts val="600"/>
              </a:spcAft>
              <a:buFont typeface="Arial" panose="020B0604020202020204" pitchFamily="34" charset="0"/>
              <a:buChar char="•"/>
            </a:pPr>
            <a:r>
              <a:rPr lang="pl-PL" sz="1600" b="1" i="1" dirty="0"/>
              <a:t>The front </a:t>
            </a:r>
            <a:r>
              <a:rPr lang="pl-PL" sz="1600" b="1" i="1" dirty="0" err="1"/>
              <a:t>flange</a:t>
            </a:r>
            <a:r>
              <a:rPr lang="pl-PL" sz="1600" b="1" i="1" dirty="0"/>
              <a:t> DN 210 ISO-K </a:t>
            </a:r>
            <a:br>
              <a:rPr lang="pl-PL" sz="1600" b="1" i="1" dirty="0"/>
            </a:br>
            <a:r>
              <a:rPr lang="pl-PL" sz="1600" dirty="0"/>
              <a:t>(</a:t>
            </a:r>
            <a:r>
              <a:rPr lang="pl-PL" sz="1600" dirty="0" err="1"/>
              <a:t>uses</a:t>
            </a:r>
            <a:r>
              <a:rPr lang="pl-PL" sz="1600" dirty="0"/>
              <a:t> </a:t>
            </a:r>
            <a:r>
              <a:rPr lang="pl-PL" sz="1600" dirty="0" err="1"/>
              <a:t>clamp</a:t>
            </a:r>
            <a:r>
              <a:rPr lang="pl-PL" sz="1600" dirty="0"/>
              <a:t> </a:t>
            </a:r>
            <a:r>
              <a:rPr lang="pl-PL" sz="1600" dirty="0" err="1"/>
              <a:t>fasteners</a:t>
            </a:r>
            <a:r>
              <a:rPr lang="pl-PL" sz="1600" dirty="0"/>
              <a:t>) </a:t>
            </a:r>
          </a:p>
          <a:p>
            <a:pPr marL="285750" indent="-285750">
              <a:spcAft>
                <a:spcPts val="600"/>
              </a:spcAft>
              <a:buFont typeface="Arial" panose="020B0604020202020204" pitchFamily="34" charset="0"/>
              <a:buChar char="•"/>
            </a:pPr>
            <a:r>
              <a:rPr lang="pl-PL" sz="1600" b="1" i="1" dirty="0"/>
              <a:t>The </a:t>
            </a:r>
            <a:r>
              <a:rPr lang="pl-PL" sz="1600" b="1" i="1" dirty="0" err="1"/>
              <a:t>rear</a:t>
            </a:r>
            <a:r>
              <a:rPr lang="pl-PL" sz="1600" b="1" i="1" dirty="0"/>
              <a:t> </a:t>
            </a:r>
            <a:r>
              <a:rPr lang="pl-PL" sz="1600" b="1" i="1" dirty="0" err="1"/>
              <a:t>flange</a:t>
            </a:r>
            <a:r>
              <a:rPr lang="pl-PL" sz="1600" b="1" i="1" dirty="0"/>
              <a:t> DN 210 ISO-F </a:t>
            </a:r>
            <a:br>
              <a:rPr lang="pl-PL" sz="1600" b="1" i="1" dirty="0"/>
            </a:br>
            <a:r>
              <a:rPr lang="pl-PL" sz="1600" dirty="0"/>
              <a:t>(</a:t>
            </a:r>
            <a:r>
              <a:rPr lang="pl-PL" sz="1600" dirty="0" err="1"/>
              <a:t>uses</a:t>
            </a:r>
            <a:r>
              <a:rPr lang="pl-PL" sz="1600" dirty="0"/>
              <a:t> </a:t>
            </a:r>
            <a:r>
              <a:rPr lang="pl-PL" sz="1600" dirty="0" err="1"/>
              <a:t>bolt</a:t>
            </a:r>
            <a:r>
              <a:rPr lang="pl-PL" sz="1600" dirty="0"/>
              <a:t> </a:t>
            </a:r>
            <a:r>
              <a:rPr lang="pl-PL" sz="1600" dirty="0" err="1"/>
              <a:t>fasteners</a:t>
            </a:r>
            <a:r>
              <a:rPr lang="pl-PL" sz="1600" dirty="0"/>
              <a:t>).</a:t>
            </a:r>
          </a:p>
          <a:p>
            <a:pPr marL="285750" indent="-285750">
              <a:spcAft>
                <a:spcPts val="600"/>
              </a:spcAft>
              <a:buFont typeface="Arial" panose="020B0604020202020204" pitchFamily="34" charset="0"/>
              <a:buChar char="•"/>
            </a:pPr>
            <a:r>
              <a:rPr lang="pl-PL" b="1" i="1" dirty="0" err="1"/>
              <a:t>Pumping</a:t>
            </a:r>
            <a:r>
              <a:rPr lang="pl-PL" b="1" i="1" dirty="0"/>
              <a:t> system </a:t>
            </a:r>
            <a:r>
              <a:rPr lang="pl-PL" dirty="0"/>
              <a:t>– </a:t>
            </a:r>
            <a:r>
              <a:rPr lang="en-US" dirty="0"/>
              <a:t>the set of the </a:t>
            </a:r>
            <a:r>
              <a:rPr lang="pl-PL" dirty="0" err="1"/>
              <a:t>rotary</a:t>
            </a:r>
            <a:r>
              <a:rPr lang="pl-PL" dirty="0"/>
              <a:t> and turbo pump</a:t>
            </a:r>
          </a:p>
          <a:p>
            <a:pPr marL="285750" indent="-285750">
              <a:spcAft>
                <a:spcPts val="600"/>
              </a:spcAft>
              <a:buFont typeface="Arial" panose="020B0604020202020204" pitchFamily="34" charset="0"/>
              <a:buChar char="•"/>
            </a:pPr>
            <a:r>
              <a:rPr lang="en-US" b="1" i="1" dirty="0"/>
              <a:t>Pressure measurement</a:t>
            </a:r>
            <a:r>
              <a:rPr lang="pl-PL" b="1" i="1" dirty="0"/>
              <a:t> </a:t>
            </a:r>
            <a:r>
              <a:rPr lang="pl-PL" sz="1600" dirty="0"/>
              <a:t>- IONIVAC </a:t>
            </a:r>
            <a:r>
              <a:rPr lang="pl-PL" sz="1600" dirty="0" err="1"/>
              <a:t>gauge</a:t>
            </a:r>
            <a:r>
              <a:rPr lang="pl-PL" sz="1600" dirty="0"/>
              <a:t> (</a:t>
            </a:r>
            <a:r>
              <a:rPr lang="pl-PL" sz="1600" dirty="0" err="1"/>
              <a:t>Cold</a:t>
            </a:r>
            <a:r>
              <a:rPr lang="pl-PL" sz="1600" dirty="0"/>
              <a:t> </a:t>
            </a:r>
            <a:r>
              <a:rPr lang="pl-PL" sz="1600" dirty="0" err="1"/>
              <a:t>Cathode</a:t>
            </a:r>
            <a:r>
              <a:rPr lang="pl-PL" sz="1600" dirty="0"/>
              <a:t>/</a:t>
            </a:r>
            <a:r>
              <a:rPr lang="pl-PL" sz="1600" dirty="0" err="1"/>
              <a:t>Pirani</a:t>
            </a:r>
            <a:r>
              <a:rPr lang="pl-PL" sz="1600" dirty="0"/>
              <a:t> Combination </a:t>
            </a:r>
            <a:r>
              <a:rPr lang="pl-PL" sz="1600" dirty="0" err="1"/>
              <a:t>Gauge</a:t>
            </a:r>
            <a:r>
              <a:rPr lang="pl-PL" sz="1600" dirty="0"/>
              <a:t>)</a:t>
            </a:r>
            <a:r>
              <a:rPr lang="en-US" sz="1600" dirty="0"/>
              <a:t> </a:t>
            </a:r>
            <a:r>
              <a:rPr lang="pl-PL" sz="1600" dirty="0" err="1"/>
              <a:t>can</a:t>
            </a:r>
            <a:r>
              <a:rPr lang="pl-PL" sz="1600" dirty="0"/>
              <a:t> </a:t>
            </a:r>
            <a:r>
              <a:rPr lang="pl-PL" sz="1600" dirty="0" err="1"/>
              <a:t>measure</a:t>
            </a:r>
            <a:r>
              <a:rPr lang="pl-PL" sz="1600" dirty="0"/>
              <a:t> ~</a:t>
            </a:r>
            <a:r>
              <a:rPr lang="en-US" sz="1600" dirty="0"/>
              <a:t>10</a:t>
            </a:r>
            <a:r>
              <a:rPr lang="en-US" sz="1600" baseline="30000" dirty="0"/>
              <a:t>-</a:t>
            </a:r>
            <a:r>
              <a:rPr lang="pl-PL" sz="1600" baseline="30000" dirty="0"/>
              <a:t>10</a:t>
            </a:r>
            <a:r>
              <a:rPr lang="en-US" sz="1600" baseline="30000" dirty="0"/>
              <a:t> </a:t>
            </a:r>
            <a:r>
              <a:rPr lang="en-US" sz="1600" dirty="0"/>
              <a:t>mbar </a:t>
            </a:r>
            <a:endParaRPr lang="pl-PL" sz="1600" dirty="0"/>
          </a:p>
          <a:p>
            <a:pPr marL="285750" indent="-285750">
              <a:spcAft>
                <a:spcPts val="600"/>
              </a:spcAft>
              <a:buFont typeface="Arial" panose="020B0604020202020204" pitchFamily="34" charset="0"/>
              <a:buChar char="•"/>
            </a:pPr>
            <a:r>
              <a:rPr lang="en-US" b="1" i="1" dirty="0"/>
              <a:t>Pressure control</a:t>
            </a:r>
            <a:r>
              <a:rPr lang="pl-PL" b="1" i="1" dirty="0"/>
              <a:t> </a:t>
            </a:r>
            <a:r>
              <a:rPr lang="pl-PL" dirty="0"/>
              <a:t>- COMBIVAC </a:t>
            </a:r>
            <a:r>
              <a:rPr lang="pl-PL" dirty="0" err="1"/>
              <a:t>gauge</a:t>
            </a:r>
            <a:r>
              <a:rPr lang="pl-PL" dirty="0"/>
              <a:t> </a:t>
            </a:r>
            <a:r>
              <a:rPr lang="pl-PL" dirty="0" err="1"/>
              <a:t>controller</a:t>
            </a:r>
            <a:endParaRPr lang="pl-PL" dirty="0"/>
          </a:p>
          <a:p>
            <a:pPr marL="285750" indent="-285750">
              <a:spcAft>
                <a:spcPts val="600"/>
              </a:spcAft>
              <a:buFont typeface="Arial" panose="020B0604020202020204" pitchFamily="34" charset="0"/>
              <a:buChar char="•"/>
            </a:pPr>
            <a:r>
              <a:rPr lang="pl-PL" b="1" i="1" dirty="0"/>
              <a:t>PEEK </a:t>
            </a:r>
            <a:r>
              <a:rPr lang="pl-PL" b="1" i="1" dirty="0" err="1"/>
              <a:t>gaskets</a:t>
            </a:r>
            <a:endParaRPr lang="en-US" b="1" i="1" dirty="0"/>
          </a:p>
          <a:p>
            <a:endParaRPr lang="pl-PL" b="1" dirty="0"/>
          </a:p>
        </p:txBody>
      </p:sp>
      <p:grpSp>
        <p:nvGrpSpPr>
          <p:cNvPr id="23" name="Grupa 22">
            <a:extLst>
              <a:ext uri="{FF2B5EF4-FFF2-40B4-BE49-F238E27FC236}">
                <a16:creationId xmlns:a16="http://schemas.microsoft.com/office/drawing/2014/main" id="{B64D4381-39B8-4A0C-9350-D36DACE99B3A}"/>
              </a:ext>
            </a:extLst>
          </p:cNvPr>
          <p:cNvGrpSpPr/>
          <p:nvPr/>
        </p:nvGrpSpPr>
        <p:grpSpPr>
          <a:xfrm>
            <a:off x="542339" y="1385519"/>
            <a:ext cx="4861319" cy="4754946"/>
            <a:chOff x="1775520" y="1605596"/>
            <a:chExt cx="4861319" cy="4754946"/>
          </a:xfrm>
        </p:grpSpPr>
        <p:pic>
          <p:nvPicPr>
            <p:cNvPr id="3" name="Obraz 2">
              <a:extLst>
                <a:ext uri="{FF2B5EF4-FFF2-40B4-BE49-F238E27FC236}">
                  <a16:creationId xmlns:a16="http://schemas.microsoft.com/office/drawing/2014/main" id="{22C99095-628F-4CAD-AFE5-980F68D3E4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0" y="1605596"/>
              <a:ext cx="2006078" cy="4754946"/>
            </a:xfrm>
            <a:prstGeom prst="rect">
              <a:avLst/>
            </a:prstGeom>
          </p:spPr>
        </p:pic>
        <p:sp>
          <p:nvSpPr>
            <p:cNvPr id="9" name="Prostokąt 8">
              <a:extLst>
                <a:ext uri="{FF2B5EF4-FFF2-40B4-BE49-F238E27FC236}">
                  <a16:creationId xmlns:a16="http://schemas.microsoft.com/office/drawing/2014/main" id="{BC427FDD-CD7B-473F-BEE1-B791A5819E24}"/>
                </a:ext>
              </a:extLst>
            </p:cNvPr>
            <p:cNvSpPr/>
            <p:nvPr/>
          </p:nvSpPr>
          <p:spPr>
            <a:xfrm>
              <a:off x="3844717" y="3244074"/>
              <a:ext cx="2792122" cy="42344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00" u="sng" dirty="0"/>
                <a:t>High vacuum chamber</a:t>
              </a:r>
              <a:r>
                <a:rPr lang="pl-PL" sz="1600" u="sng" dirty="0"/>
                <a:t> </a:t>
              </a:r>
              <a:endParaRPr lang="en-US" sz="1600" u="sng" dirty="0"/>
            </a:p>
          </p:txBody>
        </p:sp>
        <p:sp>
          <p:nvSpPr>
            <p:cNvPr id="10" name="Prostokąt 9">
              <a:extLst>
                <a:ext uri="{FF2B5EF4-FFF2-40B4-BE49-F238E27FC236}">
                  <a16:creationId xmlns:a16="http://schemas.microsoft.com/office/drawing/2014/main" id="{1187B660-BD59-4C08-95B1-C5DDF664D81A}"/>
                </a:ext>
              </a:extLst>
            </p:cNvPr>
            <p:cNvSpPr/>
            <p:nvPr/>
          </p:nvSpPr>
          <p:spPr>
            <a:xfrm>
              <a:off x="3306244" y="1709129"/>
              <a:ext cx="1541256" cy="338554"/>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u="sng" dirty="0"/>
                <a:t>Pressure control</a:t>
              </a:r>
            </a:p>
          </p:txBody>
        </p:sp>
        <p:pic>
          <p:nvPicPr>
            <p:cNvPr id="11" name="Obraz 10">
              <a:extLst>
                <a:ext uri="{FF2B5EF4-FFF2-40B4-BE49-F238E27FC236}">
                  <a16:creationId xmlns:a16="http://schemas.microsoft.com/office/drawing/2014/main" id="{28BD2838-15A6-4362-BF33-E3D71E4769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0" t="6643" r="1" b="6200"/>
            <a:stretch/>
          </p:blipFill>
          <p:spPr>
            <a:xfrm flipH="1">
              <a:off x="3529445" y="2595909"/>
              <a:ext cx="292230" cy="557215"/>
            </a:xfrm>
            <a:prstGeom prst="rect">
              <a:avLst/>
            </a:prstGeom>
          </p:spPr>
        </p:pic>
        <p:sp>
          <p:nvSpPr>
            <p:cNvPr id="12" name="Prostokąt 11">
              <a:extLst>
                <a:ext uri="{FF2B5EF4-FFF2-40B4-BE49-F238E27FC236}">
                  <a16:creationId xmlns:a16="http://schemas.microsoft.com/office/drawing/2014/main" id="{82554046-841B-4E67-8D20-F3FD36142F5F}"/>
                </a:ext>
              </a:extLst>
            </p:cNvPr>
            <p:cNvSpPr/>
            <p:nvPr/>
          </p:nvSpPr>
          <p:spPr>
            <a:xfrm>
              <a:off x="3491730" y="2267507"/>
              <a:ext cx="2112694" cy="338554"/>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u="sng" dirty="0"/>
                <a:t>Pressure measurement</a:t>
              </a:r>
            </a:p>
          </p:txBody>
        </p:sp>
        <p:sp>
          <p:nvSpPr>
            <p:cNvPr id="13" name="pole tekstowe 5">
              <a:extLst>
                <a:ext uri="{FF2B5EF4-FFF2-40B4-BE49-F238E27FC236}">
                  <a16:creationId xmlns:a16="http://schemas.microsoft.com/office/drawing/2014/main" id="{D5B3A59A-C0A7-4472-9E60-D4DD48D3E742}"/>
                </a:ext>
              </a:extLst>
            </p:cNvPr>
            <p:cNvSpPr txBox="1"/>
            <p:nvPr/>
          </p:nvSpPr>
          <p:spPr>
            <a:xfrm>
              <a:off x="3384544" y="5336958"/>
              <a:ext cx="1543499" cy="338554"/>
            </a:xfrm>
            <a:prstGeom prst="rect">
              <a:avLst/>
            </a:prstGeom>
            <a:noFill/>
          </p:spPr>
          <p:txBody>
            <a:bodyPr wrap="non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u="sng" dirty="0"/>
                <a:t>P</a:t>
              </a:r>
              <a:r>
                <a:rPr lang="en-US" sz="1600" u="sng" dirty="0"/>
                <a:t>umping system</a:t>
              </a:r>
              <a:endParaRPr lang="pl-PL" sz="1600" u="sng" dirty="0"/>
            </a:p>
          </p:txBody>
        </p:sp>
        <p:sp>
          <p:nvSpPr>
            <p:cNvPr id="14" name="pole tekstowe 15">
              <a:extLst>
                <a:ext uri="{FF2B5EF4-FFF2-40B4-BE49-F238E27FC236}">
                  <a16:creationId xmlns:a16="http://schemas.microsoft.com/office/drawing/2014/main" id="{7FF8FF63-4905-4001-B2B3-A9CB4B6D9C24}"/>
                </a:ext>
              </a:extLst>
            </p:cNvPr>
            <p:cNvSpPr txBox="1"/>
            <p:nvPr/>
          </p:nvSpPr>
          <p:spPr>
            <a:xfrm>
              <a:off x="3083030" y="4762497"/>
              <a:ext cx="894284" cy="307777"/>
            </a:xfrm>
            <a:prstGeom prst="rect">
              <a:avLst/>
            </a:prstGeom>
            <a:noFill/>
          </p:spPr>
          <p:txBody>
            <a:bodyPr wrap="non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Air Valves</a:t>
              </a:r>
            </a:p>
          </p:txBody>
        </p:sp>
        <p:sp>
          <p:nvSpPr>
            <p:cNvPr id="15" name="Prostokąt 14">
              <a:extLst>
                <a:ext uri="{FF2B5EF4-FFF2-40B4-BE49-F238E27FC236}">
                  <a16:creationId xmlns:a16="http://schemas.microsoft.com/office/drawing/2014/main" id="{9D7675F2-CFAA-4D63-87AE-D724163116C6}"/>
                </a:ext>
              </a:extLst>
            </p:cNvPr>
            <p:cNvSpPr/>
            <p:nvPr/>
          </p:nvSpPr>
          <p:spPr>
            <a:xfrm>
              <a:off x="3984219" y="4150853"/>
              <a:ext cx="1157689" cy="307777"/>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400" dirty="0">
                  <a:solidFill>
                    <a:schemeClr val="tx2"/>
                  </a:solidFill>
                </a:rPr>
                <a:t>DN 210 ISO-K</a:t>
              </a:r>
              <a:endParaRPr lang="en-US" sz="1400" dirty="0">
                <a:solidFill>
                  <a:schemeClr val="tx2"/>
                </a:solidFill>
              </a:endParaRPr>
            </a:p>
          </p:txBody>
        </p:sp>
        <p:cxnSp>
          <p:nvCxnSpPr>
            <p:cNvPr id="16" name="Łącznik prostoliniowy 26">
              <a:extLst>
                <a:ext uri="{FF2B5EF4-FFF2-40B4-BE49-F238E27FC236}">
                  <a16:creationId xmlns:a16="http://schemas.microsoft.com/office/drawing/2014/main" id="{B810D2E7-40EA-41F6-9D17-5E56865D3DB9}"/>
                </a:ext>
              </a:extLst>
            </p:cNvPr>
            <p:cNvCxnSpPr/>
            <p:nvPr/>
          </p:nvCxnSpPr>
          <p:spPr>
            <a:xfrm flipH="1">
              <a:off x="4056616" y="4458629"/>
              <a:ext cx="10509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2894C25B-B1F0-4884-977F-C16B1B4CE536}"/>
                </a:ext>
              </a:extLst>
            </p:cNvPr>
            <p:cNvCxnSpPr/>
            <p:nvPr/>
          </p:nvCxnSpPr>
          <p:spPr>
            <a:xfrm flipH="1">
              <a:off x="3755321" y="4458630"/>
              <a:ext cx="301294" cy="124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Prostokąt 17">
              <a:extLst>
                <a:ext uri="{FF2B5EF4-FFF2-40B4-BE49-F238E27FC236}">
                  <a16:creationId xmlns:a16="http://schemas.microsoft.com/office/drawing/2014/main" id="{EC9B83BE-1566-480A-82E5-2ECEE09A8C2F}"/>
                </a:ext>
              </a:extLst>
            </p:cNvPr>
            <p:cNvSpPr/>
            <p:nvPr/>
          </p:nvSpPr>
          <p:spPr>
            <a:xfrm>
              <a:off x="2060391" y="2570563"/>
              <a:ext cx="1146468" cy="307777"/>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400" dirty="0">
                  <a:solidFill>
                    <a:schemeClr val="tx2"/>
                  </a:solidFill>
                </a:rPr>
                <a:t>DN 210 ISO-F</a:t>
              </a:r>
              <a:endParaRPr lang="en-US" sz="1400" dirty="0">
                <a:solidFill>
                  <a:schemeClr val="tx2"/>
                </a:solidFill>
              </a:endParaRPr>
            </a:p>
          </p:txBody>
        </p:sp>
        <p:cxnSp>
          <p:nvCxnSpPr>
            <p:cNvPr id="19" name="Łącznik prostoliniowy 32">
              <a:extLst>
                <a:ext uri="{FF2B5EF4-FFF2-40B4-BE49-F238E27FC236}">
                  <a16:creationId xmlns:a16="http://schemas.microsoft.com/office/drawing/2014/main" id="{685B36DB-8F5F-4D37-B636-CC4722724559}"/>
                </a:ext>
              </a:extLst>
            </p:cNvPr>
            <p:cNvCxnSpPr/>
            <p:nvPr/>
          </p:nvCxnSpPr>
          <p:spPr>
            <a:xfrm flipH="1">
              <a:off x="2268334" y="2826419"/>
              <a:ext cx="7236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80061C2D-9DDA-41DB-8EB4-E501F58AA98B}"/>
                </a:ext>
              </a:extLst>
            </p:cNvPr>
            <p:cNvCxnSpPr/>
            <p:nvPr/>
          </p:nvCxnSpPr>
          <p:spPr>
            <a:xfrm flipH="1">
              <a:off x="2008707" y="2826419"/>
              <a:ext cx="266558" cy="135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ytuł 14">
            <a:extLst>
              <a:ext uri="{FF2B5EF4-FFF2-40B4-BE49-F238E27FC236}">
                <a16:creationId xmlns:a16="http://schemas.microsoft.com/office/drawing/2014/main" id="{4BC1AC6B-DB9B-41C8-864A-057C6779631F}"/>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sp>
        <p:nvSpPr>
          <p:cNvPr id="24" name="Symbol zastępczy numeru slajdu 23">
            <a:extLst>
              <a:ext uri="{FF2B5EF4-FFF2-40B4-BE49-F238E27FC236}">
                <a16:creationId xmlns:a16="http://schemas.microsoft.com/office/drawing/2014/main" id="{846B5130-0BE7-4BD9-B001-C53E249BBDC4}"/>
              </a:ext>
            </a:extLst>
          </p:cNvPr>
          <p:cNvSpPr>
            <a:spLocks noGrp="1"/>
          </p:cNvSpPr>
          <p:nvPr>
            <p:ph type="sldNum" sz="quarter" idx="12"/>
          </p:nvPr>
        </p:nvSpPr>
        <p:spPr/>
        <p:txBody>
          <a:bodyPr/>
          <a:lstStyle/>
          <a:p>
            <a:pPr>
              <a:defRPr/>
            </a:pPr>
            <a:fld id="{EA2BFE7A-63C3-4696-BA76-19E63631F2AF}" type="slidenum">
              <a:rPr lang="en-GB" smtClean="0"/>
              <a:pPr>
                <a:defRPr/>
              </a:pPr>
              <a:t>13</a:t>
            </a:fld>
            <a:endParaRPr lang="en-GB" dirty="0"/>
          </a:p>
        </p:txBody>
      </p:sp>
    </p:spTree>
    <p:extLst>
      <p:ext uri="{BB962C8B-B14F-4D97-AF65-F5344CB8AC3E}">
        <p14:creationId xmlns:p14="http://schemas.microsoft.com/office/powerpoint/2010/main" val="337752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071DCD75-0203-4120-849C-E2AA607E0DC6}"/>
              </a:ext>
            </a:extLst>
          </p:cNvPr>
          <p:cNvSpPr/>
          <p:nvPr/>
        </p:nvSpPr>
        <p:spPr>
          <a:xfrm>
            <a:off x="6414180" y="907984"/>
            <a:ext cx="4160615" cy="723275"/>
          </a:xfrm>
          <a:prstGeom prst="rect">
            <a:avLst/>
          </a:prstGeom>
        </p:spPr>
        <p:txBody>
          <a:bodyPr wrap="square">
            <a:spAutoFit/>
          </a:bodyPr>
          <a:lstStyle/>
          <a:p>
            <a:pPr marL="285750" indent="-285750">
              <a:spcAft>
                <a:spcPts val="600"/>
              </a:spcAft>
              <a:buFont typeface="Arial" panose="020B0604020202020204" pitchFamily="34" charset="0"/>
              <a:buChar char="•"/>
            </a:pPr>
            <a:r>
              <a:rPr lang="pl-PL" b="1" i="1" dirty="0"/>
              <a:t>PEEK </a:t>
            </a:r>
            <a:r>
              <a:rPr lang="pl-PL" b="1" i="1" dirty="0" err="1"/>
              <a:t>gaskets</a:t>
            </a:r>
            <a:endParaRPr lang="en-US" b="1" i="1" dirty="0"/>
          </a:p>
          <a:p>
            <a:endParaRPr lang="pl-PL" b="1" dirty="0"/>
          </a:p>
        </p:txBody>
      </p:sp>
      <p:pic>
        <p:nvPicPr>
          <p:cNvPr id="8" name="Obraz 7">
            <a:extLst>
              <a:ext uri="{FF2B5EF4-FFF2-40B4-BE49-F238E27FC236}">
                <a16:creationId xmlns:a16="http://schemas.microsoft.com/office/drawing/2014/main" id="{E6373206-762F-470E-8766-FEDD532D1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9797701" y="1036775"/>
            <a:ext cx="1816237" cy="2158207"/>
          </a:xfrm>
          <a:prstGeom prst="rect">
            <a:avLst/>
          </a:prstGeom>
        </p:spPr>
      </p:pic>
      <p:pic>
        <p:nvPicPr>
          <p:cNvPr id="9" name="Obraz 8">
            <a:extLst>
              <a:ext uri="{FF2B5EF4-FFF2-40B4-BE49-F238E27FC236}">
                <a16:creationId xmlns:a16="http://schemas.microsoft.com/office/drawing/2014/main" id="{80DA7657-800D-458A-9192-74A9C3864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075" y="2010049"/>
            <a:ext cx="2424719" cy="2601983"/>
          </a:xfrm>
          <a:prstGeom prst="rect">
            <a:avLst/>
          </a:prstGeom>
        </p:spPr>
      </p:pic>
      <p:pic>
        <p:nvPicPr>
          <p:cNvPr id="10" name="Obraz 9">
            <a:extLst>
              <a:ext uri="{FF2B5EF4-FFF2-40B4-BE49-F238E27FC236}">
                <a16:creationId xmlns:a16="http://schemas.microsoft.com/office/drawing/2014/main" id="{F5EB2315-EF53-4103-B40E-9035A7F03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974" y="3834004"/>
            <a:ext cx="2725171" cy="1875918"/>
          </a:xfrm>
          <a:prstGeom prst="rect">
            <a:avLst/>
          </a:prstGeom>
        </p:spPr>
      </p:pic>
      <p:sp>
        <p:nvSpPr>
          <p:cNvPr id="11" name="pole tekstowe 2">
            <a:extLst>
              <a:ext uri="{FF2B5EF4-FFF2-40B4-BE49-F238E27FC236}">
                <a16:creationId xmlns:a16="http://schemas.microsoft.com/office/drawing/2014/main" id="{0DED599A-B11F-4743-BB8D-576856EC960A}"/>
              </a:ext>
            </a:extLst>
          </p:cNvPr>
          <p:cNvSpPr txBox="1"/>
          <p:nvPr/>
        </p:nvSpPr>
        <p:spPr>
          <a:xfrm>
            <a:off x="5270219" y="4936592"/>
            <a:ext cx="3289509" cy="1338828"/>
          </a:xfrm>
          <a:prstGeom prst="rect">
            <a:avLst/>
          </a:prstGeom>
          <a:noFill/>
          <a:ln>
            <a:solidFill>
              <a:schemeClr val="accent1"/>
            </a:solidFill>
          </a:ln>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tabLst>
                <a:tab pos="714375" algn="l"/>
              </a:tabLst>
            </a:pPr>
            <a:r>
              <a:rPr lang="en-US" sz="1400" u="sng" dirty="0">
                <a:solidFill>
                  <a:schemeClr val="tx2"/>
                </a:solidFill>
              </a:rPr>
              <a:t>PEEK gasket dimensions</a:t>
            </a:r>
            <a:r>
              <a:rPr lang="en-US" sz="1400" dirty="0">
                <a:solidFill>
                  <a:schemeClr val="tx2"/>
                </a:solidFill>
              </a:rPr>
              <a:t>:  </a:t>
            </a:r>
            <a:endParaRPr lang="en-US" sz="1200" dirty="0">
              <a:solidFill>
                <a:schemeClr val="tx2"/>
              </a:solidFill>
            </a:endParaRPr>
          </a:p>
          <a:p>
            <a:pPr>
              <a:tabLst>
                <a:tab pos="628650" algn="l"/>
                <a:tab pos="1257300" algn="l"/>
                <a:tab pos="1885950" algn="l"/>
                <a:tab pos="2514600" algn="l"/>
              </a:tabLst>
            </a:pPr>
            <a:r>
              <a:rPr lang="pl-PL" sz="1200" dirty="0">
                <a:solidFill>
                  <a:schemeClr val="tx2"/>
                </a:solidFill>
              </a:rPr>
              <a:t>	</a:t>
            </a:r>
            <a:r>
              <a:rPr lang="en-US" sz="1200" u="sng" dirty="0">
                <a:solidFill>
                  <a:schemeClr val="tx2"/>
                </a:solidFill>
              </a:rPr>
              <a:t>A</a:t>
            </a:r>
            <a:r>
              <a:rPr lang="pl-PL" sz="1200" u="sng" dirty="0">
                <a:solidFill>
                  <a:schemeClr val="tx2"/>
                </a:solidFill>
              </a:rPr>
              <a:t> </a:t>
            </a:r>
            <a:r>
              <a:rPr lang="en-US" sz="1200" u="sng" dirty="0">
                <a:solidFill>
                  <a:schemeClr val="tx2"/>
                </a:solidFill>
              </a:rPr>
              <a:t>(mm)	B (mm)	C (mm)</a:t>
            </a:r>
            <a:r>
              <a:rPr lang="pl-PL" sz="1200" u="sng" dirty="0">
                <a:solidFill>
                  <a:schemeClr val="tx2"/>
                </a:solidFill>
              </a:rPr>
              <a:t>	D (mm</a:t>
            </a:r>
            <a:r>
              <a:rPr lang="pl-PL" sz="1200" dirty="0">
                <a:solidFill>
                  <a:schemeClr val="tx2"/>
                </a:solidFill>
              </a:rPr>
              <a:t>)  </a:t>
            </a:r>
            <a:endParaRPr lang="en-US" sz="1200" dirty="0">
              <a:solidFill>
                <a:schemeClr val="tx2"/>
              </a:solidFill>
            </a:endParaRPr>
          </a:p>
          <a:p>
            <a:pPr marL="266700" indent="-266700">
              <a:tabLst>
                <a:tab pos="714375" algn="l"/>
                <a:tab pos="1343025" algn="l"/>
                <a:tab pos="2066925" algn="l"/>
                <a:tab pos="2600325" algn="l"/>
              </a:tabLst>
            </a:pPr>
            <a:r>
              <a:rPr lang="pl-PL" sz="1200" dirty="0">
                <a:solidFill>
                  <a:schemeClr val="tx2"/>
                </a:solidFill>
              </a:rPr>
              <a:t>	I</a:t>
            </a:r>
            <a:r>
              <a:rPr lang="en-US" sz="1200" dirty="0">
                <a:solidFill>
                  <a:schemeClr val="tx2"/>
                </a:solidFill>
              </a:rPr>
              <a:t>	210	</a:t>
            </a:r>
            <a:r>
              <a:rPr lang="pl-PL" sz="1200" dirty="0">
                <a:solidFill>
                  <a:schemeClr val="tx2"/>
                </a:solidFill>
              </a:rPr>
              <a:t>223</a:t>
            </a:r>
            <a:r>
              <a:rPr lang="en-US" sz="1200" dirty="0">
                <a:solidFill>
                  <a:schemeClr val="tx2"/>
                </a:solidFill>
              </a:rPr>
              <a:t>	3</a:t>
            </a:r>
            <a:r>
              <a:rPr lang="pl-PL" sz="1200" dirty="0">
                <a:solidFill>
                  <a:schemeClr val="tx2"/>
                </a:solidFill>
              </a:rPr>
              <a:t>	6.5</a:t>
            </a:r>
            <a:endParaRPr lang="en-US" sz="1200" dirty="0">
              <a:solidFill>
                <a:schemeClr val="tx2"/>
              </a:solidFill>
            </a:endParaRPr>
          </a:p>
          <a:p>
            <a:pPr marL="266700">
              <a:tabLst>
                <a:tab pos="714375" algn="l"/>
                <a:tab pos="1343025" algn="l"/>
                <a:tab pos="2066925" algn="l"/>
                <a:tab pos="2600325" algn="l"/>
              </a:tabLst>
            </a:pPr>
            <a:r>
              <a:rPr lang="pl-PL" sz="1200" dirty="0">
                <a:solidFill>
                  <a:schemeClr val="tx2"/>
                </a:solidFill>
              </a:rPr>
              <a:t>II</a:t>
            </a:r>
            <a:r>
              <a:rPr lang="en-US" sz="1200" dirty="0">
                <a:solidFill>
                  <a:schemeClr val="tx2"/>
                </a:solidFill>
              </a:rPr>
              <a:t>	210	2</a:t>
            </a:r>
            <a:r>
              <a:rPr lang="pl-PL" sz="1200" dirty="0">
                <a:solidFill>
                  <a:schemeClr val="tx2"/>
                </a:solidFill>
              </a:rPr>
              <a:t>23</a:t>
            </a:r>
            <a:r>
              <a:rPr lang="en-US" sz="1200" dirty="0">
                <a:solidFill>
                  <a:schemeClr val="tx2"/>
                </a:solidFill>
              </a:rPr>
              <a:t>	</a:t>
            </a:r>
            <a:r>
              <a:rPr lang="pl-PL" sz="1200" dirty="0">
                <a:solidFill>
                  <a:schemeClr val="tx2"/>
                </a:solidFill>
              </a:rPr>
              <a:t>4	6.5</a:t>
            </a:r>
            <a:endParaRPr lang="en-US" sz="1200" dirty="0">
              <a:solidFill>
                <a:schemeClr val="tx2"/>
              </a:solidFill>
            </a:endParaRPr>
          </a:p>
          <a:p>
            <a:pPr marL="266700">
              <a:tabLst>
                <a:tab pos="714375" algn="l"/>
                <a:tab pos="1343025" algn="l"/>
                <a:tab pos="2066925" algn="l"/>
                <a:tab pos="2600325" algn="l"/>
              </a:tabLst>
            </a:pPr>
            <a:r>
              <a:rPr lang="pl-PL" sz="1200" dirty="0">
                <a:solidFill>
                  <a:schemeClr val="tx2"/>
                </a:solidFill>
              </a:rPr>
              <a:t>III</a:t>
            </a:r>
            <a:r>
              <a:rPr lang="en-US" sz="1200" dirty="0">
                <a:solidFill>
                  <a:schemeClr val="tx2"/>
                </a:solidFill>
              </a:rPr>
              <a:t>	210	2</a:t>
            </a:r>
            <a:r>
              <a:rPr lang="pl-PL" sz="1200" dirty="0">
                <a:solidFill>
                  <a:schemeClr val="tx2"/>
                </a:solidFill>
              </a:rPr>
              <a:t>38	3	14</a:t>
            </a:r>
          </a:p>
          <a:p>
            <a:pPr marL="266700">
              <a:tabLst>
                <a:tab pos="714375" algn="l"/>
                <a:tab pos="1343025" algn="l"/>
                <a:tab pos="2066925" algn="l"/>
                <a:tab pos="2600325" algn="l"/>
                <a:tab pos="2695575" algn="l"/>
              </a:tabLst>
            </a:pPr>
            <a:r>
              <a:rPr lang="pl-PL" sz="1200" dirty="0">
                <a:solidFill>
                  <a:schemeClr val="tx2"/>
                </a:solidFill>
              </a:rPr>
              <a:t>IV	210	238	4	14</a:t>
            </a:r>
            <a:endParaRPr lang="en-US" sz="1200" dirty="0">
              <a:solidFill>
                <a:schemeClr val="tx2"/>
              </a:solidFill>
            </a:endParaRPr>
          </a:p>
        </p:txBody>
      </p:sp>
      <p:cxnSp>
        <p:nvCxnSpPr>
          <p:cNvPr id="25" name="Łącznik prosty ze strzałką 24">
            <a:extLst>
              <a:ext uri="{FF2B5EF4-FFF2-40B4-BE49-F238E27FC236}">
                <a16:creationId xmlns:a16="http://schemas.microsoft.com/office/drawing/2014/main" id="{3E39108F-423C-43D0-A7B7-ABD27655F786}"/>
              </a:ext>
            </a:extLst>
          </p:cNvPr>
          <p:cNvCxnSpPr>
            <a:cxnSpLocks/>
          </p:cNvCxnSpPr>
          <p:nvPr/>
        </p:nvCxnSpPr>
        <p:spPr>
          <a:xfrm flipV="1">
            <a:off x="8338657" y="2375832"/>
            <a:ext cx="2592198" cy="4996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ytuł 14">
            <a:extLst>
              <a:ext uri="{FF2B5EF4-FFF2-40B4-BE49-F238E27FC236}">
                <a16:creationId xmlns:a16="http://schemas.microsoft.com/office/drawing/2014/main" id="{E18C70A8-F570-47AB-8C43-AC03200ED514}"/>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grpSp>
        <p:nvGrpSpPr>
          <p:cNvPr id="27" name="Grupa 26">
            <a:extLst>
              <a:ext uri="{FF2B5EF4-FFF2-40B4-BE49-F238E27FC236}">
                <a16:creationId xmlns:a16="http://schemas.microsoft.com/office/drawing/2014/main" id="{26FFA545-8172-45D3-935E-CF743F4027E0}"/>
              </a:ext>
            </a:extLst>
          </p:cNvPr>
          <p:cNvGrpSpPr/>
          <p:nvPr/>
        </p:nvGrpSpPr>
        <p:grpSpPr>
          <a:xfrm>
            <a:off x="542339" y="1385519"/>
            <a:ext cx="4861319" cy="4754946"/>
            <a:chOff x="1775520" y="1605596"/>
            <a:chExt cx="4861319" cy="4754946"/>
          </a:xfrm>
        </p:grpSpPr>
        <p:pic>
          <p:nvPicPr>
            <p:cNvPr id="28" name="Obraz 27">
              <a:extLst>
                <a:ext uri="{FF2B5EF4-FFF2-40B4-BE49-F238E27FC236}">
                  <a16:creationId xmlns:a16="http://schemas.microsoft.com/office/drawing/2014/main" id="{715562D8-4609-4277-A031-F2B21B51E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520" y="1605596"/>
              <a:ext cx="2006078" cy="4754946"/>
            </a:xfrm>
            <a:prstGeom prst="rect">
              <a:avLst/>
            </a:prstGeom>
          </p:spPr>
        </p:pic>
        <p:sp>
          <p:nvSpPr>
            <p:cNvPr id="29" name="Prostokąt 28">
              <a:extLst>
                <a:ext uri="{FF2B5EF4-FFF2-40B4-BE49-F238E27FC236}">
                  <a16:creationId xmlns:a16="http://schemas.microsoft.com/office/drawing/2014/main" id="{52056611-78E3-4BF3-B187-23F96C3F28DF}"/>
                </a:ext>
              </a:extLst>
            </p:cNvPr>
            <p:cNvSpPr/>
            <p:nvPr/>
          </p:nvSpPr>
          <p:spPr>
            <a:xfrm>
              <a:off x="3844717" y="3244074"/>
              <a:ext cx="2792122" cy="42344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00" u="sng" dirty="0"/>
                <a:t>High vacuum chamber</a:t>
              </a:r>
              <a:r>
                <a:rPr lang="pl-PL" sz="1600" u="sng" dirty="0"/>
                <a:t> </a:t>
              </a:r>
              <a:endParaRPr lang="en-US" sz="1600" u="sng" dirty="0"/>
            </a:p>
          </p:txBody>
        </p:sp>
        <p:sp>
          <p:nvSpPr>
            <p:cNvPr id="30" name="Prostokąt 29">
              <a:extLst>
                <a:ext uri="{FF2B5EF4-FFF2-40B4-BE49-F238E27FC236}">
                  <a16:creationId xmlns:a16="http://schemas.microsoft.com/office/drawing/2014/main" id="{3EA210F1-5DFC-474C-86A1-6EE8DA32157D}"/>
                </a:ext>
              </a:extLst>
            </p:cNvPr>
            <p:cNvSpPr/>
            <p:nvPr/>
          </p:nvSpPr>
          <p:spPr>
            <a:xfrm>
              <a:off x="3306244" y="1709129"/>
              <a:ext cx="1541256" cy="338554"/>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u="sng" dirty="0"/>
                <a:t>Pressure control</a:t>
              </a:r>
            </a:p>
          </p:txBody>
        </p:sp>
        <p:pic>
          <p:nvPicPr>
            <p:cNvPr id="31" name="Obraz 30">
              <a:extLst>
                <a:ext uri="{FF2B5EF4-FFF2-40B4-BE49-F238E27FC236}">
                  <a16:creationId xmlns:a16="http://schemas.microsoft.com/office/drawing/2014/main" id="{36462EC3-5BE3-4CB3-9C43-119148AFEB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250" t="6643" r="1" b="6200"/>
            <a:stretch/>
          </p:blipFill>
          <p:spPr>
            <a:xfrm flipH="1">
              <a:off x="3529445" y="2595909"/>
              <a:ext cx="292230" cy="557215"/>
            </a:xfrm>
            <a:prstGeom prst="rect">
              <a:avLst/>
            </a:prstGeom>
          </p:spPr>
        </p:pic>
        <p:sp>
          <p:nvSpPr>
            <p:cNvPr id="32" name="Prostokąt 31">
              <a:extLst>
                <a:ext uri="{FF2B5EF4-FFF2-40B4-BE49-F238E27FC236}">
                  <a16:creationId xmlns:a16="http://schemas.microsoft.com/office/drawing/2014/main" id="{0D8AB3B4-1F24-4595-93DB-1B282788A411}"/>
                </a:ext>
              </a:extLst>
            </p:cNvPr>
            <p:cNvSpPr/>
            <p:nvPr/>
          </p:nvSpPr>
          <p:spPr>
            <a:xfrm>
              <a:off x="3491730" y="2267507"/>
              <a:ext cx="2112694" cy="338554"/>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u="sng" dirty="0"/>
                <a:t>Pressure measurement</a:t>
              </a:r>
            </a:p>
          </p:txBody>
        </p:sp>
        <p:sp>
          <p:nvSpPr>
            <p:cNvPr id="33" name="pole tekstowe 5">
              <a:extLst>
                <a:ext uri="{FF2B5EF4-FFF2-40B4-BE49-F238E27FC236}">
                  <a16:creationId xmlns:a16="http://schemas.microsoft.com/office/drawing/2014/main" id="{C60E409A-66E4-45AA-AA19-F2F609DE442D}"/>
                </a:ext>
              </a:extLst>
            </p:cNvPr>
            <p:cNvSpPr txBox="1"/>
            <p:nvPr/>
          </p:nvSpPr>
          <p:spPr>
            <a:xfrm>
              <a:off x="3384544" y="5336958"/>
              <a:ext cx="1543499" cy="338554"/>
            </a:xfrm>
            <a:prstGeom prst="rect">
              <a:avLst/>
            </a:prstGeom>
            <a:noFill/>
          </p:spPr>
          <p:txBody>
            <a:bodyPr wrap="non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u="sng" dirty="0"/>
                <a:t>P</a:t>
              </a:r>
              <a:r>
                <a:rPr lang="en-US" sz="1600" u="sng" dirty="0"/>
                <a:t>umping system</a:t>
              </a:r>
              <a:endParaRPr lang="pl-PL" sz="1600" u="sng" dirty="0"/>
            </a:p>
          </p:txBody>
        </p:sp>
        <p:sp>
          <p:nvSpPr>
            <p:cNvPr id="34" name="pole tekstowe 15">
              <a:extLst>
                <a:ext uri="{FF2B5EF4-FFF2-40B4-BE49-F238E27FC236}">
                  <a16:creationId xmlns:a16="http://schemas.microsoft.com/office/drawing/2014/main" id="{C2069216-724C-4DB0-94DD-1C78F5C451CB}"/>
                </a:ext>
              </a:extLst>
            </p:cNvPr>
            <p:cNvSpPr txBox="1"/>
            <p:nvPr/>
          </p:nvSpPr>
          <p:spPr>
            <a:xfrm>
              <a:off x="3083030" y="4762497"/>
              <a:ext cx="894284" cy="307777"/>
            </a:xfrm>
            <a:prstGeom prst="rect">
              <a:avLst/>
            </a:prstGeom>
            <a:noFill/>
          </p:spPr>
          <p:txBody>
            <a:bodyPr wrap="non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Air Valves</a:t>
              </a:r>
            </a:p>
          </p:txBody>
        </p:sp>
        <p:sp>
          <p:nvSpPr>
            <p:cNvPr id="35" name="Prostokąt 34">
              <a:extLst>
                <a:ext uri="{FF2B5EF4-FFF2-40B4-BE49-F238E27FC236}">
                  <a16:creationId xmlns:a16="http://schemas.microsoft.com/office/drawing/2014/main" id="{0173B561-66CE-4097-84CC-BF670A30ACC4}"/>
                </a:ext>
              </a:extLst>
            </p:cNvPr>
            <p:cNvSpPr/>
            <p:nvPr/>
          </p:nvSpPr>
          <p:spPr>
            <a:xfrm>
              <a:off x="3984219" y="4150853"/>
              <a:ext cx="1157689" cy="307777"/>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400" dirty="0">
                  <a:solidFill>
                    <a:schemeClr val="tx2"/>
                  </a:solidFill>
                </a:rPr>
                <a:t>DN 210 ISO-K</a:t>
              </a:r>
              <a:endParaRPr lang="en-US" sz="1400" dirty="0">
                <a:solidFill>
                  <a:schemeClr val="tx2"/>
                </a:solidFill>
              </a:endParaRPr>
            </a:p>
          </p:txBody>
        </p:sp>
        <p:cxnSp>
          <p:nvCxnSpPr>
            <p:cNvPr id="36" name="Łącznik prostoliniowy 26">
              <a:extLst>
                <a:ext uri="{FF2B5EF4-FFF2-40B4-BE49-F238E27FC236}">
                  <a16:creationId xmlns:a16="http://schemas.microsoft.com/office/drawing/2014/main" id="{9FD3C179-A540-4568-B69E-4D16242F1594}"/>
                </a:ext>
              </a:extLst>
            </p:cNvPr>
            <p:cNvCxnSpPr/>
            <p:nvPr/>
          </p:nvCxnSpPr>
          <p:spPr>
            <a:xfrm flipH="1">
              <a:off x="4056616" y="4458629"/>
              <a:ext cx="10509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DB8F5D89-EFC3-4BD6-86F3-99F522A136A6}"/>
                </a:ext>
              </a:extLst>
            </p:cNvPr>
            <p:cNvCxnSpPr/>
            <p:nvPr/>
          </p:nvCxnSpPr>
          <p:spPr>
            <a:xfrm flipH="1">
              <a:off x="3755321" y="4458630"/>
              <a:ext cx="301294" cy="124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Prostokąt 37">
              <a:extLst>
                <a:ext uri="{FF2B5EF4-FFF2-40B4-BE49-F238E27FC236}">
                  <a16:creationId xmlns:a16="http://schemas.microsoft.com/office/drawing/2014/main" id="{BA42A3D7-128C-43FB-81F6-C97C753F1018}"/>
                </a:ext>
              </a:extLst>
            </p:cNvPr>
            <p:cNvSpPr/>
            <p:nvPr/>
          </p:nvSpPr>
          <p:spPr>
            <a:xfrm>
              <a:off x="2060391" y="2570563"/>
              <a:ext cx="1146468" cy="307777"/>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400" dirty="0">
                  <a:solidFill>
                    <a:schemeClr val="tx2"/>
                  </a:solidFill>
                </a:rPr>
                <a:t>DN 210 ISO-F</a:t>
              </a:r>
              <a:endParaRPr lang="en-US" sz="1400" dirty="0">
                <a:solidFill>
                  <a:schemeClr val="tx2"/>
                </a:solidFill>
              </a:endParaRPr>
            </a:p>
          </p:txBody>
        </p:sp>
        <p:cxnSp>
          <p:nvCxnSpPr>
            <p:cNvPr id="39" name="Łącznik prostoliniowy 32">
              <a:extLst>
                <a:ext uri="{FF2B5EF4-FFF2-40B4-BE49-F238E27FC236}">
                  <a16:creationId xmlns:a16="http://schemas.microsoft.com/office/drawing/2014/main" id="{BF6E1AB1-0996-4814-8B68-2880ABE903F0}"/>
                </a:ext>
              </a:extLst>
            </p:cNvPr>
            <p:cNvCxnSpPr/>
            <p:nvPr/>
          </p:nvCxnSpPr>
          <p:spPr>
            <a:xfrm flipH="1">
              <a:off x="2268334" y="2826419"/>
              <a:ext cx="7236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Łącznik prosty ze strzałką 39">
              <a:extLst>
                <a:ext uri="{FF2B5EF4-FFF2-40B4-BE49-F238E27FC236}">
                  <a16:creationId xmlns:a16="http://schemas.microsoft.com/office/drawing/2014/main" id="{ECFA0F90-8AEC-4477-A863-76199FAAD9C3}"/>
                </a:ext>
              </a:extLst>
            </p:cNvPr>
            <p:cNvCxnSpPr/>
            <p:nvPr/>
          </p:nvCxnSpPr>
          <p:spPr>
            <a:xfrm flipH="1">
              <a:off x="2008707" y="2826419"/>
              <a:ext cx="266558" cy="135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3" name="Symbol zastępczy numeru slajdu 42">
            <a:extLst>
              <a:ext uri="{FF2B5EF4-FFF2-40B4-BE49-F238E27FC236}">
                <a16:creationId xmlns:a16="http://schemas.microsoft.com/office/drawing/2014/main" id="{9E1ACBA2-DE7E-47DD-8E29-DF24C9B3B9A7}"/>
              </a:ext>
            </a:extLst>
          </p:cNvPr>
          <p:cNvSpPr>
            <a:spLocks noGrp="1"/>
          </p:cNvSpPr>
          <p:nvPr>
            <p:ph type="sldNum" sz="quarter" idx="12"/>
          </p:nvPr>
        </p:nvSpPr>
        <p:spPr/>
        <p:txBody>
          <a:bodyPr/>
          <a:lstStyle/>
          <a:p>
            <a:pPr>
              <a:defRPr/>
            </a:pPr>
            <a:fld id="{EA2BFE7A-63C3-4696-BA76-19E63631F2AF}" type="slidenum">
              <a:rPr lang="en-GB" smtClean="0"/>
              <a:pPr>
                <a:defRPr/>
              </a:pPr>
              <a:t>14</a:t>
            </a:fld>
            <a:endParaRPr lang="en-GB" dirty="0"/>
          </a:p>
        </p:txBody>
      </p:sp>
    </p:spTree>
    <p:extLst>
      <p:ext uri="{BB962C8B-B14F-4D97-AF65-F5344CB8AC3E}">
        <p14:creationId xmlns:p14="http://schemas.microsoft.com/office/powerpoint/2010/main" val="383698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4">
            <a:extLst>
              <a:ext uri="{FF2B5EF4-FFF2-40B4-BE49-F238E27FC236}">
                <a16:creationId xmlns:a16="http://schemas.microsoft.com/office/drawing/2014/main" id="{AEEC23F2-E9C4-474B-9C49-764AEBE56755}"/>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sp>
        <p:nvSpPr>
          <p:cNvPr id="4" name="Symbol zastępczy numeru slajdu 3">
            <a:extLst>
              <a:ext uri="{FF2B5EF4-FFF2-40B4-BE49-F238E27FC236}">
                <a16:creationId xmlns:a16="http://schemas.microsoft.com/office/drawing/2014/main" id="{04A10CEF-C76C-4FD8-844D-C67B02A40213}"/>
              </a:ext>
            </a:extLst>
          </p:cNvPr>
          <p:cNvSpPr>
            <a:spLocks noGrp="1"/>
          </p:cNvSpPr>
          <p:nvPr>
            <p:ph type="sldNum" sz="quarter" idx="12"/>
          </p:nvPr>
        </p:nvSpPr>
        <p:spPr/>
        <p:txBody>
          <a:bodyPr/>
          <a:lstStyle/>
          <a:p>
            <a:pPr>
              <a:defRPr/>
            </a:pPr>
            <a:fld id="{EA2BFE7A-63C3-4696-BA76-19E63631F2AF}" type="slidenum">
              <a:rPr lang="en-GB" smtClean="0"/>
              <a:pPr>
                <a:defRPr/>
              </a:pPr>
              <a:t>15</a:t>
            </a:fld>
            <a:endParaRPr lang="en-GB" dirty="0"/>
          </a:p>
        </p:txBody>
      </p:sp>
      <p:sp>
        <p:nvSpPr>
          <p:cNvPr id="6" name="Prostokąt 5">
            <a:extLst>
              <a:ext uri="{FF2B5EF4-FFF2-40B4-BE49-F238E27FC236}">
                <a16:creationId xmlns:a16="http://schemas.microsoft.com/office/drawing/2014/main" id="{5AAC356A-71D4-41DD-9297-1AE020E26997}"/>
              </a:ext>
            </a:extLst>
          </p:cNvPr>
          <p:cNvSpPr/>
          <p:nvPr/>
        </p:nvSpPr>
        <p:spPr>
          <a:xfrm>
            <a:off x="2223913" y="6048573"/>
            <a:ext cx="2177006" cy="307777"/>
          </a:xfrm>
          <a:prstGeom prst="rect">
            <a:avLst/>
          </a:prstGeom>
        </p:spPr>
        <p:txBody>
          <a:bodyPr wrap="none">
            <a:spAutoFit/>
          </a:bodyPr>
          <a:lstStyle/>
          <a:p>
            <a:r>
              <a:rPr lang="en-US" sz="1400" dirty="0"/>
              <a:t>Set-up for test experiments</a:t>
            </a:r>
          </a:p>
        </p:txBody>
      </p:sp>
      <p:pic>
        <p:nvPicPr>
          <p:cNvPr id="7" name="Obraz 6">
            <a:extLst>
              <a:ext uri="{FF2B5EF4-FFF2-40B4-BE49-F238E27FC236}">
                <a16:creationId xmlns:a16="http://schemas.microsoft.com/office/drawing/2014/main" id="{788B8E9A-EBDE-4D5D-A65C-4487342A56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43" y="993557"/>
            <a:ext cx="3774276" cy="5032368"/>
          </a:xfrm>
          <a:prstGeom prst="rect">
            <a:avLst/>
          </a:prstGeom>
        </p:spPr>
      </p:pic>
      <p:pic>
        <p:nvPicPr>
          <p:cNvPr id="8" name="Obraz 7">
            <a:extLst>
              <a:ext uri="{FF2B5EF4-FFF2-40B4-BE49-F238E27FC236}">
                <a16:creationId xmlns:a16="http://schemas.microsoft.com/office/drawing/2014/main" id="{B6D9D601-73A4-4DDB-B0B7-5C9574AAE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532" y="1350273"/>
            <a:ext cx="2736304" cy="1883582"/>
          </a:xfrm>
          <a:prstGeom prst="rect">
            <a:avLst/>
          </a:prstGeom>
        </p:spPr>
      </p:pic>
      <p:sp>
        <p:nvSpPr>
          <p:cNvPr id="10" name="pole tekstowe 9">
            <a:extLst>
              <a:ext uri="{FF2B5EF4-FFF2-40B4-BE49-F238E27FC236}">
                <a16:creationId xmlns:a16="http://schemas.microsoft.com/office/drawing/2014/main" id="{D4B09CC0-F093-4FB2-B969-CAF765E8D015}"/>
              </a:ext>
            </a:extLst>
          </p:cNvPr>
          <p:cNvSpPr txBox="1"/>
          <p:nvPr/>
        </p:nvSpPr>
        <p:spPr>
          <a:xfrm>
            <a:off x="950040" y="5148514"/>
            <a:ext cx="1426160" cy="307777"/>
          </a:xfrm>
          <a:prstGeom prst="rect">
            <a:avLst/>
          </a:prstGeom>
          <a:solidFill>
            <a:schemeClr val="bg1"/>
          </a:solidFill>
        </p:spPr>
        <p:txBody>
          <a:bodyPr wrap="none" rtlCol="0">
            <a:spAutoFit/>
          </a:bodyPr>
          <a:lstStyle/>
          <a:p>
            <a:pPr algn="ctr"/>
            <a:r>
              <a:rPr lang="pl-PL" sz="1400" dirty="0"/>
              <a:t>P</a:t>
            </a:r>
            <a:r>
              <a:rPr lang="en-US" sz="1400" dirty="0"/>
              <a:t>umping system</a:t>
            </a:r>
            <a:endParaRPr lang="pl-PL" sz="1400" dirty="0"/>
          </a:p>
        </p:txBody>
      </p:sp>
      <p:sp>
        <p:nvSpPr>
          <p:cNvPr id="11" name="Prostokąt 10">
            <a:extLst>
              <a:ext uri="{FF2B5EF4-FFF2-40B4-BE49-F238E27FC236}">
                <a16:creationId xmlns:a16="http://schemas.microsoft.com/office/drawing/2014/main" id="{800546DC-3974-43A8-A96B-7A5EFE9C4390}"/>
              </a:ext>
            </a:extLst>
          </p:cNvPr>
          <p:cNvSpPr/>
          <p:nvPr/>
        </p:nvSpPr>
        <p:spPr>
          <a:xfrm>
            <a:off x="1266538" y="1350273"/>
            <a:ext cx="2219325" cy="307777"/>
          </a:xfrm>
          <a:prstGeom prst="rect">
            <a:avLst/>
          </a:prstGeom>
          <a:solidFill>
            <a:schemeClr val="bg1"/>
          </a:solidFill>
        </p:spPr>
        <p:txBody>
          <a:bodyPr wrap="none">
            <a:spAutoFit/>
          </a:bodyPr>
          <a:lstStyle/>
          <a:p>
            <a:r>
              <a:rPr lang="en-US" sz="1400" dirty="0"/>
              <a:t>Pressure control </a:t>
            </a:r>
            <a:r>
              <a:rPr lang="pl-PL" sz="1400" dirty="0"/>
              <a:t> (GRAPHIX)</a:t>
            </a:r>
            <a:endParaRPr lang="en-US" sz="1400" dirty="0"/>
          </a:p>
        </p:txBody>
      </p:sp>
      <p:sp>
        <p:nvSpPr>
          <p:cNvPr id="12" name="pole tekstowe 11">
            <a:extLst>
              <a:ext uri="{FF2B5EF4-FFF2-40B4-BE49-F238E27FC236}">
                <a16:creationId xmlns:a16="http://schemas.microsoft.com/office/drawing/2014/main" id="{F7473FA0-5CA2-4444-87BE-ED8FE19C2251}"/>
              </a:ext>
            </a:extLst>
          </p:cNvPr>
          <p:cNvSpPr txBox="1"/>
          <p:nvPr/>
        </p:nvSpPr>
        <p:spPr>
          <a:xfrm>
            <a:off x="2093336" y="2636003"/>
            <a:ext cx="1797864" cy="307777"/>
          </a:xfrm>
          <a:prstGeom prst="rect">
            <a:avLst/>
          </a:prstGeom>
          <a:solidFill>
            <a:schemeClr val="bg1"/>
          </a:solidFill>
        </p:spPr>
        <p:txBody>
          <a:bodyPr wrap="none" rtlCol="0">
            <a:spAutoFit/>
          </a:bodyPr>
          <a:lstStyle/>
          <a:p>
            <a:pPr algn="ctr"/>
            <a:r>
              <a:rPr lang="pl-PL" sz="1400" dirty="0"/>
              <a:t>High </a:t>
            </a:r>
            <a:r>
              <a:rPr lang="pl-PL" sz="1400" dirty="0" err="1"/>
              <a:t>vaccum</a:t>
            </a:r>
            <a:r>
              <a:rPr lang="pl-PL" sz="1400" dirty="0"/>
              <a:t> </a:t>
            </a:r>
            <a:r>
              <a:rPr lang="pl-PL" sz="1400" dirty="0" err="1"/>
              <a:t>chamber</a:t>
            </a:r>
            <a:endParaRPr lang="pl-PL" sz="1400" dirty="0"/>
          </a:p>
        </p:txBody>
      </p:sp>
      <p:cxnSp>
        <p:nvCxnSpPr>
          <p:cNvPr id="13" name="Łącznik prosty ze strzałką 12">
            <a:extLst>
              <a:ext uri="{FF2B5EF4-FFF2-40B4-BE49-F238E27FC236}">
                <a16:creationId xmlns:a16="http://schemas.microsoft.com/office/drawing/2014/main" id="{6D4ABA19-E797-446A-88C1-78DF10219AD8}"/>
              </a:ext>
            </a:extLst>
          </p:cNvPr>
          <p:cNvCxnSpPr>
            <a:cxnSpLocks/>
          </p:cNvCxnSpPr>
          <p:nvPr/>
        </p:nvCxnSpPr>
        <p:spPr>
          <a:xfrm flipH="1">
            <a:off x="2249922" y="2014766"/>
            <a:ext cx="3321610" cy="116987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3132375F-FB42-4D73-B058-0D0219B156F2}"/>
              </a:ext>
            </a:extLst>
          </p:cNvPr>
          <p:cNvSpPr txBox="1"/>
          <p:nvPr/>
        </p:nvSpPr>
        <p:spPr>
          <a:xfrm>
            <a:off x="5571532" y="3644237"/>
            <a:ext cx="6185882" cy="2819362"/>
          </a:xfrm>
          <a:prstGeom prst="rect">
            <a:avLst/>
          </a:prstGeom>
          <a:noFill/>
        </p:spPr>
        <p:txBody>
          <a:bodyPr wrap="square" rtlCol="0">
            <a:spAutoFit/>
          </a:bodyPr>
          <a:lstStyle/>
          <a:p>
            <a:pPr>
              <a:lnSpc>
                <a:spcPct val="150000"/>
              </a:lnSpc>
            </a:pPr>
            <a:r>
              <a:rPr lang="pl-PL" u="sng" dirty="0" err="1"/>
              <a:t>Main</a:t>
            </a:r>
            <a:r>
              <a:rPr lang="pl-PL" u="sng" dirty="0"/>
              <a:t> e</a:t>
            </a:r>
            <a:r>
              <a:rPr lang="en-US" u="sng" dirty="0" err="1"/>
              <a:t>xperiment</a:t>
            </a:r>
            <a:r>
              <a:rPr lang="pl-PL" u="sng" dirty="0"/>
              <a:t>al</a:t>
            </a:r>
            <a:r>
              <a:rPr lang="en-US" u="sng" dirty="0"/>
              <a:t> steps:</a:t>
            </a:r>
          </a:p>
          <a:p>
            <a:pPr marL="342900" indent="-342900">
              <a:buAutoNum type="arabicPeriod"/>
            </a:pPr>
            <a:r>
              <a:rPr lang="pl-PL" dirty="0"/>
              <a:t>P</a:t>
            </a:r>
            <a:r>
              <a:rPr lang="en-US" dirty="0"/>
              <a:t>EEK gasket</a:t>
            </a:r>
            <a:r>
              <a:rPr lang="pl-PL" dirty="0"/>
              <a:t> </a:t>
            </a:r>
            <a:r>
              <a:rPr lang="pl-PL" dirty="0" err="1"/>
              <a:t>placed</a:t>
            </a:r>
            <a:r>
              <a:rPr lang="pl-PL" dirty="0"/>
              <a:t> </a:t>
            </a:r>
            <a:r>
              <a:rPr lang="pl-PL" dirty="0" err="1"/>
              <a:t>under</a:t>
            </a:r>
            <a:r>
              <a:rPr lang="pl-PL" dirty="0"/>
              <a:t> the front </a:t>
            </a:r>
            <a:r>
              <a:rPr lang="pl-PL" dirty="0" err="1"/>
              <a:t>flanche</a:t>
            </a:r>
            <a:r>
              <a:rPr lang="pl-PL" dirty="0"/>
              <a:t> of the HV </a:t>
            </a:r>
            <a:r>
              <a:rPr lang="pl-PL" dirty="0" err="1"/>
              <a:t>chamber</a:t>
            </a:r>
            <a:r>
              <a:rPr lang="pl-PL" dirty="0"/>
              <a:t>.</a:t>
            </a:r>
          </a:p>
          <a:p>
            <a:pPr marL="342900" indent="-342900">
              <a:buAutoNum type="arabicPeriod"/>
            </a:pPr>
            <a:r>
              <a:rPr lang="pl-PL" dirty="0" err="1"/>
              <a:t>Closing</a:t>
            </a:r>
            <a:r>
              <a:rPr lang="pl-PL" dirty="0"/>
              <a:t> </a:t>
            </a:r>
            <a:r>
              <a:rPr lang="en-US" dirty="0"/>
              <a:t>and </a:t>
            </a:r>
            <a:r>
              <a:rPr lang="en-US" dirty="0" err="1"/>
              <a:t>evacuat</a:t>
            </a:r>
            <a:r>
              <a:rPr lang="pl-PL" dirty="0" err="1"/>
              <a:t>ing</a:t>
            </a:r>
            <a:r>
              <a:rPr lang="pl-PL" dirty="0"/>
              <a:t> the</a:t>
            </a:r>
            <a:r>
              <a:rPr lang="en-US" dirty="0"/>
              <a:t> </a:t>
            </a:r>
            <a:r>
              <a:rPr lang="pl-PL" dirty="0"/>
              <a:t>HV </a:t>
            </a:r>
            <a:r>
              <a:rPr lang="pl-PL" dirty="0" err="1"/>
              <a:t>chamber</a:t>
            </a:r>
            <a:r>
              <a:rPr lang="pl-PL" dirty="0"/>
              <a:t> (~10</a:t>
            </a:r>
            <a:r>
              <a:rPr lang="pl-PL" baseline="30000" dirty="0"/>
              <a:t>-4</a:t>
            </a:r>
            <a:r>
              <a:rPr lang="pl-PL" dirty="0"/>
              <a:t> </a:t>
            </a:r>
            <a:r>
              <a:rPr lang="pl-PL" dirty="0" err="1"/>
              <a:t>mbar</a:t>
            </a:r>
            <a:r>
              <a:rPr lang="pl-PL" dirty="0"/>
              <a:t>).</a:t>
            </a:r>
            <a:endParaRPr lang="en-US" dirty="0"/>
          </a:p>
          <a:p>
            <a:pPr marL="342900" indent="-342900">
              <a:buAutoNum type="arabicPeriod"/>
            </a:pPr>
            <a:r>
              <a:rPr lang="pl-PL" dirty="0" err="1"/>
              <a:t>Pressure</a:t>
            </a:r>
            <a:r>
              <a:rPr lang="pl-PL" dirty="0"/>
              <a:t> </a:t>
            </a:r>
            <a:r>
              <a:rPr lang="pl-PL" dirty="0" err="1"/>
              <a:t>control</a:t>
            </a:r>
            <a:r>
              <a:rPr lang="pl-PL" dirty="0"/>
              <a:t> </a:t>
            </a:r>
            <a:r>
              <a:rPr lang="pl-PL" dirty="0" err="1"/>
              <a:t>continously</a:t>
            </a:r>
            <a:r>
              <a:rPr lang="pl-PL" dirty="0"/>
              <a:t> ~24 </a:t>
            </a:r>
            <a:r>
              <a:rPr lang="pl-PL" dirty="0" err="1"/>
              <a:t>hours</a:t>
            </a:r>
            <a:r>
              <a:rPr lang="pl-PL" dirty="0"/>
              <a:t>.</a:t>
            </a:r>
            <a:endParaRPr lang="en-US" dirty="0"/>
          </a:p>
          <a:p>
            <a:pPr marL="342900" indent="-342900">
              <a:buAutoNum type="arabicPeriod"/>
            </a:pPr>
            <a:r>
              <a:rPr lang="en-US" dirty="0"/>
              <a:t>Opening of the chamber, visual check of the PEEK gasket</a:t>
            </a:r>
            <a:r>
              <a:rPr lang="pl-PL" dirty="0"/>
              <a:t>, </a:t>
            </a:r>
            <a:r>
              <a:rPr lang="pl-PL" dirty="0" err="1"/>
              <a:t>thickness</a:t>
            </a:r>
            <a:r>
              <a:rPr lang="pl-PL" dirty="0"/>
              <a:t> </a:t>
            </a:r>
            <a:r>
              <a:rPr lang="pl-PL" dirty="0" err="1"/>
              <a:t>control</a:t>
            </a:r>
            <a:r>
              <a:rPr lang="pl-PL" dirty="0"/>
              <a:t>.</a:t>
            </a:r>
            <a:endParaRPr lang="en-US" dirty="0"/>
          </a:p>
          <a:p>
            <a:pPr marL="342900" indent="-342900">
              <a:buAutoNum type="arabicPeriod"/>
            </a:pPr>
            <a:r>
              <a:rPr lang="pl-PL" dirty="0"/>
              <a:t>P</a:t>
            </a:r>
            <a:r>
              <a:rPr lang="en-US" dirty="0"/>
              <a:t>EEK gasket</a:t>
            </a:r>
            <a:r>
              <a:rPr lang="pl-PL" dirty="0"/>
              <a:t> </a:t>
            </a:r>
            <a:r>
              <a:rPr lang="pl-PL" dirty="0" err="1"/>
              <a:t>placed</a:t>
            </a:r>
            <a:r>
              <a:rPr lang="pl-PL" dirty="0"/>
              <a:t> </a:t>
            </a:r>
            <a:r>
              <a:rPr lang="pl-PL" dirty="0" err="1"/>
              <a:t>again</a:t>
            </a:r>
            <a:r>
              <a:rPr lang="pl-PL" dirty="0"/>
              <a:t> </a:t>
            </a:r>
            <a:r>
              <a:rPr lang="pl-PL" dirty="0" err="1"/>
              <a:t>under</a:t>
            </a:r>
            <a:r>
              <a:rPr lang="pl-PL" dirty="0"/>
              <a:t> the front </a:t>
            </a:r>
            <a:r>
              <a:rPr lang="pl-PL" dirty="0" err="1"/>
              <a:t>flanche</a:t>
            </a:r>
            <a:r>
              <a:rPr lang="pl-PL" dirty="0"/>
              <a:t>. </a:t>
            </a:r>
            <a:endParaRPr lang="en-US" dirty="0"/>
          </a:p>
          <a:p>
            <a:pPr>
              <a:lnSpc>
                <a:spcPct val="150000"/>
              </a:lnSpc>
            </a:pPr>
            <a:r>
              <a:rPr lang="en-US" dirty="0"/>
              <a:t>Steps repeated </a:t>
            </a:r>
            <a:r>
              <a:rPr lang="pl-PL" dirty="0"/>
              <a:t> five </a:t>
            </a:r>
            <a:r>
              <a:rPr lang="en-US" dirty="0"/>
              <a:t>times</a:t>
            </a:r>
            <a:r>
              <a:rPr lang="pl-PL" dirty="0"/>
              <a:t>.</a:t>
            </a:r>
            <a:endParaRPr lang="en-US" dirty="0"/>
          </a:p>
        </p:txBody>
      </p:sp>
      <p:sp>
        <p:nvSpPr>
          <p:cNvPr id="18" name="pole tekstowe 2">
            <a:extLst>
              <a:ext uri="{FF2B5EF4-FFF2-40B4-BE49-F238E27FC236}">
                <a16:creationId xmlns:a16="http://schemas.microsoft.com/office/drawing/2014/main" id="{D5D5C5ED-83DE-46D4-8986-7D1E4A775712}"/>
              </a:ext>
            </a:extLst>
          </p:cNvPr>
          <p:cNvSpPr txBox="1"/>
          <p:nvPr/>
        </p:nvSpPr>
        <p:spPr>
          <a:xfrm>
            <a:off x="8623498" y="2412658"/>
            <a:ext cx="3289509" cy="1338828"/>
          </a:xfrm>
          <a:prstGeom prst="rect">
            <a:avLst/>
          </a:prstGeom>
          <a:noFill/>
          <a:ln>
            <a:solidFill>
              <a:schemeClr val="accent1"/>
            </a:solidFill>
          </a:ln>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tabLst>
                <a:tab pos="714375" algn="l"/>
              </a:tabLst>
            </a:pPr>
            <a:r>
              <a:rPr lang="en-US" sz="1400" u="sng" dirty="0">
                <a:solidFill>
                  <a:schemeClr val="tx2"/>
                </a:solidFill>
              </a:rPr>
              <a:t>PEEK gasket dimensions</a:t>
            </a:r>
            <a:r>
              <a:rPr lang="en-US" sz="1400" dirty="0">
                <a:solidFill>
                  <a:schemeClr val="tx2"/>
                </a:solidFill>
              </a:rPr>
              <a:t>:  </a:t>
            </a:r>
            <a:endParaRPr lang="en-US" sz="1200" dirty="0">
              <a:solidFill>
                <a:schemeClr val="tx2"/>
              </a:solidFill>
            </a:endParaRPr>
          </a:p>
          <a:p>
            <a:pPr>
              <a:tabLst>
                <a:tab pos="628650" algn="l"/>
                <a:tab pos="1257300" algn="l"/>
                <a:tab pos="1885950" algn="l"/>
                <a:tab pos="2514600" algn="l"/>
              </a:tabLst>
            </a:pPr>
            <a:r>
              <a:rPr lang="pl-PL" sz="1200" dirty="0">
                <a:solidFill>
                  <a:schemeClr val="tx2"/>
                </a:solidFill>
              </a:rPr>
              <a:t>	</a:t>
            </a:r>
            <a:r>
              <a:rPr lang="en-US" sz="1200" u="sng" dirty="0">
                <a:solidFill>
                  <a:schemeClr val="tx2"/>
                </a:solidFill>
              </a:rPr>
              <a:t>A</a:t>
            </a:r>
            <a:r>
              <a:rPr lang="pl-PL" sz="1200" u="sng" dirty="0">
                <a:solidFill>
                  <a:schemeClr val="tx2"/>
                </a:solidFill>
              </a:rPr>
              <a:t> </a:t>
            </a:r>
            <a:r>
              <a:rPr lang="en-US" sz="1200" u="sng" dirty="0">
                <a:solidFill>
                  <a:schemeClr val="tx2"/>
                </a:solidFill>
              </a:rPr>
              <a:t>(mm)	B (mm)	C (mm)</a:t>
            </a:r>
            <a:r>
              <a:rPr lang="pl-PL" sz="1200" u="sng" dirty="0">
                <a:solidFill>
                  <a:schemeClr val="tx2"/>
                </a:solidFill>
              </a:rPr>
              <a:t>	D (mm</a:t>
            </a:r>
            <a:r>
              <a:rPr lang="pl-PL" sz="1200" dirty="0">
                <a:solidFill>
                  <a:schemeClr val="tx2"/>
                </a:solidFill>
              </a:rPr>
              <a:t>)  </a:t>
            </a:r>
            <a:endParaRPr lang="en-US" sz="1200" dirty="0">
              <a:solidFill>
                <a:schemeClr val="tx2"/>
              </a:solidFill>
            </a:endParaRPr>
          </a:p>
          <a:p>
            <a:pPr marL="266700" indent="-266700">
              <a:tabLst>
                <a:tab pos="714375" algn="l"/>
                <a:tab pos="1343025" algn="l"/>
                <a:tab pos="2066925" algn="l"/>
                <a:tab pos="2600325" algn="l"/>
              </a:tabLst>
            </a:pPr>
            <a:r>
              <a:rPr lang="pl-PL" sz="1200" dirty="0">
                <a:solidFill>
                  <a:schemeClr val="tx2"/>
                </a:solidFill>
              </a:rPr>
              <a:t>	I</a:t>
            </a:r>
            <a:r>
              <a:rPr lang="en-US" sz="1200" dirty="0">
                <a:solidFill>
                  <a:schemeClr val="tx2"/>
                </a:solidFill>
              </a:rPr>
              <a:t>	210	</a:t>
            </a:r>
            <a:r>
              <a:rPr lang="pl-PL" sz="1200" dirty="0">
                <a:solidFill>
                  <a:schemeClr val="tx2"/>
                </a:solidFill>
              </a:rPr>
              <a:t>223</a:t>
            </a:r>
            <a:r>
              <a:rPr lang="en-US" sz="1200" dirty="0">
                <a:solidFill>
                  <a:schemeClr val="tx2"/>
                </a:solidFill>
              </a:rPr>
              <a:t>	3</a:t>
            </a:r>
            <a:r>
              <a:rPr lang="pl-PL" sz="1200" dirty="0">
                <a:solidFill>
                  <a:schemeClr val="tx2"/>
                </a:solidFill>
              </a:rPr>
              <a:t>	6.5</a:t>
            </a:r>
            <a:endParaRPr lang="en-US" sz="1200" dirty="0">
              <a:solidFill>
                <a:schemeClr val="tx2"/>
              </a:solidFill>
            </a:endParaRPr>
          </a:p>
          <a:p>
            <a:pPr marL="266700">
              <a:tabLst>
                <a:tab pos="714375" algn="l"/>
                <a:tab pos="1343025" algn="l"/>
                <a:tab pos="2066925" algn="l"/>
                <a:tab pos="2600325" algn="l"/>
              </a:tabLst>
            </a:pPr>
            <a:r>
              <a:rPr lang="pl-PL" sz="1200" dirty="0">
                <a:solidFill>
                  <a:schemeClr val="tx2"/>
                </a:solidFill>
              </a:rPr>
              <a:t>II</a:t>
            </a:r>
            <a:r>
              <a:rPr lang="en-US" sz="1200" dirty="0">
                <a:solidFill>
                  <a:schemeClr val="tx2"/>
                </a:solidFill>
              </a:rPr>
              <a:t>	210	2</a:t>
            </a:r>
            <a:r>
              <a:rPr lang="pl-PL" sz="1200" dirty="0">
                <a:solidFill>
                  <a:schemeClr val="tx2"/>
                </a:solidFill>
              </a:rPr>
              <a:t>23</a:t>
            </a:r>
            <a:r>
              <a:rPr lang="en-US" sz="1200" dirty="0">
                <a:solidFill>
                  <a:schemeClr val="tx2"/>
                </a:solidFill>
              </a:rPr>
              <a:t>	</a:t>
            </a:r>
            <a:r>
              <a:rPr lang="pl-PL" sz="1200" dirty="0">
                <a:solidFill>
                  <a:schemeClr val="tx2"/>
                </a:solidFill>
              </a:rPr>
              <a:t>4	6.5</a:t>
            </a:r>
            <a:endParaRPr lang="en-US" sz="1200" dirty="0">
              <a:solidFill>
                <a:schemeClr val="tx2"/>
              </a:solidFill>
            </a:endParaRPr>
          </a:p>
          <a:p>
            <a:pPr marL="266700">
              <a:tabLst>
                <a:tab pos="714375" algn="l"/>
                <a:tab pos="1343025" algn="l"/>
                <a:tab pos="2066925" algn="l"/>
                <a:tab pos="2600325" algn="l"/>
              </a:tabLst>
            </a:pPr>
            <a:r>
              <a:rPr lang="pl-PL" sz="1200" dirty="0">
                <a:solidFill>
                  <a:schemeClr val="tx2"/>
                </a:solidFill>
              </a:rPr>
              <a:t>III</a:t>
            </a:r>
            <a:r>
              <a:rPr lang="en-US" sz="1200" dirty="0">
                <a:solidFill>
                  <a:schemeClr val="tx2"/>
                </a:solidFill>
              </a:rPr>
              <a:t>	210	2</a:t>
            </a:r>
            <a:r>
              <a:rPr lang="pl-PL" sz="1200" dirty="0">
                <a:solidFill>
                  <a:schemeClr val="tx2"/>
                </a:solidFill>
              </a:rPr>
              <a:t>38	3	14</a:t>
            </a:r>
          </a:p>
          <a:p>
            <a:pPr marL="266700">
              <a:tabLst>
                <a:tab pos="714375" algn="l"/>
                <a:tab pos="1343025" algn="l"/>
                <a:tab pos="2066925" algn="l"/>
                <a:tab pos="2600325" algn="l"/>
                <a:tab pos="2695575" algn="l"/>
              </a:tabLst>
            </a:pPr>
            <a:r>
              <a:rPr lang="pl-PL" sz="1200" dirty="0">
                <a:solidFill>
                  <a:schemeClr val="tx2"/>
                </a:solidFill>
              </a:rPr>
              <a:t>IV	210	238	4	14</a:t>
            </a:r>
            <a:endParaRPr lang="en-US" sz="1200" dirty="0">
              <a:solidFill>
                <a:schemeClr val="tx2"/>
              </a:solidFill>
            </a:endParaRPr>
          </a:p>
        </p:txBody>
      </p:sp>
      <p:sp>
        <p:nvSpPr>
          <p:cNvPr id="19" name="Owal 18">
            <a:extLst>
              <a:ext uri="{FF2B5EF4-FFF2-40B4-BE49-F238E27FC236}">
                <a16:creationId xmlns:a16="http://schemas.microsoft.com/office/drawing/2014/main" id="{06935492-5F3A-4EFA-9E22-A8D2EA27CF94}"/>
              </a:ext>
            </a:extLst>
          </p:cNvPr>
          <p:cNvSpPr/>
          <p:nvPr/>
        </p:nvSpPr>
        <p:spPr>
          <a:xfrm>
            <a:off x="8693452" y="3291859"/>
            <a:ext cx="3149600" cy="23308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Obraz 21">
            <a:extLst>
              <a:ext uri="{FF2B5EF4-FFF2-40B4-BE49-F238E27FC236}">
                <a16:creationId xmlns:a16="http://schemas.microsoft.com/office/drawing/2014/main" id="{C0E007B1-CB2C-4F4C-B4A6-1D729D512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7934" y="749196"/>
            <a:ext cx="2055866" cy="1541900"/>
          </a:xfrm>
          <a:prstGeom prst="rect">
            <a:avLst/>
          </a:prstGeom>
        </p:spPr>
      </p:pic>
    </p:spTree>
    <p:extLst>
      <p:ext uri="{BB962C8B-B14F-4D97-AF65-F5344CB8AC3E}">
        <p14:creationId xmlns:p14="http://schemas.microsoft.com/office/powerpoint/2010/main" val="423674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D1DA9CF-BCD4-4FE1-8090-07889C22B925}"/>
              </a:ext>
            </a:extLst>
          </p:cNvPr>
          <p:cNvSpPr>
            <a:spLocks noGrp="1"/>
          </p:cNvSpPr>
          <p:nvPr>
            <p:ph type="sldNum" sz="quarter" idx="12"/>
          </p:nvPr>
        </p:nvSpPr>
        <p:spPr/>
        <p:txBody>
          <a:bodyPr/>
          <a:lstStyle/>
          <a:p>
            <a:pPr>
              <a:defRPr/>
            </a:pPr>
            <a:fld id="{EA2BFE7A-63C3-4696-BA76-19E63631F2AF}" type="slidenum">
              <a:rPr lang="en-GB" smtClean="0"/>
              <a:pPr>
                <a:defRPr/>
              </a:pPr>
              <a:t>16</a:t>
            </a:fld>
            <a:endParaRPr lang="en-GB" dirty="0"/>
          </a:p>
        </p:txBody>
      </p:sp>
      <p:sp>
        <p:nvSpPr>
          <p:cNvPr id="4" name="pole tekstowe 3">
            <a:extLst>
              <a:ext uri="{FF2B5EF4-FFF2-40B4-BE49-F238E27FC236}">
                <a16:creationId xmlns:a16="http://schemas.microsoft.com/office/drawing/2014/main" id="{FE7A05C5-9B05-4E57-9A0E-96B7BAD998DC}"/>
              </a:ext>
            </a:extLst>
          </p:cNvPr>
          <p:cNvSpPr txBox="1"/>
          <p:nvPr/>
        </p:nvSpPr>
        <p:spPr>
          <a:xfrm>
            <a:off x="6916984" y="5776031"/>
            <a:ext cx="4169369" cy="506292"/>
          </a:xfrm>
          <a:prstGeom prst="rect">
            <a:avLst/>
          </a:prstGeom>
          <a:noFill/>
        </p:spPr>
        <p:txBody>
          <a:bodyPr wrap="square" rtlCol="0">
            <a:spAutoFit/>
          </a:bodyPr>
          <a:lstStyle/>
          <a:p>
            <a:pPr algn="ctr">
              <a:lnSpc>
                <a:spcPct val="150000"/>
              </a:lnSpc>
            </a:pPr>
            <a:r>
              <a:rPr lang="pl-PL" sz="2000" dirty="0"/>
              <a:t>Preliminary e</a:t>
            </a:r>
            <a:r>
              <a:rPr lang="en-US" sz="2000" dirty="0" err="1"/>
              <a:t>xperiment</a:t>
            </a:r>
            <a:r>
              <a:rPr lang="pl-PL" sz="2000" dirty="0"/>
              <a:t>al</a:t>
            </a:r>
            <a:r>
              <a:rPr lang="en-US" sz="2000" dirty="0"/>
              <a:t> </a:t>
            </a:r>
            <a:r>
              <a:rPr lang="pl-PL" sz="2000" dirty="0" err="1"/>
              <a:t>result</a:t>
            </a:r>
            <a:r>
              <a:rPr lang="en-US" sz="2000" dirty="0"/>
              <a:t>s</a:t>
            </a:r>
            <a:endParaRPr lang="pl-PL" sz="2000" dirty="0"/>
          </a:p>
        </p:txBody>
      </p:sp>
      <p:pic>
        <p:nvPicPr>
          <p:cNvPr id="5" name="Obraz 4">
            <a:extLst>
              <a:ext uri="{FF2B5EF4-FFF2-40B4-BE49-F238E27FC236}">
                <a16:creationId xmlns:a16="http://schemas.microsoft.com/office/drawing/2014/main" id="{6B6D5ED5-F2F1-440A-A32F-D9C51B8B9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7576" y="901617"/>
            <a:ext cx="6166224" cy="4856137"/>
          </a:xfrm>
          <a:prstGeom prst="rect">
            <a:avLst/>
          </a:prstGeom>
        </p:spPr>
      </p:pic>
      <p:pic>
        <p:nvPicPr>
          <p:cNvPr id="6" name="Obraz 5">
            <a:extLst>
              <a:ext uri="{FF2B5EF4-FFF2-40B4-BE49-F238E27FC236}">
                <a16:creationId xmlns:a16="http://schemas.microsoft.com/office/drawing/2014/main" id="{1A67B0C8-109F-4B5D-965E-92F103C84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43" y="549662"/>
            <a:ext cx="4283968" cy="6308338"/>
          </a:xfrm>
          <a:prstGeom prst="rect">
            <a:avLst/>
          </a:prstGeom>
        </p:spPr>
      </p:pic>
      <p:cxnSp>
        <p:nvCxnSpPr>
          <p:cNvPr id="7" name="Łącznik prosty ze strzałką 6">
            <a:extLst>
              <a:ext uri="{FF2B5EF4-FFF2-40B4-BE49-F238E27FC236}">
                <a16:creationId xmlns:a16="http://schemas.microsoft.com/office/drawing/2014/main" id="{2BE05536-68C6-4E82-BC63-A8977CE915C7}"/>
              </a:ext>
            </a:extLst>
          </p:cNvPr>
          <p:cNvCxnSpPr>
            <a:cxnSpLocks/>
          </p:cNvCxnSpPr>
          <p:nvPr/>
        </p:nvCxnSpPr>
        <p:spPr>
          <a:xfrm flipH="1" flipV="1">
            <a:off x="3827568" y="2504674"/>
            <a:ext cx="5872244" cy="1391985"/>
          </a:xfrm>
          <a:prstGeom prst="straightConnector1">
            <a:avLst/>
          </a:prstGeom>
          <a:ln w="19050">
            <a:solidFill>
              <a:srgbClr val="C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1343369D-9F62-47F6-B668-0A10557D98D4}"/>
              </a:ext>
            </a:extLst>
          </p:cNvPr>
          <p:cNvCxnSpPr>
            <a:cxnSpLocks/>
          </p:cNvCxnSpPr>
          <p:nvPr/>
        </p:nvCxnSpPr>
        <p:spPr>
          <a:xfrm flipH="1">
            <a:off x="4655480" y="3113741"/>
            <a:ext cx="5044332" cy="1035341"/>
          </a:xfrm>
          <a:prstGeom prst="straightConnector1">
            <a:avLst/>
          </a:prstGeom>
          <a:ln w="19050">
            <a:solidFill>
              <a:srgbClr val="00206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9" name="Tytuł 14">
            <a:extLst>
              <a:ext uri="{FF2B5EF4-FFF2-40B4-BE49-F238E27FC236}">
                <a16:creationId xmlns:a16="http://schemas.microsoft.com/office/drawing/2014/main" id="{01CE6C75-C10F-4A33-AF59-FAF30EE24C63}"/>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spTree>
    <p:extLst>
      <p:ext uri="{BB962C8B-B14F-4D97-AF65-F5344CB8AC3E}">
        <p14:creationId xmlns:p14="http://schemas.microsoft.com/office/powerpoint/2010/main" val="193371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9D26EE14-E3A0-42F1-BC1C-0AE7BF2C2C9C}"/>
              </a:ext>
            </a:extLst>
          </p:cNvPr>
          <p:cNvSpPr>
            <a:spLocks noGrp="1"/>
          </p:cNvSpPr>
          <p:nvPr>
            <p:ph type="sldNum" sz="quarter" idx="12"/>
          </p:nvPr>
        </p:nvSpPr>
        <p:spPr/>
        <p:txBody>
          <a:bodyPr/>
          <a:lstStyle/>
          <a:p>
            <a:pPr>
              <a:defRPr/>
            </a:pPr>
            <a:fld id="{EA2BFE7A-63C3-4696-BA76-19E63631F2AF}" type="slidenum">
              <a:rPr lang="en-GB" smtClean="0"/>
              <a:pPr>
                <a:defRPr/>
              </a:pPr>
              <a:t>17</a:t>
            </a:fld>
            <a:endParaRPr lang="en-GB" dirty="0"/>
          </a:p>
        </p:txBody>
      </p:sp>
      <p:sp>
        <p:nvSpPr>
          <p:cNvPr id="4" name="Symbol zastępczy zawartości 2">
            <a:extLst>
              <a:ext uri="{FF2B5EF4-FFF2-40B4-BE49-F238E27FC236}">
                <a16:creationId xmlns:a16="http://schemas.microsoft.com/office/drawing/2014/main" id="{596CE5D2-311C-422F-9D33-C2CE210BF139}"/>
              </a:ext>
            </a:extLst>
          </p:cNvPr>
          <p:cNvSpPr>
            <a:spLocks noGrp="1"/>
          </p:cNvSpPr>
          <p:nvPr>
            <p:ph idx="1"/>
          </p:nvPr>
        </p:nvSpPr>
        <p:spPr>
          <a:xfrm>
            <a:off x="1940406" y="902664"/>
            <a:ext cx="6590059" cy="522906"/>
          </a:xfrm>
          <a:ln>
            <a:solidFill>
              <a:schemeClr val="accent1"/>
            </a:solidFill>
          </a:ln>
        </p:spPr>
        <p:txBody>
          <a:bodyPr>
            <a:normAutofit fontScale="92500"/>
          </a:bodyPr>
          <a:lstStyle/>
          <a:p>
            <a:pPr marL="0" indent="0" algn="ctr">
              <a:buNone/>
            </a:pPr>
            <a:r>
              <a:rPr lang="en-US" sz="2000" b="1" dirty="0"/>
              <a:t>Results</a:t>
            </a:r>
            <a:r>
              <a:rPr lang="pl-PL" sz="2000" b="1" dirty="0"/>
              <a:t> of the </a:t>
            </a:r>
            <a:r>
              <a:rPr lang="en-US" sz="2000" b="1" dirty="0"/>
              <a:t>tightness test of the seal made of PEEK</a:t>
            </a:r>
            <a:endParaRPr lang="pl-PL" sz="2000" b="1" dirty="0"/>
          </a:p>
          <a:p>
            <a:pPr lvl="0"/>
            <a:endParaRPr lang="pl-PL" sz="2000" b="1" dirty="0"/>
          </a:p>
          <a:p>
            <a:pPr marL="0" indent="0">
              <a:buNone/>
            </a:pPr>
            <a:endParaRPr lang="en-US" b="1" dirty="0"/>
          </a:p>
        </p:txBody>
      </p:sp>
      <p:sp>
        <p:nvSpPr>
          <p:cNvPr id="5" name="Strzałka w dół 7">
            <a:extLst>
              <a:ext uri="{FF2B5EF4-FFF2-40B4-BE49-F238E27FC236}">
                <a16:creationId xmlns:a16="http://schemas.microsoft.com/office/drawing/2014/main" id="{795EEB53-C113-44C4-AC6D-B57665B2200B}"/>
              </a:ext>
            </a:extLst>
          </p:cNvPr>
          <p:cNvSpPr/>
          <p:nvPr/>
        </p:nvSpPr>
        <p:spPr>
          <a:xfrm rot="2545885">
            <a:off x="3675256" y="1936197"/>
            <a:ext cx="360040" cy="50951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załka w dół 8">
            <a:extLst>
              <a:ext uri="{FF2B5EF4-FFF2-40B4-BE49-F238E27FC236}">
                <a16:creationId xmlns:a16="http://schemas.microsoft.com/office/drawing/2014/main" id="{80F9C400-6502-46E4-99C5-62F310F79293}"/>
              </a:ext>
            </a:extLst>
          </p:cNvPr>
          <p:cNvSpPr/>
          <p:nvPr/>
        </p:nvSpPr>
        <p:spPr>
          <a:xfrm rot="18541380">
            <a:off x="5423096" y="1860330"/>
            <a:ext cx="360040" cy="65474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a:extLst>
              <a:ext uri="{FF2B5EF4-FFF2-40B4-BE49-F238E27FC236}">
                <a16:creationId xmlns:a16="http://schemas.microsoft.com/office/drawing/2014/main" id="{80444F06-5CB4-4D7C-B7DA-A4F0D337A93E}"/>
              </a:ext>
            </a:extLst>
          </p:cNvPr>
          <p:cNvSpPr/>
          <p:nvPr/>
        </p:nvSpPr>
        <p:spPr>
          <a:xfrm>
            <a:off x="4376792" y="3564202"/>
            <a:ext cx="2849012" cy="646331"/>
          </a:xfrm>
          <a:prstGeom prst="rect">
            <a:avLst/>
          </a:prstGeom>
        </p:spPr>
        <p:txBody>
          <a:bodyPr wrap="square">
            <a:spAutoFit/>
          </a:bodyPr>
          <a:lstStyle/>
          <a:p>
            <a:pPr lvl="1"/>
            <a:r>
              <a:rPr lang="pl-PL" b="1" u="sng" dirty="0" err="1"/>
              <a:t>Revision</a:t>
            </a:r>
            <a:r>
              <a:rPr lang="pl-PL" b="1" u="sng" dirty="0"/>
              <a:t> of </a:t>
            </a:r>
            <a:r>
              <a:rPr lang="en-US" b="1" u="sng" dirty="0"/>
              <a:t>the design </a:t>
            </a:r>
            <a:r>
              <a:rPr lang="pl-PL" b="1" u="sng" dirty="0"/>
              <a:t>&amp; </a:t>
            </a:r>
            <a:r>
              <a:rPr lang="pl-PL" b="1" u="sng" dirty="0" err="1"/>
              <a:t>requiremants</a:t>
            </a:r>
            <a:endParaRPr lang="pl-PL" b="1" u="sng" dirty="0"/>
          </a:p>
        </p:txBody>
      </p:sp>
      <p:sp>
        <p:nvSpPr>
          <p:cNvPr id="8" name="Prostokąt 7">
            <a:extLst>
              <a:ext uri="{FF2B5EF4-FFF2-40B4-BE49-F238E27FC236}">
                <a16:creationId xmlns:a16="http://schemas.microsoft.com/office/drawing/2014/main" id="{74FD0491-7941-4CC2-9713-CE32FBDAB337}"/>
              </a:ext>
            </a:extLst>
          </p:cNvPr>
          <p:cNvSpPr/>
          <p:nvPr/>
        </p:nvSpPr>
        <p:spPr>
          <a:xfrm>
            <a:off x="2757676" y="2359532"/>
            <a:ext cx="1612246" cy="523220"/>
          </a:xfrm>
          <a:prstGeom prst="rect">
            <a:avLst/>
          </a:prstGeom>
        </p:spPr>
        <p:txBody>
          <a:bodyPr wrap="square">
            <a:spAutoFit/>
          </a:bodyPr>
          <a:lstStyle/>
          <a:p>
            <a:r>
              <a:rPr lang="pl-PL" sz="2800" b="1" dirty="0" err="1">
                <a:solidFill>
                  <a:srgbClr val="0070C0"/>
                </a:solidFill>
              </a:rPr>
              <a:t>Positive</a:t>
            </a:r>
            <a:endParaRPr lang="en-US" sz="2000" b="1" dirty="0">
              <a:solidFill>
                <a:srgbClr val="0070C0"/>
              </a:solidFill>
            </a:endParaRPr>
          </a:p>
        </p:txBody>
      </p:sp>
      <p:sp>
        <p:nvSpPr>
          <p:cNvPr id="9" name="Prostokąt 8">
            <a:extLst>
              <a:ext uri="{FF2B5EF4-FFF2-40B4-BE49-F238E27FC236}">
                <a16:creationId xmlns:a16="http://schemas.microsoft.com/office/drawing/2014/main" id="{3B114362-712D-470B-AE32-B045215B6162}"/>
              </a:ext>
            </a:extLst>
          </p:cNvPr>
          <p:cNvSpPr/>
          <p:nvPr/>
        </p:nvSpPr>
        <p:spPr>
          <a:xfrm>
            <a:off x="5592006" y="2433046"/>
            <a:ext cx="1502334" cy="523220"/>
          </a:xfrm>
          <a:prstGeom prst="rect">
            <a:avLst/>
          </a:prstGeom>
        </p:spPr>
        <p:txBody>
          <a:bodyPr wrap="none">
            <a:spAutoFit/>
          </a:bodyPr>
          <a:lstStyle/>
          <a:p>
            <a:r>
              <a:rPr lang="pl-PL" sz="2800" b="1" dirty="0" err="1">
                <a:solidFill>
                  <a:srgbClr val="FF0000"/>
                </a:solidFill>
              </a:rPr>
              <a:t>Negative</a:t>
            </a:r>
            <a:endParaRPr lang="en-US" sz="2800" b="1" dirty="0">
              <a:solidFill>
                <a:srgbClr val="FF0000"/>
              </a:solidFill>
            </a:endParaRPr>
          </a:p>
        </p:txBody>
      </p:sp>
      <p:sp>
        <p:nvSpPr>
          <p:cNvPr id="10" name="Prostokąt 9">
            <a:extLst>
              <a:ext uri="{FF2B5EF4-FFF2-40B4-BE49-F238E27FC236}">
                <a16:creationId xmlns:a16="http://schemas.microsoft.com/office/drawing/2014/main" id="{D5FE96F0-2CDF-4252-BA58-DE62F70017EE}"/>
              </a:ext>
            </a:extLst>
          </p:cNvPr>
          <p:cNvSpPr/>
          <p:nvPr/>
        </p:nvSpPr>
        <p:spPr>
          <a:xfrm>
            <a:off x="6698593" y="3584365"/>
            <a:ext cx="2288838" cy="646331"/>
          </a:xfrm>
          <a:prstGeom prst="rect">
            <a:avLst/>
          </a:prstGeom>
        </p:spPr>
        <p:txBody>
          <a:bodyPr wrap="square">
            <a:spAutoFit/>
          </a:bodyPr>
          <a:lstStyle/>
          <a:p>
            <a:pPr lvl="1"/>
            <a:r>
              <a:rPr lang="pl-PL" b="1" u="sng" dirty="0"/>
              <a:t>O</a:t>
            </a:r>
            <a:r>
              <a:rPr lang="en-US" b="1" u="sng" dirty="0" err="1"/>
              <a:t>ther</a:t>
            </a:r>
            <a:r>
              <a:rPr lang="en-US" b="1" u="sng" dirty="0"/>
              <a:t> materials</a:t>
            </a:r>
            <a:r>
              <a:rPr lang="pl-PL" b="1" u="sng" dirty="0"/>
              <a:t> </a:t>
            </a:r>
            <a:r>
              <a:rPr lang="en-US" b="1" u="sng" dirty="0"/>
              <a:t>for rig gasket</a:t>
            </a:r>
            <a:endParaRPr lang="pl-PL" b="1" u="sng" dirty="0"/>
          </a:p>
        </p:txBody>
      </p:sp>
      <p:sp>
        <p:nvSpPr>
          <p:cNvPr id="11" name="Strzałka w dół 18">
            <a:extLst>
              <a:ext uri="{FF2B5EF4-FFF2-40B4-BE49-F238E27FC236}">
                <a16:creationId xmlns:a16="http://schemas.microsoft.com/office/drawing/2014/main" id="{54A0539F-745B-44E9-89A0-19E3B345399B}"/>
              </a:ext>
            </a:extLst>
          </p:cNvPr>
          <p:cNvSpPr/>
          <p:nvPr/>
        </p:nvSpPr>
        <p:spPr>
          <a:xfrm rot="2545885">
            <a:off x="5723342" y="2942151"/>
            <a:ext cx="360040" cy="67417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Strzałka w dół 19">
            <a:extLst>
              <a:ext uri="{FF2B5EF4-FFF2-40B4-BE49-F238E27FC236}">
                <a16:creationId xmlns:a16="http://schemas.microsoft.com/office/drawing/2014/main" id="{9E917D3E-EBFF-46C0-88C1-5D22AF99C090}"/>
              </a:ext>
            </a:extLst>
          </p:cNvPr>
          <p:cNvSpPr/>
          <p:nvPr/>
        </p:nvSpPr>
        <p:spPr>
          <a:xfrm rot="18635039">
            <a:off x="6862072" y="2998910"/>
            <a:ext cx="360040" cy="59617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Prostokąt 12">
            <a:extLst>
              <a:ext uri="{FF2B5EF4-FFF2-40B4-BE49-F238E27FC236}">
                <a16:creationId xmlns:a16="http://schemas.microsoft.com/office/drawing/2014/main" id="{6A7105E6-0B4C-4B45-B27D-81EE907C8771}"/>
              </a:ext>
            </a:extLst>
          </p:cNvPr>
          <p:cNvSpPr/>
          <p:nvPr/>
        </p:nvSpPr>
        <p:spPr>
          <a:xfrm>
            <a:off x="2799998" y="4582970"/>
            <a:ext cx="1431284" cy="523220"/>
          </a:xfrm>
          <a:prstGeom prst="rect">
            <a:avLst/>
          </a:prstGeom>
        </p:spPr>
        <p:txBody>
          <a:bodyPr wrap="square">
            <a:spAutoFit/>
          </a:bodyPr>
          <a:lstStyle/>
          <a:p>
            <a:r>
              <a:rPr lang="pl-PL" sz="2800" b="1" dirty="0" err="1">
                <a:solidFill>
                  <a:srgbClr val="0070C0"/>
                </a:solidFill>
              </a:rPr>
              <a:t>Positive</a:t>
            </a:r>
            <a:endParaRPr lang="en-US" sz="2000" b="1" dirty="0">
              <a:solidFill>
                <a:srgbClr val="0070C0"/>
              </a:solidFill>
            </a:endParaRPr>
          </a:p>
        </p:txBody>
      </p:sp>
      <p:sp>
        <p:nvSpPr>
          <p:cNvPr id="14" name="Strzałka w dół 25">
            <a:extLst>
              <a:ext uri="{FF2B5EF4-FFF2-40B4-BE49-F238E27FC236}">
                <a16:creationId xmlns:a16="http://schemas.microsoft.com/office/drawing/2014/main" id="{8ACAA8C7-9530-47B3-99FE-A7094B0483A6}"/>
              </a:ext>
            </a:extLst>
          </p:cNvPr>
          <p:cNvSpPr/>
          <p:nvPr/>
        </p:nvSpPr>
        <p:spPr>
          <a:xfrm>
            <a:off x="3367997" y="2923708"/>
            <a:ext cx="262113" cy="47176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Strzałka w dół 26">
            <a:extLst>
              <a:ext uri="{FF2B5EF4-FFF2-40B4-BE49-F238E27FC236}">
                <a16:creationId xmlns:a16="http://schemas.microsoft.com/office/drawing/2014/main" id="{465CDFEB-5A51-4AAD-A37A-AC82D703B9EC}"/>
              </a:ext>
            </a:extLst>
          </p:cNvPr>
          <p:cNvSpPr/>
          <p:nvPr/>
        </p:nvSpPr>
        <p:spPr>
          <a:xfrm>
            <a:off x="3367996" y="3934824"/>
            <a:ext cx="271630" cy="702153"/>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Prostokąt 15">
            <a:extLst>
              <a:ext uri="{FF2B5EF4-FFF2-40B4-BE49-F238E27FC236}">
                <a16:creationId xmlns:a16="http://schemas.microsoft.com/office/drawing/2014/main" id="{17C83CA2-545E-4363-956A-BE9323D67B7E}"/>
              </a:ext>
            </a:extLst>
          </p:cNvPr>
          <p:cNvSpPr/>
          <p:nvPr/>
        </p:nvSpPr>
        <p:spPr>
          <a:xfrm>
            <a:off x="3125516" y="5045342"/>
            <a:ext cx="788894" cy="523220"/>
          </a:xfrm>
          <a:prstGeom prst="rect">
            <a:avLst/>
          </a:prstGeom>
        </p:spPr>
        <p:txBody>
          <a:bodyPr wrap="square">
            <a:spAutoFit/>
          </a:bodyPr>
          <a:lstStyle/>
          <a:p>
            <a:r>
              <a:rPr lang="pl-PL" sz="2800" b="1" dirty="0">
                <a:solidFill>
                  <a:schemeClr val="accent3">
                    <a:lumMod val="75000"/>
                  </a:schemeClr>
                </a:solidFill>
              </a:rPr>
              <a:t>OK!</a:t>
            </a:r>
            <a:endParaRPr lang="en-US" sz="2000" b="1" dirty="0">
              <a:solidFill>
                <a:schemeClr val="accent3">
                  <a:lumMod val="75000"/>
                </a:schemeClr>
              </a:solidFill>
            </a:endParaRPr>
          </a:p>
        </p:txBody>
      </p:sp>
      <p:sp>
        <p:nvSpPr>
          <p:cNvPr id="17" name="Nawias klamrowy zamykający 16">
            <a:extLst>
              <a:ext uri="{FF2B5EF4-FFF2-40B4-BE49-F238E27FC236}">
                <a16:creationId xmlns:a16="http://schemas.microsoft.com/office/drawing/2014/main" id="{8DD35868-2B2C-4227-B025-0EBAD079431F}"/>
              </a:ext>
            </a:extLst>
          </p:cNvPr>
          <p:cNvSpPr/>
          <p:nvPr/>
        </p:nvSpPr>
        <p:spPr>
          <a:xfrm rot="5400000">
            <a:off x="6805831" y="3273448"/>
            <a:ext cx="472523" cy="2463688"/>
          </a:xfrm>
          <a:prstGeom prst="righ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Prostokąt 19">
            <a:extLst>
              <a:ext uri="{FF2B5EF4-FFF2-40B4-BE49-F238E27FC236}">
                <a16:creationId xmlns:a16="http://schemas.microsoft.com/office/drawing/2014/main" id="{26278922-80AA-44B7-84CD-DE1F77582C6F}"/>
              </a:ext>
            </a:extLst>
          </p:cNvPr>
          <p:cNvSpPr/>
          <p:nvPr/>
        </p:nvSpPr>
        <p:spPr>
          <a:xfrm>
            <a:off x="2413159" y="3324264"/>
            <a:ext cx="1909674" cy="646331"/>
          </a:xfrm>
          <a:prstGeom prst="rect">
            <a:avLst/>
          </a:prstGeom>
        </p:spPr>
        <p:txBody>
          <a:bodyPr wrap="square">
            <a:spAutoFit/>
          </a:bodyPr>
          <a:lstStyle/>
          <a:p>
            <a:pPr lvl="1"/>
            <a:r>
              <a:rPr lang="pl-PL" b="1" u="sng" dirty="0" err="1"/>
              <a:t>Radiation</a:t>
            </a:r>
            <a:r>
              <a:rPr lang="pl-PL" b="1" u="sng" dirty="0"/>
              <a:t> </a:t>
            </a:r>
            <a:r>
              <a:rPr lang="pl-PL" b="1" u="sng" dirty="0" err="1"/>
              <a:t>hardness</a:t>
            </a:r>
            <a:r>
              <a:rPr lang="pl-PL" b="1" u="sng" dirty="0"/>
              <a:t> test</a:t>
            </a:r>
          </a:p>
        </p:txBody>
      </p:sp>
      <p:sp>
        <p:nvSpPr>
          <p:cNvPr id="21" name="Strzałka w dół 48">
            <a:extLst>
              <a:ext uri="{FF2B5EF4-FFF2-40B4-BE49-F238E27FC236}">
                <a16:creationId xmlns:a16="http://schemas.microsoft.com/office/drawing/2014/main" id="{49C4BF5B-C720-4FF7-952C-DCC2B4D5B3F9}"/>
              </a:ext>
            </a:extLst>
          </p:cNvPr>
          <p:cNvSpPr/>
          <p:nvPr/>
        </p:nvSpPr>
        <p:spPr>
          <a:xfrm rot="18541380">
            <a:off x="4215312" y="3831364"/>
            <a:ext cx="309965" cy="92239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Prostokąt 21">
            <a:extLst>
              <a:ext uri="{FF2B5EF4-FFF2-40B4-BE49-F238E27FC236}">
                <a16:creationId xmlns:a16="http://schemas.microsoft.com/office/drawing/2014/main" id="{9D50EEE6-C200-4C45-8921-1CF51A87C0D0}"/>
              </a:ext>
            </a:extLst>
          </p:cNvPr>
          <p:cNvSpPr/>
          <p:nvPr/>
        </p:nvSpPr>
        <p:spPr>
          <a:xfrm>
            <a:off x="4369922" y="4599876"/>
            <a:ext cx="1595136" cy="523220"/>
          </a:xfrm>
          <a:prstGeom prst="rect">
            <a:avLst/>
          </a:prstGeom>
        </p:spPr>
        <p:txBody>
          <a:bodyPr wrap="square">
            <a:spAutoFit/>
          </a:bodyPr>
          <a:lstStyle/>
          <a:p>
            <a:r>
              <a:rPr lang="pl-PL" sz="2800" b="1" dirty="0" err="1">
                <a:solidFill>
                  <a:srgbClr val="FF0000"/>
                </a:solidFill>
              </a:rPr>
              <a:t>Negative</a:t>
            </a:r>
            <a:endParaRPr lang="en-US" sz="2000" b="1" dirty="0">
              <a:solidFill>
                <a:srgbClr val="FF0000"/>
              </a:solidFill>
            </a:endParaRPr>
          </a:p>
        </p:txBody>
      </p:sp>
      <p:sp>
        <p:nvSpPr>
          <p:cNvPr id="23" name="Strzałka zakrzywiona w górę 50">
            <a:extLst>
              <a:ext uri="{FF2B5EF4-FFF2-40B4-BE49-F238E27FC236}">
                <a16:creationId xmlns:a16="http://schemas.microsoft.com/office/drawing/2014/main" id="{71416BC8-E74D-4566-B21A-3F25979D5E17}"/>
              </a:ext>
            </a:extLst>
          </p:cNvPr>
          <p:cNvSpPr/>
          <p:nvPr/>
        </p:nvSpPr>
        <p:spPr>
          <a:xfrm>
            <a:off x="5057985" y="5072401"/>
            <a:ext cx="1482229" cy="292829"/>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ytuł 14">
            <a:extLst>
              <a:ext uri="{FF2B5EF4-FFF2-40B4-BE49-F238E27FC236}">
                <a16:creationId xmlns:a16="http://schemas.microsoft.com/office/drawing/2014/main" id="{B61E39FD-D5D6-4EAB-B160-C6DC3CF270F5}"/>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Experimental</a:t>
            </a:r>
            <a:r>
              <a:rPr lang="pl-PL" sz="2400" dirty="0">
                <a:solidFill>
                  <a:srgbClr val="10409F"/>
                </a:solidFill>
                <a:latin typeface="+mj-lt"/>
              </a:rPr>
              <a:t> </a:t>
            </a:r>
            <a:r>
              <a:rPr lang="pl-PL" sz="2400" dirty="0" err="1">
                <a:solidFill>
                  <a:srgbClr val="10409F"/>
                </a:solidFill>
                <a:latin typeface="+mj-lt"/>
              </a:rPr>
              <a:t>validation</a:t>
            </a:r>
            <a:r>
              <a:rPr lang="pl-PL" sz="2400" dirty="0">
                <a:solidFill>
                  <a:srgbClr val="10409F"/>
                </a:solidFill>
                <a:latin typeface="+mj-lt"/>
              </a:rPr>
              <a:t> of the PEEK </a:t>
            </a:r>
            <a:r>
              <a:rPr lang="pl-PL" sz="2400" dirty="0" err="1">
                <a:solidFill>
                  <a:srgbClr val="10409F"/>
                </a:solidFill>
                <a:latin typeface="+mj-lt"/>
              </a:rPr>
              <a:t>gasket</a:t>
            </a:r>
            <a:r>
              <a:rPr lang="pl-PL" sz="2400" dirty="0">
                <a:solidFill>
                  <a:srgbClr val="10409F"/>
                </a:solidFill>
                <a:latin typeface="+mj-lt"/>
              </a:rPr>
              <a:t> </a:t>
            </a:r>
            <a:r>
              <a:rPr lang="pl-PL" sz="2400" dirty="0" err="1">
                <a:solidFill>
                  <a:srgbClr val="10409F"/>
                </a:solidFill>
                <a:latin typeface="+mj-lt"/>
              </a:rPr>
              <a:t>reusing</a:t>
            </a:r>
            <a:endParaRPr lang="pl-PL" sz="2400" dirty="0">
              <a:solidFill>
                <a:srgbClr val="10409F"/>
              </a:solidFill>
              <a:latin typeface="+mj-lt"/>
            </a:endParaRPr>
          </a:p>
        </p:txBody>
      </p:sp>
      <p:sp>
        <p:nvSpPr>
          <p:cNvPr id="25" name="Prostokąt 24">
            <a:extLst>
              <a:ext uri="{FF2B5EF4-FFF2-40B4-BE49-F238E27FC236}">
                <a16:creationId xmlns:a16="http://schemas.microsoft.com/office/drawing/2014/main" id="{061DCDEF-1676-4F30-A3AB-B34D68DB111A}"/>
              </a:ext>
            </a:extLst>
          </p:cNvPr>
          <p:cNvSpPr/>
          <p:nvPr/>
        </p:nvSpPr>
        <p:spPr>
          <a:xfrm>
            <a:off x="3499052" y="1514402"/>
            <a:ext cx="3334216" cy="369332"/>
          </a:xfrm>
          <a:prstGeom prst="rect">
            <a:avLst/>
          </a:prstGeom>
        </p:spPr>
        <p:txBody>
          <a:bodyPr wrap="square">
            <a:spAutoFit/>
          </a:bodyPr>
          <a:lstStyle/>
          <a:p>
            <a:pPr lvl="1"/>
            <a:r>
              <a:rPr lang="pl-PL" b="1" u="sng" dirty="0" err="1"/>
              <a:t>Mechanical</a:t>
            </a:r>
            <a:r>
              <a:rPr lang="pl-PL" b="1" u="sng" dirty="0"/>
              <a:t> test</a:t>
            </a:r>
          </a:p>
        </p:txBody>
      </p:sp>
      <p:sp>
        <p:nvSpPr>
          <p:cNvPr id="2" name="Znak mnożenia 1">
            <a:extLst>
              <a:ext uri="{FF2B5EF4-FFF2-40B4-BE49-F238E27FC236}">
                <a16:creationId xmlns:a16="http://schemas.microsoft.com/office/drawing/2014/main" id="{44046474-3196-4BA3-8FAA-272C57743554}"/>
              </a:ext>
            </a:extLst>
          </p:cNvPr>
          <p:cNvSpPr/>
          <p:nvPr/>
        </p:nvSpPr>
        <p:spPr>
          <a:xfrm>
            <a:off x="4995246" y="1858502"/>
            <a:ext cx="1225960" cy="64194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86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5BB555FB-8E98-4A4E-9B99-541565CEDD1F}"/>
              </a:ext>
            </a:extLst>
          </p:cNvPr>
          <p:cNvSpPr>
            <a:spLocks noGrp="1"/>
          </p:cNvSpPr>
          <p:nvPr>
            <p:ph idx="1"/>
          </p:nvPr>
        </p:nvSpPr>
        <p:spPr/>
        <p:txBody>
          <a:bodyPr/>
          <a:lstStyle/>
          <a:p>
            <a:r>
              <a:rPr lang="pl-PL" dirty="0"/>
              <a:t>The </a:t>
            </a:r>
            <a:r>
              <a:rPr lang="pl-PL" dirty="0" err="1"/>
              <a:t>first</a:t>
            </a:r>
            <a:r>
              <a:rPr lang="pl-PL" dirty="0"/>
              <a:t> </a:t>
            </a:r>
            <a:r>
              <a:rPr lang="pl-PL" dirty="0" err="1"/>
              <a:t>results</a:t>
            </a:r>
            <a:r>
              <a:rPr lang="pl-PL" dirty="0"/>
              <a:t> </a:t>
            </a:r>
            <a:r>
              <a:rPr lang="pl-PL" dirty="0" err="1"/>
              <a:t>look</a:t>
            </a:r>
            <a:r>
              <a:rPr lang="pl-PL" dirty="0"/>
              <a:t> </a:t>
            </a:r>
            <a:r>
              <a:rPr lang="pl-PL" dirty="0" err="1"/>
              <a:t>promising</a:t>
            </a:r>
            <a:r>
              <a:rPr lang="pl-PL" dirty="0"/>
              <a:t>!</a:t>
            </a:r>
          </a:p>
          <a:p>
            <a:r>
              <a:rPr lang="pl-PL" dirty="0"/>
              <a:t>The </a:t>
            </a:r>
            <a:r>
              <a:rPr lang="pl-PL" dirty="0" err="1"/>
              <a:t>next</a:t>
            </a:r>
            <a:r>
              <a:rPr lang="pl-PL" dirty="0"/>
              <a:t> step </a:t>
            </a:r>
            <a:r>
              <a:rPr lang="pl-PL" dirty="0" err="1"/>
              <a:t>will</a:t>
            </a:r>
            <a:r>
              <a:rPr lang="pl-PL" dirty="0"/>
              <a:t> be a test of the PEEK </a:t>
            </a:r>
            <a:r>
              <a:rPr lang="pl-PL" dirty="0" err="1"/>
              <a:t>gasket</a:t>
            </a:r>
            <a:r>
              <a:rPr lang="pl-PL" dirty="0"/>
              <a:t> </a:t>
            </a:r>
            <a:r>
              <a:rPr lang="pl-PL" dirty="0" err="1"/>
              <a:t>after</a:t>
            </a:r>
            <a:r>
              <a:rPr lang="pl-PL" dirty="0"/>
              <a:t> </a:t>
            </a:r>
            <a:r>
              <a:rPr lang="pl-PL" dirty="0" err="1"/>
              <a:t>irradiation</a:t>
            </a:r>
            <a:endParaRPr lang="pl-PL" dirty="0"/>
          </a:p>
          <a:p>
            <a:r>
              <a:rPr lang="pl-PL" dirty="0"/>
              <a:t>But the </a:t>
            </a:r>
            <a:r>
              <a:rPr lang="pl-PL" dirty="0" err="1"/>
              <a:t>question</a:t>
            </a:r>
            <a:r>
              <a:rPr lang="pl-PL" dirty="0"/>
              <a:t> </a:t>
            </a:r>
            <a:r>
              <a:rPr lang="pl-PL" dirty="0" err="1"/>
              <a:t>is</a:t>
            </a:r>
            <a:r>
              <a:rPr lang="pl-PL" dirty="0"/>
              <a:t>: </a:t>
            </a:r>
          </a:p>
          <a:p>
            <a:pPr marL="457200" lvl="1" indent="0">
              <a:buNone/>
            </a:pPr>
            <a:r>
              <a:rPr lang="pl-PL" dirty="0"/>
              <a:t>			</a:t>
            </a:r>
            <a:r>
              <a:rPr lang="pl-PL" dirty="0" err="1"/>
              <a:t>Where</a:t>
            </a:r>
            <a:r>
              <a:rPr lang="pl-PL" dirty="0"/>
              <a:t> </a:t>
            </a:r>
            <a:r>
              <a:rPr lang="pl-PL" dirty="0" err="1"/>
              <a:t>this</a:t>
            </a:r>
            <a:r>
              <a:rPr lang="pl-PL"/>
              <a:t> gasket</a:t>
            </a:r>
            <a:r>
              <a:rPr lang="pl-PL" dirty="0"/>
              <a:t> </a:t>
            </a:r>
            <a:r>
              <a:rPr lang="pl-PL" dirty="0" err="1"/>
              <a:t>can</a:t>
            </a:r>
            <a:r>
              <a:rPr lang="pl-PL" dirty="0"/>
              <a:t> be </a:t>
            </a:r>
            <a:r>
              <a:rPr lang="pl-PL" dirty="0" err="1"/>
              <a:t>irriadiated</a:t>
            </a:r>
            <a:r>
              <a:rPr lang="pl-PL" dirty="0"/>
              <a:t>?</a:t>
            </a:r>
          </a:p>
          <a:p>
            <a:pPr marL="457200" lvl="1" indent="0">
              <a:buNone/>
            </a:pPr>
            <a:endParaRPr lang="pl-PL" dirty="0"/>
          </a:p>
          <a:p>
            <a:pPr marL="0" marR="0" lvl="0" indent="0" algn="l" defTabSz="914400" rtl="0" eaLnBrk="0" fontAlgn="base" latinLnBrk="0" hangingPunct="0">
              <a:lnSpc>
                <a:spcPct val="100000"/>
              </a:lnSpc>
              <a:spcBef>
                <a:spcPct val="0"/>
              </a:spcBef>
              <a:spcAft>
                <a:spcPct val="0"/>
              </a:spcAft>
              <a:buClrTx/>
              <a:buSzTx/>
              <a:buFontTx/>
              <a:buNone/>
              <a:tabLst/>
            </a:pPr>
            <a:r>
              <a:rPr lang="pl-PL" dirty="0"/>
              <a:t>				- </a:t>
            </a:r>
            <a:r>
              <a:rPr kumimoji="0" lang="en-GB" altLang="pl-PL" sz="2000" b="0" i="0" u="none" strike="noStrike" cap="none" normalizeH="0" baseline="0" dirty="0">
                <a:ln>
                  <a:noFill/>
                </a:ln>
                <a:solidFill>
                  <a:schemeClr val="tx1"/>
                </a:solidFill>
                <a:effectLst/>
                <a:latin typeface="Arial" panose="020B0604020202020204" pitchFamily="34" charset="0"/>
              </a:rPr>
              <a:t>MARIA Reactor </a:t>
            </a:r>
            <a:endParaRPr lang="pl-PL" altLang="pl-PL" dirty="0">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a:ln>
                  <a:noFill/>
                </a:ln>
                <a:solidFill>
                  <a:schemeClr val="tx1"/>
                </a:solidFill>
                <a:effectLst/>
                <a:latin typeface="Arial" panose="020B0604020202020204" pitchFamily="34" charset="0"/>
              </a:rPr>
              <a:t>				- </a:t>
            </a:r>
            <a:r>
              <a:rPr kumimoji="0" lang="en-GB" altLang="pl-PL" sz="2000" b="0" i="0" u="none" strike="noStrike" cap="none" normalizeH="0" baseline="0" dirty="0">
                <a:ln>
                  <a:noFill/>
                </a:ln>
                <a:solidFill>
                  <a:schemeClr val="tx1"/>
                </a:solidFill>
                <a:effectLst/>
                <a:latin typeface="Arial" panose="020B0604020202020204" pitchFamily="34" charset="0"/>
              </a:rPr>
              <a:t>TR24 at NPI-</a:t>
            </a:r>
            <a:r>
              <a:rPr kumimoji="0" lang="en-GB" altLang="pl-PL" sz="2000" b="0" i="0" u="none" strike="noStrike" cap="none" normalizeH="0" baseline="0" dirty="0" err="1">
                <a:ln>
                  <a:noFill/>
                </a:ln>
                <a:solidFill>
                  <a:schemeClr val="tx1"/>
                </a:solidFill>
                <a:effectLst/>
                <a:latin typeface="Arial" panose="020B0604020202020204" pitchFamily="34" charset="0"/>
              </a:rPr>
              <a:t>Rez</a:t>
            </a:r>
            <a:r>
              <a:rPr kumimoji="0" lang="en-GB" altLang="pl-PL" sz="2000" b="0" i="0" u="none" strike="noStrike" cap="none" normalizeH="0" baseline="0" dirty="0">
                <a:ln>
                  <a:noFill/>
                </a:ln>
                <a:solidFill>
                  <a:schemeClr val="tx1"/>
                </a:solidFill>
                <a:effectLst/>
                <a:latin typeface="Arial" panose="020B0604020202020204" pitchFamily="34" charset="0"/>
              </a:rPr>
              <a:t> in Czech Republic </a:t>
            </a:r>
            <a:endParaRPr lang="pl-PL" altLang="pl-PL" dirty="0">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a:ln>
                  <a:noFill/>
                </a:ln>
                <a:solidFill>
                  <a:schemeClr val="tx1"/>
                </a:solidFill>
                <a:effectLst/>
                <a:latin typeface="Arial" panose="020B0604020202020204" pitchFamily="34" charset="0"/>
              </a:rPr>
              <a:t>				- </a:t>
            </a:r>
            <a:r>
              <a:rPr kumimoji="0" lang="en-GB" altLang="pl-PL" sz="2000" b="0" i="0" u="none" strike="noStrike" cap="none" normalizeH="0" baseline="0" dirty="0" err="1">
                <a:ln>
                  <a:noFill/>
                </a:ln>
                <a:solidFill>
                  <a:schemeClr val="tx1"/>
                </a:solidFill>
                <a:effectLst/>
                <a:latin typeface="Arial" panose="020B0604020202020204" pitchFamily="34" charset="0"/>
              </a:rPr>
              <a:t>LIPAc</a:t>
            </a:r>
            <a:r>
              <a:rPr kumimoji="0" lang="en-GB" altLang="pl-PL" sz="2000" b="0" i="0" u="none" strike="noStrike" cap="none" normalizeH="0" baseline="0" dirty="0">
                <a:ln>
                  <a:noFill/>
                </a:ln>
                <a:solidFill>
                  <a:schemeClr val="tx1"/>
                </a:solidFill>
                <a:effectLst/>
                <a:latin typeface="Arial" panose="020B0604020202020204" pitchFamily="34" charset="0"/>
              </a:rPr>
              <a:t> </a:t>
            </a:r>
          </a:p>
          <a:p>
            <a:pPr marL="457200" lvl="1" indent="0">
              <a:buNone/>
            </a:pPr>
            <a:endParaRPr lang="pl-PL" dirty="0"/>
          </a:p>
          <a:p>
            <a:pPr marL="457200" lvl="1" indent="0">
              <a:buNone/>
            </a:pPr>
            <a:endParaRPr lang="pl-PL" dirty="0"/>
          </a:p>
          <a:p>
            <a:endParaRPr lang="pl-PL" dirty="0"/>
          </a:p>
        </p:txBody>
      </p:sp>
      <p:sp>
        <p:nvSpPr>
          <p:cNvPr id="3" name="Tytuł 14">
            <a:extLst>
              <a:ext uri="{FF2B5EF4-FFF2-40B4-BE49-F238E27FC236}">
                <a16:creationId xmlns:a16="http://schemas.microsoft.com/office/drawing/2014/main" id="{1236CDDE-597C-4679-B8C7-47D531B9B0C7}"/>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err="1">
                <a:solidFill>
                  <a:srgbClr val="10409F"/>
                </a:solidFill>
                <a:latin typeface="+mj-lt"/>
              </a:rPr>
              <a:t>Summary</a:t>
            </a:r>
            <a:endParaRPr lang="pl-PL" sz="2400" dirty="0">
              <a:solidFill>
                <a:srgbClr val="10409F"/>
              </a:solidFill>
              <a:latin typeface="+mj-lt"/>
            </a:endParaRPr>
          </a:p>
        </p:txBody>
      </p:sp>
      <p:sp>
        <p:nvSpPr>
          <p:cNvPr id="4" name="Symbol zastępczy numeru slajdu 3">
            <a:extLst>
              <a:ext uri="{FF2B5EF4-FFF2-40B4-BE49-F238E27FC236}">
                <a16:creationId xmlns:a16="http://schemas.microsoft.com/office/drawing/2014/main" id="{D124D36B-8428-4B06-8EF3-A7A539EE0BC5}"/>
              </a:ext>
            </a:extLst>
          </p:cNvPr>
          <p:cNvSpPr>
            <a:spLocks noGrp="1"/>
          </p:cNvSpPr>
          <p:nvPr>
            <p:ph type="sldNum" sz="quarter" idx="12"/>
          </p:nvPr>
        </p:nvSpPr>
        <p:spPr/>
        <p:txBody>
          <a:bodyPr/>
          <a:lstStyle/>
          <a:p>
            <a:pPr>
              <a:defRPr/>
            </a:pPr>
            <a:fld id="{EA2BFE7A-63C3-4696-BA76-19E63631F2AF}" type="slidenum">
              <a:rPr lang="en-GB" smtClean="0"/>
              <a:pPr>
                <a:defRPr/>
              </a:pPr>
              <a:t>18</a:t>
            </a:fld>
            <a:endParaRPr lang="en-GB" dirty="0"/>
          </a:p>
        </p:txBody>
      </p:sp>
    </p:spTree>
    <p:extLst>
      <p:ext uri="{BB962C8B-B14F-4D97-AF65-F5344CB8AC3E}">
        <p14:creationId xmlns:p14="http://schemas.microsoft.com/office/powerpoint/2010/main" val="88304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49621" y="1042132"/>
            <a:ext cx="11581015" cy="4403706"/>
          </a:xfrm>
          <a:prstGeom prst="rect">
            <a:avLst/>
          </a:prstGeom>
        </p:spPr>
        <p:txBody>
          <a:bodyPr wrap="square">
            <a:spAutoFit/>
          </a:bodyPr>
          <a:lstStyle/>
          <a:p>
            <a:r>
              <a:rPr lang="pl-PL" sz="1600" b="1" dirty="0" err="1"/>
              <a:t>References</a:t>
            </a:r>
            <a:r>
              <a:rPr lang="pl-PL" sz="1600" b="1" dirty="0"/>
              <a:t>:</a:t>
            </a:r>
          </a:p>
          <a:p>
            <a:pPr marL="342900" indent="-342900">
              <a:buFont typeface="+mj-lt"/>
              <a:buAutoNum type="arabicPeriod"/>
            </a:pPr>
            <a:r>
              <a:rPr lang="en-US" sz="1400" dirty="0"/>
              <a:t>U. </a:t>
            </a:r>
            <a:r>
              <a:rPr lang="en-US" sz="1400" dirty="0" err="1"/>
              <a:t>Wiącek</a:t>
            </a:r>
            <a:r>
              <a:rPr lang="en-US" sz="1400" dirty="0"/>
              <a:t>, A. </a:t>
            </a:r>
            <a:r>
              <a:rPr lang="en-US" sz="1400" dirty="0" err="1"/>
              <a:t>Kurowski</a:t>
            </a:r>
            <a:r>
              <a:rPr lang="en-US" sz="1400" dirty="0"/>
              <a:t>, J. </a:t>
            </a:r>
            <a:r>
              <a:rPr lang="en-US" sz="1400" dirty="0" err="1"/>
              <a:t>Kotuła</a:t>
            </a:r>
            <a:r>
              <a:rPr lang="en-US" sz="1400" dirty="0"/>
              <a:t>, R. </a:t>
            </a:r>
            <a:r>
              <a:rPr lang="en-US" sz="1400" dirty="0" err="1"/>
              <a:t>Ortwein</a:t>
            </a:r>
            <a:r>
              <a:rPr lang="pl-PL" sz="1400" dirty="0"/>
              <a:t>. </a:t>
            </a:r>
            <a:r>
              <a:rPr lang="en-US" sz="1400" i="1" dirty="0"/>
              <a:t>System Design Description Document for the IFMIF-DONES Start-Up Monitoring Module (STUMM)</a:t>
            </a:r>
            <a:r>
              <a:rPr lang="pl-PL" sz="1400" dirty="0"/>
              <a:t>;</a:t>
            </a:r>
            <a:r>
              <a:rPr lang="en-US" sz="1400" dirty="0"/>
              <a:t> Technical Report - </a:t>
            </a:r>
            <a:r>
              <a:rPr lang="en-US" sz="1400" i="1" dirty="0"/>
              <a:t>EFDA_D_2MNBDB </a:t>
            </a:r>
            <a:r>
              <a:rPr lang="en-US" sz="1400" dirty="0"/>
              <a:t>(202</a:t>
            </a:r>
            <a:r>
              <a:rPr lang="pl-PL" sz="1400" dirty="0"/>
              <a:t>3</a:t>
            </a:r>
            <a:r>
              <a:rPr lang="en-US" sz="1400" dirty="0"/>
              <a:t>)</a:t>
            </a:r>
            <a:endParaRPr lang="pl-PL" sz="1400" dirty="0"/>
          </a:p>
          <a:p>
            <a:pPr marL="342900" indent="-342900">
              <a:lnSpc>
                <a:spcPct val="107000"/>
              </a:lnSpc>
              <a:spcAft>
                <a:spcPts val="800"/>
              </a:spcAft>
              <a:buFont typeface="+mj-lt"/>
              <a:buAutoNum type="arabicPeriod"/>
            </a:pPr>
            <a:r>
              <a:rPr lang="en-US" sz="1400" dirty="0">
                <a:ea typeface="Times New Roman" panose="02020603050405020304" pitchFamily="18" charset="0"/>
              </a:rPr>
              <a:t>U. Wiącek, J. </a:t>
            </a:r>
            <a:r>
              <a:rPr lang="en-US" sz="1400" dirty="0" err="1">
                <a:ea typeface="Times New Roman" panose="02020603050405020304" pitchFamily="18" charset="0"/>
              </a:rPr>
              <a:t>Kotuła</a:t>
            </a:r>
            <a:r>
              <a:rPr lang="en-US" sz="1400" dirty="0">
                <a:ea typeface="Times New Roman" panose="02020603050405020304" pitchFamily="18" charset="0"/>
              </a:rPr>
              <a:t>, A. </a:t>
            </a:r>
            <a:r>
              <a:rPr lang="en-US" sz="1400" dirty="0" err="1">
                <a:ea typeface="Times New Roman" panose="02020603050405020304" pitchFamily="18" charset="0"/>
              </a:rPr>
              <a:t>Kurowski</a:t>
            </a:r>
            <a:r>
              <a:rPr lang="en-US" sz="1400" dirty="0">
                <a:ea typeface="Times New Roman" panose="02020603050405020304" pitchFamily="18" charset="0"/>
              </a:rPr>
              <a:t>,</a:t>
            </a:r>
            <a:r>
              <a:rPr lang="pl-PL" sz="1400" dirty="0">
                <a:ea typeface="Times New Roman" panose="02020603050405020304" pitchFamily="18" charset="0"/>
              </a:rPr>
              <a:t> R. </a:t>
            </a:r>
            <a:r>
              <a:rPr lang="pl-PL" sz="1400" dirty="0" err="1">
                <a:ea typeface="Times New Roman" panose="02020603050405020304" pitchFamily="18" charset="0"/>
              </a:rPr>
              <a:t>Ortwein</a:t>
            </a:r>
            <a:r>
              <a:rPr lang="en-US" sz="1400" dirty="0">
                <a:ea typeface="Times New Roman" panose="02020603050405020304" pitchFamily="18" charset="0"/>
              </a:rPr>
              <a:t> “202</a:t>
            </a:r>
            <a:r>
              <a:rPr lang="pl-PL" sz="1400" dirty="0">
                <a:ea typeface="Times New Roman" panose="02020603050405020304" pitchFamily="18" charset="0"/>
              </a:rPr>
              <a:t>2</a:t>
            </a:r>
            <a:r>
              <a:rPr lang="en-US" sz="1400" dirty="0">
                <a:ea typeface="Times New Roman" panose="02020603050405020304" pitchFamily="18" charset="0"/>
              </a:rPr>
              <a:t> Update of the STUMM Engineering Design”</a:t>
            </a:r>
            <a:r>
              <a:rPr lang="pl-PL" sz="1400" dirty="0">
                <a:ea typeface="Times New Roman" panose="02020603050405020304" pitchFamily="18" charset="0"/>
              </a:rPr>
              <a:t>; Report </a:t>
            </a:r>
            <a:r>
              <a:rPr lang="en-GB" sz="1400" dirty="0">
                <a:solidFill>
                  <a:srgbClr val="000000"/>
                </a:solidFill>
                <a:ea typeface="Calibri" panose="020F0502020204030204" pitchFamily="34" charset="0"/>
              </a:rPr>
              <a:t>EFDA_D_2PWFB8</a:t>
            </a:r>
            <a:r>
              <a:rPr lang="pl-PL" sz="1400" dirty="0">
                <a:solidFill>
                  <a:srgbClr val="000000"/>
                </a:solidFill>
                <a:ea typeface="Calibri" panose="020F0502020204030204" pitchFamily="34" charset="0"/>
              </a:rPr>
              <a:t> (2023)</a:t>
            </a:r>
            <a:endParaRPr lang="pl-PL" sz="1400" dirty="0">
              <a:ea typeface="Times New Roman" panose="02020603050405020304" pitchFamily="18" charset="0"/>
            </a:endParaRPr>
          </a:p>
          <a:p>
            <a:pPr marL="342900" indent="-342900">
              <a:lnSpc>
                <a:spcPct val="107000"/>
              </a:lnSpc>
              <a:spcAft>
                <a:spcPts val="800"/>
              </a:spcAft>
              <a:buFont typeface="+mj-lt"/>
              <a:buAutoNum type="arabicPeriod"/>
            </a:pPr>
            <a:r>
              <a:rPr lang="en-US" sz="1400" dirty="0">
                <a:ea typeface="Times New Roman" panose="02020603050405020304" pitchFamily="18" charset="0"/>
              </a:rPr>
              <a:t>3D CAD model of STUMM</a:t>
            </a:r>
            <a:r>
              <a:rPr lang="pl-PL" sz="1400" dirty="0">
                <a:ea typeface="Times New Roman" panose="02020603050405020304" pitchFamily="18" charset="0"/>
              </a:rPr>
              <a:t>;</a:t>
            </a:r>
            <a:r>
              <a:rPr lang="en-US" sz="1400" dirty="0">
                <a:ea typeface="Times New Roman" panose="02020603050405020304" pitchFamily="18" charset="0"/>
              </a:rPr>
              <a:t> EFDA_D_2N5PTM v.2.</a:t>
            </a:r>
            <a:r>
              <a:rPr lang="pl-PL" sz="1400" dirty="0">
                <a:ea typeface="Times New Roman" panose="02020603050405020304" pitchFamily="18" charset="0"/>
              </a:rPr>
              <a:t>9 (2023)</a:t>
            </a:r>
          </a:p>
          <a:p>
            <a:pPr marL="342900" marR="0" indent="-342900">
              <a:lnSpc>
                <a:spcPct val="107000"/>
              </a:lnSpc>
              <a:spcBef>
                <a:spcPts val="0"/>
              </a:spcBef>
              <a:spcAft>
                <a:spcPts val="800"/>
              </a:spcAft>
              <a:buFont typeface="+mj-lt"/>
              <a:buAutoNum type="arabicPeriod"/>
            </a:pPr>
            <a:r>
              <a:rPr lang="en-US" sz="1400" dirty="0">
                <a:effectLst/>
                <a:ea typeface="Calibri" panose="020F0502020204030204" pitchFamily="34" charset="0"/>
                <a:cs typeface="Calibri" panose="020F0502020204030204" pitchFamily="34" charset="0"/>
              </a:rPr>
              <a:t>R. </a:t>
            </a:r>
            <a:r>
              <a:rPr lang="en-US" sz="1400" dirty="0" err="1">
                <a:effectLst/>
                <a:ea typeface="Calibri" panose="020F0502020204030204" pitchFamily="34" charset="0"/>
                <a:cs typeface="Calibri" panose="020F0502020204030204" pitchFamily="34" charset="0"/>
              </a:rPr>
              <a:t>Ortwein</a:t>
            </a:r>
            <a:r>
              <a:rPr lang="en-US" sz="1400" dirty="0">
                <a:effectLst/>
                <a:ea typeface="Calibri" panose="020F0502020204030204" pitchFamily="34" charset="0"/>
                <a:cs typeface="Calibri" panose="020F0502020204030204" pitchFamily="34" charset="0"/>
              </a:rPr>
              <a:t>, U. Wiącek;</a:t>
            </a:r>
            <a:r>
              <a:rPr lang="en-US" sz="1400" dirty="0">
                <a:effectLst/>
                <a:ea typeface="Calibri" panose="020F0502020204030204" pitchFamily="34" charset="0"/>
                <a:cs typeface="Times New Roman" panose="02020603050405020304" pitchFamily="18" charset="0"/>
              </a:rPr>
              <a:t> </a:t>
            </a:r>
            <a:r>
              <a:rPr lang="en-US" sz="1400" i="1" dirty="0">
                <a:effectLst/>
                <a:ea typeface="Calibri" panose="020F0502020204030204" pitchFamily="34" charset="0"/>
                <a:cs typeface="Calibri" panose="020F0502020204030204" pitchFamily="34" charset="0"/>
              </a:rPr>
              <a:t>Conjugated heat transfer analysis of the Start-Up Monitoring Module (STUMM) for IFMIM-DONES including heat generation mapping </a:t>
            </a:r>
            <a:r>
              <a:rPr lang="en-US" sz="1400" dirty="0">
                <a:effectLst/>
                <a:ea typeface="Calibri" panose="020F0502020204030204" pitchFamily="34" charset="0"/>
                <a:cs typeface="Calibri" panose="020F0502020204030204" pitchFamily="34" charset="0"/>
              </a:rPr>
              <a:t>; Fusion Eng. Des. 188 (2023) 113451</a:t>
            </a:r>
            <a:r>
              <a:rPr lang="pl-PL" sz="1400" dirty="0">
                <a:effectLst/>
                <a:ea typeface="Calibri" panose="020F0502020204030204" pitchFamily="34" charset="0"/>
                <a:cs typeface="Calibri" panose="020F0502020204030204" pitchFamily="34" charset="0"/>
              </a:rPr>
              <a:t>; DOI: </a:t>
            </a:r>
            <a:r>
              <a:rPr lang="pl-PL" sz="1400" dirty="0">
                <a:effectLst/>
                <a:ea typeface="Calibri" panose="020F0502020204030204" pitchFamily="34" charset="0"/>
                <a:cs typeface="Calibri" panose="020F0502020204030204" pitchFamily="34" charset="0"/>
                <a:hlinkClick r:id="rId2"/>
              </a:rPr>
              <a:t>https://doi.org/10.1016/j.fusengdes.2023.113451</a:t>
            </a:r>
            <a:endParaRPr lang="pl-PL" sz="1400" dirty="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GB" sz="1400" dirty="0">
                <a:effectLst/>
                <a:ea typeface="Calibri" panose="020F0502020204030204" pitchFamily="34" charset="0"/>
                <a:cs typeface="Times New Roman" panose="02020603050405020304" pitchFamily="18" charset="0"/>
              </a:rPr>
              <a:t>C. </a:t>
            </a:r>
            <a:r>
              <a:rPr lang="en-GB" sz="1400" dirty="0" err="1">
                <a:effectLst/>
                <a:ea typeface="Calibri" panose="020F0502020204030204" pitchFamily="34" charset="0"/>
                <a:cs typeface="Times New Roman" panose="02020603050405020304" pitchFamily="18" charset="0"/>
              </a:rPr>
              <a:t>Torregrosa</a:t>
            </a:r>
            <a:r>
              <a:rPr lang="en-GB" sz="1400" dirty="0">
                <a:effectLst/>
                <a:ea typeface="Calibri" panose="020F0502020204030204" pitchFamily="34" charset="0"/>
                <a:cs typeface="Times New Roman" panose="02020603050405020304" pitchFamily="18" charset="0"/>
              </a:rPr>
              <a:t>-Martin an</a:t>
            </a:r>
            <a:r>
              <a:rPr lang="pl-PL" sz="1400" dirty="0">
                <a:effectLst/>
                <a:ea typeface="Calibri" panose="020F0502020204030204" pitchFamily="34" charset="0"/>
                <a:cs typeface="Times New Roman" panose="02020603050405020304" pitchFamily="18" charset="0"/>
              </a:rPr>
              <a:t>d</a:t>
            </a:r>
            <a:r>
              <a:rPr lang="en-GB" sz="1400" dirty="0">
                <a:effectLst/>
                <a:ea typeface="Calibri" panose="020F0502020204030204" pitchFamily="34" charset="0"/>
                <a:cs typeface="Times New Roman" panose="02020603050405020304" pitchFamily="18" charset="0"/>
              </a:rPr>
              <a:t> all</a:t>
            </a:r>
            <a:r>
              <a:rPr lang="pl-PL" sz="1400" dirty="0">
                <a:effectLst/>
                <a:ea typeface="Calibri" panose="020F0502020204030204" pitchFamily="34" charset="0"/>
                <a:cs typeface="Times New Roman" panose="02020603050405020304" pitchFamily="18" charset="0"/>
              </a:rPr>
              <a:t>,</a:t>
            </a:r>
            <a:r>
              <a:rPr lang="en-GB" sz="1400" dirty="0">
                <a:effectLst/>
                <a:ea typeface="Calibri" panose="020F0502020204030204" pitchFamily="34" charset="0"/>
                <a:cs typeface="Times New Roman" panose="02020603050405020304" pitchFamily="18" charset="0"/>
              </a:rPr>
              <a:t> </a:t>
            </a:r>
            <a:r>
              <a:rPr lang="en-GB" sz="1400" i="1" dirty="0">
                <a:effectLst/>
                <a:ea typeface="Calibri" panose="020F0502020204030204" pitchFamily="34" charset="0"/>
                <a:cs typeface="Times New Roman" panose="02020603050405020304" pitchFamily="18" charset="0"/>
              </a:rPr>
              <a:t>Overview of IFMIF-DONES diagnostics: Requirements and techniques</a:t>
            </a:r>
            <a:r>
              <a:rPr lang="en-GB" sz="14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Calibri" panose="020F0502020204030204" pitchFamily="34" charset="0"/>
              </a:rPr>
              <a:t>Fusion Eng. Des 191 (2023) 113556 </a:t>
            </a:r>
            <a:endParaRPr lang="pl-PL" sz="1400" dirty="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300"/>
              </a:spcAft>
              <a:buFont typeface="+mj-lt"/>
              <a:buAutoNum type="arabicPeriod"/>
              <a:tabLst>
                <a:tab pos="360045" algn="l"/>
              </a:tabLst>
            </a:pPr>
            <a:r>
              <a:rPr lang="en-US" sz="1400" dirty="0"/>
              <a:t>U. Wiącek, </a:t>
            </a:r>
            <a:r>
              <a:rPr lang="pl-PL" sz="1400" dirty="0"/>
              <a:t>and </a:t>
            </a:r>
            <a:r>
              <a:rPr lang="pl-PL" sz="1400" dirty="0" err="1"/>
              <a:t>all</a:t>
            </a:r>
            <a:r>
              <a:rPr lang="en-US" sz="1400" dirty="0"/>
              <a:t>, </a:t>
            </a:r>
            <a:r>
              <a:rPr lang="en-US" sz="1400" i="1" dirty="0"/>
              <a:t>New approach to the conceptual design of STUMM: a module dedicated to the</a:t>
            </a:r>
            <a:r>
              <a:rPr lang="pl-PL" sz="1400" i="1" dirty="0"/>
              <a:t> </a:t>
            </a:r>
            <a:r>
              <a:rPr lang="en-US" sz="1400" i="1" dirty="0"/>
              <a:t>monitoring of neutron and gamma radiation fields generated in IFMIF-DONES</a:t>
            </a:r>
            <a:r>
              <a:rPr lang="en-US" sz="1400" dirty="0"/>
              <a:t>, Fusion Eng. and Design 172, 112866 (2021).</a:t>
            </a:r>
            <a:endParaRPr lang="pl-PL" sz="1400" dirty="0"/>
          </a:p>
          <a:p>
            <a:pPr marL="342900" marR="0" lvl="0" indent="-342900">
              <a:lnSpc>
                <a:spcPct val="150000"/>
              </a:lnSpc>
              <a:spcBef>
                <a:spcPts val="0"/>
              </a:spcBef>
              <a:spcAft>
                <a:spcPts val="300"/>
              </a:spcAft>
              <a:buFont typeface="+mj-lt"/>
              <a:buAutoNum type="arabicPeriod"/>
              <a:tabLst>
                <a:tab pos="360045" algn="l"/>
              </a:tabLst>
            </a:pPr>
            <a:r>
              <a:rPr lang="en-US" sz="1400" dirty="0"/>
              <a:t>W. </a:t>
            </a:r>
            <a:r>
              <a:rPr lang="en-US" sz="1400" dirty="0" err="1"/>
              <a:t>Królas</a:t>
            </a:r>
            <a:r>
              <a:rPr lang="en-US" sz="1400" dirty="0"/>
              <a:t>, A. Ibarra</a:t>
            </a:r>
            <a:r>
              <a:rPr lang="pl-PL" sz="1400" dirty="0"/>
              <a:t> and </a:t>
            </a:r>
            <a:r>
              <a:rPr lang="pl-PL" sz="1400" dirty="0" err="1"/>
              <a:t>all</a:t>
            </a:r>
            <a:r>
              <a:rPr lang="pl-PL" sz="1400" dirty="0"/>
              <a:t>,</a:t>
            </a:r>
            <a:r>
              <a:rPr lang="en-US" sz="1400" dirty="0"/>
              <a:t> </a:t>
            </a:r>
            <a:r>
              <a:rPr lang="en-US" sz="1400" i="1" dirty="0"/>
              <a:t>The IFMIF-DONES fusion oriented neutron source: evolution of the design</a:t>
            </a:r>
            <a:r>
              <a:rPr lang="en-US" sz="1400" dirty="0"/>
              <a:t>, </a:t>
            </a:r>
            <a:r>
              <a:rPr lang="en-US" sz="1400" dirty="0" err="1"/>
              <a:t>Nucl</a:t>
            </a:r>
            <a:r>
              <a:rPr lang="en-US" sz="1400" dirty="0"/>
              <a:t>. </a:t>
            </a:r>
            <a:r>
              <a:rPr lang="pl-PL" sz="1400" dirty="0"/>
              <a:t>Fusion 61, 125002 (2021).</a:t>
            </a:r>
          </a:p>
          <a:p>
            <a:pPr marL="342900" marR="0" lvl="0" indent="-342900">
              <a:lnSpc>
                <a:spcPct val="115000"/>
              </a:lnSpc>
              <a:spcBef>
                <a:spcPts val="0"/>
              </a:spcBef>
              <a:spcAft>
                <a:spcPts val="0"/>
              </a:spcAft>
              <a:buFont typeface="+mj-lt"/>
              <a:buAutoNum type="arabicPeriod"/>
              <a:tabLst>
                <a:tab pos="2880360" algn="ctr"/>
                <a:tab pos="5760720" algn="r"/>
                <a:tab pos="449580" algn="l"/>
              </a:tabLst>
            </a:pPr>
            <a:r>
              <a:rPr lang="en-US" sz="1400" dirty="0">
                <a:effectLst/>
                <a:ea typeface="Times New Roman" panose="02020603050405020304" pitchFamily="18" charset="0"/>
              </a:rPr>
              <a:t>R. </a:t>
            </a:r>
            <a:r>
              <a:rPr lang="en-US" sz="1400" dirty="0" err="1">
                <a:effectLst/>
                <a:ea typeface="Times New Roman" panose="02020603050405020304" pitchFamily="18" charset="0"/>
              </a:rPr>
              <a:t>Ortwein</a:t>
            </a:r>
            <a:r>
              <a:rPr lang="en-US" sz="1400" dirty="0">
                <a:effectLst/>
                <a:ea typeface="Times New Roman" panose="02020603050405020304" pitchFamily="18" charset="0"/>
              </a:rPr>
              <a:t>, J. </a:t>
            </a:r>
            <a:r>
              <a:rPr lang="en-US" sz="1400" dirty="0" err="1">
                <a:effectLst/>
                <a:ea typeface="Times New Roman" panose="02020603050405020304" pitchFamily="18" charset="0"/>
              </a:rPr>
              <a:t>Kotuła</a:t>
            </a:r>
            <a:r>
              <a:rPr lang="en-US" sz="1400" dirty="0">
                <a:effectLst/>
                <a:ea typeface="Times New Roman" panose="02020603050405020304" pitchFamily="18" charset="0"/>
              </a:rPr>
              <a:t>, U. Wiącek, J. </a:t>
            </a:r>
            <a:r>
              <a:rPr lang="en-US" sz="1400" dirty="0" err="1">
                <a:effectLst/>
                <a:ea typeface="Times New Roman" panose="02020603050405020304" pitchFamily="18" charset="0"/>
              </a:rPr>
              <a:t>Świerblewski</a:t>
            </a:r>
            <a:r>
              <a:rPr lang="en-US" sz="1400" dirty="0">
                <a:effectLst/>
                <a:ea typeface="Times New Roman" panose="02020603050405020304" pitchFamily="18" charset="0"/>
              </a:rPr>
              <a:t>, D. Bocian,</a:t>
            </a:r>
            <a:r>
              <a:rPr lang="pl-PL" sz="1400" dirty="0">
                <a:effectLst/>
                <a:ea typeface="Times New Roman" panose="02020603050405020304" pitchFamily="18" charset="0"/>
              </a:rPr>
              <a:t> </a:t>
            </a:r>
            <a:r>
              <a:rPr lang="en-US" sz="1400" i="1" dirty="0">
                <a:effectLst/>
                <a:ea typeface="Times New Roman" panose="02020603050405020304" pitchFamily="18" charset="0"/>
              </a:rPr>
              <a:t>Hydraulic analysis of the start-up monitoring module (STUMM) for IFMIF-DONES</a:t>
            </a:r>
            <a:r>
              <a:rPr lang="en-US" sz="1400" dirty="0">
                <a:effectLst/>
                <a:ea typeface="Times New Roman" panose="02020603050405020304" pitchFamily="18" charset="0"/>
              </a:rPr>
              <a:t>,</a:t>
            </a:r>
            <a:br>
              <a:rPr lang="en-US" sz="1400" dirty="0">
                <a:effectLst/>
                <a:ea typeface="Times New Roman" panose="02020603050405020304" pitchFamily="18" charset="0"/>
              </a:rPr>
            </a:br>
            <a:r>
              <a:rPr lang="en-US" sz="1400" dirty="0">
                <a:effectLst/>
                <a:ea typeface="Times New Roman" panose="02020603050405020304" pitchFamily="18" charset="0"/>
              </a:rPr>
              <a:t>Fusion Eng. Des., 171 (2021) 112601, </a:t>
            </a:r>
            <a:r>
              <a:rPr lang="en-US" sz="1400" dirty="0" err="1">
                <a:effectLst/>
                <a:ea typeface="Times New Roman" panose="02020603050405020304" pitchFamily="18" charset="0"/>
              </a:rPr>
              <a:t>doi</a:t>
            </a:r>
            <a:r>
              <a:rPr lang="en-US" sz="1400" dirty="0">
                <a:effectLst/>
                <a:ea typeface="Times New Roman" panose="02020603050405020304" pitchFamily="18" charset="0"/>
              </a:rPr>
              <a:t>: </a:t>
            </a:r>
            <a:r>
              <a:rPr lang="en-US" sz="14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10.1016/j.fusengdes.2021.112601</a:t>
            </a:r>
            <a:r>
              <a:rPr lang="en-US" sz="1400" dirty="0">
                <a:effectLst/>
                <a:ea typeface="Times New Roman" panose="02020603050405020304" pitchFamily="18" charset="0"/>
              </a:rPr>
              <a:t>,</a:t>
            </a:r>
            <a:br>
              <a:rPr lang="en-US" sz="1400" dirty="0">
                <a:effectLst/>
                <a:ea typeface="Times New Roman" panose="02020603050405020304" pitchFamily="18" charset="0"/>
              </a:rPr>
            </a:br>
            <a:endParaRPr lang="pl-PL" sz="1600" dirty="0"/>
          </a:p>
          <a:p>
            <a:pPr marL="342900" indent="-342900">
              <a:buFont typeface="+mj-lt"/>
              <a:buAutoNum type="arabicPeriod" startAt="3"/>
            </a:pPr>
            <a:endParaRPr lang="en-US" sz="1600" dirty="0"/>
          </a:p>
        </p:txBody>
      </p:sp>
      <p:sp>
        <p:nvSpPr>
          <p:cNvPr id="8" name="Symbol zastępczy numeru slajdu 7">
            <a:extLst>
              <a:ext uri="{FF2B5EF4-FFF2-40B4-BE49-F238E27FC236}">
                <a16:creationId xmlns:a16="http://schemas.microsoft.com/office/drawing/2014/main" id="{417894FB-6CBA-4C4F-B922-88D513C50EA2}"/>
              </a:ext>
            </a:extLst>
          </p:cNvPr>
          <p:cNvSpPr>
            <a:spLocks noGrp="1"/>
          </p:cNvSpPr>
          <p:nvPr>
            <p:ph type="sldNum" sz="quarter" idx="12"/>
          </p:nvPr>
        </p:nvSpPr>
        <p:spPr/>
        <p:txBody>
          <a:bodyPr/>
          <a:lstStyle/>
          <a:p>
            <a:pPr>
              <a:defRPr/>
            </a:pPr>
            <a:fld id="{EA2BFE7A-63C3-4696-BA76-19E63631F2AF}" type="slidenum">
              <a:rPr lang="en-GB" smtClean="0"/>
              <a:pPr>
                <a:defRPr/>
              </a:pPr>
              <a:t>19</a:t>
            </a:fld>
            <a:endParaRPr lang="en-GB" dirty="0"/>
          </a:p>
        </p:txBody>
      </p:sp>
    </p:spTree>
    <p:extLst>
      <p:ext uri="{BB962C8B-B14F-4D97-AF65-F5344CB8AC3E}">
        <p14:creationId xmlns:p14="http://schemas.microsoft.com/office/powerpoint/2010/main" val="100884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2C4D9F2B-CC79-40D3-98D6-43191DFAE420}"/>
              </a:ext>
            </a:extLst>
          </p:cNvPr>
          <p:cNvSpPr>
            <a:spLocks noGrp="1"/>
          </p:cNvSpPr>
          <p:nvPr>
            <p:ph type="sldNum" sz="quarter" idx="12"/>
          </p:nvPr>
        </p:nvSpPr>
        <p:spPr/>
        <p:txBody>
          <a:bodyPr/>
          <a:lstStyle/>
          <a:p>
            <a:pPr>
              <a:defRPr/>
            </a:pPr>
            <a:fld id="{EA2BFE7A-63C3-4696-BA76-19E63631F2AF}" type="slidenum">
              <a:rPr lang="en-GB" smtClean="0"/>
              <a:pPr>
                <a:defRPr/>
              </a:pPr>
              <a:t>2</a:t>
            </a:fld>
            <a:endParaRPr lang="en-GB" dirty="0"/>
          </a:p>
        </p:txBody>
      </p:sp>
      <p:sp>
        <p:nvSpPr>
          <p:cNvPr id="5" name="pole tekstowe 4">
            <a:extLst>
              <a:ext uri="{FF2B5EF4-FFF2-40B4-BE49-F238E27FC236}">
                <a16:creationId xmlns:a16="http://schemas.microsoft.com/office/drawing/2014/main" id="{523E5474-3642-4BA0-827D-6D6B9FB9F995}"/>
              </a:ext>
            </a:extLst>
          </p:cNvPr>
          <p:cNvSpPr txBox="1"/>
          <p:nvPr/>
        </p:nvSpPr>
        <p:spPr>
          <a:xfrm>
            <a:off x="439134" y="2876134"/>
            <a:ext cx="4977090" cy="3139321"/>
          </a:xfrm>
          <a:prstGeom prst="rect">
            <a:avLst/>
          </a:prstGeom>
          <a:noFill/>
        </p:spPr>
        <p:txBody>
          <a:bodyPr wrap="square">
            <a:spAutoFit/>
          </a:bodyPr>
          <a:lstStyle/>
          <a:p>
            <a:pPr marL="0" indent="0">
              <a:buNone/>
            </a:pPr>
            <a:r>
              <a:rPr lang="pl-PL" sz="1800" b="1" u="sng" dirty="0" err="1"/>
              <a:t>Department</a:t>
            </a:r>
            <a:r>
              <a:rPr lang="pl-PL" sz="1800" b="1" u="sng" dirty="0"/>
              <a:t> of </a:t>
            </a:r>
            <a:r>
              <a:rPr lang="pl-PL" sz="1800" b="1" u="sng" dirty="0" err="1"/>
              <a:t>Radiation</a:t>
            </a:r>
            <a:r>
              <a:rPr lang="pl-PL" sz="1800" b="1" u="sng" dirty="0"/>
              <a:t> Transport </a:t>
            </a:r>
            <a:r>
              <a:rPr lang="pl-PL" sz="1800" b="1" u="sng" dirty="0" err="1"/>
              <a:t>Physics</a:t>
            </a:r>
            <a:r>
              <a:rPr lang="pl-PL" sz="1800" b="1" u="sng" dirty="0"/>
              <a:t> (NZ61)</a:t>
            </a:r>
          </a:p>
          <a:p>
            <a:pPr marL="0" indent="0">
              <a:buNone/>
            </a:pPr>
            <a:endParaRPr lang="pl-PL" sz="1800" b="1" u="sng" dirty="0"/>
          </a:p>
          <a:p>
            <a:r>
              <a:rPr lang="pl-PL" dirty="0"/>
              <a:t>Jan Dankowski</a:t>
            </a:r>
          </a:p>
          <a:p>
            <a:r>
              <a:rPr lang="pl-PL" dirty="0"/>
              <a:t>Barbara </a:t>
            </a:r>
            <a:r>
              <a:rPr lang="pl-PL" dirty="0" err="1"/>
              <a:t>Gabańska</a:t>
            </a:r>
            <a:endParaRPr lang="pl-PL" dirty="0"/>
          </a:p>
          <a:p>
            <a:r>
              <a:rPr lang="pl-PL" dirty="0"/>
              <a:t>Andrzej </a:t>
            </a:r>
            <a:r>
              <a:rPr lang="pl-PL" dirty="0" err="1"/>
              <a:t>Igielski</a:t>
            </a:r>
            <a:endParaRPr lang="pl-PL" dirty="0"/>
          </a:p>
          <a:p>
            <a:r>
              <a:rPr lang="pl-PL" dirty="0"/>
              <a:t>Wojciech Królas</a:t>
            </a:r>
          </a:p>
          <a:p>
            <a:r>
              <a:rPr lang="pl-PL" dirty="0"/>
              <a:t>Agnieszka Kulińska</a:t>
            </a:r>
            <a:endParaRPr lang="pl-PL" u="sng" dirty="0"/>
          </a:p>
          <a:p>
            <a:pPr marL="0" indent="0">
              <a:buNone/>
            </a:pPr>
            <a:r>
              <a:rPr lang="pl-PL" sz="1800" dirty="0"/>
              <a:t>Arkadiusz Kurowski</a:t>
            </a:r>
          </a:p>
          <a:p>
            <a:pPr marL="0" indent="0">
              <a:buNone/>
            </a:pPr>
            <a:r>
              <a:rPr lang="pl-PL" sz="1800" dirty="0"/>
              <a:t>Urszula Wiącek</a:t>
            </a:r>
          </a:p>
          <a:p>
            <a:pPr marL="0" indent="0">
              <a:buNone/>
            </a:pPr>
            <a:endParaRPr lang="pl-PL" dirty="0"/>
          </a:p>
          <a:p>
            <a:pPr marL="0" indent="0">
              <a:buNone/>
            </a:pPr>
            <a:endParaRPr lang="pl-PL" sz="1800" dirty="0"/>
          </a:p>
        </p:txBody>
      </p:sp>
      <p:sp>
        <p:nvSpPr>
          <p:cNvPr id="6" name="pole tekstowe 5">
            <a:extLst>
              <a:ext uri="{FF2B5EF4-FFF2-40B4-BE49-F238E27FC236}">
                <a16:creationId xmlns:a16="http://schemas.microsoft.com/office/drawing/2014/main" id="{65DDBF6D-6774-4E4D-9A2E-F2987E3005E9}"/>
              </a:ext>
            </a:extLst>
          </p:cNvPr>
          <p:cNvSpPr txBox="1"/>
          <p:nvPr/>
        </p:nvSpPr>
        <p:spPr>
          <a:xfrm>
            <a:off x="5959331" y="2815426"/>
            <a:ext cx="4977090" cy="2862322"/>
          </a:xfrm>
          <a:prstGeom prst="rect">
            <a:avLst/>
          </a:prstGeom>
          <a:noFill/>
        </p:spPr>
        <p:txBody>
          <a:bodyPr wrap="square">
            <a:spAutoFit/>
          </a:bodyPr>
          <a:lstStyle/>
          <a:p>
            <a:pPr marL="0" indent="0">
              <a:buNone/>
            </a:pPr>
            <a:r>
              <a:rPr lang="en-US" b="1" i="0" u="sng" dirty="0">
                <a:solidFill>
                  <a:srgbClr val="252525"/>
                </a:solidFill>
                <a:effectLst/>
              </a:rPr>
              <a:t>Division of Scientific Equipment and Infrastructure Construction (DAI) </a:t>
            </a:r>
            <a:endParaRPr lang="pl-PL" b="1" i="0" u="sng" dirty="0">
              <a:solidFill>
                <a:srgbClr val="252525"/>
              </a:solidFill>
              <a:effectLst/>
            </a:endParaRPr>
          </a:p>
          <a:p>
            <a:pPr marL="0" indent="0">
              <a:buNone/>
            </a:pPr>
            <a:endParaRPr lang="pl-PL" sz="1800" dirty="0"/>
          </a:p>
          <a:p>
            <a:r>
              <a:rPr lang="pl-PL" sz="1800" dirty="0"/>
              <a:t>Dariusz Bocian</a:t>
            </a:r>
          </a:p>
          <a:p>
            <a:r>
              <a:rPr lang="pl-PL" dirty="0"/>
              <a:t>Marcin Curyło </a:t>
            </a:r>
            <a:endParaRPr lang="pl-PL" sz="1800" dirty="0"/>
          </a:p>
          <a:p>
            <a:r>
              <a:rPr lang="pl-PL" sz="1800" dirty="0"/>
              <a:t>Jerzy </a:t>
            </a:r>
            <a:r>
              <a:rPr lang="pl-PL" sz="1800" dirty="0" err="1"/>
              <a:t>Kotuła</a:t>
            </a:r>
            <a:endParaRPr lang="pl-PL" dirty="0"/>
          </a:p>
          <a:p>
            <a:r>
              <a:rPr lang="pl-PL" sz="1800" dirty="0"/>
              <a:t>Rafał </a:t>
            </a:r>
            <a:r>
              <a:rPr lang="pl-PL" sz="1800" dirty="0" err="1"/>
              <a:t>Ortwein</a:t>
            </a:r>
            <a:endParaRPr lang="pl-PL" sz="1800" dirty="0"/>
          </a:p>
          <a:p>
            <a:r>
              <a:rPr lang="pl-PL" dirty="0"/>
              <a:t>Przemysław </a:t>
            </a:r>
            <a:r>
              <a:rPr lang="pl-PL" dirty="0" err="1"/>
              <a:t>Wąchal</a:t>
            </a:r>
            <a:endParaRPr lang="pl-PL" dirty="0"/>
          </a:p>
          <a:p>
            <a:r>
              <a:rPr lang="pl-PL" sz="1800" dirty="0"/>
              <a:t>Jacek Świerblewski</a:t>
            </a:r>
          </a:p>
          <a:p>
            <a:r>
              <a:rPr lang="pl-PL" altLang="es-ES" sz="1800" b="0" dirty="0">
                <a:cs typeface="Arial" charset="0"/>
              </a:rPr>
              <a:t>Wojciech Marek</a:t>
            </a:r>
            <a:endParaRPr lang="pl-PL" sz="1800" dirty="0"/>
          </a:p>
        </p:txBody>
      </p:sp>
      <p:sp>
        <p:nvSpPr>
          <p:cNvPr id="8" name="1 Marcador de contenido">
            <a:extLst>
              <a:ext uri="{FF2B5EF4-FFF2-40B4-BE49-F238E27FC236}">
                <a16:creationId xmlns:a16="http://schemas.microsoft.com/office/drawing/2014/main" id="{FBFC68C0-287A-4BC0-BFD6-F5A3524E7806}"/>
              </a:ext>
            </a:extLst>
          </p:cNvPr>
          <p:cNvSpPr>
            <a:spLocks noGrp="1"/>
          </p:cNvSpPr>
          <p:nvPr>
            <p:ph idx="1"/>
          </p:nvPr>
        </p:nvSpPr>
        <p:spPr>
          <a:xfrm>
            <a:off x="291283" y="770788"/>
            <a:ext cx="6893860" cy="1422627"/>
          </a:xfrm>
        </p:spPr>
        <p:txBody>
          <a:bodyPr>
            <a:noAutofit/>
          </a:bodyPr>
          <a:lstStyle/>
          <a:p>
            <a:pPr marL="0" indent="0">
              <a:lnSpc>
                <a:spcPct val="100000"/>
              </a:lnSpc>
              <a:spcBef>
                <a:spcPts val="0"/>
              </a:spcBef>
              <a:buNone/>
            </a:pPr>
            <a:r>
              <a:rPr lang="pl-PL" sz="2000" b="1" dirty="0">
                <a:solidFill>
                  <a:srgbClr val="C00000"/>
                </a:solidFill>
                <a:latin typeface="+mj-lt"/>
              </a:rPr>
              <a:t>IFMIF-DONES</a:t>
            </a:r>
            <a:r>
              <a:rPr lang="pl-PL" sz="2000" b="1" dirty="0">
                <a:latin typeface="+mj-lt"/>
              </a:rPr>
              <a:t> - </a:t>
            </a:r>
            <a:r>
              <a:rPr lang="en-US" sz="2000" b="1" dirty="0">
                <a:latin typeface="+mj-lt"/>
              </a:rPr>
              <a:t>International Fusion Materials Irradiation Facility</a:t>
            </a:r>
            <a:r>
              <a:rPr lang="pl-PL" sz="2000" b="1" dirty="0">
                <a:latin typeface="+mj-lt"/>
              </a:rPr>
              <a:t> 	DEMO </a:t>
            </a:r>
            <a:r>
              <a:rPr lang="pl-PL" sz="2000" b="1" dirty="0" err="1">
                <a:latin typeface="+mj-lt"/>
              </a:rPr>
              <a:t>Oriented</a:t>
            </a:r>
            <a:r>
              <a:rPr lang="pl-PL" sz="2000" b="1" dirty="0">
                <a:latin typeface="+mj-lt"/>
              </a:rPr>
              <a:t> Neutron Source</a:t>
            </a:r>
          </a:p>
          <a:p>
            <a:pPr marL="0" indent="0">
              <a:spcAft>
                <a:spcPts val="600"/>
              </a:spcAft>
              <a:buNone/>
            </a:pPr>
            <a:r>
              <a:rPr lang="pl-PL" sz="2000" b="1" dirty="0" err="1">
                <a:latin typeface="+mj-lt"/>
              </a:rPr>
              <a:t>EUROfusion</a:t>
            </a:r>
            <a:r>
              <a:rPr lang="pl-PL" sz="2000" b="1" dirty="0">
                <a:latin typeface="+mj-lt"/>
              </a:rPr>
              <a:t> </a:t>
            </a:r>
            <a:r>
              <a:rPr lang="pl-PL" sz="2000" b="1" dirty="0" err="1">
                <a:latin typeface="+mj-lt"/>
              </a:rPr>
              <a:t>Consortium</a:t>
            </a:r>
            <a:r>
              <a:rPr lang="pl-PL" sz="2000" b="1" dirty="0">
                <a:latin typeface="+mj-lt"/>
              </a:rPr>
              <a:t> </a:t>
            </a:r>
            <a:r>
              <a:rPr lang="pl-PL" sz="2000" b="1" dirty="0">
                <a:solidFill>
                  <a:srgbClr val="C00000"/>
                </a:solidFill>
                <a:latin typeface="+mj-lt"/>
              </a:rPr>
              <a:t>WPENS Project </a:t>
            </a:r>
            <a:br>
              <a:rPr lang="pl-PL" sz="2000" b="1" dirty="0">
                <a:solidFill>
                  <a:srgbClr val="C00000"/>
                </a:solidFill>
                <a:latin typeface="+mj-lt"/>
              </a:rPr>
            </a:br>
            <a:r>
              <a:rPr lang="pl-PL" sz="2000" b="1" dirty="0">
                <a:solidFill>
                  <a:srgbClr val="C00000"/>
                </a:solidFill>
                <a:latin typeface="+mj-lt"/>
              </a:rPr>
              <a:t>	</a:t>
            </a:r>
            <a:r>
              <a:rPr lang="pl-PL" sz="2000" b="1" dirty="0">
                <a:latin typeface="+mj-lt"/>
              </a:rPr>
              <a:t>(</a:t>
            </a:r>
            <a:r>
              <a:rPr lang="pl-PL" sz="2000" b="1" dirty="0" err="1">
                <a:latin typeface="+mj-lt"/>
              </a:rPr>
              <a:t>Work</a:t>
            </a:r>
            <a:r>
              <a:rPr lang="pl-PL" sz="2000" b="1" dirty="0">
                <a:latin typeface="+mj-lt"/>
              </a:rPr>
              <a:t> </a:t>
            </a:r>
            <a:r>
              <a:rPr lang="pl-PL" sz="2000" b="1" dirty="0" err="1">
                <a:latin typeface="+mj-lt"/>
              </a:rPr>
              <a:t>Package</a:t>
            </a:r>
            <a:r>
              <a:rPr lang="pl-PL" sz="2000" b="1" dirty="0">
                <a:latin typeface="+mj-lt"/>
              </a:rPr>
              <a:t> </a:t>
            </a:r>
            <a:r>
              <a:rPr lang="pl-PL" sz="2000" b="1" dirty="0" err="1">
                <a:latin typeface="+mj-lt"/>
              </a:rPr>
              <a:t>Early</a:t>
            </a:r>
            <a:r>
              <a:rPr lang="pl-PL" sz="2000" b="1" dirty="0">
                <a:latin typeface="+mj-lt"/>
              </a:rPr>
              <a:t> Neutron Source)</a:t>
            </a:r>
          </a:p>
          <a:p>
            <a:pPr marL="0" indent="0">
              <a:buNone/>
            </a:pPr>
            <a:endParaRPr lang="pl-PL" sz="2000" b="1" dirty="0">
              <a:latin typeface="+mj-lt"/>
            </a:endParaRPr>
          </a:p>
          <a:p>
            <a:endParaRPr lang="es-ES" sz="2000" dirty="0">
              <a:latin typeface="+mj-lt"/>
            </a:endParaRPr>
          </a:p>
          <a:p>
            <a:pPr>
              <a:buNone/>
            </a:pPr>
            <a:endParaRPr lang="es-ES" sz="2000" dirty="0">
              <a:latin typeface="+mj-lt"/>
            </a:endParaRPr>
          </a:p>
        </p:txBody>
      </p:sp>
      <p:sp>
        <p:nvSpPr>
          <p:cNvPr id="9" name="1 Título">
            <a:extLst>
              <a:ext uri="{FF2B5EF4-FFF2-40B4-BE49-F238E27FC236}">
                <a16:creationId xmlns:a16="http://schemas.microsoft.com/office/drawing/2014/main" id="{A63918E1-A1A5-457C-9703-8E0C4F2B08B3}"/>
              </a:ext>
            </a:extLst>
          </p:cNvPr>
          <p:cNvSpPr txBox="1">
            <a:spLocks/>
          </p:cNvSpPr>
          <p:nvPr/>
        </p:nvSpPr>
        <p:spPr bwMode="auto">
          <a:xfrm>
            <a:off x="24151" y="-72043"/>
            <a:ext cx="12192000" cy="70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0" hangingPunct="0">
              <a:lnSpc>
                <a:spcPts val="3200"/>
              </a:lnSpc>
              <a:defRPr/>
            </a:pPr>
            <a:r>
              <a:rPr lang="pl-PL" altLang="es-ES" sz="2400" b="1" dirty="0">
                <a:solidFill>
                  <a:srgbClr val="003399"/>
                </a:solidFill>
                <a:latin typeface="+mj-lt"/>
                <a:ea typeface="+mj-ea"/>
                <a:cs typeface="Arial" panose="020B0604020202020204" pitchFamily="34" charset="0"/>
              </a:rPr>
              <a:t>IFMIF-DONES </a:t>
            </a:r>
            <a:r>
              <a:rPr lang="pl-PL" altLang="es-ES" sz="2400" b="1" dirty="0" err="1">
                <a:solidFill>
                  <a:srgbClr val="003399"/>
                </a:solidFill>
                <a:latin typeface="+mj-lt"/>
                <a:cs typeface="Arial" panose="020B0604020202020204" pitchFamily="34" charset="0"/>
              </a:rPr>
              <a:t>Laboratory</a:t>
            </a:r>
            <a:endParaRPr lang="es-ES" altLang="es-ES" sz="2400" b="1" dirty="0">
              <a:solidFill>
                <a:srgbClr val="003399"/>
              </a:solidFill>
              <a:latin typeface="+mj-lt"/>
              <a:ea typeface="+mj-ea"/>
              <a:cs typeface="Arial" panose="020B0604020202020204" pitchFamily="34" charset="0"/>
            </a:endParaRPr>
          </a:p>
        </p:txBody>
      </p:sp>
    </p:spTree>
    <p:extLst>
      <p:ext uri="{BB962C8B-B14F-4D97-AF65-F5344CB8AC3E}">
        <p14:creationId xmlns:p14="http://schemas.microsoft.com/office/powerpoint/2010/main" val="340355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B8B7118C-0E5A-4E4C-A401-CF99366A36B3}"/>
              </a:ext>
            </a:extLst>
          </p:cNvPr>
          <p:cNvSpPr>
            <a:spLocks noGrp="1"/>
          </p:cNvSpPr>
          <p:nvPr>
            <p:ph idx="1"/>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en-US" dirty="0"/>
          </a:p>
        </p:txBody>
      </p:sp>
      <p:sp>
        <p:nvSpPr>
          <p:cNvPr id="3" name="Symbol zastępczy numeru slajdu 2">
            <a:extLst>
              <a:ext uri="{FF2B5EF4-FFF2-40B4-BE49-F238E27FC236}">
                <a16:creationId xmlns:a16="http://schemas.microsoft.com/office/drawing/2014/main" id="{AC50857F-E923-4FF4-A08C-7E011ABD611D}"/>
              </a:ext>
            </a:extLst>
          </p:cNvPr>
          <p:cNvSpPr>
            <a:spLocks noGrp="1"/>
          </p:cNvSpPr>
          <p:nvPr>
            <p:ph type="sldNum" sz="quarter" idx="12"/>
          </p:nvPr>
        </p:nvSpPr>
        <p:spPr/>
        <p:txBody>
          <a:bodyPr/>
          <a:lstStyle/>
          <a:p>
            <a:pPr>
              <a:defRPr/>
            </a:pPr>
            <a:fld id="{EA2BFE7A-63C3-4696-BA76-19E63631F2AF}" type="slidenum">
              <a:rPr lang="en-GB" smtClean="0"/>
              <a:pPr>
                <a:defRPr/>
              </a:pPr>
              <a:t>20</a:t>
            </a:fld>
            <a:endParaRPr lang="en-GB" dirty="0"/>
          </a:p>
        </p:txBody>
      </p:sp>
    </p:spTree>
    <p:extLst>
      <p:ext uri="{BB962C8B-B14F-4D97-AF65-F5344CB8AC3E}">
        <p14:creationId xmlns:p14="http://schemas.microsoft.com/office/powerpoint/2010/main" val="26956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5EAD1-662C-7BBC-4AA5-D86E0F00DF76}"/>
              </a:ext>
            </a:extLst>
          </p:cNvPr>
          <p:cNvSpPr>
            <a:spLocks noGrp="1"/>
          </p:cNvSpPr>
          <p:nvPr>
            <p:ph type="title"/>
          </p:nvPr>
        </p:nvSpPr>
        <p:spPr/>
        <p:txBody>
          <a:bodyPr>
            <a:normAutofit/>
          </a:bodyPr>
          <a:lstStyle/>
          <a:p>
            <a:r>
              <a:rPr lang="en-GB" sz="3467" b="0" dirty="0">
                <a:latin typeface="+mn-lt"/>
              </a:rPr>
              <a:t>IFMIF-DONES</a:t>
            </a:r>
            <a:r>
              <a:rPr lang="pl-PL" sz="3467" b="0" dirty="0">
                <a:latin typeface="+mn-lt"/>
              </a:rPr>
              <a:t> principal system</a:t>
            </a:r>
            <a:endParaRPr lang="en-GB" sz="3467" b="0" dirty="0">
              <a:latin typeface="+mn-lt"/>
            </a:endParaRPr>
          </a:p>
        </p:txBody>
      </p:sp>
      <p:pic>
        <p:nvPicPr>
          <p:cNvPr id="13" name="Picture 12" descr="A model of a building&#10;&#10;Description automatically generated with medium confidence">
            <a:extLst>
              <a:ext uri="{FF2B5EF4-FFF2-40B4-BE49-F238E27FC236}">
                <a16:creationId xmlns:a16="http://schemas.microsoft.com/office/drawing/2014/main" id="{CE248D6F-2AA3-8332-4826-A9C27C8E3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013" y="839211"/>
            <a:ext cx="10879595" cy="5614127"/>
          </a:xfrm>
          <a:prstGeom prst="rect">
            <a:avLst/>
          </a:prstGeom>
        </p:spPr>
      </p:pic>
      <p:sp>
        <p:nvSpPr>
          <p:cNvPr id="14" name="TextBox 13">
            <a:extLst>
              <a:ext uri="{FF2B5EF4-FFF2-40B4-BE49-F238E27FC236}">
                <a16:creationId xmlns:a16="http://schemas.microsoft.com/office/drawing/2014/main" id="{D72D132C-8930-FAA4-3E53-4CAA39DC03D3}"/>
              </a:ext>
            </a:extLst>
          </p:cNvPr>
          <p:cNvSpPr txBox="1"/>
          <p:nvPr/>
        </p:nvSpPr>
        <p:spPr>
          <a:xfrm rot="20957698">
            <a:off x="3844043" y="3402351"/>
            <a:ext cx="2267339" cy="338554"/>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Accelerator Vault</a:t>
            </a:r>
          </a:p>
        </p:txBody>
      </p:sp>
      <p:sp>
        <p:nvSpPr>
          <p:cNvPr id="15" name="TextBox 14">
            <a:extLst>
              <a:ext uri="{FF2B5EF4-FFF2-40B4-BE49-F238E27FC236}">
                <a16:creationId xmlns:a16="http://schemas.microsoft.com/office/drawing/2014/main" id="{B52CBF93-7239-8425-C894-E4E75677AD39}"/>
              </a:ext>
            </a:extLst>
          </p:cNvPr>
          <p:cNvSpPr txBox="1"/>
          <p:nvPr/>
        </p:nvSpPr>
        <p:spPr>
          <a:xfrm>
            <a:off x="7281192" y="4053428"/>
            <a:ext cx="1558211" cy="338554"/>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Lithium Systems</a:t>
            </a:r>
          </a:p>
        </p:txBody>
      </p:sp>
      <p:sp>
        <p:nvSpPr>
          <p:cNvPr id="16" name="TextBox 15">
            <a:extLst>
              <a:ext uri="{FF2B5EF4-FFF2-40B4-BE49-F238E27FC236}">
                <a16:creationId xmlns:a16="http://schemas.microsoft.com/office/drawing/2014/main" id="{B229BC7A-4435-1B67-8C7B-A177615FB88F}"/>
              </a:ext>
            </a:extLst>
          </p:cNvPr>
          <p:cNvSpPr txBox="1"/>
          <p:nvPr/>
        </p:nvSpPr>
        <p:spPr>
          <a:xfrm>
            <a:off x="8624801" y="1277825"/>
            <a:ext cx="900639" cy="584775"/>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Access Cell</a:t>
            </a:r>
          </a:p>
        </p:txBody>
      </p:sp>
      <p:sp>
        <p:nvSpPr>
          <p:cNvPr id="17" name="TextBox 16">
            <a:extLst>
              <a:ext uri="{FF2B5EF4-FFF2-40B4-BE49-F238E27FC236}">
                <a16:creationId xmlns:a16="http://schemas.microsoft.com/office/drawing/2014/main" id="{289EFDAE-5C57-3762-F98A-8AA80534B252}"/>
              </a:ext>
            </a:extLst>
          </p:cNvPr>
          <p:cNvSpPr txBox="1"/>
          <p:nvPr/>
        </p:nvSpPr>
        <p:spPr>
          <a:xfrm rot="21059889">
            <a:off x="3502708" y="2313271"/>
            <a:ext cx="1308427" cy="338554"/>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RF area</a:t>
            </a:r>
          </a:p>
        </p:txBody>
      </p:sp>
      <p:cxnSp>
        <p:nvCxnSpPr>
          <p:cNvPr id="18" name="Straight Arrow Connector 17">
            <a:extLst>
              <a:ext uri="{FF2B5EF4-FFF2-40B4-BE49-F238E27FC236}">
                <a16:creationId xmlns:a16="http://schemas.microsoft.com/office/drawing/2014/main" id="{F2DC1E91-5EF2-581A-3EFE-B92AC16D7EB3}"/>
              </a:ext>
            </a:extLst>
          </p:cNvPr>
          <p:cNvCxnSpPr/>
          <p:nvPr/>
        </p:nvCxnSpPr>
        <p:spPr>
          <a:xfrm flipH="1" flipV="1">
            <a:off x="8013645" y="3500199"/>
            <a:ext cx="65315" cy="5532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3023753-2B79-F2E2-7243-A4ACC5DDBFCF}"/>
              </a:ext>
            </a:extLst>
          </p:cNvPr>
          <p:cNvSpPr txBox="1"/>
          <p:nvPr/>
        </p:nvSpPr>
        <p:spPr>
          <a:xfrm>
            <a:off x="6271408" y="1570211"/>
            <a:ext cx="620435" cy="338554"/>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TIR</a:t>
            </a:r>
          </a:p>
        </p:txBody>
      </p:sp>
      <p:cxnSp>
        <p:nvCxnSpPr>
          <p:cNvPr id="20" name="Straight Arrow Connector 19">
            <a:extLst>
              <a:ext uri="{FF2B5EF4-FFF2-40B4-BE49-F238E27FC236}">
                <a16:creationId xmlns:a16="http://schemas.microsoft.com/office/drawing/2014/main" id="{6A89086A-EB96-A4B7-A33E-8EEFEFA074AD}"/>
              </a:ext>
            </a:extLst>
          </p:cNvPr>
          <p:cNvCxnSpPr>
            <a:cxnSpLocks/>
          </p:cNvCxnSpPr>
          <p:nvPr/>
        </p:nvCxnSpPr>
        <p:spPr>
          <a:xfrm>
            <a:off x="6679373" y="1862602"/>
            <a:ext cx="601823" cy="66095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4824AF-50B5-7446-A3C2-A58D70D2BC06}"/>
              </a:ext>
            </a:extLst>
          </p:cNvPr>
          <p:cNvSpPr txBox="1"/>
          <p:nvPr/>
        </p:nvSpPr>
        <p:spPr>
          <a:xfrm rot="20957698">
            <a:off x="2987915" y="4280691"/>
            <a:ext cx="2267339" cy="584775"/>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Complementary experiments area</a:t>
            </a:r>
          </a:p>
        </p:txBody>
      </p:sp>
      <p:cxnSp>
        <p:nvCxnSpPr>
          <p:cNvPr id="22" name="Straight Arrow Connector 21">
            <a:extLst>
              <a:ext uri="{FF2B5EF4-FFF2-40B4-BE49-F238E27FC236}">
                <a16:creationId xmlns:a16="http://schemas.microsoft.com/office/drawing/2014/main" id="{8C1B795B-9DD9-C8A6-3D3F-753C925E0637}"/>
              </a:ext>
            </a:extLst>
          </p:cNvPr>
          <p:cNvCxnSpPr>
            <a:cxnSpLocks/>
          </p:cNvCxnSpPr>
          <p:nvPr/>
        </p:nvCxnSpPr>
        <p:spPr>
          <a:xfrm flipH="1">
            <a:off x="7948331" y="1862599"/>
            <a:ext cx="676467" cy="2655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84FD4A-C10C-9040-A189-CA1B87E4C995}"/>
              </a:ext>
            </a:extLst>
          </p:cNvPr>
          <p:cNvSpPr txBox="1"/>
          <p:nvPr/>
        </p:nvSpPr>
        <p:spPr>
          <a:xfrm>
            <a:off x="9054241" y="1995386"/>
            <a:ext cx="2302015" cy="584775"/>
          </a:xfrm>
          <a:prstGeom prst="rect">
            <a:avLst/>
          </a:prstGeom>
          <a:solidFill>
            <a:srgbClr val="C00000"/>
          </a:solidFill>
        </p:spPr>
        <p:txBody>
          <a:bodyPr wrap="square" lIns="91440" tIns="45720" rIns="91440" bIns="45720" rtlCol="0">
            <a:spAutoFit/>
          </a:bodyPr>
          <a:lstStyle/>
          <a:p>
            <a:pPr algn="ctr"/>
            <a:r>
              <a:rPr lang="en-GB" sz="1600" dirty="0">
                <a:solidFill>
                  <a:schemeClr val="bg1"/>
                </a:solidFill>
              </a:rPr>
              <a:t>Test Cell </a:t>
            </a:r>
            <a:br>
              <a:rPr lang="en-GB" sz="1600" dirty="0">
                <a:solidFill>
                  <a:schemeClr val="bg1"/>
                </a:solidFill>
              </a:rPr>
            </a:br>
            <a:r>
              <a:rPr lang="en-GB" sz="1600" dirty="0">
                <a:solidFill>
                  <a:schemeClr val="bg1"/>
                </a:solidFill>
              </a:rPr>
              <a:t>(Target + Test Systems)</a:t>
            </a:r>
          </a:p>
        </p:txBody>
      </p:sp>
      <p:cxnSp>
        <p:nvCxnSpPr>
          <p:cNvPr id="24" name="Straight Arrow Connector 23">
            <a:extLst>
              <a:ext uri="{FF2B5EF4-FFF2-40B4-BE49-F238E27FC236}">
                <a16:creationId xmlns:a16="http://schemas.microsoft.com/office/drawing/2014/main" id="{B8257522-A50E-FC05-34A9-2EA1EEF4D600}"/>
              </a:ext>
            </a:extLst>
          </p:cNvPr>
          <p:cNvCxnSpPr>
            <a:cxnSpLocks/>
          </p:cNvCxnSpPr>
          <p:nvPr/>
        </p:nvCxnSpPr>
        <p:spPr>
          <a:xfrm flipH="1">
            <a:off x="7845697" y="2394522"/>
            <a:ext cx="1306287" cy="2892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9A5A898-C3FA-5417-A0D1-1A523E9DAFC0}"/>
              </a:ext>
            </a:extLst>
          </p:cNvPr>
          <p:cNvSpPr txBox="1"/>
          <p:nvPr/>
        </p:nvSpPr>
        <p:spPr>
          <a:xfrm>
            <a:off x="729571" y="1008999"/>
            <a:ext cx="3768792" cy="707886"/>
          </a:xfrm>
          <a:prstGeom prst="rect">
            <a:avLst/>
          </a:prstGeom>
          <a:solidFill>
            <a:schemeClr val="tx2"/>
          </a:solidFill>
        </p:spPr>
        <p:txBody>
          <a:bodyPr wrap="square" lIns="91440" tIns="45720" rIns="91440" bIns="45720" rtlCol="0">
            <a:spAutoFit/>
          </a:bodyPr>
          <a:lstStyle/>
          <a:p>
            <a:pPr algn="ctr"/>
            <a:r>
              <a:rPr lang="en-GB" sz="2000" dirty="0">
                <a:solidFill>
                  <a:schemeClr val="bg1"/>
                </a:solidFill>
              </a:rPr>
              <a:t>70% Availability </a:t>
            </a:r>
          </a:p>
          <a:p>
            <a:pPr algn="ctr"/>
            <a:r>
              <a:rPr lang="en-GB" sz="2000" dirty="0">
                <a:solidFill>
                  <a:schemeClr val="bg1"/>
                </a:solidFill>
              </a:rPr>
              <a:t>30 years Operation</a:t>
            </a:r>
          </a:p>
        </p:txBody>
      </p:sp>
      <p:sp>
        <p:nvSpPr>
          <p:cNvPr id="6" name="1 Rectángulo">
            <a:extLst>
              <a:ext uri="{FF2B5EF4-FFF2-40B4-BE49-F238E27FC236}">
                <a16:creationId xmlns:a16="http://schemas.microsoft.com/office/drawing/2014/main" id="{A843B5DA-5313-9C4D-BF25-A86BE5BCBC14}"/>
              </a:ext>
            </a:extLst>
          </p:cNvPr>
          <p:cNvSpPr/>
          <p:nvPr/>
        </p:nvSpPr>
        <p:spPr>
          <a:xfrm>
            <a:off x="7392145" y="5305354"/>
            <a:ext cx="4604539" cy="461665"/>
          </a:xfrm>
          <a:prstGeom prst="rect">
            <a:avLst/>
          </a:prstGeom>
        </p:spPr>
        <p:txBody>
          <a:bodyPr wrap="square" lIns="91440" tIns="45720" rIns="91440" bIns="45720">
            <a:spAutoFit/>
          </a:bodyPr>
          <a:lstStyle/>
          <a:p>
            <a:pPr algn="ctr" defTabSz="457189"/>
            <a:r>
              <a:rPr lang="en-US" sz="2400" dirty="0">
                <a:solidFill>
                  <a:schemeClr val="tx2"/>
                </a:solidFill>
                <a:cs typeface="Arial" panose="020B0604020202020204" pitchFamily="34" charset="0"/>
              </a:rPr>
              <a:t>System engineering approach</a:t>
            </a:r>
          </a:p>
        </p:txBody>
      </p:sp>
      <p:sp>
        <p:nvSpPr>
          <p:cNvPr id="7" name="Rectangle 6">
            <a:extLst>
              <a:ext uri="{FF2B5EF4-FFF2-40B4-BE49-F238E27FC236}">
                <a16:creationId xmlns:a16="http://schemas.microsoft.com/office/drawing/2014/main" id="{81111A98-AFA2-6419-D071-AD7A714C4330}"/>
              </a:ext>
            </a:extLst>
          </p:cNvPr>
          <p:cNvSpPr/>
          <p:nvPr/>
        </p:nvSpPr>
        <p:spPr>
          <a:xfrm>
            <a:off x="8433623" y="5787803"/>
            <a:ext cx="2521588" cy="276999"/>
          </a:xfrm>
          <a:prstGeom prst="rect">
            <a:avLst/>
          </a:prstGeom>
          <a:solidFill>
            <a:srgbClr val="FF0000"/>
          </a:solidFill>
        </p:spPr>
        <p:txBody>
          <a:bodyPr wrap="none" lIns="91440" tIns="45720" rIns="91440" bIns="45720">
            <a:spAutoFit/>
          </a:bodyPr>
          <a:lstStyle/>
          <a:p>
            <a:pPr algn="ctr"/>
            <a:r>
              <a:rPr lang="en-GB" sz="1200" dirty="0">
                <a:solidFill>
                  <a:schemeClr val="bg1"/>
                </a:solidFill>
              </a:rPr>
              <a:t>Poster D. Sánchez-Herranz, </a:t>
            </a:r>
            <a:r>
              <a:rPr lang="en-GB" sz="1200" dirty="0" err="1">
                <a:solidFill>
                  <a:schemeClr val="bg1"/>
                </a:solidFill>
              </a:rPr>
              <a:t>TUPM019</a:t>
            </a:r>
            <a:endParaRPr lang="en-GB" sz="1200" dirty="0">
              <a:solidFill>
                <a:schemeClr val="bg1"/>
              </a:solidFill>
            </a:endParaRPr>
          </a:p>
        </p:txBody>
      </p:sp>
      <p:sp>
        <p:nvSpPr>
          <p:cNvPr id="26" name="Oval 7">
            <a:extLst>
              <a:ext uri="{FF2B5EF4-FFF2-40B4-BE49-F238E27FC236}">
                <a16:creationId xmlns:a16="http://schemas.microsoft.com/office/drawing/2014/main" id="{6AE183D1-7DBD-8ABF-D673-1019AF7E87AC}"/>
              </a:ext>
            </a:extLst>
          </p:cNvPr>
          <p:cNvSpPr/>
          <p:nvPr/>
        </p:nvSpPr>
        <p:spPr>
          <a:xfrm rot="21009403">
            <a:off x="1448853" y="2139735"/>
            <a:ext cx="6110736" cy="17467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6">
            <a:extLst>
              <a:ext uri="{FF2B5EF4-FFF2-40B4-BE49-F238E27FC236}">
                <a16:creationId xmlns:a16="http://schemas.microsoft.com/office/drawing/2014/main" id="{39210CE1-19E1-9E6A-B5EA-4844BCC080CB}"/>
              </a:ext>
            </a:extLst>
          </p:cNvPr>
          <p:cNvSpPr/>
          <p:nvPr/>
        </p:nvSpPr>
        <p:spPr>
          <a:xfrm>
            <a:off x="7334016" y="2287772"/>
            <a:ext cx="1354272" cy="16607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8">
            <a:extLst>
              <a:ext uri="{FF2B5EF4-FFF2-40B4-BE49-F238E27FC236}">
                <a16:creationId xmlns:a16="http://schemas.microsoft.com/office/drawing/2014/main" id="{A68E79C4-4DEF-8692-F9A4-8C30D4829871}"/>
              </a:ext>
            </a:extLst>
          </p:cNvPr>
          <p:cNvSpPr/>
          <p:nvPr/>
        </p:nvSpPr>
        <p:spPr>
          <a:xfrm>
            <a:off x="7056107" y="1412778"/>
            <a:ext cx="1728192" cy="17053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p:cNvSpPr/>
          <p:nvPr/>
        </p:nvSpPr>
        <p:spPr>
          <a:xfrm>
            <a:off x="4041447" y="6186596"/>
            <a:ext cx="3906887" cy="502573"/>
          </a:xfrm>
          <a:prstGeom prst="rect">
            <a:avLst/>
          </a:prstGeom>
        </p:spPr>
        <p:txBody>
          <a:bodyPr wrap="square">
            <a:spAutoFit/>
          </a:bodyPr>
          <a:lstStyle/>
          <a:p>
            <a:r>
              <a:rPr lang="pl-PL" sz="1333" dirty="0">
                <a:solidFill>
                  <a:srgbClr val="002060"/>
                </a:solidFill>
                <a:latin typeface="Calibri" panose="020F0502020204030204" pitchFamily="34" charset="0"/>
              </a:rPr>
              <a:t>A. </a:t>
            </a:r>
            <a:r>
              <a:rPr lang="pl-PL" sz="1333" dirty="0" err="1">
                <a:solidFill>
                  <a:srgbClr val="002060"/>
                </a:solidFill>
                <a:latin typeface="Calibri" panose="020F0502020204030204" pitchFamily="34" charset="0"/>
              </a:rPr>
              <a:t>Ibarra</a:t>
            </a:r>
            <a:r>
              <a:rPr lang="pl-PL" sz="1333" dirty="0">
                <a:solidFill>
                  <a:srgbClr val="002060"/>
                </a:solidFill>
                <a:latin typeface="Calibri" panose="020F0502020204030204" pitchFamily="34" charset="0"/>
              </a:rPr>
              <a:t> et al., </a:t>
            </a:r>
            <a:r>
              <a:rPr lang="pl-PL" sz="1333" dirty="0" err="1">
                <a:solidFill>
                  <a:srgbClr val="002060"/>
                </a:solidFill>
                <a:latin typeface="Calibri" panose="020F0502020204030204" pitchFamily="34" charset="0"/>
              </a:rPr>
              <a:t>Nuclear</a:t>
            </a:r>
            <a:r>
              <a:rPr lang="pl-PL" sz="1333" dirty="0">
                <a:solidFill>
                  <a:srgbClr val="002060"/>
                </a:solidFill>
                <a:latin typeface="Calibri" panose="020F0502020204030204" pitchFamily="34" charset="0"/>
              </a:rPr>
              <a:t> Fusion 58, 105002 (2018)</a:t>
            </a:r>
          </a:p>
          <a:p>
            <a:r>
              <a:rPr lang="pl-PL" sz="1333" dirty="0">
                <a:solidFill>
                  <a:srgbClr val="002060"/>
                </a:solidFill>
                <a:latin typeface="Calibri" panose="020F0502020204030204" pitchFamily="34" charset="0"/>
              </a:rPr>
              <a:t>W. Królas et al., </a:t>
            </a:r>
            <a:r>
              <a:rPr lang="pl-PL" sz="1333" dirty="0" err="1">
                <a:solidFill>
                  <a:srgbClr val="002060"/>
                </a:solidFill>
                <a:latin typeface="Calibri" panose="020F0502020204030204" pitchFamily="34" charset="0"/>
              </a:rPr>
              <a:t>Nuclear</a:t>
            </a:r>
            <a:r>
              <a:rPr lang="pl-PL" sz="1333" dirty="0">
                <a:solidFill>
                  <a:srgbClr val="002060"/>
                </a:solidFill>
                <a:latin typeface="Calibri" panose="020F0502020204030204" pitchFamily="34" charset="0"/>
              </a:rPr>
              <a:t> Fusion 61, 125002 (2021)</a:t>
            </a:r>
            <a:endParaRPr lang="en-US" sz="1333" dirty="0">
              <a:solidFill>
                <a:srgbClr val="002060"/>
              </a:solidFill>
              <a:latin typeface="Calibri" panose="020F0502020204030204" pitchFamily="34" charset="0"/>
            </a:endParaRPr>
          </a:p>
        </p:txBody>
      </p:sp>
    </p:spTree>
    <p:extLst>
      <p:ext uri="{BB962C8B-B14F-4D97-AF65-F5344CB8AC3E}">
        <p14:creationId xmlns:p14="http://schemas.microsoft.com/office/powerpoint/2010/main" val="90308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Escala de tiempo&#10;&#10;Descripción generada automáticamente">
            <a:extLst>
              <a:ext uri="{FF2B5EF4-FFF2-40B4-BE49-F238E27FC236}">
                <a16:creationId xmlns:a16="http://schemas.microsoft.com/office/drawing/2014/main" id="{051795E6-1409-ACA0-7157-52126E81D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64" y="514879"/>
            <a:ext cx="9626488" cy="5909023"/>
          </a:xfrm>
          <a:prstGeom prst="rect">
            <a:avLst/>
          </a:prstGeom>
        </p:spPr>
      </p:pic>
      <p:sp>
        <p:nvSpPr>
          <p:cNvPr id="2" name="Rectángulo 1">
            <a:extLst>
              <a:ext uri="{FF2B5EF4-FFF2-40B4-BE49-F238E27FC236}">
                <a16:creationId xmlns:a16="http://schemas.microsoft.com/office/drawing/2014/main" id="{057A4B01-5B6C-F92F-24F2-11649AA00CDF}"/>
              </a:ext>
            </a:extLst>
          </p:cNvPr>
          <p:cNvSpPr/>
          <p:nvPr/>
        </p:nvSpPr>
        <p:spPr>
          <a:xfrm>
            <a:off x="4847862" y="1124744"/>
            <a:ext cx="4908884" cy="2085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a:extLst>
              <a:ext uri="{FF2B5EF4-FFF2-40B4-BE49-F238E27FC236}">
                <a16:creationId xmlns:a16="http://schemas.microsoft.com/office/drawing/2014/main" id="{24BC302E-B166-1A70-FA32-9A97010DD253}"/>
              </a:ext>
            </a:extLst>
          </p:cNvPr>
          <p:cNvSpPr>
            <a:spLocks noGrp="1"/>
          </p:cNvSpPr>
          <p:nvPr>
            <p:ph type="title"/>
          </p:nvPr>
        </p:nvSpPr>
        <p:spPr>
          <a:xfrm>
            <a:off x="2927648" y="3507"/>
            <a:ext cx="6240696" cy="862068"/>
          </a:xfrm>
        </p:spPr>
        <p:txBody>
          <a:bodyPr>
            <a:normAutofit fontScale="90000"/>
          </a:bodyPr>
          <a:lstStyle/>
          <a:p>
            <a:r>
              <a:rPr lang="es-ES" dirty="0"/>
              <a:t>DONES </a:t>
            </a:r>
            <a:r>
              <a:rPr lang="es-ES" dirty="0" err="1"/>
              <a:t>Programme</a:t>
            </a:r>
            <a:r>
              <a:rPr lang="es-ES" dirty="0"/>
              <a:t> Schedule</a:t>
            </a:r>
          </a:p>
        </p:txBody>
      </p:sp>
      <p:pic>
        <p:nvPicPr>
          <p:cNvPr id="7" name="Imagen 6">
            <a:extLst>
              <a:ext uri="{FF2B5EF4-FFF2-40B4-BE49-F238E27FC236}">
                <a16:creationId xmlns:a16="http://schemas.microsoft.com/office/drawing/2014/main" id="{6F02CBCD-93E7-4628-E581-BC7E1494BF3C}"/>
              </a:ext>
            </a:extLst>
          </p:cNvPr>
          <p:cNvPicPr>
            <a:picLocks noChangeAspect="1"/>
          </p:cNvPicPr>
          <p:nvPr/>
        </p:nvPicPr>
        <p:blipFill>
          <a:blip r:embed="rId3"/>
          <a:stretch>
            <a:fillRect/>
          </a:stretch>
        </p:blipFill>
        <p:spPr>
          <a:xfrm>
            <a:off x="9054250" y="2308143"/>
            <a:ext cx="3021812" cy="2900605"/>
          </a:xfrm>
          <a:prstGeom prst="rect">
            <a:avLst/>
          </a:prstGeom>
          <a:solidFill>
            <a:schemeClr val="bg1"/>
          </a:solidFill>
          <a:ln w="28575">
            <a:solidFill>
              <a:schemeClr val="accent1"/>
            </a:solidFill>
          </a:ln>
        </p:spPr>
      </p:pic>
      <p:sp>
        <p:nvSpPr>
          <p:cNvPr id="9" name="7 CuadroTexto">
            <a:extLst>
              <a:ext uri="{FF2B5EF4-FFF2-40B4-BE49-F238E27FC236}">
                <a16:creationId xmlns:a16="http://schemas.microsoft.com/office/drawing/2014/main" id="{73459755-7EC2-152B-203F-7D6711EB8877}"/>
              </a:ext>
            </a:extLst>
          </p:cNvPr>
          <p:cNvSpPr txBox="1"/>
          <p:nvPr/>
        </p:nvSpPr>
        <p:spPr>
          <a:xfrm>
            <a:off x="4638403" y="5791665"/>
            <a:ext cx="6336704" cy="595099"/>
          </a:xfrm>
          <a:prstGeom prst="rect">
            <a:avLst/>
          </a:prstGeom>
          <a:solidFill>
            <a:srgbClr val="FFC000"/>
          </a:solidFill>
        </p:spPr>
        <p:txBody>
          <a:bodyPr wrap="square" rtlCol="0">
            <a:spAutoFit/>
          </a:bodyPr>
          <a:lstStyle/>
          <a:p>
            <a:pPr algn="ctr"/>
            <a:r>
              <a:rPr lang="es-ES" sz="1400" dirty="0"/>
              <a:t>+1-2 </a:t>
            </a:r>
            <a:r>
              <a:rPr lang="es-ES" sz="1400" dirty="0" err="1"/>
              <a:t>years</a:t>
            </a:r>
            <a:r>
              <a:rPr lang="es-ES" sz="1400" dirty="0"/>
              <a:t> of </a:t>
            </a:r>
            <a:r>
              <a:rPr lang="es-ES" sz="1400" dirty="0" err="1"/>
              <a:t>irradiation</a:t>
            </a:r>
            <a:r>
              <a:rPr lang="es-ES" sz="1400" dirty="0"/>
              <a:t> and +1-2 </a:t>
            </a:r>
            <a:r>
              <a:rPr lang="es-ES" sz="1400" dirty="0" err="1"/>
              <a:t>years</a:t>
            </a:r>
            <a:r>
              <a:rPr lang="es-ES" sz="1400" dirty="0"/>
              <a:t> of PIE</a:t>
            </a:r>
          </a:p>
          <a:p>
            <a:pPr algn="ctr"/>
            <a:r>
              <a:rPr lang="es-ES" sz="1867" b="1" dirty="0" err="1"/>
              <a:t>First</a:t>
            </a:r>
            <a:r>
              <a:rPr lang="es-ES" sz="1867" b="1" dirty="0"/>
              <a:t> </a:t>
            </a:r>
            <a:r>
              <a:rPr lang="es-ES" sz="1867" b="1" dirty="0" err="1"/>
              <a:t>materials</a:t>
            </a:r>
            <a:r>
              <a:rPr lang="es-ES" sz="1867" b="1" dirty="0"/>
              <a:t> data </a:t>
            </a:r>
            <a:r>
              <a:rPr lang="es-ES" sz="1867" b="1" dirty="0" err="1"/>
              <a:t>around</a:t>
            </a:r>
            <a:r>
              <a:rPr lang="es-ES" sz="1867" b="1" dirty="0"/>
              <a:t> T0+(13-15)y</a:t>
            </a:r>
          </a:p>
        </p:txBody>
      </p:sp>
      <p:sp>
        <p:nvSpPr>
          <p:cNvPr id="8" name="CuadroTexto 7">
            <a:extLst>
              <a:ext uri="{FF2B5EF4-FFF2-40B4-BE49-F238E27FC236}">
                <a16:creationId xmlns:a16="http://schemas.microsoft.com/office/drawing/2014/main" id="{1B02CBEB-C7A9-160E-409F-01B3A61650D3}"/>
              </a:ext>
            </a:extLst>
          </p:cNvPr>
          <p:cNvSpPr txBox="1"/>
          <p:nvPr/>
        </p:nvSpPr>
        <p:spPr>
          <a:xfrm>
            <a:off x="321289" y="5977634"/>
            <a:ext cx="3626735" cy="543867"/>
          </a:xfrm>
          <a:prstGeom prst="rect">
            <a:avLst/>
          </a:prstGeom>
          <a:solidFill>
            <a:srgbClr val="92D050"/>
          </a:solidFill>
        </p:spPr>
        <p:txBody>
          <a:bodyPr wrap="square" rtlCol="0">
            <a:spAutoFit/>
          </a:bodyPr>
          <a:lstStyle/>
          <a:p>
            <a:pPr algn="ctr"/>
            <a:r>
              <a:rPr lang="es-ES" sz="1467" dirty="0" err="1"/>
              <a:t>Some</a:t>
            </a:r>
            <a:r>
              <a:rPr lang="es-ES" sz="1467" dirty="0"/>
              <a:t> </a:t>
            </a:r>
            <a:r>
              <a:rPr lang="es-ES" sz="1467" dirty="0" err="1"/>
              <a:t>acceleration</a:t>
            </a:r>
            <a:r>
              <a:rPr lang="es-ES" sz="1467" dirty="0"/>
              <a:t> </a:t>
            </a:r>
            <a:r>
              <a:rPr lang="es-ES" sz="1467" dirty="0" err="1"/>
              <a:t>could</a:t>
            </a:r>
            <a:r>
              <a:rPr lang="es-ES" sz="1467" dirty="0"/>
              <a:t> be </a:t>
            </a:r>
            <a:r>
              <a:rPr lang="es-ES" sz="1467" dirty="0" err="1"/>
              <a:t>possible</a:t>
            </a:r>
            <a:r>
              <a:rPr lang="es-ES" sz="1467" dirty="0"/>
              <a:t>, </a:t>
            </a:r>
            <a:r>
              <a:rPr lang="es-ES" sz="1467" dirty="0" err="1"/>
              <a:t>but</a:t>
            </a:r>
            <a:r>
              <a:rPr lang="es-ES" sz="1467" dirty="0"/>
              <a:t> </a:t>
            </a:r>
            <a:r>
              <a:rPr lang="es-ES" sz="1467" dirty="0" err="1"/>
              <a:t>not</a:t>
            </a:r>
            <a:r>
              <a:rPr lang="es-ES" sz="1467" dirty="0"/>
              <a:t> </a:t>
            </a:r>
            <a:r>
              <a:rPr lang="es-ES" sz="1467" dirty="0" err="1"/>
              <a:t>very</a:t>
            </a:r>
            <a:r>
              <a:rPr lang="es-ES" sz="1467" dirty="0"/>
              <a:t> </a:t>
            </a:r>
            <a:r>
              <a:rPr lang="es-ES" sz="1467" dirty="0" err="1"/>
              <a:t>relevant</a:t>
            </a:r>
            <a:endParaRPr lang="es-ES" sz="1467" dirty="0"/>
          </a:p>
        </p:txBody>
      </p:sp>
    </p:spTree>
    <p:extLst>
      <p:ext uri="{BB962C8B-B14F-4D97-AF65-F5344CB8AC3E}">
        <p14:creationId xmlns:p14="http://schemas.microsoft.com/office/powerpoint/2010/main" val="199623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2 Grupo">
            <a:extLst>
              <a:ext uri="{FF2B5EF4-FFF2-40B4-BE49-F238E27FC236}">
                <a16:creationId xmlns:a16="http://schemas.microsoft.com/office/drawing/2014/main" id="{74409BA5-22A0-3282-6B94-E5398FB750EB}"/>
              </a:ext>
            </a:extLst>
          </p:cNvPr>
          <p:cNvGrpSpPr/>
          <p:nvPr/>
        </p:nvGrpSpPr>
        <p:grpSpPr>
          <a:xfrm>
            <a:off x="7506580" y="1437095"/>
            <a:ext cx="3983951" cy="2472422"/>
            <a:chOff x="1575327" y="836712"/>
            <a:chExt cx="7240077" cy="5040560"/>
          </a:xfrm>
        </p:grpSpPr>
        <p:pic>
          <p:nvPicPr>
            <p:cNvPr id="13" name="0 Imagen">
              <a:extLst>
                <a:ext uri="{FF2B5EF4-FFF2-40B4-BE49-F238E27FC236}">
                  <a16:creationId xmlns:a16="http://schemas.microsoft.com/office/drawing/2014/main" id="{65D26341-BC84-DD34-2382-79141E7B8D3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5327" y="836712"/>
              <a:ext cx="724007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3">
              <a:extLst>
                <a:ext uri="{FF2B5EF4-FFF2-40B4-BE49-F238E27FC236}">
                  <a16:creationId xmlns:a16="http://schemas.microsoft.com/office/drawing/2014/main" id="{98E44BE7-C738-25D6-1C9C-6D192370CB41}"/>
                </a:ext>
              </a:extLst>
            </p:cNvPr>
            <p:cNvSpPr>
              <a:spLocks noChangeArrowheads="1"/>
            </p:cNvSpPr>
            <p:nvPr/>
          </p:nvSpPr>
          <p:spPr bwMode="auto">
            <a:xfrm>
              <a:off x="5728981" y="3501008"/>
              <a:ext cx="278111" cy="176712"/>
            </a:xfrm>
            <a:prstGeom prst="flowChartMerge">
              <a:avLst/>
            </a:prstGeom>
            <a:solidFill>
              <a:srgbClr val="FF0000">
                <a:alpha val="0"/>
              </a:srgbClr>
            </a:solidFill>
            <a:ln w="38100">
              <a:solidFill>
                <a:srgbClr val="FF0000"/>
              </a:solidFill>
              <a:miter lim="800000"/>
              <a:headEnd/>
              <a:tailEnd/>
            </a:ln>
            <a:effectLst>
              <a:outerShdw dist="28398" dir="3806097" algn="ctr" rotWithShape="0">
                <a:srgbClr val="632523">
                  <a:alpha val="50000"/>
                </a:srgbClr>
              </a:outerShdw>
            </a:effec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s-ES" altLang="es-ES" sz="1400">
                <a:latin typeface="Arial" pitchFamily="34" charset="0"/>
                <a:cs typeface="Arial" pitchFamily="34" charset="0"/>
              </a:endParaRPr>
            </a:p>
          </p:txBody>
        </p:sp>
      </p:grpSp>
      <p:sp>
        <p:nvSpPr>
          <p:cNvPr id="6" name="1 Título"/>
          <p:cNvSpPr txBox="1">
            <a:spLocks/>
          </p:cNvSpPr>
          <p:nvPr/>
        </p:nvSpPr>
        <p:spPr bwMode="auto">
          <a:xfrm>
            <a:off x="24151" y="-72043"/>
            <a:ext cx="12192000" cy="70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0" hangingPunct="0">
              <a:lnSpc>
                <a:spcPts val="3200"/>
              </a:lnSpc>
              <a:defRPr/>
            </a:pPr>
            <a:r>
              <a:rPr lang="pl-PL" altLang="es-ES" sz="2400" b="1" dirty="0">
                <a:solidFill>
                  <a:srgbClr val="003399"/>
                </a:solidFill>
                <a:latin typeface="+mj-lt"/>
                <a:ea typeface="+mj-ea"/>
                <a:cs typeface="Arial" panose="020B0604020202020204" pitchFamily="34" charset="0"/>
              </a:rPr>
              <a:t>IFMIF-DONES </a:t>
            </a:r>
            <a:r>
              <a:rPr lang="pl-PL" altLang="es-ES" sz="2400" b="1" dirty="0" err="1">
                <a:solidFill>
                  <a:srgbClr val="003399"/>
                </a:solidFill>
                <a:latin typeface="+mj-lt"/>
                <a:cs typeface="Arial" panose="020B0604020202020204" pitchFamily="34" charset="0"/>
              </a:rPr>
              <a:t>Laboratory</a:t>
            </a:r>
            <a:endParaRPr lang="es-ES" altLang="es-ES" sz="2400" b="1" dirty="0">
              <a:solidFill>
                <a:srgbClr val="003399"/>
              </a:solidFill>
              <a:latin typeface="+mj-lt"/>
              <a:ea typeface="+mj-ea"/>
              <a:cs typeface="Arial" panose="020B0604020202020204" pitchFamily="34" charset="0"/>
            </a:endParaRPr>
          </a:p>
        </p:txBody>
      </p:sp>
      <p:sp>
        <p:nvSpPr>
          <p:cNvPr id="2" name="1 Marcador de contenido"/>
          <p:cNvSpPr>
            <a:spLocks noGrp="1"/>
          </p:cNvSpPr>
          <p:nvPr>
            <p:ph idx="1"/>
          </p:nvPr>
        </p:nvSpPr>
        <p:spPr>
          <a:xfrm>
            <a:off x="291283" y="770788"/>
            <a:ext cx="6893860" cy="1422627"/>
          </a:xfrm>
        </p:spPr>
        <p:txBody>
          <a:bodyPr>
            <a:noAutofit/>
          </a:bodyPr>
          <a:lstStyle/>
          <a:p>
            <a:pPr marL="0" indent="0">
              <a:lnSpc>
                <a:spcPct val="100000"/>
              </a:lnSpc>
              <a:spcBef>
                <a:spcPts val="0"/>
              </a:spcBef>
              <a:buNone/>
            </a:pPr>
            <a:r>
              <a:rPr lang="pl-PL" sz="2000" b="1" dirty="0">
                <a:solidFill>
                  <a:srgbClr val="C00000"/>
                </a:solidFill>
                <a:latin typeface="+mj-lt"/>
              </a:rPr>
              <a:t>IFMIF-DONES</a:t>
            </a:r>
            <a:r>
              <a:rPr lang="pl-PL" sz="2000" b="1" dirty="0">
                <a:latin typeface="+mj-lt"/>
              </a:rPr>
              <a:t> - </a:t>
            </a:r>
            <a:r>
              <a:rPr lang="en-US" sz="2000" b="1" dirty="0">
                <a:latin typeface="+mj-lt"/>
              </a:rPr>
              <a:t>International Fusion Materials Irradiation Facility</a:t>
            </a:r>
            <a:r>
              <a:rPr lang="pl-PL" sz="2000" b="1" dirty="0">
                <a:latin typeface="+mj-lt"/>
              </a:rPr>
              <a:t> 	DEMO </a:t>
            </a:r>
            <a:r>
              <a:rPr lang="pl-PL" sz="2000" b="1" dirty="0" err="1">
                <a:latin typeface="+mj-lt"/>
              </a:rPr>
              <a:t>Oriented</a:t>
            </a:r>
            <a:r>
              <a:rPr lang="pl-PL" sz="2000" b="1" dirty="0">
                <a:latin typeface="+mj-lt"/>
              </a:rPr>
              <a:t> Neutron Source</a:t>
            </a:r>
          </a:p>
          <a:p>
            <a:pPr marL="0" indent="0">
              <a:spcAft>
                <a:spcPts val="600"/>
              </a:spcAft>
              <a:buNone/>
            </a:pPr>
            <a:r>
              <a:rPr lang="pl-PL" sz="2000" b="1" dirty="0" err="1">
                <a:latin typeface="+mj-lt"/>
              </a:rPr>
              <a:t>EUROfusion</a:t>
            </a:r>
            <a:r>
              <a:rPr lang="pl-PL" sz="2000" b="1" dirty="0">
                <a:latin typeface="+mj-lt"/>
              </a:rPr>
              <a:t> </a:t>
            </a:r>
            <a:r>
              <a:rPr lang="pl-PL" sz="2000" b="1" dirty="0" err="1">
                <a:latin typeface="+mj-lt"/>
              </a:rPr>
              <a:t>Consortium</a:t>
            </a:r>
            <a:r>
              <a:rPr lang="pl-PL" sz="2000" b="1" dirty="0">
                <a:latin typeface="+mj-lt"/>
              </a:rPr>
              <a:t> </a:t>
            </a:r>
            <a:r>
              <a:rPr lang="pl-PL" sz="2000" b="1" dirty="0">
                <a:solidFill>
                  <a:srgbClr val="C00000"/>
                </a:solidFill>
                <a:latin typeface="+mj-lt"/>
              </a:rPr>
              <a:t>WPENS Project </a:t>
            </a:r>
            <a:br>
              <a:rPr lang="pl-PL" sz="2000" b="1" dirty="0">
                <a:solidFill>
                  <a:srgbClr val="C00000"/>
                </a:solidFill>
                <a:latin typeface="+mj-lt"/>
              </a:rPr>
            </a:br>
            <a:r>
              <a:rPr lang="pl-PL" sz="2000" b="1" dirty="0">
                <a:solidFill>
                  <a:srgbClr val="C00000"/>
                </a:solidFill>
                <a:latin typeface="+mj-lt"/>
              </a:rPr>
              <a:t>	</a:t>
            </a:r>
            <a:r>
              <a:rPr lang="pl-PL" sz="2000" b="1" dirty="0">
                <a:latin typeface="+mj-lt"/>
              </a:rPr>
              <a:t>(</a:t>
            </a:r>
            <a:r>
              <a:rPr lang="pl-PL" sz="2000" b="1" dirty="0" err="1">
                <a:latin typeface="+mj-lt"/>
              </a:rPr>
              <a:t>Work</a:t>
            </a:r>
            <a:r>
              <a:rPr lang="pl-PL" sz="2000" b="1" dirty="0">
                <a:latin typeface="+mj-lt"/>
              </a:rPr>
              <a:t> </a:t>
            </a:r>
            <a:r>
              <a:rPr lang="pl-PL" sz="2000" b="1" dirty="0" err="1">
                <a:latin typeface="+mj-lt"/>
              </a:rPr>
              <a:t>Package</a:t>
            </a:r>
            <a:r>
              <a:rPr lang="pl-PL" sz="2000" b="1" dirty="0">
                <a:latin typeface="+mj-lt"/>
              </a:rPr>
              <a:t> </a:t>
            </a:r>
            <a:r>
              <a:rPr lang="pl-PL" sz="2000" b="1" dirty="0" err="1">
                <a:latin typeface="+mj-lt"/>
              </a:rPr>
              <a:t>Early</a:t>
            </a:r>
            <a:r>
              <a:rPr lang="pl-PL" sz="2000" b="1" dirty="0">
                <a:latin typeface="+mj-lt"/>
              </a:rPr>
              <a:t> Neutron Source)</a:t>
            </a:r>
          </a:p>
          <a:p>
            <a:pPr marL="0" indent="0">
              <a:buNone/>
            </a:pPr>
            <a:endParaRPr lang="pl-PL" sz="2000" b="1" dirty="0">
              <a:latin typeface="+mj-lt"/>
            </a:endParaRPr>
          </a:p>
          <a:p>
            <a:endParaRPr lang="es-ES" sz="2000" dirty="0">
              <a:latin typeface="+mj-lt"/>
            </a:endParaRPr>
          </a:p>
          <a:p>
            <a:pPr>
              <a:buNone/>
            </a:pPr>
            <a:endParaRPr lang="es-ES" sz="2000" dirty="0">
              <a:latin typeface="+mj-lt"/>
            </a:endParaRPr>
          </a:p>
        </p:txBody>
      </p:sp>
      <p:sp>
        <p:nvSpPr>
          <p:cNvPr id="9" name="pole tekstowe 8"/>
          <p:cNvSpPr txBox="1"/>
          <p:nvPr/>
        </p:nvSpPr>
        <p:spPr>
          <a:xfrm>
            <a:off x="8369186" y="5128517"/>
            <a:ext cx="3382327" cy="584775"/>
          </a:xfrm>
          <a:prstGeom prst="rect">
            <a:avLst/>
          </a:prstGeom>
          <a:noFill/>
        </p:spPr>
        <p:txBody>
          <a:bodyPr wrap="square" rtlCol="0">
            <a:spAutoFit/>
          </a:bodyPr>
          <a:lstStyle/>
          <a:p>
            <a:r>
              <a:rPr lang="pl-PL" sz="1600" dirty="0" err="1"/>
              <a:t>Escúzar</a:t>
            </a:r>
            <a:r>
              <a:rPr lang="pl-PL" sz="1600" dirty="0"/>
              <a:t> </a:t>
            </a:r>
            <a:r>
              <a:rPr lang="pl-PL" sz="1600" dirty="0" err="1"/>
              <a:t>site</a:t>
            </a:r>
            <a:r>
              <a:rPr lang="pl-PL" sz="1600" dirty="0"/>
              <a:t> (ca. 10 ha), </a:t>
            </a:r>
            <a:br>
              <a:rPr lang="pl-PL" sz="1600" dirty="0"/>
            </a:br>
            <a:r>
              <a:rPr lang="pl-PL" sz="1600" dirty="0"/>
              <a:t>18 km </a:t>
            </a:r>
            <a:r>
              <a:rPr lang="pl-PL" sz="1600" dirty="0" err="1"/>
              <a:t>southwest</a:t>
            </a:r>
            <a:r>
              <a:rPr lang="pl-PL" sz="1600" dirty="0"/>
              <a:t> from Granada, </a:t>
            </a:r>
            <a:r>
              <a:rPr lang="pl-PL" sz="1600" dirty="0" err="1"/>
              <a:t>Spain</a:t>
            </a:r>
            <a:endParaRPr lang="en-US" sz="1600" dirty="0"/>
          </a:p>
        </p:txBody>
      </p:sp>
      <p:sp>
        <p:nvSpPr>
          <p:cNvPr id="3" name="Symbol zastępczy numeru slajdu 2">
            <a:extLst>
              <a:ext uri="{FF2B5EF4-FFF2-40B4-BE49-F238E27FC236}">
                <a16:creationId xmlns:a16="http://schemas.microsoft.com/office/drawing/2014/main" id="{449E16E8-D4F1-4A30-B427-B301415B7DAE}"/>
              </a:ext>
            </a:extLst>
          </p:cNvPr>
          <p:cNvSpPr>
            <a:spLocks noGrp="1"/>
          </p:cNvSpPr>
          <p:nvPr>
            <p:ph type="sldNum" sz="quarter" idx="12"/>
          </p:nvPr>
        </p:nvSpPr>
        <p:spPr/>
        <p:txBody>
          <a:bodyPr/>
          <a:lstStyle/>
          <a:p>
            <a:pPr>
              <a:defRPr/>
            </a:pPr>
            <a:fld id="{EA2BFE7A-63C3-4696-BA76-19E63631F2AF}" type="slidenum">
              <a:rPr lang="en-GB" smtClean="0"/>
              <a:pPr>
                <a:defRPr/>
              </a:pPr>
              <a:t>3</a:t>
            </a:fld>
            <a:endParaRPr lang="en-GB" dirty="0"/>
          </a:p>
        </p:txBody>
      </p:sp>
      <p:pic>
        <p:nvPicPr>
          <p:cNvPr id="15" name="Imagen 117">
            <a:extLst>
              <a:ext uri="{FF2B5EF4-FFF2-40B4-BE49-F238E27FC236}">
                <a16:creationId xmlns:a16="http://schemas.microsoft.com/office/drawing/2014/main" id="{80C7CC05-3FD0-D4D6-479B-916782536A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05" y="2603710"/>
            <a:ext cx="3862093" cy="2640816"/>
          </a:xfrm>
          <a:prstGeom prst="rect">
            <a:avLst/>
          </a:prstGeom>
        </p:spPr>
      </p:pic>
      <p:pic>
        <p:nvPicPr>
          <p:cNvPr id="11" name="Picture 3">
            <a:extLst>
              <a:ext uri="{FF2B5EF4-FFF2-40B4-BE49-F238E27FC236}">
                <a16:creationId xmlns:a16="http://schemas.microsoft.com/office/drawing/2014/main" id="{209B151D-5631-6AD6-A40F-B5691D9188E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87986" y="3197355"/>
            <a:ext cx="5510987" cy="3279814"/>
          </a:xfrm>
          <a:prstGeom prst="rect">
            <a:avLst/>
          </a:prstGeom>
          <a:noFill/>
          <a:ln>
            <a:noFill/>
          </a:ln>
        </p:spPr>
      </p:pic>
    </p:spTree>
    <p:extLst>
      <p:ext uri="{BB962C8B-B14F-4D97-AF65-F5344CB8AC3E}">
        <p14:creationId xmlns:p14="http://schemas.microsoft.com/office/powerpoint/2010/main" val="147734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24151" y="-72043"/>
            <a:ext cx="12192000" cy="70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0" hangingPunct="0">
              <a:lnSpc>
                <a:spcPts val="3200"/>
              </a:lnSpc>
              <a:defRPr/>
            </a:pPr>
            <a:r>
              <a:rPr lang="pl-PL" altLang="es-ES" sz="2400" b="1" dirty="0">
                <a:solidFill>
                  <a:srgbClr val="003399"/>
                </a:solidFill>
                <a:latin typeface="+mj-lt"/>
                <a:ea typeface="+mj-ea"/>
                <a:cs typeface="Arial" panose="020B0604020202020204" pitchFamily="34" charset="0"/>
              </a:rPr>
              <a:t>IFMIF-DONES </a:t>
            </a:r>
            <a:r>
              <a:rPr lang="pl-PL" altLang="es-ES" sz="2400" b="1" dirty="0" err="1">
                <a:solidFill>
                  <a:srgbClr val="003399"/>
                </a:solidFill>
                <a:latin typeface="+mj-lt"/>
                <a:cs typeface="Arial" panose="020B0604020202020204" pitchFamily="34" charset="0"/>
              </a:rPr>
              <a:t>Laboratory</a:t>
            </a:r>
            <a:endParaRPr lang="es-ES" altLang="es-ES" sz="2400" b="1" dirty="0">
              <a:solidFill>
                <a:srgbClr val="003399"/>
              </a:solidFill>
              <a:latin typeface="+mj-lt"/>
              <a:ea typeface="+mj-ea"/>
              <a:cs typeface="Arial" panose="020B0604020202020204" pitchFamily="34" charset="0"/>
            </a:endParaRPr>
          </a:p>
        </p:txBody>
      </p:sp>
      <p:sp>
        <p:nvSpPr>
          <p:cNvPr id="2" name="1 Marcador de contenido"/>
          <p:cNvSpPr>
            <a:spLocks noGrp="1"/>
          </p:cNvSpPr>
          <p:nvPr>
            <p:ph idx="1"/>
          </p:nvPr>
        </p:nvSpPr>
        <p:spPr>
          <a:xfrm>
            <a:off x="291283" y="770788"/>
            <a:ext cx="6893860" cy="1422627"/>
          </a:xfrm>
        </p:spPr>
        <p:txBody>
          <a:bodyPr>
            <a:noAutofit/>
          </a:bodyPr>
          <a:lstStyle/>
          <a:p>
            <a:pPr marL="0" indent="0">
              <a:lnSpc>
                <a:spcPct val="100000"/>
              </a:lnSpc>
              <a:spcBef>
                <a:spcPts val="0"/>
              </a:spcBef>
              <a:buNone/>
            </a:pPr>
            <a:r>
              <a:rPr lang="pl-PL" sz="2000" b="1" dirty="0">
                <a:solidFill>
                  <a:srgbClr val="C00000"/>
                </a:solidFill>
                <a:latin typeface="+mj-lt"/>
              </a:rPr>
              <a:t>IFMIF-DONES</a:t>
            </a:r>
            <a:r>
              <a:rPr lang="pl-PL" sz="2000" b="1" dirty="0">
                <a:latin typeface="+mj-lt"/>
              </a:rPr>
              <a:t> - </a:t>
            </a:r>
            <a:r>
              <a:rPr lang="en-US" sz="2000" b="1" dirty="0">
                <a:latin typeface="+mj-lt"/>
              </a:rPr>
              <a:t>International Fusion Materials Irradiation Facility</a:t>
            </a:r>
            <a:r>
              <a:rPr lang="pl-PL" sz="2000" b="1" dirty="0">
                <a:latin typeface="+mj-lt"/>
              </a:rPr>
              <a:t> 	DEMO </a:t>
            </a:r>
            <a:r>
              <a:rPr lang="pl-PL" sz="2000" b="1" dirty="0" err="1">
                <a:latin typeface="+mj-lt"/>
              </a:rPr>
              <a:t>Oriented</a:t>
            </a:r>
            <a:r>
              <a:rPr lang="pl-PL" sz="2000" b="1" dirty="0">
                <a:latin typeface="+mj-lt"/>
              </a:rPr>
              <a:t> Neutron Source</a:t>
            </a:r>
          </a:p>
          <a:p>
            <a:pPr marL="0" indent="0">
              <a:spcAft>
                <a:spcPts val="600"/>
              </a:spcAft>
              <a:buNone/>
            </a:pPr>
            <a:r>
              <a:rPr lang="pl-PL" sz="2000" b="1" dirty="0" err="1">
                <a:latin typeface="+mj-lt"/>
              </a:rPr>
              <a:t>EUROfusion</a:t>
            </a:r>
            <a:r>
              <a:rPr lang="pl-PL" sz="2000" b="1" dirty="0">
                <a:latin typeface="+mj-lt"/>
              </a:rPr>
              <a:t> </a:t>
            </a:r>
            <a:r>
              <a:rPr lang="pl-PL" sz="2000" b="1" dirty="0" err="1">
                <a:latin typeface="+mj-lt"/>
              </a:rPr>
              <a:t>Consortium</a:t>
            </a:r>
            <a:r>
              <a:rPr lang="pl-PL" sz="2000" b="1" dirty="0">
                <a:latin typeface="+mj-lt"/>
              </a:rPr>
              <a:t> </a:t>
            </a:r>
            <a:r>
              <a:rPr lang="pl-PL" sz="2000" b="1" dirty="0">
                <a:solidFill>
                  <a:srgbClr val="C00000"/>
                </a:solidFill>
                <a:latin typeface="+mj-lt"/>
              </a:rPr>
              <a:t>WPENS Project </a:t>
            </a:r>
            <a:br>
              <a:rPr lang="pl-PL" sz="2000" b="1" dirty="0">
                <a:solidFill>
                  <a:srgbClr val="C00000"/>
                </a:solidFill>
                <a:latin typeface="+mj-lt"/>
              </a:rPr>
            </a:br>
            <a:r>
              <a:rPr lang="pl-PL" sz="2000" b="1" dirty="0">
                <a:solidFill>
                  <a:srgbClr val="C00000"/>
                </a:solidFill>
                <a:latin typeface="+mj-lt"/>
              </a:rPr>
              <a:t>	</a:t>
            </a:r>
            <a:r>
              <a:rPr lang="pl-PL" sz="2000" b="1" dirty="0">
                <a:latin typeface="+mj-lt"/>
              </a:rPr>
              <a:t>(</a:t>
            </a:r>
            <a:r>
              <a:rPr lang="pl-PL" sz="2000" b="1" dirty="0" err="1">
                <a:latin typeface="+mj-lt"/>
              </a:rPr>
              <a:t>Work</a:t>
            </a:r>
            <a:r>
              <a:rPr lang="pl-PL" sz="2000" b="1" dirty="0">
                <a:latin typeface="+mj-lt"/>
              </a:rPr>
              <a:t> </a:t>
            </a:r>
            <a:r>
              <a:rPr lang="pl-PL" sz="2000" b="1" dirty="0" err="1">
                <a:latin typeface="+mj-lt"/>
              </a:rPr>
              <a:t>Package</a:t>
            </a:r>
            <a:r>
              <a:rPr lang="pl-PL" sz="2000" b="1" dirty="0">
                <a:latin typeface="+mj-lt"/>
              </a:rPr>
              <a:t> </a:t>
            </a:r>
            <a:r>
              <a:rPr lang="pl-PL" sz="2000" b="1" dirty="0" err="1">
                <a:latin typeface="+mj-lt"/>
              </a:rPr>
              <a:t>Early</a:t>
            </a:r>
            <a:r>
              <a:rPr lang="pl-PL" sz="2000" b="1" dirty="0">
                <a:latin typeface="+mj-lt"/>
              </a:rPr>
              <a:t> Neutron Source)</a:t>
            </a:r>
          </a:p>
          <a:p>
            <a:pPr marL="0" indent="0">
              <a:buNone/>
            </a:pPr>
            <a:endParaRPr lang="pl-PL" sz="2000" b="1" dirty="0">
              <a:latin typeface="+mj-lt"/>
            </a:endParaRPr>
          </a:p>
          <a:p>
            <a:endParaRPr lang="es-ES" sz="2000" dirty="0">
              <a:latin typeface="+mj-lt"/>
            </a:endParaRPr>
          </a:p>
          <a:p>
            <a:pPr>
              <a:buNone/>
            </a:pPr>
            <a:endParaRPr lang="es-ES" sz="2000" dirty="0">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83" y="2385331"/>
            <a:ext cx="6915305" cy="40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p:nvPicPr>
        <p:blipFill>
          <a:blip r:embed="rId3"/>
          <a:stretch>
            <a:fillRect/>
          </a:stretch>
        </p:blipFill>
        <p:spPr>
          <a:xfrm>
            <a:off x="7655784" y="3084912"/>
            <a:ext cx="3999451" cy="3454000"/>
          </a:xfrm>
          <a:prstGeom prst="rect">
            <a:avLst/>
          </a:prstGeom>
        </p:spPr>
      </p:pic>
      <p:sp>
        <p:nvSpPr>
          <p:cNvPr id="9" name="pole tekstowe 8"/>
          <p:cNvSpPr txBox="1"/>
          <p:nvPr/>
        </p:nvSpPr>
        <p:spPr>
          <a:xfrm>
            <a:off x="9835638" y="2456950"/>
            <a:ext cx="2356362" cy="430887"/>
          </a:xfrm>
          <a:prstGeom prst="rect">
            <a:avLst/>
          </a:prstGeom>
          <a:noFill/>
        </p:spPr>
        <p:txBody>
          <a:bodyPr wrap="square" rtlCol="0">
            <a:spAutoFit/>
          </a:bodyPr>
          <a:lstStyle/>
          <a:p>
            <a:r>
              <a:rPr lang="pl-PL" sz="1100" dirty="0" err="1"/>
              <a:t>Escúzar</a:t>
            </a:r>
            <a:r>
              <a:rPr lang="pl-PL" sz="1100" dirty="0"/>
              <a:t> </a:t>
            </a:r>
            <a:r>
              <a:rPr lang="pl-PL" sz="1100" dirty="0" err="1"/>
              <a:t>site</a:t>
            </a:r>
            <a:r>
              <a:rPr lang="pl-PL" sz="1100" dirty="0"/>
              <a:t> (ca. 10 ha), </a:t>
            </a:r>
            <a:br>
              <a:rPr lang="pl-PL" sz="1100" dirty="0"/>
            </a:br>
            <a:r>
              <a:rPr lang="pl-PL" sz="1100" dirty="0"/>
              <a:t>18 km </a:t>
            </a:r>
            <a:r>
              <a:rPr lang="pl-PL" sz="1100" dirty="0" err="1"/>
              <a:t>southwest</a:t>
            </a:r>
            <a:r>
              <a:rPr lang="pl-PL" sz="1100" dirty="0"/>
              <a:t> from Granada, </a:t>
            </a:r>
            <a:r>
              <a:rPr lang="pl-PL" sz="1100" dirty="0" err="1"/>
              <a:t>Spain</a:t>
            </a:r>
            <a:endParaRPr lang="en-US" sz="1100" dirty="0"/>
          </a:p>
        </p:txBody>
      </p:sp>
      <p:sp>
        <p:nvSpPr>
          <p:cNvPr id="3" name="Symbol zastępczy numeru slajdu 2">
            <a:extLst>
              <a:ext uri="{FF2B5EF4-FFF2-40B4-BE49-F238E27FC236}">
                <a16:creationId xmlns:a16="http://schemas.microsoft.com/office/drawing/2014/main" id="{449E16E8-D4F1-4A30-B427-B301415B7DAE}"/>
              </a:ext>
            </a:extLst>
          </p:cNvPr>
          <p:cNvSpPr>
            <a:spLocks noGrp="1"/>
          </p:cNvSpPr>
          <p:nvPr>
            <p:ph type="sldNum" sz="quarter" idx="12"/>
          </p:nvPr>
        </p:nvSpPr>
        <p:spPr/>
        <p:txBody>
          <a:bodyPr/>
          <a:lstStyle/>
          <a:p>
            <a:pPr>
              <a:defRPr/>
            </a:pPr>
            <a:fld id="{EA2BFE7A-63C3-4696-BA76-19E63631F2AF}" type="slidenum">
              <a:rPr lang="en-GB" smtClean="0"/>
              <a:pPr>
                <a:defRPr/>
              </a:pPr>
              <a:t>4</a:t>
            </a:fld>
            <a:endParaRPr lang="en-GB" dirty="0"/>
          </a:p>
        </p:txBody>
      </p:sp>
      <p:pic>
        <p:nvPicPr>
          <p:cNvPr id="11" name="Picture 3">
            <a:extLst>
              <a:ext uri="{FF2B5EF4-FFF2-40B4-BE49-F238E27FC236}">
                <a16:creationId xmlns:a16="http://schemas.microsoft.com/office/drawing/2014/main" id="{209B151D-5631-6AD6-A40F-B5691D9188E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02263" y="319088"/>
            <a:ext cx="4409666" cy="2624373"/>
          </a:xfrm>
          <a:prstGeom prst="rect">
            <a:avLst/>
          </a:prstGeom>
          <a:noFill/>
          <a:ln>
            <a:noFill/>
          </a:ln>
        </p:spPr>
      </p:pic>
    </p:spTree>
    <p:extLst>
      <p:ext uri="{BB962C8B-B14F-4D97-AF65-F5344CB8AC3E}">
        <p14:creationId xmlns:p14="http://schemas.microsoft.com/office/powerpoint/2010/main" val="222013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descr="A model of a building&#10;&#10;Description automatically generated with medium confidence">
            <a:extLst>
              <a:ext uri="{FF2B5EF4-FFF2-40B4-BE49-F238E27FC236}">
                <a16:creationId xmlns:a16="http://schemas.microsoft.com/office/drawing/2014/main" id="{CE248D6F-2AA3-8332-4826-A9C27C8E3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39" y="760787"/>
            <a:ext cx="4079847" cy="2105297"/>
          </a:xfrm>
          <a:prstGeom prst="rect">
            <a:avLst/>
          </a:prstGeom>
        </p:spPr>
      </p:pic>
      <p:pic>
        <p:nvPicPr>
          <p:cNvPr id="73" name="Obraz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2" y="2812031"/>
            <a:ext cx="4542119" cy="2916415"/>
          </a:xfrm>
          <a:prstGeom prst="rect">
            <a:avLst/>
          </a:prstGeom>
        </p:spPr>
      </p:pic>
      <p:pic>
        <p:nvPicPr>
          <p:cNvPr id="64" name="Obraz 63"/>
          <p:cNvPicPr>
            <a:picLocks noChangeAspect="1"/>
          </p:cNvPicPr>
          <p:nvPr/>
        </p:nvPicPr>
        <p:blipFill rotWithShape="1">
          <a:blip r:embed="rId5" cstate="print">
            <a:extLst>
              <a:ext uri="{28A0092B-C50C-407E-A947-70E740481C1C}">
                <a14:useLocalDpi xmlns:a14="http://schemas.microsoft.com/office/drawing/2010/main" val="0"/>
              </a:ext>
            </a:extLst>
          </a:blip>
          <a:srcRect t="10641" r="6952" b="3256"/>
          <a:stretch/>
        </p:blipFill>
        <p:spPr>
          <a:xfrm>
            <a:off x="7081700" y="841299"/>
            <a:ext cx="2323007" cy="2763675"/>
          </a:xfrm>
          <a:prstGeom prst="rect">
            <a:avLst/>
          </a:prstGeom>
        </p:spPr>
      </p:pic>
      <p:sp>
        <p:nvSpPr>
          <p:cNvPr id="23" name="pole tekstowe 22"/>
          <p:cNvSpPr txBox="1"/>
          <p:nvPr/>
        </p:nvSpPr>
        <p:spPr>
          <a:xfrm>
            <a:off x="891872" y="5779428"/>
            <a:ext cx="3105789" cy="707886"/>
          </a:xfrm>
          <a:prstGeom prst="rect">
            <a:avLst/>
          </a:prstGeom>
          <a:noFill/>
        </p:spPr>
        <p:txBody>
          <a:bodyPr wrap="square" rtlCol="0">
            <a:spAutoFit/>
          </a:bodyPr>
          <a:lstStyle/>
          <a:p>
            <a:r>
              <a:rPr lang="pl-PL" sz="2000" b="1" dirty="0">
                <a:solidFill>
                  <a:srgbClr val="C00000"/>
                </a:solidFill>
              </a:rPr>
              <a:t>Test Cell (TC) </a:t>
            </a:r>
            <a:r>
              <a:rPr lang="pl-PL" sz="2000" dirty="0"/>
              <a:t>- the </a:t>
            </a:r>
            <a:r>
              <a:rPr lang="pl-PL" sz="2000" dirty="0" err="1"/>
              <a:t>space</a:t>
            </a:r>
            <a:r>
              <a:rPr lang="pl-PL" sz="2000" dirty="0"/>
              <a:t> </a:t>
            </a:r>
            <a:r>
              <a:rPr lang="pl-PL" sz="2000" dirty="0" err="1"/>
              <a:t>dedicated</a:t>
            </a:r>
            <a:r>
              <a:rPr lang="pl-PL" sz="2000" dirty="0"/>
              <a:t> to </a:t>
            </a:r>
            <a:r>
              <a:rPr lang="pl-PL" sz="2000" dirty="0" err="1"/>
              <a:t>irradiations</a:t>
            </a:r>
            <a:r>
              <a:rPr lang="pl-PL" sz="2000" dirty="0"/>
              <a:t>.</a:t>
            </a:r>
          </a:p>
        </p:txBody>
      </p:sp>
      <p:pic>
        <p:nvPicPr>
          <p:cNvPr id="2" name="Obraz 1"/>
          <p:cNvPicPr>
            <a:picLocks noChangeAspect="1"/>
          </p:cNvPicPr>
          <p:nvPr/>
        </p:nvPicPr>
        <p:blipFill rotWithShape="1">
          <a:blip r:embed="rId6" cstate="print">
            <a:extLst>
              <a:ext uri="{28A0092B-C50C-407E-A947-70E740481C1C}">
                <a14:useLocalDpi xmlns:a14="http://schemas.microsoft.com/office/drawing/2010/main" val="0"/>
              </a:ext>
            </a:extLst>
          </a:blip>
          <a:srcRect l="45275" t="4216" r="27163" b="20004"/>
          <a:stretch/>
        </p:blipFill>
        <p:spPr>
          <a:xfrm>
            <a:off x="4671114" y="2316399"/>
            <a:ext cx="2151863" cy="2951127"/>
          </a:xfrm>
          <a:prstGeom prst="rect">
            <a:avLst/>
          </a:prstGeom>
        </p:spPr>
      </p:pic>
      <p:cxnSp>
        <p:nvCxnSpPr>
          <p:cNvPr id="19" name="Łącznik prosty ze strzałką 18"/>
          <p:cNvCxnSpPr/>
          <p:nvPr/>
        </p:nvCxnSpPr>
        <p:spPr>
          <a:xfrm flipV="1">
            <a:off x="2511281" y="4165344"/>
            <a:ext cx="2200839" cy="2923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a:cxnSpLocks/>
          </p:cNvCxnSpPr>
          <p:nvPr/>
        </p:nvCxnSpPr>
        <p:spPr>
          <a:xfrm flipV="1">
            <a:off x="1767820" y="1464329"/>
            <a:ext cx="1207778" cy="1546604"/>
          </a:xfrm>
          <a:prstGeom prst="straightConnector1">
            <a:avLst/>
          </a:prstGeom>
          <a:ln w="15875">
            <a:solidFill>
              <a:srgbClr val="FF0000"/>
            </a:solidFill>
            <a:headEnd type="arrow" w="med" len="sm"/>
            <a:tailEnd type="none"/>
          </a:ln>
        </p:spPr>
        <p:style>
          <a:lnRef idx="1">
            <a:schemeClr val="accent1"/>
          </a:lnRef>
          <a:fillRef idx="0">
            <a:schemeClr val="accent1"/>
          </a:fillRef>
          <a:effectRef idx="0">
            <a:schemeClr val="accent1"/>
          </a:effectRef>
          <a:fontRef idx="minor">
            <a:schemeClr val="tx1"/>
          </a:fontRef>
        </p:style>
      </p:cxnSp>
      <p:pic>
        <p:nvPicPr>
          <p:cNvPr id="34" name="Grafik 7"/>
          <p:cNvPicPr/>
          <p:nvPr/>
        </p:nvPicPr>
        <p:blipFill>
          <a:blip r:embed="rId7" cstate="print">
            <a:extLst>
              <a:ext uri="{28A0092B-C50C-407E-A947-70E740481C1C}">
                <a14:useLocalDpi xmlns:a14="http://schemas.microsoft.com/office/drawing/2010/main" val="0"/>
              </a:ext>
            </a:extLst>
          </a:blip>
          <a:stretch>
            <a:fillRect/>
          </a:stretch>
        </p:blipFill>
        <p:spPr bwMode="auto">
          <a:xfrm>
            <a:off x="7156405" y="3682314"/>
            <a:ext cx="2358687" cy="3012896"/>
          </a:xfrm>
          <a:prstGeom prst="rect">
            <a:avLst/>
          </a:prstGeom>
          <a:noFill/>
          <a:ln>
            <a:noFill/>
          </a:ln>
          <a:extLst>
            <a:ext uri="{53640926-AAD7-44D8-BBD7-CCE9431645EC}">
              <a14:shadowObscured xmlns:a14="http://schemas.microsoft.com/office/drawing/2010/main"/>
            </a:ext>
          </a:extLst>
        </p:spPr>
      </p:pic>
      <p:pic>
        <p:nvPicPr>
          <p:cNvPr id="42"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9502814" y="4270238"/>
            <a:ext cx="2649617" cy="1776735"/>
          </a:xfrm>
          <a:prstGeom prst="rect">
            <a:avLst/>
          </a:prstGeom>
          <a:noFill/>
          <a:ln>
            <a:noFill/>
          </a:ln>
          <a:extLst>
            <a:ext uri="{53640926-AAD7-44D8-BBD7-CCE9431645EC}">
              <a14:shadowObscured xmlns:a14="http://schemas.microsoft.com/office/drawing/2010/main"/>
            </a:ext>
          </a:extLst>
        </p:spPr>
      </p:pic>
      <p:grpSp>
        <p:nvGrpSpPr>
          <p:cNvPr id="46" name="Grupa 45"/>
          <p:cNvGrpSpPr/>
          <p:nvPr/>
        </p:nvGrpSpPr>
        <p:grpSpPr>
          <a:xfrm>
            <a:off x="10031134" y="2570751"/>
            <a:ext cx="1444431" cy="1732118"/>
            <a:chOff x="6156176" y="855018"/>
            <a:chExt cx="2084627" cy="2763056"/>
          </a:xfrm>
        </p:grpSpPr>
        <p:pic>
          <p:nvPicPr>
            <p:cNvPr id="4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6162" y="855018"/>
              <a:ext cx="1754641" cy="276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Prostokąt 49"/>
            <p:cNvSpPr/>
            <p:nvPr/>
          </p:nvSpPr>
          <p:spPr>
            <a:xfrm>
              <a:off x="6156176" y="3284984"/>
              <a:ext cx="648072" cy="333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48" name="pole tekstowe 19"/>
          <p:cNvSpPr txBox="1"/>
          <p:nvPr/>
        </p:nvSpPr>
        <p:spPr>
          <a:xfrm>
            <a:off x="9297334" y="6067940"/>
            <a:ext cx="242085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pl-PL" sz="800" dirty="0"/>
              <a:t>F. </a:t>
            </a:r>
            <a:r>
              <a:rPr lang="en-US" altLang="pl-PL" sz="800" dirty="0" err="1"/>
              <a:t>Arbeiter</a:t>
            </a:r>
            <a:r>
              <a:rPr lang="en-US" altLang="pl-PL" sz="800" dirty="0"/>
              <a:t> et al., Nuclear Materials and Energy (2016)</a:t>
            </a:r>
          </a:p>
        </p:txBody>
      </p:sp>
      <p:pic>
        <p:nvPicPr>
          <p:cNvPr id="51" name="Obraz 50" descr="D:\Work\dones\STUMM\2020\DDD_2020\Rysunki\Fig14A.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3907" y="197312"/>
            <a:ext cx="2831057" cy="2281635"/>
          </a:xfrm>
          <a:prstGeom prst="rect">
            <a:avLst/>
          </a:prstGeom>
          <a:noFill/>
          <a:ln>
            <a:noFill/>
          </a:ln>
        </p:spPr>
      </p:pic>
      <p:cxnSp>
        <p:nvCxnSpPr>
          <p:cNvPr id="58" name="Łącznik prosty ze strzałką 57"/>
          <p:cNvCxnSpPr/>
          <p:nvPr/>
        </p:nvCxnSpPr>
        <p:spPr>
          <a:xfrm flipV="1">
            <a:off x="6038075" y="2425366"/>
            <a:ext cx="1857160" cy="114798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p:nvPr/>
        </p:nvCxnSpPr>
        <p:spPr>
          <a:xfrm>
            <a:off x="6020255" y="3585603"/>
            <a:ext cx="1318764" cy="57399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1 Marcador de contenido"/>
          <p:cNvSpPr txBox="1">
            <a:spLocks/>
          </p:cNvSpPr>
          <p:nvPr/>
        </p:nvSpPr>
        <p:spPr>
          <a:xfrm>
            <a:off x="4345486" y="5911249"/>
            <a:ext cx="3287395" cy="29344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pl-PL" sz="2000" b="1" dirty="0">
                <a:solidFill>
                  <a:srgbClr val="C00000"/>
                </a:solidFill>
                <a:latin typeface="+mn-lt"/>
              </a:rPr>
              <a:t>HFTM – </a:t>
            </a:r>
            <a:r>
              <a:rPr lang="pl-PL" sz="2000" b="1" dirty="0">
                <a:latin typeface="+mn-lt"/>
              </a:rPr>
              <a:t>H</a:t>
            </a:r>
            <a:r>
              <a:rPr lang="pl-PL" sz="2000" dirty="0">
                <a:latin typeface="+mn-lt"/>
              </a:rPr>
              <a:t>igh</a:t>
            </a:r>
            <a:r>
              <a:rPr lang="pl-PL" sz="2000" b="1" dirty="0">
                <a:latin typeface="+mn-lt"/>
              </a:rPr>
              <a:t> </a:t>
            </a:r>
            <a:r>
              <a:rPr lang="pl-PL" sz="2000" b="1" dirty="0" err="1">
                <a:latin typeface="+mn-lt"/>
              </a:rPr>
              <a:t>F</a:t>
            </a:r>
            <a:r>
              <a:rPr lang="pl-PL" sz="2000" dirty="0" err="1">
                <a:latin typeface="+mn-lt"/>
              </a:rPr>
              <a:t>lux</a:t>
            </a:r>
            <a:r>
              <a:rPr lang="pl-PL" sz="2000" b="1" dirty="0">
                <a:latin typeface="+mn-lt"/>
              </a:rPr>
              <a:t> T</a:t>
            </a:r>
            <a:r>
              <a:rPr lang="pl-PL" sz="2000" dirty="0">
                <a:latin typeface="+mn-lt"/>
              </a:rPr>
              <a:t>est</a:t>
            </a:r>
            <a:r>
              <a:rPr lang="pl-PL" sz="2000" b="1" dirty="0">
                <a:latin typeface="+mn-lt"/>
              </a:rPr>
              <a:t> M</a:t>
            </a:r>
            <a:r>
              <a:rPr lang="pl-PL" sz="2000" dirty="0">
                <a:latin typeface="+mn-lt"/>
              </a:rPr>
              <a:t>odule</a:t>
            </a:r>
          </a:p>
          <a:p>
            <a:pPr marL="0" indent="0">
              <a:buFont typeface="Arial" panose="020B0604020202020204" pitchFamily="34" charset="0"/>
              <a:buNone/>
            </a:pPr>
            <a:endParaRPr lang="pl-PL" sz="2000" b="1" dirty="0">
              <a:latin typeface="+mn-lt"/>
            </a:endParaRPr>
          </a:p>
          <a:p>
            <a:pPr marL="0" indent="0">
              <a:buFont typeface="Arial" panose="020B0604020202020204" pitchFamily="34" charset="0"/>
              <a:buNone/>
            </a:pPr>
            <a:endParaRPr lang="pl-PL" sz="2000" b="1" dirty="0">
              <a:latin typeface="+mn-lt"/>
            </a:endParaRPr>
          </a:p>
          <a:p>
            <a:endParaRPr lang="es-ES" sz="2000" dirty="0">
              <a:latin typeface="+mn-lt"/>
            </a:endParaRPr>
          </a:p>
          <a:p>
            <a:pPr>
              <a:buFont typeface="Arial" panose="020B0604020202020204" pitchFamily="34" charset="0"/>
              <a:buNone/>
            </a:pPr>
            <a:endParaRPr lang="es-ES" sz="2000" b="1" i="1" dirty="0">
              <a:latin typeface="+mn-lt"/>
            </a:endParaRPr>
          </a:p>
        </p:txBody>
      </p:sp>
      <p:sp>
        <p:nvSpPr>
          <p:cNvPr id="36" name="1 Marcador de contenido"/>
          <p:cNvSpPr>
            <a:spLocks noGrp="1"/>
          </p:cNvSpPr>
          <p:nvPr>
            <p:ph idx="1"/>
          </p:nvPr>
        </p:nvSpPr>
        <p:spPr>
          <a:xfrm>
            <a:off x="4681636" y="1413460"/>
            <a:ext cx="3089982" cy="755603"/>
          </a:xfrm>
          <a:ln>
            <a:noFill/>
          </a:ln>
        </p:spPr>
        <p:txBody>
          <a:bodyPr>
            <a:noAutofit/>
          </a:bodyPr>
          <a:lstStyle/>
          <a:p>
            <a:pPr marL="0" indent="0">
              <a:lnSpc>
                <a:spcPct val="100000"/>
              </a:lnSpc>
              <a:spcBef>
                <a:spcPts val="0"/>
              </a:spcBef>
              <a:buNone/>
            </a:pPr>
            <a:r>
              <a:rPr lang="pl-PL" sz="2000" b="1" dirty="0">
                <a:solidFill>
                  <a:srgbClr val="C00000"/>
                </a:solidFill>
                <a:latin typeface="+mn-lt"/>
              </a:rPr>
              <a:t>STUMM – </a:t>
            </a:r>
          </a:p>
          <a:p>
            <a:pPr marL="0" indent="0">
              <a:lnSpc>
                <a:spcPct val="100000"/>
              </a:lnSpc>
              <a:spcBef>
                <a:spcPts val="0"/>
              </a:spcBef>
              <a:buNone/>
            </a:pPr>
            <a:r>
              <a:rPr lang="pl-PL" sz="2000" b="1" dirty="0">
                <a:latin typeface="+mn-lt"/>
              </a:rPr>
              <a:t>St</a:t>
            </a:r>
            <a:r>
              <a:rPr lang="pl-PL" sz="2000" dirty="0">
                <a:latin typeface="+mn-lt"/>
              </a:rPr>
              <a:t>art</a:t>
            </a:r>
            <a:r>
              <a:rPr lang="pl-PL" sz="2000" b="1" dirty="0">
                <a:latin typeface="+mn-lt"/>
              </a:rPr>
              <a:t> </a:t>
            </a:r>
            <a:r>
              <a:rPr lang="pl-PL" sz="2000" b="1" dirty="0" err="1">
                <a:latin typeface="+mn-lt"/>
              </a:rPr>
              <a:t>U</a:t>
            </a:r>
            <a:r>
              <a:rPr lang="pl-PL" sz="2000" dirty="0" err="1">
                <a:latin typeface="+mn-lt"/>
              </a:rPr>
              <a:t>p</a:t>
            </a:r>
            <a:r>
              <a:rPr lang="pl-PL" sz="2000" b="1" dirty="0">
                <a:latin typeface="+mn-lt"/>
              </a:rPr>
              <a:t> M</a:t>
            </a:r>
            <a:r>
              <a:rPr lang="pl-PL" sz="2000" dirty="0">
                <a:latin typeface="+mn-lt"/>
              </a:rPr>
              <a:t>onitoring</a:t>
            </a:r>
            <a:r>
              <a:rPr lang="pl-PL" sz="2000" b="1" dirty="0">
                <a:latin typeface="+mn-lt"/>
              </a:rPr>
              <a:t> M</a:t>
            </a:r>
            <a:r>
              <a:rPr lang="pl-PL" sz="2000" dirty="0">
                <a:latin typeface="+mn-lt"/>
              </a:rPr>
              <a:t>odule</a:t>
            </a:r>
          </a:p>
          <a:p>
            <a:pPr marL="0" indent="0">
              <a:lnSpc>
                <a:spcPct val="100000"/>
              </a:lnSpc>
              <a:spcBef>
                <a:spcPts val="0"/>
              </a:spcBef>
              <a:buNone/>
            </a:pPr>
            <a:endParaRPr lang="pl-PL" sz="2000" b="1" dirty="0">
              <a:latin typeface="+mn-lt"/>
            </a:endParaRPr>
          </a:p>
          <a:p>
            <a:pPr marL="0" indent="0">
              <a:lnSpc>
                <a:spcPct val="100000"/>
              </a:lnSpc>
              <a:spcBef>
                <a:spcPts val="0"/>
              </a:spcBef>
              <a:buNone/>
            </a:pPr>
            <a:endParaRPr lang="pl-PL" sz="2000" b="1" dirty="0">
              <a:latin typeface="+mn-lt"/>
            </a:endParaRPr>
          </a:p>
          <a:p>
            <a:pPr>
              <a:lnSpc>
                <a:spcPct val="100000"/>
              </a:lnSpc>
              <a:spcBef>
                <a:spcPts val="0"/>
              </a:spcBef>
            </a:pPr>
            <a:endParaRPr lang="es-ES" sz="2000" dirty="0">
              <a:latin typeface="+mn-lt"/>
            </a:endParaRPr>
          </a:p>
          <a:p>
            <a:pPr>
              <a:lnSpc>
                <a:spcPct val="100000"/>
              </a:lnSpc>
              <a:spcBef>
                <a:spcPts val="0"/>
              </a:spcBef>
              <a:buNone/>
            </a:pPr>
            <a:endParaRPr lang="es-ES" sz="2000" b="1" dirty="0">
              <a:latin typeface="+mn-lt"/>
            </a:endParaRPr>
          </a:p>
        </p:txBody>
      </p:sp>
      <p:cxnSp>
        <p:nvCxnSpPr>
          <p:cNvPr id="31" name="Łącznik prosty ze strzałką 30"/>
          <p:cNvCxnSpPr/>
          <p:nvPr/>
        </p:nvCxnSpPr>
        <p:spPr>
          <a:xfrm flipH="1">
            <a:off x="10961533" y="4059663"/>
            <a:ext cx="24164" cy="30483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1 Título">
            <a:extLst>
              <a:ext uri="{FF2B5EF4-FFF2-40B4-BE49-F238E27FC236}">
                <a16:creationId xmlns:a16="http://schemas.microsoft.com/office/drawing/2014/main" id="{7670D4E0-BE92-467A-9A1A-A88B9023826F}"/>
              </a:ext>
            </a:extLst>
          </p:cNvPr>
          <p:cNvSpPr txBox="1">
            <a:spLocks/>
          </p:cNvSpPr>
          <p:nvPr/>
        </p:nvSpPr>
        <p:spPr bwMode="auto">
          <a:xfrm>
            <a:off x="0" y="0"/>
            <a:ext cx="12192000" cy="70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0" hangingPunct="0">
              <a:lnSpc>
                <a:spcPts val="3200"/>
              </a:lnSpc>
              <a:defRPr/>
            </a:pPr>
            <a:r>
              <a:rPr lang="pl-PL" altLang="es-ES" sz="2400" b="1" dirty="0">
                <a:solidFill>
                  <a:srgbClr val="003399"/>
                </a:solidFill>
                <a:latin typeface="+mj-lt"/>
                <a:ea typeface="+mj-ea"/>
                <a:cs typeface="Arial" panose="020B0604020202020204" pitchFamily="34" charset="0"/>
              </a:rPr>
              <a:t>IFMIF-DONES </a:t>
            </a:r>
            <a:r>
              <a:rPr lang="pl-PL" altLang="es-ES" sz="2400" b="1" dirty="0" err="1">
                <a:solidFill>
                  <a:srgbClr val="003399"/>
                </a:solidFill>
                <a:latin typeface="+mj-lt"/>
                <a:cs typeface="Arial" panose="020B0604020202020204" pitchFamily="34" charset="0"/>
              </a:rPr>
              <a:t>Laboratory</a:t>
            </a:r>
            <a:endParaRPr lang="es-ES" altLang="es-ES" sz="2400" b="1" dirty="0">
              <a:solidFill>
                <a:srgbClr val="003399"/>
              </a:solidFill>
              <a:latin typeface="+mj-lt"/>
              <a:ea typeface="+mj-ea"/>
              <a:cs typeface="Arial" panose="020B0604020202020204" pitchFamily="34" charset="0"/>
            </a:endParaRPr>
          </a:p>
        </p:txBody>
      </p:sp>
      <p:sp>
        <p:nvSpPr>
          <p:cNvPr id="3" name="Symbol zastępczy numeru slajdu 2">
            <a:extLst>
              <a:ext uri="{FF2B5EF4-FFF2-40B4-BE49-F238E27FC236}">
                <a16:creationId xmlns:a16="http://schemas.microsoft.com/office/drawing/2014/main" id="{913E019D-9E41-42BF-B883-DDE23EF22ED0}"/>
              </a:ext>
            </a:extLst>
          </p:cNvPr>
          <p:cNvSpPr>
            <a:spLocks noGrp="1"/>
          </p:cNvSpPr>
          <p:nvPr>
            <p:ph type="sldNum" sz="quarter" idx="12"/>
          </p:nvPr>
        </p:nvSpPr>
        <p:spPr/>
        <p:txBody>
          <a:bodyPr/>
          <a:lstStyle/>
          <a:p>
            <a:pPr>
              <a:defRPr/>
            </a:pPr>
            <a:fld id="{EA2BFE7A-63C3-4696-BA76-19E63631F2AF}" type="slidenum">
              <a:rPr lang="en-GB" smtClean="0"/>
              <a:pPr>
                <a:defRPr/>
              </a:pPr>
              <a:t>5</a:t>
            </a:fld>
            <a:endParaRPr lang="en-GB" dirty="0"/>
          </a:p>
        </p:txBody>
      </p:sp>
      <p:sp>
        <p:nvSpPr>
          <p:cNvPr id="27" name="Prostokąt 26">
            <a:extLst>
              <a:ext uri="{FF2B5EF4-FFF2-40B4-BE49-F238E27FC236}">
                <a16:creationId xmlns:a16="http://schemas.microsoft.com/office/drawing/2014/main" id="{250D45D6-680E-4DCB-ACA9-C1E9E7A8993A}"/>
              </a:ext>
            </a:extLst>
          </p:cNvPr>
          <p:cNvSpPr/>
          <p:nvPr/>
        </p:nvSpPr>
        <p:spPr>
          <a:xfrm>
            <a:off x="2268820" y="2326652"/>
            <a:ext cx="2253630" cy="338554"/>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800" dirty="0">
                <a:solidFill>
                  <a:srgbClr val="002060"/>
                </a:solidFill>
              </a:rPr>
              <a:t>A. </a:t>
            </a:r>
            <a:r>
              <a:rPr lang="pl-PL" sz="800" dirty="0" err="1">
                <a:solidFill>
                  <a:srgbClr val="002060"/>
                </a:solidFill>
              </a:rPr>
              <a:t>Ibarra</a:t>
            </a:r>
            <a:r>
              <a:rPr lang="pl-PL" sz="800" dirty="0">
                <a:solidFill>
                  <a:srgbClr val="002060"/>
                </a:solidFill>
              </a:rPr>
              <a:t> et al., </a:t>
            </a:r>
            <a:r>
              <a:rPr lang="pl-PL" sz="800" dirty="0" err="1">
                <a:solidFill>
                  <a:srgbClr val="002060"/>
                </a:solidFill>
              </a:rPr>
              <a:t>Nuclear</a:t>
            </a:r>
            <a:r>
              <a:rPr lang="pl-PL" sz="800" dirty="0">
                <a:solidFill>
                  <a:srgbClr val="002060"/>
                </a:solidFill>
              </a:rPr>
              <a:t> Fusion 58, 105002 (2018)</a:t>
            </a:r>
          </a:p>
          <a:p>
            <a:r>
              <a:rPr lang="pl-PL" sz="800" dirty="0">
                <a:solidFill>
                  <a:srgbClr val="002060"/>
                </a:solidFill>
              </a:rPr>
              <a:t>W. Królas et al., </a:t>
            </a:r>
            <a:r>
              <a:rPr lang="pl-PL" sz="800" dirty="0" err="1">
                <a:solidFill>
                  <a:srgbClr val="002060"/>
                </a:solidFill>
              </a:rPr>
              <a:t>Nuclear</a:t>
            </a:r>
            <a:r>
              <a:rPr lang="pl-PL" sz="800" dirty="0">
                <a:solidFill>
                  <a:srgbClr val="002060"/>
                </a:solidFill>
              </a:rPr>
              <a:t> Fusion 61, 125002 (2021)</a:t>
            </a:r>
            <a:endParaRPr lang="en-US" sz="800" dirty="0">
              <a:solidFill>
                <a:srgbClr val="002060"/>
              </a:solidFill>
            </a:endParaRPr>
          </a:p>
        </p:txBody>
      </p:sp>
    </p:spTree>
    <p:extLst>
      <p:ext uri="{BB962C8B-B14F-4D97-AF65-F5344CB8AC3E}">
        <p14:creationId xmlns:p14="http://schemas.microsoft.com/office/powerpoint/2010/main" val="13062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4"/>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STUMM – Start </a:t>
            </a:r>
            <a:r>
              <a:rPr lang="pl-PL" sz="2400" dirty="0" err="1">
                <a:solidFill>
                  <a:srgbClr val="10409F"/>
                </a:solidFill>
                <a:latin typeface="+mj-lt"/>
              </a:rPr>
              <a:t>Up</a:t>
            </a:r>
            <a:r>
              <a:rPr lang="pl-PL" sz="2400" dirty="0">
                <a:solidFill>
                  <a:srgbClr val="10409F"/>
                </a:solidFill>
                <a:latin typeface="+mj-lt"/>
              </a:rPr>
              <a:t> Monitoring Module</a:t>
            </a:r>
          </a:p>
        </p:txBody>
      </p:sp>
      <p:sp>
        <p:nvSpPr>
          <p:cNvPr id="20" name="Text Box 5">
            <a:extLst>
              <a:ext uri="{FF2B5EF4-FFF2-40B4-BE49-F238E27FC236}">
                <a16:creationId xmlns:a16="http://schemas.microsoft.com/office/drawing/2014/main" id="{417F4DE4-C94C-47AE-98D9-EE3FAEEA768B}"/>
              </a:ext>
            </a:extLst>
          </p:cNvPr>
          <p:cNvSpPr txBox="1">
            <a:spLocks noChangeArrowheads="1"/>
          </p:cNvSpPr>
          <p:nvPr/>
        </p:nvSpPr>
        <p:spPr bwMode="auto">
          <a:xfrm>
            <a:off x="2651592" y="4982943"/>
            <a:ext cx="77850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ts val="0"/>
              </a:spcBef>
              <a:buNone/>
            </a:pPr>
            <a:r>
              <a:rPr lang="pl-PL" sz="1600" b="1" dirty="0" err="1">
                <a:latin typeface="+mj-lt"/>
              </a:rPr>
              <a:t>Detection</a:t>
            </a:r>
            <a:r>
              <a:rPr lang="pl-PL" sz="1600" b="1" dirty="0">
                <a:latin typeface="+mj-lt"/>
              </a:rPr>
              <a:t> </a:t>
            </a:r>
            <a:r>
              <a:rPr lang="pl-PL" sz="1600" b="1" dirty="0" err="1">
                <a:latin typeface="+mj-lt"/>
              </a:rPr>
              <a:t>systems</a:t>
            </a:r>
            <a:r>
              <a:rPr lang="pl-PL" sz="1600" b="1" dirty="0">
                <a:latin typeface="+mj-lt"/>
              </a:rPr>
              <a:t> for STUMM:</a:t>
            </a:r>
          </a:p>
          <a:p>
            <a:pPr>
              <a:spcBef>
                <a:spcPts val="0"/>
              </a:spcBef>
              <a:buNone/>
            </a:pPr>
            <a:endParaRPr lang="pl-PL" sz="1600" dirty="0">
              <a:solidFill>
                <a:schemeClr val="accent1"/>
              </a:solidFill>
              <a:latin typeface="+mj-lt"/>
            </a:endParaRPr>
          </a:p>
          <a:p>
            <a:pPr marL="285750" indent="-285750">
              <a:spcBef>
                <a:spcPts val="0"/>
              </a:spcBef>
            </a:pPr>
            <a:r>
              <a:rPr lang="en-US" sz="1600" b="1" dirty="0">
                <a:solidFill>
                  <a:schemeClr val="accent1"/>
                </a:solidFill>
                <a:latin typeface="+mj-lt"/>
              </a:rPr>
              <a:t>Rabbit system (RS) </a:t>
            </a:r>
            <a:r>
              <a:rPr lang="en-US" sz="1600" dirty="0">
                <a:latin typeface="+mj-lt"/>
              </a:rPr>
              <a:t>(x8)</a:t>
            </a:r>
            <a:r>
              <a:rPr lang="pl-PL" sz="1600" dirty="0">
                <a:latin typeface="+mj-lt"/>
              </a:rPr>
              <a:t> (1 per </a:t>
            </a:r>
            <a:r>
              <a:rPr lang="pl-PL" sz="1600" dirty="0" err="1">
                <a:latin typeface="+mj-lt"/>
              </a:rPr>
              <a:t>rig</a:t>
            </a:r>
            <a:r>
              <a:rPr lang="pl-PL" sz="1600" dirty="0">
                <a:latin typeface="+mj-lt"/>
              </a:rPr>
              <a:t>) </a:t>
            </a:r>
            <a:r>
              <a:rPr lang="en-US" sz="1600" dirty="0">
                <a:latin typeface="+mj-lt"/>
              </a:rPr>
              <a:t>– </a:t>
            </a:r>
            <a:r>
              <a:rPr lang="en-US" sz="1600" dirty="0">
                <a:solidFill>
                  <a:schemeClr val="accent3"/>
                </a:solidFill>
                <a:latin typeface="+mj-lt"/>
              </a:rPr>
              <a:t>thermal, epithermal </a:t>
            </a:r>
            <a:r>
              <a:rPr lang="en-US" sz="1600" dirty="0">
                <a:latin typeface="+mj-lt"/>
              </a:rPr>
              <a:t>and </a:t>
            </a:r>
            <a:r>
              <a:rPr lang="en-US" sz="1600" dirty="0">
                <a:solidFill>
                  <a:schemeClr val="accent2"/>
                </a:solidFill>
                <a:latin typeface="+mj-lt"/>
              </a:rPr>
              <a:t>fast neutrons</a:t>
            </a:r>
            <a:endParaRPr lang="pl-PL" sz="1600" dirty="0">
              <a:solidFill>
                <a:schemeClr val="accent2"/>
              </a:solidFill>
              <a:latin typeface="+mj-lt"/>
            </a:endParaRPr>
          </a:p>
          <a:p>
            <a:pPr marL="285750" indent="-285750">
              <a:spcBef>
                <a:spcPts val="0"/>
              </a:spcBef>
            </a:pPr>
            <a:r>
              <a:rPr lang="pl-PL" sz="1600" b="1" dirty="0">
                <a:solidFill>
                  <a:srgbClr val="5B9BD5"/>
                </a:solidFill>
                <a:latin typeface="+mj-lt"/>
              </a:rPr>
              <a:t>MFC (U238) &amp; IC </a:t>
            </a:r>
            <a:r>
              <a:rPr lang="pl-PL" sz="1600" dirty="0">
                <a:latin typeface="+mj-lt"/>
              </a:rPr>
              <a:t>(max 140)</a:t>
            </a:r>
            <a:r>
              <a:rPr lang="pl-PL" sz="1600" dirty="0">
                <a:solidFill>
                  <a:srgbClr val="4F81BD"/>
                </a:solidFill>
                <a:latin typeface="+mj-lt"/>
              </a:rPr>
              <a:t> </a:t>
            </a:r>
            <a:r>
              <a:rPr lang="pl-PL" sz="1600" dirty="0">
                <a:solidFill>
                  <a:schemeClr val="accent2"/>
                </a:solidFill>
                <a:latin typeface="+mj-lt"/>
              </a:rPr>
              <a:t>- </a:t>
            </a:r>
            <a:r>
              <a:rPr lang="en-US" sz="1600" dirty="0">
                <a:solidFill>
                  <a:schemeClr val="accent2"/>
                </a:solidFill>
                <a:latin typeface="+mj-lt"/>
              </a:rPr>
              <a:t>fast neutrons</a:t>
            </a:r>
          </a:p>
          <a:p>
            <a:pPr marL="285750" indent="-285750">
              <a:spcBef>
                <a:spcPts val="0"/>
              </a:spcBef>
            </a:pPr>
            <a:r>
              <a:rPr lang="pl-PL" sz="1600" b="1" dirty="0">
                <a:solidFill>
                  <a:schemeClr val="accent1"/>
                </a:solidFill>
                <a:latin typeface="+mj-lt"/>
              </a:rPr>
              <a:t>MFC (U235) </a:t>
            </a:r>
            <a:r>
              <a:rPr lang="en-US" sz="1600" b="1" dirty="0">
                <a:solidFill>
                  <a:schemeClr val="accent1"/>
                </a:solidFill>
                <a:latin typeface="+mj-lt"/>
              </a:rPr>
              <a:t>or</a:t>
            </a:r>
            <a:r>
              <a:rPr lang="pl-PL" sz="1600" b="1" dirty="0">
                <a:solidFill>
                  <a:schemeClr val="accent1"/>
                </a:solidFill>
                <a:latin typeface="+mj-lt"/>
              </a:rPr>
              <a:t> </a:t>
            </a:r>
            <a:r>
              <a:rPr lang="en-US" sz="1600" b="1" dirty="0">
                <a:solidFill>
                  <a:schemeClr val="accent1"/>
                </a:solidFill>
                <a:latin typeface="+mj-lt"/>
              </a:rPr>
              <a:t>SPND detectors </a:t>
            </a:r>
            <a:r>
              <a:rPr lang="en-US" sz="1600" dirty="0">
                <a:latin typeface="+mj-lt"/>
              </a:rPr>
              <a:t>(max 40) – </a:t>
            </a:r>
            <a:r>
              <a:rPr lang="en-US" sz="1600" dirty="0">
                <a:solidFill>
                  <a:schemeClr val="accent3"/>
                </a:solidFill>
                <a:latin typeface="+mj-lt"/>
              </a:rPr>
              <a:t>thermal and epithermal</a:t>
            </a:r>
            <a:r>
              <a:rPr lang="pl-PL" sz="1600" dirty="0">
                <a:solidFill>
                  <a:schemeClr val="accent3"/>
                </a:solidFill>
                <a:latin typeface="+mj-lt"/>
              </a:rPr>
              <a:t> </a:t>
            </a:r>
            <a:r>
              <a:rPr lang="en-US" sz="1600" dirty="0">
                <a:solidFill>
                  <a:schemeClr val="accent3"/>
                </a:solidFill>
                <a:latin typeface="+mj-lt"/>
              </a:rPr>
              <a:t>neutrons</a:t>
            </a:r>
            <a:endParaRPr lang="pl-PL" sz="1600" dirty="0">
              <a:solidFill>
                <a:schemeClr val="accent3"/>
              </a:solidFill>
              <a:latin typeface="+mj-lt"/>
            </a:endParaRPr>
          </a:p>
          <a:p>
            <a:pPr marL="285750" indent="-285750">
              <a:spcBef>
                <a:spcPts val="0"/>
              </a:spcBef>
            </a:pPr>
            <a:r>
              <a:rPr lang="en-US" sz="1600" b="1" dirty="0">
                <a:solidFill>
                  <a:schemeClr val="accent1"/>
                </a:solidFill>
                <a:latin typeface="+mj-lt"/>
              </a:rPr>
              <a:t>Gamma thermometers </a:t>
            </a:r>
            <a:r>
              <a:rPr lang="en-US" sz="1600" dirty="0">
                <a:latin typeface="+mj-lt"/>
              </a:rPr>
              <a:t>(max 40) – </a:t>
            </a:r>
            <a:r>
              <a:rPr lang="en-US" sz="1600" dirty="0">
                <a:solidFill>
                  <a:srgbClr val="FFC000"/>
                </a:solidFill>
                <a:latin typeface="+mj-lt"/>
              </a:rPr>
              <a:t>nuclear heating</a:t>
            </a:r>
          </a:p>
          <a:p>
            <a:pPr marL="285750" indent="-285750">
              <a:spcBef>
                <a:spcPts val="0"/>
              </a:spcBef>
            </a:pPr>
            <a:r>
              <a:rPr lang="en-US" sz="1600" b="1" dirty="0">
                <a:solidFill>
                  <a:schemeClr val="accent1"/>
                </a:solidFill>
                <a:latin typeface="+mj-lt"/>
              </a:rPr>
              <a:t>Thermocouples</a:t>
            </a:r>
            <a:r>
              <a:rPr lang="en-US" sz="1600" dirty="0">
                <a:solidFill>
                  <a:schemeClr val="accent1"/>
                </a:solidFill>
                <a:latin typeface="+mj-lt"/>
              </a:rPr>
              <a:t> </a:t>
            </a:r>
            <a:r>
              <a:rPr lang="pl-PL" sz="1600" dirty="0">
                <a:latin typeface="+mj-lt"/>
              </a:rPr>
              <a:t>( max 40) </a:t>
            </a:r>
            <a:r>
              <a:rPr lang="en-US" sz="1600" dirty="0">
                <a:latin typeface="+mj-lt"/>
              </a:rPr>
              <a:t>–</a:t>
            </a:r>
            <a:r>
              <a:rPr lang="pl-PL" sz="1600" dirty="0">
                <a:latin typeface="+mj-lt"/>
              </a:rPr>
              <a:t> </a:t>
            </a:r>
            <a:r>
              <a:rPr lang="en-US" sz="1600" dirty="0">
                <a:latin typeface="+mj-lt"/>
              </a:rPr>
              <a:t>temperature</a:t>
            </a:r>
          </a:p>
        </p:txBody>
      </p:sp>
      <p:pic>
        <p:nvPicPr>
          <p:cNvPr id="23" name="Obraz 22" descr="D:\Work\Artykuły\artykul STUMM\Fig7.jpg">
            <a:extLst>
              <a:ext uri="{FF2B5EF4-FFF2-40B4-BE49-F238E27FC236}">
                <a16:creationId xmlns:a16="http://schemas.microsoft.com/office/drawing/2014/main" id="{C1000446-B69C-435D-8291-41C3C93473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6416" y="753890"/>
            <a:ext cx="2440485" cy="2264393"/>
          </a:xfrm>
          <a:prstGeom prst="rect">
            <a:avLst/>
          </a:prstGeom>
          <a:noFill/>
          <a:ln>
            <a:noFill/>
          </a:ln>
        </p:spPr>
      </p:pic>
      <p:graphicFrame>
        <p:nvGraphicFramePr>
          <p:cNvPr id="29" name="Tabela 28">
            <a:extLst>
              <a:ext uri="{FF2B5EF4-FFF2-40B4-BE49-F238E27FC236}">
                <a16:creationId xmlns:a16="http://schemas.microsoft.com/office/drawing/2014/main" id="{7F7E0B75-EA2E-4C50-9BA7-5CE0C718A2D9}"/>
              </a:ext>
            </a:extLst>
          </p:cNvPr>
          <p:cNvGraphicFramePr>
            <a:graphicFrameLocks noGrp="1"/>
          </p:cNvGraphicFramePr>
          <p:nvPr>
            <p:extLst>
              <p:ext uri="{D42A27DB-BD31-4B8C-83A1-F6EECF244321}">
                <p14:modId xmlns:p14="http://schemas.microsoft.com/office/powerpoint/2010/main" val="1910401556"/>
              </p:ext>
            </p:extLst>
          </p:nvPr>
        </p:nvGraphicFramePr>
        <p:xfrm>
          <a:off x="9255549" y="2943474"/>
          <a:ext cx="2739228" cy="3287093"/>
        </p:xfrm>
        <a:graphic>
          <a:graphicData uri="http://schemas.openxmlformats.org/drawingml/2006/table">
            <a:tbl>
              <a:tblPr firstRow="1" bandRow="1">
                <a:tableStyleId>{5C22544A-7EE6-4342-B048-85BDC9FD1C3A}</a:tableStyleId>
              </a:tblPr>
              <a:tblGrid>
                <a:gridCol w="1494662">
                  <a:extLst>
                    <a:ext uri="{9D8B030D-6E8A-4147-A177-3AD203B41FA5}">
                      <a16:colId xmlns:a16="http://schemas.microsoft.com/office/drawing/2014/main" val="20000"/>
                    </a:ext>
                  </a:extLst>
                </a:gridCol>
                <a:gridCol w="1244566">
                  <a:extLst>
                    <a:ext uri="{9D8B030D-6E8A-4147-A177-3AD203B41FA5}">
                      <a16:colId xmlns:a16="http://schemas.microsoft.com/office/drawing/2014/main" val="20001"/>
                    </a:ext>
                  </a:extLst>
                </a:gridCol>
              </a:tblGrid>
              <a:tr h="378389">
                <a:tc>
                  <a:txBody>
                    <a:bodyPr/>
                    <a:lstStyle/>
                    <a:p>
                      <a:r>
                        <a:rPr lang="pl-PL" sz="1100" dirty="0" err="1"/>
                        <a:t>Reaction</a:t>
                      </a:r>
                      <a:endParaRPr lang="en-GB" sz="1100" dirty="0"/>
                    </a:p>
                  </a:txBody>
                  <a:tcPr/>
                </a:tc>
                <a:tc>
                  <a:txBody>
                    <a:bodyPr/>
                    <a:lstStyle/>
                    <a:p>
                      <a:r>
                        <a:rPr lang="pl-PL" sz="1100" dirty="0" err="1"/>
                        <a:t>Threshold</a:t>
                      </a:r>
                      <a:r>
                        <a:rPr lang="pl-PL" sz="1100" dirty="0"/>
                        <a:t> [</a:t>
                      </a:r>
                      <a:r>
                        <a:rPr lang="pl-PL" sz="1100" dirty="0" err="1"/>
                        <a:t>MeV</a:t>
                      </a:r>
                      <a:r>
                        <a:rPr lang="pl-PL" sz="1100" dirty="0"/>
                        <a:t>]</a:t>
                      </a:r>
                      <a:endParaRPr lang="en-GB" sz="1100" dirty="0"/>
                    </a:p>
                  </a:txBody>
                  <a:tcPr/>
                </a:tc>
                <a:extLst>
                  <a:ext uri="{0D108BD9-81ED-4DB2-BD59-A6C34878D82A}">
                    <a16:rowId xmlns:a16="http://schemas.microsoft.com/office/drawing/2014/main" val="10000"/>
                  </a:ext>
                </a:extLst>
              </a:tr>
              <a:tr h="266433">
                <a:tc>
                  <a:txBody>
                    <a:bodyPr/>
                    <a:lstStyle/>
                    <a:p>
                      <a:r>
                        <a:rPr lang="pl-PL" sz="1100" dirty="0"/>
                        <a:t>In-115 (</a:t>
                      </a:r>
                      <a:r>
                        <a:rPr lang="pl-PL" sz="1100" dirty="0" err="1"/>
                        <a:t>n,n</a:t>
                      </a:r>
                      <a:r>
                        <a:rPr lang="pl-PL" sz="1100" dirty="0"/>
                        <a:t>’)</a:t>
                      </a:r>
                      <a:r>
                        <a:rPr lang="pl-PL" sz="1100" baseline="0" dirty="0"/>
                        <a:t> In-115m</a:t>
                      </a:r>
                      <a:endParaRPr lang="en-GB" sz="1100" dirty="0"/>
                    </a:p>
                  </a:txBody>
                  <a:tcPr/>
                </a:tc>
                <a:tc>
                  <a:txBody>
                    <a:bodyPr/>
                    <a:lstStyle/>
                    <a:p>
                      <a:r>
                        <a:rPr lang="pl-PL" sz="1100" dirty="0"/>
                        <a:t>0.4</a:t>
                      </a:r>
                      <a:endParaRPr lang="en-GB" sz="1100" dirty="0"/>
                    </a:p>
                  </a:txBody>
                  <a:tcPr/>
                </a:tc>
                <a:extLst>
                  <a:ext uri="{0D108BD9-81ED-4DB2-BD59-A6C34878D82A}">
                    <a16:rowId xmlns:a16="http://schemas.microsoft.com/office/drawing/2014/main" val="10001"/>
                  </a:ext>
                </a:extLst>
              </a:tr>
              <a:tr h="266433">
                <a:tc>
                  <a:txBody>
                    <a:bodyPr/>
                    <a:lstStyle/>
                    <a:p>
                      <a:r>
                        <a:rPr lang="pl-PL" sz="1100" dirty="0"/>
                        <a:t>Ni-58 (</a:t>
                      </a:r>
                      <a:r>
                        <a:rPr lang="pl-PL" sz="1100" dirty="0" err="1"/>
                        <a:t>n,p</a:t>
                      </a:r>
                      <a:r>
                        <a:rPr lang="pl-PL" sz="1100" dirty="0"/>
                        <a:t>) Co-58</a:t>
                      </a:r>
                      <a:endParaRPr lang="en-GB" sz="1100" dirty="0"/>
                    </a:p>
                  </a:txBody>
                  <a:tcPr/>
                </a:tc>
                <a:tc>
                  <a:txBody>
                    <a:bodyPr/>
                    <a:lstStyle/>
                    <a:p>
                      <a:r>
                        <a:rPr lang="pl-PL" sz="1100" dirty="0"/>
                        <a:t>1.0</a:t>
                      </a:r>
                      <a:endParaRPr lang="en-GB" sz="1100" dirty="0"/>
                    </a:p>
                  </a:txBody>
                  <a:tcPr/>
                </a:tc>
                <a:extLst>
                  <a:ext uri="{0D108BD9-81ED-4DB2-BD59-A6C34878D82A}">
                    <a16:rowId xmlns:a16="http://schemas.microsoft.com/office/drawing/2014/main" val="10002"/>
                  </a:ext>
                </a:extLst>
              </a:tr>
              <a:tr h="245123">
                <a:tc>
                  <a:txBody>
                    <a:bodyPr/>
                    <a:lstStyle/>
                    <a:p>
                      <a:r>
                        <a:rPr lang="pl-PL" sz="1100" dirty="0"/>
                        <a:t>Ti-47 (</a:t>
                      </a:r>
                      <a:r>
                        <a:rPr lang="pl-PL" sz="1100" dirty="0" err="1"/>
                        <a:t>n,p</a:t>
                      </a:r>
                      <a:r>
                        <a:rPr lang="pl-PL" sz="1100" dirty="0"/>
                        <a:t>) Sc-47</a:t>
                      </a:r>
                      <a:endParaRPr lang="en-GB" sz="1100" dirty="0"/>
                    </a:p>
                  </a:txBody>
                  <a:tcPr/>
                </a:tc>
                <a:tc>
                  <a:txBody>
                    <a:bodyPr/>
                    <a:lstStyle/>
                    <a:p>
                      <a:r>
                        <a:rPr lang="pl-PL" sz="1100" dirty="0"/>
                        <a:t>1.5</a:t>
                      </a:r>
                      <a:endParaRPr lang="en-GB" sz="1100" dirty="0"/>
                    </a:p>
                  </a:txBody>
                  <a:tcPr/>
                </a:tc>
                <a:extLst>
                  <a:ext uri="{0D108BD9-81ED-4DB2-BD59-A6C34878D82A}">
                    <a16:rowId xmlns:a16="http://schemas.microsoft.com/office/drawing/2014/main" val="10003"/>
                  </a:ext>
                </a:extLst>
              </a:tr>
              <a:tr h="245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100" dirty="0"/>
                        <a:t>Ti-46 (</a:t>
                      </a:r>
                      <a:r>
                        <a:rPr lang="pl-PL" sz="1100" dirty="0" err="1"/>
                        <a:t>n,p</a:t>
                      </a:r>
                      <a:r>
                        <a:rPr lang="pl-PL" sz="1100" dirty="0"/>
                        <a:t>) Sc-46</a:t>
                      </a:r>
                      <a:endParaRPr lang="en-GB" sz="1100" dirty="0"/>
                    </a:p>
                  </a:txBody>
                  <a:tcPr/>
                </a:tc>
                <a:tc>
                  <a:txBody>
                    <a:bodyPr/>
                    <a:lstStyle/>
                    <a:p>
                      <a:r>
                        <a:rPr lang="pl-PL" sz="1100" dirty="0"/>
                        <a:t>3.5</a:t>
                      </a:r>
                      <a:endParaRPr lang="en-GB" sz="1100" dirty="0"/>
                    </a:p>
                  </a:txBody>
                  <a:tcPr/>
                </a:tc>
                <a:extLst>
                  <a:ext uri="{0D108BD9-81ED-4DB2-BD59-A6C34878D82A}">
                    <a16:rowId xmlns:a16="http://schemas.microsoft.com/office/drawing/2014/main" val="10004"/>
                  </a:ext>
                </a:extLst>
              </a:tr>
              <a:tr h="245123">
                <a:tc>
                  <a:txBody>
                    <a:bodyPr/>
                    <a:lstStyle/>
                    <a:p>
                      <a:r>
                        <a:rPr lang="pl-PL" sz="1100" dirty="0"/>
                        <a:t>Ti-48 (</a:t>
                      </a:r>
                      <a:r>
                        <a:rPr lang="pl-PL" sz="1100" dirty="0" err="1"/>
                        <a:t>n,p</a:t>
                      </a:r>
                      <a:r>
                        <a:rPr lang="pl-PL" sz="1100" dirty="0"/>
                        <a:t>) Sc-48</a:t>
                      </a:r>
                      <a:endParaRPr lang="en-GB" sz="1100" dirty="0"/>
                    </a:p>
                  </a:txBody>
                  <a:tcPr/>
                </a:tc>
                <a:tc>
                  <a:txBody>
                    <a:bodyPr/>
                    <a:lstStyle/>
                    <a:p>
                      <a:r>
                        <a:rPr lang="pl-PL" sz="1100" dirty="0"/>
                        <a:t>7.0</a:t>
                      </a:r>
                      <a:endParaRPr lang="en-GB" sz="1100" dirty="0"/>
                    </a:p>
                  </a:txBody>
                  <a:tcPr/>
                </a:tc>
                <a:extLst>
                  <a:ext uri="{0D108BD9-81ED-4DB2-BD59-A6C34878D82A}">
                    <a16:rowId xmlns:a16="http://schemas.microsoft.com/office/drawing/2014/main" val="10005"/>
                  </a:ext>
                </a:extLst>
              </a:tr>
              <a:tr h="266433">
                <a:tc>
                  <a:txBody>
                    <a:bodyPr/>
                    <a:lstStyle/>
                    <a:p>
                      <a:r>
                        <a:rPr lang="en-GB" sz="1100" dirty="0"/>
                        <a:t>Nb-93</a:t>
                      </a:r>
                      <a:r>
                        <a:rPr lang="pl-PL" sz="1100" dirty="0"/>
                        <a:t> </a:t>
                      </a:r>
                      <a:r>
                        <a:rPr lang="en-GB" sz="1100" dirty="0"/>
                        <a:t>(n,2n)</a:t>
                      </a:r>
                      <a:r>
                        <a:rPr lang="pl-PL" sz="1100" dirty="0"/>
                        <a:t> </a:t>
                      </a:r>
                      <a:r>
                        <a:rPr lang="en-GB" sz="1100" dirty="0"/>
                        <a:t>Nb-92m</a:t>
                      </a:r>
                    </a:p>
                  </a:txBody>
                  <a:tcPr/>
                </a:tc>
                <a:tc>
                  <a:txBody>
                    <a:bodyPr/>
                    <a:lstStyle/>
                    <a:p>
                      <a:r>
                        <a:rPr lang="pl-PL" sz="1100" dirty="0"/>
                        <a:t>8.9</a:t>
                      </a:r>
                      <a:endParaRPr lang="en-GB" sz="1100" dirty="0"/>
                    </a:p>
                  </a:txBody>
                  <a:tcPr/>
                </a:tc>
                <a:extLst>
                  <a:ext uri="{0D108BD9-81ED-4DB2-BD59-A6C34878D82A}">
                    <a16:rowId xmlns:a16="http://schemas.microsoft.com/office/drawing/2014/main" val="10006"/>
                  </a:ext>
                </a:extLst>
              </a:tr>
              <a:tr h="266433">
                <a:tc>
                  <a:txBody>
                    <a:bodyPr/>
                    <a:lstStyle/>
                    <a:p>
                      <a:r>
                        <a:rPr lang="en-GB" sz="1100" dirty="0"/>
                        <a:t>Ni-58</a:t>
                      </a:r>
                      <a:r>
                        <a:rPr lang="pl-PL" sz="1100" dirty="0"/>
                        <a:t> </a:t>
                      </a:r>
                      <a:r>
                        <a:rPr lang="en-GB" sz="1100" dirty="0"/>
                        <a:t>(n,2n)</a:t>
                      </a:r>
                      <a:r>
                        <a:rPr lang="pl-PL" sz="1100" dirty="0"/>
                        <a:t> </a:t>
                      </a:r>
                      <a:r>
                        <a:rPr lang="en-GB" sz="1100" dirty="0"/>
                        <a:t>Ni-57</a:t>
                      </a:r>
                    </a:p>
                  </a:txBody>
                  <a:tcPr/>
                </a:tc>
                <a:tc>
                  <a:txBody>
                    <a:bodyPr/>
                    <a:lstStyle/>
                    <a:p>
                      <a:r>
                        <a:rPr lang="pl-PL" sz="1100" dirty="0"/>
                        <a:t>12.4</a:t>
                      </a:r>
                      <a:endParaRPr lang="en-GB" sz="1100" dirty="0"/>
                    </a:p>
                  </a:txBody>
                  <a:tcPr/>
                </a:tc>
                <a:extLst>
                  <a:ext uri="{0D108BD9-81ED-4DB2-BD59-A6C34878D82A}">
                    <a16:rowId xmlns:a16="http://schemas.microsoft.com/office/drawing/2014/main" val="10007"/>
                  </a:ext>
                </a:extLst>
              </a:tr>
              <a:tr h="266433">
                <a:tc>
                  <a:txBody>
                    <a:bodyPr/>
                    <a:lstStyle/>
                    <a:p>
                      <a:r>
                        <a:rPr lang="en-GB" sz="1100" dirty="0"/>
                        <a:t>Cu-63</a:t>
                      </a:r>
                      <a:r>
                        <a:rPr lang="pl-PL" sz="1100" dirty="0"/>
                        <a:t> </a:t>
                      </a:r>
                      <a:r>
                        <a:rPr lang="en-GB" sz="1100" dirty="0"/>
                        <a:t>(n,3n)</a:t>
                      </a:r>
                      <a:r>
                        <a:rPr lang="pl-PL" sz="1100" dirty="0"/>
                        <a:t> </a:t>
                      </a:r>
                      <a:r>
                        <a:rPr lang="en-GB" sz="1100" dirty="0"/>
                        <a:t>Cu-61</a:t>
                      </a:r>
                    </a:p>
                  </a:txBody>
                  <a:tcPr/>
                </a:tc>
                <a:tc>
                  <a:txBody>
                    <a:bodyPr/>
                    <a:lstStyle/>
                    <a:p>
                      <a:r>
                        <a:rPr lang="pl-PL" sz="1100" dirty="0"/>
                        <a:t>20.0</a:t>
                      </a:r>
                      <a:endParaRPr lang="en-GB" sz="1100" dirty="0"/>
                    </a:p>
                  </a:txBody>
                  <a:tcPr/>
                </a:tc>
                <a:extLst>
                  <a:ext uri="{0D108BD9-81ED-4DB2-BD59-A6C34878D82A}">
                    <a16:rowId xmlns:a16="http://schemas.microsoft.com/office/drawing/2014/main" val="10008"/>
                  </a:ext>
                </a:extLst>
              </a:tr>
              <a:tr h="266433">
                <a:tc>
                  <a:txBody>
                    <a:bodyPr/>
                    <a:lstStyle/>
                    <a:p>
                      <a:r>
                        <a:rPr lang="en-GB" sz="1100" dirty="0"/>
                        <a:t>Y-89</a:t>
                      </a:r>
                      <a:r>
                        <a:rPr lang="pl-PL" sz="1100" dirty="0"/>
                        <a:t> </a:t>
                      </a:r>
                      <a:r>
                        <a:rPr lang="en-GB" sz="1100" dirty="0"/>
                        <a:t>(n,3n)</a:t>
                      </a:r>
                      <a:r>
                        <a:rPr lang="pl-PL" sz="1100" dirty="0"/>
                        <a:t> </a:t>
                      </a:r>
                      <a:r>
                        <a:rPr lang="en-GB" sz="1100" dirty="0"/>
                        <a:t>Y-87m</a:t>
                      </a:r>
                    </a:p>
                  </a:txBody>
                  <a:tcPr/>
                </a:tc>
                <a:tc>
                  <a:txBody>
                    <a:bodyPr/>
                    <a:lstStyle/>
                    <a:p>
                      <a:r>
                        <a:rPr lang="pl-PL" sz="1100" dirty="0"/>
                        <a:t>21.5</a:t>
                      </a:r>
                      <a:endParaRPr lang="en-GB" sz="1100" dirty="0"/>
                    </a:p>
                  </a:txBody>
                  <a:tcPr/>
                </a:tc>
                <a:extLst>
                  <a:ext uri="{0D108BD9-81ED-4DB2-BD59-A6C34878D82A}">
                    <a16:rowId xmlns:a16="http://schemas.microsoft.com/office/drawing/2014/main" val="10009"/>
                  </a:ext>
                </a:extLst>
              </a:tr>
              <a:tr h="266433">
                <a:tc>
                  <a:txBody>
                    <a:bodyPr/>
                    <a:lstStyle/>
                    <a:p>
                      <a:r>
                        <a:rPr lang="en-GB" sz="1100" dirty="0"/>
                        <a:t>Bi-209</a:t>
                      </a:r>
                      <a:r>
                        <a:rPr lang="pl-PL" sz="1100" dirty="0"/>
                        <a:t> </a:t>
                      </a:r>
                      <a:r>
                        <a:rPr lang="en-GB" sz="1100" dirty="0"/>
                        <a:t>(n,4n)</a:t>
                      </a:r>
                      <a:r>
                        <a:rPr lang="pl-PL" sz="1100" dirty="0"/>
                        <a:t> </a:t>
                      </a:r>
                      <a:r>
                        <a:rPr lang="en-GB" sz="1100" dirty="0"/>
                        <a:t>Bi-206</a:t>
                      </a:r>
                    </a:p>
                  </a:txBody>
                  <a:tcPr/>
                </a:tc>
                <a:tc>
                  <a:txBody>
                    <a:bodyPr/>
                    <a:lstStyle/>
                    <a:p>
                      <a:r>
                        <a:rPr lang="pl-PL" sz="1100" dirty="0"/>
                        <a:t>22.6</a:t>
                      </a:r>
                      <a:endParaRPr lang="en-GB" sz="1100" dirty="0"/>
                    </a:p>
                  </a:txBody>
                  <a:tcPr/>
                </a:tc>
                <a:extLst>
                  <a:ext uri="{0D108BD9-81ED-4DB2-BD59-A6C34878D82A}">
                    <a16:rowId xmlns:a16="http://schemas.microsoft.com/office/drawing/2014/main" val="10010"/>
                  </a:ext>
                </a:extLst>
              </a:tr>
              <a:tr h="266433">
                <a:tc>
                  <a:txBody>
                    <a:bodyPr/>
                    <a:lstStyle/>
                    <a:p>
                      <a:r>
                        <a:rPr lang="en-GB" sz="1100" dirty="0"/>
                        <a:t>Tm-169</a:t>
                      </a:r>
                      <a:r>
                        <a:rPr lang="pl-PL" sz="1100" dirty="0"/>
                        <a:t> </a:t>
                      </a:r>
                      <a:r>
                        <a:rPr lang="en-GB" sz="1100" dirty="0"/>
                        <a:t>(n,4n)</a:t>
                      </a:r>
                      <a:r>
                        <a:rPr lang="pl-PL" sz="1100" dirty="0"/>
                        <a:t> </a:t>
                      </a:r>
                      <a:r>
                        <a:rPr lang="en-GB" sz="1100" dirty="0"/>
                        <a:t>Tm-166</a:t>
                      </a:r>
                    </a:p>
                  </a:txBody>
                  <a:tcPr/>
                </a:tc>
                <a:tc>
                  <a:txBody>
                    <a:bodyPr/>
                    <a:lstStyle/>
                    <a:p>
                      <a:r>
                        <a:rPr lang="pl-PL" sz="1100" dirty="0"/>
                        <a:t>23.7</a:t>
                      </a:r>
                      <a:endParaRPr lang="en-GB" sz="1100" dirty="0"/>
                    </a:p>
                  </a:txBody>
                  <a:tcPr/>
                </a:tc>
                <a:extLst>
                  <a:ext uri="{0D108BD9-81ED-4DB2-BD59-A6C34878D82A}">
                    <a16:rowId xmlns:a16="http://schemas.microsoft.com/office/drawing/2014/main" val="10011"/>
                  </a:ext>
                </a:extLst>
              </a:tr>
            </a:tbl>
          </a:graphicData>
        </a:graphic>
      </p:graphicFrame>
      <p:sp>
        <p:nvSpPr>
          <p:cNvPr id="2" name="pole tekstowe 1"/>
          <p:cNvSpPr txBox="1"/>
          <p:nvPr/>
        </p:nvSpPr>
        <p:spPr>
          <a:xfrm>
            <a:off x="5637365" y="1322131"/>
            <a:ext cx="1104661" cy="369332"/>
          </a:xfrm>
          <a:prstGeom prst="rect">
            <a:avLst/>
          </a:prstGeom>
          <a:noFill/>
          <a:ln>
            <a:solidFill>
              <a:srgbClr val="0070C0"/>
            </a:solidFill>
          </a:ln>
        </p:spPr>
        <p:txBody>
          <a:bodyPr wrap="none" rtlCol="0">
            <a:spAutoFit/>
          </a:bodyPr>
          <a:lstStyle/>
          <a:p>
            <a:r>
              <a:rPr lang="pl-PL" dirty="0" err="1">
                <a:latin typeface="+mj-lt"/>
              </a:rPr>
              <a:t>Container</a:t>
            </a:r>
            <a:endParaRPr lang="pl-PL" dirty="0">
              <a:latin typeface="+mj-lt"/>
            </a:endParaRPr>
          </a:p>
        </p:txBody>
      </p:sp>
      <p:sp>
        <p:nvSpPr>
          <p:cNvPr id="9" name="pole tekstowe 8"/>
          <p:cNvSpPr txBox="1"/>
          <p:nvPr/>
        </p:nvSpPr>
        <p:spPr>
          <a:xfrm>
            <a:off x="1093474" y="5918024"/>
            <a:ext cx="1071127" cy="369332"/>
          </a:xfrm>
          <a:prstGeom prst="rect">
            <a:avLst/>
          </a:prstGeom>
          <a:noFill/>
          <a:ln>
            <a:solidFill>
              <a:schemeClr val="accent5"/>
            </a:solidFill>
          </a:ln>
        </p:spPr>
        <p:txBody>
          <a:bodyPr wrap="none" rtlCol="0">
            <a:spAutoFit/>
          </a:bodyPr>
          <a:lstStyle/>
          <a:p>
            <a:r>
              <a:rPr lang="pl-PL" dirty="0">
                <a:latin typeface="+mj-lt"/>
              </a:rPr>
              <a:t>Single </a:t>
            </a:r>
            <a:r>
              <a:rPr lang="pl-PL" dirty="0" err="1">
                <a:latin typeface="+mj-lt"/>
              </a:rPr>
              <a:t>Rig</a:t>
            </a:r>
            <a:endParaRPr lang="pl-PL" dirty="0">
              <a:latin typeface="+mj-lt"/>
            </a:endParaRPr>
          </a:p>
        </p:txBody>
      </p:sp>
      <p:sp>
        <p:nvSpPr>
          <p:cNvPr id="10" name="pole tekstowe 9"/>
          <p:cNvSpPr txBox="1"/>
          <p:nvPr/>
        </p:nvSpPr>
        <p:spPr>
          <a:xfrm>
            <a:off x="8508934" y="623359"/>
            <a:ext cx="1493229" cy="369332"/>
          </a:xfrm>
          <a:prstGeom prst="rect">
            <a:avLst/>
          </a:prstGeom>
          <a:noFill/>
          <a:ln>
            <a:solidFill>
              <a:schemeClr val="accent5"/>
            </a:solidFill>
          </a:ln>
        </p:spPr>
        <p:txBody>
          <a:bodyPr wrap="none" rtlCol="0">
            <a:spAutoFit/>
          </a:bodyPr>
          <a:lstStyle/>
          <a:p>
            <a:r>
              <a:rPr lang="pl-PL" dirty="0">
                <a:latin typeface="+mj-lt"/>
              </a:rPr>
              <a:t>Rabbit System</a:t>
            </a:r>
          </a:p>
        </p:txBody>
      </p:sp>
      <p:pic>
        <p:nvPicPr>
          <p:cNvPr id="16" name="Obraz 15" descr="D:\Work\dones\STUMM\2019\DDD\rysunki\Fig15a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0" y="1228165"/>
            <a:ext cx="2514603" cy="4583355"/>
          </a:xfrm>
          <a:prstGeom prst="rect">
            <a:avLst/>
          </a:prstGeom>
          <a:noFill/>
          <a:ln>
            <a:noFill/>
          </a:ln>
        </p:spPr>
      </p:pic>
      <p:pic>
        <p:nvPicPr>
          <p:cNvPr id="5" name="Obraz 4"/>
          <p:cNvPicPr>
            <a:picLocks noChangeAspect="1"/>
          </p:cNvPicPr>
          <p:nvPr/>
        </p:nvPicPr>
        <p:blipFill rotWithShape="1">
          <a:blip r:embed="rId5" cstate="print">
            <a:extLst>
              <a:ext uri="{28A0092B-C50C-407E-A947-70E740481C1C}">
                <a14:useLocalDpi xmlns:a14="http://schemas.microsoft.com/office/drawing/2010/main" val="0"/>
              </a:ext>
            </a:extLst>
          </a:blip>
          <a:srcRect l="27222" b="7344"/>
          <a:stretch/>
        </p:blipFill>
        <p:spPr>
          <a:xfrm>
            <a:off x="7213300" y="1303574"/>
            <a:ext cx="1950720" cy="3162853"/>
          </a:xfrm>
          <a:prstGeom prst="rect">
            <a:avLst/>
          </a:prstGeom>
        </p:spPr>
      </p:pic>
      <p:pic>
        <p:nvPicPr>
          <p:cNvPr id="13" name="Obraz 12"/>
          <p:cNvPicPr>
            <a:picLocks noChangeAspect="1"/>
          </p:cNvPicPr>
          <p:nvPr/>
        </p:nvPicPr>
        <p:blipFill>
          <a:blip r:embed="rId6"/>
          <a:stretch>
            <a:fillRect/>
          </a:stretch>
        </p:blipFill>
        <p:spPr>
          <a:xfrm>
            <a:off x="2506109" y="1208108"/>
            <a:ext cx="2501263" cy="3837846"/>
          </a:xfrm>
          <a:prstGeom prst="rect">
            <a:avLst/>
          </a:prstGeom>
        </p:spPr>
      </p:pic>
      <p:pic>
        <p:nvPicPr>
          <p:cNvPr id="3" name="Obraz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6794" y="1907795"/>
            <a:ext cx="2434002" cy="2660546"/>
          </a:xfrm>
          <a:prstGeom prst="rect">
            <a:avLst/>
          </a:prstGeom>
        </p:spPr>
      </p:pic>
      <p:cxnSp>
        <p:nvCxnSpPr>
          <p:cNvPr id="4" name="Łącznik prosty ze strzałką 3"/>
          <p:cNvCxnSpPr/>
          <p:nvPr/>
        </p:nvCxnSpPr>
        <p:spPr>
          <a:xfrm flipV="1">
            <a:off x="7813040" y="1070117"/>
            <a:ext cx="2296160" cy="461923"/>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1" name="pole tekstowe 20"/>
          <p:cNvSpPr txBox="1"/>
          <p:nvPr/>
        </p:nvSpPr>
        <p:spPr>
          <a:xfrm>
            <a:off x="6742026" y="4610982"/>
            <a:ext cx="1724511" cy="369332"/>
          </a:xfrm>
          <a:prstGeom prst="rect">
            <a:avLst/>
          </a:prstGeom>
          <a:noFill/>
          <a:ln>
            <a:solidFill>
              <a:schemeClr val="accent5"/>
            </a:solidFill>
          </a:ln>
        </p:spPr>
        <p:txBody>
          <a:bodyPr wrap="none" rtlCol="0">
            <a:spAutoFit/>
          </a:bodyPr>
          <a:lstStyle/>
          <a:p>
            <a:r>
              <a:rPr lang="pl-PL" dirty="0">
                <a:latin typeface="+mj-lt"/>
              </a:rPr>
              <a:t>Active part of </a:t>
            </a:r>
            <a:r>
              <a:rPr lang="pl-PL" dirty="0" err="1">
                <a:latin typeface="+mj-lt"/>
              </a:rPr>
              <a:t>rig</a:t>
            </a:r>
            <a:endParaRPr lang="pl-PL" dirty="0">
              <a:latin typeface="+mj-lt"/>
            </a:endParaRPr>
          </a:p>
        </p:txBody>
      </p:sp>
      <p:cxnSp>
        <p:nvCxnSpPr>
          <p:cNvPr id="22" name="Łącznik prosty 21"/>
          <p:cNvCxnSpPr/>
          <p:nvPr/>
        </p:nvCxnSpPr>
        <p:spPr>
          <a:xfrm flipV="1">
            <a:off x="4068852" y="2165863"/>
            <a:ext cx="1051927" cy="173736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Łącznik prosty 24"/>
          <p:cNvCxnSpPr/>
          <p:nvPr/>
        </p:nvCxnSpPr>
        <p:spPr>
          <a:xfrm flipV="1">
            <a:off x="4084320" y="4145280"/>
            <a:ext cx="1051927" cy="2438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Łącznik prosty ze strzałką 27"/>
          <p:cNvCxnSpPr/>
          <p:nvPr/>
        </p:nvCxnSpPr>
        <p:spPr>
          <a:xfrm flipH="1">
            <a:off x="1302761" y="3127031"/>
            <a:ext cx="2202439" cy="10182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ymbol zastępczy numeru slajdu 5">
            <a:extLst>
              <a:ext uri="{FF2B5EF4-FFF2-40B4-BE49-F238E27FC236}">
                <a16:creationId xmlns:a16="http://schemas.microsoft.com/office/drawing/2014/main" id="{725B19DD-581F-4C82-9B41-2506493C03C3}"/>
              </a:ext>
            </a:extLst>
          </p:cNvPr>
          <p:cNvSpPr>
            <a:spLocks noGrp="1"/>
          </p:cNvSpPr>
          <p:nvPr>
            <p:ph type="sldNum" sz="quarter" idx="12"/>
          </p:nvPr>
        </p:nvSpPr>
        <p:spPr/>
        <p:txBody>
          <a:bodyPr/>
          <a:lstStyle/>
          <a:p>
            <a:pPr>
              <a:defRPr/>
            </a:pPr>
            <a:fld id="{EA2BFE7A-63C3-4696-BA76-19E63631F2AF}" type="slidenum">
              <a:rPr lang="en-GB" smtClean="0"/>
              <a:pPr>
                <a:defRPr/>
              </a:pPr>
              <a:t>6</a:t>
            </a:fld>
            <a:endParaRPr lang="en-GB" dirty="0"/>
          </a:p>
        </p:txBody>
      </p:sp>
    </p:spTree>
    <p:extLst>
      <p:ext uri="{BB962C8B-B14F-4D97-AF65-F5344CB8AC3E}">
        <p14:creationId xmlns:p14="http://schemas.microsoft.com/office/powerpoint/2010/main" val="136462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a:extLst>
              <a:ext uri="{FF2B5EF4-FFF2-40B4-BE49-F238E27FC236}">
                <a16:creationId xmlns:a16="http://schemas.microsoft.com/office/drawing/2014/main" id="{F7E7FEBE-99D9-4CD0-A730-8FAD3DC8DAA9}"/>
              </a:ext>
            </a:extLst>
          </p:cNvPr>
          <p:cNvSpPr>
            <a:spLocks noGrp="1"/>
          </p:cNvSpPr>
          <p:nvPr>
            <p:ph type="sldNum" sz="quarter" idx="12"/>
          </p:nvPr>
        </p:nvSpPr>
        <p:spPr/>
        <p:txBody>
          <a:bodyPr/>
          <a:lstStyle/>
          <a:p>
            <a:pPr>
              <a:defRPr/>
            </a:pPr>
            <a:fld id="{EA2BFE7A-63C3-4696-BA76-19E63631F2AF}" type="slidenum">
              <a:rPr lang="en-GB" smtClean="0"/>
              <a:pPr>
                <a:defRPr/>
              </a:pPr>
              <a:t>7</a:t>
            </a:fld>
            <a:endParaRPr lang="en-GB" dirty="0"/>
          </a:p>
        </p:txBody>
      </p:sp>
      <p:sp>
        <p:nvSpPr>
          <p:cNvPr id="22" name="Tytuł 14">
            <a:extLst>
              <a:ext uri="{FF2B5EF4-FFF2-40B4-BE49-F238E27FC236}">
                <a16:creationId xmlns:a16="http://schemas.microsoft.com/office/drawing/2014/main" id="{ABFFF0F8-9F81-4E45-94D3-CA749681A0AB}"/>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STUMM – Start </a:t>
            </a:r>
            <a:r>
              <a:rPr lang="pl-PL" sz="2400" dirty="0" err="1">
                <a:solidFill>
                  <a:srgbClr val="10409F"/>
                </a:solidFill>
                <a:latin typeface="+mj-lt"/>
              </a:rPr>
              <a:t>Up</a:t>
            </a:r>
            <a:r>
              <a:rPr lang="pl-PL" sz="2400" dirty="0">
                <a:solidFill>
                  <a:srgbClr val="10409F"/>
                </a:solidFill>
                <a:latin typeface="+mj-lt"/>
              </a:rPr>
              <a:t> Monitoring Module</a:t>
            </a:r>
          </a:p>
        </p:txBody>
      </p:sp>
      <p:sp>
        <p:nvSpPr>
          <p:cNvPr id="23" name="Rectangle 15">
            <a:extLst>
              <a:ext uri="{FF2B5EF4-FFF2-40B4-BE49-F238E27FC236}">
                <a16:creationId xmlns:a16="http://schemas.microsoft.com/office/drawing/2014/main" id="{24ED7705-3E34-4941-A4CC-6CF24CC1CECC}"/>
              </a:ext>
            </a:extLst>
          </p:cNvPr>
          <p:cNvSpPr>
            <a:spLocks noChangeArrowheads="1"/>
          </p:cNvSpPr>
          <p:nvPr/>
        </p:nvSpPr>
        <p:spPr bwMode="auto">
          <a:xfrm>
            <a:off x="9982200" y="2923584"/>
            <a:ext cx="1484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altLang="pl-PL" sz="1000" i="1" dirty="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pl-PL" sz="1000" i="1" dirty="0">
                <a:ea typeface="Calibri" panose="020F0502020204030204" pitchFamily="34" charset="0"/>
                <a:cs typeface="Times New Roman" panose="02020603050405020304" pitchFamily="18" charset="0"/>
              </a:rPr>
              <a:t>STUMM </a:t>
            </a:r>
            <a:r>
              <a:rPr lang="pl-PL" altLang="pl-PL" sz="1000" i="1" dirty="0" err="1">
                <a:ea typeface="Calibri" panose="020F0502020204030204" pitchFamily="34" charset="0"/>
                <a:cs typeface="Times New Roman" panose="02020603050405020304" pitchFamily="18" charset="0"/>
              </a:rPr>
              <a:t>Ver</a:t>
            </a:r>
            <a:r>
              <a:rPr lang="pl-PL" altLang="pl-PL" sz="1000" i="1" dirty="0">
                <a:ea typeface="Calibri" panose="020F0502020204030204" pitchFamily="34" charset="0"/>
                <a:cs typeface="Times New Roman" panose="02020603050405020304" pitchFamily="18" charset="0"/>
              </a:rPr>
              <a:t>. 2022</a:t>
            </a:r>
            <a:endParaRPr lang="en-US" altLang="pl-PL" sz="1000" dirty="0"/>
          </a:p>
        </p:txBody>
      </p:sp>
      <p:grpSp>
        <p:nvGrpSpPr>
          <p:cNvPr id="24" name="Grupa 23">
            <a:extLst>
              <a:ext uri="{FF2B5EF4-FFF2-40B4-BE49-F238E27FC236}">
                <a16:creationId xmlns:a16="http://schemas.microsoft.com/office/drawing/2014/main" id="{FF9B1F8B-3ABB-4029-BB62-1D88364ABF93}"/>
              </a:ext>
            </a:extLst>
          </p:cNvPr>
          <p:cNvGrpSpPr/>
          <p:nvPr/>
        </p:nvGrpSpPr>
        <p:grpSpPr>
          <a:xfrm>
            <a:off x="6551788" y="751609"/>
            <a:ext cx="4556349" cy="2262624"/>
            <a:chOff x="7289208" y="1133672"/>
            <a:chExt cx="4556349" cy="2262624"/>
          </a:xfrm>
        </p:grpSpPr>
        <p:pic>
          <p:nvPicPr>
            <p:cNvPr id="25" name="Obraz 24">
              <a:extLst>
                <a:ext uri="{FF2B5EF4-FFF2-40B4-BE49-F238E27FC236}">
                  <a16:creationId xmlns:a16="http://schemas.microsoft.com/office/drawing/2014/main" id="{DEECA99B-1799-45F4-B279-A088AA658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208" y="1430076"/>
              <a:ext cx="3923928" cy="1966220"/>
            </a:xfrm>
            <a:prstGeom prst="rect">
              <a:avLst/>
            </a:prstGeom>
          </p:spPr>
        </p:pic>
        <p:sp>
          <p:nvSpPr>
            <p:cNvPr id="26" name="pole tekstowe 25">
              <a:extLst>
                <a:ext uri="{FF2B5EF4-FFF2-40B4-BE49-F238E27FC236}">
                  <a16:creationId xmlns:a16="http://schemas.microsoft.com/office/drawing/2014/main" id="{3637FE3E-A3B8-4CDA-8515-5B48949D934F}"/>
                </a:ext>
              </a:extLst>
            </p:cNvPr>
            <p:cNvSpPr txBox="1"/>
            <p:nvPr/>
          </p:nvSpPr>
          <p:spPr>
            <a:xfrm>
              <a:off x="10614254" y="1965020"/>
              <a:ext cx="393056" cy="246221"/>
            </a:xfrm>
            <a:prstGeom prst="rect">
              <a:avLst/>
            </a:prstGeom>
            <a:noFill/>
          </p:spPr>
          <p:txBody>
            <a:bodyPr wrap="none" rtlCol="0">
              <a:spAutoFit/>
            </a:bodyPr>
            <a:lstStyle/>
            <a:p>
              <a:r>
                <a:rPr lang="pl-PL" sz="1000" dirty="0" err="1">
                  <a:solidFill>
                    <a:srgbClr val="C00000"/>
                  </a:solidFill>
                </a:rPr>
                <a:t>Rigs</a:t>
              </a:r>
              <a:endParaRPr lang="en-US" sz="1000" dirty="0">
                <a:solidFill>
                  <a:srgbClr val="C00000"/>
                </a:solidFill>
              </a:endParaRPr>
            </a:p>
          </p:txBody>
        </p:sp>
        <p:sp>
          <p:nvSpPr>
            <p:cNvPr id="27" name="pole tekstowe 26">
              <a:extLst>
                <a:ext uri="{FF2B5EF4-FFF2-40B4-BE49-F238E27FC236}">
                  <a16:creationId xmlns:a16="http://schemas.microsoft.com/office/drawing/2014/main" id="{B3105C74-9D95-4623-BF4E-83DCE5C9D1AF}"/>
                </a:ext>
              </a:extLst>
            </p:cNvPr>
            <p:cNvSpPr txBox="1"/>
            <p:nvPr/>
          </p:nvSpPr>
          <p:spPr>
            <a:xfrm>
              <a:off x="10107672" y="1133672"/>
              <a:ext cx="917239" cy="246221"/>
            </a:xfrm>
            <a:prstGeom prst="rect">
              <a:avLst/>
            </a:prstGeom>
            <a:noFill/>
          </p:spPr>
          <p:txBody>
            <a:bodyPr wrap="none" rtlCol="0">
              <a:spAutoFit/>
            </a:bodyPr>
            <a:lstStyle/>
            <a:p>
              <a:r>
                <a:rPr lang="pl-PL" sz="1000" dirty="0">
                  <a:solidFill>
                    <a:srgbClr val="C00000"/>
                  </a:solidFill>
                </a:rPr>
                <a:t>Rabbit system</a:t>
              </a:r>
              <a:endParaRPr lang="en-US" sz="1000" dirty="0">
                <a:solidFill>
                  <a:srgbClr val="C00000"/>
                </a:solidFill>
              </a:endParaRPr>
            </a:p>
          </p:txBody>
        </p:sp>
        <p:sp>
          <p:nvSpPr>
            <p:cNvPr id="28" name="pole tekstowe 27">
              <a:extLst>
                <a:ext uri="{FF2B5EF4-FFF2-40B4-BE49-F238E27FC236}">
                  <a16:creationId xmlns:a16="http://schemas.microsoft.com/office/drawing/2014/main" id="{EE7C5E6B-111F-418A-99F0-A94208A89B51}"/>
                </a:ext>
              </a:extLst>
            </p:cNvPr>
            <p:cNvSpPr txBox="1"/>
            <p:nvPr/>
          </p:nvSpPr>
          <p:spPr>
            <a:xfrm>
              <a:off x="10647793" y="2299601"/>
              <a:ext cx="1197764" cy="246221"/>
            </a:xfrm>
            <a:prstGeom prst="rect">
              <a:avLst/>
            </a:prstGeom>
            <a:noFill/>
          </p:spPr>
          <p:txBody>
            <a:bodyPr wrap="none" rtlCol="0">
              <a:spAutoFit/>
            </a:bodyPr>
            <a:lstStyle/>
            <a:p>
              <a:r>
                <a:rPr lang="pl-PL" sz="1000" dirty="0" err="1">
                  <a:solidFill>
                    <a:srgbClr val="C00000"/>
                  </a:solidFill>
                </a:rPr>
                <a:t>Electrical</a:t>
              </a:r>
              <a:r>
                <a:rPr lang="pl-PL" sz="1000" dirty="0">
                  <a:solidFill>
                    <a:srgbClr val="C00000"/>
                  </a:solidFill>
                </a:rPr>
                <a:t> </a:t>
              </a:r>
              <a:r>
                <a:rPr lang="pl-PL" sz="1000" dirty="0" err="1">
                  <a:solidFill>
                    <a:srgbClr val="C00000"/>
                  </a:solidFill>
                </a:rPr>
                <a:t>conectors</a:t>
              </a:r>
              <a:endParaRPr lang="en-US" sz="1000" dirty="0">
                <a:solidFill>
                  <a:srgbClr val="C00000"/>
                </a:solidFill>
              </a:endParaRPr>
            </a:p>
          </p:txBody>
        </p:sp>
        <p:cxnSp>
          <p:nvCxnSpPr>
            <p:cNvPr id="29" name="Łącznik prosty ze strzałką 28">
              <a:extLst>
                <a:ext uri="{FF2B5EF4-FFF2-40B4-BE49-F238E27FC236}">
                  <a16:creationId xmlns:a16="http://schemas.microsoft.com/office/drawing/2014/main" id="{575A58B7-895A-4EDE-954A-62F807D64471}"/>
                </a:ext>
              </a:extLst>
            </p:cNvPr>
            <p:cNvCxnSpPr>
              <a:cxnSpLocks/>
              <a:stCxn id="27" idx="1"/>
            </p:cNvCxnSpPr>
            <p:nvPr/>
          </p:nvCxnSpPr>
          <p:spPr>
            <a:xfrm flipH="1">
              <a:off x="9545156" y="1256783"/>
              <a:ext cx="562516" cy="19697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Łącznik prosty ze strzałką 29">
              <a:extLst>
                <a:ext uri="{FF2B5EF4-FFF2-40B4-BE49-F238E27FC236}">
                  <a16:creationId xmlns:a16="http://schemas.microsoft.com/office/drawing/2014/main" id="{319FB205-7E53-4692-BA43-59558EF5F7F7}"/>
                </a:ext>
              </a:extLst>
            </p:cNvPr>
            <p:cNvCxnSpPr>
              <a:cxnSpLocks/>
              <a:stCxn id="27" idx="1"/>
            </p:cNvCxnSpPr>
            <p:nvPr/>
          </p:nvCxnSpPr>
          <p:spPr>
            <a:xfrm>
              <a:off x="10107672" y="1256783"/>
              <a:ext cx="0" cy="565190"/>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Łącznik prosty ze strzałką 30">
              <a:extLst>
                <a:ext uri="{FF2B5EF4-FFF2-40B4-BE49-F238E27FC236}">
                  <a16:creationId xmlns:a16="http://schemas.microsoft.com/office/drawing/2014/main" id="{F7FCF24B-D583-4B74-BD5F-EF12658FFED3}"/>
                </a:ext>
              </a:extLst>
            </p:cNvPr>
            <p:cNvCxnSpPr>
              <a:cxnSpLocks/>
              <a:stCxn id="26" idx="1"/>
            </p:cNvCxnSpPr>
            <p:nvPr/>
          </p:nvCxnSpPr>
          <p:spPr>
            <a:xfrm flipH="1">
              <a:off x="10046601" y="2088131"/>
              <a:ext cx="567653" cy="268786"/>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Łącznik prosty ze strzałką 31">
              <a:extLst>
                <a:ext uri="{FF2B5EF4-FFF2-40B4-BE49-F238E27FC236}">
                  <a16:creationId xmlns:a16="http://schemas.microsoft.com/office/drawing/2014/main" id="{A48DB312-3AEC-4401-B5FB-8F823CDE015A}"/>
                </a:ext>
              </a:extLst>
            </p:cNvPr>
            <p:cNvCxnSpPr>
              <a:cxnSpLocks/>
              <a:stCxn id="26" idx="1"/>
            </p:cNvCxnSpPr>
            <p:nvPr/>
          </p:nvCxnSpPr>
          <p:spPr>
            <a:xfrm flipH="1">
              <a:off x="9447720" y="2088131"/>
              <a:ext cx="1166534" cy="7314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Łącznik prosty ze strzałką 32">
              <a:extLst>
                <a:ext uri="{FF2B5EF4-FFF2-40B4-BE49-F238E27FC236}">
                  <a16:creationId xmlns:a16="http://schemas.microsoft.com/office/drawing/2014/main" id="{A10CB32A-5F50-412E-9E68-4994BFC45050}"/>
                </a:ext>
              </a:extLst>
            </p:cNvPr>
            <p:cNvCxnSpPr>
              <a:cxnSpLocks/>
              <a:stCxn id="28" idx="1"/>
            </p:cNvCxnSpPr>
            <p:nvPr/>
          </p:nvCxnSpPr>
          <p:spPr>
            <a:xfrm flipH="1" flipV="1">
              <a:off x="8829698" y="2314235"/>
              <a:ext cx="1818095" cy="108477"/>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Łącznik prosty ze strzałką 33">
              <a:extLst>
                <a:ext uri="{FF2B5EF4-FFF2-40B4-BE49-F238E27FC236}">
                  <a16:creationId xmlns:a16="http://schemas.microsoft.com/office/drawing/2014/main" id="{708AC48F-2EA0-4CE3-8E96-6DB669647998}"/>
                </a:ext>
              </a:extLst>
            </p:cNvPr>
            <p:cNvCxnSpPr>
              <a:cxnSpLocks/>
            </p:cNvCxnSpPr>
            <p:nvPr/>
          </p:nvCxnSpPr>
          <p:spPr>
            <a:xfrm flipH="1">
              <a:off x="9473928" y="2430779"/>
              <a:ext cx="1140326" cy="319473"/>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graphicFrame>
        <p:nvGraphicFramePr>
          <p:cNvPr id="17" name="Tabela 16">
            <a:extLst>
              <a:ext uri="{FF2B5EF4-FFF2-40B4-BE49-F238E27FC236}">
                <a16:creationId xmlns:a16="http://schemas.microsoft.com/office/drawing/2014/main" id="{0D68C4F0-537E-47B1-A14C-B46EFCE42407}"/>
              </a:ext>
            </a:extLst>
          </p:cNvPr>
          <p:cNvGraphicFramePr>
            <a:graphicFrameLocks noGrp="1"/>
          </p:cNvGraphicFramePr>
          <p:nvPr>
            <p:extLst>
              <p:ext uri="{D42A27DB-BD31-4B8C-83A1-F6EECF244321}">
                <p14:modId xmlns:p14="http://schemas.microsoft.com/office/powerpoint/2010/main" val="3507154192"/>
              </p:ext>
            </p:extLst>
          </p:nvPr>
        </p:nvGraphicFramePr>
        <p:xfrm>
          <a:off x="541710" y="751609"/>
          <a:ext cx="5311057" cy="5373006"/>
        </p:xfrm>
        <a:graphic>
          <a:graphicData uri="http://schemas.openxmlformats.org/drawingml/2006/table">
            <a:tbl>
              <a:tblPr firstRow="1" bandRow="1">
                <a:tableStyleId>{9DCAF9ED-07DC-4A11-8D7F-57B35C25682E}</a:tableStyleId>
              </a:tblPr>
              <a:tblGrid>
                <a:gridCol w="2675077">
                  <a:extLst>
                    <a:ext uri="{9D8B030D-6E8A-4147-A177-3AD203B41FA5}">
                      <a16:colId xmlns:a16="http://schemas.microsoft.com/office/drawing/2014/main" val="20000"/>
                    </a:ext>
                  </a:extLst>
                </a:gridCol>
                <a:gridCol w="2635980">
                  <a:extLst>
                    <a:ext uri="{9D8B030D-6E8A-4147-A177-3AD203B41FA5}">
                      <a16:colId xmlns:a16="http://schemas.microsoft.com/office/drawing/2014/main" val="20001"/>
                    </a:ext>
                  </a:extLst>
                </a:gridCol>
              </a:tblGrid>
              <a:tr h="268364">
                <a:tc gridSpan="2">
                  <a:txBody>
                    <a:bodyPr/>
                    <a:lstStyle/>
                    <a:p>
                      <a:pPr algn="ctr">
                        <a:spcBef>
                          <a:spcPts val="0"/>
                        </a:spcBef>
                        <a:spcAft>
                          <a:spcPts val="0"/>
                        </a:spcAft>
                      </a:pPr>
                      <a:r>
                        <a:rPr lang="pl-PL" sz="1200" b="1" dirty="0" err="1">
                          <a:latin typeface="+mn-lt"/>
                        </a:rPr>
                        <a:t>Initial</a:t>
                      </a:r>
                      <a:r>
                        <a:rPr lang="pl-PL" sz="1200" b="1" dirty="0">
                          <a:latin typeface="+mn-lt"/>
                        </a:rPr>
                        <a:t> </a:t>
                      </a:r>
                      <a:r>
                        <a:rPr lang="pl-PL" sz="1200" b="1" dirty="0" err="1">
                          <a:latin typeface="+mn-lt"/>
                        </a:rPr>
                        <a:t>Conditions</a:t>
                      </a:r>
                      <a:endParaRPr lang="pl-PL" sz="1200" b="1" dirty="0">
                        <a:latin typeface="+mn-lt"/>
                      </a:endParaRPr>
                    </a:p>
                  </a:txBody>
                  <a:tcPr marL="68580" marR="68580"/>
                </a:tc>
                <a:tc hMerge="1">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lang="pl-PL" sz="1600" b="0" dirty="0">
                        <a:latin typeface="+mn-lt"/>
                      </a:endParaRPr>
                    </a:p>
                  </a:txBody>
                  <a:tcPr marL="68580" marR="68580"/>
                </a:tc>
                <a:extLst>
                  <a:ext uri="{0D108BD9-81ED-4DB2-BD59-A6C34878D82A}">
                    <a16:rowId xmlns:a16="http://schemas.microsoft.com/office/drawing/2014/main" val="2218676386"/>
                  </a:ext>
                </a:extLst>
              </a:tr>
              <a:tr h="318152">
                <a:tc>
                  <a:txBody>
                    <a:bodyPr/>
                    <a:lstStyle/>
                    <a:p>
                      <a:pPr algn="l">
                        <a:spcBef>
                          <a:spcPts val="0"/>
                        </a:spcBef>
                        <a:spcAft>
                          <a:spcPts val="0"/>
                        </a:spcAft>
                      </a:pPr>
                      <a:r>
                        <a:rPr lang="pl-PL" sz="1200" dirty="0" err="1"/>
                        <a:t>Gas</a:t>
                      </a:r>
                      <a:r>
                        <a:rPr lang="pl-PL" sz="1200" dirty="0"/>
                        <a:t> </a:t>
                      </a:r>
                      <a:r>
                        <a:rPr lang="pl-PL" sz="1200" baseline="0" dirty="0" err="1"/>
                        <a:t>p</a:t>
                      </a:r>
                      <a:r>
                        <a:rPr lang="pl-PL" sz="1200" dirty="0" err="1"/>
                        <a:t>ressure</a:t>
                      </a:r>
                      <a:r>
                        <a:rPr lang="pl-PL" sz="1200" dirty="0"/>
                        <a:t> </a:t>
                      </a:r>
                      <a:r>
                        <a:rPr lang="en-GB" sz="1200" dirty="0"/>
                        <a:t> </a:t>
                      </a:r>
                      <a:r>
                        <a:rPr lang="en-US" sz="1200" dirty="0"/>
                        <a:t>in Test Cell</a:t>
                      </a:r>
                      <a:endParaRPr lang="pl-PL" sz="1200" b="0" dirty="0">
                        <a:latin typeface="+mn-lt"/>
                      </a:endParaRPr>
                    </a:p>
                  </a:txBody>
                  <a:tcPr marL="68580" marR="68580"/>
                </a:tc>
                <a:tc>
                  <a:txBody>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lang="pl-PL" sz="1200" dirty="0"/>
                        <a:t>0.2 bar</a:t>
                      </a:r>
                      <a:endParaRPr lang="pl-PL" sz="1200" b="0" dirty="0">
                        <a:latin typeface="+mn-lt"/>
                      </a:endParaRPr>
                    </a:p>
                  </a:txBody>
                  <a:tcPr marL="68580" marR="68580"/>
                </a:tc>
                <a:extLst>
                  <a:ext uri="{0D108BD9-81ED-4DB2-BD59-A6C34878D82A}">
                    <a16:rowId xmlns:a16="http://schemas.microsoft.com/office/drawing/2014/main" val="1362867884"/>
                  </a:ext>
                </a:extLst>
              </a:tr>
              <a:tr h="318152">
                <a:tc>
                  <a:txBody>
                    <a:bodyPr/>
                    <a:lstStyle/>
                    <a:p>
                      <a:pPr algn="l">
                        <a:spcBef>
                          <a:spcPts val="0"/>
                        </a:spcBef>
                        <a:spcAft>
                          <a:spcPts val="0"/>
                        </a:spcAft>
                      </a:pPr>
                      <a:r>
                        <a:rPr lang="pl-PL" sz="1200" dirty="0" err="1"/>
                        <a:t>Gas</a:t>
                      </a:r>
                      <a:r>
                        <a:rPr lang="pl-PL" sz="1200" dirty="0"/>
                        <a:t> </a:t>
                      </a:r>
                      <a:r>
                        <a:rPr lang="en-GB" sz="1200" dirty="0"/>
                        <a:t>pressure in STUMM</a:t>
                      </a:r>
                      <a:r>
                        <a:rPr lang="pl-PL" sz="1200" dirty="0"/>
                        <a:t> (</a:t>
                      </a:r>
                      <a:r>
                        <a:rPr lang="pl-PL" sz="1200" kern="1200" dirty="0"/>
                        <a:t>Helium </a:t>
                      </a:r>
                      <a:r>
                        <a:rPr lang="pl-PL" sz="1200" kern="1200" dirty="0" err="1"/>
                        <a:t>gas</a:t>
                      </a:r>
                      <a:r>
                        <a:rPr lang="pl-PL" sz="1200" kern="1200" dirty="0"/>
                        <a:t>)</a:t>
                      </a:r>
                      <a:endParaRPr lang="pl-PL" sz="1200" dirty="0">
                        <a:latin typeface="+mn-lt"/>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cap="none" normalizeH="0" dirty="0">
                          <a:ln>
                            <a:noFill/>
                          </a:ln>
                          <a:effectLst/>
                        </a:rPr>
                        <a:t>3 – 3.5 bar</a:t>
                      </a:r>
                      <a:endParaRPr kumimoji="0" lang="pl-PL" sz="1200" b="0" i="0" u="none" strike="noStrike" cap="none" normalizeH="0" baseline="0" dirty="0">
                        <a:ln>
                          <a:noFill/>
                        </a:ln>
                        <a:solidFill>
                          <a:srgbClr val="000000"/>
                        </a:solidFill>
                        <a:effectLst/>
                        <a:latin typeface="+mn-lt"/>
                        <a:cs typeface="Arial" pitchFamily="34" charset="0"/>
                      </a:endParaRPr>
                    </a:p>
                  </a:txBody>
                  <a:tcPr marL="68580" marR="68580" anchor="ctr"/>
                </a:tc>
                <a:extLst>
                  <a:ext uri="{0D108BD9-81ED-4DB2-BD59-A6C34878D82A}">
                    <a16:rowId xmlns:a16="http://schemas.microsoft.com/office/drawing/2014/main" val="10001"/>
                  </a:ext>
                </a:extLst>
              </a:tr>
              <a:tr h="456966">
                <a:tc>
                  <a:txBody>
                    <a:bodyPr/>
                    <a:lstStyle/>
                    <a:p>
                      <a:pPr algn="l">
                        <a:spcBef>
                          <a:spcPts val="0"/>
                        </a:spcBef>
                        <a:spcAft>
                          <a:spcPts val="0"/>
                        </a:spcAft>
                      </a:pPr>
                      <a:r>
                        <a:rPr kumimoji="0" lang="pl-PL" sz="1200" u="none" strike="noStrike" cap="none" normalizeH="0" baseline="0" dirty="0">
                          <a:ln>
                            <a:noFill/>
                          </a:ln>
                          <a:effectLst/>
                        </a:rPr>
                        <a:t>Maximum drop </a:t>
                      </a:r>
                      <a:r>
                        <a:rPr kumimoji="0" lang="en-US" sz="1200" u="none" strike="noStrike" cap="none" normalizeH="0" baseline="0" noProof="0" dirty="0">
                          <a:ln>
                            <a:noFill/>
                          </a:ln>
                          <a:effectLst/>
                        </a:rPr>
                        <a:t>pressure</a:t>
                      </a:r>
                      <a:r>
                        <a:rPr kumimoji="0" lang="pl-PL" sz="1200" u="none" strike="noStrike" cap="none" normalizeH="0" baseline="0" dirty="0">
                          <a:ln>
                            <a:noFill/>
                          </a:ln>
                          <a:effectLst/>
                        </a:rPr>
                        <a:t> in STUMM</a:t>
                      </a:r>
                      <a:endParaRPr kumimoji="0" lang="pl-PL" sz="1200" b="0" u="none" strike="noStrike" cap="none" normalizeH="0" baseline="0" dirty="0">
                        <a:ln>
                          <a:noFill/>
                        </a:ln>
                        <a:effectLst/>
                        <a:latin typeface="+mn-lt"/>
                      </a:endParaRPr>
                    </a:p>
                  </a:txBody>
                  <a:tcPr marL="68580" marR="68580" anchor="ct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lang="pl-PL" sz="1200" dirty="0"/>
                        <a:t>0.6 – 0.8 </a:t>
                      </a:r>
                      <a:r>
                        <a:rPr lang="pl-PL" sz="1200" dirty="0" err="1"/>
                        <a:t>kPa</a:t>
                      </a:r>
                      <a:endParaRPr lang="pl-PL" sz="1200" b="0" dirty="0">
                        <a:solidFill>
                          <a:srgbClr val="000000"/>
                        </a:solidFill>
                        <a:latin typeface="+mn-lt"/>
                        <a:cs typeface="Arial" pitchFamily="34" charset="0"/>
                      </a:endParaRPr>
                    </a:p>
                  </a:txBody>
                  <a:tcPr marL="68580" marR="68580" anchor="ctr"/>
                </a:tc>
                <a:extLst>
                  <a:ext uri="{0D108BD9-81ED-4DB2-BD59-A6C34878D82A}">
                    <a16:rowId xmlns:a16="http://schemas.microsoft.com/office/drawing/2014/main" val="243150750"/>
                  </a:ext>
                </a:extLst>
              </a:tr>
              <a:tr h="574065">
                <a:tc>
                  <a:txBody>
                    <a:bodyPr/>
                    <a:lstStyle/>
                    <a:p>
                      <a:pPr algn="l">
                        <a:spcBef>
                          <a:spcPts val="0"/>
                        </a:spcBef>
                        <a:spcAft>
                          <a:spcPts val="0"/>
                        </a:spcAft>
                      </a:pPr>
                      <a:r>
                        <a:rPr lang="en-US" sz="1200" kern="1200" dirty="0"/>
                        <a:t>The maximum mass flow rate of the cooling medium</a:t>
                      </a:r>
                      <a:endParaRPr lang="pl-PL" sz="1200" dirty="0">
                        <a:latin typeface="+mn-lt"/>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cap="none" normalizeH="0" dirty="0">
                          <a:ln>
                            <a:noFill/>
                          </a:ln>
                          <a:effectLst/>
                        </a:rPr>
                        <a:t>0.18</a:t>
                      </a:r>
                      <a:r>
                        <a:rPr lang="pl-PL" sz="1200" dirty="0"/>
                        <a:t> kg/s</a:t>
                      </a:r>
                      <a:endParaRPr kumimoji="0" lang="pl-PL" sz="1200" b="0" i="0" u="none" strike="noStrike" cap="none" normalizeH="0" baseline="0" dirty="0">
                        <a:ln>
                          <a:noFill/>
                        </a:ln>
                        <a:solidFill>
                          <a:srgbClr val="000000"/>
                        </a:solidFill>
                        <a:effectLst/>
                        <a:latin typeface="+mn-lt"/>
                        <a:cs typeface="Arial" pitchFamily="34" charset="0"/>
                      </a:endParaRPr>
                    </a:p>
                  </a:txBody>
                  <a:tcPr marL="68580" marR="68580" anchor="ctr"/>
                </a:tc>
                <a:extLst>
                  <a:ext uri="{0D108BD9-81ED-4DB2-BD59-A6C34878D82A}">
                    <a16:rowId xmlns:a16="http://schemas.microsoft.com/office/drawing/2014/main" val="10002"/>
                  </a:ext>
                </a:extLst>
              </a:tr>
              <a:tr h="382404">
                <a:tc>
                  <a:txBody>
                    <a:bodyPr/>
                    <a:lstStyle/>
                    <a:p>
                      <a:pPr algn="l">
                        <a:spcBef>
                          <a:spcPts val="0"/>
                        </a:spcBef>
                        <a:spcAft>
                          <a:spcPts val="0"/>
                        </a:spcAft>
                      </a:pPr>
                      <a:r>
                        <a:rPr kumimoji="0" lang="en-US" sz="1200" u="none" strike="noStrike" cap="none" normalizeH="0" baseline="0" dirty="0">
                          <a:ln>
                            <a:noFill/>
                          </a:ln>
                          <a:effectLst/>
                        </a:rPr>
                        <a:t>Cooling gas temperature at the </a:t>
                      </a:r>
                      <a:r>
                        <a:rPr kumimoji="0" lang="pl-PL" sz="1200" u="none" strike="noStrike" cap="none" normalizeH="0" baseline="0" dirty="0">
                          <a:ln>
                            <a:noFill/>
                          </a:ln>
                          <a:effectLst/>
                        </a:rPr>
                        <a:t>inlet</a:t>
                      </a:r>
                      <a:endParaRPr lang="pl-PL" sz="1200" dirty="0">
                        <a:latin typeface="+mn-lt"/>
                      </a:endParaRP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cap="none" normalizeH="0" dirty="0">
                          <a:ln>
                            <a:noFill/>
                          </a:ln>
                          <a:effectLst/>
                        </a:rPr>
                        <a:t>max to 60</a:t>
                      </a:r>
                      <a:r>
                        <a:rPr kumimoji="0" lang="pl-PL" sz="1200" u="none" strike="noStrike" cap="none" normalizeH="0" dirty="0">
                          <a:ln>
                            <a:noFill/>
                          </a:ln>
                          <a:effectLst/>
                          <a:sym typeface="Symbol"/>
                        </a:rPr>
                        <a:t></a:t>
                      </a:r>
                      <a:r>
                        <a:rPr kumimoji="0" lang="pl-PL" sz="1200" u="none" strike="noStrike" cap="none" normalizeH="0" dirty="0">
                          <a:ln>
                            <a:noFill/>
                          </a:ln>
                          <a:effectLst/>
                        </a:rPr>
                        <a:t>C</a:t>
                      </a:r>
                      <a:endParaRPr kumimoji="0" lang="pl-PL" sz="1200" u="none" strike="noStrike" cap="none" normalizeH="0" baseline="0" dirty="0">
                        <a:ln>
                          <a:noFill/>
                        </a:ln>
                        <a:effectLst/>
                        <a:latin typeface="+mn-lt"/>
                      </a:endParaRPr>
                    </a:p>
                  </a:txBody>
                  <a:tcPr marL="68580" marR="68580"/>
                </a:tc>
                <a:extLst>
                  <a:ext uri="{0D108BD9-81ED-4DB2-BD59-A6C34878D82A}">
                    <a16:rowId xmlns:a16="http://schemas.microsoft.com/office/drawing/2014/main" val="10003"/>
                  </a:ext>
                </a:extLst>
              </a:tr>
              <a:tr h="549535">
                <a:tc>
                  <a:txBody>
                    <a:bodyPr/>
                    <a:lstStyle/>
                    <a:p>
                      <a:pPr algn="l">
                        <a:spcBef>
                          <a:spcPts val="0"/>
                        </a:spcBef>
                        <a:spcAft>
                          <a:spcPts val="0"/>
                        </a:spcAft>
                      </a:pPr>
                      <a:r>
                        <a:rPr kumimoji="0" lang="en-US" sz="1200" u="none" strike="noStrike" cap="none" normalizeH="0" baseline="0" dirty="0">
                          <a:ln>
                            <a:noFill/>
                          </a:ln>
                          <a:effectLst/>
                        </a:rPr>
                        <a:t>Maximum temperature of the cooling gas at the outlet</a:t>
                      </a:r>
                      <a:endParaRPr lang="pl-PL" sz="1200" dirty="0">
                        <a:latin typeface="+mn-lt"/>
                      </a:endParaRPr>
                    </a:p>
                  </a:txBody>
                  <a:tcPr marL="68580" marR="68580"/>
                </a:tc>
                <a:tc>
                  <a:txBody>
                    <a:bodyPr/>
                    <a:lstStyle/>
                    <a:p>
                      <a:pPr lvl="0" algn="ctr" eaLnBrk="0" fontAlgn="base" hangingPunct="0">
                        <a:spcBef>
                          <a:spcPts val="0"/>
                        </a:spcBef>
                        <a:spcAft>
                          <a:spcPts val="0"/>
                        </a:spcAft>
                      </a:pPr>
                      <a:r>
                        <a:rPr kumimoji="0" lang="pl-PL" sz="1200" u="none" strike="noStrike" cap="none" normalizeH="0" baseline="0" dirty="0">
                          <a:ln>
                            <a:noFill/>
                          </a:ln>
                          <a:effectLst/>
                        </a:rPr>
                        <a:t>150</a:t>
                      </a:r>
                      <a:r>
                        <a:rPr lang="pl-PL" sz="1200" dirty="0">
                          <a:sym typeface="Symbol"/>
                        </a:rPr>
                        <a:t>C</a:t>
                      </a:r>
                      <a:endParaRPr kumimoji="0" lang="pl-PL" sz="1200" b="0" i="0" u="none" strike="noStrike" cap="none" normalizeH="0" baseline="0" dirty="0">
                        <a:ln>
                          <a:noFill/>
                        </a:ln>
                        <a:solidFill>
                          <a:srgbClr val="000000"/>
                        </a:solidFill>
                        <a:effectLst/>
                        <a:latin typeface="+mn-lt"/>
                        <a:cs typeface="Arial" pitchFamily="34" charset="0"/>
                      </a:endParaRPr>
                    </a:p>
                  </a:txBody>
                  <a:tcPr marL="68580" marR="68580"/>
                </a:tc>
                <a:extLst>
                  <a:ext uri="{0D108BD9-81ED-4DB2-BD59-A6C34878D82A}">
                    <a16:rowId xmlns:a16="http://schemas.microsoft.com/office/drawing/2014/main" val="3007285785"/>
                  </a:ext>
                </a:extLst>
              </a:tr>
              <a:tr h="396253">
                <a:tc>
                  <a:txBody>
                    <a:bodyPr/>
                    <a:lstStyle/>
                    <a:p>
                      <a:pPr algn="l">
                        <a:spcBef>
                          <a:spcPts val="0"/>
                        </a:spcBef>
                        <a:spcAft>
                          <a:spcPts val="0"/>
                        </a:spcAft>
                      </a:pPr>
                      <a:r>
                        <a:rPr kumimoji="0" lang="pl-PL" sz="1200" u="none" strike="noStrike" cap="none" normalizeH="0" baseline="0" dirty="0">
                          <a:ln>
                            <a:noFill/>
                          </a:ln>
                          <a:effectLst/>
                        </a:rPr>
                        <a:t>Maximum </a:t>
                      </a:r>
                      <a:r>
                        <a:rPr kumimoji="0" lang="en-GB" sz="1200" u="none" strike="noStrike" cap="none" normalizeH="0" baseline="0" noProof="0" dirty="0">
                          <a:ln>
                            <a:noFill/>
                          </a:ln>
                          <a:effectLst/>
                        </a:rPr>
                        <a:t>temperature</a:t>
                      </a:r>
                      <a:r>
                        <a:rPr kumimoji="0" lang="pl-PL" sz="1200" u="none" strike="noStrike" cap="none" normalizeH="0" baseline="0" dirty="0">
                          <a:ln>
                            <a:noFill/>
                          </a:ln>
                          <a:effectLst/>
                        </a:rPr>
                        <a:t> </a:t>
                      </a:r>
                      <a:r>
                        <a:rPr kumimoji="0" lang="pl-PL" sz="1200" u="none" strike="noStrike" cap="none" normalizeH="0" baseline="0" dirty="0" err="1">
                          <a:ln>
                            <a:noFill/>
                          </a:ln>
                          <a:effectLst/>
                        </a:rPr>
                        <a:t>inside</a:t>
                      </a:r>
                      <a:r>
                        <a:rPr kumimoji="0" lang="pl-PL" sz="1200" u="none" strike="noStrike" cap="none" normalizeH="0" baseline="0" dirty="0">
                          <a:ln>
                            <a:noFill/>
                          </a:ln>
                          <a:effectLst/>
                        </a:rPr>
                        <a:t> </a:t>
                      </a:r>
                      <a:r>
                        <a:rPr kumimoji="0" lang="pl-PL" sz="1200" u="none" strike="noStrike" cap="none" normalizeH="0" baseline="0" dirty="0" err="1">
                          <a:ln>
                            <a:noFill/>
                          </a:ln>
                          <a:effectLst/>
                        </a:rPr>
                        <a:t>Container</a:t>
                      </a:r>
                      <a:endParaRPr lang="pl-PL" sz="1200" dirty="0">
                        <a:latin typeface="+mn-lt"/>
                      </a:endParaRP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cap="none" normalizeH="0" baseline="0" dirty="0">
                          <a:ln>
                            <a:noFill/>
                          </a:ln>
                          <a:effectLst/>
                        </a:rPr>
                        <a:t>200</a:t>
                      </a:r>
                      <a:r>
                        <a:rPr lang="pl-PL" sz="1200" dirty="0">
                          <a:sym typeface="Symbol"/>
                        </a:rPr>
                        <a:t>C</a:t>
                      </a:r>
                      <a:r>
                        <a:rPr kumimoji="0" lang="pl-PL" sz="1200" u="none" strike="noStrike" cap="none" normalizeH="0" baseline="0" dirty="0">
                          <a:ln>
                            <a:noFill/>
                          </a:ln>
                          <a:effectLst/>
                        </a:rPr>
                        <a:t> - 250</a:t>
                      </a:r>
                      <a:r>
                        <a:rPr lang="pl-PL" sz="1200" dirty="0">
                          <a:sym typeface="Symbol"/>
                        </a:rPr>
                        <a:t>C</a:t>
                      </a:r>
                      <a:endParaRPr kumimoji="0" lang="pl-PL" sz="1200" u="none" strike="noStrike" cap="none" normalizeH="0" baseline="0" dirty="0">
                        <a:ln>
                          <a:noFill/>
                        </a:ln>
                        <a:effectLst/>
                        <a:latin typeface="+mn-lt"/>
                      </a:endParaRPr>
                    </a:p>
                  </a:txBody>
                  <a:tcPr marL="68580" marR="68580"/>
                </a:tc>
                <a:extLst>
                  <a:ext uri="{0D108BD9-81ED-4DB2-BD59-A6C34878D82A}">
                    <a16:rowId xmlns:a16="http://schemas.microsoft.com/office/drawing/2014/main" val="10004"/>
                  </a:ext>
                </a:extLst>
              </a:tr>
              <a:tr h="396253">
                <a:tc>
                  <a:txBody>
                    <a:bodyPr/>
                    <a:lstStyle/>
                    <a:p>
                      <a:pPr marL="0" marR="0" lvl="0" indent="0" algn="l" defTabSz="914400" rtl="0" eaLnBrk="0" fontAlgn="base" latinLnBrk="0" hangingPunct="0">
                        <a:lnSpc>
                          <a:spcPct val="100000"/>
                        </a:lnSpc>
                        <a:spcBef>
                          <a:spcPts val="0"/>
                        </a:spcBef>
                        <a:spcAft>
                          <a:spcPts val="0"/>
                        </a:spcAft>
                        <a:buClrTx/>
                        <a:buSzTx/>
                        <a:buFontTx/>
                        <a:buNone/>
                        <a:tabLst/>
                      </a:pPr>
                      <a:r>
                        <a:rPr kumimoji="0" lang="pl-PL" sz="1200" u="none" strike="noStrike" cap="none" normalizeH="0" baseline="0" dirty="0" err="1">
                          <a:ln>
                            <a:noFill/>
                          </a:ln>
                          <a:effectLst/>
                        </a:rPr>
                        <a:t>Heat</a:t>
                      </a:r>
                      <a:r>
                        <a:rPr kumimoji="0" lang="pl-PL" sz="1200" u="none" strike="noStrike" cap="none" normalizeH="0" baseline="0" dirty="0">
                          <a:ln>
                            <a:noFill/>
                          </a:ln>
                          <a:effectLst/>
                        </a:rPr>
                        <a:t> </a:t>
                      </a:r>
                      <a:r>
                        <a:rPr kumimoji="0" lang="pl-PL" sz="1200" u="none" strike="noStrike" cap="none" normalizeH="0" baseline="0" dirty="0" err="1">
                          <a:ln>
                            <a:noFill/>
                          </a:ln>
                          <a:effectLst/>
                        </a:rPr>
                        <a:t>generation</a:t>
                      </a:r>
                      <a:endParaRPr kumimoji="0" lang="pl-PL" sz="1200" b="0" i="0" u="none" strike="noStrike" cap="none" normalizeH="0" baseline="0" dirty="0">
                        <a:ln>
                          <a:noFill/>
                        </a:ln>
                        <a:solidFill>
                          <a:srgbClr val="000000"/>
                        </a:solidFill>
                        <a:effectLst/>
                        <a:latin typeface="+mn-lt"/>
                        <a:cs typeface="Arial" pitchFamily="34" charset="0"/>
                      </a:endParaRP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u="none" strike="noStrike" cap="none" normalizeH="0" baseline="0" dirty="0">
                          <a:ln>
                            <a:noFill/>
                          </a:ln>
                          <a:effectLst/>
                        </a:rPr>
                        <a:t>from MCNP </a:t>
                      </a:r>
                      <a:r>
                        <a:rPr kumimoji="0" lang="pl-PL" sz="1200" u="none" strike="noStrike" cap="none" normalizeH="0" baseline="0" dirty="0" err="1">
                          <a:ln>
                            <a:noFill/>
                          </a:ln>
                          <a:effectLst/>
                        </a:rPr>
                        <a:t>calculations</a:t>
                      </a:r>
                      <a:endParaRPr kumimoji="0" lang="pl-PL" sz="1200" b="0" i="0" u="none" strike="noStrike" cap="none" normalizeH="0" baseline="0" dirty="0">
                        <a:ln>
                          <a:noFill/>
                        </a:ln>
                        <a:solidFill>
                          <a:srgbClr val="000000"/>
                        </a:solidFill>
                        <a:effectLst/>
                        <a:latin typeface="+mn-lt"/>
                        <a:cs typeface="Arial" pitchFamily="34" charset="0"/>
                      </a:endParaRPr>
                    </a:p>
                  </a:txBody>
                  <a:tcPr marL="68580" marR="68580"/>
                </a:tc>
                <a:extLst>
                  <a:ext uri="{0D108BD9-81ED-4DB2-BD59-A6C34878D82A}">
                    <a16:rowId xmlns:a16="http://schemas.microsoft.com/office/drawing/2014/main" val="3871928786"/>
                  </a:ext>
                </a:extLst>
              </a:tr>
              <a:tr h="396253">
                <a:tc>
                  <a:txBody>
                    <a:bodyPr/>
                    <a:lstStyle/>
                    <a:p>
                      <a:pPr marL="0" marR="0" lvl="0" indent="0" algn="l"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kumimoji="0" lang="en-US" sz="1200" u="none" strike="noStrike" kern="1200" cap="none" spc="0" normalizeH="0" baseline="0" noProof="0" dirty="0">
                          <a:ln>
                            <a:noFill/>
                          </a:ln>
                          <a:effectLst/>
                          <a:uLnTx/>
                          <a:uFillTx/>
                        </a:rPr>
                        <a:t>N</a:t>
                      </a:r>
                      <a:r>
                        <a:rPr kumimoji="0" lang="en-GB" sz="1200" u="none" strike="noStrike" kern="1200" cap="none" spc="0" normalizeH="0" baseline="0" noProof="0" dirty="0" err="1">
                          <a:ln>
                            <a:noFill/>
                          </a:ln>
                          <a:effectLst/>
                          <a:uLnTx/>
                          <a:uFillTx/>
                        </a:rPr>
                        <a:t>eutron</a:t>
                      </a:r>
                      <a:r>
                        <a:rPr kumimoji="0" lang="en-GB" sz="1200" u="none" strike="noStrike" kern="1200" cap="none" spc="0" normalizeH="0" baseline="0" noProof="0" dirty="0">
                          <a:ln>
                            <a:noFill/>
                          </a:ln>
                          <a:effectLst/>
                          <a:uLnTx/>
                          <a:uFillTx/>
                        </a:rPr>
                        <a:t> flux density</a:t>
                      </a:r>
                      <a:r>
                        <a:rPr kumimoji="0" lang="pl-PL" sz="1200" u="none" strike="noStrike" kern="1200" cap="none" spc="0" normalizeH="0" baseline="0" noProof="0" dirty="0">
                          <a:ln>
                            <a:noFill/>
                          </a:ln>
                          <a:effectLst/>
                          <a:uLnTx/>
                          <a:uFillTx/>
                        </a:rPr>
                        <a:t>		</a:t>
                      </a:r>
                      <a:endParaRPr kumimoji="0" lang="pl-PL" sz="1200" b="0" i="0" u="none" strike="noStrike" kern="1200" cap="none" spc="0" normalizeH="0" baseline="0" noProof="0" dirty="0">
                        <a:ln>
                          <a:noFill/>
                        </a:ln>
                        <a:solidFill>
                          <a:prstClr val="black"/>
                        </a:solidFill>
                        <a:effectLst/>
                        <a:uLnTx/>
                        <a:uFillTx/>
                        <a:latin typeface="+mn-lt"/>
                        <a:ea typeface="+mn-ea"/>
                        <a:cs typeface="Arial" charset="0"/>
                      </a:endParaRPr>
                    </a:p>
                  </a:txBody>
                  <a:tcPr marL="68580" marR="68580"/>
                </a:tc>
                <a:tc>
                  <a:txBody>
                    <a:bodyPr/>
                    <a:lstStyle/>
                    <a:p>
                      <a:pPr marL="0" marR="0" lvl="0" indent="0" algn="ctr"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kumimoji="0" lang="en-US" sz="1200" u="none" strike="noStrike" kern="1200" cap="none" spc="0" normalizeH="0" baseline="0" noProof="0" dirty="0">
                          <a:ln>
                            <a:noFill/>
                          </a:ln>
                          <a:effectLst/>
                          <a:uLnTx/>
                          <a:uFillTx/>
                        </a:rPr>
                        <a:t>up to </a:t>
                      </a:r>
                      <a:r>
                        <a:rPr kumimoji="0" lang="pl-PL" sz="1200" u="none" strike="noStrike" kern="1200" cap="none" spc="0" normalizeH="0" baseline="0" noProof="0" dirty="0">
                          <a:ln>
                            <a:noFill/>
                          </a:ln>
                          <a:effectLst/>
                          <a:uLnTx/>
                          <a:uFillTx/>
                        </a:rPr>
                        <a:t>10</a:t>
                      </a:r>
                      <a:r>
                        <a:rPr kumimoji="0" lang="pl-PL" sz="1200" u="none" strike="noStrike" kern="1200" cap="none" spc="0" normalizeH="0" baseline="30000" noProof="0" dirty="0">
                          <a:ln>
                            <a:noFill/>
                          </a:ln>
                          <a:effectLst/>
                          <a:uLnTx/>
                          <a:uFillTx/>
                        </a:rPr>
                        <a:t>14 </a:t>
                      </a:r>
                      <a:r>
                        <a:rPr kumimoji="0" lang="pl-PL" sz="1200" u="none" strike="noStrike" kern="1200" cap="none" spc="0" normalizeH="0" baseline="0" noProof="0" dirty="0">
                          <a:ln>
                            <a:noFill/>
                          </a:ln>
                          <a:effectLst/>
                          <a:uLnTx/>
                          <a:uFillTx/>
                        </a:rPr>
                        <a:t>- </a:t>
                      </a:r>
                      <a:r>
                        <a:rPr kumimoji="0" lang="en-GB" sz="1200" u="none" strike="noStrike" kern="1200" cap="none" spc="0" normalizeH="0" baseline="0" noProof="0" dirty="0">
                          <a:ln>
                            <a:noFill/>
                          </a:ln>
                          <a:effectLst/>
                          <a:uLnTx/>
                          <a:uFillTx/>
                        </a:rPr>
                        <a:t>10</a:t>
                      </a:r>
                      <a:r>
                        <a:rPr kumimoji="0" lang="en-GB" sz="1200" u="none" strike="noStrike" kern="1200" cap="none" spc="0" normalizeH="0" baseline="30000" noProof="0" dirty="0">
                          <a:ln>
                            <a:noFill/>
                          </a:ln>
                          <a:effectLst/>
                          <a:uLnTx/>
                          <a:uFillTx/>
                        </a:rPr>
                        <a:t>15</a:t>
                      </a:r>
                      <a:r>
                        <a:rPr kumimoji="0" lang="en-GB" sz="1200" u="none" strike="noStrike" kern="1200" cap="none" spc="0" normalizeH="0" baseline="0" noProof="0" dirty="0">
                          <a:ln>
                            <a:noFill/>
                          </a:ln>
                          <a:effectLst/>
                          <a:uLnTx/>
                          <a:uFillTx/>
                        </a:rPr>
                        <a:t> n/cm</a:t>
                      </a:r>
                      <a:r>
                        <a:rPr kumimoji="0" lang="en-GB" sz="1200" u="none" strike="noStrike" kern="1200" cap="none" spc="0" normalizeH="0" baseline="30000" noProof="0" dirty="0">
                          <a:ln>
                            <a:noFill/>
                          </a:ln>
                          <a:effectLst/>
                          <a:uLnTx/>
                          <a:uFillTx/>
                        </a:rPr>
                        <a:t>2</a:t>
                      </a:r>
                      <a:r>
                        <a:rPr kumimoji="0" lang="en-GB" sz="1200" u="none" strike="noStrike" kern="1200" cap="none" spc="0" normalizeH="0" baseline="0" noProof="0" dirty="0">
                          <a:ln>
                            <a:noFill/>
                          </a:ln>
                          <a:effectLst/>
                          <a:uLnTx/>
                          <a:uFillTx/>
                        </a:rPr>
                        <a:t>/s</a:t>
                      </a:r>
                      <a:endParaRPr kumimoji="0" lang="pl-PL" sz="1200" b="0" i="0" u="none" strike="noStrike" kern="1200" cap="none" spc="0" normalizeH="0" baseline="0" noProof="0" dirty="0">
                        <a:ln>
                          <a:noFill/>
                        </a:ln>
                        <a:solidFill>
                          <a:prstClr val="black"/>
                        </a:solidFill>
                        <a:effectLst/>
                        <a:uLnTx/>
                        <a:uFillTx/>
                        <a:latin typeface="+mn-lt"/>
                        <a:ea typeface="+mn-ea"/>
                        <a:cs typeface="Arial" charset="0"/>
                      </a:endParaRPr>
                    </a:p>
                  </a:txBody>
                  <a:tcPr marL="68580" marR="68580"/>
                </a:tc>
                <a:extLst>
                  <a:ext uri="{0D108BD9-81ED-4DB2-BD59-A6C34878D82A}">
                    <a16:rowId xmlns:a16="http://schemas.microsoft.com/office/drawing/2014/main" val="1359482270"/>
                  </a:ext>
                </a:extLst>
              </a:tr>
              <a:tr h="396253">
                <a:tc>
                  <a:txBody>
                    <a:bodyPr/>
                    <a:lstStyle/>
                    <a:p>
                      <a:pPr marL="0" marR="0" lvl="0" indent="0" algn="l"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kumimoji="0" lang="en-US" sz="1200" u="none" strike="noStrike" kern="1200" cap="none" spc="0" normalizeH="0" baseline="0" noProof="0" dirty="0">
                          <a:ln>
                            <a:noFill/>
                          </a:ln>
                          <a:effectLst/>
                          <a:uLnTx/>
                          <a:uFillTx/>
                        </a:rPr>
                        <a:t>G</a:t>
                      </a:r>
                      <a:r>
                        <a:rPr kumimoji="0" lang="en-GB" sz="1200" u="none" strike="noStrike" kern="1200" cap="none" spc="0" normalizeH="0" baseline="0" noProof="0" dirty="0" err="1">
                          <a:ln>
                            <a:noFill/>
                          </a:ln>
                          <a:effectLst/>
                          <a:uLnTx/>
                          <a:uFillTx/>
                        </a:rPr>
                        <a:t>amma</a:t>
                      </a:r>
                      <a:r>
                        <a:rPr kumimoji="0" lang="en-GB" sz="1200" u="none" strike="noStrike" kern="1200" cap="none" spc="0" normalizeH="0" baseline="0" noProof="0" dirty="0">
                          <a:ln>
                            <a:noFill/>
                          </a:ln>
                          <a:effectLst/>
                          <a:uLnTx/>
                          <a:uFillTx/>
                        </a:rPr>
                        <a:t>-ray dose</a:t>
                      </a:r>
                      <a:r>
                        <a:rPr kumimoji="0" lang="pl-PL" sz="1200" u="none" strike="noStrike" kern="1200" cap="none" spc="0" normalizeH="0" baseline="0" noProof="0" dirty="0">
                          <a:ln>
                            <a:noFill/>
                          </a:ln>
                          <a:effectLst/>
                          <a:uLnTx/>
                          <a:uFillTx/>
                        </a:rPr>
                        <a:t>	</a:t>
                      </a:r>
                      <a:endParaRPr kumimoji="0" lang="pl-PL" sz="1200" b="0" i="0" u="none" strike="noStrike" kern="1200" cap="none" spc="0" normalizeH="0" baseline="0" noProof="0" dirty="0">
                        <a:ln>
                          <a:noFill/>
                        </a:ln>
                        <a:solidFill>
                          <a:prstClr val="black"/>
                        </a:solidFill>
                        <a:effectLst/>
                        <a:uLnTx/>
                        <a:uFillTx/>
                        <a:latin typeface="+mn-lt"/>
                        <a:ea typeface="+mn-ea"/>
                        <a:cs typeface="Arial" charset="0"/>
                      </a:endParaRPr>
                    </a:p>
                  </a:txBody>
                  <a:tcPr marL="68580" marR="68580"/>
                </a:tc>
                <a:tc>
                  <a:txBody>
                    <a:bodyPr/>
                    <a:lstStyle/>
                    <a:p>
                      <a:pPr marL="0" marR="0" lvl="0" indent="0" algn="ctr"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kumimoji="0" lang="en-GB" sz="1200" u="none" strike="noStrike" kern="1200" cap="none" spc="0" normalizeH="0" baseline="0" noProof="0" dirty="0">
                          <a:ln>
                            <a:noFill/>
                          </a:ln>
                          <a:effectLst/>
                          <a:uLnTx/>
                          <a:uFillTx/>
                        </a:rPr>
                        <a:t>~</a:t>
                      </a:r>
                      <a:r>
                        <a:rPr kumimoji="0" lang="en-GB" sz="1200" u="none" strike="noStrike" kern="1200" cap="none" spc="0" normalizeH="0" baseline="0" noProof="0" dirty="0" err="1">
                          <a:ln>
                            <a:noFill/>
                          </a:ln>
                          <a:effectLst/>
                          <a:uLnTx/>
                          <a:uFillTx/>
                        </a:rPr>
                        <a:t>GGy</a:t>
                      </a:r>
                      <a:r>
                        <a:rPr kumimoji="0" lang="en-GB" sz="1200" u="none" strike="noStrike" kern="1200" cap="none" spc="0" normalizeH="0" baseline="0" noProof="0" dirty="0">
                          <a:ln>
                            <a:noFill/>
                          </a:ln>
                          <a:effectLst/>
                          <a:uLnTx/>
                          <a:uFillTx/>
                        </a:rPr>
                        <a:t> per year</a:t>
                      </a:r>
                      <a:endParaRPr kumimoji="0" lang="pl-PL" sz="1200" b="0" i="0" u="none" strike="noStrike" kern="1200" cap="none" spc="0" normalizeH="0" baseline="0" noProof="0" dirty="0">
                        <a:ln>
                          <a:noFill/>
                        </a:ln>
                        <a:solidFill>
                          <a:prstClr val="black"/>
                        </a:solidFill>
                        <a:effectLst/>
                        <a:uLnTx/>
                        <a:uFillTx/>
                        <a:latin typeface="+mn-lt"/>
                        <a:ea typeface="+mn-ea"/>
                        <a:cs typeface="Arial" charset="0"/>
                      </a:endParaRPr>
                    </a:p>
                  </a:txBody>
                  <a:tcPr marL="68580" marR="68580"/>
                </a:tc>
                <a:extLst>
                  <a:ext uri="{0D108BD9-81ED-4DB2-BD59-A6C34878D82A}">
                    <a16:rowId xmlns:a16="http://schemas.microsoft.com/office/drawing/2014/main" val="3541597594"/>
                  </a:ext>
                </a:extLst>
              </a:tr>
              <a:tr h="396253">
                <a:tc gridSpan="2">
                  <a:txBody>
                    <a:bodyPr/>
                    <a:lstStyle/>
                    <a:p>
                      <a:pPr marL="0" marR="0" lvl="0" indent="0" algn="l"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lang="en-US" sz="1200" dirty="0"/>
                        <a:t>Heat exchange (radiation, conduction in He-gas) with the Target Assembly at 300 </a:t>
                      </a:r>
                      <a:r>
                        <a:rPr lang="en-US" sz="1200" dirty="0">
                          <a:sym typeface="Symbol" panose="05050102010706020507" pitchFamily="18" charset="2"/>
                        </a:rPr>
                        <a:t></a:t>
                      </a:r>
                      <a:r>
                        <a:rPr lang="en-US" sz="1200" dirty="0"/>
                        <a:t>C</a:t>
                      </a:r>
                      <a:endParaRPr lang="pl-PL" sz="1200" dirty="0"/>
                    </a:p>
                  </a:txBody>
                  <a:tcPr marL="68580" marR="68580"/>
                </a:tc>
                <a:tc hMerge="1">
                  <a:txBody>
                    <a:bodyPr/>
                    <a:lstStyle/>
                    <a:p>
                      <a:pPr marL="0" marR="0" lvl="0" indent="0" algn="ctr"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endParaRPr kumimoji="0" lang="pl-PL" sz="1600" b="0" i="0" u="none" strike="noStrike" kern="1200" cap="none" spc="0" normalizeH="0" baseline="0" noProof="0" dirty="0">
                        <a:ln>
                          <a:noFill/>
                        </a:ln>
                        <a:solidFill>
                          <a:prstClr val="black"/>
                        </a:solidFill>
                        <a:effectLst/>
                        <a:uLnTx/>
                        <a:uFillTx/>
                        <a:latin typeface="+mn-lt"/>
                        <a:ea typeface="+mn-ea"/>
                        <a:cs typeface="Arial" charset="0"/>
                      </a:endParaRPr>
                    </a:p>
                  </a:txBody>
                  <a:tcPr marL="68580" marR="68580"/>
                </a:tc>
                <a:extLst>
                  <a:ext uri="{0D108BD9-81ED-4DB2-BD59-A6C34878D82A}">
                    <a16:rowId xmlns:a16="http://schemas.microsoft.com/office/drawing/2014/main" val="3225550042"/>
                  </a:ext>
                </a:extLst>
              </a:tr>
              <a:tr h="396253">
                <a:tc gridSpan="2">
                  <a:txBody>
                    <a:bodyPr/>
                    <a:lstStyle/>
                    <a:p>
                      <a:pPr marL="0" marR="0" lvl="0" indent="0" algn="l"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lang="pl-PL" sz="1200" dirty="0">
                          <a:ea typeface="Times New Roman" panose="02020603050405020304" pitchFamily="18" charset="0"/>
                          <a:cs typeface="Times New Roman" panose="02020603050405020304" pitchFamily="18" charset="0"/>
                        </a:rPr>
                        <a:t>T</a:t>
                      </a:r>
                      <a:r>
                        <a:rPr lang="en-US" sz="1200" dirty="0">
                          <a:ea typeface="Times New Roman" panose="02020603050405020304" pitchFamily="18" charset="0"/>
                          <a:cs typeface="Times New Roman" panose="02020603050405020304" pitchFamily="18" charset="0"/>
                        </a:rPr>
                        <a:t>he </a:t>
                      </a:r>
                      <a:r>
                        <a:rPr lang="en-US" sz="1200" b="1" dirty="0">
                          <a:ea typeface="Times New Roman" panose="02020603050405020304" pitchFamily="18" charset="0"/>
                          <a:cs typeface="Times New Roman" panose="02020603050405020304" pitchFamily="18" charset="0"/>
                        </a:rPr>
                        <a:t>tolerated leakage </a:t>
                      </a:r>
                      <a:r>
                        <a:rPr lang="en-US" sz="1200" dirty="0">
                          <a:ea typeface="Times New Roman" panose="02020603050405020304" pitchFamily="18" charset="0"/>
                          <a:cs typeface="Times New Roman" panose="02020603050405020304" pitchFamily="18" charset="0"/>
                        </a:rPr>
                        <a:t>for each flange</a:t>
                      </a:r>
                      <a:r>
                        <a:rPr lang="pl-PL" sz="1200" dirty="0">
                          <a:ea typeface="Times New Roman" panose="02020603050405020304" pitchFamily="18" charset="0"/>
                          <a:cs typeface="Times New Roman" panose="02020603050405020304" pitchFamily="18" charset="0"/>
                        </a:rPr>
                        <a:t> </a:t>
                      </a:r>
                      <a:r>
                        <a:rPr lang="pl-PL" sz="1200" dirty="0" err="1">
                          <a:ea typeface="Times New Roman" panose="02020603050405020304" pitchFamily="18" charset="0"/>
                          <a:cs typeface="Times New Roman" panose="02020603050405020304" pitchFamily="18" charset="0"/>
                        </a:rPr>
                        <a:t>shall</a:t>
                      </a:r>
                      <a:r>
                        <a:rPr lang="pl-PL" sz="1200" dirty="0">
                          <a:ea typeface="Times New Roman" panose="02020603050405020304" pitchFamily="18" charset="0"/>
                          <a:cs typeface="Times New Roman" panose="02020603050405020304" pitchFamily="18" charset="0"/>
                        </a:rPr>
                        <a:t> be </a:t>
                      </a:r>
                      <a:r>
                        <a:rPr lang="pl-PL" sz="1200" dirty="0" err="1">
                          <a:ea typeface="Times New Roman" panose="02020603050405020304" pitchFamily="18" charset="0"/>
                          <a:cs typeface="Times New Roman" panose="02020603050405020304" pitchFamily="18" charset="0"/>
                        </a:rPr>
                        <a:t>equal</a:t>
                      </a:r>
                      <a:r>
                        <a:rPr lang="pl-PL" sz="1200" dirty="0">
                          <a:ea typeface="Times New Roman" panose="02020603050405020304" pitchFamily="18" charset="0"/>
                          <a:cs typeface="Times New Roman" panose="02020603050405020304" pitchFamily="18" charset="0"/>
                        </a:rPr>
                        <a:t> to </a:t>
                      </a:r>
                      <a:r>
                        <a:rPr lang="en-US" sz="1200" b="1" dirty="0">
                          <a:solidFill>
                            <a:schemeClr val="tx2"/>
                          </a:solidFill>
                          <a:ea typeface="Times New Roman" panose="02020603050405020304" pitchFamily="18" charset="0"/>
                          <a:cs typeface="Times New Roman" panose="02020603050405020304" pitchFamily="18" charset="0"/>
                        </a:rPr>
                        <a:t>2</a:t>
                      </a:r>
                      <a:r>
                        <a:rPr lang="pl-PL" sz="1200" b="1" dirty="0">
                          <a:solidFill>
                            <a:schemeClr val="tx2"/>
                          </a:solidFill>
                          <a:ea typeface="Times New Roman" panose="02020603050405020304" pitchFamily="18" charset="0"/>
                          <a:cs typeface="Times New Roman" panose="02020603050405020304" pitchFamily="18" charset="0"/>
                        </a:rPr>
                        <a:t> </a:t>
                      </a:r>
                      <a:r>
                        <a:rPr lang="pl-PL" sz="1200" b="1" dirty="0">
                          <a:solidFill>
                            <a:schemeClr val="tx2"/>
                          </a:solidFill>
                          <a:sym typeface="Symbol" panose="05050102010706020507" pitchFamily="18" charset="2"/>
                        </a:rPr>
                        <a:t></a:t>
                      </a:r>
                      <a:r>
                        <a:rPr lang="pl-PL" sz="1200" b="1" dirty="0">
                          <a:solidFill>
                            <a:schemeClr val="tx2"/>
                          </a:solidFill>
                          <a:ea typeface="Times New Roman" panose="02020603050405020304" pitchFamily="18" charset="0"/>
                          <a:cs typeface="Times New Roman" panose="02020603050405020304" pitchFamily="18" charset="0"/>
                        </a:rPr>
                        <a:t> 10</a:t>
                      </a:r>
                      <a:r>
                        <a:rPr lang="en-US" sz="1200" b="1" baseline="30000" dirty="0">
                          <a:solidFill>
                            <a:schemeClr val="tx2"/>
                          </a:solidFill>
                          <a:ea typeface="Times New Roman" panose="02020603050405020304" pitchFamily="18" charset="0"/>
                          <a:cs typeface="Times New Roman" panose="02020603050405020304" pitchFamily="18" charset="0"/>
                        </a:rPr>
                        <a:t>-4</a:t>
                      </a:r>
                      <a:r>
                        <a:rPr lang="en-US" sz="1200" b="1" dirty="0">
                          <a:solidFill>
                            <a:schemeClr val="tx2"/>
                          </a:solidFill>
                          <a:ea typeface="Times New Roman" panose="02020603050405020304" pitchFamily="18" charset="0"/>
                          <a:cs typeface="Times New Roman" panose="02020603050405020304" pitchFamily="18" charset="0"/>
                        </a:rPr>
                        <a:t> Pa</a:t>
                      </a:r>
                      <a:r>
                        <a:rPr lang="pl-PL" sz="1200" b="1" dirty="0">
                          <a:solidFill>
                            <a:schemeClr val="tx2"/>
                          </a:solidFill>
                          <a:sym typeface="Symbol" panose="05050102010706020507" pitchFamily="18" charset="2"/>
                        </a:rPr>
                        <a:t>  </a:t>
                      </a:r>
                      <a:r>
                        <a:rPr lang="en-US" sz="1200" b="1" dirty="0">
                          <a:solidFill>
                            <a:schemeClr val="tx2"/>
                          </a:solidFill>
                          <a:ea typeface="Times New Roman" panose="02020603050405020304" pitchFamily="18" charset="0"/>
                          <a:cs typeface="Times New Roman" panose="02020603050405020304" pitchFamily="18" charset="0"/>
                        </a:rPr>
                        <a:t>m</a:t>
                      </a:r>
                      <a:r>
                        <a:rPr lang="en-US" sz="1200" b="1" baseline="30000" dirty="0">
                          <a:solidFill>
                            <a:schemeClr val="tx2"/>
                          </a:solidFill>
                          <a:ea typeface="Times New Roman" panose="02020603050405020304" pitchFamily="18" charset="0"/>
                          <a:cs typeface="Times New Roman" panose="02020603050405020304" pitchFamily="18" charset="0"/>
                        </a:rPr>
                        <a:t>3</a:t>
                      </a:r>
                      <a:r>
                        <a:rPr lang="en-US" sz="1200" b="1" dirty="0">
                          <a:solidFill>
                            <a:schemeClr val="tx2"/>
                          </a:solidFill>
                          <a:ea typeface="Times New Roman" panose="02020603050405020304" pitchFamily="18" charset="0"/>
                          <a:cs typeface="Times New Roman" panose="02020603050405020304" pitchFamily="18" charset="0"/>
                        </a:rPr>
                        <a:t>/s </a:t>
                      </a:r>
                      <a:endParaRPr lang="pl-PL" sz="1200" b="1" dirty="0">
                        <a:solidFill>
                          <a:schemeClr val="tx2"/>
                        </a:solidFill>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 typeface="Times New Roman" panose="02020603050405020304" pitchFamily="18" charset="0"/>
                        <a:buNone/>
                        <a:tabLst>
                          <a:tab pos="180975" algn="l"/>
                          <a:tab pos="457200" algn="l"/>
                        </a:tabLst>
                        <a:defRPr/>
                      </a:pPr>
                      <a:r>
                        <a:rPr lang="en-US" sz="1200" dirty="0">
                          <a:ea typeface="Times New Roman" panose="02020603050405020304" pitchFamily="18" charset="0"/>
                          <a:cs typeface="Times New Roman" panose="02020603050405020304" pitchFamily="18" charset="0"/>
                        </a:rPr>
                        <a:t>based on a total tolerated leakage from HFTM to TC of </a:t>
                      </a:r>
                      <a:r>
                        <a:rPr lang="en-US" sz="1200" b="1" dirty="0">
                          <a:solidFill>
                            <a:schemeClr val="tx2"/>
                          </a:solidFill>
                          <a:ea typeface="Times New Roman" panose="02020603050405020304" pitchFamily="18" charset="0"/>
                          <a:cs typeface="Times New Roman" panose="02020603050405020304" pitchFamily="18" charset="0"/>
                        </a:rPr>
                        <a:t>1</a:t>
                      </a:r>
                      <a:r>
                        <a:rPr lang="pl-PL" sz="1200" b="1" dirty="0">
                          <a:solidFill>
                            <a:schemeClr val="tx2"/>
                          </a:solidFill>
                          <a:ea typeface="Times New Roman" panose="02020603050405020304" pitchFamily="18" charset="0"/>
                          <a:cs typeface="Times New Roman" panose="02020603050405020304" pitchFamily="18" charset="0"/>
                        </a:rPr>
                        <a:t>0</a:t>
                      </a:r>
                      <a:r>
                        <a:rPr lang="en-US" sz="1200" b="1" baseline="30000" dirty="0">
                          <a:solidFill>
                            <a:schemeClr val="tx2"/>
                          </a:solidFill>
                          <a:ea typeface="Times New Roman" panose="02020603050405020304" pitchFamily="18" charset="0"/>
                          <a:cs typeface="Times New Roman" panose="02020603050405020304" pitchFamily="18" charset="0"/>
                        </a:rPr>
                        <a:t>-2</a:t>
                      </a:r>
                      <a:r>
                        <a:rPr lang="en-US" sz="1200" b="1" dirty="0">
                          <a:solidFill>
                            <a:schemeClr val="tx2"/>
                          </a:solidFill>
                          <a:ea typeface="Times New Roman" panose="02020603050405020304" pitchFamily="18" charset="0"/>
                          <a:cs typeface="Times New Roman" panose="02020603050405020304" pitchFamily="18" charset="0"/>
                        </a:rPr>
                        <a:t> Pa</a:t>
                      </a:r>
                      <a:r>
                        <a:rPr lang="pl-PL" sz="1200" b="1" dirty="0">
                          <a:solidFill>
                            <a:schemeClr val="tx2"/>
                          </a:solidFill>
                          <a:ea typeface="Times New Roman" panose="02020603050405020304" pitchFamily="18" charset="0"/>
                          <a:cs typeface="Times New Roman" panose="02020603050405020304" pitchFamily="18" charset="0"/>
                        </a:rPr>
                        <a:t> </a:t>
                      </a:r>
                      <a:r>
                        <a:rPr lang="pl-PL" sz="1200" b="1" dirty="0">
                          <a:solidFill>
                            <a:schemeClr val="tx2"/>
                          </a:solidFill>
                          <a:sym typeface="Symbol" panose="05050102010706020507" pitchFamily="18" charset="2"/>
                        </a:rPr>
                        <a:t></a:t>
                      </a:r>
                      <a:r>
                        <a:rPr lang="pl-PL" sz="1200" b="1" dirty="0">
                          <a:solidFill>
                            <a:schemeClr val="tx2"/>
                          </a:solidFill>
                          <a:ea typeface="Times New Roman" panose="02020603050405020304" pitchFamily="18" charset="0"/>
                          <a:cs typeface="Times New Roman" panose="02020603050405020304" pitchFamily="18" charset="0"/>
                        </a:rPr>
                        <a:t> </a:t>
                      </a:r>
                      <a:r>
                        <a:rPr lang="en-US" sz="1200" b="1" dirty="0">
                          <a:solidFill>
                            <a:schemeClr val="tx2"/>
                          </a:solidFill>
                          <a:ea typeface="Times New Roman" panose="02020603050405020304" pitchFamily="18" charset="0"/>
                          <a:cs typeface="Times New Roman" panose="02020603050405020304" pitchFamily="18" charset="0"/>
                        </a:rPr>
                        <a:t>m</a:t>
                      </a:r>
                      <a:r>
                        <a:rPr lang="en-US" sz="1200" b="1" baseline="30000" dirty="0">
                          <a:solidFill>
                            <a:schemeClr val="tx2"/>
                          </a:solidFill>
                          <a:ea typeface="Times New Roman" panose="02020603050405020304" pitchFamily="18" charset="0"/>
                          <a:cs typeface="Times New Roman" panose="02020603050405020304" pitchFamily="18" charset="0"/>
                        </a:rPr>
                        <a:t>3</a:t>
                      </a:r>
                      <a:r>
                        <a:rPr lang="en-US" sz="1200" b="1" dirty="0">
                          <a:solidFill>
                            <a:schemeClr val="tx2"/>
                          </a:solidFill>
                          <a:ea typeface="Times New Roman" panose="02020603050405020304" pitchFamily="18" charset="0"/>
                          <a:cs typeface="Times New Roman" panose="02020603050405020304" pitchFamily="18" charset="0"/>
                        </a:rPr>
                        <a:t>/s</a:t>
                      </a:r>
                      <a:r>
                        <a:rPr lang="en-US" sz="1200" dirty="0">
                          <a:ea typeface="Times New Roman" panose="02020603050405020304" pitchFamily="18" charset="0"/>
                          <a:cs typeface="Times New Roman" panose="02020603050405020304" pitchFamily="18" charset="0"/>
                        </a:rPr>
                        <a:t> </a:t>
                      </a:r>
                      <a:endParaRPr lang="pl-PL" sz="1200" dirty="0">
                        <a:ea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extLst>
                  <a:ext uri="{0D108BD9-81ED-4DB2-BD59-A6C34878D82A}">
                    <a16:rowId xmlns:a16="http://schemas.microsoft.com/office/drawing/2014/main" val="125895874"/>
                  </a:ext>
                </a:extLst>
              </a:tr>
            </a:tbl>
          </a:graphicData>
        </a:graphic>
      </p:graphicFrame>
    </p:spTree>
    <p:extLst>
      <p:ext uri="{BB962C8B-B14F-4D97-AF65-F5344CB8AC3E}">
        <p14:creationId xmlns:p14="http://schemas.microsoft.com/office/powerpoint/2010/main" val="128022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68F1170E-C64F-481B-B8B0-DB15CB2D7C51}"/>
              </a:ext>
            </a:extLst>
          </p:cNvPr>
          <p:cNvSpPr/>
          <p:nvPr/>
        </p:nvSpPr>
        <p:spPr>
          <a:xfrm>
            <a:off x="727016" y="4052931"/>
            <a:ext cx="3610744" cy="400110"/>
          </a:xfrm>
          <a:prstGeom prst="rect">
            <a:avLst/>
          </a:prstGeom>
          <a:noFill/>
          <a:ln>
            <a:solidFill>
              <a:srgbClr val="C00000"/>
            </a:solidFill>
          </a:ln>
        </p:spPr>
        <p:txBody>
          <a:bodyPr wrap="square">
            <a:spAutoFit/>
          </a:bodyPr>
          <a:lstStyle/>
          <a:p>
            <a:r>
              <a:rPr lang="en-US" sz="2000" b="1" i="1" dirty="0">
                <a:solidFill>
                  <a:srgbClr val="C00000"/>
                </a:solidFill>
              </a:rPr>
              <a:t>It is very difficult to ensure</a:t>
            </a:r>
            <a:r>
              <a:rPr lang="pl-PL" sz="2000" b="1" i="1" dirty="0">
                <a:solidFill>
                  <a:srgbClr val="C00000"/>
                </a:solidFill>
              </a:rPr>
              <a:t> </a:t>
            </a:r>
            <a:r>
              <a:rPr lang="en-US" sz="2000" b="1" i="1" dirty="0">
                <a:solidFill>
                  <a:srgbClr val="C00000"/>
                </a:solidFill>
              </a:rPr>
              <a:t>both</a:t>
            </a:r>
          </a:p>
        </p:txBody>
      </p:sp>
      <p:sp>
        <p:nvSpPr>
          <p:cNvPr id="5" name="Prostokąt 4">
            <a:extLst>
              <a:ext uri="{FF2B5EF4-FFF2-40B4-BE49-F238E27FC236}">
                <a16:creationId xmlns:a16="http://schemas.microsoft.com/office/drawing/2014/main" id="{43DB0E9E-00B2-4C47-8F48-D5504A9705E9}"/>
              </a:ext>
            </a:extLst>
          </p:cNvPr>
          <p:cNvSpPr/>
          <p:nvPr/>
        </p:nvSpPr>
        <p:spPr>
          <a:xfrm>
            <a:off x="581453" y="1051504"/>
            <a:ext cx="3888432" cy="2062103"/>
          </a:xfrm>
          <a:prstGeom prst="rect">
            <a:avLst/>
          </a:prstGeom>
          <a:noFill/>
          <a:ln>
            <a:noFill/>
          </a:ln>
        </p:spPr>
        <p:txBody>
          <a:bodyPr wrap="square">
            <a:spAutoFit/>
          </a:bodyPr>
          <a:lstStyle/>
          <a:p>
            <a:r>
              <a:rPr lang="en-US" sz="2000" b="1" dirty="0"/>
              <a:t>Requirement</a:t>
            </a:r>
            <a:r>
              <a:rPr lang="pl-PL" sz="2000" b="1" dirty="0"/>
              <a:t>s:</a:t>
            </a:r>
            <a:r>
              <a:rPr lang="pl-PL" sz="2000" dirty="0"/>
              <a:t> </a:t>
            </a:r>
          </a:p>
          <a:p>
            <a:endParaRPr lang="pl-PL" dirty="0"/>
          </a:p>
          <a:p>
            <a:pPr marL="285750" indent="-285750">
              <a:buFont typeface="Arial" panose="020B0604020202020204" pitchFamily="34" charset="0"/>
              <a:buChar char="•"/>
            </a:pPr>
            <a:r>
              <a:rPr lang="pl-PL" b="1" dirty="0"/>
              <a:t>STUMM </a:t>
            </a:r>
            <a:r>
              <a:rPr lang="pl-PL" b="1" dirty="0" err="1"/>
              <a:t>shall</a:t>
            </a:r>
            <a:r>
              <a:rPr lang="pl-PL" b="1" dirty="0"/>
              <a:t> be </a:t>
            </a:r>
            <a:r>
              <a:rPr lang="pl-PL" b="1" dirty="0" err="1"/>
              <a:t>able</a:t>
            </a:r>
            <a:r>
              <a:rPr lang="pl-PL" b="1" dirty="0"/>
              <a:t> </a:t>
            </a:r>
            <a:r>
              <a:rPr lang="pl-PL" b="1" dirty="0" err="1"/>
              <a:t>work</a:t>
            </a:r>
            <a:r>
              <a:rPr lang="pl-PL" b="1" dirty="0"/>
              <a:t> in </a:t>
            </a:r>
            <a:r>
              <a:rPr lang="pl-PL" b="1" dirty="0" err="1"/>
              <a:t>more</a:t>
            </a:r>
            <a:r>
              <a:rPr lang="pl-PL" b="1" dirty="0"/>
              <a:t> </a:t>
            </a:r>
            <a:r>
              <a:rPr lang="pl-PL" b="1" dirty="0" err="1"/>
              <a:t>than</a:t>
            </a:r>
            <a:r>
              <a:rPr lang="pl-PL" b="1" dirty="0"/>
              <a:t> one </a:t>
            </a:r>
            <a:r>
              <a:rPr lang="pl-PL" b="1" dirty="0" err="1"/>
              <a:t>irradiation</a:t>
            </a:r>
            <a:r>
              <a:rPr lang="pl-PL" b="1" dirty="0"/>
              <a:t> </a:t>
            </a:r>
            <a:r>
              <a:rPr lang="pl-PL" b="1" dirty="0" err="1"/>
              <a:t>cycle</a:t>
            </a:r>
            <a:r>
              <a:rPr lang="pl-PL" b="1" dirty="0"/>
              <a:t> - </a:t>
            </a:r>
            <a:r>
              <a:rPr lang="en-US" b="1" dirty="0" err="1"/>
              <a:t>replaceab</a:t>
            </a:r>
            <a:r>
              <a:rPr lang="pl-PL" b="1" dirty="0"/>
              <a:t>le </a:t>
            </a:r>
            <a:r>
              <a:rPr lang="en-US" b="1" dirty="0"/>
              <a:t>rigs</a:t>
            </a:r>
            <a:endParaRPr lang="pl-PL" b="1" dirty="0"/>
          </a:p>
          <a:p>
            <a:pPr marL="285750" indent="-285750">
              <a:buFont typeface="Arial" panose="020B0604020202020204" pitchFamily="34" charset="0"/>
              <a:buChar char="•"/>
            </a:pPr>
            <a:endParaRPr lang="pl-PL" b="1" i="1" dirty="0"/>
          </a:p>
          <a:p>
            <a:pPr marL="285750" indent="-285750">
              <a:buFont typeface="Arial" panose="020B0604020202020204" pitchFamily="34" charset="0"/>
              <a:buChar char="•"/>
            </a:pPr>
            <a:r>
              <a:rPr lang="pl-PL" b="1" dirty="0"/>
              <a:t>STUMM </a:t>
            </a:r>
            <a:r>
              <a:rPr lang="pl-PL" b="1" dirty="0" err="1"/>
              <a:t>shall</a:t>
            </a:r>
            <a:r>
              <a:rPr lang="pl-PL" b="1" dirty="0"/>
              <a:t> be a system </a:t>
            </a:r>
            <a:r>
              <a:rPr lang="en-US" b="1" dirty="0"/>
              <a:t>tightness</a:t>
            </a:r>
          </a:p>
        </p:txBody>
      </p:sp>
      <p:sp>
        <p:nvSpPr>
          <p:cNvPr id="7" name="Strzałka w dół 3">
            <a:extLst>
              <a:ext uri="{FF2B5EF4-FFF2-40B4-BE49-F238E27FC236}">
                <a16:creationId xmlns:a16="http://schemas.microsoft.com/office/drawing/2014/main" id="{678C3C52-3A5F-4355-83CE-0199C22C8CC1}"/>
              </a:ext>
            </a:extLst>
          </p:cNvPr>
          <p:cNvSpPr/>
          <p:nvPr/>
        </p:nvSpPr>
        <p:spPr>
          <a:xfrm>
            <a:off x="2122694" y="3211831"/>
            <a:ext cx="264131" cy="71209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Rectangle 15">
            <a:extLst>
              <a:ext uri="{FF2B5EF4-FFF2-40B4-BE49-F238E27FC236}">
                <a16:creationId xmlns:a16="http://schemas.microsoft.com/office/drawing/2014/main" id="{E32CCD74-AA83-48CA-97DF-525F9DF3E9BA}"/>
              </a:ext>
            </a:extLst>
          </p:cNvPr>
          <p:cNvSpPr>
            <a:spLocks noChangeArrowheads="1"/>
          </p:cNvSpPr>
          <p:nvPr/>
        </p:nvSpPr>
        <p:spPr bwMode="auto">
          <a:xfrm>
            <a:off x="9982200" y="2923584"/>
            <a:ext cx="1484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altLang="pl-PL" sz="1000" i="1" dirty="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pl-PL" sz="1000" i="1" dirty="0">
                <a:ea typeface="Calibri" panose="020F0502020204030204" pitchFamily="34" charset="0"/>
                <a:cs typeface="Times New Roman" panose="02020603050405020304" pitchFamily="18" charset="0"/>
              </a:rPr>
              <a:t>STUMM </a:t>
            </a:r>
            <a:r>
              <a:rPr lang="pl-PL" altLang="pl-PL" sz="1000" i="1" dirty="0" err="1">
                <a:ea typeface="Calibri" panose="020F0502020204030204" pitchFamily="34" charset="0"/>
                <a:cs typeface="Times New Roman" panose="02020603050405020304" pitchFamily="18" charset="0"/>
              </a:rPr>
              <a:t>Ver</a:t>
            </a:r>
            <a:r>
              <a:rPr lang="pl-PL" altLang="pl-PL" sz="1000" i="1" dirty="0">
                <a:ea typeface="Calibri" panose="020F0502020204030204" pitchFamily="34" charset="0"/>
                <a:cs typeface="Times New Roman" panose="02020603050405020304" pitchFamily="18" charset="0"/>
              </a:rPr>
              <a:t>. 2022</a:t>
            </a:r>
            <a:endParaRPr lang="en-US" altLang="pl-PL" sz="1000" dirty="0"/>
          </a:p>
        </p:txBody>
      </p:sp>
      <p:sp>
        <p:nvSpPr>
          <p:cNvPr id="9" name="pole tekstowe 8">
            <a:extLst>
              <a:ext uri="{FF2B5EF4-FFF2-40B4-BE49-F238E27FC236}">
                <a16:creationId xmlns:a16="http://schemas.microsoft.com/office/drawing/2014/main" id="{3631E0AB-0741-4B89-92F5-9E73ED9BA029}"/>
              </a:ext>
            </a:extLst>
          </p:cNvPr>
          <p:cNvSpPr txBox="1"/>
          <p:nvPr/>
        </p:nvSpPr>
        <p:spPr>
          <a:xfrm>
            <a:off x="6255046" y="3774058"/>
            <a:ext cx="5492558" cy="2431435"/>
          </a:xfrm>
          <a:prstGeom prst="rect">
            <a:avLst/>
          </a:prstGeom>
          <a:noFill/>
        </p:spPr>
        <p:txBody>
          <a:bodyPr wrap="square" rtlCol="0">
            <a:spAutoFit/>
          </a:bodyPr>
          <a:lstStyle/>
          <a:p>
            <a:r>
              <a:rPr lang="en-US" sz="1600" b="1" dirty="0"/>
              <a:t>General issues</a:t>
            </a:r>
            <a:r>
              <a:rPr lang="pl-PL" sz="1600" b="1" dirty="0"/>
              <a:t>:</a:t>
            </a:r>
          </a:p>
          <a:p>
            <a:endParaRPr lang="pl-PL" sz="1600" b="1" dirty="0"/>
          </a:p>
          <a:p>
            <a:pPr marL="285750" indent="-285750">
              <a:buFont typeface="Arial" panose="020B0604020202020204" pitchFamily="34" charset="0"/>
              <a:buChar char="•"/>
            </a:pPr>
            <a:r>
              <a:rPr lang="en-US" sz="1600" dirty="0"/>
              <a:t>Each rig must be sealed.</a:t>
            </a:r>
          </a:p>
          <a:p>
            <a:pPr marL="285750" indent="-285750">
              <a:buFont typeface="Arial" panose="020B0604020202020204" pitchFamily="34" charset="0"/>
              <a:buChar char="•"/>
            </a:pPr>
            <a:endParaRPr lang="pl-PL" sz="800" dirty="0"/>
          </a:p>
          <a:p>
            <a:pPr marL="285750" indent="-285750">
              <a:buFont typeface="Arial" panose="020B0604020202020204" pitchFamily="34" charset="0"/>
              <a:buChar char="•"/>
            </a:pPr>
            <a:r>
              <a:rPr lang="en-US" sz="1600" dirty="0"/>
              <a:t>Large amount of detectors in the current design</a:t>
            </a:r>
            <a:r>
              <a:rPr lang="pl-PL" sz="1600" dirty="0"/>
              <a:t> (240).</a:t>
            </a:r>
          </a:p>
          <a:p>
            <a:pPr marL="285750" indent="-285750">
              <a:buFont typeface="Arial" panose="020B0604020202020204" pitchFamily="34" charset="0"/>
              <a:buChar char="•"/>
            </a:pPr>
            <a:endParaRPr lang="pl-PL" sz="800" dirty="0"/>
          </a:p>
          <a:p>
            <a:pPr marL="285750" indent="-285750">
              <a:buFont typeface="Arial" panose="020B0604020202020204" pitchFamily="34" charset="0"/>
              <a:buChar char="•"/>
            </a:pPr>
            <a:r>
              <a:rPr lang="pl-PL" sz="1600" dirty="0"/>
              <a:t>2 </a:t>
            </a:r>
            <a:r>
              <a:rPr lang="en-US" sz="1600" dirty="0"/>
              <a:t>or</a:t>
            </a:r>
            <a:r>
              <a:rPr lang="pl-PL" sz="1600" dirty="0"/>
              <a:t> </a:t>
            </a:r>
            <a:r>
              <a:rPr lang="en-US" sz="1600" dirty="0"/>
              <a:t>3 multi-pin </a:t>
            </a:r>
            <a:r>
              <a:rPr lang="pl-PL" sz="1600" dirty="0"/>
              <a:t>(20 </a:t>
            </a:r>
            <a:r>
              <a:rPr lang="en-US" sz="1600" dirty="0"/>
              <a:t>pins</a:t>
            </a:r>
            <a:r>
              <a:rPr lang="pl-PL" sz="1600" dirty="0"/>
              <a:t>) </a:t>
            </a:r>
            <a:r>
              <a:rPr lang="en-US" sz="1600" dirty="0"/>
              <a:t>connectors per rig for the most instrumented rigs.</a:t>
            </a:r>
            <a:endParaRPr lang="pl-PL" sz="1600" dirty="0"/>
          </a:p>
          <a:p>
            <a:pPr marL="285750" indent="-285750">
              <a:buFont typeface="Arial" panose="020B0604020202020204" pitchFamily="34" charset="0"/>
              <a:buChar char="•"/>
            </a:pPr>
            <a:endParaRPr lang="pl-PL" sz="800" dirty="0"/>
          </a:p>
          <a:p>
            <a:pPr marL="285750" indent="-285750">
              <a:buFont typeface="Arial" panose="020B0604020202020204" pitchFamily="34" charset="0"/>
              <a:buChar char="•"/>
            </a:pPr>
            <a:r>
              <a:rPr lang="pl-PL" sz="1600" dirty="0"/>
              <a:t>Limited </a:t>
            </a:r>
            <a:r>
              <a:rPr lang="en-US" sz="1600" dirty="0"/>
              <a:t>space for access via </a:t>
            </a:r>
            <a:r>
              <a:rPr lang="pl-PL" sz="1600" dirty="0"/>
              <a:t>RH.</a:t>
            </a:r>
          </a:p>
          <a:p>
            <a:pPr marL="285750" indent="-285750">
              <a:buFont typeface="Arial" panose="020B0604020202020204" pitchFamily="34" charset="0"/>
              <a:buChar char="•"/>
            </a:pPr>
            <a:endParaRPr lang="pl-PL" sz="1600" dirty="0"/>
          </a:p>
        </p:txBody>
      </p:sp>
      <p:pic>
        <p:nvPicPr>
          <p:cNvPr id="10" name="Symbol zastępczy zawartości 3">
            <a:extLst>
              <a:ext uri="{FF2B5EF4-FFF2-40B4-BE49-F238E27FC236}">
                <a16:creationId xmlns:a16="http://schemas.microsoft.com/office/drawing/2014/main" id="{2127A5CD-B578-4C02-BE5D-0046EDFD3E8F}"/>
              </a:ext>
            </a:extLst>
          </p:cNvPr>
          <p:cNvPicPr>
            <a:picLocks noGrp="1" noChangeAspect="1"/>
          </p:cNvPicPr>
          <p:nvPr>
            <p:ph idx="1"/>
          </p:nvPr>
        </p:nvPicPr>
        <p:blipFill rotWithShape="1">
          <a:blip r:embed="rId2"/>
          <a:srcRect l="6911" t="33325" r="58183"/>
          <a:stretch/>
        </p:blipFill>
        <p:spPr>
          <a:xfrm rot="5400000">
            <a:off x="1913601" y="4242101"/>
            <a:ext cx="1224136" cy="2362084"/>
          </a:xfrm>
          <a:prstGeom prst="rect">
            <a:avLst/>
          </a:prstGeom>
        </p:spPr>
      </p:pic>
      <p:sp>
        <p:nvSpPr>
          <p:cNvPr id="11" name="Strzałka w dół 16">
            <a:extLst>
              <a:ext uri="{FF2B5EF4-FFF2-40B4-BE49-F238E27FC236}">
                <a16:creationId xmlns:a16="http://schemas.microsoft.com/office/drawing/2014/main" id="{98846B2D-7700-4F4F-BF14-25361144341C}"/>
              </a:ext>
            </a:extLst>
          </p:cNvPr>
          <p:cNvSpPr/>
          <p:nvPr/>
        </p:nvSpPr>
        <p:spPr>
          <a:xfrm rot="16200000">
            <a:off x="4752331" y="3896936"/>
            <a:ext cx="264131" cy="71209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ytuł 14">
            <a:extLst>
              <a:ext uri="{FF2B5EF4-FFF2-40B4-BE49-F238E27FC236}">
                <a16:creationId xmlns:a16="http://schemas.microsoft.com/office/drawing/2014/main" id="{FA98AD6A-67CC-4632-9E6B-C6810D4E3190}"/>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STUMM – Start </a:t>
            </a:r>
            <a:r>
              <a:rPr lang="pl-PL" sz="2400" dirty="0" err="1">
                <a:solidFill>
                  <a:srgbClr val="10409F"/>
                </a:solidFill>
                <a:latin typeface="+mj-lt"/>
              </a:rPr>
              <a:t>Up</a:t>
            </a:r>
            <a:r>
              <a:rPr lang="pl-PL" sz="2400" dirty="0">
                <a:solidFill>
                  <a:srgbClr val="10409F"/>
                </a:solidFill>
                <a:latin typeface="+mj-lt"/>
              </a:rPr>
              <a:t> Monitoring Module</a:t>
            </a:r>
          </a:p>
        </p:txBody>
      </p:sp>
      <p:sp>
        <p:nvSpPr>
          <p:cNvPr id="14" name="Symbol zastępczy numeru slajdu 13">
            <a:extLst>
              <a:ext uri="{FF2B5EF4-FFF2-40B4-BE49-F238E27FC236}">
                <a16:creationId xmlns:a16="http://schemas.microsoft.com/office/drawing/2014/main" id="{719383F0-6377-48EC-840D-4F7CEFDF7226}"/>
              </a:ext>
            </a:extLst>
          </p:cNvPr>
          <p:cNvSpPr>
            <a:spLocks noGrp="1"/>
          </p:cNvSpPr>
          <p:nvPr>
            <p:ph type="sldNum" sz="quarter" idx="12"/>
          </p:nvPr>
        </p:nvSpPr>
        <p:spPr/>
        <p:txBody>
          <a:bodyPr/>
          <a:lstStyle/>
          <a:p>
            <a:pPr>
              <a:defRPr/>
            </a:pPr>
            <a:fld id="{EA2BFE7A-63C3-4696-BA76-19E63631F2AF}" type="slidenum">
              <a:rPr lang="en-GB" smtClean="0"/>
              <a:pPr>
                <a:defRPr/>
              </a:pPr>
              <a:t>8</a:t>
            </a:fld>
            <a:endParaRPr lang="en-GB" dirty="0"/>
          </a:p>
        </p:txBody>
      </p:sp>
      <p:grpSp>
        <p:nvGrpSpPr>
          <p:cNvPr id="15" name="Grupa 14">
            <a:extLst>
              <a:ext uri="{FF2B5EF4-FFF2-40B4-BE49-F238E27FC236}">
                <a16:creationId xmlns:a16="http://schemas.microsoft.com/office/drawing/2014/main" id="{46D33B9C-CB66-49A3-A664-F70B903E634B}"/>
              </a:ext>
            </a:extLst>
          </p:cNvPr>
          <p:cNvGrpSpPr/>
          <p:nvPr/>
        </p:nvGrpSpPr>
        <p:grpSpPr>
          <a:xfrm>
            <a:off x="6551788" y="751609"/>
            <a:ext cx="4556349" cy="2262624"/>
            <a:chOff x="7289208" y="1133672"/>
            <a:chExt cx="4556349" cy="2262624"/>
          </a:xfrm>
        </p:grpSpPr>
        <p:pic>
          <p:nvPicPr>
            <p:cNvPr id="16" name="Obraz 15">
              <a:extLst>
                <a:ext uri="{FF2B5EF4-FFF2-40B4-BE49-F238E27FC236}">
                  <a16:creationId xmlns:a16="http://schemas.microsoft.com/office/drawing/2014/main" id="{67CF8EF0-9403-4C84-95D7-552D87652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208" y="1430076"/>
              <a:ext cx="3923928" cy="1966220"/>
            </a:xfrm>
            <a:prstGeom prst="rect">
              <a:avLst/>
            </a:prstGeom>
          </p:spPr>
        </p:pic>
        <p:sp>
          <p:nvSpPr>
            <p:cNvPr id="17" name="pole tekstowe 16">
              <a:extLst>
                <a:ext uri="{FF2B5EF4-FFF2-40B4-BE49-F238E27FC236}">
                  <a16:creationId xmlns:a16="http://schemas.microsoft.com/office/drawing/2014/main" id="{2318A2B0-2A4E-426C-81E0-E413DF090C30}"/>
                </a:ext>
              </a:extLst>
            </p:cNvPr>
            <p:cNvSpPr txBox="1"/>
            <p:nvPr/>
          </p:nvSpPr>
          <p:spPr>
            <a:xfrm>
              <a:off x="10614254" y="1965020"/>
              <a:ext cx="393056" cy="246221"/>
            </a:xfrm>
            <a:prstGeom prst="rect">
              <a:avLst/>
            </a:prstGeom>
            <a:noFill/>
          </p:spPr>
          <p:txBody>
            <a:bodyPr wrap="none" rtlCol="0">
              <a:spAutoFit/>
            </a:bodyPr>
            <a:lstStyle/>
            <a:p>
              <a:r>
                <a:rPr lang="pl-PL" sz="1000" dirty="0" err="1">
                  <a:solidFill>
                    <a:srgbClr val="C00000"/>
                  </a:solidFill>
                </a:rPr>
                <a:t>Rigs</a:t>
              </a:r>
              <a:endParaRPr lang="en-US" sz="1000" dirty="0">
                <a:solidFill>
                  <a:srgbClr val="C00000"/>
                </a:solidFill>
              </a:endParaRPr>
            </a:p>
          </p:txBody>
        </p:sp>
        <p:sp>
          <p:nvSpPr>
            <p:cNvPr id="18" name="pole tekstowe 17">
              <a:extLst>
                <a:ext uri="{FF2B5EF4-FFF2-40B4-BE49-F238E27FC236}">
                  <a16:creationId xmlns:a16="http://schemas.microsoft.com/office/drawing/2014/main" id="{A99E5377-1193-47D8-B791-93E4E37BC1D6}"/>
                </a:ext>
              </a:extLst>
            </p:cNvPr>
            <p:cNvSpPr txBox="1"/>
            <p:nvPr/>
          </p:nvSpPr>
          <p:spPr>
            <a:xfrm>
              <a:off x="10107672" y="1133672"/>
              <a:ext cx="917239" cy="246221"/>
            </a:xfrm>
            <a:prstGeom prst="rect">
              <a:avLst/>
            </a:prstGeom>
            <a:noFill/>
          </p:spPr>
          <p:txBody>
            <a:bodyPr wrap="none" rtlCol="0">
              <a:spAutoFit/>
            </a:bodyPr>
            <a:lstStyle/>
            <a:p>
              <a:r>
                <a:rPr lang="pl-PL" sz="1000" dirty="0">
                  <a:solidFill>
                    <a:srgbClr val="C00000"/>
                  </a:solidFill>
                </a:rPr>
                <a:t>Rabbit system</a:t>
              </a:r>
              <a:endParaRPr lang="en-US" sz="1000" dirty="0">
                <a:solidFill>
                  <a:srgbClr val="C00000"/>
                </a:solidFill>
              </a:endParaRPr>
            </a:p>
          </p:txBody>
        </p:sp>
        <p:sp>
          <p:nvSpPr>
            <p:cNvPr id="19" name="pole tekstowe 18">
              <a:extLst>
                <a:ext uri="{FF2B5EF4-FFF2-40B4-BE49-F238E27FC236}">
                  <a16:creationId xmlns:a16="http://schemas.microsoft.com/office/drawing/2014/main" id="{681CF946-4746-488C-A5A4-5207DD9F04EE}"/>
                </a:ext>
              </a:extLst>
            </p:cNvPr>
            <p:cNvSpPr txBox="1"/>
            <p:nvPr/>
          </p:nvSpPr>
          <p:spPr>
            <a:xfrm>
              <a:off x="10647793" y="2299601"/>
              <a:ext cx="1197764" cy="246221"/>
            </a:xfrm>
            <a:prstGeom prst="rect">
              <a:avLst/>
            </a:prstGeom>
            <a:noFill/>
          </p:spPr>
          <p:txBody>
            <a:bodyPr wrap="none" rtlCol="0">
              <a:spAutoFit/>
            </a:bodyPr>
            <a:lstStyle/>
            <a:p>
              <a:r>
                <a:rPr lang="pl-PL" sz="1000" dirty="0" err="1">
                  <a:solidFill>
                    <a:srgbClr val="C00000"/>
                  </a:solidFill>
                </a:rPr>
                <a:t>Electrical</a:t>
              </a:r>
              <a:r>
                <a:rPr lang="pl-PL" sz="1000" dirty="0">
                  <a:solidFill>
                    <a:srgbClr val="C00000"/>
                  </a:solidFill>
                </a:rPr>
                <a:t> </a:t>
              </a:r>
              <a:r>
                <a:rPr lang="pl-PL" sz="1000" dirty="0" err="1">
                  <a:solidFill>
                    <a:srgbClr val="C00000"/>
                  </a:solidFill>
                </a:rPr>
                <a:t>conectors</a:t>
              </a:r>
              <a:endParaRPr lang="en-US" sz="1000" dirty="0">
                <a:solidFill>
                  <a:srgbClr val="C00000"/>
                </a:solidFill>
              </a:endParaRPr>
            </a:p>
          </p:txBody>
        </p:sp>
        <p:cxnSp>
          <p:nvCxnSpPr>
            <p:cNvPr id="20" name="Łącznik prosty ze strzałką 19">
              <a:extLst>
                <a:ext uri="{FF2B5EF4-FFF2-40B4-BE49-F238E27FC236}">
                  <a16:creationId xmlns:a16="http://schemas.microsoft.com/office/drawing/2014/main" id="{85A80173-D60B-44C1-8DB8-0BF8F9E6D674}"/>
                </a:ext>
              </a:extLst>
            </p:cNvPr>
            <p:cNvCxnSpPr>
              <a:cxnSpLocks/>
              <a:stCxn id="18" idx="1"/>
            </p:cNvCxnSpPr>
            <p:nvPr/>
          </p:nvCxnSpPr>
          <p:spPr>
            <a:xfrm flipH="1">
              <a:off x="9545156" y="1256783"/>
              <a:ext cx="562516" cy="19697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Łącznik prosty ze strzałką 20">
              <a:extLst>
                <a:ext uri="{FF2B5EF4-FFF2-40B4-BE49-F238E27FC236}">
                  <a16:creationId xmlns:a16="http://schemas.microsoft.com/office/drawing/2014/main" id="{B3A14C30-2E0F-44D3-BE13-A258525D8FF0}"/>
                </a:ext>
              </a:extLst>
            </p:cNvPr>
            <p:cNvCxnSpPr>
              <a:cxnSpLocks/>
              <a:stCxn id="18" idx="1"/>
            </p:cNvCxnSpPr>
            <p:nvPr/>
          </p:nvCxnSpPr>
          <p:spPr>
            <a:xfrm>
              <a:off x="10107672" y="1256783"/>
              <a:ext cx="0" cy="565190"/>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Łącznik prosty ze strzałką 21">
              <a:extLst>
                <a:ext uri="{FF2B5EF4-FFF2-40B4-BE49-F238E27FC236}">
                  <a16:creationId xmlns:a16="http://schemas.microsoft.com/office/drawing/2014/main" id="{E17D29F6-990E-4C9C-BBD3-47C3C0A65920}"/>
                </a:ext>
              </a:extLst>
            </p:cNvPr>
            <p:cNvCxnSpPr>
              <a:cxnSpLocks/>
              <a:stCxn id="17" idx="1"/>
            </p:cNvCxnSpPr>
            <p:nvPr/>
          </p:nvCxnSpPr>
          <p:spPr>
            <a:xfrm flipH="1">
              <a:off x="10046601" y="2088131"/>
              <a:ext cx="567653" cy="268786"/>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Łącznik prosty ze strzałką 22">
              <a:extLst>
                <a:ext uri="{FF2B5EF4-FFF2-40B4-BE49-F238E27FC236}">
                  <a16:creationId xmlns:a16="http://schemas.microsoft.com/office/drawing/2014/main" id="{478C443E-54E3-4CC2-8F14-16EFF61A34B7}"/>
                </a:ext>
              </a:extLst>
            </p:cNvPr>
            <p:cNvCxnSpPr>
              <a:cxnSpLocks/>
              <a:stCxn id="17" idx="1"/>
            </p:cNvCxnSpPr>
            <p:nvPr/>
          </p:nvCxnSpPr>
          <p:spPr>
            <a:xfrm flipH="1">
              <a:off x="9447720" y="2088131"/>
              <a:ext cx="1166534" cy="7314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Łącznik prosty ze strzałką 23">
              <a:extLst>
                <a:ext uri="{FF2B5EF4-FFF2-40B4-BE49-F238E27FC236}">
                  <a16:creationId xmlns:a16="http://schemas.microsoft.com/office/drawing/2014/main" id="{AEBE66AE-12AA-426F-AB77-681CE302C37A}"/>
                </a:ext>
              </a:extLst>
            </p:cNvPr>
            <p:cNvCxnSpPr>
              <a:cxnSpLocks/>
              <a:stCxn id="19" idx="1"/>
            </p:cNvCxnSpPr>
            <p:nvPr/>
          </p:nvCxnSpPr>
          <p:spPr>
            <a:xfrm flipH="1" flipV="1">
              <a:off x="8829698" y="2314235"/>
              <a:ext cx="1818095" cy="108477"/>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Łącznik prosty ze strzałką 24">
              <a:extLst>
                <a:ext uri="{FF2B5EF4-FFF2-40B4-BE49-F238E27FC236}">
                  <a16:creationId xmlns:a16="http://schemas.microsoft.com/office/drawing/2014/main" id="{75B2ED00-7BBD-45B8-AF1E-5343E5779713}"/>
                </a:ext>
              </a:extLst>
            </p:cNvPr>
            <p:cNvCxnSpPr>
              <a:cxnSpLocks/>
            </p:cNvCxnSpPr>
            <p:nvPr/>
          </p:nvCxnSpPr>
          <p:spPr>
            <a:xfrm flipH="1">
              <a:off x="9473928" y="2430779"/>
              <a:ext cx="1140326" cy="319473"/>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2298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E902457-CCCD-46B0-B9C5-9A38BABBA50C}"/>
              </a:ext>
            </a:extLst>
          </p:cNvPr>
          <p:cNvPicPr/>
          <p:nvPr/>
        </p:nvPicPr>
        <p:blipFill rotWithShape="1">
          <a:blip r:embed="rId2" cstate="print">
            <a:extLst>
              <a:ext uri="{28A0092B-C50C-407E-A947-70E740481C1C}">
                <a14:useLocalDpi xmlns:a14="http://schemas.microsoft.com/office/drawing/2010/main" val="0"/>
              </a:ext>
            </a:extLst>
          </a:blip>
          <a:srcRect l="11844" t="14225" r="14663" b="14653"/>
          <a:stretch/>
        </p:blipFill>
        <p:spPr bwMode="auto">
          <a:xfrm>
            <a:off x="622555" y="2430534"/>
            <a:ext cx="4913839" cy="3822782"/>
          </a:xfrm>
          <a:prstGeom prst="rect">
            <a:avLst/>
          </a:prstGeom>
          <a:noFill/>
          <a:ln>
            <a:noFill/>
          </a:ln>
          <a:extLst>
            <a:ext uri="{53640926-AAD7-44D8-BBD7-CCE9431645EC}">
              <a14:shadowObscured xmlns:a14="http://schemas.microsoft.com/office/drawing/2010/main"/>
            </a:ext>
          </a:extLst>
        </p:spPr>
      </p:pic>
      <p:pic>
        <p:nvPicPr>
          <p:cNvPr id="4" name="Obraz 3">
            <a:extLst>
              <a:ext uri="{FF2B5EF4-FFF2-40B4-BE49-F238E27FC236}">
                <a16:creationId xmlns:a16="http://schemas.microsoft.com/office/drawing/2014/main" id="{B83C4930-C659-47F8-AF9B-FACE0083A796}"/>
              </a:ext>
            </a:extLst>
          </p:cNvPr>
          <p:cNvPicPr/>
          <p:nvPr/>
        </p:nvPicPr>
        <p:blipFill rotWithShape="1">
          <a:blip r:embed="rId3" cstate="print">
            <a:extLst>
              <a:ext uri="{28A0092B-C50C-407E-A947-70E740481C1C}">
                <a14:useLocalDpi xmlns:a14="http://schemas.microsoft.com/office/drawing/2010/main" val="0"/>
              </a:ext>
            </a:extLst>
          </a:blip>
          <a:srcRect l="11857" t="15544" r="3721" b="4080"/>
          <a:stretch/>
        </p:blipFill>
        <p:spPr bwMode="auto">
          <a:xfrm>
            <a:off x="6655606" y="3323693"/>
            <a:ext cx="4116616" cy="2782697"/>
          </a:xfrm>
          <a:prstGeom prst="rect">
            <a:avLst/>
          </a:prstGeom>
          <a:noFill/>
          <a:ln>
            <a:noFill/>
          </a:ln>
          <a:extLst>
            <a:ext uri="{53640926-AAD7-44D8-BBD7-CCE9431645EC}">
              <a14:shadowObscured xmlns:a14="http://schemas.microsoft.com/office/drawing/2010/main"/>
            </a:ext>
          </a:extLst>
        </p:spPr>
      </p:pic>
      <p:sp>
        <p:nvSpPr>
          <p:cNvPr id="10" name="Tytuł 14">
            <a:extLst>
              <a:ext uri="{FF2B5EF4-FFF2-40B4-BE49-F238E27FC236}">
                <a16:creationId xmlns:a16="http://schemas.microsoft.com/office/drawing/2014/main" id="{24DE9354-B85E-4609-81F3-C36E27E16CAD}"/>
              </a:ext>
            </a:extLst>
          </p:cNvPr>
          <p:cNvSpPr txBox="1">
            <a:spLocks/>
          </p:cNvSpPr>
          <p:nvPr/>
        </p:nvSpPr>
        <p:spPr bwMode="auto">
          <a:xfrm>
            <a:off x="0" y="-4813"/>
            <a:ext cx="12192000" cy="6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ts val="3200"/>
              </a:lnSpc>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pl-PL" sz="2400" dirty="0">
                <a:solidFill>
                  <a:srgbClr val="10409F"/>
                </a:solidFill>
                <a:latin typeface="+mj-lt"/>
              </a:rPr>
              <a:t>PEEK as a </a:t>
            </a:r>
            <a:r>
              <a:rPr lang="pl-PL" sz="2400" dirty="0" err="1">
                <a:solidFill>
                  <a:srgbClr val="10409F"/>
                </a:solidFill>
                <a:latin typeface="+mj-lt"/>
              </a:rPr>
              <a:t>gasket</a:t>
            </a:r>
            <a:r>
              <a:rPr lang="pl-PL" sz="2400" dirty="0">
                <a:solidFill>
                  <a:srgbClr val="10409F"/>
                </a:solidFill>
                <a:latin typeface="+mj-lt"/>
              </a:rPr>
              <a:t> for STUMM</a:t>
            </a:r>
          </a:p>
        </p:txBody>
      </p:sp>
      <p:sp>
        <p:nvSpPr>
          <p:cNvPr id="12" name="Symbol zastępczy numeru slajdu 11">
            <a:extLst>
              <a:ext uri="{FF2B5EF4-FFF2-40B4-BE49-F238E27FC236}">
                <a16:creationId xmlns:a16="http://schemas.microsoft.com/office/drawing/2014/main" id="{DDF5775D-9059-4BE0-9C8B-8664D7994204}"/>
              </a:ext>
            </a:extLst>
          </p:cNvPr>
          <p:cNvSpPr>
            <a:spLocks noGrp="1"/>
          </p:cNvSpPr>
          <p:nvPr>
            <p:ph type="sldNum" sz="quarter" idx="12"/>
          </p:nvPr>
        </p:nvSpPr>
        <p:spPr/>
        <p:txBody>
          <a:bodyPr/>
          <a:lstStyle/>
          <a:p>
            <a:pPr>
              <a:defRPr/>
            </a:pPr>
            <a:fld id="{EA2BFE7A-63C3-4696-BA76-19E63631F2AF}" type="slidenum">
              <a:rPr lang="en-GB" smtClean="0"/>
              <a:pPr>
                <a:defRPr/>
              </a:pPr>
              <a:t>9</a:t>
            </a:fld>
            <a:endParaRPr lang="en-GB" dirty="0"/>
          </a:p>
        </p:txBody>
      </p:sp>
      <p:sp>
        <p:nvSpPr>
          <p:cNvPr id="14" name="Prostokąt 13">
            <a:extLst>
              <a:ext uri="{FF2B5EF4-FFF2-40B4-BE49-F238E27FC236}">
                <a16:creationId xmlns:a16="http://schemas.microsoft.com/office/drawing/2014/main" id="{7CEA119D-7B25-483E-A561-E0458A18C0CF}"/>
              </a:ext>
            </a:extLst>
          </p:cNvPr>
          <p:cNvSpPr/>
          <p:nvPr/>
        </p:nvSpPr>
        <p:spPr>
          <a:xfrm>
            <a:off x="594595" y="1112391"/>
            <a:ext cx="7059336" cy="2616101"/>
          </a:xfrm>
          <a:prstGeom prst="rect">
            <a:avLst/>
          </a:prstGeom>
        </p:spPr>
        <p:txBody>
          <a:bodyPr wrap="square">
            <a:spAutoFit/>
          </a:bodyPr>
          <a:lstStyle/>
          <a:p>
            <a:r>
              <a:rPr lang="pl-PL" sz="2000" b="1" dirty="0"/>
              <a:t>The </a:t>
            </a:r>
            <a:r>
              <a:rPr lang="pl-PL" sz="2000" b="1" dirty="0" err="1"/>
              <a:t>general</a:t>
            </a:r>
            <a:r>
              <a:rPr lang="pl-PL" sz="2000" b="1" dirty="0"/>
              <a:t> </a:t>
            </a:r>
            <a:r>
              <a:rPr lang="en-US" sz="2000" b="1" dirty="0"/>
              <a:t>assumptions</a:t>
            </a:r>
            <a:r>
              <a:rPr lang="pl-PL" sz="2000" b="1" dirty="0"/>
              <a:t>:</a:t>
            </a:r>
          </a:p>
          <a:p>
            <a:endParaRPr lang="pl-PL" dirty="0"/>
          </a:p>
          <a:p>
            <a:pPr marL="285750" indent="-285750">
              <a:buFont typeface="Arial" panose="020B0604020202020204" pitchFamily="34" charset="0"/>
              <a:buChar char="•"/>
            </a:pPr>
            <a:r>
              <a:rPr lang="pl-PL" dirty="0" err="1"/>
              <a:t>Propose</a:t>
            </a:r>
            <a:r>
              <a:rPr lang="pl-PL" dirty="0"/>
              <a:t> </a:t>
            </a:r>
            <a:r>
              <a:rPr lang="pl-PL" b="1" dirty="0" err="1"/>
              <a:t>material</a:t>
            </a:r>
            <a:r>
              <a:rPr lang="pl-PL" dirty="0"/>
              <a:t> for the </a:t>
            </a:r>
            <a:r>
              <a:rPr lang="pl-PL" dirty="0" err="1"/>
              <a:t>rigs</a:t>
            </a:r>
            <a:r>
              <a:rPr lang="pl-PL" dirty="0"/>
              <a:t> </a:t>
            </a:r>
            <a:r>
              <a:rPr lang="pl-PL" dirty="0" err="1"/>
              <a:t>gasket</a:t>
            </a:r>
            <a:r>
              <a:rPr lang="pl-PL" dirty="0"/>
              <a:t> – </a:t>
            </a:r>
          </a:p>
          <a:p>
            <a:r>
              <a:rPr lang="pl-PL" b="1" dirty="0">
                <a:solidFill>
                  <a:schemeClr val="accent3">
                    <a:lumMod val="50000"/>
                  </a:schemeClr>
                </a:solidFill>
              </a:rPr>
              <a:t>		PEEK (</a:t>
            </a:r>
            <a:r>
              <a:rPr lang="en-US" altLang="pl-PL" sz="1800" b="1" i="1" dirty="0">
                <a:solidFill>
                  <a:schemeClr val="accent3">
                    <a:lumMod val="50000"/>
                  </a:schemeClr>
                </a:solidFill>
              </a:rPr>
              <a:t>Polyether ether ketone</a:t>
            </a:r>
            <a:r>
              <a:rPr lang="pl-PL" altLang="pl-PL" sz="1800" b="1" i="1" dirty="0">
                <a:solidFill>
                  <a:schemeClr val="accent3">
                    <a:lumMod val="50000"/>
                  </a:schemeClr>
                </a:solidFill>
              </a:rPr>
              <a:t>)</a:t>
            </a:r>
          </a:p>
          <a:p>
            <a:pPr marL="285750" indent="-285750">
              <a:buFont typeface="Arial" panose="020B0604020202020204" pitchFamily="34" charset="0"/>
              <a:buChar char="•"/>
            </a:pPr>
            <a:endParaRPr lang="pl-PL" b="1" i="1" dirty="0">
              <a:solidFill>
                <a:schemeClr val="accent3">
                  <a:lumMod val="50000"/>
                </a:schemeClr>
              </a:solidFill>
            </a:endParaRPr>
          </a:p>
          <a:p>
            <a:pPr marL="742950" lvl="1" indent="-285750">
              <a:buFont typeface="Arial" panose="020B0604020202020204" pitchFamily="34" charset="0"/>
              <a:buChar char="•"/>
            </a:pPr>
            <a:r>
              <a:rPr lang="en-US" dirty="0"/>
              <a:t>One gasket for all rigs</a:t>
            </a:r>
          </a:p>
          <a:p>
            <a:pPr marL="285750" indent="-285750">
              <a:buFont typeface="Arial" panose="020B0604020202020204" pitchFamily="34" charset="0"/>
              <a:buChar char="•"/>
            </a:pPr>
            <a:endParaRPr lang="pl-PL" b="1" dirty="0">
              <a:solidFill>
                <a:schemeClr val="accent3">
                  <a:lumMod val="50000"/>
                </a:schemeClr>
              </a:solidFill>
            </a:endParaRPr>
          </a:p>
          <a:p>
            <a:pPr marL="285750" indent="-285750">
              <a:buFont typeface="Arial" panose="020B0604020202020204" pitchFamily="34" charset="0"/>
              <a:buChar char="•"/>
            </a:pPr>
            <a:endParaRPr lang="pl-PL" dirty="0">
              <a:solidFill>
                <a:schemeClr val="accent3">
                  <a:lumMod val="50000"/>
                </a:schemeClr>
              </a:solidFill>
            </a:endParaRPr>
          </a:p>
          <a:p>
            <a:endParaRPr lang="pl-PL" dirty="0"/>
          </a:p>
        </p:txBody>
      </p:sp>
      <p:sp>
        <p:nvSpPr>
          <p:cNvPr id="39" name="Rectangle 15">
            <a:extLst>
              <a:ext uri="{FF2B5EF4-FFF2-40B4-BE49-F238E27FC236}">
                <a16:creationId xmlns:a16="http://schemas.microsoft.com/office/drawing/2014/main" id="{44761A43-207F-4E64-985A-24B985297143}"/>
              </a:ext>
            </a:extLst>
          </p:cNvPr>
          <p:cNvSpPr>
            <a:spLocks noChangeArrowheads="1"/>
          </p:cNvSpPr>
          <p:nvPr/>
        </p:nvSpPr>
        <p:spPr bwMode="auto">
          <a:xfrm>
            <a:off x="9982200" y="2923584"/>
            <a:ext cx="1484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altLang="pl-PL" sz="1000" i="1" dirty="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pl-PL" sz="1000" i="1" dirty="0">
                <a:ea typeface="Calibri" panose="020F0502020204030204" pitchFamily="34" charset="0"/>
                <a:cs typeface="Times New Roman" panose="02020603050405020304" pitchFamily="18" charset="0"/>
              </a:rPr>
              <a:t>STUMM </a:t>
            </a:r>
            <a:r>
              <a:rPr lang="pl-PL" altLang="pl-PL" sz="1000" i="1" dirty="0" err="1">
                <a:ea typeface="Calibri" panose="020F0502020204030204" pitchFamily="34" charset="0"/>
                <a:cs typeface="Times New Roman" panose="02020603050405020304" pitchFamily="18" charset="0"/>
              </a:rPr>
              <a:t>Ver</a:t>
            </a:r>
            <a:r>
              <a:rPr lang="pl-PL" altLang="pl-PL" sz="1000" i="1" dirty="0">
                <a:ea typeface="Calibri" panose="020F0502020204030204" pitchFamily="34" charset="0"/>
                <a:cs typeface="Times New Roman" panose="02020603050405020304" pitchFamily="18" charset="0"/>
              </a:rPr>
              <a:t>. 2022</a:t>
            </a:r>
            <a:endParaRPr lang="en-US" altLang="pl-PL" sz="1000" dirty="0"/>
          </a:p>
        </p:txBody>
      </p:sp>
      <p:grpSp>
        <p:nvGrpSpPr>
          <p:cNvPr id="40" name="Grupa 39">
            <a:extLst>
              <a:ext uri="{FF2B5EF4-FFF2-40B4-BE49-F238E27FC236}">
                <a16:creationId xmlns:a16="http://schemas.microsoft.com/office/drawing/2014/main" id="{6EC9CDC8-2D58-4BA7-A4E3-91F8983E9E4F}"/>
              </a:ext>
            </a:extLst>
          </p:cNvPr>
          <p:cNvGrpSpPr/>
          <p:nvPr/>
        </p:nvGrpSpPr>
        <p:grpSpPr>
          <a:xfrm>
            <a:off x="6551788" y="751609"/>
            <a:ext cx="4556349" cy="2262624"/>
            <a:chOff x="7289208" y="1133672"/>
            <a:chExt cx="4556349" cy="2262624"/>
          </a:xfrm>
        </p:grpSpPr>
        <p:pic>
          <p:nvPicPr>
            <p:cNvPr id="41" name="Obraz 40">
              <a:extLst>
                <a:ext uri="{FF2B5EF4-FFF2-40B4-BE49-F238E27FC236}">
                  <a16:creationId xmlns:a16="http://schemas.microsoft.com/office/drawing/2014/main" id="{B700FD27-6987-46B4-9461-3EE9759B0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208" y="1430076"/>
              <a:ext cx="3923928" cy="1966220"/>
            </a:xfrm>
            <a:prstGeom prst="rect">
              <a:avLst/>
            </a:prstGeom>
          </p:spPr>
        </p:pic>
        <p:sp>
          <p:nvSpPr>
            <p:cNvPr id="42" name="pole tekstowe 41">
              <a:extLst>
                <a:ext uri="{FF2B5EF4-FFF2-40B4-BE49-F238E27FC236}">
                  <a16:creationId xmlns:a16="http://schemas.microsoft.com/office/drawing/2014/main" id="{695BE673-C86A-4115-BEEA-00AF98E33B7A}"/>
                </a:ext>
              </a:extLst>
            </p:cNvPr>
            <p:cNvSpPr txBox="1"/>
            <p:nvPr/>
          </p:nvSpPr>
          <p:spPr>
            <a:xfrm>
              <a:off x="10614254" y="1965020"/>
              <a:ext cx="393056" cy="246221"/>
            </a:xfrm>
            <a:prstGeom prst="rect">
              <a:avLst/>
            </a:prstGeom>
            <a:noFill/>
          </p:spPr>
          <p:txBody>
            <a:bodyPr wrap="none" rtlCol="0">
              <a:spAutoFit/>
            </a:bodyPr>
            <a:lstStyle/>
            <a:p>
              <a:r>
                <a:rPr lang="pl-PL" sz="1000" dirty="0" err="1">
                  <a:solidFill>
                    <a:srgbClr val="C00000"/>
                  </a:solidFill>
                </a:rPr>
                <a:t>Rigs</a:t>
              </a:r>
              <a:endParaRPr lang="en-US" sz="1000" dirty="0">
                <a:solidFill>
                  <a:srgbClr val="C00000"/>
                </a:solidFill>
              </a:endParaRPr>
            </a:p>
          </p:txBody>
        </p:sp>
        <p:sp>
          <p:nvSpPr>
            <p:cNvPr id="43" name="pole tekstowe 42">
              <a:extLst>
                <a:ext uri="{FF2B5EF4-FFF2-40B4-BE49-F238E27FC236}">
                  <a16:creationId xmlns:a16="http://schemas.microsoft.com/office/drawing/2014/main" id="{3B2A8D74-953F-4EA8-B55C-CB2CF5335296}"/>
                </a:ext>
              </a:extLst>
            </p:cNvPr>
            <p:cNvSpPr txBox="1"/>
            <p:nvPr/>
          </p:nvSpPr>
          <p:spPr>
            <a:xfrm>
              <a:off x="10107672" y="1133672"/>
              <a:ext cx="917239" cy="246221"/>
            </a:xfrm>
            <a:prstGeom prst="rect">
              <a:avLst/>
            </a:prstGeom>
            <a:noFill/>
          </p:spPr>
          <p:txBody>
            <a:bodyPr wrap="none" rtlCol="0">
              <a:spAutoFit/>
            </a:bodyPr>
            <a:lstStyle/>
            <a:p>
              <a:r>
                <a:rPr lang="pl-PL" sz="1000" dirty="0">
                  <a:solidFill>
                    <a:srgbClr val="C00000"/>
                  </a:solidFill>
                </a:rPr>
                <a:t>Rabbit system</a:t>
              </a:r>
              <a:endParaRPr lang="en-US" sz="1000" dirty="0">
                <a:solidFill>
                  <a:srgbClr val="C00000"/>
                </a:solidFill>
              </a:endParaRPr>
            </a:p>
          </p:txBody>
        </p:sp>
        <p:sp>
          <p:nvSpPr>
            <p:cNvPr id="44" name="pole tekstowe 43">
              <a:extLst>
                <a:ext uri="{FF2B5EF4-FFF2-40B4-BE49-F238E27FC236}">
                  <a16:creationId xmlns:a16="http://schemas.microsoft.com/office/drawing/2014/main" id="{DBAEDAA6-F24E-4C4B-8AAF-A2F74340DFE9}"/>
                </a:ext>
              </a:extLst>
            </p:cNvPr>
            <p:cNvSpPr txBox="1"/>
            <p:nvPr/>
          </p:nvSpPr>
          <p:spPr>
            <a:xfrm>
              <a:off x="10647793" y="2299601"/>
              <a:ext cx="1197764" cy="246221"/>
            </a:xfrm>
            <a:prstGeom prst="rect">
              <a:avLst/>
            </a:prstGeom>
            <a:noFill/>
          </p:spPr>
          <p:txBody>
            <a:bodyPr wrap="none" rtlCol="0">
              <a:spAutoFit/>
            </a:bodyPr>
            <a:lstStyle/>
            <a:p>
              <a:r>
                <a:rPr lang="pl-PL" sz="1000" dirty="0" err="1">
                  <a:solidFill>
                    <a:srgbClr val="C00000"/>
                  </a:solidFill>
                </a:rPr>
                <a:t>Electrical</a:t>
              </a:r>
              <a:r>
                <a:rPr lang="pl-PL" sz="1000" dirty="0">
                  <a:solidFill>
                    <a:srgbClr val="C00000"/>
                  </a:solidFill>
                </a:rPr>
                <a:t> </a:t>
              </a:r>
              <a:r>
                <a:rPr lang="pl-PL" sz="1000" dirty="0" err="1">
                  <a:solidFill>
                    <a:srgbClr val="C00000"/>
                  </a:solidFill>
                </a:rPr>
                <a:t>conectors</a:t>
              </a:r>
              <a:endParaRPr lang="en-US" sz="1000" dirty="0">
                <a:solidFill>
                  <a:srgbClr val="C00000"/>
                </a:solidFill>
              </a:endParaRPr>
            </a:p>
          </p:txBody>
        </p:sp>
        <p:cxnSp>
          <p:nvCxnSpPr>
            <p:cNvPr id="45" name="Łącznik prosty ze strzałką 44">
              <a:extLst>
                <a:ext uri="{FF2B5EF4-FFF2-40B4-BE49-F238E27FC236}">
                  <a16:creationId xmlns:a16="http://schemas.microsoft.com/office/drawing/2014/main" id="{7D400920-76AA-4645-A5C2-14BF3599F659}"/>
                </a:ext>
              </a:extLst>
            </p:cNvPr>
            <p:cNvCxnSpPr>
              <a:cxnSpLocks/>
              <a:stCxn id="43" idx="1"/>
            </p:cNvCxnSpPr>
            <p:nvPr/>
          </p:nvCxnSpPr>
          <p:spPr>
            <a:xfrm flipH="1">
              <a:off x="9545156" y="1256783"/>
              <a:ext cx="562516" cy="19697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Łącznik prosty ze strzałką 45">
              <a:extLst>
                <a:ext uri="{FF2B5EF4-FFF2-40B4-BE49-F238E27FC236}">
                  <a16:creationId xmlns:a16="http://schemas.microsoft.com/office/drawing/2014/main" id="{3AC7AA3A-186F-46C0-A416-0046B924363E}"/>
                </a:ext>
              </a:extLst>
            </p:cNvPr>
            <p:cNvCxnSpPr>
              <a:cxnSpLocks/>
              <a:stCxn id="43" idx="1"/>
            </p:cNvCxnSpPr>
            <p:nvPr/>
          </p:nvCxnSpPr>
          <p:spPr>
            <a:xfrm>
              <a:off x="10107672" y="1256783"/>
              <a:ext cx="0" cy="565190"/>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Łącznik prosty ze strzałką 46">
              <a:extLst>
                <a:ext uri="{FF2B5EF4-FFF2-40B4-BE49-F238E27FC236}">
                  <a16:creationId xmlns:a16="http://schemas.microsoft.com/office/drawing/2014/main" id="{C536FDF5-9073-409C-9213-472CC9F35683}"/>
                </a:ext>
              </a:extLst>
            </p:cNvPr>
            <p:cNvCxnSpPr>
              <a:cxnSpLocks/>
              <a:stCxn id="42" idx="1"/>
            </p:cNvCxnSpPr>
            <p:nvPr/>
          </p:nvCxnSpPr>
          <p:spPr>
            <a:xfrm flipH="1">
              <a:off x="10046601" y="2088131"/>
              <a:ext cx="567653" cy="268786"/>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Łącznik prosty ze strzałką 47">
              <a:extLst>
                <a:ext uri="{FF2B5EF4-FFF2-40B4-BE49-F238E27FC236}">
                  <a16:creationId xmlns:a16="http://schemas.microsoft.com/office/drawing/2014/main" id="{E800EC1F-1695-4116-B8DA-703601F2CE99}"/>
                </a:ext>
              </a:extLst>
            </p:cNvPr>
            <p:cNvCxnSpPr>
              <a:cxnSpLocks/>
              <a:stCxn id="42" idx="1"/>
            </p:cNvCxnSpPr>
            <p:nvPr/>
          </p:nvCxnSpPr>
          <p:spPr>
            <a:xfrm flipH="1">
              <a:off x="9447720" y="2088131"/>
              <a:ext cx="1166534" cy="7314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Łącznik prosty ze strzałką 48">
              <a:extLst>
                <a:ext uri="{FF2B5EF4-FFF2-40B4-BE49-F238E27FC236}">
                  <a16:creationId xmlns:a16="http://schemas.microsoft.com/office/drawing/2014/main" id="{89481446-DC77-4219-A0FF-3F342D15FC8F}"/>
                </a:ext>
              </a:extLst>
            </p:cNvPr>
            <p:cNvCxnSpPr>
              <a:cxnSpLocks/>
              <a:stCxn id="44" idx="1"/>
            </p:cNvCxnSpPr>
            <p:nvPr/>
          </p:nvCxnSpPr>
          <p:spPr>
            <a:xfrm flipH="1" flipV="1">
              <a:off x="8829698" y="2314235"/>
              <a:ext cx="1818095" cy="108477"/>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Łącznik prosty ze strzałką 49">
              <a:extLst>
                <a:ext uri="{FF2B5EF4-FFF2-40B4-BE49-F238E27FC236}">
                  <a16:creationId xmlns:a16="http://schemas.microsoft.com/office/drawing/2014/main" id="{3818B27E-9EC1-4830-AAE7-D892B56B1694}"/>
                </a:ext>
              </a:extLst>
            </p:cNvPr>
            <p:cNvCxnSpPr>
              <a:cxnSpLocks/>
            </p:cNvCxnSpPr>
            <p:nvPr/>
          </p:nvCxnSpPr>
          <p:spPr>
            <a:xfrm flipH="1">
              <a:off x="9473928" y="2430779"/>
              <a:ext cx="1140326" cy="319473"/>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4372606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8558</TotalTime>
  <Words>2020</Words>
  <Application>Microsoft Office PowerPoint</Application>
  <PresentationFormat>Panoramiczny</PresentationFormat>
  <Paragraphs>311</Paragraphs>
  <Slides>22</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22</vt:i4>
      </vt:variant>
    </vt:vector>
  </HeadingPairs>
  <TitlesOfParts>
    <vt:vector size="30" baseType="lpstr">
      <vt:lpstr>Arial</vt:lpstr>
      <vt:lpstr>Calibri</vt:lpstr>
      <vt:lpstr>Calibri Light</vt:lpstr>
      <vt:lpstr>Roboto</vt:lpstr>
      <vt:lpstr>Symbol</vt:lpstr>
      <vt:lpstr>Times New Roman</vt:lpstr>
      <vt:lpstr>Wingdings</vt:lpstr>
      <vt:lpstr>Tema de Office</vt:lpstr>
      <vt:lpstr>Feasibility study and validation of PEEK gasket  for DONES STUMM module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IFMIF-DONES principal system</vt:lpstr>
      <vt:lpstr>DONES Programme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dc:title>
  <dc:creator>Víctor Gutiérrez</dc:creator>
  <cp:lastModifiedBy>Urszula Wiącek</cp:lastModifiedBy>
  <cp:revision>105</cp:revision>
  <dcterms:created xsi:type="dcterms:W3CDTF">2021-08-30T09:09:49Z</dcterms:created>
  <dcterms:modified xsi:type="dcterms:W3CDTF">2023-10-12T06:50:35Z</dcterms:modified>
</cp:coreProperties>
</file>