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991" r:id="rId2"/>
    <p:sldId id="1990" r:id="rId3"/>
    <p:sldId id="1989" r:id="rId4"/>
    <p:sldId id="2030" r:id="rId5"/>
    <p:sldId id="2031" r:id="rId6"/>
    <p:sldId id="2040" r:id="rId7"/>
    <p:sldId id="2039" r:id="rId8"/>
    <p:sldId id="2032" r:id="rId9"/>
    <p:sldId id="2047" r:id="rId10"/>
    <p:sldId id="2042" r:id="rId11"/>
    <p:sldId id="2008" r:id="rId12"/>
    <p:sldId id="2014" r:id="rId13"/>
    <p:sldId id="2017" r:id="rId14"/>
    <p:sldId id="2016" r:id="rId15"/>
    <p:sldId id="2028" r:id="rId16"/>
    <p:sldId id="2029" r:id="rId17"/>
    <p:sldId id="2044" r:id="rId18"/>
    <p:sldId id="2046" r:id="rId19"/>
    <p:sldId id="2033" r:id="rId20"/>
    <p:sldId id="2043" r:id="rId21"/>
    <p:sldId id="2045" r:id="rId22"/>
    <p:sldId id="2035" r:id="rId23"/>
    <p:sldId id="2036" r:id="rId24"/>
    <p:sldId id="2015" r:id="rId25"/>
    <p:sldId id="2012" r:id="rId26"/>
    <p:sldId id="1998" r:id="rId27"/>
    <p:sldId id="2010" r:id="rId28"/>
    <p:sldId id="2041" r:id="rId29"/>
    <p:sldId id="2038" r:id="rId30"/>
    <p:sldId id="2037" r:id="rId31"/>
    <p:sldId id="2027" r:id="rId32"/>
  </p:sldIdLst>
  <p:sldSz cx="9906000" cy="6858000" type="A4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82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CC99"/>
    <a:srgbClr val="FF33CC"/>
    <a:srgbClr val="FF6600"/>
    <a:srgbClr val="FF9933"/>
    <a:srgbClr val="FFFF00"/>
    <a:srgbClr val="33CC33"/>
    <a:srgbClr val="33CCFF"/>
    <a:srgbClr val="FF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1290" autoAdjust="0"/>
  </p:normalViewPr>
  <p:slideViewPr>
    <p:cSldViewPr snapToGrid="0">
      <p:cViewPr varScale="1">
        <p:scale>
          <a:sx n="76" d="100"/>
          <a:sy n="76" d="100"/>
        </p:scale>
        <p:origin x="1464" y="58"/>
      </p:cViewPr>
      <p:guideLst>
        <p:guide orient="horz" pos="1982"/>
        <p:guide pos="312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1598" y="-77"/>
      </p:cViewPr>
      <p:guideLst>
        <p:guide orient="horz" pos="3128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cceleratori_LNL\september2023\Beam%20on%20target_proiezione.xls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1"/>
          <c:tx>
            <c:strRef>
              <c:f>'Foglio1 (2)'!$B$1</c:f>
              <c:strCache>
                <c:ptCount val="1"/>
                <c:pt idx="0">
                  <c:v>Beam on Target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cat>
            <c:strRef>
              <c:f>'Foglio1 (2)'!$A$4:$A$15</c:f>
              <c:strCach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2023(dec)</c:v>
                </c:pt>
              </c:strCache>
            </c:strRef>
          </c:cat>
          <c:val>
            <c:numRef>
              <c:f>'Foglio1 (2)'!$B$4:$B$15</c:f>
              <c:numCache>
                <c:formatCode>General</c:formatCode>
                <c:ptCount val="12"/>
                <c:pt idx="0">
                  <c:v>2826.5</c:v>
                </c:pt>
                <c:pt idx="1">
                  <c:v>3027.5</c:v>
                </c:pt>
                <c:pt idx="2">
                  <c:v>3253</c:v>
                </c:pt>
                <c:pt idx="3">
                  <c:v>3849.5</c:v>
                </c:pt>
                <c:pt idx="4">
                  <c:v>2910</c:v>
                </c:pt>
                <c:pt idx="5">
                  <c:v>792</c:v>
                </c:pt>
                <c:pt idx="6">
                  <c:v>2253.5</c:v>
                </c:pt>
                <c:pt idx="7">
                  <c:v>528</c:v>
                </c:pt>
                <c:pt idx="8">
                  <c:v>674</c:v>
                </c:pt>
                <c:pt idx="9">
                  <c:v>719</c:v>
                </c:pt>
                <c:pt idx="10">
                  <c:v>2560</c:v>
                </c:pt>
                <c:pt idx="11">
                  <c:v>3831.5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0E-4E63-B8D0-295C57C695AE}"/>
            </c:ext>
          </c:extLst>
        </c:ser>
        <c:ser>
          <c:idx val="2"/>
          <c:order val="2"/>
          <c:tx>
            <c:strRef>
              <c:f>'Foglio1 (2)'!$C$1</c:f>
              <c:strCache>
                <c:ptCount val="1"/>
                <c:pt idx="0">
                  <c:v>Beam Preparation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cat>
            <c:strRef>
              <c:f>'Foglio1 (2)'!$A$4:$A$15</c:f>
              <c:strCach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2023(dec)</c:v>
                </c:pt>
              </c:strCache>
            </c:strRef>
          </c:cat>
          <c:val>
            <c:numRef>
              <c:f>'Foglio1 (2)'!$C$4:$C$15</c:f>
              <c:numCache>
                <c:formatCode>General</c:formatCode>
                <c:ptCount val="12"/>
                <c:pt idx="0">
                  <c:v>244</c:v>
                </c:pt>
                <c:pt idx="1">
                  <c:v>360</c:v>
                </c:pt>
                <c:pt idx="2">
                  <c:v>704</c:v>
                </c:pt>
                <c:pt idx="3">
                  <c:v>230</c:v>
                </c:pt>
                <c:pt idx="4">
                  <c:v>180.5</c:v>
                </c:pt>
                <c:pt idx="5">
                  <c:v>131</c:v>
                </c:pt>
                <c:pt idx="6">
                  <c:v>491</c:v>
                </c:pt>
                <c:pt idx="7">
                  <c:v>423.5</c:v>
                </c:pt>
                <c:pt idx="8">
                  <c:v>93</c:v>
                </c:pt>
                <c:pt idx="9">
                  <c:v>96</c:v>
                </c:pt>
                <c:pt idx="10">
                  <c:v>541</c:v>
                </c:pt>
                <c:pt idx="11">
                  <c:v>1138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0E-4E63-B8D0-295C57C695AE}"/>
            </c:ext>
          </c:extLst>
        </c:ser>
        <c:ser>
          <c:idx val="3"/>
          <c:order val="3"/>
          <c:tx>
            <c:strRef>
              <c:f>'Foglio1 (2)'!$D$1</c:f>
              <c:strCache>
                <c:ptCount val="1"/>
                <c:pt idx="0">
                  <c:v>Accelerator Division Tests</c:v>
                </c:pt>
              </c:strCache>
            </c:strRef>
          </c:tx>
          <c:spPr>
            <a:solidFill>
              <a:srgbClr val="FF33CC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cat>
            <c:strRef>
              <c:f>'Foglio1 (2)'!$A$4:$A$15</c:f>
              <c:strCach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2023(dec)</c:v>
                </c:pt>
              </c:strCache>
            </c:strRef>
          </c:cat>
          <c:val>
            <c:numRef>
              <c:f>'Foglio1 (2)'!$D$4:$D$15</c:f>
              <c:numCache>
                <c:formatCode>General</c:formatCode>
                <c:ptCount val="12"/>
                <c:pt idx="0">
                  <c:v>224</c:v>
                </c:pt>
                <c:pt idx="1">
                  <c:v>0</c:v>
                </c:pt>
                <c:pt idx="2">
                  <c:v>174</c:v>
                </c:pt>
                <c:pt idx="3">
                  <c:v>240</c:v>
                </c:pt>
                <c:pt idx="4">
                  <c:v>132</c:v>
                </c:pt>
                <c:pt idx="5">
                  <c:v>360</c:v>
                </c:pt>
                <c:pt idx="6">
                  <c:v>24</c:v>
                </c:pt>
                <c:pt idx="7">
                  <c:v>313</c:v>
                </c:pt>
                <c:pt idx="8">
                  <c:v>48</c:v>
                </c:pt>
                <c:pt idx="9">
                  <c:v>0</c:v>
                </c:pt>
                <c:pt idx="10">
                  <c:v>240</c:v>
                </c:pt>
                <c:pt idx="11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0E-4E63-B8D0-295C57C695AE}"/>
            </c:ext>
          </c:extLst>
        </c:ser>
        <c:ser>
          <c:idx val="4"/>
          <c:order val="4"/>
          <c:tx>
            <c:strRef>
              <c:f>'Foglio1 (2)'!$E$1</c:f>
              <c:strCache>
                <c:ptCount val="1"/>
                <c:pt idx="0">
                  <c:v>Unscheduled Maintenance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cat>
            <c:strRef>
              <c:f>'Foglio1 (2)'!$A$4:$A$15</c:f>
              <c:strCach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2023(dec)</c:v>
                </c:pt>
              </c:strCache>
            </c:strRef>
          </c:cat>
          <c:val>
            <c:numRef>
              <c:f>'Foglio1 (2)'!$E$4:$E$15</c:f>
              <c:numCache>
                <c:formatCode>General</c:formatCode>
                <c:ptCount val="12"/>
                <c:pt idx="0">
                  <c:v>441</c:v>
                </c:pt>
                <c:pt idx="1">
                  <c:v>786.5</c:v>
                </c:pt>
                <c:pt idx="2">
                  <c:v>132</c:v>
                </c:pt>
                <c:pt idx="3">
                  <c:v>293</c:v>
                </c:pt>
                <c:pt idx="4">
                  <c:v>355</c:v>
                </c:pt>
                <c:pt idx="5">
                  <c:v>2241</c:v>
                </c:pt>
                <c:pt idx="6">
                  <c:v>1216</c:v>
                </c:pt>
                <c:pt idx="7">
                  <c:v>2686.5</c:v>
                </c:pt>
                <c:pt idx="8">
                  <c:v>576</c:v>
                </c:pt>
                <c:pt idx="9">
                  <c:v>72</c:v>
                </c:pt>
                <c:pt idx="10">
                  <c:v>461</c:v>
                </c:pt>
                <c:pt idx="11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0E-4E63-B8D0-295C57C69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0871599"/>
        <c:axId val="511574447"/>
        <c:axId val="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'Foglio1 (2)'!$A$1</c15:sqref>
                        </c15:formulaRef>
                      </c:ext>
                    </c:extLst>
                    <c:strCache>
                      <c:ptCount val="1"/>
                      <c:pt idx="0">
                        <c:v>anno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'Foglio1 (2)'!$A$4:$A$15</c15:sqref>
                        </c15:formulaRef>
                      </c:ext>
                    </c:extLst>
                    <c:strCache>
                      <c:ptCount val="12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2023(dec)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'Foglio1 (2)'!$A$2:$A$12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D90E-4E63-B8D0-295C57C695AE}"/>
                  </c:ext>
                </c:extLst>
              </c15:ser>
            </c15:filteredBarSeries>
          </c:ext>
        </c:extLst>
      </c:bar3DChart>
      <c:catAx>
        <c:axId val="11208715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574447"/>
        <c:crosses val="autoZero"/>
        <c:auto val="1"/>
        <c:lblAlgn val="ctr"/>
        <c:lblOffset val="100"/>
        <c:noMultiLvlLbl val="0"/>
      </c:catAx>
      <c:valAx>
        <c:axId val="511574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87159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42" tIns="44120" rIns="88242" bIns="44120" numCol="1" anchor="t" anchorCtr="0" compatLnSpc="1">
            <a:prstTxWarp prst="textNoShape">
              <a:avLst/>
            </a:prstTxWarp>
          </a:bodyPr>
          <a:lstStyle>
            <a:lvl1pPr defTabSz="876300" eaLnBrk="0" hangingPunct="0">
              <a:spcBef>
                <a:spcPct val="20000"/>
              </a:spcBef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A. Pisent LNL   LINAC conference 04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19413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42" tIns="44120" rIns="88242" bIns="44120" numCol="1" anchor="t" anchorCtr="0" compatLnSpc="1">
            <a:prstTxWarp prst="textNoShape">
              <a:avLst/>
            </a:prstTxWarp>
          </a:bodyPr>
          <a:lstStyle>
            <a:lvl1pPr algn="r" defTabSz="876300" eaLnBrk="0" hangingPunct="0">
              <a:spcBef>
                <a:spcPct val="20000"/>
              </a:spcBef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A. Pisent LNL   LINAC conference 04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6413"/>
            <a:ext cx="291782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42" tIns="44120" rIns="88242" bIns="44120" numCol="1" anchor="b" anchorCtr="0" compatLnSpc="1">
            <a:prstTxWarp prst="textNoShape">
              <a:avLst/>
            </a:prstTxWarp>
          </a:bodyPr>
          <a:lstStyle>
            <a:lvl1pPr defTabSz="876300" eaLnBrk="0" hangingPunct="0">
              <a:spcBef>
                <a:spcPct val="20000"/>
              </a:spcBef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396413"/>
            <a:ext cx="2919413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42" tIns="44120" rIns="88242" bIns="44120" numCol="1" anchor="b" anchorCtr="0" compatLnSpc="1">
            <a:prstTxWarp prst="textNoShape">
              <a:avLst/>
            </a:prstTxWarp>
          </a:bodyPr>
          <a:lstStyle>
            <a:lvl1pPr algn="r" defTabSz="876300" eaLnBrk="0" hangingPunct="0">
              <a:spcBef>
                <a:spcPct val="20000"/>
              </a:spcBef>
              <a:defRPr sz="1200"/>
            </a:lvl1pPr>
          </a:lstStyle>
          <a:p>
            <a:fld id="{C314F6E6-AB0E-49F4-A7CB-BE65BE6DB3D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265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7818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75FF7DE-0DBC-EA4A-8A97-07B5CFA1E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77981" y="6434408"/>
            <a:ext cx="550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1B7F-2F41-45BD-8D8D-57392D9CC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94AA9EB-A9AB-1B0E-7767-8895CCB30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77981" y="6434408"/>
            <a:ext cx="550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1B7F-2F41-45BD-8D8D-57392D9CC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3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304800"/>
            <a:ext cx="8420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371600"/>
            <a:ext cx="84201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 flipV="1">
            <a:off x="0" y="6357938"/>
            <a:ext cx="9906000" cy="30162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6E82479-FCDC-9048-2934-B3F647284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77981" y="6434408"/>
            <a:ext cx="550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1B7F-2F41-45BD-8D8D-57392D9CCC8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E84AE0-4A80-D258-AEFA-1AD885C44A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08750" y="6446981"/>
            <a:ext cx="3295650" cy="3714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208C3A-FA35-C674-BC25-BAB4E3299C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58" y="6434408"/>
            <a:ext cx="707292" cy="41934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BAE9F24F-2AF9-714D-6DC0-2F64B2B3C4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14" y="39544"/>
            <a:ext cx="4303386" cy="89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pitchFamily="34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69913" indent="-18732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2pPr>
      <a:lvl3pPr marL="9540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0"/>
        </a:defRPr>
      </a:lvl3pPr>
      <a:lvl4pPr marL="1331913" indent="-1841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17160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1732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6304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30876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544888" indent="-192088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20.png"/><Relationship Id="rId7" Type="http://schemas.openxmlformats.org/officeDocument/2006/relationships/image" Target="../media/image2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giovanni.bisoffi@lnl.infn.i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B04B-93FA-1985-BB17-5EED839B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619" y="2130425"/>
            <a:ext cx="9522690" cy="1470025"/>
          </a:xfrm>
        </p:spPr>
        <p:txBody>
          <a:bodyPr/>
          <a:lstStyle/>
          <a:p>
            <a:r>
              <a:rPr lang="en-US" dirty="0"/>
              <a:t>LNL accelerator facilities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D299B-8D2C-BD14-FAE2-4C53744C3A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Luca Bellan </a:t>
            </a:r>
          </a:p>
          <a:p>
            <a:r>
              <a:rPr lang="en-US" dirty="0"/>
              <a:t>on the behalf of  INFN-LNL</a:t>
            </a:r>
          </a:p>
        </p:txBody>
      </p:sp>
    </p:spTree>
    <p:extLst>
      <p:ext uri="{BB962C8B-B14F-4D97-AF65-F5344CB8AC3E}">
        <p14:creationId xmlns:p14="http://schemas.microsoft.com/office/powerpoint/2010/main" val="214265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4EF1A-C9B7-77C9-D53C-D7CACF1A6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616200"/>
            <a:ext cx="8420100" cy="914400"/>
          </a:xfrm>
        </p:spPr>
        <p:txBody>
          <a:bodyPr/>
          <a:lstStyle/>
          <a:p>
            <a:r>
              <a:rPr lang="en-GB" dirty="0"/>
              <a:t>Heavy ion facility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DA3E8B-0F38-4FCC-268A-4D09A4AB5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10</a:t>
            </a:fld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B05F2F-701C-AD88-3219-7FA292DCEDA9}"/>
              </a:ext>
            </a:extLst>
          </p:cNvPr>
          <p:cNvSpPr txBox="1"/>
          <p:nvPr/>
        </p:nvSpPr>
        <p:spPr>
          <a:xfrm>
            <a:off x="2311038" y="3429000"/>
            <a:ext cx="4970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RF type*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A1F6ED-99C9-92EB-EA25-0457755F3D6B}"/>
              </a:ext>
            </a:extLst>
          </p:cNvPr>
          <p:cNvSpPr txBox="1"/>
          <p:nvPr/>
        </p:nvSpPr>
        <p:spPr>
          <a:xfrm>
            <a:off x="52434" y="5874288"/>
            <a:ext cx="4970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*Tandem type accelerator also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05174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3E44F-7DD7-667F-688A-358278E2C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18301-B21E-7A5F-009C-FF247FB4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045" r="70477" b="61762"/>
          <a:stretch/>
        </p:blipFill>
        <p:spPr>
          <a:xfrm>
            <a:off x="237994" y="2161309"/>
            <a:ext cx="3208427" cy="1541028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11FD3EF0-6221-3616-D2F3-FE0845BF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322"/>
          <a:stretch/>
        </p:blipFill>
        <p:spPr>
          <a:xfrm>
            <a:off x="66132" y="4108451"/>
            <a:ext cx="2029548" cy="195471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B7D8F3D-5FA4-02A4-0B19-3A24B913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9012" y="-156276"/>
            <a:ext cx="6610077" cy="1266583"/>
          </a:xfrm>
        </p:spPr>
        <p:txBody>
          <a:bodyPr/>
          <a:lstStyle/>
          <a:p>
            <a:r>
              <a:rPr lang="en-US" dirty="0"/>
              <a:t>Tandem-ALPI-PIAVE facility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30852-4E08-A96D-EBB1-F3EB451090A9}"/>
              </a:ext>
            </a:extLst>
          </p:cNvPr>
          <p:cNvSpPr txBox="1"/>
          <p:nvPr/>
        </p:nvSpPr>
        <p:spPr>
          <a:xfrm>
            <a:off x="1290837" y="2822670"/>
            <a:ext cx="7634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ALPI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23E9B-7F06-29B9-AAC8-1FD05FC1BAA1}"/>
              </a:ext>
            </a:extLst>
          </p:cNvPr>
          <p:cNvSpPr txBox="1"/>
          <p:nvPr/>
        </p:nvSpPr>
        <p:spPr>
          <a:xfrm>
            <a:off x="3766027" y="2576208"/>
            <a:ext cx="61399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CW  Folded independent cavity </a:t>
            </a:r>
            <a:r>
              <a:rPr lang="en-US" sz="2400" dirty="0" err="1"/>
              <a:t>linac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Design and built 80’-90’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One of the first prototypes in Europe.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82 QW cavities at 4 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80 MHz low beta (0.047, 0.055)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160 MHz medium beta (0.11)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160 MHz high beta (0.13)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Output energy ions of about 10 MeV/amu</a:t>
            </a:r>
          </a:p>
        </p:txBody>
      </p:sp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5D7C5799-BA5E-ED7B-272F-020A9CD82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1"/>
          <a:stretch/>
        </p:blipFill>
        <p:spPr>
          <a:xfrm>
            <a:off x="2189953" y="4099702"/>
            <a:ext cx="1299462" cy="1954716"/>
          </a:xfrm>
          <a:prstGeom prst="rect">
            <a:avLst/>
          </a:prstGeom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EB07AD2-5675-D6F2-77BF-E2924B4D3A39}"/>
              </a:ext>
            </a:extLst>
          </p:cNvPr>
          <p:cNvCxnSpPr/>
          <p:nvPr/>
        </p:nvCxnSpPr>
        <p:spPr bwMode="auto">
          <a:xfrm flipV="1">
            <a:off x="3297740" y="3544018"/>
            <a:ext cx="0" cy="38345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010ACFD-E836-AE97-8947-402506C631E7}"/>
              </a:ext>
            </a:extLst>
          </p:cNvPr>
          <p:cNvCxnSpPr/>
          <p:nvPr/>
        </p:nvCxnSpPr>
        <p:spPr bwMode="auto">
          <a:xfrm flipV="1">
            <a:off x="2889701" y="3544018"/>
            <a:ext cx="0" cy="38345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40513FB2-90C2-C149-1A89-F3E679D3E0A7}"/>
              </a:ext>
            </a:extLst>
          </p:cNvPr>
          <p:cNvCxnSpPr/>
          <p:nvPr/>
        </p:nvCxnSpPr>
        <p:spPr bwMode="auto">
          <a:xfrm>
            <a:off x="3083964" y="2939138"/>
            <a:ext cx="11349" cy="43903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8F73BED-83E8-C7C7-578A-250A60156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9029"/>
            <a:ext cx="9744363" cy="116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9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3E44F-7DD7-667F-688A-358278E2C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18301-B21E-7A5F-009C-FF247FB4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70477"/>
          <a:stretch/>
        </p:blipFill>
        <p:spPr>
          <a:xfrm>
            <a:off x="237994" y="2117974"/>
            <a:ext cx="3208427" cy="4143390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11FD3EF0-6221-3616-D2F3-FE0845BF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322"/>
          <a:stretch/>
        </p:blipFill>
        <p:spPr>
          <a:xfrm>
            <a:off x="1239" y="262042"/>
            <a:ext cx="2029548" cy="1954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EA6BF9-6E85-9FE4-EF69-FD888BF220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5" b="39451"/>
          <a:stretch/>
        </p:blipFill>
        <p:spPr>
          <a:xfrm>
            <a:off x="3383928" y="4414127"/>
            <a:ext cx="2595385" cy="18472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062972-C67D-FBCA-0CBC-52FB11257F32}"/>
              </a:ext>
            </a:extLst>
          </p:cNvPr>
          <p:cNvSpPr txBox="1"/>
          <p:nvPr/>
        </p:nvSpPr>
        <p:spPr>
          <a:xfrm>
            <a:off x="2146959" y="5832096"/>
            <a:ext cx="1299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TANDEM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30852-4E08-A96D-EBB1-F3EB451090A9}"/>
              </a:ext>
            </a:extLst>
          </p:cNvPr>
          <p:cNvSpPr txBox="1"/>
          <p:nvPr/>
        </p:nvSpPr>
        <p:spPr>
          <a:xfrm>
            <a:off x="1290837" y="2822670"/>
            <a:ext cx="7634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ALPI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23E9B-7F06-29B9-AAC8-1FD05FC1BAA1}"/>
              </a:ext>
            </a:extLst>
          </p:cNvPr>
          <p:cNvSpPr txBox="1"/>
          <p:nvPr/>
        </p:nvSpPr>
        <p:spPr>
          <a:xfrm>
            <a:off x="3797476" y="1699285"/>
            <a:ext cx="60229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Tandem XTU accelerator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14 MV terminal voltage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Negative ion 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Up to light-medium A (around 50) for ALPI injection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Highest energies output for light ions, 22 MeV/u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5D7C5799-BA5E-ED7B-272F-020A9CD82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1"/>
          <a:stretch/>
        </p:blipFill>
        <p:spPr>
          <a:xfrm>
            <a:off x="2054268" y="262042"/>
            <a:ext cx="1299462" cy="1954716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E257C020-CD6C-D3B9-1546-D182E1298DA7}"/>
              </a:ext>
            </a:extLst>
          </p:cNvPr>
          <p:cNvCxnSpPr/>
          <p:nvPr/>
        </p:nvCxnSpPr>
        <p:spPr bwMode="auto">
          <a:xfrm>
            <a:off x="1079582" y="5627985"/>
            <a:ext cx="106737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C48929CC-5174-E4E5-8E5B-E2ACD68FB414}"/>
              </a:ext>
            </a:extLst>
          </p:cNvPr>
          <p:cNvCxnSpPr/>
          <p:nvPr/>
        </p:nvCxnSpPr>
        <p:spPr bwMode="auto">
          <a:xfrm flipV="1">
            <a:off x="3302657" y="3999764"/>
            <a:ext cx="0" cy="10972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AC30457A-825D-8DC1-9E33-C8EB2DCB582C}"/>
              </a:ext>
            </a:extLst>
          </p:cNvPr>
          <p:cNvSpPr/>
          <p:nvPr/>
        </p:nvSpPr>
        <p:spPr bwMode="auto">
          <a:xfrm>
            <a:off x="2398439" y="3569110"/>
            <a:ext cx="655011" cy="16577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C57F4D8-C66B-A109-22C6-5C76251DFB60}"/>
              </a:ext>
            </a:extLst>
          </p:cNvPr>
          <p:cNvSpPr/>
          <p:nvPr/>
        </p:nvSpPr>
        <p:spPr bwMode="auto">
          <a:xfrm>
            <a:off x="3097128" y="3373093"/>
            <a:ext cx="411058" cy="2859113"/>
          </a:xfrm>
          <a:prstGeom prst="rect">
            <a:avLst/>
          </a:prstGeom>
          <a:solidFill>
            <a:srgbClr val="00CC99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C6FEE5EB-BE14-3C6C-21DF-6DA1135B6AA8}"/>
              </a:ext>
            </a:extLst>
          </p:cNvPr>
          <p:cNvSpPr/>
          <p:nvPr/>
        </p:nvSpPr>
        <p:spPr bwMode="auto">
          <a:xfrm rot="5400000">
            <a:off x="1155283" y="4285381"/>
            <a:ext cx="1034537" cy="2859113"/>
          </a:xfrm>
          <a:prstGeom prst="rect">
            <a:avLst/>
          </a:prstGeom>
          <a:solidFill>
            <a:srgbClr val="00CC99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EAEB1E-9B23-A7E8-5D42-EA3A5303F015}"/>
              </a:ext>
            </a:extLst>
          </p:cNvPr>
          <p:cNvSpPr txBox="1">
            <a:spLocks/>
          </p:cNvSpPr>
          <p:nvPr/>
        </p:nvSpPr>
        <p:spPr bwMode="auto">
          <a:xfrm>
            <a:off x="3864632" y="679358"/>
            <a:ext cx="6451333" cy="126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r>
              <a:rPr lang="en-US" kern="0" dirty="0"/>
              <a:t>Tandem-ALPI-PIAVE facility</a:t>
            </a:r>
          </a:p>
        </p:txBody>
      </p:sp>
    </p:spTree>
    <p:extLst>
      <p:ext uri="{BB962C8B-B14F-4D97-AF65-F5344CB8AC3E}">
        <p14:creationId xmlns:p14="http://schemas.microsoft.com/office/powerpoint/2010/main" val="140613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3E44F-7DD7-667F-688A-358278E2C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18301-B21E-7A5F-009C-FF247FB4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70477"/>
          <a:stretch/>
        </p:blipFill>
        <p:spPr>
          <a:xfrm>
            <a:off x="237994" y="2117974"/>
            <a:ext cx="3208427" cy="4143390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11FD3EF0-6221-3616-D2F3-FE0845BF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322"/>
          <a:stretch/>
        </p:blipFill>
        <p:spPr>
          <a:xfrm>
            <a:off x="1239" y="262042"/>
            <a:ext cx="2029548" cy="1954716"/>
          </a:xfrm>
          <a:prstGeom prst="rect">
            <a:avLst/>
          </a:prstGeom>
        </p:spPr>
      </p:pic>
      <p:pic>
        <p:nvPicPr>
          <p:cNvPr id="9" name="Picture 8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31508E5B-ADBB-CFDC-8969-50DD51BFFF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156"/>
          <a:stretch/>
        </p:blipFill>
        <p:spPr>
          <a:xfrm>
            <a:off x="555029" y="3702337"/>
            <a:ext cx="1700513" cy="1536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EA6BF9-6E85-9FE4-EF69-FD888BF220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5" b="39451"/>
          <a:stretch/>
        </p:blipFill>
        <p:spPr>
          <a:xfrm>
            <a:off x="3383928" y="4414127"/>
            <a:ext cx="2595385" cy="18472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062972-C67D-FBCA-0CBC-52FB11257F32}"/>
              </a:ext>
            </a:extLst>
          </p:cNvPr>
          <p:cNvSpPr txBox="1"/>
          <p:nvPr/>
        </p:nvSpPr>
        <p:spPr>
          <a:xfrm>
            <a:off x="2146959" y="5832096"/>
            <a:ext cx="1299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TANDEM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30852-4E08-A96D-EBB1-F3EB451090A9}"/>
              </a:ext>
            </a:extLst>
          </p:cNvPr>
          <p:cNvSpPr txBox="1"/>
          <p:nvPr/>
        </p:nvSpPr>
        <p:spPr>
          <a:xfrm>
            <a:off x="1290837" y="2822670"/>
            <a:ext cx="7634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ALPI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BF0B62-1510-16BC-226A-929B062FCC1E}"/>
              </a:ext>
            </a:extLst>
          </p:cNvPr>
          <p:cNvSpPr txBox="1"/>
          <p:nvPr/>
        </p:nvSpPr>
        <p:spPr>
          <a:xfrm rot="16200000">
            <a:off x="2061142" y="3964562"/>
            <a:ext cx="10021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PIAVE</a:t>
            </a:r>
          </a:p>
        </p:txBody>
      </p:sp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5D7C5799-BA5E-ED7B-272F-020A9CD82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1"/>
          <a:stretch/>
        </p:blipFill>
        <p:spPr>
          <a:xfrm>
            <a:off x="2054268" y="262042"/>
            <a:ext cx="1299462" cy="1954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5">
                <a:extLst>
                  <a:ext uri="{FF2B5EF4-FFF2-40B4-BE49-F238E27FC236}">
                    <a16:creationId xmlns:a16="http://schemas.microsoft.com/office/drawing/2014/main" id="{9D3D6EEC-EFF5-1675-20C9-FCCBAB9D7696}"/>
                  </a:ext>
                </a:extLst>
              </p:cNvPr>
              <p:cNvSpPr txBox="1"/>
              <p:nvPr/>
            </p:nvSpPr>
            <p:spPr>
              <a:xfrm>
                <a:off x="3683176" y="1839682"/>
                <a:ext cx="5955066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PIAVE superconductive RFQ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Medium –heavy mass,  50 &lt; A &lt; 208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External buncher three harmonics , two RFQ cavities (80 MHz) 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λβ</m:t>
                    </m:r>
                  </m:oMath>
                </a14:m>
                <a:r>
                  <a:rPr lang="en-US" sz="2000" dirty="0"/>
                  <a:t>/4 inter-tank distance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ECR </a:t>
                </a:r>
                <a:r>
                  <a:rPr lang="en-US" sz="2000" dirty="0" err="1"/>
                  <a:t>nanogan</a:t>
                </a:r>
                <a:r>
                  <a:rPr lang="en-US" sz="2000" dirty="0"/>
                  <a:t> ion source </a:t>
                </a:r>
              </a:p>
            </p:txBody>
          </p:sp>
        </mc:Choice>
        <mc:Fallback xmlns="">
          <p:sp>
            <p:nvSpPr>
              <p:cNvPr id="2" name="TextBox 15">
                <a:extLst>
                  <a:ext uri="{FF2B5EF4-FFF2-40B4-BE49-F238E27FC236}">
                    <a16:creationId xmlns:a16="http://schemas.microsoft.com/office/drawing/2014/main" id="{9D3D6EEC-EFF5-1675-20C9-FCCBAB9D7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76" y="1839682"/>
                <a:ext cx="5955066" cy="1631216"/>
              </a:xfrm>
              <a:prstGeom prst="rect">
                <a:avLst/>
              </a:prstGeom>
              <a:blipFill>
                <a:blip r:embed="rId6"/>
                <a:stretch>
                  <a:fillRect l="-921" t="-1873" b="-63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48D00DB3-8AA3-B71E-42CC-6ABD5E993518}"/>
              </a:ext>
            </a:extLst>
          </p:cNvPr>
          <p:cNvCxnSpPr/>
          <p:nvPr/>
        </p:nvCxnSpPr>
        <p:spPr bwMode="auto">
          <a:xfrm flipV="1">
            <a:off x="2883803" y="3847544"/>
            <a:ext cx="0" cy="10972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61DA01FA-7E46-ABA6-B446-20D55DE8EC1D}"/>
              </a:ext>
            </a:extLst>
          </p:cNvPr>
          <p:cNvSpPr/>
          <p:nvPr/>
        </p:nvSpPr>
        <p:spPr bwMode="auto">
          <a:xfrm>
            <a:off x="2362180" y="3712203"/>
            <a:ext cx="677577" cy="1536700"/>
          </a:xfrm>
          <a:prstGeom prst="rect">
            <a:avLst/>
          </a:prstGeom>
          <a:solidFill>
            <a:srgbClr val="00CC99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B97D89D-367F-AF4D-AECF-9B5A6D879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420" y="734776"/>
            <a:ext cx="5955066" cy="1266583"/>
          </a:xfrm>
        </p:spPr>
        <p:txBody>
          <a:bodyPr/>
          <a:lstStyle/>
          <a:p>
            <a:r>
              <a:rPr lang="en-US" dirty="0"/>
              <a:t>Tandem-ALPI-PIAVE facility</a:t>
            </a:r>
          </a:p>
        </p:txBody>
      </p:sp>
    </p:spTree>
    <p:extLst>
      <p:ext uri="{BB962C8B-B14F-4D97-AF65-F5344CB8AC3E}">
        <p14:creationId xmlns:p14="http://schemas.microsoft.com/office/powerpoint/2010/main" val="77760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3E44F-7DD7-667F-688A-358278E2C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18301-B21E-7A5F-009C-FF247FB4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70477"/>
          <a:stretch/>
        </p:blipFill>
        <p:spPr>
          <a:xfrm>
            <a:off x="237994" y="2117974"/>
            <a:ext cx="3208427" cy="4143390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11FD3EF0-6221-3616-D2F3-FE0845BF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322"/>
          <a:stretch/>
        </p:blipFill>
        <p:spPr>
          <a:xfrm>
            <a:off x="1239" y="262042"/>
            <a:ext cx="2029548" cy="1954716"/>
          </a:xfrm>
          <a:prstGeom prst="rect">
            <a:avLst/>
          </a:prstGeom>
        </p:spPr>
      </p:pic>
      <p:pic>
        <p:nvPicPr>
          <p:cNvPr id="9" name="Picture 8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31508E5B-ADBB-CFDC-8969-50DD51BFFF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156"/>
          <a:stretch/>
        </p:blipFill>
        <p:spPr>
          <a:xfrm>
            <a:off x="555029" y="3702337"/>
            <a:ext cx="1700513" cy="153670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D2012CD4-9F1F-D57A-F210-8EF7BDE9DC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 r="7777"/>
          <a:stretch/>
        </p:blipFill>
        <p:spPr bwMode="auto">
          <a:xfrm>
            <a:off x="3987440" y="2505983"/>
            <a:ext cx="5363531" cy="3870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062972-C67D-FBCA-0CBC-52FB11257F32}"/>
              </a:ext>
            </a:extLst>
          </p:cNvPr>
          <p:cNvSpPr txBox="1"/>
          <p:nvPr/>
        </p:nvSpPr>
        <p:spPr>
          <a:xfrm>
            <a:off x="2146959" y="5832096"/>
            <a:ext cx="1299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TANDEM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30852-4E08-A96D-EBB1-F3EB451090A9}"/>
              </a:ext>
            </a:extLst>
          </p:cNvPr>
          <p:cNvSpPr txBox="1"/>
          <p:nvPr/>
        </p:nvSpPr>
        <p:spPr>
          <a:xfrm>
            <a:off x="1290837" y="2822670"/>
            <a:ext cx="7634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ALPI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23E9B-7F06-29B9-AAC8-1FD05FC1BAA1}"/>
              </a:ext>
            </a:extLst>
          </p:cNvPr>
          <p:cNvSpPr txBox="1"/>
          <p:nvPr/>
        </p:nvSpPr>
        <p:spPr>
          <a:xfrm>
            <a:off x="3566417" y="1490320"/>
            <a:ext cx="6205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Up to hundreds </a:t>
            </a:r>
            <a:r>
              <a:rPr lang="en-US" sz="2000" dirty="0" err="1"/>
              <a:t>nA</a:t>
            </a:r>
            <a:r>
              <a:rPr lang="en-US" sz="2000" dirty="0"/>
              <a:t>, max A/q = 8 (NO SC issue whatsoever, problem on the applied fields)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From C to Pb (to U) and stable isotopes.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BF0B62-1510-16BC-226A-929B062FCC1E}"/>
              </a:ext>
            </a:extLst>
          </p:cNvPr>
          <p:cNvSpPr txBox="1"/>
          <p:nvPr/>
        </p:nvSpPr>
        <p:spPr>
          <a:xfrm rot="16200000">
            <a:off x="2061142" y="3964562"/>
            <a:ext cx="10021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PIAVE</a:t>
            </a:r>
          </a:p>
        </p:txBody>
      </p:sp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5D7C5799-BA5E-ED7B-272F-020A9CD82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1"/>
          <a:stretch/>
        </p:blipFill>
        <p:spPr>
          <a:xfrm>
            <a:off x="2054268" y="262042"/>
            <a:ext cx="1299462" cy="19547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8966A5C-6DE8-85F9-15D0-B87C40DC5C25}"/>
              </a:ext>
            </a:extLst>
          </p:cNvPr>
          <p:cNvSpPr txBox="1">
            <a:spLocks/>
          </p:cNvSpPr>
          <p:nvPr/>
        </p:nvSpPr>
        <p:spPr bwMode="auto">
          <a:xfrm>
            <a:off x="3987440" y="577212"/>
            <a:ext cx="6205576" cy="126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r>
              <a:rPr lang="en-US" kern="0" dirty="0"/>
              <a:t>Tandem-ALPI-PIAVE facility</a:t>
            </a:r>
          </a:p>
        </p:txBody>
      </p:sp>
    </p:spTree>
    <p:extLst>
      <p:ext uri="{BB962C8B-B14F-4D97-AF65-F5344CB8AC3E}">
        <p14:creationId xmlns:p14="http://schemas.microsoft.com/office/powerpoint/2010/main" val="2079823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61DD38-7723-7321-D41A-3B77149C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03" y="-5375"/>
            <a:ext cx="5685047" cy="914400"/>
          </a:xfrm>
        </p:spPr>
        <p:txBody>
          <a:bodyPr/>
          <a:lstStyle/>
          <a:p>
            <a:r>
              <a:rPr lang="en-GB" sz="2400" dirty="0"/>
              <a:t>A decades of upgrades to accelerate heavy ions at higher energies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904688-F73C-5CDE-CF2C-D3F353A7F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0E3C6BC4-5FD9-97C0-C558-44EA85D2894B}"/>
              </a:ext>
            </a:extLst>
          </p:cNvPr>
          <p:cNvGrpSpPr/>
          <p:nvPr/>
        </p:nvGrpSpPr>
        <p:grpSpPr>
          <a:xfrm>
            <a:off x="968053" y="1016788"/>
            <a:ext cx="8519932" cy="3935797"/>
            <a:chOff x="85250" y="154160"/>
            <a:chExt cx="7467121" cy="3393783"/>
          </a:xfrm>
        </p:grpSpPr>
        <p:pic>
          <p:nvPicPr>
            <p:cNvPr id="6" name="Immagine 5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6E4092BE-FDC9-8EA9-2018-2CBA5E769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9" b="8328"/>
            <a:stretch/>
          </p:blipFill>
          <p:spPr>
            <a:xfrm>
              <a:off x="97548" y="355001"/>
              <a:ext cx="7454823" cy="31929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3AF907A5-77CB-81AA-2E3E-D62481E5C296}"/>
                    </a:ext>
                  </a:extLst>
                </p:cNvPr>
                <p:cNvSpPr txBox="1"/>
                <p:nvPr/>
              </p:nvSpPr>
              <p:spPr>
                <a:xfrm>
                  <a:off x="3556338" y="249549"/>
                  <a:ext cx="1063286" cy="26953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Pre>
                        <m:sPre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𝟐𝟎𝟖</m:t>
                          </m:r>
                        </m:sup>
                        <m:e>
                          <m:r>
                            <a:rPr lang="it-IT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𝐏𝐛</m:t>
                          </m:r>
                        </m:e>
                      </m:sPre>
                    </m:oMath>
                  </a14:m>
                  <a:r>
                    <a:rPr lang="en-GB" sz="1400" b="1" dirty="0">
                      <a:solidFill>
                        <a:srgbClr val="FF0000"/>
                      </a:solidFill>
                    </a:rPr>
                    <a:t> - 2022</a:t>
                  </a:r>
                </a:p>
              </p:txBody>
            </p:sp>
          </mc:Choice>
          <mc:Fallback xmlns="">
            <p:sp>
              <p:nvSpPr>
                <p:cNvPr id="7" name="CasellaDiTesto 6">
                  <a:extLst>
                    <a:ext uri="{FF2B5EF4-FFF2-40B4-BE49-F238E27FC236}">
                      <a16:creationId xmlns:a16="http://schemas.microsoft.com/office/drawing/2014/main" id="{3AF907A5-77CB-81AA-2E3E-D62481E5C2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6338" y="249549"/>
                  <a:ext cx="1063286" cy="269539"/>
                </a:xfrm>
                <a:prstGeom prst="rect">
                  <a:avLst/>
                </a:prstGeom>
                <a:blipFill>
                  <a:blip r:embed="rId3"/>
                  <a:stretch>
                    <a:fillRect t="-1961" b="-196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C8B1F0CE-7E43-7E91-4EBB-4B7177856E30}"/>
                    </a:ext>
                  </a:extLst>
                </p:cNvPr>
                <p:cNvSpPr txBox="1"/>
                <p:nvPr/>
              </p:nvSpPr>
              <p:spPr>
                <a:xfrm>
                  <a:off x="2365620" y="261607"/>
                  <a:ext cx="1137243" cy="26953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Pre>
                        <m:sPre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𝟐𝟎𝟔</m:t>
                          </m:r>
                        </m:sup>
                        <m:e>
                          <m:r>
                            <a:rPr lang="it-IT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𝐏𝐛</m:t>
                          </m:r>
                        </m:e>
                      </m:sPre>
                    </m:oMath>
                  </a14:m>
                  <a:r>
                    <a:rPr lang="en-GB" sz="1400" b="1" dirty="0">
                      <a:solidFill>
                        <a:srgbClr val="FF0000"/>
                      </a:solidFill>
                    </a:rPr>
                    <a:t> - 2018</a:t>
                  </a:r>
                </a:p>
              </p:txBody>
            </p:sp>
          </mc:Choice>
          <mc:Fallback xmlns="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C8B1F0CE-7E43-7E91-4EBB-4B7177856E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620" y="261607"/>
                  <a:ext cx="1137243" cy="269539"/>
                </a:xfrm>
                <a:prstGeom prst="rect">
                  <a:avLst/>
                </a:prstGeom>
                <a:blipFill>
                  <a:blip r:embed="rId4"/>
                  <a:stretch>
                    <a:fillRect t="-1923" b="-1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0091E84D-6558-F814-4245-DC9977806B6F}"/>
                    </a:ext>
                  </a:extLst>
                </p:cNvPr>
                <p:cNvSpPr txBox="1"/>
                <p:nvPr/>
              </p:nvSpPr>
              <p:spPr>
                <a:xfrm>
                  <a:off x="1014482" y="234687"/>
                  <a:ext cx="1063286" cy="26953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Pre>
                        <m:sPre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𝟏𝟗𝟕</m:t>
                          </m:r>
                        </m:sup>
                        <m:e>
                          <m:r>
                            <a:rPr lang="it-IT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𝐀𝐮</m:t>
                          </m:r>
                        </m:e>
                      </m:sPre>
                    </m:oMath>
                  </a14:m>
                  <a:r>
                    <a:rPr lang="en-GB" sz="1400" b="1" dirty="0">
                      <a:solidFill>
                        <a:srgbClr val="FF0000"/>
                      </a:solidFill>
                    </a:rPr>
                    <a:t> - 2013</a:t>
                  </a:r>
                </a:p>
              </p:txBody>
            </p:sp>
          </mc:Choice>
          <mc:Fallback xmlns="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0091E84D-6558-F814-4245-DC9977806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482" y="234687"/>
                  <a:ext cx="1063286" cy="269539"/>
                </a:xfrm>
                <a:prstGeom prst="rect">
                  <a:avLst/>
                </a:prstGeom>
                <a:blipFill>
                  <a:blip r:embed="rId5"/>
                  <a:stretch>
                    <a:fillRect t="-1961" r="-503" b="-215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1F918A78-22CD-836A-B0CC-E2F2B7CE32DD}"/>
                </a:ext>
              </a:extLst>
            </p:cNvPr>
            <p:cNvSpPr/>
            <p:nvPr/>
          </p:nvSpPr>
          <p:spPr>
            <a:xfrm>
              <a:off x="1360854" y="801395"/>
              <a:ext cx="185271" cy="19124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6C61B59E-E871-C7A2-72AA-F633FAFF8DD4}"/>
                </a:ext>
              </a:extLst>
            </p:cNvPr>
            <p:cNvSpPr/>
            <p:nvPr/>
          </p:nvSpPr>
          <p:spPr>
            <a:xfrm>
              <a:off x="2748792" y="609874"/>
              <a:ext cx="185271" cy="19124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6AC8D020-36C1-D131-B72E-834AA327767D}"/>
                </a:ext>
              </a:extLst>
            </p:cNvPr>
            <p:cNvSpPr/>
            <p:nvPr/>
          </p:nvSpPr>
          <p:spPr>
            <a:xfrm>
              <a:off x="3861378" y="543156"/>
              <a:ext cx="185271" cy="19124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F6E0B781-509B-095A-6938-5C4764ACAEAB}"/>
                </a:ext>
              </a:extLst>
            </p:cNvPr>
            <p:cNvSpPr/>
            <p:nvPr/>
          </p:nvSpPr>
          <p:spPr>
            <a:xfrm>
              <a:off x="3851937" y="759282"/>
              <a:ext cx="185271" cy="191247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EF63D088-D7D4-133F-A26D-46E19DD3DE1A}"/>
                </a:ext>
              </a:extLst>
            </p:cNvPr>
            <p:cNvSpPr/>
            <p:nvPr/>
          </p:nvSpPr>
          <p:spPr>
            <a:xfrm>
              <a:off x="2745811" y="1216488"/>
              <a:ext cx="185271" cy="191247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BE4816AB-123F-C8B8-8AF6-E6E5F7B10438}"/>
                    </a:ext>
                  </a:extLst>
                </p:cNvPr>
                <p:cNvSpPr txBox="1"/>
                <p:nvPr/>
              </p:nvSpPr>
              <p:spPr>
                <a:xfrm>
                  <a:off x="85250" y="154160"/>
                  <a:ext cx="863458" cy="4553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Pre>
                        <m:sPrePr>
                          <m:ctrlPr>
                            <a:rPr lang="en-GB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it-IT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𝟏𝟑𝟔</m:t>
                          </m:r>
                        </m:sup>
                        <m:e>
                          <m:r>
                            <a:rPr lang="it-IT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𝐗𝐞</m:t>
                          </m:r>
                        </m:e>
                      </m:sPre>
                    </m:oMath>
                  </a14:m>
                  <a:r>
                    <a:rPr lang="en-GB" sz="1400" b="1" dirty="0">
                      <a:solidFill>
                        <a:srgbClr val="FF0000"/>
                      </a:solidFill>
                    </a:rPr>
                    <a:t> - 2010-11</a:t>
                  </a:r>
                </a:p>
              </p:txBody>
            </p:sp>
          </mc:Choice>
          <mc:Fallback xmlns="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BE4816AB-123F-C8B8-8AF6-E6E5F7B104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50" y="154160"/>
                  <a:ext cx="863458" cy="455313"/>
                </a:xfrm>
                <a:prstGeom prst="rect">
                  <a:avLst/>
                </a:prstGeom>
                <a:blipFill>
                  <a:blip r:embed="rId6"/>
                  <a:stretch>
                    <a:fillRect l="-1863" t="-1163" b="-116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9F487D2-2EA1-737F-75A5-A8B26D107A80}"/>
                  </a:ext>
                </a:extLst>
              </p:cNvPr>
              <p:cNvSpPr txBox="1"/>
              <p:nvPr/>
            </p:nvSpPr>
            <p:spPr>
              <a:xfrm>
                <a:off x="174499" y="5077215"/>
                <a:ext cx="955700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ALPI beams, from TANDEM and PIAVE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Drop in energy output in 2023 is due to no experiments requested at 1300 MeV.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GB" sz="18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238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e>
                    </m:sPre>
                  </m:oMath>
                </a14:m>
                <a:r>
                  <a:rPr lang="en-GB" sz="1800" dirty="0"/>
                  <a:t> under authorization procedure.</a:t>
                </a: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9F487D2-2EA1-737F-75A5-A8B26D107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99" y="5077215"/>
                <a:ext cx="9557001" cy="923330"/>
              </a:xfrm>
              <a:prstGeom prst="rect">
                <a:avLst/>
              </a:prstGeom>
              <a:blipFill>
                <a:blip r:embed="rId7"/>
                <a:stretch>
                  <a:fillRect l="-447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4776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B734B9-593A-DE79-A031-F809EF53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6314" y="-3299"/>
            <a:ext cx="8420100" cy="914400"/>
          </a:xfrm>
        </p:spPr>
        <p:txBody>
          <a:bodyPr/>
          <a:lstStyle/>
          <a:p>
            <a:r>
              <a:rPr lang="en-GB" dirty="0"/>
              <a:t>Towards heavy ions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C691F1-EB0A-EE7F-F31B-8FDB011C6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AFACF6A-2FDA-F2FB-1DE2-47213B5B67D1}"/>
              </a:ext>
            </a:extLst>
          </p:cNvPr>
          <p:cNvGrpSpPr/>
          <p:nvPr/>
        </p:nvGrpSpPr>
        <p:grpSpPr>
          <a:xfrm>
            <a:off x="752185" y="1114698"/>
            <a:ext cx="9030824" cy="4431120"/>
            <a:chOff x="4742781" y="2806705"/>
            <a:chExt cx="8203748" cy="4051295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70997F51-E043-BC52-8F6D-C4EEA06308AF}"/>
                </a:ext>
              </a:extLst>
            </p:cNvPr>
            <p:cNvGrpSpPr/>
            <p:nvPr/>
          </p:nvGrpSpPr>
          <p:grpSpPr>
            <a:xfrm>
              <a:off x="4742781" y="2806705"/>
              <a:ext cx="8203748" cy="4051295"/>
              <a:chOff x="832526" y="1126538"/>
              <a:chExt cx="8203748" cy="4051295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BC0DBF36-8092-EE59-453D-BB78DF32D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2526" y="1984891"/>
                <a:ext cx="5605929" cy="3192942"/>
              </a:xfrm>
              <a:prstGeom prst="rect">
                <a:avLst/>
              </a:prstGeom>
            </p:spPr>
          </p:pic>
          <p:sp>
            <p:nvSpPr>
              <p:cNvPr id="9" name="Rettangolo con angoli arrotondati 8">
                <a:extLst>
                  <a:ext uri="{FF2B5EF4-FFF2-40B4-BE49-F238E27FC236}">
                    <a16:creationId xmlns:a16="http://schemas.microsoft.com/office/drawing/2014/main" id="{B5A9D21E-BBC9-56D2-0264-CAE8EDA8DB8B}"/>
                  </a:ext>
                </a:extLst>
              </p:cNvPr>
              <p:cNvSpPr/>
              <p:nvPr/>
            </p:nvSpPr>
            <p:spPr bwMode="auto">
              <a:xfrm>
                <a:off x="5100636" y="3039571"/>
                <a:ext cx="101600" cy="83671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" name="Rettangolo con angoli arrotondati 9">
                <a:extLst>
                  <a:ext uri="{FF2B5EF4-FFF2-40B4-BE49-F238E27FC236}">
                    <a16:creationId xmlns:a16="http://schemas.microsoft.com/office/drawing/2014/main" id="{226FCBE2-F33A-073B-7E90-00A22B23805D}"/>
                  </a:ext>
                </a:extLst>
              </p:cNvPr>
              <p:cNvSpPr/>
              <p:nvPr/>
            </p:nvSpPr>
            <p:spPr bwMode="auto">
              <a:xfrm>
                <a:off x="1708989" y="4950099"/>
                <a:ext cx="101600" cy="83671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" name="Rettangolo con angoli arrotondati 10">
                <a:extLst>
                  <a:ext uri="{FF2B5EF4-FFF2-40B4-BE49-F238E27FC236}">
                    <a16:creationId xmlns:a16="http://schemas.microsoft.com/office/drawing/2014/main" id="{1B47299E-87B7-22C0-54ED-37B3C7424B82}"/>
                  </a:ext>
                </a:extLst>
              </p:cNvPr>
              <p:cNvSpPr/>
              <p:nvPr/>
            </p:nvSpPr>
            <p:spPr bwMode="auto">
              <a:xfrm>
                <a:off x="5666904" y="2796214"/>
                <a:ext cx="101600" cy="83671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" name="Rettangolo con angoli arrotondati 11">
                <a:extLst>
                  <a:ext uri="{FF2B5EF4-FFF2-40B4-BE49-F238E27FC236}">
                    <a16:creationId xmlns:a16="http://schemas.microsoft.com/office/drawing/2014/main" id="{798750A8-77DA-0D61-08AE-CDA905977F81}"/>
                  </a:ext>
                </a:extLst>
              </p:cNvPr>
              <p:cNvSpPr/>
              <p:nvPr/>
            </p:nvSpPr>
            <p:spPr bwMode="auto">
              <a:xfrm>
                <a:off x="5857796" y="2799014"/>
                <a:ext cx="101600" cy="83671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CasellaDiTesto 12">
                    <a:extLst>
                      <a:ext uri="{FF2B5EF4-FFF2-40B4-BE49-F238E27FC236}">
                        <a16:creationId xmlns:a16="http://schemas.microsoft.com/office/drawing/2014/main" id="{928045A3-2B77-8196-53C9-3DD9622DEF83}"/>
                      </a:ext>
                    </a:extLst>
                  </p:cNvPr>
                  <p:cNvSpPr txBox="1"/>
                  <p:nvPr/>
                </p:nvSpPr>
                <p:spPr>
                  <a:xfrm>
                    <a:off x="3322635" y="4738729"/>
                    <a:ext cx="1625599" cy="4070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Pre>
                          <m:sPrePr>
                            <m:ctrlPr>
                              <a:rPr lang="en-GB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it-IT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𝟏𝟑𝟔</m:t>
                            </m:r>
                          </m:sup>
                          <m:e>
                            <m:r>
                              <a:rPr lang="it-IT" sz="20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𝐗𝐞</m:t>
                            </m:r>
                          </m:e>
                        </m:sPre>
                      </m:oMath>
                    </a14:m>
                    <a:r>
                      <a:rPr lang="en-GB" sz="2000" b="1" dirty="0">
                        <a:solidFill>
                          <a:srgbClr val="FF0000"/>
                        </a:solidFill>
                      </a:rPr>
                      <a:t> - 2010</a:t>
                    </a:r>
                  </a:p>
                </p:txBody>
              </p:sp>
            </mc:Choice>
            <mc:Fallback xmlns="">
              <p:sp>
                <p:nvSpPr>
                  <p:cNvPr id="13" name="CasellaDiTesto 12">
                    <a:extLst>
                      <a:ext uri="{FF2B5EF4-FFF2-40B4-BE49-F238E27FC236}">
                        <a16:creationId xmlns:a16="http://schemas.microsoft.com/office/drawing/2014/main" id="{928045A3-2B77-8196-53C9-3DD9622DEF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22635" y="4738729"/>
                    <a:ext cx="1625599" cy="4070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5479" b="-1643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CasellaDiTesto 13">
                    <a:extLst>
                      <a:ext uri="{FF2B5EF4-FFF2-40B4-BE49-F238E27FC236}">
                        <a16:creationId xmlns:a16="http://schemas.microsoft.com/office/drawing/2014/main" id="{531CDA0C-4D62-4356-6F00-07B79A016785}"/>
                      </a:ext>
                    </a:extLst>
                  </p:cNvPr>
                  <p:cNvSpPr txBox="1"/>
                  <p:nvPr/>
                </p:nvSpPr>
                <p:spPr>
                  <a:xfrm>
                    <a:off x="1157125" y="2336274"/>
                    <a:ext cx="2063379" cy="4070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Pre>
                          <m:sPrePr>
                            <m:ctrlPr>
                              <a:rPr lang="en-GB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it-IT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𝟐𝟎𝟔</m:t>
                            </m:r>
                          </m:sup>
                          <m:e>
                            <m:r>
                              <a:rPr lang="it-IT" sz="20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𝐏𝐛</m:t>
                            </m:r>
                          </m:e>
                        </m:sPre>
                      </m:oMath>
                    </a14:m>
                    <a:r>
                      <a:rPr lang="en-GB" sz="2000" b="1" dirty="0">
                        <a:solidFill>
                          <a:srgbClr val="FF0000"/>
                        </a:solidFill>
                      </a:rPr>
                      <a:t> - 2018</a:t>
                    </a:r>
                  </a:p>
                </p:txBody>
              </p:sp>
            </mc:Choice>
            <mc:Fallback xmlns="">
              <p:sp>
                <p:nvSpPr>
                  <p:cNvPr id="11" name="CasellaDiTesto 10">
                    <a:extLst>
                      <a:ext uri="{FF2B5EF4-FFF2-40B4-BE49-F238E27FC236}">
                        <a16:creationId xmlns:a16="http://schemas.microsoft.com/office/drawing/2014/main" id="{31661AC7-AF41-9259-F1ED-C5AD3D4383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7125" y="2336274"/>
                    <a:ext cx="2063379" cy="4070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5970" b="-2686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Connettore 2 14">
                <a:extLst>
                  <a:ext uri="{FF2B5EF4-FFF2-40B4-BE49-F238E27FC236}">
                    <a16:creationId xmlns:a16="http://schemas.microsoft.com/office/drawing/2014/main" id="{459756D2-1881-1DC4-752D-4C292871CC17}"/>
                  </a:ext>
                </a:extLst>
              </p:cNvPr>
              <p:cNvCxnSpPr/>
              <p:nvPr/>
            </p:nvCxnSpPr>
            <p:spPr bwMode="auto">
              <a:xfrm flipH="1">
                <a:off x="1867365" y="4972959"/>
                <a:ext cx="1455270" cy="4183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Connettore 2 15">
                <a:extLst>
                  <a:ext uri="{FF2B5EF4-FFF2-40B4-BE49-F238E27FC236}">
                    <a16:creationId xmlns:a16="http://schemas.microsoft.com/office/drawing/2014/main" id="{39763AC1-CD2C-26C3-3671-3EE470AEC8A9}"/>
                  </a:ext>
                </a:extLst>
              </p:cNvPr>
              <p:cNvCxnSpPr/>
              <p:nvPr/>
            </p:nvCxnSpPr>
            <p:spPr bwMode="auto">
              <a:xfrm>
                <a:off x="4948234" y="1952886"/>
                <a:ext cx="851649" cy="80579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Connettore 2 16">
                <a:extLst>
                  <a:ext uri="{FF2B5EF4-FFF2-40B4-BE49-F238E27FC236}">
                    <a16:creationId xmlns:a16="http://schemas.microsoft.com/office/drawing/2014/main" id="{B940DE9D-C760-5071-E01F-3B92AE49B014}"/>
                  </a:ext>
                </a:extLst>
              </p:cNvPr>
              <p:cNvCxnSpPr/>
              <p:nvPr/>
            </p:nvCxnSpPr>
            <p:spPr bwMode="auto">
              <a:xfrm>
                <a:off x="3230000" y="2561822"/>
                <a:ext cx="2406758" cy="29160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D624D423-8A5C-06D0-25AC-8ED125ED9207}"/>
                  </a:ext>
                </a:extLst>
              </p:cNvPr>
              <p:cNvCxnSpPr/>
              <p:nvPr/>
            </p:nvCxnSpPr>
            <p:spPr bwMode="auto">
              <a:xfrm flipH="1" flipV="1">
                <a:off x="5151436" y="3230515"/>
                <a:ext cx="50800" cy="60581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CasellaDiTesto 18">
                    <a:extLst>
                      <a:ext uri="{FF2B5EF4-FFF2-40B4-BE49-F238E27FC236}">
                        <a16:creationId xmlns:a16="http://schemas.microsoft.com/office/drawing/2014/main" id="{B6ECE594-D5DF-5074-A9E7-BDC9410B7BB6}"/>
                      </a:ext>
                    </a:extLst>
                  </p:cNvPr>
                  <p:cNvSpPr txBox="1"/>
                  <p:nvPr/>
                </p:nvSpPr>
                <p:spPr>
                  <a:xfrm>
                    <a:off x="3713258" y="1549012"/>
                    <a:ext cx="2063379" cy="4070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Pre>
                          <m:sPrePr>
                            <m:ctrlPr>
                              <a:rPr lang="en-GB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it-IT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𝟐𝟎𝟖</m:t>
                            </m:r>
                          </m:sup>
                          <m:e>
                            <m:r>
                              <a:rPr lang="it-IT" sz="20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𝐏𝐛</m:t>
                            </m:r>
                          </m:e>
                        </m:sPre>
                      </m:oMath>
                    </a14:m>
                    <a:r>
                      <a:rPr lang="en-GB" sz="2000" b="1" dirty="0">
                        <a:solidFill>
                          <a:srgbClr val="FF0000"/>
                        </a:solidFill>
                      </a:rPr>
                      <a:t> - 2022</a:t>
                    </a:r>
                  </a:p>
                </p:txBody>
              </p:sp>
            </mc:Choice>
            <mc:Fallback xmlns="">
              <p:sp>
                <p:nvSpPr>
                  <p:cNvPr id="16" name="CasellaDiTesto 15">
                    <a:extLst>
                      <a:ext uri="{FF2B5EF4-FFF2-40B4-BE49-F238E27FC236}">
                        <a16:creationId xmlns:a16="http://schemas.microsoft.com/office/drawing/2014/main" id="{BA0580D3-219D-2731-EC92-654E66FA11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3258" y="1549012"/>
                    <a:ext cx="2063379" cy="407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5970" b="-2686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63D53876-0E7A-D142-D512-89980538789C}"/>
                  </a:ext>
                </a:extLst>
              </p:cNvPr>
              <p:cNvGrpSpPr/>
              <p:nvPr/>
            </p:nvGrpSpPr>
            <p:grpSpPr>
              <a:xfrm>
                <a:off x="5856980" y="1126538"/>
                <a:ext cx="3179294" cy="3067061"/>
                <a:chOff x="5099334" y="2267361"/>
                <a:chExt cx="3179294" cy="3067061"/>
              </a:xfrm>
            </p:grpSpPr>
            <p:pic>
              <p:nvPicPr>
                <p:cNvPr id="23" name="Immagine 22">
                  <a:extLst>
                    <a:ext uri="{FF2B5EF4-FFF2-40B4-BE49-F238E27FC236}">
                      <a16:creationId xmlns:a16="http://schemas.microsoft.com/office/drawing/2014/main" id="{02DA605C-FE51-EDF2-304A-3ED3666238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8387"/>
                <a:stretch/>
              </p:blipFill>
              <p:spPr>
                <a:xfrm>
                  <a:off x="5099334" y="2267361"/>
                  <a:ext cx="2424765" cy="3067061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CasellaDiTesto 23">
                      <a:extLst>
                        <a:ext uri="{FF2B5EF4-FFF2-40B4-BE49-F238E27FC236}">
                          <a16:creationId xmlns:a16="http://schemas.microsoft.com/office/drawing/2014/main" id="{4B6B502C-B35E-6A41-8FD4-0517964395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53862" y="4136913"/>
                      <a:ext cx="2424766" cy="93499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Pre>
                            <m:sPrePr>
                              <m:ctrlPr>
                                <a:rPr lang="en-GB" sz="2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it-IT" sz="2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it-IT" sz="2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𝟐𝟑𝟖</m:t>
                              </m:r>
                            </m:sup>
                            <m:e>
                              <m:r>
                                <a:rPr lang="it-IT" sz="2000" b="1" i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𝐔</m:t>
                              </m:r>
                            </m:e>
                          </m:sPre>
                        </m:oMath>
                      </a14:m>
                      <a:r>
                        <a:rPr lang="en-GB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- (exp. in 2024) – Authorization ongoing</a:t>
                      </a:r>
                    </a:p>
                  </p:txBody>
                </p:sp>
              </mc:Choice>
              <mc:Fallback xmlns="">
                <p:sp>
                  <p:nvSpPr>
                    <p:cNvPr id="24" name="CasellaDiTesto 23">
                      <a:extLst>
                        <a:ext uri="{FF2B5EF4-FFF2-40B4-BE49-F238E27FC236}">
                          <a16:creationId xmlns:a16="http://schemas.microsoft.com/office/drawing/2014/main" id="{4B6B502C-B35E-6A41-8FD4-0517964395D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53862" y="4136913"/>
                      <a:ext cx="2424766" cy="934993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511" t="-1786" b="-1011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5" name="Connettore 2 24">
                  <a:extLst>
                    <a:ext uri="{FF2B5EF4-FFF2-40B4-BE49-F238E27FC236}">
                      <a16:creationId xmlns:a16="http://schemas.microsoft.com/office/drawing/2014/main" id="{EA0163FD-8A31-D46E-9FEB-ABF82EFDC9A3}"/>
                    </a:ext>
                  </a:extLst>
                </p:cNvPr>
                <p:cNvCxnSpPr>
                  <a:cxnSpLocks/>
                  <a:stCxn id="24" idx="0"/>
                </p:cNvCxnSpPr>
                <p:nvPr/>
              </p:nvCxnSpPr>
              <p:spPr bwMode="auto">
                <a:xfrm flipH="1" flipV="1">
                  <a:off x="6829419" y="3235687"/>
                  <a:ext cx="236827" cy="901226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1" name="Rettangolo con angoli arrotondati 20">
                <a:extLst>
                  <a:ext uri="{FF2B5EF4-FFF2-40B4-BE49-F238E27FC236}">
                    <a16:creationId xmlns:a16="http://schemas.microsoft.com/office/drawing/2014/main" id="{6BCE81BB-B881-C08A-23DB-53B02E334E1F}"/>
                  </a:ext>
                </a:extLst>
              </p:cNvPr>
              <p:cNvSpPr/>
              <p:nvPr/>
            </p:nvSpPr>
            <p:spPr bwMode="auto">
              <a:xfrm>
                <a:off x="5853683" y="2787422"/>
                <a:ext cx="101600" cy="83671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CasellaDiTesto 21">
                    <a:extLst>
                      <a:ext uri="{FF2B5EF4-FFF2-40B4-BE49-F238E27FC236}">
                        <a16:creationId xmlns:a16="http://schemas.microsoft.com/office/drawing/2014/main" id="{B0C73E61-E474-CDCC-5D53-A9A54FBC5B99}"/>
                      </a:ext>
                    </a:extLst>
                  </p:cNvPr>
                  <p:cNvSpPr txBox="1"/>
                  <p:nvPr/>
                </p:nvSpPr>
                <p:spPr>
                  <a:xfrm>
                    <a:off x="4646424" y="3836334"/>
                    <a:ext cx="1822177" cy="4070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Pre>
                          <m:sPrePr>
                            <m:ctrlPr>
                              <a:rPr lang="en-GB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it-IT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it-IT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𝟏𝟗𝟕</m:t>
                            </m:r>
                          </m:sup>
                          <m:e>
                            <m:r>
                              <a:rPr lang="it-IT" sz="20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𝐀𝐮</m:t>
                            </m:r>
                          </m:e>
                        </m:sPre>
                      </m:oMath>
                    </a14:m>
                    <a:r>
                      <a:rPr lang="en-GB" sz="2000" b="1" dirty="0">
                        <a:solidFill>
                          <a:srgbClr val="FF0000"/>
                        </a:solidFill>
                      </a:rPr>
                      <a:t> - 2013</a:t>
                    </a:r>
                  </a:p>
                </p:txBody>
              </p:sp>
            </mc:Choice>
            <mc:Fallback xmlns="">
              <p:sp>
                <p:nvSpPr>
                  <p:cNvPr id="19" name="CasellaDiTesto 18">
                    <a:extLst>
                      <a:ext uri="{FF2B5EF4-FFF2-40B4-BE49-F238E27FC236}">
                        <a16:creationId xmlns:a16="http://schemas.microsoft.com/office/drawing/2014/main" id="{C04B4A8E-2825-3B5B-0E46-9C7E1C57ED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6424" y="3836334"/>
                    <a:ext cx="1822177" cy="4070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5970" b="-2686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6E7092B4-C34B-368E-8A3F-589D8C9413E4}"/>
                </a:ext>
              </a:extLst>
            </p:cNvPr>
            <p:cNvSpPr/>
            <p:nvPr/>
          </p:nvSpPr>
          <p:spPr bwMode="auto">
            <a:xfrm>
              <a:off x="11395720" y="3691360"/>
              <a:ext cx="101600" cy="8367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31D21129-0C5D-DDA6-D0C9-A06D80D10E50}"/>
              </a:ext>
            </a:extLst>
          </p:cNvPr>
          <p:cNvCxnSpPr/>
          <p:nvPr/>
        </p:nvCxnSpPr>
        <p:spPr bwMode="auto">
          <a:xfrm flipV="1">
            <a:off x="3831714" y="4319669"/>
            <a:ext cx="4840097" cy="204564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2407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7D5345-4D14-0AA7-7D80-888AAB2C0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15" y="1157132"/>
            <a:ext cx="9621434" cy="4716618"/>
          </a:xfrm>
        </p:spPr>
        <p:txBody>
          <a:bodyPr/>
          <a:lstStyle/>
          <a:p>
            <a:r>
              <a:rPr lang="en-GB" dirty="0"/>
              <a:t>Test on PIAVE LEBT of new beam profiler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9F34F9-2BCA-D078-11AE-1B6F7D647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17</a:t>
            </a:fld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98C3F23-3C58-E070-A36A-A19E93E71133}"/>
              </a:ext>
            </a:extLst>
          </p:cNvPr>
          <p:cNvSpPr txBox="1"/>
          <p:nvPr/>
        </p:nvSpPr>
        <p:spPr>
          <a:xfrm>
            <a:off x="109451" y="5453643"/>
            <a:ext cx="4149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Installed new diagnostic box for testing accelerator components: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DADDAF-98A5-4642-04C5-FC0AE41DD1F5}"/>
              </a:ext>
            </a:extLst>
          </p:cNvPr>
          <p:cNvSpPr txBox="1"/>
          <p:nvPr/>
        </p:nvSpPr>
        <p:spPr>
          <a:xfrm>
            <a:off x="4082143" y="1806166"/>
            <a:ext cx="6072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Test of RIB profiler signal and RIB robustness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aseline="30000" dirty="0"/>
              <a:t>136</a:t>
            </a:r>
            <a:r>
              <a:rPr lang="en-GB" sz="1800" dirty="0"/>
              <a:t>Xe</a:t>
            </a:r>
            <a:r>
              <a:rPr lang="en-GB" sz="1800" baseline="30000" dirty="0"/>
              <a:t>18+</a:t>
            </a:r>
            <a:r>
              <a:rPr lang="en-GB" sz="1800" dirty="0"/>
              <a:t> @ 2.23 MeV, I = 1.3 </a:t>
            </a:r>
            <a:r>
              <a:rPr lang="en-GB" sz="1800" dirty="0" err="1"/>
              <a:t>uA</a:t>
            </a:r>
            <a:r>
              <a:rPr lang="en-GB" sz="1800" dirty="0"/>
              <a:t>, 3 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Possible to ramp up to 8 MeV, 2 </a:t>
            </a:r>
            <a:r>
              <a:rPr lang="en-GB" sz="1800" dirty="0" err="1"/>
              <a:t>uA</a:t>
            </a:r>
            <a:r>
              <a:rPr lang="en-GB" sz="1800" dirty="0"/>
              <a:t>, 16 W. </a:t>
            </a: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31CE102F-C038-30D2-8B33-337790A5B2BF}"/>
              </a:ext>
            </a:extLst>
          </p:cNvPr>
          <p:cNvGrpSpPr/>
          <p:nvPr/>
        </p:nvGrpSpPr>
        <p:grpSpPr>
          <a:xfrm>
            <a:off x="4216557" y="3325712"/>
            <a:ext cx="5863448" cy="3045754"/>
            <a:chOff x="0" y="-965397"/>
            <a:chExt cx="13334803" cy="7663377"/>
          </a:xfrm>
        </p:grpSpPr>
        <p:pic>
          <p:nvPicPr>
            <p:cNvPr id="14" name="Picture 21">
              <a:extLst>
                <a:ext uri="{FF2B5EF4-FFF2-40B4-BE49-F238E27FC236}">
                  <a16:creationId xmlns:a16="http://schemas.microsoft.com/office/drawing/2014/main" id="{AA46DBF7-C114-0E1F-8ECA-DC2F9A958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943"/>
              <a:ext cx="12136422" cy="6568037"/>
            </a:xfrm>
            <a:prstGeom prst="rect">
              <a:avLst/>
            </a:prstGeom>
          </p:spPr>
        </p:pic>
        <p:cxnSp>
          <p:nvCxnSpPr>
            <p:cNvPr id="15" name="Straight Connector 22">
              <a:extLst>
                <a:ext uri="{FF2B5EF4-FFF2-40B4-BE49-F238E27FC236}">
                  <a16:creationId xmlns:a16="http://schemas.microsoft.com/office/drawing/2014/main" id="{B796F3D9-5E86-0246-7354-01D9F2E34D26}"/>
                </a:ext>
              </a:extLst>
            </p:cNvPr>
            <p:cNvCxnSpPr/>
            <p:nvPr/>
          </p:nvCxnSpPr>
          <p:spPr>
            <a:xfrm flipH="1" flipV="1">
              <a:off x="1607820" y="-1"/>
              <a:ext cx="30480" cy="650748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3">
              <a:extLst>
                <a:ext uri="{FF2B5EF4-FFF2-40B4-BE49-F238E27FC236}">
                  <a16:creationId xmlns:a16="http://schemas.microsoft.com/office/drawing/2014/main" id="{1C792F21-B526-DA81-8F04-8031D8DDA960}"/>
                </a:ext>
              </a:extLst>
            </p:cNvPr>
            <p:cNvCxnSpPr/>
            <p:nvPr/>
          </p:nvCxnSpPr>
          <p:spPr>
            <a:xfrm flipH="1" flipV="1">
              <a:off x="3642360" y="0"/>
              <a:ext cx="30480" cy="650748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4">
              <a:extLst>
                <a:ext uri="{FF2B5EF4-FFF2-40B4-BE49-F238E27FC236}">
                  <a16:creationId xmlns:a16="http://schemas.microsoft.com/office/drawing/2014/main" id="{40872A7A-7D8E-CCC2-5FE4-EC0679847D0C}"/>
                </a:ext>
              </a:extLst>
            </p:cNvPr>
            <p:cNvCxnSpPr/>
            <p:nvPr/>
          </p:nvCxnSpPr>
          <p:spPr>
            <a:xfrm flipH="1" flipV="1">
              <a:off x="4436775" y="60959"/>
              <a:ext cx="30480" cy="650748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5">
              <a:extLst>
                <a:ext uri="{FF2B5EF4-FFF2-40B4-BE49-F238E27FC236}">
                  <a16:creationId xmlns:a16="http://schemas.microsoft.com/office/drawing/2014/main" id="{87ED1B9F-D263-FF9D-682B-77E6EE18995A}"/>
                </a:ext>
              </a:extLst>
            </p:cNvPr>
            <p:cNvCxnSpPr/>
            <p:nvPr/>
          </p:nvCxnSpPr>
          <p:spPr>
            <a:xfrm flipH="1" flipV="1">
              <a:off x="5745480" y="0"/>
              <a:ext cx="30480" cy="650748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6">
              <a:extLst>
                <a:ext uri="{FF2B5EF4-FFF2-40B4-BE49-F238E27FC236}">
                  <a16:creationId xmlns:a16="http://schemas.microsoft.com/office/drawing/2014/main" id="{04F7DA92-BF9E-A255-4B19-8183053A5042}"/>
                </a:ext>
              </a:extLst>
            </p:cNvPr>
            <p:cNvCxnSpPr/>
            <p:nvPr/>
          </p:nvCxnSpPr>
          <p:spPr>
            <a:xfrm flipH="1" flipV="1">
              <a:off x="7208520" y="0"/>
              <a:ext cx="30480" cy="650748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7">
              <a:extLst>
                <a:ext uri="{FF2B5EF4-FFF2-40B4-BE49-F238E27FC236}">
                  <a16:creationId xmlns:a16="http://schemas.microsoft.com/office/drawing/2014/main" id="{9C3F7A8C-FEC7-99D1-97BE-BF853BEB5B6A}"/>
                </a:ext>
              </a:extLst>
            </p:cNvPr>
            <p:cNvCxnSpPr/>
            <p:nvPr/>
          </p:nvCxnSpPr>
          <p:spPr>
            <a:xfrm flipH="1" flipV="1">
              <a:off x="8846820" y="0"/>
              <a:ext cx="30480" cy="650748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F11D1398-CEE4-46F3-C975-FB2F9E2F5B45}"/>
                </a:ext>
              </a:extLst>
            </p:cNvPr>
            <p:cNvCxnSpPr/>
            <p:nvPr/>
          </p:nvCxnSpPr>
          <p:spPr>
            <a:xfrm flipH="1" flipV="1">
              <a:off x="9677400" y="-15240"/>
              <a:ext cx="30480" cy="650748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9">
              <a:extLst>
                <a:ext uri="{FF2B5EF4-FFF2-40B4-BE49-F238E27FC236}">
                  <a16:creationId xmlns:a16="http://schemas.microsoft.com/office/drawing/2014/main" id="{DD1F3799-4DA5-D395-FD3D-B45219A140E8}"/>
                </a:ext>
              </a:extLst>
            </p:cNvPr>
            <p:cNvSpPr txBox="1"/>
            <p:nvPr/>
          </p:nvSpPr>
          <p:spPr>
            <a:xfrm>
              <a:off x="171145" y="-965397"/>
              <a:ext cx="13163658" cy="929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0.98-1.1 </a:t>
              </a:r>
              <a:r>
                <a:rPr lang="en-US" b="1" dirty="0" err="1"/>
                <a:t>mW</a:t>
              </a:r>
              <a:r>
                <a:rPr lang="en-US" b="1" dirty="0"/>
                <a:t> (</a:t>
              </a:r>
              <a:r>
                <a:rPr lang="en-US" b="1" dirty="0" err="1"/>
                <a:t>interceped</a:t>
              </a:r>
              <a:r>
                <a:rPr lang="en-US" b="1" dirty="0"/>
                <a:t> power on the central wire)</a:t>
              </a:r>
            </a:p>
          </p:txBody>
        </p:sp>
      </p:grpSp>
      <p:sp>
        <p:nvSpPr>
          <p:cNvPr id="26" name="Titolo 1">
            <a:extLst>
              <a:ext uri="{FF2B5EF4-FFF2-40B4-BE49-F238E27FC236}">
                <a16:creationId xmlns:a16="http://schemas.microsoft.com/office/drawing/2014/main" id="{145E31AF-229E-99A4-4746-540B59A24392}"/>
              </a:ext>
            </a:extLst>
          </p:cNvPr>
          <p:cNvSpPr txBox="1">
            <a:spLocks/>
          </p:cNvSpPr>
          <p:nvPr/>
        </p:nvSpPr>
        <p:spPr bwMode="auto">
          <a:xfrm>
            <a:off x="271462" y="105047"/>
            <a:ext cx="51863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r>
              <a:rPr lang="en-GB" kern="0" dirty="0"/>
              <a:t>Accelerator components tests TAP - 2 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646442BA-5860-ABB6-AD3E-549ED2E37AD4}"/>
              </a:ext>
            </a:extLst>
          </p:cNvPr>
          <p:cNvGrpSpPr/>
          <p:nvPr/>
        </p:nvGrpSpPr>
        <p:grpSpPr>
          <a:xfrm>
            <a:off x="391597" y="1752070"/>
            <a:ext cx="3135589" cy="3582913"/>
            <a:chOff x="199762" y="1733045"/>
            <a:chExt cx="2519862" cy="3113256"/>
          </a:xfrm>
        </p:grpSpPr>
        <p:pic>
          <p:nvPicPr>
            <p:cNvPr id="23" name="Immagine 1">
              <a:extLst>
                <a:ext uri="{FF2B5EF4-FFF2-40B4-BE49-F238E27FC236}">
                  <a16:creationId xmlns:a16="http://schemas.microsoft.com/office/drawing/2014/main" id="{A07A01A9-FACF-2D60-19EB-0938C6D5F68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99762" y="1733045"/>
              <a:ext cx="2519862" cy="3113256"/>
            </a:xfrm>
            <a:prstGeom prst="rect">
              <a:avLst/>
            </a:prstGeom>
          </p:spPr>
        </p:pic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D6DCF7C7-C290-9508-934D-8C994CD58949}"/>
                </a:ext>
              </a:extLst>
            </p:cNvPr>
            <p:cNvSpPr/>
            <p:nvPr/>
          </p:nvSpPr>
          <p:spPr bwMode="auto">
            <a:xfrm>
              <a:off x="1856581" y="2571750"/>
              <a:ext cx="147638" cy="157746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Freccia a destra 27">
              <a:extLst>
                <a:ext uri="{FF2B5EF4-FFF2-40B4-BE49-F238E27FC236}">
                  <a16:creationId xmlns:a16="http://schemas.microsoft.com/office/drawing/2014/main" id="{C426562C-0DFC-DFDD-2CCE-A1CEA4640D78}"/>
                </a:ext>
              </a:extLst>
            </p:cNvPr>
            <p:cNvSpPr/>
            <p:nvPr/>
          </p:nvSpPr>
          <p:spPr bwMode="auto">
            <a:xfrm rot="16200000">
              <a:off x="1754585" y="3155624"/>
              <a:ext cx="351631" cy="21680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Freccia a destra 28">
              <a:extLst>
                <a:ext uri="{FF2B5EF4-FFF2-40B4-BE49-F238E27FC236}">
                  <a16:creationId xmlns:a16="http://schemas.microsoft.com/office/drawing/2014/main" id="{529F72F7-F46B-5E67-D90B-9A6643762101}"/>
                </a:ext>
              </a:extLst>
            </p:cNvPr>
            <p:cNvSpPr/>
            <p:nvPr/>
          </p:nvSpPr>
          <p:spPr bwMode="auto">
            <a:xfrm rot="16200000">
              <a:off x="1754586" y="3828461"/>
              <a:ext cx="351631" cy="21680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Freccia a destra 29">
              <a:extLst>
                <a:ext uri="{FF2B5EF4-FFF2-40B4-BE49-F238E27FC236}">
                  <a16:creationId xmlns:a16="http://schemas.microsoft.com/office/drawing/2014/main" id="{08BB03FC-D1C2-9A6C-2E05-2F7F79A27366}"/>
                </a:ext>
              </a:extLst>
            </p:cNvPr>
            <p:cNvSpPr/>
            <p:nvPr/>
          </p:nvSpPr>
          <p:spPr bwMode="auto">
            <a:xfrm rot="5400000">
              <a:off x="1353375" y="4004277"/>
              <a:ext cx="351631" cy="21680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1" name="Freccia a destra 30">
              <a:extLst>
                <a:ext uri="{FF2B5EF4-FFF2-40B4-BE49-F238E27FC236}">
                  <a16:creationId xmlns:a16="http://schemas.microsoft.com/office/drawing/2014/main" id="{B3157F65-C837-A2F7-8C6B-AAAC40AA589F}"/>
                </a:ext>
              </a:extLst>
            </p:cNvPr>
            <p:cNvSpPr/>
            <p:nvPr/>
          </p:nvSpPr>
          <p:spPr bwMode="auto">
            <a:xfrm>
              <a:off x="1630534" y="4490937"/>
              <a:ext cx="253805" cy="20245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364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555D27-1965-8E6A-339F-C8DF9532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995946"/>
            <a:ext cx="6057900" cy="5144504"/>
          </a:xfrm>
        </p:spPr>
        <p:txBody>
          <a:bodyPr/>
          <a:lstStyle/>
          <a:p>
            <a:r>
              <a:rPr lang="en-GB" sz="1800" dirty="0"/>
              <a:t>Test on ALPI of FFC for longitudinal beam measurements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754C63-610D-D608-90E4-86C5A6A0A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18</a:t>
            </a:fld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8941EAC-6ACC-2A76-FF36-15AF50FA6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330" y="995946"/>
            <a:ext cx="3831520" cy="246349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F6DF369-1E48-6255-E5BE-56857A4C0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191" y="3531804"/>
            <a:ext cx="4086006" cy="278317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64D6F28-A083-FFBA-44B0-82A7FC5A5BDA}"/>
              </a:ext>
            </a:extLst>
          </p:cNvPr>
          <p:cNvSpPr txBox="1"/>
          <p:nvPr/>
        </p:nvSpPr>
        <p:spPr>
          <a:xfrm>
            <a:off x="179768" y="4837649"/>
            <a:ext cx="5541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beam was </a:t>
            </a:r>
            <a:r>
              <a:rPr lang="en-GB" sz="1800" baseline="30000" dirty="0"/>
              <a:t>18</a:t>
            </a:r>
            <a:r>
              <a:rPr lang="en-GB" sz="1800" dirty="0"/>
              <a:t>O</a:t>
            </a:r>
            <a:r>
              <a:rPr lang="en-GB" sz="1800" baseline="30000" dirty="0"/>
              <a:t>6+</a:t>
            </a:r>
            <a:r>
              <a:rPr lang="en-GB" sz="1800" dirty="0"/>
              <a:t> at 100.26 MeV, 100 </a:t>
            </a:r>
            <a:r>
              <a:rPr lang="en-GB" sz="1800" dirty="0" err="1"/>
              <a:t>nA</a:t>
            </a:r>
            <a:r>
              <a:rPr lang="en-GB" sz="1800" dirty="0"/>
              <a:t> from TANDEM.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80 MHz </a:t>
            </a:r>
            <a:r>
              <a:rPr lang="en-GB" sz="1800" b="1" dirty="0"/>
              <a:t>buncher</a:t>
            </a:r>
            <a:r>
              <a:rPr lang="en-GB" sz="1800" dirty="0"/>
              <a:t> AL.HEB.01 was used in order to focus the beam longitudinally at test BOX diagnostics (which contains the FFC)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3D5D397-8852-CA75-789E-087EF3A0F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7" y="1600310"/>
            <a:ext cx="4271463" cy="3225800"/>
          </a:xfrm>
          <a:prstGeom prst="rect">
            <a:avLst/>
          </a:prstGeom>
        </p:spPr>
      </p:pic>
      <p:sp>
        <p:nvSpPr>
          <p:cNvPr id="19" name="Titolo 1">
            <a:extLst>
              <a:ext uri="{FF2B5EF4-FFF2-40B4-BE49-F238E27FC236}">
                <a16:creationId xmlns:a16="http://schemas.microsoft.com/office/drawing/2014/main" id="{9C5F7A7C-8AC5-3228-59E6-B8A2ADF91D76}"/>
              </a:ext>
            </a:extLst>
          </p:cNvPr>
          <p:cNvSpPr txBox="1">
            <a:spLocks/>
          </p:cNvSpPr>
          <p:nvPr/>
        </p:nvSpPr>
        <p:spPr bwMode="auto">
          <a:xfrm>
            <a:off x="271462" y="105047"/>
            <a:ext cx="51863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r>
              <a:rPr lang="en-GB" kern="0" dirty="0"/>
              <a:t>Accelerator components tests TAP - 3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9119F4-D4BD-E99F-2AC8-38B47FF64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68" y="2397659"/>
            <a:ext cx="1614160" cy="127019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4F577A-36F5-A43B-2C2F-D77DD33B7DC8}"/>
              </a:ext>
            </a:extLst>
          </p:cNvPr>
          <p:cNvSpPr txBox="1"/>
          <p:nvPr/>
        </p:nvSpPr>
        <p:spPr>
          <a:xfrm>
            <a:off x="383495" y="2336237"/>
            <a:ext cx="1052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FFC</a:t>
            </a:r>
            <a:r>
              <a:rPr lang="en-GB" sz="2000" dirty="0"/>
              <a:t> 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9EA18B36-D399-369D-E384-D7FF16FF3328}"/>
              </a:ext>
            </a:extLst>
          </p:cNvPr>
          <p:cNvSpPr/>
          <p:nvPr/>
        </p:nvSpPr>
        <p:spPr bwMode="auto">
          <a:xfrm>
            <a:off x="3317081" y="1752600"/>
            <a:ext cx="147638" cy="15774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1BACC399-396D-7098-5CC8-58567AA535CF}"/>
              </a:ext>
            </a:extLst>
          </p:cNvPr>
          <p:cNvCxnSpPr>
            <a:stCxn id="20" idx="4"/>
          </p:cNvCxnSpPr>
          <p:nvPr/>
        </p:nvCxnSpPr>
        <p:spPr bwMode="auto">
          <a:xfrm flipH="1">
            <a:off x="3155950" y="1910346"/>
            <a:ext cx="234950" cy="4873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9CB4E05-DD2C-74C1-1F5F-04E20C499337}"/>
              </a:ext>
            </a:extLst>
          </p:cNvPr>
          <p:cNvSpPr txBox="1"/>
          <p:nvPr/>
        </p:nvSpPr>
        <p:spPr>
          <a:xfrm>
            <a:off x="2556291" y="2491209"/>
            <a:ext cx="115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Buncher 80 MHz</a:t>
            </a:r>
          </a:p>
        </p:txBody>
      </p:sp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36FD6059-6239-6FB6-3239-D596D7557E03}"/>
              </a:ext>
            </a:extLst>
          </p:cNvPr>
          <p:cNvSpPr/>
          <p:nvPr/>
        </p:nvSpPr>
        <p:spPr bwMode="auto">
          <a:xfrm>
            <a:off x="3532585" y="4226583"/>
            <a:ext cx="351631" cy="2168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1779B63A-FE3D-3FAC-A111-38862C48A697}"/>
              </a:ext>
            </a:extLst>
          </p:cNvPr>
          <p:cNvSpPr/>
          <p:nvPr/>
        </p:nvSpPr>
        <p:spPr bwMode="auto">
          <a:xfrm rot="16200000">
            <a:off x="4293376" y="2843186"/>
            <a:ext cx="351631" cy="2168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0AEE301A-251C-6EA2-0673-7EC8A3D934AA}"/>
              </a:ext>
            </a:extLst>
          </p:cNvPr>
          <p:cNvSpPr/>
          <p:nvPr/>
        </p:nvSpPr>
        <p:spPr bwMode="auto">
          <a:xfrm rot="10800000">
            <a:off x="3670533" y="1729886"/>
            <a:ext cx="351631" cy="2168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E0A0ADF2-86C3-9380-D81F-9BCCA7AC9C4C}"/>
              </a:ext>
            </a:extLst>
          </p:cNvPr>
          <p:cNvSpPr/>
          <p:nvPr/>
        </p:nvSpPr>
        <p:spPr bwMode="auto">
          <a:xfrm rot="10800000">
            <a:off x="2760871" y="1723072"/>
            <a:ext cx="351631" cy="2168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DF4C9E44-793F-8C3B-8996-74C97EB70793}"/>
              </a:ext>
            </a:extLst>
          </p:cNvPr>
          <p:cNvCxnSpPr/>
          <p:nvPr/>
        </p:nvCxnSpPr>
        <p:spPr bwMode="auto">
          <a:xfrm>
            <a:off x="2080357" y="1917160"/>
            <a:ext cx="146985" cy="2368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Ovale 30">
            <a:extLst>
              <a:ext uri="{FF2B5EF4-FFF2-40B4-BE49-F238E27FC236}">
                <a16:creationId xmlns:a16="http://schemas.microsoft.com/office/drawing/2014/main" id="{025CEF9B-B5DB-E2DD-484C-39CD654AB487}"/>
              </a:ext>
            </a:extLst>
          </p:cNvPr>
          <p:cNvSpPr/>
          <p:nvPr/>
        </p:nvSpPr>
        <p:spPr bwMode="auto">
          <a:xfrm>
            <a:off x="2000080" y="1759414"/>
            <a:ext cx="147638" cy="15774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9780425-44A1-05E0-3F5D-55E469350E88}"/>
              </a:ext>
            </a:extLst>
          </p:cNvPr>
          <p:cNvSpPr txBox="1"/>
          <p:nvPr/>
        </p:nvSpPr>
        <p:spPr>
          <a:xfrm>
            <a:off x="1608284" y="2049344"/>
            <a:ext cx="142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Test box</a:t>
            </a:r>
          </a:p>
        </p:txBody>
      </p:sp>
    </p:spTree>
    <p:extLst>
      <p:ext uri="{BB962C8B-B14F-4D97-AF65-F5344CB8AC3E}">
        <p14:creationId xmlns:p14="http://schemas.microsoft.com/office/powerpoint/2010/main" val="374042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20D4EB-0FC5-8FE0-F82F-3C93999C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467"/>
            <a:ext cx="5508049" cy="914400"/>
          </a:xfrm>
        </p:spPr>
        <p:txBody>
          <a:bodyPr/>
          <a:lstStyle/>
          <a:p>
            <a:r>
              <a:rPr lang="en-GB" dirty="0"/>
              <a:t>Irradiation for industries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75574E4-9641-517B-7353-5BA56BCB5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43CE5F2-D9D3-6B50-811D-ABE8AC468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7" r="10834" b="23425"/>
          <a:stretch/>
        </p:blipFill>
        <p:spPr>
          <a:xfrm>
            <a:off x="974294" y="3076370"/>
            <a:ext cx="4157382" cy="2152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75B29B-0EA9-3896-0E0C-9722BFCF7EBB}"/>
              </a:ext>
            </a:extLst>
          </p:cNvPr>
          <p:cNvSpPr txBox="1">
            <a:spLocks/>
          </p:cNvSpPr>
          <p:nvPr/>
        </p:nvSpPr>
        <p:spPr bwMode="auto">
          <a:xfrm>
            <a:off x="275475" y="972867"/>
            <a:ext cx="9579725" cy="557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192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569913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54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319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7160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1732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6304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0876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54488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kern="0" dirty="0"/>
              <a:t>F</a:t>
            </a:r>
            <a:r>
              <a:rPr lang="en-GB" kern="0" dirty="0" err="1"/>
              <a:t>irst</a:t>
            </a:r>
            <a:r>
              <a:rPr lang="en-GB" kern="0" dirty="0"/>
              <a:t> irradiation service for private company successfully tested before summer 2023. </a:t>
            </a:r>
          </a:p>
          <a:p>
            <a:r>
              <a:rPr lang="en-GB" kern="0" dirty="0"/>
              <a:t>A </a:t>
            </a:r>
            <a:r>
              <a:rPr lang="en-GB" b="1" kern="0" baseline="30000" dirty="0"/>
              <a:t>136</a:t>
            </a:r>
            <a:r>
              <a:rPr lang="en-GB" b="1" kern="0" dirty="0"/>
              <a:t>Xe</a:t>
            </a:r>
            <a:r>
              <a:rPr lang="en-GB" kern="0" dirty="0"/>
              <a:t> beam was accelerated with PIAVE-ALPI complex up to </a:t>
            </a:r>
            <a:r>
              <a:rPr lang="en-GB" b="1" kern="0" dirty="0"/>
              <a:t>1 GeV </a:t>
            </a:r>
            <a:r>
              <a:rPr lang="en-GB" kern="0" dirty="0"/>
              <a:t>energy and sent to SIRAD irradiation chamber.</a:t>
            </a:r>
          </a:p>
          <a:p>
            <a:r>
              <a:rPr lang="en-GB" kern="0" dirty="0"/>
              <a:t>Flux dosimeter and uniformity calibration was performed by 2 boards hosting 4 silicon diodes each.</a:t>
            </a:r>
          </a:p>
          <a:p>
            <a:endParaRPr lang="en-GB" sz="2400" kern="0" dirty="0"/>
          </a:p>
          <a:p>
            <a:endParaRPr lang="en-GB" sz="2400" kern="0" dirty="0"/>
          </a:p>
          <a:p>
            <a:endParaRPr lang="en-GB" sz="2400" kern="0" dirty="0"/>
          </a:p>
          <a:p>
            <a:endParaRPr lang="en-GB" sz="2400" kern="0" dirty="0"/>
          </a:p>
          <a:p>
            <a:pPr marL="0" indent="0">
              <a:buNone/>
            </a:pPr>
            <a:endParaRPr lang="en-GB" sz="2400" kern="0" dirty="0"/>
          </a:p>
          <a:p>
            <a:r>
              <a:rPr lang="en-GB" kern="0" dirty="0"/>
              <a:t>Average beam flux was about 2 x 10</a:t>
            </a:r>
            <a:r>
              <a:rPr lang="en-GB" kern="0" baseline="30000" dirty="0"/>
              <a:t>3</a:t>
            </a:r>
            <a:r>
              <a:rPr lang="en-GB" kern="0" dirty="0"/>
              <a:t> ions/cm</a:t>
            </a:r>
            <a:r>
              <a:rPr lang="en-GB" kern="0" baseline="30000" dirty="0"/>
              <a:t>2</a:t>
            </a:r>
            <a:r>
              <a:rPr lang="en-GB" kern="0" dirty="0"/>
              <a:t>/sec and total accumulated flux was 1 x 10</a:t>
            </a:r>
            <a:r>
              <a:rPr lang="en-GB" kern="0" baseline="30000" dirty="0"/>
              <a:t>7</a:t>
            </a:r>
            <a:r>
              <a:rPr lang="en-GB" kern="0" dirty="0"/>
              <a:t> ions/cm</a:t>
            </a:r>
            <a:r>
              <a:rPr lang="en-GB" kern="0" baseline="30000" dirty="0"/>
              <a:t>2</a:t>
            </a:r>
            <a:r>
              <a:rPr lang="en-GB" kern="0" dirty="0"/>
              <a:t> in 8.3 min exposure.</a:t>
            </a:r>
          </a:p>
          <a:p>
            <a:r>
              <a:rPr lang="en-GB" kern="0" dirty="0"/>
              <a:t>LET = 89.5 MeV cm</a:t>
            </a:r>
            <a:r>
              <a:rPr lang="en-GB" kern="0" baseline="30000" dirty="0"/>
              <a:t>2</a:t>
            </a:r>
            <a:r>
              <a:rPr lang="en-GB" kern="0" dirty="0"/>
              <a:t>/mg 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508209B-867C-BFE9-9BB4-97A202CD6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824" y="3076370"/>
            <a:ext cx="2863919" cy="21479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419873E-2AB0-B130-CE53-8A6F43D27477}"/>
              </a:ext>
            </a:extLst>
          </p:cNvPr>
          <p:cNvSpPr txBox="1"/>
          <p:nvPr/>
        </p:nvSpPr>
        <p:spPr>
          <a:xfrm>
            <a:off x="6299200" y="5830932"/>
            <a:ext cx="355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Courtesy of Jeff Wyss, wyss@unicas.it</a:t>
            </a:r>
          </a:p>
        </p:txBody>
      </p:sp>
    </p:spTree>
    <p:extLst>
      <p:ext uri="{BB962C8B-B14F-4D97-AF65-F5344CB8AC3E}">
        <p14:creationId xmlns:p14="http://schemas.microsoft.com/office/powerpoint/2010/main" val="347496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D2A6D-9C22-C910-9CE9-3D5221F0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-39207"/>
            <a:ext cx="3803650" cy="914400"/>
          </a:xfrm>
        </p:spPr>
        <p:txBody>
          <a:bodyPr/>
          <a:lstStyle/>
          <a:p>
            <a:r>
              <a:rPr lang="en-GB" dirty="0"/>
              <a:t>Index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914694-87DD-025E-6888-6CE030FE7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90543" y="6446658"/>
            <a:ext cx="550038" cy="365125"/>
          </a:xfrm>
          <a:prstGeom prst="rect">
            <a:avLst/>
          </a:prstGeom>
        </p:spPr>
        <p:txBody>
          <a:bodyPr/>
          <a:lstStyle/>
          <a:p>
            <a:fld id="{8DA11B7F-2F41-45BD-8D8D-57392D9CCC8A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4E2761-4C46-564F-8C8D-A34E566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371600"/>
            <a:ext cx="10372436" cy="4724400"/>
          </a:xfrm>
        </p:spPr>
        <p:txBody>
          <a:bodyPr/>
          <a:lstStyle/>
          <a:p>
            <a:r>
              <a:rPr lang="en-US" sz="2400" dirty="0"/>
              <a:t>Overview of the National Laboratories of </a:t>
            </a:r>
            <a:r>
              <a:rPr lang="en-US" sz="2400" dirty="0" err="1"/>
              <a:t>Legnaro</a:t>
            </a:r>
            <a:r>
              <a:rPr lang="en-US" sz="2400" dirty="0"/>
              <a:t> accelerators</a:t>
            </a:r>
          </a:p>
          <a:p>
            <a:pPr lvl="1"/>
            <a:r>
              <a:rPr lang="en-US" sz="2000" dirty="0"/>
              <a:t>Existing accelerators, stable ion production and acceleration for user</a:t>
            </a:r>
          </a:p>
          <a:p>
            <a:r>
              <a:rPr lang="en-US" sz="2400" dirty="0"/>
              <a:t>Light ions facilities</a:t>
            </a:r>
          </a:p>
          <a:p>
            <a:pPr lvl="1"/>
            <a:r>
              <a:rPr lang="en-GB" sz="2200" dirty="0"/>
              <a:t>CN</a:t>
            </a:r>
          </a:p>
          <a:p>
            <a:pPr lvl="1"/>
            <a:r>
              <a:rPr lang="en-US" sz="2200" dirty="0"/>
              <a:t>AN2000</a:t>
            </a:r>
          </a:p>
          <a:p>
            <a:r>
              <a:rPr lang="en-US" sz="2400" dirty="0"/>
              <a:t>Heavy Ions Facility</a:t>
            </a:r>
          </a:p>
          <a:p>
            <a:pPr lvl="1"/>
            <a:r>
              <a:rPr lang="en-US" sz="2200" dirty="0"/>
              <a:t>TANDEM ALPI PIAVE</a:t>
            </a:r>
          </a:p>
          <a:p>
            <a:r>
              <a:rPr lang="en-US" sz="2400" dirty="0"/>
              <a:t>General accelerator operation overview</a:t>
            </a:r>
          </a:p>
          <a:p>
            <a:r>
              <a:rPr lang="en-US" sz="2400" dirty="0"/>
              <a:t>Upgrades</a:t>
            </a:r>
          </a:p>
          <a:p>
            <a:r>
              <a:rPr lang="en-US" sz="2400" dirty="0"/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681465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6EA5D-80BD-781B-09B6-841096B4C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2819400"/>
            <a:ext cx="8420100" cy="914400"/>
          </a:xfrm>
        </p:spPr>
        <p:txBody>
          <a:bodyPr/>
          <a:lstStyle/>
          <a:p>
            <a:r>
              <a:rPr lang="en-US" dirty="0"/>
              <a:t>General overview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F83C49-FBBE-F31A-E0B5-9AF363A36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61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92CC3E-0A92-D255-56F8-8A8F7A40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86" y="105729"/>
            <a:ext cx="4914900" cy="914400"/>
          </a:xfrm>
        </p:spPr>
        <p:txBody>
          <a:bodyPr/>
          <a:lstStyle/>
          <a:p>
            <a:r>
              <a:rPr lang="en-GB" dirty="0"/>
              <a:t>Experiments - overview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0BEEFD-DEF1-16B6-AE59-0F5BABA48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21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0536D3A-8AFD-30B8-0C1E-99DABFB5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3" y="1778735"/>
            <a:ext cx="5532827" cy="363558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85E541-7FC3-0F44-92A4-676F56ED9C44}"/>
              </a:ext>
            </a:extLst>
          </p:cNvPr>
          <p:cNvSpPr txBox="1"/>
          <p:nvPr/>
        </p:nvSpPr>
        <p:spPr>
          <a:xfrm>
            <a:off x="5689600" y="1288202"/>
            <a:ext cx="3867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Applied physics: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Surface studies (sputtering characteristics)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Irradiation for material/components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Medical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Radiological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7972E9-F4D8-B0A9-6844-7AAED4E93919}"/>
              </a:ext>
            </a:extLst>
          </p:cNvPr>
          <p:cNvSpPr txBox="1"/>
          <p:nvPr/>
        </p:nvSpPr>
        <p:spPr>
          <a:xfrm>
            <a:off x="5689600" y="3382992"/>
            <a:ext cx="3867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Accelerator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Accelerator improvement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Experimental run feasibility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Diagnostics and accelerators components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High level application tests.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256540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A9E6FF-D702-9C80-41BA-D192F626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0525" y="12429"/>
            <a:ext cx="6037644" cy="822325"/>
          </a:xfrm>
        </p:spPr>
        <p:txBody>
          <a:bodyPr/>
          <a:lstStyle/>
          <a:p>
            <a:r>
              <a:rPr lang="en-GB" dirty="0"/>
              <a:t>Accelerators overview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8192AD-CED0-540D-F466-223877BCA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27D548C9-CB60-2584-0EDF-ED00DF0E8B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881986"/>
              </p:ext>
            </p:extLst>
          </p:nvPr>
        </p:nvGraphicFramePr>
        <p:xfrm>
          <a:off x="19368" y="1086121"/>
          <a:ext cx="9762808" cy="5143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1279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79C495-2632-9F89-21A8-98CB26FD0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2514600"/>
            <a:ext cx="8420100" cy="914400"/>
          </a:xfrm>
        </p:spPr>
        <p:txBody>
          <a:bodyPr/>
          <a:lstStyle/>
          <a:p>
            <a:r>
              <a:rPr lang="en-GB" dirty="0"/>
              <a:t>Upgrades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2EB90D-8E3F-A2A4-0F37-E0D34C89D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36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3E44F-7DD7-667F-688A-358278E2C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18301-B21E-7A5F-009C-FF247FB4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9016"/>
          <a:stretch/>
        </p:blipFill>
        <p:spPr>
          <a:xfrm>
            <a:off x="237994" y="1375024"/>
            <a:ext cx="5540728" cy="4143390"/>
          </a:xfrm>
          <a:prstGeom prst="rect">
            <a:avLst/>
          </a:prstGeom>
        </p:spPr>
      </p:pic>
      <p:pic>
        <p:nvPicPr>
          <p:cNvPr id="9" name="Picture 8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31508E5B-ADBB-CFDC-8969-50DD51BFF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156"/>
          <a:stretch/>
        </p:blipFill>
        <p:spPr>
          <a:xfrm>
            <a:off x="555029" y="2959387"/>
            <a:ext cx="1700513" cy="1536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062972-C67D-FBCA-0CBC-52FB11257F32}"/>
              </a:ext>
            </a:extLst>
          </p:cNvPr>
          <p:cNvSpPr txBox="1"/>
          <p:nvPr/>
        </p:nvSpPr>
        <p:spPr>
          <a:xfrm>
            <a:off x="2146959" y="5089146"/>
            <a:ext cx="1299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TANDEM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30852-4E08-A96D-EBB1-F3EB451090A9}"/>
              </a:ext>
            </a:extLst>
          </p:cNvPr>
          <p:cNvSpPr txBox="1"/>
          <p:nvPr/>
        </p:nvSpPr>
        <p:spPr>
          <a:xfrm>
            <a:off x="1290837" y="2079720"/>
            <a:ext cx="7634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ALPI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23E9B-7F06-29B9-AAC8-1FD05FC1BAA1}"/>
              </a:ext>
            </a:extLst>
          </p:cNvPr>
          <p:cNvSpPr txBox="1"/>
          <p:nvPr/>
        </p:nvSpPr>
        <p:spPr>
          <a:xfrm>
            <a:off x="3383927" y="4285783"/>
            <a:ext cx="5861095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SPES RFQ: normal conductive 4-vane internal bunching RFQ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coupled with SPES Charge-Breeder (ECRIS type) and MRMS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/>
              <a:t>Higher energy injection to ALPI, 727 keV/u VS 587.5 keV/u (PIAVE)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/>
              <a:t>Optimized longitudinal emittance output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b="1" dirty="0"/>
              <a:t>Higher RFQ transmission: 93% SPES vs 55% PIAVE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29717E-2AC6-0FA1-7F25-91BE74EB6EA0}"/>
              </a:ext>
            </a:extLst>
          </p:cNvPr>
          <p:cNvSpPr txBox="1"/>
          <p:nvPr/>
        </p:nvSpPr>
        <p:spPr>
          <a:xfrm>
            <a:off x="3383927" y="2210080"/>
            <a:ext cx="14949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SPES RFQ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BF0B62-1510-16BC-226A-929B062FCC1E}"/>
              </a:ext>
            </a:extLst>
          </p:cNvPr>
          <p:cNvSpPr txBox="1"/>
          <p:nvPr/>
        </p:nvSpPr>
        <p:spPr>
          <a:xfrm rot="16200000">
            <a:off x="2061142" y="3221612"/>
            <a:ext cx="10021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PIAVE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0939848-91D9-0FA9-B049-6992FA5C070B}"/>
              </a:ext>
            </a:extLst>
          </p:cNvPr>
          <p:cNvSpPr/>
          <p:nvPr/>
        </p:nvSpPr>
        <p:spPr bwMode="auto">
          <a:xfrm rot="5400000">
            <a:off x="3946323" y="1076479"/>
            <a:ext cx="1229300" cy="2435498"/>
          </a:xfrm>
          <a:prstGeom prst="rect">
            <a:avLst/>
          </a:prstGeom>
          <a:solidFill>
            <a:srgbClr val="00CC99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" name="Immagine 18" descr="Immagine che contiene trasporto, bicicletta&#10;&#10;Descrizione generata automaticamente">
            <a:extLst>
              <a:ext uri="{FF2B5EF4-FFF2-40B4-BE49-F238E27FC236}">
                <a16:creationId xmlns:a16="http://schemas.microsoft.com/office/drawing/2014/main" id="{F4E0DD32-B603-8BBB-3E8D-6B549D97D6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35"/>
          <a:stretch/>
        </p:blipFill>
        <p:spPr>
          <a:xfrm rot="5400000">
            <a:off x="5776124" y="1366077"/>
            <a:ext cx="3223355" cy="2816977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7B24707C-B2CE-2996-E016-A53BD5DCF9EF}"/>
              </a:ext>
            </a:extLst>
          </p:cNvPr>
          <p:cNvCxnSpPr/>
          <p:nvPr/>
        </p:nvCxnSpPr>
        <p:spPr bwMode="auto">
          <a:xfrm flipH="1">
            <a:off x="3934872" y="2650656"/>
            <a:ext cx="86032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509CE5D9-2A51-BB34-2DA6-4D8E34D67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858" y="0"/>
            <a:ext cx="5861095" cy="1266583"/>
          </a:xfrm>
        </p:spPr>
        <p:txBody>
          <a:bodyPr/>
          <a:lstStyle/>
          <a:p>
            <a:r>
              <a:rPr lang="en-US" dirty="0"/>
              <a:t>Tandem-ALPI-PIAVE – Normal conductive RFQ</a:t>
            </a:r>
          </a:p>
        </p:txBody>
      </p:sp>
    </p:spTree>
    <p:extLst>
      <p:ext uri="{BB962C8B-B14F-4D97-AF65-F5344CB8AC3E}">
        <p14:creationId xmlns:p14="http://schemas.microsoft.com/office/powerpoint/2010/main" val="2378707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520D01-B35B-84FB-C380-AC41EFED1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r="70424"/>
          <a:stretch/>
        </p:blipFill>
        <p:spPr>
          <a:xfrm>
            <a:off x="0" y="1201575"/>
            <a:ext cx="3044067" cy="39242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F4AC4-E45F-2255-CEC7-8169D640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0923" y="61233"/>
            <a:ext cx="8420100" cy="914400"/>
          </a:xfrm>
        </p:spPr>
        <p:txBody>
          <a:bodyPr/>
          <a:lstStyle/>
          <a:p>
            <a:r>
              <a:rPr lang="en-US" dirty="0"/>
              <a:t>SPES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A8E07-67D9-01FD-CBB6-BA0A8A8EA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25</a:t>
            </a:fld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DFD4B1-968C-B8B8-539E-60B4925672C3}"/>
              </a:ext>
            </a:extLst>
          </p:cNvPr>
          <p:cNvSpPr txBox="1"/>
          <p:nvPr/>
        </p:nvSpPr>
        <p:spPr>
          <a:xfrm>
            <a:off x="3462921" y="3454072"/>
            <a:ext cx="52976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Use of existing superconductive </a:t>
            </a:r>
            <a:r>
              <a:rPr lang="en-GB" dirty="0" err="1"/>
              <a:t>linac</a:t>
            </a:r>
            <a:r>
              <a:rPr lang="en-GB" dirty="0"/>
              <a:t> ALPI to post accelerate the RIBs 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0133F87C-ABD3-FB7E-648B-4375339A9B21}"/>
              </a:ext>
            </a:extLst>
          </p:cNvPr>
          <p:cNvSpPr/>
          <p:nvPr/>
        </p:nvSpPr>
        <p:spPr bwMode="auto">
          <a:xfrm rot="10800000">
            <a:off x="3229128" y="2224439"/>
            <a:ext cx="643029" cy="357245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1BD710-29D5-466D-9482-3FE55D8075A3}"/>
              </a:ext>
            </a:extLst>
          </p:cNvPr>
          <p:cNvSpPr txBox="1"/>
          <p:nvPr/>
        </p:nvSpPr>
        <p:spPr>
          <a:xfrm>
            <a:off x="4057217" y="2109094"/>
            <a:ext cx="5392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Radioactive ion beams input through the SPES RFQ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1C1ED1E2-6CA8-9578-986E-968888F5D729}"/>
              </a:ext>
            </a:extLst>
          </p:cNvPr>
          <p:cNvSpPr txBox="1"/>
          <p:nvPr/>
        </p:nvSpPr>
        <p:spPr>
          <a:xfrm>
            <a:off x="2262979" y="5939457"/>
            <a:ext cx="1299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AGATA</a:t>
            </a:r>
          </a:p>
        </p:txBody>
      </p:sp>
      <p:pic>
        <p:nvPicPr>
          <p:cNvPr id="7" name="Picture 33" descr="A picture containing engine&#10;&#10;Description automatically generated">
            <a:extLst>
              <a:ext uri="{FF2B5EF4-FFF2-40B4-BE49-F238E27FC236}">
                <a16:creationId xmlns:a16="http://schemas.microsoft.com/office/drawing/2014/main" id="{E964269B-DAEC-D135-80BD-5C4EE8A4E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" y="4077356"/>
            <a:ext cx="2128966" cy="21289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7771D1-3764-F0E4-A091-7D3ED6AA75E2}"/>
              </a:ext>
            </a:extLst>
          </p:cNvPr>
          <p:cNvSpPr txBox="1"/>
          <p:nvPr/>
        </p:nvSpPr>
        <p:spPr>
          <a:xfrm>
            <a:off x="3281362" y="5939457"/>
            <a:ext cx="62245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AGATA:  </a:t>
            </a:r>
            <a:r>
              <a:rPr lang="en-US" sz="2000" dirty="0" err="1"/>
              <a:t>HPGe</a:t>
            </a:r>
            <a:r>
              <a:rPr lang="en-US" sz="2000" dirty="0"/>
              <a:t> detector array </a:t>
            </a:r>
          </a:p>
        </p:txBody>
      </p:sp>
    </p:spTree>
    <p:extLst>
      <p:ext uri="{BB962C8B-B14F-4D97-AF65-F5344CB8AC3E}">
        <p14:creationId xmlns:p14="http://schemas.microsoft.com/office/powerpoint/2010/main" val="967668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7C6B767-B133-2460-A532-338164C4E834}"/>
              </a:ext>
            </a:extLst>
          </p:cNvPr>
          <p:cNvSpPr txBox="1"/>
          <p:nvPr/>
        </p:nvSpPr>
        <p:spPr>
          <a:xfrm>
            <a:off x="2262979" y="5939457"/>
            <a:ext cx="1299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AGATA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520D01-B35B-84FB-C380-AC41EFED1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r="6293"/>
          <a:stretch/>
        </p:blipFill>
        <p:spPr>
          <a:xfrm>
            <a:off x="0" y="1201575"/>
            <a:ext cx="9645041" cy="39242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F4AC4-E45F-2255-CEC7-8169D640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6913" y="-107208"/>
            <a:ext cx="8420100" cy="914400"/>
          </a:xfrm>
        </p:spPr>
        <p:txBody>
          <a:bodyPr/>
          <a:lstStyle/>
          <a:p>
            <a:r>
              <a:rPr lang="en-US" dirty="0"/>
              <a:t>SPES upgrade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A8E07-67D9-01FD-CBB6-BA0A8A8EA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26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A37E30-286A-D0C7-CA12-481C4C94B1AC}"/>
              </a:ext>
            </a:extLst>
          </p:cNvPr>
          <p:cNvSpPr txBox="1"/>
          <p:nvPr/>
        </p:nvSpPr>
        <p:spPr>
          <a:xfrm>
            <a:off x="3412855" y="1896365"/>
            <a:ext cx="1058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ADIGE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41E7DA-ABF0-551F-8EB5-BCF57BBD5B66}"/>
              </a:ext>
            </a:extLst>
          </p:cNvPr>
          <p:cNvSpPr txBox="1"/>
          <p:nvPr/>
        </p:nvSpPr>
        <p:spPr>
          <a:xfrm>
            <a:off x="7884172" y="1637166"/>
            <a:ext cx="15928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ISOL target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E656D3-BD81-B44A-123B-4E5D55146CB7}"/>
              </a:ext>
            </a:extLst>
          </p:cNvPr>
          <p:cNvSpPr txBox="1"/>
          <p:nvPr/>
        </p:nvSpPr>
        <p:spPr>
          <a:xfrm>
            <a:off x="8249962" y="3475704"/>
            <a:ext cx="13950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Cyclotron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901D87-0FD3-E37E-680A-06E1E3A24692}"/>
              </a:ext>
            </a:extLst>
          </p:cNvPr>
          <p:cNvSpPr txBox="1"/>
          <p:nvPr/>
        </p:nvSpPr>
        <p:spPr>
          <a:xfrm>
            <a:off x="3419702" y="4768562"/>
            <a:ext cx="408348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Cyclotron: 30-70 MeV H</a:t>
            </a:r>
            <a:r>
              <a:rPr lang="en-US" sz="1600" baseline="30000" dirty="0"/>
              <a:t>+</a:t>
            </a:r>
            <a:r>
              <a:rPr lang="en-US" sz="1600" dirty="0"/>
              <a:t>, 800 </a:t>
            </a:r>
            <a:r>
              <a:rPr lang="en-US" sz="1600" dirty="0" err="1"/>
              <a:t>uA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Target: UCx target ISOL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ADIGE: post acceleration and charge breeding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AGATA:  </a:t>
            </a:r>
            <a:r>
              <a:rPr lang="en-US" sz="1600" dirty="0" err="1"/>
              <a:t>HPGe</a:t>
            </a:r>
            <a:r>
              <a:rPr lang="en-US" sz="1600" dirty="0"/>
              <a:t> detector array 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F5E571F3-9D39-2E34-8C8B-22FB7D9E104F}"/>
              </a:ext>
            </a:extLst>
          </p:cNvPr>
          <p:cNvCxnSpPr/>
          <p:nvPr/>
        </p:nvCxnSpPr>
        <p:spPr bwMode="auto">
          <a:xfrm flipH="1">
            <a:off x="2765666" y="1067783"/>
            <a:ext cx="837709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6C588FF-D0BC-AA0A-B4C8-08EC9CDDD5A1}"/>
              </a:ext>
            </a:extLst>
          </p:cNvPr>
          <p:cNvCxnSpPr/>
          <p:nvPr/>
        </p:nvCxnSpPr>
        <p:spPr bwMode="auto">
          <a:xfrm flipH="1">
            <a:off x="2581993" y="5296637"/>
            <a:ext cx="837709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61417DEC-FA4F-8820-232E-F988B486A032}"/>
              </a:ext>
            </a:extLst>
          </p:cNvPr>
          <p:cNvSpPr/>
          <p:nvPr/>
        </p:nvSpPr>
        <p:spPr bwMode="auto">
          <a:xfrm>
            <a:off x="3000847" y="1710603"/>
            <a:ext cx="6685895" cy="1122282"/>
          </a:xfrm>
          <a:prstGeom prst="rect">
            <a:avLst/>
          </a:prstGeom>
          <a:solidFill>
            <a:srgbClr val="00CC99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dirty="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883B34F3-19FE-7E9E-1119-9FA81A658F10}"/>
              </a:ext>
            </a:extLst>
          </p:cNvPr>
          <p:cNvSpPr/>
          <p:nvPr/>
        </p:nvSpPr>
        <p:spPr bwMode="auto">
          <a:xfrm>
            <a:off x="7409590" y="2826043"/>
            <a:ext cx="2277151" cy="1994681"/>
          </a:xfrm>
          <a:prstGeom prst="rect">
            <a:avLst/>
          </a:prstGeom>
          <a:solidFill>
            <a:srgbClr val="00CC99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/>
          </a:p>
        </p:txBody>
      </p:sp>
      <p:pic>
        <p:nvPicPr>
          <p:cNvPr id="33" name="Picture 33" descr="A picture containing engine&#10;&#10;Description automatically generated">
            <a:extLst>
              <a:ext uri="{FF2B5EF4-FFF2-40B4-BE49-F238E27FC236}">
                <a16:creationId xmlns:a16="http://schemas.microsoft.com/office/drawing/2014/main" id="{ABFD1DD5-1688-B31B-806D-B0E4DC290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" y="4077356"/>
            <a:ext cx="2128966" cy="212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62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7C6B767-B133-2460-A532-338164C4E834}"/>
              </a:ext>
            </a:extLst>
          </p:cNvPr>
          <p:cNvSpPr txBox="1"/>
          <p:nvPr/>
        </p:nvSpPr>
        <p:spPr>
          <a:xfrm>
            <a:off x="2262979" y="5939457"/>
            <a:ext cx="1299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AGATA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520D01-B35B-84FB-C380-AC41EFED1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r="6293"/>
          <a:stretch/>
        </p:blipFill>
        <p:spPr>
          <a:xfrm>
            <a:off x="0" y="1201575"/>
            <a:ext cx="9645041" cy="39242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A8E07-67D9-01FD-CBB6-BA0A8A8EA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27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A37E30-286A-D0C7-CA12-481C4C94B1AC}"/>
              </a:ext>
            </a:extLst>
          </p:cNvPr>
          <p:cNvSpPr txBox="1"/>
          <p:nvPr/>
        </p:nvSpPr>
        <p:spPr>
          <a:xfrm>
            <a:off x="3412855" y="1896365"/>
            <a:ext cx="10584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ADIGE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41E7DA-ABF0-551F-8EB5-BCF57BBD5B66}"/>
              </a:ext>
            </a:extLst>
          </p:cNvPr>
          <p:cNvSpPr txBox="1"/>
          <p:nvPr/>
        </p:nvSpPr>
        <p:spPr>
          <a:xfrm>
            <a:off x="7884172" y="1637166"/>
            <a:ext cx="15928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ISOL target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E656D3-BD81-B44A-123B-4E5D55146CB7}"/>
              </a:ext>
            </a:extLst>
          </p:cNvPr>
          <p:cNvSpPr txBox="1"/>
          <p:nvPr/>
        </p:nvSpPr>
        <p:spPr>
          <a:xfrm>
            <a:off x="8249962" y="3475704"/>
            <a:ext cx="13950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Cyclotron</a:t>
            </a:r>
          </a:p>
        </p:txBody>
      </p:sp>
      <p:pic>
        <p:nvPicPr>
          <p:cNvPr id="34" name="Picture 33" descr="A picture containing engine&#10;&#10;Description automatically generated">
            <a:extLst>
              <a:ext uri="{FF2B5EF4-FFF2-40B4-BE49-F238E27FC236}">
                <a16:creationId xmlns:a16="http://schemas.microsoft.com/office/drawing/2014/main" id="{8D9528F0-C379-208C-5AD0-AC30B9E2B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" y="4077356"/>
            <a:ext cx="2128966" cy="2128966"/>
          </a:xfrm>
          <a:prstGeom prst="rect">
            <a:avLst/>
          </a:prstGeom>
        </p:spPr>
      </p:pic>
      <p:pic>
        <p:nvPicPr>
          <p:cNvPr id="40" name="Picture 3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8F319E5-B03A-B297-38AC-05CEB4699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2" t="47670" r="2511" b="17159"/>
          <a:stretch/>
        </p:blipFill>
        <p:spPr>
          <a:xfrm>
            <a:off x="6415649" y="490883"/>
            <a:ext cx="2352688" cy="12216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901D87-0FD3-E37E-680A-06E1E3A24692}"/>
              </a:ext>
            </a:extLst>
          </p:cNvPr>
          <p:cNvSpPr txBox="1"/>
          <p:nvPr/>
        </p:nvSpPr>
        <p:spPr>
          <a:xfrm>
            <a:off x="3225026" y="4768562"/>
            <a:ext cx="422331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Cyclotron: 30-70 MeV H</a:t>
            </a:r>
            <a:r>
              <a:rPr lang="en-US" sz="1600" baseline="30000" dirty="0"/>
              <a:t>+</a:t>
            </a:r>
            <a:r>
              <a:rPr lang="en-US" sz="1600" dirty="0"/>
              <a:t>, 800 </a:t>
            </a:r>
            <a:r>
              <a:rPr lang="en-US" sz="1600" dirty="0" err="1"/>
              <a:t>uA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Target: UCx target ISOL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ADIGE: post acceleration, medium mass </a:t>
            </a:r>
            <a:r>
              <a:rPr lang="en-US" sz="1600" dirty="0" err="1"/>
              <a:t>sepration</a:t>
            </a:r>
            <a:r>
              <a:rPr lang="en-US" sz="1600" dirty="0"/>
              <a:t> and charge breeding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AGATA:  </a:t>
            </a:r>
            <a:r>
              <a:rPr lang="en-US" sz="1600" dirty="0" err="1"/>
              <a:t>HPGe</a:t>
            </a:r>
            <a:r>
              <a:rPr lang="en-US" sz="1600" dirty="0"/>
              <a:t> detector array </a:t>
            </a:r>
          </a:p>
        </p:txBody>
      </p:sp>
      <p:pic>
        <p:nvPicPr>
          <p:cNvPr id="18" name="Immagine 17" descr="Immagine che contiene interno, sporco&#10;&#10;Descrizione generata automaticamente">
            <a:extLst>
              <a:ext uri="{FF2B5EF4-FFF2-40B4-BE49-F238E27FC236}">
                <a16:creationId xmlns:a16="http://schemas.microsoft.com/office/drawing/2014/main" id="{9BEA3F2F-7B8B-9CCF-5E2A-2512C046E4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6" r="2513"/>
          <a:stretch/>
        </p:blipFill>
        <p:spPr>
          <a:xfrm>
            <a:off x="3641673" y="2810576"/>
            <a:ext cx="2845722" cy="1957986"/>
          </a:xfrm>
          <a:prstGeom prst="rect">
            <a:avLst/>
          </a:prstGeom>
        </p:spPr>
      </p:pic>
      <p:pic>
        <p:nvPicPr>
          <p:cNvPr id="36" name="Picture 35" descr="A picture containing indoor, blue, cart&#10;&#10;Description automatically generated">
            <a:extLst>
              <a:ext uri="{FF2B5EF4-FFF2-40B4-BE49-F238E27FC236}">
                <a16:creationId xmlns:a16="http://schemas.microsoft.com/office/drawing/2014/main" id="{719A1F32-E425-9B90-3292-8F9019F56B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7" r="13894"/>
          <a:stretch/>
        </p:blipFill>
        <p:spPr>
          <a:xfrm>
            <a:off x="7351838" y="3849755"/>
            <a:ext cx="2416360" cy="16893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375872-6E17-5FEB-EB77-7EEB0FF1DAD9}"/>
              </a:ext>
            </a:extLst>
          </p:cNvPr>
          <p:cNvSpPr txBox="1">
            <a:spLocks/>
          </p:cNvSpPr>
          <p:nvPr/>
        </p:nvSpPr>
        <p:spPr bwMode="auto">
          <a:xfrm>
            <a:off x="-916913" y="-107208"/>
            <a:ext cx="8420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r>
              <a:rPr lang="en-US" kern="0"/>
              <a:t>SPES upgrade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38161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06E279-90C6-7C02-3089-EEAAF2F4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450" y="118792"/>
            <a:ext cx="2390775" cy="914400"/>
          </a:xfrm>
        </p:spPr>
        <p:txBody>
          <a:bodyPr/>
          <a:lstStyle/>
          <a:p>
            <a:r>
              <a:rPr lang="en-GB" dirty="0"/>
              <a:t>Cyclotron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3153CD-CF8F-A2F8-EDA6-AB1F702B9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4230417"/>
            <a:ext cx="9575800" cy="19431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ormal conductive cyclotron with double extraction lines (70 MeV protons at 800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It is under commissioning, and it will be equipped with eight target stations. Main stations here</a:t>
            </a:r>
          </a:p>
          <a:p>
            <a:r>
              <a:rPr lang="en-US" sz="1800" dirty="0">
                <a:latin typeface="Calibri" panose="020F0502020204030204" pitchFamily="34" charset="0"/>
              </a:rPr>
              <a:t>LARAMED: research on medical radionucleotides</a:t>
            </a:r>
          </a:p>
          <a:p>
            <a:r>
              <a:rPr lang="en-US" sz="1800" dirty="0">
                <a:latin typeface="Calibri" panose="020F0502020204030204" pitchFamily="34" charset="0"/>
              </a:rPr>
              <a:t>ISOL 1 &amp; 2 : SPES and other activities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F953B3-78AF-2397-1972-83C0DAFAF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28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ACD4BC-AFED-1D95-476F-A998C9DC1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449117"/>
            <a:ext cx="75438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49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D58BD5-D04D-3C40-9EC7-0F46825A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69056" y="-91686"/>
            <a:ext cx="8420100" cy="914400"/>
          </a:xfrm>
        </p:spPr>
        <p:txBody>
          <a:bodyPr/>
          <a:lstStyle/>
          <a:p>
            <a:r>
              <a:rPr lang="en-GB" sz="2800" dirty="0"/>
              <a:t>CN – irradiation upgrade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FFA868-4027-F41C-0951-A71E3F920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29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31924C-F2FF-3874-2828-F0565D85A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94" y="822714"/>
            <a:ext cx="3820113" cy="5082012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B06000E0-F91D-4ECE-21B1-5C18899758EA}"/>
              </a:ext>
            </a:extLst>
          </p:cNvPr>
          <p:cNvSpPr txBox="1">
            <a:spLocks/>
          </p:cNvSpPr>
          <p:nvPr/>
        </p:nvSpPr>
        <p:spPr>
          <a:xfrm>
            <a:off x="4673848" y="1004061"/>
            <a:ext cx="5497291" cy="52665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BEAM FEATURES: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it-IT" sz="1400" dirty="0" err="1">
                <a:solidFill>
                  <a:schemeClr val="tx1"/>
                </a:solidFill>
              </a:rPr>
              <a:t>Monochromatic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Beams: </a:t>
            </a:r>
            <a:r>
              <a:rPr lang="en-US" sz="1400" baseline="30000" dirty="0">
                <a:solidFill>
                  <a:schemeClr val="tx1"/>
                </a:solidFill>
              </a:rPr>
              <a:t>1</a:t>
            </a:r>
            <a:r>
              <a:rPr lang="en-US" sz="1400" dirty="0">
                <a:solidFill>
                  <a:schemeClr val="tx1"/>
                </a:solidFill>
              </a:rPr>
              <a:t>H+, </a:t>
            </a:r>
            <a:r>
              <a:rPr lang="en-US" sz="1400" baseline="30000" dirty="0">
                <a:solidFill>
                  <a:schemeClr val="tx1"/>
                </a:solidFill>
              </a:rPr>
              <a:t>4</a:t>
            </a:r>
            <a:r>
              <a:rPr lang="en-US" sz="1400" dirty="0">
                <a:solidFill>
                  <a:schemeClr val="tx1"/>
                </a:solidFill>
              </a:rPr>
              <a:t>He+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Energy: 0.2÷5.5 MeV </a:t>
            </a:r>
          </a:p>
          <a:p>
            <a:pPr lvl="1"/>
            <a:r>
              <a:rPr lang="it-IT" sz="1400" dirty="0">
                <a:solidFill>
                  <a:schemeClr val="tx1"/>
                </a:solidFill>
              </a:rPr>
              <a:t>Standard </a:t>
            </a:r>
            <a:r>
              <a:rPr lang="it-IT" sz="1400" dirty="0" err="1">
                <a:solidFill>
                  <a:schemeClr val="tx1"/>
                </a:solidFill>
              </a:rPr>
              <a:t>Beam</a:t>
            </a:r>
            <a:r>
              <a:rPr lang="it-IT" sz="1400" dirty="0">
                <a:solidFill>
                  <a:schemeClr val="tx1"/>
                </a:solidFill>
              </a:rPr>
              <a:t> Size: 2÷8 mm (FWHM) </a:t>
            </a:r>
          </a:p>
          <a:p>
            <a:pPr lvl="1"/>
            <a:r>
              <a:rPr lang="it-IT" sz="1400" dirty="0" err="1">
                <a:solidFill>
                  <a:schemeClr val="tx1"/>
                </a:solidFill>
              </a:rPr>
              <a:t>Beam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Current</a:t>
            </a:r>
            <a:r>
              <a:rPr lang="it-IT" sz="1400" dirty="0">
                <a:solidFill>
                  <a:schemeClr val="tx1"/>
                </a:solidFill>
              </a:rPr>
              <a:t>: 1-400nA (</a:t>
            </a:r>
            <a:r>
              <a:rPr lang="it-IT" sz="1400" dirty="0" err="1">
                <a:solidFill>
                  <a:schemeClr val="tx1"/>
                </a:solidFill>
              </a:rPr>
              <a:t>typical</a:t>
            </a:r>
            <a:r>
              <a:rPr lang="it-IT" sz="1400" dirty="0">
                <a:solidFill>
                  <a:schemeClr val="tx1"/>
                </a:solidFill>
              </a:rPr>
              <a:t>)- (400nA - 2μA energy </a:t>
            </a:r>
            <a:r>
              <a:rPr lang="it-IT" sz="1400" dirty="0" err="1">
                <a:solidFill>
                  <a:schemeClr val="tx1"/>
                </a:solidFill>
              </a:rPr>
              <a:t>dependent</a:t>
            </a:r>
            <a:r>
              <a:rPr lang="it-IT" sz="1400" dirty="0">
                <a:solidFill>
                  <a:schemeClr val="tx1"/>
                </a:solidFill>
              </a:rPr>
              <a:t>) 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IRRADIATION SPECIFICATIONS OF THE NEW FACILITY</a:t>
            </a:r>
          </a:p>
          <a:p>
            <a:pPr lvl="1"/>
            <a:r>
              <a:rPr lang="it-IT" sz="1400" dirty="0">
                <a:solidFill>
                  <a:schemeClr val="tx1"/>
                </a:solidFill>
              </a:rPr>
              <a:t>Large area </a:t>
            </a:r>
            <a:r>
              <a:rPr lang="it-IT" sz="1400" dirty="0" err="1">
                <a:solidFill>
                  <a:schemeClr val="tx1"/>
                </a:solidFill>
              </a:rPr>
              <a:t>uniform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irradiation</a:t>
            </a:r>
            <a:r>
              <a:rPr lang="it-IT" sz="1400" dirty="0">
                <a:solidFill>
                  <a:schemeClr val="tx1"/>
                </a:solidFill>
              </a:rPr>
              <a:t> of </a:t>
            </a:r>
            <a:r>
              <a:rPr lang="it-IT" sz="1400" dirty="0" err="1">
                <a:solidFill>
                  <a:schemeClr val="tx1"/>
                </a:solidFill>
              </a:rPr>
              <a:t>spacecraft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materials</a:t>
            </a:r>
            <a:r>
              <a:rPr lang="it-IT" sz="1400" dirty="0">
                <a:solidFill>
                  <a:schemeClr val="tx1"/>
                </a:solidFill>
              </a:rPr>
              <a:t> and </a:t>
            </a:r>
            <a:r>
              <a:rPr lang="it-IT" sz="1400" dirty="0" err="1">
                <a:solidFill>
                  <a:schemeClr val="tx1"/>
                </a:solidFill>
              </a:rPr>
              <a:t>components</a:t>
            </a:r>
            <a:r>
              <a:rPr lang="it-IT" sz="1400" dirty="0">
                <a:solidFill>
                  <a:schemeClr val="tx1"/>
                </a:solidFill>
              </a:rPr>
              <a:t> in a wide range of energies and </a:t>
            </a:r>
            <a:r>
              <a:rPr lang="it-IT" sz="1400" dirty="0" err="1">
                <a:solidFill>
                  <a:schemeClr val="tx1"/>
                </a:solidFill>
              </a:rPr>
              <a:t>fluences</a:t>
            </a:r>
            <a:endParaRPr lang="it-IT" sz="1400" dirty="0">
              <a:solidFill>
                <a:schemeClr val="tx1"/>
              </a:solidFill>
            </a:endParaRPr>
          </a:p>
          <a:p>
            <a:pPr lvl="2"/>
            <a:r>
              <a:rPr lang="it-IT" sz="1200" dirty="0" err="1">
                <a:solidFill>
                  <a:schemeClr val="tx1"/>
                </a:solidFill>
              </a:rPr>
              <a:t>Fluence</a:t>
            </a:r>
            <a:r>
              <a:rPr lang="it-IT" sz="1200" dirty="0">
                <a:solidFill>
                  <a:schemeClr val="tx1"/>
                </a:solidFill>
              </a:rPr>
              <a:t>: 1x10</a:t>
            </a:r>
            <a:r>
              <a:rPr lang="it-IT" sz="1200" baseline="30000" dirty="0">
                <a:solidFill>
                  <a:schemeClr val="tx1"/>
                </a:solidFill>
              </a:rPr>
              <a:t>9</a:t>
            </a:r>
            <a:r>
              <a:rPr lang="it-IT" sz="1200" dirty="0">
                <a:solidFill>
                  <a:schemeClr val="tx1"/>
                </a:solidFill>
              </a:rPr>
              <a:t> ÷ 10</a:t>
            </a:r>
            <a:r>
              <a:rPr lang="it-IT" sz="1200" baseline="30000" dirty="0">
                <a:solidFill>
                  <a:schemeClr val="tx1"/>
                </a:solidFill>
              </a:rPr>
              <a:t>16</a:t>
            </a:r>
            <a:r>
              <a:rPr lang="it-IT" sz="1200" dirty="0">
                <a:solidFill>
                  <a:schemeClr val="tx1"/>
                </a:solidFill>
              </a:rPr>
              <a:t> cm</a:t>
            </a:r>
            <a:r>
              <a:rPr lang="it-IT" sz="1200" baseline="30000" dirty="0">
                <a:solidFill>
                  <a:schemeClr val="tx1"/>
                </a:solidFill>
              </a:rPr>
              <a:t>-2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</a:p>
          <a:p>
            <a:pPr lvl="2"/>
            <a:r>
              <a:rPr lang="en-US" sz="1200" dirty="0">
                <a:solidFill>
                  <a:schemeClr val="tx1"/>
                </a:solidFill>
              </a:rPr>
              <a:t>Energy: 0.2÷5.5 MeV </a:t>
            </a:r>
            <a:endParaRPr lang="it-IT" sz="1200" dirty="0">
              <a:solidFill>
                <a:schemeClr val="tx1"/>
              </a:solidFill>
            </a:endParaRPr>
          </a:p>
          <a:p>
            <a:pPr lvl="1"/>
            <a:r>
              <a:rPr lang="it-IT" sz="1400" dirty="0">
                <a:solidFill>
                  <a:schemeClr val="tx1"/>
                </a:solidFill>
              </a:rPr>
              <a:t>Large area</a:t>
            </a:r>
          </a:p>
          <a:p>
            <a:pPr lvl="2"/>
            <a:r>
              <a:rPr lang="it-IT" sz="1200" dirty="0">
                <a:solidFill>
                  <a:schemeClr val="tx1"/>
                </a:solidFill>
              </a:rPr>
              <a:t>ΔX·ΔY=20x20cm</a:t>
            </a:r>
            <a:r>
              <a:rPr lang="it-IT" sz="1200" baseline="30000" dirty="0">
                <a:solidFill>
                  <a:schemeClr val="tx1"/>
                </a:solidFill>
              </a:rPr>
              <a:t>2</a:t>
            </a:r>
            <a:r>
              <a:rPr lang="it-IT" sz="1200" dirty="0">
                <a:solidFill>
                  <a:schemeClr val="tx1"/>
                </a:solidFill>
              </a:rPr>
              <a:t> @ 2 MeV, ΔX·ΔY=8·8cm</a:t>
            </a:r>
            <a:r>
              <a:rPr lang="it-IT" sz="1200" baseline="30000" dirty="0">
                <a:solidFill>
                  <a:schemeClr val="tx1"/>
                </a:solidFill>
              </a:rPr>
              <a:t>2</a:t>
            </a:r>
            <a:r>
              <a:rPr lang="it-IT" sz="1200" dirty="0">
                <a:solidFill>
                  <a:schemeClr val="tx1"/>
                </a:solidFill>
              </a:rPr>
              <a:t> a 5.5 MeV </a:t>
            </a:r>
          </a:p>
          <a:p>
            <a:pPr lvl="2"/>
            <a:r>
              <a:rPr lang="it-IT" sz="1200" dirty="0">
                <a:solidFill>
                  <a:schemeClr val="tx1"/>
                </a:solidFill>
              </a:rPr>
              <a:t>XY </a:t>
            </a:r>
            <a:r>
              <a:rPr lang="it-IT" sz="1200" dirty="0" err="1">
                <a:solidFill>
                  <a:schemeClr val="tx1"/>
                </a:solidFill>
              </a:rPr>
              <a:t>beam</a:t>
            </a:r>
            <a:r>
              <a:rPr lang="it-IT" sz="1200" dirty="0">
                <a:solidFill>
                  <a:schemeClr val="tx1"/>
                </a:solidFill>
              </a:rPr>
              <a:t> scanning</a:t>
            </a:r>
          </a:p>
          <a:p>
            <a:pPr lvl="1"/>
            <a:r>
              <a:rPr lang="it-IT" sz="1400" dirty="0" err="1">
                <a:solidFill>
                  <a:schemeClr val="tx1"/>
                </a:solidFill>
              </a:rPr>
              <a:t>Uniformity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</a:p>
          <a:p>
            <a:pPr lvl="2"/>
            <a:r>
              <a:rPr lang="it-IT" sz="1200" dirty="0" err="1">
                <a:solidFill>
                  <a:schemeClr val="tx1"/>
                </a:solidFill>
              </a:rPr>
              <a:t>Spatial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uniformity</a:t>
            </a:r>
            <a:r>
              <a:rPr lang="it-IT" sz="1200" dirty="0">
                <a:solidFill>
                  <a:schemeClr val="tx1"/>
                </a:solidFill>
              </a:rPr>
              <a:t>: target ≤ ±1% </a:t>
            </a:r>
          </a:p>
          <a:p>
            <a:pPr lvl="1"/>
            <a:r>
              <a:rPr lang="it-IT" sz="1400" dirty="0" err="1">
                <a:solidFill>
                  <a:schemeClr val="tx1"/>
                </a:solidFill>
              </a:rPr>
              <a:t>Accuracy</a:t>
            </a:r>
            <a:endParaRPr lang="it-IT" sz="1400" dirty="0">
              <a:solidFill>
                <a:schemeClr val="tx1"/>
              </a:solidFill>
            </a:endParaRPr>
          </a:p>
          <a:p>
            <a:pPr lvl="2"/>
            <a:r>
              <a:rPr lang="it-IT" sz="1200" dirty="0" err="1">
                <a:solidFill>
                  <a:schemeClr val="tx1"/>
                </a:solidFill>
              </a:rPr>
              <a:t>Accuracy</a:t>
            </a:r>
            <a:r>
              <a:rPr lang="it-IT" sz="1200" dirty="0">
                <a:solidFill>
                  <a:schemeClr val="tx1"/>
                </a:solidFill>
              </a:rPr>
              <a:t>: base ≤ ±5% - target to ≤ ±3% (multiple Faraday </a:t>
            </a:r>
            <a:r>
              <a:rPr lang="it-IT" sz="1200" dirty="0" err="1">
                <a:solidFill>
                  <a:schemeClr val="tx1"/>
                </a:solidFill>
              </a:rPr>
              <a:t>cups</a:t>
            </a:r>
            <a:r>
              <a:rPr lang="it-IT" sz="12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it-IT" sz="1400" dirty="0">
                <a:solidFill>
                  <a:schemeClr val="tx1"/>
                </a:solidFill>
              </a:rPr>
              <a:t>No Carbon build-up (</a:t>
            </a:r>
            <a:r>
              <a:rPr lang="it-IT" sz="1400" dirty="0" err="1">
                <a:solidFill>
                  <a:schemeClr val="tx1"/>
                </a:solidFill>
              </a:rPr>
              <a:t>cryogenic</a:t>
            </a:r>
            <a:r>
              <a:rPr lang="it-IT" sz="1400" dirty="0">
                <a:solidFill>
                  <a:schemeClr val="tx1"/>
                </a:solidFill>
              </a:rPr>
              <a:t> LN2 trap)</a:t>
            </a:r>
          </a:p>
          <a:p>
            <a:pPr lvl="1"/>
            <a:r>
              <a:rPr lang="it-IT" sz="1400" dirty="0">
                <a:solidFill>
                  <a:schemeClr val="tx1"/>
                </a:solidFill>
              </a:rPr>
              <a:t>Time for full </a:t>
            </a:r>
            <a:r>
              <a:rPr lang="it-IT" sz="1400" dirty="0" err="1">
                <a:solidFill>
                  <a:schemeClr val="tx1"/>
                </a:solidFill>
              </a:rPr>
              <a:t>irradiation</a:t>
            </a:r>
            <a:endParaRPr lang="it-IT" sz="1400" dirty="0">
              <a:solidFill>
                <a:schemeClr val="tx1"/>
              </a:solidFill>
            </a:endParaRPr>
          </a:p>
          <a:p>
            <a:pPr lvl="2"/>
            <a:r>
              <a:rPr lang="it-IT" sz="1200" dirty="0">
                <a:solidFill>
                  <a:schemeClr val="tx1"/>
                </a:solidFill>
              </a:rPr>
              <a:t>From 30s to </a:t>
            </a:r>
            <a:r>
              <a:rPr lang="it-IT" sz="1200" dirty="0" err="1">
                <a:solidFill>
                  <a:schemeClr val="tx1"/>
                </a:solidFill>
              </a:rPr>
              <a:t>several</a:t>
            </a:r>
            <a:r>
              <a:rPr lang="it-IT" sz="1200" dirty="0">
                <a:solidFill>
                  <a:schemeClr val="tx1"/>
                </a:solidFill>
              </a:rPr>
              <a:t> hours</a:t>
            </a:r>
          </a:p>
          <a:p>
            <a:pPr lvl="1"/>
            <a:r>
              <a:rPr lang="it-IT" sz="1400" dirty="0" err="1">
                <a:solidFill>
                  <a:schemeClr val="tx1"/>
                </a:solidFill>
              </a:rPr>
              <a:t>Certification</a:t>
            </a:r>
            <a:r>
              <a:rPr lang="it-IT" sz="1400" dirty="0">
                <a:solidFill>
                  <a:schemeClr val="tx1"/>
                </a:solidFill>
              </a:rPr>
              <a:t> of </a:t>
            </a:r>
            <a:r>
              <a:rPr lang="it-IT" sz="1400" dirty="0" err="1">
                <a:solidFill>
                  <a:schemeClr val="tx1"/>
                </a:solidFill>
              </a:rPr>
              <a:t>irradiation</a:t>
            </a:r>
            <a:r>
              <a:rPr lang="it-IT" sz="1400" dirty="0">
                <a:solidFill>
                  <a:schemeClr val="tx1"/>
                </a:solidFill>
              </a:rPr>
              <a:t>: ESA/ASI  </a:t>
            </a:r>
            <a:r>
              <a:rPr lang="it-IT" sz="1400" dirty="0" err="1">
                <a:solidFill>
                  <a:schemeClr val="tx1"/>
                </a:solidFill>
              </a:rPr>
              <a:t>ongoing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4A619F-8C22-7D4D-2EF1-A783614483EB}"/>
              </a:ext>
            </a:extLst>
          </p:cNvPr>
          <p:cNvSpPr txBox="1"/>
          <p:nvPr/>
        </p:nvSpPr>
        <p:spPr>
          <a:xfrm>
            <a:off x="65556" y="6065241"/>
            <a:ext cx="6278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Courtesy of Valentino Rigato and Matteo </a:t>
            </a:r>
            <a:r>
              <a:rPr lang="en-GB" sz="1200" b="1" dirty="0" err="1">
                <a:solidFill>
                  <a:srgbClr val="FF0000"/>
                </a:solidFill>
              </a:rPr>
              <a:t>Campostrini</a:t>
            </a:r>
            <a:r>
              <a:rPr lang="en-GB" sz="1200" b="1" dirty="0">
                <a:solidFill>
                  <a:srgbClr val="FF0000"/>
                </a:solidFill>
              </a:rPr>
              <a:t> – valentino.rigato@lnl.infn.it</a:t>
            </a:r>
          </a:p>
        </p:txBody>
      </p:sp>
    </p:spTree>
    <p:extLst>
      <p:ext uri="{BB962C8B-B14F-4D97-AF65-F5344CB8AC3E}">
        <p14:creationId xmlns:p14="http://schemas.microsoft.com/office/powerpoint/2010/main" val="2466371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B2B512-F29E-FD89-91FA-C79F5054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46217"/>
            <a:ext cx="4731476" cy="914400"/>
          </a:xfrm>
        </p:spPr>
        <p:txBody>
          <a:bodyPr/>
          <a:lstStyle/>
          <a:p>
            <a:r>
              <a:rPr lang="it-IT" dirty="0"/>
              <a:t>A</a:t>
            </a:r>
            <a:r>
              <a:rPr lang="en-GB" dirty="0" err="1"/>
              <a:t>ccelerators</a:t>
            </a:r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B20B08-7925-FAFA-2BF5-920AED383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90543" y="6446658"/>
            <a:ext cx="550038" cy="365125"/>
          </a:xfrm>
          <a:prstGeom prst="rect">
            <a:avLst/>
          </a:prstGeom>
        </p:spPr>
        <p:txBody>
          <a:bodyPr/>
          <a:lstStyle/>
          <a:p>
            <a:fld id="{8DA11B7F-2F41-45BD-8D8D-57392D9CCC8A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78126-2558-D78F-9E2C-6AFA5C47917F}"/>
              </a:ext>
            </a:extLst>
          </p:cNvPr>
          <p:cNvSpPr txBox="1"/>
          <p:nvPr/>
        </p:nvSpPr>
        <p:spPr>
          <a:xfrm>
            <a:off x="-2" y="1145309"/>
            <a:ext cx="990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LNL accelerators for users supply </a:t>
            </a:r>
            <a:r>
              <a:rPr lang="en-US" sz="2400" b="1" dirty="0"/>
              <a:t>light and heavy stable ions in the order of 10 MeV/u</a:t>
            </a:r>
            <a:r>
              <a:rPr lang="en-US" sz="2400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CF4BD-705E-422F-CB99-78E4AFFC0850}"/>
              </a:ext>
            </a:extLst>
          </p:cNvPr>
          <p:cNvSpPr txBox="1"/>
          <p:nvPr/>
        </p:nvSpPr>
        <p:spPr>
          <a:xfrm>
            <a:off x="94506" y="2472116"/>
            <a:ext cx="4111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Electrostatic type accelerators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RF (superconductive) type </a:t>
            </a:r>
            <a:r>
              <a:rPr lang="en-US" sz="2000" dirty="0" err="1"/>
              <a:t>linac</a:t>
            </a:r>
            <a:r>
              <a:rPr lang="en-US" sz="2000" dirty="0"/>
              <a:t> accelerators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9A3949B-17D3-8F0E-0497-FFE9F24C6D37}"/>
              </a:ext>
            </a:extLst>
          </p:cNvPr>
          <p:cNvSpPr/>
          <p:nvPr/>
        </p:nvSpPr>
        <p:spPr bwMode="auto">
          <a:xfrm>
            <a:off x="960183" y="5039014"/>
            <a:ext cx="860563" cy="737009"/>
          </a:xfrm>
          <a:prstGeom prst="rightArrow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8DF47C-85CD-00F9-7E3E-5F508373E71A}"/>
              </a:ext>
            </a:extLst>
          </p:cNvPr>
          <p:cNvSpPr txBox="1"/>
          <p:nvPr/>
        </p:nvSpPr>
        <p:spPr>
          <a:xfrm>
            <a:off x="1820746" y="4881108"/>
            <a:ext cx="5814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Nuclear Physics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Applied Physics: neutron experiments, medical and industrial applications, accelerator developments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D1517B8B-144A-7E8F-1C18-C540396213A5}"/>
              </a:ext>
            </a:extLst>
          </p:cNvPr>
          <p:cNvSpPr/>
          <p:nvPr/>
        </p:nvSpPr>
        <p:spPr bwMode="auto">
          <a:xfrm rot="10800000">
            <a:off x="7782459" y="5020435"/>
            <a:ext cx="860563" cy="737009"/>
          </a:xfrm>
          <a:prstGeom prst="rightArrow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BA5AF1E7-F068-96E5-32C4-289D35A1797D}"/>
              </a:ext>
            </a:extLst>
          </p:cNvPr>
          <p:cNvSpPr txBox="1"/>
          <p:nvPr/>
        </p:nvSpPr>
        <p:spPr>
          <a:xfrm>
            <a:off x="4995440" y="2086061"/>
            <a:ext cx="48160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intensity </a:t>
            </a:r>
            <a:r>
              <a:rPr lang="en-US" sz="2000" dirty="0" err="1"/>
              <a:t>linac</a:t>
            </a:r>
            <a:r>
              <a:rPr lang="en-US" sz="2000" dirty="0"/>
              <a:t> (RFQ IFMIF, DTL ESS, Anthem)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Irradiation lines for material tests for industries and users.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Cyclotron and new normal conductive RFQ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SPES: Radioactive Ion Beams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9F539D-CF7E-662E-8D82-960E84629273}"/>
              </a:ext>
            </a:extLst>
          </p:cNvPr>
          <p:cNvSpPr txBox="1"/>
          <p:nvPr/>
        </p:nvSpPr>
        <p:spPr>
          <a:xfrm>
            <a:off x="1221166" y="2110305"/>
            <a:ext cx="1952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for users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DAD780-6FAC-771E-2EC0-5C8A96FFE74A}"/>
              </a:ext>
            </a:extLst>
          </p:cNvPr>
          <p:cNvSpPr txBox="1"/>
          <p:nvPr/>
        </p:nvSpPr>
        <p:spPr>
          <a:xfrm>
            <a:off x="6022258" y="1724250"/>
            <a:ext cx="243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323500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B0C663-DD48-76B7-19CD-E283CA7EE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" y="-71053"/>
            <a:ext cx="5704181" cy="914400"/>
          </a:xfrm>
        </p:spPr>
        <p:txBody>
          <a:bodyPr/>
          <a:lstStyle/>
          <a:p>
            <a:r>
              <a:rPr lang="en-US" dirty="0"/>
              <a:t>AN2000 – line upgrades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382484-7E7F-5F60-1994-73573243B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5CBE0461-B4B6-2F34-65F7-A03D6EE6B13E}"/>
              </a:ext>
            </a:extLst>
          </p:cNvPr>
          <p:cNvGrpSpPr/>
          <p:nvPr/>
        </p:nvGrpSpPr>
        <p:grpSpPr>
          <a:xfrm>
            <a:off x="3061536" y="762000"/>
            <a:ext cx="4367936" cy="2770490"/>
            <a:chOff x="178241" y="1871605"/>
            <a:chExt cx="5667693" cy="390486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D2ABE196-7B54-6FDE-078D-DB332090C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33" t="18519" r="25500" b="9778"/>
            <a:stretch/>
          </p:blipFill>
          <p:spPr>
            <a:xfrm>
              <a:off x="178241" y="1871605"/>
              <a:ext cx="3985290" cy="3904860"/>
            </a:xfrm>
            <a:prstGeom prst="rect">
              <a:avLst/>
            </a:prstGeom>
          </p:spPr>
        </p:pic>
        <p:sp>
          <p:nvSpPr>
            <p:cNvPr id="14" name="TextBox 58">
              <a:extLst>
                <a:ext uri="{FF2B5EF4-FFF2-40B4-BE49-F238E27FC236}">
                  <a16:creationId xmlns:a16="http://schemas.microsoft.com/office/drawing/2014/main" id="{D67FDE7C-7BEC-3AEF-80A6-6AA9B7203033}"/>
                </a:ext>
              </a:extLst>
            </p:cNvPr>
            <p:cNvSpPr txBox="1"/>
            <p:nvPr/>
          </p:nvSpPr>
          <p:spPr>
            <a:xfrm rot="20569130">
              <a:off x="4277194" y="2540248"/>
              <a:ext cx="1568740" cy="824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</a:t>
              </a:r>
            </a:p>
          </p:txBody>
        </p:sp>
      </p:grpSp>
      <p:sp>
        <p:nvSpPr>
          <p:cNvPr id="15" name="CasellaDiTesto 1">
            <a:extLst>
              <a:ext uri="{FF2B5EF4-FFF2-40B4-BE49-F238E27FC236}">
                <a16:creationId xmlns:a16="http://schemas.microsoft.com/office/drawing/2014/main" id="{49AF173D-BC18-58A1-DE95-D9E42A282035}"/>
              </a:ext>
            </a:extLst>
          </p:cNvPr>
          <p:cNvSpPr txBox="1"/>
          <p:nvPr/>
        </p:nvSpPr>
        <p:spPr>
          <a:xfrm>
            <a:off x="163729" y="792759"/>
            <a:ext cx="3169881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>
                <a:latin typeface="Arial" panose="020B0604020202020204" pitchFamily="34" charset="0"/>
                <a:cs typeface="Arial" panose="020B0604020202020204" pitchFamily="34" charset="0"/>
              </a:rPr>
              <a:t>DUT holder</a:t>
            </a:r>
          </a:p>
          <a:p>
            <a:r>
              <a:rPr lang="en-US" sz="1100" b="0" dirty="0">
                <a:latin typeface="Arial" panose="020B0604020202020204" pitchFamily="34" charset="0"/>
                <a:cs typeface="Arial" panose="020B0604020202020204" pitchFamily="34" charset="0"/>
              </a:rPr>
              <a:t>ΔY travel: 100mm,  bi-direct. repeatability ±50 nm</a:t>
            </a:r>
          </a:p>
          <a:p>
            <a:r>
              <a:rPr lang="en-US" sz="1100" b="0" dirty="0">
                <a:latin typeface="Arial" panose="020B0604020202020204" pitchFamily="34" charset="0"/>
                <a:cs typeface="Arial" panose="020B0604020202020204" pitchFamily="34" charset="0"/>
              </a:rPr>
              <a:t>ΔZ travel:   50mm,  bi-direct. repeatability ±50 nm</a:t>
            </a:r>
          </a:p>
          <a:p>
            <a:r>
              <a:rPr lang="en-US" sz="1100" b="0" dirty="0">
                <a:latin typeface="Arial" panose="020B0604020202020204" pitchFamily="34" charset="0"/>
                <a:cs typeface="Arial" panose="020B0604020202020204" pitchFamily="34" charset="0"/>
              </a:rPr>
              <a:t>ΔX travel: 150mm,  bi-direct. repeatability ±2 µm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Collimator </a:t>
            </a:r>
            <a:r>
              <a:rPr lang="en-US" sz="1200" b="0" u="sng" dirty="0">
                <a:latin typeface="Arial" panose="020B0604020202020204" pitchFamily="34" charset="0"/>
                <a:cs typeface="Arial" panose="020B0604020202020204" pitchFamily="34" charset="0"/>
              </a:rPr>
              <a:t>holder</a:t>
            </a:r>
          </a:p>
          <a:p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Parallel-kinematic design for six degrees of freedom 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X, Y, Z,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2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for collimator precise alignment with ion beams</a:t>
            </a:r>
          </a:p>
        </p:txBody>
      </p:sp>
      <p:sp>
        <p:nvSpPr>
          <p:cNvPr id="16" name="CasellaDiTesto 1">
            <a:extLst>
              <a:ext uri="{FF2B5EF4-FFF2-40B4-BE49-F238E27FC236}">
                <a16:creationId xmlns:a16="http://schemas.microsoft.com/office/drawing/2014/main" id="{6598F31F-ED0C-3C65-55BA-E714D10BFBDC}"/>
              </a:ext>
            </a:extLst>
          </p:cNvPr>
          <p:cNvSpPr txBox="1"/>
          <p:nvPr/>
        </p:nvSpPr>
        <p:spPr>
          <a:xfrm>
            <a:off x="6244973" y="4680246"/>
            <a:ext cx="36896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Chamber at 0° beam-line at AN2000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Low divergence ion beams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Vibration free pumping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Water with temperature control (±0.5°C)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Vacuum:  ≤1x10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mbar 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 descr="Immagine che contiene interno, motore, dispositivo, mugnaio&#10;&#10;Descrizione generata automaticamente">
            <a:extLst>
              <a:ext uri="{FF2B5EF4-FFF2-40B4-BE49-F238E27FC236}">
                <a16:creationId xmlns:a16="http://schemas.microsoft.com/office/drawing/2014/main" id="{001A976A-7263-33C3-4F1C-6B99E54722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4"/>
          <a:stretch/>
        </p:blipFill>
        <p:spPr>
          <a:xfrm>
            <a:off x="6235457" y="2298756"/>
            <a:ext cx="3284254" cy="2177578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D5E06671-8EFC-0851-D602-9F69E5DFD4A3}"/>
              </a:ext>
            </a:extLst>
          </p:cNvPr>
          <p:cNvSpPr txBox="1"/>
          <p:nvPr/>
        </p:nvSpPr>
        <p:spPr>
          <a:xfrm>
            <a:off x="245795" y="3172141"/>
            <a:ext cx="542634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APPLICATIONS</a:t>
            </a:r>
          </a:p>
          <a:p>
            <a:r>
              <a:rPr lang="en-US" sz="1400" b="1" dirty="0"/>
              <a:t>► </a:t>
            </a:r>
            <a:r>
              <a:rPr lang="en-US" sz="1200" dirty="0"/>
              <a:t>Shoot single ions in precise position (</a:t>
            </a:r>
            <a:r>
              <a:rPr lang="en-US" sz="1200" dirty="0" err="1"/>
              <a:t>Z</a:t>
            </a:r>
            <a:r>
              <a:rPr lang="en-US" sz="1200" baseline="-25000" dirty="0" err="1"/>
              <a:t>i</a:t>
            </a:r>
            <a:r>
              <a:rPr lang="en-US" sz="1200" dirty="0" err="1"/>
              <a:t>,Y</a:t>
            </a:r>
            <a:r>
              <a:rPr lang="en-US" sz="1200" baseline="-25000" dirty="0" err="1"/>
              <a:t>i</a:t>
            </a:r>
            <a:r>
              <a:rPr lang="en-US" sz="1200" dirty="0"/>
              <a:t>) in </a:t>
            </a:r>
            <a:r>
              <a:rPr lang="en-US" sz="1200" b="0" dirty="0"/>
              <a:t>ΔZ, ΔY </a:t>
            </a:r>
            <a:r>
              <a:rPr lang="en-US" sz="1200" dirty="0"/>
              <a:t>steps</a:t>
            </a:r>
            <a:endParaRPr lang="en-US" sz="1200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en-US" sz="1200" dirty="0">
                <a:sym typeface="Wingdings" panose="05000000000000000000" pitchFamily="2" charset="2"/>
              </a:rPr>
              <a:t>2D array of individual defects </a:t>
            </a:r>
          </a:p>
          <a:p>
            <a:pPr marL="742950" lvl="1" indent="-285750">
              <a:buFontTx/>
              <a:buChar char="-"/>
            </a:pPr>
            <a:r>
              <a:rPr lang="en-US" sz="1200" dirty="0">
                <a:sym typeface="Wingdings" panose="05000000000000000000" pitchFamily="2" charset="2"/>
              </a:rPr>
              <a:t>Single photon sources (</a:t>
            </a:r>
            <a:r>
              <a:rPr lang="en-US" sz="1200" dirty="0" err="1">
                <a:sym typeface="Wingdings" panose="05000000000000000000" pitchFamily="2" charset="2"/>
              </a:rPr>
              <a:t>eg.</a:t>
            </a:r>
            <a:r>
              <a:rPr lang="en-US" sz="1200" dirty="0">
                <a:sym typeface="Wingdings" panose="05000000000000000000" pitchFamily="2" charset="2"/>
              </a:rPr>
              <a:t>: QUANTEP)</a:t>
            </a:r>
          </a:p>
          <a:p>
            <a:pPr marL="742950" lvl="1" indent="-285750">
              <a:buFontTx/>
              <a:buChar char="-"/>
            </a:pPr>
            <a:endParaRPr lang="en-US" sz="1200" dirty="0"/>
          </a:p>
          <a:p>
            <a:r>
              <a:rPr lang="en-US" sz="1200" b="1" dirty="0"/>
              <a:t>► </a:t>
            </a:r>
            <a:r>
              <a:rPr lang="en-US" sz="1200" dirty="0"/>
              <a:t>Vary the energy keeping the DUT-collimator relative position fixed 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Individual centers in 3D (Z</a:t>
            </a:r>
            <a:r>
              <a:rPr lang="en-US" sz="1200" baseline="-25000" dirty="0"/>
              <a:t>i</a:t>
            </a:r>
            <a:r>
              <a:rPr lang="en-US" sz="1200" dirty="0"/>
              <a:t>, Y</a:t>
            </a:r>
            <a:r>
              <a:rPr lang="en-US" sz="1200" baseline="-25000" dirty="0"/>
              <a:t>i</a:t>
            </a:r>
            <a:r>
              <a:rPr lang="en-US" sz="1600" dirty="0"/>
              <a:t>,</a:t>
            </a:r>
            <a:r>
              <a:rPr lang="en-US" sz="1200" dirty="0"/>
              <a:t> X</a:t>
            </a:r>
            <a:r>
              <a:rPr lang="en-US" sz="1200" baseline="-25000" dirty="0"/>
              <a:t>i</a:t>
            </a:r>
            <a:r>
              <a:rPr lang="en-US" sz="1200" dirty="0"/>
              <a:t>) </a:t>
            </a:r>
          </a:p>
          <a:p>
            <a:pPr marL="742950" lvl="1" indent="-285750">
              <a:buFontTx/>
              <a:buChar char="-"/>
            </a:pPr>
            <a:endParaRPr lang="en-US" sz="1200" dirty="0"/>
          </a:p>
          <a:p>
            <a:r>
              <a:rPr lang="en-US" sz="1200" b="1" dirty="0"/>
              <a:t>► </a:t>
            </a:r>
            <a:r>
              <a:rPr lang="en-US" sz="1200" dirty="0"/>
              <a:t>Vary ion specie at same (</a:t>
            </a:r>
            <a:r>
              <a:rPr lang="en-US" sz="1200" dirty="0" err="1"/>
              <a:t>Z</a:t>
            </a:r>
            <a:r>
              <a:rPr lang="en-US" sz="1200" baseline="-25000" dirty="0" err="1"/>
              <a:t>i</a:t>
            </a:r>
            <a:r>
              <a:rPr lang="en-US" sz="1200" dirty="0" err="1"/>
              <a:t>,Y</a:t>
            </a:r>
            <a:r>
              <a:rPr lang="en-US" sz="1200" baseline="-25000" dirty="0" err="1"/>
              <a:t>i</a:t>
            </a:r>
            <a:r>
              <a:rPr lang="en-US" sz="1200" dirty="0"/>
              <a:t>) position: creation of totally new color centers / defects  with multiple single ion implantation in semi and super conductors</a:t>
            </a:r>
          </a:p>
          <a:p>
            <a:endParaRPr lang="en-US" sz="1200" dirty="0"/>
          </a:p>
          <a:p>
            <a:pPr algn="just"/>
            <a:r>
              <a:rPr lang="en-US" sz="1200" b="1" dirty="0"/>
              <a:t>► </a:t>
            </a:r>
            <a:r>
              <a:rPr lang="en-US" sz="1200" dirty="0"/>
              <a:t>Localized irradiation of nano-wires and band engineered low-D materials(IV, III-V) (QUANTUM SENSING and METROLOGY, PHOTONICS)</a:t>
            </a:r>
          </a:p>
          <a:p>
            <a:pPr algn="just"/>
            <a:r>
              <a:rPr lang="en-US" sz="1200" dirty="0"/>
              <a:t>  </a:t>
            </a:r>
            <a:endParaRPr lang="en-US" sz="1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BC007F-049F-961B-E16F-BFBBB79AE1A9}"/>
              </a:ext>
            </a:extLst>
          </p:cNvPr>
          <p:cNvSpPr txBox="1"/>
          <p:nvPr/>
        </p:nvSpPr>
        <p:spPr>
          <a:xfrm>
            <a:off x="65555" y="6016385"/>
            <a:ext cx="6878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Courtesy of Valentino Rigato and Matteo </a:t>
            </a:r>
            <a:r>
              <a:rPr lang="en-US" sz="1200" b="1" dirty="0" err="1">
                <a:solidFill>
                  <a:srgbClr val="FF0000"/>
                </a:solidFill>
              </a:rPr>
              <a:t>Campostrini</a:t>
            </a:r>
            <a:r>
              <a:rPr lang="en-US" sz="1200" b="1" dirty="0">
                <a:solidFill>
                  <a:srgbClr val="FF0000"/>
                </a:solidFill>
              </a:rPr>
              <a:t> – valentino.rigato@lnl.infn.it</a:t>
            </a:r>
          </a:p>
        </p:txBody>
      </p:sp>
    </p:spTree>
    <p:extLst>
      <p:ext uri="{BB962C8B-B14F-4D97-AF65-F5344CB8AC3E}">
        <p14:creationId xmlns:p14="http://schemas.microsoft.com/office/powerpoint/2010/main" val="2100265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BEEE-2A56-C348-60C3-D61508D8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67992"/>
            <a:ext cx="4451350" cy="914400"/>
          </a:xfrm>
        </p:spPr>
        <p:txBody>
          <a:bodyPr/>
          <a:lstStyle/>
          <a:p>
            <a:r>
              <a:rPr lang="en-US" sz="3200" dirty="0"/>
              <a:t>Contact information: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5B44-500C-B65A-784A-71709FA8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73" y="2004020"/>
            <a:ext cx="8909577" cy="19307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Accelerator Division (beam requests and questions)</a:t>
            </a:r>
          </a:p>
          <a:p>
            <a:r>
              <a:rPr lang="en-US" dirty="0"/>
              <a:t>enrico.fagotti@lnl.infn.it – Accelerator division head</a:t>
            </a:r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/>
              <a:t>giovanni.bisoffi@lnl.infn.it</a:t>
            </a:r>
          </a:p>
          <a:p>
            <a:r>
              <a:rPr lang="en-US" dirty="0"/>
              <a:t>luca.bellan@lnl.infn.it</a:t>
            </a:r>
          </a:p>
          <a:p>
            <a:r>
              <a:rPr lang="en-US" sz="2000" dirty="0"/>
              <a:t>PACbeams@lnl.infn.it (information about beams, species energies)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20702-C86F-7EEA-E12C-580989CC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031113-A9D4-4D8C-4CC1-499CBBCB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198417"/>
            <a:ext cx="8420100" cy="914400"/>
          </a:xfrm>
        </p:spPr>
        <p:txBody>
          <a:bodyPr/>
          <a:lstStyle/>
          <a:p>
            <a:r>
              <a:rPr lang="en-GB" dirty="0"/>
              <a:t>Light ions facilities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5738EF-B5A9-5366-9960-4A3E0461C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4</a:t>
            </a:fld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0F0C17-D6CF-E470-5C28-5A27C266E16F}"/>
              </a:ext>
            </a:extLst>
          </p:cNvPr>
          <p:cNvSpPr txBox="1"/>
          <p:nvPr/>
        </p:nvSpPr>
        <p:spPr>
          <a:xfrm>
            <a:off x="2311038" y="3429000"/>
            <a:ext cx="4970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Electrostatic type</a:t>
            </a:r>
          </a:p>
        </p:txBody>
      </p:sp>
    </p:spTree>
    <p:extLst>
      <p:ext uri="{BB962C8B-B14F-4D97-AF65-F5344CB8AC3E}">
        <p14:creationId xmlns:p14="http://schemas.microsoft.com/office/powerpoint/2010/main" val="3096345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C2B9FF-C4C4-0D8A-F1F6-DCDBEF1E7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-57150"/>
            <a:ext cx="8420100" cy="914400"/>
          </a:xfrm>
        </p:spPr>
        <p:txBody>
          <a:bodyPr/>
          <a:lstStyle/>
          <a:p>
            <a:r>
              <a:rPr lang="en-GB" dirty="0"/>
              <a:t>CN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F4E11A-9D2C-50F8-21EC-2393A4BBF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568242-F501-67CD-6ACE-60B80B021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104900"/>
            <a:ext cx="2976033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B96AF6D-D2C1-9D93-0690-F7D50106B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1104900"/>
            <a:ext cx="6457950" cy="125364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5FE796-6100-42A2-FBD7-29F9FC4F5EC1}"/>
              </a:ext>
            </a:extLst>
          </p:cNvPr>
          <p:cNvSpPr txBox="1"/>
          <p:nvPr/>
        </p:nvSpPr>
        <p:spPr>
          <a:xfrm>
            <a:off x="3393358" y="2606192"/>
            <a:ext cx="6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Van der Graaf accelerator type. Light ions up to  6 MV terminal voltage.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040543-9C18-A048-9207-BF1D5C983425}"/>
              </a:ext>
            </a:extLst>
          </p:cNvPr>
          <p:cNvSpPr txBox="1"/>
          <p:nvPr/>
        </p:nvSpPr>
        <p:spPr>
          <a:xfrm>
            <a:off x="3393358" y="3543923"/>
            <a:ext cx="6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Used for applied physics and nuclear physics experiment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2E6C060-41F6-F3AA-28EB-F2D42231D871}"/>
              </a:ext>
            </a:extLst>
          </p:cNvPr>
          <p:cNvSpPr txBox="1"/>
          <p:nvPr/>
        </p:nvSpPr>
        <p:spPr>
          <a:xfrm>
            <a:off x="3431458" y="4347436"/>
            <a:ext cx="6457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Neutron irradiation experiments.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Pulsing system at 3 MHz is available</a:t>
            </a:r>
          </a:p>
        </p:txBody>
      </p:sp>
    </p:spTree>
    <p:extLst>
      <p:ext uri="{BB962C8B-B14F-4D97-AF65-F5344CB8AC3E}">
        <p14:creationId xmlns:p14="http://schemas.microsoft.com/office/powerpoint/2010/main" val="1221906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28CEA9-6622-927D-CFBB-2EB54BB9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2525" y="-128770"/>
            <a:ext cx="8420100" cy="914400"/>
          </a:xfrm>
        </p:spPr>
        <p:txBody>
          <a:bodyPr/>
          <a:lstStyle/>
          <a:p>
            <a:r>
              <a:rPr lang="en-GB" dirty="0"/>
              <a:t>Neutron flux irradiation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DA05DC-422F-9E4E-12E6-33CA36F42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250" y="3838632"/>
            <a:ext cx="8667750" cy="4724400"/>
          </a:xfrm>
        </p:spPr>
        <p:txBody>
          <a:bodyPr/>
          <a:lstStyle/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132F26-37EF-CB27-EF26-D14754F3C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6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764E7F-E2B5-49F0-BBE8-5EE896B6CA1E}"/>
              </a:ext>
            </a:extLst>
          </p:cNvPr>
          <p:cNvSpPr txBox="1"/>
          <p:nvPr/>
        </p:nvSpPr>
        <p:spPr>
          <a:xfrm>
            <a:off x="3525280" y="5319166"/>
            <a:ext cx="630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[0] Selva et al, 2022, “</a:t>
            </a:r>
            <a:r>
              <a:rPr lang="en-GB" sz="900" dirty="0" err="1"/>
              <a:t>Microdosimetry</a:t>
            </a:r>
            <a:r>
              <a:rPr lang="en-GB" sz="900" dirty="0"/>
              <a:t> of an accelerator based thermal neutron field for Boron Neutron Capture Therapy” Appl. </a:t>
            </a:r>
            <a:r>
              <a:rPr lang="en-GB" sz="900" dirty="0" err="1"/>
              <a:t>Radiat</a:t>
            </a:r>
            <a:r>
              <a:rPr lang="en-GB" sz="900" dirty="0"/>
              <a:t>. </a:t>
            </a:r>
            <a:r>
              <a:rPr lang="en-GB" sz="900" dirty="0" err="1"/>
              <a:t>Isot</a:t>
            </a:r>
            <a:r>
              <a:rPr lang="en-GB" sz="900" dirty="0"/>
              <a:t>. 182, 110144”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E3EACE-7B16-1A50-E281-B3805C8F40E8}"/>
              </a:ext>
            </a:extLst>
          </p:cNvPr>
          <p:cNvSpPr txBox="1"/>
          <p:nvPr/>
        </p:nvSpPr>
        <p:spPr>
          <a:xfrm>
            <a:off x="3525280" y="5681127"/>
            <a:ext cx="630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[1] </a:t>
            </a:r>
            <a:r>
              <a:rPr lang="en-GB" sz="900" dirty="0" err="1"/>
              <a:t>Agosteo</a:t>
            </a:r>
            <a:r>
              <a:rPr lang="en-GB" sz="900" dirty="0"/>
              <a:t> et al, 2011, “Characterization of the energy distribution of neutrons generated by 5 MeV protons on a thick beryllium target at different emission angles.”, Appl. </a:t>
            </a:r>
            <a:r>
              <a:rPr lang="en-GB" sz="900" dirty="0" err="1"/>
              <a:t>Radiat</a:t>
            </a:r>
            <a:r>
              <a:rPr lang="en-GB" sz="900" dirty="0"/>
              <a:t>. </a:t>
            </a:r>
            <a:r>
              <a:rPr lang="en-GB" sz="900" dirty="0" err="1"/>
              <a:t>Isot</a:t>
            </a:r>
            <a:r>
              <a:rPr lang="en-GB" sz="900" dirty="0"/>
              <a:t>. 69, 1664”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827165F-6995-27D8-16F2-EB8D53F7F882}"/>
              </a:ext>
            </a:extLst>
          </p:cNvPr>
          <p:cNvSpPr txBox="1"/>
          <p:nvPr/>
        </p:nvSpPr>
        <p:spPr>
          <a:xfrm>
            <a:off x="-18202" y="756828"/>
            <a:ext cx="648073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/>
              <a:t>MUNES line</a:t>
            </a:r>
          </a:p>
          <a:p>
            <a:pPr marL="663575" lvl="1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The line is equipped with a graphite heavy water </a:t>
            </a:r>
            <a:r>
              <a:rPr lang="en-GB" sz="1600" b="1" dirty="0"/>
              <a:t>thermal neutron </a:t>
            </a:r>
            <a:r>
              <a:rPr lang="en-GB" sz="1600" dirty="0"/>
              <a:t>moderator that generates </a:t>
            </a:r>
            <a:r>
              <a:rPr lang="en-GB" sz="1600" b="1" dirty="0"/>
              <a:t>a neutron flux of 4.5×10</a:t>
            </a:r>
            <a:r>
              <a:rPr lang="en-GB" sz="1600" b="1" baseline="30000" dirty="0"/>
              <a:t>5</a:t>
            </a:r>
            <a:r>
              <a:rPr lang="en-GB" sz="1600" b="1" dirty="0"/>
              <a:t> n/(s·cm2),  96% fraction </a:t>
            </a:r>
            <a:r>
              <a:rPr lang="en-GB" sz="1600" dirty="0"/>
              <a:t>[0,1] </a:t>
            </a:r>
          </a:p>
          <a:p>
            <a:pPr marL="663575" lvl="1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Test of the composite target material: blistering, resistance to power deposition (up to </a:t>
            </a:r>
            <a:r>
              <a:rPr lang="en-GB" sz="1600" b="1" dirty="0"/>
              <a:t>3 kW/cm</a:t>
            </a:r>
            <a:r>
              <a:rPr lang="en-GB" sz="1600" b="1" baseline="30000" dirty="0"/>
              <a:t>2</a:t>
            </a:r>
            <a:r>
              <a:rPr lang="en-GB" sz="1600" dirty="0"/>
              <a:t>, beam spot 1 mm radius)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CD398B-C236-2B21-BAE3-BD513326AF11}"/>
              </a:ext>
            </a:extLst>
          </p:cNvPr>
          <p:cNvSpPr txBox="1"/>
          <p:nvPr/>
        </p:nvSpPr>
        <p:spPr>
          <a:xfrm>
            <a:off x="-57745" y="2283983"/>
            <a:ext cx="647637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/>
              <a:t>0 Line: can be equipped with Li target or Be target. </a:t>
            </a:r>
          </a:p>
          <a:p>
            <a:pPr marL="663575" lvl="1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In the latter case, we can reach a neutron flux  (5 MeV protons, 3 </a:t>
            </a:r>
            <a:r>
              <a:rPr lang="en-GB" sz="1600" dirty="0" err="1"/>
              <a:t>uA</a:t>
            </a:r>
            <a:r>
              <a:rPr lang="en-GB" sz="1600" dirty="0"/>
              <a:t>) of 4.5×10</a:t>
            </a:r>
            <a:r>
              <a:rPr lang="en-GB" sz="1600" baseline="30000" dirty="0"/>
              <a:t>9</a:t>
            </a:r>
            <a:r>
              <a:rPr lang="en-GB" sz="1600" dirty="0"/>
              <a:t> s peaked at 1.2 MeV, with maximum 3.2 MeV.</a:t>
            </a:r>
          </a:p>
          <a:p>
            <a:pPr marL="663575" lvl="1" indent="-285750" algn="just">
              <a:buFont typeface="Wingdings" panose="05000000000000000000" pitchFamily="2" charset="2"/>
              <a:buChar char="§"/>
            </a:pPr>
            <a:r>
              <a:rPr lang="en-GB" sz="1600" dirty="0"/>
              <a:t>Can be equipped with different moderators.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E8346869-C711-8286-5221-9C282EC65B8E}"/>
              </a:ext>
            </a:extLst>
          </p:cNvPr>
          <p:cNvGrpSpPr/>
          <p:nvPr/>
        </p:nvGrpSpPr>
        <p:grpSpPr>
          <a:xfrm>
            <a:off x="6494641" y="1097121"/>
            <a:ext cx="3411359" cy="3796257"/>
            <a:chOff x="6494641" y="1082207"/>
            <a:chExt cx="3411359" cy="3796257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C24B05B6-7B1A-B92D-5569-10944129BC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641" y="1082207"/>
              <a:ext cx="3411359" cy="3796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656CD9AB-8E74-5267-5DA6-AFACC6DF281F}"/>
                </a:ext>
              </a:extLst>
            </p:cNvPr>
            <p:cNvSpPr/>
            <p:nvPr/>
          </p:nvSpPr>
          <p:spPr bwMode="auto">
            <a:xfrm>
              <a:off x="6648450" y="4618975"/>
              <a:ext cx="1304925" cy="230832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E5E280-0636-67B6-646C-9638531DB06E}"/>
              </a:ext>
            </a:extLst>
          </p:cNvPr>
          <p:cNvSpPr txBox="1"/>
          <p:nvPr/>
        </p:nvSpPr>
        <p:spPr>
          <a:xfrm>
            <a:off x="6380722" y="5010253"/>
            <a:ext cx="3568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Courtesy of Anna Selva. anna.selva@lnl.infn.it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F2684D5-B17B-0C41-A0BF-106C1AC29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0" y="3740459"/>
            <a:ext cx="3424050" cy="260901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BA7B237-BB65-0B52-CB96-D0EC65D95AD4}"/>
              </a:ext>
            </a:extLst>
          </p:cNvPr>
          <p:cNvSpPr/>
          <p:nvPr/>
        </p:nvSpPr>
        <p:spPr bwMode="auto">
          <a:xfrm>
            <a:off x="368300" y="1826019"/>
            <a:ext cx="6033652" cy="49314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6756F59-37CC-EB71-A564-F83D0AD8128B}"/>
              </a:ext>
            </a:extLst>
          </p:cNvPr>
          <p:cNvCxnSpPr/>
          <p:nvPr/>
        </p:nvCxnSpPr>
        <p:spPr bwMode="auto">
          <a:xfrm>
            <a:off x="6401953" y="2319165"/>
            <a:ext cx="0" cy="13190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D7AC286-E036-ECDE-1ABF-FED3E45999A1}"/>
              </a:ext>
            </a:extLst>
          </p:cNvPr>
          <p:cNvSpPr txBox="1"/>
          <p:nvPr/>
        </p:nvSpPr>
        <p:spPr>
          <a:xfrm>
            <a:off x="4797422" y="3668274"/>
            <a:ext cx="1665108" cy="1077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Test of neutron converter for accelerators, materials</a:t>
            </a:r>
          </a:p>
        </p:txBody>
      </p:sp>
    </p:spTree>
    <p:extLst>
      <p:ext uri="{BB962C8B-B14F-4D97-AF65-F5344CB8AC3E}">
        <p14:creationId xmlns:p14="http://schemas.microsoft.com/office/powerpoint/2010/main" val="1713101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083845-72BA-0EA2-51F9-83082DB8D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12310"/>
            <a:ext cx="2762250" cy="527050"/>
          </a:xfrm>
        </p:spPr>
        <p:txBody>
          <a:bodyPr/>
          <a:lstStyle/>
          <a:p>
            <a:r>
              <a:rPr lang="en-GB" dirty="0"/>
              <a:t>AN2000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A26338-9055-95AC-2A93-66C0F1767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728FCD-CF1C-7594-C633-56539E47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" y="1445666"/>
            <a:ext cx="363002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8448433-DFF7-0A6C-F7B2-B6095C971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258" y="2633392"/>
            <a:ext cx="6169742" cy="8551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E1435D-2F7A-BF72-591D-E40504A8B55C}"/>
              </a:ext>
            </a:extLst>
          </p:cNvPr>
          <p:cNvSpPr txBox="1"/>
          <p:nvPr/>
        </p:nvSpPr>
        <p:spPr>
          <a:xfrm>
            <a:off x="3691808" y="1526108"/>
            <a:ext cx="610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Van der Graaf accelerator type. Light ions with 2 MV terminal voltage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BE0D5CF-4F7D-5EBE-C46D-E452FDAA5652}"/>
              </a:ext>
            </a:extLst>
          </p:cNvPr>
          <p:cNvSpPr txBox="1"/>
          <p:nvPr/>
        </p:nvSpPr>
        <p:spPr>
          <a:xfrm>
            <a:off x="3674475" y="4163466"/>
            <a:ext cx="6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Used for applied physics and nuclear physics experiment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46B388-DA2F-34D6-65FE-D96AF6638278}"/>
              </a:ext>
            </a:extLst>
          </p:cNvPr>
          <p:cNvSpPr txBox="1"/>
          <p:nvPr/>
        </p:nvSpPr>
        <p:spPr>
          <a:xfrm>
            <a:off x="3691808" y="4931782"/>
            <a:ext cx="6457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Microbeam experiments</a:t>
            </a:r>
          </a:p>
        </p:txBody>
      </p:sp>
    </p:spTree>
    <p:extLst>
      <p:ext uri="{BB962C8B-B14F-4D97-AF65-F5344CB8AC3E}">
        <p14:creationId xmlns:p14="http://schemas.microsoft.com/office/powerpoint/2010/main" val="199196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5E1640-37D3-02E0-800A-8F12680F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25550" y="-192703"/>
            <a:ext cx="8420100" cy="914400"/>
          </a:xfrm>
        </p:spPr>
        <p:txBody>
          <a:bodyPr/>
          <a:lstStyle/>
          <a:p>
            <a:r>
              <a:rPr lang="en-GB" dirty="0"/>
              <a:t>AN2000 - microbeam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B467EC-383D-B200-02E4-D460CDC13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8</a:t>
            </a:fld>
            <a:endParaRPr lang="en-US"/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4C47DC68-C360-FEDC-13B6-1C793BFF1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55" y="1056183"/>
            <a:ext cx="2704429" cy="4914899"/>
          </a:xfrm>
          <a:prstGeom prst="rect">
            <a:avLst/>
          </a:prstGeom>
        </p:spPr>
      </p:pic>
      <p:sp>
        <p:nvSpPr>
          <p:cNvPr id="58" name="Content Placeholder 11">
            <a:extLst>
              <a:ext uri="{FF2B5EF4-FFF2-40B4-BE49-F238E27FC236}">
                <a16:creationId xmlns:a16="http://schemas.microsoft.com/office/drawing/2014/main" id="{7291F206-60D3-B273-4F61-349B1F10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86" y="607386"/>
            <a:ext cx="9144000" cy="4149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i="1" dirty="0"/>
              <a:t>Ultra low intensity (100-1000 p/s) ion beams </a:t>
            </a:r>
            <a:r>
              <a:rPr lang="en-US" sz="1400" i="1" dirty="0" err="1"/>
              <a:t>rastered</a:t>
            </a:r>
            <a:r>
              <a:rPr lang="en-US" sz="1400" i="1" dirty="0"/>
              <a:t> on the DUT</a:t>
            </a:r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FB6B955E-4278-69B5-56A3-AFBE10AFB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9883" r="14743" b="9528"/>
          <a:stretch/>
        </p:blipFill>
        <p:spPr bwMode="auto">
          <a:xfrm>
            <a:off x="6133384" y="1055992"/>
            <a:ext cx="3357900" cy="2494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53D27C58-DAC4-E4C0-A649-EBA2BF0FC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296" y="3723046"/>
            <a:ext cx="3357900" cy="2520000"/>
          </a:xfrm>
          <a:prstGeom prst="rect">
            <a:avLst/>
          </a:prstGeom>
        </p:spPr>
      </p:pic>
      <p:sp>
        <p:nvSpPr>
          <p:cNvPr id="61" name="TextBox 1">
            <a:extLst>
              <a:ext uri="{FF2B5EF4-FFF2-40B4-BE49-F238E27FC236}">
                <a16:creationId xmlns:a16="http://schemas.microsoft.com/office/drawing/2014/main" id="{7018256D-503F-9EE0-A912-7B38831475B5}"/>
              </a:ext>
            </a:extLst>
          </p:cNvPr>
          <p:cNvSpPr txBox="1"/>
          <p:nvPr/>
        </p:nvSpPr>
        <p:spPr>
          <a:xfrm>
            <a:off x="197086" y="1676620"/>
            <a:ext cx="256845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APPLICATIONS</a:t>
            </a:r>
          </a:p>
          <a:p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b="1" dirty="0"/>
              <a:t>►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2D detectors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b="1" dirty="0"/>
              <a:t>►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localised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irradiations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5">
            <a:extLst>
              <a:ext uri="{FF2B5EF4-FFF2-40B4-BE49-F238E27FC236}">
                <a16:creationId xmlns:a16="http://schemas.microsoft.com/office/drawing/2014/main" id="{467C05D3-0F2E-530C-13F6-2F2CE30E0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45" t="4223" r="2045" b="4805"/>
          <a:stretch/>
        </p:blipFill>
        <p:spPr>
          <a:xfrm>
            <a:off x="721418" y="3584838"/>
            <a:ext cx="1254879" cy="961951"/>
          </a:xfrm>
          <a:prstGeom prst="rect">
            <a:avLst/>
          </a:prstGeom>
        </p:spPr>
      </p:pic>
      <p:sp>
        <p:nvSpPr>
          <p:cNvPr id="63" name="TextBox 66">
            <a:extLst>
              <a:ext uri="{FF2B5EF4-FFF2-40B4-BE49-F238E27FC236}">
                <a16:creationId xmlns:a16="http://schemas.microsoft.com/office/drawing/2014/main" id="{76F7B6F8-37E9-3B98-E140-174282E98CEF}"/>
              </a:ext>
            </a:extLst>
          </p:cNvPr>
          <p:cNvSpPr txBox="1"/>
          <p:nvPr/>
        </p:nvSpPr>
        <p:spPr>
          <a:xfrm>
            <a:off x="209170" y="4582317"/>
            <a:ext cx="23641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yoke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from single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piece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&lt;2µm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Accurate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hyperbolic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pole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Undetectable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6-pole field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contamination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200" b="1" dirty="0"/>
          </a:p>
          <a:p>
            <a:r>
              <a:rPr lang="en-US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9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sz="9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Meth. B54 (1991) 52-63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CB6718-FB41-8F97-A290-C5180E6F98F0}"/>
              </a:ext>
            </a:extLst>
          </p:cNvPr>
          <p:cNvSpPr txBox="1"/>
          <p:nvPr/>
        </p:nvSpPr>
        <p:spPr>
          <a:xfrm>
            <a:off x="0" y="6064245"/>
            <a:ext cx="6163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Courtesy of Valentino Rigato and Matteo </a:t>
            </a:r>
            <a:r>
              <a:rPr lang="en-GB" sz="1200" b="1" dirty="0" err="1">
                <a:solidFill>
                  <a:srgbClr val="FF0000"/>
                </a:solidFill>
              </a:rPr>
              <a:t>Campostrini</a:t>
            </a:r>
            <a:r>
              <a:rPr lang="en-GB" sz="1200" b="1" dirty="0">
                <a:solidFill>
                  <a:srgbClr val="FF0000"/>
                </a:solidFill>
              </a:rPr>
              <a:t> – valentino.rigato@lnl.infn.it</a:t>
            </a:r>
          </a:p>
        </p:txBody>
      </p:sp>
    </p:spTree>
    <p:extLst>
      <p:ext uri="{BB962C8B-B14F-4D97-AF65-F5344CB8AC3E}">
        <p14:creationId xmlns:p14="http://schemas.microsoft.com/office/powerpoint/2010/main" val="326724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802C2-8601-78E2-8829-E69B43BA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550" y="58467"/>
            <a:ext cx="5899150" cy="914400"/>
          </a:xfrm>
        </p:spPr>
        <p:txBody>
          <a:bodyPr/>
          <a:lstStyle/>
          <a:p>
            <a:r>
              <a:rPr lang="en-GB" dirty="0"/>
              <a:t>Accelerator components tests AN2000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E5CFF3-8D2F-328F-F566-4DB7F0A62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A11B7F-2F41-45BD-8D8D-57392D9CCC8A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737E6CB-02C2-7755-3246-4ECA7EF1C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76146" y="893215"/>
            <a:ext cx="1718422" cy="29147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 close-up of a faucet&#10;&#10;Description automatically generated with low confidence">
            <a:extLst>
              <a:ext uri="{FF2B5EF4-FFF2-40B4-BE49-F238E27FC236}">
                <a16:creationId xmlns:a16="http://schemas.microsoft.com/office/drawing/2014/main" id="{9007CBA0-C98E-4EF1-A0A4-ECB047B9B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2" y="1520790"/>
            <a:ext cx="3037707" cy="4050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7A5EE7-FC73-3022-1F6A-A5E3CAE616AC}"/>
              </a:ext>
            </a:extLst>
          </p:cNvPr>
          <p:cNvSpPr txBox="1"/>
          <p:nvPr/>
        </p:nvSpPr>
        <p:spPr>
          <a:xfrm>
            <a:off x="3530600" y="3961885"/>
            <a:ext cx="5975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/>
              <a:t>Beam based alignment of the new SPES diagnostics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 dirty="0"/>
              <a:t>Relation between the centre of the wire and the actual position of the beam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9BF900-62D2-B24F-4198-256C235E7EF6}"/>
              </a:ext>
            </a:extLst>
          </p:cNvPr>
          <p:cNvSpPr txBox="1"/>
          <p:nvPr/>
        </p:nvSpPr>
        <p:spPr>
          <a:xfrm>
            <a:off x="4712957" y="3209802"/>
            <a:ext cx="3712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Courtesy of </a:t>
            </a:r>
            <a:r>
              <a:rPr lang="en-GB" sz="1400" b="1" dirty="0" err="1">
                <a:solidFill>
                  <a:srgbClr val="FF0000"/>
                </a:solidFill>
              </a:rPr>
              <a:t>Pierfrancesco</a:t>
            </a:r>
            <a:r>
              <a:rPr lang="en-GB" sz="1400" b="1" dirty="0">
                <a:solidFill>
                  <a:srgbClr val="FF0000"/>
                </a:solidFill>
              </a:rPr>
              <a:t> </a:t>
            </a:r>
            <a:r>
              <a:rPr lang="en-GB" sz="1400" b="1" dirty="0" err="1">
                <a:solidFill>
                  <a:srgbClr val="FF0000"/>
                </a:solidFill>
              </a:rPr>
              <a:t>Mastinu</a:t>
            </a:r>
            <a:endParaRPr lang="en-GB" sz="1400" b="1" dirty="0">
              <a:solidFill>
                <a:srgbClr val="FF0000"/>
              </a:solidFill>
            </a:endParaRP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0C3F7621-76C5-8E9A-3C2E-98B519AFA1B6}"/>
              </a:ext>
            </a:extLst>
          </p:cNvPr>
          <p:cNvCxnSpPr/>
          <p:nvPr/>
        </p:nvCxnSpPr>
        <p:spPr bwMode="auto">
          <a:xfrm>
            <a:off x="5501501" y="5726970"/>
            <a:ext cx="1214398" cy="126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riangolo isoscele 17">
            <a:extLst>
              <a:ext uri="{FF2B5EF4-FFF2-40B4-BE49-F238E27FC236}">
                <a16:creationId xmlns:a16="http://schemas.microsoft.com/office/drawing/2014/main" id="{30111E74-8677-B9F3-BB74-8536F759AA38}"/>
              </a:ext>
            </a:extLst>
          </p:cNvPr>
          <p:cNvSpPr/>
          <p:nvPr/>
        </p:nvSpPr>
        <p:spPr bwMode="auto">
          <a:xfrm rot="5400000">
            <a:off x="6702425" y="5521325"/>
            <a:ext cx="539750" cy="455936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80BD710-AA1A-D893-6637-90658425723A}"/>
              </a:ext>
            </a:extLst>
          </p:cNvPr>
          <p:cNvSpPr txBox="1"/>
          <p:nvPr/>
        </p:nvSpPr>
        <p:spPr>
          <a:xfrm>
            <a:off x="4064000" y="51497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AN2000 beam</a:t>
            </a:r>
          </a:p>
        </p:txBody>
      </p:sp>
      <p:sp>
        <p:nvSpPr>
          <p:cNvPr id="20" name="Triangolo isoscele 19">
            <a:extLst>
              <a:ext uri="{FF2B5EF4-FFF2-40B4-BE49-F238E27FC236}">
                <a16:creationId xmlns:a16="http://schemas.microsoft.com/office/drawing/2014/main" id="{2ED50DBF-220B-1834-B587-A3FAB5810141}"/>
              </a:ext>
            </a:extLst>
          </p:cNvPr>
          <p:cNvSpPr/>
          <p:nvPr/>
        </p:nvSpPr>
        <p:spPr bwMode="auto">
          <a:xfrm rot="10800000">
            <a:off x="6320221" y="5253695"/>
            <a:ext cx="377057" cy="369331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riangolo isoscele 20">
            <a:extLst>
              <a:ext uri="{FF2B5EF4-FFF2-40B4-BE49-F238E27FC236}">
                <a16:creationId xmlns:a16="http://schemas.microsoft.com/office/drawing/2014/main" id="{C53F9588-1DB1-1577-5B85-73C733318CC1}"/>
              </a:ext>
            </a:extLst>
          </p:cNvPr>
          <p:cNvSpPr/>
          <p:nvPr/>
        </p:nvSpPr>
        <p:spPr bwMode="auto">
          <a:xfrm>
            <a:off x="6324600" y="5834503"/>
            <a:ext cx="377057" cy="369331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EFFA522-6AEF-B60A-72FE-75BEBE975484}"/>
              </a:ext>
            </a:extLst>
          </p:cNvPr>
          <p:cNvSpPr txBox="1"/>
          <p:nvPr/>
        </p:nvSpPr>
        <p:spPr>
          <a:xfrm>
            <a:off x="5923395" y="4885215"/>
            <a:ext cx="188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collimator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02EF8EB-F11B-D071-D667-AC389928ACF2}"/>
              </a:ext>
            </a:extLst>
          </p:cNvPr>
          <p:cNvSpPr txBox="1"/>
          <p:nvPr/>
        </p:nvSpPr>
        <p:spPr>
          <a:xfrm>
            <a:off x="7311257" y="5403804"/>
            <a:ext cx="1762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Detector and readout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E0B36EE-7D2A-232B-AB38-878B7EC50A9D}"/>
              </a:ext>
            </a:extLst>
          </p:cNvPr>
          <p:cNvSpPr/>
          <p:nvPr/>
        </p:nvSpPr>
        <p:spPr bwMode="auto">
          <a:xfrm>
            <a:off x="4235450" y="5511701"/>
            <a:ext cx="1314450" cy="45593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4515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3333FF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126194</TotalTime>
  <Words>1746</Words>
  <Application>Microsoft Office PowerPoint</Application>
  <PresentationFormat>A4 Paper (210x297 mm)</PresentationFormat>
  <Paragraphs>285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Wingdings</vt:lpstr>
      <vt:lpstr>Blank</vt:lpstr>
      <vt:lpstr>LNL accelerator facilities</vt:lpstr>
      <vt:lpstr>Index</vt:lpstr>
      <vt:lpstr>Accelerators</vt:lpstr>
      <vt:lpstr>Light ions facilities</vt:lpstr>
      <vt:lpstr>CN</vt:lpstr>
      <vt:lpstr>Neutron flux irradiation</vt:lpstr>
      <vt:lpstr>AN2000</vt:lpstr>
      <vt:lpstr>AN2000 - microbeam</vt:lpstr>
      <vt:lpstr>Accelerator components tests AN2000</vt:lpstr>
      <vt:lpstr>Heavy ion facility</vt:lpstr>
      <vt:lpstr>Tandem-ALPI-PIAVE facility</vt:lpstr>
      <vt:lpstr>PowerPoint Presentation</vt:lpstr>
      <vt:lpstr>Tandem-ALPI-PIAVE facility</vt:lpstr>
      <vt:lpstr>PowerPoint Presentation</vt:lpstr>
      <vt:lpstr>A decades of upgrades to accelerate heavy ions at higher energies</vt:lpstr>
      <vt:lpstr>Towards heavy ions</vt:lpstr>
      <vt:lpstr>PowerPoint Presentation</vt:lpstr>
      <vt:lpstr>PowerPoint Presentation</vt:lpstr>
      <vt:lpstr>Irradiation for industries</vt:lpstr>
      <vt:lpstr>General overview</vt:lpstr>
      <vt:lpstr>Experiments - overview</vt:lpstr>
      <vt:lpstr>Accelerators overview</vt:lpstr>
      <vt:lpstr>Upgrades</vt:lpstr>
      <vt:lpstr>Tandem-ALPI-PIAVE – Normal conductive RFQ</vt:lpstr>
      <vt:lpstr>SPES upgrade</vt:lpstr>
      <vt:lpstr>SPES upgrade</vt:lpstr>
      <vt:lpstr>PowerPoint Presentation</vt:lpstr>
      <vt:lpstr>Cyclotron</vt:lpstr>
      <vt:lpstr>CN – irradiation upgrade</vt:lpstr>
      <vt:lpstr>AN2000 – line upgrades</vt:lpstr>
      <vt:lpstr>Contact information: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Andrea Pisent</dc:creator>
  <cp:lastModifiedBy>Luca Bellan</cp:lastModifiedBy>
  <cp:revision>1399</cp:revision>
  <cp:lastPrinted>1999-03-26T13:32:32Z</cp:lastPrinted>
  <dcterms:created xsi:type="dcterms:W3CDTF">1995-06-17T23:31:02Z</dcterms:created>
  <dcterms:modified xsi:type="dcterms:W3CDTF">2023-10-09T10:04:41Z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2</vt:i4>
  </property>
  <property fmtid="{D5CDD505-2E9C-101B-9397-08002B2CF9AE}" pid="4" name="Compression">
    <vt:i4>50</vt:i4>
  </property>
  <property fmtid="{D5CDD505-2E9C-101B-9397-08002B2CF9AE}" pid="5" name="ScreenSize">
    <vt:i4>4</vt:i4>
  </property>
  <property fmtid="{D5CDD505-2E9C-101B-9397-08002B2CF9AE}" pid="6" name="ScreenUsage">
    <vt:i4>1</vt:i4>
  </property>
  <property fmtid="{D5CDD505-2E9C-101B-9397-08002B2CF9AE}" pid="7" name="MailAddress">
    <vt:lpwstr/>
  </property>
  <property fmtid="{D5CDD505-2E9C-101B-9397-08002B2CF9AE}" pid="8" name="HomePage">
    <vt:lpwstr>http://trasco.lnl.infn.it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C:\temp</vt:lpwstr>
  </property>
</Properties>
</file>