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78" r:id="rId4"/>
    <p:sldId id="264" r:id="rId5"/>
    <p:sldId id="276" r:id="rId6"/>
    <p:sldId id="265" r:id="rId7"/>
    <p:sldId id="266" r:id="rId8"/>
    <p:sldId id="267" r:id="rId9"/>
    <p:sldId id="279" r:id="rId10"/>
    <p:sldId id="268" r:id="rId11"/>
    <p:sldId id="269" r:id="rId12"/>
    <p:sldId id="270" r:id="rId13"/>
    <p:sldId id="271" r:id="rId14"/>
    <p:sldId id="274" r:id="rId15"/>
    <p:sldId id="275" r:id="rId16"/>
    <p:sldId id="261" r:id="rId17"/>
    <p:sldId id="277" r:id="rId1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5FBB127-D49B-4E45-9802-26818111EC4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0072364-66AF-485E-84EF-6500B092E3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13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37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46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8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5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62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6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92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36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27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67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11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E841-2EC0-41B1-B37F-13653590B0F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A1F6-470A-4938-94D7-160D07EE7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5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74193" y="3543574"/>
            <a:ext cx="9144000" cy="1655762"/>
          </a:xfrm>
        </p:spPr>
        <p:txBody>
          <a:bodyPr/>
          <a:lstStyle/>
          <a:p>
            <a:r>
              <a:rPr lang="pl-PL" b="1" i="1" dirty="0">
                <a:solidFill>
                  <a:schemeClr val="accent1">
                    <a:lumMod val="75000"/>
                  </a:schemeClr>
                </a:solidFill>
              </a:rPr>
              <a:t>Jan </a:t>
            </a:r>
            <a:r>
              <a:rPr lang="pl-PL" b="1" i="1" dirty="0" err="1">
                <a:solidFill>
                  <a:schemeClr val="accent1">
                    <a:lumMod val="75000"/>
                  </a:schemeClr>
                </a:solidFill>
              </a:rPr>
              <a:t>Swakoń</a:t>
            </a:r>
            <a:endParaRPr lang="pl-PL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000" b="1" i="1" dirty="0">
                <a:solidFill>
                  <a:schemeClr val="accent1">
                    <a:lumMod val="75000"/>
                  </a:schemeClr>
                </a:solidFill>
              </a:rPr>
              <a:t>Department of Radiation Research </a:t>
            </a:r>
            <a:endParaRPr lang="pl-PL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000" b="1" i="1" dirty="0">
                <a:solidFill>
                  <a:schemeClr val="accent1">
                    <a:lumMod val="75000"/>
                  </a:schemeClr>
                </a:solidFill>
              </a:rPr>
              <a:t>and Proton Radiotherap</a:t>
            </a:r>
            <a:r>
              <a:rPr lang="en-GB" b="1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</a:p>
          <a:p>
            <a:endParaRPr lang="en-GB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9" y="109806"/>
            <a:ext cx="1779284" cy="160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669235" y="2357347"/>
            <a:ext cx="1085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GB" altLang="en-US" sz="32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anose="020B0604020202020204" pitchFamily="34" charset="-128"/>
              </a:rPr>
              <a:t>IFJ PAN </a:t>
            </a:r>
            <a:r>
              <a:rPr kumimoji="0" lang="pl-PL" altLang="en-US" sz="32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n-GB" altLang="en-US" sz="32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anose="020B0604020202020204" pitchFamily="34" charset="-128"/>
              </a:rPr>
              <a:t>accelerator facilities</a:t>
            </a:r>
            <a:endParaRPr lang="en-GB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95608" y="1274958"/>
            <a:ext cx="8424862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960683" y="329117"/>
            <a:ext cx="8459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pl-PL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Henryk Niewodniczański </a:t>
            </a:r>
            <a:r>
              <a:rPr lang="pl-PL" altLang="en-US" sz="2200" b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Institute</a:t>
            </a:r>
            <a:r>
              <a:rPr lang="pl-PL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of </a:t>
            </a:r>
            <a:r>
              <a:rPr lang="pl-PL" altLang="en-US" sz="2200" b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Nuclear</a:t>
            </a:r>
            <a:r>
              <a:rPr lang="pl-PL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pl-PL" altLang="en-US" sz="2200" b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Physics</a:t>
            </a:r>
            <a:r>
              <a:rPr lang="pl-PL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pl-PL" altLang="en-US" sz="2200" b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Polish</a:t>
            </a:r>
            <a:r>
              <a:rPr lang="pl-PL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pl-PL" altLang="en-US" sz="2200" b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Academy</a:t>
            </a:r>
            <a:r>
              <a:rPr lang="pl-PL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of </a:t>
            </a:r>
            <a:r>
              <a:rPr lang="pl-PL" altLang="en-US" sz="2200" b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Sciences</a:t>
            </a:r>
            <a:r>
              <a:rPr lang="pl-PL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, (</a:t>
            </a:r>
            <a:r>
              <a:rPr lang="pl-PL" altLang="en-US" sz="2200" b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IFJ</a:t>
            </a:r>
            <a:r>
              <a:rPr lang="pl-PL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PAN)</a:t>
            </a:r>
            <a:endParaRPr lang="en-US" altLang="en-US" sz="22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74E449B-A47D-4692-981D-DED4ADF7C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463" y="5703378"/>
            <a:ext cx="4346825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75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86558" y="94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rgbClr val="0070C0"/>
                </a:solidFill>
              </a:rPr>
              <a:t>AIC-144 </a:t>
            </a:r>
            <a:r>
              <a:rPr lang="pl-PL" sz="3600" b="1" dirty="0" err="1">
                <a:solidFill>
                  <a:srgbClr val="0070C0"/>
                </a:solidFill>
              </a:rPr>
              <a:t>cyclotron</a:t>
            </a:r>
            <a:r>
              <a:rPr lang="pl-PL" sz="3600" b="1" dirty="0">
                <a:solidFill>
                  <a:srgbClr val="0070C0"/>
                </a:solidFill>
              </a:rPr>
              <a:t> </a:t>
            </a:r>
            <a:r>
              <a:rPr lang="pl-PL" sz="3600" b="1" dirty="0" err="1">
                <a:solidFill>
                  <a:srgbClr val="0070C0"/>
                </a:solidFill>
              </a:rPr>
              <a:t>facility</a:t>
            </a:r>
            <a:r>
              <a:rPr lang="pl-PL" sz="3600" b="1" dirty="0">
                <a:solidFill>
                  <a:srgbClr val="0070C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85" y="1069184"/>
            <a:ext cx="6301721" cy="568885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745" y="1069184"/>
            <a:ext cx="3365482" cy="252411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745" y="4007996"/>
            <a:ext cx="3365482" cy="252679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807190" y="3615980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Beam lines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924310" y="6534795"/>
            <a:ext cx="322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Scattering foil </a:t>
            </a:r>
            <a:r>
              <a:rPr lang="en-GB" b="1" i="1" dirty="0"/>
              <a:t>(tantalum 25um)</a:t>
            </a:r>
            <a:r>
              <a:rPr lang="en-GB" b="1" dirty="0"/>
              <a:t> </a:t>
            </a:r>
          </a:p>
        </p:txBody>
      </p:sp>
      <p:sp>
        <p:nvSpPr>
          <p:cNvPr id="2" name="Prostokąt 1"/>
          <p:cNvSpPr/>
          <p:nvPr/>
        </p:nvSpPr>
        <p:spPr>
          <a:xfrm>
            <a:off x="3885072" y="3800172"/>
            <a:ext cx="293228" cy="160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Łącznik prosty 5"/>
          <p:cNvCxnSpPr/>
          <p:nvPr/>
        </p:nvCxnSpPr>
        <p:spPr>
          <a:xfrm flipV="1">
            <a:off x="4317561" y="3864334"/>
            <a:ext cx="0" cy="15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flipH="1" flipV="1">
            <a:off x="4244702" y="3743325"/>
            <a:ext cx="146297" cy="9156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 flipH="1">
            <a:off x="4154447" y="3880237"/>
            <a:ext cx="215874" cy="0"/>
          </a:xfrm>
          <a:prstGeom prst="line">
            <a:avLst/>
          </a:prstGeom>
          <a:ln w="31750" cap="flat">
            <a:solidFill>
              <a:schemeClr val="tx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a 4"/>
          <p:cNvSpPr/>
          <p:nvPr/>
        </p:nvSpPr>
        <p:spPr>
          <a:xfrm>
            <a:off x="3732087" y="3593296"/>
            <a:ext cx="733587" cy="6447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a 12"/>
          <p:cNvSpPr/>
          <p:nvPr/>
        </p:nvSpPr>
        <p:spPr>
          <a:xfrm>
            <a:off x="2417193" y="4341119"/>
            <a:ext cx="733587" cy="6447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4409031" y="4116113"/>
            <a:ext cx="428788" cy="3717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26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69724" y="703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</a:rPr>
              <a:t>AIC-144 isochronous cyclotron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870" y="1147032"/>
            <a:ext cx="6858189" cy="435134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399057" y="5651788"/>
            <a:ext cx="9290620" cy="10156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BEAM PARAMETERS:</a:t>
            </a:r>
          </a:p>
          <a:p>
            <a:pPr algn="ctr"/>
            <a:r>
              <a:rPr lang="en-GB" sz="2000" b="1" dirty="0"/>
              <a:t>Energy 60 MeV; RF 26,26 MHz;</a:t>
            </a:r>
          </a:p>
          <a:p>
            <a:pPr algn="ctr"/>
            <a:r>
              <a:rPr lang="en-GB" sz="2000" b="1" dirty="0"/>
              <a:t>Beam macro structure 50 Hz, macro pulse length 0.5 </a:t>
            </a:r>
            <a:r>
              <a:rPr lang="en-GB" sz="2000" b="1" dirty="0" err="1"/>
              <a:t>ms</a:t>
            </a:r>
            <a:r>
              <a:rPr lang="en-GB" sz="2000" b="1" dirty="0"/>
              <a:t>, beam current  80 </a:t>
            </a:r>
            <a:r>
              <a:rPr lang="en-GB" sz="2000" b="1" dirty="0" err="1"/>
              <a:t>nA</a:t>
            </a:r>
            <a:r>
              <a:rPr lang="en-GB" sz="2000" b="1" dirty="0"/>
              <a:t> </a:t>
            </a:r>
            <a:r>
              <a:rPr lang="en-GB" b="1" i="1" dirty="0"/>
              <a:t>(110nA)</a:t>
            </a:r>
            <a:r>
              <a:rPr lang="en-GB" sz="2000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954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86558" y="94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</a:rPr>
              <a:t>Irradiation facility with horizontal beam line </a:t>
            </a:r>
          </a:p>
          <a:p>
            <a:pPr algn="ctr"/>
            <a:r>
              <a:rPr lang="en-GB" sz="3600" b="1" dirty="0">
                <a:solidFill>
                  <a:srgbClr val="0070C0"/>
                </a:solidFill>
              </a:rPr>
              <a:t>(AIC-144 cyclotron)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399" y="1224716"/>
            <a:ext cx="4639083" cy="25539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58" y="1224716"/>
            <a:ext cx="4697829" cy="276660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7694472" y="3714764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Eye therapy room</a:t>
            </a:r>
          </a:p>
        </p:txBody>
      </p:sp>
      <p:sp>
        <p:nvSpPr>
          <p:cNvPr id="5" name="Prostokąt 4"/>
          <p:cNvSpPr/>
          <p:nvPr/>
        </p:nvSpPr>
        <p:spPr>
          <a:xfrm>
            <a:off x="786558" y="4084096"/>
            <a:ext cx="6096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Energy:  0-58 MeV;</a:t>
            </a:r>
          </a:p>
          <a:p>
            <a:r>
              <a:rPr lang="en-GB" sz="1600" dirty="0"/>
              <a:t>Dose rate: 0.001 – 1 </a:t>
            </a:r>
            <a:r>
              <a:rPr lang="en-GB" sz="1600" dirty="0" err="1"/>
              <a:t>Gy</a:t>
            </a:r>
            <a:r>
              <a:rPr lang="en-GB" sz="1600" dirty="0"/>
              <a:t>/s (measured in water);</a:t>
            </a:r>
          </a:p>
          <a:p>
            <a:r>
              <a:rPr lang="en-GB" sz="1600" dirty="0"/>
              <a:t>Single scattering;</a:t>
            </a:r>
          </a:p>
          <a:p>
            <a:r>
              <a:rPr lang="en-GB" sz="1600" dirty="0"/>
              <a:t>Beam field size:    ≤ 40 mm;</a:t>
            </a:r>
          </a:p>
          <a:p>
            <a:r>
              <a:rPr lang="en-GB" sz="1600" dirty="0"/>
              <a:t>Field homogeneity ≥ 5%;</a:t>
            </a:r>
          </a:p>
          <a:p>
            <a:r>
              <a:rPr lang="en-GB" sz="1600" dirty="0"/>
              <a:t>Min flux of protons: 5e5 p/cm2·s (50MeV);</a:t>
            </a:r>
          </a:p>
          <a:p>
            <a:r>
              <a:rPr lang="en-GB" sz="1600" dirty="0"/>
              <a:t>Typical flux: 10e8 – 10e9 p/cm2·s;</a:t>
            </a:r>
          </a:p>
          <a:p>
            <a:r>
              <a:rPr lang="en-GB" sz="1600" dirty="0"/>
              <a:t>Irradiation in </a:t>
            </a:r>
            <a:r>
              <a:rPr lang="en-GB" sz="1600" dirty="0" err="1"/>
              <a:t>SOBP</a:t>
            </a:r>
            <a:r>
              <a:rPr lang="en-GB" sz="1600" dirty="0"/>
              <a:t> available;</a:t>
            </a:r>
          </a:p>
          <a:p>
            <a:r>
              <a:rPr lang="en-GB" sz="1600" dirty="0"/>
              <a:t>Sample positioning precision(&gt; 0.1 mm);</a:t>
            </a:r>
          </a:p>
          <a:p>
            <a:r>
              <a:rPr lang="en-GB" sz="1600" dirty="0"/>
              <a:t>It is not possible to deposit high doses (&gt;1 </a:t>
            </a:r>
            <a:r>
              <a:rPr lang="en-GB" sz="1600" dirty="0" err="1"/>
              <a:t>kGy</a:t>
            </a:r>
            <a:r>
              <a:rPr lang="en-GB" sz="1600" dirty="0"/>
              <a:t>);</a:t>
            </a:r>
          </a:p>
          <a:p>
            <a:endParaRPr lang="en-GB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80" y="4084096"/>
            <a:ext cx="3279549" cy="251873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9AEC007-7EBE-4082-AB62-473EA6F1CA71}"/>
              </a:ext>
            </a:extLst>
          </p:cNvPr>
          <p:cNvSpPr/>
          <p:nvPr/>
        </p:nvSpPr>
        <p:spPr>
          <a:xfrm>
            <a:off x="4744541" y="6457890"/>
            <a:ext cx="482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It is possible to apply for beam time</a:t>
            </a:r>
            <a:endParaRPr lang="en-GB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29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-415434" y="-193005"/>
            <a:ext cx="121403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</a:rPr>
              <a:t>Optical line at the experimental room at the AIC-144 cyclotron building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8308266" y="1258557"/>
            <a:ext cx="3676650" cy="2990850"/>
            <a:chOff x="8287112" y="1321078"/>
            <a:chExt cx="3676650" cy="2990850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7112" y="1321078"/>
              <a:ext cx="3676650" cy="2990850"/>
            </a:xfrm>
            <a:prstGeom prst="rect">
              <a:avLst/>
            </a:prstGeom>
          </p:spPr>
        </p:pic>
        <p:sp>
          <p:nvSpPr>
            <p:cNvPr id="10" name="Prostokąt 9"/>
            <p:cNvSpPr/>
            <p:nvPr/>
          </p:nvSpPr>
          <p:spPr>
            <a:xfrm>
              <a:off x="9172690" y="2621578"/>
              <a:ext cx="293228" cy="1601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ipsa 10"/>
            <p:cNvSpPr/>
            <p:nvPr/>
          </p:nvSpPr>
          <p:spPr>
            <a:xfrm>
              <a:off x="9087551" y="2409209"/>
              <a:ext cx="733587" cy="63962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lipsa 11"/>
            <p:cNvSpPr/>
            <p:nvPr/>
          </p:nvSpPr>
          <p:spPr>
            <a:xfrm>
              <a:off x="9696649" y="2937519"/>
              <a:ext cx="428788" cy="37175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Łącznik prosty 12"/>
            <p:cNvCxnSpPr/>
            <p:nvPr/>
          </p:nvCxnSpPr>
          <p:spPr>
            <a:xfrm flipH="1" flipV="1">
              <a:off x="9516413" y="2574483"/>
              <a:ext cx="146297" cy="9156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 flipH="1">
              <a:off x="9426158" y="2711395"/>
              <a:ext cx="215874" cy="0"/>
            </a:xfrm>
            <a:prstGeom prst="line">
              <a:avLst/>
            </a:prstGeom>
            <a:ln w="31750" cap="flat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rostokąt 16"/>
          <p:cNvSpPr/>
          <p:nvPr/>
        </p:nvSpPr>
        <p:spPr>
          <a:xfrm>
            <a:off x="3891363" y="3320810"/>
            <a:ext cx="83115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Energy: 	               60 MeV (</a:t>
            </a:r>
            <a:r>
              <a:rPr lang="en-GB" sz="1600" i="1" dirty="0"/>
              <a:t>10MeV-60MeV</a:t>
            </a:r>
            <a:r>
              <a:rPr lang="en-GB" sz="1600" dirty="0"/>
              <a:t>);</a:t>
            </a:r>
          </a:p>
          <a:p>
            <a:r>
              <a:rPr lang="en-GB" sz="1600" dirty="0"/>
              <a:t>Proton beam current:     2nA – 100nA;</a:t>
            </a:r>
          </a:p>
          <a:p>
            <a:r>
              <a:rPr lang="en-GB" sz="1600" dirty="0"/>
              <a:t>Spot size:  ~ 10mm (1σ, estimated);</a:t>
            </a:r>
          </a:p>
          <a:p>
            <a:r>
              <a:rPr lang="en-GB" sz="1600" dirty="0"/>
              <a:t>Possible Energy degradation to the 10 MeV;</a:t>
            </a:r>
          </a:p>
          <a:p>
            <a:r>
              <a:rPr lang="en-GB" sz="1600" dirty="0" err="1"/>
              <a:t>Irrad</a:t>
            </a:r>
            <a:r>
              <a:rPr lang="pl-PL" sz="1600" dirty="0"/>
              <a:t>i</a:t>
            </a:r>
            <a:r>
              <a:rPr lang="en-GB" sz="1600" dirty="0" err="1"/>
              <a:t>ation</a:t>
            </a:r>
            <a:r>
              <a:rPr lang="en-GB" sz="1600" dirty="0"/>
              <a:t> field diameter </a:t>
            </a:r>
            <a:r>
              <a:rPr lang="pl-PL" sz="1600" dirty="0"/>
              <a:t>&lt;</a:t>
            </a:r>
            <a:r>
              <a:rPr lang="en-GB" sz="1600" dirty="0"/>
              <a:t> 12 cm;</a:t>
            </a:r>
          </a:p>
          <a:p>
            <a:r>
              <a:rPr lang="en-GB" sz="1600" dirty="0"/>
              <a:t>Flatness ≥ 15% (</a:t>
            </a:r>
            <a:r>
              <a:rPr lang="en-GB" sz="1600" dirty="0">
                <a:sym typeface="Symbol" panose="05050102010706020507" pitchFamily="18" charset="2"/>
              </a:rPr>
              <a:t>10%)</a:t>
            </a:r>
            <a:r>
              <a:rPr lang="en-GB" sz="1600" dirty="0"/>
              <a:t>;</a:t>
            </a:r>
            <a:endParaRPr lang="pl-PL" sz="1600" dirty="0"/>
          </a:p>
          <a:p>
            <a:r>
              <a:rPr lang="en-GB" sz="1600" dirty="0"/>
              <a:t>High beam  and </a:t>
            </a:r>
            <a:r>
              <a:rPr lang="en-GB" sz="1600" dirty="0" err="1"/>
              <a:t>irrad</a:t>
            </a:r>
            <a:r>
              <a:rPr lang="pl-PL" sz="1600" dirty="0"/>
              <a:t>i</a:t>
            </a:r>
            <a:r>
              <a:rPr lang="en-GB" sz="1600" dirty="0" err="1"/>
              <a:t>ation</a:t>
            </a:r>
            <a:r>
              <a:rPr lang="en-GB" sz="1600" dirty="0"/>
              <a:t> field configuration flexibility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5593629" y="508944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600" dirty="0"/>
          </a:p>
          <a:p>
            <a:r>
              <a:rPr lang="en-GB" sz="1600" b="1" dirty="0">
                <a:solidFill>
                  <a:srgbClr val="C00000"/>
                </a:solidFill>
              </a:rPr>
              <a:t>Facility dedicated to low energy protons (10-60MeV)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 and high beam intensity (10-20 </a:t>
            </a:r>
            <a:r>
              <a:rPr lang="pl-PL" sz="1600" b="1" dirty="0">
                <a:solidFill>
                  <a:srgbClr val="C00000"/>
                </a:solidFill>
              </a:rPr>
              <a:t>(80)</a:t>
            </a:r>
            <a:r>
              <a:rPr lang="en-GB" sz="1600" b="1" dirty="0" err="1">
                <a:solidFill>
                  <a:srgbClr val="C00000"/>
                </a:solidFill>
              </a:rPr>
              <a:t>Gy</a:t>
            </a:r>
            <a:r>
              <a:rPr lang="en-GB" sz="1600" b="1" dirty="0">
                <a:solidFill>
                  <a:srgbClr val="C00000"/>
                </a:solidFill>
              </a:rPr>
              <a:t> /s);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Possibility to deposit very high doses (&gt; 120kGy in H2O);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8E92FFA-C5E2-4F0D-A3BC-E4608A37B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4560" y="1859698"/>
            <a:ext cx="6273237" cy="354994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C5E73C8-E2F8-4175-8089-E2A38B4EA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845" y="974015"/>
            <a:ext cx="3310813" cy="2169007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42E27926-8F17-4830-BD6B-577A88A01E40}"/>
              </a:ext>
            </a:extLst>
          </p:cNvPr>
          <p:cNvSpPr/>
          <p:nvPr/>
        </p:nvSpPr>
        <p:spPr>
          <a:xfrm>
            <a:off x="4819118" y="6371181"/>
            <a:ext cx="482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It is possible to apply for beam time</a:t>
            </a:r>
            <a:endParaRPr lang="en-GB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26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073" y="2563602"/>
            <a:ext cx="5310076" cy="3706689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5691" y="1172461"/>
            <a:ext cx="97662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beam reference dosimetry based on the recommendations of the IAEA TRS-398 Code of Practice protocol</a:t>
            </a:r>
            <a:endParaRPr lang="pl-PL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measurement with ionization chambers calibrated in the Co-60 radiation field, dose measurement performed in a water phantom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786558" y="94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</a:rPr>
              <a:t>Beam dosimetry for electronics radiation </a:t>
            </a:r>
            <a:r>
              <a:rPr lang="pl-PL" sz="3600" b="1" dirty="0" err="1">
                <a:solidFill>
                  <a:srgbClr val="0070C0"/>
                </a:solidFill>
              </a:rPr>
              <a:t>hardness</a:t>
            </a:r>
            <a:r>
              <a:rPr lang="en-GB" sz="3600" b="1" dirty="0">
                <a:solidFill>
                  <a:srgbClr val="0070C0"/>
                </a:solidFill>
              </a:rPr>
              <a:t> tests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29" y="2874580"/>
            <a:ext cx="5041829" cy="3249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rostokąt 5"/>
              <p:cNvSpPr/>
              <p:nvPr/>
            </p:nvSpPr>
            <p:spPr>
              <a:xfrm>
                <a:off x="7379363" y="6197917"/>
                <a:ext cx="3118225" cy="394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𝒘</m:t>
                          </m:r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𝑸</m:t>
                          </m:r>
                        </m:sub>
                      </m:sSub>
                      <m:r>
                        <a:rPr lang="pl-PL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l-PL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𝑸</m:t>
                          </m:r>
                        </m:sub>
                      </m:sSub>
                      <m:r>
                        <a:rPr lang="pl-PL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pl-PL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𝒘</m:t>
                          </m:r>
                          <m:sSub>
                            <m:sSubPr>
                              <m:ctrlPr>
                                <a:rPr lang="pl-PL" b="1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pl-PL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𝑶</m:t>
                              </m:r>
                            </m:sub>
                          </m:sSub>
                        </m:sub>
                      </m:sSub>
                      <m:r>
                        <a:rPr lang="pl-PL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pl-PL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𝑸</m:t>
                          </m:r>
                          <m:r>
                            <a:rPr lang="pl-PL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l-PL" b="1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pl-PL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𝑶</m:t>
                              </m:r>
                            </m:sub>
                          </m:sSub>
                        </m:sub>
                      </m:sSub>
                      <m:r>
                        <a:rPr lang="pl-PL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Prostoką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363" y="6197917"/>
                <a:ext cx="3118225" cy="394852"/>
              </a:xfrm>
              <a:prstGeom prst="rect">
                <a:avLst/>
              </a:prstGeom>
              <a:blipFill rotWithShape="0"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098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686" y="779229"/>
            <a:ext cx="8502980" cy="600323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and proton beam current measurements: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Ionisation chambers:  </a:t>
            </a: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semiflex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IC,</a:t>
            </a:r>
            <a:r>
              <a:rPr lang="pl-PL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Pinpoint IC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Markus IC, transition parallel IC;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 detectors semiconductor diodes</a:t>
            </a:r>
            <a:r>
              <a:rPr lang="pl-PL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GB" sz="3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class electrometers: </a:t>
            </a: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PTW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UNODOS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PTW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UNIDOS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Webline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phantoms, solid state phantoms, (</a:t>
            </a: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PMMA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RW3), anthropomorphic phantoms, </a:t>
            </a:r>
          </a:p>
          <a:p>
            <a:pPr marL="0" indent="0">
              <a:buNone/>
            </a:pPr>
            <a:endParaRPr lang="en-GB" sz="3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current measurements: </a:t>
            </a:r>
            <a:endParaRPr lang="pl-PL" sz="3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Faraday cup, </a:t>
            </a: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Keithley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electrometers;</a:t>
            </a:r>
          </a:p>
          <a:p>
            <a:pPr marL="0" indent="0">
              <a:buNone/>
            </a:pPr>
            <a:endParaRPr lang="en-GB" sz="3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transverse profiles and imaging of beam transverse distributions</a:t>
            </a:r>
          </a:p>
          <a:p>
            <a:pPr marL="0" indent="0">
              <a:buNone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(scintillator +CCD camera):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ProBimS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Lynx;</a:t>
            </a:r>
          </a:p>
          <a:p>
            <a:pPr marL="0" indent="0">
              <a:buNone/>
            </a:pPr>
            <a:endParaRPr lang="en-GB" sz="3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Gafchromic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EBT3;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TLD</a:t>
            </a: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2DTLD dosimeters;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Alanine pellets</a:t>
            </a:r>
          </a:p>
          <a:p>
            <a:pPr marL="0" indent="0"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0" y="-186864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</a:rPr>
              <a:t>Dosimetry methods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6254578" y="4145606"/>
            <a:ext cx="5355547" cy="2054036"/>
            <a:chOff x="5716309" y="3908149"/>
            <a:chExt cx="5355547" cy="2054036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2473" y="4119759"/>
              <a:ext cx="2529383" cy="1842426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6309" y="3908149"/>
              <a:ext cx="3027056" cy="2053467"/>
            </a:xfrm>
            <a:prstGeom prst="rect">
              <a:avLst/>
            </a:prstGeom>
          </p:spPr>
        </p:pic>
      </p:grpSp>
      <p:sp>
        <p:nvSpPr>
          <p:cNvPr id="10" name="pole tekstowe 9"/>
          <p:cNvSpPr txBox="1"/>
          <p:nvPr/>
        </p:nvSpPr>
        <p:spPr>
          <a:xfrm>
            <a:off x="8102810" y="6279853"/>
            <a:ext cx="262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0070C0"/>
                </a:solidFill>
              </a:rPr>
              <a:t>LynX</a:t>
            </a:r>
            <a:r>
              <a:rPr lang="en-GB" sz="1400" dirty="0">
                <a:solidFill>
                  <a:srgbClr val="0070C0"/>
                </a:solidFill>
              </a:rPr>
              <a:t> beam profile measurements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335" y="630008"/>
            <a:ext cx="3419664" cy="2549505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8420745" y="3272946"/>
            <a:ext cx="3611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eam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current measurement with Faraday cup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7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992313" y="1700214"/>
            <a:ext cx="40322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8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l-PL" sz="2800" b="1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Obraz 2" descr="P10203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594" y="3128368"/>
            <a:ext cx="4357688" cy="32686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100_0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779" y="1356718"/>
            <a:ext cx="4021137" cy="5040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208213" y="188913"/>
            <a:ext cx="8172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THERATRON</a:t>
            </a:r>
            <a:r>
              <a:rPr lang="pl-PL" altLang="pl-PL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780E</a:t>
            </a:r>
            <a:endParaRPr lang="en-US" altLang="pl-PL" sz="3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1847850" y="835244"/>
            <a:ext cx="432117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16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60</a:t>
            </a:r>
            <a:r>
              <a:rPr lang="en-US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Co </a:t>
            </a:r>
            <a:r>
              <a:rPr lang="en-US" altLang="pl-PL" sz="1600" b="1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-rays</a:t>
            </a:r>
            <a:r>
              <a:rPr lang="pl-PL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237 </a:t>
            </a:r>
            <a:r>
              <a:rPr lang="pl-PL" altLang="pl-PL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TBq</a:t>
            </a:r>
            <a:endParaRPr lang="en-US" altLang="pl-PL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Dose rate 0.5 -2 </a:t>
            </a:r>
            <a:r>
              <a:rPr lang="en-US" altLang="pl-PL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Gy</a:t>
            </a:r>
            <a:r>
              <a:rPr lang="en-US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/min</a:t>
            </a:r>
            <a:endParaRPr lang="pl-PL" altLang="pl-PL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Field </a:t>
            </a:r>
            <a:r>
              <a:rPr lang="pl-PL" altLang="pl-PL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size</a:t>
            </a:r>
            <a:r>
              <a:rPr lang="pl-PL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20 cm x 20 cm;</a:t>
            </a:r>
            <a:endParaRPr lang="en-US" altLang="pl-PL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pl-PL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Traceability:  Secondary Standard Laboratory, Centre of Oncology Wars</a:t>
            </a:r>
            <a:r>
              <a:rPr lang="pl-PL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z</a:t>
            </a:r>
            <a:r>
              <a:rPr lang="en-US" altLang="pl-PL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awa</a:t>
            </a:r>
            <a:r>
              <a:rPr lang="en-US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(-&gt;IAEA)</a:t>
            </a:r>
            <a:endParaRPr lang="pl-PL" altLang="pl-PL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en-US" altLang="pl-PL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9909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8503" y="2726663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i="1" dirty="0">
                <a:solidFill>
                  <a:schemeClr val="accent1">
                    <a:lumMod val="75000"/>
                  </a:schemeClr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74579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1"/>
          <p:cNvSpPr txBox="1">
            <a:spLocks noChangeArrowheads="1"/>
          </p:cNvSpPr>
          <p:nvPr/>
        </p:nvSpPr>
        <p:spPr bwMode="auto">
          <a:xfrm>
            <a:off x="697840" y="1688830"/>
            <a:ext cx="4787900" cy="501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- </a:t>
            </a: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established 1955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pPr marL="463550" indent="-285750">
              <a:lnSpc>
                <a:spcPct val="105000"/>
              </a:lnSpc>
              <a:spcBef>
                <a:spcPct val="0"/>
              </a:spcBef>
              <a:buFontTx/>
              <a:buChar char="-"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550 employees  (220 with Ph.D. degree)+70 Ph.D. students</a:t>
            </a:r>
            <a:r>
              <a:rPr lang="pl-PL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, </a:t>
            </a:r>
            <a:r>
              <a:rPr lang="en-US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over 120 highly qualified engineers and technicians.</a:t>
            </a:r>
            <a:endParaRPr lang="en-GB" altLang="en-US" sz="1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Char char="-"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 main interest: 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  particle physics (CERN)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  nuclear physics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Char char="-"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applied research: 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  60 MeV proton cyclotron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pl-PL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 </a:t>
            </a: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230 MeV Proteus IBA 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pl-PL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-</a:t>
            </a: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proton radiotherapy</a:t>
            </a:r>
          </a:p>
          <a:p>
            <a:pPr>
              <a:lnSpc>
                <a:spcPct val="105000"/>
              </a:lnSpc>
              <a:spcBef>
                <a:spcPct val="0"/>
              </a:spcBef>
              <a:buNone/>
            </a:pPr>
            <a:r>
              <a:rPr lang="pl-PL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  </a:t>
            </a: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Cyclotron Centre </a:t>
            </a:r>
            <a:r>
              <a:rPr lang="en-GB" altLang="en-US" sz="1800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Bronowice</a:t>
            </a: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</a:endParaRP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1703388" y="188913"/>
            <a:ext cx="9072562" cy="863600"/>
            <a:chOff x="113" y="119"/>
            <a:chExt cx="5715" cy="544"/>
          </a:xfrm>
        </p:grpSpPr>
        <p:pic>
          <p:nvPicPr>
            <p:cNvPr id="118791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9"/>
              <a:ext cx="56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792" name="Line 8"/>
            <p:cNvSpPr>
              <a:spLocks noChangeShapeType="1"/>
            </p:cNvSpPr>
            <p:nvPr/>
          </p:nvSpPr>
          <p:spPr bwMode="auto">
            <a:xfrm>
              <a:off x="249" y="663"/>
              <a:ext cx="5307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118793" name="Rectangle 9"/>
            <p:cNvSpPr>
              <a:spLocks noChangeArrowheads="1"/>
            </p:cNvSpPr>
            <p:nvPr/>
          </p:nvSpPr>
          <p:spPr bwMode="auto">
            <a:xfrm>
              <a:off x="499" y="138"/>
              <a:ext cx="532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The Henryk Niewodniczański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Institute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of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Nuclear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Physics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1" hangingPunct="1"/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Polish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Academy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of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Sciences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,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IFJ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PAN</a:t>
              </a:r>
              <a:endParaRPr lang="en-US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5309098" y="1282749"/>
            <a:ext cx="7317573" cy="5267227"/>
            <a:chOff x="2279651" y="1077914"/>
            <a:chExt cx="8929688" cy="6580187"/>
          </a:xfrm>
        </p:grpSpPr>
        <p:pic>
          <p:nvPicPr>
            <p:cNvPr id="9" name="Picture 6" descr="inst-ok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651" y="1077914"/>
              <a:ext cx="7993063" cy="65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7"/>
            <p:cNvSpPr>
              <a:spLocks noChangeArrowheads="1"/>
            </p:cNvSpPr>
            <p:nvPr/>
          </p:nvSpPr>
          <p:spPr bwMode="auto">
            <a:xfrm rot="-1292953">
              <a:off x="2566988" y="3357563"/>
              <a:ext cx="2519362" cy="165576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711450" y="3579813"/>
              <a:ext cx="2808288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>
                  <a:solidFill>
                    <a:srgbClr val="FFFF00"/>
                  </a:solidFill>
                </a:rPr>
                <a:t>          AIC-144</a:t>
              </a:r>
            </a:p>
            <a:p>
              <a:r>
                <a:rPr lang="en-US" altLang="en-US">
                  <a:solidFill>
                    <a:srgbClr val="FFFF00"/>
                  </a:solidFill>
                </a:rPr>
                <a:t>Cyclotron building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438" y="3644900"/>
              <a:ext cx="1547812" cy="1377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21"/>
            <p:cNvSpPr>
              <a:spLocks noChangeArrowheads="1"/>
            </p:cNvSpPr>
            <p:nvPr/>
          </p:nvSpPr>
          <p:spPr bwMode="auto">
            <a:xfrm rot="-2042379">
              <a:off x="8366126" y="3429001"/>
              <a:ext cx="1870075" cy="1584325"/>
            </a:xfrm>
            <a:prstGeom prst="ellips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8545514" y="3736976"/>
              <a:ext cx="26638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l-PL" altLang="en-US">
                  <a:solidFill>
                    <a:srgbClr val="FFFF00"/>
                  </a:solidFill>
                </a:rPr>
                <a:t>Proteus C-235</a:t>
              </a:r>
              <a:r>
                <a:rPr lang="pl-PL" altLang="en-US" i="1">
                  <a:solidFill>
                    <a:srgbClr val="FFFF00"/>
                  </a:solidFill>
                </a:rPr>
                <a:t>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55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1703388" y="188913"/>
            <a:ext cx="9072562" cy="863600"/>
            <a:chOff x="113" y="119"/>
            <a:chExt cx="5715" cy="544"/>
          </a:xfrm>
        </p:grpSpPr>
        <p:pic>
          <p:nvPicPr>
            <p:cNvPr id="118791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9"/>
              <a:ext cx="56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792" name="Line 8"/>
            <p:cNvSpPr>
              <a:spLocks noChangeShapeType="1"/>
            </p:cNvSpPr>
            <p:nvPr/>
          </p:nvSpPr>
          <p:spPr bwMode="auto">
            <a:xfrm>
              <a:off x="249" y="663"/>
              <a:ext cx="5307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118793" name="Rectangle 9"/>
            <p:cNvSpPr>
              <a:spLocks noChangeArrowheads="1"/>
            </p:cNvSpPr>
            <p:nvPr/>
          </p:nvSpPr>
          <p:spPr bwMode="auto">
            <a:xfrm>
              <a:off x="499" y="138"/>
              <a:ext cx="532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The Henryk Niewodniczański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Institute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of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Nuclear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Physics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1" hangingPunct="1"/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Polish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Academy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of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Sciences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,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IFJ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PAN</a:t>
              </a:r>
              <a:endParaRPr lang="en-US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508498" y="1251218"/>
            <a:ext cx="7317573" cy="5267227"/>
            <a:chOff x="2279651" y="1077914"/>
            <a:chExt cx="8929688" cy="6580187"/>
          </a:xfrm>
        </p:grpSpPr>
        <p:pic>
          <p:nvPicPr>
            <p:cNvPr id="9" name="Picture 6" descr="inst-ok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651" y="1077914"/>
              <a:ext cx="7993063" cy="65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438" y="3644900"/>
              <a:ext cx="1547812" cy="1377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21"/>
            <p:cNvSpPr>
              <a:spLocks noChangeArrowheads="1"/>
            </p:cNvSpPr>
            <p:nvPr/>
          </p:nvSpPr>
          <p:spPr bwMode="auto">
            <a:xfrm rot="-2042379">
              <a:off x="8366126" y="3429001"/>
              <a:ext cx="1870075" cy="1584325"/>
            </a:xfrm>
            <a:prstGeom prst="ellips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8545514" y="3736976"/>
              <a:ext cx="26638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l-PL" altLang="en-US" dirty="0" err="1">
                  <a:solidFill>
                    <a:srgbClr val="FFFF00"/>
                  </a:solidFill>
                </a:rPr>
                <a:t>Proteus</a:t>
              </a:r>
              <a:r>
                <a:rPr lang="pl-PL" altLang="en-US" dirty="0">
                  <a:solidFill>
                    <a:srgbClr val="FFFF00"/>
                  </a:solidFill>
                </a:rPr>
                <a:t> C-235</a:t>
              </a:r>
              <a:r>
                <a:rPr lang="pl-PL" altLang="en-US" i="1" dirty="0">
                  <a:solidFill>
                    <a:srgbClr val="FFFF00"/>
                  </a:solidFill>
                </a:rPr>
                <a:t>                      </a:t>
              </a:r>
            </a:p>
          </p:txBody>
        </p:sp>
      </p:grpSp>
      <p:pic>
        <p:nvPicPr>
          <p:cNvPr id="15" name="Picture 23">
            <a:extLst>
              <a:ext uri="{FF2B5EF4-FFF2-40B4-BE49-F238E27FC236}">
                <a16:creationId xmlns:a16="http://schemas.microsoft.com/office/drawing/2014/main" id="{C35B33A0-EA35-4CF4-AD58-CEF5F0C1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777" y="2953603"/>
            <a:ext cx="4599954" cy="363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D627DC44-F0EC-40DE-834B-D86BE27F768D}"/>
              </a:ext>
            </a:extLst>
          </p:cNvPr>
          <p:cNvSpPr txBox="1">
            <a:spLocks/>
          </p:cNvSpPr>
          <p:nvPr/>
        </p:nvSpPr>
        <p:spPr>
          <a:xfrm>
            <a:off x="4382377" y="15079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rgbClr val="0070C0"/>
                </a:solidFill>
              </a:rPr>
              <a:t>CCB</a:t>
            </a:r>
          </a:p>
          <a:p>
            <a:pPr algn="ctr"/>
            <a:r>
              <a:rPr lang="pl-PL" sz="3200" b="1" dirty="0" err="1">
                <a:solidFill>
                  <a:srgbClr val="0070C0"/>
                </a:solidFill>
              </a:rPr>
              <a:t>Cyclotrone</a:t>
            </a:r>
            <a:r>
              <a:rPr lang="pl-PL" sz="3200" b="1" dirty="0">
                <a:solidFill>
                  <a:srgbClr val="0070C0"/>
                </a:solidFill>
              </a:rPr>
              <a:t> Centre Bronowice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52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46034" y="134697"/>
            <a:ext cx="10515600" cy="1003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rgbClr val="0070C0"/>
                </a:solidFill>
              </a:rPr>
              <a:t>Proteus</a:t>
            </a:r>
            <a:r>
              <a:rPr lang="pl-PL" sz="3600" b="1" dirty="0">
                <a:solidFill>
                  <a:srgbClr val="0070C0"/>
                </a:solidFill>
              </a:rPr>
              <a:t> C-235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049729" y="5651788"/>
            <a:ext cx="7308211" cy="10156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BEAM PARAMETERS:</a:t>
            </a:r>
          </a:p>
          <a:p>
            <a:pPr algn="ctr"/>
            <a:r>
              <a:rPr lang="en-GB" sz="2000" b="1" dirty="0"/>
              <a:t>Energy 230 MeV; RF 106 MHz;</a:t>
            </a:r>
          </a:p>
          <a:p>
            <a:pPr algn="ctr"/>
            <a:r>
              <a:rPr lang="en-GB" sz="2000" b="1" dirty="0"/>
              <a:t>quasi continuous be</a:t>
            </a:r>
            <a:r>
              <a:rPr lang="pl-PL" sz="2000" b="1" dirty="0"/>
              <a:t>a</a:t>
            </a:r>
            <a:r>
              <a:rPr lang="en-GB" sz="2000" b="1" dirty="0"/>
              <a:t>m; beam</a:t>
            </a:r>
            <a:r>
              <a:rPr lang="pl-PL" sz="2000" b="1" dirty="0"/>
              <a:t> </a:t>
            </a:r>
            <a:r>
              <a:rPr lang="pl-PL" sz="2000" b="1" dirty="0" err="1"/>
              <a:t>current</a:t>
            </a:r>
            <a:r>
              <a:rPr lang="pl-PL" sz="2000" b="1" dirty="0"/>
              <a:t> </a:t>
            </a:r>
            <a:r>
              <a:rPr lang="en-GB" sz="2000" b="1" dirty="0"/>
              <a:t>500 </a:t>
            </a:r>
            <a:r>
              <a:rPr lang="en-GB" sz="2000" b="1" dirty="0" err="1"/>
              <a:t>nA</a:t>
            </a:r>
            <a:r>
              <a:rPr lang="pl-PL" sz="2000" b="1" dirty="0"/>
              <a:t> (for 230 </a:t>
            </a:r>
            <a:r>
              <a:rPr lang="pl-PL" sz="2000" b="1" dirty="0" err="1"/>
              <a:t>MeV</a:t>
            </a:r>
            <a:r>
              <a:rPr lang="pl-PL" sz="2000" b="1" dirty="0"/>
              <a:t>)</a:t>
            </a:r>
            <a:r>
              <a:rPr lang="en-GB" sz="2000" b="1" dirty="0"/>
              <a:t>;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88" y="999888"/>
            <a:ext cx="7340636" cy="42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4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86558" y="-110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rgbClr val="0070C0"/>
                </a:solidFill>
              </a:rPr>
              <a:t>CCB</a:t>
            </a:r>
            <a:r>
              <a:rPr lang="pl-PL" sz="3600" b="1" dirty="0">
                <a:solidFill>
                  <a:srgbClr val="0070C0"/>
                </a:solidFill>
              </a:rPr>
              <a:t> </a:t>
            </a:r>
            <a:r>
              <a:rPr lang="pl-PL" sz="3600" b="1" dirty="0" err="1">
                <a:solidFill>
                  <a:srgbClr val="0070C0"/>
                </a:solidFill>
              </a:rPr>
              <a:t>infastructure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429" y="2008558"/>
            <a:ext cx="4818571" cy="2953965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10420025" y="3076577"/>
            <a:ext cx="733587" cy="6447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a 9"/>
          <p:cNvSpPr/>
          <p:nvPr/>
        </p:nvSpPr>
        <p:spPr>
          <a:xfrm>
            <a:off x="11458413" y="3721326"/>
            <a:ext cx="733587" cy="6947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a 10"/>
          <p:cNvSpPr/>
          <p:nvPr/>
        </p:nvSpPr>
        <p:spPr>
          <a:xfrm rot="20999298">
            <a:off x="8955175" y="2673420"/>
            <a:ext cx="571597" cy="3143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a 11"/>
          <p:cNvSpPr/>
          <p:nvPr/>
        </p:nvSpPr>
        <p:spPr>
          <a:xfrm rot="746197">
            <a:off x="8902917" y="3101701"/>
            <a:ext cx="620335" cy="31359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9986E57C-5E05-4D66-BE3F-1EB0C00826C6}"/>
              </a:ext>
            </a:extLst>
          </p:cNvPr>
          <p:cNvSpPr txBox="1">
            <a:spLocks/>
          </p:cNvSpPr>
          <p:nvPr/>
        </p:nvSpPr>
        <p:spPr bwMode="auto">
          <a:xfrm>
            <a:off x="2053985" y="5863475"/>
            <a:ext cx="2857899" cy="4329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400" b="1"/>
              <a:t>P. Olko  M. Jezabek NCRH</a:t>
            </a:r>
            <a:endParaRPr lang="ru-RU" sz="1400" b="1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86B45F7F-7B25-4693-BAB4-AF9CC7FE2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9922" y="4809671"/>
            <a:ext cx="2278395" cy="3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  <a:latin typeface="Arial" panose="020B0604020202020204" pitchFamily="34" charset="0"/>
              </a:rPr>
              <a:t>230 MeV cyclotron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7025CEBF-400E-49BB-B9F6-3E7091004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797" y="4439783"/>
            <a:ext cx="2318019" cy="38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  <a:latin typeface="Arial" panose="020B0604020202020204" pitchFamily="34" charset="0"/>
              </a:rPr>
              <a:t>experimental room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28BBE5D-8660-4D7D-9A67-B8B8D3383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772" y="3022146"/>
            <a:ext cx="2397267" cy="3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  <a:latin typeface="Arial" panose="020B0604020202020204" pitchFamily="34" charset="0"/>
              </a:rPr>
              <a:t>eye treatment room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E54BFF5-0AD1-4584-B93C-3E54B3208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439" y="4798558"/>
            <a:ext cx="917962" cy="38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  <a:latin typeface="Arial" panose="020B0604020202020204" pitchFamily="34" charset="0"/>
              </a:rPr>
              <a:t>gantry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1CF0BAAB-CF62-4F52-B20C-B6B333510790}"/>
              </a:ext>
            </a:extLst>
          </p:cNvPr>
          <p:cNvGrpSpPr/>
          <p:nvPr/>
        </p:nvGrpSpPr>
        <p:grpSpPr>
          <a:xfrm>
            <a:off x="-866148" y="985345"/>
            <a:ext cx="8312657" cy="5642556"/>
            <a:chOff x="488950" y="401671"/>
            <a:chExt cx="8655050" cy="637698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3C21AD3F-253E-4A5D-8DCF-0B53081EE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50" y="401671"/>
              <a:ext cx="8655050" cy="637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3A064107-B292-4603-9959-92F689F98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163" y="698533"/>
              <a:ext cx="1693862" cy="295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19EB0D63-869F-4DDB-9723-B630660B1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5482" y="4702207"/>
              <a:ext cx="1942710" cy="39680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6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Medical</a:t>
              </a:r>
              <a:r>
                <a:rPr lang="pl-PL" altLang="pl-PL" sz="16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pl-PL" altLang="pl-PL" sz="16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building</a:t>
              </a:r>
              <a:endParaRPr lang="pl-PL" altLang="pl-PL" sz="16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499DC2E1-11EE-4164-8ACF-EB13C6640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0353" y="3000905"/>
              <a:ext cx="1296987" cy="378766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5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Gantry</a:t>
              </a:r>
              <a:r>
                <a:rPr lang="pl-PL" altLang="pl-PL" sz="15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 1</a:t>
              </a:r>
            </a:p>
          </p:txBody>
        </p:sp>
        <p:sp>
          <p:nvSpPr>
            <p:cNvPr id="22" name="Text Box 9">
              <a:extLst>
                <a:ext uri="{FF2B5EF4-FFF2-40B4-BE49-F238E27FC236}">
                  <a16:creationId xmlns:a16="http://schemas.microsoft.com/office/drawing/2014/main" id="{4C531215-A436-49CA-8D1B-3F566C65D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3988" y="2969620"/>
              <a:ext cx="1295400" cy="378766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5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Gantry</a:t>
              </a:r>
              <a:r>
                <a:rPr lang="pl-PL" altLang="pl-PL" sz="15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 2</a:t>
              </a:r>
            </a:p>
          </p:txBody>
        </p:sp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851390BE-0E2B-4F1B-B507-F0AD34A7E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0736" y="1721166"/>
              <a:ext cx="1368424" cy="541094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Eye</a:t>
              </a:r>
              <a:r>
                <a:rPr lang="pl-PL" altLang="pl-PL" sz="1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pl-PL" altLang="pl-PL" sz="1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Therapy</a:t>
              </a:r>
              <a:r>
                <a:rPr lang="pl-PL" altLang="pl-PL" sz="1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room</a:t>
              </a:r>
              <a:endParaRPr lang="pl-PL" altLang="pl-PL" sz="12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A6802624-4C7A-408B-879D-34BAB568F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2499" y="2473364"/>
              <a:ext cx="1512228" cy="577168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3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Experimental</a:t>
              </a:r>
              <a:r>
                <a:rPr lang="pl-PL" altLang="pl-PL" sz="13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3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room</a:t>
              </a:r>
              <a:endParaRPr lang="pl-PL" altLang="pl-PL" sz="13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0AA19CE2-0D30-4AD9-9CD0-2A16CC021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4715" y="5578507"/>
              <a:ext cx="1545212" cy="39680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6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Laboratories</a:t>
              </a:r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201C7C19-0B7C-4208-AC97-EB3AC5E52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7506" y="2088638"/>
              <a:ext cx="1516630" cy="613240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4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Cyclotron</a:t>
              </a:r>
              <a:r>
                <a:rPr lang="pl-PL" altLang="pl-PL" sz="14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4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Proteus</a:t>
              </a:r>
              <a:r>
                <a:rPr lang="pl-PL" altLang="pl-PL" sz="14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 C-235</a:t>
              </a:r>
            </a:p>
          </p:txBody>
        </p:sp>
        <p:sp>
          <p:nvSpPr>
            <p:cNvPr id="27" name="Text Box 12">
              <a:extLst>
                <a:ext uri="{FF2B5EF4-FFF2-40B4-BE49-F238E27FC236}">
                  <a16:creationId xmlns:a16="http://schemas.microsoft.com/office/drawing/2014/main" id="{2B4DAD82-0AE0-4F8A-B246-8072D4BC4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4564" y="4451382"/>
              <a:ext cx="1385517" cy="360730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14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Utility</a:t>
              </a:r>
              <a:r>
                <a:rPr lang="pl-PL" altLang="pl-PL" sz="14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pl-PL" altLang="pl-PL" sz="1400" b="1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rooms</a:t>
              </a:r>
              <a:endParaRPr lang="pl-PL" altLang="pl-PL" sz="14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854D6B9B-C46C-4386-BFCE-1A2170E6B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6" y="1443070"/>
              <a:ext cx="4352925" cy="5097462"/>
            </a:xfrm>
            <a:custGeom>
              <a:avLst/>
              <a:gdLst>
                <a:gd name="T0" fmla="*/ 0 w 2742"/>
                <a:gd name="T1" fmla="*/ 2147483646 h 3211"/>
                <a:gd name="T2" fmla="*/ 2147483646 w 2742"/>
                <a:gd name="T3" fmla="*/ 2147483646 h 3211"/>
                <a:gd name="T4" fmla="*/ 2147483646 w 2742"/>
                <a:gd name="T5" fmla="*/ 2147483646 h 3211"/>
                <a:gd name="T6" fmla="*/ 2147483646 w 2742"/>
                <a:gd name="T7" fmla="*/ 2147483646 h 3211"/>
                <a:gd name="T8" fmla="*/ 2147483646 w 2742"/>
                <a:gd name="T9" fmla="*/ 0 h 3211"/>
                <a:gd name="T10" fmla="*/ 2147483646 w 2742"/>
                <a:gd name="T11" fmla="*/ 0 h 3211"/>
                <a:gd name="T12" fmla="*/ 2147483646 w 2742"/>
                <a:gd name="T13" fmla="*/ 2147483646 h 3211"/>
                <a:gd name="T14" fmla="*/ 2147483646 w 2742"/>
                <a:gd name="T15" fmla="*/ 2147483646 h 3211"/>
                <a:gd name="T16" fmla="*/ 2147483646 w 2742"/>
                <a:gd name="T17" fmla="*/ 2147483646 h 3211"/>
                <a:gd name="T18" fmla="*/ 2147483646 w 2742"/>
                <a:gd name="T19" fmla="*/ 2147483646 h 3211"/>
                <a:gd name="T20" fmla="*/ 2147483646 w 2742"/>
                <a:gd name="T21" fmla="*/ 2147483646 h 3211"/>
                <a:gd name="T22" fmla="*/ 2147483646 w 2742"/>
                <a:gd name="T23" fmla="*/ 2147483646 h 3211"/>
                <a:gd name="T24" fmla="*/ 2147483646 w 2742"/>
                <a:gd name="T25" fmla="*/ 2147483646 h 3211"/>
                <a:gd name="T26" fmla="*/ 2147483646 w 2742"/>
                <a:gd name="T27" fmla="*/ 2147483646 h 3211"/>
                <a:gd name="T28" fmla="*/ 2147483646 w 2742"/>
                <a:gd name="T29" fmla="*/ 2147483646 h 3211"/>
                <a:gd name="T30" fmla="*/ 2147483646 w 2742"/>
                <a:gd name="T31" fmla="*/ 2147483646 h 3211"/>
                <a:gd name="T32" fmla="*/ 2147483646 w 2742"/>
                <a:gd name="T33" fmla="*/ 2147483646 h 32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42"/>
                <a:gd name="T52" fmla="*/ 0 h 3211"/>
                <a:gd name="T53" fmla="*/ 1828 w 2742"/>
                <a:gd name="T54" fmla="*/ 3211 h 32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42" h="3211">
                  <a:moveTo>
                    <a:pt x="0" y="815"/>
                  </a:moveTo>
                  <a:lnTo>
                    <a:pt x="160" y="815"/>
                  </a:lnTo>
                  <a:lnTo>
                    <a:pt x="176" y="551"/>
                  </a:lnTo>
                  <a:lnTo>
                    <a:pt x="624" y="823"/>
                  </a:lnTo>
                  <a:lnTo>
                    <a:pt x="1016" y="839"/>
                  </a:lnTo>
                  <a:lnTo>
                    <a:pt x="1016" y="559"/>
                  </a:lnTo>
                  <a:lnTo>
                    <a:pt x="1578" y="849"/>
                  </a:lnTo>
                  <a:lnTo>
                    <a:pt x="1933" y="849"/>
                  </a:lnTo>
                  <a:lnTo>
                    <a:pt x="1933" y="259"/>
                  </a:lnTo>
                  <a:lnTo>
                    <a:pt x="2162" y="0"/>
                  </a:lnTo>
                  <a:lnTo>
                    <a:pt x="2612" y="0"/>
                  </a:lnTo>
                  <a:lnTo>
                    <a:pt x="2606" y="353"/>
                  </a:lnTo>
                  <a:lnTo>
                    <a:pt x="2379" y="535"/>
                  </a:lnTo>
                  <a:lnTo>
                    <a:pt x="2379" y="1170"/>
                  </a:lnTo>
                  <a:lnTo>
                    <a:pt x="2561" y="1170"/>
                  </a:lnTo>
                  <a:lnTo>
                    <a:pt x="2561" y="1850"/>
                  </a:lnTo>
                  <a:lnTo>
                    <a:pt x="2334" y="1850"/>
                  </a:lnTo>
                  <a:lnTo>
                    <a:pt x="2334" y="2168"/>
                  </a:lnTo>
                  <a:lnTo>
                    <a:pt x="2561" y="2168"/>
                  </a:lnTo>
                  <a:lnTo>
                    <a:pt x="2561" y="2394"/>
                  </a:lnTo>
                  <a:lnTo>
                    <a:pt x="2742" y="2394"/>
                  </a:lnTo>
                  <a:lnTo>
                    <a:pt x="2742" y="3211"/>
                  </a:lnTo>
                </a:path>
              </a:pathLst>
            </a:custGeom>
            <a:noFill/>
            <a:ln w="76200" cmpd="sng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sz="1600"/>
            </a:p>
          </p:txBody>
        </p:sp>
      </p:grpSp>
      <p:sp>
        <p:nvSpPr>
          <p:cNvPr id="29" name="Text Box 12">
            <a:extLst>
              <a:ext uri="{FF2B5EF4-FFF2-40B4-BE49-F238E27FC236}">
                <a16:creationId xmlns:a16="http://schemas.microsoft.com/office/drawing/2014/main" id="{8E54FE0D-A9AE-4331-87E5-DFED971FC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048" y="1325730"/>
            <a:ext cx="1589112" cy="31918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Energy</a:t>
            </a:r>
            <a:r>
              <a:rPr lang="pl-PL" altLang="pl-PL" sz="1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selector</a:t>
            </a:r>
            <a:endParaRPr lang="pl-PL" altLang="pl-PL" sz="14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2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222859" y="100750"/>
            <a:ext cx="10141849" cy="535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</a:rPr>
              <a:t>Experimental room (</a:t>
            </a:r>
            <a:r>
              <a:rPr lang="en-GB" sz="3600" b="1" dirty="0" err="1">
                <a:solidFill>
                  <a:srgbClr val="0070C0"/>
                </a:solidFill>
              </a:rPr>
              <a:t>CCB</a:t>
            </a:r>
            <a:r>
              <a:rPr lang="en-GB" sz="3600" b="1" dirty="0">
                <a:solidFill>
                  <a:srgbClr val="0070C0"/>
                </a:solidFill>
              </a:rPr>
              <a:t> Proteus C-235 building)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0219" y="1174730"/>
            <a:ext cx="3821765" cy="254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452" y="957889"/>
            <a:ext cx="32019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1222859" y="2933533"/>
            <a:ext cx="733587" cy="6447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stokąt 5"/>
          <p:cNvSpPr/>
          <p:nvPr/>
        </p:nvSpPr>
        <p:spPr>
          <a:xfrm>
            <a:off x="3814154" y="207192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Proton beam energy:</a:t>
            </a:r>
          </a:p>
          <a:p>
            <a:r>
              <a:rPr lang="en-GB" dirty="0">
                <a:solidFill>
                  <a:srgbClr val="0070C0"/>
                </a:solidFill>
              </a:rPr>
              <a:t>		 70MeV – 230MeV;</a:t>
            </a:r>
          </a:p>
          <a:p>
            <a:r>
              <a:rPr lang="en-GB" dirty="0">
                <a:solidFill>
                  <a:srgbClr val="0070C0"/>
                </a:solidFill>
              </a:rPr>
              <a:t>Beam current: 	1nA - 100nA </a:t>
            </a:r>
            <a:r>
              <a:rPr lang="pl-PL" dirty="0">
                <a:solidFill>
                  <a:srgbClr val="0070C0"/>
                </a:solidFill>
              </a:rPr>
              <a:t>for</a:t>
            </a:r>
            <a:r>
              <a:rPr lang="en-GB" dirty="0">
                <a:solidFill>
                  <a:srgbClr val="0070C0"/>
                </a:solidFill>
              </a:rPr>
              <a:t> 230MeV;</a:t>
            </a:r>
          </a:p>
          <a:p>
            <a:r>
              <a:rPr lang="en-GB" dirty="0">
                <a:solidFill>
                  <a:srgbClr val="0070C0"/>
                </a:solidFill>
              </a:rPr>
              <a:t>		2nA </a:t>
            </a:r>
            <a:r>
              <a:rPr lang="pl-PL" dirty="0">
                <a:solidFill>
                  <a:srgbClr val="0070C0"/>
                </a:solidFill>
              </a:rPr>
              <a:t>for </a:t>
            </a:r>
            <a:r>
              <a:rPr lang="en-GB" dirty="0">
                <a:solidFill>
                  <a:srgbClr val="0070C0"/>
                </a:solidFill>
              </a:rPr>
              <a:t>70MeV;</a:t>
            </a:r>
          </a:p>
          <a:p>
            <a:r>
              <a:rPr lang="en-GB" dirty="0">
                <a:solidFill>
                  <a:srgbClr val="0070C0"/>
                </a:solidFill>
              </a:rPr>
              <a:t>Spot size:            5.5 mm (1σ);</a:t>
            </a:r>
          </a:p>
          <a:p>
            <a:r>
              <a:rPr lang="en-GB" dirty="0">
                <a:solidFill>
                  <a:srgbClr val="0070C0"/>
                </a:solidFill>
              </a:rPr>
              <a:t>Energy less than 70MeV after degradation;</a:t>
            </a:r>
          </a:p>
          <a:p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4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225" y="562831"/>
            <a:ext cx="2959933" cy="4563380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595726" y="-42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</a:rPr>
              <a:t>Proton eye therapy room  </a:t>
            </a:r>
            <a:r>
              <a:rPr lang="en-GB" sz="3600" b="1" dirty="0" err="1">
                <a:solidFill>
                  <a:srgbClr val="0070C0"/>
                </a:solidFill>
              </a:rPr>
              <a:t>ELTR</a:t>
            </a:r>
            <a:r>
              <a:rPr lang="en-GB" sz="3600" b="1" dirty="0">
                <a:solidFill>
                  <a:srgbClr val="0070C0"/>
                </a:solidFill>
              </a:rPr>
              <a:t> in </a:t>
            </a:r>
            <a:r>
              <a:rPr lang="en-GB" sz="3600" b="1" dirty="0" err="1">
                <a:solidFill>
                  <a:srgbClr val="0070C0"/>
                </a:solidFill>
              </a:rPr>
              <a:t>CCB</a:t>
            </a:r>
            <a:r>
              <a:rPr lang="en-GB" sz="3600" b="1" dirty="0">
                <a:solidFill>
                  <a:srgbClr val="0070C0"/>
                </a:solidFill>
              </a:rPr>
              <a:t> </a:t>
            </a:r>
            <a:endParaRPr lang="pl-PL" sz="3600" b="1" dirty="0">
              <a:solidFill>
                <a:srgbClr val="0070C0"/>
              </a:solidFill>
            </a:endParaRPr>
          </a:p>
          <a:p>
            <a:pPr algn="ctr"/>
            <a:r>
              <a:rPr lang="en-GB" sz="3600" b="1" dirty="0">
                <a:solidFill>
                  <a:srgbClr val="0070C0"/>
                </a:solidFill>
              </a:rPr>
              <a:t>(</a:t>
            </a:r>
            <a:r>
              <a:rPr lang="pl-PL" sz="3600" b="1" dirty="0">
                <a:solidFill>
                  <a:srgbClr val="0070C0"/>
                </a:solidFill>
              </a:rPr>
              <a:t>proton </a:t>
            </a:r>
            <a:r>
              <a:rPr lang="en-GB" sz="3600" b="1" dirty="0">
                <a:solidFill>
                  <a:srgbClr val="0070C0"/>
                </a:solidFill>
              </a:rPr>
              <a:t>beam from Proteus C-235)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342225" y="5126211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Eye therapy room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516" y="1164369"/>
            <a:ext cx="4936842" cy="333102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78957" y="4477864"/>
            <a:ext cx="645750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Energy :  0 - 60 MeV;</a:t>
            </a:r>
          </a:p>
          <a:p>
            <a:r>
              <a:rPr lang="en-GB" sz="1600" dirty="0"/>
              <a:t>Precise Energy regulation in range 10 MeV – 60 MeV</a:t>
            </a:r>
          </a:p>
          <a:p>
            <a:r>
              <a:rPr lang="en-GB" sz="1600" dirty="0"/>
              <a:t>Dose rate: 0.001 – 0.3 </a:t>
            </a:r>
            <a:r>
              <a:rPr lang="en-GB" sz="1600" dirty="0" err="1"/>
              <a:t>Gy</a:t>
            </a:r>
            <a:r>
              <a:rPr lang="en-GB" sz="1600" dirty="0"/>
              <a:t>/s (measured in water);</a:t>
            </a:r>
          </a:p>
          <a:p>
            <a:r>
              <a:rPr lang="en-GB" sz="1600" dirty="0"/>
              <a:t>Single scattering;</a:t>
            </a:r>
          </a:p>
          <a:p>
            <a:r>
              <a:rPr lang="en-GB" sz="1600" dirty="0"/>
              <a:t>Field size:    ≤ 40 mm;</a:t>
            </a:r>
          </a:p>
          <a:p>
            <a:r>
              <a:rPr lang="en-GB" sz="1600" dirty="0"/>
              <a:t>Beam field homogeneity≥ 5%;</a:t>
            </a:r>
          </a:p>
          <a:p>
            <a:r>
              <a:rPr lang="pl-PL" sz="1600" dirty="0"/>
              <a:t>I</a:t>
            </a:r>
            <a:r>
              <a:rPr lang="en-GB" sz="1600" dirty="0" err="1"/>
              <a:t>rradiation</a:t>
            </a:r>
            <a:r>
              <a:rPr lang="en-GB" sz="1600" dirty="0"/>
              <a:t> in </a:t>
            </a:r>
            <a:r>
              <a:rPr lang="en-GB" sz="1600" dirty="0" err="1"/>
              <a:t>SOBP</a:t>
            </a:r>
            <a:r>
              <a:rPr lang="en-GB" sz="1600" dirty="0"/>
              <a:t> available;</a:t>
            </a:r>
          </a:p>
          <a:p>
            <a:r>
              <a:rPr lang="en-GB" sz="1600" dirty="0"/>
              <a:t>Sample positioning precision(&gt; 0.1 mm);</a:t>
            </a:r>
          </a:p>
          <a:p>
            <a:r>
              <a:rPr lang="en-GB" sz="1600" dirty="0"/>
              <a:t>It is not possible to deposit high doses (&gt;1 </a:t>
            </a:r>
            <a:r>
              <a:rPr lang="en-GB" sz="1600" dirty="0" err="1"/>
              <a:t>kGy</a:t>
            </a:r>
            <a:r>
              <a:rPr lang="en-GB" sz="1600" dirty="0"/>
              <a:t>);</a:t>
            </a:r>
          </a:p>
        </p:txBody>
      </p:sp>
      <p:sp>
        <p:nvSpPr>
          <p:cNvPr id="8" name="Prostokąt 7"/>
          <p:cNvSpPr/>
          <p:nvPr/>
        </p:nvSpPr>
        <p:spPr>
          <a:xfrm>
            <a:off x="7215715" y="5632026"/>
            <a:ext cx="482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</a:rPr>
              <a:t>Limited</a:t>
            </a:r>
            <a:r>
              <a:rPr lang="en-GB" sz="2000" b="1" dirty="0">
                <a:solidFill>
                  <a:srgbClr val="C00000"/>
                </a:solidFill>
              </a:rPr>
              <a:t> access to the room due to medical applications </a:t>
            </a:r>
          </a:p>
        </p:txBody>
      </p:sp>
    </p:spTree>
    <p:extLst>
      <p:ext uri="{BB962C8B-B14F-4D97-AF65-F5344CB8AC3E}">
        <p14:creationId xmlns:p14="http://schemas.microsoft.com/office/powerpoint/2010/main" val="696485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786558" y="94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rgbClr val="0070C0"/>
                </a:solidFill>
              </a:rPr>
              <a:t>Gantry</a:t>
            </a:r>
            <a:r>
              <a:rPr lang="pl-PL" sz="3600" b="1" dirty="0">
                <a:solidFill>
                  <a:srgbClr val="0070C0"/>
                </a:solidFill>
              </a:rPr>
              <a:t> (GTR3, GTR4)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83" y="1117046"/>
            <a:ext cx="5530031" cy="36909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852972" y="1117046"/>
            <a:ext cx="63390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Energy range: 	 70 MeV – 230 MeV;</a:t>
            </a:r>
          </a:p>
          <a:p>
            <a:r>
              <a:rPr lang="en-GB" dirty="0"/>
              <a:t>Spot size:             	  3 – 7 mm (1σ);</a:t>
            </a:r>
          </a:p>
          <a:p>
            <a:r>
              <a:rPr lang="en-GB" dirty="0"/>
              <a:t>Field size(scanning beam): 30cm x 40cm; </a:t>
            </a:r>
          </a:p>
          <a:p>
            <a:r>
              <a:rPr lang="en-GB" dirty="0"/>
              <a:t>Field homogeneity: 	≤ 2%;</a:t>
            </a:r>
          </a:p>
          <a:p>
            <a:r>
              <a:rPr lang="en-GB" dirty="0"/>
              <a:t>Dose rate: 2Gy delivered into  1 litre volume in 90 s;</a:t>
            </a:r>
          </a:p>
          <a:p>
            <a:r>
              <a:rPr lang="pl-PL" dirty="0"/>
              <a:t>I</a:t>
            </a:r>
            <a:r>
              <a:rPr lang="en-GB" dirty="0" err="1"/>
              <a:t>rradiation</a:t>
            </a:r>
            <a:r>
              <a:rPr lang="en-GB" dirty="0"/>
              <a:t> in </a:t>
            </a:r>
            <a:r>
              <a:rPr lang="en-GB" dirty="0" err="1"/>
              <a:t>SOBP</a:t>
            </a:r>
            <a:r>
              <a:rPr lang="en-GB" dirty="0"/>
              <a:t> available;</a:t>
            </a:r>
          </a:p>
          <a:p>
            <a:r>
              <a:rPr lang="en-GB" dirty="0"/>
              <a:t>Sample positioning precision(&gt; 0.1 mm);</a:t>
            </a:r>
          </a:p>
          <a:p>
            <a:r>
              <a:rPr lang="en-GB" dirty="0"/>
              <a:t>It is not possible to deposit high doses (&gt;1 </a:t>
            </a:r>
            <a:r>
              <a:rPr lang="en-GB" dirty="0" err="1"/>
              <a:t>kGy</a:t>
            </a:r>
            <a:r>
              <a:rPr lang="en-GB" dirty="0"/>
              <a:t>);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Prostokąt 4"/>
          <p:cNvSpPr/>
          <p:nvPr/>
        </p:nvSpPr>
        <p:spPr>
          <a:xfrm>
            <a:off x="1297171" y="5430757"/>
            <a:ext cx="8665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</a:rPr>
              <a:t>Limited</a:t>
            </a:r>
            <a:r>
              <a:rPr lang="en-GB" sz="2000" b="1" dirty="0">
                <a:solidFill>
                  <a:srgbClr val="C00000"/>
                </a:solidFill>
              </a:rPr>
              <a:t> access to the room due to medical applications </a:t>
            </a:r>
          </a:p>
        </p:txBody>
      </p:sp>
    </p:spTree>
    <p:extLst>
      <p:ext uri="{BB962C8B-B14F-4D97-AF65-F5344CB8AC3E}">
        <p14:creationId xmlns:p14="http://schemas.microsoft.com/office/powerpoint/2010/main" val="126478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1703388" y="188913"/>
            <a:ext cx="9072562" cy="863600"/>
            <a:chOff x="113" y="119"/>
            <a:chExt cx="5715" cy="544"/>
          </a:xfrm>
        </p:grpSpPr>
        <p:pic>
          <p:nvPicPr>
            <p:cNvPr id="118791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9"/>
              <a:ext cx="56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792" name="Line 8"/>
            <p:cNvSpPr>
              <a:spLocks noChangeShapeType="1"/>
            </p:cNvSpPr>
            <p:nvPr/>
          </p:nvSpPr>
          <p:spPr bwMode="auto">
            <a:xfrm>
              <a:off x="249" y="663"/>
              <a:ext cx="5307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118793" name="Rectangle 9"/>
            <p:cNvSpPr>
              <a:spLocks noChangeArrowheads="1"/>
            </p:cNvSpPr>
            <p:nvPr/>
          </p:nvSpPr>
          <p:spPr bwMode="auto">
            <a:xfrm>
              <a:off x="499" y="138"/>
              <a:ext cx="532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The Henryk Niewodniczański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Institute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of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Nuclear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Physics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1" hangingPunct="1"/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Polish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Academy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of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Sciences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, </a:t>
              </a:r>
              <a:r>
                <a:rPr lang="pl-PL" altLang="en-US" sz="2200" b="1" dirty="0" err="1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IFJ</a:t>
              </a:r>
              <a:r>
                <a:rPr lang="pl-PL" altLang="en-US" sz="22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PAN</a:t>
              </a:r>
              <a:endParaRPr lang="en-US" altLang="en-US" sz="22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382374" y="1290632"/>
            <a:ext cx="6550041" cy="5267227"/>
            <a:chOff x="2279651" y="1077914"/>
            <a:chExt cx="7993063" cy="6580187"/>
          </a:xfrm>
        </p:grpSpPr>
        <p:pic>
          <p:nvPicPr>
            <p:cNvPr id="9" name="Picture 6" descr="inst-ok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651" y="1077914"/>
              <a:ext cx="7993063" cy="65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7"/>
            <p:cNvSpPr>
              <a:spLocks noChangeArrowheads="1"/>
            </p:cNvSpPr>
            <p:nvPr/>
          </p:nvSpPr>
          <p:spPr bwMode="auto">
            <a:xfrm rot="-1292953">
              <a:off x="2566988" y="3357563"/>
              <a:ext cx="2519362" cy="165576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711450" y="3579813"/>
              <a:ext cx="2808288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>
                  <a:solidFill>
                    <a:srgbClr val="FFFF00"/>
                  </a:solidFill>
                </a:rPr>
                <a:t>          AIC-144</a:t>
              </a:r>
            </a:p>
            <a:p>
              <a:r>
                <a:rPr lang="en-US" altLang="en-US">
                  <a:solidFill>
                    <a:srgbClr val="FFFF00"/>
                  </a:solidFill>
                </a:rPr>
                <a:t>Cyclotron building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213254B5-CD76-4EC5-8D57-83A7B07C81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623" y="3214467"/>
            <a:ext cx="5165446" cy="2758084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606D8BFA-2678-4737-80AA-2DD8C1D92D11}"/>
              </a:ext>
            </a:extLst>
          </p:cNvPr>
          <p:cNvSpPr txBox="1">
            <a:spLocks/>
          </p:cNvSpPr>
          <p:nvPr/>
        </p:nvSpPr>
        <p:spPr>
          <a:xfrm>
            <a:off x="4382377" y="15079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rgbClr val="0070C0"/>
                </a:solidFill>
              </a:rPr>
              <a:t>AIC-144 </a:t>
            </a:r>
            <a:r>
              <a:rPr lang="en-GB" sz="3200" b="1" dirty="0">
                <a:solidFill>
                  <a:srgbClr val="0070C0"/>
                </a:solidFill>
              </a:rPr>
              <a:t>Facility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138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</TotalTime>
  <Words>924</Words>
  <Application>Microsoft Office PowerPoint</Application>
  <PresentationFormat>Panoramiczny</PresentationFormat>
  <Paragraphs>155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8" baseType="lpstr">
      <vt:lpstr>Arial Unicode MS</vt:lpstr>
      <vt:lpstr>Arial</vt:lpstr>
      <vt:lpstr>Arial Rounded MT Bold</vt:lpstr>
      <vt:lpstr>Calibri</vt:lpstr>
      <vt:lpstr>Calibri Light</vt:lpstr>
      <vt:lpstr>Cambria Math</vt:lpstr>
      <vt:lpstr>Courier New</vt:lpstr>
      <vt:lpstr>Symbol</vt:lpstr>
      <vt:lpstr>Times New Roman</vt:lpstr>
      <vt:lpstr>Verdana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JS</dc:creator>
  <cp:lastModifiedBy>JSwakon</cp:lastModifiedBy>
  <cp:revision>58</cp:revision>
  <cp:lastPrinted>2021-03-10T18:27:15Z</cp:lastPrinted>
  <dcterms:created xsi:type="dcterms:W3CDTF">2021-03-08T18:58:35Z</dcterms:created>
  <dcterms:modified xsi:type="dcterms:W3CDTF">2023-10-11T13:01:31Z</dcterms:modified>
</cp:coreProperties>
</file>