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18"/>
  </p:notesMasterIdLst>
  <p:sldIdLst>
    <p:sldId id="256" r:id="rId3"/>
    <p:sldId id="265" r:id="rId4"/>
    <p:sldId id="267" r:id="rId5"/>
    <p:sldId id="266" r:id="rId6"/>
    <p:sldId id="281" r:id="rId7"/>
    <p:sldId id="270" r:id="rId8"/>
    <p:sldId id="268" r:id="rId9"/>
    <p:sldId id="257" r:id="rId10"/>
    <p:sldId id="277" r:id="rId11"/>
    <p:sldId id="278" r:id="rId12"/>
    <p:sldId id="276" r:id="rId13"/>
    <p:sldId id="279" r:id="rId14"/>
    <p:sldId id="280" r:id="rId15"/>
    <p:sldId id="272" r:id="rId16"/>
    <p:sldId id="263" r:id="rId17"/>
  </p:sldIdLst>
  <p:sldSz cx="10680700" cy="7556500"/>
  <p:notesSz cx="6858000" cy="9144000"/>
  <p:defaultTextStyle>
    <a:defPPr>
      <a:defRPr lang="pl-PL"/>
    </a:defPPr>
    <a:lvl1pPr algn="l" rtl="0" eaLnBrk="0" fontAlgn="base" hangingPunct="0">
      <a:spcBef>
        <a:spcPct val="0"/>
      </a:spcBef>
      <a:spcAft>
        <a:spcPct val="0"/>
      </a:spcAft>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380">
          <p15:clr>
            <a:srgbClr val="A4A3A4"/>
          </p15:clr>
        </p15:guide>
        <p15:guide id="2" pos="33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0432" autoAdjust="0"/>
  </p:normalViewPr>
  <p:slideViewPr>
    <p:cSldViewPr>
      <p:cViewPr>
        <p:scale>
          <a:sx n="66" d="100"/>
          <a:sy n="66" d="100"/>
        </p:scale>
        <p:origin x="1781" y="96"/>
      </p:cViewPr>
      <p:guideLst>
        <p:guide orient="horz" pos="2380"/>
        <p:guide pos="336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D0896D40-F8BF-3D70-6D6B-74B90705A31E}"/>
              </a:ext>
            </a:extLst>
          </p:cNvPr>
          <p:cNvSpPr>
            <a:spLocks/>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206962B1-8C1E-41FE-D853-44D779049210}"/>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pl-PL" noProof="0">
                <a:sym typeface="Helvetica Neue" charset="0"/>
              </a:rPr>
              <a:t>Click to edit Master text styles</a:t>
            </a:r>
          </a:p>
          <a:p>
            <a:pPr lvl="1"/>
            <a:r>
              <a:rPr lang="en-US" altLang="pl-PL" noProof="0">
                <a:sym typeface="Helvetica Neue" charset="0"/>
              </a:rPr>
              <a:t>Second level</a:t>
            </a:r>
          </a:p>
          <a:p>
            <a:pPr lvl="2"/>
            <a:r>
              <a:rPr lang="en-US" altLang="pl-PL" noProof="0">
                <a:sym typeface="Helvetica Neue" charset="0"/>
              </a:rPr>
              <a:t>Third level</a:t>
            </a:r>
          </a:p>
          <a:p>
            <a:pPr lvl="3"/>
            <a:r>
              <a:rPr lang="en-US" altLang="pl-PL" noProof="0">
                <a:sym typeface="Helvetica Neue" charset="0"/>
              </a:rPr>
              <a:t>Fourth level</a:t>
            </a:r>
          </a:p>
          <a:p>
            <a:pPr lvl="4"/>
            <a:r>
              <a:rPr lang="en-US" altLang="pl-PL"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1pPr>
    <a:lvl2pPr indent="2286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2pPr>
    <a:lvl3pPr indent="4572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3pPr>
    <a:lvl4pPr indent="6858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4pPr>
    <a:lvl5pPr indent="9144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obrazu slajdu 1">
            <a:extLst>
              <a:ext uri="{FF2B5EF4-FFF2-40B4-BE49-F238E27FC236}">
                <a16:creationId xmlns:a16="http://schemas.microsoft.com/office/drawing/2014/main" id="{89400B26-4A0C-9AE5-E4B9-755A1E0EE07E}"/>
              </a:ext>
            </a:extLst>
          </p:cNvPr>
          <p:cNvSpPr>
            <a:spLocks noGrp="1" noRot="1" noChangeAspect="1" noTextEdit="1"/>
          </p:cNvSpPr>
          <p:nvPr>
            <p:ph type="sldImg"/>
          </p:nvPr>
        </p:nvSpPr>
        <p:spPr>
          <a:xfrm>
            <a:off x="1006475" y="685800"/>
            <a:ext cx="4845050" cy="3429000"/>
          </a:xfrm>
        </p:spPr>
      </p:sp>
      <p:sp>
        <p:nvSpPr>
          <p:cNvPr id="5123" name="Symbol zastępczy notatek 2">
            <a:extLst>
              <a:ext uri="{FF2B5EF4-FFF2-40B4-BE49-F238E27FC236}">
                <a16:creationId xmlns:a16="http://schemas.microsoft.com/office/drawing/2014/main" id="{ED3EC48B-C090-83CF-4869-968C4F89F3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a:extLst>
              <a:ext uri="{FF2B5EF4-FFF2-40B4-BE49-F238E27FC236}">
                <a16:creationId xmlns:a16="http://schemas.microsoft.com/office/drawing/2014/main" id="{F6180D87-5FA0-7A99-5BE2-A761D9044DC8}"/>
              </a:ext>
            </a:extLst>
          </p:cNvPr>
          <p:cNvSpPr>
            <a:spLocks noGrp="1" noRot="1" noChangeAspect="1" noTextEdit="1"/>
          </p:cNvSpPr>
          <p:nvPr>
            <p:ph type="sldImg"/>
          </p:nvPr>
        </p:nvSpPr>
        <p:spPr>
          <a:xfrm>
            <a:off x="1006475" y="685800"/>
            <a:ext cx="4845050" cy="3429000"/>
          </a:xfrm>
        </p:spPr>
      </p:sp>
      <p:sp>
        <p:nvSpPr>
          <p:cNvPr id="24579" name="Symbol zastępczy notatek 2">
            <a:extLst>
              <a:ext uri="{FF2B5EF4-FFF2-40B4-BE49-F238E27FC236}">
                <a16:creationId xmlns:a16="http://schemas.microsoft.com/office/drawing/2014/main" id="{6ABA9E04-23F8-3409-B09A-CB8AFCF96B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a:extLst>
              <a:ext uri="{FF2B5EF4-FFF2-40B4-BE49-F238E27FC236}">
                <a16:creationId xmlns:a16="http://schemas.microsoft.com/office/drawing/2014/main" id="{8D80449E-0410-DBBB-BC57-1112F6F83328}"/>
              </a:ext>
            </a:extLst>
          </p:cNvPr>
          <p:cNvSpPr>
            <a:spLocks noGrp="1" noRot="1" noChangeAspect="1" noTextEdit="1"/>
          </p:cNvSpPr>
          <p:nvPr>
            <p:ph type="sldImg"/>
          </p:nvPr>
        </p:nvSpPr>
        <p:spPr>
          <a:xfrm>
            <a:off x="1006475" y="685800"/>
            <a:ext cx="4845050" cy="3429000"/>
          </a:xfrm>
        </p:spPr>
      </p:sp>
      <p:sp>
        <p:nvSpPr>
          <p:cNvPr id="26627" name="Symbol zastępczy notatek 2">
            <a:extLst>
              <a:ext uri="{FF2B5EF4-FFF2-40B4-BE49-F238E27FC236}">
                <a16:creationId xmlns:a16="http://schemas.microsoft.com/office/drawing/2014/main" id="{F6D1914B-FB7A-3448-77E7-D39CE12A9E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a:extLst>
              <a:ext uri="{FF2B5EF4-FFF2-40B4-BE49-F238E27FC236}">
                <a16:creationId xmlns:a16="http://schemas.microsoft.com/office/drawing/2014/main" id="{C96B98E5-F1E3-80B2-0F36-EFD56A0250EF}"/>
              </a:ext>
            </a:extLst>
          </p:cNvPr>
          <p:cNvSpPr>
            <a:spLocks noGrp="1" noRot="1" noChangeAspect="1" noTextEdit="1"/>
          </p:cNvSpPr>
          <p:nvPr>
            <p:ph type="sldImg"/>
          </p:nvPr>
        </p:nvSpPr>
        <p:spPr>
          <a:xfrm>
            <a:off x="1006475" y="685800"/>
            <a:ext cx="4845050" cy="3429000"/>
          </a:xfrm>
        </p:spPr>
      </p:sp>
      <p:sp>
        <p:nvSpPr>
          <p:cNvPr id="28675" name="Symbol zastępczy notatek 2">
            <a:extLst>
              <a:ext uri="{FF2B5EF4-FFF2-40B4-BE49-F238E27FC236}">
                <a16:creationId xmlns:a16="http://schemas.microsoft.com/office/drawing/2014/main" id="{9181A742-82EE-32B2-6568-BDE5F96A82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a:extLst>
              <a:ext uri="{FF2B5EF4-FFF2-40B4-BE49-F238E27FC236}">
                <a16:creationId xmlns:a16="http://schemas.microsoft.com/office/drawing/2014/main" id="{7E786D59-4D98-F80A-496F-8C9E4749D68D}"/>
              </a:ext>
            </a:extLst>
          </p:cNvPr>
          <p:cNvSpPr>
            <a:spLocks noGrp="1" noRot="1" noChangeAspect="1" noTextEdit="1"/>
          </p:cNvSpPr>
          <p:nvPr>
            <p:ph type="sldImg"/>
          </p:nvPr>
        </p:nvSpPr>
        <p:spPr>
          <a:xfrm>
            <a:off x="1006475" y="685800"/>
            <a:ext cx="4845050" cy="3429000"/>
          </a:xfrm>
        </p:spPr>
      </p:sp>
      <p:sp>
        <p:nvSpPr>
          <p:cNvPr id="30723" name="Symbol zastępczy notatek 2">
            <a:extLst>
              <a:ext uri="{FF2B5EF4-FFF2-40B4-BE49-F238E27FC236}">
                <a16:creationId xmlns:a16="http://schemas.microsoft.com/office/drawing/2014/main" id="{07AE4CCE-B771-4A72-88D6-C872E7E42A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a:extLst>
              <a:ext uri="{FF2B5EF4-FFF2-40B4-BE49-F238E27FC236}">
                <a16:creationId xmlns:a16="http://schemas.microsoft.com/office/drawing/2014/main" id="{96D5A3CB-8EA6-E58D-759A-87B373F43E62}"/>
              </a:ext>
            </a:extLst>
          </p:cNvPr>
          <p:cNvSpPr>
            <a:spLocks noGrp="1" noRot="1" noChangeAspect="1" noTextEdit="1"/>
          </p:cNvSpPr>
          <p:nvPr>
            <p:ph type="sldImg"/>
          </p:nvPr>
        </p:nvSpPr>
        <p:spPr>
          <a:xfrm>
            <a:off x="1006475" y="685800"/>
            <a:ext cx="4845050" cy="3429000"/>
          </a:xfrm>
        </p:spPr>
      </p:sp>
      <p:sp>
        <p:nvSpPr>
          <p:cNvPr id="7171" name="Symbol zastępczy notatek 2">
            <a:extLst>
              <a:ext uri="{FF2B5EF4-FFF2-40B4-BE49-F238E27FC236}">
                <a16:creationId xmlns:a16="http://schemas.microsoft.com/office/drawing/2014/main" id="{43232B20-9FD4-6E56-F80D-670A4C247B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a:extLst>
              <a:ext uri="{FF2B5EF4-FFF2-40B4-BE49-F238E27FC236}">
                <a16:creationId xmlns:a16="http://schemas.microsoft.com/office/drawing/2014/main" id="{483D35F0-5E58-CE59-D0C0-BEDE1513BBF8}"/>
              </a:ext>
            </a:extLst>
          </p:cNvPr>
          <p:cNvSpPr>
            <a:spLocks noGrp="1" noRot="1" noChangeAspect="1" noTextEdit="1"/>
          </p:cNvSpPr>
          <p:nvPr>
            <p:ph type="sldImg"/>
          </p:nvPr>
        </p:nvSpPr>
        <p:spPr>
          <a:xfrm>
            <a:off x="1006475" y="685800"/>
            <a:ext cx="4845050" cy="3429000"/>
          </a:xfrm>
        </p:spPr>
      </p:sp>
      <p:sp>
        <p:nvSpPr>
          <p:cNvPr id="9219" name="Symbol zastępczy notatek 2">
            <a:extLst>
              <a:ext uri="{FF2B5EF4-FFF2-40B4-BE49-F238E27FC236}">
                <a16:creationId xmlns:a16="http://schemas.microsoft.com/office/drawing/2014/main" id="{60D0430F-7021-17E8-004C-951384A68B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8402DE0C-5292-6FC0-24CB-4773693862DE}"/>
              </a:ext>
            </a:extLst>
          </p:cNvPr>
          <p:cNvSpPr>
            <a:spLocks noGrp="1" noRot="1" noChangeAspect="1" noTextEdit="1"/>
          </p:cNvSpPr>
          <p:nvPr>
            <p:ph type="sldImg"/>
          </p:nvPr>
        </p:nvSpPr>
        <p:spPr>
          <a:xfrm>
            <a:off x="1006475" y="685800"/>
            <a:ext cx="4845050" cy="3429000"/>
          </a:xfrm>
        </p:spPr>
      </p:sp>
      <p:sp>
        <p:nvSpPr>
          <p:cNvPr id="11267" name="Symbol zastępczy notatek 2">
            <a:extLst>
              <a:ext uri="{FF2B5EF4-FFF2-40B4-BE49-F238E27FC236}">
                <a16:creationId xmlns:a16="http://schemas.microsoft.com/office/drawing/2014/main" id="{95C1CF79-59FE-470E-78B8-1960E437A1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DF954868-396D-EA82-FBF2-89E2E4367C60}"/>
              </a:ext>
            </a:extLst>
          </p:cNvPr>
          <p:cNvSpPr>
            <a:spLocks noGrp="1" noRot="1" noChangeAspect="1" noTextEdit="1"/>
          </p:cNvSpPr>
          <p:nvPr>
            <p:ph type="sldImg"/>
          </p:nvPr>
        </p:nvSpPr>
        <p:spPr>
          <a:xfrm>
            <a:off x="1006475" y="685800"/>
            <a:ext cx="4845050" cy="3429000"/>
          </a:xfrm>
        </p:spPr>
      </p:sp>
      <p:sp>
        <p:nvSpPr>
          <p:cNvPr id="14339" name="Symbol zastępczy notatek 2">
            <a:extLst>
              <a:ext uri="{FF2B5EF4-FFF2-40B4-BE49-F238E27FC236}">
                <a16:creationId xmlns:a16="http://schemas.microsoft.com/office/drawing/2014/main" id="{3F345375-11BD-4BB5-C2D7-E07BD0D831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B5EF39FD-2260-1254-135A-161309E17AE0}"/>
              </a:ext>
            </a:extLst>
          </p:cNvPr>
          <p:cNvSpPr>
            <a:spLocks noGrp="1" noRot="1" noChangeAspect="1" noTextEdit="1"/>
          </p:cNvSpPr>
          <p:nvPr>
            <p:ph type="sldImg"/>
          </p:nvPr>
        </p:nvSpPr>
        <p:spPr>
          <a:xfrm>
            <a:off x="1006475" y="685800"/>
            <a:ext cx="4845050" cy="3429000"/>
          </a:xfrm>
        </p:spPr>
      </p:sp>
      <p:sp>
        <p:nvSpPr>
          <p:cNvPr id="16387" name="Symbol zastępczy notatek 2">
            <a:extLst>
              <a:ext uri="{FF2B5EF4-FFF2-40B4-BE49-F238E27FC236}">
                <a16:creationId xmlns:a16="http://schemas.microsoft.com/office/drawing/2014/main" id="{CFA75496-4E72-628F-B4F9-86436D1884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obrazu slajdu 1">
            <a:extLst>
              <a:ext uri="{FF2B5EF4-FFF2-40B4-BE49-F238E27FC236}">
                <a16:creationId xmlns:a16="http://schemas.microsoft.com/office/drawing/2014/main" id="{CA58ABA4-050F-14D2-7F68-49B2D9E3D760}"/>
              </a:ext>
            </a:extLst>
          </p:cNvPr>
          <p:cNvSpPr>
            <a:spLocks noGrp="1" noRot="1" noChangeAspect="1" noTextEdit="1"/>
          </p:cNvSpPr>
          <p:nvPr>
            <p:ph type="sldImg"/>
          </p:nvPr>
        </p:nvSpPr>
        <p:spPr>
          <a:xfrm>
            <a:off x="1006475" y="685800"/>
            <a:ext cx="4845050" cy="3429000"/>
          </a:xfrm>
        </p:spPr>
      </p:sp>
      <p:sp>
        <p:nvSpPr>
          <p:cNvPr id="18435" name="Symbol zastępczy notatek 2">
            <a:extLst>
              <a:ext uri="{FF2B5EF4-FFF2-40B4-BE49-F238E27FC236}">
                <a16:creationId xmlns:a16="http://schemas.microsoft.com/office/drawing/2014/main" id="{796BE99B-067A-B763-1E73-BE91BCA23A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a:extLst>
              <a:ext uri="{FF2B5EF4-FFF2-40B4-BE49-F238E27FC236}">
                <a16:creationId xmlns:a16="http://schemas.microsoft.com/office/drawing/2014/main" id="{59E9F106-80B8-02A8-2759-FBCCA24DD7B7}"/>
              </a:ext>
            </a:extLst>
          </p:cNvPr>
          <p:cNvSpPr>
            <a:spLocks noGrp="1" noRot="1" noChangeAspect="1" noTextEdit="1"/>
          </p:cNvSpPr>
          <p:nvPr>
            <p:ph type="sldImg"/>
          </p:nvPr>
        </p:nvSpPr>
        <p:spPr>
          <a:xfrm>
            <a:off x="1006475" y="685800"/>
            <a:ext cx="4845050" cy="3429000"/>
          </a:xfrm>
        </p:spPr>
      </p:sp>
      <p:sp>
        <p:nvSpPr>
          <p:cNvPr id="20483" name="Symbol zastępczy notatek 2">
            <a:extLst>
              <a:ext uri="{FF2B5EF4-FFF2-40B4-BE49-F238E27FC236}">
                <a16:creationId xmlns:a16="http://schemas.microsoft.com/office/drawing/2014/main" id="{4E32C21D-4E6C-0F34-D467-3B8798572D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a:extLst>
              <a:ext uri="{FF2B5EF4-FFF2-40B4-BE49-F238E27FC236}">
                <a16:creationId xmlns:a16="http://schemas.microsoft.com/office/drawing/2014/main" id="{7A7A7D77-AB59-D0FC-8310-E1FF86C189A1}"/>
              </a:ext>
            </a:extLst>
          </p:cNvPr>
          <p:cNvSpPr>
            <a:spLocks noGrp="1" noRot="1" noChangeAspect="1" noTextEdit="1"/>
          </p:cNvSpPr>
          <p:nvPr>
            <p:ph type="sldImg"/>
          </p:nvPr>
        </p:nvSpPr>
        <p:spPr>
          <a:xfrm>
            <a:off x="1006475" y="685800"/>
            <a:ext cx="4845050" cy="3429000"/>
          </a:xfrm>
        </p:spPr>
      </p:sp>
      <p:sp>
        <p:nvSpPr>
          <p:cNvPr id="22531" name="Symbol zastępczy notatek 2">
            <a:extLst>
              <a:ext uri="{FF2B5EF4-FFF2-40B4-BE49-F238E27FC236}">
                <a16:creationId xmlns:a16="http://schemas.microsoft.com/office/drawing/2014/main" id="{406139C9-558A-BAFF-79C9-961316CC8E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335088" y="1236663"/>
            <a:ext cx="8010525" cy="2630487"/>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335088" y="3968750"/>
            <a:ext cx="8010525" cy="18240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Rectangle 3">
            <a:extLst>
              <a:ext uri="{FF2B5EF4-FFF2-40B4-BE49-F238E27FC236}">
                <a16:creationId xmlns:a16="http://schemas.microsoft.com/office/drawing/2014/main" id="{BDD693F7-5FE1-66E0-F85D-5D8D64F1BBD5}"/>
              </a:ext>
            </a:extLst>
          </p:cNvPr>
          <p:cNvSpPr>
            <a:spLocks noGrp="1"/>
          </p:cNvSpPr>
          <p:nvPr>
            <p:ph type="sldNum" sz="quarter" idx="10"/>
          </p:nvPr>
        </p:nvSpPr>
        <p:spPr>
          <a:ln/>
        </p:spPr>
        <p:txBody>
          <a:bodyPr/>
          <a:lstStyle>
            <a:lvl1pPr>
              <a:defRPr/>
            </a:lvl1pPr>
          </a:lstStyle>
          <a:p>
            <a:pPr>
              <a:defRPr/>
            </a:pPr>
            <a:fld id="{5C36E2F6-4380-4743-871B-06B6F0DB7968}" type="slidenum">
              <a:rPr lang="en-US" altLang="pl-PL"/>
              <a:pPr>
                <a:defRPr/>
              </a:pPr>
              <a:t>‹#›</a:t>
            </a:fld>
            <a:endParaRPr lang="en-US" altLang="pl-PL"/>
          </a:p>
        </p:txBody>
      </p:sp>
    </p:spTree>
    <p:extLst>
      <p:ext uri="{BB962C8B-B14F-4D97-AF65-F5344CB8AC3E}">
        <p14:creationId xmlns:p14="http://schemas.microsoft.com/office/powerpoint/2010/main" val="137839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CF130B9E-79FC-A708-82D4-63B7A9842957}"/>
              </a:ext>
            </a:extLst>
          </p:cNvPr>
          <p:cNvSpPr>
            <a:spLocks noGrp="1"/>
          </p:cNvSpPr>
          <p:nvPr>
            <p:ph type="sldNum" sz="quarter" idx="10"/>
          </p:nvPr>
        </p:nvSpPr>
        <p:spPr>
          <a:ln/>
        </p:spPr>
        <p:txBody>
          <a:bodyPr/>
          <a:lstStyle>
            <a:lvl1pPr>
              <a:defRPr/>
            </a:lvl1pPr>
          </a:lstStyle>
          <a:p>
            <a:pPr>
              <a:defRPr/>
            </a:pPr>
            <a:fld id="{3607F478-6E09-49D2-93CC-876D89339458}" type="slidenum">
              <a:rPr lang="en-US" altLang="pl-PL"/>
              <a:pPr>
                <a:defRPr/>
              </a:pPr>
              <a:t>‹#›</a:t>
            </a:fld>
            <a:endParaRPr lang="en-US" altLang="pl-PL"/>
          </a:p>
        </p:txBody>
      </p:sp>
    </p:spTree>
    <p:extLst>
      <p:ext uri="{BB962C8B-B14F-4D97-AF65-F5344CB8AC3E}">
        <p14:creationId xmlns:p14="http://schemas.microsoft.com/office/powerpoint/2010/main" val="262340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616825" y="671513"/>
            <a:ext cx="2270125" cy="605155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01688" y="671513"/>
            <a:ext cx="6662737" cy="60515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94F69D25-C34E-DDEF-E3B4-C475AD9195C5}"/>
              </a:ext>
            </a:extLst>
          </p:cNvPr>
          <p:cNvSpPr>
            <a:spLocks noGrp="1"/>
          </p:cNvSpPr>
          <p:nvPr>
            <p:ph type="sldNum" sz="quarter" idx="10"/>
          </p:nvPr>
        </p:nvSpPr>
        <p:spPr>
          <a:ln/>
        </p:spPr>
        <p:txBody>
          <a:bodyPr/>
          <a:lstStyle>
            <a:lvl1pPr>
              <a:defRPr/>
            </a:lvl1pPr>
          </a:lstStyle>
          <a:p>
            <a:pPr>
              <a:defRPr/>
            </a:pPr>
            <a:fld id="{302C7BB2-56BD-4990-B3EF-2CBFAAFE9C3D}" type="slidenum">
              <a:rPr lang="en-US" altLang="pl-PL"/>
              <a:pPr>
                <a:defRPr/>
              </a:pPr>
              <a:t>‹#›</a:t>
            </a:fld>
            <a:endParaRPr lang="en-US" altLang="pl-PL"/>
          </a:p>
        </p:txBody>
      </p:sp>
    </p:spTree>
    <p:extLst>
      <p:ext uri="{BB962C8B-B14F-4D97-AF65-F5344CB8AC3E}">
        <p14:creationId xmlns:p14="http://schemas.microsoft.com/office/powerpoint/2010/main" val="357006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335088" y="1236663"/>
            <a:ext cx="8010525" cy="2630487"/>
          </a:xfrm>
          <a:prstGeom prst="rect">
            <a:avLst/>
          </a:prstGeo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335088" y="3968750"/>
            <a:ext cx="8010525" cy="182403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Rectangle 1">
            <a:extLst>
              <a:ext uri="{FF2B5EF4-FFF2-40B4-BE49-F238E27FC236}">
                <a16:creationId xmlns:a16="http://schemas.microsoft.com/office/drawing/2014/main" id="{4E95DFE4-FA2F-FCFA-7D40-A60EFE8920FB}"/>
              </a:ext>
            </a:extLst>
          </p:cNvPr>
          <p:cNvSpPr>
            <a:spLocks noGrp="1"/>
          </p:cNvSpPr>
          <p:nvPr>
            <p:ph type="sldNum" sz="quarter" idx="10"/>
          </p:nvPr>
        </p:nvSpPr>
        <p:spPr>
          <a:ln/>
        </p:spPr>
        <p:txBody>
          <a:bodyPr/>
          <a:lstStyle>
            <a:lvl1pPr>
              <a:defRPr/>
            </a:lvl1pPr>
          </a:lstStyle>
          <a:p>
            <a:pPr>
              <a:defRPr/>
            </a:pPr>
            <a:fld id="{66C378C8-C1C4-43A3-829E-D4C3BDE8ED5C}" type="slidenum">
              <a:rPr lang="en-US" altLang="pl-PL"/>
              <a:pPr>
                <a:defRPr/>
              </a:pPr>
              <a:t>‹#›</a:t>
            </a:fld>
            <a:endParaRPr lang="en-US" altLang="pl-PL"/>
          </a:p>
        </p:txBody>
      </p:sp>
    </p:spTree>
    <p:extLst>
      <p:ext uri="{BB962C8B-B14F-4D97-AF65-F5344CB8AC3E}">
        <p14:creationId xmlns:p14="http://schemas.microsoft.com/office/powerpoint/2010/main" val="1554257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735013" y="401638"/>
            <a:ext cx="9210675" cy="1460500"/>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735013" y="2011363"/>
            <a:ext cx="9210675" cy="4794250"/>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4E7CA829-776C-2424-5629-D6701D2F9AC2}"/>
              </a:ext>
            </a:extLst>
          </p:cNvPr>
          <p:cNvSpPr>
            <a:spLocks noGrp="1"/>
          </p:cNvSpPr>
          <p:nvPr>
            <p:ph type="sldNum" sz="quarter" idx="10"/>
          </p:nvPr>
        </p:nvSpPr>
        <p:spPr>
          <a:ln/>
        </p:spPr>
        <p:txBody>
          <a:bodyPr/>
          <a:lstStyle>
            <a:lvl1pPr>
              <a:defRPr/>
            </a:lvl1pPr>
          </a:lstStyle>
          <a:p>
            <a:pPr>
              <a:defRPr/>
            </a:pPr>
            <a:fld id="{7521248E-25F8-434F-B4EB-849C2B9778DA}" type="slidenum">
              <a:rPr lang="en-US" altLang="pl-PL"/>
              <a:pPr>
                <a:defRPr/>
              </a:pPr>
              <a:t>‹#›</a:t>
            </a:fld>
            <a:endParaRPr lang="en-US" altLang="pl-PL"/>
          </a:p>
        </p:txBody>
      </p:sp>
    </p:spTree>
    <p:extLst>
      <p:ext uri="{BB962C8B-B14F-4D97-AF65-F5344CB8AC3E}">
        <p14:creationId xmlns:p14="http://schemas.microsoft.com/office/powerpoint/2010/main" val="948264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8663" y="1884363"/>
            <a:ext cx="9212262" cy="3143250"/>
          </a:xfrm>
          <a:prstGeom prst="rect">
            <a:avLst/>
          </a:prstGeo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728663" y="5056188"/>
            <a:ext cx="9212262" cy="16541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Rectangle 1">
            <a:extLst>
              <a:ext uri="{FF2B5EF4-FFF2-40B4-BE49-F238E27FC236}">
                <a16:creationId xmlns:a16="http://schemas.microsoft.com/office/drawing/2014/main" id="{C82D75AE-0F61-7230-0BBC-F52ECE69EDE5}"/>
              </a:ext>
            </a:extLst>
          </p:cNvPr>
          <p:cNvSpPr>
            <a:spLocks noGrp="1"/>
          </p:cNvSpPr>
          <p:nvPr>
            <p:ph type="sldNum" sz="quarter" idx="10"/>
          </p:nvPr>
        </p:nvSpPr>
        <p:spPr>
          <a:ln/>
        </p:spPr>
        <p:txBody>
          <a:bodyPr/>
          <a:lstStyle>
            <a:lvl1pPr>
              <a:defRPr/>
            </a:lvl1pPr>
          </a:lstStyle>
          <a:p>
            <a:pPr>
              <a:defRPr/>
            </a:pPr>
            <a:fld id="{C1C21C5D-C010-46F5-A356-5A4BEEBAA0D1}" type="slidenum">
              <a:rPr lang="en-US" altLang="pl-PL"/>
              <a:pPr>
                <a:defRPr/>
              </a:pPr>
              <a:t>‹#›</a:t>
            </a:fld>
            <a:endParaRPr lang="en-US" altLang="pl-PL"/>
          </a:p>
        </p:txBody>
      </p:sp>
    </p:spTree>
    <p:extLst>
      <p:ext uri="{BB962C8B-B14F-4D97-AF65-F5344CB8AC3E}">
        <p14:creationId xmlns:p14="http://schemas.microsoft.com/office/powerpoint/2010/main" val="1120817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35013" y="401638"/>
            <a:ext cx="9210675" cy="1460500"/>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735013" y="2011363"/>
            <a:ext cx="4529137" cy="4794250"/>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416550" y="2011363"/>
            <a:ext cx="4529138" cy="4794250"/>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
            <a:extLst>
              <a:ext uri="{FF2B5EF4-FFF2-40B4-BE49-F238E27FC236}">
                <a16:creationId xmlns:a16="http://schemas.microsoft.com/office/drawing/2014/main" id="{5FFDE618-A000-191C-BEA0-D7E594B3C6E3}"/>
              </a:ext>
            </a:extLst>
          </p:cNvPr>
          <p:cNvSpPr>
            <a:spLocks noGrp="1"/>
          </p:cNvSpPr>
          <p:nvPr>
            <p:ph type="sldNum" sz="quarter" idx="10"/>
          </p:nvPr>
        </p:nvSpPr>
        <p:spPr>
          <a:ln/>
        </p:spPr>
        <p:txBody>
          <a:bodyPr/>
          <a:lstStyle>
            <a:lvl1pPr>
              <a:defRPr/>
            </a:lvl1pPr>
          </a:lstStyle>
          <a:p>
            <a:pPr>
              <a:defRPr/>
            </a:pPr>
            <a:fld id="{EDFA144C-3621-47A7-8A16-ADD3E0AB2E9B}" type="slidenum">
              <a:rPr lang="en-US" altLang="pl-PL"/>
              <a:pPr>
                <a:defRPr/>
              </a:pPr>
              <a:t>‹#›</a:t>
            </a:fld>
            <a:endParaRPr lang="en-US" altLang="pl-PL"/>
          </a:p>
        </p:txBody>
      </p:sp>
    </p:spTree>
    <p:extLst>
      <p:ext uri="{BB962C8B-B14F-4D97-AF65-F5344CB8AC3E}">
        <p14:creationId xmlns:p14="http://schemas.microsoft.com/office/powerpoint/2010/main" val="838879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735013" y="401638"/>
            <a:ext cx="9212262" cy="1460500"/>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735013" y="1852613"/>
            <a:ext cx="4519612"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735013" y="2760663"/>
            <a:ext cx="4519612" cy="4059237"/>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407025" y="1852613"/>
            <a:ext cx="4540250"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407025" y="2760663"/>
            <a:ext cx="4540250" cy="4059237"/>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
            <a:extLst>
              <a:ext uri="{FF2B5EF4-FFF2-40B4-BE49-F238E27FC236}">
                <a16:creationId xmlns:a16="http://schemas.microsoft.com/office/drawing/2014/main" id="{27953CC7-09C9-EF3A-DF25-828CE839E35C}"/>
              </a:ext>
            </a:extLst>
          </p:cNvPr>
          <p:cNvSpPr>
            <a:spLocks noGrp="1"/>
          </p:cNvSpPr>
          <p:nvPr>
            <p:ph type="sldNum" sz="quarter" idx="10"/>
          </p:nvPr>
        </p:nvSpPr>
        <p:spPr>
          <a:ln/>
        </p:spPr>
        <p:txBody>
          <a:bodyPr/>
          <a:lstStyle>
            <a:lvl1pPr>
              <a:defRPr/>
            </a:lvl1pPr>
          </a:lstStyle>
          <a:p>
            <a:pPr>
              <a:defRPr/>
            </a:pPr>
            <a:fld id="{FA0F4C3A-F283-44D4-93B6-49D99520C7F7}" type="slidenum">
              <a:rPr lang="en-US" altLang="pl-PL"/>
              <a:pPr>
                <a:defRPr/>
              </a:pPr>
              <a:t>‹#›</a:t>
            </a:fld>
            <a:endParaRPr lang="en-US" altLang="pl-PL"/>
          </a:p>
        </p:txBody>
      </p:sp>
    </p:spTree>
    <p:extLst>
      <p:ext uri="{BB962C8B-B14F-4D97-AF65-F5344CB8AC3E}">
        <p14:creationId xmlns:p14="http://schemas.microsoft.com/office/powerpoint/2010/main" val="76260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735013" y="401638"/>
            <a:ext cx="9210675" cy="1460500"/>
          </a:xfrm>
          <a:prstGeom prst="rect">
            <a:avLst/>
          </a:prstGeom>
        </p:spPr>
        <p:txBody>
          <a:bodyPr/>
          <a:lstStyle/>
          <a:p>
            <a:r>
              <a:rPr lang="pl-PL"/>
              <a:t>Kliknij, aby edytować styl</a:t>
            </a:r>
          </a:p>
        </p:txBody>
      </p:sp>
      <p:sp>
        <p:nvSpPr>
          <p:cNvPr id="3" name="Rectangle 1">
            <a:extLst>
              <a:ext uri="{FF2B5EF4-FFF2-40B4-BE49-F238E27FC236}">
                <a16:creationId xmlns:a16="http://schemas.microsoft.com/office/drawing/2014/main" id="{52FE32C6-1C5C-F994-0F09-F743270812CA}"/>
              </a:ext>
            </a:extLst>
          </p:cNvPr>
          <p:cNvSpPr>
            <a:spLocks noGrp="1"/>
          </p:cNvSpPr>
          <p:nvPr>
            <p:ph type="sldNum" sz="quarter" idx="10"/>
          </p:nvPr>
        </p:nvSpPr>
        <p:spPr>
          <a:ln/>
        </p:spPr>
        <p:txBody>
          <a:bodyPr/>
          <a:lstStyle>
            <a:lvl1pPr>
              <a:defRPr/>
            </a:lvl1pPr>
          </a:lstStyle>
          <a:p>
            <a:pPr>
              <a:defRPr/>
            </a:pPr>
            <a:fld id="{35BE12B4-EDB1-4CAB-B269-F98C93D7C545}" type="slidenum">
              <a:rPr lang="en-US" altLang="pl-PL"/>
              <a:pPr>
                <a:defRPr/>
              </a:pPr>
              <a:t>‹#›</a:t>
            </a:fld>
            <a:endParaRPr lang="en-US" altLang="pl-PL"/>
          </a:p>
        </p:txBody>
      </p:sp>
    </p:spTree>
    <p:extLst>
      <p:ext uri="{BB962C8B-B14F-4D97-AF65-F5344CB8AC3E}">
        <p14:creationId xmlns:p14="http://schemas.microsoft.com/office/powerpoint/2010/main" val="328843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9A640D-8C98-EC31-86D9-757A27A60CA2}"/>
              </a:ext>
            </a:extLst>
          </p:cNvPr>
          <p:cNvSpPr>
            <a:spLocks noGrp="1"/>
          </p:cNvSpPr>
          <p:nvPr>
            <p:ph type="sldNum" sz="quarter" idx="10"/>
          </p:nvPr>
        </p:nvSpPr>
        <p:spPr>
          <a:ln/>
        </p:spPr>
        <p:txBody>
          <a:bodyPr/>
          <a:lstStyle>
            <a:lvl1pPr>
              <a:defRPr/>
            </a:lvl1pPr>
          </a:lstStyle>
          <a:p>
            <a:pPr>
              <a:defRPr/>
            </a:pPr>
            <a:fld id="{0B1392C9-23EE-41F0-9F25-81C41D12BF20}" type="slidenum">
              <a:rPr lang="en-US" altLang="pl-PL"/>
              <a:pPr>
                <a:defRPr/>
              </a:pPr>
              <a:t>‹#›</a:t>
            </a:fld>
            <a:endParaRPr lang="en-US" altLang="pl-PL"/>
          </a:p>
        </p:txBody>
      </p:sp>
    </p:spTree>
    <p:extLst>
      <p:ext uri="{BB962C8B-B14F-4D97-AF65-F5344CB8AC3E}">
        <p14:creationId xmlns:p14="http://schemas.microsoft.com/office/powerpoint/2010/main" val="3379200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35013" y="503238"/>
            <a:ext cx="3444875" cy="1763712"/>
          </a:xfrm>
          <a:prstGeom prst="rect">
            <a:avLst/>
          </a:prstGeo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540250" y="1087438"/>
            <a:ext cx="5407025" cy="53705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735013" y="2266950"/>
            <a:ext cx="3444875"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1">
            <a:extLst>
              <a:ext uri="{FF2B5EF4-FFF2-40B4-BE49-F238E27FC236}">
                <a16:creationId xmlns:a16="http://schemas.microsoft.com/office/drawing/2014/main" id="{ED86F406-C317-3AF9-4434-082F3CA61069}"/>
              </a:ext>
            </a:extLst>
          </p:cNvPr>
          <p:cNvSpPr>
            <a:spLocks noGrp="1"/>
          </p:cNvSpPr>
          <p:nvPr>
            <p:ph type="sldNum" sz="quarter" idx="10"/>
          </p:nvPr>
        </p:nvSpPr>
        <p:spPr>
          <a:ln/>
        </p:spPr>
        <p:txBody>
          <a:bodyPr/>
          <a:lstStyle>
            <a:lvl1pPr>
              <a:defRPr/>
            </a:lvl1pPr>
          </a:lstStyle>
          <a:p>
            <a:pPr>
              <a:defRPr/>
            </a:pPr>
            <a:fld id="{00B4617F-E700-44BF-8604-020A5485438E}" type="slidenum">
              <a:rPr lang="en-US" altLang="pl-PL"/>
              <a:pPr>
                <a:defRPr/>
              </a:pPr>
              <a:t>‹#›</a:t>
            </a:fld>
            <a:endParaRPr lang="en-US" altLang="pl-PL"/>
          </a:p>
        </p:txBody>
      </p:sp>
    </p:spTree>
    <p:extLst>
      <p:ext uri="{BB962C8B-B14F-4D97-AF65-F5344CB8AC3E}">
        <p14:creationId xmlns:p14="http://schemas.microsoft.com/office/powerpoint/2010/main" val="407533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52E0A589-A806-2C2C-B475-5AB2D8C9DA3F}"/>
              </a:ext>
            </a:extLst>
          </p:cNvPr>
          <p:cNvSpPr>
            <a:spLocks noGrp="1"/>
          </p:cNvSpPr>
          <p:nvPr>
            <p:ph type="sldNum" sz="quarter" idx="10"/>
          </p:nvPr>
        </p:nvSpPr>
        <p:spPr>
          <a:ln/>
        </p:spPr>
        <p:txBody>
          <a:bodyPr/>
          <a:lstStyle>
            <a:lvl1pPr>
              <a:defRPr/>
            </a:lvl1pPr>
          </a:lstStyle>
          <a:p>
            <a:pPr>
              <a:defRPr/>
            </a:pPr>
            <a:fld id="{FA2E9F31-3A41-4E13-A242-D9D15136F8A3}" type="slidenum">
              <a:rPr lang="en-US" altLang="pl-PL"/>
              <a:pPr>
                <a:defRPr/>
              </a:pPr>
              <a:t>‹#›</a:t>
            </a:fld>
            <a:endParaRPr lang="en-US" altLang="pl-PL"/>
          </a:p>
        </p:txBody>
      </p:sp>
    </p:spTree>
    <p:extLst>
      <p:ext uri="{BB962C8B-B14F-4D97-AF65-F5344CB8AC3E}">
        <p14:creationId xmlns:p14="http://schemas.microsoft.com/office/powerpoint/2010/main" val="2457769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35013" y="503238"/>
            <a:ext cx="3444875" cy="1763712"/>
          </a:xfrm>
          <a:prstGeom prst="rect">
            <a:avLst/>
          </a:prstGeo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540250" y="1087438"/>
            <a:ext cx="5407025" cy="5370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735013" y="2266950"/>
            <a:ext cx="3444875"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1">
            <a:extLst>
              <a:ext uri="{FF2B5EF4-FFF2-40B4-BE49-F238E27FC236}">
                <a16:creationId xmlns:a16="http://schemas.microsoft.com/office/drawing/2014/main" id="{F927E453-912F-88F4-A3EB-8097B5237494}"/>
              </a:ext>
            </a:extLst>
          </p:cNvPr>
          <p:cNvSpPr>
            <a:spLocks noGrp="1"/>
          </p:cNvSpPr>
          <p:nvPr>
            <p:ph type="sldNum" sz="quarter" idx="10"/>
          </p:nvPr>
        </p:nvSpPr>
        <p:spPr>
          <a:ln/>
        </p:spPr>
        <p:txBody>
          <a:bodyPr/>
          <a:lstStyle>
            <a:lvl1pPr>
              <a:defRPr/>
            </a:lvl1pPr>
          </a:lstStyle>
          <a:p>
            <a:pPr>
              <a:defRPr/>
            </a:pPr>
            <a:fld id="{213CC637-DB8A-4102-AFB1-95FC96103398}" type="slidenum">
              <a:rPr lang="en-US" altLang="pl-PL"/>
              <a:pPr>
                <a:defRPr/>
              </a:pPr>
              <a:t>‹#›</a:t>
            </a:fld>
            <a:endParaRPr lang="en-US" altLang="pl-PL"/>
          </a:p>
        </p:txBody>
      </p:sp>
    </p:spTree>
    <p:extLst>
      <p:ext uri="{BB962C8B-B14F-4D97-AF65-F5344CB8AC3E}">
        <p14:creationId xmlns:p14="http://schemas.microsoft.com/office/powerpoint/2010/main" val="3324964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735013" y="401638"/>
            <a:ext cx="9210675" cy="1460500"/>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735013" y="2011363"/>
            <a:ext cx="9210675" cy="4794250"/>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E35EA3F4-8879-78B2-F9C4-FAE99530DBAA}"/>
              </a:ext>
            </a:extLst>
          </p:cNvPr>
          <p:cNvSpPr>
            <a:spLocks noGrp="1"/>
          </p:cNvSpPr>
          <p:nvPr>
            <p:ph type="sldNum" sz="quarter" idx="10"/>
          </p:nvPr>
        </p:nvSpPr>
        <p:spPr>
          <a:ln/>
        </p:spPr>
        <p:txBody>
          <a:bodyPr/>
          <a:lstStyle>
            <a:lvl1pPr>
              <a:defRPr/>
            </a:lvl1pPr>
          </a:lstStyle>
          <a:p>
            <a:pPr>
              <a:defRPr/>
            </a:pPr>
            <a:fld id="{93ECE5BE-4977-441D-A35C-B82470C721A6}" type="slidenum">
              <a:rPr lang="en-US" altLang="pl-PL"/>
              <a:pPr>
                <a:defRPr/>
              </a:pPr>
              <a:t>‹#›</a:t>
            </a:fld>
            <a:endParaRPr lang="en-US" altLang="pl-PL"/>
          </a:p>
        </p:txBody>
      </p:sp>
    </p:spTree>
    <p:extLst>
      <p:ext uri="{BB962C8B-B14F-4D97-AF65-F5344CB8AC3E}">
        <p14:creationId xmlns:p14="http://schemas.microsoft.com/office/powerpoint/2010/main" val="1382474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643813" y="401638"/>
            <a:ext cx="2301875" cy="64039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735013" y="401638"/>
            <a:ext cx="6756400" cy="64039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8A670624-673A-DE8B-1570-086FBF61A12C}"/>
              </a:ext>
            </a:extLst>
          </p:cNvPr>
          <p:cNvSpPr>
            <a:spLocks noGrp="1"/>
          </p:cNvSpPr>
          <p:nvPr>
            <p:ph type="sldNum" sz="quarter" idx="10"/>
          </p:nvPr>
        </p:nvSpPr>
        <p:spPr>
          <a:ln/>
        </p:spPr>
        <p:txBody>
          <a:bodyPr/>
          <a:lstStyle>
            <a:lvl1pPr>
              <a:defRPr/>
            </a:lvl1pPr>
          </a:lstStyle>
          <a:p>
            <a:pPr>
              <a:defRPr/>
            </a:pPr>
            <a:fld id="{1EFA82CD-9588-4C59-9877-21C6325E07B0}" type="slidenum">
              <a:rPr lang="en-US" altLang="pl-PL"/>
              <a:pPr>
                <a:defRPr/>
              </a:pPr>
              <a:t>‹#›</a:t>
            </a:fld>
            <a:endParaRPr lang="en-US" altLang="pl-PL"/>
          </a:p>
        </p:txBody>
      </p:sp>
    </p:spTree>
    <p:extLst>
      <p:ext uri="{BB962C8B-B14F-4D97-AF65-F5344CB8AC3E}">
        <p14:creationId xmlns:p14="http://schemas.microsoft.com/office/powerpoint/2010/main" val="230002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8663" y="1884363"/>
            <a:ext cx="9212262" cy="3143250"/>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728663" y="5056188"/>
            <a:ext cx="9212262" cy="16541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Rectangle 3">
            <a:extLst>
              <a:ext uri="{FF2B5EF4-FFF2-40B4-BE49-F238E27FC236}">
                <a16:creationId xmlns:a16="http://schemas.microsoft.com/office/drawing/2014/main" id="{650395F0-A967-15D5-8641-7EAA6246B3BB}"/>
              </a:ext>
            </a:extLst>
          </p:cNvPr>
          <p:cNvSpPr>
            <a:spLocks noGrp="1"/>
          </p:cNvSpPr>
          <p:nvPr>
            <p:ph type="sldNum" sz="quarter" idx="10"/>
          </p:nvPr>
        </p:nvSpPr>
        <p:spPr>
          <a:ln/>
        </p:spPr>
        <p:txBody>
          <a:bodyPr/>
          <a:lstStyle>
            <a:lvl1pPr>
              <a:defRPr/>
            </a:lvl1pPr>
          </a:lstStyle>
          <a:p>
            <a:pPr>
              <a:defRPr/>
            </a:pPr>
            <a:fld id="{A22142CD-6DFC-4D3C-BE63-5F55968DB88D}" type="slidenum">
              <a:rPr lang="en-US" altLang="pl-PL"/>
              <a:pPr>
                <a:defRPr/>
              </a:pPr>
              <a:t>‹#›</a:t>
            </a:fld>
            <a:endParaRPr lang="en-US" altLang="pl-PL"/>
          </a:p>
        </p:txBody>
      </p:sp>
    </p:spTree>
    <p:extLst>
      <p:ext uri="{BB962C8B-B14F-4D97-AF65-F5344CB8AC3E}">
        <p14:creationId xmlns:p14="http://schemas.microsoft.com/office/powerpoint/2010/main" val="155559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01688" y="2184400"/>
            <a:ext cx="4465637" cy="45386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419725" y="2184400"/>
            <a:ext cx="4467225" cy="45386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3">
            <a:extLst>
              <a:ext uri="{FF2B5EF4-FFF2-40B4-BE49-F238E27FC236}">
                <a16:creationId xmlns:a16="http://schemas.microsoft.com/office/drawing/2014/main" id="{18A90685-2099-C242-0EB5-DF89D289E44F}"/>
              </a:ext>
            </a:extLst>
          </p:cNvPr>
          <p:cNvSpPr>
            <a:spLocks noGrp="1"/>
          </p:cNvSpPr>
          <p:nvPr>
            <p:ph type="sldNum" sz="quarter" idx="10"/>
          </p:nvPr>
        </p:nvSpPr>
        <p:spPr>
          <a:ln/>
        </p:spPr>
        <p:txBody>
          <a:bodyPr/>
          <a:lstStyle>
            <a:lvl1pPr>
              <a:defRPr/>
            </a:lvl1pPr>
          </a:lstStyle>
          <a:p>
            <a:pPr>
              <a:defRPr/>
            </a:pPr>
            <a:fld id="{79EFEB19-A059-47EC-8B58-7D40E35B43E9}" type="slidenum">
              <a:rPr lang="en-US" altLang="pl-PL"/>
              <a:pPr>
                <a:defRPr/>
              </a:pPr>
              <a:t>‹#›</a:t>
            </a:fld>
            <a:endParaRPr lang="en-US" altLang="pl-PL"/>
          </a:p>
        </p:txBody>
      </p:sp>
    </p:spTree>
    <p:extLst>
      <p:ext uri="{BB962C8B-B14F-4D97-AF65-F5344CB8AC3E}">
        <p14:creationId xmlns:p14="http://schemas.microsoft.com/office/powerpoint/2010/main" val="284355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735013" y="401638"/>
            <a:ext cx="9212262" cy="1460500"/>
          </a:xfrm>
        </p:spPr>
        <p:txBody>
          <a:bodyPr/>
          <a:lstStyle/>
          <a:p>
            <a:r>
              <a:rPr lang="pl-PL"/>
              <a:t>Kliknij, aby edytować styl</a:t>
            </a:r>
          </a:p>
        </p:txBody>
      </p:sp>
      <p:sp>
        <p:nvSpPr>
          <p:cNvPr id="3" name="Symbol zastępczy tekstu 2"/>
          <p:cNvSpPr>
            <a:spLocks noGrp="1"/>
          </p:cNvSpPr>
          <p:nvPr>
            <p:ph type="body" idx="1"/>
          </p:nvPr>
        </p:nvSpPr>
        <p:spPr>
          <a:xfrm>
            <a:off x="735013" y="1852613"/>
            <a:ext cx="4519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735013" y="2760663"/>
            <a:ext cx="4519612" cy="405923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407025" y="1852613"/>
            <a:ext cx="454025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407025" y="2760663"/>
            <a:ext cx="4540250" cy="405923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3">
            <a:extLst>
              <a:ext uri="{FF2B5EF4-FFF2-40B4-BE49-F238E27FC236}">
                <a16:creationId xmlns:a16="http://schemas.microsoft.com/office/drawing/2014/main" id="{551001C0-89C5-45BB-1AB8-1318775B7CFF}"/>
              </a:ext>
            </a:extLst>
          </p:cNvPr>
          <p:cNvSpPr>
            <a:spLocks noGrp="1"/>
          </p:cNvSpPr>
          <p:nvPr>
            <p:ph type="sldNum" sz="quarter" idx="10"/>
          </p:nvPr>
        </p:nvSpPr>
        <p:spPr>
          <a:ln/>
        </p:spPr>
        <p:txBody>
          <a:bodyPr/>
          <a:lstStyle>
            <a:lvl1pPr>
              <a:defRPr/>
            </a:lvl1pPr>
          </a:lstStyle>
          <a:p>
            <a:pPr>
              <a:defRPr/>
            </a:pPr>
            <a:fld id="{C526B10D-5E01-4A0C-833B-0C93B94F6D56}" type="slidenum">
              <a:rPr lang="en-US" altLang="pl-PL"/>
              <a:pPr>
                <a:defRPr/>
              </a:pPr>
              <a:t>‹#›</a:t>
            </a:fld>
            <a:endParaRPr lang="en-US" altLang="pl-PL"/>
          </a:p>
        </p:txBody>
      </p:sp>
    </p:spTree>
    <p:extLst>
      <p:ext uri="{BB962C8B-B14F-4D97-AF65-F5344CB8AC3E}">
        <p14:creationId xmlns:p14="http://schemas.microsoft.com/office/powerpoint/2010/main" val="162628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3">
            <a:extLst>
              <a:ext uri="{FF2B5EF4-FFF2-40B4-BE49-F238E27FC236}">
                <a16:creationId xmlns:a16="http://schemas.microsoft.com/office/drawing/2014/main" id="{301928F8-7349-25E0-E446-C72E918C492A}"/>
              </a:ext>
            </a:extLst>
          </p:cNvPr>
          <p:cNvSpPr>
            <a:spLocks noGrp="1"/>
          </p:cNvSpPr>
          <p:nvPr>
            <p:ph type="sldNum" sz="quarter" idx="10"/>
          </p:nvPr>
        </p:nvSpPr>
        <p:spPr>
          <a:ln/>
        </p:spPr>
        <p:txBody>
          <a:bodyPr/>
          <a:lstStyle>
            <a:lvl1pPr>
              <a:defRPr/>
            </a:lvl1pPr>
          </a:lstStyle>
          <a:p>
            <a:pPr>
              <a:defRPr/>
            </a:pPr>
            <a:fld id="{4F5065BA-7D8F-4C55-8EC1-26F1D856D1BE}" type="slidenum">
              <a:rPr lang="en-US" altLang="pl-PL"/>
              <a:pPr>
                <a:defRPr/>
              </a:pPr>
              <a:t>‹#›</a:t>
            </a:fld>
            <a:endParaRPr lang="en-US" altLang="pl-PL"/>
          </a:p>
        </p:txBody>
      </p:sp>
    </p:spTree>
    <p:extLst>
      <p:ext uri="{BB962C8B-B14F-4D97-AF65-F5344CB8AC3E}">
        <p14:creationId xmlns:p14="http://schemas.microsoft.com/office/powerpoint/2010/main" val="228505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4CE7A58-CF6E-882C-6D0F-C542C5FF9CDF}"/>
              </a:ext>
            </a:extLst>
          </p:cNvPr>
          <p:cNvSpPr>
            <a:spLocks noGrp="1"/>
          </p:cNvSpPr>
          <p:nvPr>
            <p:ph type="sldNum" sz="quarter" idx="10"/>
          </p:nvPr>
        </p:nvSpPr>
        <p:spPr>
          <a:ln/>
        </p:spPr>
        <p:txBody>
          <a:bodyPr/>
          <a:lstStyle>
            <a:lvl1pPr>
              <a:defRPr/>
            </a:lvl1pPr>
          </a:lstStyle>
          <a:p>
            <a:pPr>
              <a:defRPr/>
            </a:pPr>
            <a:fld id="{414A0D75-F1BA-43FD-B7E4-48463BAE1AA6}" type="slidenum">
              <a:rPr lang="en-US" altLang="pl-PL"/>
              <a:pPr>
                <a:defRPr/>
              </a:pPr>
              <a:t>‹#›</a:t>
            </a:fld>
            <a:endParaRPr lang="en-US" altLang="pl-PL"/>
          </a:p>
        </p:txBody>
      </p:sp>
    </p:spTree>
    <p:extLst>
      <p:ext uri="{BB962C8B-B14F-4D97-AF65-F5344CB8AC3E}">
        <p14:creationId xmlns:p14="http://schemas.microsoft.com/office/powerpoint/2010/main" val="165362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35013" y="503238"/>
            <a:ext cx="3444875" cy="1763712"/>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540250" y="1087438"/>
            <a:ext cx="5407025" cy="5370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735013" y="2266950"/>
            <a:ext cx="3444875"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3">
            <a:extLst>
              <a:ext uri="{FF2B5EF4-FFF2-40B4-BE49-F238E27FC236}">
                <a16:creationId xmlns:a16="http://schemas.microsoft.com/office/drawing/2014/main" id="{C6F7299E-A593-6180-31A3-9982DEA8EBA0}"/>
              </a:ext>
            </a:extLst>
          </p:cNvPr>
          <p:cNvSpPr>
            <a:spLocks noGrp="1"/>
          </p:cNvSpPr>
          <p:nvPr>
            <p:ph type="sldNum" sz="quarter" idx="10"/>
          </p:nvPr>
        </p:nvSpPr>
        <p:spPr>
          <a:ln/>
        </p:spPr>
        <p:txBody>
          <a:bodyPr/>
          <a:lstStyle>
            <a:lvl1pPr>
              <a:defRPr/>
            </a:lvl1pPr>
          </a:lstStyle>
          <a:p>
            <a:pPr>
              <a:defRPr/>
            </a:pPr>
            <a:fld id="{511B89A7-B6B8-416C-ACD1-125654DDD184}" type="slidenum">
              <a:rPr lang="en-US" altLang="pl-PL"/>
              <a:pPr>
                <a:defRPr/>
              </a:pPr>
              <a:t>‹#›</a:t>
            </a:fld>
            <a:endParaRPr lang="en-US" altLang="pl-PL"/>
          </a:p>
        </p:txBody>
      </p:sp>
    </p:spTree>
    <p:extLst>
      <p:ext uri="{BB962C8B-B14F-4D97-AF65-F5344CB8AC3E}">
        <p14:creationId xmlns:p14="http://schemas.microsoft.com/office/powerpoint/2010/main" val="206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35013" y="503238"/>
            <a:ext cx="3444875" cy="1763712"/>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540250" y="1087438"/>
            <a:ext cx="5407025" cy="5370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735013" y="2266950"/>
            <a:ext cx="3444875"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3">
            <a:extLst>
              <a:ext uri="{FF2B5EF4-FFF2-40B4-BE49-F238E27FC236}">
                <a16:creationId xmlns:a16="http://schemas.microsoft.com/office/drawing/2014/main" id="{4D0003DF-8C0C-EAB5-A364-2A993B5AC7FB}"/>
              </a:ext>
            </a:extLst>
          </p:cNvPr>
          <p:cNvSpPr>
            <a:spLocks noGrp="1"/>
          </p:cNvSpPr>
          <p:nvPr>
            <p:ph type="sldNum" sz="quarter" idx="10"/>
          </p:nvPr>
        </p:nvSpPr>
        <p:spPr>
          <a:ln/>
        </p:spPr>
        <p:txBody>
          <a:bodyPr/>
          <a:lstStyle>
            <a:lvl1pPr>
              <a:defRPr/>
            </a:lvl1pPr>
          </a:lstStyle>
          <a:p>
            <a:pPr>
              <a:defRPr/>
            </a:pPr>
            <a:fld id="{0AB35CF7-38D1-4C4E-8A4E-F8BDE1CD7BE2}" type="slidenum">
              <a:rPr lang="en-US" altLang="pl-PL"/>
              <a:pPr>
                <a:defRPr/>
              </a:pPr>
              <a:t>‹#›</a:t>
            </a:fld>
            <a:endParaRPr lang="en-US" altLang="pl-PL"/>
          </a:p>
        </p:txBody>
      </p:sp>
    </p:spTree>
    <p:extLst>
      <p:ext uri="{BB962C8B-B14F-4D97-AF65-F5344CB8AC3E}">
        <p14:creationId xmlns:p14="http://schemas.microsoft.com/office/powerpoint/2010/main" val="7834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0EFE54F-8E07-FDE8-EA97-8F4311A28230}"/>
              </a:ext>
            </a:extLst>
          </p:cNvPr>
          <p:cNvSpPr>
            <a:spLocks/>
          </p:cNvSpPr>
          <p:nvPr>
            <p:ph type="title"/>
          </p:nvPr>
        </p:nvSpPr>
        <p:spPr bwMode="auto">
          <a:xfrm>
            <a:off x="801688" y="671513"/>
            <a:ext cx="9085262"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ctr" anchorCtr="0" compatLnSpc="1">
            <a:prstTxWarp prst="textNoShape">
              <a:avLst/>
            </a:prstTxWarp>
          </a:bodyPr>
          <a:lstStyle/>
          <a:p>
            <a:pPr lvl="0"/>
            <a:r>
              <a:rPr lang="en-US" altLang="pl-PL">
                <a:sym typeface="Arial" panose="020B0604020202020204" pitchFamily="34" charset="0"/>
              </a:rPr>
              <a:t>Click to edit Master title style</a:t>
            </a:r>
          </a:p>
        </p:txBody>
      </p:sp>
      <p:sp>
        <p:nvSpPr>
          <p:cNvPr id="1027" name="Rectangle 2">
            <a:extLst>
              <a:ext uri="{FF2B5EF4-FFF2-40B4-BE49-F238E27FC236}">
                <a16:creationId xmlns:a16="http://schemas.microsoft.com/office/drawing/2014/main" id="{52C495E9-1BAB-99D1-0BFC-C12BFBB6B802}"/>
              </a:ext>
            </a:extLst>
          </p:cNvPr>
          <p:cNvSpPr>
            <a:spLocks/>
          </p:cNvSpPr>
          <p:nvPr>
            <p:ph type="body" idx="1"/>
          </p:nvPr>
        </p:nvSpPr>
        <p:spPr bwMode="auto">
          <a:xfrm>
            <a:off x="801688" y="2184400"/>
            <a:ext cx="9085262" cy="453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2" name="Rectangle 3">
            <a:extLst>
              <a:ext uri="{FF2B5EF4-FFF2-40B4-BE49-F238E27FC236}">
                <a16:creationId xmlns:a16="http://schemas.microsoft.com/office/drawing/2014/main" id="{E34ECE0A-C0D0-2DD4-F97E-CB3B3232C5CD}"/>
              </a:ext>
            </a:extLst>
          </p:cNvPr>
          <p:cNvSpPr>
            <a:spLocks noGrp="1"/>
          </p:cNvSpPr>
          <p:nvPr>
            <p:ph type="sldNum" sz="quarter" idx="2"/>
          </p:nvPr>
        </p:nvSpPr>
        <p:spPr bwMode="auto">
          <a:xfrm>
            <a:off x="9542463" y="6891338"/>
            <a:ext cx="344487" cy="325437"/>
          </a:xfrm>
          <a:prstGeom prst="rect">
            <a:avLst/>
          </a:prstGeom>
          <a:noFill/>
          <a:ln>
            <a:noFill/>
          </a:ln>
          <a:effectLst/>
        </p:spPr>
        <p:txBody>
          <a:bodyPr vert="horz" wrap="none" lIns="52144" tIns="52144" rIns="52144" bIns="52144" numCol="1" anchor="t" anchorCtr="0" compatLnSpc="1">
            <a:prstTxWarp prst="textNoShape">
              <a:avLst/>
            </a:prstTxWarp>
          </a:bodyPr>
          <a:lstStyle>
            <a:lvl1pPr algn="r" defTabSz="1042988" eaLnBrk="1">
              <a:defRPr sz="1600"/>
            </a:lvl1pPr>
          </a:lstStyle>
          <a:p>
            <a:pPr>
              <a:defRPr/>
            </a:pPr>
            <a:fld id="{C0E7D5B3-7764-4913-BFE6-70871364CB5B}"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1042988" rtl="0" eaLnBrk="0" fontAlgn="base" hangingPunct="0">
        <a:spcBef>
          <a:spcPct val="0"/>
        </a:spcBef>
        <a:spcAft>
          <a:spcPct val="0"/>
        </a:spcAft>
        <a:defRPr sz="5000" kern="1200">
          <a:solidFill>
            <a:srgbClr val="000000"/>
          </a:solidFill>
          <a:latin typeface="+mj-lt"/>
          <a:ea typeface="+mj-ea"/>
          <a:cs typeface="+mj-cs"/>
          <a:sym typeface="Arial" panose="020B0604020202020204" pitchFamily="34" charset="0"/>
        </a:defRPr>
      </a:lvl1pPr>
      <a:lvl2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lvl1pPr marL="390525" indent="-390525"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1pPr>
      <a:lvl2pPr marL="887413" indent="-366713"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2pPr>
      <a:lvl3pPr marL="1389063" indent="-346075"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3pPr>
      <a:lvl4pPr marL="1973263" indent="-409575"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4pPr>
      <a:lvl5pPr marL="2606675" indent="-520700"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E9965519-89D9-E1DC-0200-4326D062D5A9}"/>
              </a:ext>
            </a:extLst>
          </p:cNvPr>
          <p:cNvSpPr>
            <a:spLocks noGrp="1"/>
          </p:cNvSpPr>
          <p:nvPr>
            <p:ph type="sldNum" sz="quarter" idx="2"/>
          </p:nvPr>
        </p:nvSpPr>
        <p:spPr bwMode="auto">
          <a:xfrm>
            <a:off x="9542463" y="6891338"/>
            <a:ext cx="344487" cy="325437"/>
          </a:xfrm>
          <a:prstGeom prst="rect">
            <a:avLst/>
          </a:prstGeom>
          <a:noFill/>
          <a:ln>
            <a:noFill/>
          </a:ln>
          <a:effectLst/>
        </p:spPr>
        <p:txBody>
          <a:bodyPr vert="horz" wrap="none" lIns="52144" tIns="52144" rIns="52144" bIns="52144" numCol="1" anchor="t" anchorCtr="0" compatLnSpc="1">
            <a:prstTxWarp prst="textNoShape">
              <a:avLst/>
            </a:prstTxWarp>
          </a:bodyPr>
          <a:lstStyle>
            <a:lvl1pPr algn="r" defTabSz="1042988" eaLnBrk="1">
              <a:defRPr sz="1600"/>
            </a:lvl1pPr>
          </a:lstStyle>
          <a:p>
            <a:pPr>
              <a:defRPr/>
            </a:pPr>
            <a:fld id="{B284628B-DD8B-47C0-9ADD-F715262FA002}"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42988" rtl="0" eaLnBrk="0" fontAlgn="base" hangingPunct="0">
        <a:spcBef>
          <a:spcPct val="0"/>
        </a:spcBef>
        <a:spcAft>
          <a:spcPct val="0"/>
        </a:spcAft>
        <a:defRPr sz="5000" kern="1200">
          <a:solidFill>
            <a:srgbClr val="000000"/>
          </a:solidFill>
          <a:latin typeface="+mj-lt"/>
          <a:ea typeface="+mj-ea"/>
          <a:cs typeface="+mj-cs"/>
          <a:sym typeface="Arial" panose="020B0604020202020204" pitchFamily="34" charset="0"/>
        </a:defRPr>
      </a:lvl1pPr>
      <a:lvl2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lvl1pPr marL="390525" indent="-390525"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1pPr>
      <a:lvl2pPr marL="887413" indent="-366713"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2pPr>
      <a:lvl3pPr marL="1389063" indent="-346075"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3pPr>
      <a:lvl4pPr marL="1973263" indent="-409575"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4pPr>
      <a:lvl5pPr marL="2606675" indent="-520700"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le tekstowe 4">
            <a:extLst>
              <a:ext uri="{FF2B5EF4-FFF2-40B4-BE49-F238E27FC236}">
                <a16:creationId xmlns:a16="http://schemas.microsoft.com/office/drawing/2014/main" id="{6A130E56-B6D2-B142-0B54-1F872CD99893}"/>
              </a:ext>
            </a:extLst>
          </p:cNvPr>
          <p:cNvSpPr txBox="1">
            <a:spLocks noChangeArrowheads="1"/>
          </p:cNvSpPr>
          <p:nvPr/>
        </p:nvSpPr>
        <p:spPr bwMode="auto">
          <a:xfrm>
            <a:off x="1733550" y="3281363"/>
            <a:ext cx="8077200" cy="1108075"/>
          </a:xfrm>
          <a:prstGeom prst="rect">
            <a:avLst/>
          </a:prstGeom>
          <a:noFill/>
          <a:ln>
            <a:noFill/>
          </a:ln>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n-US" altLang="pl-PL" sz="2200" b="1" dirty="0">
                <a:latin typeface="+mj-lt"/>
                <a:ea typeface="MS Mincho" panose="02020609040205080304" pitchFamily="49" charset="-128"/>
              </a:rPr>
              <a:t>The use of modern spectroscopic methods for evaluation of the effects of ketogenic diet used in pregnancy on the nervous system development in offspring</a:t>
            </a:r>
            <a:endParaRPr lang="pl-PL" altLang="pl-PL" sz="2200" dirty="0">
              <a:latin typeface="+mj-lt"/>
              <a:ea typeface="MS Mincho" panose="02020609040205080304" pitchFamily="49" charset="-128"/>
              <a:cs typeface="Times New Roman" panose="02020603050405020304" pitchFamily="18" charset="0"/>
            </a:endParaRPr>
          </a:p>
        </p:txBody>
      </p:sp>
      <p:sp>
        <p:nvSpPr>
          <p:cNvPr id="11" name="pole tekstowe 10">
            <a:extLst>
              <a:ext uri="{FF2B5EF4-FFF2-40B4-BE49-F238E27FC236}">
                <a16:creationId xmlns:a16="http://schemas.microsoft.com/office/drawing/2014/main" id="{16BB1B82-C7B9-6D02-CCC0-DE38ED00CEDC}"/>
              </a:ext>
            </a:extLst>
          </p:cNvPr>
          <p:cNvSpPr txBox="1"/>
          <p:nvPr/>
        </p:nvSpPr>
        <p:spPr>
          <a:xfrm>
            <a:off x="1811338" y="5362575"/>
            <a:ext cx="8359775" cy="1592263"/>
          </a:xfrm>
          <a:prstGeom prst="rect">
            <a:avLst/>
          </a:prstGeom>
          <a:noFill/>
        </p:spPr>
        <p:txBody>
          <a:bodyPr>
            <a:spAutoFit/>
          </a:bodyPr>
          <a:lstStyle/>
          <a:p>
            <a:pPr>
              <a:spcAft>
                <a:spcPts val="300"/>
              </a:spcAft>
              <a:tabLst>
                <a:tab pos="450215" algn="l"/>
              </a:tabLst>
              <a:defRPr/>
            </a:pPr>
            <a:r>
              <a:rPr lang="en-US" sz="1800" b="1" dirty="0">
                <a:latin typeface="+mn-lt"/>
                <a:ea typeface="MS Mincho" panose="02020609040205080304" pitchFamily="49" charset="-128"/>
                <a:cs typeface="Times New Roman" panose="02020603050405020304" pitchFamily="18" charset="0"/>
              </a:rPr>
              <a:t>M</a:t>
            </a:r>
            <a:r>
              <a:rPr lang="pl-PL" sz="1800" b="1" dirty="0" err="1">
                <a:latin typeface="+mn-lt"/>
                <a:ea typeface="MS Mincho" panose="02020609040205080304" pitchFamily="49" charset="-128"/>
                <a:cs typeface="Times New Roman" panose="02020603050405020304" pitchFamily="18" charset="0"/>
              </a:rPr>
              <a:t>ay</a:t>
            </a:r>
            <a:r>
              <a:rPr lang="en-US" sz="1800" b="1" dirty="0">
                <a:latin typeface="+mn-lt"/>
                <a:ea typeface="MS Mincho" panose="02020609040205080304" pitchFamily="49" charset="-128"/>
                <a:cs typeface="Times New Roman" panose="02020603050405020304" pitchFamily="18" charset="0"/>
              </a:rPr>
              <a:t> </a:t>
            </a:r>
            <a:r>
              <a:rPr lang="pl-PL" sz="1800" b="1" dirty="0">
                <a:latin typeface="+mn-lt"/>
                <a:ea typeface="MS Mincho" panose="02020609040205080304" pitchFamily="49" charset="-128"/>
                <a:cs typeface="Times New Roman" panose="02020603050405020304" pitchFamily="18" charset="0"/>
              </a:rPr>
              <a:t>19</a:t>
            </a:r>
            <a:r>
              <a:rPr lang="en-US" sz="1800" b="1" dirty="0">
                <a:latin typeface="+mn-lt"/>
                <a:ea typeface="MS Mincho" panose="02020609040205080304" pitchFamily="49" charset="-128"/>
                <a:cs typeface="Times New Roman" panose="02020603050405020304" pitchFamily="18" charset="0"/>
              </a:rPr>
              <a:t>, 202</a:t>
            </a:r>
            <a:r>
              <a:rPr lang="pl-PL" sz="1800" b="1" dirty="0">
                <a:latin typeface="+mn-lt"/>
                <a:ea typeface="MS Mincho" panose="02020609040205080304" pitchFamily="49" charset="-128"/>
                <a:cs typeface="Times New Roman" panose="02020603050405020304" pitchFamily="18" charset="0"/>
              </a:rPr>
              <a:t>3</a:t>
            </a:r>
            <a:endParaRPr lang="en-US" sz="1800" b="1" dirty="0">
              <a:latin typeface="+mn-lt"/>
              <a:ea typeface="MS Mincho" panose="02020609040205080304" pitchFamily="49" charset="-128"/>
              <a:cs typeface="Times New Roman" panose="02020603050405020304" pitchFamily="18" charset="0"/>
            </a:endParaRPr>
          </a:p>
          <a:p>
            <a:pPr>
              <a:spcAft>
                <a:spcPts val="300"/>
              </a:spcAft>
              <a:tabLst>
                <a:tab pos="450215" algn="l"/>
              </a:tabLst>
              <a:defRPr/>
            </a:pPr>
            <a:r>
              <a:rPr lang="en-US" sz="1800" b="1" dirty="0">
                <a:latin typeface="+mn-lt"/>
                <a:ea typeface="MS Mincho" panose="02020609040205080304" pitchFamily="49" charset="-128"/>
                <a:cs typeface="Times New Roman" panose="02020603050405020304" pitchFamily="18" charset="0"/>
              </a:rPr>
              <a:t>Speaker: </a:t>
            </a:r>
            <a:r>
              <a:rPr lang="en-US" sz="1800" dirty="0">
                <a:latin typeface="+mn-lt"/>
                <a:ea typeface="MS Mincho" panose="02020609040205080304" pitchFamily="49" charset="-128"/>
                <a:cs typeface="Times New Roman" panose="02020603050405020304" pitchFamily="18" charset="0"/>
              </a:rPr>
              <a:t>Marzena Rugieł</a:t>
            </a:r>
          </a:p>
          <a:p>
            <a:pPr>
              <a:spcAft>
                <a:spcPts val="300"/>
              </a:spcAft>
              <a:tabLst>
                <a:tab pos="450215" algn="l"/>
              </a:tabLst>
              <a:defRPr/>
            </a:pPr>
            <a:r>
              <a:rPr lang="en-US" sz="1800" b="1" dirty="0">
                <a:latin typeface="+mn-lt"/>
                <a:ea typeface="MS Mincho" panose="02020609040205080304" pitchFamily="49" charset="-128"/>
                <a:cs typeface="Times New Roman" panose="02020603050405020304" pitchFamily="18" charset="0"/>
              </a:rPr>
              <a:t>Supervisor</a:t>
            </a:r>
            <a:r>
              <a:rPr lang="pl-PL" sz="1800" b="1" dirty="0">
                <a:latin typeface="+mn-lt"/>
                <a:ea typeface="MS Mincho" panose="02020609040205080304" pitchFamily="49" charset="-128"/>
                <a:cs typeface="Times New Roman" panose="02020603050405020304" pitchFamily="18" charset="0"/>
              </a:rPr>
              <a:t>:</a:t>
            </a:r>
            <a:r>
              <a:rPr lang="en-US" sz="1800" dirty="0">
                <a:latin typeface="+mn-lt"/>
                <a:ea typeface="MS Mincho" panose="02020609040205080304" pitchFamily="49" charset="-128"/>
                <a:cs typeface="Times New Roman" panose="02020603050405020304" pitchFamily="18" charset="0"/>
              </a:rPr>
              <a:t> Prof. Joanna </a:t>
            </a:r>
            <a:r>
              <a:rPr lang="en-US" sz="1800" dirty="0" err="1">
                <a:latin typeface="+mn-lt"/>
                <a:ea typeface="MS Mincho" panose="02020609040205080304" pitchFamily="49" charset="-128"/>
                <a:cs typeface="Times New Roman" panose="02020603050405020304" pitchFamily="18" charset="0"/>
              </a:rPr>
              <a:t>Chwiej</a:t>
            </a:r>
            <a:r>
              <a:rPr lang="pl-PL" sz="1800" dirty="0">
                <a:latin typeface="+mn-lt"/>
                <a:ea typeface="MS Mincho" panose="02020609040205080304" pitchFamily="49" charset="-128"/>
                <a:cs typeface="Times New Roman" panose="02020603050405020304" pitchFamily="18" charset="0"/>
              </a:rPr>
              <a:t> and Prof. Zuzanna </a:t>
            </a:r>
            <a:r>
              <a:rPr lang="pl-PL" sz="1800" dirty="0" err="1">
                <a:latin typeface="+mn-lt"/>
                <a:ea typeface="MS Mincho" panose="02020609040205080304" pitchFamily="49" charset="-128"/>
                <a:cs typeface="Times New Roman" panose="02020603050405020304" pitchFamily="18" charset="0"/>
              </a:rPr>
              <a:t>Setkowicz</a:t>
            </a:r>
            <a:r>
              <a:rPr lang="pl-PL" sz="1800" dirty="0">
                <a:latin typeface="+mn-lt"/>
                <a:ea typeface="MS Mincho" panose="02020609040205080304" pitchFamily="49" charset="-128"/>
                <a:cs typeface="Times New Roman" panose="02020603050405020304" pitchFamily="18" charset="0"/>
              </a:rPr>
              <a:t>-Janeczko</a:t>
            </a:r>
            <a:endParaRPr lang="en-US" sz="1800" dirty="0">
              <a:latin typeface="+mn-lt"/>
              <a:ea typeface="MS Mincho" panose="02020609040205080304" pitchFamily="49" charset="-128"/>
              <a:cs typeface="Times New Roman" panose="02020603050405020304" pitchFamily="18" charset="0"/>
            </a:endParaRPr>
          </a:p>
          <a:p>
            <a:pPr>
              <a:spcAft>
                <a:spcPts val="300"/>
              </a:spcAft>
              <a:tabLst>
                <a:tab pos="450215" algn="l"/>
              </a:tabLst>
              <a:defRPr/>
            </a:pPr>
            <a:r>
              <a:rPr lang="pl-PL" sz="1800" b="1" dirty="0" err="1">
                <a:latin typeface="+mn-lt"/>
                <a:ea typeface="MS Mincho" panose="02020609040205080304" pitchFamily="49" charset="-128"/>
                <a:cs typeface="Times New Roman" panose="02020603050405020304" pitchFamily="18" charset="0"/>
              </a:rPr>
              <a:t>Department</a:t>
            </a:r>
            <a:r>
              <a:rPr lang="pl-PL" sz="1800" b="1" dirty="0">
                <a:latin typeface="+mn-lt"/>
                <a:ea typeface="MS Mincho" panose="02020609040205080304" pitchFamily="49" charset="-128"/>
                <a:cs typeface="Times New Roman" panose="02020603050405020304" pitchFamily="18" charset="0"/>
              </a:rPr>
              <a:t>: </a:t>
            </a:r>
            <a:r>
              <a:rPr lang="en-US" sz="1800" dirty="0">
                <a:latin typeface="+mn-lt"/>
                <a:ea typeface="MS Mincho" panose="02020609040205080304" pitchFamily="49" charset="-128"/>
                <a:cs typeface="Times New Roman" panose="02020603050405020304" pitchFamily="18" charset="0"/>
              </a:rPr>
              <a:t>Faculty of Physics and Applied Computer Science, AGH University of Science and Technology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ole tekstowe 7">
            <a:extLst>
              <a:ext uri="{FF2B5EF4-FFF2-40B4-BE49-F238E27FC236}">
                <a16:creationId xmlns:a16="http://schemas.microsoft.com/office/drawing/2014/main" id="{531A2886-E92C-01F7-0249-74E00F617BB4}"/>
              </a:ext>
            </a:extLst>
          </p:cNvPr>
          <p:cNvSpPr txBox="1">
            <a:spLocks noChangeArrowheads="1"/>
          </p:cNvSpPr>
          <p:nvPr/>
        </p:nvSpPr>
        <p:spPr bwMode="auto">
          <a:xfrm>
            <a:off x="1401763" y="609600"/>
            <a:ext cx="8712200" cy="492125"/>
          </a:xfrm>
          <a:prstGeom prst="rect">
            <a:avLst/>
          </a:prstGeom>
          <a:noFill/>
          <a:ln>
            <a:noFill/>
          </a:ln>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600" b="1" dirty="0"/>
              <a:t>Mann Whitney </a:t>
            </a:r>
            <a:r>
              <a:rPr lang="pl-PL" altLang="pl-PL" sz="2600" b="1" i="1" dirty="0"/>
              <a:t>U</a:t>
            </a:r>
            <a:r>
              <a:rPr lang="pl-PL" altLang="pl-PL" sz="2600" b="1" dirty="0"/>
              <a:t> test: </a:t>
            </a:r>
            <a:r>
              <a:rPr lang="pl-PL" altLang="pl-PL" sz="2600" b="1" dirty="0">
                <a:latin typeface="+mj-lt"/>
                <a:ea typeface="MS Mincho" panose="02020609040205080304" pitchFamily="49" charset="-128"/>
              </a:rPr>
              <a:t>2-days </a:t>
            </a:r>
            <a:r>
              <a:rPr lang="pl-PL" altLang="pl-PL" sz="2600" b="1" dirty="0" err="1">
                <a:latin typeface="+mj-lt"/>
                <a:ea typeface="MS Mincho" panose="02020609040205080304" pitchFamily="49" charset="-128"/>
              </a:rPr>
              <a:t>old</a:t>
            </a:r>
            <a:r>
              <a:rPr lang="pl-PL" altLang="pl-PL" sz="2600" b="1" dirty="0">
                <a:latin typeface="+mj-lt"/>
                <a:ea typeface="MS Mincho" panose="02020609040205080304" pitchFamily="49" charset="-128"/>
              </a:rPr>
              <a:t> </a:t>
            </a:r>
            <a:r>
              <a:rPr lang="pl-PL" altLang="pl-PL" sz="2600" b="1" dirty="0" err="1">
                <a:latin typeface="+mj-lt"/>
                <a:ea typeface="MS Mincho" panose="02020609040205080304" pitchFamily="49" charset="-128"/>
              </a:rPr>
              <a:t>rats</a:t>
            </a:r>
            <a:endParaRPr lang="pl-PL" altLang="pl-PL" sz="2600" b="1" dirty="0">
              <a:latin typeface="+mj-lt"/>
              <a:ea typeface="MS Mincho" panose="02020609040205080304" pitchFamily="49" charset="-128"/>
            </a:endParaRPr>
          </a:p>
        </p:txBody>
      </p:sp>
      <p:sp>
        <p:nvSpPr>
          <p:cNvPr id="16387" name="pole tekstowe 19">
            <a:extLst>
              <a:ext uri="{FF2B5EF4-FFF2-40B4-BE49-F238E27FC236}">
                <a16:creationId xmlns:a16="http://schemas.microsoft.com/office/drawing/2014/main" id="{AF39E918-E430-F281-C82E-C24E4094A42C}"/>
              </a:ext>
            </a:extLst>
          </p:cNvPr>
          <p:cNvSpPr txBox="1">
            <a:spLocks noChangeArrowheads="1"/>
          </p:cNvSpPr>
          <p:nvPr/>
        </p:nvSpPr>
        <p:spPr bwMode="auto">
          <a:xfrm>
            <a:off x="1387475" y="5991225"/>
            <a:ext cx="9058275" cy="990600"/>
          </a:xfrm>
          <a:prstGeom prst="rect">
            <a:avLst/>
          </a:prstGeom>
          <a:noFill/>
          <a:ln>
            <a:noFill/>
          </a:ln>
        </p:spPr>
        <p:txBody>
          <a:bodyPr>
            <a:spAutoFit/>
          </a:bodyPr>
          <a:lstStyle>
            <a:lvl1pPr>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400"/>
              </a:lnSpc>
              <a:spcAft>
                <a:spcPts val="300"/>
              </a:spcAft>
              <a:defRPr/>
            </a:pPr>
            <a:r>
              <a:rPr lang="en-US" altLang="pl-PL" sz="1500" b="1" dirty="0">
                <a:latin typeface="+mj-lt"/>
                <a:cs typeface="Times New Roman" panose="02020603050405020304" pitchFamily="18" charset="0"/>
              </a:rPr>
              <a:t>Figure</a:t>
            </a:r>
            <a:r>
              <a:rPr lang="pl-PL" altLang="pl-PL" sz="1500" b="1" dirty="0">
                <a:latin typeface="+mj-lt"/>
                <a:cs typeface="Times New Roman" panose="02020603050405020304" pitchFamily="18" charset="0"/>
              </a:rPr>
              <a:t> 3. </a:t>
            </a:r>
            <a:r>
              <a:rPr lang="en-US" sz="1500" dirty="0">
                <a:latin typeface="+mj-lt"/>
                <a:ea typeface="Calibri" panose="020F0502020204030204" pitchFamily="34" charset="0"/>
              </a:rPr>
              <a:t>Box-and-whisker plots presenting the spread of the biochemical parameters values (integrated band areas or their ratios) in corpus callosum</a:t>
            </a:r>
            <a:r>
              <a:rPr lang="pl-PL" sz="1500" dirty="0">
                <a:latin typeface="+mj-lt"/>
                <a:ea typeface="Calibri" panose="020F0502020204030204" pitchFamily="34" charset="0"/>
              </a:rPr>
              <a:t> and</a:t>
            </a:r>
            <a:r>
              <a:rPr lang="en-US" sz="1500" dirty="0">
                <a:latin typeface="+mj-lt"/>
                <a:ea typeface="Calibri" panose="020F0502020204030204" pitchFamily="34" charset="0"/>
              </a:rPr>
              <a:t> cortex for experimental and control rats (K and N groups, respectively) at examined stages of postnatal development (2, 6 and 14 days of life). Statistically significant differences (Mann-Whitney </a:t>
            </a:r>
            <a:r>
              <a:rPr lang="en-US" sz="1500" i="1" dirty="0">
                <a:latin typeface="+mj-lt"/>
                <a:ea typeface="Calibri" panose="020F0502020204030204" pitchFamily="34" charset="0"/>
              </a:rPr>
              <a:t>U</a:t>
            </a:r>
            <a:r>
              <a:rPr lang="en-US" sz="1500" dirty="0">
                <a:latin typeface="+mj-lt"/>
                <a:ea typeface="Calibri" panose="020F0502020204030204" pitchFamily="34" charset="0"/>
              </a:rPr>
              <a:t> test, 95% confidence level) between experimental groups and appropriate controls were marked with *.</a:t>
            </a:r>
            <a:r>
              <a:rPr lang="pl-PL" altLang="pl-PL" sz="1500" b="1" dirty="0">
                <a:latin typeface="+mj-lt"/>
                <a:cs typeface="Times New Roman" panose="02020603050405020304" pitchFamily="18" charset="0"/>
              </a:rPr>
              <a:t> </a:t>
            </a:r>
            <a:endParaRPr lang="pl-PL" altLang="pl-PL" sz="1500" dirty="0">
              <a:latin typeface="+mj-lt"/>
              <a:cs typeface="Times New Roman" panose="02020603050405020304" pitchFamily="18" charset="0"/>
            </a:endParaRPr>
          </a:p>
        </p:txBody>
      </p:sp>
      <p:graphicFrame>
        <p:nvGraphicFramePr>
          <p:cNvPr id="21508" name="Obiekt 2">
            <a:extLst>
              <a:ext uri="{FF2B5EF4-FFF2-40B4-BE49-F238E27FC236}">
                <a16:creationId xmlns:a16="http://schemas.microsoft.com/office/drawing/2014/main" id="{F5128B4E-8BA7-82DB-D294-41155452A003}"/>
              </a:ext>
            </a:extLst>
          </p:cNvPr>
          <p:cNvGraphicFramePr>
            <a:graphicFrameLocks noChangeAspect="1"/>
          </p:cNvGraphicFramePr>
          <p:nvPr/>
        </p:nvGraphicFramePr>
        <p:xfrm>
          <a:off x="6432550" y="2462213"/>
          <a:ext cx="4092575" cy="3073400"/>
        </p:xfrm>
        <a:graphic>
          <a:graphicData uri="http://schemas.openxmlformats.org/presentationml/2006/ole">
            <mc:AlternateContent xmlns:mc="http://schemas.openxmlformats.org/markup-compatibility/2006">
              <mc:Choice xmlns:v="urn:schemas-microsoft-com:vml" Requires="v">
                <p:oleObj name="Graph" r:id="rId3" imgW="5943600" imgH="4462145" progId="STATISTICA.Graph">
                  <p:embed/>
                </p:oleObj>
              </mc:Choice>
              <mc:Fallback>
                <p:oleObj name="Graph" r:id="rId3" imgW="5943600" imgH="4462145" progId="STATISTICA.Graph">
                  <p:embed/>
                  <p:pic>
                    <p:nvPicPr>
                      <p:cNvPr id="0" name="Obi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2462213"/>
                        <a:ext cx="40925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pole tekstowe 3">
            <a:extLst>
              <a:ext uri="{FF2B5EF4-FFF2-40B4-BE49-F238E27FC236}">
                <a16:creationId xmlns:a16="http://schemas.microsoft.com/office/drawing/2014/main" id="{41FFD02F-6DFC-ED20-3E6B-AEBEA43AC933}"/>
              </a:ext>
            </a:extLst>
          </p:cNvPr>
          <p:cNvSpPr txBox="1">
            <a:spLocks noChangeArrowheads="1"/>
          </p:cNvSpPr>
          <p:nvPr/>
        </p:nvSpPr>
        <p:spPr bwMode="auto">
          <a:xfrm>
            <a:off x="7691438" y="4213225"/>
            <a:ext cx="6016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pl-PL" altLang="pl-PL" sz="2500"/>
              <a:t>*</a:t>
            </a:r>
          </a:p>
        </p:txBody>
      </p:sp>
      <p:sp>
        <p:nvSpPr>
          <p:cNvPr id="21510" name="Podtytuł 2">
            <a:extLst>
              <a:ext uri="{FF2B5EF4-FFF2-40B4-BE49-F238E27FC236}">
                <a16:creationId xmlns:a16="http://schemas.microsoft.com/office/drawing/2014/main" id="{70EE20E1-FE65-3308-FBD8-8C865E89A893}"/>
              </a:ext>
            </a:extLst>
          </p:cNvPr>
          <p:cNvSpPr txBox="1">
            <a:spLocks noChangeArrowheads="1"/>
          </p:cNvSpPr>
          <p:nvPr/>
        </p:nvSpPr>
        <p:spPr bwMode="auto">
          <a:xfrm>
            <a:off x="2603500" y="1704975"/>
            <a:ext cx="30781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9863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898525" indent="-366713" defTabSz="179863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798638" indent="-346075" defTabSz="179863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698750" indent="-409575" defTabSz="179863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598863" indent="-520700" defTabSz="179863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056063" indent="-520700" defTabSz="179863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4513263" indent="-520700" defTabSz="179863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970463" indent="-520700" defTabSz="179863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427663" indent="-520700" defTabSz="179863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1975"/>
              </a:spcBef>
              <a:buSzTx/>
              <a:buFont typeface="Arial" panose="020B0604020202020204" pitchFamily="34" charset="0"/>
              <a:buNone/>
            </a:pPr>
            <a:r>
              <a:rPr lang="pl-PL" altLang="pl-PL" sz="2500" b="1">
                <a:solidFill>
                  <a:schemeClr val="tx1"/>
                </a:solidFill>
              </a:rPr>
              <a:t>corpus callosum</a:t>
            </a:r>
          </a:p>
        </p:txBody>
      </p:sp>
      <p:sp>
        <p:nvSpPr>
          <p:cNvPr id="21511" name="pole tekstowe 5">
            <a:extLst>
              <a:ext uri="{FF2B5EF4-FFF2-40B4-BE49-F238E27FC236}">
                <a16:creationId xmlns:a16="http://schemas.microsoft.com/office/drawing/2014/main" id="{454C9D71-C367-EA72-D75E-0B8717C55B09}"/>
              </a:ext>
            </a:extLst>
          </p:cNvPr>
          <p:cNvSpPr txBox="1">
            <a:spLocks noChangeArrowheads="1"/>
          </p:cNvSpPr>
          <p:nvPr/>
        </p:nvSpPr>
        <p:spPr bwMode="auto">
          <a:xfrm rot="-5400000">
            <a:off x="-261937" y="3671888"/>
            <a:ext cx="33289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pl-PL" altLang="pl-PL" b="1"/>
              <a:t>1080 </a:t>
            </a:r>
            <a:r>
              <a:rPr lang="pl-PL" altLang="pl-PL" b="1">
                <a:cs typeface="Calibri" panose="020F0502020204030204" pitchFamily="34" charset="0"/>
              </a:rPr>
              <a:t>cm</a:t>
            </a:r>
            <a:r>
              <a:rPr lang="pl-PL" altLang="pl-PL" b="1" baseline="30000">
                <a:cs typeface="Calibri" panose="020F0502020204030204" pitchFamily="34" charset="0"/>
              </a:rPr>
              <a:t>-1</a:t>
            </a:r>
            <a:r>
              <a:rPr lang="pl-PL" altLang="pl-PL" b="1"/>
              <a:t>/1658 </a:t>
            </a:r>
            <a:r>
              <a:rPr lang="pl-PL" altLang="pl-PL" b="1">
                <a:cs typeface="Calibri" panose="020F0502020204030204" pitchFamily="34" charset="0"/>
              </a:rPr>
              <a:t>cm</a:t>
            </a:r>
            <a:r>
              <a:rPr lang="pl-PL" altLang="pl-PL" b="1" baseline="30000">
                <a:cs typeface="Calibri" panose="020F0502020204030204" pitchFamily="34" charset="0"/>
              </a:rPr>
              <a:t>-1</a:t>
            </a:r>
            <a:endParaRPr lang="pl-PL" altLang="pl-PL" b="1">
              <a:cs typeface="Calibri" panose="020F0502020204030204" pitchFamily="34" charset="0"/>
            </a:endParaRPr>
          </a:p>
        </p:txBody>
      </p:sp>
      <p:graphicFrame>
        <p:nvGraphicFramePr>
          <p:cNvPr id="21512" name="Obiekt 6">
            <a:extLst>
              <a:ext uri="{FF2B5EF4-FFF2-40B4-BE49-F238E27FC236}">
                <a16:creationId xmlns:a16="http://schemas.microsoft.com/office/drawing/2014/main" id="{AE6E6F66-6CC9-2F6B-F5A5-57C3FD72C8E3}"/>
              </a:ext>
            </a:extLst>
          </p:cNvPr>
          <p:cNvGraphicFramePr>
            <a:graphicFrameLocks noChangeAspect="1"/>
          </p:cNvGraphicFramePr>
          <p:nvPr/>
        </p:nvGraphicFramePr>
        <p:xfrm>
          <a:off x="1757363" y="2509838"/>
          <a:ext cx="4092575" cy="3073400"/>
        </p:xfrm>
        <a:graphic>
          <a:graphicData uri="http://schemas.openxmlformats.org/presentationml/2006/ole">
            <mc:AlternateContent xmlns:mc="http://schemas.openxmlformats.org/markup-compatibility/2006">
              <mc:Choice xmlns:v="urn:schemas-microsoft-com:vml" Requires="v">
                <p:oleObj name="Graph" r:id="rId5" imgW="5943600" imgH="4462145" progId="STATISTICA.Graph">
                  <p:embed/>
                </p:oleObj>
              </mc:Choice>
              <mc:Fallback>
                <p:oleObj name="Graph" r:id="rId5" imgW="5943600" imgH="4462145" progId="STATISTICA.Graph">
                  <p:embed/>
                  <p:pic>
                    <p:nvPicPr>
                      <p:cNvPr id="0" name="Obi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7363" y="2509838"/>
                        <a:ext cx="40925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pole tekstowe 7">
            <a:extLst>
              <a:ext uri="{FF2B5EF4-FFF2-40B4-BE49-F238E27FC236}">
                <a16:creationId xmlns:a16="http://schemas.microsoft.com/office/drawing/2014/main" id="{A5D94305-D925-BD8E-8F70-D18EFE61C61B}"/>
              </a:ext>
            </a:extLst>
          </p:cNvPr>
          <p:cNvSpPr txBox="1">
            <a:spLocks noChangeArrowheads="1"/>
          </p:cNvSpPr>
          <p:nvPr/>
        </p:nvSpPr>
        <p:spPr bwMode="auto">
          <a:xfrm>
            <a:off x="2938463" y="3975100"/>
            <a:ext cx="6016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pl-PL" altLang="pl-PL" sz="2500"/>
              <a:t>*</a:t>
            </a:r>
          </a:p>
        </p:txBody>
      </p:sp>
      <p:sp>
        <p:nvSpPr>
          <p:cNvPr id="21514" name="pole tekstowe 8">
            <a:extLst>
              <a:ext uri="{FF2B5EF4-FFF2-40B4-BE49-F238E27FC236}">
                <a16:creationId xmlns:a16="http://schemas.microsoft.com/office/drawing/2014/main" id="{DCCBECA3-46B0-4990-EA7E-D8514126E277}"/>
              </a:ext>
            </a:extLst>
          </p:cNvPr>
          <p:cNvSpPr txBox="1">
            <a:spLocks noChangeArrowheads="1"/>
          </p:cNvSpPr>
          <p:nvPr/>
        </p:nvSpPr>
        <p:spPr bwMode="auto">
          <a:xfrm rot="-5400000">
            <a:off x="4610894" y="3772694"/>
            <a:ext cx="307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pl-PL" altLang="pl-PL" b="1"/>
              <a:t>1240 </a:t>
            </a:r>
            <a:r>
              <a:rPr lang="pl-PL" altLang="pl-PL" b="1">
                <a:cs typeface="Calibri" panose="020F0502020204030204" pitchFamily="34" charset="0"/>
              </a:rPr>
              <a:t>cm</a:t>
            </a:r>
            <a:r>
              <a:rPr lang="pl-PL" altLang="pl-PL" b="1" baseline="30000">
                <a:cs typeface="Calibri" panose="020F0502020204030204" pitchFamily="34" charset="0"/>
              </a:rPr>
              <a:t>-1</a:t>
            </a:r>
            <a:r>
              <a:rPr lang="pl-PL" altLang="pl-PL" b="1"/>
              <a:t>/1658 </a:t>
            </a:r>
            <a:r>
              <a:rPr lang="pl-PL" altLang="pl-PL" b="1">
                <a:cs typeface="Calibri" panose="020F0502020204030204" pitchFamily="34" charset="0"/>
              </a:rPr>
              <a:t>cm</a:t>
            </a:r>
            <a:r>
              <a:rPr lang="pl-PL" altLang="pl-PL" b="1" baseline="30000">
                <a:cs typeface="Calibri" panose="020F0502020204030204" pitchFamily="34" charset="0"/>
              </a:rPr>
              <a:t>-1</a:t>
            </a:r>
            <a:endParaRPr lang="pl-PL" altLang="pl-PL" b="1">
              <a:cs typeface="Calibri" panose="020F0502020204030204" pitchFamily="34" charset="0"/>
            </a:endParaRPr>
          </a:p>
        </p:txBody>
      </p:sp>
      <p:sp>
        <p:nvSpPr>
          <p:cNvPr id="21515" name="Podtytuł 2">
            <a:extLst>
              <a:ext uri="{FF2B5EF4-FFF2-40B4-BE49-F238E27FC236}">
                <a16:creationId xmlns:a16="http://schemas.microsoft.com/office/drawing/2014/main" id="{6E6AFA3F-7B3E-301C-B270-5A7E297BD6AC}"/>
              </a:ext>
            </a:extLst>
          </p:cNvPr>
          <p:cNvSpPr txBox="1">
            <a:spLocks noChangeArrowheads="1"/>
          </p:cNvSpPr>
          <p:nvPr/>
        </p:nvSpPr>
        <p:spPr bwMode="auto">
          <a:xfrm>
            <a:off x="7991475" y="1690688"/>
            <a:ext cx="15589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19" bIns="45719"/>
          <a:lstStyle>
            <a:lvl1pPr>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887413" indent="-366713">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89063" indent="-346075">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973263" indent="-409575">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606675" indent="-520700">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063875" indent="-520700"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521075" indent="-520700"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978275" indent="-520700"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435475" indent="-520700"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1000"/>
              </a:spcBef>
              <a:buSzTx/>
              <a:buFont typeface="Arial" panose="020B0604020202020204" pitchFamily="34" charset="0"/>
              <a:buNone/>
            </a:pPr>
            <a:r>
              <a:rPr lang="pl-PL" altLang="pl-PL" sz="2500" b="1">
                <a:solidFill>
                  <a:schemeClr val="tx1"/>
                </a:solidFill>
              </a:rPr>
              <a:t>cortex</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ole tekstowe 7">
            <a:extLst>
              <a:ext uri="{FF2B5EF4-FFF2-40B4-BE49-F238E27FC236}">
                <a16:creationId xmlns:a16="http://schemas.microsoft.com/office/drawing/2014/main" id="{06310C34-31FE-F394-44C2-A870BEBF2610}"/>
              </a:ext>
            </a:extLst>
          </p:cNvPr>
          <p:cNvSpPr txBox="1">
            <a:spLocks noChangeArrowheads="1"/>
          </p:cNvSpPr>
          <p:nvPr/>
        </p:nvSpPr>
        <p:spPr bwMode="auto">
          <a:xfrm>
            <a:off x="1524000" y="339725"/>
            <a:ext cx="8712200" cy="492125"/>
          </a:xfrm>
          <a:prstGeom prst="rect">
            <a:avLst/>
          </a:prstGeom>
          <a:noFill/>
          <a:ln>
            <a:noFill/>
          </a:ln>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600" b="1" dirty="0" err="1"/>
              <a:t>Chemical</a:t>
            </a:r>
            <a:r>
              <a:rPr lang="pl-PL" altLang="pl-PL" sz="2600" b="1" dirty="0"/>
              <a:t> </a:t>
            </a:r>
            <a:r>
              <a:rPr lang="pl-PL" altLang="pl-PL" sz="2600" b="1" dirty="0" err="1"/>
              <a:t>mapping</a:t>
            </a:r>
            <a:r>
              <a:rPr lang="pl-PL" altLang="pl-PL" sz="2600" b="1" dirty="0"/>
              <a:t>: </a:t>
            </a:r>
            <a:r>
              <a:rPr lang="pl-PL" altLang="pl-PL" sz="2600" b="1" dirty="0">
                <a:latin typeface="+mj-lt"/>
                <a:ea typeface="MS Mincho" panose="02020609040205080304" pitchFamily="49" charset="-128"/>
              </a:rPr>
              <a:t>14-days </a:t>
            </a:r>
            <a:r>
              <a:rPr lang="pl-PL" altLang="pl-PL" sz="2600" b="1" dirty="0" err="1">
                <a:latin typeface="+mj-lt"/>
                <a:ea typeface="MS Mincho" panose="02020609040205080304" pitchFamily="49" charset="-128"/>
              </a:rPr>
              <a:t>old</a:t>
            </a:r>
            <a:r>
              <a:rPr lang="pl-PL" altLang="pl-PL" sz="2600" b="1" dirty="0">
                <a:latin typeface="+mj-lt"/>
                <a:ea typeface="MS Mincho" panose="02020609040205080304" pitchFamily="49" charset="-128"/>
              </a:rPr>
              <a:t> </a:t>
            </a:r>
            <a:r>
              <a:rPr lang="pl-PL" altLang="pl-PL" sz="2600" b="1" dirty="0" err="1">
                <a:latin typeface="+mj-lt"/>
                <a:ea typeface="MS Mincho" panose="02020609040205080304" pitchFamily="49" charset="-128"/>
              </a:rPr>
              <a:t>rats</a:t>
            </a:r>
            <a:endParaRPr lang="pl-PL" altLang="pl-PL" sz="2600" b="1" dirty="0">
              <a:latin typeface="+mj-lt"/>
              <a:ea typeface="MS Mincho" panose="02020609040205080304" pitchFamily="49" charset="-128"/>
            </a:endParaRPr>
          </a:p>
        </p:txBody>
      </p:sp>
      <p:sp>
        <p:nvSpPr>
          <p:cNvPr id="16387" name="pole tekstowe 19">
            <a:extLst>
              <a:ext uri="{FF2B5EF4-FFF2-40B4-BE49-F238E27FC236}">
                <a16:creationId xmlns:a16="http://schemas.microsoft.com/office/drawing/2014/main" id="{C4855D04-A7C2-7A09-306D-D02ABF0A702C}"/>
              </a:ext>
            </a:extLst>
          </p:cNvPr>
          <p:cNvSpPr txBox="1">
            <a:spLocks noChangeArrowheads="1"/>
          </p:cNvSpPr>
          <p:nvPr/>
        </p:nvSpPr>
        <p:spPr bwMode="auto">
          <a:xfrm>
            <a:off x="1308100" y="6816725"/>
            <a:ext cx="9258300" cy="633413"/>
          </a:xfrm>
          <a:prstGeom prst="rect">
            <a:avLst/>
          </a:prstGeom>
          <a:noFill/>
          <a:ln>
            <a:noFill/>
          </a:ln>
        </p:spPr>
        <p:txBody>
          <a:bodyPr>
            <a:spAutoFit/>
          </a:bodyPr>
          <a:lstStyle>
            <a:lvl1pPr>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400"/>
              </a:lnSpc>
              <a:spcAft>
                <a:spcPts val="300"/>
              </a:spcAft>
              <a:defRPr/>
            </a:pPr>
            <a:r>
              <a:rPr lang="en-US" altLang="pl-PL" sz="1500" b="1" dirty="0">
                <a:latin typeface="+mj-lt"/>
                <a:cs typeface="Times New Roman" panose="02020603050405020304" pitchFamily="18" charset="0"/>
              </a:rPr>
              <a:t>Figure </a:t>
            </a:r>
            <a:r>
              <a:rPr lang="pl-PL" altLang="pl-PL" sz="1500" b="1" dirty="0">
                <a:latin typeface="+mj-lt"/>
                <a:cs typeface="Times New Roman" panose="02020603050405020304" pitchFamily="18" charset="0"/>
              </a:rPr>
              <a:t>4</a:t>
            </a:r>
            <a:r>
              <a:rPr lang="en-US" altLang="pl-PL" sz="1500" b="1" dirty="0">
                <a:latin typeface="+mj-lt"/>
                <a:cs typeface="Times New Roman" panose="02020603050405020304" pitchFamily="18" charset="0"/>
              </a:rPr>
              <a:t>. </a:t>
            </a:r>
            <a:r>
              <a:rPr lang="pl-PL" altLang="pl-PL" sz="1500" dirty="0">
                <a:latin typeface="+mj-lt"/>
                <a:cs typeface="Times New Roman" panose="02020603050405020304" pitchFamily="18" charset="0"/>
              </a:rPr>
              <a:t>C</a:t>
            </a:r>
            <a:r>
              <a:rPr lang="en-US" altLang="pl-PL" sz="1500" dirty="0" err="1">
                <a:latin typeface="+mj-lt"/>
                <a:cs typeface="Times New Roman" panose="02020603050405020304" pitchFamily="18" charset="0"/>
              </a:rPr>
              <a:t>hemical</a:t>
            </a:r>
            <a:r>
              <a:rPr lang="en-US" altLang="pl-PL" sz="1500" dirty="0">
                <a:latin typeface="+mj-lt"/>
                <a:cs typeface="Times New Roman" panose="02020603050405020304" pitchFamily="18" charset="0"/>
              </a:rPr>
              <a:t> maps presenting intensity of </a:t>
            </a:r>
            <a:r>
              <a:rPr lang="pl-PL" altLang="pl-PL" sz="1500" dirty="0">
                <a:latin typeface="+mj-lt"/>
                <a:cs typeface="Times New Roman" panose="02020603050405020304" pitchFamily="18" charset="0"/>
              </a:rPr>
              <a:t>the </a:t>
            </a:r>
            <a:r>
              <a:rPr lang="pl-PL" altLang="pl-PL" sz="1500" dirty="0" err="1">
                <a:latin typeface="+mj-lt"/>
                <a:cs typeface="Times New Roman" panose="02020603050405020304" pitchFamily="18" charset="0"/>
              </a:rPr>
              <a:t>main</a:t>
            </a:r>
            <a:r>
              <a:rPr lang="pl-PL" altLang="pl-PL" sz="1500" dirty="0">
                <a:latin typeface="+mj-lt"/>
                <a:cs typeface="Times New Roman" panose="02020603050405020304" pitchFamily="18" charset="0"/>
              </a:rPr>
              <a:t> </a:t>
            </a:r>
            <a:r>
              <a:rPr lang="en-US" altLang="pl-PL" sz="1500" dirty="0">
                <a:latin typeface="+mj-lt"/>
                <a:cs typeface="Times New Roman" panose="02020603050405020304" pitchFamily="18" charset="0"/>
              </a:rPr>
              <a:t>absorption band</a:t>
            </a:r>
            <a:r>
              <a:rPr lang="pl-PL" altLang="pl-PL" sz="1500" dirty="0">
                <a:latin typeface="+mj-lt"/>
                <a:cs typeface="Times New Roman" panose="02020603050405020304" pitchFamily="18" charset="0"/>
              </a:rPr>
              <a:t>s,</a:t>
            </a:r>
            <a:r>
              <a:rPr lang="en-US" altLang="pl-PL" sz="1500" dirty="0">
                <a:latin typeface="+mj-lt"/>
                <a:cs typeface="Times New Roman" panose="02020603050405020304" pitchFamily="18" charset="0"/>
              </a:rPr>
              <a:t> which were obtained for the </a:t>
            </a:r>
            <a:r>
              <a:rPr lang="pl-PL" altLang="pl-PL" sz="1500" dirty="0" err="1">
                <a:latin typeface="+mj-lt"/>
                <a:cs typeface="Times New Roman" panose="02020603050405020304" pitchFamily="18" charset="0"/>
              </a:rPr>
              <a:t>brain</a:t>
            </a:r>
            <a:r>
              <a:rPr lang="pl-PL" altLang="pl-PL" sz="1500" dirty="0">
                <a:latin typeface="+mj-lt"/>
                <a:cs typeface="Times New Roman" panose="02020603050405020304" pitchFamily="18" charset="0"/>
              </a:rPr>
              <a:t> </a:t>
            </a:r>
            <a:r>
              <a:rPr lang="pl-PL" altLang="pl-PL" sz="1500" dirty="0" err="1">
                <a:latin typeface="+mj-lt"/>
                <a:cs typeface="Times New Roman" panose="02020603050405020304" pitchFamily="18" charset="0"/>
              </a:rPr>
              <a:t>tissue</a:t>
            </a:r>
            <a:r>
              <a:rPr lang="en-US" altLang="pl-PL" sz="1500" dirty="0">
                <a:latin typeface="+mj-lt"/>
                <a:cs typeface="Times New Roman" panose="02020603050405020304" pitchFamily="18" charset="0"/>
              </a:rPr>
              <a:t> taken from the </a:t>
            </a:r>
            <a:r>
              <a:rPr lang="pl-PL" altLang="pl-PL" sz="1500" dirty="0">
                <a:latin typeface="+mj-lt"/>
                <a:cs typeface="Times New Roman" panose="02020603050405020304" pitchFamily="18" charset="0"/>
              </a:rPr>
              <a:t>14-days </a:t>
            </a:r>
            <a:r>
              <a:rPr lang="pl-PL" altLang="pl-PL" sz="1500" dirty="0" err="1">
                <a:latin typeface="+mj-lt"/>
                <a:cs typeface="Times New Roman" panose="02020603050405020304" pitchFamily="18" charset="0"/>
              </a:rPr>
              <a:t>old</a:t>
            </a:r>
            <a:r>
              <a:rPr lang="pl-PL" altLang="pl-PL" sz="1500" dirty="0">
                <a:latin typeface="+mj-lt"/>
                <a:cs typeface="Times New Roman" panose="02020603050405020304" pitchFamily="18" charset="0"/>
              </a:rPr>
              <a:t> </a:t>
            </a:r>
            <a:r>
              <a:rPr lang="en-US" altLang="pl-PL" sz="1500" dirty="0">
                <a:latin typeface="+mj-lt"/>
                <a:cs typeface="Times New Roman" panose="02020603050405020304" pitchFamily="18" charset="0"/>
              </a:rPr>
              <a:t>rats exposed </a:t>
            </a:r>
            <a:r>
              <a:rPr lang="pl-PL" altLang="pl-PL" sz="1500" dirty="0">
                <a:latin typeface="+mj-lt"/>
                <a:cs typeface="Times New Roman" panose="02020603050405020304" pitchFamily="18" charset="0"/>
              </a:rPr>
              <a:t>in </a:t>
            </a:r>
            <a:r>
              <a:rPr lang="pl-PL" altLang="pl-PL" sz="1500" dirty="0" err="1">
                <a:latin typeface="+mj-lt"/>
                <a:cs typeface="Times New Roman" panose="02020603050405020304" pitchFamily="18" charset="0"/>
              </a:rPr>
              <a:t>prenatal</a:t>
            </a:r>
            <a:r>
              <a:rPr lang="pl-PL" altLang="pl-PL" sz="1500" dirty="0">
                <a:latin typeface="+mj-lt"/>
                <a:cs typeface="Times New Roman" panose="02020603050405020304" pitchFamily="18" charset="0"/>
              </a:rPr>
              <a:t> life </a:t>
            </a:r>
            <a:r>
              <a:rPr lang="en-US" altLang="pl-PL" sz="1500" dirty="0">
                <a:latin typeface="+mj-lt"/>
                <a:cs typeface="Times New Roman" panose="02020603050405020304" pitchFamily="18" charset="0"/>
              </a:rPr>
              <a:t>to </a:t>
            </a:r>
            <a:r>
              <a:rPr lang="pl-PL" altLang="pl-PL" sz="1500" dirty="0">
                <a:latin typeface="+mj-lt"/>
                <a:cs typeface="Times New Roman" panose="02020603050405020304" pitchFamily="18" charset="0"/>
              </a:rPr>
              <a:t>the </a:t>
            </a:r>
            <a:r>
              <a:rPr lang="pl-PL" altLang="pl-PL" sz="1500" dirty="0" err="1">
                <a:latin typeface="+mj-lt"/>
                <a:cs typeface="Times New Roman" panose="02020603050405020304" pitchFamily="18" charset="0"/>
              </a:rPr>
              <a:t>ketogenic</a:t>
            </a:r>
            <a:r>
              <a:rPr lang="pl-PL" altLang="pl-PL" sz="1500" dirty="0">
                <a:latin typeface="+mj-lt"/>
                <a:cs typeface="Times New Roman" panose="02020603050405020304" pitchFamily="18" charset="0"/>
              </a:rPr>
              <a:t> diet </a:t>
            </a:r>
            <a:r>
              <a:rPr lang="en-US" altLang="pl-PL" sz="1500" dirty="0">
                <a:latin typeface="+mj-lt"/>
                <a:cs typeface="Times New Roman" panose="02020603050405020304" pitchFamily="18" charset="0"/>
              </a:rPr>
              <a:t>(K) </a:t>
            </a:r>
            <a:r>
              <a:rPr lang="pl-PL" altLang="pl-PL" sz="1500" dirty="0" err="1">
                <a:latin typeface="+mj-lt"/>
                <a:cs typeface="Times New Roman" panose="02020603050405020304" pitchFamily="18" charset="0"/>
              </a:rPr>
              <a:t>or</a:t>
            </a:r>
            <a:r>
              <a:rPr lang="en-US" altLang="pl-PL" sz="1500" dirty="0">
                <a:latin typeface="+mj-lt"/>
                <a:cs typeface="Times New Roman" panose="02020603050405020304" pitchFamily="18" charset="0"/>
              </a:rPr>
              <a:t> </a:t>
            </a:r>
            <a:r>
              <a:rPr lang="pl-PL" altLang="pl-PL" sz="1500" dirty="0">
                <a:latin typeface="+mj-lt"/>
                <a:cs typeface="Times New Roman" panose="02020603050405020304" pitchFamily="18" charset="0"/>
              </a:rPr>
              <a:t>to</a:t>
            </a:r>
            <a:r>
              <a:rPr lang="en-US" altLang="pl-PL" sz="1500" dirty="0">
                <a:latin typeface="+mj-lt"/>
                <a:cs typeface="Times New Roman" panose="02020603050405020304" pitchFamily="18" charset="0"/>
              </a:rPr>
              <a:t> the </a:t>
            </a:r>
            <a:r>
              <a:rPr lang="pl-PL" altLang="pl-PL" sz="1500" dirty="0">
                <a:latin typeface="+mj-lt"/>
                <a:cs typeface="Times New Roman" panose="02020603050405020304" pitchFamily="18" charset="0"/>
              </a:rPr>
              <a:t>standard diet </a:t>
            </a:r>
            <a:r>
              <a:rPr lang="en-US" altLang="pl-PL" sz="1500" dirty="0">
                <a:latin typeface="+mj-lt"/>
                <a:cs typeface="Times New Roman" panose="02020603050405020304" pitchFamily="18" charset="0"/>
              </a:rPr>
              <a:t>(N). </a:t>
            </a:r>
            <a:endParaRPr lang="pl-PL" altLang="pl-PL" sz="1500" dirty="0">
              <a:latin typeface="+mj-lt"/>
              <a:cs typeface="Times New Roman" panose="02020603050405020304" pitchFamily="18" charset="0"/>
            </a:endParaRPr>
          </a:p>
        </p:txBody>
      </p:sp>
      <p:pic>
        <p:nvPicPr>
          <p:cNvPr id="23556" name="Obraz 16422">
            <a:extLst>
              <a:ext uri="{FF2B5EF4-FFF2-40B4-BE49-F238E27FC236}">
                <a16:creationId xmlns:a16="http://schemas.microsoft.com/office/drawing/2014/main" id="{D2991BE7-E217-4E38-CAD4-CFC143870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928688"/>
            <a:ext cx="9058275"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ole tekstowe 7">
            <a:extLst>
              <a:ext uri="{FF2B5EF4-FFF2-40B4-BE49-F238E27FC236}">
                <a16:creationId xmlns:a16="http://schemas.microsoft.com/office/drawing/2014/main" id="{8D6D8535-85DE-EEEB-CEE9-0A2355D42CBA}"/>
              </a:ext>
            </a:extLst>
          </p:cNvPr>
          <p:cNvSpPr txBox="1">
            <a:spLocks noChangeArrowheads="1"/>
          </p:cNvSpPr>
          <p:nvPr/>
        </p:nvSpPr>
        <p:spPr bwMode="auto">
          <a:xfrm>
            <a:off x="1401763" y="609600"/>
            <a:ext cx="8712200" cy="492125"/>
          </a:xfrm>
          <a:prstGeom prst="rect">
            <a:avLst/>
          </a:prstGeom>
          <a:noFill/>
          <a:ln>
            <a:noFill/>
          </a:ln>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600" b="1" dirty="0"/>
              <a:t>Mann Whitney </a:t>
            </a:r>
            <a:r>
              <a:rPr lang="pl-PL" altLang="pl-PL" sz="2600" b="1" i="1" dirty="0"/>
              <a:t>U</a:t>
            </a:r>
            <a:r>
              <a:rPr lang="pl-PL" altLang="pl-PL" sz="2600" b="1" dirty="0"/>
              <a:t> test: </a:t>
            </a:r>
            <a:r>
              <a:rPr lang="pl-PL" altLang="pl-PL" sz="2600" b="1" dirty="0">
                <a:latin typeface="+mj-lt"/>
                <a:ea typeface="MS Mincho" panose="02020609040205080304" pitchFamily="49" charset="-128"/>
              </a:rPr>
              <a:t>14-days </a:t>
            </a:r>
            <a:r>
              <a:rPr lang="pl-PL" altLang="pl-PL" sz="2600" b="1" dirty="0" err="1">
                <a:latin typeface="+mj-lt"/>
                <a:ea typeface="MS Mincho" panose="02020609040205080304" pitchFamily="49" charset="-128"/>
              </a:rPr>
              <a:t>old</a:t>
            </a:r>
            <a:r>
              <a:rPr lang="pl-PL" altLang="pl-PL" sz="2600" b="1" dirty="0">
                <a:latin typeface="+mj-lt"/>
                <a:ea typeface="MS Mincho" panose="02020609040205080304" pitchFamily="49" charset="-128"/>
              </a:rPr>
              <a:t> </a:t>
            </a:r>
            <a:r>
              <a:rPr lang="pl-PL" altLang="pl-PL" sz="2600" b="1" dirty="0" err="1">
                <a:latin typeface="+mj-lt"/>
                <a:ea typeface="MS Mincho" panose="02020609040205080304" pitchFamily="49" charset="-128"/>
              </a:rPr>
              <a:t>rats</a:t>
            </a:r>
            <a:endParaRPr lang="pl-PL" altLang="pl-PL" sz="2600" b="1" dirty="0">
              <a:latin typeface="+mj-lt"/>
              <a:ea typeface="MS Mincho" panose="02020609040205080304" pitchFamily="49" charset="-128"/>
            </a:endParaRPr>
          </a:p>
        </p:txBody>
      </p:sp>
      <p:sp>
        <p:nvSpPr>
          <p:cNvPr id="16387" name="pole tekstowe 19">
            <a:extLst>
              <a:ext uri="{FF2B5EF4-FFF2-40B4-BE49-F238E27FC236}">
                <a16:creationId xmlns:a16="http://schemas.microsoft.com/office/drawing/2014/main" id="{F1F13F11-78C2-C569-A82F-F5AD7C76DE18}"/>
              </a:ext>
            </a:extLst>
          </p:cNvPr>
          <p:cNvSpPr txBox="1">
            <a:spLocks noChangeArrowheads="1"/>
          </p:cNvSpPr>
          <p:nvPr/>
        </p:nvSpPr>
        <p:spPr bwMode="auto">
          <a:xfrm>
            <a:off x="1163638" y="6451600"/>
            <a:ext cx="9361487" cy="990600"/>
          </a:xfrm>
          <a:prstGeom prst="rect">
            <a:avLst/>
          </a:prstGeom>
          <a:noFill/>
          <a:ln>
            <a:noFill/>
          </a:ln>
        </p:spPr>
        <p:txBody>
          <a:bodyPr>
            <a:spAutoFit/>
          </a:bodyPr>
          <a:lstStyle>
            <a:lvl1pPr>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400"/>
              </a:lnSpc>
              <a:spcAft>
                <a:spcPts val="300"/>
              </a:spcAft>
              <a:defRPr/>
            </a:pPr>
            <a:r>
              <a:rPr lang="en-US" altLang="pl-PL" sz="1500" b="1" dirty="0">
                <a:latin typeface="+mj-lt"/>
                <a:cs typeface="Times New Roman" panose="02020603050405020304" pitchFamily="18" charset="0"/>
              </a:rPr>
              <a:t>Figure</a:t>
            </a:r>
            <a:r>
              <a:rPr lang="pl-PL" altLang="pl-PL" sz="1500" b="1" dirty="0">
                <a:latin typeface="+mj-lt"/>
                <a:cs typeface="Times New Roman" panose="02020603050405020304" pitchFamily="18" charset="0"/>
              </a:rPr>
              <a:t> 5. </a:t>
            </a:r>
            <a:r>
              <a:rPr lang="en-US" sz="1500" dirty="0">
                <a:latin typeface="+mj-lt"/>
                <a:ea typeface="Calibri" panose="020F0502020204030204" pitchFamily="34" charset="0"/>
              </a:rPr>
              <a:t>Box-and-whisker plots presenting the spread of the biochemical parameters values (integrated band areas or their ratios) in corpus callosum</a:t>
            </a:r>
            <a:r>
              <a:rPr lang="pl-PL" sz="1500" dirty="0">
                <a:latin typeface="+mj-lt"/>
                <a:ea typeface="Calibri" panose="020F0502020204030204" pitchFamily="34" charset="0"/>
              </a:rPr>
              <a:t>,</a:t>
            </a:r>
            <a:r>
              <a:rPr lang="en-US" sz="1500" dirty="0">
                <a:latin typeface="+mj-lt"/>
                <a:ea typeface="Calibri" panose="020F0502020204030204" pitchFamily="34" charset="0"/>
              </a:rPr>
              <a:t> cortex</a:t>
            </a:r>
            <a:r>
              <a:rPr lang="pl-PL" sz="1500" dirty="0">
                <a:latin typeface="+mj-lt"/>
                <a:ea typeface="Calibri" panose="020F0502020204030204" pitchFamily="34" charset="0"/>
              </a:rPr>
              <a:t>, </a:t>
            </a:r>
            <a:r>
              <a:rPr lang="pl-PL" sz="1500" dirty="0" err="1">
                <a:latin typeface="+mj-lt"/>
                <a:ea typeface="Calibri" panose="020F0502020204030204" pitchFamily="34" charset="0"/>
              </a:rPr>
              <a:t>multiform</a:t>
            </a:r>
            <a:r>
              <a:rPr lang="pl-PL" sz="1500" dirty="0">
                <a:latin typeface="+mj-lt"/>
                <a:ea typeface="Calibri" panose="020F0502020204030204" pitchFamily="34" charset="0"/>
              </a:rPr>
              <a:t> and </a:t>
            </a:r>
            <a:r>
              <a:rPr lang="pl-PL" sz="1500" dirty="0" err="1">
                <a:latin typeface="+mj-lt"/>
                <a:ea typeface="Calibri" panose="020F0502020204030204" pitchFamily="34" charset="0"/>
              </a:rPr>
              <a:t>molecular</a:t>
            </a:r>
            <a:r>
              <a:rPr lang="pl-PL" sz="1500" dirty="0">
                <a:latin typeface="+mj-lt"/>
                <a:ea typeface="Calibri" panose="020F0502020204030204" pitchFamily="34" charset="0"/>
              </a:rPr>
              <a:t> </a:t>
            </a:r>
            <a:r>
              <a:rPr lang="pl-PL" sz="1500" dirty="0" err="1">
                <a:latin typeface="+mj-lt"/>
                <a:ea typeface="Calibri" panose="020F0502020204030204" pitchFamily="34" charset="0"/>
              </a:rPr>
              <a:t>layers</a:t>
            </a:r>
            <a:r>
              <a:rPr lang="en-US" sz="1500" dirty="0">
                <a:latin typeface="+mj-lt"/>
                <a:ea typeface="Calibri" panose="020F0502020204030204" pitchFamily="34" charset="0"/>
              </a:rPr>
              <a:t> for experimental and control rats (K and N groups, respectively) at examined stages of postnatal development (2, 6 and 14 days of life). Statistically significant differences (Mann-Whitney </a:t>
            </a:r>
            <a:r>
              <a:rPr lang="en-US" sz="1500" i="1" dirty="0">
                <a:latin typeface="+mj-lt"/>
                <a:ea typeface="Calibri" panose="020F0502020204030204" pitchFamily="34" charset="0"/>
              </a:rPr>
              <a:t>U</a:t>
            </a:r>
            <a:r>
              <a:rPr lang="en-US" sz="1500" dirty="0">
                <a:latin typeface="+mj-lt"/>
                <a:ea typeface="Calibri" panose="020F0502020204030204" pitchFamily="34" charset="0"/>
              </a:rPr>
              <a:t> test, 95% confidence level) between experimental groups and appropriate controls were marked with *.</a:t>
            </a:r>
            <a:r>
              <a:rPr lang="pl-PL" altLang="pl-PL" sz="1500" b="1" dirty="0">
                <a:latin typeface="+mj-lt"/>
                <a:cs typeface="Times New Roman" panose="02020603050405020304" pitchFamily="18" charset="0"/>
              </a:rPr>
              <a:t> </a:t>
            </a:r>
            <a:endParaRPr lang="pl-PL" altLang="pl-PL" sz="1500" dirty="0">
              <a:latin typeface="+mj-lt"/>
              <a:cs typeface="Times New Roman" panose="02020603050405020304" pitchFamily="18" charset="0"/>
            </a:endParaRPr>
          </a:p>
        </p:txBody>
      </p:sp>
      <p:pic>
        <p:nvPicPr>
          <p:cNvPr id="25604" name="Obraz 1">
            <a:extLst>
              <a:ext uri="{FF2B5EF4-FFF2-40B4-BE49-F238E27FC236}">
                <a16:creationId xmlns:a16="http://schemas.microsoft.com/office/drawing/2014/main" id="{B152D16D-EC77-6107-B43E-30DD70DC4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1481138"/>
            <a:ext cx="9517063"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ole tekstowe 7">
            <a:extLst>
              <a:ext uri="{FF2B5EF4-FFF2-40B4-BE49-F238E27FC236}">
                <a16:creationId xmlns:a16="http://schemas.microsoft.com/office/drawing/2014/main" id="{3CEC5F76-43EC-DD99-1758-AE44FF2F1C29}"/>
              </a:ext>
            </a:extLst>
          </p:cNvPr>
          <p:cNvSpPr txBox="1">
            <a:spLocks noChangeArrowheads="1"/>
          </p:cNvSpPr>
          <p:nvPr/>
        </p:nvSpPr>
        <p:spPr bwMode="auto">
          <a:xfrm>
            <a:off x="1401763" y="609600"/>
            <a:ext cx="9051925" cy="428625"/>
          </a:xfrm>
          <a:prstGeom prst="rect">
            <a:avLst/>
          </a:prstGeom>
          <a:noFill/>
          <a:ln>
            <a:noFill/>
          </a:ln>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07000"/>
              </a:lnSpc>
              <a:spcAft>
                <a:spcPts val="800"/>
              </a:spcAft>
              <a:tabLst>
                <a:tab pos="270510" algn="l"/>
              </a:tabLst>
              <a:defRPr/>
            </a:pPr>
            <a:r>
              <a:rPr lang="en-US" sz="2200" b="1" dirty="0">
                <a:latin typeface="+mj-lt"/>
                <a:ea typeface="Calibri" panose="020F0502020204030204" pitchFamily="34" charset="0"/>
                <a:cs typeface="Times New Roman" panose="02020603050405020304" pitchFamily="18" charset="0"/>
              </a:rPr>
              <a:t>Relative surfaces of the internal capsule region</a:t>
            </a:r>
            <a:r>
              <a:rPr lang="pl-PL" altLang="pl-PL" sz="2200" b="1" dirty="0">
                <a:latin typeface="+mj-lt"/>
              </a:rPr>
              <a:t>: </a:t>
            </a:r>
            <a:r>
              <a:rPr lang="pl-PL" altLang="pl-PL" sz="2200" b="1" dirty="0">
                <a:latin typeface="+mj-lt"/>
                <a:ea typeface="MS Mincho" panose="02020609040205080304" pitchFamily="49" charset="-128"/>
              </a:rPr>
              <a:t>14-days </a:t>
            </a:r>
            <a:r>
              <a:rPr lang="pl-PL" altLang="pl-PL" sz="2200" b="1" dirty="0" err="1">
                <a:latin typeface="+mj-lt"/>
                <a:ea typeface="MS Mincho" panose="02020609040205080304" pitchFamily="49" charset="-128"/>
              </a:rPr>
              <a:t>old</a:t>
            </a:r>
            <a:r>
              <a:rPr lang="pl-PL" altLang="pl-PL" sz="2200" b="1" dirty="0">
                <a:latin typeface="+mj-lt"/>
                <a:ea typeface="MS Mincho" panose="02020609040205080304" pitchFamily="49" charset="-128"/>
              </a:rPr>
              <a:t> </a:t>
            </a:r>
            <a:r>
              <a:rPr lang="pl-PL" altLang="pl-PL" sz="2200" b="1" dirty="0" err="1">
                <a:latin typeface="+mj-lt"/>
                <a:ea typeface="MS Mincho" panose="02020609040205080304" pitchFamily="49" charset="-128"/>
              </a:rPr>
              <a:t>rats</a:t>
            </a:r>
            <a:endParaRPr lang="pl-PL" altLang="pl-PL" sz="2200" b="1" dirty="0">
              <a:latin typeface="+mj-lt"/>
              <a:ea typeface="MS Mincho" panose="02020609040205080304" pitchFamily="49" charset="-128"/>
            </a:endParaRPr>
          </a:p>
        </p:txBody>
      </p:sp>
      <p:sp>
        <p:nvSpPr>
          <p:cNvPr id="16387" name="pole tekstowe 19">
            <a:extLst>
              <a:ext uri="{FF2B5EF4-FFF2-40B4-BE49-F238E27FC236}">
                <a16:creationId xmlns:a16="http://schemas.microsoft.com/office/drawing/2014/main" id="{7A6C222B-86B3-87B2-644A-796964AB7BF9}"/>
              </a:ext>
            </a:extLst>
          </p:cNvPr>
          <p:cNvSpPr txBox="1">
            <a:spLocks noChangeArrowheads="1"/>
          </p:cNvSpPr>
          <p:nvPr/>
        </p:nvSpPr>
        <p:spPr bwMode="auto">
          <a:xfrm>
            <a:off x="1163638" y="6657975"/>
            <a:ext cx="9361487" cy="831850"/>
          </a:xfrm>
          <a:prstGeom prst="rect">
            <a:avLst/>
          </a:prstGeom>
          <a:noFill/>
          <a:ln>
            <a:noFill/>
          </a:ln>
        </p:spPr>
        <p:txBody>
          <a:bodyPr>
            <a:spAutoFit/>
          </a:bodyPr>
          <a:lstStyle>
            <a:lvl1pPr>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spcAft>
                <a:spcPts val="800"/>
              </a:spcAft>
              <a:tabLst>
                <a:tab pos="270510" algn="l"/>
              </a:tabLst>
              <a:defRPr/>
            </a:pPr>
            <a:r>
              <a:rPr lang="en-US" altLang="pl-PL" sz="1600" b="1" dirty="0">
                <a:latin typeface="+mj-lt"/>
                <a:cs typeface="Times New Roman" panose="02020603050405020304" pitchFamily="18" charset="0"/>
              </a:rPr>
              <a:t>Figure</a:t>
            </a:r>
            <a:r>
              <a:rPr lang="pl-PL" altLang="pl-PL" sz="1600" b="1" dirty="0">
                <a:latin typeface="+mj-lt"/>
                <a:cs typeface="Times New Roman" panose="02020603050405020304" pitchFamily="18" charset="0"/>
              </a:rPr>
              <a:t> 6. </a:t>
            </a:r>
            <a:r>
              <a:rPr lang="en-US" sz="1600" dirty="0">
                <a:latin typeface="+mj-lt"/>
                <a:ea typeface="Calibri" panose="020F0502020204030204" pitchFamily="34" charset="0"/>
                <a:cs typeface="Times New Roman" panose="02020603050405020304" pitchFamily="18" charset="0"/>
              </a:rPr>
              <a:t>. Box-and-whisker plots presenting the spread of the relative surface of the internal capsule for 14-days old experimental and control rats (K and N groups, respectively). Statistically significant differences (Mann-Whitney </a:t>
            </a:r>
            <a:r>
              <a:rPr lang="en-US" sz="1600" i="1" dirty="0">
                <a:latin typeface="+mj-lt"/>
                <a:ea typeface="Calibri" panose="020F0502020204030204" pitchFamily="34" charset="0"/>
                <a:cs typeface="Times New Roman" panose="02020603050405020304" pitchFamily="18" charset="0"/>
              </a:rPr>
              <a:t>U</a:t>
            </a:r>
            <a:r>
              <a:rPr lang="en-US" sz="1600" dirty="0">
                <a:latin typeface="+mj-lt"/>
                <a:ea typeface="Calibri" panose="020F0502020204030204" pitchFamily="34" charset="0"/>
                <a:cs typeface="Times New Roman" panose="02020603050405020304" pitchFamily="18" charset="0"/>
              </a:rPr>
              <a:t> test, 95% confidence level) between groups were marked with *.</a:t>
            </a:r>
            <a:endParaRPr lang="pl-PL" sz="1600" dirty="0">
              <a:latin typeface="+mj-lt"/>
              <a:ea typeface="Calibri" panose="020F0502020204030204" pitchFamily="34" charset="0"/>
              <a:cs typeface="Times New Roman" panose="02020603050405020304" pitchFamily="18" charset="0"/>
            </a:endParaRPr>
          </a:p>
        </p:txBody>
      </p:sp>
      <p:pic>
        <p:nvPicPr>
          <p:cNvPr id="27652" name="Obraz 2">
            <a:extLst>
              <a:ext uri="{FF2B5EF4-FFF2-40B4-BE49-F238E27FC236}">
                <a16:creationId xmlns:a16="http://schemas.microsoft.com/office/drawing/2014/main" id="{DABB66F6-4071-E88F-FA2A-B406FEABA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1185863"/>
            <a:ext cx="72215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EC26067D-6D5C-57CE-82A2-76E75C56FBF1}"/>
              </a:ext>
            </a:extLst>
          </p:cNvPr>
          <p:cNvSpPr>
            <a:spLocks noGrp="1"/>
          </p:cNvSpPr>
          <p:nvPr>
            <p:ph type="title"/>
          </p:nvPr>
        </p:nvSpPr>
        <p:spPr>
          <a:xfrm>
            <a:off x="771525" y="322263"/>
            <a:ext cx="9085263" cy="1260475"/>
          </a:xfrm>
        </p:spPr>
        <p:txBody>
          <a:bodyPr/>
          <a:lstStyle/>
          <a:p>
            <a:r>
              <a:rPr lang="pl-PL" altLang="pl-PL" sz="2800" b="1"/>
              <a:t>Discussion and conclusions</a:t>
            </a:r>
          </a:p>
        </p:txBody>
      </p:sp>
      <p:sp>
        <p:nvSpPr>
          <p:cNvPr id="18435" name="Symbol zastępczy zawartości 2">
            <a:extLst>
              <a:ext uri="{FF2B5EF4-FFF2-40B4-BE49-F238E27FC236}">
                <a16:creationId xmlns:a16="http://schemas.microsoft.com/office/drawing/2014/main" id="{C717E0B6-384B-FCF4-271E-B9B2A18F0B9D}"/>
              </a:ext>
            </a:extLst>
          </p:cNvPr>
          <p:cNvSpPr>
            <a:spLocks noGrp="1"/>
          </p:cNvSpPr>
          <p:nvPr>
            <p:ph idx="1"/>
          </p:nvPr>
        </p:nvSpPr>
        <p:spPr>
          <a:xfrm>
            <a:off x="801688" y="1978025"/>
            <a:ext cx="9578975" cy="4689475"/>
          </a:xfrm>
        </p:spPr>
        <p:txBody>
          <a:bodyPr/>
          <a:lstStyle/>
          <a:p>
            <a:pPr>
              <a:defRPr/>
            </a:pPr>
            <a:r>
              <a:rPr lang="pl-PL" sz="1800" dirty="0">
                <a:latin typeface="Times New Roman" panose="02020603050405020304" pitchFamily="18" charset="0"/>
                <a:ea typeface="Calibri" panose="020F0502020204030204" pitchFamily="34" charset="0"/>
              </a:rPr>
              <a:t>C</a:t>
            </a:r>
            <a:r>
              <a:rPr lang="en-US" sz="1800" dirty="0" err="1">
                <a:latin typeface="Times New Roman" panose="02020603050405020304" pitchFamily="18" charset="0"/>
                <a:ea typeface="Calibri" panose="020F0502020204030204" pitchFamily="34" charset="0"/>
              </a:rPr>
              <a:t>hemical</a:t>
            </a:r>
            <a:r>
              <a:rPr lang="en-US" sz="1800" dirty="0">
                <a:latin typeface="Times New Roman" panose="02020603050405020304" pitchFamily="18" charset="0"/>
                <a:ea typeface="Calibri" panose="020F0502020204030204" pitchFamily="34" charset="0"/>
              </a:rPr>
              <a:t> mapping and statistical analysis showed that the use of the KD during pregnancy, in general, does not lead to the brain biochemical anomalies in 2- and 6-days old rats. </a:t>
            </a:r>
            <a:endParaRPr lang="pl-PL" sz="1800" dirty="0">
              <a:latin typeface="Times New Roman" panose="02020603050405020304" pitchFamily="18" charset="0"/>
              <a:ea typeface="Calibri" panose="020F0502020204030204" pitchFamily="34" charset="0"/>
            </a:endParaRPr>
          </a:p>
          <a:p>
            <a:pPr>
              <a:defRPr/>
            </a:pPr>
            <a:r>
              <a:rPr lang="pl-PL" sz="1800" b="1" u="sng" dirty="0" err="1">
                <a:latin typeface="Times New Roman" panose="02020603050405020304" pitchFamily="18" charset="0"/>
                <a:ea typeface="Calibri" panose="020F0502020204030204" pitchFamily="34" charset="0"/>
              </a:rPr>
              <a:t>Exeption</a:t>
            </a:r>
            <a:r>
              <a:rPr lang="pl-PL" sz="1800" b="1" u="sng"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increased relative (comparing to proteins) content of compounds containing phosphate groups in white matter and cortex of 2-days old rats exposed prenatally to KD. </a:t>
            </a:r>
            <a:endParaRPr lang="pl-PL" sz="1800" b="1" u="sng" dirty="0">
              <a:latin typeface="Times New Roman" panose="02020603050405020304" pitchFamily="18" charset="0"/>
              <a:ea typeface="Calibri" panose="020F0502020204030204" pitchFamily="34" charset="0"/>
            </a:endParaRPr>
          </a:p>
          <a:p>
            <a:pPr>
              <a:defRPr/>
            </a:pPr>
            <a:r>
              <a:rPr lang="pl-PL" sz="1800" dirty="0">
                <a:latin typeface="Times New Roman" panose="02020603050405020304" pitchFamily="18" charset="0"/>
                <a:ea typeface="Calibri" panose="020F0502020204030204" pitchFamily="34" charset="0"/>
              </a:rPr>
              <a:t>T</a:t>
            </a:r>
            <a:r>
              <a:rPr lang="en-US" sz="1800" dirty="0">
                <a:latin typeface="Times New Roman" panose="02020603050405020304" pitchFamily="18" charset="0"/>
                <a:ea typeface="Calibri" panose="020F0502020204030204" pitchFamily="34" charset="0"/>
              </a:rPr>
              <a:t>he processes of compensation of mother organism, which slowly began to make up for the deficiencies in carbohydrates postpartum</a:t>
            </a:r>
            <a:r>
              <a:rPr lang="pl-PL" sz="1800" dirty="0">
                <a:latin typeface="Times New Roman" panose="02020603050405020304" pitchFamily="18" charset="0"/>
                <a:ea typeface="Calibri" panose="020F0502020204030204" pitchFamily="34" charset="0"/>
              </a:rPr>
              <a:t>?</a:t>
            </a:r>
          </a:p>
          <a:p>
            <a:pPr>
              <a:defRPr/>
            </a:pPr>
            <a:r>
              <a:rPr lang="en-US" sz="1800" dirty="0">
                <a:latin typeface="Times New Roman" panose="02020603050405020304" pitchFamily="18" charset="0"/>
                <a:ea typeface="Calibri" panose="020F0502020204030204" pitchFamily="34" charset="0"/>
              </a:rPr>
              <a:t>Greater number of abnormalities in brains of 14-day old offspring of KD fed mothers</a:t>
            </a:r>
            <a:r>
              <a:rPr lang="pl-PL" sz="1800" dirty="0">
                <a:latin typeface="Times New Roman" panose="02020603050405020304" pitchFamily="18" charset="0"/>
                <a:ea typeface="Calibri" panose="020F0502020204030204" pitchFamily="34" charset="0"/>
              </a:rPr>
              <a:t>:</a:t>
            </a:r>
            <a:r>
              <a:rPr lang="en-US" sz="1800" dirty="0">
                <a:latin typeface="Times New Roman" panose="02020603050405020304" pitchFamily="18" charset="0"/>
                <a:ea typeface="Calibri" panose="020F0502020204030204" pitchFamily="34" charset="0"/>
              </a:rPr>
              <a:t> </a:t>
            </a:r>
            <a:endParaRPr lang="pl-PL" sz="1800" dirty="0">
              <a:latin typeface="Times New Roman" panose="02020603050405020304" pitchFamily="18" charset="0"/>
              <a:ea typeface="Calibri" panose="020F0502020204030204" pitchFamily="34" charset="0"/>
            </a:endParaRPr>
          </a:p>
          <a:p>
            <a:pPr marL="0" indent="0">
              <a:buFontTx/>
              <a:buNone/>
              <a:defRPr/>
            </a:pPr>
            <a:r>
              <a:rPr lang="pl-PL" sz="1800"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the increase of the relative level of compounds containing carbonyl groups (in cortex as </a:t>
            </a:r>
            <a:r>
              <a:rPr lang="pl-PL" sz="1800"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well as multiform and molecular cells of the hippocampal formation)</a:t>
            </a:r>
            <a:endParaRPr lang="pl-PL" sz="1800" dirty="0">
              <a:latin typeface="Times New Roman" panose="02020603050405020304" pitchFamily="18" charset="0"/>
              <a:ea typeface="Calibri" panose="020F0502020204030204" pitchFamily="34" charset="0"/>
            </a:endParaRPr>
          </a:p>
          <a:p>
            <a:pPr marL="0" indent="0">
              <a:buFontTx/>
              <a:buNone/>
              <a:defRPr/>
            </a:pPr>
            <a:r>
              <a:rPr lang="pl-PL" sz="1800"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the decrease of the relative content of lipids and their structural changes (in white matter)</a:t>
            </a:r>
            <a:endParaRPr lang="pl-PL" sz="1800" dirty="0">
              <a:latin typeface="Times New Roman" panose="02020603050405020304" pitchFamily="18" charset="0"/>
              <a:ea typeface="Calibri" panose="020F0502020204030204" pitchFamily="34" charset="0"/>
            </a:endParaRPr>
          </a:p>
          <a:p>
            <a:pPr marL="0" indent="0">
              <a:buFontTx/>
              <a:buNone/>
              <a:defRPr/>
            </a:pPr>
            <a:r>
              <a:rPr lang="pl-PL" sz="1800" dirty="0">
                <a:latin typeface="Times New Roman" panose="02020603050405020304" pitchFamily="18" charset="0"/>
                <a:ea typeface="Calibri" panose="020F0502020204030204" pitchFamily="34" charset="0"/>
              </a:rPr>
              <a:t>	* </a:t>
            </a:r>
            <a:r>
              <a:rPr lang="pl-PL" sz="1800" dirty="0" err="1">
                <a:latin typeface="Times New Roman" panose="02020603050405020304" pitchFamily="18" charset="0"/>
                <a:ea typeface="Calibri" panose="020F0502020204030204" pitchFamily="34" charset="0"/>
              </a:rPr>
              <a:t>smaller</a:t>
            </a:r>
            <a:r>
              <a:rPr lang="pl-PL" sz="1800" dirty="0">
                <a:latin typeface="Times New Roman" panose="02020603050405020304" pitchFamily="18" charset="0"/>
                <a:ea typeface="Calibri" panose="020F0502020204030204" pitchFamily="34" charset="0"/>
              </a:rPr>
              <a:t> </a:t>
            </a:r>
            <a:r>
              <a:rPr lang="pl-PL" sz="1800" dirty="0" err="1">
                <a:latin typeface="Times New Roman" panose="02020603050405020304" pitchFamily="18" charset="0"/>
                <a:ea typeface="Calibri" panose="020F0502020204030204" pitchFamily="34" charset="0"/>
              </a:rPr>
              <a:t>size</a:t>
            </a:r>
            <a:r>
              <a:rPr lang="pl-PL" sz="1800" dirty="0">
                <a:latin typeface="Times New Roman" panose="02020603050405020304" pitchFamily="18" charset="0"/>
                <a:ea typeface="Calibri" panose="020F0502020204030204" pitchFamily="34" charset="0"/>
              </a:rPr>
              <a:t> of the </a:t>
            </a:r>
            <a:r>
              <a:rPr lang="en-US" sz="1800" dirty="0">
                <a:latin typeface="Times New Roman" panose="02020603050405020304" pitchFamily="18" charset="0"/>
                <a:ea typeface="Calibri" panose="020F0502020204030204" pitchFamily="34" charset="0"/>
              </a:rPr>
              <a:t>surface</a:t>
            </a:r>
            <a:r>
              <a:rPr lang="pl-PL" sz="1800" dirty="0">
                <a:latin typeface="Times New Roman" panose="02020603050405020304" pitchFamily="18" charset="0"/>
                <a:ea typeface="Calibri" panose="020F0502020204030204" pitchFamily="34" charset="0"/>
              </a:rPr>
              <a:t>s</a:t>
            </a:r>
            <a:r>
              <a:rPr lang="en-US" sz="1800" dirty="0">
                <a:latin typeface="Times New Roman" panose="02020603050405020304" pitchFamily="18" charset="0"/>
                <a:ea typeface="Calibri" panose="020F0502020204030204" pitchFamily="34" charset="0"/>
              </a:rPr>
              <a:t> of internal capsule determined</a:t>
            </a:r>
            <a:r>
              <a:rPr lang="pl-PL" sz="1800" dirty="0">
                <a:latin typeface="Times New Roman" panose="02020603050405020304" pitchFamily="18" charset="0"/>
                <a:ea typeface="Calibri" panose="020F0502020204030204" pitchFamily="34" charset="0"/>
              </a:rPr>
              <a:t> for </a:t>
            </a:r>
            <a:r>
              <a:rPr lang="pl-PL" sz="1800" dirty="0" err="1">
                <a:latin typeface="Times New Roman" panose="02020603050405020304" pitchFamily="18" charset="0"/>
                <a:ea typeface="Calibri" panose="020F0502020204030204" pitchFamily="34" charset="0"/>
              </a:rPr>
              <a:t>chemical</a:t>
            </a:r>
            <a:r>
              <a:rPr lang="pl-PL" sz="1800" dirty="0">
                <a:latin typeface="Times New Roman" panose="02020603050405020304" pitchFamily="18" charset="0"/>
                <a:ea typeface="Calibri" panose="020F0502020204030204" pitchFamily="34" charset="0"/>
              </a:rPr>
              <a:t> </a:t>
            </a:r>
            <a:r>
              <a:rPr lang="pl-PL" sz="1800" dirty="0" err="1">
                <a:latin typeface="Times New Roman" panose="02020603050405020304" pitchFamily="18" charset="0"/>
                <a:ea typeface="Calibri" panose="020F0502020204030204" pitchFamily="34" charset="0"/>
              </a:rPr>
              <a:t>maps</a:t>
            </a:r>
            <a:r>
              <a:rPr lang="pl-PL" sz="1800" dirty="0">
                <a:latin typeface="Times New Roman" panose="02020603050405020304" pitchFamily="18" charset="0"/>
                <a:ea typeface="Calibri" panose="020F0502020204030204" pitchFamily="34" charset="0"/>
              </a:rPr>
              <a:t> </a:t>
            </a:r>
            <a:r>
              <a:rPr lang="pl-PL" sz="1800" dirty="0" err="1">
                <a:latin typeface="Times New Roman" panose="02020603050405020304" pitchFamily="18" charset="0"/>
                <a:ea typeface="Calibri" panose="020F0502020204030204" pitchFamily="34" charset="0"/>
              </a:rPr>
              <a:t>prepared</a:t>
            </a:r>
            <a:r>
              <a:rPr lang="pl-PL" sz="1800" dirty="0">
                <a:latin typeface="Times New Roman" panose="02020603050405020304" pitchFamily="18" charset="0"/>
                <a:ea typeface="Calibri" panose="020F0502020204030204" pitchFamily="34" charset="0"/>
              </a:rPr>
              <a:t> for 	   </a:t>
            </a:r>
            <a:r>
              <a:rPr lang="pl-PL" sz="1800" dirty="0" err="1">
                <a:latin typeface="Times New Roman" panose="02020603050405020304" pitchFamily="18" charset="0"/>
                <a:ea typeface="Calibri" panose="020F0502020204030204" pitchFamily="34" charset="0"/>
              </a:rPr>
              <a:t>absorption</a:t>
            </a:r>
            <a:r>
              <a:rPr lang="pl-PL" sz="1800" dirty="0">
                <a:latin typeface="Times New Roman" panose="02020603050405020304" pitchFamily="18" charset="0"/>
                <a:ea typeface="Calibri" panose="020F0502020204030204" pitchFamily="34" charset="0"/>
              </a:rPr>
              <a:t> </a:t>
            </a:r>
            <a:r>
              <a:rPr lang="pl-PL" sz="1800" dirty="0" err="1">
                <a:latin typeface="Times New Roman" panose="02020603050405020304" pitchFamily="18" charset="0"/>
                <a:ea typeface="Calibri" panose="020F0502020204030204" pitchFamily="34" charset="0"/>
              </a:rPr>
              <a:t>bands</a:t>
            </a:r>
            <a:r>
              <a:rPr lang="pl-PL" sz="1800" dirty="0">
                <a:latin typeface="Times New Roman" panose="02020603050405020304" pitchFamily="18" charset="0"/>
                <a:ea typeface="Calibri" panose="020F0502020204030204" pitchFamily="34" charset="0"/>
              </a:rPr>
              <a:t> </a:t>
            </a:r>
            <a:r>
              <a:rPr lang="pl-PL" sz="1800" dirty="0" err="1">
                <a:latin typeface="Times New Roman" panose="02020603050405020304" pitchFamily="18" charset="0"/>
                <a:ea typeface="Calibri" panose="020F0502020204030204" pitchFamily="34" charset="0"/>
              </a:rPr>
              <a:t>associated</a:t>
            </a:r>
            <a:r>
              <a:rPr lang="pl-PL" sz="1800" dirty="0">
                <a:latin typeface="Times New Roman" panose="02020603050405020304" pitchFamily="18" charset="0"/>
                <a:ea typeface="Calibri" panose="020F0502020204030204" pitchFamily="34" charset="0"/>
              </a:rPr>
              <a:t> with </a:t>
            </a:r>
            <a:r>
              <a:rPr lang="pl-PL" sz="1800" dirty="0" err="1">
                <a:latin typeface="Times New Roman" panose="02020603050405020304" pitchFamily="18" charset="0"/>
                <a:ea typeface="Calibri" panose="020F0502020204030204" pitchFamily="34" charset="0"/>
              </a:rPr>
              <a:t>lipids</a:t>
            </a:r>
            <a:r>
              <a:rPr lang="pl-PL" sz="1800" dirty="0">
                <a:latin typeface="Times New Roman" panose="02020603050405020304" pitchFamily="18" charset="0"/>
                <a:ea typeface="Calibri" panose="020F0502020204030204" pitchFamily="34" charset="0"/>
              </a:rPr>
              <a:t> and </a:t>
            </a:r>
            <a:r>
              <a:rPr lang="pl-PL" sz="1800" dirty="0" err="1">
                <a:latin typeface="Times New Roman" panose="02020603050405020304" pitchFamily="18" charset="0"/>
                <a:ea typeface="Calibri" panose="020F0502020204030204" pitchFamily="34" charset="0"/>
              </a:rPr>
              <a:t>their</a:t>
            </a:r>
            <a:r>
              <a:rPr lang="pl-PL" sz="1800" dirty="0">
                <a:latin typeface="Times New Roman" panose="02020603050405020304" pitchFamily="18" charset="0"/>
                <a:ea typeface="Calibri" panose="020F0502020204030204" pitchFamily="34" charset="0"/>
              </a:rPr>
              <a:t> </a:t>
            </a:r>
            <a:r>
              <a:rPr lang="pl-PL" sz="1800" dirty="0" err="1">
                <a:latin typeface="Times New Roman" panose="02020603050405020304" pitchFamily="18" charset="0"/>
                <a:ea typeface="Calibri" panose="020F0502020204030204" pitchFamily="34" charset="0"/>
              </a:rPr>
              <a:t>structural</a:t>
            </a:r>
            <a:r>
              <a:rPr lang="pl-PL" sz="1800" dirty="0">
                <a:latin typeface="Times New Roman" panose="02020603050405020304" pitchFamily="18" charset="0"/>
                <a:ea typeface="Calibri" panose="020F0502020204030204" pitchFamily="34" charset="0"/>
              </a:rPr>
              <a:t> </a:t>
            </a:r>
            <a:r>
              <a:rPr lang="pl-PL" sz="1800" dirty="0" err="1">
                <a:latin typeface="Times New Roman" panose="02020603050405020304" pitchFamily="18" charset="0"/>
                <a:ea typeface="Calibri" panose="020F0502020204030204" pitchFamily="34" charset="0"/>
              </a:rPr>
              <a:t>changes</a:t>
            </a:r>
            <a:endParaRPr lang="pl-PL" sz="1800" dirty="0">
              <a:latin typeface="Times New Roman" panose="02020603050405020304" pitchFamily="18" charset="0"/>
              <a:ea typeface="Calibri" panose="020F0502020204030204" pitchFamily="34" charset="0"/>
            </a:endParaRPr>
          </a:p>
          <a:p>
            <a:pPr>
              <a:defRPr/>
            </a:pPr>
            <a:r>
              <a:rPr lang="pl-PL" sz="1800" dirty="0">
                <a:latin typeface="Times New Roman" panose="02020603050405020304" pitchFamily="18" charset="0"/>
                <a:ea typeface="Calibri" panose="020F0502020204030204" pitchFamily="34" charset="0"/>
              </a:rPr>
              <a:t>E</a:t>
            </a:r>
            <a:r>
              <a:rPr lang="en-US" sz="1800" dirty="0" err="1">
                <a:latin typeface="Times New Roman" panose="02020603050405020304" pitchFamily="18" charset="0"/>
                <a:ea typeface="Calibri" panose="020F0502020204030204" pitchFamily="34" charset="0"/>
              </a:rPr>
              <a:t>levated</a:t>
            </a:r>
            <a:r>
              <a:rPr lang="en-US" sz="1800" dirty="0">
                <a:latin typeface="Times New Roman" panose="02020603050405020304" pitchFamily="18" charset="0"/>
                <a:ea typeface="Calibri" panose="020F0502020204030204" pitchFamily="34" charset="0"/>
              </a:rPr>
              <a:t> exposition to ketone bodies during a fetus life and the disturbance of lipid metabolism after prenatal exposure to the KD. </a:t>
            </a:r>
            <a:endParaRPr lang="pl-PL" sz="1800" dirty="0">
              <a:latin typeface="Times New Roman" panose="02020603050405020304" pitchFamily="18" charset="0"/>
              <a:ea typeface="Calibri" panose="020F0502020204030204" pitchFamily="34" charset="0"/>
            </a:endParaRPr>
          </a:p>
          <a:p>
            <a:pPr>
              <a:defRPr/>
            </a:pPr>
            <a:endParaRPr lang="pl-PL" sz="1800" dirty="0">
              <a:latin typeface="Times New Roman" panose="02020603050405020304" pitchFamily="18" charset="0"/>
              <a:ea typeface="Calibri" panose="020F0502020204030204" pitchFamily="34" charset="0"/>
            </a:endParaRPr>
          </a:p>
          <a:p>
            <a:pPr>
              <a:defRPr/>
            </a:pPr>
            <a:endParaRPr lang="pl-PL" altLang="pl-PL"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a:extLst>
              <a:ext uri="{FF2B5EF4-FFF2-40B4-BE49-F238E27FC236}">
                <a16:creationId xmlns:a16="http://schemas.microsoft.com/office/drawing/2014/main" id="{5BB7B783-FFF1-E86E-AB17-CC63AB734F4B}"/>
              </a:ext>
            </a:extLst>
          </p:cNvPr>
          <p:cNvSpPr txBox="1">
            <a:spLocks/>
          </p:cNvSpPr>
          <p:nvPr/>
        </p:nvSpPr>
        <p:spPr bwMode="auto">
          <a:xfrm>
            <a:off x="1019175" y="3148013"/>
            <a:ext cx="9085263"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2144" tIns="52144" rIns="52144" bIns="52144" anchor="ctr"/>
          <a:lstStyle>
            <a:lvl1pPr defTabSz="104298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887413" indent="-366713" defTabSz="104298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89063" indent="-346075" defTabSz="104298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973263" indent="-409575" defTabSz="104298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606675" indent="-520700" defTabSz="1042988">
              <a:spcBef>
                <a:spcPts val="800"/>
              </a:spcBef>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063875" indent="-520700" defTabSz="104298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521075" indent="-520700" defTabSz="104298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978275" indent="-520700" defTabSz="104298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435475" indent="-520700" defTabSz="1042988" eaLnBrk="0" fontAlgn="base" hangingPunct="0">
              <a:spcBef>
                <a:spcPts val="800"/>
              </a:spcBef>
              <a:spcAft>
                <a:spcPct val="0"/>
              </a:spcAft>
              <a:buSzPct val="100000"/>
              <a:buChar char="»"/>
              <a:defRPr sz="3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SzTx/>
              <a:buFontTx/>
              <a:buNone/>
            </a:pPr>
            <a:r>
              <a:rPr lang="pl-PL" altLang="pl-PL" sz="3500" b="1"/>
              <a:t>Thank you for your attention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A77A2EF1-631B-4A64-13C3-0ECFBB2810ED}"/>
              </a:ext>
            </a:extLst>
          </p:cNvPr>
          <p:cNvSpPr>
            <a:spLocks noGrp="1"/>
          </p:cNvSpPr>
          <p:nvPr>
            <p:ph type="title"/>
          </p:nvPr>
        </p:nvSpPr>
        <p:spPr>
          <a:xfrm>
            <a:off x="1397000" y="465138"/>
            <a:ext cx="7886700" cy="776287"/>
          </a:xfrm>
        </p:spPr>
        <p:txBody>
          <a:bodyPr>
            <a:noAutofit/>
          </a:bodyPr>
          <a:lstStyle/>
          <a:p>
            <a:pPr>
              <a:defRPr/>
            </a:pPr>
            <a:r>
              <a:rPr lang="pl-PL" sz="2600" b="1" dirty="0" err="1">
                <a:solidFill>
                  <a:schemeClr val="tx1"/>
                </a:solidFill>
                <a:latin typeface="+mn-lt"/>
              </a:rPr>
              <a:t>Purpose</a:t>
            </a:r>
            <a:r>
              <a:rPr lang="pl-PL" sz="2600" b="1" dirty="0">
                <a:solidFill>
                  <a:schemeClr val="tx1"/>
                </a:solidFill>
                <a:latin typeface="+mn-lt"/>
              </a:rPr>
              <a:t> of the </a:t>
            </a:r>
            <a:r>
              <a:rPr lang="pl-PL" sz="2600" b="1" dirty="0" err="1">
                <a:solidFill>
                  <a:schemeClr val="tx1"/>
                </a:solidFill>
                <a:latin typeface="+mn-lt"/>
              </a:rPr>
              <a:t>research</a:t>
            </a:r>
            <a:r>
              <a:rPr lang="pl-PL" sz="2600" b="1" dirty="0">
                <a:solidFill>
                  <a:schemeClr val="tx1"/>
                </a:solidFill>
                <a:latin typeface="+mn-lt"/>
              </a:rPr>
              <a:t> </a:t>
            </a:r>
            <a:r>
              <a:rPr lang="pl-PL" sz="2600" b="1" dirty="0" err="1">
                <a:solidFill>
                  <a:schemeClr val="tx1"/>
                </a:solidFill>
                <a:latin typeface="+mn-lt"/>
              </a:rPr>
              <a:t>work</a:t>
            </a:r>
            <a:endParaRPr lang="pl-PL" sz="2600" dirty="0">
              <a:solidFill>
                <a:schemeClr val="tx1"/>
              </a:solidFill>
              <a:latin typeface="+mn-lt"/>
            </a:endParaRPr>
          </a:p>
        </p:txBody>
      </p:sp>
      <p:sp>
        <p:nvSpPr>
          <p:cNvPr id="5" name="Symbol zastępczy zawartości 2">
            <a:extLst>
              <a:ext uri="{FF2B5EF4-FFF2-40B4-BE49-F238E27FC236}">
                <a16:creationId xmlns:a16="http://schemas.microsoft.com/office/drawing/2014/main" id="{FF0A34F3-0243-6515-BD0F-5C6024D30880}"/>
              </a:ext>
            </a:extLst>
          </p:cNvPr>
          <p:cNvSpPr>
            <a:spLocks noGrp="1"/>
          </p:cNvSpPr>
          <p:nvPr>
            <p:ph idx="1"/>
          </p:nvPr>
        </p:nvSpPr>
        <p:spPr>
          <a:xfrm>
            <a:off x="1668463" y="2265363"/>
            <a:ext cx="7886700" cy="3921125"/>
          </a:xfrm>
        </p:spPr>
        <p:txBody>
          <a:bodyPr>
            <a:normAutofit fontScale="85000" lnSpcReduction="10000"/>
          </a:bodyPr>
          <a:lstStyle/>
          <a:p>
            <a:pPr>
              <a:defRPr/>
            </a:pPr>
            <a:r>
              <a:rPr lang="en-US" sz="2600" dirty="0">
                <a:solidFill>
                  <a:schemeClr val="tx1"/>
                </a:solidFill>
              </a:rPr>
              <a:t>The treatment of pregnant epilepsy patients is particularly</a:t>
            </a:r>
            <a:r>
              <a:rPr lang="pl-PL" sz="2600" dirty="0">
                <a:solidFill>
                  <a:schemeClr val="tx1"/>
                </a:solidFill>
              </a:rPr>
              <a:t> </a:t>
            </a:r>
            <a:r>
              <a:rPr lang="en-US" sz="2600" dirty="0">
                <a:solidFill>
                  <a:schemeClr val="tx1"/>
                </a:solidFill>
              </a:rPr>
              <a:t>difficult as most anticonvulsants strongly affect the </a:t>
            </a:r>
            <a:r>
              <a:rPr lang="en-US" sz="2600" dirty="0" err="1">
                <a:solidFill>
                  <a:schemeClr val="tx1"/>
                </a:solidFill>
              </a:rPr>
              <a:t>developin</a:t>
            </a:r>
            <a:r>
              <a:rPr lang="pl-PL" sz="2600" dirty="0">
                <a:solidFill>
                  <a:schemeClr val="tx1"/>
                </a:solidFill>
              </a:rPr>
              <a:t>g </a:t>
            </a:r>
            <a:r>
              <a:rPr lang="en-US" sz="2600" dirty="0">
                <a:solidFill>
                  <a:schemeClr val="tx1"/>
                </a:solidFill>
              </a:rPr>
              <a:t>nervous system of the fetus</a:t>
            </a:r>
            <a:r>
              <a:rPr lang="pl-PL" sz="2600" dirty="0">
                <a:solidFill>
                  <a:schemeClr val="tx1"/>
                </a:solidFill>
              </a:rPr>
              <a:t>.</a:t>
            </a:r>
          </a:p>
          <a:p>
            <a:pPr marL="0" indent="0">
              <a:buFontTx/>
              <a:buNone/>
              <a:defRPr/>
            </a:pPr>
            <a:endParaRPr lang="pl-PL" sz="2600" dirty="0">
              <a:solidFill>
                <a:schemeClr val="tx1"/>
              </a:solidFill>
            </a:endParaRPr>
          </a:p>
          <a:p>
            <a:pPr>
              <a:defRPr/>
            </a:pPr>
            <a:r>
              <a:rPr lang="en-US" sz="2600" dirty="0">
                <a:solidFill>
                  <a:schemeClr val="tx1"/>
                </a:solidFill>
              </a:rPr>
              <a:t>There is a great need to investigate the alternative therapies and one of the approaches may be the u</a:t>
            </a:r>
            <a:r>
              <a:rPr lang="pl-PL" sz="2600" dirty="0" err="1">
                <a:solidFill>
                  <a:schemeClr val="tx1"/>
                </a:solidFill>
              </a:rPr>
              <a:t>se</a:t>
            </a:r>
            <a:r>
              <a:rPr lang="en-US" sz="2600" dirty="0">
                <a:solidFill>
                  <a:schemeClr val="tx1"/>
                </a:solidFill>
              </a:rPr>
              <a:t> of the </a:t>
            </a:r>
            <a:r>
              <a:rPr lang="en-US" sz="2600" b="1" dirty="0">
                <a:solidFill>
                  <a:schemeClr val="tx1"/>
                </a:solidFill>
              </a:rPr>
              <a:t>ketogenic diet</a:t>
            </a:r>
            <a:r>
              <a:rPr lang="en-US" sz="2600" dirty="0">
                <a:solidFill>
                  <a:schemeClr val="tx1"/>
                </a:solidFill>
              </a:rPr>
              <a:t>, which was </a:t>
            </a:r>
            <a:r>
              <a:rPr lang="en-US" sz="2600" dirty="0" err="1">
                <a:solidFill>
                  <a:schemeClr val="tx1"/>
                </a:solidFill>
              </a:rPr>
              <a:t>suc</a:t>
            </a:r>
            <a:r>
              <a:rPr lang="pl-PL" sz="2600" dirty="0">
                <a:solidFill>
                  <a:schemeClr val="tx1"/>
                </a:solidFill>
              </a:rPr>
              <a:t>c</a:t>
            </a:r>
            <a:r>
              <a:rPr lang="en-US" sz="2600" dirty="0">
                <a:solidFill>
                  <a:schemeClr val="tx1"/>
                </a:solidFill>
              </a:rPr>
              <a:t>e</a:t>
            </a:r>
            <a:r>
              <a:rPr lang="pl-PL" sz="2600" dirty="0">
                <a:solidFill>
                  <a:schemeClr val="tx1"/>
                </a:solidFill>
              </a:rPr>
              <a:t>s</a:t>
            </a:r>
            <a:r>
              <a:rPr lang="en-US" sz="2600" dirty="0" err="1">
                <a:solidFill>
                  <a:schemeClr val="tx1"/>
                </a:solidFill>
              </a:rPr>
              <a:t>sfully</a:t>
            </a:r>
            <a:r>
              <a:rPr lang="en-US" sz="2600" dirty="0">
                <a:solidFill>
                  <a:schemeClr val="tx1"/>
                </a:solidFill>
              </a:rPr>
              <a:t>  used as a treatment of drug-resistant epilepsy in children and adults</a:t>
            </a:r>
            <a:r>
              <a:rPr lang="pl-PL" sz="2600" dirty="0">
                <a:solidFill>
                  <a:schemeClr val="tx1"/>
                </a:solidFill>
              </a:rPr>
              <a:t>.</a:t>
            </a:r>
          </a:p>
          <a:p>
            <a:pPr>
              <a:defRPr/>
            </a:pPr>
            <a:endParaRPr lang="pl-PL" sz="2600" dirty="0">
              <a:solidFill>
                <a:schemeClr val="tx1"/>
              </a:solidFill>
            </a:endParaRPr>
          </a:p>
          <a:p>
            <a:pPr>
              <a:defRPr/>
            </a:pPr>
            <a:r>
              <a:rPr lang="en-US" sz="2600" b="1" dirty="0">
                <a:solidFill>
                  <a:schemeClr val="tx1"/>
                </a:solidFill>
              </a:rPr>
              <a:t>What is the effect of the maternal ketogenic diet on the fetus?</a:t>
            </a:r>
            <a:endParaRPr lang="pl-PL" sz="2600" b="1" dirty="0">
              <a:solidFill>
                <a:schemeClr val="tx1"/>
              </a:solidFill>
            </a:endParaRPr>
          </a:p>
          <a:p>
            <a:pPr>
              <a:defRPr/>
            </a:pPr>
            <a:endParaRPr lang="pl-PL" sz="2200" dirty="0">
              <a:solidFill>
                <a:schemeClr val="tx1">
                  <a:lumMod val="75000"/>
                  <a:lumOff val="25000"/>
                </a:schemeClr>
              </a:solidFill>
            </a:endParaRPr>
          </a:p>
          <a:p>
            <a:pPr>
              <a:defRPr/>
            </a:pPr>
            <a:endParaRPr lang="pl-PL" sz="2200"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39EA75D4-3BCC-B6EF-9CB1-BEAC0ED15728}"/>
              </a:ext>
            </a:extLst>
          </p:cNvPr>
          <p:cNvSpPr txBox="1">
            <a:spLocks/>
          </p:cNvSpPr>
          <p:nvPr/>
        </p:nvSpPr>
        <p:spPr>
          <a:xfrm>
            <a:off x="3179763" y="682625"/>
            <a:ext cx="7381875" cy="508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2400" b="1" dirty="0" err="1">
                <a:latin typeface="+mn-lt"/>
              </a:rPr>
              <a:t>Purpose</a:t>
            </a:r>
            <a:r>
              <a:rPr lang="pl-PL" sz="2400" b="1" dirty="0">
                <a:latin typeface="+mn-lt"/>
              </a:rPr>
              <a:t> of the </a:t>
            </a:r>
            <a:r>
              <a:rPr lang="pl-PL" sz="2400" b="1" dirty="0" err="1">
                <a:latin typeface="+mn-lt"/>
              </a:rPr>
              <a:t>research</a:t>
            </a:r>
            <a:r>
              <a:rPr lang="pl-PL" sz="2400" b="1" dirty="0">
                <a:latin typeface="+mn-lt"/>
              </a:rPr>
              <a:t> </a:t>
            </a:r>
            <a:r>
              <a:rPr lang="pl-PL" sz="2400" b="1" dirty="0" err="1">
                <a:latin typeface="+mn-lt"/>
              </a:rPr>
              <a:t>work</a:t>
            </a:r>
            <a:endParaRPr lang="pl-PL" sz="2400" dirty="0">
              <a:latin typeface="+mn-lt"/>
            </a:endParaRPr>
          </a:p>
        </p:txBody>
      </p:sp>
      <p:pic>
        <p:nvPicPr>
          <p:cNvPr id="8195" name="Obraz 4">
            <a:extLst>
              <a:ext uri="{FF2B5EF4-FFF2-40B4-BE49-F238E27FC236}">
                <a16:creationId xmlns:a16="http://schemas.microsoft.com/office/drawing/2014/main" id="{E70428D4-936F-F4DA-AB95-1518BB053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401763"/>
            <a:ext cx="975201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Prostokąt 2">
            <a:extLst>
              <a:ext uri="{FF2B5EF4-FFF2-40B4-BE49-F238E27FC236}">
                <a16:creationId xmlns:a16="http://schemas.microsoft.com/office/drawing/2014/main" id="{80128FE5-CD7F-76C8-23C5-65038B11F242}"/>
              </a:ext>
            </a:extLst>
          </p:cNvPr>
          <p:cNvSpPr>
            <a:spLocks noChangeArrowheads="1"/>
          </p:cNvSpPr>
          <p:nvPr/>
        </p:nvSpPr>
        <p:spPr bwMode="auto">
          <a:xfrm>
            <a:off x="8777288" y="5189538"/>
            <a:ext cx="1458912" cy="1181100"/>
          </a:xfrm>
          <a:prstGeom prst="rect">
            <a:avLst/>
          </a:prstGeom>
          <a:solidFill>
            <a:srgbClr val="FFFFFF"/>
          </a:soli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endParaRPr lang="pl-PL" altLang="pl-PL"/>
          </a:p>
        </p:txBody>
      </p:sp>
      <p:pic>
        <p:nvPicPr>
          <p:cNvPr id="8197" name="Obraz 5" descr="Obraz zawierający maszyna, inżynieria, elektronika, komputer&#10;&#10;Opis wygenerowany automatycznie">
            <a:extLst>
              <a:ext uri="{FF2B5EF4-FFF2-40B4-BE49-F238E27FC236}">
                <a16:creationId xmlns:a16="http://schemas.microsoft.com/office/drawing/2014/main" id="{FA11E337-CEDD-9072-4FDA-C31424C11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363" y="5226050"/>
            <a:ext cx="147478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id="{EB973AF4-B6A3-6005-0515-3CE7212A95A6}"/>
              </a:ext>
            </a:extLst>
          </p:cNvPr>
          <p:cNvSpPr>
            <a:spLocks noGrp="1"/>
          </p:cNvSpPr>
          <p:nvPr>
            <p:ph type="title"/>
          </p:nvPr>
        </p:nvSpPr>
        <p:spPr>
          <a:xfrm>
            <a:off x="1397000" y="584200"/>
            <a:ext cx="7886700" cy="776288"/>
          </a:xfrm>
        </p:spPr>
        <p:txBody>
          <a:bodyPr>
            <a:noAutofit/>
          </a:bodyPr>
          <a:lstStyle/>
          <a:p>
            <a:pPr>
              <a:defRPr/>
            </a:pPr>
            <a:r>
              <a:rPr lang="pl-PL" sz="2600" b="1" dirty="0" err="1">
                <a:solidFill>
                  <a:schemeClr val="tx1"/>
                </a:solidFill>
                <a:latin typeface="+mn-lt"/>
              </a:rPr>
              <a:t>Ketogenic</a:t>
            </a:r>
            <a:r>
              <a:rPr lang="pl-PL" sz="2600" b="1" dirty="0">
                <a:solidFill>
                  <a:schemeClr val="tx1"/>
                </a:solidFill>
                <a:latin typeface="+mn-lt"/>
              </a:rPr>
              <a:t> diet: </a:t>
            </a:r>
            <a:r>
              <a:rPr lang="pl-PL" sz="2600" b="1" dirty="0" err="1">
                <a:solidFill>
                  <a:schemeClr val="tx1"/>
                </a:solidFill>
                <a:latin typeface="+mn-lt"/>
              </a:rPr>
              <a:t>quick</a:t>
            </a:r>
            <a:r>
              <a:rPr lang="pl-PL" sz="2600" b="1" dirty="0">
                <a:solidFill>
                  <a:schemeClr val="tx1"/>
                </a:solidFill>
                <a:latin typeface="+mn-lt"/>
              </a:rPr>
              <a:t> </a:t>
            </a:r>
            <a:r>
              <a:rPr lang="pl-PL" sz="2600" b="1" dirty="0" err="1">
                <a:solidFill>
                  <a:schemeClr val="tx1"/>
                </a:solidFill>
                <a:latin typeface="+mn-lt"/>
              </a:rPr>
              <a:t>reminder</a:t>
            </a:r>
            <a:endParaRPr lang="pl-PL" sz="2600" dirty="0">
              <a:solidFill>
                <a:schemeClr val="tx1"/>
              </a:solidFill>
              <a:latin typeface="+mn-lt"/>
            </a:endParaRPr>
          </a:p>
        </p:txBody>
      </p:sp>
      <p:sp>
        <p:nvSpPr>
          <p:cNvPr id="9" name="Symbol zastępczy zawartości 9">
            <a:extLst>
              <a:ext uri="{FF2B5EF4-FFF2-40B4-BE49-F238E27FC236}">
                <a16:creationId xmlns:a16="http://schemas.microsoft.com/office/drawing/2014/main" id="{EAF9A421-5C9C-C0A6-DF19-C18CCD8EDE69}"/>
              </a:ext>
            </a:extLst>
          </p:cNvPr>
          <p:cNvSpPr>
            <a:spLocks noGrp="1"/>
          </p:cNvSpPr>
          <p:nvPr>
            <p:ph idx="1"/>
          </p:nvPr>
        </p:nvSpPr>
        <p:spPr>
          <a:xfrm>
            <a:off x="1420813" y="1833563"/>
            <a:ext cx="8170862" cy="4435475"/>
          </a:xfrm>
        </p:spPr>
        <p:txBody>
          <a:bodyPr>
            <a:normAutofit/>
          </a:bodyPr>
          <a:lstStyle/>
          <a:p>
            <a:pPr>
              <a:defRPr/>
            </a:pPr>
            <a:r>
              <a:rPr lang="en-US" sz="2000" b="1" dirty="0"/>
              <a:t>A ketogenic diet (KD) </a:t>
            </a:r>
            <a:r>
              <a:rPr lang="en-US" sz="2000" dirty="0"/>
              <a:t>is defined as a high-fat, low-carbohydrate diet that induces ketone body production in the liver through fat metabolism.</a:t>
            </a:r>
            <a:endParaRPr lang="pl-PL" sz="2000" dirty="0"/>
          </a:p>
          <a:p>
            <a:pPr>
              <a:defRPr/>
            </a:pPr>
            <a:r>
              <a:rPr lang="en-US" sz="2000" dirty="0"/>
              <a:t>Fatty acids produce the </a:t>
            </a:r>
            <a:r>
              <a:rPr lang="en-US" sz="2000" b="1" dirty="0"/>
              <a:t>ketone bodies </a:t>
            </a:r>
            <a:r>
              <a:rPr lang="en-US" sz="2000" dirty="0"/>
              <a:t>acetoacetate</a:t>
            </a:r>
            <a:r>
              <a:rPr lang="pl-PL" sz="2000" dirty="0"/>
              <a:t> </a:t>
            </a:r>
            <a:r>
              <a:rPr lang="en-US" sz="2000" dirty="0"/>
              <a:t>(which spontaneously converts to acetone) and β-hydroxybutyrate, which enter the bloodstream and are utilized by organs where they are further metabolized in mitochondria to generate energy.</a:t>
            </a:r>
            <a:endParaRPr lang="pl-PL" sz="2000" dirty="0"/>
          </a:p>
          <a:p>
            <a:pPr>
              <a:defRPr/>
            </a:pPr>
            <a:r>
              <a:rPr lang="pl-PL" sz="2000" dirty="0"/>
              <a:t>K</a:t>
            </a:r>
            <a:r>
              <a:rPr lang="en-US" sz="2000" dirty="0" err="1"/>
              <a:t>etone</a:t>
            </a:r>
            <a:r>
              <a:rPr lang="en-US" sz="2000" dirty="0"/>
              <a:t> bodies become the major fuel source for the central nervous system, replacing glucose</a:t>
            </a:r>
            <a:r>
              <a:rPr lang="pl-PL" sz="2000" dirty="0"/>
              <a:t>.</a:t>
            </a:r>
          </a:p>
          <a:p>
            <a:pPr marL="0" indent="0">
              <a:buFontTx/>
              <a:buNone/>
              <a:defRPr/>
            </a:pPr>
            <a:endParaRPr lang="pl-PL" sz="2000" dirty="0"/>
          </a:p>
          <a:p>
            <a:pPr marL="0" indent="0">
              <a:buFontTx/>
              <a:buNone/>
              <a:defRPr/>
            </a:pPr>
            <a:endParaRPr lang="pl-PL" sz="2200" dirty="0"/>
          </a:p>
          <a:p>
            <a:pPr>
              <a:defRPr/>
            </a:pPr>
            <a:endParaRPr lang="pl-PL" sz="2200" dirty="0"/>
          </a:p>
          <a:p>
            <a:pPr>
              <a:defRPr/>
            </a:pPr>
            <a:endParaRPr lang="pl-PL" sz="2200" dirty="0"/>
          </a:p>
        </p:txBody>
      </p:sp>
      <p:pic>
        <p:nvPicPr>
          <p:cNvPr id="10244" name="Obraz 9">
            <a:extLst>
              <a:ext uri="{FF2B5EF4-FFF2-40B4-BE49-F238E27FC236}">
                <a16:creationId xmlns:a16="http://schemas.microsoft.com/office/drawing/2014/main" id="{5F4A6236-FEDB-5ED3-5E6E-567DE98AE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4940300"/>
            <a:ext cx="78867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a:extLst>
              <a:ext uri="{FF2B5EF4-FFF2-40B4-BE49-F238E27FC236}">
                <a16:creationId xmlns:a16="http://schemas.microsoft.com/office/drawing/2014/main" id="{BE5197D7-B29B-FBA2-AFB2-AF92ED4ED783}"/>
              </a:ext>
            </a:extLst>
          </p:cNvPr>
          <p:cNvSpPr>
            <a:spLocks noGrp="1"/>
          </p:cNvSpPr>
          <p:nvPr>
            <p:ph type="title"/>
          </p:nvPr>
        </p:nvSpPr>
        <p:spPr>
          <a:xfrm>
            <a:off x="801688" y="214313"/>
            <a:ext cx="9085262" cy="1260475"/>
          </a:xfrm>
        </p:spPr>
        <p:txBody>
          <a:bodyPr/>
          <a:lstStyle/>
          <a:p>
            <a:pPr>
              <a:defRPr/>
            </a:pPr>
            <a:r>
              <a:rPr lang="pl-PL" altLang="pl-PL" sz="2600" b="1" dirty="0" err="1">
                <a:latin typeface="+mn-lt"/>
              </a:rPr>
              <a:t>Ketogenic</a:t>
            </a:r>
            <a:r>
              <a:rPr lang="pl-PL" altLang="pl-PL" sz="2600" b="1" dirty="0">
                <a:latin typeface="+mn-lt"/>
              </a:rPr>
              <a:t> and </a:t>
            </a:r>
            <a:r>
              <a:rPr lang="pl-PL" altLang="pl-PL" sz="2600" b="1" dirty="0" err="1">
                <a:latin typeface="+mn-lt"/>
              </a:rPr>
              <a:t>normal</a:t>
            </a:r>
            <a:r>
              <a:rPr lang="pl-PL" altLang="pl-PL" sz="2600" b="1" dirty="0">
                <a:latin typeface="+mn-lt"/>
              </a:rPr>
              <a:t> </a:t>
            </a:r>
            <a:r>
              <a:rPr lang="pl-PL" altLang="pl-PL" sz="2600" b="1" dirty="0" err="1">
                <a:latin typeface="+mn-lt"/>
              </a:rPr>
              <a:t>diets</a:t>
            </a:r>
            <a:endParaRPr lang="pl-PL" altLang="pl-PL" sz="2600" b="1" dirty="0">
              <a:latin typeface="+mn-lt"/>
            </a:endParaRPr>
          </a:p>
        </p:txBody>
      </p:sp>
      <p:pic>
        <p:nvPicPr>
          <p:cNvPr id="12291" name="Obraz 6">
            <a:extLst>
              <a:ext uri="{FF2B5EF4-FFF2-40B4-BE49-F238E27FC236}">
                <a16:creationId xmlns:a16="http://schemas.microsoft.com/office/drawing/2014/main" id="{C04B19CF-B2E9-3BEB-657F-A5139C297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613" y="1978025"/>
            <a:ext cx="43100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Obraz 10">
            <a:extLst>
              <a:ext uri="{FF2B5EF4-FFF2-40B4-BE49-F238E27FC236}">
                <a16:creationId xmlns:a16="http://schemas.microsoft.com/office/drawing/2014/main" id="{A79BB225-BE13-1072-2719-FE8CD1775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1906588"/>
            <a:ext cx="38385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956BC822-3CE0-5FC9-8DCA-CF446DB04E88}"/>
              </a:ext>
            </a:extLst>
          </p:cNvPr>
          <p:cNvSpPr>
            <a:spLocks noGrp="1"/>
          </p:cNvSpPr>
          <p:nvPr>
            <p:ph type="title"/>
          </p:nvPr>
        </p:nvSpPr>
        <p:spPr>
          <a:xfrm>
            <a:off x="947738" y="1185863"/>
            <a:ext cx="9085262" cy="1260475"/>
          </a:xfrm>
        </p:spPr>
        <p:txBody>
          <a:bodyPr/>
          <a:lstStyle/>
          <a:p>
            <a:r>
              <a:rPr lang="pl-PL" altLang="pl-PL" sz="2400" b="1"/>
              <a:t>Fourier transform infrared microspectroscopy: quick reminder</a:t>
            </a:r>
            <a:br>
              <a:rPr lang="pl-PL" altLang="pl-PL" sz="2600" b="1"/>
            </a:br>
            <a:br>
              <a:rPr lang="pl-PL" altLang="pl-PL"/>
            </a:br>
            <a:endParaRPr lang="pl-PL" altLang="pl-PL"/>
          </a:p>
        </p:txBody>
      </p:sp>
      <p:pic>
        <p:nvPicPr>
          <p:cNvPr id="13315" name="Obraz 7">
            <a:extLst>
              <a:ext uri="{FF2B5EF4-FFF2-40B4-BE49-F238E27FC236}">
                <a16:creationId xmlns:a16="http://schemas.microsoft.com/office/drawing/2014/main" id="{C19DB217-9AB2-33E4-FEB4-5BF522B96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432"/>
          <a:stretch>
            <a:fillRect/>
          </a:stretch>
        </p:blipFill>
        <p:spPr bwMode="auto">
          <a:xfrm>
            <a:off x="5605463" y="2794000"/>
            <a:ext cx="4989512"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Obraz 2">
            <a:extLst>
              <a:ext uri="{FF2B5EF4-FFF2-40B4-BE49-F238E27FC236}">
                <a16:creationId xmlns:a16="http://schemas.microsoft.com/office/drawing/2014/main" id="{20B2334E-BA0A-AB1F-E104-35EDCED94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305"/>
          <a:stretch>
            <a:fillRect/>
          </a:stretch>
        </p:blipFill>
        <p:spPr bwMode="auto">
          <a:xfrm>
            <a:off x="1162050" y="2265363"/>
            <a:ext cx="44672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pole tekstowe 4">
            <a:extLst>
              <a:ext uri="{FF2B5EF4-FFF2-40B4-BE49-F238E27FC236}">
                <a16:creationId xmlns:a16="http://schemas.microsoft.com/office/drawing/2014/main" id="{522CD3C1-53F3-78A3-DF1A-7BFFB680E2A6}"/>
              </a:ext>
            </a:extLst>
          </p:cNvPr>
          <p:cNvSpPr txBox="1">
            <a:spLocks noChangeArrowheads="1"/>
          </p:cNvSpPr>
          <p:nvPr/>
        </p:nvSpPr>
        <p:spPr bwMode="auto">
          <a:xfrm>
            <a:off x="1019175" y="7162800"/>
            <a:ext cx="9505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pl-PL" altLang="pl-PL" sz="1000">
                <a:latin typeface="Courier New" panose="02070309020205020404" pitchFamily="49" charset="0"/>
              </a:rPr>
              <a:t>Chwiej et al.(2015). </a:t>
            </a:r>
            <a:r>
              <a:rPr lang="pl-PL" altLang="pl-PL" sz="1000" i="1">
                <a:latin typeface="Courier New" panose="02070309020205020404" pitchFamily="49" charset="0"/>
              </a:rPr>
              <a:t>The biochemical changes in hippocampal formation occurring in normal and seizure experiencing rats as a result of a ketogenic diet. The Analyst, 140(7), 2190–2204.</a:t>
            </a:r>
            <a:endParaRPr lang="pl-PL" altLang="pl-PL" sz="1000"/>
          </a:p>
        </p:txBody>
      </p:sp>
      <p:sp>
        <p:nvSpPr>
          <p:cNvPr id="8" name="pole tekstowe 7">
            <a:extLst>
              <a:ext uri="{FF2B5EF4-FFF2-40B4-BE49-F238E27FC236}">
                <a16:creationId xmlns:a16="http://schemas.microsoft.com/office/drawing/2014/main" id="{1539014D-4F2D-EF0B-973D-DE519319BC13}"/>
              </a:ext>
            </a:extLst>
          </p:cNvPr>
          <p:cNvSpPr txBox="1"/>
          <p:nvPr/>
        </p:nvSpPr>
        <p:spPr>
          <a:xfrm>
            <a:off x="1131888" y="1546225"/>
            <a:ext cx="4826000" cy="738188"/>
          </a:xfrm>
          <a:prstGeom prst="rect">
            <a:avLst/>
          </a:prstGeom>
          <a:noFill/>
        </p:spPr>
        <p:txBody>
          <a:bodyPr>
            <a:spAutoFit/>
          </a:bodyPr>
          <a:lstStyle/>
          <a:p>
            <a:pPr>
              <a:defRPr/>
            </a:pPr>
            <a:r>
              <a:rPr lang="pl-PL" sz="1400" b="1" dirty="0">
                <a:solidFill>
                  <a:schemeClr val="tx1"/>
                </a:solidFill>
                <a:latin typeface="+mj-lt"/>
                <a:ea typeface="Calibri" panose="020F0502020204030204" pitchFamily="34" charset="0"/>
              </a:rPr>
              <a:t>The </a:t>
            </a:r>
            <a:r>
              <a:rPr lang="pl-PL" sz="1400" b="1" dirty="0" err="1">
                <a:solidFill>
                  <a:schemeClr val="tx1"/>
                </a:solidFill>
                <a:latin typeface="+mj-lt"/>
                <a:ea typeface="Calibri" panose="020F0502020204030204" pitchFamily="34" charset="0"/>
              </a:rPr>
              <a:t>tentative</a:t>
            </a:r>
            <a:r>
              <a:rPr lang="pl-PL" sz="1400" b="1" dirty="0">
                <a:solidFill>
                  <a:schemeClr val="tx1"/>
                </a:solidFill>
                <a:latin typeface="+mj-lt"/>
                <a:ea typeface="Calibri" panose="020F0502020204030204" pitchFamily="34" charset="0"/>
              </a:rPr>
              <a:t> </a:t>
            </a:r>
            <a:r>
              <a:rPr lang="pl-PL" sz="1400" b="1" dirty="0" err="1">
                <a:solidFill>
                  <a:schemeClr val="tx1"/>
                </a:solidFill>
                <a:latin typeface="+mj-lt"/>
                <a:ea typeface="Calibri" panose="020F0502020204030204" pitchFamily="34" charset="0"/>
              </a:rPr>
              <a:t>assignments</a:t>
            </a:r>
            <a:r>
              <a:rPr lang="pl-PL" sz="1400" b="1" dirty="0">
                <a:solidFill>
                  <a:schemeClr val="tx1"/>
                </a:solidFill>
                <a:latin typeface="+mj-lt"/>
                <a:ea typeface="Calibri" panose="020F0502020204030204" pitchFamily="34" charset="0"/>
              </a:rPr>
              <a:t> of the band </a:t>
            </a:r>
            <a:r>
              <a:rPr lang="pl-PL" sz="1400" b="1" dirty="0" err="1">
                <a:solidFill>
                  <a:schemeClr val="tx1"/>
                </a:solidFill>
                <a:latin typeface="+mj-lt"/>
                <a:ea typeface="Calibri" panose="020F0502020204030204" pitchFamily="34" charset="0"/>
              </a:rPr>
              <a:t>frequencies</a:t>
            </a:r>
            <a:r>
              <a:rPr lang="pl-PL" sz="1400" b="1" dirty="0">
                <a:solidFill>
                  <a:schemeClr val="tx1"/>
                </a:solidFill>
                <a:latin typeface="+mj-lt"/>
                <a:ea typeface="Calibri" panose="020F0502020204030204" pitchFamily="34" charset="0"/>
              </a:rPr>
              <a:t> </a:t>
            </a:r>
            <a:r>
              <a:rPr lang="pl-PL" sz="1400" b="1" dirty="0" err="1">
                <a:solidFill>
                  <a:schemeClr val="tx1"/>
                </a:solidFill>
                <a:latin typeface="+mj-lt"/>
                <a:ea typeface="Calibri" panose="020F0502020204030204" pitchFamily="34" charset="0"/>
              </a:rPr>
              <a:t>characteristic</a:t>
            </a:r>
            <a:r>
              <a:rPr lang="pl-PL" sz="1400" b="1" dirty="0">
                <a:solidFill>
                  <a:schemeClr val="tx1"/>
                </a:solidFill>
                <a:latin typeface="+mj-lt"/>
                <a:ea typeface="Calibri" panose="020F0502020204030204" pitchFamily="34" charset="0"/>
              </a:rPr>
              <a:t> of IR spectra </a:t>
            </a:r>
            <a:r>
              <a:rPr lang="pl-PL" sz="1400" b="1" dirty="0" err="1">
                <a:solidFill>
                  <a:schemeClr val="tx1"/>
                </a:solidFill>
                <a:latin typeface="+mj-lt"/>
                <a:ea typeface="Calibri" panose="020F0502020204030204" pitchFamily="34" charset="0"/>
              </a:rPr>
              <a:t>measured</a:t>
            </a:r>
            <a:r>
              <a:rPr lang="pl-PL" sz="1400" b="1" dirty="0">
                <a:solidFill>
                  <a:schemeClr val="tx1"/>
                </a:solidFill>
                <a:latin typeface="+mj-lt"/>
                <a:ea typeface="Calibri" panose="020F0502020204030204" pitchFamily="34" charset="0"/>
              </a:rPr>
              <a:t> for </a:t>
            </a:r>
            <a:r>
              <a:rPr lang="pl-PL" sz="1400" b="1" dirty="0" err="1">
                <a:solidFill>
                  <a:schemeClr val="tx1"/>
                </a:solidFill>
                <a:latin typeface="+mj-lt"/>
                <a:ea typeface="Calibri" panose="020F0502020204030204" pitchFamily="34" charset="0"/>
              </a:rPr>
              <a:t>nervous</a:t>
            </a:r>
            <a:r>
              <a:rPr lang="pl-PL" sz="1400" b="1" dirty="0">
                <a:solidFill>
                  <a:schemeClr val="tx1"/>
                </a:solidFill>
                <a:latin typeface="+mj-lt"/>
                <a:ea typeface="Calibri" panose="020F0502020204030204" pitchFamily="34" charset="0"/>
              </a:rPr>
              <a:t> </a:t>
            </a:r>
            <a:r>
              <a:rPr lang="pl-PL" sz="1400" b="1" dirty="0" err="1">
                <a:solidFill>
                  <a:schemeClr val="tx1"/>
                </a:solidFill>
                <a:latin typeface="+mj-lt"/>
                <a:ea typeface="Calibri" panose="020F0502020204030204" pitchFamily="34" charset="0"/>
              </a:rPr>
              <a:t>tissue</a:t>
            </a:r>
            <a:r>
              <a:rPr lang="pl-PL" sz="1400" b="1" dirty="0">
                <a:solidFill>
                  <a:schemeClr val="tx1"/>
                </a:solidFill>
                <a:latin typeface="+mj-lt"/>
                <a:ea typeface="Calibri" panose="020F0502020204030204" pitchFamily="34" charset="0"/>
              </a:rPr>
              <a:t> </a:t>
            </a:r>
            <a:endParaRPr lang="pl-PL" sz="1400" b="1" dirty="0">
              <a:solidFill>
                <a:schemeClr val="tx1"/>
              </a:solidFill>
              <a:latin typeface="+mj-lt"/>
            </a:endParaRPr>
          </a:p>
        </p:txBody>
      </p:sp>
      <p:sp>
        <p:nvSpPr>
          <p:cNvPr id="9" name="pole tekstowe 8">
            <a:extLst>
              <a:ext uri="{FF2B5EF4-FFF2-40B4-BE49-F238E27FC236}">
                <a16:creationId xmlns:a16="http://schemas.microsoft.com/office/drawing/2014/main" id="{5CCB2A99-E4EC-F36B-CD6D-94D169A3B7C9}"/>
              </a:ext>
            </a:extLst>
          </p:cNvPr>
          <p:cNvSpPr txBox="1"/>
          <p:nvPr/>
        </p:nvSpPr>
        <p:spPr>
          <a:xfrm>
            <a:off x="5957888" y="2265363"/>
            <a:ext cx="4351337" cy="523875"/>
          </a:xfrm>
          <a:prstGeom prst="rect">
            <a:avLst/>
          </a:prstGeom>
          <a:noFill/>
        </p:spPr>
        <p:txBody>
          <a:bodyPr>
            <a:spAutoFit/>
          </a:bodyPr>
          <a:lstStyle/>
          <a:p>
            <a:pPr>
              <a:defRPr/>
            </a:pPr>
            <a:r>
              <a:rPr lang="pl-PL" sz="1400" b="1" dirty="0">
                <a:solidFill>
                  <a:schemeClr val="tx1"/>
                </a:solidFill>
                <a:latin typeface="+mj-lt"/>
                <a:ea typeface="Calibri" panose="020F0502020204030204" pitchFamily="34" charset="0"/>
              </a:rPr>
              <a:t>The </a:t>
            </a:r>
            <a:r>
              <a:rPr lang="pl-PL" sz="1400" b="1" dirty="0" err="1">
                <a:solidFill>
                  <a:schemeClr val="tx1"/>
                </a:solidFill>
                <a:latin typeface="+mj-lt"/>
                <a:ea typeface="Calibri" panose="020F0502020204030204" pitchFamily="34" charset="0"/>
              </a:rPr>
              <a:t>typical</a:t>
            </a:r>
            <a:r>
              <a:rPr lang="pl-PL" sz="1400" b="1" dirty="0">
                <a:solidFill>
                  <a:schemeClr val="tx1"/>
                </a:solidFill>
                <a:latin typeface="+mj-lt"/>
                <a:ea typeface="Calibri" panose="020F0502020204030204" pitchFamily="34" charset="0"/>
              </a:rPr>
              <a:t> spectrum (</a:t>
            </a:r>
            <a:r>
              <a:rPr lang="pl-PL" sz="1400" b="1" dirty="0" err="1">
                <a:solidFill>
                  <a:schemeClr val="tx1"/>
                </a:solidFill>
                <a:latin typeface="+mj-lt"/>
                <a:ea typeface="Calibri" panose="020F0502020204030204" pitchFamily="34" charset="0"/>
              </a:rPr>
              <a:t>baseline</a:t>
            </a:r>
            <a:r>
              <a:rPr lang="pl-PL" sz="1400" b="1" dirty="0">
                <a:solidFill>
                  <a:schemeClr val="tx1"/>
                </a:solidFill>
                <a:latin typeface="+mj-lt"/>
                <a:ea typeface="Calibri" panose="020F0502020204030204" pitchFamily="34" charset="0"/>
              </a:rPr>
              <a:t> </a:t>
            </a:r>
            <a:r>
              <a:rPr lang="pl-PL" sz="1400" b="1" dirty="0" err="1">
                <a:solidFill>
                  <a:schemeClr val="tx1"/>
                </a:solidFill>
                <a:latin typeface="+mj-lt"/>
                <a:ea typeface="Calibri" panose="020F0502020204030204" pitchFamily="34" charset="0"/>
              </a:rPr>
              <a:t>corrected</a:t>
            </a:r>
            <a:r>
              <a:rPr lang="pl-PL" sz="1400" b="1" dirty="0">
                <a:solidFill>
                  <a:schemeClr val="tx1"/>
                </a:solidFill>
                <a:latin typeface="+mj-lt"/>
                <a:ea typeface="Calibri" panose="020F0502020204030204" pitchFamily="34" charset="0"/>
              </a:rPr>
              <a:t>) </a:t>
            </a:r>
            <a:r>
              <a:rPr lang="pl-PL" sz="1400" b="1" dirty="0" err="1">
                <a:solidFill>
                  <a:schemeClr val="tx1"/>
                </a:solidFill>
                <a:latin typeface="+mj-lt"/>
                <a:ea typeface="Calibri" panose="020F0502020204030204" pitchFamily="34" charset="0"/>
              </a:rPr>
              <a:t>recorded</a:t>
            </a:r>
            <a:r>
              <a:rPr lang="pl-PL" sz="1400" b="1" dirty="0">
                <a:solidFill>
                  <a:schemeClr val="tx1"/>
                </a:solidFill>
                <a:latin typeface="+mj-lt"/>
                <a:ea typeface="Calibri" panose="020F0502020204030204" pitchFamily="34" charset="0"/>
              </a:rPr>
              <a:t> for the </a:t>
            </a:r>
            <a:r>
              <a:rPr lang="pl-PL" sz="1400" b="1" dirty="0" err="1">
                <a:solidFill>
                  <a:schemeClr val="tx1"/>
                </a:solidFill>
                <a:latin typeface="+mj-lt"/>
                <a:ea typeface="Calibri" panose="020F0502020204030204" pitchFamily="34" charset="0"/>
              </a:rPr>
              <a:t>hippocampal</a:t>
            </a:r>
            <a:r>
              <a:rPr lang="pl-PL" sz="1400" b="1" dirty="0">
                <a:solidFill>
                  <a:schemeClr val="tx1"/>
                </a:solidFill>
                <a:latin typeface="+mj-lt"/>
                <a:ea typeface="Calibri" panose="020F0502020204030204" pitchFamily="34" charset="0"/>
              </a:rPr>
              <a:t> </a:t>
            </a:r>
            <a:r>
              <a:rPr lang="pl-PL" sz="1400" b="1" dirty="0" err="1">
                <a:solidFill>
                  <a:schemeClr val="tx1"/>
                </a:solidFill>
                <a:latin typeface="+mj-lt"/>
                <a:ea typeface="Calibri" panose="020F0502020204030204" pitchFamily="34" charset="0"/>
              </a:rPr>
              <a:t>formation</a:t>
            </a:r>
            <a:r>
              <a:rPr lang="pl-PL" sz="1400" b="1" dirty="0">
                <a:solidFill>
                  <a:schemeClr val="tx1"/>
                </a:solidFill>
                <a:latin typeface="+mj-lt"/>
                <a:ea typeface="Calibri" panose="020F0502020204030204" pitchFamily="34" charset="0"/>
              </a:rPr>
              <a:t> </a:t>
            </a:r>
            <a:r>
              <a:rPr lang="pl-PL" sz="1400" b="1" dirty="0" err="1">
                <a:solidFill>
                  <a:schemeClr val="tx1"/>
                </a:solidFill>
                <a:latin typeface="+mj-lt"/>
                <a:ea typeface="Calibri" panose="020F0502020204030204" pitchFamily="34" charset="0"/>
              </a:rPr>
              <a:t>tissue</a:t>
            </a:r>
            <a:endParaRPr lang="pl-PL" sz="1400" b="1" dirty="0">
              <a:solidFill>
                <a:schemeClr val="tx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7B86002B-A10D-A768-BF32-AC15EFAC8D82}"/>
              </a:ext>
            </a:extLst>
          </p:cNvPr>
          <p:cNvSpPr>
            <a:spLocks noGrp="1"/>
          </p:cNvSpPr>
          <p:nvPr>
            <p:ph type="title"/>
          </p:nvPr>
        </p:nvSpPr>
        <p:spPr>
          <a:xfrm>
            <a:off x="947738" y="1185863"/>
            <a:ext cx="9085262" cy="1260475"/>
          </a:xfrm>
        </p:spPr>
        <p:txBody>
          <a:bodyPr/>
          <a:lstStyle/>
          <a:p>
            <a:r>
              <a:rPr lang="pl-PL" altLang="pl-PL" sz="2400" b="1"/>
              <a:t>Spectroscopic methods: Fourier transform infrared microspectroscopy</a:t>
            </a:r>
            <a:br>
              <a:rPr lang="pl-PL" altLang="pl-PL" sz="2600" b="1"/>
            </a:br>
            <a:br>
              <a:rPr lang="pl-PL" altLang="pl-PL"/>
            </a:br>
            <a:endParaRPr lang="pl-PL" altLang="pl-PL"/>
          </a:p>
        </p:txBody>
      </p:sp>
      <p:sp>
        <p:nvSpPr>
          <p:cNvPr id="4" name="Symbol zastępczy zawartości 3">
            <a:extLst>
              <a:ext uri="{FF2B5EF4-FFF2-40B4-BE49-F238E27FC236}">
                <a16:creationId xmlns:a16="http://schemas.microsoft.com/office/drawing/2014/main" id="{4011DB47-780E-C874-C108-F94CF3B7C17D}"/>
              </a:ext>
            </a:extLst>
          </p:cNvPr>
          <p:cNvSpPr>
            <a:spLocks noGrp="1"/>
          </p:cNvSpPr>
          <p:nvPr>
            <p:ph idx="1"/>
          </p:nvPr>
        </p:nvSpPr>
        <p:spPr>
          <a:xfrm>
            <a:off x="5278438" y="2193925"/>
            <a:ext cx="5114925" cy="3419475"/>
          </a:xfrm>
        </p:spPr>
        <p:txBody>
          <a:bodyPr/>
          <a:lstStyle/>
          <a:p>
            <a:pPr marL="0" indent="0">
              <a:buFontTx/>
              <a:buNone/>
              <a:defRPr/>
            </a:pPr>
            <a:r>
              <a:rPr lang="pl-PL" sz="1600" b="1" dirty="0" err="1">
                <a:solidFill>
                  <a:schemeClr val="tx1"/>
                </a:solidFill>
              </a:rPr>
              <a:t>Spectrometer</a:t>
            </a:r>
            <a:r>
              <a:rPr lang="pl-PL" sz="1600" b="1" dirty="0">
                <a:solidFill>
                  <a:schemeClr val="tx1"/>
                </a:solidFill>
              </a:rPr>
              <a:t>: </a:t>
            </a:r>
            <a:r>
              <a:rPr lang="pl-PL" sz="1600" dirty="0" err="1"/>
              <a:t>Nicolet</a:t>
            </a:r>
            <a:r>
              <a:rPr lang="pl-PL" sz="1600" dirty="0"/>
              <a:t> iN10 MX</a:t>
            </a:r>
          </a:p>
          <a:p>
            <a:pPr marL="0" indent="0">
              <a:buFontTx/>
              <a:buNone/>
              <a:defRPr/>
            </a:pPr>
            <a:r>
              <a:rPr lang="pl-PL" sz="1600" b="1" dirty="0"/>
              <a:t>IR </a:t>
            </a:r>
            <a:r>
              <a:rPr lang="pl-PL" sz="1600" b="1" dirty="0" err="1"/>
              <a:t>source</a:t>
            </a:r>
            <a:r>
              <a:rPr lang="pl-PL" sz="1600" b="1" dirty="0"/>
              <a:t>: </a:t>
            </a:r>
            <a:r>
              <a:rPr lang="pl-PL" sz="1600" dirty="0" err="1"/>
              <a:t>ceramic</a:t>
            </a:r>
            <a:r>
              <a:rPr lang="pl-PL" sz="1600" dirty="0"/>
              <a:t> </a:t>
            </a:r>
            <a:r>
              <a:rPr lang="pl-PL" sz="1600" dirty="0" err="1"/>
              <a:t>radiation</a:t>
            </a:r>
            <a:r>
              <a:rPr lang="pl-PL" sz="1600" dirty="0"/>
              <a:t> </a:t>
            </a:r>
            <a:r>
              <a:rPr lang="pl-PL" sz="1600" dirty="0" err="1"/>
              <a:t>source</a:t>
            </a:r>
            <a:endParaRPr lang="pl-PL" sz="1600" dirty="0"/>
          </a:p>
          <a:p>
            <a:pPr marL="0" indent="0">
              <a:buFontTx/>
              <a:buNone/>
              <a:defRPr/>
            </a:pPr>
            <a:r>
              <a:rPr lang="pl-PL" sz="1600" b="1" dirty="0" err="1"/>
              <a:t>Detector</a:t>
            </a:r>
            <a:r>
              <a:rPr lang="pl-PL" sz="1600" b="1" dirty="0"/>
              <a:t>: </a:t>
            </a:r>
            <a:r>
              <a:rPr lang="pl-PL" sz="1600" dirty="0"/>
              <a:t>MCT IN10 </a:t>
            </a:r>
            <a:r>
              <a:rPr lang="pl-PL" sz="1600" dirty="0" err="1"/>
              <a:t>Array</a:t>
            </a:r>
            <a:r>
              <a:rPr lang="pl-PL" sz="1600" dirty="0"/>
              <a:t>, Point MCT</a:t>
            </a:r>
          </a:p>
          <a:p>
            <a:pPr marL="0" indent="0">
              <a:buFontTx/>
              <a:buNone/>
              <a:defRPr/>
            </a:pPr>
            <a:r>
              <a:rPr lang="pl-PL" sz="1600" b="1" dirty="0"/>
              <a:t>Measurement </a:t>
            </a:r>
            <a:r>
              <a:rPr lang="pl-PL" sz="1600" b="1" dirty="0" err="1"/>
              <a:t>mode</a:t>
            </a:r>
            <a:r>
              <a:rPr lang="pl-PL" sz="1600" b="1" dirty="0"/>
              <a:t>: </a:t>
            </a:r>
            <a:r>
              <a:rPr lang="pl-PL" sz="1600" dirty="0" err="1"/>
              <a:t>transmission</a:t>
            </a:r>
            <a:endParaRPr lang="pl-PL" sz="1600" dirty="0"/>
          </a:p>
          <a:p>
            <a:pPr marL="0" indent="0">
              <a:buFontTx/>
              <a:buNone/>
              <a:defRPr/>
            </a:pPr>
            <a:r>
              <a:rPr lang="pl-PL" sz="1600" b="1" dirty="0" err="1"/>
              <a:t>Number</a:t>
            </a:r>
            <a:r>
              <a:rPr lang="pl-PL" sz="1600" b="1" dirty="0"/>
              <a:t> of </a:t>
            </a:r>
            <a:r>
              <a:rPr lang="pl-PL" sz="1600" b="1" dirty="0" err="1"/>
              <a:t>scans</a:t>
            </a:r>
            <a:r>
              <a:rPr lang="pl-PL" sz="1600" b="1" dirty="0"/>
              <a:t> </a:t>
            </a:r>
            <a:r>
              <a:rPr lang="pl-PL" sz="1600" b="1" dirty="0" err="1"/>
              <a:t>averaged</a:t>
            </a:r>
            <a:r>
              <a:rPr lang="pl-PL" sz="1600" b="1" dirty="0"/>
              <a:t> per spectrum:</a:t>
            </a:r>
            <a:r>
              <a:rPr lang="pl-PL" sz="1600" dirty="0"/>
              <a:t> 32</a:t>
            </a:r>
          </a:p>
          <a:p>
            <a:pPr marL="0" indent="0">
              <a:buFontTx/>
              <a:buNone/>
              <a:defRPr/>
            </a:pPr>
            <a:r>
              <a:rPr lang="pl-PL" sz="1600" b="1" dirty="0" err="1"/>
              <a:t>Spectral</a:t>
            </a:r>
            <a:r>
              <a:rPr lang="pl-PL" sz="1600" b="1" dirty="0"/>
              <a:t> resolution: </a:t>
            </a:r>
            <a:r>
              <a:rPr lang="pl-PL" sz="1600" dirty="0"/>
              <a:t>8 cm</a:t>
            </a:r>
            <a:r>
              <a:rPr lang="en-US" sz="1600" baseline="30000" dirty="0">
                <a:latin typeface="Times New Roman" panose="02020603050405020304" pitchFamily="18" charset="0"/>
                <a:ea typeface="MS Mincho" panose="02020609040205080304" pitchFamily="49" charset="-128"/>
                <a:cs typeface="Times New Roman" panose="02020603050405020304" pitchFamily="18" charset="0"/>
              </a:rPr>
              <a:t> </a:t>
            </a:r>
            <a:r>
              <a:rPr lang="pl-PL" sz="1600" baseline="30000" dirty="0">
                <a:latin typeface="Times New Roman" panose="02020603050405020304" pitchFamily="18" charset="0"/>
                <a:ea typeface="MS Mincho" panose="02020609040205080304" pitchFamily="49" charset="-128"/>
                <a:cs typeface="Times New Roman" panose="02020603050405020304" pitchFamily="18" charset="0"/>
              </a:rPr>
              <a:t>-</a:t>
            </a:r>
            <a:r>
              <a:rPr lang="en-US" sz="1600" baseline="30000" dirty="0">
                <a:latin typeface="Times New Roman" panose="02020603050405020304" pitchFamily="18" charset="0"/>
                <a:ea typeface="MS Mincho" panose="02020609040205080304" pitchFamily="49" charset="-128"/>
                <a:cs typeface="Times New Roman" panose="02020603050405020304" pitchFamily="18" charset="0"/>
              </a:rPr>
              <a:t>1</a:t>
            </a:r>
            <a:endParaRPr lang="pl-PL" sz="1600" dirty="0"/>
          </a:p>
          <a:p>
            <a:pPr marL="0" indent="0">
              <a:buFontTx/>
              <a:buNone/>
              <a:defRPr/>
            </a:pPr>
            <a:r>
              <a:rPr lang="pl-PL" sz="1600" b="1" dirty="0" err="1"/>
              <a:t>Spatial</a:t>
            </a:r>
            <a:r>
              <a:rPr lang="pl-PL" sz="1600" b="1" dirty="0"/>
              <a:t> resolution: </a:t>
            </a:r>
            <a:r>
              <a:rPr lang="pl-PL" sz="1600" dirty="0"/>
              <a:t>25 µm</a:t>
            </a:r>
          </a:p>
          <a:p>
            <a:pPr marL="0" indent="0">
              <a:buFontTx/>
              <a:buNone/>
              <a:defRPr/>
            </a:pPr>
            <a:r>
              <a:rPr lang="pl-PL" sz="1600" b="1" dirty="0" err="1"/>
              <a:t>Sample</a:t>
            </a:r>
            <a:r>
              <a:rPr lang="pl-PL" sz="1600" b="1" dirty="0"/>
              <a:t> </a:t>
            </a:r>
            <a:r>
              <a:rPr lang="pl-PL" sz="1600" b="1" dirty="0" err="1"/>
              <a:t>carrier</a:t>
            </a:r>
            <a:r>
              <a:rPr lang="pl-PL" sz="1600" b="1" dirty="0"/>
              <a:t>: </a:t>
            </a:r>
            <a:r>
              <a:rPr lang="pl-PL" sz="1600" dirty="0">
                <a:latin typeface="+mj-lt"/>
              </a:rPr>
              <a:t>Ca</a:t>
            </a:r>
            <a:r>
              <a:rPr lang="pl-PL" sz="1800" dirty="0">
                <a:latin typeface="+mj-lt"/>
                <a:ea typeface="Calibri" panose="020F0502020204030204" pitchFamily="34" charset="0"/>
                <a:cs typeface="Calibri" panose="020F0502020204030204" pitchFamily="34" charset="0"/>
              </a:rPr>
              <a:t>F</a:t>
            </a:r>
            <a:r>
              <a:rPr lang="pl-PL" sz="1800" baseline="-25000" dirty="0">
                <a:latin typeface="+mj-lt"/>
                <a:ea typeface="Calibri" panose="020F0502020204030204" pitchFamily="34" charset="0"/>
                <a:cs typeface="Calibri" panose="020F0502020204030204" pitchFamily="34" charset="0"/>
              </a:rPr>
              <a:t>2</a:t>
            </a:r>
            <a:r>
              <a:rPr lang="pl-PL" sz="1600" b="1" dirty="0"/>
              <a:t> </a:t>
            </a:r>
            <a:r>
              <a:rPr lang="pl-PL" sz="1600" dirty="0" err="1"/>
              <a:t>slides</a:t>
            </a:r>
            <a:endParaRPr lang="pl-PL" sz="1600" dirty="0"/>
          </a:p>
          <a:p>
            <a:pPr marL="0" indent="0">
              <a:buFontTx/>
              <a:buNone/>
              <a:defRPr/>
            </a:pPr>
            <a:r>
              <a:rPr lang="pl-PL" sz="1600" b="1" dirty="0" err="1"/>
              <a:t>Spectral</a:t>
            </a:r>
            <a:r>
              <a:rPr lang="pl-PL" sz="1600" b="1" dirty="0"/>
              <a:t> </a:t>
            </a:r>
            <a:r>
              <a:rPr lang="pl-PL" sz="1600" b="1" dirty="0" err="1"/>
              <a:t>analysis</a:t>
            </a:r>
            <a:r>
              <a:rPr lang="pl-PL" sz="1600" b="1" dirty="0"/>
              <a:t>: </a:t>
            </a:r>
            <a:r>
              <a:rPr lang="en-US" sz="1600" b="1" dirty="0"/>
              <a:t> </a:t>
            </a:r>
            <a:r>
              <a:rPr lang="en-US" sz="1600" dirty="0"/>
              <a:t>chemical mapping of the main absorption</a:t>
            </a:r>
            <a:r>
              <a:rPr lang="pl-PL" sz="1600" dirty="0"/>
              <a:t> </a:t>
            </a:r>
            <a:r>
              <a:rPr lang="en-US" sz="1600" dirty="0"/>
              <a:t>bands or their ratios</a:t>
            </a:r>
            <a:r>
              <a:rPr lang="pl-PL" sz="1600" dirty="0"/>
              <a:t> </a:t>
            </a:r>
            <a:endParaRPr lang="pl-PL" sz="1600" baseline="-25000" dirty="0">
              <a:latin typeface="+mj-lt"/>
              <a:ea typeface="Calibri" panose="020F0502020204030204" pitchFamily="34" charset="0"/>
              <a:cs typeface="Calibri" panose="020F0502020204030204" pitchFamily="34" charset="0"/>
            </a:endParaRPr>
          </a:p>
          <a:p>
            <a:pPr marL="0" indent="0">
              <a:buFontTx/>
              <a:buNone/>
              <a:defRPr/>
            </a:pPr>
            <a:endParaRPr lang="pl-PL" sz="1600" baseline="-25000" dirty="0">
              <a:latin typeface="+mj-lt"/>
              <a:ea typeface="Calibri" panose="020F0502020204030204" pitchFamily="34" charset="0"/>
              <a:cs typeface="Calibri" panose="020F0502020204030204" pitchFamily="34" charset="0"/>
            </a:endParaRPr>
          </a:p>
        </p:txBody>
      </p:sp>
      <p:pic>
        <p:nvPicPr>
          <p:cNvPr id="15364" name="Obraz 4">
            <a:extLst>
              <a:ext uri="{FF2B5EF4-FFF2-40B4-BE49-F238E27FC236}">
                <a16:creationId xmlns:a16="http://schemas.microsoft.com/office/drawing/2014/main" id="{79D0A7FA-E5C9-58CE-0855-D5995EDEE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2193925"/>
            <a:ext cx="345598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ole tekstowe 7">
            <a:extLst>
              <a:ext uri="{FF2B5EF4-FFF2-40B4-BE49-F238E27FC236}">
                <a16:creationId xmlns:a16="http://schemas.microsoft.com/office/drawing/2014/main" id="{A527EECF-8B98-ACE0-8085-0856E5172FB2}"/>
              </a:ext>
            </a:extLst>
          </p:cNvPr>
          <p:cNvSpPr txBox="1">
            <a:spLocks noChangeArrowheads="1"/>
          </p:cNvSpPr>
          <p:nvPr/>
        </p:nvSpPr>
        <p:spPr bwMode="auto">
          <a:xfrm>
            <a:off x="1471613" y="465138"/>
            <a:ext cx="8712200" cy="493712"/>
          </a:xfrm>
          <a:prstGeom prst="rect">
            <a:avLst/>
          </a:prstGeom>
          <a:noFill/>
          <a:ln>
            <a:noFill/>
          </a:ln>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600" b="1" dirty="0" err="1"/>
              <a:t>Chemical</a:t>
            </a:r>
            <a:r>
              <a:rPr lang="pl-PL" altLang="pl-PL" sz="2600" b="1" dirty="0"/>
              <a:t> </a:t>
            </a:r>
            <a:r>
              <a:rPr lang="pl-PL" altLang="pl-PL" sz="2600" b="1" dirty="0" err="1"/>
              <a:t>mapping</a:t>
            </a:r>
            <a:r>
              <a:rPr lang="pl-PL" altLang="pl-PL" sz="2600" b="1" dirty="0"/>
              <a:t>: </a:t>
            </a:r>
            <a:r>
              <a:rPr lang="pl-PL" altLang="pl-PL" sz="2600" b="1" dirty="0" err="1">
                <a:latin typeface="+mj-lt"/>
                <a:ea typeface="MS Mincho" panose="02020609040205080304" pitchFamily="49" charset="-128"/>
              </a:rPr>
              <a:t>areas</a:t>
            </a:r>
            <a:r>
              <a:rPr lang="pl-PL" altLang="pl-PL" sz="2600" b="1" dirty="0">
                <a:latin typeface="+mj-lt"/>
                <a:ea typeface="MS Mincho" panose="02020609040205080304" pitchFamily="49" charset="-128"/>
              </a:rPr>
              <a:t> of </a:t>
            </a:r>
            <a:r>
              <a:rPr lang="pl-PL" altLang="pl-PL" sz="2600" b="1" dirty="0" err="1">
                <a:latin typeface="+mj-lt"/>
                <a:ea typeface="MS Mincho" panose="02020609040205080304" pitchFamily="49" charset="-128"/>
              </a:rPr>
              <a:t>interest</a:t>
            </a:r>
            <a:endParaRPr lang="pl-PL" altLang="pl-PL" sz="2600" b="1" dirty="0">
              <a:latin typeface="+mj-lt"/>
              <a:ea typeface="MS Mincho" panose="02020609040205080304" pitchFamily="49" charset="-128"/>
            </a:endParaRPr>
          </a:p>
        </p:txBody>
      </p:sp>
      <p:pic>
        <p:nvPicPr>
          <p:cNvPr id="17411" name="Obraz 3">
            <a:extLst>
              <a:ext uri="{FF2B5EF4-FFF2-40B4-BE49-F238E27FC236}">
                <a16:creationId xmlns:a16="http://schemas.microsoft.com/office/drawing/2014/main" id="{F586698C-DB8D-80A9-5CB3-568EA8B2B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22" r="7854" b="3690"/>
          <a:stretch>
            <a:fillRect/>
          </a:stretch>
        </p:blipFill>
        <p:spPr bwMode="auto">
          <a:xfrm>
            <a:off x="1595438" y="1185863"/>
            <a:ext cx="846296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6">
            <a:extLst>
              <a:ext uri="{FF2B5EF4-FFF2-40B4-BE49-F238E27FC236}">
                <a16:creationId xmlns:a16="http://schemas.microsoft.com/office/drawing/2014/main" id="{F4EDAF81-38D4-8FFA-9E10-EF0F11A1BC70}"/>
              </a:ext>
            </a:extLst>
          </p:cNvPr>
          <p:cNvSpPr txBox="1"/>
          <p:nvPr/>
        </p:nvSpPr>
        <p:spPr>
          <a:xfrm>
            <a:off x="947738" y="6516688"/>
            <a:ext cx="9732962" cy="1016000"/>
          </a:xfrm>
          <a:prstGeom prst="rect">
            <a:avLst/>
          </a:prstGeom>
          <a:noFill/>
        </p:spPr>
        <p:txBody>
          <a:bodyPr>
            <a:spAutoFit/>
          </a:bodyPr>
          <a:lstStyle/>
          <a:p>
            <a:pPr algn="ctr">
              <a:spcAft>
                <a:spcPts val="800"/>
              </a:spcAft>
              <a:tabLst>
                <a:tab pos="270510" algn="l"/>
              </a:tabLst>
              <a:defRPr/>
            </a:pPr>
            <a:r>
              <a:rPr lang="en-US" sz="1500" b="1" dirty="0">
                <a:latin typeface="+mj-lt"/>
                <a:ea typeface="Calibri" panose="020F0502020204030204" pitchFamily="34" charset="0"/>
                <a:cs typeface="Times New Roman" panose="02020603050405020304" pitchFamily="18" charset="0"/>
              </a:rPr>
              <a:t>Figure 1. </a:t>
            </a:r>
            <a:r>
              <a:rPr lang="en-US" sz="1500" dirty="0">
                <a:latin typeface="+mj-lt"/>
                <a:ea typeface="Calibri" panose="020F0502020204030204" pitchFamily="34" charset="0"/>
                <a:cs typeface="Times New Roman" panose="02020603050405020304" pitchFamily="18" charset="0"/>
              </a:rPr>
              <a:t>The localization of the areas (two structures of white matter, namely corpus callosum and internal capsule, and cortex) and cellular layers (granular, pyramidal molecular and multiform layer) of interest, presented in the microscopic images (A and C) and chemical maps (B and D) showing the distribution of lipids for selected sample of the brain.</a:t>
            </a:r>
            <a:endParaRPr lang="pl-PL" sz="1500" dirty="0">
              <a:latin typeface="+mj-lt"/>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ole tekstowe 7">
            <a:extLst>
              <a:ext uri="{FF2B5EF4-FFF2-40B4-BE49-F238E27FC236}">
                <a16:creationId xmlns:a16="http://schemas.microsoft.com/office/drawing/2014/main" id="{8D035A29-25B1-6ED2-BDC3-AA0505FAB0A7}"/>
              </a:ext>
            </a:extLst>
          </p:cNvPr>
          <p:cNvSpPr txBox="1">
            <a:spLocks noChangeArrowheads="1"/>
          </p:cNvSpPr>
          <p:nvPr/>
        </p:nvSpPr>
        <p:spPr bwMode="auto">
          <a:xfrm>
            <a:off x="1452563" y="401638"/>
            <a:ext cx="8712200" cy="492125"/>
          </a:xfrm>
          <a:prstGeom prst="rect">
            <a:avLst/>
          </a:prstGeom>
          <a:noFill/>
          <a:ln>
            <a:noFill/>
          </a:ln>
        </p:spPr>
        <p:txBody>
          <a:bodyPr>
            <a:spAutoFit/>
          </a:bodyPr>
          <a:lstStyle>
            <a:lvl1pPr>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600" b="1" dirty="0" err="1"/>
              <a:t>Chemical</a:t>
            </a:r>
            <a:r>
              <a:rPr lang="pl-PL" altLang="pl-PL" sz="2600" b="1" dirty="0"/>
              <a:t> </a:t>
            </a:r>
            <a:r>
              <a:rPr lang="pl-PL" altLang="pl-PL" sz="2600" b="1" dirty="0" err="1"/>
              <a:t>mapping</a:t>
            </a:r>
            <a:r>
              <a:rPr lang="pl-PL" altLang="pl-PL" sz="2600" b="1" dirty="0"/>
              <a:t>: </a:t>
            </a:r>
            <a:r>
              <a:rPr lang="pl-PL" altLang="pl-PL" sz="2600" b="1" dirty="0">
                <a:latin typeface="+mj-lt"/>
                <a:ea typeface="MS Mincho" panose="02020609040205080304" pitchFamily="49" charset="-128"/>
              </a:rPr>
              <a:t>2-days </a:t>
            </a:r>
            <a:r>
              <a:rPr lang="pl-PL" altLang="pl-PL" sz="2600" b="1" dirty="0" err="1">
                <a:latin typeface="+mj-lt"/>
                <a:ea typeface="MS Mincho" panose="02020609040205080304" pitchFamily="49" charset="-128"/>
              </a:rPr>
              <a:t>old</a:t>
            </a:r>
            <a:r>
              <a:rPr lang="pl-PL" altLang="pl-PL" sz="2600" b="1" dirty="0">
                <a:latin typeface="+mj-lt"/>
                <a:ea typeface="MS Mincho" panose="02020609040205080304" pitchFamily="49" charset="-128"/>
              </a:rPr>
              <a:t> </a:t>
            </a:r>
            <a:r>
              <a:rPr lang="pl-PL" altLang="pl-PL" sz="2600" b="1" dirty="0" err="1">
                <a:latin typeface="+mj-lt"/>
                <a:ea typeface="MS Mincho" panose="02020609040205080304" pitchFamily="49" charset="-128"/>
              </a:rPr>
              <a:t>rats</a:t>
            </a:r>
            <a:endParaRPr lang="pl-PL" altLang="pl-PL" sz="2600" b="1" dirty="0">
              <a:latin typeface="+mj-lt"/>
              <a:ea typeface="MS Mincho" panose="02020609040205080304" pitchFamily="49" charset="-128"/>
            </a:endParaRPr>
          </a:p>
        </p:txBody>
      </p:sp>
      <p:sp>
        <p:nvSpPr>
          <p:cNvPr id="16387" name="pole tekstowe 19">
            <a:extLst>
              <a:ext uri="{FF2B5EF4-FFF2-40B4-BE49-F238E27FC236}">
                <a16:creationId xmlns:a16="http://schemas.microsoft.com/office/drawing/2014/main" id="{A1C1E24B-2E4C-0C1C-D83E-B925D8DFB3BB}"/>
              </a:ext>
            </a:extLst>
          </p:cNvPr>
          <p:cNvSpPr txBox="1">
            <a:spLocks noChangeArrowheads="1"/>
          </p:cNvSpPr>
          <p:nvPr/>
        </p:nvSpPr>
        <p:spPr bwMode="auto">
          <a:xfrm>
            <a:off x="1308100" y="6837363"/>
            <a:ext cx="9056688" cy="633412"/>
          </a:xfrm>
          <a:prstGeom prst="rect">
            <a:avLst/>
          </a:prstGeom>
          <a:noFill/>
          <a:ln>
            <a:noFill/>
          </a:ln>
        </p:spPr>
        <p:txBody>
          <a:bodyPr>
            <a:spAutoFit/>
          </a:bodyPr>
          <a:lstStyle>
            <a:lvl1pPr>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tabLst>
                <a:tab pos="269875" algn="l"/>
              </a:tabLst>
              <a:defRPr sz="2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ts val="1400"/>
              </a:lnSpc>
              <a:spcAft>
                <a:spcPts val="300"/>
              </a:spcAft>
              <a:defRPr/>
            </a:pPr>
            <a:r>
              <a:rPr lang="en-US" altLang="pl-PL" sz="1500" b="1" dirty="0">
                <a:latin typeface="+mj-lt"/>
                <a:cs typeface="Times New Roman" panose="02020603050405020304" pitchFamily="18" charset="0"/>
              </a:rPr>
              <a:t>Figure </a:t>
            </a:r>
            <a:r>
              <a:rPr lang="pl-PL" altLang="pl-PL" sz="1500" b="1" dirty="0">
                <a:latin typeface="+mj-lt"/>
                <a:cs typeface="Times New Roman" panose="02020603050405020304" pitchFamily="18" charset="0"/>
              </a:rPr>
              <a:t>2</a:t>
            </a:r>
            <a:r>
              <a:rPr lang="en-US" altLang="pl-PL" sz="1500" b="1" dirty="0">
                <a:latin typeface="+mj-lt"/>
                <a:cs typeface="Times New Roman" panose="02020603050405020304" pitchFamily="18" charset="0"/>
              </a:rPr>
              <a:t>. </a:t>
            </a:r>
            <a:r>
              <a:rPr lang="pl-PL" altLang="pl-PL" sz="1500" dirty="0">
                <a:latin typeface="+mj-lt"/>
                <a:cs typeface="Times New Roman" panose="02020603050405020304" pitchFamily="18" charset="0"/>
              </a:rPr>
              <a:t>C</a:t>
            </a:r>
            <a:r>
              <a:rPr lang="en-US" altLang="pl-PL" sz="1500" dirty="0" err="1">
                <a:latin typeface="+mj-lt"/>
                <a:cs typeface="Times New Roman" panose="02020603050405020304" pitchFamily="18" charset="0"/>
              </a:rPr>
              <a:t>hemical</a:t>
            </a:r>
            <a:r>
              <a:rPr lang="en-US" altLang="pl-PL" sz="1500" dirty="0">
                <a:latin typeface="+mj-lt"/>
                <a:cs typeface="Times New Roman" panose="02020603050405020304" pitchFamily="18" charset="0"/>
              </a:rPr>
              <a:t> maps presenting intensity of </a:t>
            </a:r>
            <a:r>
              <a:rPr lang="pl-PL" altLang="pl-PL" sz="1500" dirty="0">
                <a:latin typeface="+mj-lt"/>
                <a:cs typeface="Times New Roman" panose="02020603050405020304" pitchFamily="18" charset="0"/>
              </a:rPr>
              <a:t>the </a:t>
            </a:r>
            <a:r>
              <a:rPr lang="pl-PL" altLang="pl-PL" sz="1500" dirty="0" err="1">
                <a:latin typeface="+mj-lt"/>
                <a:cs typeface="Times New Roman" panose="02020603050405020304" pitchFamily="18" charset="0"/>
              </a:rPr>
              <a:t>main</a:t>
            </a:r>
            <a:r>
              <a:rPr lang="pl-PL" altLang="pl-PL" sz="1500" dirty="0">
                <a:latin typeface="+mj-lt"/>
                <a:cs typeface="Times New Roman" panose="02020603050405020304" pitchFamily="18" charset="0"/>
              </a:rPr>
              <a:t> </a:t>
            </a:r>
            <a:r>
              <a:rPr lang="en-US" altLang="pl-PL" sz="1500" dirty="0">
                <a:latin typeface="+mj-lt"/>
                <a:cs typeface="Times New Roman" panose="02020603050405020304" pitchFamily="18" charset="0"/>
              </a:rPr>
              <a:t>absorption band</a:t>
            </a:r>
            <a:r>
              <a:rPr lang="pl-PL" altLang="pl-PL" sz="1500" dirty="0">
                <a:latin typeface="+mj-lt"/>
                <a:cs typeface="Times New Roman" panose="02020603050405020304" pitchFamily="18" charset="0"/>
              </a:rPr>
              <a:t>s,</a:t>
            </a:r>
            <a:r>
              <a:rPr lang="en-US" altLang="pl-PL" sz="1500" dirty="0">
                <a:latin typeface="+mj-lt"/>
                <a:cs typeface="Times New Roman" panose="02020603050405020304" pitchFamily="18" charset="0"/>
              </a:rPr>
              <a:t> which were obtained for the </a:t>
            </a:r>
            <a:r>
              <a:rPr lang="pl-PL" altLang="pl-PL" sz="1500" dirty="0" err="1">
                <a:latin typeface="+mj-lt"/>
                <a:cs typeface="Times New Roman" panose="02020603050405020304" pitchFamily="18" charset="0"/>
              </a:rPr>
              <a:t>brain</a:t>
            </a:r>
            <a:r>
              <a:rPr lang="pl-PL" altLang="pl-PL" sz="1500" dirty="0">
                <a:latin typeface="+mj-lt"/>
                <a:cs typeface="Times New Roman" panose="02020603050405020304" pitchFamily="18" charset="0"/>
              </a:rPr>
              <a:t> </a:t>
            </a:r>
            <a:r>
              <a:rPr lang="pl-PL" altLang="pl-PL" sz="1500" dirty="0" err="1">
                <a:latin typeface="+mj-lt"/>
                <a:cs typeface="Times New Roman" panose="02020603050405020304" pitchFamily="18" charset="0"/>
              </a:rPr>
              <a:t>tissue</a:t>
            </a:r>
            <a:r>
              <a:rPr lang="en-US" altLang="pl-PL" sz="1500" dirty="0">
                <a:latin typeface="+mj-lt"/>
                <a:cs typeface="Times New Roman" panose="02020603050405020304" pitchFamily="18" charset="0"/>
              </a:rPr>
              <a:t> taken from the </a:t>
            </a:r>
            <a:r>
              <a:rPr lang="pl-PL" altLang="pl-PL" sz="1500" dirty="0">
                <a:latin typeface="+mj-lt"/>
                <a:cs typeface="Times New Roman" panose="02020603050405020304" pitchFamily="18" charset="0"/>
              </a:rPr>
              <a:t>2-days </a:t>
            </a:r>
            <a:r>
              <a:rPr lang="pl-PL" altLang="pl-PL" sz="1500" dirty="0" err="1">
                <a:latin typeface="+mj-lt"/>
                <a:cs typeface="Times New Roman" panose="02020603050405020304" pitchFamily="18" charset="0"/>
              </a:rPr>
              <a:t>old</a:t>
            </a:r>
            <a:r>
              <a:rPr lang="pl-PL" altLang="pl-PL" sz="1500" dirty="0">
                <a:latin typeface="+mj-lt"/>
                <a:cs typeface="Times New Roman" panose="02020603050405020304" pitchFamily="18" charset="0"/>
              </a:rPr>
              <a:t> </a:t>
            </a:r>
            <a:r>
              <a:rPr lang="en-US" altLang="pl-PL" sz="1500" dirty="0">
                <a:latin typeface="+mj-lt"/>
                <a:cs typeface="Times New Roman" panose="02020603050405020304" pitchFamily="18" charset="0"/>
              </a:rPr>
              <a:t>rats exposed </a:t>
            </a:r>
            <a:r>
              <a:rPr lang="pl-PL" altLang="pl-PL" sz="1500" dirty="0">
                <a:latin typeface="+mj-lt"/>
                <a:cs typeface="Times New Roman" panose="02020603050405020304" pitchFamily="18" charset="0"/>
              </a:rPr>
              <a:t>in </a:t>
            </a:r>
            <a:r>
              <a:rPr lang="pl-PL" altLang="pl-PL" sz="1500" dirty="0" err="1">
                <a:latin typeface="+mj-lt"/>
                <a:cs typeface="Times New Roman" panose="02020603050405020304" pitchFamily="18" charset="0"/>
              </a:rPr>
              <a:t>prenatal</a:t>
            </a:r>
            <a:r>
              <a:rPr lang="pl-PL" altLang="pl-PL" sz="1500" dirty="0">
                <a:latin typeface="+mj-lt"/>
                <a:cs typeface="Times New Roman" panose="02020603050405020304" pitchFamily="18" charset="0"/>
              </a:rPr>
              <a:t> life </a:t>
            </a:r>
            <a:r>
              <a:rPr lang="en-US" altLang="pl-PL" sz="1500" dirty="0">
                <a:latin typeface="+mj-lt"/>
                <a:cs typeface="Times New Roman" panose="02020603050405020304" pitchFamily="18" charset="0"/>
              </a:rPr>
              <a:t>to </a:t>
            </a:r>
            <a:r>
              <a:rPr lang="pl-PL" altLang="pl-PL" sz="1500" dirty="0">
                <a:latin typeface="+mj-lt"/>
                <a:cs typeface="Times New Roman" panose="02020603050405020304" pitchFamily="18" charset="0"/>
              </a:rPr>
              <a:t>the </a:t>
            </a:r>
            <a:r>
              <a:rPr lang="pl-PL" altLang="pl-PL" sz="1500" dirty="0" err="1">
                <a:latin typeface="+mj-lt"/>
                <a:cs typeface="Times New Roman" panose="02020603050405020304" pitchFamily="18" charset="0"/>
              </a:rPr>
              <a:t>ketogenic</a:t>
            </a:r>
            <a:r>
              <a:rPr lang="pl-PL" altLang="pl-PL" sz="1500" dirty="0">
                <a:latin typeface="+mj-lt"/>
                <a:cs typeface="Times New Roman" panose="02020603050405020304" pitchFamily="18" charset="0"/>
              </a:rPr>
              <a:t> diet </a:t>
            </a:r>
            <a:r>
              <a:rPr lang="en-US" altLang="pl-PL" sz="1500" dirty="0">
                <a:latin typeface="+mj-lt"/>
                <a:cs typeface="Times New Roman" panose="02020603050405020304" pitchFamily="18" charset="0"/>
              </a:rPr>
              <a:t>(K) </a:t>
            </a:r>
            <a:r>
              <a:rPr lang="pl-PL" altLang="pl-PL" sz="1500" dirty="0" err="1">
                <a:latin typeface="+mj-lt"/>
                <a:cs typeface="Times New Roman" panose="02020603050405020304" pitchFamily="18" charset="0"/>
              </a:rPr>
              <a:t>or</a:t>
            </a:r>
            <a:r>
              <a:rPr lang="en-US" altLang="pl-PL" sz="1500" dirty="0">
                <a:latin typeface="+mj-lt"/>
                <a:cs typeface="Times New Roman" panose="02020603050405020304" pitchFamily="18" charset="0"/>
              </a:rPr>
              <a:t> </a:t>
            </a:r>
            <a:r>
              <a:rPr lang="pl-PL" altLang="pl-PL" sz="1500" dirty="0">
                <a:latin typeface="+mj-lt"/>
                <a:cs typeface="Times New Roman" panose="02020603050405020304" pitchFamily="18" charset="0"/>
              </a:rPr>
              <a:t>to</a:t>
            </a:r>
            <a:r>
              <a:rPr lang="en-US" altLang="pl-PL" sz="1500" dirty="0">
                <a:latin typeface="+mj-lt"/>
                <a:cs typeface="Times New Roman" panose="02020603050405020304" pitchFamily="18" charset="0"/>
              </a:rPr>
              <a:t> the </a:t>
            </a:r>
            <a:r>
              <a:rPr lang="pl-PL" altLang="pl-PL" sz="1500" dirty="0">
                <a:latin typeface="+mj-lt"/>
                <a:cs typeface="Times New Roman" panose="02020603050405020304" pitchFamily="18" charset="0"/>
              </a:rPr>
              <a:t>standard diet </a:t>
            </a:r>
            <a:r>
              <a:rPr lang="en-US" altLang="pl-PL" sz="1500" dirty="0">
                <a:latin typeface="+mj-lt"/>
                <a:cs typeface="Times New Roman" panose="02020603050405020304" pitchFamily="18" charset="0"/>
              </a:rPr>
              <a:t>(N). </a:t>
            </a:r>
            <a:endParaRPr lang="pl-PL" altLang="pl-PL" sz="1500" dirty="0">
              <a:latin typeface="+mj-lt"/>
              <a:cs typeface="Times New Roman" panose="02020603050405020304" pitchFamily="18" charset="0"/>
            </a:endParaRPr>
          </a:p>
        </p:txBody>
      </p:sp>
      <p:pic>
        <p:nvPicPr>
          <p:cNvPr id="19460" name="Obraz 1">
            <a:extLst>
              <a:ext uri="{FF2B5EF4-FFF2-40B4-BE49-F238E27FC236}">
                <a16:creationId xmlns:a16="http://schemas.microsoft.com/office/drawing/2014/main" id="{87BDC3AA-741D-01FE-7EC1-895A09B70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663" y="893763"/>
            <a:ext cx="5222875"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Blank Presentation">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 Default">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 Default">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5300</TotalTime>
  <Words>1023</Words>
  <Application>Microsoft Office PowerPoint</Application>
  <PresentationFormat>Niestandardowy</PresentationFormat>
  <Paragraphs>61</Paragraphs>
  <Slides>15</Slides>
  <Notes>13</Notes>
  <HiddenSlides>0</HiddenSlides>
  <MMClips>0</MMClips>
  <ScaleCrop>false</ScaleCrop>
  <HeadingPairs>
    <vt:vector size="8" baseType="variant">
      <vt:variant>
        <vt:lpstr>Używane czcionki</vt:lpstr>
      </vt:variant>
      <vt:variant>
        <vt:i4>6</vt:i4>
      </vt:variant>
      <vt:variant>
        <vt:lpstr>Motyw</vt:lpstr>
      </vt:variant>
      <vt:variant>
        <vt:i4>2</vt:i4>
      </vt:variant>
      <vt:variant>
        <vt:lpstr>Osadzone serwery OLE</vt:lpstr>
      </vt:variant>
      <vt:variant>
        <vt:i4>1</vt:i4>
      </vt:variant>
      <vt:variant>
        <vt:lpstr>Tytuły slajdów</vt:lpstr>
      </vt:variant>
      <vt:variant>
        <vt:i4>15</vt:i4>
      </vt:variant>
    </vt:vector>
  </HeadingPairs>
  <TitlesOfParts>
    <vt:vector size="24" baseType="lpstr">
      <vt:lpstr>Arial</vt:lpstr>
      <vt:lpstr>Helvetica Neue</vt:lpstr>
      <vt:lpstr>MS Mincho</vt:lpstr>
      <vt:lpstr>Times New Roman</vt:lpstr>
      <vt:lpstr>Courier New</vt:lpstr>
      <vt:lpstr>Calibri</vt:lpstr>
      <vt:lpstr>Blank Presentation</vt:lpstr>
      <vt:lpstr>Blank Presentation - Default</vt:lpstr>
      <vt:lpstr>Graph</vt:lpstr>
      <vt:lpstr>Prezentacja programu PowerPoint</vt:lpstr>
      <vt:lpstr>Purpose of the research work</vt:lpstr>
      <vt:lpstr>Prezentacja programu PowerPoint</vt:lpstr>
      <vt:lpstr>Ketogenic diet: quick reminder</vt:lpstr>
      <vt:lpstr>Ketogenic and normal diets</vt:lpstr>
      <vt:lpstr>Fourier transform infrared microspectroscopy: quick reminder  </vt:lpstr>
      <vt:lpstr>Spectroscopic methods: Fourier transform infrared microspectroscopy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Discussion and conclusions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Marzena Rugieł</cp:lastModifiedBy>
  <cp:revision>232</cp:revision>
  <dcterms:modified xsi:type="dcterms:W3CDTF">2023-05-18T14:56:23Z</dcterms:modified>
</cp:coreProperties>
</file>