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pl-P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46633b1db7_0_8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46633b1db7_0_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g246633b1db7_0_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l-P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46633b1db7_0_9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46633b1db7_0_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246633b1db7_0_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l-P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d17462fa42_1_4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d17462fa42_1_4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d17462fa42_1_4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l-PL"/>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d17462fa42_1_2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94" name="Google Shape;94;gd17462fa42_1_2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gd17462fa42_1_2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d17462fa42_1_3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d17462fa42_1_3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gd17462fa42_1_3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l-P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d17462fa42_1_4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d17462fa42_1_4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gd17462fa42_1_4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l-P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46633b1db7_0_1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46633b1db7_0_1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g246633b1db7_0_1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l-P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46633b1db7_0_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46633b1db7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246633b1db7_0_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l-P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46633b1db7_0_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46633b1db7_0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g246633b1db7_0_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l-P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46633b1db7_0_6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46633b1db7_0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g246633b1db7_0_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l-P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46633b1db7_0_7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46633b1db7_0_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g246633b1db7_0_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l-P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jd tytułowy"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tekst pionowy"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pionowy i teks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628650" y="1052851"/>
            <a:ext cx="7886700" cy="13257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b="1" sz="2600">
                <a:solidFill>
                  <a:srgbClr val="2F678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sty" type="blank">
  <p:cSld name="BLANK">
    <p:spTree>
      <p:nvGrpSpPr>
        <p:cNvPr id="27" name="Shape 27"/>
        <p:cNvGrpSpPr/>
        <p:nvPr/>
      </p:nvGrpSpPr>
      <p:grpSpPr>
        <a:xfrm>
          <a:off x="0" y="0"/>
          <a:ext cx="0" cy="0"/>
          <a:chOff x="0" y="0"/>
          <a:chExt cx="0" cy="0"/>
        </a:xfrm>
      </p:grpSpPr>
      <p:sp>
        <p:nvSpPr>
          <p:cNvPr id="28" name="Google Shape;28;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główek sekcji"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wa elementy zawartości"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ównanie"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lko tytuł"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awartość z podpisem"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az z podpisem"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3.png"/><Relationship Id="rId5"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hyperlink" Target="https://arxiv.org/abs/2304.1095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3"/>
          <p:cNvSpPr txBox="1"/>
          <p:nvPr>
            <p:ph type="ctrTitle"/>
          </p:nvPr>
        </p:nvSpPr>
        <p:spPr>
          <a:xfrm>
            <a:off x="514825" y="2682725"/>
            <a:ext cx="8358000" cy="1973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F678C"/>
              </a:buClr>
              <a:buSzPts val="3600"/>
              <a:buFont typeface="Calibri"/>
              <a:buNone/>
            </a:pPr>
            <a:r>
              <a:rPr b="1" lang="pl-PL" sz="3600">
                <a:solidFill>
                  <a:srgbClr val="2F678C"/>
                </a:solidFill>
              </a:rPr>
              <a:t>Diffractive Physics and Beam Optics at LHC</a:t>
            </a:r>
            <a:endParaRPr b="1" sz="3600">
              <a:solidFill>
                <a:srgbClr val="2F678C"/>
              </a:solidFill>
              <a:latin typeface="Calibri"/>
              <a:ea typeface="Calibri"/>
              <a:cs typeface="Calibri"/>
              <a:sym typeface="Calibri"/>
            </a:endParaRPr>
          </a:p>
        </p:txBody>
      </p:sp>
      <p:sp>
        <p:nvSpPr>
          <p:cNvPr id="89" name="Google Shape;89;p13"/>
          <p:cNvSpPr txBox="1"/>
          <p:nvPr>
            <p:ph idx="1" type="subTitle"/>
          </p:nvPr>
        </p:nvSpPr>
        <p:spPr>
          <a:xfrm>
            <a:off x="514825" y="4578725"/>
            <a:ext cx="8091300" cy="183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2000"/>
              <a:buNone/>
            </a:pPr>
            <a:r>
              <a:t/>
            </a:r>
            <a:endParaRPr sz="2000">
              <a:solidFill>
                <a:srgbClr val="3F3F3F"/>
              </a:solidFill>
            </a:endParaRPr>
          </a:p>
          <a:p>
            <a:pPr indent="0" lvl="0" marL="0" rtl="0" algn="r">
              <a:lnSpc>
                <a:spcPct val="90000"/>
              </a:lnSpc>
              <a:spcBef>
                <a:spcPts val="1000"/>
              </a:spcBef>
              <a:spcAft>
                <a:spcPts val="0"/>
              </a:spcAft>
              <a:buClr>
                <a:srgbClr val="3F3F3F"/>
              </a:buClr>
              <a:buSzPts val="2000"/>
              <a:buNone/>
            </a:pPr>
            <a:r>
              <a:rPr lang="pl-PL" sz="2000">
                <a:solidFill>
                  <a:srgbClr val="3F3F3F"/>
                </a:solidFill>
              </a:rPr>
              <a:t>Pragati Patel</a:t>
            </a:r>
            <a:endParaRPr sz="2000">
              <a:solidFill>
                <a:srgbClr val="3F3F3F"/>
              </a:solidFill>
            </a:endParaRPr>
          </a:p>
          <a:p>
            <a:pPr indent="0" lvl="0" marL="0" rtl="0" algn="r">
              <a:lnSpc>
                <a:spcPct val="90000"/>
              </a:lnSpc>
              <a:spcBef>
                <a:spcPts val="1000"/>
              </a:spcBef>
              <a:spcAft>
                <a:spcPts val="0"/>
              </a:spcAft>
              <a:buClr>
                <a:srgbClr val="3F3F3F"/>
              </a:buClr>
              <a:buSzPts val="2000"/>
              <a:buNone/>
            </a:pPr>
            <a:r>
              <a:rPr lang="pl-PL" sz="2000">
                <a:solidFill>
                  <a:srgbClr val="3F3F3F"/>
                </a:solidFill>
              </a:rPr>
              <a:t>Supervisor: Prof. dr. hab. Janusz Chwastowski</a:t>
            </a:r>
            <a:endParaRPr sz="2000">
              <a:solidFill>
                <a:srgbClr val="3F3F3F"/>
              </a:solidFill>
            </a:endParaRPr>
          </a:p>
          <a:p>
            <a:pPr indent="0" lvl="0" marL="0" rtl="0" algn="r">
              <a:lnSpc>
                <a:spcPct val="90000"/>
              </a:lnSpc>
              <a:spcBef>
                <a:spcPts val="1000"/>
              </a:spcBef>
              <a:spcAft>
                <a:spcPts val="0"/>
              </a:spcAft>
              <a:buClr>
                <a:srgbClr val="3F3F3F"/>
              </a:buClr>
              <a:buSzPts val="2000"/>
              <a:buNone/>
            </a:pPr>
            <a:r>
              <a:rPr lang="pl-PL" sz="2000">
                <a:solidFill>
                  <a:srgbClr val="3F3F3F"/>
                </a:solidFill>
              </a:rPr>
              <a:t>Co-Supervisor :</a:t>
            </a:r>
            <a:r>
              <a:rPr lang="pl-PL" sz="2000">
                <a:solidFill>
                  <a:srgbClr val="3F3F3F"/>
                </a:solidFill>
              </a:rPr>
              <a:t> </a:t>
            </a:r>
            <a:r>
              <a:rPr lang="pl-PL" sz="2000">
                <a:solidFill>
                  <a:srgbClr val="3F3F3F"/>
                </a:solidFill>
              </a:rPr>
              <a:t>Maciej Trzebiński </a:t>
            </a:r>
            <a:endParaRPr sz="2000">
              <a:solidFill>
                <a:srgbClr val="3F3F3F"/>
              </a:solidFill>
            </a:endParaRPr>
          </a:p>
          <a:p>
            <a:pPr indent="0" lvl="0" marL="0" rtl="0" algn="r">
              <a:lnSpc>
                <a:spcPct val="90000"/>
              </a:lnSpc>
              <a:spcBef>
                <a:spcPts val="1000"/>
              </a:spcBef>
              <a:spcAft>
                <a:spcPts val="0"/>
              </a:spcAft>
              <a:buClr>
                <a:srgbClr val="3F3F3F"/>
              </a:buClr>
              <a:buSzPts val="2000"/>
              <a:buNone/>
            </a:pPr>
            <a:r>
              <a:rPr lang="pl-PL" sz="2000">
                <a:solidFill>
                  <a:srgbClr val="3F3F3F"/>
                </a:solidFill>
              </a:rPr>
              <a:t>Department</a:t>
            </a:r>
            <a:r>
              <a:rPr lang="pl-PL" sz="2000">
                <a:solidFill>
                  <a:srgbClr val="3F3F3F"/>
                </a:solidFill>
              </a:rPr>
              <a:t> of Diffractive Process</a:t>
            </a:r>
            <a:r>
              <a:rPr lang="pl-PL" sz="2000">
                <a:solidFill>
                  <a:srgbClr val="3F3F3F"/>
                </a:solidFill>
              </a:rPr>
              <a:t>es IFJ PAN (NZ13) </a:t>
            </a:r>
            <a:endParaRPr/>
          </a:p>
          <a:p>
            <a:pPr indent="0" lvl="0" marL="0" rtl="0" algn="r">
              <a:lnSpc>
                <a:spcPct val="90000"/>
              </a:lnSpc>
              <a:spcBef>
                <a:spcPts val="1000"/>
              </a:spcBef>
              <a:spcAft>
                <a:spcPts val="0"/>
              </a:spcAft>
              <a:buClr>
                <a:schemeClr val="dk1"/>
              </a:buClr>
              <a:buSzPts val="2000"/>
              <a:buNone/>
            </a:pPr>
            <a:r>
              <a:t/>
            </a:r>
            <a:endParaRPr sz="2000"/>
          </a:p>
        </p:txBody>
      </p:sp>
      <p:pic>
        <p:nvPicPr>
          <p:cNvPr id="90" name="Google Shape;90;p13"/>
          <p:cNvPicPr preferRelativeResize="0"/>
          <p:nvPr/>
        </p:nvPicPr>
        <p:blipFill>
          <a:blip r:embed="rId4">
            <a:alphaModFix/>
          </a:blip>
          <a:stretch>
            <a:fillRect/>
          </a:stretch>
        </p:blipFill>
        <p:spPr>
          <a:xfrm>
            <a:off x="6199326" y="501075"/>
            <a:ext cx="2673449" cy="1513674"/>
          </a:xfrm>
          <a:prstGeom prst="rect">
            <a:avLst/>
          </a:prstGeom>
          <a:noFill/>
          <a:ln>
            <a:noFill/>
          </a:ln>
        </p:spPr>
      </p:pic>
      <p:pic>
        <p:nvPicPr>
          <p:cNvPr id="91" name="Google Shape;91;p13"/>
          <p:cNvPicPr preferRelativeResize="0"/>
          <p:nvPr/>
        </p:nvPicPr>
        <p:blipFill>
          <a:blip r:embed="rId5">
            <a:alphaModFix/>
          </a:blip>
          <a:stretch>
            <a:fillRect/>
          </a:stretch>
        </p:blipFill>
        <p:spPr>
          <a:xfrm>
            <a:off x="3299000" y="68950"/>
            <a:ext cx="2377924" cy="23779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2"/>
          <p:cNvSpPr txBox="1"/>
          <p:nvPr>
            <p:ph type="title"/>
          </p:nvPr>
        </p:nvSpPr>
        <p:spPr>
          <a:xfrm>
            <a:off x="628650" y="194501"/>
            <a:ext cx="78867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1100"/>
              <a:buFont typeface="Arial"/>
              <a:buNone/>
            </a:pPr>
            <a:r>
              <a:rPr lang="pl-PL"/>
              <a:t>Search for “True Optics”</a:t>
            </a:r>
            <a:endParaRPr/>
          </a:p>
          <a:p>
            <a:pPr indent="0" lvl="0" marL="0" rtl="0" algn="l">
              <a:spcBef>
                <a:spcPts val="0"/>
              </a:spcBef>
              <a:spcAft>
                <a:spcPts val="0"/>
              </a:spcAft>
              <a:buNone/>
            </a:pPr>
            <a:r>
              <a:t/>
            </a:r>
            <a:endParaRPr/>
          </a:p>
        </p:txBody>
      </p:sp>
      <p:sp>
        <p:nvSpPr>
          <p:cNvPr id="180" name="Google Shape;180;p22"/>
          <p:cNvSpPr txBox="1"/>
          <p:nvPr>
            <p:ph idx="1" type="body"/>
          </p:nvPr>
        </p:nvSpPr>
        <p:spPr>
          <a:xfrm>
            <a:off x="628650" y="1380250"/>
            <a:ext cx="7886700" cy="70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pl-PL" sz="1900">
                <a:solidFill>
                  <a:srgbClr val="FF0000"/>
                </a:solidFill>
              </a:rPr>
              <a:t>Aim:</a:t>
            </a:r>
            <a:r>
              <a:rPr lang="pl-PL" sz="1900"/>
              <a:t> </a:t>
            </a:r>
            <a:r>
              <a:rPr lang="pl-PL" sz="1900">
                <a:solidFill>
                  <a:srgbClr val="2F678C"/>
                </a:solidFill>
              </a:rPr>
              <a:t>Define a modified magnetic lattice between IP1 and pots to reduce </a:t>
            </a:r>
            <a:r>
              <a:rPr lang="pl-PL" sz="1900">
                <a:solidFill>
                  <a:srgbClr val="2F678C"/>
                </a:solidFill>
              </a:rPr>
              <a:t>uncertainty</a:t>
            </a:r>
            <a:r>
              <a:rPr lang="pl-PL" sz="1900">
                <a:solidFill>
                  <a:srgbClr val="2F678C"/>
                </a:solidFill>
              </a:rPr>
              <a:t> in </a:t>
            </a:r>
            <a:r>
              <a:rPr lang="pl-PL" sz="1900">
                <a:solidFill>
                  <a:srgbClr val="2F678C"/>
                </a:solidFill>
              </a:rPr>
              <a:t>ξ</a:t>
            </a:r>
            <a:r>
              <a:rPr baseline="-25000" lang="pl-PL" sz="1900">
                <a:solidFill>
                  <a:srgbClr val="2F678C"/>
                </a:solidFill>
              </a:rPr>
              <a:t>AFP</a:t>
            </a:r>
            <a:endParaRPr sz="1900">
              <a:solidFill>
                <a:srgbClr val="2F678C"/>
              </a:solidFill>
            </a:endParaRPr>
          </a:p>
        </p:txBody>
      </p:sp>
      <p:sp>
        <p:nvSpPr>
          <p:cNvPr id="181" name="Google Shape;181;p22"/>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l-PL"/>
              <a:t>‹#›</a:t>
            </a:fld>
            <a:endParaRPr/>
          </a:p>
        </p:txBody>
      </p:sp>
      <p:sp>
        <p:nvSpPr>
          <p:cNvPr id="182" name="Google Shape;182;p22"/>
          <p:cNvSpPr txBox="1"/>
          <p:nvPr/>
        </p:nvSpPr>
        <p:spPr>
          <a:xfrm>
            <a:off x="796175" y="2142250"/>
            <a:ext cx="3836400" cy="3080100"/>
          </a:xfrm>
          <a:prstGeom prst="rect">
            <a:avLst/>
          </a:prstGeom>
          <a:noFill/>
          <a:ln>
            <a:noFill/>
          </a:ln>
        </p:spPr>
        <p:txBody>
          <a:bodyPr anchorCtr="0" anchor="t" bIns="91425" lIns="91425" spcFirstLastPara="1" rIns="91425" wrap="square" tIns="91425">
            <a:spAutoFit/>
          </a:bodyPr>
          <a:lstStyle/>
          <a:p>
            <a:pPr indent="-349250" lvl="0" marL="457200" rtl="0" algn="l">
              <a:lnSpc>
                <a:spcPct val="90000"/>
              </a:lnSpc>
              <a:spcBef>
                <a:spcPts val="1000"/>
              </a:spcBef>
              <a:spcAft>
                <a:spcPts val="0"/>
              </a:spcAft>
              <a:buClr>
                <a:srgbClr val="2F678C"/>
              </a:buClr>
              <a:buSzPts val="1900"/>
              <a:buFont typeface="Calibri"/>
              <a:buChar char="●"/>
            </a:pPr>
            <a:r>
              <a:rPr lang="pl-PL" sz="1900">
                <a:solidFill>
                  <a:srgbClr val="2F678C"/>
                </a:solidFill>
                <a:latin typeface="Calibri"/>
                <a:ea typeface="Calibri"/>
                <a:cs typeface="Calibri"/>
                <a:sym typeface="Calibri"/>
              </a:rPr>
              <a:t>Information about shifts, change in strength of magnets available in LHC databases.</a:t>
            </a:r>
            <a:endParaRPr sz="1900">
              <a:solidFill>
                <a:srgbClr val="2F678C"/>
              </a:solidFill>
              <a:latin typeface="Calibri"/>
              <a:ea typeface="Calibri"/>
              <a:cs typeface="Calibri"/>
              <a:sym typeface="Calibri"/>
            </a:endParaRPr>
          </a:p>
          <a:p>
            <a:pPr indent="-349250" lvl="0" marL="457200" rtl="0" algn="l">
              <a:lnSpc>
                <a:spcPct val="90000"/>
              </a:lnSpc>
              <a:spcBef>
                <a:spcPts val="0"/>
              </a:spcBef>
              <a:spcAft>
                <a:spcPts val="0"/>
              </a:spcAft>
              <a:buClr>
                <a:srgbClr val="2F678C"/>
              </a:buClr>
              <a:buSzPts val="1900"/>
              <a:buFont typeface="Calibri"/>
              <a:buChar char="●"/>
            </a:pPr>
            <a:r>
              <a:rPr lang="pl-PL" sz="1900">
                <a:solidFill>
                  <a:srgbClr val="2F678C"/>
                </a:solidFill>
                <a:latin typeface="Calibri"/>
                <a:ea typeface="Calibri"/>
                <a:cs typeface="Calibri"/>
                <a:sym typeface="Calibri"/>
              </a:rPr>
              <a:t>To precisely track the position of the beam within the LHC, beam position monitors (BPM) are strategically placed at various locations throughout the ring, providing accurate coordinates of the beam at those specific points.</a:t>
            </a:r>
            <a:endParaRPr sz="1900">
              <a:solidFill>
                <a:srgbClr val="2F678C"/>
              </a:solidFill>
              <a:latin typeface="Calibri"/>
              <a:ea typeface="Calibri"/>
              <a:cs typeface="Calibri"/>
              <a:sym typeface="Calibri"/>
            </a:endParaRPr>
          </a:p>
        </p:txBody>
      </p:sp>
      <p:pic>
        <p:nvPicPr>
          <p:cNvPr id="183" name="Google Shape;183;p22"/>
          <p:cNvPicPr preferRelativeResize="0"/>
          <p:nvPr/>
        </p:nvPicPr>
        <p:blipFill>
          <a:blip r:embed="rId3">
            <a:alphaModFix/>
          </a:blip>
          <a:stretch>
            <a:fillRect/>
          </a:stretch>
        </p:blipFill>
        <p:spPr>
          <a:xfrm>
            <a:off x="5293000" y="1821775"/>
            <a:ext cx="2800071" cy="3970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3"/>
          <p:cNvSpPr txBox="1"/>
          <p:nvPr>
            <p:ph type="title"/>
          </p:nvPr>
        </p:nvSpPr>
        <p:spPr>
          <a:xfrm>
            <a:off x="628650" y="395976"/>
            <a:ext cx="78867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pl-PL"/>
              <a:t>Binding Everything together</a:t>
            </a:r>
            <a:endParaRPr/>
          </a:p>
        </p:txBody>
      </p:sp>
      <p:sp>
        <p:nvSpPr>
          <p:cNvPr id="190" name="Google Shape;190;p23"/>
          <p:cNvSpPr txBox="1"/>
          <p:nvPr>
            <p:ph idx="1" type="body"/>
          </p:nvPr>
        </p:nvSpPr>
        <p:spPr>
          <a:xfrm>
            <a:off x="628650" y="2256100"/>
            <a:ext cx="7886700" cy="3920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pl-PL" sz="1900">
                <a:solidFill>
                  <a:srgbClr val="2F678C"/>
                </a:solidFill>
              </a:rPr>
              <a:t>Once “true optics” is found successfully:</a:t>
            </a:r>
            <a:endParaRPr sz="1900">
              <a:solidFill>
                <a:srgbClr val="2F678C"/>
              </a:solidFill>
            </a:endParaRPr>
          </a:p>
          <a:p>
            <a:pPr indent="-349250" lvl="0" marL="457200" rtl="0" algn="l">
              <a:spcBef>
                <a:spcPts val="1000"/>
              </a:spcBef>
              <a:spcAft>
                <a:spcPts val="0"/>
              </a:spcAft>
              <a:buClr>
                <a:srgbClr val="2F678C"/>
              </a:buClr>
              <a:buSzPts val="1900"/>
              <a:buChar char="•"/>
            </a:pPr>
            <a:r>
              <a:rPr lang="pl-PL" sz="1900">
                <a:solidFill>
                  <a:srgbClr val="2F678C"/>
                </a:solidFill>
              </a:rPr>
              <a:t>Enhanced parametrization and global alignment can be implemented, leading to a notable reduction in uncertainty associated with ξ</a:t>
            </a:r>
            <a:r>
              <a:rPr baseline="-25000" lang="pl-PL" sz="1900">
                <a:solidFill>
                  <a:srgbClr val="2F678C"/>
                </a:solidFill>
              </a:rPr>
              <a:t>AFP</a:t>
            </a:r>
            <a:r>
              <a:rPr lang="pl-PL" sz="1900">
                <a:solidFill>
                  <a:srgbClr val="2F678C"/>
                </a:solidFill>
              </a:rPr>
              <a:t>.</a:t>
            </a:r>
            <a:endParaRPr sz="1900">
              <a:solidFill>
                <a:srgbClr val="2F678C"/>
              </a:solidFill>
            </a:endParaRPr>
          </a:p>
          <a:p>
            <a:pPr indent="-349250" lvl="0" marL="457200" rtl="0" algn="l">
              <a:spcBef>
                <a:spcPts val="0"/>
              </a:spcBef>
              <a:spcAft>
                <a:spcPts val="0"/>
              </a:spcAft>
              <a:buClr>
                <a:srgbClr val="2F678C"/>
              </a:buClr>
              <a:buSzPts val="1900"/>
              <a:buChar char="•"/>
            </a:pPr>
            <a:r>
              <a:rPr lang="pl-PL" sz="1900">
                <a:solidFill>
                  <a:srgbClr val="2F678C"/>
                </a:solidFill>
              </a:rPr>
              <a:t>Improved kinematic matching techniques can be employed to select signals with forward proton tags.</a:t>
            </a:r>
            <a:endParaRPr sz="1900">
              <a:solidFill>
                <a:srgbClr val="2F678C"/>
              </a:solidFill>
            </a:endParaRPr>
          </a:p>
          <a:p>
            <a:pPr indent="-349250" lvl="0" marL="457200" rtl="0" algn="l">
              <a:spcBef>
                <a:spcPts val="0"/>
              </a:spcBef>
              <a:spcAft>
                <a:spcPts val="0"/>
              </a:spcAft>
              <a:buClr>
                <a:srgbClr val="2F678C"/>
              </a:buClr>
              <a:buSzPts val="1900"/>
              <a:buChar char="•"/>
            </a:pPr>
            <a:r>
              <a:rPr lang="pl-PL" sz="1900">
                <a:solidFill>
                  <a:srgbClr val="2F678C"/>
                </a:solidFill>
              </a:rPr>
              <a:t>Overall, a substantial enhancement in the results of various ongoing analyses can be anticipated.</a:t>
            </a:r>
            <a:endParaRPr sz="1900">
              <a:solidFill>
                <a:srgbClr val="2F678C"/>
              </a:solidFill>
            </a:endParaRPr>
          </a:p>
          <a:p>
            <a:pPr indent="0" lvl="0" marL="914400" rtl="0" algn="l">
              <a:spcBef>
                <a:spcPts val="1000"/>
              </a:spcBef>
              <a:spcAft>
                <a:spcPts val="0"/>
              </a:spcAft>
              <a:buNone/>
            </a:pPr>
            <a:r>
              <a:t/>
            </a:r>
            <a:endParaRPr sz="1900">
              <a:solidFill>
                <a:srgbClr val="2F678C"/>
              </a:solidFill>
            </a:endParaRPr>
          </a:p>
        </p:txBody>
      </p:sp>
      <p:sp>
        <p:nvSpPr>
          <p:cNvPr id="191" name="Google Shape;191;p23"/>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l-PL"/>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4"/>
          <p:cNvSpPr txBox="1"/>
          <p:nvPr>
            <p:ph type="ctrTitle"/>
          </p:nvPr>
        </p:nvSpPr>
        <p:spPr>
          <a:xfrm>
            <a:off x="685800" y="1999805"/>
            <a:ext cx="7772400" cy="3395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pl-PL" sz="4900">
                <a:solidFill>
                  <a:srgbClr val="2F678C"/>
                </a:solidFill>
              </a:rPr>
              <a:t>Thank you for your attention !</a:t>
            </a:r>
            <a:endParaRPr sz="4900">
              <a:solidFill>
                <a:srgbClr val="2F678C"/>
              </a:solidFill>
            </a:endParaRPr>
          </a:p>
          <a:p>
            <a:pPr indent="0" lvl="0" marL="0" rtl="0" algn="ctr">
              <a:spcBef>
                <a:spcPts val="0"/>
              </a:spcBef>
              <a:spcAft>
                <a:spcPts val="0"/>
              </a:spcAft>
              <a:buNone/>
            </a:pPr>
            <a:r>
              <a:t/>
            </a:r>
            <a:endParaRPr sz="4900">
              <a:solidFill>
                <a:srgbClr val="2F678C"/>
              </a:solidFill>
            </a:endParaRPr>
          </a:p>
          <a:p>
            <a:pPr indent="0" lvl="0" marL="0" rtl="0" algn="ctr">
              <a:spcBef>
                <a:spcPts val="0"/>
              </a:spcBef>
              <a:spcAft>
                <a:spcPts val="0"/>
              </a:spcAft>
              <a:buNone/>
            </a:pPr>
            <a:r>
              <a:t/>
            </a:r>
            <a:endParaRPr sz="4900">
              <a:solidFill>
                <a:srgbClr val="2F678C"/>
              </a:solidFill>
            </a:endParaRPr>
          </a:p>
          <a:p>
            <a:pPr indent="0" lvl="0" marL="0" rtl="0" algn="ctr">
              <a:spcBef>
                <a:spcPts val="0"/>
              </a:spcBef>
              <a:spcAft>
                <a:spcPts val="0"/>
              </a:spcAft>
              <a:buNone/>
            </a:pPr>
            <a:r>
              <a:rPr lang="pl-PL" sz="1700">
                <a:solidFill>
                  <a:srgbClr val="2F678C"/>
                </a:solidFill>
              </a:rPr>
              <a:t>This work was partially supported by the Polish National Science Centre grant: 2019/34/E/ST2/00393</a:t>
            </a:r>
            <a:endParaRPr sz="1700">
              <a:solidFill>
                <a:srgbClr val="2F678C"/>
              </a:solidFill>
            </a:endParaRPr>
          </a:p>
        </p:txBody>
      </p:sp>
      <p:sp>
        <p:nvSpPr>
          <p:cNvPr id="198" name="Google Shape;198;p24"/>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l-PL"/>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
        <p:nvSpPr>
          <p:cNvPr id="98" name="Google Shape;98;p14"/>
          <p:cNvSpPr txBox="1"/>
          <p:nvPr/>
        </p:nvSpPr>
        <p:spPr>
          <a:xfrm>
            <a:off x="2984675" y="2936375"/>
            <a:ext cx="251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FF0000"/>
              </a:solidFill>
              <a:latin typeface="Calibri"/>
              <a:ea typeface="Calibri"/>
              <a:cs typeface="Calibri"/>
              <a:sym typeface="Calibri"/>
            </a:endParaRPr>
          </a:p>
        </p:txBody>
      </p:sp>
      <p:sp>
        <p:nvSpPr>
          <p:cNvPr id="99" name="Google Shape;99;p14"/>
          <p:cNvSpPr txBox="1"/>
          <p:nvPr/>
        </p:nvSpPr>
        <p:spPr>
          <a:xfrm>
            <a:off x="2635125" y="4205575"/>
            <a:ext cx="4371000" cy="189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PL" sz="1900">
                <a:solidFill>
                  <a:srgbClr val="FF0000"/>
                </a:solidFill>
                <a:latin typeface="Calibri"/>
                <a:ea typeface="Calibri"/>
                <a:cs typeface="Calibri"/>
                <a:sym typeface="Calibri"/>
              </a:rPr>
              <a:t>Measurements of diffractive</a:t>
            </a:r>
            <a:r>
              <a:rPr lang="pl-PL" sz="1900">
                <a:solidFill>
                  <a:srgbClr val="FF0000"/>
                </a:solidFill>
                <a:latin typeface="Calibri"/>
                <a:ea typeface="Calibri"/>
                <a:cs typeface="Calibri"/>
                <a:sym typeface="Calibri"/>
              </a:rPr>
              <a:t> </a:t>
            </a:r>
            <a:r>
              <a:rPr lang="pl-PL" sz="1900">
                <a:solidFill>
                  <a:srgbClr val="FF0000"/>
                </a:solidFill>
                <a:latin typeface="Calibri"/>
                <a:ea typeface="Calibri"/>
                <a:cs typeface="Calibri"/>
                <a:sym typeface="Calibri"/>
              </a:rPr>
              <a:t>processes</a:t>
            </a:r>
            <a:r>
              <a:rPr lang="pl-PL" sz="1900">
                <a:solidFill>
                  <a:srgbClr val="FF0000"/>
                </a:solidFill>
                <a:latin typeface="Calibri"/>
                <a:ea typeface="Calibri"/>
                <a:cs typeface="Calibri"/>
                <a:sym typeface="Calibri"/>
              </a:rPr>
              <a:t>--</a:t>
            </a:r>
            <a:r>
              <a:rPr lang="pl-PL" sz="1900">
                <a:solidFill>
                  <a:srgbClr val="FF0000"/>
                </a:solidFill>
                <a:latin typeface="Calibri"/>
                <a:ea typeface="Calibri"/>
                <a:cs typeface="Calibri"/>
                <a:sym typeface="Calibri"/>
              </a:rPr>
              <a:t>discrimination tool for models: </a:t>
            </a:r>
            <a:endParaRPr sz="1900">
              <a:solidFill>
                <a:srgbClr val="FF0000"/>
              </a:solidFill>
              <a:latin typeface="Calibri"/>
              <a:ea typeface="Calibri"/>
              <a:cs typeface="Calibri"/>
              <a:sym typeface="Calibri"/>
            </a:endParaRPr>
          </a:p>
          <a:p>
            <a:pPr indent="-349250" lvl="0" marL="457200" rtl="0" algn="l">
              <a:spcBef>
                <a:spcPts val="0"/>
              </a:spcBef>
              <a:spcAft>
                <a:spcPts val="0"/>
              </a:spcAft>
              <a:buClr>
                <a:srgbClr val="2F678C"/>
              </a:buClr>
              <a:buSzPts val="1900"/>
              <a:buFont typeface="Calibri"/>
              <a:buChar char="●"/>
            </a:pPr>
            <a:r>
              <a:rPr lang="pl-PL" sz="1900">
                <a:solidFill>
                  <a:srgbClr val="2F678C"/>
                </a:solidFill>
                <a:latin typeface="Calibri"/>
                <a:ea typeface="Calibri"/>
                <a:cs typeface="Calibri"/>
                <a:sym typeface="Calibri"/>
              </a:rPr>
              <a:t>QCD – hard and non-perturbative, </a:t>
            </a:r>
            <a:endParaRPr sz="1900">
              <a:solidFill>
                <a:srgbClr val="2F678C"/>
              </a:solidFill>
              <a:latin typeface="Calibri"/>
              <a:ea typeface="Calibri"/>
              <a:cs typeface="Calibri"/>
              <a:sym typeface="Calibri"/>
            </a:endParaRPr>
          </a:p>
          <a:p>
            <a:pPr indent="-349250" lvl="0" marL="457200" rtl="0" algn="l">
              <a:spcBef>
                <a:spcPts val="0"/>
              </a:spcBef>
              <a:spcAft>
                <a:spcPts val="0"/>
              </a:spcAft>
              <a:buClr>
                <a:srgbClr val="2F678C"/>
              </a:buClr>
              <a:buSzPts val="1900"/>
              <a:buFont typeface="Calibri"/>
              <a:buChar char="●"/>
            </a:pPr>
            <a:r>
              <a:rPr lang="pl-PL" sz="1900">
                <a:solidFill>
                  <a:srgbClr val="2F678C"/>
                </a:solidFill>
                <a:latin typeface="Calibri"/>
                <a:ea typeface="Calibri"/>
                <a:cs typeface="Calibri"/>
                <a:sym typeface="Calibri"/>
              </a:rPr>
              <a:t>Probing electroweak scale,</a:t>
            </a:r>
            <a:endParaRPr sz="1900">
              <a:solidFill>
                <a:srgbClr val="2F678C"/>
              </a:solidFill>
              <a:latin typeface="Calibri"/>
              <a:ea typeface="Calibri"/>
              <a:cs typeface="Calibri"/>
              <a:sym typeface="Calibri"/>
            </a:endParaRPr>
          </a:p>
          <a:p>
            <a:pPr indent="-349250" lvl="0" marL="457200" rtl="0" algn="l">
              <a:spcBef>
                <a:spcPts val="0"/>
              </a:spcBef>
              <a:spcAft>
                <a:spcPts val="0"/>
              </a:spcAft>
              <a:buClr>
                <a:srgbClr val="2F678C"/>
              </a:buClr>
              <a:buSzPts val="1900"/>
              <a:buFont typeface="Calibri"/>
              <a:buChar char="●"/>
            </a:pPr>
            <a:r>
              <a:rPr lang="pl-PL" sz="1900">
                <a:solidFill>
                  <a:srgbClr val="2F678C"/>
                </a:solidFill>
                <a:latin typeface="Calibri"/>
                <a:ea typeface="Calibri"/>
                <a:cs typeface="Calibri"/>
                <a:sym typeface="Calibri"/>
              </a:rPr>
              <a:t>physics beyond SM.</a:t>
            </a:r>
            <a:endParaRPr sz="1900">
              <a:solidFill>
                <a:srgbClr val="2F678C"/>
              </a:solidFill>
              <a:latin typeface="Calibri"/>
              <a:ea typeface="Calibri"/>
              <a:cs typeface="Calibri"/>
              <a:sym typeface="Calibri"/>
            </a:endParaRPr>
          </a:p>
          <a:p>
            <a:pPr indent="0" lvl="0" marL="457200" rtl="0" algn="l">
              <a:spcBef>
                <a:spcPts val="0"/>
              </a:spcBef>
              <a:spcAft>
                <a:spcPts val="0"/>
              </a:spcAft>
              <a:buNone/>
            </a:pPr>
            <a:r>
              <a:t/>
            </a:r>
            <a:endParaRPr sz="1600">
              <a:solidFill>
                <a:srgbClr val="2F678C"/>
              </a:solidFill>
              <a:latin typeface="Calibri"/>
              <a:ea typeface="Calibri"/>
              <a:cs typeface="Calibri"/>
              <a:sym typeface="Calibri"/>
            </a:endParaRPr>
          </a:p>
        </p:txBody>
      </p:sp>
      <p:pic>
        <p:nvPicPr>
          <p:cNvPr id="100" name="Google Shape;100;p14"/>
          <p:cNvPicPr preferRelativeResize="0"/>
          <p:nvPr/>
        </p:nvPicPr>
        <p:blipFill>
          <a:blip r:embed="rId3">
            <a:alphaModFix/>
          </a:blip>
          <a:stretch>
            <a:fillRect/>
          </a:stretch>
        </p:blipFill>
        <p:spPr>
          <a:xfrm>
            <a:off x="778250" y="1292955"/>
            <a:ext cx="7322575" cy="2960745"/>
          </a:xfrm>
          <a:prstGeom prst="rect">
            <a:avLst/>
          </a:prstGeom>
          <a:noFill/>
          <a:ln>
            <a:noFill/>
          </a:ln>
        </p:spPr>
      </p:pic>
      <p:sp>
        <p:nvSpPr>
          <p:cNvPr id="101" name="Google Shape;101;p14"/>
          <p:cNvSpPr txBox="1"/>
          <p:nvPr/>
        </p:nvSpPr>
        <p:spPr>
          <a:xfrm>
            <a:off x="1453925" y="437925"/>
            <a:ext cx="7846800" cy="5310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pl-PL" sz="2500">
                <a:solidFill>
                  <a:srgbClr val="2F678C"/>
                </a:solidFill>
                <a:latin typeface="Calibri"/>
                <a:ea typeface="Calibri"/>
                <a:cs typeface="Calibri"/>
                <a:sym typeface="Calibri"/>
              </a:rPr>
              <a:t>Diffractive Physics: a quick introduction</a:t>
            </a:r>
            <a:endParaRPr b="1" sz="2500">
              <a:solidFill>
                <a:srgbClr val="2F678C"/>
              </a:solidFill>
              <a:latin typeface="Calibri"/>
              <a:ea typeface="Calibri"/>
              <a:cs typeface="Calibri"/>
              <a:sym typeface="Calibri"/>
            </a:endParaRPr>
          </a:p>
        </p:txBody>
      </p:sp>
      <p:sp>
        <p:nvSpPr>
          <p:cNvPr id="102" name="Google Shape;102;p14"/>
          <p:cNvSpPr txBox="1"/>
          <p:nvPr/>
        </p:nvSpPr>
        <p:spPr>
          <a:xfrm>
            <a:off x="376600" y="4253700"/>
            <a:ext cx="23463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PL" sz="1900">
                <a:solidFill>
                  <a:srgbClr val="FF0000"/>
                </a:solidFill>
                <a:latin typeface="Calibri"/>
                <a:ea typeface="Calibri"/>
                <a:cs typeface="Calibri"/>
                <a:sym typeface="Calibri"/>
              </a:rPr>
              <a:t>Diffraction </a:t>
            </a:r>
            <a:r>
              <a:rPr lang="pl-PL" sz="1900">
                <a:solidFill>
                  <a:srgbClr val="2F678C"/>
                </a:solidFill>
                <a:latin typeface="Calibri"/>
                <a:ea typeface="Calibri"/>
                <a:cs typeface="Calibri"/>
                <a:sym typeface="Calibri"/>
              </a:rPr>
              <a:t>≡ </a:t>
            </a:r>
            <a:r>
              <a:rPr lang="pl-PL" sz="1900" u="sng">
                <a:solidFill>
                  <a:srgbClr val="2F678C"/>
                </a:solidFill>
                <a:latin typeface="Calibri"/>
                <a:ea typeface="Calibri"/>
                <a:cs typeface="Calibri"/>
                <a:sym typeface="Calibri"/>
              </a:rPr>
              <a:t>colour singlet exchange</a:t>
            </a:r>
            <a:r>
              <a:rPr lang="pl-PL" sz="1900">
                <a:solidFill>
                  <a:srgbClr val="2F678C"/>
                </a:solidFill>
                <a:latin typeface="Calibri"/>
                <a:ea typeface="Calibri"/>
                <a:cs typeface="Calibri"/>
                <a:sym typeface="Calibri"/>
              </a:rPr>
              <a:t>:</a:t>
            </a:r>
            <a:endParaRPr sz="1900">
              <a:solidFill>
                <a:srgbClr val="2F678C"/>
              </a:solidFill>
              <a:latin typeface="Calibri"/>
              <a:ea typeface="Calibri"/>
              <a:cs typeface="Calibri"/>
              <a:sym typeface="Calibri"/>
            </a:endParaRPr>
          </a:p>
          <a:p>
            <a:pPr indent="-349250" lvl="0" marL="457200" rtl="0" algn="l">
              <a:spcBef>
                <a:spcPts val="0"/>
              </a:spcBef>
              <a:spcAft>
                <a:spcPts val="0"/>
              </a:spcAft>
              <a:buClr>
                <a:srgbClr val="2F678C"/>
              </a:buClr>
              <a:buSzPts val="1900"/>
              <a:buFont typeface="Calibri"/>
              <a:buChar char="●"/>
            </a:pPr>
            <a:r>
              <a:rPr lang="pl-PL" sz="1900">
                <a:solidFill>
                  <a:srgbClr val="2F678C"/>
                </a:solidFill>
                <a:latin typeface="Calibri"/>
                <a:ea typeface="Calibri"/>
                <a:cs typeface="Calibri"/>
                <a:sym typeface="Calibri"/>
              </a:rPr>
              <a:t> Photon</a:t>
            </a:r>
            <a:endParaRPr sz="1900">
              <a:solidFill>
                <a:srgbClr val="2F678C"/>
              </a:solidFill>
              <a:latin typeface="Calibri"/>
              <a:ea typeface="Calibri"/>
              <a:cs typeface="Calibri"/>
              <a:sym typeface="Calibri"/>
            </a:endParaRPr>
          </a:p>
          <a:p>
            <a:pPr indent="-349250" lvl="0" marL="457200" rtl="0" algn="l">
              <a:spcBef>
                <a:spcPts val="0"/>
              </a:spcBef>
              <a:spcAft>
                <a:spcPts val="0"/>
              </a:spcAft>
              <a:buClr>
                <a:srgbClr val="2F678C"/>
              </a:buClr>
              <a:buSzPts val="1900"/>
              <a:buFont typeface="Calibri"/>
              <a:buChar char="●"/>
            </a:pPr>
            <a:r>
              <a:rPr lang="pl-PL" sz="1900">
                <a:solidFill>
                  <a:srgbClr val="2F678C"/>
                </a:solidFill>
                <a:latin typeface="Calibri"/>
                <a:ea typeface="Calibri"/>
                <a:cs typeface="Calibri"/>
                <a:sym typeface="Calibri"/>
              </a:rPr>
              <a:t> Pomeron (two gluons + ...) </a:t>
            </a:r>
            <a:endParaRPr sz="1900">
              <a:solidFill>
                <a:srgbClr val="2F678C"/>
              </a:solidFill>
              <a:latin typeface="Calibri"/>
              <a:ea typeface="Calibri"/>
              <a:cs typeface="Calibri"/>
              <a:sym typeface="Calibri"/>
            </a:endParaRPr>
          </a:p>
        </p:txBody>
      </p:sp>
      <p:sp>
        <p:nvSpPr>
          <p:cNvPr id="103" name="Google Shape;103;p14"/>
          <p:cNvSpPr txBox="1"/>
          <p:nvPr/>
        </p:nvSpPr>
        <p:spPr>
          <a:xfrm>
            <a:off x="6900950" y="4205575"/>
            <a:ext cx="22431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PL" sz="1900">
                <a:solidFill>
                  <a:srgbClr val="2F678C"/>
                </a:solidFill>
                <a:latin typeface="Calibri"/>
                <a:ea typeface="Calibri"/>
                <a:cs typeface="Calibri"/>
                <a:sym typeface="Calibri"/>
              </a:rPr>
              <a:t>Natural ways to seek for diffraction:</a:t>
            </a:r>
            <a:endParaRPr sz="1900">
              <a:solidFill>
                <a:srgbClr val="2F678C"/>
              </a:solidFill>
              <a:latin typeface="Calibri"/>
              <a:ea typeface="Calibri"/>
              <a:cs typeface="Calibri"/>
              <a:sym typeface="Calibri"/>
            </a:endParaRPr>
          </a:p>
          <a:p>
            <a:pPr indent="-349250" lvl="0" marL="457200" rtl="0" algn="l">
              <a:spcBef>
                <a:spcPts val="0"/>
              </a:spcBef>
              <a:spcAft>
                <a:spcPts val="0"/>
              </a:spcAft>
              <a:buClr>
                <a:srgbClr val="2F678C"/>
              </a:buClr>
              <a:buSzPts val="1900"/>
              <a:buFont typeface="Calibri"/>
              <a:buChar char="●"/>
            </a:pPr>
            <a:r>
              <a:rPr lang="pl-PL" sz="1900">
                <a:solidFill>
                  <a:srgbClr val="2F678C"/>
                </a:solidFill>
                <a:latin typeface="Calibri"/>
                <a:ea typeface="Calibri"/>
                <a:cs typeface="Calibri"/>
                <a:sym typeface="Calibri"/>
              </a:rPr>
              <a:t>rapidity gaps</a:t>
            </a:r>
            <a:endParaRPr sz="1900">
              <a:solidFill>
                <a:srgbClr val="2F678C"/>
              </a:solidFill>
              <a:latin typeface="Calibri"/>
              <a:ea typeface="Calibri"/>
              <a:cs typeface="Calibri"/>
              <a:sym typeface="Calibri"/>
            </a:endParaRPr>
          </a:p>
          <a:p>
            <a:pPr indent="-349250" lvl="0" marL="457200" rtl="0" algn="l">
              <a:spcBef>
                <a:spcPts val="0"/>
              </a:spcBef>
              <a:spcAft>
                <a:spcPts val="0"/>
              </a:spcAft>
              <a:buClr>
                <a:srgbClr val="2F678C"/>
              </a:buClr>
              <a:buSzPts val="1900"/>
              <a:buFont typeface="Calibri"/>
              <a:buChar char="●"/>
            </a:pPr>
            <a:r>
              <a:rPr lang="pl-PL" sz="1900">
                <a:solidFill>
                  <a:srgbClr val="FF0000"/>
                </a:solidFill>
                <a:latin typeface="Calibri"/>
                <a:ea typeface="Calibri"/>
                <a:cs typeface="Calibri"/>
                <a:sym typeface="Calibri"/>
              </a:rPr>
              <a:t>fo</a:t>
            </a:r>
            <a:r>
              <a:rPr lang="pl-PL" sz="1900">
                <a:solidFill>
                  <a:srgbClr val="FF0000"/>
                </a:solidFill>
                <a:latin typeface="Calibri"/>
                <a:ea typeface="Calibri"/>
                <a:cs typeface="Calibri"/>
                <a:sym typeface="Calibri"/>
              </a:rPr>
              <a:t>rward protons</a:t>
            </a:r>
            <a:endParaRPr sz="1900">
              <a:solidFill>
                <a:srgbClr val="FF0000"/>
              </a:solidFill>
              <a:latin typeface="Calibri"/>
              <a:ea typeface="Calibri"/>
              <a:cs typeface="Calibri"/>
              <a:sym typeface="Calibri"/>
            </a:endParaRPr>
          </a:p>
        </p:txBody>
      </p:sp>
      <p:sp>
        <p:nvSpPr>
          <p:cNvPr id="104" name="Google Shape;104;p14"/>
          <p:cNvSpPr txBox="1"/>
          <p:nvPr/>
        </p:nvSpPr>
        <p:spPr>
          <a:xfrm>
            <a:off x="9257000" y="2396250"/>
            <a:ext cx="504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05" name="Google Shape;105;p14"/>
          <p:cNvSpPr txBox="1"/>
          <p:nvPr/>
        </p:nvSpPr>
        <p:spPr>
          <a:xfrm>
            <a:off x="8267275" y="5155200"/>
            <a:ext cx="91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5"/>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l-PL"/>
              <a:t>‹#›</a:t>
            </a:fld>
            <a:endParaRPr/>
          </a:p>
        </p:txBody>
      </p:sp>
      <p:sp>
        <p:nvSpPr>
          <p:cNvPr id="112" name="Google Shape;112;p15"/>
          <p:cNvSpPr txBox="1"/>
          <p:nvPr>
            <p:ph type="ctrTitle"/>
          </p:nvPr>
        </p:nvSpPr>
        <p:spPr>
          <a:xfrm>
            <a:off x="1143000" y="600717"/>
            <a:ext cx="7772400" cy="7023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SzPts val="990"/>
              <a:buNone/>
            </a:pPr>
            <a:r>
              <a:rPr b="1" lang="pl-PL" sz="2570">
                <a:solidFill>
                  <a:srgbClr val="2F678C"/>
                </a:solidFill>
              </a:rPr>
              <a:t>ATLAS Roman Pots</a:t>
            </a:r>
            <a:endParaRPr b="1" sz="2570">
              <a:solidFill>
                <a:srgbClr val="2F678C"/>
              </a:solidFill>
            </a:endParaRPr>
          </a:p>
        </p:txBody>
      </p:sp>
      <p:pic>
        <p:nvPicPr>
          <p:cNvPr id="113" name="Google Shape;113;p15"/>
          <p:cNvPicPr preferRelativeResize="0"/>
          <p:nvPr/>
        </p:nvPicPr>
        <p:blipFill>
          <a:blip r:embed="rId3">
            <a:alphaModFix/>
          </a:blip>
          <a:stretch>
            <a:fillRect/>
          </a:stretch>
        </p:blipFill>
        <p:spPr>
          <a:xfrm>
            <a:off x="555300" y="1303029"/>
            <a:ext cx="7960052" cy="3004971"/>
          </a:xfrm>
          <a:prstGeom prst="rect">
            <a:avLst/>
          </a:prstGeom>
          <a:noFill/>
          <a:ln>
            <a:noFill/>
          </a:ln>
        </p:spPr>
      </p:pic>
      <p:pic>
        <p:nvPicPr>
          <p:cNvPr id="114" name="Google Shape;114;p15"/>
          <p:cNvPicPr preferRelativeResize="0"/>
          <p:nvPr/>
        </p:nvPicPr>
        <p:blipFill>
          <a:blip r:embed="rId4">
            <a:alphaModFix/>
          </a:blip>
          <a:stretch>
            <a:fillRect/>
          </a:stretch>
        </p:blipFill>
        <p:spPr>
          <a:xfrm>
            <a:off x="555300" y="3893975"/>
            <a:ext cx="3878674" cy="1807450"/>
          </a:xfrm>
          <a:prstGeom prst="rect">
            <a:avLst/>
          </a:prstGeom>
          <a:noFill/>
          <a:ln>
            <a:noFill/>
          </a:ln>
        </p:spPr>
      </p:pic>
      <p:pic>
        <p:nvPicPr>
          <p:cNvPr id="115" name="Google Shape;115;p15"/>
          <p:cNvPicPr preferRelativeResize="0"/>
          <p:nvPr/>
        </p:nvPicPr>
        <p:blipFill>
          <a:blip r:embed="rId5">
            <a:alphaModFix/>
          </a:blip>
          <a:stretch>
            <a:fillRect/>
          </a:stretch>
        </p:blipFill>
        <p:spPr>
          <a:xfrm>
            <a:off x="4877700" y="4414600"/>
            <a:ext cx="3052675" cy="598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6"/>
          <p:cNvSpPr txBox="1"/>
          <p:nvPr>
            <p:ph type="title"/>
          </p:nvPr>
        </p:nvSpPr>
        <p:spPr>
          <a:xfrm>
            <a:off x="628650" y="262576"/>
            <a:ext cx="78867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pl-PL"/>
              <a:t>ATLAS Roman Pots</a:t>
            </a:r>
            <a:endParaRPr/>
          </a:p>
        </p:txBody>
      </p:sp>
      <p:sp>
        <p:nvSpPr>
          <p:cNvPr id="122" name="Google Shape;122;p16"/>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l-PL"/>
              <a:t>‹#›</a:t>
            </a:fld>
            <a:endParaRPr/>
          </a:p>
        </p:txBody>
      </p:sp>
      <p:pic>
        <p:nvPicPr>
          <p:cNvPr id="123" name="Google Shape;123;p16"/>
          <p:cNvPicPr preferRelativeResize="0"/>
          <p:nvPr/>
        </p:nvPicPr>
        <p:blipFill>
          <a:blip r:embed="rId3">
            <a:alphaModFix/>
          </a:blip>
          <a:stretch>
            <a:fillRect/>
          </a:stretch>
        </p:blipFill>
        <p:spPr>
          <a:xfrm>
            <a:off x="628650" y="1271438"/>
            <a:ext cx="7200900" cy="4905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7"/>
          <p:cNvSpPr txBox="1"/>
          <p:nvPr>
            <p:ph type="title"/>
          </p:nvPr>
        </p:nvSpPr>
        <p:spPr>
          <a:xfrm>
            <a:off x="628650" y="255800"/>
            <a:ext cx="84270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pl-PL"/>
              <a:t>         	 	Digression: Geometric acceptance in RUN 4</a:t>
            </a:r>
            <a:endParaRPr/>
          </a:p>
        </p:txBody>
      </p:sp>
      <p:sp>
        <p:nvSpPr>
          <p:cNvPr id="130" name="Google Shape;130;p17"/>
          <p:cNvSpPr txBox="1"/>
          <p:nvPr>
            <p:ph idx="1" type="body"/>
          </p:nvPr>
        </p:nvSpPr>
        <p:spPr>
          <a:xfrm>
            <a:off x="584850" y="1389025"/>
            <a:ext cx="7886700" cy="4630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pl-PL" sz="1900">
                <a:solidFill>
                  <a:srgbClr val="2F678C"/>
                </a:solidFill>
              </a:rPr>
              <a:t>Defined as ratio of </a:t>
            </a:r>
            <a:r>
              <a:rPr lang="pl-PL" sz="1900">
                <a:solidFill>
                  <a:srgbClr val="2F678C"/>
                </a:solidFill>
              </a:rPr>
              <a:t>number of protons of interest detected at our pots to the </a:t>
            </a:r>
            <a:r>
              <a:rPr lang="pl-PL" sz="1900">
                <a:solidFill>
                  <a:srgbClr val="2F678C"/>
                </a:solidFill>
              </a:rPr>
              <a:t>number of protons of interest produced at the collision point.</a:t>
            </a:r>
            <a:endParaRPr sz="1900">
              <a:solidFill>
                <a:srgbClr val="2F678C"/>
              </a:solidFill>
            </a:endParaRPr>
          </a:p>
          <a:p>
            <a:pPr indent="-349250" lvl="0" marL="457200" rtl="0" algn="l">
              <a:spcBef>
                <a:spcPts val="1000"/>
              </a:spcBef>
              <a:spcAft>
                <a:spcPts val="0"/>
              </a:spcAft>
              <a:buClr>
                <a:srgbClr val="2F678C"/>
              </a:buClr>
              <a:buSzPts val="1900"/>
              <a:buChar char="•"/>
            </a:pPr>
            <a:r>
              <a:rPr lang="pl-PL" sz="1900">
                <a:solidFill>
                  <a:srgbClr val="2F678C"/>
                </a:solidFill>
              </a:rPr>
              <a:t>Starting point for whole physics program.</a:t>
            </a:r>
            <a:endParaRPr sz="1900">
              <a:solidFill>
                <a:srgbClr val="2F678C"/>
              </a:solidFill>
            </a:endParaRPr>
          </a:p>
          <a:p>
            <a:pPr indent="-349250" lvl="0" marL="457200" rtl="0" algn="l">
              <a:spcBef>
                <a:spcPts val="0"/>
              </a:spcBef>
              <a:spcAft>
                <a:spcPts val="0"/>
              </a:spcAft>
              <a:buClr>
                <a:srgbClr val="2F678C"/>
              </a:buClr>
              <a:buSzPts val="1900"/>
              <a:buChar char="•"/>
            </a:pPr>
            <a:r>
              <a:rPr lang="pl-PL" sz="1900">
                <a:solidFill>
                  <a:srgbClr val="2F678C"/>
                </a:solidFill>
              </a:rPr>
              <a:t>LHC will go through major upgrades to be HL-LHC (starting 2030+)</a:t>
            </a:r>
            <a:endParaRPr sz="1900">
              <a:solidFill>
                <a:srgbClr val="2F678C"/>
              </a:solidFill>
            </a:endParaRPr>
          </a:p>
          <a:p>
            <a:pPr indent="-349250" lvl="0" marL="457200" rtl="0" algn="l">
              <a:spcBef>
                <a:spcPts val="0"/>
              </a:spcBef>
              <a:spcAft>
                <a:spcPts val="0"/>
              </a:spcAft>
              <a:buClr>
                <a:srgbClr val="2F678C"/>
              </a:buClr>
              <a:buSzPts val="1900"/>
              <a:buChar char="•"/>
            </a:pPr>
            <a:r>
              <a:rPr lang="pl-PL" sz="1900">
                <a:solidFill>
                  <a:srgbClr val="2F678C"/>
                </a:solidFill>
              </a:rPr>
              <a:t>Not much </a:t>
            </a:r>
            <a:r>
              <a:rPr lang="pl-PL" sz="1900">
                <a:solidFill>
                  <a:srgbClr val="2F678C"/>
                </a:solidFill>
              </a:rPr>
              <a:t>acceptance according to planned machine design for AFP.</a:t>
            </a:r>
            <a:r>
              <a:rPr lang="pl-PL" sz="1900">
                <a:solidFill>
                  <a:srgbClr val="2F678C"/>
                </a:solidFill>
              </a:rPr>
              <a:t> </a:t>
            </a:r>
            <a:endParaRPr sz="1900">
              <a:solidFill>
                <a:srgbClr val="2F678C"/>
              </a:solidFill>
            </a:endParaRPr>
          </a:p>
        </p:txBody>
      </p:sp>
      <p:sp>
        <p:nvSpPr>
          <p:cNvPr id="131" name="Google Shape;131;p17"/>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l-PL"/>
              <a:t>‹#›</a:t>
            </a:fld>
            <a:endParaRPr/>
          </a:p>
        </p:txBody>
      </p:sp>
      <p:pic>
        <p:nvPicPr>
          <p:cNvPr id="132" name="Google Shape;132;p17"/>
          <p:cNvPicPr preferRelativeResize="0"/>
          <p:nvPr/>
        </p:nvPicPr>
        <p:blipFill>
          <a:blip r:embed="rId3">
            <a:alphaModFix/>
          </a:blip>
          <a:stretch>
            <a:fillRect/>
          </a:stretch>
        </p:blipFill>
        <p:spPr>
          <a:xfrm>
            <a:off x="203850" y="2993150"/>
            <a:ext cx="8648700" cy="2305050"/>
          </a:xfrm>
          <a:prstGeom prst="rect">
            <a:avLst/>
          </a:prstGeom>
          <a:noFill/>
          <a:ln>
            <a:noFill/>
          </a:ln>
        </p:spPr>
      </p:pic>
      <p:sp>
        <p:nvSpPr>
          <p:cNvPr id="133" name="Google Shape;133;p17"/>
          <p:cNvSpPr txBox="1"/>
          <p:nvPr/>
        </p:nvSpPr>
        <p:spPr>
          <a:xfrm>
            <a:off x="2092450" y="5619425"/>
            <a:ext cx="45720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PL" sz="1900">
                <a:solidFill>
                  <a:srgbClr val="FF0000"/>
                </a:solidFill>
                <a:latin typeface="Calibri"/>
                <a:ea typeface="Calibri"/>
                <a:cs typeface="Calibri"/>
                <a:sym typeface="Calibri"/>
              </a:rPr>
              <a:t>NO AFP in RUN 4 :( ...planning for RUN 5</a:t>
            </a:r>
            <a:endParaRPr b="1" sz="1900">
              <a:solidFill>
                <a:srgbClr val="FF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8"/>
          <p:cNvSpPr txBox="1"/>
          <p:nvPr>
            <p:ph type="title"/>
          </p:nvPr>
        </p:nvSpPr>
        <p:spPr>
          <a:xfrm>
            <a:off x="628650" y="320401"/>
            <a:ext cx="78867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pl-PL"/>
              <a:t>Forward Proton Trajectories</a:t>
            </a:r>
            <a:endParaRPr/>
          </a:p>
        </p:txBody>
      </p:sp>
      <p:sp>
        <p:nvSpPr>
          <p:cNvPr id="140" name="Google Shape;140;p18"/>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l-PL"/>
              <a:t>‹#›</a:t>
            </a:fld>
            <a:endParaRPr/>
          </a:p>
        </p:txBody>
      </p:sp>
      <p:pic>
        <p:nvPicPr>
          <p:cNvPr id="141" name="Google Shape;141;p18"/>
          <p:cNvPicPr preferRelativeResize="0"/>
          <p:nvPr/>
        </p:nvPicPr>
        <p:blipFill>
          <a:blip r:embed="rId3">
            <a:alphaModFix/>
          </a:blip>
          <a:stretch>
            <a:fillRect/>
          </a:stretch>
        </p:blipFill>
        <p:spPr>
          <a:xfrm>
            <a:off x="892525" y="1363625"/>
            <a:ext cx="7622825" cy="2903250"/>
          </a:xfrm>
          <a:prstGeom prst="rect">
            <a:avLst/>
          </a:prstGeom>
          <a:noFill/>
          <a:ln>
            <a:noFill/>
          </a:ln>
        </p:spPr>
      </p:pic>
      <p:pic>
        <p:nvPicPr>
          <p:cNvPr id="142" name="Google Shape;142;p18"/>
          <p:cNvPicPr preferRelativeResize="0"/>
          <p:nvPr/>
        </p:nvPicPr>
        <p:blipFill>
          <a:blip r:embed="rId4">
            <a:alphaModFix/>
          </a:blip>
          <a:stretch>
            <a:fillRect/>
          </a:stretch>
        </p:blipFill>
        <p:spPr>
          <a:xfrm>
            <a:off x="1539250" y="4196826"/>
            <a:ext cx="6153149" cy="19742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9"/>
          <p:cNvSpPr txBox="1"/>
          <p:nvPr>
            <p:ph type="title"/>
          </p:nvPr>
        </p:nvSpPr>
        <p:spPr>
          <a:xfrm>
            <a:off x="628650" y="273326"/>
            <a:ext cx="78867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pl-PL"/>
              <a:t>What’s the point ?</a:t>
            </a:r>
            <a:endParaRPr/>
          </a:p>
        </p:txBody>
      </p:sp>
      <p:sp>
        <p:nvSpPr>
          <p:cNvPr id="149" name="Google Shape;149;p19"/>
          <p:cNvSpPr txBox="1"/>
          <p:nvPr>
            <p:ph idx="1" type="body"/>
          </p:nvPr>
        </p:nvSpPr>
        <p:spPr>
          <a:xfrm>
            <a:off x="628650" y="1318925"/>
            <a:ext cx="7886700" cy="4857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Clr>
                <a:schemeClr val="dk1"/>
              </a:buClr>
              <a:buSzPts val="1100"/>
              <a:buFont typeface="Arial"/>
              <a:buNone/>
            </a:pPr>
            <a:r>
              <a:rPr b="1" lang="pl-PL" sz="1900">
                <a:solidFill>
                  <a:srgbClr val="FF0000"/>
                </a:solidFill>
              </a:rPr>
              <a:t>Main idea:</a:t>
            </a:r>
            <a:r>
              <a:rPr b="1" lang="pl-PL" sz="1900">
                <a:solidFill>
                  <a:srgbClr val="2F678C"/>
                </a:solidFill>
              </a:rPr>
              <a:t> production of objects in which background can be extremely reduced by kinematic constraints coming from forward proton measurements.</a:t>
            </a:r>
            <a:endParaRPr b="1" sz="1900">
              <a:solidFill>
                <a:srgbClr val="2F678C"/>
              </a:solidFill>
            </a:endParaRPr>
          </a:p>
          <a:p>
            <a:pPr indent="0" lvl="0" marL="0" rtl="0" algn="l">
              <a:spcBef>
                <a:spcPts val="1000"/>
              </a:spcBef>
              <a:spcAft>
                <a:spcPts val="0"/>
              </a:spcAft>
              <a:buNone/>
            </a:pPr>
            <a:r>
              <a:t/>
            </a:r>
            <a:endParaRPr b="1" sz="1900">
              <a:solidFill>
                <a:srgbClr val="2F678C"/>
              </a:solidFill>
            </a:endParaRPr>
          </a:p>
        </p:txBody>
      </p:sp>
      <p:sp>
        <p:nvSpPr>
          <p:cNvPr id="150" name="Google Shape;150;p19"/>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l-PL"/>
              <a:t>‹#›</a:t>
            </a:fld>
            <a:endParaRPr/>
          </a:p>
        </p:txBody>
      </p:sp>
      <p:pic>
        <p:nvPicPr>
          <p:cNvPr id="151" name="Google Shape;151;p19"/>
          <p:cNvPicPr preferRelativeResize="0"/>
          <p:nvPr/>
        </p:nvPicPr>
        <p:blipFill>
          <a:blip r:embed="rId3">
            <a:alphaModFix/>
          </a:blip>
          <a:stretch>
            <a:fillRect/>
          </a:stretch>
        </p:blipFill>
        <p:spPr>
          <a:xfrm>
            <a:off x="156800" y="2320848"/>
            <a:ext cx="4429851" cy="3039650"/>
          </a:xfrm>
          <a:prstGeom prst="rect">
            <a:avLst/>
          </a:prstGeom>
          <a:noFill/>
          <a:ln>
            <a:noFill/>
          </a:ln>
        </p:spPr>
      </p:pic>
      <p:pic>
        <p:nvPicPr>
          <p:cNvPr id="152" name="Google Shape;152;p19"/>
          <p:cNvPicPr preferRelativeResize="0"/>
          <p:nvPr/>
        </p:nvPicPr>
        <p:blipFill rotWithShape="1">
          <a:blip r:embed="rId4">
            <a:alphaModFix/>
          </a:blip>
          <a:srcRect b="0" l="3300" r="-3299" t="0"/>
          <a:stretch/>
        </p:blipFill>
        <p:spPr>
          <a:xfrm>
            <a:off x="4786050" y="2361200"/>
            <a:ext cx="4357950" cy="3116545"/>
          </a:xfrm>
          <a:prstGeom prst="rect">
            <a:avLst/>
          </a:prstGeom>
          <a:noFill/>
          <a:ln>
            <a:noFill/>
          </a:ln>
        </p:spPr>
      </p:pic>
      <p:sp>
        <p:nvSpPr>
          <p:cNvPr id="153" name="Google Shape;153;p19"/>
          <p:cNvSpPr txBox="1"/>
          <p:nvPr/>
        </p:nvSpPr>
        <p:spPr>
          <a:xfrm>
            <a:off x="1261250" y="5544225"/>
            <a:ext cx="3000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PL" sz="1700">
                <a:solidFill>
                  <a:schemeClr val="dk1"/>
                </a:solidFill>
                <a:highlight>
                  <a:srgbClr val="F5F5FA"/>
                </a:highlight>
                <a:latin typeface="Calibri"/>
                <a:ea typeface="Calibri"/>
                <a:cs typeface="Calibri"/>
                <a:sym typeface="Calibri"/>
              </a:rPr>
              <a:t> </a:t>
            </a:r>
            <a:r>
              <a:rPr b="1" lang="pl-PL" sz="1700">
                <a:solidFill>
                  <a:srgbClr val="2F678C"/>
                </a:solidFill>
                <a:highlight>
                  <a:schemeClr val="lt1"/>
                </a:highlight>
                <a:uFill>
                  <a:noFill/>
                </a:uFill>
                <a:latin typeface="Calibri"/>
                <a:ea typeface="Calibri"/>
                <a:cs typeface="Calibri"/>
                <a:sym typeface="Calibri"/>
                <a:hlinkClick r:id="rId5">
                  <a:extLst>
                    <a:ext uri="{A12FA001-AC4F-418D-AE19-62706E023703}">
                      <ahyp:hlinkClr val="tx"/>
                    </a:ext>
                  </a:extLst>
                </a:hlinkClick>
              </a:rPr>
              <a:t>arXiv:2304.10953</a:t>
            </a:r>
            <a:endParaRPr sz="2100">
              <a:solidFill>
                <a:srgbClr val="2F678C"/>
              </a:solidFill>
              <a:highlight>
                <a:schemeClr val="lt1"/>
              </a:highlight>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0"/>
          <p:cNvSpPr txBox="1"/>
          <p:nvPr>
            <p:ph type="title"/>
          </p:nvPr>
        </p:nvSpPr>
        <p:spPr>
          <a:xfrm>
            <a:off x="628650" y="150701"/>
            <a:ext cx="78867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pl-PL"/>
              <a:t>                         Issues with ongoing analyses</a:t>
            </a:r>
            <a:endParaRPr/>
          </a:p>
        </p:txBody>
      </p:sp>
      <p:sp>
        <p:nvSpPr>
          <p:cNvPr id="160" name="Google Shape;160;p20"/>
          <p:cNvSpPr txBox="1"/>
          <p:nvPr>
            <p:ph idx="1" type="body"/>
          </p:nvPr>
        </p:nvSpPr>
        <p:spPr>
          <a:xfrm>
            <a:off x="269550" y="1704125"/>
            <a:ext cx="32244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pl-PL" sz="1900">
                <a:solidFill>
                  <a:srgbClr val="FF0000"/>
                </a:solidFill>
              </a:rPr>
              <a:t>Uncertainty in calculating ξ</a:t>
            </a:r>
            <a:r>
              <a:rPr baseline="-25000" lang="pl-PL" sz="1900">
                <a:solidFill>
                  <a:srgbClr val="FF0000"/>
                </a:solidFill>
              </a:rPr>
              <a:t>AFP</a:t>
            </a:r>
            <a:r>
              <a:rPr lang="pl-PL" sz="1900">
                <a:solidFill>
                  <a:srgbClr val="FF0000"/>
                </a:solidFill>
              </a:rPr>
              <a:t> :</a:t>
            </a:r>
            <a:endParaRPr sz="1900">
              <a:solidFill>
                <a:srgbClr val="FF0000"/>
              </a:solidFill>
            </a:endParaRPr>
          </a:p>
          <a:p>
            <a:pPr indent="-349250" lvl="0" marL="457200" rtl="0" algn="l">
              <a:spcBef>
                <a:spcPts val="1000"/>
              </a:spcBef>
              <a:spcAft>
                <a:spcPts val="0"/>
              </a:spcAft>
              <a:buClr>
                <a:srgbClr val="2F678C"/>
              </a:buClr>
              <a:buSzPts val="1900"/>
              <a:buChar char="•"/>
            </a:pPr>
            <a:r>
              <a:rPr lang="pl-PL" sz="1900">
                <a:solidFill>
                  <a:srgbClr val="2F678C"/>
                </a:solidFill>
              </a:rPr>
              <a:t>Local Alignment of planes</a:t>
            </a:r>
            <a:endParaRPr sz="1900">
              <a:solidFill>
                <a:srgbClr val="2F678C"/>
              </a:solidFill>
            </a:endParaRPr>
          </a:p>
          <a:p>
            <a:pPr indent="-349250" lvl="0" marL="457200" rtl="0" algn="l">
              <a:spcBef>
                <a:spcPts val="0"/>
              </a:spcBef>
              <a:spcAft>
                <a:spcPts val="0"/>
              </a:spcAft>
              <a:buClr>
                <a:srgbClr val="2F678C"/>
              </a:buClr>
              <a:buSzPts val="1900"/>
              <a:buChar char="•"/>
            </a:pPr>
            <a:r>
              <a:rPr lang="pl-PL" sz="1900">
                <a:solidFill>
                  <a:srgbClr val="2F678C"/>
                </a:solidFill>
              </a:rPr>
              <a:t>Global alignment of pots</a:t>
            </a:r>
            <a:endParaRPr sz="1900">
              <a:solidFill>
                <a:srgbClr val="2F678C"/>
              </a:solidFill>
            </a:endParaRPr>
          </a:p>
          <a:p>
            <a:pPr indent="-349250" lvl="0" marL="457200" rtl="0" algn="l">
              <a:spcBef>
                <a:spcPts val="0"/>
              </a:spcBef>
              <a:spcAft>
                <a:spcPts val="0"/>
              </a:spcAft>
              <a:buClr>
                <a:srgbClr val="2F678C"/>
              </a:buClr>
              <a:buSzPts val="1900"/>
              <a:buChar char="•"/>
            </a:pPr>
            <a:r>
              <a:rPr lang="pl-PL" sz="1900">
                <a:solidFill>
                  <a:srgbClr val="2F678C"/>
                </a:solidFill>
              </a:rPr>
              <a:t>Wrong parametrization</a:t>
            </a:r>
            <a:endParaRPr sz="1900">
              <a:solidFill>
                <a:srgbClr val="2F678C"/>
              </a:solidFill>
            </a:endParaRPr>
          </a:p>
          <a:p>
            <a:pPr indent="-349250" lvl="0" marL="457200" rtl="0" algn="l">
              <a:spcBef>
                <a:spcPts val="0"/>
              </a:spcBef>
              <a:spcAft>
                <a:spcPts val="0"/>
              </a:spcAft>
              <a:buClr>
                <a:srgbClr val="2F678C"/>
              </a:buClr>
              <a:buSzPts val="1900"/>
              <a:buChar char="•"/>
            </a:pPr>
            <a:r>
              <a:rPr lang="pl-PL" sz="1900">
                <a:solidFill>
                  <a:srgbClr val="2F678C"/>
                </a:solidFill>
              </a:rPr>
              <a:t>Beam optics</a:t>
            </a:r>
            <a:endParaRPr sz="1900">
              <a:solidFill>
                <a:srgbClr val="2F678C"/>
              </a:solidFill>
            </a:endParaRPr>
          </a:p>
          <a:p>
            <a:pPr indent="-349250" lvl="0" marL="457200" rtl="0" algn="l">
              <a:spcBef>
                <a:spcPts val="0"/>
              </a:spcBef>
              <a:spcAft>
                <a:spcPts val="0"/>
              </a:spcAft>
              <a:buClr>
                <a:srgbClr val="2F678C"/>
              </a:buClr>
              <a:buSzPts val="1900"/>
              <a:buChar char="•"/>
            </a:pPr>
            <a:r>
              <a:rPr lang="pl-PL" sz="1900">
                <a:solidFill>
                  <a:srgbClr val="2F678C"/>
                </a:solidFill>
              </a:rPr>
              <a:t>spatial resolution of detectors</a:t>
            </a:r>
            <a:endParaRPr sz="1900">
              <a:solidFill>
                <a:srgbClr val="2F678C"/>
              </a:solidFill>
            </a:endParaRPr>
          </a:p>
        </p:txBody>
      </p:sp>
      <p:sp>
        <p:nvSpPr>
          <p:cNvPr id="161" name="Google Shape;161;p20"/>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l-PL"/>
              <a:t>‹#›</a:t>
            </a:fld>
            <a:endParaRPr/>
          </a:p>
        </p:txBody>
      </p:sp>
      <p:pic>
        <p:nvPicPr>
          <p:cNvPr id="162" name="Google Shape;162;p20"/>
          <p:cNvPicPr preferRelativeResize="0"/>
          <p:nvPr/>
        </p:nvPicPr>
        <p:blipFill rotWithShape="1">
          <a:blip r:embed="rId3">
            <a:alphaModFix/>
          </a:blip>
          <a:srcRect b="-9299" l="-3350" r="3349" t="9300"/>
          <a:stretch/>
        </p:blipFill>
        <p:spPr>
          <a:xfrm>
            <a:off x="6795725" y="651575"/>
            <a:ext cx="2348275" cy="4790651"/>
          </a:xfrm>
          <a:prstGeom prst="rect">
            <a:avLst/>
          </a:prstGeom>
          <a:noFill/>
          <a:ln>
            <a:noFill/>
          </a:ln>
        </p:spPr>
      </p:pic>
      <p:pic>
        <p:nvPicPr>
          <p:cNvPr id="163" name="Google Shape;163;p20"/>
          <p:cNvPicPr preferRelativeResize="0"/>
          <p:nvPr/>
        </p:nvPicPr>
        <p:blipFill>
          <a:blip r:embed="rId4">
            <a:alphaModFix/>
          </a:blip>
          <a:stretch>
            <a:fillRect/>
          </a:stretch>
        </p:blipFill>
        <p:spPr>
          <a:xfrm>
            <a:off x="445850" y="3983874"/>
            <a:ext cx="3696150" cy="1607275"/>
          </a:xfrm>
          <a:prstGeom prst="rect">
            <a:avLst/>
          </a:prstGeom>
          <a:noFill/>
          <a:ln>
            <a:noFill/>
          </a:ln>
        </p:spPr>
      </p:pic>
      <p:pic>
        <p:nvPicPr>
          <p:cNvPr id="164" name="Google Shape;164;p20"/>
          <p:cNvPicPr preferRelativeResize="0"/>
          <p:nvPr/>
        </p:nvPicPr>
        <p:blipFill>
          <a:blip r:embed="rId5">
            <a:alphaModFix/>
          </a:blip>
          <a:stretch>
            <a:fillRect/>
          </a:stretch>
        </p:blipFill>
        <p:spPr>
          <a:xfrm>
            <a:off x="3411425" y="1476400"/>
            <a:ext cx="3480774" cy="25057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1"/>
          <p:cNvSpPr txBox="1"/>
          <p:nvPr>
            <p:ph type="title"/>
          </p:nvPr>
        </p:nvSpPr>
        <p:spPr>
          <a:xfrm>
            <a:off x="628650" y="320401"/>
            <a:ext cx="78867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pl-PL"/>
              <a:t>Search for “True Optics”</a:t>
            </a:r>
            <a:endParaRPr/>
          </a:p>
        </p:txBody>
      </p:sp>
      <p:sp>
        <p:nvSpPr>
          <p:cNvPr id="171" name="Google Shape;171;p21"/>
          <p:cNvSpPr txBox="1"/>
          <p:nvPr>
            <p:ph idx="1" type="body"/>
          </p:nvPr>
        </p:nvSpPr>
        <p:spPr>
          <a:xfrm>
            <a:off x="628650" y="1825625"/>
            <a:ext cx="4371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pl-PL" sz="1900">
                <a:solidFill>
                  <a:srgbClr val="2F678C"/>
                </a:solidFill>
              </a:rPr>
              <a:t>Even after all such corrections we see this:</a:t>
            </a:r>
            <a:endParaRPr sz="1900">
              <a:solidFill>
                <a:srgbClr val="2F678C"/>
              </a:solidFill>
            </a:endParaRPr>
          </a:p>
          <a:p>
            <a:pPr indent="-349250" lvl="0" marL="457200" rtl="0" algn="l">
              <a:spcBef>
                <a:spcPts val="1000"/>
              </a:spcBef>
              <a:spcAft>
                <a:spcPts val="0"/>
              </a:spcAft>
              <a:buClr>
                <a:srgbClr val="2F678C"/>
              </a:buClr>
              <a:buSzPts val="1900"/>
              <a:buChar char="•"/>
            </a:pPr>
            <a:r>
              <a:rPr lang="pl-PL" sz="1900">
                <a:solidFill>
                  <a:srgbClr val="2F678C"/>
                </a:solidFill>
              </a:rPr>
              <a:t>Largest contributor to </a:t>
            </a:r>
            <a:r>
              <a:rPr lang="pl-PL" sz="1900">
                <a:solidFill>
                  <a:srgbClr val="2F678C"/>
                </a:solidFill>
              </a:rPr>
              <a:t>uncertainty is “beam optics”- </a:t>
            </a:r>
            <a:r>
              <a:rPr lang="pl-PL" sz="1900">
                <a:solidFill>
                  <a:srgbClr val="FF0000"/>
                </a:solidFill>
              </a:rPr>
              <a:t>never corrected before</a:t>
            </a:r>
            <a:r>
              <a:rPr lang="pl-PL" sz="1900">
                <a:solidFill>
                  <a:srgbClr val="2F678C"/>
                </a:solidFill>
              </a:rPr>
              <a:t>.</a:t>
            </a:r>
            <a:endParaRPr sz="1900">
              <a:solidFill>
                <a:srgbClr val="2F678C"/>
              </a:solidFill>
            </a:endParaRPr>
          </a:p>
          <a:p>
            <a:pPr indent="-349250" lvl="0" marL="457200" rtl="0" algn="l">
              <a:spcBef>
                <a:spcPts val="0"/>
              </a:spcBef>
              <a:spcAft>
                <a:spcPts val="0"/>
              </a:spcAft>
              <a:buClr>
                <a:srgbClr val="2F678C"/>
              </a:buClr>
              <a:buSzPts val="1900"/>
              <a:buChar char="•"/>
            </a:pPr>
            <a:r>
              <a:rPr lang="pl-PL" sz="1900">
                <a:solidFill>
                  <a:srgbClr val="2F678C"/>
                </a:solidFill>
              </a:rPr>
              <a:t>Standard magnetic lattice considered between collision point and pots is not optimal.</a:t>
            </a:r>
            <a:endParaRPr sz="1900">
              <a:solidFill>
                <a:srgbClr val="2F678C"/>
              </a:solidFill>
            </a:endParaRPr>
          </a:p>
          <a:p>
            <a:pPr indent="-349250" lvl="0" marL="457200" rtl="0" algn="l">
              <a:spcBef>
                <a:spcPts val="0"/>
              </a:spcBef>
              <a:spcAft>
                <a:spcPts val="0"/>
              </a:spcAft>
              <a:buClr>
                <a:srgbClr val="2F678C"/>
              </a:buClr>
              <a:buSzPts val="1900"/>
              <a:buChar char="•"/>
            </a:pPr>
            <a:r>
              <a:rPr lang="pl-PL" sz="1900">
                <a:solidFill>
                  <a:srgbClr val="2F678C"/>
                </a:solidFill>
              </a:rPr>
              <a:t>LHC built in 2008, since then magnets are shifted and/or titled from their initial position.</a:t>
            </a:r>
            <a:endParaRPr sz="1900">
              <a:solidFill>
                <a:srgbClr val="2F678C"/>
              </a:solidFill>
            </a:endParaRPr>
          </a:p>
          <a:p>
            <a:pPr indent="0" lvl="0" marL="914400" rtl="0" algn="l">
              <a:spcBef>
                <a:spcPts val="1000"/>
              </a:spcBef>
              <a:spcAft>
                <a:spcPts val="0"/>
              </a:spcAft>
              <a:buNone/>
            </a:pPr>
            <a:r>
              <a:t/>
            </a:r>
            <a:endParaRPr sz="1900">
              <a:solidFill>
                <a:srgbClr val="2F678C"/>
              </a:solidFill>
            </a:endParaRPr>
          </a:p>
        </p:txBody>
      </p:sp>
      <p:sp>
        <p:nvSpPr>
          <p:cNvPr id="172" name="Google Shape;172;p21"/>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l-PL"/>
              <a:t>‹#›</a:t>
            </a:fld>
            <a:endParaRPr/>
          </a:p>
        </p:txBody>
      </p:sp>
      <p:pic>
        <p:nvPicPr>
          <p:cNvPr id="173" name="Google Shape;173;p21"/>
          <p:cNvPicPr preferRelativeResize="0"/>
          <p:nvPr/>
        </p:nvPicPr>
        <p:blipFill>
          <a:blip r:embed="rId3">
            <a:alphaModFix/>
          </a:blip>
          <a:stretch>
            <a:fillRect/>
          </a:stretch>
        </p:blipFill>
        <p:spPr>
          <a:xfrm>
            <a:off x="4881350" y="1564174"/>
            <a:ext cx="4095800" cy="3242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tyw pakietu Office">
  <a:themeElements>
    <a:clrScheme name="Motyw pakietu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