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69" r:id="rId4"/>
    <p:sldId id="263" r:id="rId5"/>
    <p:sldId id="259" r:id="rId6"/>
    <p:sldId id="270" r:id="rId7"/>
    <p:sldId id="271" r:id="rId8"/>
    <p:sldId id="287" r:id="rId9"/>
    <p:sldId id="265" r:id="rId10"/>
    <p:sldId id="289" r:id="rId11"/>
    <p:sldId id="288" r:id="rId12"/>
    <p:sldId id="266" r:id="rId13"/>
    <p:sldId id="267" r:id="rId14"/>
    <p:sldId id="285" r:id="rId15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5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713" autoAdjust="0"/>
  </p:normalViewPr>
  <p:slideViewPr>
    <p:cSldViewPr>
      <p:cViewPr varScale="1">
        <p:scale>
          <a:sx n="108" d="100"/>
          <a:sy n="108" d="100"/>
        </p:scale>
        <p:origin x="149" y="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D24045-78F5-490C-8D04-6C1D1192B312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2A961C03-1617-44F1-98C7-4A57866D21CB}">
      <dgm:prSet phldrT="[Tekst]"/>
      <dgm:spPr>
        <a:solidFill>
          <a:srgbClr val="002060"/>
        </a:solidFill>
      </dgm:spPr>
      <dgm:t>
        <a:bodyPr/>
        <a:lstStyle/>
        <a:p>
          <a:r>
            <a:rPr lang="pl-PL" dirty="0" err="1"/>
            <a:t>Reaction</a:t>
          </a:r>
          <a:r>
            <a:rPr lang="pl-PL" dirty="0"/>
            <a:t> products </a:t>
          </a:r>
          <a:r>
            <a:rPr lang="pl-PL" dirty="0" err="1"/>
            <a:t>detection</a:t>
          </a:r>
          <a:r>
            <a:rPr lang="pl-PL" dirty="0"/>
            <a:t> and </a:t>
          </a:r>
          <a:r>
            <a:rPr lang="pl-PL" dirty="0" err="1"/>
            <a:t>quantification</a:t>
          </a:r>
          <a:r>
            <a:rPr lang="pl-PL" dirty="0"/>
            <a:t>: LC-DAD, LCMS/MS</a:t>
          </a:r>
        </a:p>
      </dgm:t>
    </dgm:pt>
    <dgm:pt modelId="{30188838-79A6-4E21-8607-A96FD227D14C}" type="parTrans" cxnId="{C68F99BF-C0E0-4FF3-87BE-6E56CE5D5DA0}">
      <dgm:prSet/>
      <dgm:spPr/>
      <dgm:t>
        <a:bodyPr/>
        <a:lstStyle/>
        <a:p>
          <a:endParaRPr lang="pl-PL"/>
        </a:p>
      </dgm:t>
    </dgm:pt>
    <dgm:pt modelId="{D2A36056-F58F-466C-86F5-25D5EB27A408}" type="sibTrans" cxnId="{C68F99BF-C0E0-4FF3-87BE-6E56CE5D5DA0}">
      <dgm:prSet/>
      <dgm:spPr/>
      <dgm:t>
        <a:bodyPr/>
        <a:lstStyle/>
        <a:p>
          <a:endParaRPr lang="pl-PL"/>
        </a:p>
      </dgm:t>
    </dgm:pt>
    <dgm:pt modelId="{6BFFBF34-4AF9-4CF3-893C-BE286FAB461F}">
      <dgm:prSet phldrT="[Tekst]"/>
      <dgm:spPr>
        <a:solidFill>
          <a:srgbClr val="002060"/>
        </a:solidFill>
      </dgm:spPr>
      <dgm:t>
        <a:bodyPr/>
        <a:lstStyle/>
        <a:p>
          <a:r>
            <a:rPr lang="pl-PL" dirty="0" err="1"/>
            <a:t>Enzyme</a:t>
          </a:r>
          <a:r>
            <a:rPr lang="pl-PL" dirty="0"/>
            <a:t> </a:t>
          </a:r>
          <a:r>
            <a:rPr lang="pl-PL" dirty="0" err="1"/>
            <a:t>assays</a:t>
          </a:r>
          <a:r>
            <a:rPr lang="pl-PL" dirty="0"/>
            <a:t>: ANAEROBIC CONDITIONS (</a:t>
          </a:r>
          <a:r>
            <a:rPr lang="pl-PL" dirty="0" err="1"/>
            <a:t>Glove</a:t>
          </a:r>
          <a:r>
            <a:rPr lang="pl-PL" dirty="0"/>
            <a:t>-Box </a:t>
          </a:r>
          <a:r>
            <a:rPr lang="pl-PL" dirty="0" err="1"/>
            <a:t>chambers</a:t>
          </a:r>
          <a:r>
            <a:rPr lang="pl-PL" dirty="0"/>
            <a:t>)</a:t>
          </a:r>
        </a:p>
      </dgm:t>
    </dgm:pt>
    <dgm:pt modelId="{7EFB294E-7400-4ABB-A519-B823D3DF1EEE}" type="parTrans" cxnId="{46AEB54F-D0BA-41E4-B41D-29DD421194FE}">
      <dgm:prSet/>
      <dgm:spPr/>
      <dgm:t>
        <a:bodyPr/>
        <a:lstStyle/>
        <a:p>
          <a:endParaRPr lang="pl-PL"/>
        </a:p>
      </dgm:t>
    </dgm:pt>
    <dgm:pt modelId="{E9873C6D-D235-49C6-94F3-6367D4411322}" type="sibTrans" cxnId="{46AEB54F-D0BA-41E4-B41D-29DD421194FE}">
      <dgm:prSet/>
      <dgm:spPr/>
      <dgm:t>
        <a:bodyPr/>
        <a:lstStyle/>
        <a:p>
          <a:endParaRPr lang="pl-PL"/>
        </a:p>
      </dgm:t>
    </dgm:pt>
    <dgm:pt modelId="{D06407E5-1F28-4761-BCDC-053FAA770D6A}">
      <dgm:prSet phldrT="[Tekst]"/>
      <dgm:spPr>
        <a:solidFill>
          <a:srgbClr val="002060"/>
        </a:solidFill>
      </dgm:spPr>
      <dgm:t>
        <a:bodyPr/>
        <a:lstStyle/>
        <a:p>
          <a:r>
            <a:rPr lang="pl-PL" i="0" dirty="0"/>
            <a:t>+</a:t>
          </a:r>
          <a:r>
            <a:rPr lang="pl-PL" i="0" baseline="0" dirty="0"/>
            <a:t> </a:t>
          </a:r>
          <a:r>
            <a:rPr lang="pl-PL" i="1" baseline="0" dirty="0"/>
            <a:t>in </a:t>
          </a:r>
          <a:r>
            <a:rPr lang="pl-PL" i="1" baseline="0" dirty="0" err="1"/>
            <a:t>silico</a:t>
          </a:r>
          <a:r>
            <a:rPr lang="pl-PL" i="1" baseline="0" dirty="0"/>
            <a:t> </a:t>
          </a:r>
          <a:r>
            <a:rPr lang="pl-PL" i="0" baseline="0" dirty="0" err="1"/>
            <a:t>results</a:t>
          </a:r>
          <a:r>
            <a:rPr lang="pl-PL" i="0" baseline="0" dirty="0"/>
            <a:t> as suport data </a:t>
          </a:r>
          <a:endParaRPr lang="pl-PL" i="0" dirty="0"/>
        </a:p>
      </dgm:t>
    </dgm:pt>
    <dgm:pt modelId="{8DBB7C01-20A2-480C-B0E5-FDC3E2EE2C05}" type="parTrans" cxnId="{E570AA56-A872-432A-AF4C-302E78F0AD7D}">
      <dgm:prSet/>
      <dgm:spPr/>
      <dgm:t>
        <a:bodyPr/>
        <a:lstStyle/>
        <a:p>
          <a:endParaRPr lang="pl-PL"/>
        </a:p>
      </dgm:t>
    </dgm:pt>
    <dgm:pt modelId="{86CCDAF1-D592-432B-9D81-682A4E8F9A4B}" type="sibTrans" cxnId="{E570AA56-A872-432A-AF4C-302E78F0AD7D}">
      <dgm:prSet/>
      <dgm:spPr/>
      <dgm:t>
        <a:bodyPr/>
        <a:lstStyle/>
        <a:p>
          <a:endParaRPr lang="pl-PL"/>
        </a:p>
      </dgm:t>
    </dgm:pt>
    <dgm:pt modelId="{7E119346-3ACB-42FE-BE03-79ADF11A5DCE}">
      <dgm:prSet/>
      <dgm:spPr>
        <a:solidFill>
          <a:srgbClr val="002060"/>
        </a:solidFill>
      </dgm:spPr>
      <dgm:t>
        <a:bodyPr/>
        <a:lstStyle/>
        <a:p>
          <a:r>
            <a:rPr lang="pl-PL" dirty="0"/>
            <a:t>Protein </a:t>
          </a:r>
          <a:r>
            <a:rPr lang="pl-PL" dirty="0" err="1"/>
            <a:t>detection</a:t>
          </a:r>
          <a:r>
            <a:rPr lang="pl-PL" dirty="0"/>
            <a:t>: FPLC, SDS-PAGE, Western </a:t>
          </a:r>
          <a:r>
            <a:rPr lang="pl-PL" dirty="0" err="1"/>
            <a:t>Blot</a:t>
          </a:r>
          <a:endParaRPr lang="pl-PL" dirty="0"/>
        </a:p>
      </dgm:t>
    </dgm:pt>
    <dgm:pt modelId="{B401F364-1C60-486C-BF0E-A4B17C4A2B90}" type="parTrans" cxnId="{80ED5E7C-4808-4FFF-AAF9-CC2AC7270AD2}">
      <dgm:prSet/>
      <dgm:spPr/>
      <dgm:t>
        <a:bodyPr/>
        <a:lstStyle/>
        <a:p>
          <a:endParaRPr lang="pl-PL"/>
        </a:p>
      </dgm:t>
    </dgm:pt>
    <dgm:pt modelId="{4725CB3A-F861-4BD1-8FFA-EDF73BCBEAF3}" type="sibTrans" cxnId="{80ED5E7C-4808-4FFF-AAF9-CC2AC7270AD2}">
      <dgm:prSet/>
      <dgm:spPr/>
      <dgm:t>
        <a:bodyPr/>
        <a:lstStyle/>
        <a:p>
          <a:endParaRPr lang="pl-PL"/>
        </a:p>
      </dgm:t>
    </dgm:pt>
    <dgm:pt modelId="{4B051324-8690-4C38-A471-A236730FDC4A}">
      <dgm:prSet/>
      <dgm:spPr>
        <a:solidFill>
          <a:srgbClr val="002060"/>
        </a:solidFill>
      </dgm:spPr>
      <dgm:t>
        <a:bodyPr/>
        <a:lstStyle/>
        <a:p>
          <a:r>
            <a:rPr lang="pl-PL" dirty="0"/>
            <a:t>Genetics: </a:t>
          </a:r>
          <a:r>
            <a:rPr lang="pl-PL" dirty="0" err="1"/>
            <a:t>Recombinant</a:t>
          </a:r>
          <a:r>
            <a:rPr lang="pl-PL" dirty="0"/>
            <a:t> </a:t>
          </a:r>
          <a:r>
            <a:rPr lang="pl-PL" i="1" dirty="0"/>
            <a:t>A. </a:t>
          </a:r>
          <a:r>
            <a:rPr lang="pl-PL" i="1" dirty="0" err="1"/>
            <a:t>evansii</a:t>
          </a:r>
          <a:r>
            <a:rPr lang="pl-PL" i="1" dirty="0"/>
            <a:t> </a:t>
          </a:r>
          <a:r>
            <a:rPr lang="pl-PL" i="0" dirty="0" err="1"/>
            <a:t>strains</a:t>
          </a:r>
          <a:r>
            <a:rPr lang="pl-PL" i="0" dirty="0"/>
            <a:t> </a:t>
          </a:r>
          <a:r>
            <a:rPr lang="pl-PL" i="0" dirty="0" err="1"/>
            <a:t>are</a:t>
          </a:r>
          <a:r>
            <a:rPr lang="pl-PL" i="0" dirty="0"/>
            <a:t> </a:t>
          </a:r>
          <a:r>
            <a:rPr lang="pl-PL" i="0" dirty="0" err="1"/>
            <a:t>obtained</a:t>
          </a:r>
          <a:r>
            <a:rPr lang="pl-PL" i="0" dirty="0"/>
            <a:t> via </a:t>
          </a:r>
          <a:r>
            <a:rPr lang="pl-PL" i="0" dirty="0" err="1"/>
            <a:t>conjugation</a:t>
          </a:r>
          <a:r>
            <a:rPr lang="pl-PL" i="0" dirty="0"/>
            <a:t> and </a:t>
          </a:r>
          <a:r>
            <a:rPr lang="pl-PL" i="0" dirty="0" err="1"/>
            <a:t>electroporation</a:t>
          </a:r>
          <a:r>
            <a:rPr lang="pl-PL" i="1" dirty="0"/>
            <a:t> </a:t>
          </a:r>
          <a:endParaRPr lang="pl-PL" dirty="0"/>
        </a:p>
      </dgm:t>
    </dgm:pt>
    <dgm:pt modelId="{24F84EC3-0AE5-4122-B85E-E0A480FF64C8}" type="parTrans" cxnId="{BE88480A-44B4-4A62-83D3-553A1909E58A}">
      <dgm:prSet/>
      <dgm:spPr/>
      <dgm:t>
        <a:bodyPr/>
        <a:lstStyle/>
        <a:p>
          <a:endParaRPr lang="pl-PL"/>
        </a:p>
      </dgm:t>
    </dgm:pt>
    <dgm:pt modelId="{8AB789A5-C3E4-4187-8E9F-CE26E1B14827}" type="sibTrans" cxnId="{BE88480A-44B4-4A62-83D3-553A1909E58A}">
      <dgm:prSet/>
      <dgm:spPr/>
      <dgm:t>
        <a:bodyPr/>
        <a:lstStyle/>
        <a:p>
          <a:endParaRPr lang="pl-PL"/>
        </a:p>
      </dgm:t>
    </dgm:pt>
    <dgm:pt modelId="{138531EC-8D22-46D6-B1DB-7BCFF415213F}" type="pres">
      <dgm:prSet presAssocID="{1FD24045-78F5-490C-8D04-6C1D1192B312}" presName="Name0" presStyleCnt="0">
        <dgm:presLayoutVars>
          <dgm:chMax val="7"/>
          <dgm:chPref val="7"/>
          <dgm:dir/>
        </dgm:presLayoutVars>
      </dgm:prSet>
      <dgm:spPr/>
    </dgm:pt>
    <dgm:pt modelId="{05F9D7CD-8788-47D3-AEF0-EF337893A8EE}" type="pres">
      <dgm:prSet presAssocID="{1FD24045-78F5-490C-8D04-6C1D1192B312}" presName="Name1" presStyleCnt="0"/>
      <dgm:spPr/>
    </dgm:pt>
    <dgm:pt modelId="{534187AA-DF24-420C-BD29-821DD16646B4}" type="pres">
      <dgm:prSet presAssocID="{1FD24045-78F5-490C-8D04-6C1D1192B312}" presName="cycle" presStyleCnt="0"/>
      <dgm:spPr/>
    </dgm:pt>
    <dgm:pt modelId="{7F19D0C5-8A81-4141-847E-695B19B180E3}" type="pres">
      <dgm:prSet presAssocID="{1FD24045-78F5-490C-8D04-6C1D1192B312}" presName="srcNode" presStyleLbl="node1" presStyleIdx="0" presStyleCnt="5"/>
      <dgm:spPr/>
    </dgm:pt>
    <dgm:pt modelId="{88E57539-BA2A-4B2C-98EB-3934E2D4EEA1}" type="pres">
      <dgm:prSet presAssocID="{1FD24045-78F5-490C-8D04-6C1D1192B312}" presName="conn" presStyleLbl="parChTrans1D2" presStyleIdx="0" presStyleCnt="1"/>
      <dgm:spPr/>
    </dgm:pt>
    <dgm:pt modelId="{401A0FBA-5C23-471D-9A2A-4A1AB578B705}" type="pres">
      <dgm:prSet presAssocID="{1FD24045-78F5-490C-8D04-6C1D1192B312}" presName="extraNode" presStyleLbl="node1" presStyleIdx="0" presStyleCnt="5"/>
      <dgm:spPr/>
    </dgm:pt>
    <dgm:pt modelId="{66444218-ECE1-45CB-8D89-ED85EA23EE59}" type="pres">
      <dgm:prSet presAssocID="{1FD24045-78F5-490C-8D04-6C1D1192B312}" presName="dstNode" presStyleLbl="node1" presStyleIdx="0" presStyleCnt="5"/>
      <dgm:spPr/>
    </dgm:pt>
    <dgm:pt modelId="{E0793A02-1E36-4B2E-A769-AF24078D621F}" type="pres">
      <dgm:prSet presAssocID="{4B051324-8690-4C38-A471-A236730FDC4A}" presName="text_1" presStyleLbl="node1" presStyleIdx="0" presStyleCnt="5">
        <dgm:presLayoutVars>
          <dgm:bulletEnabled val="1"/>
        </dgm:presLayoutVars>
      </dgm:prSet>
      <dgm:spPr/>
    </dgm:pt>
    <dgm:pt modelId="{D1008C89-EBAA-4010-8259-9C136450A015}" type="pres">
      <dgm:prSet presAssocID="{4B051324-8690-4C38-A471-A236730FDC4A}" presName="accent_1" presStyleCnt="0"/>
      <dgm:spPr/>
    </dgm:pt>
    <dgm:pt modelId="{2B7C9920-0EBF-4023-8219-1D927877D605}" type="pres">
      <dgm:prSet presAssocID="{4B051324-8690-4C38-A471-A236730FDC4A}" presName="accentRepeatNode" presStyleLbl="solidFgAcc1" presStyleIdx="0" presStyleCnt="5"/>
      <dgm:spPr>
        <a:solidFill>
          <a:schemeClr val="bg1"/>
        </a:solidFill>
        <a:ln>
          <a:solidFill>
            <a:srgbClr val="002060"/>
          </a:solidFill>
        </a:ln>
      </dgm:spPr>
    </dgm:pt>
    <dgm:pt modelId="{8D9DA46C-A929-4487-AFE2-6E8E21255D61}" type="pres">
      <dgm:prSet presAssocID="{7E119346-3ACB-42FE-BE03-79ADF11A5DCE}" presName="text_2" presStyleLbl="node1" presStyleIdx="1" presStyleCnt="5">
        <dgm:presLayoutVars>
          <dgm:bulletEnabled val="1"/>
        </dgm:presLayoutVars>
      </dgm:prSet>
      <dgm:spPr/>
    </dgm:pt>
    <dgm:pt modelId="{4557CB38-1F05-4D4A-A939-87EA2C3C296C}" type="pres">
      <dgm:prSet presAssocID="{7E119346-3ACB-42FE-BE03-79ADF11A5DCE}" presName="accent_2" presStyleCnt="0"/>
      <dgm:spPr/>
    </dgm:pt>
    <dgm:pt modelId="{88AFA427-0F2C-42E4-B8E4-0F6726282FCD}" type="pres">
      <dgm:prSet presAssocID="{7E119346-3ACB-42FE-BE03-79ADF11A5DCE}" presName="accentRepeatNode" presStyleLbl="solidFgAcc1" presStyleIdx="1" presStyleCnt="5"/>
      <dgm:spPr>
        <a:solidFill>
          <a:schemeClr val="bg1"/>
        </a:solidFill>
        <a:ln>
          <a:solidFill>
            <a:srgbClr val="002060"/>
          </a:solidFill>
        </a:ln>
      </dgm:spPr>
    </dgm:pt>
    <dgm:pt modelId="{D243EBF3-6A85-4BF6-A3C5-5D32F8594A9F}" type="pres">
      <dgm:prSet presAssocID="{2A961C03-1617-44F1-98C7-4A57866D21CB}" presName="text_3" presStyleLbl="node1" presStyleIdx="2" presStyleCnt="5">
        <dgm:presLayoutVars>
          <dgm:bulletEnabled val="1"/>
        </dgm:presLayoutVars>
      </dgm:prSet>
      <dgm:spPr/>
    </dgm:pt>
    <dgm:pt modelId="{CE5BE9A1-094B-4B2B-85FA-ACEA324ADF63}" type="pres">
      <dgm:prSet presAssocID="{2A961C03-1617-44F1-98C7-4A57866D21CB}" presName="accent_3" presStyleCnt="0"/>
      <dgm:spPr/>
    </dgm:pt>
    <dgm:pt modelId="{CDB50D5C-AF02-4096-9F42-3EE1F4538C9C}" type="pres">
      <dgm:prSet presAssocID="{2A961C03-1617-44F1-98C7-4A57866D21CB}" presName="accentRepeatNode" presStyleLbl="solidFgAcc1" presStyleIdx="2" presStyleCnt="5"/>
      <dgm:spPr>
        <a:solidFill>
          <a:schemeClr val="bg1"/>
        </a:solidFill>
        <a:ln>
          <a:solidFill>
            <a:srgbClr val="002060"/>
          </a:solidFill>
        </a:ln>
      </dgm:spPr>
    </dgm:pt>
    <dgm:pt modelId="{3ABAC639-BA7B-4D24-B5D4-36F03E14B731}" type="pres">
      <dgm:prSet presAssocID="{6BFFBF34-4AF9-4CF3-893C-BE286FAB461F}" presName="text_4" presStyleLbl="node1" presStyleIdx="3" presStyleCnt="5">
        <dgm:presLayoutVars>
          <dgm:bulletEnabled val="1"/>
        </dgm:presLayoutVars>
      </dgm:prSet>
      <dgm:spPr/>
    </dgm:pt>
    <dgm:pt modelId="{BFE28D8A-E31E-44AE-B961-0952B90BF87E}" type="pres">
      <dgm:prSet presAssocID="{6BFFBF34-4AF9-4CF3-893C-BE286FAB461F}" presName="accent_4" presStyleCnt="0"/>
      <dgm:spPr/>
    </dgm:pt>
    <dgm:pt modelId="{A9EF4E26-57FD-4AFD-8C0D-60F03C70BB8A}" type="pres">
      <dgm:prSet presAssocID="{6BFFBF34-4AF9-4CF3-893C-BE286FAB461F}" presName="accentRepeatNode" presStyleLbl="solidFgAcc1" presStyleIdx="3" presStyleCnt="5"/>
      <dgm:spPr>
        <a:solidFill>
          <a:schemeClr val="bg1"/>
        </a:solidFill>
        <a:ln>
          <a:solidFill>
            <a:srgbClr val="002060"/>
          </a:solidFill>
        </a:ln>
      </dgm:spPr>
    </dgm:pt>
    <dgm:pt modelId="{83801629-4912-4B0C-904A-930EC30C2D5F}" type="pres">
      <dgm:prSet presAssocID="{D06407E5-1F28-4761-BCDC-053FAA770D6A}" presName="text_5" presStyleLbl="node1" presStyleIdx="4" presStyleCnt="5">
        <dgm:presLayoutVars>
          <dgm:bulletEnabled val="1"/>
        </dgm:presLayoutVars>
      </dgm:prSet>
      <dgm:spPr/>
    </dgm:pt>
    <dgm:pt modelId="{25976BB9-8E96-4255-8B1C-BA67FDB8721C}" type="pres">
      <dgm:prSet presAssocID="{D06407E5-1F28-4761-BCDC-053FAA770D6A}" presName="accent_5" presStyleCnt="0"/>
      <dgm:spPr/>
    </dgm:pt>
    <dgm:pt modelId="{3C1AF824-C626-4063-BEBC-272E19A266E3}" type="pres">
      <dgm:prSet presAssocID="{D06407E5-1F28-4761-BCDC-053FAA770D6A}" presName="accentRepeatNode" presStyleLbl="solidFgAcc1" presStyleIdx="4" presStyleCnt="5"/>
      <dgm:spPr>
        <a:solidFill>
          <a:schemeClr val="bg1"/>
        </a:solidFill>
        <a:ln>
          <a:solidFill>
            <a:srgbClr val="002060"/>
          </a:solidFill>
        </a:ln>
      </dgm:spPr>
    </dgm:pt>
  </dgm:ptLst>
  <dgm:cxnLst>
    <dgm:cxn modelId="{BE88480A-44B4-4A62-83D3-553A1909E58A}" srcId="{1FD24045-78F5-490C-8D04-6C1D1192B312}" destId="{4B051324-8690-4C38-A471-A236730FDC4A}" srcOrd="0" destOrd="0" parTransId="{24F84EC3-0AE5-4122-B85E-E0A480FF64C8}" sibTransId="{8AB789A5-C3E4-4187-8E9F-CE26E1B14827}"/>
    <dgm:cxn modelId="{13499F25-1CA7-4971-9DA3-AD5724B60FB4}" type="presOf" srcId="{2A961C03-1617-44F1-98C7-4A57866D21CB}" destId="{D243EBF3-6A85-4BF6-A3C5-5D32F8594A9F}" srcOrd="0" destOrd="0" presId="urn:microsoft.com/office/officeart/2008/layout/VerticalCurvedList"/>
    <dgm:cxn modelId="{2E49B826-F948-4574-9398-ABE0BDC2FD43}" type="presOf" srcId="{6BFFBF34-4AF9-4CF3-893C-BE286FAB461F}" destId="{3ABAC639-BA7B-4D24-B5D4-36F03E14B731}" srcOrd="0" destOrd="0" presId="urn:microsoft.com/office/officeart/2008/layout/VerticalCurvedList"/>
    <dgm:cxn modelId="{D809A92A-4EA2-48DA-97DF-DF81757EAB80}" type="presOf" srcId="{8AB789A5-C3E4-4187-8E9F-CE26E1B14827}" destId="{88E57539-BA2A-4B2C-98EB-3934E2D4EEA1}" srcOrd="0" destOrd="0" presId="urn:microsoft.com/office/officeart/2008/layout/VerticalCurvedList"/>
    <dgm:cxn modelId="{46AEB54F-D0BA-41E4-B41D-29DD421194FE}" srcId="{1FD24045-78F5-490C-8D04-6C1D1192B312}" destId="{6BFFBF34-4AF9-4CF3-893C-BE286FAB461F}" srcOrd="3" destOrd="0" parTransId="{7EFB294E-7400-4ABB-A519-B823D3DF1EEE}" sibTransId="{E9873C6D-D235-49C6-94F3-6367D4411322}"/>
    <dgm:cxn modelId="{E570AA56-A872-432A-AF4C-302E78F0AD7D}" srcId="{1FD24045-78F5-490C-8D04-6C1D1192B312}" destId="{D06407E5-1F28-4761-BCDC-053FAA770D6A}" srcOrd="4" destOrd="0" parTransId="{8DBB7C01-20A2-480C-B0E5-FDC3E2EE2C05}" sibTransId="{86CCDAF1-D592-432B-9D81-682A4E8F9A4B}"/>
    <dgm:cxn modelId="{80ED5E7C-4808-4FFF-AAF9-CC2AC7270AD2}" srcId="{1FD24045-78F5-490C-8D04-6C1D1192B312}" destId="{7E119346-3ACB-42FE-BE03-79ADF11A5DCE}" srcOrd="1" destOrd="0" parTransId="{B401F364-1C60-486C-BF0E-A4B17C4A2B90}" sibTransId="{4725CB3A-F861-4BD1-8FFA-EDF73BCBEAF3}"/>
    <dgm:cxn modelId="{E6C6008C-281D-41AC-A402-E2C828F341C9}" type="presOf" srcId="{1FD24045-78F5-490C-8D04-6C1D1192B312}" destId="{138531EC-8D22-46D6-B1DB-7BCFF415213F}" srcOrd="0" destOrd="0" presId="urn:microsoft.com/office/officeart/2008/layout/VerticalCurvedList"/>
    <dgm:cxn modelId="{D507C3A3-5D2A-49C8-9238-182951C9D80E}" type="presOf" srcId="{4B051324-8690-4C38-A471-A236730FDC4A}" destId="{E0793A02-1E36-4B2E-A769-AF24078D621F}" srcOrd="0" destOrd="0" presId="urn:microsoft.com/office/officeart/2008/layout/VerticalCurvedList"/>
    <dgm:cxn modelId="{C68F99BF-C0E0-4FF3-87BE-6E56CE5D5DA0}" srcId="{1FD24045-78F5-490C-8D04-6C1D1192B312}" destId="{2A961C03-1617-44F1-98C7-4A57866D21CB}" srcOrd="2" destOrd="0" parTransId="{30188838-79A6-4E21-8607-A96FD227D14C}" sibTransId="{D2A36056-F58F-466C-86F5-25D5EB27A408}"/>
    <dgm:cxn modelId="{4871D6EA-19E1-42EA-9F52-779395A2EB95}" type="presOf" srcId="{7E119346-3ACB-42FE-BE03-79ADF11A5DCE}" destId="{8D9DA46C-A929-4487-AFE2-6E8E21255D61}" srcOrd="0" destOrd="0" presId="urn:microsoft.com/office/officeart/2008/layout/VerticalCurvedList"/>
    <dgm:cxn modelId="{9E7F69FA-04CB-47AD-BC29-58E17B97D8CD}" type="presOf" srcId="{D06407E5-1F28-4761-BCDC-053FAA770D6A}" destId="{83801629-4912-4B0C-904A-930EC30C2D5F}" srcOrd="0" destOrd="0" presId="urn:microsoft.com/office/officeart/2008/layout/VerticalCurvedList"/>
    <dgm:cxn modelId="{CDAB7794-E7E4-4DA9-A8A9-D3BC44CCD4D2}" type="presParOf" srcId="{138531EC-8D22-46D6-B1DB-7BCFF415213F}" destId="{05F9D7CD-8788-47D3-AEF0-EF337893A8EE}" srcOrd="0" destOrd="0" presId="urn:microsoft.com/office/officeart/2008/layout/VerticalCurvedList"/>
    <dgm:cxn modelId="{155CB694-5F2B-451E-8DFB-7B131D6287B3}" type="presParOf" srcId="{05F9D7CD-8788-47D3-AEF0-EF337893A8EE}" destId="{534187AA-DF24-420C-BD29-821DD16646B4}" srcOrd="0" destOrd="0" presId="urn:microsoft.com/office/officeart/2008/layout/VerticalCurvedList"/>
    <dgm:cxn modelId="{0C6E8E48-00B9-4B52-8DA0-3E753BE1F6F6}" type="presParOf" srcId="{534187AA-DF24-420C-BD29-821DD16646B4}" destId="{7F19D0C5-8A81-4141-847E-695B19B180E3}" srcOrd="0" destOrd="0" presId="urn:microsoft.com/office/officeart/2008/layout/VerticalCurvedList"/>
    <dgm:cxn modelId="{C2743ADA-C883-4B86-81E1-C84F2E99AC26}" type="presParOf" srcId="{534187AA-DF24-420C-BD29-821DD16646B4}" destId="{88E57539-BA2A-4B2C-98EB-3934E2D4EEA1}" srcOrd="1" destOrd="0" presId="urn:microsoft.com/office/officeart/2008/layout/VerticalCurvedList"/>
    <dgm:cxn modelId="{80EC19A6-DDDE-423B-BA6F-1C403CFF5CC1}" type="presParOf" srcId="{534187AA-DF24-420C-BD29-821DD16646B4}" destId="{401A0FBA-5C23-471D-9A2A-4A1AB578B705}" srcOrd="2" destOrd="0" presId="urn:microsoft.com/office/officeart/2008/layout/VerticalCurvedList"/>
    <dgm:cxn modelId="{507036D9-CE2A-4F15-99B6-A5D089BAD547}" type="presParOf" srcId="{534187AA-DF24-420C-BD29-821DD16646B4}" destId="{66444218-ECE1-45CB-8D89-ED85EA23EE59}" srcOrd="3" destOrd="0" presId="urn:microsoft.com/office/officeart/2008/layout/VerticalCurvedList"/>
    <dgm:cxn modelId="{9004A506-441C-4FEC-8002-18BB2E665406}" type="presParOf" srcId="{05F9D7CD-8788-47D3-AEF0-EF337893A8EE}" destId="{E0793A02-1E36-4B2E-A769-AF24078D621F}" srcOrd="1" destOrd="0" presId="urn:microsoft.com/office/officeart/2008/layout/VerticalCurvedList"/>
    <dgm:cxn modelId="{088490D3-4E2C-4233-9C8B-B8E7F6B666CB}" type="presParOf" srcId="{05F9D7CD-8788-47D3-AEF0-EF337893A8EE}" destId="{D1008C89-EBAA-4010-8259-9C136450A015}" srcOrd="2" destOrd="0" presId="urn:microsoft.com/office/officeart/2008/layout/VerticalCurvedList"/>
    <dgm:cxn modelId="{5C21E620-104B-4C0B-90C1-C873C1DFEC37}" type="presParOf" srcId="{D1008C89-EBAA-4010-8259-9C136450A015}" destId="{2B7C9920-0EBF-4023-8219-1D927877D605}" srcOrd="0" destOrd="0" presId="urn:microsoft.com/office/officeart/2008/layout/VerticalCurvedList"/>
    <dgm:cxn modelId="{4F7089D0-8391-4B72-9B75-81284ADB6249}" type="presParOf" srcId="{05F9D7CD-8788-47D3-AEF0-EF337893A8EE}" destId="{8D9DA46C-A929-4487-AFE2-6E8E21255D61}" srcOrd="3" destOrd="0" presId="urn:microsoft.com/office/officeart/2008/layout/VerticalCurvedList"/>
    <dgm:cxn modelId="{B5F7EB59-1A96-4526-ADAE-B1148F8A5157}" type="presParOf" srcId="{05F9D7CD-8788-47D3-AEF0-EF337893A8EE}" destId="{4557CB38-1F05-4D4A-A939-87EA2C3C296C}" srcOrd="4" destOrd="0" presId="urn:microsoft.com/office/officeart/2008/layout/VerticalCurvedList"/>
    <dgm:cxn modelId="{5D96A4C1-0A09-4590-A988-4A8ECE3DB8FA}" type="presParOf" srcId="{4557CB38-1F05-4D4A-A939-87EA2C3C296C}" destId="{88AFA427-0F2C-42E4-B8E4-0F6726282FCD}" srcOrd="0" destOrd="0" presId="urn:microsoft.com/office/officeart/2008/layout/VerticalCurvedList"/>
    <dgm:cxn modelId="{CD79529B-E7BF-4603-9F31-9ACA18786433}" type="presParOf" srcId="{05F9D7CD-8788-47D3-AEF0-EF337893A8EE}" destId="{D243EBF3-6A85-4BF6-A3C5-5D32F8594A9F}" srcOrd="5" destOrd="0" presId="urn:microsoft.com/office/officeart/2008/layout/VerticalCurvedList"/>
    <dgm:cxn modelId="{4CBFF03A-99F7-478D-8955-CCBE0513B1B2}" type="presParOf" srcId="{05F9D7CD-8788-47D3-AEF0-EF337893A8EE}" destId="{CE5BE9A1-094B-4B2B-85FA-ACEA324ADF63}" srcOrd="6" destOrd="0" presId="urn:microsoft.com/office/officeart/2008/layout/VerticalCurvedList"/>
    <dgm:cxn modelId="{02115481-1DFF-4BF3-8D59-42E12F8F79E5}" type="presParOf" srcId="{CE5BE9A1-094B-4B2B-85FA-ACEA324ADF63}" destId="{CDB50D5C-AF02-4096-9F42-3EE1F4538C9C}" srcOrd="0" destOrd="0" presId="urn:microsoft.com/office/officeart/2008/layout/VerticalCurvedList"/>
    <dgm:cxn modelId="{95F14166-904B-4ED1-B05D-0D2B1A469E4B}" type="presParOf" srcId="{05F9D7CD-8788-47D3-AEF0-EF337893A8EE}" destId="{3ABAC639-BA7B-4D24-B5D4-36F03E14B731}" srcOrd="7" destOrd="0" presId="urn:microsoft.com/office/officeart/2008/layout/VerticalCurvedList"/>
    <dgm:cxn modelId="{5A0DF38A-3DA2-4EF0-BF0B-CE8214B9F6A6}" type="presParOf" srcId="{05F9D7CD-8788-47D3-AEF0-EF337893A8EE}" destId="{BFE28D8A-E31E-44AE-B961-0952B90BF87E}" srcOrd="8" destOrd="0" presId="urn:microsoft.com/office/officeart/2008/layout/VerticalCurvedList"/>
    <dgm:cxn modelId="{372B13DA-1C5C-45D0-A232-C10D49DFFD6D}" type="presParOf" srcId="{BFE28D8A-E31E-44AE-B961-0952B90BF87E}" destId="{A9EF4E26-57FD-4AFD-8C0D-60F03C70BB8A}" srcOrd="0" destOrd="0" presId="urn:microsoft.com/office/officeart/2008/layout/VerticalCurvedList"/>
    <dgm:cxn modelId="{9F2E7B26-12C6-456E-8B45-210385610E82}" type="presParOf" srcId="{05F9D7CD-8788-47D3-AEF0-EF337893A8EE}" destId="{83801629-4912-4B0C-904A-930EC30C2D5F}" srcOrd="9" destOrd="0" presId="urn:microsoft.com/office/officeart/2008/layout/VerticalCurvedList"/>
    <dgm:cxn modelId="{215BC43C-7FD5-4B3A-B1FC-F4637EDC0D81}" type="presParOf" srcId="{05F9D7CD-8788-47D3-AEF0-EF337893A8EE}" destId="{25976BB9-8E96-4255-8B1C-BA67FDB8721C}" srcOrd="10" destOrd="0" presId="urn:microsoft.com/office/officeart/2008/layout/VerticalCurvedList"/>
    <dgm:cxn modelId="{7C6BB467-C561-46E5-8CB7-440A0715D632}" type="presParOf" srcId="{25976BB9-8E96-4255-8B1C-BA67FDB8721C}" destId="{3C1AF824-C626-4063-BEBC-272E19A266E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57539-BA2A-4B2C-98EB-3934E2D4EEA1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793A02-1E36-4B2E-A769-AF24078D621F}">
      <dsp:nvSpPr>
        <dsp:cNvPr id="0" name=""/>
        <dsp:cNvSpPr/>
      </dsp:nvSpPr>
      <dsp:spPr>
        <a:xfrm>
          <a:off x="384538" y="253918"/>
          <a:ext cx="7409147" cy="508162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Genetics: </a:t>
          </a:r>
          <a:r>
            <a:rPr lang="pl-PL" sz="1500" kern="1200" dirty="0" err="1"/>
            <a:t>Recombinant</a:t>
          </a:r>
          <a:r>
            <a:rPr lang="pl-PL" sz="1500" kern="1200" dirty="0"/>
            <a:t> </a:t>
          </a:r>
          <a:r>
            <a:rPr lang="pl-PL" sz="1500" i="1" kern="1200" dirty="0"/>
            <a:t>A. </a:t>
          </a:r>
          <a:r>
            <a:rPr lang="pl-PL" sz="1500" i="1" kern="1200" dirty="0" err="1"/>
            <a:t>evansii</a:t>
          </a:r>
          <a:r>
            <a:rPr lang="pl-PL" sz="1500" i="1" kern="1200" dirty="0"/>
            <a:t> </a:t>
          </a:r>
          <a:r>
            <a:rPr lang="pl-PL" sz="1500" i="0" kern="1200" dirty="0" err="1"/>
            <a:t>strains</a:t>
          </a:r>
          <a:r>
            <a:rPr lang="pl-PL" sz="1500" i="0" kern="1200" dirty="0"/>
            <a:t> </a:t>
          </a:r>
          <a:r>
            <a:rPr lang="pl-PL" sz="1500" i="0" kern="1200" dirty="0" err="1"/>
            <a:t>are</a:t>
          </a:r>
          <a:r>
            <a:rPr lang="pl-PL" sz="1500" i="0" kern="1200" dirty="0"/>
            <a:t> </a:t>
          </a:r>
          <a:r>
            <a:rPr lang="pl-PL" sz="1500" i="0" kern="1200" dirty="0" err="1"/>
            <a:t>obtained</a:t>
          </a:r>
          <a:r>
            <a:rPr lang="pl-PL" sz="1500" i="0" kern="1200" dirty="0"/>
            <a:t> via </a:t>
          </a:r>
          <a:r>
            <a:rPr lang="pl-PL" sz="1500" i="0" kern="1200" dirty="0" err="1"/>
            <a:t>conjugation</a:t>
          </a:r>
          <a:r>
            <a:rPr lang="pl-PL" sz="1500" i="0" kern="1200" dirty="0"/>
            <a:t> and </a:t>
          </a:r>
          <a:r>
            <a:rPr lang="pl-PL" sz="1500" i="0" kern="1200" dirty="0" err="1"/>
            <a:t>electroporation</a:t>
          </a:r>
          <a:r>
            <a:rPr lang="pl-PL" sz="1500" i="1" kern="1200" dirty="0"/>
            <a:t> </a:t>
          </a:r>
          <a:endParaRPr lang="pl-PL" sz="1500" kern="1200" dirty="0"/>
        </a:p>
      </dsp:txBody>
      <dsp:txXfrm>
        <a:off x="384538" y="253918"/>
        <a:ext cx="7409147" cy="508162"/>
      </dsp:txXfrm>
    </dsp:sp>
    <dsp:sp modelId="{2B7C9920-0EBF-4023-8219-1D927877D605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DA46C-A929-4487-AFE2-6E8E21255D61}">
      <dsp:nvSpPr>
        <dsp:cNvPr id="0" name=""/>
        <dsp:cNvSpPr/>
      </dsp:nvSpPr>
      <dsp:spPr>
        <a:xfrm>
          <a:off x="748672" y="1015918"/>
          <a:ext cx="7045012" cy="508162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Protein </a:t>
          </a:r>
          <a:r>
            <a:rPr lang="pl-PL" sz="1500" kern="1200" dirty="0" err="1"/>
            <a:t>detection</a:t>
          </a:r>
          <a:r>
            <a:rPr lang="pl-PL" sz="1500" kern="1200" dirty="0"/>
            <a:t>: FPLC, SDS-PAGE, Western </a:t>
          </a:r>
          <a:r>
            <a:rPr lang="pl-PL" sz="1500" kern="1200" dirty="0" err="1"/>
            <a:t>Blot</a:t>
          </a:r>
          <a:endParaRPr lang="pl-PL" sz="1500" kern="1200" dirty="0"/>
        </a:p>
      </dsp:txBody>
      <dsp:txXfrm>
        <a:off x="748672" y="1015918"/>
        <a:ext cx="7045012" cy="508162"/>
      </dsp:txXfrm>
    </dsp:sp>
    <dsp:sp modelId="{88AFA427-0F2C-42E4-B8E4-0F6726282FCD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3EBF3-6A85-4BF6-A3C5-5D32F8594A9F}">
      <dsp:nvSpPr>
        <dsp:cNvPr id="0" name=""/>
        <dsp:cNvSpPr/>
      </dsp:nvSpPr>
      <dsp:spPr>
        <a:xfrm>
          <a:off x="860432" y="1777918"/>
          <a:ext cx="6933252" cy="508162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 err="1"/>
            <a:t>Reaction</a:t>
          </a:r>
          <a:r>
            <a:rPr lang="pl-PL" sz="1500" kern="1200" dirty="0"/>
            <a:t> products </a:t>
          </a:r>
          <a:r>
            <a:rPr lang="pl-PL" sz="1500" kern="1200" dirty="0" err="1"/>
            <a:t>detection</a:t>
          </a:r>
          <a:r>
            <a:rPr lang="pl-PL" sz="1500" kern="1200" dirty="0"/>
            <a:t> and </a:t>
          </a:r>
          <a:r>
            <a:rPr lang="pl-PL" sz="1500" kern="1200" dirty="0" err="1"/>
            <a:t>quantification</a:t>
          </a:r>
          <a:r>
            <a:rPr lang="pl-PL" sz="1500" kern="1200" dirty="0"/>
            <a:t>: LC-DAD, LCMS/MS</a:t>
          </a:r>
        </a:p>
      </dsp:txBody>
      <dsp:txXfrm>
        <a:off x="860432" y="1777918"/>
        <a:ext cx="6933252" cy="508162"/>
      </dsp:txXfrm>
    </dsp:sp>
    <dsp:sp modelId="{CDB50D5C-AF02-4096-9F42-3EE1F4538C9C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BAC639-BA7B-4D24-B5D4-36F03E14B731}">
      <dsp:nvSpPr>
        <dsp:cNvPr id="0" name=""/>
        <dsp:cNvSpPr/>
      </dsp:nvSpPr>
      <dsp:spPr>
        <a:xfrm>
          <a:off x="748672" y="2539918"/>
          <a:ext cx="7045012" cy="508162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 err="1"/>
            <a:t>Enzyme</a:t>
          </a:r>
          <a:r>
            <a:rPr lang="pl-PL" sz="1500" kern="1200" dirty="0"/>
            <a:t> </a:t>
          </a:r>
          <a:r>
            <a:rPr lang="pl-PL" sz="1500" kern="1200" dirty="0" err="1"/>
            <a:t>assays</a:t>
          </a:r>
          <a:r>
            <a:rPr lang="pl-PL" sz="1500" kern="1200" dirty="0"/>
            <a:t>: ANAEROBIC CONDITIONS (</a:t>
          </a:r>
          <a:r>
            <a:rPr lang="pl-PL" sz="1500" kern="1200" dirty="0" err="1"/>
            <a:t>Glove</a:t>
          </a:r>
          <a:r>
            <a:rPr lang="pl-PL" sz="1500" kern="1200" dirty="0"/>
            <a:t>-Box </a:t>
          </a:r>
          <a:r>
            <a:rPr lang="pl-PL" sz="1500" kern="1200" dirty="0" err="1"/>
            <a:t>chambers</a:t>
          </a:r>
          <a:r>
            <a:rPr lang="pl-PL" sz="1500" kern="1200" dirty="0"/>
            <a:t>)</a:t>
          </a:r>
        </a:p>
      </dsp:txBody>
      <dsp:txXfrm>
        <a:off x="748672" y="2539918"/>
        <a:ext cx="7045012" cy="508162"/>
      </dsp:txXfrm>
    </dsp:sp>
    <dsp:sp modelId="{A9EF4E26-57FD-4AFD-8C0D-60F03C70BB8A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01629-4912-4B0C-904A-930EC30C2D5F}">
      <dsp:nvSpPr>
        <dsp:cNvPr id="0" name=""/>
        <dsp:cNvSpPr/>
      </dsp:nvSpPr>
      <dsp:spPr>
        <a:xfrm>
          <a:off x="384538" y="3301918"/>
          <a:ext cx="7409147" cy="508162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i="0" kern="1200" dirty="0"/>
            <a:t>+</a:t>
          </a:r>
          <a:r>
            <a:rPr lang="pl-PL" sz="1500" i="0" kern="1200" baseline="0" dirty="0"/>
            <a:t> </a:t>
          </a:r>
          <a:r>
            <a:rPr lang="pl-PL" sz="1500" i="1" kern="1200" baseline="0" dirty="0"/>
            <a:t>in </a:t>
          </a:r>
          <a:r>
            <a:rPr lang="pl-PL" sz="1500" i="1" kern="1200" baseline="0" dirty="0" err="1"/>
            <a:t>silico</a:t>
          </a:r>
          <a:r>
            <a:rPr lang="pl-PL" sz="1500" i="1" kern="1200" baseline="0" dirty="0"/>
            <a:t> </a:t>
          </a:r>
          <a:r>
            <a:rPr lang="pl-PL" sz="1500" i="0" kern="1200" baseline="0" dirty="0" err="1"/>
            <a:t>results</a:t>
          </a:r>
          <a:r>
            <a:rPr lang="pl-PL" sz="1500" i="0" kern="1200" baseline="0" dirty="0"/>
            <a:t> as suport data </a:t>
          </a:r>
          <a:endParaRPr lang="pl-PL" sz="1500" i="0" kern="1200" dirty="0"/>
        </a:p>
      </dsp:txBody>
      <dsp:txXfrm>
        <a:off x="384538" y="3301918"/>
        <a:ext cx="7409147" cy="508162"/>
      </dsp:txXfrm>
    </dsp:sp>
    <dsp:sp modelId="{3C1AF824-C626-4063-BEBC-272E19A266E3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0DC10-CAD0-44A0-A69D-8E624B3D8072}" type="datetimeFigureOut">
              <a:rPr lang="pl-PL" smtClean="0"/>
              <a:t>11.05.2023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C70F7-1057-4200-9C74-CB5CFB30DD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2262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germination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delayed, the chlorophyll content is poor, and some crops perish when grown in high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petroleum-contaminated soil [5]. Furthermore, pollutants can enter the human body by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Sustainability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2021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9267. https://doi.org/10.3390/su13169267 https://www.mdpi.com/journal/sustainability</a:t>
            </a:r>
            <a:br>
              <a:rPr lang="en-US" dirty="0"/>
            </a:b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Sustainability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2021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9267 2 of 28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breathing, skin contact, or eating petroleum-contaminated food, causing contact dermatitis,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 and auditory hallucinations, and gastrointestinal disorders, as well as substantially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raising the risk of leukemia in children. Although certain low-molecular-weight hydrocarbon pollutants will weather and decay over time, high-molecular-weight hydrocarbon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pollutants will remain in the soil for a long period due to their hydrophobicity, causing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secondary contamination in the ecosystem [6</a:t>
            </a:r>
            <a:r>
              <a:rPr lang="en-US" dirty="0"/>
              <a:t> </a:t>
            </a:r>
            <a:br>
              <a:rPr lang="en-US" dirty="0"/>
            </a:b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C70F7-1057-4200-9C74-CB5CFB30DD31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1959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germination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delayed, the chlorophyll content is poor, and some crops perish when grown in high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petroleum-contaminated soil [5]. Furthermore, pollutants can enter the human body by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Sustainability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2021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9267. https://doi.org/10.3390/su13169267 https://www.mdpi.com/journal/sustainability</a:t>
            </a:r>
            <a:br>
              <a:rPr lang="en-US" dirty="0"/>
            </a:b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Sustainability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2021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9267 2 of 28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breathing, skin contact, or eating petroleum-contaminated food, causing contact dermatitis,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visual and auditory hallucinations, and gastrointestinal disorders, as well as substantially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raising the risk of leukemia in children. Although certain low-molecular-weight hydrocarbon pollutants will weather and decay over time, high-molecular-weight hydrocarbon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pollutants will remain in the soil for a long period due to their hydrophobicity, causing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secondary contamination in the ecosystem [6</a:t>
            </a:r>
            <a:r>
              <a:rPr lang="en-US" dirty="0"/>
              <a:t> </a:t>
            </a:r>
            <a:br>
              <a:rPr lang="en-US" dirty="0"/>
            </a:b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C70F7-1057-4200-9C74-CB5CFB30DD31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9585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C70F7-1057-4200-9C74-CB5CFB30DD31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6405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b="1">
                <a:solidFill>
                  <a:srgbClr val="42507C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8092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Autor1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2020-01-17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99792" y="4767263"/>
            <a:ext cx="3744416" cy="27384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42507C"/>
                </a:solidFill>
              </a:defRPr>
            </a:lvl1pPr>
          </a:lstStyle>
          <a:p>
            <a:r>
              <a:rPr lang="pl-PL" dirty="0"/>
              <a:t>Instytut Katalizy i Fizykochemii Powierzchni im. Jerzego Habera </a:t>
            </a:r>
            <a:br>
              <a:rPr lang="pl-PL" dirty="0"/>
            </a:br>
            <a:r>
              <a:rPr lang="pl-PL" dirty="0"/>
              <a:t>Polskiej Akademii Nauk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7F9D-00BE-48F2-AA32-BC07D225BFC9}" type="slidenum">
              <a:rPr lang="pl-PL" smtClean="0"/>
              <a:t>‹#›</a:t>
            </a:fld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3478"/>
            <a:ext cx="730431" cy="8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ymbol zastępczy tekstu 10"/>
          <p:cNvSpPr>
            <a:spLocks noGrp="1"/>
          </p:cNvSpPr>
          <p:nvPr>
            <p:ph type="body" sz="quarter" idx="13"/>
          </p:nvPr>
        </p:nvSpPr>
        <p:spPr>
          <a:xfrm>
            <a:off x="1371600" y="3743325"/>
            <a:ext cx="6400800" cy="773113"/>
          </a:xfrm>
        </p:spPr>
        <p:txBody>
          <a:bodyPr>
            <a:noAutofit/>
          </a:bodyPr>
          <a:lstStyle>
            <a:lvl1pPr marL="0" indent="0" algn="ctr">
              <a:buNone/>
              <a:defRPr kumimoji="0" lang="pl-PL" sz="1200" b="0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 kumimoji="0" lang="pl-PL" sz="1200" b="0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pl-PL" sz="1200" b="0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pl-PL" sz="1200" b="0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en-US" sz="1200" b="0" i="1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205979"/>
            <a:ext cx="7715200" cy="85725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2020-01-17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pl-PL"/>
              <a:t>Instytut Katalizy i Fizykochemii Powierzchni im. Jerzego Habera  Polskiej Akademii Nauk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7F9D-00BE-48F2-AA32-BC07D225BFC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4"/>
          <p:cNvSpPr txBox="1">
            <a:spLocks/>
          </p:cNvSpPr>
          <p:nvPr userDrawn="1"/>
        </p:nvSpPr>
        <p:spPr>
          <a:xfrm>
            <a:off x="2699792" y="4767263"/>
            <a:ext cx="3744416" cy="27384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42507C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rgbClr val="42507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Instytut Katalizy i Fizykochemii Powierzchni im. Jerzego Habera </a:t>
            </a:r>
            <a:b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rgbClr val="42507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1100" b="0" i="0" u="none" strike="noStrike" kern="1200" cap="none" spc="0" normalizeH="0" baseline="0" noProof="0">
                <a:ln>
                  <a:noFill/>
                </a:ln>
                <a:solidFill>
                  <a:srgbClr val="42507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Polskiej Akademii Nauk</a:t>
            </a: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42507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3478"/>
            <a:ext cx="730431" cy="8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2020-01-17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7F9D-00BE-48F2-AA32-BC07D225BFC9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99792" y="4767263"/>
            <a:ext cx="3744416" cy="27384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42507C"/>
                </a:solidFill>
              </a:defRPr>
            </a:lvl1pPr>
          </a:lstStyle>
          <a:p>
            <a:r>
              <a:rPr lang="pl-PL" dirty="0"/>
              <a:t>Instytut Katalizy i Fizykochemii Powierzchni im. Jerzego Habera </a:t>
            </a:r>
            <a:br>
              <a:rPr lang="pl-PL" dirty="0"/>
            </a:br>
            <a:r>
              <a:rPr lang="pl-PL" dirty="0"/>
              <a:t>Polskiej Akademii Nauk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3478"/>
            <a:ext cx="730431" cy="8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3478"/>
            <a:ext cx="730431" cy="8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2020-01-17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7F9D-00BE-48F2-AA32-BC07D225BFC9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99792" y="4767263"/>
            <a:ext cx="3744416" cy="27384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42507C"/>
                </a:solidFill>
              </a:defRPr>
            </a:lvl1pPr>
          </a:lstStyle>
          <a:p>
            <a:r>
              <a:rPr lang="pl-PL" dirty="0"/>
              <a:t>Instytut Katalizy i Fizykochemii Powierzchni im. Jerzego Habera </a:t>
            </a:r>
            <a:br>
              <a:rPr lang="pl-PL" dirty="0"/>
            </a:br>
            <a:r>
              <a:rPr lang="pl-PL" dirty="0"/>
              <a:t>Polskiej Akademii Nauk</a:t>
            </a: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1043608" y="205979"/>
            <a:ext cx="7200800" cy="857250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2020-01-17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7F9D-00BE-48F2-AA32-BC07D225BFC9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3478"/>
            <a:ext cx="730431" cy="8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99792" y="4767263"/>
            <a:ext cx="3744416" cy="27384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42507C"/>
                </a:solidFill>
              </a:defRPr>
            </a:lvl1pPr>
          </a:lstStyle>
          <a:p>
            <a:r>
              <a:rPr lang="pl-PL" dirty="0"/>
              <a:t>Instytut Katalizy i Fizykochemii Powierzchni im. Jerzego Habera </a:t>
            </a:r>
            <a:br>
              <a:rPr lang="pl-PL" dirty="0"/>
            </a:br>
            <a:r>
              <a:rPr lang="pl-PL" dirty="0"/>
              <a:t>Polskiej Akademii Nauk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2020-01-17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7F9D-00BE-48F2-AA32-BC07D225BFC9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3478"/>
            <a:ext cx="730431" cy="8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99792" y="4767263"/>
            <a:ext cx="3744416" cy="27384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42507C"/>
                </a:solidFill>
              </a:defRPr>
            </a:lvl1pPr>
          </a:lstStyle>
          <a:p>
            <a:r>
              <a:rPr lang="pl-PL" dirty="0"/>
              <a:t>Instytut Katalizy i Fizykochemii Powierzchni im. Jerzego Habera </a:t>
            </a:r>
            <a:br>
              <a:rPr lang="pl-PL" dirty="0"/>
            </a:br>
            <a:r>
              <a:rPr lang="pl-PL" dirty="0"/>
              <a:t>Polskiej Akademii Nauk</a:t>
            </a:r>
          </a:p>
        </p:txBody>
      </p:sp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1043608" y="205979"/>
            <a:ext cx="7200800" cy="857250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2020-01-17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7F9D-00BE-48F2-AA32-BC07D225BFC9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99792" y="4767263"/>
            <a:ext cx="3744416" cy="27384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42507C"/>
                </a:solidFill>
              </a:defRPr>
            </a:lvl1pPr>
          </a:lstStyle>
          <a:p>
            <a:r>
              <a:rPr lang="pl-PL" dirty="0"/>
              <a:t>Instytut Katalizy i Fizykochemii Powierzchni im. Jerzego Habera </a:t>
            </a:r>
            <a:br>
              <a:rPr lang="pl-PL" dirty="0"/>
            </a:br>
            <a:r>
              <a:rPr lang="pl-PL" dirty="0"/>
              <a:t>Polskiej Akademii Nauk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3478"/>
            <a:ext cx="730431" cy="8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ytuł 1"/>
          <p:cNvSpPr>
            <a:spLocks noGrp="1"/>
          </p:cNvSpPr>
          <p:nvPr>
            <p:ph type="title"/>
          </p:nvPr>
        </p:nvSpPr>
        <p:spPr>
          <a:xfrm>
            <a:off x="1043608" y="205979"/>
            <a:ext cx="7200800" cy="857250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205979"/>
            <a:ext cx="7200800" cy="857250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2020-01-17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7F9D-00BE-48F2-AA32-BC07D225BFC9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3478"/>
            <a:ext cx="730431" cy="8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99792" y="4767263"/>
            <a:ext cx="3744416" cy="27384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42507C"/>
                </a:solidFill>
              </a:defRPr>
            </a:lvl1pPr>
          </a:lstStyle>
          <a:p>
            <a:r>
              <a:rPr lang="pl-PL" dirty="0"/>
              <a:t>Instytut Katalizy i Fizykochemii Powierzchni im. Jerzego Habera </a:t>
            </a:r>
            <a:br>
              <a:rPr lang="pl-PL" dirty="0"/>
            </a:br>
            <a:r>
              <a:rPr lang="pl-PL" dirty="0"/>
              <a:t>Polskiej Akademii Nauk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2020-01-17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7F9D-00BE-48F2-AA32-BC07D225BFC9}" type="slidenum">
              <a:rPr lang="pl-PL" smtClean="0"/>
              <a:t>‹#›</a:t>
            </a:fld>
            <a:endParaRPr lang="pl-PL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3478"/>
            <a:ext cx="730431" cy="8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99792" y="4767263"/>
            <a:ext cx="3744416" cy="27384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42507C"/>
                </a:solidFill>
              </a:defRPr>
            </a:lvl1pPr>
          </a:lstStyle>
          <a:p>
            <a:r>
              <a:rPr lang="pl-PL" dirty="0"/>
              <a:t>Instytut Katalizy i Fizykochemii Powierzchni im. Jerzego Habera </a:t>
            </a:r>
            <a:br>
              <a:rPr lang="pl-PL" dirty="0"/>
            </a:br>
            <a:r>
              <a:rPr lang="pl-PL" dirty="0"/>
              <a:t>Polskiej Akademii Nauk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3478"/>
            <a:ext cx="730431" cy="8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204787"/>
            <a:ext cx="2421906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2020-01-17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7F9D-00BE-48F2-AA32-BC07D225BFC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99792" y="4767263"/>
            <a:ext cx="3744416" cy="27384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42507C"/>
                </a:solidFill>
              </a:defRPr>
            </a:lvl1pPr>
          </a:lstStyle>
          <a:p>
            <a:r>
              <a:rPr lang="pl-PL" dirty="0"/>
              <a:t>Instytut Katalizy i Fizykochemii Powierzchni im. Jerzego Habera </a:t>
            </a:r>
            <a:br>
              <a:rPr lang="pl-PL" dirty="0"/>
            </a:br>
            <a:r>
              <a:rPr lang="pl-PL" dirty="0"/>
              <a:t>Polskiej Akademii Nauk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2020-01-17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7F9D-00BE-48F2-AA32-BC07D225BFC9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3478"/>
            <a:ext cx="730431" cy="825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99792" y="4767263"/>
            <a:ext cx="3744416" cy="273844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42507C"/>
                </a:solidFill>
              </a:defRPr>
            </a:lvl1pPr>
          </a:lstStyle>
          <a:p>
            <a:r>
              <a:rPr lang="pl-PL" dirty="0"/>
              <a:t>Instytut Katalizy i Fizykochemii Powierzchni im. Jerzego Habera </a:t>
            </a:r>
            <a:br>
              <a:rPr lang="pl-PL" dirty="0"/>
            </a:br>
            <a:r>
              <a:rPr lang="pl-PL" dirty="0"/>
              <a:t>Polskiej Akademii Nauk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2020-01-17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F7F9D-00BE-48F2-AA32-BC07D225BFC9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3744416" cy="273844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42507C"/>
                </a:solidFill>
              </a:defRPr>
            </a:lvl1pPr>
          </a:lstStyle>
          <a:p>
            <a:r>
              <a:rPr lang="pl-PL"/>
              <a:t>Instytut Katalizy i Fizykochemii Powierzchni im. Jerzego Habera </a:t>
            </a:r>
            <a:br>
              <a:rPr lang="pl-PL"/>
            </a:br>
            <a:r>
              <a:rPr lang="pl-PL"/>
              <a:t>Polskiej Akademii Nauk</a:t>
            </a:r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tekstu 4">
            <a:extLst>
              <a:ext uri="{FF2B5EF4-FFF2-40B4-BE49-F238E27FC236}">
                <a16:creationId xmlns:a16="http://schemas.microsoft.com/office/drawing/2014/main" id="{22884170-EDF2-4EEB-A035-5849AB5DB844}"/>
              </a:ext>
            </a:extLst>
          </p:cNvPr>
          <p:cNvSpPr txBox="1">
            <a:spLocks/>
          </p:cNvSpPr>
          <p:nvPr/>
        </p:nvSpPr>
        <p:spPr>
          <a:xfrm>
            <a:off x="1370344" y="3920529"/>
            <a:ext cx="6400800" cy="773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l-PL" sz="1200" b="0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l-PL" sz="1200" b="0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l-PL" sz="1200" b="0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l-PL" sz="1200" b="0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en-US" sz="1200" b="0" i="1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D46"/>
                </a:solidFill>
              </a:rPr>
              <a:t>1 - Jerzy Haber Institute of Catalysis and Surface Chemistry Polish Academy of Sciences</a:t>
            </a:r>
          </a:p>
          <a:p>
            <a:r>
              <a:rPr lang="en-US" dirty="0">
                <a:solidFill>
                  <a:srgbClr val="000D46"/>
                </a:solidFill>
              </a:rPr>
              <a:t>2 - Department of Biology, Laboratory for Microbial Biochemistry, Philipps University Marburg </a:t>
            </a:r>
          </a:p>
          <a:p>
            <a:endParaRPr lang="en-US" dirty="0">
              <a:solidFill>
                <a:srgbClr val="000D46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pl-PL" b="0" dirty="0">
                <a:solidFill>
                  <a:srgbClr val="002060"/>
                </a:solidFill>
              </a:rPr>
              <a:t>F</a:t>
            </a:r>
            <a:r>
              <a:rPr lang="en-US" b="0" dirty="0" err="1">
                <a:solidFill>
                  <a:srgbClr val="002060"/>
                </a:solidFill>
              </a:rPr>
              <a:t>umarate</a:t>
            </a:r>
            <a:r>
              <a:rPr lang="en-US" b="0" dirty="0">
                <a:solidFill>
                  <a:srgbClr val="002060"/>
                </a:solidFill>
              </a:rPr>
              <a:t> adding enzymes </a:t>
            </a:r>
            <a:endParaRPr lang="en-US" b="0" i="0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0344" y="3104653"/>
            <a:ext cx="6400800" cy="809228"/>
          </a:xfrm>
        </p:spPr>
        <p:txBody>
          <a:bodyPr>
            <a:normAutofit fontScale="55000" lnSpcReduction="20000"/>
          </a:bodyPr>
          <a:lstStyle/>
          <a:p>
            <a:r>
              <a:rPr lang="pl-PL" dirty="0"/>
              <a:t>Gabriela Oleksy</a:t>
            </a:r>
            <a:r>
              <a:rPr lang="pl-PL" baseline="30000" dirty="0"/>
              <a:t>1,2</a:t>
            </a:r>
          </a:p>
          <a:p>
            <a:r>
              <a:rPr lang="pl-PL" dirty="0" err="1"/>
              <a:t>Supervisors</a:t>
            </a:r>
            <a:r>
              <a:rPr lang="pl-PL" dirty="0"/>
              <a:t>: prof. Maciej Szaleniec</a:t>
            </a:r>
            <a:r>
              <a:rPr lang="pl-PL" baseline="30000" dirty="0"/>
              <a:t>1  </a:t>
            </a:r>
            <a:r>
              <a:rPr lang="pl-PL" dirty="0"/>
              <a:t>and prof. Johann Heider</a:t>
            </a:r>
            <a:r>
              <a:rPr lang="pl-PL" baseline="30000" dirty="0"/>
              <a:t>2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A40A6FC-CC52-42B4-8224-5B32C8C92D57}"/>
              </a:ext>
            </a:extLst>
          </p:cNvPr>
          <p:cNvSpPr txBox="1">
            <a:spLocks/>
          </p:cNvSpPr>
          <p:nvPr/>
        </p:nvSpPr>
        <p:spPr>
          <a:xfrm>
            <a:off x="7000202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9F7F9D-00BE-48F2-AA32-BC07D225BFC9}" type="slidenum">
              <a:rPr lang="pl-PL" smtClean="0">
                <a:solidFill>
                  <a:srgbClr val="000D46"/>
                </a:solidFill>
              </a:rPr>
              <a:pPr/>
              <a:t>1</a:t>
            </a:fld>
            <a:endParaRPr lang="en-US" dirty="0">
              <a:solidFill>
                <a:srgbClr val="000D46"/>
              </a:solidFill>
            </a:endParaRPr>
          </a:p>
        </p:txBody>
      </p:sp>
      <p:pic>
        <p:nvPicPr>
          <p:cNvPr id="13" name="Picture 22" descr="Znalezione obrazy dla zapytania philips marburg university">
            <a:extLst>
              <a:ext uri="{FF2B5EF4-FFF2-40B4-BE49-F238E27FC236}">
                <a16:creationId xmlns:a16="http://schemas.microsoft.com/office/drawing/2014/main" id="{C74B8DAA-3C19-45EA-966B-E71417621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3117" y="3913882"/>
            <a:ext cx="1196751" cy="1196752"/>
          </a:xfrm>
          <a:prstGeom prst="rect">
            <a:avLst/>
          </a:prstGeom>
          <a:noFill/>
        </p:spPr>
      </p:pic>
      <p:pic>
        <p:nvPicPr>
          <p:cNvPr id="14" name="Obraz 13" descr="Obraz zawierający tekst&#10;&#10;Opis wygenerowany automatycznie">
            <a:extLst>
              <a:ext uri="{FF2B5EF4-FFF2-40B4-BE49-F238E27FC236}">
                <a16:creationId xmlns:a16="http://schemas.microsoft.com/office/drawing/2014/main" id="{DFF4BC0A-2553-4611-9102-292D157F1C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3881"/>
            <a:ext cx="1038447" cy="1239525"/>
          </a:xfrm>
          <a:prstGeom prst="rect">
            <a:avLst/>
          </a:prstGeom>
        </p:spPr>
      </p:pic>
      <p:sp>
        <p:nvSpPr>
          <p:cNvPr id="15" name="Symbol zastępczy tekstu 4">
            <a:extLst>
              <a:ext uri="{FF2B5EF4-FFF2-40B4-BE49-F238E27FC236}">
                <a16:creationId xmlns:a16="http://schemas.microsoft.com/office/drawing/2014/main" id="{77FAD468-B053-43B6-A2C9-381916855159}"/>
              </a:ext>
            </a:extLst>
          </p:cNvPr>
          <p:cNvSpPr txBox="1">
            <a:spLocks/>
          </p:cNvSpPr>
          <p:nvPr/>
        </p:nvSpPr>
        <p:spPr>
          <a:xfrm>
            <a:off x="1370344" y="4620021"/>
            <a:ext cx="6400800" cy="773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pl-PL" sz="1200" b="0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l-PL" sz="1200" b="0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pl-PL" sz="1200" b="0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pl-PL" sz="1200" b="0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en-US" sz="1200" b="0" i="1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rgbClr val="000D46"/>
                </a:solidFill>
              </a:rPr>
              <a:t> </a:t>
            </a:r>
            <a:endParaRPr lang="en-US" dirty="0">
              <a:solidFill>
                <a:srgbClr val="000D46"/>
              </a:solidFill>
            </a:endParaRPr>
          </a:p>
          <a:p>
            <a:endParaRPr lang="en-US" dirty="0">
              <a:solidFill>
                <a:srgbClr val="000D46"/>
              </a:solidFill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713BB4B-1E8D-4517-9974-7BC829780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7F9D-00BE-48F2-AA32-BC07D225BFC9}" type="slidenum">
              <a:rPr lang="pl-PL" smtClean="0"/>
              <a:t>1</a:t>
            </a:fld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69EEC8C-0449-4711-AAEF-D94DCA56D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93447" y="4874974"/>
            <a:ext cx="2133600" cy="273844"/>
          </a:xfrm>
        </p:spPr>
        <p:txBody>
          <a:bodyPr/>
          <a:lstStyle/>
          <a:p>
            <a:fld id="{D89F7F9D-00BE-48F2-AA32-BC07D225BFC9}" type="slidenum">
              <a:rPr lang="pl-PL" smtClean="0"/>
              <a:t>10</a:t>
            </a:fld>
            <a:endParaRPr lang="pl-PL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6DA21F20-503E-4915-8F6B-CBAD70CE7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2" t="10958" r="14742" b="16296"/>
          <a:stretch/>
        </p:blipFill>
        <p:spPr bwMode="auto">
          <a:xfrm rot="10800000">
            <a:off x="395536" y="1634766"/>
            <a:ext cx="3960440" cy="303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B518ABA-EE98-42E6-8D4B-F497E54C0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" t="6048" r="7062" b="6997"/>
          <a:stretch/>
        </p:blipFill>
        <p:spPr bwMode="auto">
          <a:xfrm>
            <a:off x="4652495" y="1596575"/>
            <a:ext cx="4263011" cy="310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41CF884-3744-4DE3-A421-A41F3F18D96D}"/>
              </a:ext>
            </a:extLst>
          </p:cNvPr>
          <p:cNvSpPr txBox="1"/>
          <p:nvPr/>
        </p:nvSpPr>
        <p:spPr>
          <a:xfrm flipH="1">
            <a:off x="971600" y="60960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/>
              <a:t>FPLC </a:t>
            </a:r>
            <a:r>
              <a:rPr lang="pl-PL" sz="1600" b="1" dirty="0" err="1"/>
              <a:t>purification</a:t>
            </a:r>
            <a:r>
              <a:rPr lang="pl-PL" sz="16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err="1"/>
              <a:t>More</a:t>
            </a:r>
            <a:r>
              <a:rPr lang="pl-PL" sz="1600" dirty="0"/>
              <a:t> </a:t>
            </a:r>
            <a:r>
              <a:rPr lang="pl-PL" sz="1600" dirty="0" err="1"/>
              <a:t>unspecific</a:t>
            </a:r>
            <a:r>
              <a:rPr lang="pl-PL" sz="1600" dirty="0"/>
              <a:t> </a:t>
            </a:r>
            <a:r>
              <a:rPr lang="pl-PL" sz="1600" dirty="0" err="1"/>
              <a:t>bindings</a:t>
            </a:r>
            <a:endParaRPr lang="pl-P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err="1"/>
              <a:t>Higher</a:t>
            </a:r>
            <a:r>
              <a:rPr lang="pl-PL" sz="1600" dirty="0"/>
              <a:t> </a:t>
            </a:r>
            <a:r>
              <a:rPr lang="pl-PL" sz="1600" dirty="0" err="1"/>
              <a:t>risk</a:t>
            </a:r>
            <a:r>
              <a:rPr lang="pl-PL" sz="1600" dirty="0"/>
              <a:t> of protein </a:t>
            </a:r>
            <a:r>
              <a:rPr lang="pl-PL" sz="1600" dirty="0" err="1"/>
              <a:t>degradation</a:t>
            </a:r>
            <a:endParaRPr lang="pl-P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err="1"/>
              <a:t>Extremely</a:t>
            </a:r>
            <a:r>
              <a:rPr lang="pl-PL" sz="1600" dirty="0"/>
              <a:t> </a:t>
            </a:r>
            <a:r>
              <a:rPr lang="pl-PL" sz="1600" dirty="0" err="1"/>
              <a:t>demanding</a:t>
            </a:r>
            <a:r>
              <a:rPr lang="pl-PL" sz="1600" dirty="0"/>
              <a:t> in </a:t>
            </a:r>
            <a:r>
              <a:rPr lang="pl-PL" sz="1600" dirty="0" err="1"/>
              <a:t>anaerobic</a:t>
            </a:r>
            <a:r>
              <a:rPr lang="pl-PL" sz="1600" dirty="0"/>
              <a:t> </a:t>
            </a:r>
            <a:r>
              <a:rPr lang="pl-PL" sz="1600" dirty="0" err="1"/>
              <a:t>conditions</a:t>
            </a:r>
            <a:endParaRPr lang="pl-PL" sz="16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55A8BB0-E9EB-4F9B-9FB3-D0A9922DDD64}"/>
              </a:ext>
            </a:extLst>
          </p:cNvPr>
          <p:cNvSpPr txBox="1"/>
          <p:nvPr/>
        </p:nvSpPr>
        <p:spPr>
          <a:xfrm flipH="1">
            <a:off x="5486687" y="0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/>
              <a:t>Magnetic</a:t>
            </a:r>
            <a:r>
              <a:rPr lang="pl-PL" sz="1600" b="1" dirty="0"/>
              <a:t> </a:t>
            </a:r>
            <a:r>
              <a:rPr lang="pl-PL" sz="1600" b="1" dirty="0" err="1"/>
              <a:t>beads</a:t>
            </a:r>
            <a:r>
              <a:rPr lang="pl-PL" sz="16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Less </a:t>
            </a:r>
            <a:r>
              <a:rPr lang="pl-PL" sz="1600" dirty="0" err="1"/>
              <a:t>unspecific</a:t>
            </a:r>
            <a:r>
              <a:rPr lang="pl-PL" sz="1600" dirty="0"/>
              <a:t> </a:t>
            </a:r>
            <a:r>
              <a:rPr lang="pl-PL" sz="1600" dirty="0" err="1"/>
              <a:t>bindings</a:t>
            </a:r>
            <a:endParaRPr lang="pl-P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Fast </a:t>
            </a:r>
            <a:r>
              <a:rPr lang="pl-PL" sz="1600" dirty="0" err="1"/>
              <a:t>method</a:t>
            </a:r>
            <a:endParaRPr lang="pl-P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err="1"/>
              <a:t>Protocol</a:t>
            </a:r>
            <a:r>
              <a:rPr lang="pl-PL" sz="1600" dirty="0"/>
              <a:t> </a:t>
            </a:r>
            <a:r>
              <a:rPr lang="pl-PL" sz="1600" dirty="0" err="1"/>
              <a:t>more</a:t>
            </a:r>
            <a:r>
              <a:rPr lang="pl-PL" sz="1600" dirty="0"/>
              <a:t> </a:t>
            </a:r>
            <a:r>
              <a:rPr lang="pl-PL" sz="1600" dirty="0" err="1"/>
              <a:t>suitable</a:t>
            </a:r>
            <a:r>
              <a:rPr lang="pl-PL" sz="1600" dirty="0"/>
              <a:t> for </a:t>
            </a:r>
            <a:r>
              <a:rPr lang="pl-PL" sz="1600" dirty="0" err="1"/>
              <a:t>anaerobic</a:t>
            </a:r>
            <a:r>
              <a:rPr lang="pl-PL" sz="1600" dirty="0"/>
              <a:t> </a:t>
            </a:r>
            <a:r>
              <a:rPr lang="pl-PL" sz="1600" dirty="0" err="1"/>
              <a:t>conditions</a:t>
            </a:r>
            <a:endParaRPr lang="pl-PL" sz="1600" dirty="0"/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FC8E13D8-F55A-43BE-93C7-E5F98798903D}"/>
              </a:ext>
            </a:extLst>
          </p:cNvPr>
          <p:cNvSpPr/>
          <p:nvPr/>
        </p:nvSpPr>
        <p:spPr>
          <a:xfrm>
            <a:off x="2999522" y="1388829"/>
            <a:ext cx="467452" cy="33833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35ECD574-84D4-4CC7-BA9F-8E81F412C7D5}"/>
              </a:ext>
            </a:extLst>
          </p:cNvPr>
          <p:cNvSpPr/>
          <p:nvPr/>
        </p:nvSpPr>
        <p:spPr>
          <a:xfrm>
            <a:off x="8460431" y="1403937"/>
            <a:ext cx="467451" cy="33833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6352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3CB91CA-4FEB-470B-B0B7-BB87B2D4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1863" y="4796612"/>
            <a:ext cx="2133600" cy="273844"/>
          </a:xfrm>
        </p:spPr>
        <p:txBody>
          <a:bodyPr/>
          <a:lstStyle/>
          <a:p>
            <a:fld id="{D89F7F9D-00BE-48F2-AA32-BC07D225BFC9}" type="slidenum">
              <a:rPr lang="pl-PL" smtClean="0"/>
              <a:t>11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A1505827-D570-4185-9575-522E18353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Product </a:t>
            </a:r>
            <a:r>
              <a:rPr lang="pl-PL" sz="2800" dirty="0" err="1"/>
              <a:t>detection</a:t>
            </a:r>
            <a:r>
              <a:rPr lang="pl-PL" sz="2800" dirty="0"/>
              <a:t> </a:t>
            </a:r>
            <a:r>
              <a:rPr lang="pl-PL" sz="2800" dirty="0" err="1"/>
              <a:t>optimization</a:t>
            </a:r>
            <a:endParaRPr lang="pl-PL" sz="28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E2A4025-E7BA-4FA2-8F8C-2435ECAA0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063229"/>
            <a:ext cx="4315301" cy="23722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09654AC-22E2-42C3-BDB5-8CF01B2FE3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9"/>
          <a:stretch/>
        </p:blipFill>
        <p:spPr>
          <a:xfrm>
            <a:off x="219155" y="1063229"/>
            <a:ext cx="3958320" cy="23890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87C46C9-CA3B-4D44-B70D-CBAE2071FE3A}"/>
              </a:ext>
            </a:extLst>
          </p:cNvPr>
          <p:cNvSpPr txBox="1"/>
          <p:nvPr/>
        </p:nvSpPr>
        <p:spPr>
          <a:xfrm>
            <a:off x="2089243" y="1204061"/>
            <a:ext cx="11528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RT=10.421 min</a:t>
            </a:r>
          </a:p>
          <a:p>
            <a:pPr algn="ctr"/>
            <a:r>
              <a:rPr lang="pl-PL" sz="1100" dirty="0" err="1"/>
              <a:t>bs</a:t>
            </a:r>
            <a:endParaRPr lang="pl-PL" sz="1100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0E01226-9B81-49D6-A484-0C0C52A58AAE}"/>
              </a:ext>
            </a:extLst>
          </p:cNvPr>
          <p:cNvSpPr txBox="1"/>
          <p:nvPr/>
        </p:nvSpPr>
        <p:spPr>
          <a:xfrm>
            <a:off x="7577982" y="1357264"/>
            <a:ext cx="10743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RT=0.970 min</a:t>
            </a:r>
          </a:p>
          <a:p>
            <a:pPr algn="ctr"/>
            <a:r>
              <a:rPr lang="pl-PL" sz="1100" dirty="0" err="1"/>
              <a:t>bs</a:t>
            </a:r>
            <a:endParaRPr lang="pl-PL" sz="1100" dirty="0"/>
          </a:p>
        </p:txBody>
      </p: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78C294BF-4228-4693-B93D-2CF5032709C6}"/>
              </a:ext>
            </a:extLst>
          </p:cNvPr>
          <p:cNvCxnSpPr/>
          <p:nvPr/>
        </p:nvCxnSpPr>
        <p:spPr>
          <a:xfrm flipH="1">
            <a:off x="2197741" y="1490462"/>
            <a:ext cx="216024" cy="14448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39F0E29A-7100-432D-9903-717CC7F2A184}"/>
              </a:ext>
            </a:extLst>
          </p:cNvPr>
          <p:cNvCxnSpPr/>
          <p:nvPr/>
        </p:nvCxnSpPr>
        <p:spPr>
          <a:xfrm flipH="1">
            <a:off x="7671652" y="1668428"/>
            <a:ext cx="216024" cy="14448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AC327EDC-51DA-4D1F-9265-8072BE67ABBF}"/>
              </a:ext>
            </a:extLst>
          </p:cNvPr>
          <p:cNvCxnSpPr/>
          <p:nvPr/>
        </p:nvCxnSpPr>
        <p:spPr>
          <a:xfrm>
            <a:off x="4211960" y="1995686"/>
            <a:ext cx="360040" cy="0"/>
          </a:xfrm>
          <a:prstGeom prst="straightConnector1">
            <a:avLst/>
          </a:prstGeom>
          <a:ln w="19050">
            <a:solidFill>
              <a:srgbClr val="4250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>
            <a:extLst>
              <a:ext uri="{FF2B5EF4-FFF2-40B4-BE49-F238E27FC236}">
                <a16:creationId xmlns:a16="http://schemas.microsoft.com/office/drawing/2014/main" id="{A79C96DB-5F92-471D-8BE3-4BA4139AEF1E}"/>
              </a:ext>
            </a:extLst>
          </p:cNvPr>
          <p:cNvSpPr/>
          <p:nvPr/>
        </p:nvSpPr>
        <p:spPr>
          <a:xfrm>
            <a:off x="183739" y="3593128"/>
            <a:ext cx="323613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err="1"/>
              <a:t>Traditional</a:t>
            </a:r>
            <a:r>
              <a:rPr lang="pl-PL" sz="1600" dirty="0"/>
              <a:t> C18 </a:t>
            </a:r>
            <a:r>
              <a:rPr lang="pl-PL" sz="1600" dirty="0" err="1"/>
              <a:t>column</a:t>
            </a:r>
            <a:r>
              <a:rPr lang="pl-PL" sz="1600" dirty="0"/>
              <a:t>:</a:t>
            </a:r>
          </a:p>
          <a:p>
            <a:pPr marL="342900" indent="-342900">
              <a:buAutoNum type="arabicParenR"/>
            </a:pPr>
            <a:r>
              <a:rPr lang="pl-PL" sz="1600" dirty="0" err="1"/>
              <a:t>Maximal</a:t>
            </a:r>
            <a:r>
              <a:rPr lang="pl-PL" sz="1600" dirty="0"/>
              <a:t> </a:t>
            </a:r>
            <a:r>
              <a:rPr lang="pl-PL" sz="1600" dirty="0" err="1"/>
              <a:t>pressure</a:t>
            </a:r>
            <a:r>
              <a:rPr lang="pl-PL" sz="1600" dirty="0"/>
              <a:t>=400 bar</a:t>
            </a:r>
          </a:p>
          <a:p>
            <a:pPr marL="342900" indent="-342900">
              <a:buAutoNum type="arabicParenR"/>
            </a:pPr>
            <a:r>
              <a:rPr lang="pl-PL" sz="1600" dirty="0"/>
              <a:t>30 cm</a:t>
            </a:r>
          </a:p>
          <a:p>
            <a:pPr marL="342900" indent="-342900">
              <a:buAutoNum type="arabicParenR"/>
            </a:pPr>
            <a:r>
              <a:rPr lang="pl-PL" sz="1600" dirty="0"/>
              <a:t>30 min </a:t>
            </a:r>
            <a:r>
              <a:rPr lang="pl-PL" sz="1600" dirty="0" err="1"/>
              <a:t>analysis</a:t>
            </a:r>
            <a:endParaRPr lang="pl-PL" sz="1600" dirty="0"/>
          </a:p>
          <a:p>
            <a:endParaRPr lang="pl-PL" sz="1600" dirty="0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309DA34A-D6FB-4558-A910-713FB656F12D}"/>
              </a:ext>
            </a:extLst>
          </p:cNvPr>
          <p:cNvSpPr/>
          <p:nvPr/>
        </p:nvSpPr>
        <p:spPr>
          <a:xfrm>
            <a:off x="4692184" y="3520405"/>
            <a:ext cx="4488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/>
              <a:t>UHPLC C18 </a:t>
            </a:r>
            <a:r>
              <a:rPr lang="pl-PL" sz="1600" dirty="0" err="1"/>
              <a:t>column</a:t>
            </a:r>
            <a:r>
              <a:rPr lang="pl-PL" sz="1600" dirty="0"/>
              <a:t>:</a:t>
            </a:r>
          </a:p>
          <a:p>
            <a:pPr marL="342900" indent="-342900">
              <a:buAutoNum type="arabicParenR"/>
            </a:pPr>
            <a:r>
              <a:rPr lang="pl-PL" sz="1600" dirty="0" err="1"/>
              <a:t>Maximal</a:t>
            </a:r>
            <a:r>
              <a:rPr lang="pl-PL" sz="1600" dirty="0"/>
              <a:t> </a:t>
            </a:r>
            <a:r>
              <a:rPr lang="pl-PL" sz="1600" dirty="0" err="1"/>
              <a:t>pressure</a:t>
            </a:r>
            <a:r>
              <a:rPr lang="pl-PL" sz="1600" dirty="0"/>
              <a:t>=1100 bar</a:t>
            </a:r>
          </a:p>
          <a:p>
            <a:pPr marL="342900" indent="-342900">
              <a:buAutoNum type="arabicParenR"/>
            </a:pPr>
            <a:r>
              <a:rPr lang="pl-PL" sz="1600" dirty="0"/>
              <a:t>10 cm</a:t>
            </a:r>
          </a:p>
          <a:p>
            <a:pPr marL="342900" indent="-342900">
              <a:buAutoNum type="arabicParenR"/>
            </a:pPr>
            <a:r>
              <a:rPr lang="pl-PL" sz="1600" dirty="0"/>
              <a:t>2 min </a:t>
            </a:r>
            <a:r>
              <a:rPr lang="pl-PL" sz="1600" dirty="0" err="1"/>
              <a:t>analysis</a:t>
            </a:r>
            <a:endParaRPr lang="pl-PL" sz="1600" dirty="0"/>
          </a:p>
          <a:p>
            <a:pPr marL="342900" indent="-342900">
              <a:buAutoNum type="arabicParenR"/>
            </a:pPr>
            <a:r>
              <a:rPr lang="pl-PL" sz="1600" dirty="0"/>
              <a:t>10x </a:t>
            </a:r>
            <a:r>
              <a:rPr lang="pl-PL" sz="1600" dirty="0" err="1"/>
              <a:t>higher</a:t>
            </a:r>
            <a:r>
              <a:rPr lang="pl-PL" sz="1600" dirty="0"/>
              <a:t> resolution (</a:t>
            </a:r>
            <a:r>
              <a:rPr lang="pl-PL" sz="1600" dirty="0" err="1"/>
              <a:t>detection</a:t>
            </a:r>
            <a:r>
              <a:rPr lang="pl-PL" sz="1600" dirty="0"/>
              <a:t> limit: 10 </a:t>
            </a:r>
            <a:r>
              <a:rPr lang="pl-PL" sz="1600" dirty="0" err="1"/>
              <a:t>uM</a:t>
            </a:r>
            <a:r>
              <a:rPr lang="pl-PL" sz="1600" dirty="0"/>
              <a:t> vs 100 </a:t>
            </a:r>
            <a:r>
              <a:rPr lang="pl-PL" sz="1600" dirty="0" err="1"/>
              <a:t>uM</a:t>
            </a:r>
            <a:r>
              <a:rPr lang="pl-PL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1831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00EAA0D8-A36D-4572-B3BF-A68074378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95577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pl-PL" dirty="0" err="1"/>
              <a:t>Substrate</a:t>
            </a:r>
            <a:r>
              <a:rPr lang="pl-PL" dirty="0"/>
              <a:t> </a:t>
            </a:r>
            <a:r>
              <a:rPr lang="pl-PL" dirty="0" err="1"/>
              <a:t>range</a:t>
            </a:r>
            <a:r>
              <a:rPr lang="pl-PL" dirty="0"/>
              <a:t> for BSS-WT protein vs Tyr193 and Arg504 </a:t>
            </a:r>
            <a:r>
              <a:rPr lang="pl-PL" dirty="0" err="1"/>
              <a:t>mutants</a:t>
            </a:r>
            <a:endParaRPr lang="pl-PL" dirty="0"/>
          </a:p>
          <a:p>
            <a:pPr>
              <a:lnSpc>
                <a:spcPct val="170000"/>
              </a:lnSpc>
            </a:pPr>
            <a:r>
              <a:rPr lang="pl-PL" dirty="0" err="1"/>
              <a:t>Enantioselectivity</a:t>
            </a:r>
            <a:r>
              <a:rPr lang="pl-PL" dirty="0"/>
              <a:t> </a:t>
            </a:r>
            <a:r>
              <a:rPr lang="pl-PL" dirty="0" err="1"/>
              <a:t>analysis</a:t>
            </a:r>
            <a:r>
              <a:rPr lang="pl-PL" dirty="0"/>
              <a:t> – Gln703 and Trp609 </a:t>
            </a:r>
            <a:r>
              <a:rPr lang="pl-PL" dirty="0" err="1"/>
              <a:t>mutants</a:t>
            </a:r>
            <a:endParaRPr lang="pl-PL" dirty="0"/>
          </a:p>
          <a:p>
            <a:pPr>
              <a:lnSpc>
                <a:spcPct val="170000"/>
              </a:lnSpc>
            </a:pPr>
            <a:r>
              <a:rPr lang="pl-PL" dirty="0"/>
              <a:t>BSS </a:t>
            </a:r>
            <a:r>
              <a:rPr lang="pl-PL" dirty="0" err="1"/>
              <a:t>inhibition</a:t>
            </a:r>
            <a:r>
              <a:rPr lang="pl-PL" dirty="0"/>
              <a:t> </a:t>
            </a:r>
            <a:r>
              <a:rPr lang="pl-PL" dirty="0" err="1"/>
              <a:t>kinetics</a:t>
            </a:r>
            <a:r>
              <a:rPr lang="pl-PL" dirty="0"/>
              <a:t> – benzyl </a:t>
            </a:r>
            <a:r>
              <a:rPr lang="pl-PL" dirty="0" err="1"/>
              <a:t>alcohol</a:t>
            </a:r>
            <a:r>
              <a:rPr lang="pl-PL" dirty="0"/>
              <a:t> and </a:t>
            </a:r>
            <a:r>
              <a:rPr lang="pl-PL" dirty="0" err="1"/>
              <a:t>benzaldehyde</a:t>
            </a:r>
            <a:endParaRPr lang="pl-PL" dirty="0"/>
          </a:p>
          <a:p>
            <a:pPr>
              <a:lnSpc>
                <a:spcPct val="170000"/>
              </a:lnSpc>
            </a:pPr>
            <a:r>
              <a:rPr lang="pl-PL" dirty="0"/>
              <a:t>BSS </a:t>
            </a:r>
            <a:r>
              <a:rPr lang="pl-PL" dirty="0" err="1"/>
              <a:t>purification</a:t>
            </a:r>
            <a:r>
              <a:rPr lang="pl-PL" dirty="0"/>
              <a:t> in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inactivated</a:t>
            </a:r>
            <a:r>
              <a:rPr lang="pl-PL" dirty="0"/>
              <a:t> form</a:t>
            </a:r>
          </a:p>
          <a:p>
            <a:pPr>
              <a:lnSpc>
                <a:spcPct val="170000"/>
              </a:lnSpc>
            </a:pPr>
            <a:r>
              <a:rPr lang="pl-PL" dirty="0"/>
              <a:t>MASS </a:t>
            </a:r>
            <a:r>
              <a:rPr lang="pl-PL" dirty="0" err="1"/>
              <a:t>production</a:t>
            </a:r>
            <a:r>
              <a:rPr lang="pl-PL" dirty="0"/>
              <a:t> </a:t>
            </a:r>
            <a:r>
              <a:rPr lang="pl-PL" dirty="0" err="1"/>
              <a:t>confirmed</a:t>
            </a:r>
            <a:r>
              <a:rPr lang="pl-PL" dirty="0"/>
              <a:t> in </a:t>
            </a:r>
            <a:r>
              <a:rPr lang="pl-PL" i="1" dirty="0"/>
              <a:t>A. </a:t>
            </a:r>
            <a:r>
              <a:rPr lang="pl-PL" i="1" dirty="0" err="1"/>
              <a:t>evansii</a:t>
            </a:r>
            <a:r>
              <a:rPr lang="pl-PL" i="1" dirty="0"/>
              <a:t> 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8C99938-A80D-4446-89F7-04AFBBDAA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7F9D-00BE-48F2-AA32-BC07D225BFC9}" type="slidenum">
              <a:rPr lang="pl-PL" smtClean="0"/>
              <a:t>12</a:t>
            </a:fld>
            <a:endParaRPr lang="pl-PL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34BDEC3F-7636-4A12-9772-BCEE8FF51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err="1"/>
              <a:t>Other</a:t>
            </a:r>
            <a:r>
              <a:rPr lang="pl-PL" sz="2800" dirty="0"/>
              <a:t> </a:t>
            </a:r>
            <a:r>
              <a:rPr lang="pl-PL" sz="2800" dirty="0" err="1"/>
              <a:t>finished</a:t>
            </a:r>
            <a:r>
              <a:rPr lang="pl-PL" sz="2800" dirty="0"/>
              <a:t> </a:t>
            </a:r>
            <a:r>
              <a:rPr lang="pl-PL" sz="2800" dirty="0" err="1"/>
              <a:t>tasks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075388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A4A4E56-CC5D-4FDB-A470-AA706DD76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pl-PL" sz="1800" dirty="0"/>
              <a:t>Environment </a:t>
            </a:r>
            <a:r>
              <a:rPr lang="pl-PL" sz="1800" dirty="0" err="1"/>
              <a:t>pollution</a:t>
            </a:r>
            <a:r>
              <a:rPr lang="pl-PL" sz="1800" dirty="0"/>
              <a:t> with </a:t>
            </a:r>
            <a:r>
              <a:rPr lang="pl-PL" sz="1800" dirty="0" err="1"/>
              <a:t>hydrocarbons</a:t>
            </a:r>
            <a:r>
              <a:rPr lang="pl-PL" sz="1800" dirty="0"/>
              <a:t> </a:t>
            </a:r>
            <a:r>
              <a:rPr lang="pl-PL" sz="1800" dirty="0" err="1"/>
              <a:t>poses</a:t>
            </a:r>
            <a:r>
              <a:rPr lang="pl-PL" sz="1800" dirty="0"/>
              <a:t> a </a:t>
            </a:r>
            <a:r>
              <a:rPr lang="pl-PL" sz="1800" dirty="0" err="1"/>
              <a:t>serious</a:t>
            </a:r>
            <a:r>
              <a:rPr lang="pl-PL" sz="1800" dirty="0"/>
              <a:t> </a:t>
            </a:r>
            <a:r>
              <a:rPr lang="pl-PL" sz="1800" dirty="0" err="1"/>
              <a:t>threat</a:t>
            </a:r>
            <a:r>
              <a:rPr lang="pl-PL" sz="1800" dirty="0"/>
              <a:t> to </a:t>
            </a:r>
            <a:r>
              <a:rPr lang="pl-PL" sz="1800" dirty="0" err="1"/>
              <a:t>human</a:t>
            </a:r>
            <a:r>
              <a:rPr lang="pl-PL" sz="1800" dirty="0"/>
              <a:t> and </a:t>
            </a:r>
            <a:r>
              <a:rPr lang="pl-PL" sz="1800" dirty="0" err="1"/>
              <a:t>animal</a:t>
            </a:r>
            <a:r>
              <a:rPr lang="pl-PL" sz="1800" dirty="0"/>
              <a:t> </a:t>
            </a:r>
            <a:r>
              <a:rPr lang="pl-PL" sz="1800" dirty="0" err="1"/>
              <a:t>health</a:t>
            </a:r>
            <a:endParaRPr lang="pl-PL" sz="1800" dirty="0"/>
          </a:p>
          <a:p>
            <a:pPr>
              <a:lnSpc>
                <a:spcPct val="170000"/>
              </a:lnSpc>
            </a:pPr>
            <a:r>
              <a:rPr lang="pl-PL" sz="1800" dirty="0" err="1"/>
              <a:t>Understanding</a:t>
            </a:r>
            <a:r>
              <a:rPr lang="pl-PL" sz="1800" dirty="0"/>
              <a:t> the </a:t>
            </a:r>
            <a:r>
              <a:rPr lang="pl-PL" sz="1800" dirty="0" err="1"/>
              <a:t>mechanisms</a:t>
            </a:r>
            <a:r>
              <a:rPr lang="pl-PL" sz="1800" dirty="0"/>
              <a:t> of </a:t>
            </a:r>
            <a:r>
              <a:rPr lang="pl-PL" sz="1800" dirty="0" err="1"/>
              <a:t>anaerobic</a:t>
            </a:r>
            <a:r>
              <a:rPr lang="pl-PL" sz="1800" dirty="0"/>
              <a:t> </a:t>
            </a:r>
            <a:r>
              <a:rPr lang="pl-PL" sz="1800" dirty="0" err="1"/>
              <a:t>enzymes</a:t>
            </a:r>
            <a:r>
              <a:rPr lang="pl-PL" sz="1800" dirty="0"/>
              <a:t> </a:t>
            </a:r>
            <a:r>
              <a:rPr lang="pl-PL" sz="1800" dirty="0" err="1"/>
              <a:t>involved</a:t>
            </a:r>
            <a:r>
              <a:rPr lang="pl-PL" sz="1800" dirty="0"/>
              <a:t> in </a:t>
            </a:r>
            <a:r>
              <a:rPr lang="pl-PL" sz="1800" dirty="0" err="1"/>
              <a:t>hydrocarbon</a:t>
            </a:r>
            <a:r>
              <a:rPr lang="pl-PL" sz="1800" dirty="0"/>
              <a:t> </a:t>
            </a:r>
            <a:r>
              <a:rPr lang="pl-PL" sz="1800" dirty="0" err="1"/>
              <a:t>degradation</a:t>
            </a:r>
            <a:r>
              <a:rPr lang="pl-PL" sz="1800" dirty="0"/>
              <a:t> </a:t>
            </a:r>
            <a:r>
              <a:rPr lang="pl-PL" sz="1800" dirty="0" err="1"/>
              <a:t>can</a:t>
            </a:r>
            <a:r>
              <a:rPr lang="pl-PL" sz="1800" dirty="0"/>
              <a:t> </a:t>
            </a:r>
            <a:r>
              <a:rPr lang="pl-PL" sz="1800" dirty="0" err="1"/>
              <a:t>help</a:t>
            </a:r>
            <a:r>
              <a:rPr lang="pl-PL" sz="1800" dirty="0"/>
              <a:t> the </a:t>
            </a:r>
            <a:r>
              <a:rPr lang="pl-PL" sz="1800" dirty="0" err="1"/>
              <a:t>bioremediation</a:t>
            </a:r>
            <a:r>
              <a:rPr lang="pl-PL" sz="1800" dirty="0"/>
              <a:t> </a:t>
            </a:r>
            <a:r>
              <a:rPr lang="pl-PL" sz="1800" dirty="0" err="1"/>
              <a:t>attempts</a:t>
            </a:r>
            <a:endParaRPr lang="pl-PL" sz="1800" dirty="0"/>
          </a:p>
          <a:p>
            <a:pPr>
              <a:lnSpc>
                <a:spcPct val="170000"/>
              </a:lnSpc>
            </a:pPr>
            <a:r>
              <a:rPr lang="pl-PL" sz="1800" dirty="0" err="1"/>
              <a:t>Due</a:t>
            </a:r>
            <a:r>
              <a:rPr lang="pl-PL" sz="1800" dirty="0"/>
              <a:t> to the </a:t>
            </a:r>
            <a:r>
              <a:rPr lang="pl-PL" sz="1800" dirty="0" err="1"/>
              <a:t>FAEs</a:t>
            </a:r>
            <a:r>
              <a:rPr lang="pl-PL" sz="1800" dirty="0"/>
              <a:t> high </a:t>
            </a:r>
            <a:r>
              <a:rPr lang="pl-PL" sz="1800" dirty="0" err="1"/>
              <a:t>sensitivity</a:t>
            </a:r>
            <a:r>
              <a:rPr lang="pl-PL" sz="1800" dirty="0"/>
              <a:t> to </a:t>
            </a:r>
            <a:r>
              <a:rPr lang="pl-PL" sz="1800" dirty="0" err="1"/>
              <a:t>oxygen</a:t>
            </a:r>
            <a:r>
              <a:rPr lang="pl-PL" sz="1800" dirty="0"/>
              <a:t>, </a:t>
            </a:r>
            <a:r>
              <a:rPr lang="pl-PL" sz="1800" dirty="0" err="1"/>
              <a:t>methodology</a:t>
            </a:r>
            <a:r>
              <a:rPr lang="pl-PL" sz="1800" dirty="0"/>
              <a:t> choice and </a:t>
            </a:r>
            <a:r>
              <a:rPr lang="pl-PL" sz="1800" dirty="0" err="1"/>
              <a:t>optimization</a:t>
            </a:r>
            <a:r>
              <a:rPr lang="pl-PL" sz="1800" dirty="0"/>
              <a:t> </a:t>
            </a:r>
            <a:r>
              <a:rPr lang="pl-PL" sz="1800" dirty="0" err="1"/>
              <a:t>were</a:t>
            </a:r>
            <a:r>
              <a:rPr lang="pl-PL" sz="1800" dirty="0"/>
              <a:t> </a:t>
            </a:r>
            <a:r>
              <a:rPr lang="pl-PL" sz="1800" dirty="0" err="1"/>
              <a:t>crucial</a:t>
            </a:r>
            <a:r>
              <a:rPr lang="pl-PL" sz="1800" dirty="0"/>
              <a:t> for </a:t>
            </a:r>
            <a:r>
              <a:rPr lang="pl-PL" sz="1800" dirty="0" err="1"/>
              <a:t>enabling</a:t>
            </a:r>
            <a:r>
              <a:rPr lang="pl-PL" sz="1800" dirty="0"/>
              <a:t> the </a:t>
            </a:r>
            <a:r>
              <a:rPr lang="pl-PL" sz="1800" dirty="0" err="1"/>
              <a:t>further</a:t>
            </a:r>
            <a:r>
              <a:rPr lang="pl-PL" sz="1800" dirty="0"/>
              <a:t> </a:t>
            </a:r>
            <a:r>
              <a:rPr lang="pl-PL" sz="1800" dirty="0" err="1"/>
              <a:t>investigation</a:t>
            </a:r>
            <a:endParaRPr lang="pl-PL" sz="18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258D51D1-05B5-4604-A8F1-E25EBFC4F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7F9D-00BE-48F2-AA32-BC07D225BFC9}" type="slidenum">
              <a:rPr lang="pl-PL" smtClean="0"/>
              <a:t>13</a:t>
            </a:fld>
            <a:endParaRPr lang="pl-PL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3D45BC39-A402-4BBB-B220-998F61CFA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err="1"/>
              <a:t>Summary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649087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>
            <a:extLst>
              <a:ext uri="{FF2B5EF4-FFF2-40B4-BE49-F238E27FC236}">
                <a16:creationId xmlns:a16="http://schemas.microsoft.com/office/drawing/2014/main" id="{21FBD1F2-E5CA-4584-A077-0B86FA9F495B}"/>
              </a:ext>
            </a:extLst>
          </p:cNvPr>
          <p:cNvSpPr/>
          <p:nvPr/>
        </p:nvSpPr>
        <p:spPr>
          <a:xfrm>
            <a:off x="6359860" y="2277800"/>
            <a:ext cx="2520280" cy="167983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3088B48A-EF25-4D16-A0CB-C75193E19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662" y="4069993"/>
            <a:ext cx="1440160" cy="4320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1800" dirty="0">
                <a:solidFill>
                  <a:srgbClr val="000D46"/>
                </a:solidFill>
              </a:rPr>
              <a:t>NAWA STER</a:t>
            </a:r>
          </a:p>
          <a:p>
            <a:pPr algn="ctr"/>
            <a:endParaRPr lang="pl-PL" sz="1800" dirty="0">
              <a:solidFill>
                <a:srgbClr val="000D46"/>
              </a:solidFill>
            </a:endParaRP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CC24AE27-DA70-40F2-986C-B10658A65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err="1">
                <a:solidFill>
                  <a:srgbClr val="002060"/>
                </a:solidFill>
              </a:rPr>
              <a:t>Acknowledgments</a:t>
            </a:r>
            <a:r>
              <a:rPr lang="pl-PL" sz="28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ACA9D1D-890E-4A7B-90B0-1AE652E07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2" y="2289544"/>
            <a:ext cx="2133600" cy="165634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AD51D02-A6B9-4469-9587-5410F7804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659" y="2289544"/>
            <a:ext cx="3468951" cy="165634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E49AFA00-42DB-4D6C-8759-62421FEEFDA1}"/>
              </a:ext>
            </a:extLst>
          </p:cNvPr>
          <p:cNvSpPr/>
          <p:nvPr/>
        </p:nvSpPr>
        <p:spPr>
          <a:xfrm>
            <a:off x="3280755" y="3962852"/>
            <a:ext cx="23531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>
                <a:solidFill>
                  <a:srgbClr val="000D46"/>
                </a:solidFill>
              </a:rPr>
              <a:t>University of Marburg, </a:t>
            </a:r>
          </a:p>
          <a:p>
            <a:pPr algn="ctr"/>
            <a:r>
              <a:rPr lang="pl-PL" dirty="0" err="1">
                <a:solidFill>
                  <a:srgbClr val="000D46"/>
                </a:solidFill>
              </a:rPr>
              <a:t>Faculty</a:t>
            </a:r>
            <a:r>
              <a:rPr lang="pl-PL" dirty="0">
                <a:solidFill>
                  <a:srgbClr val="000D46"/>
                </a:solidFill>
              </a:rPr>
              <a:t> of </a:t>
            </a:r>
            <a:r>
              <a:rPr lang="pl-PL" dirty="0" err="1">
                <a:solidFill>
                  <a:srgbClr val="000D46"/>
                </a:solidFill>
              </a:rPr>
              <a:t>Biology</a:t>
            </a:r>
            <a:endParaRPr lang="pl-PL" dirty="0">
              <a:solidFill>
                <a:srgbClr val="000D46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7E62E03-263B-44AC-A117-A90B85065ED0}"/>
              </a:ext>
            </a:extLst>
          </p:cNvPr>
          <p:cNvSpPr/>
          <p:nvPr/>
        </p:nvSpPr>
        <p:spPr>
          <a:xfrm>
            <a:off x="6391411" y="4075643"/>
            <a:ext cx="24625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>
                <a:solidFill>
                  <a:srgbClr val="000D46"/>
                </a:solidFill>
              </a:rPr>
              <a:t>NCN Beethoven Life</a:t>
            </a:r>
          </a:p>
          <a:p>
            <a:pPr algn="ctr"/>
            <a:r>
              <a:rPr lang="en-GB" dirty="0"/>
              <a:t> 2018/31/N/HS2/02453</a:t>
            </a:r>
            <a:endParaRPr lang="pl-PL" dirty="0">
              <a:solidFill>
                <a:srgbClr val="000D46"/>
              </a:solidFill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08322A27-0FF5-41DE-90D4-7C41B2B9BF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200" b="43520"/>
          <a:stretch/>
        </p:blipFill>
        <p:spPr>
          <a:xfrm>
            <a:off x="6422130" y="2453250"/>
            <a:ext cx="2399928" cy="226790"/>
          </a:xfrm>
          <a:prstGeom prst="rect">
            <a:avLst/>
          </a:prstGeom>
          <a:ln>
            <a:noFill/>
          </a:ln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A6006DD3-40AC-4F2B-AA3A-E2053BF950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607" y="2895614"/>
            <a:ext cx="938786" cy="865634"/>
          </a:xfrm>
          <a:prstGeom prst="rect">
            <a:avLst/>
          </a:prstGeom>
          <a:ln>
            <a:noFill/>
          </a:ln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4A88950A-DDAA-4B25-9D02-F00F4821B542}"/>
              </a:ext>
            </a:extLst>
          </p:cNvPr>
          <p:cNvSpPr txBox="1"/>
          <p:nvPr/>
        </p:nvSpPr>
        <p:spPr>
          <a:xfrm>
            <a:off x="2106154" y="1335820"/>
            <a:ext cx="47318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>
                <a:solidFill>
                  <a:srgbClr val="002060"/>
                </a:solidFill>
              </a:rPr>
              <a:t>Beethoven-Life </a:t>
            </a:r>
            <a:r>
              <a:rPr lang="pl-PL" sz="1400" dirty="0" err="1">
                <a:solidFill>
                  <a:srgbClr val="002060"/>
                </a:solidFill>
              </a:rPr>
              <a:t>project</a:t>
            </a:r>
            <a:r>
              <a:rPr lang="pl-PL" sz="1400" dirty="0">
                <a:solidFill>
                  <a:srgbClr val="002060"/>
                </a:solidFill>
              </a:rPr>
              <a:t> </a:t>
            </a:r>
            <a:r>
              <a:rPr lang="pl-PL" sz="1400" dirty="0" err="1">
                <a:solidFill>
                  <a:srgbClr val="002060"/>
                </a:solidFill>
              </a:rPr>
              <a:t>participants</a:t>
            </a:r>
            <a:r>
              <a:rPr lang="pl-PL" sz="1400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pl-PL" sz="1400" dirty="0">
                <a:solidFill>
                  <a:srgbClr val="002060"/>
                </a:solidFill>
              </a:rPr>
              <a:t>Ivana </a:t>
            </a:r>
            <a:r>
              <a:rPr lang="pl-PL" sz="1400" dirty="0" err="1">
                <a:solidFill>
                  <a:srgbClr val="002060"/>
                </a:solidFill>
              </a:rPr>
              <a:t>Aleksić</a:t>
            </a:r>
            <a:r>
              <a:rPr lang="pl-PL" sz="1400" dirty="0">
                <a:solidFill>
                  <a:srgbClr val="002060"/>
                </a:solidFill>
              </a:rPr>
              <a:t>, </a:t>
            </a:r>
            <a:r>
              <a:rPr lang="pl-PL" sz="1400" dirty="0" err="1">
                <a:solidFill>
                  <a:srgbClr val="002060"/>
                </a:solidFill>
              </a:rPr>
              <a:t>PhD</a:t>
            </a:r>
            <a:r>
              <a:rPr lang="pl-PL" sz="1400" dirty="0">
                <a:solidFill>
                  <a:srgbClr val="002060"/>
                </a:solidFill>
              </a:rPr>
              <a:t>; </a:t>
            </a:r>
            <a:r>
              <a:rPr lang="pl-PL" sz="1400" dirty="0" err="1">
                <a:solidFill>
                  <a:srgbClr val="002060"/>
                </a:solidFill>
              </a:rPr>
              <a:t>Ammar</a:t>
            </a:r>
            <a:r>
              <a:rPr lang="pl-PL" sz="1400" dirty="0">
                <a:solidFill>
                  <a:srgbClr val="002060"/>
                </a:solidFill>
              </a:rPr>
              <a:t> </a:t>
            </a:r>
            <a:r>
              <a:rPr lang="pl-PL" sz="1400" dirty="0" err="1">
                <a:solidFill>
                  <a:srgbClr val="002060"/>
                </a:solidFill>
              </a:rPr>
              <a:t>Alhaj</a:t>
            </a:r>
            <a:r>
              <a:rPr lang="pl-PL" sz="1400" dirty="0">
                <a:solidFill>
                  <a:srgbClr val="002060"/>
                </a:solidFill>
              </a:rPr>
              <a:t> </a:t>
            </a:r>
            <a:r>
              <a:rPr lang="pl-PL" sz="1400" dirty="0" err="1">
                <a:solidFill>
                  <a:srgbClr val="002060"/>
                </a:solidFill>
              </a:rPr>
              <a:t>Zein</a:t>
            </a:r>
            <a:r>
              <a:rPr lang="pl-PL" sz="1400" dirty="0">
                <a:solidFill>
                  <a:srgbClr val="002060"/>
                </a:solidFill>
              </a:rPr>
              <a:t>, Anna Sekuła, Kai </a:t>
            </a:r>
            <a:r>
              <a:rPr lang="pl-PL" sz="1400" dirty="0" err="1">
                <a:solidFill>
                  <a:srgbClr val="002060"/>
                </a:solidFill>
              </a:rPr>
              <a:t>Krämer</a:t>
            </a:r>
            <a:r>
              <a:rPr lang="pl-PL" sz="1400" dirty="0"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pl-PL" sz="1400" dirty="0" err="1">
                <a:solidFill>
                  <a:srgbClr val="002060"/>
                </a:solidFill>
              </a:rPr>
              <a:t>Professor</a:t>
            </a:r>
            <a:r>
              <a:rPr lang="pl-PL" sz="1400" dirty="0">
                <a:solidFill>
                  <a:srgbClr val="002060"/>
                </a:solidFill>
              </a:rPr>
              <a:t> Maciej Szaleniec and </a:t>
            </a:r>
            <a:r>
              <a:rPr lang="pl-PL" sz="1400" dirty="0" err="1">
                <a:solidFill>
                  <a:srgbClr val="002060"/>
                </a:solidFill>
              </a:rPr>
              <a:t>Professor</a:t>
            </a:r>
            <a:r>
              <a:rPr lang="pl-PL" sz="1400" dirty="0">
                <a:solidFill>
                  <a:srgbClr val="002060"/>
                </a:solidFill>
              </a:rPr>
              <a:t> Johann </a:t>
            </a:r>
            <a:r>
              <a:rPr lang="pl-PL" sz="1400" dirty="0" err="1">
                <a:solidFill>
                  <a:srgbClr val="002060"/>
                </a:solidFill>
              </a:rPr>
              <a:t>Heider</a:t>
            </a:r>
            <a:endParaRPr lang="pl-PL" sz="1400" dirty="0">
              <a:solidFill>
                <a:srgbClr val="002060"/>
              </a:solidFill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D683AFC-4E3C-4096-8791-D4B1D7F368A7}"/>
              </a:ext>
            </a:extLst>
          </p:cNvPr>
          <p:cNvSpPr txBox="1">
            <a:spLocks/>
          </p:cNvSpPr>
          <p:nvPr/>
        </p:nvSpPr>
        <p:spPr>
          <a:xfrm>
            <a:off x="7010400" y="489392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9F7F9D-00BE-48F2-AA32-BC07D225BFC9}" type="slidenum">
              <a:rPr lang="pl-PL" smtClean="0">
                <a:solidFill>
                  <a:srgbClr val="000D46"/>
                </a:solidFill>
              </a:rPr>
              <a:pPr/>
              <a:t>14</a:t>
            </a:fld>
            <a:endParaRPr lang="en-US" dirty="0">
              <a:solidFill>
                <a:srgbClr val="000D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7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043608" y="125022"/>
            <a:ext cx="7200800" cy="857250"/>
          </a:xfrm>
        </p:spPr>
        <p:txBody>
          <a:bodyPr>
            <a:noAutofit/>
          </a:bodyPr>
          <a:lstStyle/>
          <a:p>
            <a:r>
              <a:rPr lang="pl-PL" sz="2800" dirty="0" err="1"/>
              <a:t>Hydrocarbons</a:t>
            </a:r>
            <a:r>
              <a:rPr lang="pl-PL" sz="2800" dirty="0"/>
              <a:t> </a:t>
            </a:r>
            <a:r>
              <a:rPr lang="pl-PL" sz="2800" dirty="0" err="1"/>
              <a:t>contamination</a:t>
            </a:r>
            <a:endParaRPr lang="en-US" sz="28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E8B2A3C-8D13-4BA0-8307-289B662C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7F9D-00BE-48F2-AA32-BC07D225BFC9}" type="slidenum">
              <a:rPr lang="pl-PL" smtClean="0"/>
              <a:t>2</a:t>
            </a:fld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34DB3E6-04BD-4127-9EDA-01A5FB389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5" y="1062682"/>
            <a:ext cx="4905535" cy="3795886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BA55910E-6144-4583-A0F2-9E2CA1FDF98D}"/>
              </a:ext>
            </a:extLst>
          </p:cNvPr>
          <p:cNvSpPr txBox="1"/>
          <p:nvPr/>
        </p:nvSpPr>
        <p:spPr>
          <a:xfrm>
            <a:off x="2019147" y="4804101"/>
            <a:ext cx="1067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err="1"/>
              <a:t>Sui</a:t>
            </a:r>
            <a:r>
              <a:rPr lang="pl-PL" sz="1200" dirty="0"/>
              <a:t> </a:t>
            </a:r>
            <a:r>
              <a:rPr lang="pl-PL" sz="1200" i="1" dirty="0"/>
              <a:t>et al. </a:t>
            </a:r>
            <a:r>
              <a:rPr lang="pl-PL" sz="1200" dirty="0"/>
              <a:t>2021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D180901-14B9-4BAE-AD25-51A4580764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3" t="63035"/>
          <a:stretch/>
        </p:blipFill>
        <p:spPr>
          <a:xfrm>
            <a:off x="7541709" y="3867461"/>
            <a:ext cx="1050557" cy="899802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0751207-B47A-4A14-9DD3-46B2E8E12F6D}"/>
              </a:ext>
            </a:extLst>
          </p:cNvPr>
          <p:cNvSpPr txBox="1"/>
          <p:nvPr/>
        </p:nvSpPr>
        <p:spPr>
          <a:xfrm>
            <a:off x="6391138" y="4821313"/>
            <a:ext cx="1150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Tran </a:t>
            </a:r>
            <a:r>
              <a:rPr lang="pl-PL" sz="1200" i="1" dirty="0"/>
              <a:t>et al. </a:t>
            </a:r>
            <a:r>
              <a:rPr lang="pl-PL" sz="1200" dirty="0"/>
              <a:t>2021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DCFA2A14-2136-4BCA-8612-E7B928FF683E}"/>
              </a:ext>
            </a:extLst>
          </p:cNvPr>
          <p:cNvSpPr/>
          <p:nvPr/>
        </p:nvSpPr>
        <p:spPr>
          <a:xfrm>
            <a:off x="4283968" y="899958"/>
            <a:ext cx="4708022" cy="307777"/>
          </a:xfrm>
          <a:prstGeom prst="rect">
            <a:avLst/>
          </a:prstGeom>
          <a:ln>
            <a:solidFill>
              <a:srgbClr val="42507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/>
              <a:t>Global leakage of petroleum: ~ 600,000 metric tons each year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0ED13A08-60BD-48C3-97DD-0076A450FCD6}"/>
              </a:ext>
            </a:extLst>
          </p:cNvPr>
          <p:cNvSpPr/>
          <p:nvPr/>
        </p:nvSpPr>
        <p:spPr>
          <a:xfrm>
            <a:off x="5306559" y="1334662"/>
            <a:ext cx="3250704" cy="954107"/>
          </a:xfrm>
          <a:prstGeom prst="rect">
            <a:avLst/>
          </a:prstGeom>
          <a:ln>
            <a:solidFill>
              <a:srgbClr val="42507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l-PL" sz="1400" dirty="0" err="1"/>
              <a:t>Consequences</a:t>
            </a:r>
            <a:r>
              <a:rPr lang="pl-PL" sz="1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err="1"/>
              <a:t>Soil</a:t>
            </a:r>
            <a:r>
              <a:rPr lang="pl-PL" sz="1400" dirty="0"/>
              <a:t> </a:t>
            </a:r>
            <a:r>
              <a:rPr lang="pl-PL" sz="1400" dirty="0" err="1"/>
              <a:t>fertility</a:t>
            </a:r>
            <a:r>
              <a:rPr lang="pl-PL" sz="1400" dirty="0"/>
              <a:t> </a:t>
            </a:r>
            <a:r>
              <a:rPr lang="pl-PL" sz="1400" dirty="0" err="1"/>
              <a:t>decrease</a:t>
            </a:r>
            <a:endParaRPr lang="pl-P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err="1"/>
              <a:t>Crop-germination</a:t>
            </a:r>
            <a:r>
              <a:rPr lang="pl-PL" sz="1400" dirty="0"/>
              <a:t> </a:t>
            </a:r>
            <a:r>
              <a:rPr lang="pl-PL" sz="1400" dirty="0" err="1"/>
              <a:t>delay</a:t>
            </a:r>
            <a:endParaRPr lang="pl-P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err="1"/>
              <a:t>Health</a:t>
            </a:r>
            <a:r>
              <a:rPr lang="pl-PL" sz="1400" dirty="0"/>
              <a:t> </a:t>
            </a:r>
            <a:r>
              <a:rPr lang="pl-PL" sz="1400" dirty="0" err="1"/>
              <a:t>threat</a:t>
            </a:r>
            <a:r>
              <a:rPr lang="pl-PL" sz="1400" dirty="0"/>
              <a:t> for </a:t>
            </a:r>
            <a:r>
              <a:rPr lang="pl-PL" sz="1400" dirty="0" err="1"/>
              <a:t>humans</a:t>
            </a:r>
            <a:r>
              <a:rPr lang="pl-PL" sz="1400" dirty="0"/>
              <a:t> and </a:t>
            </a:r>
            <a:r>
              <a:rPr lang="pl-PL" sz="1400" dirty="0" err="1"/>
              <a:t>animals</a:t>
            </a:r>
            <a:endParaRPr lang="pl-PL" sz="1400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E2346264-A810-471C-B9B8-1FF7E8B194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28"/>
          <a:stretch/>
        </p:blipFill>
        <p:spPr>
          <a:xfrm>
            <a:off x="5145291" y="2489389"/>
            <a:ext cx="3579724" cy="1306497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485C07D1-B499-43CB-93EE-C6A4EB2513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43" r="29725"/>
          <a:stretch/>
        </p:blipFill>
        <p:spPr>
          <a:xfrm>
            <a:off x="5145291" y="3795886"/>
            <a:ext cx="2515658" cy="78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37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043608" y="125022"/>
            <a:ext cx="7200800" cy="857250"/>
          </a:xfrm>
        </p:spPr>
        <p:txBody>
          <a:bodyPr>
            <a:noAutofit/>
          </a:bodyPr>
          <a:lstStyle/>
          <a:p>
            <a:r>
              <a:rPr lang="pl-PL" sz="2800" dirty="0" err="1"/>
              <a:t>Anaerobic</a:t>
            </a:r>
            <a:r>
              <a:rPr lang="pl-PL" sz="2800" dirty="0"/>
              <a:t> </a:t>
            </a:r>
            <a:r>
              <a:rPr lang="pl-PL" sz="2800" dirty="0" err="1"/>
              <a:t>biodegradation</a:t>
            </a:r>
            <a:r>
              <a:rPr lang="pl-PL" sz="2800" dirty="0"/>
              <a:t> of </a:t>
            </a:r>
            <a:r>
              <a:rPr lang="pl-PL" sz="2800" dirty="0" err="1"/>
              <a:t>hydrocarbons</a:t>
            </a:r>
            <a:endParaRPr lang="en-US" sz="2800" dirty="0"/>
          </a:p>
        </p:txBody>
      </p:sp>
      <p:sp>
        <p:nvSpPr>
          <p:cNvPr id="16" name="Symbol zastępczy numeru slajdu 4">
            <a:extLst>
              <a:ext uri="{FF2B5EF4-FFF2-40B4-BE49-F238E27FC236}">
                <a16:creationId xmlns:a16="http://schemas.microsoft.com/office/drawing/2014/main" id="{662C3AD4-C2B8-4E43-8DC3-7BEDE909E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D89F7F9D-00BE-48F2-AA32-BC07D225BFC9}" type="slidenum">
              <a:rPr lang="pl-PL" smtClean="0"/>
              <a:t>3</a:t>
            </a:fld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E6A84F2-475F-4942-B03F-D9419C6514A0}"/>
              </a:ext>
            </a:extLst>
          </p:cNvPr>
          <p:cNvSpPr txBox="1"/>
          <p:nvPr/>
        </p:nvSpPr>
        <p:spPr>
          <a:xfrm>
            <a:off x="2202959" y="996865"/>
            <a:ext cx="4738081" cy="923330"/>
          </a:xfrm>
          <a:prstGeom prst="rect">
            <a:avLst/>
          </a:prstGeom>
          <a:ln>
            <a:solidFill>
              <a:srgbClr val="42507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b="1" dirty="0" err="1"/>
              <a:t>Biodegradation</a:t>
            </a:r>
            <a:r>
              <a:rPr lang="pl-PL" dirty="0"/>
              <a:t> – </a:t>
            </a:r>
            <a:r>
              <a:rPr lang="pl-PL" dirty="0" err="1"/>
              <a:t>process</a:t>
            </a:r>
            <a:r>
              <a:rPr lang="pl-PL" dirty="0"/>
              <a:t> in </a:t>
            </a:r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organic</a:t>
            </a:r>
            <a:r>
              <a:rPr lang="pl-PL" dirty="0"/>
              <a:t> </a:t>
            </a:r>
            <a:r>
              <a:rPr lang="pl-PL" dirty="0" err="1"/>
              <a:t>substance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broken</a:t>
            </a:r>
            <a:r>
              <a:rPr lang="pl-PL" dirty="0"/>
              <a:t> down by </a:t>
            </a:r>
            <a:r>
              <a:rPr lang="pl-PL" dirty="0" err="1"/>
              <a:t>microorganisms</a:t>
            </a:r>
            <a:r>
              <a:rPr lang="pl-PL" dirty="0"/>
              <a:t> </a:t>
            </a:r>
            <a:r>
              <a:rPr lang="pl-PL" dirty="0" err="1"/>
              <a:t>using</a:t>
            </a:r>
            <a:r>
              <a:rPr lang="pl-PL" dirty="0"/>
              <a:t> </a:t>
            </a:r>
            <a:r>
              <a:rPr lang="pl-PL" dirty="0" err="1"/>
              <a:t>it</a:t>
            </a:r>
            <a:r>
              <a:rPr lang="pl-PL" dirty="0"/>
              <a:t> as a </a:t>
            </a:r>
            <a:r>
              <a:rPr lang="pl-PL" dirty="0" err="1"/>
              <a:t>carbon</a:t>
            </a:r>
            <a:r>
              <a:rPr lang="pl-PL" dirty="0"/>
              <a:t> and </a:t>
            </a:r>
            <a:r>
              <a:rPr lang="pl-PL" dirty="0" err="1"/>
              <a:t>energy</a:t>
            </a:r>
            <a:r>
              <a:rPr lang="pl-PL" dirty="0"/>
              <a:t> </a:t>
            </a:r>
            <a:r>
              <a:rPr lang="pl-PL" dirty="0" err="1"/>
              <a:t>source</a:t>
            </a:r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2E957D59-A90C-456F-ACB8-8FB572B7F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514469"/>
            <a:ext cx="8362132" cy="149985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C2A36F2-3556-4A4C-9CA3-CC1DB223D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481" y="1954724"/>
            <a:ext cx="5877053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10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36269" y="164809"/>
            <a:ext cx="7848872" cy="857250"/>
          </a:xfrm>
        </p:spPr>
        <p:txBody>
          <a:bodyPr>
            <a:noAutofit/>
          </a:bodyPr>
          <a:lstStyle/>
          <a:p>
            <a:r>
              <a:rPr lang="pl-PL" sz="2800" dirty="0" err="1"/>
              <a:t>Benzylsuccinate</a:t>
            </a:r>
            <a:r>
              <a:rPr lang="pl-PL" sz="2800" dirty="0"/>
              <a:t> </a:t>
            </a:r>
            <a:r>
              <a:rPr lang="pl-PL" sz="2800" dirty="0" err="1"/>
              <a:t>synthase</a:t>
            </a:r>
            <a:r>
              <a:rPr lang="pl-PL" sz="2800" dirty="0"/>
              <a:t> (BSS): a model FAE</a:t>
            </a:r>
            <a:endParaRPr lang="en-US" sz="28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E8B2A3C-8D13-4BA0-8307-289B662C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7F9D-00BE-48F2-AA32-BC07D225BFC9}" type="slidenum">
              <a:rPr lang="pl-PL" smtClean="0"/>
              <a:t>4</a:t>
            </a:fld>
            <a:endParaRPr lang="pl-PL"/>
          </a:p>
        </p:txBody>
      </p:sp>
      <p:pic>
        <p:nvPicPr>
          <p:cNvPr id="28" name="Obraz 27">
            <a:extLst>
              <a:ext uri="{FF2B5EF4-FFF2-40B4-BE49-F238E27FC236}">
                <a16:creationId xmlns:a16="http://schemas.microsoft.com/office/drawing/2014/main" id="{5A90157E-83CA-4CAD-83BF-C2EEFCB12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419622"/>
            <a:ext cx="4464496" cy="3130444"/>
          </a:xfrm>
          <a:prstGeom prst="rect">
            <a:avLst/>
          </a:prstGeom>
        </p:spPr>
      </p:pic>
      <p:sp>
        <p:nvSpPr>
          <p:cNvPr id="29" name="pole tekstowe 28">
            <a:extLst>
              <a:ext uri="{FF2B5EF4-FFF2-40B4-BE49-F238E27FC236}">
                <a16:creationId xmlns:a16="http://schemas.microsoft.com/office/drawing/2014/main" id="{031D92C7-7005-48B8-A12C-CF7309473F62}"/>
              </a:ext>
            </a:extLst>
          </p:cNvPr>
          <p:cNvSpPr txBox="1"/>
          <p:nvPr/>
        </p:nvSpPr>
        <p:spPr>
          <a:xfrm>
            <a:off x="3707904" y="4680819"/>
            <a:ext cx="1182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Funk </a:t>
            </a:r>
            <a:r>
              <a:rPr lang="pl-PL" sz="1200" i="1" dirty="0"/>
              <a:t>et al. </a:t>
            </a:r>
            <a:r>
              <a:rPr lang="pl-PL" sz="1200" dirty="0"/>
              <a:t>2014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26D061CE-99A0-4E0B-AEEC-154C80C98109}"/>
              </a:ext>
            </a:extLst>
          </p:cNvPr>
          <p:cNvSpPr txBox="1"/>
          <p:nvPr/>
        </p:nvSpPr>
        <p:spPr>
          <a:xfrm>
            <a:off x="251520" y="1347614"/>
            <a:ext cx="3206968" cy="36933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err="1"/>
              <a:t>Glycyl-radical</a:t>
            </a:r>
            <a:r>
              <a:rPr lang="pl-PL" dirty="0"/>
              <a:t> in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active</a:t>
            </a:r>
            <a:r>
              <a:rPr lang="pl-PL" dirty="0"/>
              <a:t> </a:t>
            </a:r>
            <a:r>
              <a:rPr lang="pl-PL" dirty="0" err="1"/>
              <a:t>centre</a:t>
            </a:r>
            <a:endParaRPr lang="pl-PL" dirty="0"/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D9AD74E0-31DD-496D-89D7-86CF74025E5F}"/>
              </a:ext>
            </a:extLst>
          </p:cNvPr>
          <p:cNvSpPr txBox="1"/>
          <p:nvPr/>
        </p:nvSpPr>
        <p:spPr>
          <a:xfrm>
            <a:off x="251520" y="4534853"/>
            <a:ext cx="2631426" cy="36933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/>
              <a:t>Product </a:t>
            </a:r>
            <a:r>
              <a:rPr lang="pl-PL" dirty="0" err="1"/>
              <a:t>enantioselectivity</a:t>
            </a:r>
            <a:endParaRPr lang="pl-PL" dirty="0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F78BE5AE-B0EA-4F74-AF74-D4E8AED6B2F7}"/>
              </a:ext>
            </a:extLst>
          </p:cNvPr>
          <p:cNvSpPr txBox="1"/>
          <p:nvPr/>
        </p:nvSpPr>
        <p:spPr>
          <a:xfrm>
            <a:off x="4042938" y="1349174"/>
            <a:ext cx="1446293" cy="36933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/>
              <a:t>High </a:t>
            </a:r>
            <a:r>
              <a:rPr lang="pl-PL" dirty="0" err="1"/>
              <a:t>fragility</a:t>
            </a:r>
            <a:r>
              <a:rPr lang="pl-PL" dirty="0"/>
              <a:t>!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3D38B9AF-0F82-4AF9-9E19-03E633628A46}"/>
              </a:ext>
            </a:extLst>
          </p:cNvPr>
          <p:cNvSpPr txBox="1"/>
          <p:nvPr/>
        </p:nvSpPr>
        <p:spPr>
          <a:xfrm>
            <a:off x="179512" y="2583458"/>
            <a:ext cx="2348976" cy="36933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(αβγ)</a:t>
            </a:r>
            <a:r>
              <a:rPr lang="el-GR" baseline="-25000" dirty="0"/>
              <a:t>2</a:t>
            </a:r>
            <a:r>
              <a:rPr lang="el-GR" dirty="0"/>
              <a:t> </a:t>
            </a:r>
            <a:r>
              <a:rPr lang="pl-PL" dirty="0" err="1"/>
              <a:t>heterohexamer</a:t>
            </a:r>
            <a:r>
              <a:rPr lang="pl-PL" dirty="0"/>
              <a:t> </a:t>
            </a: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459B8ADA-BD37-478B-9D14-A107DE4165B2}"/>
              </a:ext>
            </a:extLst>
          </p:cNvPr>
          <p:cNvSpPr txBox="1"/>
          <p:nvPr/>
        </p:nvSpPr>
        <p:spPr>
          <a:xfrm>
            <a:off x="3627936" y="1303869"/>
            <a:ext cx="417102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002060"/>
                </a:solidFill>
              </a:rPr>
              <a:t>→</a:t>
            </a: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ABB3C85B-8A35-4CA0-9BDC-A9611300EEF7}"/>
              </a:ext>
            </a:extLst>
          </p:cNvPr>
          <p:cNvSpPr txBox="1"/>
          <p:nvPr/>
        </p:nvSpPr>
        <p:spPr>
          <a:xfrm>
            <a:off x="7025128" y="1347614"/>
            <a:ext cx="1882503" cy="64633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l-PL" dirty="0"/>
              <a:t>Natural role: </a:t>
            </a:r>
          </a:p>
          <a:p>
            <a:pPr algn="ctr"/>
            <a:r>
              <a:rPr lang="pl-PL" dirty="0" err="1"/>
              <a:t>toluene</a:t>
            </a:r>
            <a:r>
              <a:rPr lang="pl-PL" dirty="0"/>
              <a:t> </a:t>
            </a:r>
            <a:r>
              <a:rPr lang="pl-PL" dirty="0" err="1"/>
              <a:t>activation</a:t>
            </a:r>
            <a:endParaRPr lang="pl-PL" dirty="0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7E1CCE7C-DD03-4A95-8CBC-890FFA32E29F}"/>
              </a:ext>
            </a:extLst>
          </p:cNvPr>
          <p:cNvSpPr txBox="1"/>
          <p:nvPr/>
        </p:nvSpPr>
        <p:spPr>
          <a:xfrm>
            <a:off x="6534927" y="3723878"/>
            <a:ext cx="2362571" cy="92333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pl-PL" dirty="0" err="1"/>
              <a:t>Activating-enzyme</a:t>
            </a:r>
            <a:endParaRPr lang="pl-PL" dirty="0"/>
          </a:p>
          <a:p>
            <a:pPr algn="ctr"/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required</a:t>
            </a:r>
            <a:r>
              <a:rPr lang="pl-PL" dirty="0"/>
              <a:t> for BSS </a:t>
            </a:r>
          </a:p>
          <a:p>
            <a:pPr algn="ctr"/>
            <a:r>
              <a:rPr lang="pl-PL" dirty="0" err="1"/>
              <a:t>glycyl</a:t>
            </a:r>
            <a:r>
              <a:rPr lang="pl-PL" dirty="0"/>
              <a:t> </a:t>
            </a:r>
            <a:r>
              <a:rPr lang="pl-PL" dirty="0" err="1"/>
              <a:t>radical</a:t>
            </a:r>
            <a:r>
              <a:rPr lang="pl-PL" dirty="0"/>
              <a:t> </a:t>
            </a:r>
            <a:r>
              <a:rPr lang="pl-PL" dirty="0" err="1"/>
              <a:t>formation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824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BD8B845-F42A-4BE1-8D40-835AA0215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err="1"/>
              <a:t>PhD</a:t>
            </a:r>
            <a:r>
              <a:rPr lang="pl-PL" sz="2800" dirty="0"/>
              <a:t> </a:t>
            </a:r>
            <a:r>
              <a:rPr lang="pl-PL" sz="2800" dirty="0" err="1"/>
              <a:t>objectives</a:t>
            </a:r>
            <a:endParaRPr lang="pl-PL" sz="28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19E93E2-9215-4CBE-A49F-710C216388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86"/>
          <a:stretch/>
        </p:blipFill>
        <p:spPr>
          <a:xfrm>
            <a:off x="5478084" y="2864452"/>
            <a:ext cx="2936328" cy="1881730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0FBB673F-8491-4613-AABD-FD472DBCEB0F}"/>
              </a:ext>
            </a:extLst>
          </p:cNvPr>
          <p:cNvSpPr/>
          <p:nvPr/>
        </p:nvSpPr>
        <p:spPr>
          <a:xfrm rot="5400000">
            <a:off x="7838880" y="3665014"/>
            <a:ext cx="134043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mar.prod.image.rndtech.de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7DBAE672-9FC3-4466-8B85-3BE9BAE7C2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3" y="2893446"/>
            <a:ext cx="2936328" cy="1881731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F591107C-42BF-4F33-AA9F-213695544629}"/>
              </a:ext>
            </a:extLst>
          </p:cNvPr>
          <p:cNvSpPr/>
          <p:nvPr/>
        </p:nvSpPr>
        <p:spPr>
          <a:xfrm rot="5400000">
            <a:off x="3518361" y="3616852"/>
            <a:ext cx="110318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00" dirty="0"/>
              <a:t>Author: Marian </a:t>
            </a:r>
            <a:r>
              <a:rPr lang="pl-PL" sz="800" dirty="0" err="1"/>
              <a:t>Satała</a:t>
            </a:r>
            <a:endParaRPr lang="pl-PL" sz="800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118C4E4-237A-4259-81BC-9D5C028A8031}"/>
              </a:ext>
            </a:extLst>
          </p:cNvPr>
          <p:cNvSpPr/>
          <p:nvPr/>
        </p:nvSpPr>
        <p:spPr>
          <a:xfrm>
            <a:off x="809896" y="4750085"/>
            <a:ext cx="33677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 err="1"/>
              <a:t>Institute</a:t>
            </a:r>
            <a:r>
              <a:rPr lang="pl-PL" sz="1200" dirty="0"/>
              <a:t> of </a:t>
            </a:r>
            <a:r>
              <a:rPr lang="pl-PL" sz="1200" dirty="0" err="1"/>
              <a:t>Catalysis</a:t>
            </a:r>
            <a:r>
              <a:rPr lang="pl-PL" sz="1200" dirty="0"/>
              <a:t> and Surface </a:t>
            </a:r>
            <a:r>
              <a:rPr lang="pl-PL" sz="1200" dirty="0" err="1"/>
              <a:t>Chemistry</a:t>
            </a:r>
            <a:r>
              <a:rPr lang="pl-PL" sz="1200" dirty="0"/>
              <a:t>, Poland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CB593E01-9328-40FE-B932-04C0819637F3}"/>
              </a:ext>
            </a:extLst>
          </p:cNvPr>
          <p:cNvSpPr/>
          <p:nvPr/>
        </p:nvSpPr>
        <p:spPr>
          <a:xfrm>
            <a:off x="5071959" y="4746182"/>
            <a:ext cx="33424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/>
              <a:t>University of Marburg, </a:t>
            </a:r>
            <a:r>
              <a:rPr lang="pl-PL" sz="1200" dirty="0" err="1"/>
              <a:t>Faculty</a:t>
            </a:r>
            <a:r>
              <a:rPr lang="pl-PL" sz="1200" dirty="0"/>
              <a:t> of </a:t>
            </a:r>
            <a:r>
              <a:rPr lang="pl-PL" sz="1200" dirty="0" err="1"/>
              <a:t>Biology</a:t>
            </a:r>
            <a:r>
              <a:rPr lang="pl-PL" sz="1200" dirty="0"/>
              <a:t>, Germany</a:t>
            </a:r>
          </a:p>
        </p:txBody>
      </p:sp>
      <p:sp>
        <p:nvSpPr>
          <p:cNvPr id="14" name="Symbol zastępczy numeru slajdu 1">
            <a:extLst>
              <a:ext uri="{FF2B5EF4-FFF2-40B4-BE49-F238E27FC236}">
                <a16:creationId xmlns:a16="http://schemas.microsoft.com/office/drawing/2014/main" id="{BE446D40-B800-4DD2-BD3E-AD3EB44969BE}"/>
              </a:ext>
            </a:extLst>
          </p:cNvPr>
          <p:cNvSpPr txBox="1">
            <a:spLocks/>
          </p:cNvSpPr>
          <p:nvPr/>
        </p:nvSpPr>
        <p:spPr>
          <a:xfrm>
            <a:off x="6343972" y="51771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581E52-F7CC-425B-9779-ED68F05C13BC}" type="slidenum">
              <a:rPr lang="pl-PL"/>
              <a:pPr/>
              <a:t>5</a:t>
            </a:fld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254603E-7547-4988-B125-A57AE3C93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7F9D-00BE-48F2-AA32-BC07D225BFC9}" type="slidenum">
              <a:rPr lang="pl-PL" smtClean="0"/>
              <a:t>5</a:t>
            </a:fld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3D5B7BC6-813B-4885-B257-9115021EF8D4}"/>
              </a:ext>
            </a:extLst>
          </p:cNvPr>
          <p:cNvSpPr txBox="1"/>
          <p:nvPr/>
        </p:nvSpPr>
        <p:spPr>
          <a:xfrm>
            <a:off x="210787" y="1223780"/>
            <a:ext cx="65419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err="1"/>
              <a:t>Explanation</a:t>
            </a:r>
            <a:r>
              <a:rPr lang="pl-PL" sz="1600" dirty="0"/>
              <a:t> of BSS </a:t>
            </a:r>
            <a:r>
              <a:rPr lang="pl-PL" sz="1600" dirty="0" err="1"/>
              <a:t>catalytic</a:t>
            </a:r>
            <a:r>
              <a:rPr lang="pl-PL" sz="1600" dirty="0"/>
              <a:t> </a:t>
            </a:r>
            <a:r>
              <a:rPr lang="pl-PL" sz="1600" dirty="0" err="1"/>
              <a:t>properties</a:t>
            </a:r>
            <a:r>
              <a:rPr lang="pl-PL" sz="1600" dirty="0"/>
              <a:t> (</a:t>
            </a:r>
            <a:r>
              <a:rPr lang="pl-PL" sz="1600" i="1" dirty="0"/>
              <a:t>in </a:t>
            </a:r>
            <a:r>
              <a:rPr lang="pl-PL" sz="1600" i="1" dirty="0" err="1"/>
              <a:t>silico</a:t>
            </a:r>
            <a:r>
              <a:rPr lang="pl-PL" sz="1600" i="1" dirty="0"/>
              <a:t> </a:t>
            </a:r>
            <a:r>
              <a:rPr lang="pl-PL" sz="1600" dirty="0"/>
              <a:t>vs lab-</a:t>
            </a:r>
            <a:r>
              <a:rPr lang="pl-PL" sz="1600" dirty="0" err="1"/>
              <a:t>scale</a:t>
            </a:r>
            <a:r>
              <a:rPr lang="pl-PL" sz="1600" dirty="0"/>
              <a:t> </a:t>
            </a:r>
            <a:r>
              <a:rPr lang="pl-PL" sz="1600" dirty="0" err="1"/>
              <a:t>results</a:t>
            </a:r>
            <a:r>
              <a:rPr lang="pl-PL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err="1"/>
              <a:t>Structure</a:t>
            </a:r>
            <a:r>
              <a:rPr lang="pl-PL" sz="1600" dirty="0"/>
              <a:t> </a:t>
            </a:r>
            <a:r>
              <a:rPr lang="pl-PL" sz="1600" dirty="0" err="1"/>
              <a:t>characterisation</a:t>
            </a:r>
            <a:r>
              <a:rPr lang="pl-PL" sz="1600" dirty="0"/>
              <a:t> -&gt;</a:t>
            </a:r>
            <a:r>
              <a:rPr lang="pl-PL" sz="1600" dirty="0" err="1"/>
              <a:t>Cryo</a:t>
            </a:r>
            <a:r>
              <a:rPr lang="pl-PL" sz="1600" dirty="0"/>
              <a:t>-EM, HDX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BSS </a:t>
            </a:r>
            <a:r>
              <a:rPr lang="pl-PL" sz="1600" dirty="0" err="1"/>
              <a:t>mutants</a:t>
            </a:r>
            <a:r>
              <a:rPr lang="pl-PL" sz="1600" dirty="0"/>
              <a:t> </a:t>
            </a:r>
            <a:r>
              <a:rPr lang="pl-PL" sz="1600" dirty="0" err="1"/>
              <a:t>enzymatic</a:t>
            </a:r>
            <a:r>
              <a:rPr lang="pl-PL" sz="1600" dirty="0"/>
              <a:t> </a:t>
            </a:r>
            <a:r>
              <a:rPr lang="pl-PL" sz="1600" dirty="0" err="1"/>
              <a:t>characterisation</a:t>
            </a:r>
            <a:r>
              <a:rPr lang="pl-PL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b="1" dirty="0" err="1"/>
              <a:t>methodology</a:t>
            </a:r>
            <a:r>
              <a:rPr lang="pl-PL" sz="1600" b="1" dirty="0"/>
              <a:t> </a:t>
            </a:r>
            <a:r>
              <a:rPr lang="pl-PL" sz="1600" b="1" dirty="0" err="1"/>
              <a:t>optimization</a:t>
            </a:r>
            <a:r>
              <a:rPr lang="pl-PL" sz="16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Know-how transfer </a:t>
            </a:r>
            <a:r>
              <a:rPr lang="pl-PL" sz="1600" dirty="0" err="1"/>
              <a:t>between</a:t>
            </a:r>
            <a:r>
              <a:rPr lang="pl-PL" sz="1600" dirty="0"/>
              <a:t> the </a:t>
            </a:r>
            <a:r>
              <a:rPr lang="pl-PL" sz="1600" dirty="0" err="1"/>
              <a:t>research</a:t>
            </a:r>
            <a:r>
              <a:rPr lang="pl-PL" sz="1600" dirty="0"/>
              <a:t> </a:t>
            </a:r>
            <a:r>
              <a:rPr lang="pl-PL" sz="1600" dirty="0" err="1"/>
              <a:t>groups</a:t>
            </a:r>
            <a:r>
              <a:rPr lang="pl-PL" sz="1600" dirty="0"/>
              <a:t> in </a:t>
            </a:r>
            <a:r>
              <a:rPr lang="pl-PL" sz="1600" dirty="0" err="1"/>
              <a:t>Cracow</a:t>
            </a:r>
            <a:r>
              <a:rPr lang="pl-PL" sz="1600" dirty="0"/>
              <a:t> and Marburg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FAE </a:t>
            </a:r>
            <a:r>
              <a:rPr lang="pl-PL" sz="1600" dirty="0" err="1"/>
              <a:t>recombinant</a:t>
            </a:r>
            <a:r>
              <a:rPr lang="pl-PL" sz="1600" dirty="0"/>
              <a:t> </a:t>
            </a:r>
            <a:r>
              <a:rPr lang="pl-PL" sz="1600" dirty="0" err="1"/>
              <a:t>production</a:t>
            </a:r>
            <a:r>
              <a:rPr lang="pl-PL" sz="1600" dirty="0"/>
              <a:t> in </a:t>
            </a:r>
            <a:r>
              <a:rPr lang="pl-PL" sz="1600" i="1" dirty="0"/>
              <a:t>A. </a:t>
            </a:r>
            <a:r>
              <a:rPr lang="pl-PL" sz="1600" i="1" dirty="0" err="1"/>
              <a:t>evansii</a:t>
            </a:r>
            <a:r>
              <a:rPr lang="pl-PL" sz="1600" i="1" dirty="0"/>
              <a:t> 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428849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D1CB4EF-21DD-41A8-B939-E138FE94B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7F9D-00BE-48F2-AA32-BC07D225BFC9}" type="slidenum">
              <a:rPr lang="pl-PL" smtClean="0"/>
              <a:t>6</a:t>
            </a:fld>
            <a:endParaRPr lang="pl-PL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9214227A-DB80-4724-8C2B-AB77EBC0C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err="1"/>
              <a:t>Methodology</a:t>
            </a:r>
            <a:endParaRPr lang="pl-PL" sz="28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20FB4F6-CF31-4DB0-8416-957EBC9521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9597862"/>
              </p:ext>
            </p:extLst>
          </p:nvPr>
        </p:nvGraphicFramePr>
        <p:xfrm>
          <a:off x="107504" y="1079500"/>
          <a:ext cx="7848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6146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D1CB4EF-21DD-41A8-B939-E138FE94B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2530" y="4800599"/>
            <a:ext cx="2133600" cy="273844"/>
          </a:xfrm>
        </p:spPr>
        <p:txBody>
          <a:bodyPr/>
          <a:lstStyle/>
          <a:p>
            <a:fld id="{D89F7F9D-00BE-48F2-AA32-BC07D225BFC9}" type="slidenum">
              <a:rPr lang="pl-PL" smtClean="0"/>
              <a:t>7</a:t>
            </a:fld>
            <a:endParaRPr lang="pl-PL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9214227A-DB80-4724-8C2B-AB77EBC0C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err="1"/>
              <a:t>Methodology</a:t>
            </a:r>
            <a:r>
              <a:rPr lang="pl-PL" sz="2800" dirty="0"/>
              <a:t> – </a:t>
            </a:r>
            <a:r>
              <a:rPr lang="pl-PL" sz="2800" dirty="0" err="1"/>
              <a:t>anaerobic</a:t>
            </a:r>
            <a:r>
              <a:rPr lang="pl-PL" sz="2800" dirty="0"/>
              <a:t> </a:t>
            </a:r>
            <a:r>
              <a:rPr lang="pl-PL" sz="2800" dirty="0" err="1"/>
              <a:t>work</a:t>
            </a:r>
            <a:endParaRPr lang="pl-PL" sz="28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51BA51D-E640-4975-8B0B-12445EC1D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854" y="1671649"/>
            <a:ext cx="2646400" cy="198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F7E3427-4DFB-4B83-B451-4A5122A4A9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25" r="12385"/>
          <a:stretch/>
        </p:blipFill>
        <p:spPr>
          <a:xfrm>
            <a:off x="158242" y="1663233"/>
            <a:ext cx="2197714" cy="1980215"/>
          </a:xfrm>
          <a:prstGeom prst="rect">
            <a:avLst/>
          </a:prstGeom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0108DB1-2261-41A4-9A85-6877B0E1C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1671649"/>
            <a:ext cx="3079284" cy="1980216"/>
          </a:xfrm>
          <a:prstGeom prst="rect">
            <a:avLst/>
          </a:prstGeom>
          <a:ln>
            <a:noFill/>
          </a:ln>
        </p:spPr>
      </p:pic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850E8FB6-8DCA-4F79-9A1F-A1E7228A1B08}"/>
              </a:ext>
            </a:extLst>
          </p:cNvPr>
          <p:cNvCxnSpPr/>
          <p:nvPr/>
        </p:nvCxnSpPr>
        <p:spPr>
          <a:xfrm>
            <a:off x="2401176" y="2535746"/>
            <a:ext cx="360040" cy="0"/>
          </a:xfrm>
          <a:prstGeom prst="straightConnector1">
            <a:avLst/>
          </a:prstGeom>
          <a:ln w="19050">
            <a:solidFill>
              <a:srgbClr val="4250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6206D99E-9866-463B-AB9F-B8F875F861E5}"/>
              </a:ext>
            </a:extLst>
          </p:cNvPr>
          <p:cNvCxnSpPr/>
          <p:nvPr/>
        </p:nvCxnSpPr>
        <p:spPr>
          <a:xfrm>
            <a:off x="5539547" y="2535746"/>
            <a:ext cx="360040" cy="0"/>
          </a:xfrm>
          <a:prstGeom prst="straightConnector1">
            <a:avLst/>
          </a:prstGeom>
          <a:ln w="19050">
            <a:solidFill>
              <a:srgbClr val="42507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20CED3F-A984-4B50-9812-289F504FCF76}"/>
              </a:ext>
            </a:extLst>
          </p:cNvPr>
          <p:cNvSpPr txBox="1"/>
          <p:nvPr/>
        </p:nvSpPr>
        <p:spPr>
          <a:xfrm>
            <a:off x="595087" y="4079285"/>
            <a:ext cx="172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Bacteria</a:t>
            </a:r>
            <a:r>
              <a:rPr lang="pl-PL" dirty="0"/>
              <a:t> </a:t>
            </a:r>
            <a:r>
              <a:rPr lang="pl-PL" dirty="0" err="1"/>
              <a:t>growth</a:t>
            </a:r>
            <a:r>
              <a:rPr lang="pl-PL" dirty="0"/>
              <a:t> 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05ED830-122F-4C41-8974-A9F5581FA877}"/>
              </a:ext>
            </a:extLst>
          </p:cNvPr>
          <p:cNvSpPr txBox="1"/>
          <p:nvPr/>
        </p:nvSpPr>
        <p:spPr>
          <a:xfrm>
            <a:off x="2761216" y="4008265"/>
            <a:ext cx="2892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err="1"/>
              <a:t>Bacteria</a:t>
            </a:r>
            <a:r>
              <a:rPr lang="pl-PL" dirty="0"/>
              <a:t> </a:t>
            </a:r>
            <a:r>
              <a:rPr lang="pl-PL" dirty="0" err="1"/>
              <a:t>harvest</a:t>
            </a:r>
            <a:r>
              <a:rPr lang="pl-PL" dirty="0"/>
              <a:t> and </a:t>
            </a:r>
          </a:p>
          <a:p>
            <a:pPr algn="ctr"/>
            <a:r>
              <a:rPr lang="pl-PL" dirty="0" err="1"/>
              <a:t>enzyme</a:t>
            </a:r>
            <a:r>
              <a:rPr lang="pl-PL" dirty="0"/>
              <a:t> </a:t>
            </a:r>
            <a:r>
              <a:rPr lang="pl-PL" dirty="0" err="1"/>
              <a:t>assay</a:t>
            </a:r>
            <a:r>
              <a:rPr lang="pl-PL" dirty="0"/>
              <a:t> on </a:t>
            </a:r>
            <a:r>
              <a:rPr lang="pl-PL" dirty="0" err="1"/>
              <a:t>cell</a:t>
            </a:r>
            <a:r>
              <a:rPr lang="pl-PL" dirty="0"/>
              <a:t> </a:t>
            </a:r>
            <a:r>
              <a:rPr lang="pl-PL" dirty="0" err="1"/>
              <a:t>extract</a:t>
            </a:r>
            <a:r>
              <a:rPr lang="pl-PL" dirty="0"/>
              <a:t> 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08804AB-5B3D-4CF1-B91E-65A9218EA916}"/>
              </a:ext>
            </a:extLst>
          </p:cNvPr>
          <p:cNvSpPr txBox="1"/>
          <p:nvPr/>
        </p:nvSpPr>
        <p:spPr>
          <a:xfrm>
            <a:off x="5940152" y="4008264"/>
            <a:ext cx="2782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err="1"/>
              <a:t>Reaction</a:t>
            </a:r>
            <a:r>
              <a:rPr lang="pl-PL" dirty="0"/>
              <a:t> products </a:t>
            </a:r>
            <a:r>
              <a:rPr lang="pl-PL" dirty="0" err="1"/>
              <a:t>analysis</a:t>
            </a:r>
            <a:r>
              <a:rPr lang="pl-PL" dirty="0"/>
              <a:t>: </a:t>
            </a:r>
          </a:p>
          <a:p>
            <a:pPr algn="ctr"/>
            <a:r>
              <a:rPr lang="pl-PL" dirty="0"/>
              <a:t>LC-MS/MS</a:t>
            </a:r>
          </a:p>
        </p:txBody>
      </p:sp>
    </p:spTree>
    <p:extLst>
      <p:ext uri="{BB962C8B-B14F-4D97-AF65-F5344CB8AC3E}">
        <p14:creationId xmlns:p14="http://schemas.microsoft.com/office/powerpoint/2010/main" val="485021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8087FDB4-BD36-4848-8212-403B74E752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87" r="49367"/>
          <a:stretch/>
        </p:blipFill>
        <p:spPr>
          <a:xfrm>
            <a:off x="4802520" y="1237582"/>
            <a:ext cx="2880320" cy="2668335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3E3A0BC-3040-4B9B-9303-62136103E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7F9D-00BE-48F2-AA32-BC07D225BFC9}" type="slidenum">
              <a:rPr lang="pl-PL" smtClean="0"/>
              <a:t>8</a:t>
            </a:fld>
            <a:endParaRPr lang="pl-PL"/>
          </a:p>
        </p:txBody>
      </p:sp>
      <p:sp>
        <p:nvSpPr>
          <p:cNvPr id="7" name="Tytuł 4">
            <a:extLst>
              <a:ext uri="{FF2B5EF4-FFF2-40B4-BE49-F238E27FC236}">
                <a16:creationId xmlns:a16="http://schemas.microsoft.com/office/drawing/2014/main" id="{DC87B8A7-460B-4DC3-92A8-ADC871E7E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05979"/>
            <a:ext cx="7776864" cy="857250"/>
          </a:xfrm>
        </p:spPr>
        <p:txBody>
          <a:bodyPr>
            <a:noAutofit/>
          </a:bodyPr>
          <a:lstStyle/>
          <a:p>
            <a:r>
              <a:rPr lang="pl-PL" sz="2800" dirty="0"/>
              <a:t>FAE </a:t>
            </a:r>
            <a:r>
              <a:rPr lang="pl-PL" sz="2800" dirty="0" err="1"/>
              <a:t>production</a:t>
            </a:r>
            <a:r>
              <a:rPr lang="pl-PL" sz="2800" dirty="0"/>
              <a:t> </a:t>
            </a:r>
            <a:r>
              <a:rPr lang="pl-PL" sz="2800" dirty="0" err="1"/>
              <a:t>optimization</a:t>
            </a:r>
            <a:r>
              <a:rPr lang="pl-PL" sz="2800" dirty="0"/>
              <a:t> in </a:t>
            </a:r>
            <a:r>
              <a:rPr lang="pl-PL" sz="2800" dirty="0" err="1"/>
              <a:t>new</a:t>
            </a:r>
            <a:r>
              <a:rPr lang="pl-PL" sz="2800" dirty="0"/>
              <a:t> </a:t>
            </a:r>
            <a:r>
              <a:rPr lang="pl-PL" sz="2800" dirty="0" err="1"/>
              <a:t>strains</a:t>
            </a:r>
            <a:endParaRPr lang="pl-PL" sz="2800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AD204F9-2B76-4DEF-9AC3-371E9E651280}"/>
              </a:ext>
            </a:extLst>
          </p:cNvPr>
          <p:cNvSpPr txBox="1"/>
          <p:nvPr/>
        </p:nvSpPr>
        <p:spPr>
          <a:xfrm>
            <a:off x="1082595" y="3871556"/>
            <a:ext cx="226318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 err="1"/>
              <a:t>Conjugation</a:t>
            </a:r>
            <a:r>
              <a:rPr lang="pl-PL" sz="1400" b="1" dirty="0"/>
              <a:t>:</a:t>
            </a:r>
          </a:p>
          <a:p>
            <a:pPr marL="342900" indent="-342900">
              <a:buAutoNum type="arabicParenR"/>
            </a:pPr>
            <a:r>
              <a:rPr lang="pl-PL" sz="1400" dirty="0" err="1"/>
              <a:t>time</a:t>
            </a:r>
            <a:r>
              <a:rPr lang="pl-PL" sz="1400" dirty="0"/>
              <a:t>: ~14 </a:t>
            </a:r>
            <a:r>
              <a:rPr lang="pl-PL" sz="1400" dirty="0" err="1"/>
              <a:t>days</a:t>
            </a:r>
            <a:endParaRPr lang="pl-PL" sz="1400" dirty="0"/>
          </a:p>
          <a:p>
            <a:pPr marL="342900" indent="-342900">
              <a:buAutoNum type="arabicParenR"/>
            </a:pPr>
            <a:r>
              <a:rPr lang="pl-PL" sz="1400" dirty="0"/>
              <a:t>High </a:t>
            </a:r>
            <a:r>
              <a:rPr lang="pl-PL" sz="1400" dirty="0" err="1"/>
              <a:t>contamination</a:t>
            </a:r>
            <a:r>
              <a:rPr lang="pl-PL" sz="1400" dirty="0"/>
              <a:t> </a:t>
            </a:r>
            <a:r>
              <a:rPr lang="pl-PL" sz="1400" dirty="0" err="1"/>
              <a:t>risk</a:t>
            </a:r>
            <a:endParaRPr lang="pl-PL" sz="1400" dirty="0"/>
          </a:p>
          <a:p>
            <a:pPr marL="342900" indent="-342900">
              <a:buAutoNum type="arabicParenR"/>
            </a:pPr>
            <a:r>
              <a:rPr lang="pl-PL" sz="1400" dirty="0" err="1"/>
              <a:t>low</a:t>
            </a:r>
            <a:r>
              <a:rPr lang="pl-PL" sz="1400" dirty="0"/>
              <a:t> </a:t>
            </a:r>
            <a:r>
              <a:rPr lang="pl-PL" sz="1400" dirty="0" err="1"/>
              <a:t>efficiency</a:t>
            </a:r>
            <a:endParaRPr lang="pl-PL" sz="1400" dirty="0"/>
          </a:p>
          <a:p>
            <a:pPr marL="342900" indent="-342900">
              <a:buAutoNum type="arabicParenR"/>
            </a:pPr>
            <a:r>
              <a:rPr lang="pl-PL" sz="1400" dirty="0" err="1"/>
              <a:t>complicated</a:t>
            </a:r>
            <a:r>
              <a:rPr lang="pl-PL" sz="1400" dirty="0"/>
              <a:t> </a:t>
            </a:r>
            <a:r>
              <a:rPr lang="pl-PL" sz="1400" dirty="0" err="1"/>
              <a:t>protocol</a:t>
            </a:r>
            <a:endParaRPr lang="pl-PL" sz="1400" dirty="0"/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09856C2A-8819-41A5-87CD-CF20711A70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66" t="12036" r="1265" b="650"/>
          <a:stretch/>
        </p:blipFill>
        <p:spPr>
          <a:xfrm>
            <a:off x="783278" y="1051675"/>
            <a:ext cx="2592288" cy="2668335"/>
          </a:xfrm>
          <a:prstGeom prst="rect">
            <a:avLst/>
          </a:prstGeom>
        </p:spPr>
      </p:pic>
      <p:sp>
        <p:nvSpPr>
          <p:cNvPr id="19" name="Błyskawica 18">
            <a:extLst>
              <a:ext uri="{FF2B5EF4-FFF2-40B4-BE49-F238E27FC236}">
                <a16:creationId xmlns:a16="http://schemas.microsoft.com/office/drawing/2014/main" id="{F31323B2-314D-48A3-B227-2EE8BE705F80}"/>
              </a:ext>
            </a:extLst>
          </p:cNvPr>
          <p:cNvSpPr/>
          <p:nvPr/>
        </p:nvSpPr>
        <p:spPr>
          <a:xfrm>
            <a:off x="5809987" y="1605829"/>
            <a:ext cx="288032" cy="504056"/>
          </a:xfrm>
          <a:prstGeom prst="lightningBol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DE103217-6D0D-4016-98DE-2DE7CE06D4E7}"/>
              </a:ext>
            </a:extLst>
          </p:cNvPr>
          <p:cNvSpPr txBox="1"/>
          <p:nvPr/>
        </p:nvSpPr>
        <p:spPr>
          <a:xfrm>
            <a:off x="5111088" y="3871555"/>
            <a:ext cx="222721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b="1" dirty="0" err="1"/>
              <a:t>Electroporation</a:t>
            </a:r>
            <a:r>
              <a:rPr lang="pl-PL" sz="1400" b="1" dirty="0"/>
              <a:t>:</a:t>
            </a:r>
          </a:p>
          <a:p>
            <a:pPr marL="342900" indent="-342900">
              <a:buAutoNum type="arabicParenR"/>
            </a:pPr>
            <a:r>
              <a:rPr lang="pl-PL" sz="1400" dirty="0" err="1"/>
              <a:t>time</a:t>
            </a:r>
            <a:r>
              <a:rPr lang="pl-PL" sz="1400" dirty="0"/>
              <a:t>: ~3 </a:t>
            </a:r>
            <a:r>
              <a:rPr lang="pl-PL" sz="1400" dirty="0" err="1"/>
              <a:t>days</a:t>
            </a:r>
            <a:endParaRPr lang="pl-PL" sz="1400" dirty="0"/>
          </a:p>
          <a:p>
            <a:pPr marL="342900" indent="-342900">
              <a:buAutoNum type="arabicParenR"/>
            </a:pPr>
            <a:r>
              <a:rPr lang="pl-PL" sz="1400" dirty="0" err="1"/>
              <a:t>Low</a:t>
            </a:r>
            <a:r>
              <a:rPr lang="pl-PL" sz="1400" dirty="0"/>
              <a:t> </a:t>
            </a:r>
            <a:r>
              <a:rPr lang="pl-PL" sz="1400" dirty="0" err="1"/>
              <a:t>contamination</a:t>
            </a:r>
            <a:r>
              <a:rPr lang="pl-PL" sz="1400" dirty="0"/>
              <a:t> </a:t>
            </a:r>
            <a:r>
              <a:rPr lang="pl-PL" sz="1400" dirty="0" err="1"/>
              <a:t>risk</a:t>
            </a:r>
            <a:endParaRPr lang="pl-PL" sz="1400" dirty="0"/>
          </a:p>
          <a:p>
            <a:pPr marL="342900" indent="-342900">
              <a:buAutoNum type="arabicParenR"/>
            </a:pPr>
            <a:r>
              <a:rPr lang="pl-PL" sz="1400" dirty="0"/>
              <a:t>high </a:t>
            </a:r>
            <a:r>
              <a:rPr lang="pl-PL" sz="1400" dirty="0" err="1"/>
              <a:t>efficiency</a:t>
            </a:r>
            <a:endParaRPr lang="pl-PL" sz="1400" dirty="0"/>
          </a:p>
          <a:p>
            <a:pPr marL="342900" indent="-342900">
              <a:buAutoNum type="arabicParenR"/>
            </a:pPr>
            <a:r>
              <a:rPr lang="pl-PL" sz="1400" dirty="0" err="1"/>
              <a:t>simplified</a:t>
            </a:r>
            <a:r>
              <a:rPr lang="pl-PL" sz="1400" dirty="0"/>
              <a:t> </a:t>
            </a:r>
            <a:r>
              <a:rPr lang="pl-PL" sz="1400" dirty="0" err="1"/>
              <a:t>protocol</a:t>
            </a:r>
            <a:endParaRPr lang="pl-PL" sz="1400" dirty="0"/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1616CE8F-FF63-4D93-A9D5-8DE3AF000534}"/>
              </a:ext>
            </a:extLst>
          </p:cNvPr>
          <p:cNvSpPr/>
          <p:nvPr/>
        </p:nvSpPr>
        <p:spPr>
          <a:xfrm>
            <a:off x="6948264" y="3398562"/>
            <a:ext cx="10294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900" dirty="0"/>
              <a:t>blog.edvotek.com</a:t>
            </a:r>
          </a:p>
        </p:txBody>
      </p:sp>
    </p:spTree>
    <p:extLst>
      <p:ext uri="{BB962C8B-B14F-4D97-AF65-F5344CB8AC3E}">
        <p14:creationId xmlns:p14="http://schemas.microsoft.com/office/powerpoint/2010/main" val="1568818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B199F29-82A4-475C-8FE8-B5623914C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D89F7F9D-00BE-48F2-AA32-BC07D225BFC9}" type="slidenum">
              <a:rPr lang="pl-PL" smtClean="0"/>
              <a:t>9</a:t>
            </a:fld>
            <a:endParaRPr lang="pl-PL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991A1EEB-F2AD-4763-9600-E317C8AFE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FAE </a:t>
            </a:r>
            <a:r>
              <a:rPr lang="pl-PL" sz="2800" dirty="0" err="1"/>
              <a:t>purification</a:t>
            </a:r>
            <a:r>
              <a:rPr lang="pl-PL" sz="2800" dirty="0"/>
              <a:t> </a:t>
            </a:r>
            <a:r>
              <a:rPr lang="pl-PL" sz="2800" dirty="0" err="1"/>
              <a:t>optimization</a:t>
            </a:r>
            <a:endParaRPr lang="pl-PL" sz="28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E5C0E2C-79D6-4738-8E6E-3DCCF2D11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31590"/>
            <a:ext cx="3609784" cy="3219822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D0CE9F37-A3D4-466D-8630-7D3351FB924E}"/>
              </a:ext>
            </a:extLst>
          </p:cNvPr>
          <p:cNvSpPr/>
          <p:nvPr/>
        </p:nvSpPr>
        <p:spPr>
          <a:xfrm>
            <a:off x="2632476" y="4304357"/>
            <a:ext cx="12506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900" dirty="0"/>
              <a:t>Schmidt &amp; </a:t>
            </a:r>
            <a:r>
              <a:rPr lang="pl-PL" sz="900" dirty="0" err="1"/>
              <a:t>Skerra</a:t>
            </a:r>
            <a:r>
              <a:rPr lang="pl-PL" sz="900" dirty="0"/>
              <a:t> 2007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F00A8B9-FCB1-42E2-9986-9F529173EE1A}"/>
              </a:ext>
            </a:extLst>
          </p:cNvPr>
          <p:cNvSpPr txBox="1"/>
          <p:nvPr/>
        </p:nvSpPr>
        <p:spPr>
          <a:xfrm flipH="1">
            <a:off x="899592" y="4534853"/>
            <a:ext cx="4211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Strep-tag</a:t>
            </a:r>
            <a:r>
              <a:rPr lang="pl-PL" dirty="0"/>
              <a:t> </a:t>
            </a:r>
            <a:r>
              <a:rPr lang="pl-PL" dirty="0" err="1"/>
              <a:t>purification</a:t>
            </a:r>
            <a:r>
              <a:rPr lang="pl-PL" dirty="0"/>
              <a:t> </a:t>
            </a:r>
            <a:r>
              <a:rPr lang="pl-PL" dirty="0" err="1"/>
              <a:t>strain</a:t>
            </a:r>
            <a:endParaRPr lang="pl-PL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DDC0F97C-DAFF-4722-BA6D-DE18E8C546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95449"/>
            <a:ext cx="3817158" cy="1456547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7A9F5D46-F113-49E5-A3DE-7663D1A53108}"/>
              </a:ext>
            </a:extLst>
          </p:cNvPr>
          <p:cNvSpPr txBox="1"/>
          <p:nvPr/>
        </p:nvSpPr>
        <p:spPr>
          <a:xfrm flipH="1">
            <a:off x="5580112" y="456223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Magnetic</a:t>
            </a:r>
            <a:r>
              <a:rPr lang="pl-PL" dirty="0"/>
              <a:t> </a:t>
            </a:r>
            <a:r>
              <a:rPr lang="pl-PL" dirty="0" err="1"/>
              <a:t>beads</a:t>
            </a:r>
            <a:endParaRPr lang="pl-PL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3D68311-01A8-4DC8-8816-F2DD02593ED5}"/>
              </a:ext>
            </a:extLst>
          </p:cNvPr>
          <p:cNvSpPr txBox="1"/>
          <p:nvPr/>
        </p:nvSpPr>
        <p:spPr>
          <a:xfrm flipH="1">
            <a:off x="6012160" y="308018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FPLC</a:t>
            </a:r>
          </a:p>
        </p:txBody>
      </p:sp>
      <p:pic>
        <p:nvPicPr>
          <p:cNvPr id="1026" name="Picture 2" descr="Multimedia">
            <a:extLst>
              <a:ext uri="{FF2B5EF4-FFF2-40B4-BE49-F238E27FC236}">
                <a16:creationId xmlns:a16="http://schemas.microsoft.com/office/drawing/2014/main" id="{7EA059EC-6F65-49F3-B333-6D596D879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73862"/>
            <a:ext cx="2660915" cy="199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E00B6EF4-ABA1-46BA-B546-23F988D60B45}"/>
              </a:ext>
            </a:extLst>
          </p:cNvPr>
          <p:cNvSpPr/>
          <p:nvPr/>
        </p:nvSpPr>
        <p:spPr>
          <a:xfrm>
            <a:off x="7884368" y="3730047"/>
            <a:ext cx="104387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700" dirty="0"/>
              <a:t>acrobiosystems.com.cn</a:t>
            </a:r>
          </a:p>
        </p:txBody>
      </p:sp>
    </p:spTree>
    <p:extLst>
      <p:ext uri="{BB962C8B-B14F-4D97-AF65-F5344CB8AC3E}">
        <p14:creationId xmlns:p14="http://schemas.microsoft.com/office/powerpoint/2010/main" val="209147703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891</Words>
  <Application>Microsoft Office PowerPoint</Application>
  <PresentationFormat>Pokaz na ekranie (16:9)</PresentationFormat>
  <Paragraphs>131</Paragraphs>
  <Slides>14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7" baseType="lpstr">
      <vt:lpstr>Arial</vt:lpstr>
      <vt:lpstr>Calibri</vt:lpstr>
      <vt:lpstr>Motyw pakietu Office</vt:lpstr>
      <vt:lpstr>Fumarate adding enzymes </vt:lpstr>
      <vt:lpstr>Hydrocarbons contamination</vt:lpstr>
      <vt:lpstr>Anaerobic biodegradation of hydrocarbons</vt:lpstr>
      <vt:lpstr>Benzylsuccinate synthase (BSS): a model FAE</vt:lpstr>
      <vt:lpstr>PhD objectives</vt:lpstr>
      <vt:lpstr>Methodology</vt:lpstr>
      <vt:lpstr>Methodology – anaerobic work</vt:lpstr>
      <vt:lpstr>FAE production optimization in new strains</vt:lpstr>
      <vt:lpstr>FAE purification optimization</vt:lpstr>
      <vt:lpstr>Prezentacja programu PowerPoint</vt:lpstr>
      <vt:lpstr>Product detection optimization</vt:lpstr>
      <vt:lpstr>Other finished tasks</vt:lpstr>
      <vt:lpstr>Summary</vt:lpstr>
      <vt:lpstr>Acknowledgments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oem</dc:creator>
  <cp:lastModifiedBy>Gabriela Pacek</cp:lastModifiedBy>
  <cp:revision>75</cp:revision>
  <dcterms:created xsi:type="dcterms:W3CDTF">2020-01-17T20:16:43Z</dcterms:created>
  <dcterms:modified xsi:type="dcterms:W3CDTF">2023-05-11T09:09:02Z</dcterms:modified>
</cp:coreProperties>
</file>