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56" r:id="rId2"/>
    <p:sldId id="262" r:id="rId3"/>
    <p:sldId id="268" r:id="rId4"/>
    <p:sldId id="272" r:id="rId5"/>
    <p:sldId id="269" r:id="rId6"/>
    <p:sldId id="295" r:id="rId7"/>
    <p:sldId id="297" r:id="rId8"/>
    <p:sldId id="261" r:id="rId9"/>
    <p:sldId id="263" r:id="rId10"/>
    <p:sldId id="299" r:id="rId11"/>
    <p:sldId id="303" r:id="rId12"/>
    <p:sldId id="304" r:id="rId13"/>
    <p:sldId id="282" r:id="rId14"/>
    <p:sldId id="305" r:id="rId15"/>
    <p:sldId id="281" r:id="rId16"/>
    <p:sldId id="298" r:id="rId17"/>
    <p:sldId id="260" r:id="rId18"/>
    <p:sldId id="306" r:id="rId19"/>
    <p:sldId id="307" r:id="rId20"/>
    <p:sldId id="308" r:id="rId21"/>
    <p:sldId id="309" r:id="rId22"/>
    <p:sldId id="311" r:id="rId23"/>
    <p:sldId id="310" r:id="rId24"/>
    <p:sldId id="312" r:id="rId25"/>
    <p:sldId id="25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678C"/>
    <a:srgbClr val="4E7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61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22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B585CF-89C4-45A6-A161-7906D2618DE5}" type="doc">
      <dgm:prSet loTypeId="urn:microsoft.com/office/officeart/2005/8/layout/chevron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60DF04F-180A-4262-B9E9-5C74B3D57E4F}">
      <dgm:prSet phldrT="[Tekst]"/>
      <dgm:spPr>
        <a:solidFill>
          <a:srgbClr val="00B050"/>
        </a:solidFill>
      </dgm:spPr>
      <dgm:t>
        <a:bodyPr/>
        <a:lstStyle/>
        <a:p>
          <a:r>
            <a:rPr lang="pl-PL" dirty="0"/>
            <a:t>I</a:t>
          </a:r>
        </a:p>
      </dgm:t>
    </dgm:pt>
    <dgm:pt modelId="{E7459C92-E0A6-4FD3-AC9A-DA04CCD59AE9}" type="parTrans" cxnId="{17A3839E-07EA-47C0-B37B-52478E61BFD7}">
      <dgm:prSet/>
      <dgm:spPr/>
      <dgm:t>
        <a:bodyPr/>
        <a:lstStyle/>
        <a:p>
          <a:endParaRPr lang="pl-PL"/>
        </a:p>
      </dgm:t>
    </dgm:pt>
    <dgm:pt modelId="{6A34677F-FF7D-4067-8083-77E5095045EA}" type="sibTrans" cxnId="{17A3839E-07EA-47C0-B37B-52478E61BFD7}">
      <dgm:prSet/>
      <dgm:spPr/>
      <dgm:t>
        <a:bodyPr/>
        <a:lstStyle/>
        <a:p>
          <a:endParaRPr lang="pl-PL"/>
        </a:p>
      </dgm:t>
    </dgm:pt>
    <dgm:pt modelId="{953DEDB2-B097-4850-9AC3-437FAC4C62F2}">
      <dgm:prSet phldrT="[Tekst]" custT="1"/>
      <dgm:spPr/>
      <dgm:t>
        <a:bodyPr/>
        <a:lstStyle/>
        <a:p>
          <a:r>
            <a:rPr lang="en-US" sz="2000" dirty="0"/>
            <a:t>Selection of materials with appropriate degradation </a:t>
          </a:r>
          <a:r>
            <a:rPr lang="pl-PL" sz="2000" dirty="0" err="1"/>
            <a:t>kinetics</a:t>
          </a:r>
          <a:r>
            <a:rPr lang="en-US" sz="2000" dirty="0"/>
            <a:t> and physicochemical characteristics</a:t>
          </a:r>
          <a:endParaRPr lang="pl-PL" sz="2000" dirty="0"/>
        </a:p>
      </dgm:t>
    </dgm:pt>
    <dgm:pt modelId="{D6902B3F-7360-4835-83D4-5D76E9D99CAB}" type="parTrans" cxnId="{4C2AC034-663A-4AC3-B7BC-901F527212FF}">
      <dgm:prSet/>
      <dgm:spPr/>
      <dgm:t>
        <a:bodyPr/>
        <a:lstStyle/>
        <a:p>
          <a:endParaRPr lang="pl-PL"/>
        </a:p>
      </dgm:t>
    </dgm:pt>
    <dgm:pt modelId="{C666B02F-499A-4E5E-897A-1B816DC93DD7}" type="sibTrans" cxnId="{4C2AC034-663A-4AC3-B7BC-901F527212FF}">
      <dgm:prSet/>
      <dgm:spPr/>
      <dgm:t>
        <a:bodyPr/>
        <a:lstStyle/>
        <a:p>
          <a:endParaRPr lang="pl-PL"/>
        </a:p>
      </dgm:t>
    </dgm:pt>
    <dgm:pt modelId="{17E90CE6-86E0-404C-8962-0523DF588D5E}">
      <dgm:prSet phldrT="[Tekst]"/>
      <dgm:spPr>
        <a:solidFill>
          <a:srgbClr val="00B050"/>
        </a:solidFill>
      </dgm:spPr>
      <dgm:t>
        <a:bodyPr/>
        <a:lstStyle/>
        <a:p>
          <a:r>
            <a:rPr lang="pl-PL" dirty="0"/>
            <a:t>II</a:t>
          </a:r>
        </a:p>
      </dgm:t>
    </dgm:pt>
    <dgm:pt modelId="{605C1A48-693A-4834-BFBF-FA34CDFB4AFA}" type="parTrans" cxnId="{7B5BFAD4-8E11-405A-9825-C65D393898BD}">
      <dgm:prSet/>
      <dgm:spPr/>
      <dgm:t>
        <a:bodyPr/>
        <a:lstStyle/>
        <a:p>
          <a:endParaRPr lang="pl-PL"/>
        </a:p>
      </dgm:t>
    </dgm:pt>
    <dgm:pt modelId="{C1C2AC42-0B48-4139-BC94-922D33E6A6DA}" type="sibTrans" cxnId="{7B5BFAD4-8E11-405A-9825-C65D393898BD}">
      <dgm:prSet/>
      <dgm:spPr/>
      <dgm:t>
        <a:bodyPr/>
        <a:lstStyle/>
        <a:p>
          <a:endParaRPr lang="pl-PL"/>
        </a:p>
      </dgm:t>
    </dgm:pt>
    <dgm:pt modelId="{4EF667E6-C384-47B0-A483-308FCB2BE775}">
      <dgm:prSet phldrT="[Tekst]" custT="1"/>
      <dgm:spPr/>
      <dgm:t>
        <a:bodyPr/>
        <a:lstStyle/>
        <a:p>
          <a:r>
            <a:rPr lang="en-US" sz="2000" dirty="0"/>
            <a:t>Obtaining microparticles with appropriate size distribution and </a:t>
          </a:r>
          <a:r>
            <a:rPr lang="en-US" sz="2000" dirty="0" err="1"/>
            <a:t>encapsulati</a:t>
          </a:r>
          <a:r>
            <a:rPr lang="pl-PL" sz="2000" dirty="0"/>
            <a:t>on of</a:t>
          </a:r>
          <a:r>
            <a:rPr lang="en-US" sz="2000" dirty="0"/>
            <a:t> antibiotics and QS inhibitors, testing their properties (DLS, SEM) and degradation</a:t>
          </a:r>
          <a:r>
            <a:rPr lang="pl-PL" sz="2000" dirty="0"/>
            <a:t>, </a:t>
          </a:r>
          <a:r>
            <a:rPr lang="pl-PL" sz="2000" dirty="0" err="1">
              <a:effectLst>
                <a:glow rad="101600">
                  <a:srgbClr val="FFFF00">
                    <a:alpha val="40000"/>
                  </a:srgbClr>
                </a:glow>
              </a:effectLst>
            </a:rPr>
            <a:t>aerodynamic</a:t>
          </a:r>
          <a:r>
            <a:rPr lang="pl-PL" sz="2000" dirty="0">
              <a:effectLst>
                <a:glow rad="101600">
                  <a:srgbClr val="FFFF00">
                    <a:alpha val="40000"/>
                  </a:srgbClr>
                </a:glow>
              </a:effectLst>
            </a:rPr>
            <a:t> </a:t>
          </a:r>
          <a:r>
            <a:rPr lang="pl-PL" sz="2000" dirty="0" err="1">
              <a:effectLst>
                <a:glow rad="101600">
                  <a:srgbClr val="FFFF00">
                    <a:alpha val="40000"/>
                  </a:srgbClr>
                </a:glow>
              </a:effectLst>
            </a:rPr>
            <a:t>properties</a:t>
          </a:r>
          <a:endParaRPr lang="pl-PL" sz="2000" dirty="0">
            <a:effectLst>
              <a:glow rad="101600">
                <a:srgbClr val="FFFF00">
                  <a:alpha val="40000"/>
                </a:srgbClr>
              </a:glow>
            </a:effectLst>
          </a:endParaRPr>
        </a:p>
      </dgm:t>
    </dgm:pt>
    <dgm:pt modelId="{5C9C46E9-656B-434E-9EBF-9E2AC24E2DE1}" type="parTrans" cxnId="{543E8F04-5489-47EB-B8D2-A74073E69A01}">
      <dgm:prSet/>
      <dgm:spPr/>
      <dgm:t>
        <a:bodyPr/>
        <a:lstStyle/>
        <a:p>
          <a:endParaRPr lang="pl-PL"/>
        </a:p>
      </dgm:t>
    </dgm:pt>
    <dgm:pt modelId="{BBC4B215-2D4B-4904-9DDE-33CF31129A56}" type="sibTrans" cxnId="{543E8F04-5489-47EB-B8D2-A74073E69A01}">
      <dgm:prSet/>
      <dgm:spPr/>
      <dgm:t>
        <a:bodyPr/>
        <a:lstStyle/>
        <a:p>
          <a:endParaRPr lang="pl-PL"/>
        </a:p>
      </dgm:t>
    </dgm:pt>
    <dgm:pt modelId="{0FCA5108-589B-4A65-80E3-E1390E635779}">
      <dgm:prSet phldrT="[Tekst]"/>
      <dgm:spPr>
        <a:solidFill>
          <a:srgbClr val="00B050"/>
        </a:solidFill>
      </dgm:spPr>
      <dgm:t>
        <a:bodyPr/>
        <a:lstStyle/>
        <a:p>
          <a:r>
            <a:rPr lang="pl-PL" dirty="0"/>
            <a:t>III</a:t>
          </a:r>
        </a:p>
      </dgm:t>
    </dgm:pt>
    <dgm:pt modelId="{4A470527-E1B1-4D9C-81A1-ED9DA3525C89}" type="parTrans" cxnId="{D26F9A79-C6E9-4080-9900-CBD686258564}">
      <dgm:prSet/>
      <dgm:spPr/>
      <dgm:t>
        <a:bodyPr/>
        <a:lstStyle/>
        <a:p>
          <a:endParaRPr lang="pl-PL"/>
        </a:p>
      </dgm:t>
    </dgm:pt>
    <dgm:pt modelId="{2F3E7AF5-9AB0-4422-98CE-0713C8C487BC}" type="sibTrans" cxnId="{D26F9A79-C6E9-4080-9900-CBD686258564}">
      <dgm:prSet/>
      <dgm:spPr/>
      <dgm:t>
        <a:bodyPr/>
        <a:lstStyle/>
        <a:p>
          <a:endParaRPr lang="pl-PL"/>
        </a:p>
      </dgm:t>
    </dgm:pt>
    <dgm:pt modelId="{041A720B-A565-494E-913D-9B266D0F0FFF}">
      <dgm:prSet phldrT="[Tekst]"/>
      <dgm:spPr/>
      <dgm:t>
        <a:bodyPr/>
        <a:lstStyle/>
        <a:p>
          <a:r>
            <a:rPr lang="en-US" dirty="0"/>
            <a:t>In vitro cytocompatibility study of microparticles with pulmonary epithelial cells (A549, BEAS / 2B</a:t>
          </a:r>
          <a:r>
            <a:rPr lang="pl-PL" dirty="0"/>
            <a:t>,</a:t>
          </a:r>
          <a:r>
            <a:rPr lang="en-US" dirty="0"/>
            <a:t> and Calu-3) </a:t>
          </a:r>
          <a:r>
            <a:rPr lang="en-US" dirty="0">
              <a:effectLst>
                <a:glow rad="101600">
                  <a:srgbClr val="FFFF00">
                    <a:alpha val="40000"/>
                  </a:srgbClr>
                </a:glow>
              </a:effectLst>
            </a:rPr>
            <a:t>and ex vivo - tissue </a:t>
          </a:r>
          <a:r>
            <a:rPr lang="pl-PL" dirty="0" err="1">
              <a:effectLst>
                <a:glow rad="101600">
                  <a:srgbClr val="FFFF00">
                    <a:alpha val="40000"/>
                  </a:srgbClr>
                </a:glow>
              </a:effectLst>
            </a:rPr>
            <a:t>slices</a:t>
          </a:r>
          <a:endParaRPr lang="pl-PL" dirty="0">
            <a:solidFill>
              <a:schemeClr val="tx2">
                <a:lumMod val="75000"/>
              </a:schemeClr>
            </a:solidFill>
            <a:effectLst>
              <a:glow rad="101600">
                <a:srgbClr val="FFFF00">
                  <a:alpha val="40000"/>
                </a:srgbClr>
              </a:glow>
            </a:effectLst>
          </a:endParaRPr>
        </a:p>
      </dgm:t>
    </dgm:pt>
    <dgm:pt modelId="{FDB95541-578A-452D-B6B3-72E5C7A44C0F}" type="parTrans" cxnId="{85305C46-ECD4-4C56-9DD0-FA1E88118C2D}">
      <dgm:prSet/>
      <dgm:spPr/>
      <dgm:t>
        <a:bodyPr/>
        <a:lstStyle/>
        <a:p>
          <a:endParaRPr lang="pl-PL"/>
        </a:p>
      </dgm:t>
    </dgm:pt>
    <dgm:pt modelId="{D511C12C-67C3-40A9-A528-FA9C3A168515}" type="sibTrans" cxnId="{85305C46-ECD4-4C56-9DD0-FA1E88118C2D}">
      <dgm:prSet/>
      <dgm:spPr/>
      <dgm:t>
        <a:bodyPr/>
        <a:lstStyle/>
        <a:p>
          <a:endParaRPr lang="pl-PL"/>
        </a:p>
      </dgm:t>
    </dgm:pt>
    <dgm:pt modelId="{E574CADE-7AAA-469C-8E6E-41CB5940D491}">
      <dgm:prSet phldrT="[Tekst]"/>
      <dgm:spPr>
        <a:solidFill>
          <a:srgbClr val="00B050"/>
        </a:solidFill>
      </dgm:spPr>
      <dgm:t>
        <a:bodyPr/>
        <a:lstStyle/>
        <a:p>
          <a:r>
            <a:rPr lang="pl-PL" dirty="0"/>
            <a:t>IV</a:t>
          </a:r>
        </a:p>
      </dgm:t>
    </dgm:pt>
    <dgm:pt modelId="{FA4B959D-498B-4C3D-9CF8-62E95153DAEC}" type="parTrans" cxnId="{5AE440CE-BF4B-4F72-AF3F-65C2EEC20E13}">
      <dgm:prSet/>
      <dgm:spPr/>
      <dgm:t>
        <a:bodyPr/>
        <a:lstStyle/>
        <a:p>
          <a:endParaRPr lang="pl-PL"/>
        </a:p>
      </dgm:t>
    </dgm:pt>
    <dgm:pt modelId="{51C0BA21-59E6-40B3-A17F-410E47D0BDDC}" type="sibTrans" cxnId="{5AE440CE-BF4B-4F72-AF3F-65C2EEC20E13}">
      <dgm:prSet/>
      <dgm:spPr/>
      <dgm:t>
        <a:bodyPr/>
        <a:lstStyle/>
        <a:p>
          <a:endParaRPr lang="pl-PL"/>
        </a:p>
      </dgm:t>
    </dgm:pt>
    <dgm:pt modelId="{0E9972CA-2CEA-4F7F-8AD5-07B9D9032EDC}">
      <dgm:prSet phldrT="[Tekst]"/>
      <dgm:spPr/>
      <dgm:t>
        <a:bodyPr/>
        <a:lstStyle/>
        <a:p>
          <a:r>
            <a:rPr lang="en-US" dirty="0"/>
            <a:t>Determining the effectiveness of the antibacterial action</a:t>
          </a:r>
          <a:endParaRPr lang="pl-PL" dirty="0"/>
        </a:p>
      </dgm:t>
    </dgm:pt>
    <dgm:pt modelId="{06B4233B-F106-4954-8669-86F859793366}" type="parTrans" cxnId="{DBA4934D-DF93-4E41-8228-4029C3975F92}">
      <dgm:prSet/>
      <dgm:spPr/>
      <dgm:t>
        <a:bodyPr/>
        <a:lstStyle/>
        <a:p>
          <a:endParaRPr lang="pl-PL"/>
        </a:p>
      </dgm:t>
    </dgm:pt>
    <dgm:pt modelId="{F0A4A1C0-89D5-4A3E-8E14-85F321417B8F}" type="sibTrans" cxnId="{DBA4934D-DF93-4E41-8228-4029C3975F92}">
      <dgm:prSet/>
      <dgm:spPr/>
      <dgm:t>
        <a:bodyPr/>
        <a:lstStyle/>
        <a:p>
          <a:endParaRPr lang="pl-PL"/>
        </a:p>
      </dgm:t>
    </dgm:pt>
    <dgm:pt modelId="{0FA85943-A549-4772-BBE9-4ADFBD0A605B}">
      <dgm:prSet phldrT="[Tekst]"/>
      <dgm:spPr>
        <a:solidFill>
          <a:srgbClr val="00B050"/>
        </a:solidFill>
      </dgm:spPr>
      <dgm:t>
        <a:bodyPr/>
        <a:lstStyle/>
        <a:p>
          <a:r>
            <a:rPr lang="pl-PL" dirty="0"/>
            <a:t>V</a:t>
          </a:r>
        </a:p>
      </dgm:t>
    </dgm:pt>
    <dgm:pt modelId="{5E564ECC-262D-4B39-BAD9-80DDC1E4394C}" type="parTrans" cxnId="{826879DB-9D04-49E9-9655-CF20EC85519C}">
      <dgm:prSet/>
      <dgm:spPr/>
      <dgm:t>
        <a:bodyPr/>
        <a:lstStyle/>
        <a:p>
          <a:endParaRPr lang="pl-PL"/>
        </a:p>
      </dgm:t>
    </dgm:pt>
    <dgm:pt modelId="{8644314D-3D60-4D47-9EA1-843F6DE452A8}" type="sibTrans" cxnId="{826879DB-9D04-49E9-9655-CF20EC85519C}">
      <dgm:prSet/>
      <dgm:spPr/>
      <dgm:t>
        <a:bodyPr/>
        <a:lstStyle/>
        <a:p>
          <a:endParaRPr lang="pl-PL"/>
        </a:p>
      </dgm:t>
    </dgm:pt>
    <dgm:pt modelId="{2B7EA208-2B4F-410C-B0BB-0E0E268F4DBF}">
      <dgm:prSet phldrT="[Tekst]"/>
      <dgm:spPr/>
      <dgm:t>
        <a:bodyPr/>
        <a:lstStyle/>
        <a:p>
          <a:r>
            <a:rPr lang="en-US" dirty="0"/>
            <a:t>In vitro cytocompatibility and efficacy studies on 2.5 / 3D cell models</a:t>
          </a:r>
          <a:endParaRPr lang="pl-PL" dirty="0"/>
        </a:p>
      </dgm:t>
    </dgm:pt>
    <dgm:pt modelId="{5AD892AB-728F-49D5-AEE6-53CC9A47A165}" type="parTrans" cxnId="{DBAE8245-91BA-4CF0-A1D6-33142CBC4AB8}">
      <dgm:prSet/>
      <dgm:spPr/>
      <dgm:t>
        <a:bodyPr/>
        <a:lstStyle/>
        <a:p>
          <a:endParaRPr lang="pl-PL"/>
        </a:p>
      </dgm:t>
    </dgm:pt>
    <dgm:pt modelId="{65B06261-C4E5-49BA-9B16-2FF8A81FC89C}" type="sibTrans" cxnId="{DBAE8245-91BA-4CF0-A1D6-33142CBC4AB8}">
      <dgm:prSet/>
      <dgm:spPr/>
      <dgm:t>
        <a:bodyPr/>
        <a:lstStyle/>
        <a:p>
          <a:endParaRPr lang="pl-PL"/>
        </a:p>
      </dgm:t>
    </dgm:pt>
    <dgm:pt modelId="{ED8E7539-7EC8-4EC5-A5D1-2DF6BC56E555}" type="pres">
      <dgm:prSet presAssocID="{65B585CF-89C4-45A6-A161-7906D2618DE5}" presName="linearFlow" presStyleCnt="0">
        <dgm:presLayoutVars>
          <dgm:dir/>
          <dgm:animLvl val="lvl"/>
          <dgm:resizeHandles val="exact"/>
        </dgm:presLayoutVars>
      </dgm:prSet>
      <dgm:spPr/>
    </dgm:pt>
    <dgm:pt modelId="{E18C9169-10EC-42E1-BF86-FA4C1EAFC401}" type="pres">
      <dgm:prSet presAssocID="{660DF04F-180A-4262-B9E9-5C74B3D57E4F}" presName="composite" presStyleCnt="0"/>
      <dgm:spPr/>
    </dgm:pt>
    <dgm:pt modelId="{C6890036-A84F-42A2-A65B-F9FD2A5CB62C}" type="pres">
      <dgm:prSet presAssocID="{660DF04F-180A-4262-B9E9-5C74B3D57E4F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6976C9D7-943F-4C20-BFC8-6BFC78938293}" type="pres">
      <dgm:prSet presAssocID="{660DF04F-180A-4262-B9E9-5C74B3D57E4F}" presName="descendantText" presStyleLbl="alignAcc1" presStyleIdx="0" presStyleCnt="5" custScaleY="100000" custLinFactNeighborX="359" custLinFactNeighborY="3490">
        <dgm:presLayoutVars>
          <dgm:bulletEnabled val="1"/>
        </dgm:presLayoutVars>
      </dgm:prSet>
      <dgm:spPr/>
    </dgm:pt>
    <dgm:pt modelId="{5692CCAC-A89D-4B02-AD92-7C856733AF5A}" type="pres">
      <dgm:prSet presAssocID="{6A34677F-FF7D-4067-8083-77E5095045EA}" presName="sp" presStyleCnt="0"/>
      <dgm:spPr/>
    </dgm:pt>
    <dgm:pt modelId="{304DF0B8-3AC7-4F1C-8420-859B5240D75F}" type="pres">
      <dgm:prSet presAssocID="{17E90CE6-86E0-404C-8962-0523DF588D5E}" presName="composite" presStyleCnt="0"/>
      <dgm:spPr/>
    </dgm:pt>
    <dgm:pt modelId="{6EC0517A-57AD-45CE-B73B-E49EFC904650}" type="pres">
      <dgm:prSet presAssocID="{17E90CE6-86E0-404C-8962-0523DF588D5E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4BC4DF0D-9C40-476A-BC86-2E349C786BBF}" type="pres">
      <dgm:prSet presAssocID="{17E90CE6-86E0-404C-8962-0523DF588D5E}" presName="descendantText" presStyleLbl="alignAcc1" presStyleIdx="1" presStyleCnt="5" custScaleY="118784">
        <dgm:presLayoutVars>
          <dgm:bulletEnabled val="1"/>
        </dgm:presLayoutVars>
      </dgm:prSet>
      <dgm:spPr/>
    </dgm:pt>
    <dgm:pt modelId="{0B6C26BD-699C-4159-88DE-452C91633D7E}" type="pres">
      <dgm:prSet presAssocID="{C1C2AC42-0B48-4139-BC94-922D33E6A6DA}" presName="sp" presStyleCnt="0"/>
      <dgm:spPr/>
    </dgm:pt>
    <dgm:pt modelId="{F9101985-5057-4922-8568-B1627D9F3E73}" type="pres">
      <dgm:prSet presAssocID="{0FCA5108-589B-4A65-80E3-E1390E635779}" presName="composite" presStyleCnt="0"/>
      <dgm:spPr/>
    </dgm:pt>
    <dgm:pt modelId="{DCE476A7-C255-4598-8E19-186D4C2C8121}" type="pres">
      <dgm:prSet presAssocID="{0FCA5108-589B-4A65-80E3-E1390E635779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80CB10ED-B331-423F-9C79-66565023EAD3}" type="pres">
      <dgm:prSet presAssocID="{0FCA5108-589B-4A65-80E3-E1390E635779}" presName="descendantText" presStyleLbl="alignAcc1" presStyleIdx="2" presStyleCnt="5" custScaleY="118784" custLinFactNeighborX="-399" custLinFactNeighborY="-1764">
        <dgm:presLayoutVars>
          <dgm:bulletEnabled val="1"/>
        </dgm:presLayoutVars>
      </dgm:prSet>
      <dgm:spPr/>
    </dgm:pt>
    <dgm:pt modelId="{125092CB-FFEB-4223-B66A-CC4A0AF94DB9}" type="pres">
      <dgm:prSet presAssocID="{2F3E7AF5-9AB0-4422-98CE-0713C8C487BC}" presName="sp" presStyleCnt="0"/>
      <dgm:spPr/>
    </dgm:pt>
    <dgm:pt modelId="{F9F73CD4-16D9-4960-9967-3CDE40008799}" type="pres">
      <dgm:prSet presAssocID="{E574CADE-7AAA-469C-8E6E-41CB5940D491}" presName="composite" presStyleCnt="0"/>
      <dgm:spPr/>
    </dgm:pt>
    <dgm:pt modelId="{1505E75D-F1AE-4094-B7E1-FCBCDBFE9831}" type="pres">
      <dgm:prSet presAssocID="{E574CADE-7AAA-469C-8E6E-41CB5940D491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F2FEB81C-D3A3-4A0C-A9C5-EA683C18E8A6}" type="pres">
      <dgm:prSet presAssocID="{E574CADE-7AAA-469C-8E6E-41CB5940D491}" presName="descendantText" presStyleLbl="alignAcc1" presStyleIdx="3" presStyleCnt="5" custScaleY="118784">
        <dgm:presLayoutVars>
          <dgm:bulletEnabled val="1"/>
        </dgm:presLayoutVars>
      </dgm:prSet>
      <dgm:spPr/>
    </dgm:pt>
    <dgm:pt modelId="{8B6F83D8-541B-419A-BC1D-49311C6BAC2B}" type="pres">
      <dgm:prSet presAssocID="{51C0BA21-59E6-40B3-A17F-410E47D0BDDC}" presName="sp" presStyleCnt="0"/>
      <dgm:spPr/>
    </dgm:pt>
    <dgm:pt modelId="{0DB64039-98BE-4174-AC7B-F28305F9B436}" type="pres">
      <dgm:prSet presAssocID="{0FA85943-A549-4772-BBE9-4ADFBD0A605B}" presName="composite" presStyleCnt="0"/>
      <dgm:spPr/>
    </dgm:pt>
    <dgm:pt modelId="{F02ED17C-8365-4321-B8A8-D99DF2182869}" type="pres">
      <dgm:prSet presAssocID="{0FA85943-A549-4772-BBE9-4ADFBD0A605B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B95B7588-B7DA-4EE6-9AE6-9280C89F5D9E}" type="pres">
      <dgm:prSet presAssocID="{0FA85943-A549-4772-BBE9-4ADFBD0A605B}" presName="descendantText" presStyleLbl="alignAcc1" presStyleIdx="4" presStyleCnt="5" custScaleY="118784">
        <dgm:presLayoutVars>
          <dgm:bulletEnabled val="1"/>
        </dgm:presLayoutVars>
      </dgm:prSet>
      <dgm:spPr/>
    </dgm:pt>
  </dgm:ptLst>
  <dgm:cxnLst>
    <dgm:cxn modelId="{50F0F801-E63D-4C87-B393-78722064560F}" type="presOf" srcId="{953DEDB2-B097-4850-9AC3-437FAC4C62F2}" destId="{6976C9D7-943F-4C20-BFC8-6BFC78938293}" srcOrd="0" destOrd="0" presId="urn:microsoft.com/office/officeart/2005/8/layout/chevron2"/>
    <dgm:cxn modelId="{543E8F04-5489-47EB-B8D2-A74073E69A01}" srcId="{17E90CE6-86E0-404C-8962-0523DF588D5E}" destId="{4EF667E6-C384-47B0-A483-308FCB2BE775}" srcOrd="0" destOrd="0" parTransId="{5C9C46E9-656B-434E-9EBF-9E2AC24E2DE1}" sibTransId="{BBC4B215-2D4B-4904-9DDE-33CF31129A56}"/>
    <dgm:cxn modelId="{C7F8600B-764F-43BE-9CE5-2D09976DD758}" type="presOf" srcId="{4EF667E6-C384-47B0-A483-308FCB2BE775}" destId="{4BC4DF0D-9C40-476A-BC86-2E349C786BBF}" srcOrd="0" destOrd="0" presId="urn:microsoft.com/office/officeart/2005/8/layout/chevron2"/>
    <dgm:cxn modelId="{CEF10011-6B19-4A53-91FF-6D2CF74E2D9F}" type="presOf" srcId="{0FCA5108-589B-4A65-80E3-E1390E635779}" destId="{DCE476A7-C255-4598-8E19-186D4C2C8121}" srcOrd="0" destOrd="0" presId="urn:microsoft.com/office/officeart/2005/8/layout/chevron2"/>
    <dgm:cxn modelId="{75133D27-ADA3-470A-B787-0104A6AE8114}" type="presOf" srcId="{660DF04F-180A-4262-B9E9-5C74B3D57E4F}" destId="{C6890036-A84F-42A2-A65B-F9FD2A5CB62C}" srcOrd="0" destOrd="0" presId="urn:microsoft.com/office/officeart/2005/8/layout/chevron2"/>
    <dgm:cxn modelId="{4C2AC034-663A-4AC3-B7BC-901F527212FF}" srcId="{660DF04F-180A-4262-B9E9-5C74B3D57E4F}" destId="{953DEDB2-B097-4850-9AC3-437FAC4C62F2}" srcOrd="0" destOrd="0" parTransId="{D6902B3F-7360-4835-83D4-5D76E9D99CAB}" sibTransId="{C666B02F-499A-4E5E-897A-1B816DC93DD7}"/>
    <dgm:cxn modelId="{DBAE8245-91BA-4CF0-A1D6-33142CBC4AB8}" srcId="{0FA85943-A549-4772-BBE9-4ADFBD0A605B}" destId="{2B7EA208-2B4F-410C-B0BB-0E0E268F4DBF}" srcOrd="0" destOrd="0" parTransId="{5AD892AB-728F-49D5-AEE6-53CC9A47A165}" sibTransId="{65B06261-C4E5-49BA-9B16-2FF8A81FC89C}"/>
    <dgm:cxn modelId="{85305C46-ECD4-4C56-9DD0-FA1E88118C2D}" srcId="{0FCA5108-589B-4A65-80E3-E1390E635779}" destId="{041A720B-A565-494E-913D-9B266D0F0FFF}" srcOrd="0" destOrd="0" parTransId="{FDB95541-578A-452D-B6B3-72E5C7A44C0F}" sibTransId="{D511C12C-67C3-40A9-A528-FA9C3A168515}"/>
    <dgm:cxn modelId="{DBA4934D-DF93-4E41-8228-4029C3975F92}" srcId="{E574CADE-7AAA-469C-8E6E-41CB5940D491}" destId="{0E9972CA-2CEA-4F7F-8AD5-07B9D9032EDC}" srcOrd="0" destOrd="0" parTransId="{06B4233B-F106-4954-8669-86F859793366}" sibTransId="{F0A4A1C0-89D5-4A3E-8E14-85F321417B8F}"/>
    <dgm:cxn modelId="{7572404F-922C-4DC7-A1DA-E760BE3852BE}" type="presOf" srcId="{0E9972CA-2CEA-4F7F-8AD5-07B9D9032EDC}" destId="{F2FEB81C-D3A3-4A0C-A9C5-EA683C18E8A6}" srcOrd="0" destOrd="0" presId="urn:microsoft.com/office/officeart/2005/8/layout/chevron2"/>
    <dgm:cxn modelId="{D26F9A79-C6E9-4080-9900-CBD686258564}" srcId="{65B585CF-89C4-45A6-A161-7906D2618DE5}" destId="{0FCA5108-589B-4A65-80E3-E1390E635779}" srcOrd="2" destOrd="0" parTransId="{4A470527-E1B1-4D9C-81A1-ED9DA3525C89}" sibTransId="{2F3E7AF5-9AB0-4422-98CE-0713C8C487BC}"/>
    <dgm:cxn modelId="{536BC581-7CF9-4321-ACED-21C6BB1BE3A0}" type="presOf" srcId="{041A720B-A565-494E-913D-9B266D0F0FFF}" destId="{80CB10ED-B331-423F-9C79-66565023EAD3}" srcOrd="0" destOrd="0" presId="urn:microsoft.com/office/officeart/2005/8/layout/chevron2"/>
    <dgm:cxn modelId="{E8FF8C9D-F587-4325-87C1-B9DD7CA7591F}" type="presOf" srcId="{17E90CE6-86E0-404C-8962-0523DF588D5E}" destId="{6EC0517A-57AD-45CE-B73B-E49EFC904650}" srcOrd="0" destOrd="0" presId="urn:microsoft.com/office/officeart/2005/8/layout/chevron2"/>
    <dgm:cxn modelId="{17A3839E-07EA-47C0-B37B-52478E61BFD7}" srcId="{65B585CF-89C4-45A6-A161-7906D2618DE5}" destId="{660DF04F-180A-4262-B9E9-5C74B3D57E4F}" srcOrd="0" destOrd="0" parTransId="{E7459C92-E0A6-4FD3-AC9A-DA04CCD59AE9}" sibTransId="{6A34677F-FF7D-4067-8083-77E5095045EA}"/>
    <dgm:cxn modelId="{CD7305A3-313F-4F0C-B32B-DAAB8A59C850}" type="presOf" srcId="{65B585CF-89C4-45A6-A161-7906D2618DE5}" destId="{ED8E7539-7EC8-4EC5-A5D1-2DF6BC56E555}" srcOrd="0" destOrd="0" presId="urn:microsoft.com/office/officeart/2005/8/layout/chevron2"/>
    <dgm:cxn modelId="{035833C3-69BF-470A-AC18-06964838C17C}" type="presOf" srcId="{E574CADE-7AAA-469C-8E6E-41CB5940D491}" destId="{1505E75D-F1AE-4094-B7E1-FCBCDBFE9831}" srcOrd="0" destOrd="0" presId="urn:microsoft.com/office/officeart/2005/8/layout/chevron2"/>
    <dgm:cxn modelId="{5AE440CE-BF4B-4F72-AF3F-65C2EEC20E13}" srcId="{65B585CF-89C4-45A6-A161-7906D2618DE5}" destId="{E574CADE-7AAA-469C-8E6E-41CB5940D491}" srcOrd="3" destOrd="0" parTransId="{FA4B959D-498B-4C3D-9CF8-62E95153DAEC}" sibTransId="{51C0BA21-59E6-40B3-A17F-410E47D0BDDC}"/>
    <dgm:cxn modelId="{7B5BFAD4-8E11-405A-9825-C65D393898BD}" srcId="{65B585CF-89C4-45A6-A161-7906D2618DE5}" destId="{17E90CE6-86E0-404C-8962-0523DF588D5E}" srcOrd="1" destOrd="0" parTransId="{605C1A48-693A-4834-BFBF-FA34CDFB4AFA}" sibTransId="{C1C2AC42-0B48-4139-BC94-922D33E6A6DA}"/>
    <dgm:cxn modelId="{CF1160D5-83A5-439D-B102-90179F2A128F}" type="presOf" srcId="{2B7EA208-2B4F-410C-B0BB-0E0E268F4DBF}" destId="{B95B7588-B7DA-4EE6-9AE6-9280C89F5D9E}" srcOrd="0" destOrd="0" presId="urn:microsoft.com/office/officeart/2005/8/layout/chevron2"/>
    <dgm:cxn modelId="{826879DB-9D04-49E9-9655-CF20EC85519C}" srcId="{65B585CF-89C4-45A6-A161-7906D2618DE5}" destId="{0FA85943-A549-4772-BBE9-4ADFBD0A605B}" srcOrd="4" destOrd="0" parTransId="{5E564ECC-262D-4B39-BAD9-80DDC1E4394C}" sibTransId="{8644314D-3D60-4D47-9EA1-843F6DE452A8}"/>
    <dgm:cxn modelId="{FEC1E6FD-4C1B-4404-882F-6D276A7314F1}" type="presOf" srcId="{0FA85943-A549-4772-BBE9-4ADFBD0A605B}" destId="{F02ED17C-8365-4321-B8A8-D99DF2182869}" srcOrd="0" destOrd="0" presId="urn:microsoft.com/office/officeart/2005/8/layout/chevron2"/>
    <dgm:cxn modelId="{B94AB400-C7C1-4B29-A133-B55D46E7E15A}" type="presParOf" srcId="{ED8E7539-7EC8-4EC5-A5D1-2DF6BC56E555}" destId="{E18C9169-10EC-42E1-BF86-FA4C1EAFC401}" srcOrd="0" destOrd="0" presId="urn:microsoft.com/office/officeart/2005/8/layout/chevron2"/>
    <dgm:cxn modelId="{A8CCD209-AA4C-465C-A296-D2A5548FB7C5}" type="presParOf" srcId="{E18C9169-10EC-42E1-BF86-FA4C1EAFC401}" destId="{C6890036-A84F-42A2-A65B-F9FD2A5CB62C}" srcOrd="0" destOrd="0" presId="urn:microsoft.com/office/officeart/2005/8/layout/chevron2"/>
    <dgm:cxn modelId="{937E55A7-8178-4FDD-BE6E-79E0D96CC574}" type="presParOf" srcId="{E18C9169-10EC-42E1-BF86-FA4C1EAFC401}" destId="{6976C9D7-943F-4C20-BFC8-6BFC78938293}" srcOrd="1" destOrd="0" presId="urn:microsoft.com/office/officeart/2005/8/layout/chevron2"/>
    <dgm:cxn modelId="{A07CF757-3111-4385-B0EC-09D556CA7DF8}" type="presParOf" srcId="{ED8E7539-7EC8-4EC5-A5D1-2DF6BC56E555}" destId="{5692CCAC-A89D-4B02-AD92-7C856733AF5A}" srcOrd="1" destOrd="0" presId="urn:microsoft.com/office/officeart/2005/8/layout/chevron2"/>
    <dgm:cxn modelId="{DCD9548B-E23A-43C9-805E-DD66B1F26087}" type="presParOf" srcId="{ED8E7539-7EC8-4EC5-A5D1-2DF6BC56E555}" destId="{304DF0B8-3AC7-4F1C-8420-859B5240D75F}" srcOrd="2" destOrd="0" presId="urn:microsoft.com/office/officeart/2005/8/layout/chevron2"/>
    <dgm:cxn modelId="{6C283532-F741-469B-AD0F-F5409B31794B}" type="presParOf" srcId="{304DF0B8-3AC7-4F1C-8420-859B5240D75F}" destId="{6EC0517A-57AD-45CE-B73B-E49EFC904650}" srcOrd="0" destOrd="0" presId="urn:microsoft.com/office/officeart/2005/8/layout/chevron2"/>
    <dgm:cxn modelId="{B469BF4B-C076-4824-909C-ECF9F8EDA2B6}" type="presParOf" srcId="{304DF0B8-3AC7-4F1C-8420-859B5240D75F}" destId="{4BC4DF0D-9C40-476A-BC86-2E349C786BBF}" srcOrd="1" destOrd="0" presId="urn:microsoft.com/office/officeart/2005/8/layout/chevron2"/>
    <dgm:cxn modelId="{EEF5C464-6D85-4AB5-9D51-DC1B5C8603F4}" type="presParOf" srcId="{ED8E7539-7EC8-4EC5-A5D1-2DF6BC56E555}" destId="{0B6C26BD-699C-4159-88DE-452C91633D7E}" srcOrd="3" destOrd="0" presId="urn:microsoft.com/office/officeart/2005/8/layout/chevron2"/>
    <dgm:cxn modelId="{493F764B-B4B4-490C-BB4A-0C515506AD49}" type="presParOf" srcId="{ED8E7539-7EC8-4EC5-A5D1-2DF6BC56E555}" destId="{F9101985-5057-4922-8568-B1627D9F3E73}" srcOrd="4" destOrd="0" presId="urn:microsoft.com/office/officeart/2005/8/layout/chevron2"/>
    <dgm:cxn modelId="{7E22180A-91F5-42BB-836B-A75742F2EA95}" type="presParOf" srcId="{F9101985-5057-4922-8568-B1627D9F3E73}" destId="{DCE476A7-C255-4598-8E19-186D4C2C8121}" srcOrd="0" destOrd="0" presId="urn:microsoft.com/office/officeart/2005/8/layout/chevron2"/>
    <dgm:cxn modelId="{165A64A3-3BB9-4585-921C-B4E2097943E1}" type="presParOf" srcId="{F9101985-5057-4922-8568-B1627D9F3E73}" destId="{80CB10ED-B331-423F-9C79-66565023EAD3}" srcOrd="1" destOrd="0" presId="urn:microsoft.com/office/officeart/2005/8/layout/chevron2"/>
    <dgm:cxn modelId="{B4A7AA8A-E3B7-4FC1-8A7B-2971F89DD6B3}" type="presParOf" srcId="{ED8E7539-7EC8-4EC5-A5D1-2DF6BC56E555}" destId="{125092CB-FFEB-4223-B66A-CC4A0AF94DB9}" srcOrd="5" destOrd="0" presId="urn:microsoft.com/office/officeart/2005/8/layout/chevron2"/>
    <dgm:cxn modelId="{187DEF44-2B55-41C4-A115-259776DF22C0}" type="presParOf" srcId="{ED8E7539-7EC8-4EC5-A5D1-2DF6BC56E555}" destId="{F9F73CD4-16D9-4960-9967-3CDE40008799}" srcOrd="6" destOrd="0" presId="urn:microsoft.com/office/officeart/2005/8/layout/chevron2"/>
    <dgm:cxn modelId="{13F5A235-2C31-47C6-8C7D-04B2CBC2594E}" type="presParOf" srcId="{F9F73CD4-16D9-4960-9967-3CDE40008799}" destId="{1505E75D-F1AE-4094-B7E1-FCBCDBFE9831}" srcOrd="0" destOrd="0" presId="urn:microsoft.com/office/officeart/2005/8/layout/chevron2"/>
    <dgm:cxn modelId="{AA231DB3-CEF1-4F01-97A6-644C0E681689}" type="presParOf" srcId="{F9F73CD4-16D9-4960-9967-3CDE40008799}" destId="{F2FEB81C-D3A3-4A0C-A9C5-EA683C18E8A6}" srcOrd="1" destOrd="0" presId="urn:microsoft.com/office/officeart/2005/8/layout/chevron2"/>
    <dgm:cxn modelId="{E83F8DED-3282-480C-ACBC-0E0FCD71CB79}" type="presParOf" srcId="{ED8E7539-7EC8-4EC5-A5D1-2DF6BC56E555}" destId="{8B6F83D8-541B-419A-BC1D-49311C6BAC2B}" srcOrd="7" destOrd="0" presId="urn:microsoft.com/office/officeart/2005/8/layout/chevron2"/>
    <dgm:cxn modelId="{C3545DFD-3E63-421D-BC54-0BA77C004E81}" type="presParOf" srcId="{ED8E7539-7EC8-4EC5-A5D1-2DF6BC56E555}" destId="{0DB64039-98BE-4174-AC7B-F28305F9B436}" srcOrd="8" destOrd="0" presId="urn:microsoft.com/office/officeart/2005/8/layout/chevron2"/>
    <dgm:cxn modelId="{2304941D-3BAE-4807-9153-8D60A93FA71A}" type="presParOf" srcId="{0DB64039-98BE-4174-AC7B-F28305F9B436}" destId="{F02ED17C-8365-4321-B8A8-D99DF2182869}" srcOrd="0" destOrd="0" presId="urn:microsoft.com/office/officeart/2005/8/layout/chevron2"/>
    <dgm:cxn modelId="{6EEDB42C-1AEB-49E5-A7AE-9A78A6B59515}" type="presParOf" srcId="{0DB64039-98BE-4174-AC7B-F28305F9B436}" destId="{B95B7588-B7DA-4EE6-9AE6-9280C89F5D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15BBA0-2B1D-441B-BE0B-6003D04DF768}" type="doc">
      <dgm:prSet loTypeId="urn:microsoft.com/office/officeart/2005/8/layout/defaul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5EDFF25-D6E8-4F73-A5B8-297BC38CEAA6}">
      <dgm:prSet phldrT="[Tekst]"/>
      <dgm:spPr/>
      <dgm:t>
        <a:bodyPr/>
        <a:lstStyle/>
        <a:p>
          <a:r>
            <a:rPr lang="pl-PL" dirty="0" err="1"/>
            <a:t>Size</a:t>
          </a:r>
          <a:r>
            <a:rPr lang="pl-PL" dirty="0"/>
            <a:t>: </a:t>
          </a:r>
          <a:br>
            <a:rPr lang="pl-PL" dirty="0"/>
          </a:br>
          <a:r>
            <a:rPr lang="pl-PL" dirty="0"/>
            <a:t>1-5 µm</a:t>
          </a:r>
          <a:endParaRPr lang="en-US" dirty="0"/>
        </a:p>
      </dgm:t>
    </dgm:pt>
    <dgm:pt modelId="{61E3719E-33B2-41CA-80CD-51DF56B29555}" type="parTrans" cxnId="{0774E900-AE5F-4DFB-AC33-387CB10767D8}">
      <dgm:prSet/>
      <dgm:spPr/>
      <dgm:t>
        <a:bodyPr/>
        <a:lstStyle/>
        <a:p>
          <a:endParaRPr lang="en-US"/>
        </a:p>
      </dgm:t>
    </dgm:pt>
    <dgm:pt modelId="{55637720-AFF8-417C-98CA-26C45915B778}" type="sibTrans" cxnId="{0774E900-AE5F-4DFB-AC33-387CB10767D8}">
      <dgm:prSet/>
      <dgm:spPr/>
      <dgm:t>
        <a:bodyPr/>
        <a:lstStyle/>
        <a:p>
          <a:endParaRPr lang="en-US"/>
        </a:p>
      </dgm:t>
    </dgm:pt>
    <dgm:pt modelId="{87E6079B-C445-40B9-B906-18C832204AB3}">
      <dgm:prSet/>
      <dgm:spPr/>
      <dgm:t>
        <a:bodyPr/>
        <a:lstStyle/>
        <a:p>
          <a:r>
            <a:rPr lang="en-US" dirty="0"/>
            <a:t>Homogeneous size distribution</a:t>
          </a:r>
        </a:p>
      </dgm:t>
    </dgm:pt>
    <dgm:pt modelId="{91198D5A-EA43-47FF-AE68-94D3FCF21CF9}" type="parTrans" cxnId="{82E8296F-B247-4D79-BCCF-2D269B140970}">
      <dgm:prSet/>
      <dgm:spPr/>
      <dgm:t>
        <a:bodyPr/>
        <a:lstStyle/>
        <a:p>
          <a:endParaRPr lang="en-US"/>
        </a:p>
      </dgm:t>
    </dgm:pt>
    <dgm:pt modelId="{F3BFE543-2E6D-4D88-AF02-643310C545C3}" type="sibTrans" cxnId="{82E8296F-B247-4D79-BCCF-2D269B140970}">
      <dgm:prSet/>
      <dgm:spPr/>
      <dgm:t>
        <a:bodyPr/>
        <a:lstStyle/>
        <a:p>
          <a:endParaRPr lang="en-US"/>
        </a:p>
      </dgm:t>
    </dgm:pt>
    <dgm:pt modelId="{BDC79A28-5B6A-4A24-957A-CA0828985425}">
      <dgm:prSet/>
      <dgm:spPr/>
      <dgm:t>
        <a:bodyPr/>
        <a:lstStyle/>
        <a:p>
          <a:r>
            <a:rPr lang="pl-PL" dirty="0"/>
            <a:t>S</a:t>
          </a:r>
          <a:r>
            <a:rPr lang="en-US" dirty="0" err="1"/>
            <a:t>ufficient</a:t>
          </a:r>
          <a:r>
            <a:rPr lang="en-US" dirty="0"/>
            <a:t> drug encapsulation capacity</a:t>
          </a:r>
        </a:p>
      </dgm:t>
    </dgm:pt>
    <dgm:pt modelId="{9299F88C-99E4-4DA8-9FD5-3FEB1E69D890}" type="parTrans" cxnId="{4FB19687-E18D-4A29-9439-A44CC06302E6}">
      <dgm:prSet/>
      <dgm:spPr/>
      <dgm:t>
        <a:bodyPr/>
        <a:lstStyle/>
        <a:p>
          <a:endParaRPr lang="en-US"/>
        </a:p>
      </dgm:t>
    </dgm:pt>
    <dgm:pt modelId="{656B4D9D-5F98-45D5-9DCD-001261BE7945}" type="sibTrans" cxnId="{4FB19687-E18D-4A29-9439-A44CC06302E6}">
      <dgm:prSet/>
      <dgm:spPr/>
      <dgm:t>
        <a:bodyPr/>
        <a:lstStyle/>
        <a:p>
          <a:endParaRPr lang="en-US"/>
        </a:p>
      </dgm:t>
    </dgm:pt>
    <dgm:pt modelId="{E2D35AB5-376B-44B0-97C2-3AA0C539E07C}">
      <dgm:prSet/>
      <dgm:spPr/>
      <dgm:t>
        <a:bodyPr/>
        <a:lstStyle/>
        <a:p>
          <a:r>
            <a:rPr lang="pl-PL" dirty="0"/>
            <a:t>Non-</a:t>
          </a:r>
          <a:r>
            <a:rPr lang="pl-PL" dirty="0" err="1"/>
            <a:t>toxic</a:t>
          </a:r>
          <a:endParaRPr lang="en-US" dirty="0"/>
        </a:p>
      </dgm:t>
    </dgm:pt>
    <dgm:pt modelId="{2931F4F7-F1E9-481C-9A05-6FD8F0BB6340}" type="parTrans" cxnId="{0F03A0D6-71C4-44E6-96BA-47669A2488A0}">
      <dgm:prSet/>
      <dgm:spPr/>
      <dgm:t>
        <a:bodyPr/>
        <a:lstStyle/>
        <a:p>
          <a:endParaRPr lang="en-US"/>
        </a:p>
      </dgm:t>
    </dgm:pt>
    <dgm:pt modelId="{217840F4-90B1-4D31-B0A5-BC8DA36AFB97}" type="sibTrans" cxnId="{0F03A0D6-71C4-44E6-96BA-47669A2488A0}">
      <dgm:prSet/>
      <dgm:spPr/>
      <dgm:t>
        <a:bodyPr/>
        <a:lstStyle/>
        <a:p>
          <a:endParaRPr lang="en-US"/>
        </a:p>
      </dgm:t>
    </dgm:pt>
    <dgm:pt modelId="{6B330FAC-DB40-4214-9DE4-57F82B88E4B9}">
      <dgm:prSet/>
      <dgm:spPr/>
      <dgm:t>
        <a:bodyPr/>
        <a:lstStyle/>
        <a:p>
          <a:r>
            <a:rPr lang="pl-PL" dirty="0" err="1"/>
            <a:t>Bacteria</a:t>
          </a:r>
          <a:r>
            <a:rPr lang="pl-PL" dirty="0"/>
            <a:t> </a:t>
          </a:r>
          <a:r>
            <a:rPr lang="pl-PL" dirty="0" err="1"/>
            <a:t>eradiction</a:t>
          </a:r>
          <a:r>
            <a:rPr lang="pl-PL" dirty="0"/>
            <a:t> in cytocompatible </a:t>
          </a:r>
          <a:r>
            <a:rPr lang="pl-PL" dirty="0" err="1"/>
            <a:t>concentration</a:t>
          </a:r>
          <a:endParaRPr lang="en-US" dirty="0"/>
        </a:p>
      </dgm:t>
    </dgm:pt>
    <dgm:pt modelId="{D727E0DE-0DD1-4676-B324-9B1AF1A21C63}" type="parTrans" cxnId="{3A756561-928D-4C21-9824-CD28EE9F41B5}">
      <dgm:prSet/>
      <dgm:spPr/>
      <dgm:t>
        <a:bodyPr/>
        <a:lstStyle/>
        <a:p>
          <a:endParaRPr lang="en-US"/>
        </a:p>
      </dgm:t>
    </dgm:pt>
    <dgm:pt modelId="{47D164C2-F1F7-4DD3-A1D4-895119028DFC}" type="sibTrans" cxnId="{3A756561-928D-4C21-9824-CD28EE9F41B5}">
      <dgm:prSet/>
      <dgm:spPr/>
      <dgm:t>
        <a:bodyPr/>
        <a:lstStyle/>
        <a:p>
          <a:endParaRPr lang="en-US"/>
        </a:p>
      </dgm:t>
    </dgm:pt>
    <dgm:pt modelId="{1B39F06D-5C13-43A4-BE1A-4F4F226264BA}" type="pres">
      <dgm:prSet presAssocID="{A815BBA0-2B1D-441B-BE0B-6003D04DF768}" presName="diagram" presStyleCnt="0">
        <dgm:presLayoutVars>
          <dgm:dir/>
          <dgm:resizeHandles val="exact"/>
        </dgm:presLayoutVars>
      </dgm:prSet>
      <dgm:spPr/>
    </dgm:pt>
    <dgm:pt modelId="{257B957F-294F-43DD-8596-F5B2EA9FC048}" type="pres">
      <dgm:prSet presAssocID="{85EDFF25-D6E8-4F73-A5B8-297BC38CEAA6}" presName="node" presStyleLbl="node1" presStyleIdx="0" presStyleCnt="5">
        <dgm:presLayoutVars>
          <dgm:bulletEnabled val="1"/>
        </dgm:presLayoutVars>
      </dgm:prSet>
      <dgm:spPr/>
    </dgm:pt>
    <dgm:pt modelId="{573F3A7A-C466-46CD-9619-F2B6F417D58C}" type="pres">
      <dgm:prSet presAssocID="{55637720-AFF8-417C-98CA-26C45915B778}" presName="sibTrans" presStyleCnt="0"/>
      <dgm:spPr/>
    </dgm:pt>
    <dgm:pt modelId="{55EC1792-E011-4887-BD7E-C88DC2064D6B}" type="pres">
      <dgm:prSet presAssocID="{87E6079B-C445-40B9-B906-18C832204AB3}" presName="node" presStyleLbl="node1" presStyleIdx="1" presStyleCnt="5">
        <dgm:presLayoutVars>
          <dgm:bulletEnabled val="1"/>
        </dgm:presLayoutVars>
      </dgm:prSet>
      <dgm:spPr/>
    </dgm:pt>
    <dgm:pt modelId="{27D65E47-B695-432C-8282-0DC7D12AB9B8}" type="pres">
      <dgm:prSet presAssocID="{F3BFE543-2E6D-4D88-AF02-643310C545C3}" presName="sibTrans" presStyleCnt="0"/>
      <dgm:spPr/>
    </dgm:pt>
    <dgm:pt modelId="{EABAA822-94A4-4425-9DE2-C9DE22C62FB3}" type="pres">
      <dgm:prSet presAssocID="{BDC79A28-5B6A-4A24-957A-CA0828985425}" presName="node" presStyleLbl="node1" presStyleIdx="2" presStyleCnt="5">
        <dgm:presLayoutVars>
          <dgm:bulletEnabled val="1"/>
        </dgm:presLayoutVars>
      </dgm:prSet>
      <dgm:spPr/>
    </dgm:pt>
    <dgm:pt modelId="{ED435B42-32B5-49E3-AE96-699736F24FC7}" type="pres">
      <dgm:prSet presAssocID="{656B4D9D-5F98-45D5-9DCD-001261BE7945}" presName="sibTrans" presStyleCnt="0"/>
      <dgm:spPr/>
    </dgm:pt>
    <dgm:pt modelId="{124B09B5-60B4-4556-BA60-835A1D4AB08F}" type="pres">
      <dgm:prSet presAssocID="{E2D35AB5-376B-44B0-97C2-3AA0C539E07C}" presName="node" presStyleLbl="node1" presStyleIdx="3" presStyleCnt="5">
        <dgm:presLayoutVars>
          <dgm:bulletEnabled val="1"/>
        </dgm:presLayoutVars>
      </dgm:prSet>
      <dgm:spPr/>
    </dgm:pt>
    <dgm:pt modelId="{A529A185-8382-47CE-9C86-0E3EE9B2A8F2}" type="pres">
      <dgm:prSet presAssocID="{217840F4-90B1-4D31-B0A5-BC8DA36AFB97}" presName="sibTrans" presStyleCnt="0"/>
      <dgm:spPr/>
    </dgm:pt>
    <dgm:pt modelId="{DDFD6069-78D6-4014-ADB2-A827DCF97D16}" type="pres">
      <dgm:prSet presAssocID="{6B330FAC-DB40-4214-9DE4-57F82B88E4B9}" presName="node" presStyleLbl="node1" presStyleIdx="4" presStyleCnt="5">
        <dgm:presLayoutVars>
          <dgm:bulletEnabled val="1"/>
        </dgm:presLayoutVars>
      </dgm:prSet>
      <dgm:spPr/>
    </dgm:pt>
  </dgm:ptLst>
  <dgm:cxnLst>
    <dgm:cxn modelId="{0774E900-AE5F-4DFB-AC33-387CB10767D8}" srcId="{A815BBA0-2B1D-441B-BE0B-6003D04DF768}" destId="{85EDFF25-D6E8-4F73-A5B8-297BC38CEAA6}" srcOrd="0" destOrd="0" parTransId="{61E3719E-33B2-41CA-80CD-51DF56B29555}" sibTransId="{55637720-AFF8-417C-98CA-26C45915B778}"/>
    <dgm:cxn modelId="{AE278728-1385-43FC-A48B-2082E39C343B}" type="presOf" srcId="{BDC79A28-5B6A-4A24-957A-CA0828985425}" destId="{EABAA822-94A4-4425-9DE2-C9DE22C62FB3}" srcOrd="0" destOrd="0" presId="urn:microsoft.com/office/officeart/2005/8/layout/default"/>
    <dgm:cxn modelId="{96200D41-4033-42E8-B7AC-9142F8A7D479}" type="presOf" srcId="{E2D35AB5-376B-44B0-97C2-3AA0C539E07C}" destId="{124B09B5-60B4-4556-BA60-835A1D4AB08F}" srcOrd="0" destOrd="0" presId="urn:microsoft.com/office/officeart/2005/8/layout/default"/>
    <dgm:cxn modelId="{3A756561-928D-4C21-9824-CD28EE9F41B5}" srcId="{A815BBA0-2B1D-441B-BE0B-6003D04DF768}" destId="{6B330FAC-DB40-4214-9DE4-57F82B88E4B9}" srcOrd="4" destOrd="0" parTransId="{D727E0DE-0DD1-4676-B324-9B1AF1A21C63}" sibTransId="{47D164C2-F1F7-4DD3-A1D4-895119028DFC}"/>
    <dgm:cxn modelId="{82E8296F-B247-4D79-BCCF-2D269B140970}" srcId="{A815BBA0-2B1D-441B-BE0B-6003D04DF768}" destId="{87E6079B-C445-40B9-B906-18C832204AB3}" srcOrd="1" destOrd="0" parTransId="{91198D5A-EA43-47FF-AE68-94D3FCF21CF9}" sibTransId="{F3BFE543-2E6D-4D88-AF02-643310C545C3}"/>
    <dgm:cxn modelId="{4FB19687-E18D-4A29-9439-A44CC06302E6}" srcId="{A815BBA0-2B1D-441B-BE0B-6003D04DF768}" destId="{BDC79A28-5B6A-4A24-957A-CA0828985425}" srcOrd="2" destOrd="0" parTransId="{9299F88C-99E4-4DA8-9FD5-3FEB1E69D890}" sibTransId="{656B4D9D-5F98-45D5-9DCD-001261BE7945}"/>
    <dgm:cxn modelId="{55AF118D-92D4-49C9-A6AA-52988B444A65}" type="presOf" srcId="{6B330FAC-DB40-4214-9DE4-57F82B88E4B9}" destId="{DDFD6069-78D6-4014-ADB2-A827DCF97D16}" srcOrd="0" destOrd="0" presId="urn:microsoft.com/office/officeart/2005/8/layout/default"/>
    <dgm:cxn modelId="{6336349D-C184-469B-BDDD-E568781EAE89}" type="presOf" srcId="{A815BBA0-2B1D-441B-BE0B-6003D04DF768}" destId="{1B39F06D-5C13-43A4-BE1A-4F4F226264BA}" srcOrd="0" destOrd="0" presId="urn:microsoft.com/office/officeart/2005/8/layout/default"/>
    <dgm:cxn modelId="{718EE4A0-8994-4B11-A8AA-DCEA609A752F}" type="presOf" srcId="{85EDFF25-D6E8-4F73-A5B8-297BC38CEAA6}" destId="{257B957F-294F-43DD-8596-F5B2EA9FC048}" srcOrd="0" destOrd="0" presId="urn:microsoft.com/office/officeart/2005/8/layout/default"/>
    <dgm:cxn modelId="{0F03A0D6-71C4-44E6-96BA-47669A2488A0}" srcId="{A815BBA0-2B1D-441B-BE0B-6003D04DF768}" destId="{E2D35AB5-376B-44B0-97C2-3AA0C539E07C}" srcOrd="3" destOrd="0" parTransId="{2931F4F7-F1E9-481C-9A05-6FD8F0BB6340}" sibTransId="{217840F4-90B1-4D31-B0A5-BC8DA36AFB97}"/>
    <dgm:cxn modelId="{7E2DBDFD-4BC5-4183-A042-43985FAE860B}" type="presOf" srcId="{87E6079B-C445-40B9-B906-18C832204AB3}" destId="{55EC1792-E011-4887-BD7E-C88DC2064D6B}" srcOrd="0" destOrd="0" presId="urn:microsoft.com/office/officeart/2005/8/layout/default"/>
    <dgm:cxn modelId="{20E0870C-479E-4814-92FD-94FFD69FD01B}" type="presParOf" srcId="{1B39F06D-5C13-43A4-BE1A-4F4F226264BA}" destId="{257B957F-294F-43DD-8596-F5B2EA9FC048}" srcOrd="0" destOrd="0" presId="urn:microsoft.com/office/officeart/2005/8/layout/default"/>
    <dgm:cxn modelId="{4B73BB17-CCE5-428F-B34A-5FC17074D15E}" type="presParOf" srcId="{1B39F06D-5C13-43A4-BE1A-4F4F226264BA}" destId="{573F3A7A-C466-46CD-9619-F2B6F417D58C}" srcOrd="1" destOrd="0" presId="urn:microsoft.com/office/officeart/2005/8/layout/default"/>
    <dgm:cxn modelId="{CAFED8D1-BC6C-4626-B75D-7ED3F7047DB2}" type="presParOf" srcId="{1B39F06D-5C13-43A4-BE1A-4F4F226264BA}" destId="{55EC1792-E011-4887-BD7E-C88DC2064D6B}" srcOrd="2" destOrd="0" presId="urn:microsoft.com/office/officeart/2005/8/layout/default"/>
    <dgm:cxn modelId="{19DA67FB-AE8B-4074-8E21-E6B4AC8A13A2}" type="presParOf" srcId="{1B39F06D-5C13-43A4-BE1A-4F4F226264BA}" destId="{27D65E47-B695-432C-8282-0DC7D12AB9B8}" srcOrd="3" destOrd="0" presId="urn:microsoft.com/office/officeart/2005/8/layout/default"/>
    <dgm:cxn modelId="{BFA67B99-8EB0-40F2-8D2B-E099332DCD0A}" type="presParOf" srcId="{1B39F06D-5C13-43A4-BE1A-4F4F226264BA}" destId="{EABAA822-94A4-4425-9DE2-C9DE22C62FB3}" srcOrd="4" destOrd="0" presId="urn:microsoft.com/office/officeart/2005/8/layout/default"/>
    <dgm:cxn modelId="{38EAD55B-45BB-48F0-B7B9-FA2C1E5F0629}" type="presParOf" srcId="{1B39F06D-5C13-43A4-BE1A-4F4F226264BA}" destId="{ED435B42-32B5-49E3-AE96-699736F24FC7}" srcOrd="5" destOrd="0" presId="urn:microsoft.com/office/officeart/2005/8/layout/default"/>
    <dgm:cxn modelId="{8DC01B05-5F82-4862-ABD5-1993B360DBF3}" type="presParOf" srcId="{1B39F06D-5C13-43A4-BE1A-4F4F226264BA}" destId="{124B09B5-60B4-4556-BA60-835A1D4AB08F}" srcOrd="6" destOrd="0" presId="urn:microsoft.com/office/officeart/2005/8/layout/default"/>
    <dgm:cxn modelId="{76879B1F-9533-4C28-AF02-4ECFF234B348}" type="presParOf" srcId="{1B39F06D-5C13-43A4-BE1A-4F4F226264BA}" destId="{A529A185-8382-47CE-9C86-0E3EE9B2A8F2}" srcOrd="7" destOrd="0" presId="urn:microsoft.com/office/officeart/2005/8/layout/default"/>
    <dgm:cxn modelId="{674C9142-9803-4B45-9FAD-AD28B010BBB6}" type="presParOf" srcId="{1B39F06D-5C13-43A4-BE1A-4F4F226264BA}" destId="{DDFD6069-78D6-4014-ADB2-A827DCF97D1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90036-A84F-42A2-A65B-F9FD2A5CB62C}">
      <dsp:nvSpPr>
        <dsp:cNvPr id="0" name=""/>
        <dsp:cNvSpPr/>
      </dsp:nvSpPr>
      <dsp:spPr>
        <a:xfrm rot="5400000">
          <a:off x="-141617" y="146013"/>
          <a:ext cx="944118" cy="660882"/>
        </a:xfrm>
        <a:prstGeom prst="chevron">
          <a:avLst/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I</a:t>
          </a:r>
        </a:p>
      </dsp:txBody>
      <dsp:txXfrm rot="-5400000">
        <a:off x="1" y="334836"/>
        <a:ext cx="660882" cy="283236"/>
      </dsp:txXfrm>
    </dsp:sp>
    <dsp:sp modelId="{6976C9D7-943F-4C20-BFC8-6BFC78938293}">
      <dsp:nvSpPr>
        <dsp:cNvPr id="0" name=""/>
        <dsp:cNvSpPr/>
      </dsp:nvSpPr>
      <dsp:spPr>
        <a:xfrm rot="5400000">
          <a:off x="4161421" y="-3474725"/>
          <a:ext cx="613676" cy="76147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Selection of materials with appropriate degradation </a:t>
          </a:r>
          <a:r>
            <a:rPr lang="pl-PL" sz="2000" kern="1200" dirty="0" err="1"/>
            <a:t>kinetics</a:t>
          </a:r>
          <a:r>
            <a:rPr lang="en-US" sz="2000" kern="1200" dirty="0"/>
            <a:t> and physicochemical characteristics</a:t>
          </a:r>
          <a:endParaRPr lang="pl-PL" sz="2000" kern="1200" dirty="0"/>
        </a:p>
      </dsp:txBody>
      <dsp:txXfrm rot="-5400000">
        <a:off x="660883" y="55770"/>
        <a:ext cx="7584797" cy="553762"/>
      </dsp:txXfrm>
    </dsp:sp>
    <dsp:sp modelId="{6EC0517A-57AD-45CE-B73B-E49EFC904650}">
      <dsp:nvSpPr>
        <dsp:cNvPr id="0" name=""/>
        <dsp:cNvSpPr/>
      </dsp:nvSpPr>
      <dsp:spPr>
        <a:xfrm rot="5400000">
          <a:off x="-141617" y="1035667"/>
          <a:ext cx="944118" cy="660882"/>
        </a:xfrm>
        <a:prstGeom prst="chevron">
          <a:avLst/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II</a:t>
          </a:r>
        </a:p>
      </dsp:txBody>
      <dsp:txXfrm rot="-5400000">
        <a:off x="1" y="1224490"/>
        <a:ext cx="660882" cy="283236"/>
      </dsp:txXfrm>
    </dsp:sp>
    <dsp:sp modelId="{4BC4DF0D-9C40-476A-BC86-2E349C786BBF}">
      <dsp:nvSpPr>
        <dsp:cNvPr id="0" name=""/>
        <dsp:cNvSpPr/>
      </dsp:nvSpPr>
      <dsp:spPr>
        <a:xfrm rot="5400000">
          <a:off x="4103784" y="-2606489"/>
          <a:ext cx="728950" cy="76147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Obtaining microparticles with appropriate size distribution and </a:t>
          </a:r>
          <a:r>
            <a:rPr lang="en-US" sz="2000" kern="1200" dirty="0" err="1"/>
            <a:t>encapsulati</a:t>
          </a:r>
          <a:r>
            <a:rPr lang="pl-PL" sz="2000" kern="1200" dirty="0"/>
            <a:t>on of</a:t>
          </a:r>
          <a:r>
            <a:rPr lang="en-US" sz="2000" kern="1200" dirty="0"/>
            <a:t> antibiotics and QS inhibitors, testing their properties (DLS, SEM) and degradation</a:t>
          </a:r>
          <a:r>
            <a:rPr lang="pl-PL" sz="2000" kern="1200" dirty="0"/>
            <a:t>, </a:t>
          </a:r>
          <a:r>
            <a:rPr lang="pl-PL" sz="2000" kern="1200" dirty="0" err="1">
              <a:effectLst>
                <a:glow rad="101600">
                  <a:srgbClr val="FFFF00">
                    <a:alpha val="40000"/>
                  </a:srgbClr>
                </a:glow>
              </a:effectLst>
            </a:rPr>
            <a:t>aerodynamic</a:t>
          </a:r>
          <a:r>
            <a:rPr lang="pl-PL" sz="2000" kern="1200" dirty="0">
              <a:effectLst>
                <a:glow rad="101600">
                  <a:srgbClr val="FFFF00">
                    <a:alpha val="40000"/>
                  </a:srgbClr>
                </a:glow>
              </a:effectLst>
            </a:rPr>
            <a:t> </a:t>
          </a:r>
          <a:r>
            <a:rPr lang="pl-PL" sz="2000" kern="1200" dirty="0" err="1">
              <a:effectLst>
                <a:glow rad="101600">
                  <a:srgbClr val="FFFF00">
                    <a:alpha val="40000"/>
                  </a:srgbClr>
                </a:glow>
              </a:effectLst>
            </a:rPr>
            <a:t>properties</a:t>
          </a:r>
          <a:endParaRPr lang="pl-PL" sz="2000" kern="1200" dirty="0">
            <a:effectLst>
              <a:glow rad="101600">
                <a:srgbClr val="FFFF00">
                  <a:alpha val="40000"/>
                </a:srgbClr>
              </a:glow>
            </a:effectLst>
          </a:endParaRPr>
        </a:p>
      </dsp:txBody>
      <dsp:txXfrm rot="-5400000">
        <a:off x="660882" y="871997"/>
        <a:ext cx="7579170" cy="657782"/>
      </dsp:txXfrm>
    </dsp:sp>
    <dsp:sp modelId="{DCE476A7-C255-4598-8E19-186D4C2C8121}">
      <dsp:nvSpPr>
        <dsp:cNvPr id="0" name=""/>
        <dsp:cNvSpPr/>
      </dsp:nvSpPr>
      <dsp:spPr>
        <a:xfrm rot="5400000">
          <a:off x="-141617" y="1925321"/>
          <a:ext cx="944118" cy="660882"/>
        </a:xfrm>
        <a:prstGeom prst="chevron">
          <a:avLst/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III</a:t>
          </a:r>
        </a:p>
      </dsp:txBody>
      <dsp:txXfrm rot="-5400000">
        <a:off x="1" y="2114144"/>
        <a:ext cx="660882" cy="283236"/>
      </dsp:txXfrm>
    </dsp:sp>
    <dsp:sp modelId="{80CB10ED-B331-423F-9C79-66565023EAD3}">
      <dsp:nvSpPr>
        <dsp:cNvPr id="0" name=""/>
        <dsp:cNvSpPr/>
      </dsp:nvSpPr>
      <dsp:spPr>
        <a:xfrm rot="5400000">
          <a:off x="4073402" y="-1727660"/>
          <a:ext cx="728950" cy="76147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 vitro cytocompatibility study of microparticles with pulmonary epithelial cells (A549, BEAS / 2B</a:t>
          </a:r>
          <a:r>
            <a:rPr lang="pl-PL" sz="1800" kern="1200" dirty="0"/>
            <a:t>,</a:t>
          </a:r>
          <a:r>
            <a:rPr lang="en-US" sz="1800" kern="1200" dirty="0"/>
            <a:t> and Calu-3) </a:t>
          </a:r>
          <a:r>
            <a:rPr lang="en-US" sz="1800" kern="1200" dirty="0">
              <a:effectLst>
                <a:glow rad="101600">
                  <a:srgbClr val="FFFF00">
                    <a:alpha val="40000"/>
                  </a:srgbClr>
                </a:glow>
              </a:effectLst>
            </a:rPr>
            <a:t>and ex vivo - tissue </a:t>
          </a:r>
          <a:r>
            <a:rPr lang="pl-PL" sz="1800" kern="1200" dirty="0" err="1">
              <a:effectLst>
                <a:glow rad="101600">
                  <a:srgbClr val="FFFF00">
                    <a:alpha val="40000"/>
                  </a:srgbClr>
                </a:glow>
              </a:effectLst>
            </a:rPr>
            <a:t>slices</a:t>
          </a:r>
          <a:endParaRPr lang="pl-PL" sz="1800" kern="1200" dirty="0">
            <a:solidFill>
              <a:schemeClr val="tx2">
                <a:lumMod val="75000"/>
              </a:schemeClr>
            </a:solidFill>
            <a:effectLst>
              <a:glow rad="101600">
                <a:srgbClr val="FFFF00">
                  <a:alpha val="40000"/>
                </a:srgbClr>
              </a:glow>
            </a:effectLst>
          </a:endParaRPr>
        </a:p>
      </dsp:txBody>
      <dsp:txXfrm rot="-5400000">
        <a:off x="630500" y="1750826"/>
        <a:ext cx="7579170" cy="657782"/>
      </dsp:txXfrm>
    </dsp:sp>
    <dsp:sp modelId="{1505E75D-F1AE-4094-B7E1-FCBCDBFE9831}">
      <dsp:nvSpPr>
        <dsp:cNvPr id="0" name=""/>
        <dsp:cNvSpPr/>
      </dsp:nvSpPr>
      <dsp:spPr>
        <a:xfrm rot="5400000">
          <a:off x="-141617" y="2814975"/>
          <a:ext cx="944118" cy="660882"/>
        </a:xfrm>
        <a:prstGeom prst="chevron">
          <a:avLst/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IV</a:t>
          </a:r>
        </a:p>
      </dsp:txBody>
      <dsp:txXfrm rot="-5400000">
        <a:off x="1" y="3003798"/>
        <a:ext cx="660882" cy="283236"/>
      </dsp:txXfrm>
    </dsp:sp>
    <dsp:sp modelId="{F2FEB81C-D3A3-4A0C-A9C5-EA683C18E8A6}">
      <dsp:nvSpPr>
        <dsp:cNvPr id="0" name=""/>
        <dsp:cNvSpPr/>
      </dsp:nvSpPr>
      <dsp:spPr>
        <a:xfrm rot="5400000">
          <a:off x="4103784" y="-827180"/>
          <a:ext cx="728950" cy="76147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Determining the effectiveness of the antibacterial action</a:t>
          </a:r>
          <a:endParaRPr lang="pl-PL" sz="1800" kern="1200" dirty="0"/>
        </a:p>
      </dsp:txBody>
      <dsp:txXfrm rot="-5400000">
        <a:off x="660882" y="2651306"/>
        <a:ext cx="7579170" cy="657782"/>
      </dsp:txXfrm>
    </dsp:sp>
    <dsp:sp modelId="{F02ED17C-8365-4321-B8A8-D99DF2182869}">
      <dsp:nvSpPr>
        <dsp:cNvPr id="0" name=""/>
        <dsp:cNvSpPr/>
      </dsp:nvSpPr>
      <dsp:spPr>
        <a:xfrm rot="5400000">
          <a:off x="-141617" y="3704630"/>
          <a:ext cx="944118" cy="660882"/>
        </a:xfrm>
        <a:prstGeom prst="chevron">
          <a:avLst/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V</a:t>
          </a:r>
        </a:p>
      </dsp:txBody>
      <dsp:txXfrm rot="-5400000">
        <a:off x="1" y="3893453"/>
        <a:ext cx="660882" cy="283236"/>
      </dsp:txXfrm>
    </dsp:sp>
    <dsp:sp modelId="{B95B7588-B7DA-4EE6-9AE6-9280C89F5D9E}">
      <dsp:nvSpPr>
        <dsp:cNvPr id="0" name=""/>
        <dsp:cNvSpPr/>
      </dsp:nvSpPr>
      <dsp:spPr>
        <a:xfrm rot="5400000">
          <a:off x="4103784" y="62473"/>
          <a:ext cx="728950" cy="76147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 vitro cytocompatibility and efficacy studies on 2.5 / 3D cell models</a:t>
          </a:r>
          <a:endParaRPr lang="pl-PL" sz="1800" kern="1200" dirty="0"/>
        </a:p>
      </dsp:txBody>
      <dsp:txXfrm rot="-5400000">
        <a:off x="660882" y="3540959"/>
        <a:ext cx="7579170" cy="6577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B957F-294F-43DD-8596-F5B2EA9FC048}">
      <dsp:nvSpPr>
        <dsp:cNvPr id="0" name=""/>
        <dsp:cNvSpPr/>
      </dsp:nvSpPr>
      <dsp:spPr>
        <a:xfrm>
          <a:off x="0" y="417687"/>
          <a:ext cx="2638444" cy="158306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 err="1"/>
            <a:t>Size</a:t>
          </a:r>
          <a:r>
            <a:rPr lang="pl-PL" sz="2500" kern="1200" dirty="0"/>
            <a:t>: </a:t>
          </a:r>
          <a:br>
            <a:rPr lang="pl-PL" sz="2500" kern="1200" dirty="0"/>
          </a:br>
          <a:r>
            <a:rPr lang="pl-PL" sz="2500" kern="1200" dirty="0"/>
            <a:t>1-5 µm</a:t>
          </a:r>
          <a:endParaRPr lang="en-US" sz="2500" kern="1200" dirty="0"/>
        </a:p>
      </dsp:txBody>
      <dsp:txXfrm>
        <a:off x="0" y="417687"/>
        <a:ext cx="2638444" cy="1583066"/>
      </dsp:txXfrm>
    </dsp:sp>
    <dsp:sp modelId="{55EC1792-E011-4887-BD7E-C88DC2064D6B}">
      <dsp:nvSpPr>
        <dsp:cNvPr id="0" name=""/>
        <dsp:cNvSpPr/>
      </dsp:nvSpPr>
      <dsp:spPr>
        <a:xfrm>
          <a:off x="2902289" y="417687"/>
          <a:ext cx="2638444" cy="158306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20354"/>
                <a:satOff val="2542"/>
                <a:lumOff val="67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120354"/>
                <a:satOff val="2542"/>
                <a:lumOff val="67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120354"/>
                <a:satOff val="2542"/>
                <a:lumOff val="67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Homogeneous size distribution</a:t>
          </a:r>
        </a:p>
      </dsp:txBody>
      <dsp:txXfrm>
        <a:off x="2902289" y="417687"/>
        <a:ext cx="2638444" cy="1583066"/>
      </dsp:txXfrm>
    </dsp:sp>
    <dsp:sp modelId="{EABAA822-94A4-4425-9DE2-C9DE22C62FB3}">
      <dsp:nvSpPr>
        <dsp:cNvPr id="0" name=""/>
        <dsp:cNvSpPr/>
      </dsp:nvSpPr>
      <dsp:spPr>
        <a:xfrm>
          <a:off x="5804578" y="417687"/>
          <a:ext cx="2638444" cy="158306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240708"/>
                <a:satOff val="5083"/>
                <a:lumOff val="135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240708"/>
                <a:satOff val="5083"/>
                <a:lumOff val="135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240708"/>
                <a:satOff val="5083"/>
                <a:lumOff val="135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S</a:t>
          </a:r>
          <a:r>
            <a:rPr lang="en-US" sz="2500" kern="1200" dirty="0" err="1"/>
            <a:t>ufficient</a:t>
          </a:r>
          <a:r>
            <a:rPr lang="en-US" sz="2500" kern="1200" dirty="0"/>
            <a:t> drug encapsulation capacity</a:t>
          </a:r>
        </a:p>
      </dsp:txBody>
      <dsp:txXfrm>
        <a:off x="5804578" y="417687"/>
        <a:ext cx="2638444" cy="1583066"/>
      </dsp:txXfrm>
    </dsp:sp>
    <dsp:sp modelId="{124B09B5-60B4-4556-BA60-835A1D4AB08F}">
      <dsp:nvSpPr>
        <dsp:cNvPr id="0" name=""/>
        <dsp:cNvSpPr/>
      </dsp:nvSpPr>
      <dsp:spPr>
        <a:xfrm>
          <a:off x="1451144" y="2264599"/>
          <a:ext cx="2638444" cy="158306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61061"/>
                <a:satOff val="7625"/>
                <a:lumOff val="2031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361061"/>
                <a:satOff val="7625"/>
                <a:lumOff val="2031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361061"/>
                <a:satOff val="7625"/>
                <a:lumOff val="2031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Non-</a:t>
          </a:r>
          <a:r>
            <a:rPr lang="pl-PL" sz="2500" kern="1200" dirty="0" err="1"/>
            <a:t>toxic</a:t>
          </a:r>
          <a:endParaRPr lang="en-US" sz="2500" kern="1200" dirty="0"/>
        </a:p>
      </dsp:txBody>
      <dsp:txXfrm>
        <a:off x="1451144" y="2264599"/>
        <a:ext cx="2638444" cy="1583066"/>
      </dsp:txXfrm>
    </dsp:sp>
    <dsp:sp modelId="{DDFD6069-78D6-4014-ADB2-A827DCF97D16}">
      <dsp:nvSpPr>
        <dsp:cNvPr id="0" name=""/>
        <dsp:cNvSpPr/>
      </dsp:nvSpPr>
      <dsp:spPr>
        <a:xfrm>
          <a:off x="4353434" y="2264599"/>
          <a:ext cx="2638444" cy="158306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 err="1"/>
            <a:t>Bacteria</a:t>
          </a:r>
          <a:r>
            <a:rPr lang="pl-PL" sz="2500" kern="1200" dirty="0"/>
            <a:t> </a:t>
          </a:r>
          <a:r>
            <a:rPr lang="pl-PL" sz="2500" kern="1200" dirty="0" err="1"/>
            <a:t>eradiction</a:t>
          </a:r>
          <a:r>
            <a:rPr lang="pl-PL" sz="2500" kern="1200" dirty="0"/>
            <a:t> in cytocompatible </a:t>
          </a:r>
          <a:r>
            <a:rPr lang="pl-PL" sz="2500" kern="1200" dirty="0" err="1"/>
            <a:t>concentration</a:t>
          </a:r>
          <a:endParaRPr lang="en-US" sz="2500" kern="1200" dirty="0"/>
        </a:p>
      </dsp:txBody>
      <dsp:txXfrm>
        <a:off x="4353434" y="2264599"/>
        <a:ext cx="2638444" cy="1583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07EAC-B285-4840-A3BB-D781450BF435}" type="datetimeFigureOut">
              <a:rPr lang="pl-PL" smtClean="0"/>
              <a:t>11.05.2023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853C7-62F8-4AAE-99A0-BD01B1F79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9349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15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4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95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58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400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168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Date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Title,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68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Title,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25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Title,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264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F4A28A0-6980-4C32-86AB-427D1B7C3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Date</a:t>
            </a:r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1A704D1-A6AF-4AE7-9306-B7D2F385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l-PL" dirty="0"/>
              <a:t>Title, Speaker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C6CF15D-74D4-4A35-ACAD-3C960275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465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Date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Title,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019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Title, Speaker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193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Title, Speaker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687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Title, Speaker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594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Title, Speaker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82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Title, Speaker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74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Title, Speaker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29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pl-PL"/>
              <a:t>Date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pl-PL" dirty="0"/>
              <a:t>Title,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B581E52-F7CC-425B-9779-ED68F05C13B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284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03BD4A0C-054A-437A-AEC3-1259F9E5A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818" y="2682717"/>
            <a:ext cx="8324382" cy="1973174"/>
          </a:xfrm>
        </p:spPr>
        <p:txBody>
          <a:bodyPr anchor="t">
            <a:noAutofit/>
          </a:bodyPr>
          <a:lstStyle/>
          <a:p>
            <a:pPr algn="l"/>
            <a:r>
              <a:rPr lang="pl-PL" sz="3600" b="1" dirty="0" err="1">
                <a:solidFill>
                  <a:srgbClr val="2F678C"/>
                </a:solidFill>
                <a:latin typeface="+mn-lt"/>
              </a:rPr>
              <a:t>Inhalable</a:t>
            </a:r>
            <a:r>
              <a:rPr lang="pl-PL" sz="3600" b="1" dirty="0">
                <a:solidFill>
                  <a:srgbClr val="2F678C"/>
                </a:solidFill>
                <a:latin typeface="+mn-lt"/>
              </a:rPr>
              <a:t> </a:t>
            </a:r>
            <a:r>
              <a:rPr lang="pl-PL" sz="3600" b="1" dirty="0" err="1">
                <a:solidFill>
                  <a:srgbClr val="2F678C"/>
                </a:solidFill>
                <a:latin typeface="+mn-lt"/>
              </a:rPr>
              <a:t>polymeric</a:t>
            </a:r>
            <a:r>
              <a:rPr lang="pl-PL" sz="3600" b="1" dirty="0">
                <a:solidFill>
                  <a:srgbClr val="2F678C"/>
                </a:solidFill>
                <a:latin typeface="+mn-lt"/>
              </a:rPr>
              <a:t> </a:t>
            </a:r>
            <a:r>
              <a:rPr lang="pl-PL" sz="3600" b="1" dirty="0" err="1">
                <a:solidFill>
                  <a:srgbClr val="2F678C"/>
                </a:solidFill>
                <a:latin typeface="+mn-lt"/>
              </a:rPr>
              <a:t>drug</a:t>
            </a:r>
            <a:r>
              <a:rPr lang="pl-PL" sz="3600" b="1" dirty="0">
                <a:solidFill>
                  <a:srgbClr val="2F678C"/>
                </a:solidFill>
                <a:latin typeface="+mn-lt"/>
              </a:rPr>
              <a:t> </a:t>
            </a:r>
            <a:r>
              <a:rPr lang="pl-PL" sz="3600" b="1" dirty="0" err="1">
                <a:solidFill>
                  <a:srgbClr val="2F678C"/>
                </a:solidFill>
                <a:latin typeface="+mn-lt"/>
              </a:rPr>
              <a:t>delivery</a:t>
            </a:r>
            <a:r>
              <a:rPr lang="pl-PL" sz="3600" b="1" dirty="0">
                <a:solidFill>
                  <a:srgbClr val="2F678C"/>
                </a:solidFill>
                <a:latin typeface="+mn-lt"/>
              </a:rPr>
              <a:t> system:</a:t>
            </a:r>
            <a:br>
              <a:rPr lang="pl-PL" sz="3600" b="1" dirty="0">
                <a:solidFill>
                  <a:srgbClr val="2F678C"/>
                </a:solidFill>
                <a:latin typeface="+mn-lt"/>
              </a:rPr>
            </a:br>
            <a:r>
              <a:rPr lang="pl-PL" sz="3600" b="1" dirty="0" err="1">
                <a:solidFill>
                  <a:srgbClr val="2F678C"/>
                </a:solidFill>
                <a:latin typeface="+mn-lt"/>
              </a:rPr>
              <a:t>Azithromycin-loaded</a:t>
            </a:r>
            <a:r>
              <a:rPr lang="pl-PL" sz="3600" b="1" dirty="0">
                <a:solidFill>
                  <a:srgbClr val="2F678C"/>
                </a:solidFill>
                <a:latin typeface="+mn-lt"/>
              </a:rPr>
              <a:t> </a:t>
            </a:r>
            <a:r>
              <a:rPr lang="pl-PL" sz="3600" b="1" dirty="0" err="1">
                <a:solidFill>
                  <a:srgbClr val="2F678C"/>
                </a:solidFill>
                <a:latin typeface="+mn-lt"/>
              </a:rPr>
              <a:t>poly</a:t>
            </a:r>
            <a:r>
              <a:rPr lang="pl-PL" sz="3600" b="1" dirty="0">
                <a:solidFill>
                  <a:srgbClr val="2F678C"/>
                </a:solidFill>
                <a:latin typeface="+mn-lt"/>
              </a:rPr>
              <a:t>(</a:t>
            </a:r>
            <a:r>
              <a:rPr lang="pl-PL" sz="3600" b="1" dirty="0" err="1">
                <a:solidFill>
                  <a:srgbClr val="2F678C"/>
                </a:solidFill>
                <a:latin typeface="+mn-lt"/>
              </a:rPr>
              <a:t>ethylene-glycol</a:t>
            </a:r>
            <a:r>
              <a:rPr lang="pl-PL" sz="3600" b="1" dirty="0">
                <a:solidFill>
                  <a:srgbClr val="2F678C"/>
                </a:solidFill>
                <a:latin typeface="+mn-lt"/>
              </a:rPr>
              <a:t>)/</a:t>
            </a:r>
            <a:r>
              <a:rPr lang="pl-PL" sz="3600" b="1" dirty="0" err="1">
                <a:solidFill>
                  <a:srgbClr val="2F678C"/>
                </a:solidFill>
                <a:latin typeface="+mn-lt"/>
              </a:rPr>
              <a:t>poly</a:t>
            </a:r>
            <a:r>
              <a:rPr lang="pl-PL" sz="3600" b="1" dirty="0">
                <a:solidFill>
                  <a:srgbClr val="2F678C"/>
                </a:solidFill>
                <a:latin typeface="+mn-lt"/>
              </a:rPr>
              <a:t>(</a:t>
            </a:r>
            <a:r>
              <a:rPr lang="pl-PL" sz="3600" b="1" dirty="0" err="1">
                <a:solidFill>
                  <a:srgbClr val="2F678C"/>
                </a:solidFill>
                <a:latin typeface="+mn-lt"/>
              </a:rPr>
              <a:t>sebacic</a:t>
            </a:r>
            <a:r>
              <a:rPr lang="pl-PL" sz="3600" b="1" dirty="0">
                <a:solidFill>
                  <a:srgbClr val="2F678C"/>
                </a:solidFill>
                <a:latin typeface="+mn-lt"/>
              </a:rPr>
              <a:t> </a:t>
            </a:r>
            <a:r>
              <a:rPr lang="pl-PL" sz="3600" b="1" dirty="0" err="1">
                <a:solidFill>
                  <a:srgbClr val="2F678C"/>
                </a:solidFill>
                <a:latin typeface="+mn-lt"/>
              </a:rPr>
              <a:t>anhydride</a:t>
            </a:r>
            <a:r>
              <a:rPr lang="pl-PL" sz="3600" b="1" dirty="0">
                <a:solidFill>
                  <a:srgbClr val="2F678C"/>
                </a:solidFill>
                <a:latin typeface="+mn-lt"/>
              </a:rPr>
              <a:t>) </a:t>
            </a:r>
            <a:r>
              <a:rPr lang="pl-PL" sz="3600" b="1" dirty="0" err="1">
                <a:solidFill>
                  <a:srgbClr val="2F678C"/>
                </a:solidFill>
                <a:latin typeface="+mn-lt"/>
              </a:rPr>
              <a:t>microparticles</a:t>
            </a:r>
            <a:endParaRPr lang="pl-PL" sz="3600" b="1" dirty="0">
              <a:solidFill>
                <a:srgbClr val="2F678C"/>
              </a:solidFill>
              <a:latin typeface="+mn-lt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F0FD341-9A03-4BA5-AA6E-EB9A31568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818" y="4868515"/>
            <a:ext cx="6858000" cy="1397799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pl-PL" altLang="pl-PL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Konrad Kwiecień</a:t>
            </a:r>
          </a:p>
          <a:p>
            <a:pPr marL="0" indent="0" algn="l">
              <a:buNone/>
            </a:pPr>
            <a:r>
              <a:rPr lang="en-US" altLang="pl-PL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AGH University of Science and Technology, Al. A. </a:t>
            </a:r>
            <a:r>
              <a:rPr lang="en-US" altLang="pl-PL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Mickiewicza</a:t>
            </a:r>
            <a:r>
              <a:rPr lang="en-US" altLang="pl-PL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30 30-059 Kraków, Poland</a:t>
            </a:r>
          </a:p>
          <a:p>
            <a:pPr marL="0" indent="0" algn="l">
              <a:buNone/>
            </a:pPr>
            <a:r>
              <a:rPr lang="en-US" altLang="pl-PL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kkwiecien@agh.edu.pl</a:t>
            </a:r>
          </a:p>
          <a:p>
            <a:pPr algn="l"/>
            <a:endParaRPr lang="pl-PL" sz="2000" dirty="0"/>
          </a:p>
        </p:txBody>
      </p:sp>
      <p:pic>
        <p:nvPicPr>
          <p:cNvPr id="2" name="Picture 5" descr="Witamy">
            <a:extLst>
              <a:ext uri="{FF2B5EF4-FFF2-40B4-BE49-F238E27FC236}">
                <a16:creationId xmlns:a16="http://schemas.microsoft.com/office/drawing/2014/main" id="{0BE469F3-F718-E8E9-A6CD-9941FC6E6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9" y="307852"/>
            <a:ext cx="1644648" cy="211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FC21BD97-8A47-2263-E507-EBD0DAFBB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112" y="197435"/>
            <a:ext cx="3138288" cy="1014228"/>
          </a:xfrm>
          <a:prstGeom prst="rect">
            <a:avLst/>
          </a:prstGeom>
        </p:spPr>
      </p:pic>
      <p:pic>
        <p:nvPicPr>
          <p:cNvPr id="4" name="Picture 4" descr="Uniwersytet Jagielloński Collegium Medicum objął nas swoim patronatem – LO  Grybów">
            <a:extLst>
              <a:ext uri="{FF2B5EF4-FFF2-40B4-BE49-F238E27FC236}">
                <a16:creationId xmlns:a16="http://schemas.microsoft.com/office/drawing/2014/main" id="{60EC3C1F-5261-F0CE-7F63-2EE5F24C5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788" y="1317975"/>
            <a:ext cx="2398724" cy="117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0ABD175-AD9E-B56E-D6B1-D0DE833AD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844" y="138492"/>
            <a:ext cx="2284856" cy="228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158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6E2A299-2FD1-26CB-6AA9-5C3516DF4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035" y="2196045"/>
            <a:ext cx="7885477" cy="3885252"/>
          </a:xfrm>
        </p:spPr>
      </p:pic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55A10AF0-06DC-BA23-E1C0-D4497791C5E5}"/>
              </a:ext>
            </a:extLst>
          </p:cNvPr>
          <p:cNvCxnSpPr/>
          <p:nvPr/>
        </p:nvCxnSpPr>
        <p:spPr bwMode="auto">
          <a:xfrm flipH="1">
            <a:off x="5437842" y="2011101"/>
            <a:ext cx="493182" cy="1602842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A6E130EE-EC2E-C83A-9D3B-53C6C2633B21}"/>
              </a:ext>
            </a:extLst>
          </p:cNvPr>
          <p:cNvCxnSpPr/>
          <p:nvPr/>
        </p:nvCxnSpPr>
        <p:spPr bwMode="auto">
          <a:xfrm>
            <a:off x="3033580" y="2011102"/>
            <a:ext cx="184944" cy="505212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2749D9A-A0C6-1618-2040-9B4411C001DC}"/>
              </a:ext>
            </a:extLst>
          </p:cNvPr>
          <p:cNvSpPr txBox="1"/>
          <p:nvPr/>
        </p:nvSpPr>
        <p:spPr>
          <a:xfrm>
            <a:off x="1248512" y="1333060"/>
            <a:ext cx="3082388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12" i="1" dirty="0" err="1"/>
              <a:t>Peak</a:t>
            </a:r>
            <a:r>
              <a:rPr lang="pl-PL" sz="1712" i="1" dirty="0"/>
              <a:t> 1 – </a:t>
            </a:r>
            <a:r>
              <a:rPr lang="pl-PL" sz="1712" i="1" dirty="0" err="1"/>
              <a:t>similar</a:t>
            </a:r>
            <a:r>
              <a:rPr lang="pl-PL" sz="1712" i="1" dirty="0"/>
              <a:t> to </a:t>
            </a:r>
            <a:r>
              <a:rPr lang="pl-PL" sz="1712" i="1" dirty="0" err="1"/>
              <a:t>initial</a:t>
            </a:r>
            <a:r>
              <a:rPr lang="pl-PL" sz="1712" i="1" dirty="0"/>
              <a:t> </a:t>
            </a:r>
            <a:r>
              <a:rPr lang="pl-PL" sz="1712" i="1" dirty="0" err="1"/>
              <a:t>observation</a:t>
            </a:r>
            <a:r>
              <a:rPr lang="pl-PL" sz="1712" i="1" dirty="0"/>
              <a:t> – </a:t>
            </a:r>
            <a:r>
              <a:rPr lang="pl-PL" sz="1712" i="1" dirty="0" err="1"/>
              <a:t>correct</a:t>
            </a:r>
            <a:r>
              <a:rPr lang="pl-PL" sz="1712" i="1" dirty="0"/>
              <a:t> </a:t>
            </a:r>
            <a:r>
              <a:rPr lang="pl-PL" sz="1712" i="1" dirty="0" err="1"/>
              <a:t>sizes</a:t>
            </a:r>
            <a:r>
              <a:rPr lang="pl-PL" sz="1712" i="1" dirty="0"/>
              <a:t> </a:t>
            </a:r>
            <a:endParaRPr lang="en-US" sz="1712" i="1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AE57B12-0A88-D1FF-C526-693E656FAB79}"/>
              </a:ext>
            </a:extLst>
          </p:cNvPr>
          <p:cNvSpPr txBox="1"/>
          <p:nvPr/>
        </p:nvSpPr>
        <p:spPr>
          <a:xfrm>
            <a:off x="4809503" y="1454705"/>
            <a:ext cx="3082388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712" i="1" dirty="0" err="1"/>
              <a:t>Peak</a:t>
            </a:r>
            <a:r>
              <a:rPr lang="pl-PL" sz="1712" i="1" dirty="0"/>
              <a:t> 2 – </a:t>
            </a:r>
            <a:r>
              <a:rPr lang="pl-PL" sz="1712" i="1" dirty="0" err="1"/>
              <a:t>undetected</a:t>
            </a:r>
            <a:r>
              <a:rPr lang="pl-PL" sz="1712" i="1" dirty="0"/>
              <a:t> </a:t>
            </a:r>
            <a:r>
              <a:rPr lang="pl-PL" sz="1712" i="1" dirty="0" err="1"/>
              <a:t>before</a:t>
            </a:r>
            <a:r>
              <a:rPr lang="pl-PL" sz="1712" i="1" dirty="0"/>
              <a:t> – </a:t>
            </a:r>
            <a:r>
              <a:rPr lang="pl-PL" sz="1712" i="1" dirty="0" err="1"/>
              <a:t>incorrect</a:t>
            </a:r>
            <a:r>
              <a:rPr lang="pl-PL" sz="1712" i="1" dirty="0"/>
              <a:t> </a:t>
            </a:r>
            <a:r>
              <a:rPr lang="pl-PL" sz="1712" i="1" dirty="0" err="1"/>
              <a:t>sizes</a:t>
            </a:r>
            <a:r>
              <a:rPr lang="pl-PL" sz="1712" i="1" dirty="0"/>
              <a:t> </a:t>
            </a:r>
            <a:endParaRPr lang="en-US" sz="1712" i="1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57872C1-1BEA-B056-6B45-BEAD6E27C750}"/>
              </a:ext>
            </a:extLst>
          </p:cNvPr>
          <p:cNvSpPr txBox="1"/>
          <p:nvPr/>
        </p:nvSpPr>
        <p:spPr>
          <a:xfrm>
            <a:off x="5376194" y="2679116"/>
            <a:ext cx="2503763" cy="167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3557" indent="-293557" algn="r">
              <a:buFont typeface="Arial" panose="020B0604020202020204" pitchFamily="34" charset="0"/>
              <a:buChar char="•"/>
            </a:pPr>
            <a:r>
              <a:rPr lang="pl-PL" sz="1712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</a:t>
            </a:r>
            <a:r>
              <a:rPr lang="pl-PL" sz="1712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712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humidity</a:t>
            </a:r>
            <a:endParaRPr lang="pl-PL" sz="1712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93557" indent="-293557" algn="r">
              <a:buFont typeface="Arial" panose="020B0604020202020204" pitchFamily="34" charset="0"/>
              <a:buChar char="•"/>
            </a:pPr>
            <a:endParaRPr lang="pl-PL" sz="1712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93557" indent="-293557" algn="r">
              <a:buFont typeface="Arial" panose="020B0604020202020204" pitchFamily="34" charset="0"/>
              <a:buChar char="•"/>
            </a:pPr>
            <a:r>
              <a:rPr lang="pl-PL" sz="1712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</a:t>
            </a:r>
            <a:r>
              <a:rPr lang="pl-PL" sz="1712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712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degradation</a:t>
            </a:r>
            <a:endParaRPr lang="pl-PL" sz="1712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93557" indent="-293557" algn="r">
              <a:buFont typeface="Arial" panose="020B0604020202020204" pitchFamily="34" charset="0"/>
              <a:buChar char="•"/>
            </a:pPr>
            <a:endParaRPr lang="pl-PL" sz="1712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93557" indent="-293557" algn="r">
              <a:buFont typeface="Arial" panose="020B0604020202020204" pitchFamily="34" charset="0"/>
              <a:buChar char="•"/>
            </a:pPr>
            <a:r>
              <a:rPr lang="pl-PL" sz="1712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Stuck</a:t>
            </a:r>
            <a:r>
              <a:rPr lang="pl-PL" sz="1712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712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together</a:t>
            </a:r>
            <a:endParaRPr lang="pl-PL" sz="1712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93557" indent="-293557" algn="r">
              <a:buFont typeface="Arial" panose="020B0604020202020204" pitchFamily="34" charset="0"/>
              <a:buChar char="•"/>
            </a:pPr>
            <a:endParaRPr lang="en-US" sz="1712" b="1" i="1" dirty="0">
              <a:solidFill>
                <a:srgbClr val="FF0000"/>
              </a:solidFill>
            </a:endParaRPr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DB2DC18B-6617-4894-6373-8F78477A8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825" y="513890"/>
            <a:ext cx="6424921" cy="1138863"/>
          </a:xfrm>
        </p:spPr>
        <p:txBody>
          <a:bodyPr>
            <a:noAutofit/>
          </a:bodyPr>
          <a:lstStyle/>
          <a:p>
            <a:pPr algn="r"/>
            <a:r>
              <a:rPr lang="pl-PL" sz="2600" b="1" dirty="0">
                <a:solidFill>
                  <a:srgbClr val="2F678C"/>
                </a:solidFill>
                <a:latin typeface="+mn-lt"/>
              </a:rPr>
              <a:t>Laser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diffraction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size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distribution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,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however</a:t>
            </a:r>
            <a:endParaRPr lang="pl-PL" sz="2600" dirty="0">
              <a:solidFill>
                <a:srgbClr val="2F678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001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C3070DB2-F9A0-F657-6BA8-289B85F22C4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93589" y="1393016"/>
            <a:ext cx="3887015" cy="77740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l-PL" dirty="0"/>
              <a:t>PSA-PEG 250</a:t>
            </a:r>
            <a:endParaRPr lang="en-US" dirty="0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7E5D9B40-9147-DE77-95A3-0C368622F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56" y="1788571"/>
            <a:ext cx="8281124" cy="4183603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6C07653B-079D-2C74-33BE-888DB190F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825" y="513890"/>
            <a:ext cx="6424921" cy="1138863"/>
          </a:xfrm>
        </p:spPr>
        <p:txBody>
          <a:bodyPr>
            <a:noAutofit/>
          </a:bodyPr>
          <a:lstStyle/>
          <a:p>
            <a:pPr algn="r"/>
            <a:r>
              <a:rPr lang="pl-PL" sz="2600" b="1" dirty="0">
                <a:solidFill>
                  <a:srgbClr val="2F678C"/>
                </a:solidFill>
                <a:latin typeface="+mn-lt"/>
              </a:rPr>
              <a:t>But with PEG…</a:t>
            </a:r>
            <a:endParaRPr lang="pl-PL" sz="2600" dirty="0">
              <a:solidFill>
                <a:srgbClr val="2F678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5650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567EBF5-4651-8BE4-3F53-590D9B0DB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94" y="1883822"/>
            <a:ext cx="8394161" cy="4227908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25B74681-9B12-FFB7-B14A-F736B0EF7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825" y="513890"/>
            <a:ext cx="6424921" cy="1138863"/>
          </a:xfrm>
        </p:spPr>
        <p:txBody>
          <a:bodyPr>
            <a:noAutofit/>
          </a:bodyPr>
          <a:lstStyle/>
          <a:p>
            <a:pPr algn="r"/>
            <a:r>
              <a:rPr lang="pl-PL" sz="2600" b="1" dirty="0">
                <a:solidFill>
                  <a:srgbClr val="2F678C"/>
                </a:solidFill>
                <a:latin typeface="+mn-lt"/>
              </a:rPr>
              <a:t>Or with a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heavier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PEG</a:t>
            </a:r>
            <a:endParaRPr lang="pl-PL" sz="2600" dirty="0">
              <a:solidFill>
                <a:srgbClr val="2F678C"/>
              </a:solidFill>
              <a:latin typeface="+mn-lt"/>
            </a:endParaRPr>
          </a:p>
        </p:txBody>
      </p:sp>
      <p:sp>
        <p:nvSpPr>
          <p:cNvPr id="11" name="Symbol zastępczy tekstu 5">
            <a:extLst>
              <a:ext uri="{FF2B5EF4-FFF2-40B4-BE49-F238E27FC236}">
                <a16:creationId xmlns:a16="http://schemas.microsoft.com/office/drawing/2014/main" id="{17035198-999C-42D0-B780-51B74D823FF5}"/>
              </a:ext>
            </a:extLst>
          </p:cNvPr>
          <p:cNvSpPr txBox="1">
            <a:spLocks/>
          </p:cNvSpPr>
          <p:nvPr/>
        </p:nvSpPr>
        <p:spPr>
          <a:xfrm>
            <a:off x="3707877" y="1495120"/>
            <a:ext cx="3887015" cy="77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dirty="0"/>
              <a:t>PSA-PEG 600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46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73ABDB8-C27A-3F5D-2B03-5DC996F8A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57343"/>
            <a:ext cx="3304537" cy="1849433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289BA330-84CA-86A9-5B2A-84BD34BEE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569" y="1188790"/>
            <a:ext cx="3264200" cy="1849433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D22F2804-D701-3907-EBB0-96FB6395D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606" y="2945969"/>
            <a:ext cx="3298514" cy="1833451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6311D0CF-A151-52C0-D707-A43721A58D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9570" y="4726058"/>
            <a:ext cx="3306541" cy="1886305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E107BF3F-4FCB-1510-8329-03497B54B5D6}"/>
              </a:ext>
            </a:extLst>
          </p:cNvPr>
          <p:cNvSpPr txBox="1"/>
          <p:nvPr/>
        </p:nvSpPr>
        <p:spPr>
          <a:xfrm>
            <a:off x="3223293" y="1588583"/>
            <a:ext cx="2503763" cy="4307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12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PSA-PEG250</a:t>
            </a:r>
          </a:p>
          <a:p>
            <a:r>
              <a:rPr lang="pl-PL" sz="1712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AZM 10%</a:t>
            </a:r>
          </a:p>
          <a:p>
            <a:pPr algn="r"/>
            <a:r>
              <a:rPr lang="pl-PL" sz="1712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PSA-PEG600</a:t>
            </a:r>
          </a:p>
          <a:p>
            <a:pPr algn="r"/>
            <a:r>
              <a:rPr lang="pl-PL" sz="1712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AZM 10%</a:t>
            </a:r>
          </a:p>
          <a:p>
            <a:pPr algn="ctr"/>
            <a:endParaRPr lang="pl-PL" sz="1712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93557" indent="-293557" algn="r">
              <a:buFont typeface="Arial" panose="020B0604020202020204" pitchFamily="34" charset="0"/>
              <a:buChar char="•"/>
            </a:pPr>
            <a:endParaRPr lang="pl-PL" sz="1712" b="1" i="1" dirty="0">
              <a:solidFill>
                <a:srgbClr val="FF0000"/>
              </a:solidFill>
            </a:endParaRPr>
          </a:p>
          <a:p>
            <a:r>
              <a:rPr lang="pl-PL" sz="1712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PSA-PEG250</a:t>
            </a:r>
          </a:p>
          <a:p>
            <a:r>
              <a:rPr lang="pl-PL" sz="1712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AZM 20%</a:t>
            </a:r>
          </a:p>
          <a:p>
            <a:pPr algn="r"/>
            <a:r>
              <a:rPr lang="pl-PL" sz="1712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PSA-PEG600</a:t>
            </a:r>
          </a:p>
          <a:p>
            <a:pPr algn="r"/>
            <a:r>
              <a:rPr lang="pl-PL" sz="1712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AZM 20%</a:t>
            </a:r>
          </a:p>
          <a:p>
            <a:pPr algn="r"/>
            <a:endParaRPr lang="pl-PL" sz="1712" b="1" i="1" dirty="0">
              <a:solidFill>
                <a:srgbClr val="FF0000"/>
              </a:solidFill>
            </a:endParaRPr>
          </a:p>
          <a:p>
            <a:pPr marL="293557" indent="-293557" algn="r">
              <a:buFont typeface="Arial" panose="020B0604020202020204" pitchFamily="34" charset="0"/>
              <a:buChar char="•"/>
            </a:pPr>
            <a:endParaRPr lang="pl-PL" sz="1712" b="1" i="1" dirty="0">
              <a:solidFill>
                <a:srgbClr val="FF0000"/>
              </a:solidFill>
            </a:endParaRPr>
          </a:p>
          <a:p>
            <a:r>
              <a:rPr lang="pl-PL" sz="1712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PSA-PEG250</a:t>
            </a:r>
          </a:p>
          <a:p>
            <a:r>
              <a:rPr lang="pl-PL" sz="1712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AZM 30%</a:t>
            </a:r>
          </a:p>
          <a:p>
            <a:pPr algn="r"/>
            <a:r>
              <a:rPr lang="pl-PL" sz="1712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PSA-PEG600</a:t>
            </a:r>
          </a:p>
          <a:p>
            <a:pPr algn="r"/>
            <a:r>
              <a:rPr lang="pl-PL" sz="1712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AZM 30%</a:t>
            </a:r>
            <a:endParaRPr lang="pl-PL" sz="1712" b="1" i="1" dirty="0">
              <a:solidFill>
                <a:srgbClr val="FF0000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CCE52FD-3DC0-A4DA-6DA1-017AC6870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" y="1372461"/>
            <a:ext cx="3304537" cy="1849433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6F522DC0-CA98-F542-6B7D-906B363B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825" y="513890"/>
            <a:ext cx="6424921" cy="1138863"/>
          </a:xfrm>
        </p:spPr>
        <p:txBody>
          <a:bodyPr>
            <a:noAutofit/>
          </a:bodyPr>
          <a:lstStyle/>
          <a:p>
            <a:pPr algn="r"/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Homogenious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powders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loaded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with AZM</a:t>
            </a:r>
            <a:endParaRPr lang="pl-PL" sz="2600" dirty="0">
              <a:solidFill>
                <a:srgbClr val="2F678C"/>
              </a:solidFill>
              <a:latin typeface="+mn-lt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5E2C5BA-632C-A469-CC66-69E6CBD1D0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3" y="3038223"/>
            <a:ext cx="3284912" cy="1849433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CF676AC5-D72D-8EBE-F202-8D3D91A396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52" y="4780310"/>
            <a:ext cx="3315817" cy="188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78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9770EF34-D594-206A-7C1D-6AAF9FDFDE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139112"/>
              </p:ext>
            </p:extLst>
          </p:nvPr>
        </p:nvGraphicFramePr>
        <p:xfrm>
          <a:off x="533707" y="1694197"/>
          <a:ext cx="8076586" cy="3935078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153798">
                  <a:extLst>
                    <a:ext uri="{9D8B030D-6E8A-4147-A177-3AD203B41FA5}">
                      <a16:colId xmlns:a16="http://schemas.microsoft.com/office/drawing/2014/main" val="804894235"/>
                    </a:ext>
                  </a:extLst>
                </a:gridCol>
                <a:gridCol w="1153798">
                  <a:extLst>
                    <a:ext uri="{9D8B030D-6E8A-4147-A177-3AD203B41FA5}">
                      <a16:colId xmlns:a16="http://schemas.microsoft.com/office/drawing/2014/main" val="2845182241"/>
                    </a:ext>
                  </a:extLst>
                </a:gridCol>
                <a:gridCol w="1153798">
                  <a:extLst>
                    <a:ext uri="{9D8B030D-6E8A-4147-A177-3AD203B41FA5}">
                      <a16:colId xmlns:a16="http://schemas.microsoft.com/office/drawing/2014/main" val="3030165515"/>
                    </a:ext>
                  </a:extLst>
                </a:gridCol>
                <a:gridCol w="1153798">
                  <a:extLst>
                    <a:ext uri="{9D8B030D-6E8A-4147-A177-3AD203B41FA5}">
                      <a16:colId xmlns:a16="http://schemas.microsoft.com/office/drawing/2014/main" val="402968745"/>
                    </a:ext>
                  </a:extLst>
                </a:gridCol>
                <a:gridCol w="1153798">
                  <a:extLst>
                    <a:ext uri="{9D8B030D-6E8A-4147-A177-3AD203B41FA5}">
                      <a16:colId xmlns:a16="http://schemas.microsoft.com/office/drawing/2014/main" val="1719847593"/>
                    </a:ext>
                  </a:extLst>
                </a:gridCol>
                <a:gridCol w="1153798">
                  <a:extLst>
                    <a:ext uri="{9D8B030D-6E8A-4147-A177-3AD203B41FA5}">
                      <a16:colId xmlns:a16="http://schemas.microsoft.com/office/drawing/2014/main" val="157473996"/>
                    </a:ext>
                  </a:extLst>
                </a:gridCol>
                <a:gridCol w="1153798">
                  <a:extLst>
                    <a:ext uri="{9D8B030D-6E8A-4147-A177-3AD203B41FA5}">
                      <a16:colId xmlns:a16="http://schemas.microsoft.com/office/drawing/2014/main" val="1206741754"/>
                    </a:ext>
                  </a:extLst>
                </a:gridCol>
              </a:tblGrid>
              <a:tr h="1382594">
                <a:tc>
                  <a:txBody>
                    <a:bodyPr/>
                    <a:lstStyle/>
                    <a:p>
                      <a:r>
                        <a:rPr lang="pl-PL" sz="2000" b="1" dirty="0" err="1">
                          <a:solidFill>
                            <a:schemeClr val="bg1"/>
                          </a:solidFill>
                        </a:rPr>
                        <a:t>Batch</a:t>
                      </a:r>
                      <a:r>
                        <a:rPr lang="pl-PL" sz="2000" b="1" dirty="0">
                          <a:solidFill>
                            <a:schemeClr val="bg1"/>
                          </a:solidFill>
                        </a:rPr>
                        <a:t>/</a:t>
                      </a:r>
                      <a:br>
                        <a:rPr lang="pl-PL" sz="20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pl-PL" sz="2000" b="1" dirty="0" err="1">
                          <a:solidFill>
                            <a:schemeClr val="bg1"/>
                          </a:solidFill>
                        </a:rPr>
                        <a:t>feature</a:t>
                      </a:r>
                      <a:r>
                        <a:rPr lang="pl-PL" sz="2000" b="1" dirty="0">
                          <a:solidFill>
                            <a:schemeClr val="bg1"/>
                          </a:solidFill>
                        </a:rPr>
                        <a:t> ± SD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78284" marR="78284" marT="39142" marB="39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PSA-PEG250 AZM10%</a:t>
                      </a:r>
                      <a:endParaRPr lang="en-US" sz="2000" dirty="0"/>
                    </a:p>
                  </a:txBody>
                  <a:tcPr marL="78284" marR="78284" marT="39142" marB="39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/>
                        <a:t>PSA-PEG250 AZM20%</a:t>
                      </a:r>
                      <a:endParaRPr lang="en-US" sz="2000" dirty="0"/>
                    </a:p>
                    <a:p>
                      <a:endParaRPr lang="en-US" sz="2000" dirty="0"/>
                    </a:p>
                  </a:txBody>
                  <a:tcPr marL="78284" marR="78284" marT="39142" marB="39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/>
                        <a:t>PSA-PEG250 AZM30%</a:t>
                      </a:r>
                      <a:endParaRPr lang="en-US" sz="2000" dirty="0"/>
                    </a:p>
                    <a:p>
                      <a:endParaRPr lang="en-US" sz="2000" dirty="0"/>
                    </a:p>
                  </a:txBody>
                  <a:tcPr marL="78284" marR="78284" marT="39142" marB="39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/>
                        <a:t>PSA-PEG600 AZM10%</a:t>
                      </a:r>
                      <a:endParaRPr lang="en-US" sz="2000" dirty="0"/>
                    </a:p>
                    <a:p>
                      <a:endParaRPr lang="en-US" sz="2000" dirty="0"/>
                    </a:p>
                  </a:txBody>
                  <a:tcPr marL="78284" marR="78284" marT="39142" marB="39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/>
                        <a:t>PSA-PEG600 AZM20%</a:t>
                      </a:r>
                      <a:endParaRPr lang="en-US" sz="2000" dirty="0"/>
                    </a:p>
                    <a:p>
                      <a:endParaRPr lang="en-US" sz="2000" dirty="0"/>
                    </a:p>
                  </a:txBody>
                  <a:tcPr marL="78284" marR="78284" marT="39142" marB="39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/>
                        <a:t>PSA-PEG600 AZM30%</a:t>
                      </a:r>
                      <a:endParaRPr lang="en-US" sz="2000" dirty="0"/>
                    </a:p>
                    <a:p>
                      <a:endParaRPr lang="en-US" sz="2000" dirty="0"/>
                    </a:p>
                  </a:txBody>
                  <a:tcPr marL="78284" marR="78284" marT="39142" marB="39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937884"/>
                  </a:ext>
                </a:extLst>
              </a:tr>
              <a:tr h="744475">
                <a:tc>
                  <a:txBody>
                    <a:bodyPr/>
                    <a:lstStyle/>
                    <a:p>
                      <a:r>
                        <a:rPr lang="pl-PL" sz="2000" b="1" dirty="0">
                          <a:solidFill>
                            <a:schemeClr val="bg1"/>
                          </a:solidFill>
                        </a:rPr>
                        <a:t>X &lt; 5 µm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78284" marR="78284" marT="39142" marB="39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 </a:t>
                      </a:r>
                      <a:r>
                        <a:rPr lang="pl-PL" sz="2000" dirty="0"/>
                        <a:t>63.05</a:t>
                      </a:r>
                      <a:r>
                        <a:rPr lang="en-US" sz="2000" dirty="0"/>
                        <a:t> +/- 0.</a:t>
                      </a:r>
                      <a:r>
                        <a:rPr lang="pl-PL" sz="2000" dirty="0"/>
                        <a:t>87</a:t>
                      </a:r>
                      <a:r>
                        <a:rPr lang="en-US" sz="2000" dirty="0"/>
                        <a:t> </a:t>
                      </a:r>
                      <a:r>
                        <a:rPr lang="pl-PL" sz="2000" dirty="0"/>
                        <a:t>%</a:t>
                      </a:r>
                      <a:endParaRPr lang="en-US" sz="2000" dirty="0"/>
                    </a:p>
                  </a:txBody>
                  <a:tcPr marL="78284" marR="78284" marT="39142" marB="39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 </a:t>
                      </a:r>
                      <a:r>
                        <a:rPr lang="pl-PL" sz="2000" dirty="0"/>
                        <a:t>67.28 +/- 0.70 %</a:t>
                      </a:r>
                      <a:endParaRPr lang="en-US" sz="2000" dirty="0"/>
                    </a:p>
                  </a:txBody>
                  <a:tcPr marL="78284" marR="78284" marT="39142" marB="39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76.65 +/- 0.72 %</a:t>
                      </a:r>
                      <a:endParaRPr lang="en-US" sz="2000" dirty="0"/>
                    </a:p>
                  </a:txBody>
                  <a:tcPr marL="78284" marR="78284" marT="39142" marB="39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89.88 +/- 0.01 %</a:t>
                      </a:r>
                      <a:endParaRPr lang="en-US" sz="2000" dirty="0"/>
                    </a:p>
                  </a:txBody>
                  <a:tcPr marL="78284" marR="78284" marT="39142" marB="39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82.82 +/- 2.76 %</a:t>
                      </a:r>
                      <a:endParaRPr lang="en-US" sz="2000" dirty="0"/>
                    </a:p>
                  </a:txBody>
                  <a:tcPr marL="78284" marR="78284" marT="39142" marB="39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83.24 +/- 0.70 %</a:t>
                      </a:r>
                      <a:endParaRPr lang="en-US" sz="2000" dirty="0"/>
                    </a:p>
                  </a:txBody>
                  <a:tcPr marL="78284" marR="78284" marT="39142" marB="39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612963"/>
                  </a:ext>
                </a:extLst>
              </a:tr>
              <a:tr h="744475">
                <a:tc>
                  <a:txBody>
                    <a:bodyPr/>
                    <a:lstStyle/>
                    <a:p>
                      <a:r>
                        <a:rPr lang="pl-PL" sz="2000" b="1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pl-PL" sz="2000" b="1" baseline="-25000" dirty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78284" marR="78284" marT="39142" marB="39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 3.47 +/- 0.06 µm</a:t>
                      </a:r>
                    </a:p>
                  </a:txBody>
                  <a:tcPr marL="78284" marR="78284" marT="39142" marB="39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 </a:t>
                      </a:r>
                      <a:r>
                        <a:rPr lang="pl-PL" sz="2000" dirty="0"/>
                        <a:t>3.24 +/- 0.04 µm</a:t>
                      </a:r>
                      <a:endParaRPr lang="en-US" sz="2000" dirty="0"/>
                    </a:p>
                  </a:txBody>
                  <a:tcPr marL="78284" marR="78284" marT="39142" marB="39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2.84 +/- 0.03 µm</a:t>
                      </a:r>
                      <a:endParaRPr lang="en-US" sz="2000" dirty="0"/>
                    </a:p>
                  </a:txBody>
                  <a:tcPr marL="78284" marR="78284" marT="39142" marB="39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2.02 +/- 0.00 µm</a:t>
                      </a:r>
                      <a:endParaRPr lang="en-US" sz="2000" dirty="0"/>
                    </a:p>
                  </a:txBody>
                  <a:tcPr marL="78284" marR="78284" marT="39142" marB="39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2.58 +/- 0.07 µm</a:t>
                      </a:r>
                      <a:endParaRPr lang="en-US" sz="2000" dirty="0"/>
                    </a:p>
                  </a:txBody>
                  <a:tcPr marL="78284" marR="78284" marT="39142" marB="39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2.57 +/- 0.03 µm</a:t>
                      </a:r>
                      <a:endParaRPr lang="en-US" sz="2000" dirty="0"/>
                    </a:p>
                  </a:txBody>
                  <a:tcPr marL="78284" marR="78284" marT="39142" marB="39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8086015"/>
                  </a:ext>
                </a:extLst>
              </a:tr>
              <a:tr h="1063534">
                <a:tc>
                  <a:txBody>
                    <a:bodyPr/>
                    <a:lstStyle/>
                    <a:p>
                      <a:r>
                        <a:rPr lang="pl-PL" sz="2000" b="1" dirty="0" err="1">
                          <a:solidFill>
                            <a:schemeClr val="bg1"/>
                          </a:solidFill>
                        </a:rPr>
                        <a:t>Span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78284" marR="78284" marT="39142" marB="39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 </a:t>
                      </a:r>
                      <a:r>
                        <a:rPr lang="pl-PL" sz="2000" dirty="0"/>
                        <a:t>5.61</a:t>
                      </a:r>
                      <a:r>
                        <a:rPr lang="en-US" sz="2000" dirty="0"/>
                        <a:t> +/- 0.</a:t>
                      </a:r>
                      <a:r>
                        <a:rPr lang="pl-PL" sz="2000" dirty="0"/>
                        <a:t>11</a:t>
                      </a:r>
                      <a:r>
                        <a:rPr lang="en-US" sz="2000" dirty="0"/>
                        <a:t> µm</a:t>
                      </a:r>
                    </a:p>
                  </a:txBody>
                  <a:tcPr marL="78284" marR="78284" marT="39142" marB="39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 </a:t>
                      </a:r>
                      <a:r>
                        <a:rPr lang="pl-PL" sz="2000" dirty="0"/>
                        <a:t>4.22 +/- 0.05 µm</a:t>
                      </a:r>
                      <a:endParaRPr lang="en-US" sz="2000" dirty="0"/>
                    </a:p>
                  </a:txBody>
                  <a:tcPr marL="78284" marR="78284" marT="39142" marB="39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2.97 +/- 0.15 µm</a:t>
                      </a:r>
                      <a:endParaRPr lang="en-US" sz="2000" dirty="0"/>
                    </a:p>
                  </a:txBody>
                  <a:tcPr marL="78284" marR="78284" marT="39142" marB="39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2.11 +/- 0.01 µm</a:t>
                      </a:r>
                      <a:endParaRPr lang="en-US" sz="2000" dirty="0"/>
                    </a:p>
                  </a:txBody>
                  <a:tcPr marL="78284" marR="78284" marT="39142" marB="39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2.33 +/- 0.39 µm </a:t>
                      </a:r>
                      <a:br>
                        <a:rPr lang="pl-PL" sz="2000" dirty="0"/>
                      </a:br>
                      <a:endParaRPr lang="en-US" sz="2000" dirty="0"/>
                    </a:p>
                  </a:txBody>
                  <a:tcPr marL="78284" marR="78284" marT="39142" marB="39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2.17 +/- 0.04 µm</a:t>
                      </a:r>
                      <a:endParaRPr lang="en-US" sz="2000" dirty="0"/>
                    </a:p>
                  </a:txBody>
                  <a:tcPr marL="78284" marR="78284" marT="39142" marB="39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568674"/>
                  </a:ext>
                </a:extLst>
              </a:tr>
            </a:tbl>
          </a:graphicData>
        </a:graphic>
      </p:graphicFrame>
      <p:sp>
        <p:nvSpPr>
          <p:cNvPr id="9" name="Tytuł 1">
            <a:extLst>
              <a:ext uri="{FF2B5EF4-FFF2-40B4-BE49-F238E27FC236}">
                <a16:creationId xmlns:a16="http://schemas.microsoft.com/office/drawing/2014/main" id="{9688B95C-7D3D-47EE-306F-B87E76DAA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825" y="513890"/>
            <a:ext cx="6424921" cy="1138863"/>
          </a:xfrm>
        </p:spPr>
        <p:txBody>
          <a:bodyPr>
            <a:noAutofit/>
          </a:bodyPr>
          <a:lstStyle/>
          <a:p>
            <a:pPr algn="r"/>
            <a:r>
              <a:rPr lang="pl-PL" sz="2600" b="1" dirty="0">
                <a:solidFill>
                  <a:srgbClr val="2F678C"/>
                </a:solidFill>
                <a:latin typeface="+mn-lt"/>
              </a:rPr>
              <a:t>And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some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size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numbers</a:t>
            </a:r>
            <a:endParaRPr lang="pl-PL" sz="2600" dirty="0">
              <a:solidFill>
                <a:srgbClr val="2F678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0666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56A4412E-DD52-8C20-3BD9-7CE20D363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63" y="1690689"/>
            <a:ext cx="5933498" cy="4291800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5A9D1BE4-D96E-B251-14BF-7856F6019826}"/>
              </a:ext>
            </a:extLst>
          </p:cNvPr>
          <p:cNvSpPr/>
          <p:nvPr/>
        </p:nvSpPr>
        <p:spPr bwMode="auto">
          <a:xfrm>
            <a:off x="2683408" y="5417137"/>
            <a:ext cx="1298041" cy="707886"/>
          </a:xfrm>
          <a:prstGeom prst="rect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142" tIns="39142" rIns="39142" bIns="39142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782818" fontAlgn="base" hangingPunct="0">
              <a:spcBef>
                <a:spcPct val="0"/>
              </a:spcBef>
              <a:spcAft>
                <a:spcPct val="0"/>
              </a:spcAft>
            </a:pPr>
            <a:endParaRPr lang="en-US" sz="2055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756D2F6-937F-BA87-0AE2-055287857B13}"/>
              </a:ext>
            </a:extLst>
          </p:cNvPr>
          <p:cNvSpPr txBox="1"/>
          <p:nvPr/>
        </p:nvSpPr>
        <p:spPr>
          <a:xfrm>
            <a:off x="2388734" y="4727676"/>
            <a:ext cx="2405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>
                <a:solidFill>
                  <a:srgbClr val="00B050"/>
                </a:solidFill>
              </a:rPr>
              <a:t>Retention</a:t>
            </a:r>
            <a:r>
              <a:rPr lang="pl-PL" sz="2000" dirty="0">
                <a:solidFill>
                  <a:srgbClr val="00B050"/>
                </a:solidFill>
              </a:rPr>
              <a:t> </a:t>
            </a:r>
            <a:r>
              <a:rPr lang="pl-PL" sz="2000" dirty="0" err="1">
                <a:solidFill>
                  <a:srgbClr val="00B050"/>
                </a:solidFill>
              </a:rPr>
              <a:t>time</a:t>
            </a:r>
            <a:r>
              <a:rPr lang="pl-PL" sz="2000" dirty="0">
                <a:solidFill>
                  <a:srgbClr val="00B050"/>
                </a:solidFill>
              </a:rPr>
              <a:t>  of AZM = 5.5 min</a:t>
            </a:r>
            <a:endParaRPr lang="en-US" sz="2000" dirty="0">
              <a:solidFill>
                <a:srgbClr val="00B050"/>
              </a:solidFill>
            </a:endParaRPr>
          </a:p>
        </p:txBody>
      </p:sp>
      <p:graphicFrame>
        <p:nvGraphicFramePr>
          <p:cNvPr id="15" name="Symbol zastępczy zawartości 8">
            <a:extLst>
              <a:ext uri="{FF2B5EF4-FFF2-40B4-BE49-F238E27FC236}">
                <a16:creationId xmlns:a16="http://schemas.microsoft.com/office/drawing/2014/main" id="{31A59A43-CAAA-B9CC-22A4-8BEF766EA8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9756205"/>
              </p:ext>
            </p:extLst>
          </p:nvPr>
        </p:nvGraphicFramePr>
        <p:xfrm>
          <a:off x="6113194" y="2072750"/>
          <a:ext cx="2592702" cy="169438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358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744">
                <a:tc>
                  <a:txBody>
                    <a:bodyPr/>
                    <a:lstStyle/>
                    <a:p>
                      <a:r>
                        <a:rPr lang="pl-PL" sz="2000" b="1" dirty="0" err="1">
                          <a:solidFill>
                            <a:schemeClr val="bg1"/>
                          </a:solidFill>
                        </a:rPr>
                        <a:t>Drug</a:t>
                      </a:r>
                      <a:r>
                        <a:rPr lang="pl-PL" sz="2000" b="1" dirty="0">
                          <a:solidFill>
                            <a:schemeClr val="bg1"/>
                          </a:solidFill>
                        </a:rPr>
                        <a:t>: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78284" marR="78284" marT="39142" marB="3914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AZM</a:t>
                      </a:r>
                      <a:endParaRPr lang="en-US" sz="2000" dirty="0"/>
                    </a:p>
                  </a:txBody>
                  <a:tcPr marL="78284" marR="78284" marT="39142" marB="3914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744">
                <a:tc>
                  <a:txBody>
                    <a:bodyPr/>
                    <a:lstStyle/>
                    <a:p>
                      <a:r>
                        <a:rPr lang="pl-PL" sz="2000" b="1" dirty="0">
                          <a:solidFill>
                            <a:schemeClr val="bg1"/>
                          </a:solidFill>
                        </a:rPr>
                        <a:t>EE 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78284" marR="78284" marT="39142" marB="3914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~100%</a:t>
                      </a:r>
                      <a:endParaRPr lang="en-US" sz="2000" dirty="0"/>
                    </a:p>
                  </a:txBody>
                  <a:tcPr marL="78284" marR="78284" marT="39142" marB="3914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900">
                <a:tc>
                  <a:txBody>
                    <a:bodyPr/>
                    <a:lstStyle/>
                    <a:p>
                      <a:r>
                        <a:rPr lang="pl-PL" sz="2000" b="1" baseline="0" dirty="0">
                          <a:solidFill>
                            <a:schemeClr val="bg1"/>
                          </a:solidFill>
                        </a:rPr>
                        <a:t>DL 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78284" marR="78284" marT="39142" marB="3914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kern="1200" dirty="0" err="1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Up</a:t>
                      </a:r>
                      <a:r>
                        <a:rPr lang="pl-PL" sz="2000" kern="120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 to 17% 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endParaRPr lang="en-US" sz="2000" dirty="0"/>
                    </a:p>
                  </a:txBody>
                  <a:tcPr marL="78284" marR="78284" marT="39142" marB="3914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ole tekstowe 15">
                <a:extLst>
                  <a:ext uri="{FF2B5EF4-FFF2-40B4-BE49-F238E27FC236}">
                    <a16:creationId xmlns:a16="http://schemas.microsoft.com/office/drawing/2014/main" id="{D3FD1BEB-0785-3A65-2937-CC55D0E4B88C}"/>
                  </a:ext>
                </a:extLst>
              </p:cNvPr>
              <p:cNvSpPr txBox="1"/>
              <p:nvPr/>
            </p:nvSpPr>
            <p:spPr>
              <a:xfrm>
                <a:off x="6024196" y="4074193"/>
                <a:ext cx="3000180" cy="5459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712" i="1">
                          <a:latin typeface="Cambria Math" panose="02040503050406030204" pitchFamily="18" charset="0"/>
                        </a:rPr>
                        <m:t>𝐸𝐸</m:t>
                      </m:r>
                      <m:r>
                        <a:rPr lang="pl-PL" sz="1712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1712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1712" i="1">
                              <a:latin typeface="Cambria Math" panose="02040503050406030204" pitchFamily="18" charset="0"/>
                            </a:rPr>
                            <m:t>𝐷𝑟𝑢𝑔</m:t>
                          </m:r>
                          <m:r>
                            <a:rPr lang="pl-PL" sz="1712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1712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pl-PL" sz="1712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1712" i="1"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pl-PL" sz="1712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1712" i="1">
                              <a:latin typeface="Cambria Math" panose="02040503050406030204" pitchFamily="18" charset="0"/>
                            </a:rPr>
                            <m:t>𝑀𝑃𝑠</m:t>
                          </m:r>
                        </m:num>
                        <m:den>
                          <m:r>
                            <a:rPr lang="pl-PL" sz="1712" i="1">
                              <a:latin typeface="Cambria Math" panose="02040503050406030204" pitchFamily="18" charset="0"/>
                            </a:rPr>
                            <m:t>𝐼𝑛𝑖𝑡𝑖𝑎𝑙</m:t>
                          </m:r>
                          <m:r>
                            <a:rPr lang="pl-PL" sz="1712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1712" i="1">
                              <a:latin typeface="Cambria Math" panose="02040503050406030204" pitchFamily="18" charset="0"/>
                            </a:rPr>
                            <m:t>𝑑𝑟𝑢𝑔</m:t>
                          </m:r>
                        </m:den>
                      </m:f>
                      <m:r>
                        <a:rPr lang="pl-PL" sz="1712" i="1">
                          <a:latin typeface="Cambria Math" panose="02040503050406030204" pitchFamily="18" charset="0"/>
                        </a:rPr>
                        <m:t>∗100%</m:t>
                      </m:r>
                    </m:oMath>
                  </m:oMathPara>
                </a14:m>
                <a:endParaRPr lang="en-US" sz="1712" dirty="0"/>
              </a:p>
            </p:txBody>
          </p:sp>
        </mc:Choice>
        <mc:Fallback xmlns="">
          <p:sp>
            <p:nvSpPr>
              <p:cNvPr id="16" name="pole tekstowe 15">
                <a:extLst>
                  <a:ext uri="{FF2B5EF4-FFF2-40B4-BE49-F238E27FC236}">
                    <a16:creationId xmlns:a16="http://schemas.microsoft.com/office/drawing/2014/main" id="{D3FD1BEB-0785-3A65-2937-CC55D0E4B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196" y="4074193"/>
                <a:ext cx="3000180" cy="5459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E51C5B0B-39F6-3304-A24D-1AF4DD98E542}"/>
                  </a:ext>
                </a:extLst>
              </p:cNvPr>
              <p:cNvSpPr txBox="1"/>
              <p:nvPr/>
            </p:nvSpPr>
            <p:spPr>
              <a:xfrm>
                <a:off x="6177761" y="4835173"/>
                <a:ext cx="2619371" cy="492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712" i="1">
                          <a:latin typeface="Cambria Math" panose="02040503050406030204" pitchFamily="18" charset="0"/>
                        </a:rPr>
                        <m:t>𝐷𝐿</m:t>
                      </m:r>
                      <m:r>
                        <a:rPr lang="pl-PL" sz="1712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1712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1712" i="1">
                              <a:latin typeface="Cambria Math" panose="02040503050406030204" pitchFamily="18" charset="0"/>
                            </a:rPr>
                            <m:t>𝐷𝑟𝑢𝑔</m:t>
                          </m:r>
                          <m:r>
                            <a:rPr lang="pl-PL" sz="1712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1712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pl-PL" sz="1712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1712" i="1">
                              <a:latin typeface="Cambria Math" panose="02040503050406030204" pitchFamily="18" charset="0"/>
                            </a:rPr>
                            <m:t>𝑀𝑃𝑠</m:t>
                          </m:r>
                        </m:num>
                        <m:den>
                          <m:r>
                            <a:rPr lang="pl-PL" sz="1712" i="1">
                              <a:latin typeface="Cambria Math" panose="02040503050406030204" pitchFamily="18" charset="0"/>
                            </a:rPr>
                            <m:t>𝑀𝑃</m:t>
                          </m:r>
                          <m:sSup>
                            <m:sSupPr>
                              <m:ctrlPr>
                                <a:rPr lang="pl-PL" sz="1712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1712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l-PL" sz="1712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pl-PL" sz="1712" i="1">
                              <a:latin typeface="Cambria Math" panose="02040503050406030204" pitchFamily="18" charset="0"/>
                            </a:rPr>
                            <m:t>𝑚𝑎𝑠𝑠</m:t>
                          </m:r>
                        </m:den>
                      </m:f>
                      <m:r>
                        <a:rPr lang="pl-PL" sz="1712" i="1">
                          <a:latin typeface="Cambria Math" panose="02040503050406030204" pitchFamily="18" charset="0"/>
                        </a:rPr>
                        <m:t>∗100%</m:t>
                      </m:r>
                    </m:oMath>
                  </m:oMathPara>
                </a14:m>
                <a:endParaRPr lang="en-US" sz="1712" dirty="0"/>
              </a:p>
            </p:txBody>
          </p:sp>
        </mc:Choice>
        <mc:Fallback xmlns=""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E51C5B0B-39F6-3304-A24D-1AF4DD98E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761" y="4835173"/>
                <a:ext cx="2619371" cy="4928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ytuł 1">
            <a:extLst>
              <a:ext uri="{FF2B5EF4-FFF2-40B4-BE49-F238E27FC236}">
                <a16:creationId xmlns:a16="http://schemas.microsoft.com/office/drawing/2014/main" id="{AF2C134B-FE96-B136-1603-5A02BC0C3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825" y="513890"/>
            <a:ext cx="6424921" cy="1138863"/>
          </a:xfrm>
        </p:spPr>
        <p:txBody>
          <a:bodyPr>
            <a:noAutofit/>
          </a:bodyPr>
          <a:lstStyle/>
          <a:p>
            <a:pPr algn="r"/>
            <a:r>
              <a:rPr lang="en-AU" sz="2600" b="1" dirty="0">
                <a:solidFill>
                  <a:srgbClr val="2F678C"/>
                </a:solidFill>
                <a:latin typeface="+mn-lt"/>
              </a:rPr>
              <a:t>Encapsulation efficiency by HPLC – promising but not convincing</a:t>
            </a:r>
            <a:endParaRPr lang="pl-PL" sz="2600" dirty="0">
              <a:solidFill>
                <a:srgbClr val="2F678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6826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4C6C87E8-41BA-DD58-5853-F00B793117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895475"/>
            <a:ext cx="9040140" cy="3500438"/>
          </a:xfrm>
          <a:prstGeom prst="rect">
            <a:avLst/>
          </a:prstGeom>
          <a:noFill/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82869767-DE98-350F-11A6-8AFC5E71EDF7}"/>
              </a:ext>
            </a:extLst>
          </p:cNvPr>
          <p:cNvSpPr txBox="1">
            <a:spLocks/>
          </p:cNvSpPr>
          <p:nvPr/>
        </p:nvSpPr>
        <p:spPr>
          <a:xfrm>
            <a:off x="2409825" y="513890"/>
            <a:ext cx="6424921" cy="11388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l-PL" sz="2600" dirty="0">
              <a:solidFill>
                <a:srgbClr val="2F678C"/>
              </a:solidFill>
              <a:latin typeface="+mn-lt"/>
            </a:endParaRP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06719BA9-8434-F6D2-1CFB-FCECD7D104BA}"/>
              </a:ext>
            </a:extLst>
          </p:cNvPr>
          <p:cNvSpPr txBox="1">
            <a:spLocks/>
          </p:cNvSpPr>
          <p:nvPr/>
        </p:nvSpPr>
        <p:spPr>
          <a:xfrm>
            <a:off x="2562225" y="666290"/>
            <a:ext cx="6424921" cy="11388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Flowability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– fair to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good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,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which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is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good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!</a:t>
            </a:r>
            <a:endParaRPr lang="pl-PL" sz="2600" dirty="0">
              <a:solidFill>
                <a:srgbClr val="2F678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0208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E53B9229-E594-8A1D-0B2B-4467654695A8}"/>
              </a:ext>
            </a:extLst>
          </p:cNvPr>
          <p:cNvSpPr txBox="1">
            <a:spLocks/>
          </p:cNvSpPr>
          <p:nvPr/>
        </p:nvSpPr>
        <p:spPr>
          <a:xfrm>
            <a:off x="2409825" y="513890"/>
            <a:ext cx="6424921" cy="11388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l-PL" sz="2600" i="1" dirty="0">
              <a:solidFill>
                <a:srgbClr val="2F678C"/>
              </a:solidFill>
              <a:latin typeface="+mn-lt"/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D510B1F8-589C-F268-ED5F-98BBE1892758}"/>
              </a:ext>
            </a:extLst>
          </p:cNvPr>
          <p:cNvSpPr txBox="1">
            <a:spLocks/>
          </p:cNvSpPr>
          <p:nvPr/>
        </p:nvSpPr>
        <p:spPr>
          <a:xfrm>
            <a:off x="2562225" y="666290"/>
            <a:ext cx="6424921" cy="11388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Cytotoxicity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</a:t>
            </a:r>
            <a:r>
              <a:rPr lang="pl-PL" sz="2600" b="1" i="1" dirty="0">
                <a:solidFill>
                  <a:srgbClr val="2F678C"/>
                </a:solidFill>
                <a:latin typeface="+mn-lt"/>
              </a:rPr>
              <a:t>in vitro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AlamarBlue</a:t>
            </a:r>
            <a:endParaRPr lang="pl-PL" sz="2600" dirty="0">
              <a:solidFill>
                <a:srgbClr val="2F678C"/>
              </a:solidFill>
              <a:latin typeface="+mn-lt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F8AE1A9-A791-36B3-16FA-93FB7D562B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" t="19755" r="12723" b="38249"/>
          <a:stretch/>
        </p:blipFill>
        <p:spPr bwMode="auto">
          <a:xfrm>
            <a:off x="156854" y="1805153"/>
            <a:ext cx="8854814" cy="35866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8769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E53B9229-E594-8A1D-0B2B-4467654695A8}"/>
              </a:ext>
            </a:extLst>
          </p:cNvPr>
          <p:cNvSpPr txBox="1">
            <a:spLocks/>
          </p:cNvSpPr>
          <p:nvPr/>
        </p:nvSpPr>
        <p:spPr>
          <a:xfrm>
            <a:off x="2409825" y="513890"/>
            <a:ext cx="6424921" cy="11388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l-PL" sz="2600" i="1" dirty="0">
              <a:solidFill>
                <a:srgbClr val="2F678C"/>
              </a:solidFill>
              <a:latin typeface="+mn-lt"/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D510B1F8-589C-F268-ED5F-98BBE1892758}"/>
              </a:ext>
            </a:extLst>
          </p:cNvPr>
          <p:cNvSpPr txBox="1">
            <a:spLocks/>
          </p:cNvSpPr>
          <p:nvPr/>
        </p:nvSpPr>
        <p:spPr>
          <a:xfrm>
            <a:off x="2562225" y="666290"/>
            <a:ext cx="6424921" cy="11388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Cytotoxicity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</a:t>
            </a:r>
            <a:r>
              <a:rPr lang="pl-PL" sz="2600" b="1" i="1" dirty="0">
                <a:solidFill>
                  <a:srgbClr val="2F678C"/>
                </a:solidFill>
                <a:latin typeface="+mn-lt"/>
              </a:rPr>
              <a:t>in vitro 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Live/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dead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staining</a:t>
            </a:r>
            <a:endParaRPr lang="pl-PL" sz="2600" dirty="0">
              <a:solidFill>
                <a:srgbClr val="2F678C"/>
              </a:solidFill>
              <a:latin typeface="+mn-lt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7FAFFB0-5EAF-35F7-C8C8-2571DF06DA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" t="62177" r="12723"/>
          <a:stretch/>
        </p:blipFill>
        <p:spPr bwMode="auto">
          <a:xfrm>
            <a:off x="0" y="1652753"/>
            <a:ext cx="9047159" cy="33004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5433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FEFBED8-ED07-2B05-83C1-5EBA55C58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Date</a:t>
            </a: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FC0AC76-7555-CDD9-C0AD-A75E7800E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Speaker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A2FF2AF-D6E9-456D-74EC-B6942CBD1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19</a:t>
            </a:fld>
            <a:endParaRPr lang="pl-PL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997EB14-ACF2-6D43-5BE6-987C7DBE1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" y="1728786"/>
            <a:ext cx="8729201" cy="18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7F3679E8-7146-2E2B-9600-F2E364AD4675}"/>
              </a:ext>
            </a:extLst>
          </p:cNvPr>
          <p:cNvSpPr txBox="1">
            <a:spLocks/>
          </p:cNvSpPr>
          <p:nvPr/>
        </p:nvSpPr>
        <p:spPr>
          <a:xfrm>
            <a:off x="2562225" y="666290"/>
            <a:ext cx="6424921" cy="11388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Cytotoxicity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</a:t>
            </a:r>
            <a:r>
              <a:rPr lang="pl-PL" sz="2600" b="1" i="1" dirty="0">
                <a:solidFill>
                  <a:srgbClr val="2F678C"/>
                </a:solidFill>
                <a:latin typeface="+mn-lt"/>
              </a:rPr>
              <a:t>ex vivo 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rat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lung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tissue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slices</a:t>
            </a:r>
            <a:endParaRPr lang="pl-PL" sz="2600" dirty="0">
              <a:solidFill>
                <a:srgbClr val="2F678C"/>
              </a:solidFill>
              <a:latin typeface="+mn-lt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4FE9697-22A2-44F7-01A1-C34F5A0C15A4}"/>
              </a:ext>
            </a:extLst>
          </p:cNvPr>
          <p:cNvSpPr txBox="1"/>
          <p:nvPr/>
        </p:nvSpPr>
        <p:spPr>
          <a:xfrm>
            <a:off x="2290762" y="3619499"/>
            <a:ext cx="81819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https://www.sciencedirect.com/science/article/pii/S0939641118308993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3B03A80-80E5-136D-233B-318789DD6CCD}"/>
              </a:ext>
            </a:extLst>
          </p:cNvPr>
          <p:cNvSpPr txBox="1"/>
          <p:nvPr/>
        </p:nvSpPr>
        <p:spPr>
          <a:xfrm>
            <a:off x="1483519" y="4030058"/>
            <a:ext cx="6176962" cy="206210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200" dirty="0"/>
              <a:t>ATP/protein test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200" dirty="0"/>
              <a:t>Medium LDH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32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rgbClr val="FF0000"/>
                </a:solidFill>
              </a:rPr>
              <a:t>Medium ELISA IL-6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chemeClr val="bg1">
                    <a:lumMod val="75000"/>
                  </a:schemeClr>
                </a:solidFill>
              </a:rPr>
              <a:t>H-E </a:t>
            </a:r>
            <a:r>
              <a:rPr lang="pl-PL" sz="3200" dirty="0" err="1">
                <a:solidFill>
                  <a:schemeClr val="bg1">
                    <a:lumMod val="75000"/>
                  </a:schemeClr>
                </a:solidFill>
              </a:rPr>
              <a:t>staining</a:t>
            </a:r>
            <a:r>
              <a:rPr lang="pl-PL" sz="3200" dirty="0">
                <a:solidFill>
                  <a:schemeClr val="bg1">
                    <a:lumMod val="75000"/>
                  </a:schemeClr>
                </a:solidFill>
              </a:rPr>
              <a:t> (</a:t>
            </a:r>
            <a:r>
              <a:rPr lang="pl-PL" sz="3200" dirty="0" err="1">
                <a:solidFill>
                  <a:schemeClr val="bg1">
                    <a:lumMod val="75000"/>
                  </a:schemeClr>
                </a:solidFill>
              </a:rPr>
              <a:t>pending</a:t>
            </a:r>
            <a:r>
              <a:rPr lang="pl-PL" sz="3200" dirty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9DF97519-D5D8-3E12-01C7-CFCEDB44D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471" y="6782726"/>
            <a:ext cx="1309603" cy="42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83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Łącznik prosty 4">
            <a:extLst>
              <a:ext uri="{FF2B5EF4-FFF2-40B4-BE49-F238E27FC236}">
                <a16:creationId xmlns:a16="http://schemas.microsoft.com/office/drawing/2014/main" id="{F55AE0AC-34E1-4D9D-86A9-6660E2F762DE}"/>
              </a:ext>
            </a:extLst>
          </p:cNvPr>
          <p:cNvSpPr/>
          <p:nvPr/>
        </p:nvSpPr>
        <p:spPr>
          <a:xfrm>
            <a:off x="629262" y="1789088"/>
            <a:ext cx="7885477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1761EB44-E0EC-4B86-B95F-B398AED2E131}"/>
              </a:ext>
            </a:extLst>
          </p:cNvPr>
          <p:cNvSpPr/>
          <p:nvPr/>
        </p:nvSpPr>
        <p:spPr>
          <a:xfrm>
            <a:off x="629262" y="1789089"/>
            <a:ext cx="7885477" cy="846238"/>
          </a:xfrm>
          <a:custGeom>
            <a:avLst/>
            <a:gdLst>
              <a:gd name="connsiteX0" fmla="*/ 0 w 9210675"/>
              <a:gd name="connsiteY0" fmla="*/ 0 h 988453"/>
              <a:gd name="connsiteX1" fmla="*/ 9210675 w 9210675"/>
              <a:gd name="connsiteY1" fmla="*/ 0 h 988453"/>
              <a:gd name="connsiteX2" fmla="*/ 9210675 w 9210675"/>
              <a:gd name="connsiteY2" fmla="*/ 988453 h 988453"/>
              <a:gd name="connsiteX3" fmla="*/ 0 w 9210675"/>
              <a:gd name="connsiteY3" fmla="*/ 988453 h 988453"/>
              <a:gd name="connsiteX4" fmla="*/ 0 w 9210675"/>
              <a:gd name="connsiteY4" fmla="*/ 0 h 98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0675" h="988453">
                <a:moveTo>
                  <a:pt x="0" y="0"/>
                </a:moveTo>
                <a:lnTo>
                  <a:pt x="9210675" y="0"/>
                </a:lnTo>
                <a:lnTo>
                  <a:pt x="9210675" y="988453"/>
                </a:lnTo>
                <a:lnTo>
                  <a:pt x="0" y="9884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5022" tIns="75022" rIns="75022" bIns="75022" numCol="1" spcCol="1270" anchor="t" anchorCtr="0">
            <a:noAutofit/>
          </a:bodyPr>
          <a:lstStyle/>
          <a:p>
            <a:pPr algn="ctr" defTabSz="8752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969" dirty="0"/>
              <a:t>P</a:t>
            </a:r>
            <a:r>
              <a:rPr lang="en-US" sz="1969" dirty="0" err="1"/>
              <a:t>rogressive</a:t>
            </a:r>
            <a:r>
              <a:rPr lang="en-US" sz="1969" dirty="0"/>
              <a:t> </a:t>
            </a:r>
            <a:r>
              <a:rPr lang="en-US" sz="1969" dirty="0" err="1"/>
              <a:t>life­threatening</a:t>
            </a:r>
            <a:r>
              <a:rPr lang="en-US" sz="1969" dirty="0"/>
              <a:t> lung disease</a:t>
            </a:r>
          </a:p>
        </p:txBody>
      </p:sp>
      <p:sp>
        <p:nvSpPr>
          <p:cNvPr id="7" name="Łącznik prosty 6">
            <a:extLst>
              <a:ext uri="{FF2B5EF4-FFF2-40B4-BE49-F238E27FC236}">
                <a16:creationId xmlns:a16="http://schemas.microsoft.com/office/drawing/2014/main" id="{62C7D10C-1F48-44AD-89DB-132EB37F499A}"/>
              </a:ext>
            </a:extLst>
          </p:cNvPr>
          <p:cNvSpPr/>
          <p:nvPr/>
        </p:nvSpPr>
        <p:spPr>
          <a:xfrm>
            <a:off x="629262" y="2635326"/>
            <a:ext cx="7885477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Dowolny kształt: kształt 7">
            <a:extLst>
              <a:ext uri="{FF2B5EF4-FFF2-40B4-BE49-F238E27FC236}">
                <a16:creationId xmlns:a16="http://schemas.microsoft.com/office/drawing/2014/main" id="{7F439603-ADB2-4CB6-B3DC-8FEA89325B61}"/>
              </a:ext>
            </a:extLst>
          </p:cNvPr>
          <p:cNvSpPr/>
          <p:nvPr/>
        </p:nvSpPr>
        <p:spPr>
          <a:xfrm>
            <a:off x="629262" y="2635327"/>
            <a:ext cx="7885477" cy="846238"/>
          </a:xfrm>
          <a:custGeom>
            <a:avLst/>
            <a:gdLst>
              <a:gd name="connsiteX0" fmla="*/ 0 w 9210675"/>
              <a:gd name="connsiteY0" fmla="*/ 0 h 988453"/>
              <a:gd name="connsiteX1" fmla="*/ 9210675 w 9210675"/>
              <a:gd name="connsiteY1" fmla="*/ 0 h 988453"/>
              <a:gd name="connsiteX2" fmla="*/ 9210675 w 9210675"/>
              <a:gd name="connsiteY2" fmla="*/ 988453 h 988453"/>
              <a:gd name="connsiteX3" fmla="*/ 0 w 9210675"/>
              <a:gd name="connsiteY3" fmla="*/ 988453 h 988453"/>
              <a:gd name="connsiteX4" fmla="*/ 0 w 9210675"/>
              <a:gd name="connsiteY4" fmla="*/ 0 h 98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0675" h="988453">
                <a:moveTo>
                  <a:pt x="0" y="0"/>
                </a:moveTo>
                <a:lnTo>
                  <a:pt x="9210675" y="0"/>
                </a:lnTo>
                <a:lnTo>
                  <a:pt x="9210675" y="988453"/>
                </a:lnTo>
                <a:lnTo>
                  <a:pt x="0" y="9884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5022" tIns="75022" rIns="75022" bIns="75022" numCol="1" spcCol="1270" anchor="t" anchorCtr="0">
            <a:noAutofit/>
          </a:bodyPr>
          <a:lstStyle/>
          <a:p>
            <a:pPr algn="ctr" defTabSz="8752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69" dirty="0"/>
              <a:t>251 million cases of COPD globally in 2016.</a:t>
            </a:r>
          </a:p>
        </p:txBody>
      </p:sp>
      <p:sp>
        <p:nvSpPr>
          <p:cNvPr id="9" name="Łącznik prosty 8">
            <a:extLst>
              <a:ext uri="{FF2B5EF4-FFF2-40B4-BE49-F238E27FC236}">
                <a16:creationId xmlns:a16="http://schemas.microsoft.com/office/drawing/2014/main" id="{91E101D6-FF69-414C-AB20-5C362DD465CD}"/>
              </a:ext>
            </a:extLst>
          </p:cNvPr>
          <p:cNvSpPr/>
          <p:nvPr/>
        </p:nvSpPr>
        <p:spPr>
          <a:xfrm>
            <a:off x="629262" y="3481565"/>
            <a:ext cx="7885477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69463C87-A881-4B5A-A558-1318F325E8BD}"/>
              </a:ext>
            </a:extLst>
          </p:cNvPr>
          <p:cNvSpPr/>
          <p:nvPr/>
        </p:nvSpPr>
        <p:spPr>
          <a:xfrm>
            <a:off x="629262" y="3481566"/>
            <a:ext cx="7885477" cy="846238"/>
          </a:xfrm>
          <a:custGeom>
            <a:avLst/>
            <a:gdLst>
              <a:gd name="connsiteX0" fmla="*/ 0 w 9210675"/>
              <a:gd name="connsiteY0" fmla="*/ 0 h 988453"/>
              <a:gd name="connsiteX1" fmla="*/ 9210675 w 9210675"/>
              <a:gd name="connsiteY1" fmla="*/ 0 h 988453"/>
              <a:gd name="connsiteX2" fmla="*/ 9210675 w 9210675"/>
              <a:gd name="connsiteY2" fmla="*/ 988453 h 988453"/>
              <a:gd name="connsiteX3" fmla="*/ 0 w 9210675"/>
              <a:gd name="connsiteY3" fmla="*/ 988453 h 988453"/>
              <a:gd name="connsiteX4" fmla="*/ 0 w 9210675"/>
              <a:gd name="connsiteY4" fmla="*/ 0 h 98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0675" h="988453">
                <a:moveTo>
                  <a:pt x="0" y="0"/>
                </a:moveTo>
                <a:lnTo>
                  <a:pt x="9210675" y="0"/>
                </a:lnTo>
                <a:lnTo>
                  <a:pt x="9210675" y="988453"/>
                </a:lnTo>
                <a:lnTo>
                  <a:pt x="0" y="9884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5022" tIns="75022" rIns="75022" bIns="75022" numCol="1" spcCol="1270" anchor="t" anchorCtr="0">
            <a:noAutofit/>
          </a:bodyPr>
          <a:lstStyle/>
          <a:p>
            <a:pPr algn="ctr" defTabSz="8752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69" dirty="0"/>
              <a:t>3.23 million deaths in 2019</a:t>
            </a:r>
            <a:br>
              <a:rPr lang="pl-PL" sz="1969" dirty="0"/>
            </a:br>
            <a:r>
              <a:rPr lang="en-US" sz="1969" dirty="0"/>
              <a:t>(</a:t>
            </a:r>
            <a:r>
              <a:rPr lang="pl-PL" sz="1969" dirty="0"/>
              <a:t>60,000 </a:t>
            </a:r>
            <a:r>
              <a:rPr lang="pl-PL" sz="1969" dirty="0" err="1"/>
              <a:t>more</a:t>
            </a:r>
            <a:r>
              <a:rPr lang="pl-PL" sz="1969" dirty="0"/>
              <a:t> </a:t>
            </a:r>
            <a:r>
              <a:rPr lang="pl-PL" sz="1969" dirty="0" err="1"/>
              <a:t>than</a:t>
            </a:r>
            <a:r>
              <a:rPr lang="pl-PL" sz="1969" dirty="0"/>
              <a:t> in 2015</a:t>
            </a:r>
            <a:r>
              <a:rPr lang="en-US" sz="1969" dirty="0"/>
              <a:t>)</a:t>
            </a:r>
          </a:p>
        </p:txBody>
      </p:sp>
      <p:sp>
        <p:nvSpPr>
          <p:cNvPr id="11" name="Łącznik prosty 10">
            <a:extLst>
              <a:ext uri="{FF2B5EF4-FFF2-40B4-BE49-F238E27FC236}">
                <a16:creationId xmlns:a16="http://schemas.microsoft.com/office/drawing/2014/main" id="{72FEBD46-50CD-4DEF-B83B-C5C0E05D1B9A}"/>
              </a:ext>
            </a:extLst>
          </p:cNvPr>
          <p:cNvSpPr/>
          <p:nvPr/>
        </p:nvSpPr>
        <p:spPr>
          <a:xfrm>
            <a:off x="629262" y="4327803"/>
            <a:ext cx="7885477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id="{E44D8742-59BE-466F-A33D-538807AE8047}"/>
              </a:ext>
            </a:extLst>
          </p:cNvPr>
          <p:cNvSpPr/>
          <p:nvPr/>
        </p:nvSpPr>
        <p:spPr>
          <a:xfrm>
            <a:off x="629262" y="4327804"/>
            <a:ext cx="7885477" cy="846238"/>
          </a:xfrm>
          <a:custGeom>
            <a:avLst/>
            <a:gdLst>
              <a:gd name="connsiteX0" fmla="*/ 0 w 9210675"/>
              <a:gd name="connsiteY0" fmla="*/ 0 h 988453"/>
              <a:gd name="connsiteX1" fmla="*/ 9210675 w 9210675"/>
              <a:gd name="connsiteY1" fmla="*/ 0 h 988453"/>
              <a:gd name="connsiteX2" fmla="*/ 9210675 w 9210675"/>
              <a:gd name="connsiteY2" fmla="*/ 988453 h 988453"/>
              <a:gd name="connsiteX3" fmla="*/ 0 w 9210675"/>
              <a:gd name="connsiteY3" fmla="*/ 988453 h 988453"/>
              <a:gd name="connsiteX4" fmla="*/ 0 w 9210675"/>
              <a:gd name="connsiteY4" fmla="*/ 0 h 98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0675" h="988453">
                <a:moveTo>
                  <a:pt x="0" y="0"/>
                </a:moveTo>
                <a:lnTo>
                  <a:pt x="9210675" y="0"/>
                </a:lnTo>
                <a:lnTo>
                  <a:pt x="9210675" y="988453"/>
                </a:lnTo>
                <a:lnTo>
                  <a:pt x="0" y="9884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5022" tIns="75022" rIns="75022" bIns="75022" numCol="1" spcCol="1270" anchor="t" anchorCtr="0">
            <a:noAutofit/>
          </a:bodyPr>
          <a:lstStyle/>
          <a:p>
            <a:pPr algn="ctr" defTabSz="8752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969" dirty="0"/>
              <a:t>M</a:t>
            </a:r>
            <a:r>
              <a:rPr lang="en-US" sz="1969" dirty="0" err="1"/>
              <a:t>oderate</a:t>
            </a:r>
            <a:r>
              <a:rPr lang="en-US" sz="1969" dirty="0"/>
              <a:t> or severe lung obstruction –acute exacerbations 1.5-2 times </a:t>
            </a:r>
            <a:r>
              <a:rPr lang="pl-PL" sz="1969" dirty="0"/>
              <a:t>a</a:t>
            </a:r>
            <a:r>
              <a:rPr lang="en-US" sz="1969" dirty="0"/>
              <a:t> year, mostly due to</a:t>
            </a:r>
            <a:r>
              <a:rPr lang="pl-PL" sz="1969" dirty="0"/>
              <a:t> </a:t>
            </a:r>
            <a:r>
              <a:rPr lang="pl-PL" sz="1969" dirty="0" err="1"/>
              <a:t>recurrent</a:t>
            </a:r>
            <a:r>
              <a:rPr lang="en-US" sz="1969" dirty="0"/>
              <a:t> bacterial inflammations </a:t>
            </a:r>
            <a:br>
              <a:rPr lang="pl-PL" sz="1969" dirty="0"/>
            </a:br>
            <a:r>
              <a:rPr lang="en-US" sz="1969" dirty="0"/>
              <a:t>(ca. 50% of such events)</a:t>
            </a:r>
          </a:p>
        </p:txBody>
      </p:sp>
      <p:sp>
        <p:nvSpPr>
          <p:cNvPr id="14" name="Łącznik prosty 13">
            <a:extLst>
              <a:ext uri="{FF2B5EF4-FFF2-40B4-BE49-F238E27FC236}">
                <a16:creationId xmlns:a16="http://schemas.microsoft.com/office/drawing/2014/main" id="{546C09D9-5DF1-4C30-985F-F5423A4C9CEB}"/>
              </a:ext>
            </a:extLst>
          </p:cNvPr>
          <p:cNvSpPr/>
          <p:nvPr/>
        </p:nvSpPr>
        <p:spPr>
          <a:xfrm>
            <a:off x="629262" y="5174042"/>
            <a:ext cx="7885477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Dowolny kształt: kształt 14">
            <a:extLst>
              <a:ext uri="{FF2B5EF4-FFF2-40B4-BE49-F238E27FC236}">
                <a16:creationId xmlns:a16="http://schemas.microsoft.com/office/drawing/2014/main" id="{96A3EE85-184B-4175-957D-2F4B4A482C80}"/>
              </a:ext>
            </a:extLst>
          </p:cNvPr>
          <p:cNvSpPr/>
          <p:nvPr/>
        </p:nvSpPr>
        <p:spPr>
          <a:xfrm>
            <a:off x="629262" y="5174042"/>
            <a:ext cx="7885477" cy="846238"/>
          </a:xfrm>
          <a:custGeom>
            <a:avLst/>
            <a:gdLst>
              <a:gd name="connsiteX0" fmla="*/ 0 w 9210675"/>
              <a:gd name="connsiteY0" fmla="*/ 0 h 988453"/>
              <a:gd name="connsiteX1" fmla="*/ 9210675 w 9210675"/>
              <a:gd name="connsiteY1" fmla="*/ 0 h 988453"/>
              <a:gd name="connsiteX2" fmla="*/ 9210675 w 9210675"/>
              <a:gd name="connsiteY2" fmla="*/ 988453 h 988453"/>
              <a:gd name="connsiteX3" fmla="*/ 0 w 9210675"/>
              <a:gd name="connsiteY3" fmla="*/ 988453 h 988453"/>
              <a:gd name="connsiteX4" fmla="*/ 0 w 9210675"/>
              <a:gd name="connsiteY4" fmla="*/ 0 h 98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0675" h="988453">
                <a:moveTo>
                  <a:pt x="0" y="0"/>
                </a:moveTo>
                <a:lnTo>
                  <a:pt x="9210675" y="0"/>
                </a:lnTo>
                <a:lnTo>
                  <a:pt x="9210675" y="988453"/>
                </a:lnTo>
                <a:lnTo>
                  <a:pt x="0" y="9884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5022" tIns="75022" rIns="75022" bIns="75022" numCol="1" spcCol="1270" anchor="t" anchorCtr="0">
            <a:noAutofit/>
          </a:bodyPr>
          <a:lstStyle/>
          <a:p>
            <a:pPr algn="ctr" defTabSz="8752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969" dirty="0"/>
              <a:t>Most of the </a:t>
            </a:r>
            <a:r>
              <a:rPr lang="pl-PL" sz="1969" dirty="0" err="1"/>
              <a:t>events</a:t>
            </a:r>
            <a:r>
              <a:rPr lang="pl-PL" sz="1969" dirty="0"/>
              <a:t> </a:t>
            </a:r>
            <a:r>
              <a:rPr lang="pl-PL" sz="1969" dirty="0" err="1"/>
              <a:t>require</a:t>
            </a:r>
            <a:r>
              <a:rPr lang="pl-PL" sz="1969" dirty="0"/>
              <a:t> </a:t>
            </a:r>
            <a:r>
              <a:rPr lang="pl-PL" sz="1969" dirty="0" err="1"/>
              <a:t>hospitalization</a:t>
            </a:r>
            <a:endParaRPr lang="en-US" sz="1969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C033315-7C14-485A-8E13-CDECC7D9B70A}"/>
              </a:ext>
            </a:extLst>
          </p:cNvPr>
          <p:cNvSpPr txBox="1"/>
          <p:nvPr/>
        </p:nvSpPr>
        <p:spPr>
          <a:xfrm>
            <a:off x="4756943" y="5495570"/>
            <a:ext cx="4315343" cy="724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70" i="1" dirty="0"/>
              <a:t>https://www.who.int/news-room/fact-sheets/detail/chronic-obstructive-pulmonary-disease-(copd)</a:t>
            </a: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F57D33FD-B77E-4F4B-6CD4-D817B487E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741" y="513890"/>
            <a:ext cx="5939005" cy="1138863"/>
          </a:xfrm>
        </p:spPr>
        <p:txBody>
          <a:bodyPr>
            <a:noAutofit/>
          </a:bodyPr>
          <a:lstStyle/>
          <a:p>
            <a:pPr algn="r"/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Motivation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: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Chronic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Obstructive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Pulmonary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Disease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(COPD)</a:t>
            </a:r>
            <a:endParaRPr lang="pl-PL" sz="2600" dirty="0">
              <a:solidFill>
                <a:srgbClr val="2F678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6364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4B4CCBC-0971-E61D-E1C8-E5222712AE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98"/>
          <a:stretch/>
        </p:blipFill>
        <p:spPr bwMode="auto">
          <a:xfrm>
            <a:off x="72389" y="1767523"/>
            <a:ext cx="8844956" cy="4014152"/>
          </a:xfrm>
          <a:prstGeom prst="rect">
            <a:avLst/>
          </a:prstGeom>
          <a:noFill/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ABA16D80-2167-EDA5-7623-31A67B71AE22}"/>
              </a:ext>
            </a:extLst>
          </p:cNvPr>
          <p:cNvSpPr txBox="1">
            <a:spLocks/>
          </p:cNvSpPr>
          <p:nvPr/>
        </p:nvSpPr>
        <p:spPr>
          <a:xfrm>
            <a:off x="2562225" y="666290"/>
            <a:ext cx="6424921" cy="11388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Cytotoxicity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</a:t>
            </a:r>
            <a:r>
              <a:rPr lang="pl-PL" sz="2600" b="1" i="1" dirty="0">
                <a:solidFill>
                  <a:srgbClr val="2F678C"/>
                </a:solidFill>
                <a:latin typeface="+mn-lt"/>
              </a:rPr>
              <a:t>ex vivo 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rat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lung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tissue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slices</a:t>
            </a:r>
            <a:endParaRPr lang="pl-PL" sz="2600" dirty="0">
              <a:solidFill>
                <a:srgbClr val="2F678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6922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ABA16D80-2167-EDA5-7623-31A67B71AE22}"/>
              </a:ext>
            </a:extLst>
          </p:cNvPr>
          <p:cNvSpPr txBox="1">
            <a:spLocks/>
          </p:cNvSpPr>
          <p:nvPr/>
        </p:nvSpPr>
        <p:spPr>
          <a:xfrm>
            <a:off x="2562225" y="666290"/>
            <a:ext cx="6424921" cy="11388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Cytotoxicity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</a:t>
            </a:r>
            <a:r>
              <a:rPr lang="pl-PL" sz="2600" b="1" i="1" dirty="0">
                <a:solidFill>
                  <a:srgbClr val="2F678C"/>
                </a:solidFill>
                <a:latin typeface="+mn-lt"/>
              </a:rPr>
              <a:t>ex vivo 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rat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lung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tissue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slices</a:t>
            </a:r>
            <a:endParaRPr lang="pl-PL" sz="2600" dirty="0">
              <a:solidFill>
                <a:srgbClr val="2F678C"/>
              </a:solidFill>
              <a:latin typeface="+mn-lt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870C278-01AB-8502-E25F-44DB4AB2E4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712326"/>
              </p:ext>
            </p:extLst>
          </p:nvPr>
        </p:nvGraphicFramePr>
        <p:xfrm>
          <a:off x="330734" y="1756959"/>
          <a:ext cx="8291762" cy="2462799"/>
        </p:xfrm>
        <a:graphic>
          <a:graphicData uri="http://schemas.openxmlformats.org/drawingml/2006/table">
            <a:tbl>
              <a:tblPr/>
              <a:tblGrid>
                <a:gridCol w="331670">
                  <a:extLst>
                    <a:ext uri="{9D8B030D-6E8A-4147-A177-3AD203B41FA5}">
                      <a16:colId xmlns:a16="http://schemas.microsoft.com/office/drawing/2014/main" val="3392039096"/>
                    </a:ext>
                  </a:extLst>
                </a:gridCol>
                <a:gridCol w="663341">
                  <a:extLst>
                    <a:ext uri="{9D8B030D-6E8A-4147-A177-3AD203B41FA5}">
                      <a16:colId xmlns:a16="http://schemas.microsoft.com/office/drawing/2014/main" val="3939107213"/>
                    </a:ext>
                  </a:extLst>
                </a:gridCol>
                <a:gridCol w="663341">
                  <a:extLst>
                    <a:ext uri="{9D8B030D-6E8A-4147-A177-3AD203B41FA5}">
                      <a16:colId xmlns:a16="http://schemas.microsoft.com/office/drawing/2014/main" val="1190143516"/>
                    </a:ext>
                  </a:extLst>
                </a:gridCol>
                <a:gridCol w="663341">
                  <a:extLst>
                    <a:ext uri="{9D8B030D-6E8A-4147-A177-3AD203B41FA5}">
                      <a16:colId xmlns:a16="http://schemas.microsoft.com/office/drawing/2014/main" val="3982731155"/>
                    </a:ext>
                  </a:extLst>
                </a:gridCol>
                <a:gridCol w="663341">
                  <a:extLst>
                    <a:ext uri="{9D8B030D-6E8A-4147-A177-3AD203B41FA5}">
                      <a16:colId xmlns:a16="http://schemas.microsoft.com/office/drawing/2014/main" val="3765773537"/>
                    </a:ext>
                  </a:extLst>
                </a:gridCol>
                <a:gridCol w="663341">
                  <a:extLst>
                    <a:ext uri="{9D8B030D-6E8A-4147-A177-3AD203B41FA5}">
                      <a16:colId xmlns:a16="http://schemas.microsoft.com/office/drawing/2014/main" val="1831057144"/>
                    </a:ext>
                  </a:extLst>
                </a:gridCol>
                <a:gridCol w="663341">
                  <a:extLst>
                    <a:ext uri="{9D8B030D-6E8A-4147-A177-3AD203B41FA5}">
                      <a16:colId xmlns:a16="http://schemas.microsoft.com/office/drawing/2014/main" val="3240401014"/>
                    </a:ext>
                  </a:extLst>
                </a:gridCol>
                <a:gridCol w="663341">
                  <a:extLst>
                    <a:ext uri="{9D8B030D-6E8A-4147-A177-3AD203B41FA5}">
                      <a16:colId xmlns:a16="http://schemas.microsoft.com/office/drawing/2014/main" val="520920120"/>
                    </a:ext>
                  </a:extLst>
                </a:gridCol>
                <a:gridCol w="663341">
                  <a:extLst>
                    <a:ext uri="{9D8B030D-6E8A-4147-A177-3AD203B41FA5}">
                      <a16:colId xmlns:a16="http://schemas.microsoft.com/office/drawing/2014/main" val="3472806261"/>
                    </a:ext>
                  </a:extLst>
                </a:gridCol>
                <a:gridCol w="663341">
                  <a:extLst>
                    <a:ext uri="{9D8B030D-6E8A-4147-A177-3AD203B41FA5}">
                      <a16:colId xmlns:a16="http://schemas.microsoft.com/office/drawing/2014/main" val="1809447355"/>
                    </a:ext>
                  </a:extLst>
                </a:gridCol>
                <a:gridCol w="663341">
                  <a:extLst>
                    <a:ext uri="{9D8B030D-6E8A-4147-A177-3AD203B41FA5}">
                      <a16:colId xmlns:a16="http://schemas.microsoft.com/office/drawing/2014/main" val="2612771944"/>
                    </a:ext>
                  </a:extLst>
                </a:gridCol>
                <a:gridCol w="663341">
                  <a:extLst>
                    <a:ext uri="{9D8B030D-6E8A-4147-A177-3AD203B41FA5}">
                      <a16:colId xmlns:a16="http://schemas.microsoft.com/office/drawing/2014/main" val="3029628982"/>
                    </a:ext>
                  </a:extLst>
                </a:gridCol>
                <a:gridCol w="663341">
                  <a:extLst>
                    <a:ext uri="{9D8B030D-6E8A-4147-A177-3AD203B41FA5}">
                      <a16:colId xmlns:a16="http://schemas.microsoft.com/office/drawing/2014/main" val="1825625808"/>
                    </a:ext>
                  </a:extLst>
                </a:gridCol>
              </a:tblGrid>
              <a:tr h="242839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2814137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0,083</a:t>
                      </a:r>
                    </a:p>
                  </a:txBody>
                  <a:tcPr marL="3175" marR="3175" marT="3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0,084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0,074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0,066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3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0,075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0,069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0,074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239891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</a:t>
                      </a:r>
                    </a:p>
                  </a:txBody>
                  <a:tcPr marL="3175" marR="3175" marT="3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0,068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8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0,066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3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0,058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4D0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0,061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8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0,082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0,081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0,079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2,36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2,161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C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19045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0,068</a:t>
                      </a:r>
                    </a:p>
                  </a:txBody>
                  <a:tcPr marL="3175" marR="3175" marT="3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8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0,066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3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0,066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3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0,055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CC9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0,057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E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D5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0,067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1,116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1,15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3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514094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0,064</a:t>
                      </a:r>
                    </a:p>
                  </a:txBody>
                  <a:tcPr marL="3175" marR="3175" marT="3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F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0,063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C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0,056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CC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0,052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3C2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0,082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0,069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2,594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C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0,063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C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0,553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0,544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682980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0,064</a:t>
                      </a:r>
                    </a:p>
                  </a:txBody>
                  <a:tcPr marL="3175" marR="3175" marT="3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F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0,071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0,053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BC5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0,056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CC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0,077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0,058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4D0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0,051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BC0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0,053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BC5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0,217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0,253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066698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0,074</a:t>
                      </a:r>
                    </a:p>
                  </a:txBody>
                  <a:tcPr marL="3175" marR="3175" marT="3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0,064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F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0,062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A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0,065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0,065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0,058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4D0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0,117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0,165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544614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0,069</a:t>
                      </a:r>
                    </a:p>
                  </a:txBody>
                  <a:tcPr marL="3175" marR="3175" marT="3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0,066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3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0,067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D5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0,065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0,101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0,134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868940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0,055</a:t>
                      </a:r>
                    </a:p>
                  </a:txBody>
                  <a:tcPr marL="3175" marR="3175" marT="3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C9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0,079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0,081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0,073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0,064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0,065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0,074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5" marR="3175" marT="3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5701980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7C60E9AF-0113-7327-0F78-31BFCD6A76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649"/>
          <a:stretch/>
        </p:blipFill>
        <p:spPr>
          <a:xfrm>
            <a:off x="2666851" y="4283281"/>
            <a:ext cx="3552975" cy="2460032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FA3EABF-DEDC-5599-C378-DDBBF83A31D9}"/>
              </a:ext>
            </a:extLst>
          </p:cNvPr>
          <p:cNvSpPr txBox="1"/>
          <p:nvPr/>
        </p:nvSpPr>
        <p:spPr>
          <a:xfrm>
            <a:off x="1750047" y="1344703"/>
            <a:ext cx="5801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i="1" dirty="0"/>
              <a:t>IL-6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435457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ABA16D80-2167-EDA5-7623-31A67B71AE22}"/>
              </a:ext>
            </a:extLst>
          </p:cNvPr>
          <p:cNvSpPr txBox="1">
            <a:spLocks/>
          </p:cNvSpPr>
          <p:nvPr/>
        </p:nvSpPr>
        <p:spPr>
          <a:xfrm>
            <a:off x="2562225" y="625955"/>
            <a:ext cx="6424921" cy="11388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Antibacterial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properties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–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Kirby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-Bauer test with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Staphylococcus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aureus</a:t>
            </a:r>
            <a:endParaRPr lang="pl-PL" sz="2600" dirty="0">
              <a:solidFill>
                <a:srgbClr val="2F678C"/>
              </a:solidFill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F77422A-411E-D966-28E9-0BF0237742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92" r="13107"/>
          <a:stretch/>
        </p:blipFill>
        <p:spPr bwMode="auto">
          <a:xfrm>
            <a:off x="633413" y="1479708"/>
            <a:ext cx="7647410" cy="45999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3688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ABA16D80-2167-EDA5-7623-31A67B71AE22}"/>
              </a:ext>
            </a:extLst>
          </p:cNvPr>
          <p:cNvSpPr txBox="1">
            <a:spLocks/>
          </p:cNvSpPr>
          <p:nvPr/>
        </p:nvSpPr>
        <p:spPr>
          <a:xfrm>
            <a:off x="2562225" y="625955"/>
            <a:ext cx="6424921" cy="11388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Antibacterial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properties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–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Kirby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-Bauer test with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Staphylococcus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aureus</a:t>
            </a:r>
            <a:endParaRPr lang="pl-PL" sz="2600" dirty="0">
              <a:solidFill>
                <a:srgbClr val="2F678C"/>
              </a:solidFill>
              <a:latin typeface="+mn-lt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3DB9A1E-923A-4C5A-8F2B-BA9BB314B2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07" b="42232"/>
          <a:stretch/>
        </p:blipFill>
        <p:spPr bwMode="auto">
          <a:xfrm>
            <a:off x="912019" y="1195387"/>
            <a:ext cx="7319962" cy="57327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543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F68CA739-24C1-B5F2-59C1-1CBA363DBDD8}"/>
              </a:ext>
            </a:extLst>
          </p:cNvPr>
          <p:cNvSpPr txBox="1"/>
          <p:nvPr/>
        </p:nvSpPr>
        <p:spPr>
          <a:xfrm>
            <a:off x="157162" y="1668304"/>
            <a:ext cx="873918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•	</a:t>
            </a:r>
            <a:r>
              <a:rPr lang="pl-PL" sz="2000" dirty="0" err="1"/>
              <a:t>Successful</a:t>
            </a:r>
            <a:r>
              <a:rPr lang="pl-PL" sz="2000" dirty="0"/>
              <a:t> </a:t>
            </a:r>
            <a:r>
              <a:rPr lang="en-US" sz="2000" dirty="0"/>
              <a:t> microparticles manufacturing efficiently loaded with azithromycin </a:t>
            </a:r>
          </a:p>
          <a:p>
            <a:r>
              <a:rPr lang="en-US" sz="2000" dirty="0"/>
              <a:t>•	</a:t>
            </a:r>
            <a:r>
              <a:rPr lang="pl-PL" sz="2000" dirty="0" err="1"/>
              <a:t>Inhibition</a:t>
            </a:r>
            <a:r>
              <a:rPr lang="pl-PL" sz="2000" dirty="0"/>
              <a:t> of </a:t>
            </a:r>
            <a:r>
              <a:rPr lang="en-US" sz="2000" i="1" dirty="0"/>
              <a:t>S. aureus </a:t>
            </a:r>
            <a:r>
              <a:rPr lang="en-US" sz="2000" dirty="0"/>
              <a:t>at the cytocompatible concentrations </a:t>
            </a:r>
          </a:p>
          <a:p>
            <a:r>
              <a:rPr lang="en-US" sz="2000" dirty="0"/>
              <a:t>•	</a:t>
            </a:r>
            <a:r>
              <a:rPr lang="pl-PL" sz="2000" dirty="0" err="1"/>
              <a:t>Hypothetically</a:t>
            </a:r>
            <a:r>
              <a:rPr lang="pl-PL" sz="2000" dirty="0"/>
              <a:t> </a:t>
            </a:r>
            <a:r>
              <a:rPr lang="en-US" sz="2000" dirty="0"/>
              <a:t>possible </a:t>
            </a:r>
            <a:r>
              <a:rPr lang="en-US" sz="2000" dirty="0" err="1"/>
              <a:t>encapsulat</a:t>
            </a:r>
            <a:r>
              <a:rPr lang="pl-PL" sz="2000" dirty="0" err="1"/>
              <a:t>ion</a:t>
            </a:r>
            <a:r>
              <a:rPr lang="en-US" sz="2000" dirty="0"/>
              <a:t> </a:t>
            </a:r>
            <a:r>
              <a:rPr lang="pl-PL" sz="2000" dirty="0"/>
              <a:t>of</a:t>
            </a:r>
            <a:r>
              <a:rPr lang="en-US" sz="2000" dirty="0"/>
              <a:t> more azithromycin</a:t>
            </a:r>
            <a:endParaRPr lang="pl-PL" sz="2000" dirty="0"/>
          </a:p>
          <a:p>
            <a:r>
              <a:rPr lang="en-US" sz="2000" dirty="0"/>
              <a:t>•	</a:t>
            </a:r>
            <a:r>
              <a:rPr lang="pl-PL" sz="2000" dirty="0" err="1"/>
              <a:t>Suitable</a:t>
            </a:r>
            <a:r>
              <a:rPr lang="pl-PL" sz="2000" dirty="0"/>
              <a:t> </a:t>
            </a:r>
            <a:r>
              <a:rPr lang="pl-PL" sz="2000" dirty="0" err="1"/>
              <a:t>size</a:t>
            </a:r>
            <a:r>
              <a:rPr lang="pl-PL" sz="2000" dirty="0"/>
              <a:t> </a:t>
            </a:r>
            <a:r>
              <a:rPr lang="pl-PL" sz="2000" dirty="0" err="1"/>
              <a:t>distributions</a:t>
            </a:r>
            <a:r>
              <a:rPr lang="pl-PL" sz="2000" dirty="0"/>
              <a:t> by 3 bar </a:t>
            </a:r>
            <a:r>
              <a:rPr lang="pl-PL" sz="2000" dirty="0" err="1"/>
              <a:t>dispersion</a:t>
            </a:r>
            <a:r>
              <a:rPr lang="pl-PL" sz="2000" dirty="0"/>
              <a:t>. </a:t>
            </a:r>
            <a:r>
              <a:rPr lang="pl-PL" sz="2000" dirty="0" err="1"/>
              <a:t>What</a:t>
            </a:r>
            <a:r>
              <a:rPr lang="pl-PL" sz="2000" dirty="0"/>
              <a:t> </a:t>
            </a:r>
            <a:r>
              <a:rPr lang="pl-PL" sz="2000" dirty="0" err="1"/>
              <a:t>if</a:t>
            </a:r>
            <a:r>
              <a:rPr lang="pl-PL" sz="2000" dirty="0"/>
              <a:t> </a:t>
            </a:r>
            <a:r>
              <a:rPr lang="pl-PL" sz="2000" dirty="0" err="1"/>
              <a:t>lower</a:t>
            </a:r>
            <a:r>
              <a:rPr lang="pl-PL" sz="2000" dirty="0"/>
              <a:t>?</a:t>
            </a:r>
            <a:endParaRPr lang="en-US" sz="2000" dirty="0"/>
          </a:p>
          <a:p>
            <a:r>
              <a:rPr lang="en-US" sz="2000" dirty="0"/>
              <a:t>•	</a:t>
            </a:r>
            <a:r>
              <a:rPr lang="pl-PL" sz="2000" dirty="0" err="1"/>
              <a:t>Bigger</a:t>
            </a:r>
            <a:r>
              <a:rPr lang="pl-PL" sz="2000" dirty="0"/>
              <a:t> </a:t>
            </a:r>
            <a:r>
              <a:rPr lang="pl-PL" sz="2000" dirty="0" err="1"/>
              <a:t>than</a:t>
            </a:r>
            <a:r>
              <a:rPr lang="pl-PL" sz="2000" dirty="0"/>
              <a:t> </a:t>
            </a:r>
            <a:r>
              <a:rPr lang="pl-PL" sz="2000" dirty="0" err="1"/>
              <a:t>under</a:t>
            </a:r>
            <a:r>
              <a:rPr lang="pl-PL" sz="2000" dirty="0"/>
              <a:t> the </a:t>
            </a:r>
            <a:r>
              <a:rPr lang="pl-PL" sz="2000" dirty="0" err="1"/>
              <a:t>microscope</a:t>
            </a:r>
            <a:r>
              <a:rPr lang="pl-PL" sz="2000" dirty="0"/>
              <a:t>? </a:t>
            </a:r>
            <a:r>
              <a:rPr lang="pl-PL" sz="2000" dirty="0" err="1"/>
              <a:t>Agglomeration</a:t>
            </a:r>
            <a:r>
              <a:rPr lang="pl-PL" sz="2000" dirty="0"/>
              <a:t>…</a:t>
            </a:r>
            <a:endParaRPr lang="en-US" sz="2000" dirty="0"/>
          </a:p>
          <a:p>
            <a:r>
              <a:rPr lang="en-US" sz="2000" dirty="0"/>
              <a:t>•	Future studies</a:t>
            </a:r>
            <a:r>
              <a:rPr lang="pl-PL" sz="2000" dirty="0"/>
              <a:t>: </a:t>
            </a:r>
            <a:r>
              <a:rPr lang="en-US" sz="2000" dirty="0"/>
              <a:t>the use of inhaler and lower pressures with other steps to </a:t>
            </a:r>
            <a:r>
              <a:rPr lang="pl-PL" sz="2000" dirty="0"/>
              <a:t>	</a:t>
            </a:r>
            <a:r>
              <a:rPr lang="en-US" sz="2000" dirty="0"/>
              <a:t>increase the </a:t>
            </a:r>
            <a:r>
              <a:rPr lang="pl-PL" sz="2000" dirty="0"/>
              <a:t>	</a:t>
            </a:r>
            <a:r>
              <a:rPr lang="en-US" sz="2000" dirty="0"/>
              <a:t>flowability and decrease agglomeration:</a:t>
            </a:r>
          </a:p>
          <a:p>
            <a:r>
              <a:rPr lang="pl-PL" sz="2000" dirty="0"/>
              <a:t>	</a:t>
            </a:r>
            <a:r>
              <a:rPr lang="en-US" sz="2000" dirty="0"/>
              <a:t>o	Addition extra amount of free PEG </a:t>
            </a:r>
            <a:r>
              <a:rPr lang="pl-PL" sz="2000" dirty="0"/>
              <a:t>as Surface </a:t>
            </a:r>
            <a:r>
              <a:rPr lang="pl-PL" sz="2000" dirty="0" err="1"/>
              <a:t>modification</a:t>
            </a:r>
            <a:endParaRPr lang="en-US" sz="2000" dirty="0"/>
          </a:p>
          <a:p>
            <a:r>
              <a:rPr lang="pl-PL" sz="2000" dirty="0"/>
              <a:t>	</a:t>
            </a:r>
            <a:r>
              <a:rPr lang="en-US" sz="2000" dirty="0"/>
              <a:t>o	Using porosity generating agents </a:t>
            </a:r>
          </a:p>
          <a:p>
            <a:endParaRPr lang="pl-PL" sz="2000" dirty="0"/>
          </a:p>
          <a:p>
            <a:r>
              <a:rPr lang="en-US" sz="2000" dirty="0"/>
              <a:t>In general, the solution is promising and PSAEG600 seems to be a better materials for this purpose than PSAEG250, but more has to be done in terms of aerodynamic properties in the next steps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F8EF8591-74FD-14E8-9D4E-D7EFE4F77D13}"/>
              </a:ext>
            </a:extLst>
          </p:cNvPr>
          <p:cNvSpPr txBox="1">
            <a:spLocks/>
          </p:cNvSpPr>
          <p:nvPr/>
        </p:nvSpPr>
        <p:spPr>
          <a:xfrm>
            <a:off x="2562225" y="625955"/>
            <a:ext cx="6424921" cy="11388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Conclusions</a:t>
            </a:r>
            <a:endParaRPr lang="pl-PL" sz="2600" dirty="0">
              <a:solidFill>
                <a:srgbClr val="2F678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7033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F1DE0B48-18FB-66C3-5534-901F614CC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528" y="2452687"/>
            <a:ext cx="4131763" cy="315753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0557"/>
            <a:ext cx="7886700" cy="775776"/>
          </a:xfrm>
        </p:spPr>
        <p:txBody>
          <a:bodyPr>
            <a:noAutofit/>
          </a:bodyPr>
          <a:lstStyle/>
          <a:p>
            <a:pPr algn="ctr"/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Thank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you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for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your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attention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!</a:t>
            </a:r>
            <a:endParaRPr lang="pl-PL" sz="2600" dirty="0">
              <a:solidFill>
                <a:srgbClr val="2F678C"/>
              </a:solidFill>
              <a:latin typeface="+mn-lt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8C66F23-6F64-CB59-61F6-1A8B0DFCA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37" y="4157480"/>
            <a:ext cx="3751701" cy="6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7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>
            <a:extLst>
              <a:ext uri="{FF2B5EF4-FFF2-40B4-BE49-F238E27FC236}">
                <a16:creationId xmlns:a16="http://schemas.microsoft.com/office/drawing/2014/main" id="{566A68D7-A170-44F0-A6A1-DF3435ABA97E}"/>
              </a:ext>
            </a:extLst>
          </p:cNvPr>
          <p:cNvSpPr/>
          <p:nvPr/>
        </p:nvSpPr>
        <p:spPr>
          <a:xfrm>
            <a:off x="629262" y="4962740"/>
            <a:ext cx="7885477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026" name="Picture 2" descr="Antibiotic Resistance">
            <a:extLst>
              <a:ext uri="{FF2B5EF4-FFF2-40B4-BE49-F238E27FC236}">
                <a16:creationId xmlns:a16="http://schemas.microsoft.com/office/drawing/2014/main" id="{1DE44D65-DA95-4CA2-8663-C503926CC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0" y="3944683"/>
            <a:ext cx="3191745" cy="203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Łącznik prosty 5">
            <a:extLst>
              <a:ext uri="{FF2B5EF4-FFF2-40B4-BE49-F238E27FC236}">
                <a16:creationId xmlns:a16="http://schemas.microsoft.com/office/drawing/2014/main" id="{CD1A78DA-BE74-4BE0-89FD-11FA2012A44E}"/>
              </a:ext>
            </a:extLst>
          </p:cNvPr>
          <p:cNvSpPr/>
          <p:nvPr/>
        </p:nvSpPr>
        <p:spPr>
          <a:xfrm>
            <a:off x="629262" y="2846628"/>
            <a:ext cx="7885477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Łącznik prosty 3">
            <a:extLst>
              <a:ext uri="{FF2B5EF4-FFF2-40B4-BE49-F238E27FC236}">
                <a16:creationId xmlns:a16="http://schemas.microsoft.com/office/drawing/2014/main" id="{97B0752F-62FC-4377-8DB1-D81685AEAF3D}"/>
              </a:ext>
            </a:extLst>
          </p:cNvPr>
          <p:cNvSpPr/>
          <p:nvPr/>
        </p:nvSpPr>
        <p:spPr>
          <a:xfrm>
            <a:off x="629262" y="1788572"/>
            <a:ext cx="7885477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2" name="Picture 2" descr="ToxTutor - Respiratory Tract">
            <a:extLst>
              <a:ext uri="{FF2B5EF4-FFF2-40B4-BE49-F238E27FC236}">
                <a16:creationId xmlns:a16="http://schemas.microsoft.com/office/drawing/2014/main" id="{35F9AC88-5133-4696-B2AD-EF81C88DF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51" y="1456272"/>
            <a:ext cx="2589206" cy="210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id="{641F9B5C-23EB-4FC6-B4ED-311B27CAE51D}"/>
              </a:ext>
            </a:extLst>
          </p:cNvPr>
          <p:cNvSpPr/>
          <p:nvPr/>
        </p:nvSpPr>
        <p:spPr>
          <a:xfrm>
            <a:off x="3277397" y="1788572"/>
            <a:ext cx="5237342" cy="1058056"/>
          </a:xfrm>
          <a:custGeom>
            <a:avLst/>
            <a:gdLst>
              <a:gd name="connsiteX0" fmla="*/ 0 w 9210675"/>
              <a:gd name="connsiteY0" fmla="*/ 0 h 1235868"/>
              <a:gd name="connsiteX1" fmla="*/ 9210675 w 9210675"/>
              <a:gd name="connsiteY1" fmla="*/ 0 h 1235868"/>
              <a:gd name="connsiteX2" fmla="*/ 9210675 w 9210675"/>
              <a:gd name="connsiteY2" fmla="*/ 1235868 h 1235868"/>
              <a:gd name="connsiteX3" fmla="*/ 0 w 9210675"/>
              <a:gd name="connsiteY3" fmla="*/ 1235868 h 1235868"/>
              <a:gd name="connsiteX4" fmla="*/ 0 w 9210675"/>
              <a:gd name="connsiteY4" fmla="*/ 0 h 123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0675" h="1235868">
                <a:moveTo>
                  <a:pt x="0" y="0"/>
                </a:moveTo>
                <a:lnTo>
                  <a:pt x="9210675" y="0"/>
                </a:lnTo>
                <a:lnTo>
                  <a:pt x="9210675" y="1235868"/>
                </a:lnTo>
                <a:lnTo>
                  <a:pt x="0" y="12358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5022" tIns="75022" rIns="75022" bIns="75022" numCol="1" spcCol="1270" anchor="t" anchorCtr="0">
            <a:noAutofit/>
          </a:bodyPr>
          <a:lstStyle/>
          <a:p>
            <a:pPr algn="ctr" defTabSz="8752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96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sz="1969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nly</a:t>
            </a:r>
            <a:r>
              <a:rPr lang="en-US" sz="196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small portion of drugs administered orally or intravenously delivered</a:t>
            </a:r>
            <a:r>
              <a:rPr lang="pl-PL" sz="196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6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alveolar region of the lungs</a:t>
            </a:r>
            <a:endParaRPr lang="en-US" sz="1969" dirty="0"/>
          </a:p>
        </p:txBody>
      </p:sp>
      <p:sp>
        <p:nvSpPr>
          <p:cNvPr id="7" name="Dowolny kształt: kształt 6">
            <a:extLst>
              <a:ext uri="{FF2B5EF4-FFF2-40B4-BE49-F238E27FC236}">
                <a16:creationId xmlns:a16="http://schemas.microsoft.com/office/drawing/2014/main" id="{8F7F99FD-C8CC-4073-BD17-128359E16990}"/>
              </a:ext>
            </a:extLst>
          </p:cNvPr>
          <p:cNvSpPr/>
          <p:nvPr/>
        </p:nvSpPr>
        <p:spPr>
          <a:xfrm>
            <a:off x="3215750" y="2846628"/>
            <a:ext cx="5298989" cy="1058056"/>
          </a:xfrm>
          <a:custGeom>
            <a:avLst/>
            <a:gdLst>
              <a:gd name="connsiteX0" fmla="*/ 0 w 9210675"/>
              <a:gd name="connsiteY0" fmla="*/ 0 h 1235868"/>
              <a:gd name="connsiteX1" fmla="*/ 9210675 w 9210675"/>
              <a:gd name="connsiteY1" fmla="*/ 0 h 1235868"/>
              <a:gd name="connsiteX2" fmla="*/ 9210675 w 9210675"/>
              <a:gd name="connsiteY2" fmla="*/ 1235868 h 1235868"/>
              <a:gd name="connsiteX3" fmla="*/ 0 w 9210675"/>
              <a:gd name="connsiteY3" fmla="*/ 1235868 h 1235868"/>
              <a:gd name="connsiteX4" fmla="*/ 0 w 9210675"/>
              <a:gd name="connsiteY4" fmla="*/ 0 h 123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0675" h="1235868">
                <a:moveTo>
                  <a:pt x="0" y="0"/>
                </a:moveTo>
                <a:lnTo>
                  <a:pt x="9210675" y="0"/>
                </a:lnTo>
                <a:lnTo>
                  <a:pt x="9210675" y="1235868"/>
                </a:lnTo>
                <a:lnTo>
                  <a:pt x="0" y="12358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5022" tIns="75022" rIns="75022" bIns="75022" numCol="1" spcCol="1270" anchor="t" anchorCtr="0">
            <a:noAutofit/>
          </a:bodyPr>
          <a:lstStyle/>
          <a:p>
            <a:pPr algn="ctr" defTabSz="8752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6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Remaining antibiotics spread around the whole body </a:t>
            </a:r>
            <a:r>
              <a:rPr lang="en-US" sz="1969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caus</a:t>
            </a:r>
            <a:r>
              <a:rPr lang="pl-PL" sz="1969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ing</a:t>
            </a:r>
            <a:r>
              <a:rPr lang="en-US" sz="196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severe side effects</a:t>
            </a:r>
            <a:endParaRPr lang="en-US" sz="1969" dirty="0"/>
          </a:p>
        </p:txBody>
      </p:sp>
      <p:sp>
        <p:nvSpPr>
          <p:cNvPr id="8" name="Łącznik prosty 7">
            <a:extLst>
              <a:ext uri="{FF2B5EF4-FFF2-40B4-BE49-F238E27FC236}">
                <a16:creationId xmlns:a16="http://schemas.microsoft.com/office/drawing/2014/main" id="{59F5A63F-1078-4FEF-B5D4-E2F9C71727CD}"/>
              </a:ext>
            </a:extLst>
          </p:cNvPr>
          <p:cNvSpPr/>
          <p:nvPr/>
        </p:nvSpPr>
        <p:spPr>
          <a:xfrm>
            <a:off x="629262" y="3904685"/>
            <a:ext cx="7885477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Dowolny kształt: kształt 8">
                <a:extLst>
                  <a:ext uri="{FF2B5EF4-FFF2-40B4-BE49-F238E27FC236}">
                    <a16:creationId xmlns:a16="http://schemas.microsoft.com/office/drawing/2014/main" id="{07BA3444-F29F-4E8A-A1F4-8885BAC7397A}"/>
                  </a:ext>
                </a:extLst>
              </p:cNvPr>
              <p:cNvSpPr/>
              <p:nvPr/>
            </p:nvSpPr>
            <p:spPr>
              <a:xfrm>
                <a:off x="629262" y="3904684"/>
                <a:ext cx="5237341" cy="1058056"/>
              </a:xfrm>
              <a:custGeom>
                <a:avLst/>
                <a:gdLst>
                  <a:gd name="connsiteX0" fmla="*/ 0 w 9210675"/>
                  <a:gd name="connsiteY0" fmla="*/ 0 h 1235868"/>
                  <a:gd name="connsiteX1" fmla="*/ 9210675 w 9210675"/>
                  <a:gd name="connsiteY1" fmla="*/ 0 h 1235868"/>
                  <a:gd name="connsiteX2" fmla="*/ 9210675 w 9210675"/>
                  <a:gd name="connsiteY2" fmla="*/ 1235868 h 1235868"/>
                  <a:gd name="connsiteX3" fmla="*/ 0 w 9210675"/>
                  <a:gd name="connsiteY3" fmla="*/ 1235868 h 1235868"/>
                  <a:gd name="connsiteX4" fmla="*/ 0 w 9210675"/>
                  <a:gd name="connsiteY4" fmla="*/ 0 h 1235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10675" h="1235868">
                    <a:moveTo>
                      <a:pt x="0" y="0"/>
                    </a:moveTo>
                    <a:lnTo>
                      <a:pt x="9210675" y="0"/>
                    </a:lnTo>
                    <a:lnTo>
                      <a:pt x="9210675" y="1235868"/>
                    </a:lnTo>
                    <a:lnTo>
                      <a:pt x="0" y="123586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5022" tIns="75022" rIns="75022" bIns="75022" numCol="1" spcCol="1270" anchor="t" anchorCtr="0">
                <a:noAutofit/>
              </a:bodyPr>
              <a:lstStyle/>
              <a:p>
                <a:pPr algn="ctr" defTabSz="87523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969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Small </a:t>
                </a:r>
                <a:r>
                  <a:rPr lang="pl-PL" sz="1969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concentration</a:t>
                </a:r>
                <a:r>
                  <a:rPr lang="pl-PL" sz="1969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of </a:t>
                </a:r>
                <a:r>
                  <a:rPr lang="pl-PL" sz="1969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antibiotic</a:t>
                </a:r>
                <a:r>
                  <a:rPr lang="pl-PL" sz="1969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in </a:t>
                </a:r>
                <a:r>
                  <a:rPr lang="pl-PL" sz="1969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infected</a:t>
                </a:r>
                <a:r>
                  <a:rPr lang="pl-PL" sz="1969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pl-PL" sz="1969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area</a:t>
                </a:r>
                <a:r>
                  <a:rPr lang="pl-PL" sz="1969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l-PL" sz="1969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l-PL" sz="1969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pl-PL" sz="1969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gaining</a:t>
                </a:r>
                <a:r>
                  <a:rPr lang="pl-PL" sz="1969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pl-PL" sz="1969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resistance</a:t>
                </a:r>
                <a:r>
                  <a:rPr lang="pl-PL" sz="1969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to </a:t>
                </a:r>
                <a:r>
                  <a:rPr lang="pl-PL" sz="1969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antibiotics</a:t>
                </a:r>
                <a:r>
                  <a:rPr lang="pl-PL" sz="1969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endParaRPr lang="en-US" sz="1969" dirty="0"/>
              </a:p>
            </p:txBody>
          </p:sp>
        </mc:Choice>
        <mc:Fallback xmlns="">
          <p:sp>
            <p:nvSpPr>
              <p:cNvPr id="9" name="Dowolny kształt: kształt 8">
                <a:extLst>
                  <a:ext uri="{FF2B5EF4-FFF2-40B4-BE49-F238E27FC236}">
                    <a16:creationId xmlns:a16="http://schemas.microsoft.com/office/drawing/2014/main" id="{07BA3444-F29F-4E8A-A1F4-8885BAC739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62" y="3904684"/>
                <a:ext cx="5237341" cy="1058056"/>
              </a:xfrm>
              <a:custGeom>
                <a:avLst/>
                <a:gdLst>
                  <a:gd name="connsiteX0" fmla="*/ 0 w 9210675"/>
                  <a:gd name="connsiteY0" fmla="*/ 0 h 1235868"/>
                  <a:gd name="connsiteX1" fmla="*/ 9210675 w 9210675"/>
                  <a:gd name="connsiteY1" fmla="*/ 0 h 1235868"/>
                  <a:gd name="connsiteX2" fmla="*/ 9210675 w 9210675"/>
                  <a:gd name="connsiteY2" fmla="*/ 1235868 h 1235868"/>
                  <a:gd name="connsiteX3" fmla="*/ 0 w 9210675"/>
                  <a:gd name="connsiteY3" fmla="*/ 1235868 h 1235868"/>
                  <a:gd name="connsiteX4" fmla="*/ 0 w 9210675"/>
                  <a:gd name="connsiteY4" fmla="*/ 0 h 1235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10675" h="1235868">
                    <a:moveTo>
                      <a:pt x="0" y="0"/>
                    </a:moveTo>
                    <a:lnTo>
                      <a:pt x="9210675" y="0"/>
                    </a:lnTo>
                    <a:lnTo>
                      <a:pt x="9210675" y="1235868"/>
                    </a:lnTo>
                    <a:lnTo>
                      <a:pt x="0" y="123586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3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Dowolny kształt: kształt 10">
                <a:extLst>
                  <a:ext uri="{FF2B5EF4-FFF2-40B4-BE49-F238E27FC236}">
                    <a16:creationId xmlns:a16="http://schemas.microsoft.com/office/drawing/2014/main" id="{52CD7E2B-F3E4-4AAD-9679-3CF9571D9096}"/>
                  </a:ext>
                </a:extLst>
              </p:cNvPr>
              <p:cNvSpPr/>
              <p:nvPr/>
            </p:nvSpPr>
            <p:spPr>
              <a:xfrm>
                <a:off x="629262" y="4962740"/>
                <a:ext cx="5237341" cy="1058056"/>
              </a:xfrm>
              <a:custGeom>
                <a:avLst/>
                <a:gdLst>
                  <a:gd name="connsiteX0" fmla="*/ 0 w 9210675"/>
                  <a:gd name="connsiteY0" fmla="*/ 0 h 1235868"/>
                  <a:gd name="connsiteX1" fmla="*/ 9210675 w 9210675"/>
                  <a:gd name="connsiteY1" fmla="*/ 0 h 1235868"/>
                  <a:gd name="connsiteX2" fmla="*/ 9210675 w 9210675"/>
                  <a:gd name="connsiteY2" fmla="*/ 1235868 h 1235868"/>
                  <a:gd name="connsiteX3" fmla="*/ 0 w 9210675"/>
                  <a:gd name="connsiteY3" fmla="*/ 1235868 h 1235868"/>
                  <a:gd name="connsiteX4" fmla="*/ 0 w 9210675"/>
                  <a:gd name="connsiteY4" fmla="*/ 0 h 1235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10675" h="1235868">
                    <a:moveTo>
                      <a:pt x="0" y="0"/>
                    </a:moveTo>
                    <a:lnTo>
                      <a:pt x="9210675" y="0"/>
                    </a:lnTo>
                    <a:lnTo>
                      <a:pt x="9210675" y="1235868"/>
                    </a:lnTo>
                    <a:lnTo>
                      <a:pt x="0" y="123586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5022" tIns="75022" rIns="75022" bIns="75022" numCol="1" spcCol="1270" anchor="t" anchorCtr="0">
                <a:noAutofit/>
              </a:bodyPr>
              <a:lstStyle/>
              <a:p>
                <a:pPr algn="ctr" defTabSz="87523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 xmlns:m="http://schemas.openxmlformats.org/officeDocument/2006/math">
                    <m:r>
                      <a:rPr lang="pl-PL" sz="1969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pl-PL" sz="1969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number</a:t>
                </a:r>
                <a:r>
                  <a:rPr lang="pl-PL" sz="1969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of </a:t>
                </a:r>
                <a:r>
                  <a:rPr lang="pl-PL" sz="1969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potent</a:t>
                </a:r>
                <a:r>
                  <a:rPr lang="pl-PL" sz="1969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pl-PL" sz="1969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antibiotics</a:t>
                </a:r>
                <a:r>
                  <a:rPr lang="pl-PL" sz="1969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pl-PL" sz="1969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dimishing</a:t>
                </a:r>
                <a:r>
                  <a:rPr lang="pl-PL" sz="1969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with </a:t>
                </a:r>
                <a:r>
                  <a:rPr lang="pl-PL" sz="1969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each</a:t>
                </a:r>
                <a:r>
                  <a:rPr lang="pl-PL" sz="1969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pl-PL" sz="1969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subsequent</a:t>
                </a:r>
                <a:r>
                  <a:rPr lang="pl-PL" sz="1969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pl-PL" sz="1969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infection</a:t>
                </a:r>
                <a:r>
                  <a:rPr lang="pl-PL" sz="1969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  <a:endParaRPr lang="en-US" sz="1969" dirty="0"/>
              </a:p>
            </p:txBody>
          </p:sp>
        </mc:Choice>
        <mc:Fallback xmlns="">
          <p:sp>
            <p:nvSpPr>
              <p:cNvPr id="11" name="Dowolny kształt: kształt 10">
                <a:extLst>
                  <a:ext uri="{FF2B5EF4-FFF2-40B4-BE49-F238E27FC236}">
                    <a16:creationId xmlns:a16="http://schemas.microsoft.com/office/drawing/2014/main" id="{52CD7E2B-F3E4-4AAD-9679-3CF9571D90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62" y="4962740"/>
                <a:ext cx="5237341" cy="1058056"/>
              </a:xfrm>
              <a:custGeom>
                <a:avLst/>
                <a:gdLst>
                  <a:gd name="connsiteX0" fmla="*/ 0 w 9210675"/>
                  <a:gd name="connsiteY0" fmla="*/ 0 h 1235868"/>
                  <a:gd name="connsiteX1" fmla="*/ 9210675 w 9210675"/>
                  <a:gd name="connsiteY1" fmla="*/ 0 h 1235868"/>
                  <a:gd name="connsiteX2" fmla="*/ 9210675 w 9210675"/>
                  <a:gd name="connsiteY2" fmla="*/ 1235868 h 1235868"/>
                  <a:gd name="connsiteX3" fmla="*/ 0 w 9210675"/>
                  <a:gd name="connsiteY3" fmla="*/ 1235868 h 1235868"/>
                  <a:gd name="connsiteX4" fmla="*/ 0 w 9210675"/>
                  <a:gd name="connsiteY4" fmla="*/ 0 h 1235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10675" h="1235868">
                    <a:moveTo>
                      <a:pt x="0" y="0"/>
                    </a:moveTo>
                    <a:lnTo>
                      <a:pt x="9210675" y="0"/>
                    </a:lnTo>
                    <a:lnTo>
                      <a:pt x="9210675" y="1235868"/>
                    </a:lnTo>
                    <a:lnTo>
                      <a:pt x="0" y="123586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ole tekstowe 2">
            <a:extLst>
              <a:ext uri="{FF2B5EF4-FFF2-40B4-BE49-F238E27FC236}">
                <a16:creationId xmlns:a16="http://schemas.microsoft.com/office/drawing/2014/main" id="{C4278261-7926-46F4-9619-586947310F22}"/>
              </a:ext>
            </a:extLst>
          </p:cNvPr>
          <p:cNvSpPr txBox="1"/>
          <p:nvPr/>
        </p:nvSpPr>
        <p:spPr>
          <a:xfrm>
            <a:off x="503248" y="3410576"/>
            <a:ext cx="3328979" cy="30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70" i="1" dirty="0"/>
              <a:t>https://toxtutor.nlm.nih.gov/10-003.html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66C7316-B789-4F5E-A66A-1D62C8BCEB72}"/>
              </a:ext>
            </a:extLst>
          </p:cNvPr>
          <p:cNvSpPr txBox="1"/>
          <p:nvPr/>
        </p:nvSpPr>
        <p:spPr>
          <a:xfrm>
            <a:off x="5709938" y="5798387"/>
            <a:ext cx="3267331" cy="724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70" i="1" dirty="0"/>
              <a:t>https://www.medlife.com/blog/infectious-diseases-antibiotic-resistance-growing-global-threat/</a:t>
            </a: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29450775-3FBF-4AC8-76BC-9B9B5029E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741" y="513890"/>
            <a:ext cx="5939005" cy="1138863"/>
          </a:xfrm>
        </p:spPr>
        <p:txBody>
          <a:bodyPr>
            <a:noAutofit/>
          </a:bodyPr>
          <a:lstStyle/>
          <a:p>
            <a:pPr algn="r"/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Motivation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II: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Conventional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therapy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is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not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enough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</a:t>
            </a:r>
            <a:endParaRPr lang="pl-PL" sz="2600" dirty="0">
              <a:solidFill>
                <a:srgbClr val="2F678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8928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2">
            <a:hlinkClick r:id="rId2"/>
          </p:cNvPr>
          <p:cNvSpPr>
            <a:spLocks noChangeArrowheads="1"/>
          </p:cNvSpPr>
          <p:nvPr/>
        </p:nvSpPr>
        <p:spPr bwMode="auto">
          <a:xfrm>
            <a:off x="565385" y="6079238"/>
            <a:ext cx="1541215" cy="40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9142" rIns="39142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 sz="2055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93" y="1331301"/>
            <a:ext cx="8085922" cy="275670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82893" y="4009986"/>
            <a:ext cx="4779657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93557" indent="-293557">
              <a:buFont typeface="Arial" panose="020B0604020202020204" pitchFamily="34" charset="0"/>
              <a:buChar char="•"/>
            </a:pPr>
            <a:r>
              <a:rPr lang="en-US" sz="2000" dirty="0"/>
              <a:t>Smaller doses</a:t>
            </a:r>
            <a:endParaRPr lang="pl-PL" sz="2000" dirty="0"/>
          </a:p>
          <a:p>
            <a:pPr marL="293557" indent="-293557">
              <a:buFont typeface="Arial" panose="020B0604020202020204" pitchFamily="34" charset="0"/>
              <a:buChar char="•"/>
            </a:pPr>
            <a:r>
              <a:rPr lang="en-US" sz="2000" dirty="0"/>
              <a:t>Reduced side effects of systemic administration</a:t>
            </a:r>
            <a:endParaRPr lang="en-GB" sz="2000" dirty="0"/>
          </a:p>
          <a:p>
            <a:pPr marL="293557" indent="-293557">
              <a:buFont typeface="Arial" panose="020B0604020202020204" pitchFamily="34" charset="0"/>
              <a:buChar char="•"/>
            </a:pPr>
            <a:r>
              <a:rPr lang="en-US" sz="2000" dirty="0"/>
              <a:t>Controlled drug release</a:t>
            </a:r>
            <a:endParaRPr lang="pl-PL" sz="2000" dirty="0"/>
          </a:p>
          <a:p>
            <a:pPr marL="293557" indent="-293557">
              <a:buFont typeface="Arial" panose="020B0604020202020204" pitchFamily="34" charset="0"/>
              <a:buChar char="•"/>
            </a:pPr>
            <a:r>
              <a:rPr lang="en-US" sz="2000" dirty="0"/>
              <a:t>Reduced risk of developing antibiotic resistance</a:t>
            </a:r>
            <a:endParaRPr lang="pl-PL" sz="2000" dirty="0"/>
          </a:p>
          <a:p>
            <a:pPr marL="293557" indent="-293557">
              <a:buFont typeface="Arial" panose="020B0604020202020204" pitchFamily="34" charset="0"/>
              <a:buChar char="•"/>
            </a:pPr>
            <a:r>
              <a:rPr lang="en-US" sz="2000" dirty="0"/>
              <a:t>Convenient form of administration</a:t>
            </a:r>
            <a:endParaRPr lang="pl-PL" sz="20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413" y="5411444"/>
            <a:ext cx="3751701" cy="679900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4948238" y="4088005"/>
            <a:ext cx="3989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i="1" dirty="0"/>
              <a:t>”</a:t>
            </a:r>
            <a:r>
              <a:rPr lang="en-US" sz="2000" i="1" dirty="0"/>
              <a:t>Inhalable polymeric delivery systems of antibiotics and quorum sensing inhibitors for the treatment of respiratory infections</a:t>
            </a:r>
            <a:r>
              <a:rPr lang="pl-PL" sz="2000" i="1" dirty="0"/>
              <a:t>”</a:t>
            </a:r>
            <a:r>
              <a:rPr lang="en-US" sz="2000" i="1" dirty="0"/>
              <a:t> 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E452271F-1C61-EA7C-3156-F27BBBC67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741" y="513890"/>
            <a:ext cx="5939005" cy="1138863"/>
          </a:xfrm>
        </p:spPr>
        <p:txBody>
          <a:bodyPr>
            <a:noAutofit/>
          </a:bodyPr>
          <a:lstStyle/>
          <a:p>
            <a:pPr algn="r"/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Our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idea</a:t>
            </a:r>
            <a:endParaRPr lang="pl-PL" sz="2600" dirty="0">
              <a:solidFill>
                <a:srgbClr val="2F678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392377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Symbol zastępczy zawartości 3">
            <a:extLst>
              <a:ext uri="{FF2B5EF4-FFF2-40B4-BE49-F238E27FC236}">
                <a16:creationId xmlns:a16="http://schemas.microsoft.com/office/drawing/2014/main" id="{F45EF99F-27F6-31EA-3E15-B1751E64BE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4514"/>
              </p:ext>
            </p:extLst>
          </p:nvPr>
        </p:nvGraphicFramePr>
        <p:xfrm>
          <a:off x="530225" y="1655912"/>
          <a:ext cx="8275637" cy="4511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ytuł 1">
            <a:extLst>
              <a:ext uri="{FF2B5EF4-FFF2-40B4-BE49-F238E27FC236}">
                <a16:creationId xmlns:a16="http://schemas.microsoft.com/office/drawing/2014/main" id="{FCDB9E2B-9060-FEA9-0A87-2C6CD5AB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741" y="513890"/>
            <a:ext cx="5939005" cy="1138863"/>
          </a:xfrm>
        </p:spPr>
        <p:txBody>
          <a:bodyPr>
            <a:noAutofit/>
          </a:bodyPr>
          <a:lstStyle/>
          <a:p>
            <a:pPr algn="r"/>
            <a:r>
              <a:rPr lang="pl-PL" sz="2600" b="1" dirty="0">
                <a:solidFill>
                  <a:srgbClr val="2F678C"/>
                </a:solidFill>
                <a:latin typeface="+mn-lt"/>
              </a:rPr>
              <a:t>Project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stages</a:t>
            </a:r>
            <a:endParaRPr lang="pl-PL" sz="2600" dirty="0">
              <a:solidFill>
                <a:srgbClr val="2F678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47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4406529" y="3047729"/>
            <a:ext cx="5472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>
                <a:solidFill>
                  <a:srgbClr val="C00000"/>
                </a:solidFill>
              </a:rPr>
              <a:t>Quick</a:t>
            </a:r>
            <a:r>
              <a:rPr lang="pl-PL" sz="2000" b="1" dirty="0">
                <a:solidFill>
                  <a:srgbClr val="C00000"/>
                </a:solidFill>
              </a:rPr>
              <a:t> </a:t>
            </a:r>
            <a:r>
              <a:rPr lang="pl-PL" sz="2000" b="1" dirty="0" err="1">
                <a:solidFill>
                  <a:srgbClr val="C00000"/>
                </a:solidFill>
              </a:rPr>
              <a:t>degradation</a:t>
            </a:r>
            <a:r>
              <a:rPr lang="pl-PL" sz="2000" b="1" dirty="0">
                <a:solidFill>
                  <a:srgbClr val="C00000"/>
                </a:solidFill>
              </a:rPr>
              <a:t> </a:t>
            </a:r>
            <a:r>
              <a:rPr lang="pl-PL" sz="2000" b="1" dirty="0" err="1">
                <a:solidFill>
                  <a:srgbClr val="C00000"/>
                </a:solidFill>
              </a:rPr>
              <a:t>rate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720306" y="3387627"/>
            <a:ext cx="4845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i="1" dirty="0">
                <a:solidFill>
                  <a:srgbClr val="C00000"/>
                </a:solidFill>
              </a:rPr>
              <a:t>No </a:t>
            </a:r>
            <a:r>
              <a:rPr lang="pl-PL" sz="2000" i="1" dirty="0" err="1">
                <a:solidFill>
                  <a:srgbClr val="C00000"/>
                </a:solidFill>
              </a:rPr>
              <a:t>excessive</a:t>
            </a:r>
            <a:r>
              <a:rPr lang="pl-PL" sz="2000" i="1" dirty="0">
                <a:solidFill>
                  <a:srgbClr val="C00000"/>
                </a:solidFill>
              </a:rPr>
              <a:t> </a:t>
            </a:r>
            <a:r>
              <a:rPr lang="pl-PL" sz="2000" i="1" dirty="0" err="1">
                <a:solidFill>
                  <a:srgbClr val="C00000"/>
                </a:solidFill>
              </a:rPr>
              <a:t>accumulation</a:t>
            </a:r>
            <a:r>
              <a:rPr lang="pl-PL" sz="2000" i="1" dirty="0">
                <a:solidFill>
                  <a:srgbClr val="C00000"/>
                </a:solidFill>
              </a:rPr>
              <a:t> in </a:t>
            </a:r>
            <a:r>
              <a:rPr lang="pl-PL" sz="2000" i="1" dirty="0" err="1">
                <a:solidFill>
                  <a:srgbClr val="C00000"/>
                </a:solidFill>
              </a:rPr>
              <a:t>lungs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379470" y="3776238"/>
            <a:ext cx="5526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>
                <a:solidFill>
                  <a:srgbClr val="C00000"/>
                </a:solidFill>
              </a:rPr>
              <a:t>Mostly</a:t>
            </a:r>
            <a:r>
              <a:rPr lang="pl-PL" sz="2000" b="1" dirty="0">
                <a:solidFill>
                  <a:srgbClr val="C00000"/>
                </a:solidFill>
              </a:rPr>
              <a:t> Surface </a:t>
            </a:r>
            <a:r>
              <a:rPr lang="pl-PL" sz="2000" b="1" dirty="0" err="1">
                <a:solidFill>
                  <a:srgbClr val="C00000"/>
                </a:solidFill>
              </a:rPr>
              <a:t>degradation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743307" y="4128733"/>
            <a:ext cx="2799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i="1" dirty="0" err="1">
                <a:solidFill>
                  <a:srgbClr val="C00000"/>
                </a:solidFill>
              </a:rPr>
              <a:t>Better</a:t>
            </a:r>
            <a:r>
              <a:rPr lang="pl-PL" sz="2000" i="1" dirty="0">
                <a:solidFill>
                  <a:srgbClr val="C00000"/>
                </a:solidFill>
              </a:rPr>
              <a:t> </a:t>
            </a:r>
            <a:r>
              <a:rPr lang="pl-PL" sz="2000" i="1" dirty="0" err="1">
                <a:solidFill>
                  <a:srgbClr val="C00000"/>
                </a:solidFill>
              </a:rPr>
              <a:t>drug</a:t>
            </a:r>
            <a:r>
              <a:rPr lang="pl-PL" sz="2000" i="1" dirty="0">
                <a:solidFill>
                  <a:srgbClr val="C00000"/>
                </a:solidFill>
              </a:rPr>
              <a:t> </a:t>
            </a:r>
            <a:r>
              <a:rPr lang="pl-PL" sz="2000" i="1" dirty="0" err="1">
                <a:solidFill>
                  <a:srgbClr val="C00000"/>
                </a:solidFill>
              </a:rPr>
              <a:t>release</a:t>
            </a:r>
            <a:r>
              <a:rPr lang="pl-PL" sz="2000" i="1" dirty="0">
                <a:solidFill>
                  <a:srgbClr val="C00000"/>
                </a:solidFill>
              </a:rPr>
              <a:t> </a:t>
            </a:r>
            <a:r>
              <a:rPr lang="pl-PL" sz="2000" i="1" dirty="0" err="1">
                <a:solidFill>
                  <a:srgbClr val="C00000"/>
                </a:solidFill>
              </a:rPr>
              <a:t>kientics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744394" y="4812001"/>
            <a:ext cx="2799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>
                <a:solidFill>
                  <a:srgbClr val="C00000"/>
                </a:solidFill>
              </a:rPr>
              <a:t>Various</a:t>
            </a:r>
            <a:r>
              <a:rPr lang="pl-PL" sz="2000" b="1" dirty="0">
                <a:solidFill>
                  <a:srgbClr val="C00000"/>
                </a:solidFill>
              </a:rPr>
              <a:t> </a:t>
            </a:r>
            <a:r>
              <a:rPr lang="pl-PL" sz="2000" b="1" dirty="0" err="1">
                <a:solidFill>
                  <a:srgbClr val="C00000"/>
                </a:solidFill>
              </a:rPr>
              <a:t>copolymers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019865" y="5189114"/>
            <a:ext cx="4248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i="1" dirty="0">
                <a:solidFill>
                  <a:srgbClr val="C00000"/>
                </a:solidFill>
              </a:rPr>
              <a:t>Open </a:t>
            </a:r>
            <a:r>
              <a:rPr lang="pl-PL" sz="2000" i="1" dirty="0" err="1">
                <a:solidFill>
                  <a:srgbClr val="C00000"/>
                </a:solidFill>
              </a:rPr>
              <a:t>way</a:t>
            </a:r>
            <a:r>
              <a:rPr lang="pl-PL" sz="2000" i="1" dirty="0">
                <a:solidFill>
                  <a:srgbClr val="C00000"/>
                </a:solidFill>
              </a:rPr>
              <a:t> for  </a:t>
            </a:r>
            <a:r>
              <a:rPr lang="pl-PL" sz="2000" i="1" dirty="0" err="1">
                <a:solidFill>
                  <a:srgbClr val="C00000"/>
                </a:solidFill>
              </a:rPr>
              <a:t>manipulating</a:t>
            </a:r>
            <a:r>
              <a:rPr lang="pl-PL" sz="2000" i="1" dirty="0">
                <a:solidFill>
                  <a:srgbClr val="C00000"/>
                </a:solidFill>
              </a:rPr>
              <a:t> the </a:t>
            </a:r>
            <a:r>
              <a:rPr lang="pl-PL" sz="2000" i="1" dirty="0" err="1">
                <a:solidFill>
                  <a:srgbClr val="C00000"/>
                </a:solidFill>
              </a:rPr>
              <a:t>properties</a:t>
            </a:r>
            <a:endParaRPr lang="en-US" sz="2000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Polyanhydrides">
            <a:extLst>
              <a:ext uri="{FF2B5EF4-FFF2-40B4-BE49-F238E27FC236}">
                <a16:creationId xmlns:a16="http://schemas.microsoft.com/office/drawing/2014/main" id="{D96BB2B6-6617-4187-A171-DD0EDD0BD4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80"/>
          <a:stretch/>
        </p:blipFill>
        <p:spPr bwMode="auto">
          <a:xfrm>
            <a:off x="414226" y="1355776"/>
            <a:ext cx="4438638" cy="174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87EB8B1-9E05-49E9-A13C-F4A44A93A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864" y="1993444"/>
            <a:ext cx="1726137" cy="547902"/>
          </a:xfrm>
          <a:prstGeom prst="rect">
            <a:avLst/>
          </a:prstGeom>
        </p:spPr>
      </p:pic>
      <p:sp>
        <p:nvSpPr>
          <p:cNvPr id="23" name="pole tekstowe 22"/>
          <p:cNvSpPr txBox="1"/>
          <p:nvPr/>
        </p:nvSpPr>
        <p:spPr>
          <a:xfrm>
            <a:off x="-86860" y="3038448"/>
            <a:ext cx="4967099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397" i="1" dirty="0" err="1"/>
              <a:t>Poly</a:t>
            </a:r>
            <a:r>
              <a:rPr lang="pl-PL" sz="2397" i="1" dirty="0"/>
              <a:t>(</a:t>
            </a:r>
            <a:r>
              <a:rPr lang="pl-PL" sz="2397" i="1" dirty="0" err="1"/>
              <a:t>sebacic</a:t>
            </a:r>
            <a:r>
              <a:rPr lang="pl-PL" sz="2397" i="1" dirty="0"/>
              <a:t> </a:t>
            </a:r>
            <a:r>
              <a:rPr lang="pl-PL" sz="2397" i="1" dirty="0" err="1"/>
              <a:t>anhydride</a:t>
            </a:r>
            <a:r>
              <a:rPr lang="pl-PL" sz="2397" i="1" dirty="0"/>
              <a:t>) (PSA)</a:t>
            </a:r>
            <a:endParaRPr lang="en-US" sz="2397" i="1" dirty="0"/>
          </a:p>
        </p:txBody>
      </p:sp>
      <p:sp>
        <p:nvSpPr>
          <p:cNvPr id="31" name="pole tekstowe 30"/>
          <p:cNvSpPr txBox="1"/>
          <p:nvPr/>
        </p:nvSpPr>
        <p:spPr>
          <a:xfrm>
            <a:off x="-86860" y="4907594"/>
            <a:ext cx="5573035" cy="83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397" i="1" dirty="0"/>
              <a:t>PSA </a:t>
            </a:r>
            <a:r>
              <a:rPr lang="pl-PL" sz="2397" i="1" dirty="0" err="1"/>
              <a:t>modified</a:t>
            </a:r>
            <a:r>
              <a:rPr lang="pl-PL" sz="2397" i="1" dirty="0"/>
              <a:t> with </a:t>
            </a:r>
            <a:r>
              <a:rPr lang="pl-PL" sz="2397" i="1" dirty="0" err="1"/>
              <a:t>poly</a:t>
            </a:r>
            <a:r>
              <a:rPr lang="pl-PL" sz="2397" i="1" dirty="0"/>
              <a:t>(</a:t>
            </a:r>
            <a:r>
              <a:rPr lang="pl-PL" sz="2397" i="1" dirty="0" err="1"/>
              <a:t>ethylene</a:t>
            </a:r>
            <a:r>
              <a:rPr lang="pl-PL" sz="2397" i="1" dirty="0"/>
              <a:t> </a:t>
            </a:r>
            <a:r>
              <a:rPr lang="pl-PL" sz="2397" i="1" dirty="0" err="1"/>
              <a:t>glycol</a:t>
            </a:r>
            <a:r>
              <a:rPr lang="pl-PL" sz="2397" i="1" dirty="0"/>
              <a:t>) </a:t>
            </a:r>
            <a:r>
              <a:rPr lang="pl-PL" sz="2397" i="1" dirty="0" err="1"/>
              <a:t>Mw</a:t>
            </a:r>
            <a:r>
              <a:rPr lang="pl-PL" sz="2397" i="1" dirty="0"/>
              <a:t> = 250 </a:t>
            </a:r>
            <a:r>
              <a:rPr lang="pl-PL" sz="2397" i="1" dirty="0" err="1"/>
              <a:t>or</a:t>
            </a:r>
            <a:r>
              <a:rPr lang="pl-PL" sz="2397" i="1" dirty="0"/>
              <a:t> 600 10% w/w</a:t>
            </a:r>
            <a:endParaRPr lang="en-US" sz="2397" i="1" dirty="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4263DFC3-B6A6-3A69-3BCC-E2D8EA10B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57" b="29081"/>
          <a:stretch/>
        </p:blipFill>
        <p:spPr bwMode="auto">
          <a:xfrm>
            <a:off x="682032" y="3712278"/>
            <a:ext cx="4035249" cy="138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744E10D4-D770-1FD0-C0E8-F6EAB2842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741" y="513890"/>
            <a:ext cx="5939005" cy="1138863"/>
          </a:xfrm>
        </p:spPr>
        <p:txBody>
          <a:bodyPr>
            <a:noAutofit/>
          </a:bodyPr>
          <a:lstStyle/>
          <a:p>
            <a:pPr algn="r"/>
            <a:r>
              <a:rPr lang="pl-PL" sz="2600" b="1" dirty="0">
                <a:solidFill>
                  <a:srgbClr val="2F678C"/>
                </a:solidFill>
                <a:latin typeface="+mn-lt"/>
              </a:rPr>
              <a:t>The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chosen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material</a:t>
            </a:r>
            <a:endParaRPr lang="pl-PL" sz="2600" dirty="0">
              <a:solidFill>
                <a:srgbClr val="2F678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937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B98548A9-7641-4C22-88C7-AD35B4A9C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0" y="3624263"/>
            <a:ext cx="9082686" cy="2505856"/>
          </a:xfrm>
          <a:prstGeom prst="rect">
            <a:avLst/>
          </a:prstGeom>
        </p:spPr>
      </p:pic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94800ABB-2A0A-42EB-91E0-69AC2C6C7859}"/>
              </a:ext>
            </a:extLst>
          </p:cNvPr>
          <p:cNvCxnSpPr/>
          <p:nvPr/>
        </p:nvCxnSpPr>
        <p:spPr bwMode="auto">
          <a:xfrm>
            <a:off x="873135" y="3429000"/>
            <a:ext cx="0" cy="554830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02359C5-E407-4828-BBD4-F7000A5EA221}"/>
              </a:ext>
            </a:extLst>
          </p:cNvPr>
          <p:cNvSpPr txBox="1"/>
          <p:nvPr/>
        </p:nvSpPr>
        <p:spPr>
          <a:xfrm>
            <a:off x="131342" y="1597029"/>
            <a:ext cx="3824181" cy="1868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W: </a:t>
            </a:r>
            <a:r>
              <a:rPr lang="pl-PL" sz="2000" dirty="0" err="1"/>
              <a:t>poly</a:t>
            </a:r>
            <a:r>
              <a:rPr lang="pl-PL" sz="2000" dirty="0"/>
              <a:t>(</a:t>
            </a:r>
            <a:r>
              <a:rPr lang="pl-PL" sz="2000" dirty="0" err="1"/>
              <a:t>vinyl</a:t>
            </a:r>
            <a:r>
              <a:rPr lang="pl-PL" sz="2000" dirty="0"/>
              <a:t> </a:t>
            </a:r>
            <a:r>
              <a:rPr lang="pl-PL" sz="2000" dirty="0" err="1"/>
              <a:t>alcohol</a:t>
            </a:r>
            <a:r>
              <a:rPr lang="pl-PL" sz="2000" dirty="0"/>
              <a:t>) (PVA) </a:t>
            </a:r>
            <a:r>
              <a:rPr lang="pl-PL" sz="2000" dirty="0" err="1"/>
              <a:t>solution</a:t>
            </a:r>
            <a:r>
              <a:rPr lang="pl-PL" sz="2000" dirty="0"/>
              <a:t> in UHQ-</a:t>
            </a:r>
            <a:r>
              <a:rPr lang="pl-PL" sz="2000" dirty="0" err="1"/>
              <a:t>water</a:t>
            </a:r>
            <a:r>
              <a:rPr lang="pl-PL" sz="2000" dirty="0"/>
              <a:t> </a:t>
            </a:r>
          </a:p>
          <a:p>
            <a:endParaRPr lang="pl-PL" sz="2000" dirty="0"/>
          </a:p>
          <a:p>
            <a:r>
              <a:rPr lang="pl-PL" sz="2000" dirty="0"/>
              <a:t>O: </a:t>
            </a:r>
            <a:r>
              <a:rPr lang="pl-PL" sz="2000" dirty="0" err="1"/>
              <a:t>Polymer</a:t>
            </a:r>
            <a:r>
              <a:rPr lang="pl-PL" sz="2000" dirty="0"/>
              <a:t> in </a:t>
            </a:r>
            <a:r>
              <a:rPr lang="pl-PL" sz="2000" dirty="0" err="1"/>
              <a:t>dichloromethane</a:t>
            </a:r>
            <a:r>
              <a:rPr lang="pl-PL" sz="2000" dirty="0"/>
              <a:t> (DCM)</a:t>
            </a:r>
          </a:p>
          <a:p>
            <a:endParaRPr lang="pl-PL" sz="1541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B3667D5-CE52-4DE9-A590-A41BA1E009E9}"/>
              </a:ext>
            </a:extLst>
          </p:cNvPr>
          <p:cNvSpPr/>
          <p:nvPr/>
        </p:nvSpPr>
        <p:spPr bwMode="auto">
          <a:xfrm>
            <a:off x="8147570" y="5401729"/>
            <a:ext cx="678125" cy="395289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142" tIns="39142" rIns="39142" bIns="39142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782818" fontAlgn="base" hangingPunct="0">
              <a:spcBef>
                <a:spcPct val="0"/>
              </a:spcBef>
              <a:spcAft>
                <a:spcPct val="0"/>
              </a:spcAft>
            </a:pPr>
            <a:endParaRPr lang="pl-PL" sz="2055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77BE2A5F-1BF8-4F6A-BB14-967E2B1AF1F0}"/>
              </a:ext>
            </a:extLst>
          </p:cNvPr>
          <p:cNvCxnSpPr/>
          <p:nvPr/>
        </p:nvCxnSpPr>
        <p:spPr bwMode="auto">
          <a:xfrm flipH="1" flipV="1">
            <a:off x="6174842" y="3059113"/>
            <a:ext cx="493182" cy="897870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FFE66282-F675-4D8D-899E-9D73F6BA1582}"/>
              </a:ext>
            </a:extLst>
          </p:cNvPr>
          <p:cNvSpPr txBox="1"/>
          <p:nvPr/>
        </p:nvSpPr>
        <p:spPr>
          <a:xfrm>
            <a:off x="2969159" y="2023529"/>
            <a:ext cx="5918184" cy="148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3557" indent="-293557" algn="ctr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B050"/>
                </a:solidFill>
              </a:rPr>
              <a:t>HPLC - </a:t>
            </a:r>
            <a:r>
              <a:rPr lang="pl-PL" sz="2000" dirty="0" err="1">
                <a:solidFill>
                  <a:srgbClr val="00B050"/>
                </a:solidFill>
              </a:rPr>
              <a:t>drug</a:t>
            </a:r>
            <a:r>
              <a:rPr lang="pl-PL" sz="2000" dirty="0">
                <a:solidFill>
                  <a:srgbClr val="00B050"/>
                </a:solidFill>
              </a:rPr>
              <a:t> </a:t>
            </a:r>
            <a:r>
              <a:rPr lang="pl-PL" sz="2000" dirty="0" err="1">
                <a:solidFill>
                  <a:srgbClr val="00B050"/>
                </a:solidFill>
              </a:rPr>
              <a:t>encapsulation</a:t>
            </a:r>
            <a:endParaRPr lang="pl-PL" sz="2000" dirty="0">
              <a:solidFill>
                <a:srgbClr val="00B050"/>
              </a:solidFill>
            </a:endParaRPr>
          </a:p>
          <a:p>
            <a:pPr marL="293557" indent="-293557" algn="ctr">
              <a:buFont typeface="Arial" panose="020B0604020202020204" pitchFamily="34" charset="0"/>
              <a:buChar char="•"/>
            </a:pPr>
            <a:r>
              <a:rPr lang="pl-PL" sz="2000" dirty="0" err="1">
                <a:solidFill>
                  <a:srgbClr val="00B050"/>
                </a:solidFill>
              </a:rPr>
              <a:t>Microscopic</a:t>
            </a:r>
            <a:r>
              <a:rPr lang="pl-PL" sz="2000" dirty="0">
                <a:solidFill>
                  <a:srgbClr val="00B050"/>
                </a:solidFill>
              </a:rPr>
              <a:t> </a:t>
            </a:r>
            <a:r>
              <a:rPr lang="pl-PL" sz="2000" dirty="0" err="1">
                <a:solidFill>
                  <a:srgbClr val="00B050"/>
                </a:solidFill>
              </a:rPr>
              <a:t>observation</a:t>
            </a:r>
            <a:r>
              <a:rPr lang="pl-PL" sz="2000" dirty="0">
                <a:solidFill>
                  <a:srgbClr val="00B050"/>
                </a:solidFill>
              </a:rPr>
              <a:t> – </a:t>
            </a:r>
            <a:r>
              <a:rPr lang="pl-PL" sz="2000" dirty="0" err="1">
                <a:solidFill>
                  <a:srgbClr val="00B050"/>
                </a:solidFill>
              </a:rPr>
              <a:t>morphology</a:t>
            </a:r>
            <a:endParaRPr lang="pl-PL" sz="2000" dirty="0">
              <a:solidFill>
                <a:srgbClr val="00B050"/>
              </a:solidFill>
            </a:endParaRPr>
          </a:p>
          <a:p>
            <a:pPr marL="293557" indent="-293557" algn="ctr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B050"/>
                </a:solidFill>
              </a:rPr>
              <a:t>Zeta </a:t>
            </a:r>
            <a:r>
              <a:rPr lang="pl-PL" sz="2000" dirty="0" err="1">
                <a:solidFill>
                  <a:srgbClr val="00B050"/>
                </a:solidFill>
              </a:rPr>
              <a:t>potential</a:t>
            </a:r>
            <a:r>
              <a:rPr lang="pl-PL" sz="2000" dirty="0">
                <a:solidFill>
                  <a:srgbClr val="00B050"/>
                </a:solidFill>
              </a:rPr>
              <a:t>, DLS</a:t>
            </a:r>
          </a:p>
          <a:p>
            <a:pPr marL="293557" indent="-293557">
              <a:buFont typeface="Arial" panose="020B0604020202020204" pitchFamily="34" charset="0"/>
              <a:buChar char="•"/>
            </a:pPr>
            <a:endParaRPr lang="pl-PL" sz="1541" dirty="0">
              <a:solidFill>
                <a:srgbClr val="00B050"/>
              </a:solidFill>
            </a:endParaRPr>
          </a:p>
          <a:p>
            <a:pPr marL="293557" indent="-293557">
              <a:buFont typeface="Arial" panose="020B0604020202020204" pitchFamily="34" charset="0"/>
              <a:buChar char="•"/>
            </a:pPr>
            <a:endParaRPr lang="en-US" sz="1541" dirty="0">
              <a:solidFill>
                <a:srgbClr val="00B050"/>
              </a:solidFill>
            </a:endParaRP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F8216167-A57E-FF79-3B29-A3CC83E3A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741" y="513890"/>
            <a:ext cx="5939005" cy="1138863"/>
          </a:xfrm>
        </p:spPr>
        <p:txBody>
          <a:bodyPr>
            <a:noAutofit/>
          </a:bodyPr>
          <a:lstStyle/>
          <a:p>
            <a:pPr algn="r"/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Powder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manufacturing</a:t>
            </a:r>
            <a:endParaRPr lang="pl-PL" sz="2600" dirty="0">
              <a:solidFill>
                <a:srgbClr val="2F678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7808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350488" y="1788572"/>
          <a:ext cx="8443024" cy="426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1">
            <a:extLst>
              <a:ext uri="{FF2B5EF4-FFF2-40B4-BE49-F238E27FC236}">
                <a16:creationId xmlns:a16="http://schemas.microsoft.com/office/drawing/2014/main" id="{2993F26C-4977-0024-FEF8-B1DF510B2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741" y="513890"/>
            <a:ext cx="5939005" cy="1138863"/>
          </a:xfrm>
        </p:spPr>
        <p:txBody>
          <a:bodyPr>
            <a:noAutofit/>
          </a:bodyPr>
          <a:lstStyle/>
          <a:p>
            <a:pPr algn="r"/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Microparticles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requirements</a:t>
            </a:r>
            <a:endParaRPr lang="pl-PL" sz="2600" dirty="0">
              <a:solidFill>
                <a:srgbClr val="2F678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6149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auto">
          <a:xfrm>
            <a:off x="6572974" y="4283046"/>
            <a:ext cx="1849433" cy="395289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142" tIns="39142" rIns="39142" bIns="39142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782818" fontAlgn="base" hangingPunct="0">
              <a:spcBef>
                <a:spcPct val="0"/>
              </a:spcBef>
              <a:spcAft>
                <a:spcPct val="0"/>
              </a:spcAft>
            </a:pPr>
            <a:endParaRPr lang="en-US" sz="2055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C3CCD2B-5FF9-377A-6BC4-EE30573D0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000" y="2199272"/>
            <a:ext cx="3726852" cy="2832658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C4924C2-5212-B92A-1170-7C9FEFD8E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5" y="1887806"/>
            <a:ext cx="5287625" cy="367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AE0D6C44-6E83-3D6A-DA52-BE04DAC6D9C4}"/>
              </a:ext>
            </a:extLst>
          </p:cNvPr>
          <p:cNvSpPr txBox="1"/>
          <p:nvPr/>
        </p:nvSpPr>
        <p:spPr>
          <a:xfrm rot="16200000">
            <a:off x="-1325696" y="3324354"/>
            <a:ext cx="3085703" cy="3294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541" dirty="0" err="1"/>
              <a:t>Average</a:t>
            </a:r>
            <a:r>
              <a:rPr lang="pl-PL" sz="1541" dirty="0"/>
              <a:t> </a:t>
            </a:r>
            <a:r>
              <a:rPr lang="pl-PL" sz="1541" dirty="0" err="1"/>
              <a:t>diameter</a:t>
            </a:r>
            <a:r>
              <a:rPr lang="pl-PL" sz="1541" dirty="0"/>
              <a:t> ± SD </a:t>
            </a:r>
            <a:endParaRPr lang="en-US" sz="1541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A60A2631-A61E-BE8C-45C2-064096D0F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741" y="513890"/>
            <a:ext cx="5939005" cy="1138863"/>
          </a:xfrm>
        </p:spPr>
        <p:txBody>
          <a:bodyPr>
            <a:noAutofit/>
          </a:bodyPr>
          <a:lstStyle/>
          <a:p>
            <a:pPr algn="r"/>
            <a:r>
              <a:rPr lang="pl-PL" sz="2600" b="1" dirty="0">
                <a:solidFill>
                  <a:srgbClr val="2F678C"/>
                </a:solidFill>
                <a:latin typeface="+mn-lt"/>
              </a:rPr>
              <a:t>Optical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microscopy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–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seems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perfect</a:t>
            </a:r>
            <a:endParaRPr lang="pl-PL" sz="2600" dirty="0">
              <a:solidFill>
                <a:srgbClr val="2F678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404551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452</TotalTime>
  <Words>1038</Words>
  <Application>Microsoft Office PowerPoint</Application>
  <PresentationFormat>Pokaz na ekranie (4:3)</PresentationFormat>
  <Paragraphs>266</Paragraphs>
  <Slides>25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Motyw pakietu Office</vt:lpstr>
      <vt:lpstr>Inhalable polymeric drug delivery system: Azithromycin-loaded poly(ethylene-glycol)/poly(sebacic anhydride) microparticles</vt:lpstr>
      <vt:lpstr>Motivation: Chronic Obstructive Pulmonary Disease (COPD)</vt:lpstr>
      <vt:lpstr>Motivation II: Conventional therapy is not enough </vt:lpstr>
      <vt:lpstr>Our idea</vt:lpstr>
      <vt:lpstr>Project stages</vt:lpstr>
      <vt:lpstr>The chosen material</vt:lpstr>
      <vt:lpstr>Powder manufacturing</vt:lpstr>
      <vt:lpstr>Microparticles requirements</vt:lpstr>
      <vt:lpstr>Optical microscopy – seems perfect</vt:lpstr>
      <vt:lpstr>Laser diffraction size distribution, however</vt:lpstr>
      <vt:lpstr>But with PEG…</vt:lpstr>
      <vt:lpstr>Or with a heavier PEG</vt:lpstr>
      <vt:lpstr>Homogenious powders loaded with AZM</vt:lpstr>
      <vt:lpstr>And some size numbers</vt:lpstr>
      <vt:lpstr>Encapsulation efficiency by HPLC – promising but not convincing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prezentacja-ifj-pl</dc:title>
  <dc:creator>Agata Flis</dc:creator>
  <cp:lastModifiedBy>Konrad Kwiecień</cp:lastModifiedBy>
  <cp:revision>56</cp:revision>
  <dcterms:created xsi:type="dcterms:W3CDTF">2020-09-23T10:32:17Z</dcterms:created>
  <dcterms:modified xsi:type="dcterms:W3CDTF">2023-05-11T08:15:52Z</dcterms:modified>
</cp:coreProperties>
</file>