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1"/>
  </p:notesMasterIdLst>
  <p:sldIdLst>
    <p:sldId id="256" r:id="rId3"/>
    <p:sldId id="1769" r:id="rId4"/>
    <p:sldId id="1819" r:id="rId5"/>
    <p:sldId id="1794" r:id="rId6"/>
    <p:sldId id="1812" r:id="rId7"/>
    <p:sldId id="1818" r:id="rId8"/>
    <p:sldId id="1800" r:id="rId9"/>
    <p:sldId id="1813" r:id="rId10"/>
    <p:sldId id="1801" r:id="rId11"/>
    <p:sldId id="1823" r:id="rId12"/>
    <p:sldId id="1804" r:id="rId13"/>
    <p:sldId id="1820" r:id="rId14"/>
    <p:sldId id="1805" r:id="rId15"/>
    <p:sldId id="1824" r:id="rId16"/>
    <p:sldId id="1821" r:id="rId17"/>
    <p:sldId id="1817" r:id="rId18"/>
    <p:sldId id="1816" r:id="rId19"/>
    <p:sldId id="179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3931C4AF-F6B8-4994-9959-CFF6FEE8D15B}">
          <p14:sldIdLst>
            <p14:sldId id="256"/>
            <p14:sldId id="1769"/>
            <p14:sldId id="1819"/>
            <p14:sldId id="1794"/>
            <p14:sldId id="1812"/>
            <p14:sldId id="1818"/>
            <p14:sldId id="1800"/>
            <p14:sldId id="1813"/>
            <p14:sldId id="1801"/>
            <p14:sldId id="1823"/>
            <p14:sldId id="1804"/>
            <p14:sldId id="1820"/>
            <p14:sldId id="1805"/>
            <p14:sldId id="1824"/>
            <p14:sldId id="1821"/>
            <p14:sldId id="1817"/>
            <p14:sldId id="1816"/>
            <p14:sldId id="17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A1E"/>
    <a:srgbClr val="FF8F8F"/>
    <a:srgbClr val="339933"/>
    <a:srgbClr val="33CC33"/>
    <a:srgbClr val="0430BC"/>
    <a:srgbClr val="70AD47"/>
    <a:srgbClr val="063FF4"/>
    <a:srgbClr val="00FF00"/>
    <a:srgbClr val="1E52FA"/>
    <a:srgbClr val="053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yl jasny 2 — Ak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 pośredni 4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5821" autoAdjust="0"/>
  </p:normalViewPr>
  <p:slideViewPr>
    <p:cSldViewPr snapToGrid="0">
      <p:cViewPr varScale="1">
        <p:scale>
          <a:sx n="109" d="100"/>
          <a:sy n="109" d="100"/>
        </p:scale>
        <p:origin x="1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OML\kpachut$\Kamila\Doktorat\Wyniki%20bada&#324;\wycisnie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97510004192775E-2"/>
          <c:y val="2.0310602353172242E-2"/>
          <c:w val="0.89259827292993632"/>
          <c:h val="0.75530158520620883"/>
        </c:manualLayout>
      </c:layout>
      <c:barChart>
        <c:barDir val="col"/>
        <c:grouping val="clustered"/>
        <c:varyColors val="0"/>
        <c:ser>
          <c:idx val="0"/>
          <c:order val="0"/>
          <c:tx>
            <c:strRef>
              <c:f>Arkusz2!$D$34</c:f>
              <c:strCache>
                <c:ptCount val="1"/>
                <c:pt idx="0">
                  <c:v>Casted</c:v>
                </c:pt>
              </c:strCache>
            </c:strRef>
          </c:tx>
          <c:spPr>
            <a:solidFill>
              <a:srgbClr val="238A1E"/>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Arkusz2!$E$33:$H$33</c:f>
              <c:strCache>
                <c:ptCount val="4"/>
                <c:pt idx="0">
                  <c:v>AlMg7</c:v>
                </c:pt>
                <c:pt idx="1">
                  <c:v>AlMgScZr</c:v>
                </c:pt>
                <c:pt idx="2">
                  <c:v>AlMgCuAg</c:v>
                </c:pt>
                <c:pt idx="3">
                  <c:v>AlMgErZr</c:v>
                </c:pt>
              </c:strCache>
            </c:strRef>
          </c:cat>
          <c:val>
            <c:numRef>
              <c:f>Arkusz2!$E$34:$H$34</c:f>
              <c:numCache>
                <c:formatCode>General</c:formatCode>
                <c:ptCount val="4"/>
                <c:pt idx="0">
                  <c:v>72</c:v>
                </c:pt>
                <c:pt idx="1">
                  <c:v>91</c:v>
                </c:pt>
                <c:pt idx="2">
                  <c:v>77</c:v>
                </c:pt>
                <c:pt idx="3">
                  <c:v>80</c:v>
                </c:pt>
              </c:numCache>
            </c:numRef>
          </c:val>
          <c:extLst>
            <c:ext xmlns:c16="http://schemas.microsoft.com/office/drawing/2014/chart" uri="{C3380CC4-5D6E-409C-BE32-E72D297353CC}">
              <c16:uniqueId val="{00000000-85A1-4CCA-A2A0-99778ECA1091}"/>
            </c:ext>
          </c:extLst>
        </c:ser>
        <c:ser>
          <c:idx val="1"/>
          <c:order val="1"/>
          <c:tx>
            <c:strRef>
              <c:f>Arkusz2!$D$35</c:f>
              <c:strCache>
                <c:ptCount val="1"/>
                <c:pt idx="0">
                  <c:v>Extruded</c:v>
                </c:pt>
              </c:strCache>
            </c:strRef>
          </c:tx>
          <c:spPr>
            <a:solidFill>
              <a:srgbClr val="C00000"/>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Arkusz2!$E$33:$H$33</c:f>
              <c:strCache>
                <c:ptCount val="4"/>
                <c:pt idx="0">
                  <c:v>AlMg7</c:v>
                </c:pt>
                <c:pt idx="1">
                  <c:v>AlMgScZr</c:v>
                </c:pt>
                <c:pt idx="2">
                  <c:v>AlMgCuAg</c:v>
                </c:pt>
                <c:pt idx="3">
                  <c:v>AlMgErZr</c:v>
                </c:pt>
              </c:strCache>
            </c:strRef>
          </c:cat>
          <c:val>
            <c:numRef>
              <c:f>Arkusz2!$E$35:$H$35</c:f>
              <c:numCache>
                <c:formatCode>General</c:formatCode>
                <c:ptCount val="4"/>
                <c:pt idx="0">
                  <c:v>74</c:v>
                </c:pt>
                <c:pt idx="1">
                  <c:v>105</c:v>
                </c:pt>
                <c:pt idx="2">
                  <c:v>86</c:v>
                </c:pt>
                <c:pt idx="3">
                  <c:v>93</c:v>
                </c:pt>
              </c:numCache>
            </c:numRef>
          </c:val>
          <c:extLst>
            <c:ext xmlns:c16="http://schemas.microsoft.com/office/drawing/2014/chart" uri="{C3380CC4-5D6E-409C-BE32-E72D297353CC}">
              <c16:uniqueId val="{00000001-85A1-4CCA-A2A0-99778ECA1091}"/>
            </c:ext>
          </c:extLst>
        </c:ser>
        <c:dLbls>
          <c:showLegendKey val="0"/>
          <c:showVal val="0"/>
          <c:showCatName val="0"/>
          <c:showSerName val="0"/>
          <c:showPercent val="0"/>
          <c:showBubbleSize val="0"/>
        </c:dLbls>
        <c:gapWidth val="219"/>
        <c:overlap val="-27"/>
        <c:axId val="297410200"/>
        <c:axId val="297413336"/>
      </c:barChart>
      <c:catAx>
        <c:axId val="2974102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l-PL" sz="1200" dirty="0" err="1">
                    <a:solidFill>
                      <a:sysClr val="windowText" lastClr="000000"/>
                    </a:solidFill>
                    <a:latin typeface="Verdana" panose="020B0604030504040204" pitchFamily="34" charset="0"/>
                    <a:ea typeface="Verdana" panose="020B0604030504040204" pitchFamily="34" charset="0"/>
                  </a:rPr>
                  <a:t>Sample</a:t>
                </a:r>
                <a:endParaRPr lang="pl-PL" sz="1200" dirty="0">
                  <a:solidFill>
                    <a:sysClr val="windowText" lastClr="000000"/>
                  </a:solidFill>
                  <a:latin typeface="Verdana" panose="020B0604030504040204" pitchFamily="34" charset="0"/>
                  <a:ea typeface="Verdana" panose="020B0604030504040204" pitchFamily="34" charset="0"/>
                </a:endParaRPr>
              </a:p>
            </c:rich>
          </c:tx>
          <c:layout>
            <c:manualLayout>
              <c:xMode val="edge"/>
              <c:yMode val="edge"/>
              <c:x val="0.48038342401285489"/>
              <c:y val="0.857368183668305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pl-PL"/>
          </a:p>
        </c:txPr>
        <c:crossAx val="297413336"/>
        <c:crosses val="autoZero"/>
        <c:auto val="1"/>
        <c:lblAlgn val="ctr"/>
        <c:lblOffset val="100"/>
        <c:noMultiLvlLbl val="0"/>
      </c:catAx>
      <c:valAx>
        <c:axId val="297413336"/>
        <c:scaling>
          <c:orientation val="minMax"/>
          <c:max val="1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l-PL" sz="1200" dirty="0">
                    <a:solidFill>
                      <a:sysClr val="windowText" lastClr="000000"/>
                    </a:solidFill>
                    <a:latin typeface="Verdana" panose="020B0604030504040204" pitchFamily="34" charset="0"/>
                    <a:ea typeface="Verdana" panose="020B0604030504040204" pitchFamily="34" charset="0"/>
                  </a:rPr>
                  <a:t>Brinell </a:t>
                </a:r>
                <a:r>
                  <a:rPr lang="pl-PL" sz="1200" dirty="0" err="1">
                    <a:solidFill>
                      <a:sysClr val="windowText" lastClr="000000"/>
                    </a:solidFill>
                    <a:latin typeface="Verdana" panose="020B0604030504040204" pitchFamily="34" charset="0"/>
                    <a:ea typeface="Verdana" panose="020B0604030504040204" pitchFamily="34" charset="0"/>
                  </a:rPr>
                  <a:t>hardness</a:t>
                </a:r>
                <a:r>
                  <a:rPr lang="pl-PL" sz="1200" dirty="0">
                    <a:solidFill>
                      <a:sysClr val="windowText" lastClr="000000"/>
                    </a:solidFill>
                    <a:latin typeface="Verdana" panose="020B0604030504040204" pitchFamily="34" charset="0"/>
                    <a:ea typeface="Verdana" panose="020B0604030504040204" pitchFamily="34" charset="0"/>
                  </a:rPr>
                  <a:t> [HBW]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pl-PL"/>
          </a:p>
        </c:txPr>
        <c:crossAx val="297410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63769-6DCC-4968-AFB9-FF3E1B3554F6}"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pl-PL"/>
        </a:p>
      </dgm:t>
    </dgm:pt>
    <dgm:pt modelId="{472BE450-5C5B-4538-8DB5-87391A7B4750}">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1. </a:t>
          </a:r>
          <a:r>
            <a:rPr lang="pl-PL" sz="1400" b="1" dirty="0" err="1">
              <a:solidFill>
                <a:schemeClr val="tx1"/>
              </a:solidFill>
              <a:latin typeface="Verdana" panose="020B0604030504040204" pitchFamily="34" charset="0"/>
              <a:ea typeface="Verdana" panose="020B0604030504040204" pitchFamily="34" charset="0"/>
            </a:rPr>
            <a:t>Motivation</a:t>
          </a:r>
          <a:endParaRPr lang="pl-PL" sz="1600" b="1" dirty="0">
            <a:solidFill>
              <a:schemeClr val="tx1"/>
            </a:solidFill>
            <a:latin typeface="Verdana" panose="020B0604030504040204" pitchFamily="34" charset="0"/>
            <a:ea typeface="Verdana" panose="020B0604030504040204" pitchFamily="34" charset="0"/>
          </a:endParaRPr>
        </a:p>
      </dgm:t>
    </dgm:pt>
    <dgm:pt modelId="{A701DA6A-64BB-4FC6-B1D1-3FFA904B6A2E}" type="parTrans" cxnId="{E3A6E632-0908-44B0-83A9-FF82C5857754}">
      <dgm:prSet/>
      <dgm:spPr/>
      <dgm:t>
        <a:bodyPr/>
        <a:lstStyle/>
        <a:p>
          <a:endParaRPr lang="pl-PL"/>
        </a:p>
      </dgm:t>
    </dgm:pt>
    <dgm:pt modelId="{9F138132-04CF-458E-89B0-85B714A8490E}" type="sibTrans" cxnId="{E3A6E632-0908-44B0-83A9-FF82C5857754}">
      <dgm:prSet/>
      <dgm:spPr/>
      <dgm:t>
        <a:bodyPr/>
        <a:lstStyle/>
        <a:p>
          <a:endParaRPr lang="pl-PL"/>
        </a:p>
      </dgm:t>
    </dgm:pt>
    <dgm:pt modelId="{969F7C45-F699-4108-95D6-CBA6E3267D24}">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4. Hot </a:t>
          </a:r>
          <a:r>
            <a:rPr lang="pl-PL" sz="1400" b="1" dirty="0" err="1">
              <a:solidFill>
                <a:schemeClr val="tx1"/>
              </a:solidFill>
              <a:latin typeface="Verdana" panose="020B0604030504040204" pitchFamily="34" charset="0"/>
              <a:ea typeface="Verdana" panose="020B0604030504040204" pitchFamily="34" charset="0"/>
            </a:rPr>
            <a:t>extrusion</a:t>
          </a:r>
          <a:r>
            <a:rPr lang="pl-PL" sz="1400" b="1" dirty="0">
              <a:solidFill>
                <a:schemeClr val="tx1"/>
              </a:solidFill>
              <a:latin typeface="Verdana" panose="020B0604030504040204" pitchFamily="34" charset="0"/>
              <a:ea typeface="Verdana" panose="020B0604030504040204" pitchFamily="34" charset="0"/>
            </a:rPr>
            <a:t> </a:t>
          </a:r>
          <a:r>
            <a:rPr lang="pl-PL" sz="1400" b="1" dirty="0" err="1">
              <a:solidFill>
                <a:schemeClr val="tx1"/>
              </a:solidFill>
              <a:latin typeface="Verdana" panose="020B0604030504040204" pitchFamily="34" charset="0"/>
              <a:ea typeface="Verdana" panose="020B0604030504040204" pitchFamily="34" charset="0"/>
            </a:rPr>
            <a:t>process</a:t>
          </a:r>
          <a:r>
            <a:rPr lang="pl-PL" sz="1400" b="1" dirty="0">
              <a:solidFill>
                <a:schemeClr val="tx1"/>
              </a:solidFill>
              <a:latin typeface="Verdana" panose="020B0604030504040204" pitchFamily="34" charset="0"/>
              <a:ea typeface="Verdana" panose="020B0604030504040204" pitchFamily="34" charset="0"/>
            </a:rPr>
            <a:t> of the </a:t>
          </a:r>
          <a:r>
            <a:rPr lang="pl-PL" sz="1400" b="1" dirty="0" err="1">
              <a:solidFill>
                <a:schemeClr val="tx1"/>
              </a:solidFill>
              <a:latin typeface="Verdana" panose="020B0604030504040204" pitchFamily="34" charset="0"/>
              <a:ea typeface="Verdana" panose="020B0604030504040204" pitchFamily="34" charset="0"/>
            </a:rPr>
            <a:t>alloys</a:t>
          </a:r>
          <a:endParaRPr lang="pl-PL" sz="1400" b="1" dirty="0">
            <a:solidFill>
              <a:schemeClr val="tx1"/>
            </a:solidFill>
            <a:latin typeface="Verdana" panose="020B0604030504040204" pitchFamily="34" charset="0"/>
            <a:ea typeface="Verdana" panose="020B0604030504040204" pitchFamily="34" charset="0"/>
          </a:endParaRPr>
        </a:p>
      </dgm:t>
    </dgm:pt>
    <dgm:pt modelId="{0B378A87-90ED-4F0B-9B50-A4ED6DF2BAAD}" type="parTrans" cxnId="{DA777B55-0AE2-44FD-B56D-5A1BA0761A04}">
      <dgm:prSet/>
      <dgm:spPr/>
      <dgm:t>
        <a:bodyPr/>
        <a:lstStyle/>
        <a:p>
          <a:endParaRPr lang="pl-PL"/>
        </a:p>
      </dgm:t>
    </dgm:pt>
    <dgm:pt modelId="{9991ED8A-EBE9-449B-8363-CEBD6AB305EA}" type="sibTrans" cxnId="{DA777B55-0AE2-44FD-B56D-5A1BA0761A04}">
      <dgm:prSet/>
      <dgm:spPr/>
      <dgm:t>
        <a:bodyPr/>
        <a:lstStyle/>
        <a:p>
          <a:endParaRPr lang="pl-PL"/>
        </a:p>
      </dgm:t>
    </dgm:pt>
    <dgm:pt modelId="{A9AB02C8-52BB-41C5-B3A2-DD9D91A25A2A}">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5. Analysis of the </a:t>
          </a:r>
          <a:r>
            <a:rPr lang="pl-PL" sz="1400" b="1" dirty="0" err="1">
              <a:solidFill>
                <a:schemeClr val="tx1"/>
              </a:solidFill>
              <a:latin typeface="Verdana" panose="020B0604030504040204" pitchFamily="34" charset="0"/>
              <a:ea typeface="Verdana" panose="020B0604030504040204" pitchFamily="34" charset="0"/>
            </a:rPr>
            <a:t>microstructure</a:t>
          </a:r>
          <a:r>
            <a:rPr lang="pl-PL" sz="1400" b="1" dirty="0">
              <a:solidFill>
                <a:schemeClr val="tx1"/>
              </a:solidFill>
              <a:latin typeface="Verdana" panose="020B0604030504040204" pitchFamily="34" charset="0"/>
              <a:ea typeface="Verdana" panose="020B0604030504040204" pitchFamily="34" charset="0"/>
            </a:rPr>
            <a:t> and </a:t>
          </a:r>
          <a:r>
            <a:rPr lang="pl-PL" sz="1400" b="1" dirty="0" err="1">
              <a:solidFill>
                <a:schemeClr val="tx1"/>
              </a:solidFill>
              <a:latin typeface="Verdana" panose="020B0604030504040204" pitchFamily="34" charset="0"/>
              <a:ea typeface="Verdana" panose="020B0604030504040204" pitchFamily="34" charset="0"/>
            </a:rPr>
            <a:t>mechanical</a:t>
          </a:r>
          <a:r>
            <a:rPr lang="pl-PL" sz="1400" b="1" dirty="0">
              <a:solidFill>
                <a:schemeClr val="tx1"/>
              </a:solidFill>
              <a:latin typeface="Verdana" panose="020B0604030504040204" pitchFamily="34" charset="0"/>
              <a:ea typeface="Verdana" panose="020B0604030504040204" pitchFamily="34" charset="0"/>
            </a:rPr>
            <a:t> </a:t>
          </a:r>
          <a:r>
            <a:rPr lang="pl-PL" sz="1400" b="1" dirty="0" err="1">
              <a:solidFill>
                <a:schemeClr val="tx1"/>
              </a:solidFill>
              <a:latin typeface="Verdana" panose="020B0604030504040204" pitchFamily="34" charset="0"/>
              <a:ea typeface="Verdana" panose="020B0604030504040204" pitchFamily="34" charset="0"/>
            </a:rPr>
            <a:t>properties</a:t>
          </a:r>
          <a:r>
            <a:rPr lang="pl-PL" sz="1400" b="1" dirty="0">
              <a:solidFill>
                <a:schemeClr val="tx1"/>
              </a:solidFill>
              <a:latin typeface="Verdana" panose="020B0604030504040204" pitchFamily="34" charset="0"/>
              <a:ea typeface="Verdana" panose="020B0604030504040204" pitchFamily="34" charset="0"/>
            </a:rPr>
            <a:t> of the </a:t>
          </a:r>
          <a:r>
            <a:rPr lang="pl-PL" sz="1400" b="1" dirty="0" err="1">
              <a:solidFill>
                <a:schemeClr val="tx1"/>
              </a:solidFill>
              <a:latin typeface="Verdana" panose="020B0604030504040204" pitchFamily="34" charset="0"/>
              <a:ea typeface="Verdana" panose="020B0604030504040204" pitchFamily="34" charset="0"/>
            </a:rPr>
            <a:t>rods</a:t>
          </a:r>
          <a:r>
            <a:rPr lang="pl-PL" sz="1400" b="1" dirty="0">
              <a:solidFill>
                <a:schemeClr val="tx1"/>
              </a:solidFill>
              <a:latin typeface="Verdana" panose="020B0604030504040204" pitchFamily="34" charset="0"/>
              <a:ea typeface="Verdana" panose="020B0604030504040204" pitchFamily="34" charset="0"/>
            </a:rPr>
            <a:t> </a:t>
          </a:r>
          <a:r>
            <a:rPr lang="pl-PL" sz="1400" b="1" dirty="0" err="1">
              <a:solidFill>
                <a:schemeClr val="tx1"/>
              </a:solidFill>
              <a:latin typeface="Verdana" panose="020B0604030504040204" pitchFamily="34" charset="0"/>
              <a:ea typeface="Verdana" panose="020B0604030504040204" pitchFamily="34" charset="0"/>
            </a:rPr>
            <a:t>after</a:t>
          </a:r>
          <a:r>
            <a:rPr lang="pl-PL" sz="1400" b="1" dirty="0">
              <a:solidFill>
                <a:schemeClr val="tx1"/>
              </a:solidFill>
              <a:latin typeface="Verdana" panose="020B0604030504040204" pitchFamily="34" charset="0"/>
              <a:ea typeface="Verdana" panose="020B0604030504040204" pitchFamily="34" charset="0"/>
            </a:rPr>
            <a:t> </a:t>
          </a:r>
          <a:r>
            <a:rPr lang="pl-PL" sz="1400" b="1" dirty="0" err="1">
              <a:solidFill>
                <a:schemeClr val="tx1"/>
              </a:solidFill>
              <a:latin typeface="Verdana" panose="020B0604030504040204" pitchFamily="34" charset="0"/>
              <a:ea typeface="Verdana" panose="020B0604030504040204" pitchFamily="34" charset="0"/>
            </a:rPr>
            <a:t>extrusion</a:t>
          </a:r>
          <a:endParaRPr lang="pl-PL" sz="1400" b="1" dirty="0">
            <a:solidFill>
              <a:schemeClr val="tx1"/>
            </a:solidFill>
            <a:latin typeface="Verdana" panose="020B0604030504040204" pitchFamily="34" charset="0"/>
            <a:ea typeface="Verdana" panose="020B0604030504040204" pitchFamily="34" charset="0"/>
          </a:endParaRPr>
        </a:p>
      </dgm:t>
    </dgm:pt>
    <dgm:pt modelId="{4F61DE70-DA83-453E-8AE0-15BB56015DF6}" type="parTrans" cxnId="{A14A919E-D796-492B-BECD-D992672B159E}">
      <dgm:prSet/>
      <dgm:spPr/>
      <dgm:t>
        <a:bodyPr/>
        <a:lstStyle/>
        <a:p>
          <a:endParaRPr lang="pl-PL"/>
        </a:p>
      </dgm:t>
    </dgm:pt>
    <dgm:pt modelId="{E3ECB59D-95CE-49E2-9372-E5AAD12D3902}" type="sibTrans" cxnId="{A14A919E-D796-492B-BECD-D992672B159E}">
      <dgm:prSet/>
      <dgm:spPr/>
      <dgm:t>
        <a:bodyPr/>
        <a:lstStyle/>
        <a:p>
          <a:endParaRPr lang="pl-PL"/>
        </a:p>
      </dgm:t>
    </dgm:pt>
    <dgm:pt modelId="{640504B4-2746-43F7-AE57-A6DE874D1254}">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6. </a:t>
          </a:r>
          <a:r>
            <a:rPr lang="pl-PL" sz="1400" b="1" dirty="0" err="1">
              <a:solidFill>
                <a:schemeClr val="tx1"/>
              </a:solidFill>
              <a:latin typeface="Verdana" panose="020B0604030504040204" pitchFamily="34" charset="0"/>
              <a:ea typeface="Verdana" panose="020B0604030504040204" pitchFamily="34" charset="0"/>
            </a:rPr>
            <a:t>Conclusions</a:t>
          </a:r>
          <a:endParaRPr lang="pl-PL" sz="1400" b="1" dirty="0">
            <a:solidFill>
              <a:schemeClr val="tx1"/>
            </a:solidFill>
            <a:latin typeface="Verdana" panose="020B0604030504040204" pitchFamily="34" charset="0"/>
            <a:ea typeface="Verdana" panose="020B0604030504040204" pitchFamily="34" charset="0"/>
          </a:endParaRPr>
        </a:p>
      </dgm:t>
    </dgm:pt>
    <dgm:pt modelId="{9471F024-B5D6-4BEF-B7E2-ACC273017A8A}" type="parTrans" cxnId="{1EAD4536-4F3D-4968-93C1-6813EA4FF3DD}">
      <dgm:prSet/>
      <dgm:spPr/>
      <dgm:t>
        <a:bodyPr/>
        <a:lstStyle/>
        <a:p>
          <a:endParaRPr lang="pl-PL"/>
        </a:p>
      </dgm:t>
    </dgm:pt>
    <dgm:pt modelId="{C74F363D-A7BB-40CF-9292-CC358283211D}" type="sibTrans" cxnId="{1EAD4536-4F3D-4968-93C1-6813EA4FF3DD}">
      <dgm:prSet/>
      <dgm:spPr/>
      <dgm:t>
        <a:bodyPr/>
        <a:lstStyle/>
        <a:p>
          <a:endParaRPr lang="pl-PL"/>
        </a:p>
      </dgm:t>
    </dgm:pt>
    <dgm:pt modelId="{94DF4B25-EC1A-48FF-94F2-6DB736696D05}">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2. Casting of the </a:t>
          </a:r>
          <a:r>
            <a:rPr lang="pl-PL" sz="1400" b="1" dirty="0" err="1">
              <a:solidFill>
                <a:schemeClr val="tx1"/>
              </a:solidFill>
              <a:latin typeface="Verdana" panose="020B0604030504040204" pitchFamily="34" charset="0"/>
              <a:ea typeface="Verdana" panose="020B0604030504040204" pitchFamily="34" charset="0"/>
            </a:rPr>
            <a:t>ingots</a:t>
          </a:r>
          <a:r>
            <a:rPr lang="pl-PL" sz="1400" b="1" dirty="0">
              <a:solidFill>
                <a:schemeClr val="tx1"/>
              </a:solidFill>
              <a:latin typeface="Verdana" panose="020B0604030504040204" pitchFamily="34" charset="0"/>
              <a:ea typeface="Verdana" panose="020B0604030504040204" pitchFamily="34" charset="0"/>
            </a:rPr>
            <a:t> and </a:t>
          </a:r>
          <a:r>
            <a:rPr lang="pl-PL" sz="1400" b="1" i="0" dirty="0" err="1">
              <a:solidFill>
                <a:schemeClr val="tx1"/>
              </a:solidFill>
              <a:latin typeface="Verdana" panose="020B0604030504040204" pitchFamily="34" charset="0"/>
              <a:ea typeface="Verdana" panose="020B0604030504040204" pitchFamily="34" charset="0"/>
            </a:rPr>
            <a:t>experiment</a:t>
          </a:r>
          <a:r>
            <a:rPr lang="pl-PL" sz="1400" b="1" i="0" dirty="0">
              <a:solidFill>
                <a:schemeClr val="tx1"/>
              </a:solidFill>
              <a:latin typeface="Verdana" panose="020B0604030504040204" pitchFamily="34" charset="0"/>
              <a:ea typeface="Verdana" panose="020B0604030504040204" pitchFamily="34" charset="0"/>
            </a:rPr>
            <a:t> plan </a:t>
          </a:r>
          <a:endParaRPr lang="pl-PL" sz="1400" b="1" dirty="0">
            <a:solidFill>
              <a:schemeClr val="tx1"/>
            </a:solidFill>
            <a:latin typeface="Verdana" panose="020B0604030504040204" pitchFamily="34" charset="0"/>
            <a:ea typeface="Verdana" panose="020B0604030504040204" pitchFamily="34" charset="0"/>
          </a:endParaRPr>
        </a:p>
      </dgm:t>
    </dgm:pt>
    <dgm:pt modelId="{C24390D2-E9C9-4A9D-B973-C545245C1F65}" type="parTrans" cxnId="{59F66D98-5B06-4950-AE24-F59FBB36D851}">
      <dgm:prSet/>
      <dgm:spPr/>
      <dgm:t>
        <a:bodyPr/>
        <a:lstStyle/>
        <a:p>
          <a:endParaRPr lang="pl-PL"/>
        </a:p>
      </dgm:t>
    </dgm:pt>
    <dgm:pt modelId="{DD8A6E61-1908-4E9E-947B-B6A25DB5FFB8}" type="sibTrans" cxnId="{59F66D98-5B06-4950-AE24-F59FBB36D851}">
      <dgm:prSet/>
      <dgm:spPr/>
      <dgm:t>
        <a:bodyPr/>
        <a:lstStyle/>
        <a:p>
          <a:endParaRPr lang="pl-PL"/>
        </a:p>
      </dgm:t>
    </dgm:pt>
    <dgm:pt modelId="{D4AFA3A2-67DB-4FC7-B00C-264997CCB28E}">
      <dgm:prSet phldrT="[Tekst]" custT="1"/>
      <dgm:spPr/>
      <dgm:t>
        <a:bodyPr/>
        <a:lstStyle/>
        <a:p>
          <a:r>
            <a:rPr lang="pl-PL" sz="1400" b="1" dirty="0">
              <a:solidFill>
                <a:schemeClr val="tx1"/>
              </a:solidFill>
              <a:latin typeface="Verdana" panose="020B0604030504040204" pitchFamily="34" charset="0"/>
              <a:ea typeface="Verdana" panose="020B0604030504040204" pitchFamily="34" charset="0"/>
            </a:rPr>
            <a:t>3. Analysis of the </a:t>
          </a:r>
          <a:r>
            <a:rPr lang="pl-PL" sz="1400" b="1" dirty="0" err="1">
              <a:solidFill>
                <a:schemeClr val="tx1"/>
              </a:solidFill>
              <a:latin typeface="Verdana" panose="020B0604030504040204" pitchFamily="34" charset="0"/>
              <a:ea typeface="Verdana" panose="020B0604030504040204" pitchFamily="34" charset="0"/>
            </a:rPr>
            <a:t>microstructure</a:t>
          </a:r>
          <a:r>
            <a:rPr lang="pl-PL" sz="1400" b="1" dirty="0">
              <a:solidFill>
                <a:schemeClr val="tx1"/>
              </a:solidFill>
              <a:latin typeface="Verdana" panose="020B0604030504040204" pitchFamily="34" charset="0"/>
              <a:ea typeface="Verdana" panose="020B0604030504040204" pitchFamily="34" charset="0"/>
            </a:rPr>
            <a:t> of the </a:t>
          </a:r>
          <a:r>
            <a:rPr lang="pl-PL" sz="1400" b="1" dirty="0" err="1">
              <a:solidFill>
                <a:schemeClr val="tx1"/>
              </a:solidFill>
              <a:latin typeface="Verdana" panose="020B0604030504040204" pitchFamily="34" charset="0"/>
              <a:ea typeface="Verdana" panose="020B0604030504040204" pitchFamily="34" charset="0"/>
            </a:rPr>
            <a:t>ingots</a:t>
          </a:r>
          <a:r>
            <a:rPr lang="pl-PL" sz="1400" b="1" dirty="0">
              <a:solidFill>
                <a:schemeClr val="tx1"/>
              </a:solidFill>
              <a:latin typeface="Verdana" panose="020B0604030504040204" pitchFamily="34" charset="0"/>
              <a:ea typeface="Verdana" panose="020B0604030504040204" pitchFamily="34" charset="0"/>
            </a:rPr>
            <a:t>  </a:t>
          </a:r>
        </a:p>
      </dgm:t>
    </dgm:pt>
    <dgm:pt modelId="{6D1779C0-29AD-46F0-AB34-F79C773192BB}" type="parTrans" cxnId="{C4D8DF68-7F52-48F6-B982-024974F16525}">
      <dgm:prSet/>
      <dgm:spPr/>
      <dgm:t>
        <a:bodyPr/>
        <a:lstStyle/>
        <a:p>
          <a:endParaRPr lang="pl-PL"/>
        </a:p>
      </dgm:t>
    </dgm:pt>
    <dgm:pt modelId="{F8594A98-CFCE-424B-8F1E-FB62F7D6DF75}" type="sibTrans" cxnId="{C4D8DF68-7F52-48F6-B982-024974F16525}">
      <dgm:prSet/>
      <dgm:spPr/>
      <dgm:t>
        <a:bodyPr/>
        <a:lstStyle/>
        <a:p>
          <a:endParaRPr lang="pl-PL"/>
        </a:p>
      </dgm:t>
    </dgm:pt>
    <dgm:pt modelId="{73B35730-DD70-426E-BD90-E3AB67B63BE3}" type="pres">
      <dgm:prSet presAssocID="{D6463769-6DCC-4968-AFB9-FF3E1B3554F6}" presName="Name0" presStyleCnt="0">
        <dgm:presLayoutVars>
          <dgm:chMax val="7"/>
          <dgm:chPref val="7"/>
          <dgm:dir/>
        </dgm:presLayoutVars>
      </dgm:prSet>
      <dgm:spPr/>
    </dgm:pt>
    <dgm:pt modelId="{BA744D30-B4A5-4E18-8831-5FFAF3D44FF6}" type="pres">
      <dgm:prSet presAssocID="{D6463769-6DCC-4968-AFB9-FF3E1B3554F6}" presName="Name1" presStyleCnt="0"/>
      <dgm:spPr/>
    </dgm:pt>
    <dgm:pt modelId="{18527756-C912-49AB-9B9D-51DE90576DE2}" type="pres">
      <dgm:prSet presAssocID="{D6463769-6DCC-4968-AFB9-FF3E1B3554F6}" presName="cycle" presStyleCnt="0"/>
      <dgm:spPr/>
    </dgm:pt>
    <dgm:pt modelId="{531BB97D-B65B-46B1-B1CF-58BA19534179}" type="pres">
      <dgm:prSet presAssocID="{D6463769-6DCC-4968-AFB9-FF3E1B3554F6}" presName="srcNode" presStyleLbl="node1" presStyleIdx="0" presStyleCnt="6"/>
      <dgm:spPr/>
    </dgm:pt>
    <dgm:pt modelId="{EEC5F4FA-D832-4B26-BEE5-255473C07E47}" type="pres">
      <dgm:prSet presAssocID="{D6463769-6DCC-4968-AFB9-FF3E1B3554F6}" presName="conn" presStyleLbl="parChTrans1D2" presStyleIdx="0" presStyleCnt="1"/>
      <dgm:spPr/>
    </dgm:pt>
    <dgm:pt modelId="{4055DE77-9187-4706-AB4F-419418A19F84}" type="pres">
      <dgm:prSet presAssocID="{D6463769-6DCC-4968-AFB9-FF3E1B3554F6}" presName="extraNode" presStyleLbl="node1" presStyleIdx="0" presStyleCnt="6"/>
      <dgm:spPr/>
    </dgm:pt>
    <dgm:pt modelId="{D2E10D44-5C86-46BE-AD20-B93D86886094}" type="pres">
      <dgm:prSet presAssocID="{D6463769-6DCC-4968-AFB9-FF3E1B3554F6}" presName="dstNode" presStyleLbl="node1" presStyleIdx="0" presStyleCnt="6"/>
      <dgm:spPr/>
    </dgm:pt>
    <dgm:pt modelId="{BF00E901-0111-4E4C-96A3-805D21C81FD2}" type="pres">
      <dgm:prSet presAssocID="{472BE450-5C5B-4538-8DB5-87391A7B4750}" presName="text_1" presStyleLbl="node1" presStyleIdx="0" presStyleCnt="6">
        <dgm:presLayoutVars>
          <dgm:bulletEnabled val="1"/>
        </dgm:presLayoutVars>
      </dgm:prSet>
      <dgm:spPr/>
    </dgm:pt>
    <dgm:pt modelId="{C55B42E1-9FF7-43EC-89A5-9C1CABEF3B3B}" type="pres">
      <dgm:prSet presAssocID="{472BE450-5C5B-4538-8DB5-87391A7B4750}" presName="accent_1" presStyleCnt="0"/>
      <dgm:spPr/>
    </dgm:pt>
    <dgm:pt modelId="{4FAA0747-923B-46F7-B552-408D8B44FED8}" type="pres">
      <dgm:prSet presAssocID="{472BE450-5C5B-4538-8DB5-87391A7B4750}" presName="accentRepeatNode" presStyleLbl="solidFgAcc1" presStyleIdx="0" presStyleCnt="6"/>
      <dgm:spPr/>
    </dgm:pt>
    <dgm:pt modelId="{5D46E333-ADBC-4A3C-887F-EEB36B737982}" type="pres">
      <dgm:prSet presAssocID="{94DF4B25-EC1A-48FF-94F2-6DB736696D05}" presName="text_2" presStyleLbl="node1" presStyleIdx="1" presStyleCnt="6">
        <dgm:presLayoutVars>
          <dgm:bulletEnabled val="1"/>
        </dgm:presLayoutVars>
      </dgm:prSet>
      <dgm:spPr/>
    </dgm:pt>
    <dgm:pt modelId="{4613EC9D-A9C3-4A6F-BDB8-18FC76CBD4CA}" type="pres">
      <dgm:prSet presAssocID="{94DF4B25-EC1A-48FF-94F2-6DB736696D05}" presName="accent_2" presStyleCnt="0"/>
      <dgm:spPr/>
    </dgm:pt>
    <dgm:pt modelId="{53203023-4B52-43C2-9DEF-A48A7168EB16}" type="pres">
      <dgm:prSet presAssocID="{94DF4B25-EC1A-48FF-94F2-6DB736696D05}" presName="accentRepeatNode" presStyleLbl="solidFgAcc1" presStyleIdx="1" presStyleCnt="6"/>
      <dgm:spPr/>
    </dgm:pt>
    <dgm:pt modelId="{EFD1FDCA-6EDE-4DA3-B266-96AD1ABA41AB}" type="pres">
      <dgm:prSet presAssocID="{D4AFA3A2-67DB-4FC7-B00C-264997CCB28E}" presName="text_3" presStyleLbl="node1" presStyleIdx="2" presStyleCnt="6">
        <dgm:presLayoutVars>
          <dgm:bulletEnabled val="1"/>
        </dgm:presLayoutVars>
      </dgm:prSet>
      <dgm:spPr/>
    </dgm:pt>
    <dgm:pt modelId="{B7EAECBD-E411-4F91-BD87-8C682E946F6A}" type="pres">
      <dgm:prSet presAssocID="{D4AFA3A2-67DB-4FC7-B00C-264997CCB28E}" presName="accent_3" presStyleCnt="0"/>
      <dgm:spPr/>
    </dgm:pt>
    <dgm:pt modelId="{3FE2FB4D-A2E0-4A97-884A-EA24881CF504}" type="pres">
      <dgm:prSet presAssocID="{D4AFA3A2-67DB-4FC7-B00C-264997CCB28E}" presName="accentRepeatNode" presStyleLbl="solidFgAcc1" presStyleIdx="2" presStyleCnt="6"/>
      <dgm:spPr/>
    </dgm:pt>
    <dgm:pt modelId="{F460CD78-D777-4D3B-8252-46F270373A42}" type="pres">
      <dgm:prSet presAssocID="{969F7C45-F699-4108-95D6-CBA6E3267D24}" presName="text_4" presStyleLbl="node1" presStyleIdx="3" presStyleCnt="6" custLinFactNeighborX="19687" custLinFactNeighborY="2995">
        <dgm:presLayoutVars>
          <dgm:bulletEnabled val="1"/>
        </dgm:presLayoutVars>
      </dgm:prSet>
      <dgm:spPr/>
    </dgm:pt>
    <dgm:pt modelId="{88E267F9-A34E-473E-8F0E-30BE4A6E7F81}" type="pres">
      <dgm:prSet presAssocID="{969F7C45-F699-4108-95D6-CBA6E3267D24}" presName="accent_4" presStyleCnt="0"/>
      <dgm:spPr/>
    </dgm:pt>
    <dgm:pt modelId="{B407C872-FF6F-453C-97FD-9A6F294B7116}" type="pres">
      <dgm:prSet presAssocID="{969F7C45-F699-4108-95D6-CBA6E3267D24}" presName="accentRepeatNode" presStyleLbl="solidFgAcc1" presStyleIdx="3" presStyleCnt="6"/>
      <dgm:spPr/>
    </dgm:pt>
    <dgm:pt modelId="{844BC00B-912D-4434-BB65-9B37B6D2EA0A}" type="pres">
      <dgm:prSet presAssocID="{A9AB02C8-52BB-41C5-B3A2-DD9D91A25A2A}" presName="text_5" presStyleLbl="node1" presStyleIdx="4" presStyleCnt="6">
        <dgm:presLayoutVars>
          <dgm:bulletEnabled val="1"/>
        </dgm:presLayoutVars>
      </dgm:prSet>
      <dgm:spPr/>
    </dgm:pt>
    <dgm:pt modelId="{00B92448-7993-432C-82D7-DFD62B427646}" type="pres">
      <dgm:prSet presAssocID="{A9AB02C8-52BB-41C5-B3A2-DD9D91A25A2A}" presName="accent_5" presStyleCnt="0"/>
      <dgm:spPr/>
    </dgm:pt>
    <dgm:pt modelId="{A3E214BC-3AEF-4BD3-BD24-2A3271EB81DB}" type="pres">
      <dgm:prSet presAssocID="{A9AB02C8-52BB-41C5-B3A2-DD9D91A25A2A}" presName="accentRepeatNode" presStyleLbl="solidFgAcc1" presStyleIdx="4" presStyleCnt="6"/>
      <dgm:spPr/>
    </dgm:pt>
    <dgm:pt modelId="{FE90A9BE-C9F9-494C-9B16-079A1E5950C3}" type="pres">
      <dgm:prSet presAssocID="{640504B4-2746-43F7-AE57-A6DE874D1254}" presName="text_6" presStyleLbl="node1" presStyleIdx="5" presStyleCnt="6">
        <dgm:presLayoutVars>
          <dgm:bulletEnabled val="1"/>
        </dgm:presLayoutVars>
      </dgm:prSet>
      <dgm:spPr/>
    </dgm:pt>
    <dgm:pt modelId="{36287D15-4E43-4E51-A160-D235F2B14C22}" type="pres">
      <dgm:prSet presAssocID="{640504B4-2746-43F7-AE57-A6DE874D1254}" presName="accent_6" presStyleCnt="0"/>
      <dgm:spPr/>
    </dgm:pt>
    <dgm:pt modelId="{9E016E5C-40A7-4FA0-B03F-8025A51C18C4}" type="pres">
      <dgm:prSet presAssocID="{640504B4-2746-43F7-AE57-A6DE874D1254}" presName="accentRepeatNode" presStyleLbl="solidFgAcc1" presStyleIdx="5" presStyleCnt="6"/>
      <dgm:spPr/>
    </dgm:pt>
  </dgm:ptLst>
  <dgm:cxnLst>
    <dgm:cxn modelId="{B090321B-7ACE-438A-9D73-C7E266FD9FD5}" type="presOf" srcId="{94DF4B25-EC1A-48FF-94F2-6DB736696D05}" destId="{5D46E333-ADBC-4A3C-887F-EEB36B737982}" srcOrd="0" destOrd="0" presId="urn:microsoft.com/office/officeart/2008/layout/VerticalCurvedList"/>
    <dgm:cxn modelId="{D3C28224-5778-4BFD-B466-0E38C5DF4432}" type="presOf" srcId="{472BE450-5C5B-4538-8DB5-87391A7B4750}" destId="{BF00E901-0111-4E4C-96A3-805D21C81FD2}" srcOrd="0" destOrd="0" presId="urn:microsoft.com/office/officeart/2008/layout/VerticalCurvedList"/>
    <dgm:cxn modelId="{E8F5D42D-489A-4729-A502-805581E24DA8}" type="presOf" srcId="{D4AFA3A2-67DB-4FC7-B00C-264997CCB28E}" destId="{EFD1FDCA-6EDE-4DA3-B266-96AD1ABA41AB}" srcOrd="0" destOrd="0" presId="urn:microsoft.com/office/officeart/2008/layout/VerticalCurvedList"/>
    <dgm:cxn modelId="{E3A6E632-0908-44B0-83A9-FF82C5857754}" srcId="{D6463769-6DCC-4968-AFB9-FF3E1B3554F6}" destId="{472BE450-5C5B-4538-8DB5-87391A7B4750}" srcOrd="0" destOrd="0" parTransId="{A701DA6A-64BB-4FC6-B1D1-3FFA904B6A2E}" sibTransId="{9F138132-04CF-458E-89B0-85B714A8490E}"/>
    <dgm:cxn modelId="{1EAD4536-4F3D-4968-93C1-6813EA4FF3DD}" srcId="{D6463769-6DCC-4968-AFB9-FF3E1B3554F6}" destId="{640504B4-2746-43F7-AE57-A6DE874D1254}" srcOrd="5" destOrd="0" parTransId="{9471F024-B5D6-4BEF-B7E2-ACC273017A8A}" sibTransId="{C74F363D-A7BB-40CF-9292-CC358283211D}"/>
    <dgm:cxn modelId="{DA777B55-0AE2-44FD-B56D-5A1BA0761A04}" srcId="{D6463769-6DCC-4968-AFB9-FF3E1B3554F6}" destId="{969F7C45-F699-4108-95D6-CBA6E3267D24}" srcOrd="3" destOrd="0" parTransId="{0B378A87-90ED-4F0B-9B50-A4ED6DF2BAAD}" sibTransId="{9991ED8A-EBE9-449B-8363-CEBD6AB305EA}"/>
    <dgm:cxn modelId="{C4D8DF68-7F52-48F6-B982-024974F16525}" srcId="{D6463769-6DCC-4968-AFB9-FF3E1B3554F6}" destId="{D4AFA3A2-67DB-4FC7-B00C-264997CCB28E}" srcOrd="2" destOrd="0" parTransId="{6D1779C0-29AD-46F0-AB34-F79C773192BB}" sibTransId="{F8594A98-CFCE-424B-8F1E-FB62F7D6DF75}"/>
    <dgm:cxn modelId="{3FC7CE6B-22E4-47FF-8573-04FC72574791}" type="presOf" srcId="{A9AB02C8-52BB-41C5-B3A2-DD9D91A25A2A}" destId="{844BC00B-912D-4434-BB65-9B37B6D2EA0A}" srcOrd="0" destOrd="0" presId="urn:microsoft.com/office/officeart/2008/layout/VerticalCurvedList"/>
    <dgm:cxn modelId="{F407A17B-2DA0-4158-AFA1-3A42B48CB407}" type="presOf" srcId="{969F7C45-F699-4108-95D6-CBA6E3267D24}" destId="{F460CD78-D777-4D3B-8252-46F270373A42}" srcOrd="0" destOrd="0" presId="urn:microsoft.com/office/officeart/2008/layout/VerticalCurvedList"/>
    <dgm:cxn modelId="{2FB4B780-0E13-4221-BA1B-2D9D2E10DCE8}" type="presOf" srcId="{640504B4-2746-43F7-AE57-A6DE874D1254}" destId="{FE90A9BE-C9F9-494C-9B16-079A1E5950C3}" srcOrd="0" destOrd="0" presId="urn:microsoft.com/office/officeart/2008/layout/VerticalCurvedList"/>
    <dgm:cxn modelId="{01D8C68C-ECF1-4885-85D5-B18E899B0B6F}" type="presOf" srcId="{9F138132-04CF-458E-89B0-85B714A8490E}" destId="{EEC5F4FA-D832-4B26-BEE5-255473C07E47}" srcOrd="0" destOrd="0" presId="urn:microsoft.com/office/officeart/2008/layout/VerticalCurvedList"/>
    <dgm:cxn modelId="{59F66D98-5B06-4950-AE24-F59FBB36D851}" srcId="{D6463769-6DCC-4968-AFB9-FF3E1B3554F6}" destId="{94DF4B25-EC1A-48FF-94F2-6DB736696D05}" srcOrd="1" destOrd="0" parTransId="{C24390D2-E9C9-4A9D-B973-C545245C1F65}" sibTransId="{DD8A6E61-1908-4E9E-947B-B6A25DB5FFB8}"/>
    <dgm:cxn modelId="{A14A919E-D796-492B-BECD-D992672B159E}" srcId="{D6463769-6DCC-4968-AFB9-FF3E1B3554F6}" destId="{A9AB02C8-52BB-41C5-B3A2-DD9D91A25A2A}" srcOrd="4" destOrd="0" parTransId="{4F61DE70-DA83-453E-8AE0-15BB56015DF6}" sibTransId="{E3ECB59D-95CE-49E2-9372-E5AAD12D3902}"/>
    <dgm:cxn modelId="{6641A2B1-916F-41D4-AF75-04CFB12974A0}" type="presOf" srcId="{D6463769-6DCC-4968-AFB9-FF3E1B3554F6}" destId="{73B35730-DD70-426E-BD90-E3AB67B63BE3}" srcOrd="0" destOrd="0" presId="urn:microsoft.com/office/officeart/2008/layout/VerticalCurvedList"/>
    <dgm:cxn modelId="{ED1B2932-8019-42F0-8123-4C96CD7F7B8C}" type="presParOf" srcId="{73B35730-DD70-426E-BD90-E3AB67B63BE3}" destId="{BA744D30-B4A5-4E18-8831-5FFAF3D44FF6}" srcOrd="0" destOrd="0" presId="urn:microsoft.com/office/officeart/2008/layout/VerticalCurvedList"/>
    <dgm:cxn modelId="{C97442D2-D9D4-494A-B7CF-6D758BB55CA3}" type="presParOf" srcId="{BA744D30-B4A5-4E18-8831-5FFAF3D44FF6}" destId="{18527756-C912-49AB-9B9D-51DE90576DE2}" srcOrd="0" destOrd="0" presId="urn:microsoft.com/office/officeart/2008/layout/VerticalCurvedList"/>
    <dgm:cxn modelId="{B88B9A4B-615E-4AEB-8755-FDCC7E73D57F}" type="presParOf" srcId="{18527756-C912-49AB-9B9D-51DE90576DE2}" destId="{531BB97D-B65B-46B1-B1CF-58BA19534179}" srcOrd="0" destOrd="0" presId="urn:microsoft.com/office/officeart/2008/layout/VerticalCurvedList"/>
    <dgm:cxn modelId="{EA778331-0E70-4076-B72F-BE2A192114EE}" type="presParOf" srcId="{18527756-C912-49AB-9B9D-51DE90576DE2}" destId="{EEC5F4FA-D832-4B26-BEE5-255473C07E47}" srcOrd="1" destOrd="0" presId="urn:microsoft.com/office/officeart/2008/layout/VerticalCurvedList"/>
    <dgm:cxn modelId="{2FD317CD-0594-4865-BF4F-DDD6951B3A43}" type="presParOf" srcId="{18527756-C912-49AB-9B9D-51DE90576DE2}" destId="{4055DE77-9187-4706-AB4F-419418A19F84}" srcOrd="2" destOrd="0" presId="urn:microsoft.com/office/officeart/2008/layout/VerticalCurvedList"/>
    <dgm:cxn modelId="{9D6DF38F-988C-49C2-94E4-62CB9C616587}" type="presParOf" srcId="{18527756-C912-49AB-9B9D-51DE90576DE2}" destId="{D2E10D44-5C86-46BE-AD20-B93D86886094}" srcOrd="3" destOrd="0" presId="urn:microsoft.com/office/officeart/2008/layout/VerticalCurvedList"/>
    <dgm:cxn modelId="{64E631E6-E491-4CB2-86DD-C484D92C5B8D}" type="presParOf" srcId="{BA744D30-B4A5-4E18-8831-5FFAF3D44FF6}" destId="{BF00E901-0111-4E4C-96A3-805D21C81FD2}" srcOrd="1" destOrd="0" presId="urn:microsoft.com/office/officeart/2008/layout/VerticalCurvedList"/>
    <dgm:cxn modelId="{3A50397C-0EAD-4401-8B3C-89ACBE114785}" type="presParOf" srcId="{BA744D30-B4A5-4E18-8831-5FFAF3D44FF6}" destId="{C55B42E1-9FF7-43EC-89A5-9C1CABEF3B3B}" srcOrd="2" destOrd="0" presId="urn:microsoft.com/office/officeart/2008/layout/VerticalCurvedList"/>
    <dgm:cxn modelId="{1BB3A6F2-9868-417A-AC24-3AAF4D53F4EC}" type="presParOf" srcId="{C55B42E1-9FF7-43EC-89A5-9C1CABEF3B3B}" destId="{4FAA0747-923B-46F7-B552-408D8B44FED8}" srcOrd="0" destOrd="0" presId="urn:microsoft.com/office/officeart/2008/layout/VerticalCurvedList"/>
    <dgm:cxn modelId="{4FEDB29C-BB27-4624-9591-F2A8283FB958}" type="presParOf" srcId="{BA744D30-B4A5-4E18-8831-5FFAF3D44FF6}" destId="{5D46E333-ADBC-4A3C-887F-EEB36B737982}" srcOrd="3" destOrd="0" presId="urn:microsoft.com/office/officeart/2008/layout/VerticalCurvedList"/>
    <dgm:cxn modelId="{DF125D24-5948-4162-A099-057A7F2B549D}" type="presParOf" srcId="{BA744D30-B4A5-4E18-8831-5FFAF3D44FF6}" destId="{4613EC9D-A9C3-4A6F-BDB8-18FC76CBD4CA}" srcOrd="4" destOrd="0" presId="urn:microsoft.com/office/officeart/2008/layout/VerticalCurvedList"/>
    <dgm:cxn modelId="{B5846D42-5FAD-4582-AB80-4B90CFC7B949}" type="presParOf" srcId="{4613EC9D-A9C3-4A6F-BDB8-18FC76CBD4CA}" destId="{53203023-4B52-43C2-9DEF-A48A7168EB16}" srcOrd="0" destOrd="0" presId="urn:microsoft.com/office/officeart/2008/layout/VerticalCurvedList"/>
    <dgm:cxn modelId="{ABED629B-70EE-4222-AAAD-97B518EA24CD}" type="presParOf" srcId="{BA744D30-B4A5-4E18-8831-5FFAF3D44FF6}" destId="{EFD1FDCA-6EDE-4DA3-B266-96AD1ABA41AB}" srcOrd="5" destOrd="0" presId="urn:microsoft.com/office/officeart/2008/layout/VerticalCurvedList"/>
    <dgm:cxn modelId="{157731E5-2325-4221-ACE3-1528528030BA}" type="presParOf" srcId="{BA744D30-B4A5-4E18-8831-5FFAF3D44FF6}" destId="{B7EAECBD-E411-4F91-BD87-8C682E946F6A}" srcOrd="6" destOrd="0" presId="urn:microsoft.com/office/officeart/2008/layout/VerticalCurvedList"/>
    <dgm:cxn modelId="{BD5943F8-DEBC-4429-9B5B-31766EE347BF}" type="presParOf" srcId="{B7EAECBD-E411-4F91-BD87-8C682E946F6A}" destId="{3FE2FB4D-A2E0-4A97-884A-EA24881CF504}" srcOrd="0" destOrd="0" presId="urn:microsoft.com/office/officeart/2008/layout/VerticalCurvedList"/>
    <dgm:cxn modelId="{58435F33-1216-4AC7-A7C4-7A3366315EEF}" type="presParOf" srcId="{BA744D30-B4A5-4E18-8831-5FFAF3D44FF6}" destId="{F460CD78-D777-4D3B-8252-46F270373A42}" srcOrd="7" destOrd="0" presId="urn:microsoft.com/office/officeart/2008/layout/VerticalCurvedList"/>
    <dgm:cxn modelId="{04C87849-1D95-43CF-8A7C-54C511FEAA02}" type="presParOf" srcId="{BA744D30-B4A5-4E18-8831-5FFAF3D44FF6}" destId="{88E267F9-A34E-473E-8F0E-30BE4A6E7F81}" srcOrd="8" destOrd="0" presId="urn:microsoft.com/office/officeart/2008/layout/VerticalCurvedList"/>
    <dgm:cxn modelId="{77CCEEB5-F383-499A-90C9-4AC7EF16F20D}" type="presParOf" srcId="{88E267F9-A34E-473E-8F0E-30BE4A6E7F81}" destId="{B407C872-FF6F-453C-97FD-9A6F294B7116}" srcOrd="0" destOrd="0" presId="urn:microsoft.com/office/officeart/2008/layout/VerticalCurvedList"/>
    <dgm:cxn modelId="{7DD4AC27-8254-4A44-8231-DEFCB5F2594D}" type="presParOf" srcId="{BA744D30-B4A5-4E18-8831-5FFAF3D44FF6}" destId="{844BC00B-912D-4434-BB65-9B37B6D2EA0A}" srcOrd="9" destOrd="0" presId="urn:microsoft.com/office/officeart/2008/layout/VerticalCurvedList"/>
    <dgm:cxn modelId="{1CBCB47A-37B0-42A9-8900-C3D868CB7F09}" type="presParOf" srcId="{BA744D30-B4A5-4E18-8831-5FFAF3D44FF6}" destId="{00B92448-7993-432C-82D7-DFD62B427646}" srcOrd="10" destOrd="0" presId="urn:microsoft.com/office/officeart/2008/layout/VerticalCurvedList"/>
    <dgm:cxn modelId="{D007F118-4F41-43FC-9CDB-8905005FD453}" type="presParOf" srcId="{00B92448-7993-432C-82D7-DFD62B427646}" destId="{A3E214BC-3AEF-4BD3-BD24-2A3271EB81DB}" srcOrd="0" destOrd="0" presId="urn:microsoft.com/office/officeart/2008/layout/VerticalCurvedList"/>
    <dgm:cxn modelId="{C432449E-1616-4178-A7FF-B9F9B6D033D0}" type="presParOf" srcId="{BA744D30-B4A5-4E18-8831-5FFAF3D44FF6}" destId="{FE90A9BE-C9F9-494C-9B16-079A1E5950C3}" srcOrd="11" destOrd="0" presId="urn:microsoft.com/office/officeart/2008/layout/VerticalCurvedList"/>
    <dgm:cxn modelId="{430E4624-3CF4-48A4-9F97-75619393B1F4}" type="presParOf" srcId="{BA744D30-B4A5-4E18-8831-5FFAF3D44FF6}" destId="{36287D15-4E43-4E51-A160-D235F2B14C22}" srcOrd="12" destOrd="0" presId="urn:microsoft.com/office/officeart/2008/layout/VerticalCurvedList"/>
    <dgm:cxn modelId="{208C4473-55E5-4EA8-8168-59E7D954A42A}" type="presParOf" srcId="{36287D15-4E43-4E51-A160-D235F2B14C22}" destId="{9E016E5C-40A7-4FA0-B03F-8025A51C18C4}"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5F4FA-D832-4B26-BEE5-255473C07E47}">
      <dsp:nvSpPr>
        <dsp:cNvPr id="0" name=""/>
        <dsp:cNvSpPr/>
      </dsp:nvSpPr>
      <dsp:spPr>
        <a:xfrm>
          <a:off x="-5464660" y="-836720"/>
          <a:ext cx="6506698" cy="6506698"/>
        </a:xfrm>
        <a:prstGeom prst="blockArc">
          <a:avLst>
            <a:gd name="adj1" fmla="val 18900000"/>
            <a:gd name="adj2" fmla="val 2700000"/>
            <a:gd name="adj3" fmla="val 332"/>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F00E901-0111-4E4C-96A3-805D21C81FD2}">
      <dsp:nvSpPr>
        <dsp:cNvPr id="0" name=""/>
        <dsp:cNvSpPr/>
      </dsp:nvSpPr>
      <dsp:spPr>
        <a:xfrm>
          <a:off x="388440" y="254519"/>
          <a:ext cx="8444383"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1. </a:t>
          </a:r>
          <a:r>
            <a:rPr lang="pl-PL" sz="1400" b="1" kern="1200" dirty="0" err="1">
              <a:solidFill>
                <a:schemeClr val="tx1"/>
              </a:solidFill>
              <a:latin typeface="Verdana" panose="020B0604030504040204" pitchFamily="34" charset="0"/>
              <a:ea typeface="Verdana" panose="020B0604030504040204" pitchFamily="34" charset="0"/>
            </a:rPr>
            <a:t>Motivation</a:t>
          </a:r>
          <a:endParaRPr lang="pl-PL" sz="1600" b="1" kern="1200" dirty="0">
            <a:solidFill>
              <a:schemeClr val="tx1"/>
            </a:solidFill>
            <a:latin typeface="Verdana" panose="020B0604030504040204" pitchFamily="34" charset="0"/>
            <a:ea typeface="Verdana" panose="020B0604030504040204" pitchFamily="34" charset="0"/>
          </a:endParaRPr>
        </a:p>
      </dsp:txBody>
      <dsp:txXfrm>
        <a:off x="388440" y="254519"/>
        <a:ext cx="8444383" cy="508845"/>
      </dsp:txXfrm>
    </dsp:sp>
    <dsp:sp modelId="{4FAA0747-923B-46F7-B552-408D8B44FED8}">
      <dsp:nvSpPr>
        <dsp:cNvPr id="0" name=""/>
        <dsp:cNvSpPr/>
      </dsp:nvSpPr>
      <dsp:spPr>
        <a:xfrm>
          <a:off x="70411" y="190913"/>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D46E333-ADBC-4A3C-887F-EEB36B737982}">
      <dsp:nvSpPr>
        <dsp:cNvPr id="0" name=""/>
        <dsp:cNvSpPr/>
      </dsp:nvSpPr>
      <dsp:spPr>
        <a:xfrm>
          <a:off x="807000" y="1017690"/>
          <a:ext cx="8025823"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2. Casting of the </a:t>
          </a:r>
          <a:r>
            <a:rPr lang="pl-PL" sz="1400" b="1" kern="1200" dirty="0" err="1">
              <a:solidFill>
                <a:schemeClr val="tx1"/>
              </a:solidFill>
              <a:latin typeface="Verdana" panose="020B0604030504040204" pitchFamily="34" charset="0"/>
              <a:ea typeface="Verdana" panose="020B0604030504040204" pitchFamily="34" charset="0"/>
            </a:rPr>
            <a:t>ingots</a:t>
          </a:r>
          <a:r>
            <a:rPr lang="pl-PL" sz="1400" b="1" kern="1200" dirty="0">
              <a:solidFill>
                <a:schemeClr val="tx1"/>
              </a:solidFill>
              <a:latin typeface="Verdana" panose="020B0604030504040204" pitchFamily="34" charset="0"/>
              <a:ea typeface="Verdana" panose="020B0604030504040204" pitchFamily="34" charset="0"/>
            </a:rPr>
            <a:t> and </a:t>
          </a:r>
          <a:r>
            <a:rPr lang="pl-PL" sz="1400" b="1" i="0" kern="1200" dirty="0" err="1">
              <a:solidFill>
                <a:schemeClr val="tx1"/>
              </a:solidFill>
              <a:latin typeface="Verdana" panose="020B0604030504040204" pitchFamily="34" charset="0"/>
              <a:ea typeface="Verdana" panose="020B0604030504040204" pitchFamily="34" charset="0"/>
            </a:rPr>
            <a:t>experiment</a:t>
          </a:r>
          <a:r>
            <a:rPr lang="pl-PL" sz="1400" b="1" i="0" kern="1200" dirty="0">
              <a:solidFill>
                <a:schemeClr val="tx1"/>
              </a:solidFill>
              <a:latin typeface="Verdana" panose="020B0604030504040204" pitchFamily="34" charset="0"/>
              <a:ea typeface="Verdana" panose="020B0604030504040204" pitchFamily="34" charset="0"/>
            </a:rPr>
            <a:t> plan </a:t>
          </a:r>
          <a:endParaRPr lang="pl-PL" sz="1400" b="1" kern="1200" dirty="0">
            <a:solidFill>
              <a:schemeClr val="tx1"/>
            </a:solidFill>
            <a:latin typeface="Verdana" panose="020B0604030504040204" pitchFamily="34" charset="0"/>
            <a:ea typeface="Verdana" panose="020B0604030504040204" pitchFamily="34" charset="0"/>
          </a:endParaRPr>
        </a:p>
      </dsp:txBody>
      <dsp:txXfrm>
        <a:off x="807000" y="1017690"/>
        <a:ext cx="8025823" cy="508845"/>
      </dsp:txXfrm>
    </dsp:sp>
    <dsp:sp modelId="{53203023-4B52-43C2-9DEF-A48A7168EB16}">
      <dsp:nvSpPr>
        <dsp:cNvPr id="0" name=""/>
        <dsp:cNvSpPr/>
      </dsp:nvSpPr>
      <dsp:spPr>
        <a:xfrm>
          <a:off x="488971" y="954085"/>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D1FDCA-6EDE-4DA3-B266-96AD1ABA41AB}">
      <dsp:nvSpPr>
        <dsp:cNvPr id="0" name=""/>
        <dsp:cNvSpPr/>
      </dsp:nvSpPr>
      <dsp:spPr>
        <a:xfrm>
          <a:off x="998397" y="1780862"/>
          <a:ext cx="7834426"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3. Analysis of the </a:t>
          </a:r>
          <a:r>
            <a:rPr lang="pl-PL" sz="1400" b="1" kern="1200" dirty="0" err="1">
              <a:solidFill>
                <a:schemeClr val="tx1"/>
              </a:solidFill>
              <a:latin typeface="Verdana" panose="020B0604030504040204" pitchFamily="34" charset="0"/>
              <a:ea typeface="Verdana" panose="020B0604030504040204" pitchFamily="34" charset="0"/>
            </a:rPr>
            <a:t>microstructure</a:t>
          </a:r>
          <a:r>
            <a:rPr lang="pl-PL" sz="1400" b="1" kern="1200" dirty="0">
              <a:solidFill>
                <a:schemeClr val="tx1"/>
              </a:solidFill>
              <a:latin typeface="Verdana" panose="020B0604030504040204" pitchFamily="34" charset="0"/>
              <a:ea typeface="Verdana" panose="020B0604030504040204" pitchFamily="34" charset="0"/>
            </a:rPr>
            <a:t> of the </a:t>
          </a:r>
          <a:r>
            <a:rPr lang="pl-PL" sz="1400" b="1" kern="1200" dirty="0" err="1">
              <a:solidFill>
                <a:schemeClr val="tx1"/>
              </a:solidFill>
              <a:latin typeface="Verdana" panose="020B0604030504040204" pitchFamily="34" charset="0"/>
              <a:ea typeface="Verdana" panose="020B0604030504040204" pitchFamily="34" charset="0"/>
            </a:rPr>
            <a:t>ingots</a:t>
          </a:r>
          <a:r>
            <a:rPr lang="pl-PL" sz="1400" b="1" kern="1200" dirty="0">
              <a:solidFill>
                <a:schemeClr val="tx1"/>
              </a:solidFill>
              <a:latin typeface="Verdana" panose="020B0604030504040204" pitchFamily="34" charset="0"/>
              <a:ea typeface="Verdana" panose="020B0604030504040204" pitchFamily="34" charset="0"/>
            </a:rPr>
            <a:t>  </a:t>
          </a:r>
        </a:p>
      </dsp:txBody>
      <dsp:txXfrm>
        <a:off x="998397" y="1780862"/>
        <a:ext cx="7834426" cy="508845"/>
      </dsp:txXfrm>
    </dsp:sp>
    <dsp:sp modelId="{3FE2FB4D-A2E0-4A97-884A-EA24881CF504}">
      <dsp:nvSpPr>
        <dsp:cNvPr id="0" name=""/>
        <dsp:cNvSpPr/>
      </dsp:nvSpPr>
      <dsp:spPr>
        <a:xfrm>
          <a:off x="680368" y="1717256"/>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460CD78-D777-4D3B-8252-46F270373A42}">
      <dsp:nvSpPr>
        <dsp:cNvPr id="0" name=""/>
        <dsp:cNvSpPr/>
      </dsp:nvSpPr>
      <dsp:spPr>
        <a:xfrm>
          <a:off x="1065733" y="2558790"/>
          <a:ext cx="7834426"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4. Hot </a:t>
          </a:r>
          <a:r>
            <a:rPr lang="pl-PL" sz="1400" b="1" kern="1200" dirty="0" err="1">
              <a:solidFill>
                <a:schemeClr val="tx1"/>
              </a:solidFill>
              <a:latin typeface="Verdana" panose="020B0604030504040204" pitchFamily="34" charset="0"/>
              <a:ea typeface="Verdana" panose="020B0604030504040204" pitchFamily="34" charset="0"/>
            </a:rPr>
            <a:t>extrusion</a:t>
          </a:r>
          <a:r>
            <a:rPr lang="pl-PL" sz="1400" b="1" kern="1200" dirty="0">
              <a:solidFill>
                <a:schemeClr val="tx1"/>
              </a:solidFill>
              <a:latin typeface="Verdana" panose="020B0604030504040204" pitchFamily="34" charset="0"/>
              <a:ea typeface="Verdana" panose="020B0604030504040204" pitchFamily="34" charset="0"/>
            </a:rPr>
            <a:t> </a:t>
          </a:r>
          <a:r>
            <a:rPr lang="pl-PL" sz="1400" b="1" kern="1200" dirty="0" err="1">
              <a:solidFill>
                <a:schemeClr val="tx1"/>
              </a:solidFill>
              <a:latin typeface="Verdana" panose="020B0604030504040204" pitchFamily="34" charset="0"/>
              <a:ea typeface="Verdana" panose="020B0604030504040204" pitchFamily="34" charset="0"/>
            </a:rPr>
            <a:t>process</a:t>
          </a:r>
          <a:r>
            <a:rPr lang="pl-PL" sz="1400" b="1" kern="1200" dirty="0">
              <a:solidFill>
                <a:schemeClr val="tx1"/>
              </a:solidFill>
              <a:latin typeface="Verdana" panose="020B0604030504040204" pitchFamily="34" charset="0"/>
              <a:ea typeface="Verdana" panose="020B0604030504040204" pitchFamily="34" charset="0"/>
            </a:rPr>
            <a:t> of the </a:t>
          </a:r>
          <a:r>
            <a:rPr lang="pl-PL" sz="1400" b="1" kern="1200" dirty="0" err="1">
              <a:solidFill>
                <a:schemeClr val="tx1"/>
              </a:solidFill>
              <a:latin typeface="Verdana" panose="020B0604030504040204" pitchFamily="34" charset="0"/>
              <a:ea typeface="Verdana" panose="020B0604030504040204" pitchFamily="34" charset="0"/>
            </a:rPr>
            <a:t>alloys</a:t>
          </a:r>
          <a:endParaRPr lang="pl-PL" sz="1400" b="1" kern="1200" dirty="0">
            <a:solidFill>
              <a:schemeClr val="tx1"/>
            </a:solidFill>
            <a:latin typeface="Verdana" panose="020B0604030504040204" pitchFamily="34" charset="0"/>
            <a:ea typeface="Verdana" panose="020B0604030504040204" pitchFamily="34" charset="0"/>
          </a:endParaRPr>
        </a:p>
      </dsp:txBody>
      <dsp:txXfrm>
        <a:off x="1065733" y="2558790"/>
        <a:ext cx="7834426" cy="508845"/>
      </dsp:txXfrm>
    </dsp:sp>
    <dsp:sp modelId="{B407C872-FF6F-453C-97FD-9A6F294B7116}">
      <dsp:nvSpPr>
        <dsp:cNvPr id="0" name=""/>
        <dsp:cNvSpPr/>
      </dsp:nvSpPr>
      <dsp:spPr>
        <a:xfrm>
          <a:off x="680368" y="2479944"/>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44BC00B-912D-4434-BB65-9B37B6D2EA0A}">
      <dsp:nvSpPr>
        <dsp:cNvPr id="0" name=""/>
        <dsp:cNvSpPr/>
      </dsp:nvSpPr>
      <dsp:spPr>
        <a:xfrm>
          <a:off x="807000" y="3306721"/>
          <a:ext cx="8025823"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5. Analysis of the </a:t>
          </a:r>
          <a:r>
            <a:rPr lang="pl-PL" sz="1400" b="1" kern="1200" dirty="0" err="1">
              <a:solidFill>
                <a:schemeClr val="tx1"/>
              </a:solidFill>
              <a:latin typeface="Verdana" panose="020B0604030504040204" pitchFamily="34" charset="0"/>
              <a:ea typeface="Verdana" panose="020B0604030504040204" pitchFamily="34" charset="0"/>
            </a:rPr>
            <a:t>microstructure</a:t>
          </a:r>
          <a:r>
            <a:rPr lang="pl-PL" sz="1400" b="1" kern="1200" dirty="0">
              <a:solidFill>
                <a:schemeClr val="tx1"/>
              </a:solidFill>
              <a:latin typeface="Verdana" panose="020B0604030504040204" pitchFamily="34" charset="0"/>
              <a:ea typeface="Verdana" panose="020B0604030504040204" pitchFamily="34" charset="0"/>
            </a:rPr>
            <a:t> and </a:t>
          </a:r>
          <a:r>
            <a:rPr lang="pl-PL" sz="1400" b="1" kern="1200" dirty="0" err="1">
              <a:solidFill>
                <a:schemeClr val="tx1"/>
              </a:solidFill>
              <a:latin typeface="Verdana" panose="020B0604030504040204" pitchFamily="34" charset="0"/>
              <a:ea typeface="Verdana" panose="020B0604030504040204" pitchFamily="34" charset="0"/>
            </a:rPr>
            <a:t>mechanical</a:t>
          </a:r>
          <a:r>
            <a:rPr lang="pl-PL" sz="1400" b="1" kern="1200" dirty="0">
              <a:solidFill>
                <a:schemeClr val="tx1"/>
              </a:solidFill>
              <a:latin typeface="Verdana" panose="020B0604030504040204" pitchFamily="34" charset="0"/>
              <a:ea typeface="Verdana" panose="020B0604030504040204" pitchFamily="34" charset="0"/>
            </a:rPr>
            <a:t> </a:t>
          </a:r>
          <a:r>
            <a:rPr lang="pl-PL" sz="1400" b="1" kern="1200" dirty="0" err="1">
              <a:solidFill>
                <a:schemeClr val="tx1"/>
              </a:solidFill>
              <a:latin typeface="Verdana" panose="020B0604030504040204" pitchFamily="34" charset="0"/>
              <a:ea typeface="Verdana" panose="020B0604030504040204" pitchFamily="34" charset="0"/>
            </a:rPr>
            <a:t>properties</a:t>
          </a:r>
          <a:r>
            <a:rPr lang="pl-PL" sz="1400" b="1" kern="1200" dirty="0">
              <a:solidFill>
                <a:schemeClr val="tx1"/>
              </a:solidFill>
              <a:latin typeface="Verdana" panose="020B0604030504040204" pitchFamily="34" charset="0"/>
              <a:ea typeface="Verdana" panose="020B0604030504040204" pitchFamily="34" charset="0"/>
            </a:rPr>
            <a:t> of the </a:t>
          </a:r>
          <a:r>
            <a:rPr lang="pl-PL" sz="1400" b="1" kern="1200" dirty="0" err="1">
              <a:solidFill>
                <a:schemeClr val="tx1"/>
              </a:solidFill>
              <a:latin typeface="Verdana" panose="020B0604030504040204" pitchFamily="34" charset="0"/>
              <a:ea typeface="Verdana" panose="020B0604030504040204" pitchFamily="34" charset="0"/>
            </a:rPr>
            <a:t>rods</a:t>
          </a:r>
          <a:r>
            <a:rPr lang="pl-PL" sz="1400" b="1" kern="1200" dirty="0">
              <a:solidFill>
                <a:schemeClr val="tx1"/>
              </a:solidFill>
              <a:latin typeface="Verdana" panose="020B0604030504040204" pitchFamily="34" charset="0"/>
              <a:ea typeface="Verdana" panose="020B0604030504040204" pitchFamily="34" charset="0"/>
            </a:rPr>
            <a:t> </a:t>
          </a:r>
          <a:r>
            <a:rPr lang="pl-PL" sz="1400" b="1" kern="1200" dirty="0" err="1">
              <a:solidFill>
                <a:schemeClr val="tx1"/>
              </a:solidFill>
              <a:latin typeface="Verdana" panose="020B0604030504040204" pitchFamily="34" charset="0"/>
              <a:ea typeface="Verdana" panose="020B0604030504040204" pitchFamily="34" charset="0"/>
            </a:rPr>
            <a:t>after</a:t>
          </a:r>
          <a:r>
            <a:rPr lang="pl-PL" sz="1400" b="1" kern="1200" dirty="0">
              <a:solidFill>
                <a:schemeClr val="tx1"/>
              </a:solidFill>
              <a:latin typeface="Verdana" panose="020B0604030504040204" pitchFamily="34" charset="0"/>
              <a:ea typeface="Verdana" panose="020B0604030504040204" pitchFamily="34" charset="0"/>
            </a:rPr>
            <a:t> </a:t>
          </a:r>
          <a:r>
            <a:rPr lang="pl-PL" sz="1400" b="1" kern="1200" dirty="0" err="1">
              <a:solidFill>
                <a:schemeClr val="tx1"/>
              </a:solidFill>
              <a:latin typeface="Verdana" panose="020B0604030504040204" pitchFamily="34" charset="0"/>
              <a:ea typeface="Verdana" panose="020B0604030504040204" pitchFamily="34" charset="0"/>
            </a:rPr>
            <a:t>extrusion</a:t>
          </a:r>
          <a:endParaRPr lang="pl-PL" sz="1400" b="1" kern="1200" dirty="0">
            <a:solidFill>
              <a:schemeClr val="tx1"/>
            </a:solidFill>
            <a:latin typeface="Verdana" panose="020B0604030504040204" pitchFamily="34" charset="0"/>
            <a:ea typeface="Verdana" panose="020B0604030504040204" pitchFamily="34" charset="0"/>
          </a:endParaRPr>
        </a:p>
      </dsp:txBody>
      <dsp:txXfrm>
        <a:off x="807000" y="3306721"/>
        <a:ext cx="8025823" cy="508845"/>
      </dsp:txXfrm>
    </dsp:sp>
    <dsp:sp modelId="{A3E214BC-3AEF-4BD3-BD24-2A3271EB81DB}">
      <dsp:nvSpPr>
        <dsp:cNvPr id="0" name=""/>
        <dsp:cNvSpPr/>
      </dsp:nvSpPr>
      <dsp:spPr>
        <a:xfrm>
          <a:off x="488971" y="3243116"/>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90A9BE-C9F9-494C-9B16-079A1E5950C3}">
      <dsp:nvSpPr>
        <dsp:cNvPr id="0" name=""/>
        <dsp:cNvSpPr/>
      </dsp:nvSpPr>
      <dsp:spPr>
        <a:xfrm>
          <a:off x="388440" y="4069893"/>
          <a:ext cx="8444383" cy="508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3896"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chemeClr val="tx1"/>
              </a:solidFill>
              <a:latin typeface="Verdana" panose="020B0604030504040204" pitchFamily="34" charset="0"/>
              <a:ea typeface="Verdana" panose="020B0604030504040204" pitchFamily="34" charset="0"/>
            </a:rPr>
            <a:t>6. </a:t>
          </a:r>
          <a:r>
            <a:rPr lang="pl-PL" sz="1400" b="1" kern="1200" dirty="0" err="1">
              <a:solidFill>
                <a:schemeClr val="tx1"/>
              </a:solidFill>
              <a:latin typeface="Verdana" panose="020B0604030504040204" pitchFamily="34" charset="0"/>
              <a:ea typeface="Verdana" panose="020B0604030504040204" pitchFamily="34" charset="0"/>
            </a:rPr>
            <a:t>Conclusions</a:t>
          </a:r>
          <a:endParaRPr lang="pl-PL" sz="1400" b="1" kern="1200" dirty="0">
            <a:solidFill>
              <a:schemeClr val="tx1"/>
            </a:solidFill>
            <a:latin typeface="Verdana" panose="020B0604030504040204" pitchFamily="34" charset="0"/>
            <a:ea typeface="Verdana" panose="020B0604030504040204" pitchFamily="34" charset="0"/>
          </a:endParaRPr>
        </a:p>
      </dsp:txBody>
      <dsp:txXfrm>
        <a:off x="388440" y="4069893"/>
        <a:ext cx="8444383" cy="508845"/>
      </dsp:txXfrm>
    </dsp:sp>
    <dsp:sp modelId="{9E016E5C-40A7-4FA0-B03F-8025A51C18C4}">
      <dsp:nvSpPr>
        <dsp:cNvPr id="0" name=""/>
        <dsp:cNvSpPr/>
      </dsp:nvSpPr>
      <dsp:spPr>
        <a:xfrm>
          <a:off x="70411" y="4006287"/>
          <a:ext cx="636056" cy="63605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0.99897</cdr:y>
    </cdr:to>
    <cdr:sp macro="" textlink="">
      <cdr:nvSpPr>
        <cdr:cNvPr id="2" name="Prostokąt 1">
          <a:extLst xmlns:a="http://schemas.openxmlformats.org/drawingml/2006/main">
            <a:ext uri="{FF2B5EF4-FFF2-40B4-BE49-F238E27FC236}">
              <a16:creationId xmlns:a16="http://schemas.microsoft.com/office/drawing/2014/main" id="{267967DD-C072-B6B8-49DA-F5954D27D718}"/>
            </a:ext>
          </a:extLst>
        </cdr:cNvPr>
        <cdr:cNvSpPr/>
      </cdr:nvSpPr>
      <cdr:spPr>
        <a:xfrm xmlns:a="http://schemas.openxmlformats.org/drawingml/2006/main">
          <a:off x="-23403" y="-3202"/>
          <a:ext cx="8073916" cy="4540469"/>
        </a:xfrm>
        <a:prstGeom xmlns:a="http://schemas.openxmlformats.org/drawingml/2006/main" prst="rect">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l-P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07EAC-B285-4840-A3BB-D781450BF435}" type="datetimeFigureOut">
              <a:rPr lang="pl-PL" smtClean="0"/>
              <a:t>27.04.2023</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853C7-62F8-4AAE-99A0-BD01B1F79DC4}" type="slidenum">
              <a:rPr lang="pl-PL" smtClean="0"/>
              <a:t>‹#›</a:t>
            </a:fld>
            <a:endParaRPr lang="pl-PL"/>
          </a:p>
        </p:txBody>
      </p:sp>
    </p:spTree>
    <p:extLst>
      <p:ext uri="{BB962C8B-B14F-4D97-AF65-F5344CB8AC3E}">
        <p14:creationId xmlns:p14="http://schemas.microsoft.com/office/powerpoint/2010/main" val="328934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Good morning Ladies and </a:t>
            </a:r>
            <a:r>
              <a:rPr lang="en-GB" sz="1800" dirty="0" err="1">
                <a:effectLst/>
                <a:latin typeface="Calibri" panose="020F0502020204030204" pitchFamily="34" charset="0"/>
                <a:ea typeface="Calibri" panose="020F0502020204030204" pitchFamily="34" charset="0"/>
                <a:cs typeface="Calibri" panose="020F0502020204030204" pitchFamily="34" charset="0"/>
              </a:rPr>
              <a:t>Gentelman</a:t>
            </a:r>
            <a:r>
              <a:rPr lang="en-GB" sz="1800" dirty="0">
                <a:effectLst/>
                <a:latin typeface="Calibri" panose="020F0502020204030204" pitchFamily="34" charset="0"/>
                <a:ea typeface="Calibri" panose="020F0502020204030204" pitchFamily="34" charset="0"/>
                <a:cs typeface="Calibri" panose="020F0502020204030204" pitchFamily="34" charset="0"/>
              </a:rPr>
              <a:t>, My name is Kamila Limanówka, I would like to present you results of researches as part of the implementation doctorate, which is carried out in  the cooperation  with  the Institute of Metallurgy and Materials Science Polish Academy of Sciences and the Institute of Non- Ferrous Metals </a:t>
            </a:r>
            <a:r>
              <a:rPr lang="en-GB" sz="1800" dirty="0" err="1">
                <a:effectLst/>
                <a:latin typeface="Calibri" panose="020F0502020204030204" pitchFamily="34" charset="0"/>
                <a:ea typeface="Calibri" panose="020F0502020204030204" pitchFamily="34" charset="0"/>
                <a:cs typeface="Calibri" panose="020F0502020204030204" pitchFamily="34" charset="0"/>
              </a:rPr>
              <a:t>Skawina</a:t>
            </a:r>
            <a:r>
              <a:rPr lang="en-GB" sz="1800" dirty="0">
                <a:effectLst/>
                <a:latin typeface="Calibri" panose="020F0502020204030204" pitchFamily="34" charset="0"/>
                <a:ea typeface="Calibri" panose="020F0502020204030204" pitchFamily="34" charset="0"/>
                <a:cs typeface="Calibri" panose="020F0502020204030204" pitchFamily="34" charset="0"/>
              </a:rPr>
              <a:t> Division, belongs to the Łukasiewicz Research Network. The topic of the work was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a:t>
            </a:fld>
            <a:endParaRPr lang="pl-PL"/>
          </a:p>
        </p:txBody>
      </p:sp>
    </p:spTree>
    <p:extLst>
      <p:ext uri="{BB962C8B-B14F-4D97-AF65-F5344CB8AC3E}">
        <p14:creationId xmlns:p14="http://schemas.microsoft.com/office/powerpoint/2010/main" val="112856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development of the technology of extrusion of Al-Mg alloys with above-standard Mg content requires complex research experiments, as well as extensive knowledge about the deformability of Al-Mg alloys at various extrusion possibilities. An increase in the magnesium content is associated with a compound in the deformability of the material due to the high plastic resistance of the material during extrusion. </a:t>
            </a:r>
            <a:r>
              <a:rPr lang="en-US" sz="1800" dirty="0"/>
              <a:t>The extrusion conditions were selected on the basis of extrusion tests at various temperatures, starting from</a:t>
            </a:r>
            <a:r>
              <a:rPr lang="pl-PL" sz="1800" dirty="0"/>
              <a:t> </a:t>
            </a:r>
            <a:r>
              <a:rPr lang="en-GB" sz="1800" dirty="0">
                <a:effectLst/>
                <a:latin typeface="Calibri" panose="020F0502020204030204" pitchFamily="34" charset="0"/>
                <a:ea typeface="Calibri" panose="020F0502020204030204" pitchFamily="34" charset="0"/>
                <a:cs typeface="Calibri" panose="020F0502020204030204" pitchFamily="34" charset="0"/>
              </a:rPr>
              <a:t>of 500°C. In subsequent steps, the temperature was reduced by 50 °C. At 400 °C, pressures of 50 T were achieved, which is close to the max. allowable force that can be transferred by the container. During the tests at the temperature of 350 °C, the pressure value of 55 T was exceeded, which caused the compression of the tip of the piston and </a:t>
            </a:r>
            <a:r>
              <a:rPr lang="en-GB" sz="1800" dirty="0" err="1">
                <a:effectLst/>
                <a:latin typeface="Calibri" panose="020F0502020204030204" pitchFamily="34" charset="0"/>
                <a:ea typeface="Calibri" panose="020F0502020204030204" pitchFamily="34" charset="0"/>
                <a:cs typeface="Calibri" panose="020F0502020204030204" pitchFamily="34" charset="0"/>
              </a:rPr>
              <a:t>crakc</a:t>
            </a:r>
            <a:r>
              <a:rPr lang="en-GB" sz="1800" dirty="0">
                <a:effectLst/>
                <a:latin typeface="Calibri" panose="020F0502020204030204" pitchFamily="34" charset="0"/>
                <a:ea typeface="Calibri" panose="020F0502020204030204" pitchFamily="34" charset="0"/>
                <a:cs typeface="Calibri" panose="020F0502020204030204" pitchFamily="34" charset="0"/>
              </a:rPr>
              <a:t> the container. Therefore, the prepared ingots were extruded at a temperature of 400 ° C, with a piston speed of 0.5 mm/s and a force of 48t.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r>
              <a:rPr lang="pl-PL" dirty="0"/>
              <a:t> </a:t>
            </a:r>
            <a:r>
              <a:rPr lang="pl-PL" dirty="0" err="1"/>
              <a:t>Obtained</a:t>
            </a:r>
            <a:r>
              <a:rPr lang="pl-PL" dirty="0"/>
              <a:t> </a:t>
            </a:r>
            <a:r>
              <a:rPr lang="pl-PL" dirty="0" err="1"/>
              <a:t>rods</a:t>
            </a:r>
            <a:r>
              <a:rPr lang="pl-PL" dirty="0"/>
              <a:t> with </a:t>
            </a:r>
            <a:r>
              <a:rPr lang="pl-PL" dirty="0" err="1"/>
              <a:t>diameter</a:t>
            </a:r>
            <a:r>
              <a:rPr lang="pl-PL" dirty="0"/>
              <a:t> 8 mm</a:t>
            </a:r>
          </a:p>
        </p:txBody>
      </p:sp>
      <p:sp>
        <p:nvSpPr>
          <p:cNvPr id="4" name="Symbol zastępczy numeru slajdu 3"/>
          <p:cNvSpPr>
            <a:spLocks noGrp="1"/>
          </p:cNvSpPr>
          <p:nvPr>
            <p:ph type="sldNum" sz="quarter" idx="5"/>
          </p:nvPr>
        </p:nvSpPr>
        <p:spPr/>
        <p:txBody>
          <a:bodyPr/>
          <a:lstStyle/>
          <a:p>
            <a:fld id="{DB6853C7-62F8-4AAE-99A0-BD01B1F79DC4}" type="slidenum">
              <a:rPr lang="pl-PL" smtClean="0"/>
              <a:t>11</a:t>
            </a:fld>
            <a:endParaRPr lang="pl-PL"/>
          </a:p>
        </p:txBody>
      </p:sp>
    </p:spTree>
    <p:extLst>
      <p:ext uri="{BB962C8B-B14F-4D97-AF65-F5344CB8AC3E}">
        <p14:creationId xmlns:p14="http://schemas.microsoft.com/office/powerpoint/2010/main" val="154936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microstructure after the extrusion process was characterized along the direction of extrusion. The alloys with micro-alloying elements had deformed and elongated grains while the base alloys had mostly equiaxed grain and only partly elongated</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10"/>
          </p:nvPr>
        </p:nvSpPr>
        <p:spPr/>
        <p:txBody>
          <a:bodyPr/>
          <a:lstStyle/>
          <a:p>
            <a:fld id="{DB6853C7-62F8-4AAE-99A0-BD01B1F79DC4}" type="slidenum">
              <a:rPr lang="pl-PL" smtClean="0"/>
              <a:t>12</a:t>
            </a:fld>
            <a:endParaRPr lang="pl-PL"/>
          </a:p>
        </p:txBody>
      </p:sp>
    </p:spTree>
    <p:extLst>
      <p:ext uri="{BB962C8B-B14F-4D97-AF65-F5344CB8AC3E}">
        <p14:creationId xmlns:p14="http://schemas.microsoft.com/office/powerpoint/2010/main" val="353119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microstructure was characterized by the EBSD method.  In the base alloy the </a:t>
            </a:r>
            <a:r>
              <a:rPr lang="en-GB" sz="1800" dirty="0" err="1">
                <a:effectLst/>
                <a:latin typeface="Calibri" panose="020F0502020204030204" pitchFamily="34" charset="0"/>
                <a:ea typeface="Calibri" panose="020F0502020204030204" pitchFamily="34" charset="0"/>
                <a:cs typeface="Calibri" panose="020F0502020204030204" pitchFamily="34" charset="0"/>
              </a:rPr>
              <a:t>partically</a:t>
            </a:r>
            <a:r>
              <a:rPr lang="en-GB" sz="1800" dirty="0">
                <a:effectLst/>
                <a:latin typeface="Calibri" panose="020F0502020204030204" pitchFamily="34" charset="0"/>
                <a:ea typeface="Calibri" panose="020F0502020204030204" pitchFamily="34" charset="0"/>
                <a:cs typeface="Calibri" panose="020F0502020204030204" pitchFamily="34" charset="0"/>
              </a:rPr>
              <a:t> recrystallized structure was observed. In case of the alloys with micro-alloying elements It was showed that all </a:t>
            </a:r>
            <a:r>
              <a:rPr lang="en-GB" sz="1800" dirty="0" err="1">
                <a:effectLst/>
                <a:latin typeface="Calibri" panose="020F0502020204030204" pitchFamily="34" charset="0"/>
                <a:ea typeface="Calibri" panose="020F0502020204030204" pitchFamily="34" charset="0"/>
                <a:cs typeface="Calibri" panose="020F0502020204030204" pitchFamily="34" charset="0"/>
              </a:rPr>
              <a:t>aalloys</a:t>
            </a:r>
            <a:r>
              <a:rPr lang="en-GB" sz="1800" dirty="0">
                <a:effectLst/>
                <a:latin typeface="Calibri" panose="020F0502020204030204" pitchFamily="34" charset="0"/>
                <a:ea typeface="Calibri" panose="020F0502020204030204" pitchFamily="34" charset="0"/>
                <a:cs typeface="Calibri" panose="020F0502020204030204" pitchFamily="34" charset="0"/>
              </a:rPr>
              <a:t> had deformed structure with elongated grains after hot extrusion. </a:t>
            </a:r>
            <a:r>
              <a:rPr lang="en-US" sz="1800" dirty="0">
                <a:effectLst/>
                <a:latin typeface="Calibri" panose="020F0502020204030204" pitchFamily="34" charset="0"/>
                <a:ea typeface="Calibri" panose="020F0502020204030204" pitchFamily="34" charset="0"/>
                <a:cs typeface="Calibri" panose="020F0502020204030204" pitchFamily="34" charset="0"/>
              </a:rPr>
              <a:t>In alloys with micro alloying elements the grain size is comparable as after casting, only the grains has been elongated during extrusion process. The smallest grain size was analyzed for the sample with addition of Sc and Zr and the </a:t>
            </a:r>
            <a:r>
              <a:rPr lang="en-US" sz="1800" dirty="0" err="1">
                <a:effectLst/>
                <a:latin typeface="Calibri" panose="020F0502020204030204" pitchFamily="34" charset="0"/>
                <a:ea typeface="Calibri" panose="020F0502020204030204" pitchFamily="34" charset="0"/>
                <a:cs typeface="Calibri" panose="020F0502020204030204" pitchFamily="34" charset="0"/>
              </a:rPr>
              <a:t>greastest</a:t>
            </a:r>
            <a:r>
              <a:rPr lang="en-US" sz="1800" dirty="0">
                <a:effectLst/>
                <a:latin typeface="Calibri" panose="020F0502020204030204" pitchFamily="34" charset="0"/>
                <a:ea typeface="Calibri" panose="020F0502020204030204" pitchFamily="34" charset="0"/>
                <a:cs typeface="Calibri" panose="020F0502020204030204" pitchFamily="34" charset="0"/>
              </a:rPr>
              <a:t> for the sample with addition of Ag and Cu. Whereby, no recrystallized fraction observed in both samples. To </a:t>
            </a:r>
            <a:r>
              <a:rPr lang="en-US" sz="1800" dirty="0" err="1">
                <a:effectLst/>
                <a:latin typeface="Calibri" panose="020F0502020204030204" pitchFamily="34" charset="0"/>
                <a:ea typeface="Calibri" panose="020F0502020204030204" pitchFamily="34" charset="0"/>
                <a:cs typeface="Calibri" panose="020F0502020204030204" pitchFamily="34" charset="0"/>
              </a:rPr>
              <a:t>anallize</a:t>
            </a:r>
            <a:r>
              <a:rPr lang="en-US" sz="1800" dirty="0">
                <a:effectLst/>
                <a:latin typeface="Calibri" panose="020F0502020204030204" pitchFamily="34" charset="0"/>
                <a:ea typeface="Calibri" panose="020F0502020204030204" pitchFamily="34" charset="0"/>
                <a:cs typeface="Calibri" panose="020F0502020204030204" pitchFamily="34" charset="0"/>
              </a:rPr>
              <a:t> the structure of the alloy with the addition of Er and Zr, we can see that slight processes of structure renewal. As a confirm of this process are grain boundaries map extracted from the original microstructure as we can see in the slide. We can see not only the elongated grains but </a:t>
            </a:r>
            <a:r>
              <a:rPr lang="en-US" sz="1800" dirty="0" err="1">
                <a:effectLst/>
                <a:latin typeface="Calibri" panose="020F0502020204030204" pitchFamily="34" charset="0"/>
                <a:ea typeface="Calibri" panose="020F0502020204030204" pitchFamily="34" charset="0"/>
                <a:cs typeface="Calibri" panose="020F0502020204030204" pitchFamily="34" charset="0"/>
              </a:rPr>
              <a:t>albo</a:t>
            </a:r>
            <a:r>
              <a:rPr lang="en-US" sz="1800" dirty="0">
                <a:effectLst/>
                <a:latin typeface="Calibri" panose="020F0502020204030204" pitchFamily="34" charset="0"/>
                <a:ea typeface="Calibri" panose="020F0502020204030204" pitchFamily="34" charset="0"/>
                <a:cs typeface="Calibri" panose="020F0502020204030204" pitchFamily="34" charset="0"/>
              </a:rPr>
              <a:t> a small amount of equiaxial grains, which may indicate the beginning of recrystallization. in this alloy fine precipitates were not evenly distributed in the matrix, therefore recrystallization probably began in places free of precipitates. In alloys with addition of Sc and Zr and Cu ang Ag the </a:t>
            </a:r>
            <a:r>
              <a:rPr lang="en-US" sz="1800" dirty="0" err="1">
                <a:effectLst/>
                <a:latin typeface="Calibri" panose="020F0502020204030204" pitchFamily="34" charset="0"/>
                <a:ea typeface="Calibri" panose="020F0502020204030204" pitchFamily="34" charset="0"/>
                <a:cs typeface="Calibri" panose="020F0502020204030204" pitchFamily="34" charset="0"/>
              </a:rPr>
              <a:t>recryslallization</a:t>
            </a:r>
            <a:r>
              <a:rPr lang="en-US" sz="1800" dirty="0">
                <a:effectLst/>
                <a:latin typeface="Calibri" panose="020F0502020204030204" pitchFamily="34" charset="0"/>
                <a:ea typeface="Calibri" panose="020F0502020204030204" pitchFamily="34" charset="0"/>
                <a:cs typeface="Calibri" panose="020F0502020204030204" pitchFamily="34" charset="0"/>
              </a:rPr>
              <a:t> fraction was not observed because the fine dispersoids were densely and evenly distributed in Al matrix.</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13</a:t>
            </a:fld>
            <a:endParaRPr lang="pl-PL"/>
          </a:p>
        </p:txBody>
      </p:sp>
    </p:spTree>
    <p:extLst>
      <p:ext uri="{BB962C8B-B14F-4D97-AF65-F5344CB8AC3E}">
        <p14:creationId xmlns:p14="http://schemas.microsoft.com/office/powerpoint/2010/main" val="1246269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Texture analysis is the analysis of the privileged crystallographic orientation of grains. The slide shows the result of texture analysis in the form of inverse pole figures  where The alloys with micro-alloying elements had the most axial texture in the direction [101]. in contrast the base alloy was characterized by random texture.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15</a:t>
            </a:fld>
            <a:endParaRPr lang="pl-PL"/>
          </a:p>
        </p:txBody>
      </p:sp>
    </p:spTree>
    <p:extLst>
      <p:ext uri="{BB962C8B-B14F-4D97-AF65-F5344CB8AC3E}">
        <p14:creationId xmlns:p14="http://schemas.microsoft.com/office/powerpoint/2010/main" val="2684930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Brinell hardness after casting and extrusion were measured. Micro-alloying elements caused an increase the Brinell hardness from </a:t>
            </a:r>
            <a:r>
              <a:rPr lang="en-GB" sz="1800" dirty="0" err="1">
                <a:effectLst/>
                <a:latin typeface="Calibri" panose="020F0502020204030204" pitchFamily="34" charset="0"/>
                <a:ea typeface="Calibri" panose="020F0502020204030204" pitchFamily="34" charset="0"/>
                <a:cs typeface="Calibri" panose="020F0502020204030204" pitchFamily="34" charset="0"/>
              </a:rPr>
              <a:t>approx</a:t>
            </a:r>
            <a:r>
              <a:rPr lang="en-GB" sz="1800" dirty="0">
                <a:effectLst/>
                <a:latin typeface="Calibri" panose="020F0502020204030204" pitchFamily="34" charset="0"/>
                <a:ea typeface="Calibri" panose="020F0502020204030204" pitchFamily="34" charset="0"/>
                <a:cs typeface="Calibri" panose="020F0502020204030204" pitchFamily="34" charset="0"/>
              </a:rPr>
              <a:t> 10 to 15 % in AlMg7 alloy after hot extrusion. the Brinell hardness of the base alloy had not change.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16</a:t>
            </a:fld>
            <a:endParaRPr lang="pl-PL"/>
          </a:p>
        </p:txBody>
      </p:sp>
    </p:spTree>
    <p:extLst>
      <p:ext uri="{BB962C8B-B14F-4D97-AF65-F5344CB8AC3E}">
        <p14:creationId xmlns:p14="http://schemas.microsoft.com/office/powerpoint/2010/main" val="2415826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17</a:t>
            </a:fld>
            <a:endParaRPr lang="pl-PL"/>
          </a:p>
        </p:txBody>
      </p:sp>
    </p:spTree>
    <p:extLst>
      <p:ext uri="{BB962C8B-B14F-4D97-AF65-F5344CB8AC3E}">
        <p14:creationId xmlns:p14="http://schemas.microsoft.com/office/powerpoint/2010/main" val="2279744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18</a:t>
            </a:fld>
            <a:endParaRPr lang="pl-PL"/>
          </a:p>
        </p:txBody>
      </p:sp>
    </p:spTree>
    <p:extLst>
      <p:ext uri="{BB962C8B-B14F-4D97-AF65-F5344CB8AC3E}">
        <p14:creationId xmlns:p14="http://schemas.microsoft.com/office/powerpoint/2010/main" val="223372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At today's presentation, I would like to present to you the motivation to undertake research, the process of producing the material and its subsequent plastic processing processes as well as the material </a:t>
            </a:r>
            <a:r>
              <a:rPr lang="en-GB" sz="1800" dirty="0" err="1">
                <a:effectLst/>
                <a:latin typeface="Calibri" panose="020F0502020204030204" pitchFamily="34" charset="0"/>
                <a:ea typeface="Calibri" panose="020F0502020204030204" pitchFamily="34" charset="0"/>
                <a:cs typeface="Calibri" panose="020F0502020204030204" pitchFamily="34" charset="0"/>
              </a:rPr>
              <a:t>investigatrions</a:t>
            </a:r>
            <a:r>
              <a:rPr lang="en-GB" sz="1800" dirty="0">
                <a:effectLst/>
                <a:latin typeface="Calibri" panose="020F0502020204030204" pitchFamily="34" charset="0"/>
                <a:ea typeface="Calibri" panose="020F0502020204030204" pitchFamily="34" charset="0"/>
                <a:cs typeface="Calibri" panose="020F0502020204030204" pitchFamily="34" charset="0"/>
              </a:rPr>
              <a:t>. At the end, I will present the conclusions of the conducted experiments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3</a:t>
            </a:fld>
            <a:endParaRPr lang="pl-PL"/>
          </a:p>
        </p:txBody>
      </p:sp>
    </p:spTree>
    <p:extLst>
      <p:ext uri="{BB962C8B-B14F-4D97-AF65-F5344CB8AC3E}">
        <p14:creationId xmlns:p14="http://schemas.microsoft.com/office/powerpoint/2010/main" val="387664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Al-Mg alloys with high Mg content may be a cheaper alternative to the strongest Al-alloys of the 7000 series. This is because the theory shows that Al-Mg alloys have permanent solid solution hardening and can be additionally work hardened. The amount of magnesium has a major influence on the mechanical properties of these alloys. . An example is given in the slide, where Jang and others showed that with increasing Mg content, the yield strength is higher in </a:t>
            </a:r>
            <a:r>
              <a:rPr lang="en-GB" sz="1800" dirty="0" err="1">
                <a:effectLst/>
                <a:latin typeface="Calibri" panose="020F0502020204030204" pitchFamily="34" charset="0"/>
                <a:ea typeface="Calibri" panose="020F0502020204030204" pitchFamily="34" charset="0"/>
                <a:cs typeface="Calibri" panose="020F0502020204030204" pitchFamily="34" charset="0"/>
              </a:rPr>
              <a:t>yhe</a:t>
            </a:r>
            <a:r>
              <a:rPr lang="en-GB" sz="1800" dirty="0">
                <a:effectLst/>
                <a:latin typeface="Calibri" panose="020F0502020204030204" pitchFamily="34" charset="0"/>
                <a:ea typeface="Calibri" panose="020F0502020204030204" pitchFamily="34" charset="0"/>
                <a:cs typeface="Calibri" panose="020F0502020204030204" pitchFamily="34" charset="0"/>
              </a:rPr>
              <a:t> alloys with solid solution hardening and more effective in the alloys with solid solution hardening and work hardening. According to the standard, these alloys have a maximum content of approx. 5.5% Mg.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l-PL"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need to develop extrusion technology for new Al-Mg alloys due to the growing interest of the railway and automotive industries as a construction material, because of a significant reduction in the weight of the vehicle, as well as the corrosion resistance of the construction. Also for welding, because to obtain a weld with the same magnesium content as the parts to be welded, a welding wire with the same or higher magnesium content should be used for welding. And this is the reason why is necessary to develop a technology for the production of welding wires with an increased magnesium content.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4</a:t>
            </a:fld>
            <a:endParaRPr lang="pl-PL"/>
          </a:p>
        </p:txBody>
      </p:sp>
    </p:spTree>
    <p:extLst>
      <p:ext uri="{BB962C8B-B14F-4D97-AF65-F5344CB8AC3E}">
        <p14:creationId xmlns:p14="http://schemas.microsoft.com/office/powerpoint/2010/main" val="2334775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Unfortunately, based on the work carried out at the IMN, it has been shown that the Al-Mg alloys with increased Mg content undergo recrystallization processes immediately after plastic processing. The photos show the microstructure of extruded at 400 </a:t>
            </a:r>
            <a:r>
              <a:rPr lang="en-GB" sz="1800" dirty="0" err="1">
                <a:effectLst/>
                <a:latin typeface="Calibri" panose="020F0502020204030204" pitchFamily="34" charset="0"/>
                <a:ea typeface="Calibri" panose="020F0502020204030204" pitchFamily="34" charset="0"/>
                <a:cs typeface="Calibri" panose="020F0502020204030204" pitchFamily="34" charset="0"/>
              </a:rPr>
              <a:t>stC</a:t>
            </a:r>
            <a:r>
              <a:rPr lang="en-GB" sz="1800" dirty="0">
                <a:effectLst/>
                <a:latin typeface="Calibri" panose="020F0502020204030204" pitchFamily="34" charset="0"/>
                <a:ea typeface="Calibri" panose="020F0502020204030204" pitchFamily="34" charset="0"/>
                <a:cs typeface="Calibri" panose="020F0502020204030204" pitchFamily="34" charset="0"/>
              </a:rPr>
              <a:t> Al-Mg alloys with Mg content 3, 6 and 7 %. as we can see the alloy with 3 and 6% of magnesium content </a:t>
            </a:r>
            <a:r>
              <a:rPr lang="en-US" sz="1800" dirty="0">
                <a:effectLst/>
                <a:latin typeface="Calibri" panose="020F0502020204030204" pitchFamily="34" charset="0"/>
                <a:ea typeface="Calibri" panose="020F0502020204030204" pitchFamily="34" charset="0"/>
                <a:cs typeface="Calibri" panose="020F0502020204030204" pitchFamily="34" charset="0"/>
              </a:rPr>
              <a:t>showed deformed structures</a:t>
            </a:r>
            <a:r>
              <a:rPr lang="en-GB" sz="1800" dirty="0">
                <a:effectLst/>
                <a:latin typeface="Calibri" panose="020F0502020204030204" pitchFamily="34" charset="0"/>
                <a:ea typeface="Calibri" panose="020F0502020204030204" pitchFamily="34" charset="0"/>
                <a:cs typeface="Calibri" panose="020F0502020204030204" pitchFamily="34" charset="0"/>
              </a:rPr>
              <a:t> with elongated grains, typical for extruded products while AlMg7 </a:t>
            </a:r>
            <a:r>
              <a:rPr lang="en-US" sz="1800" dirty="0">
                <a:effectLst/>
                <a:latin typeface="Calibri" panose="020F0502020204030204" pitchFamily="34" charset="0"/>
                <a:ea typeface="Calibri" panose="020F0502020204030204" pitchFamily="34" charset="0"/>
                <a:cs typeface="Calibri" panose="020F0502020204030204" pitchFamily="34" charset="0"/>
              </a:rPr>
              <a:t>alloy was characterized by a partially recrystallized structure immediately after the extrusion process. </a:t>
            </a:r>
            <a:r>
              <a:rPr lang="en-GB" sz="1800" dirty="0">
                <a:effectLst/>
                <a:latin typeface="Calibri" panose="020F0502020204030204" pitchFamily="34" charset="0"/>
                <a:ea typeface="Calibri" panose="020F0502020204030204" pitchFamily="34" charset="0"/>
                <a:cs typeface="Calibri" panose="020F0502020204030204" pitchFamily="34" charset="0"/>
              </a:rPr>
              <a:t>So, the main aim of the work Is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Based on the data available in the literature, </a:t>
            </a:r>
            <a:r>
              <a:rPr lang="en-GB" sz="1800" dirty="0" err="1">
                <a:effectLst/>
                <a:latin typeface="Calibri" panose="020F0502020204030204" pitchFamily="34" charset="0"/>
                <a:ea typeface="Calibri" panose="020F0502020204030204" pitchFamily="34" charset="0"/>
                <a:cs typeface="Calibri" panose="020F0502020204030204" pitchFamily="34" charset="0"/>
              </a:rPr>
              <a:t>microadditives</a:t>
            </a:r>
            <a:r>
              <a:rPr lang="en-GB" sz="1800" dirty="0">
                <a:effectLst/>
                <a:latin typeface="Calibri" panose="020F0502020204030204" pitchFamily="34" charset="0"/>
                <a:ea typeface="Calibri" panose="020F0502020204030204" pitchFamily="34" charset="0"/>
                <a:cs typeface="Calibri" panose="020F0502020204030204" pitchFamily="34" charset="0"/>
              </a:rPr>
              <a:t> were selected. Those additions should form precipitates modifying the structure of the alloys, limiting the mobility of dislocations, and causing its strengthening. </a:t>
            </a:r>
            <a:r>
              <a:rPr lang="en-US" sz="1800" dirty="0">
                <a:effectLst/>
                <a:latin typeface="Calibri" panose="020F0502020204030204" pitchFamily="34" charset="0"/>
                <a:ea typeface="Calibri" panose="020F0502020204030204" pitchFamily="34" charset="0"/>
                <a:cs typeface="Calibri" panose="020F0502020204030204" pitchFamily="34" charset="0"/>
              </a:rPr>
              <a:t>Three Al-Mg alloys containing </a:t>
            </a:r>
            <a:r>
              <a:rPr lang="pl-PL" sz="1800" dirty="0">
                <a:effectLst/>
                <a:latin typeface="Calibri" panose="020F0502020204030204" pitchFamily="34" charset="0"/>
                <a:ea typeface="Calibri" panose="020F0502020204030204" pitchFamily="34" charset="0"/>
                <a:cs typeface="Calibri" panose="020F0502020204030204" pitchFamily="34" charset="0"/>
              </a:rPr>
              <a:t>Sc, Zr, Ag, Cu, Er Zr</a:t>
            </a:r>
            <a:r>
              <a:rPr lang="en-US" sz="1800" dirty="0">
                <a:effectLst/>
                <a:latin typeface="Calibri" panose="020F0502020204030204" pitchFamily="34" charset="0"/>
                <a:ea typeface="Calibri" panose="020F0502020204030204" pitchFamily="34" charset="0"/>
                <a:cs typeface="Calibri" panose="020F0502020204030204" pitchFamily="34" charset="0"/>
              </a:rPr>
              <a:t> were prepared</a:t>
            </a:r>
            <a:r>
              <a:rPr lang="pl-PL" sz="1800" dirty="0">
                <a:effectLst/>
                <a:latin typeface="Calibri" panose="020F0502020204030204" pitchFamily="34" charset="0"/>
                <a:ea typeface="Calibri" panose="020F0502020204030204" pitchFamily="34" charset="0"/>
                <a:cs typeface="Calibri" panose="020F0502020204030204" pitchFamily="34"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10"/>
          </p:nvPr>
        </p:nvSpPr>
        <p:spPr/>
        <p:txBody>
          <a:bodyPr/>
          <a:lstStyle/>
          <a:p>
            <a:fld id="{DB6853C7-62F8-4AAE-99A0-BD01B1F79DC4}" type="slidenum">
              <a:rPr lang="pl-PL" smtClean="0"/>
              <a:t>5</a:t>
            </a:fld>
            <a:endParaRPr lang="pl-PL"/>
          </a:p>
        </p:txBody>
      </p:sp>
    </p:spTree>
    <p:extLst>
      <p:ext uri="{BB962C8B-B14F-4D97-AF65-F5344CB8AC3E}">
        <p14:creationId xmlns:p14="http://schemas.microsoft.com/office/powerpoint/2010/main" val="311542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With the aim of inhibit the recovery and recrystallization processes of these alloys, it was planned to produce </a:t>
            </a:r>
            <a:r>
              <a:rPr lang="en-GB" sz="1800" dirty="0" err="1">
                <a:effectLst/>
                <a:latin typeface="Calibri" panose="020F0502020204030204" pitchFamily="34" charset="0"/>
                <a:ea typeface="Calibri" panose="020F0502020204030204" pitchFamily="34" charset="0"/>
                <a:cs typeface="Calibri" panose="020F0502020204030204" pitchFamily="34" charset="0"/>
              </a:rPr>
              <a:t>AlMg</a:t>
            </a:r>
            <a:r>
              <a:rPr lang="en-GB" sz="1800" dirty="0">
                <a:effectLst/>
                <a:latin typeface="Calibri" panose="020F0502020204030204" pitchFamily="34" charset="0"/>
                <a:ea typeface="Calibri" panose="020F0502020204030204" pitchFamily="34" charset="0"/>
                <a:cs typeface="Calibri" panose="020F0502020204030204" pitchFamily="34" charset="0"/>
              </a:rPr>
              <a:t> 7 alloys with a different combination of micro-additives which could limiting the mobility of dislocations in </a:t>
            </a:r>
            <a:r>
              <a:rPr lang="en-GB" sz="1800" dirty="0" err="1">
                <a:effectLst/>
                <a:latin typeface="Calibri" panose="020F0502020204030204" pitchFamily="34" charset="0"/>
                <a:ea typeface="Calibri" panose="020F0502020204030204" pitchFamily="34" charset="0"/>
                <a:cs typeface="Calibri" panose="020F0502020204030204" pitchFamily="34" charset="0"/>
              </a:rPr>
              <a:t>aluminum</a:t>
            </a:r>
            <a:r>
              <a:rPr lang="en-GB" sz="1800" dirty="0">
                <a:effectLst/>
                <a:latin typeface="Calibri" panose="020F0502020204030204" pitchFamily="34" charset="0"/>
                <a:ea typeface="Calibri" panose="020F0502020204030204" pitchFamily="34" charset="0"/>
                <a:cs typeface="Calibri" panose="020F0502020204030204" pitchFamily="34" charset="0"/>
              </a:rPr>
              <a:t> alloys. The research scheme was developed on the basis of the technology used in industry. First, alloys with selected micro-additives were cast. Then, two-stage homogenization was performed. In the first stage at the temperature of 420 ° C for 12 hours, in the second stage at the temperature of 480 ° C for 5 hours. Homogenization </a:t>
            </a:r>
            <a:r>
              <a:rPr lang="pl-PL" sz="1800" dirty="0">
                <a:effectLst/>
                <a:latin typeface="Calibri" panose="020F0502020204030204" pitchFamily="34" charset="0"/>
                <a:ea typeface="Calibri" panose="020F0502020204030204" pitchFamily="34" charset="0"/>
                <a:cs typeface="Calibri" panose="020F0502020204030204" pitchFamily="34" charset="0"/>
              </a:rPr>
              <a:t>was performer </a:t>
            </a:r>
            <a:r>
              <a:rPr lang="en-GB" sz="1800" dirty="0">
                <a:effectLst/>
                <a:latin typeface="Calibri" panose="020F0502020204030204" pitchFamily="34" charset="0"/>
                <a:ea typeface="Calibri" panose="020F0502020204030204" pitchFamily="34" charset="0"/>
                <a:cs typeface="Calibri" panose="020F0502020204030204" pitchFamily="34" charset="0"/>
              </a:rPr>
              <a:t>in order to even out the magnesium concentration, especially in the border area of the grain, and </a:t>
            </a:r>
            <a:r>
              <a:rPr lang="pl-PL" sz="1800" dirty="0">
                <a:effectLst/>
                <a:latin typeface="Calibri" panose="020F0502020204030204" pitchFamily="34" charset="0"/>
                <a:ea typeface="Calibri" panose="020F0502020204030204" pitchFamily="34" charset="0"/>
                <a:cs typeface="Calibri" panose="020F0502020204030204" pitchFamily="34" charset="0"/>
              </a:rPr>
              <a:t> to </a:t>
            </a:r>
            <a:r>
              <a:rPr lang="pl-PL" sz="1800" dirty="0" err="1">
                <a:effectLst/>
                <a:latin typeface="Calibri" panose="020F0502020204030204" pitchFamily="34" charset="0"/>
                <a:ea typeface="Calibri" panose="020F0502020204030204" pitchFamily="34" charset="0"/>
                <a:cs typeface="Calibri" panose="020F0502020204030204" pitchFamily="34" charset="0"/>
              </a:rPr>
              <a:t>dissolve</a:t>
            </a:r>
            <a:r>
              <a:rPr lang="pl-PL" sz="1800" dirty="0">
                <a:effectLst/>
                <a:latin typeface="Calibri" panose="020F0502020204030204" pitchFamily="34" charset="0"/>
                <a:ea typeface="Calibri" panose="020F0502020204030204" pitchFamily="34" charset="0"/>
                <a:cs typeface="Calibri" panose="020F0502020204030204" pitchFamily="34" charset="0"/>
              </a:rPr>
              <a:t> </a:t>
            </a:r>
            <a:r>
              <a:rPr lang="pl-PL" sz="1800" dirty="0" err="1">
                <a:effectLst/>
                <a:latin typeface="Calibri" panose="020F0502020204030204" pitchFamily="34" charset="0"/>
                <a:ea typeface="Calibri" panose="020F0502020204030204" pitchFamily="34" charset="0"/>
                <a:cs typeface="Calibri" panose="020F0502020204030204" pitchFamily="34" charset="0"/>
              </a:rPr>
              <a:t>losing</a:t>
            </a:r>
            <a:r>
              <a:rPr lang="pl-PL" sz="1800" dirty="0">
                <a:effectLst/>
                <a:latin typeface="Calibri" panose="020F0502020204030204" pitchFamily="34" charset="0"/>
                <a:ea typeface="Calibri" panose="020F0502020204030204" pitchFamily="34" charset="0"/>
                <a:cs typeface="Calibri" panose="020F0502020204030204" pitchFamily="34" charset="0"/>
              </a:rPr>
              <a:t> Al3Mg2 </a:t>
            </a:r>
            <a:r>
              <a:rPr lang="pl-PL" sz="1800" dirty="0" err="1">
                <a:effectLst/>
                <a:latin typeface="Calibri" panose="020F0502020204030204" pitchFamily="34" charset="0"/>
                <a:ea typeface="Calibri" panose="020F0502020204030204" pitchFamily="34" charset="0"/>
                <a:cs typeface="Calibri" panose="020F0502020204030204" pitchFamily="34" charset="0"/>
              </a:rPr>
              <a:t>phase</a:t>
            </a:r>
            <a:r>
              <a:rPr lang="pl-PL"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forming at grain boundaries</a:t>
            </a:r>
            <a:r>
              <a:rPr lang="pl-PL" sz="1800" dirty="0">
                <a:effectLst/>
                <a:latin typeface="Calibri" panose="020F0502020204030204" pitchFamily="34" charset="0"/>
                <a:ea typeface="Calibri" panose="020F0502020204030204" pitchFamily="34" charset="0"/>
                <a:cs typeface="Calibri" panose="020F0502020204030204" pitchFamily="34" charset="0"/>
              </a:rPr>
              <a:t> and </a:t>
            </a:r>
            <a:r>
              <a:rPr lang="en-GB" sz="1800" dirty="0">
                <a:effectLst/>
                <a:latin typeface="Calibri" panose="020F0502020204030204" pitchFamily="34" charset="0"/>
                <a:ea typeface="Calibri" panose="020F0502020204030204" pitchFamily="34" charset="0"/>
                <a:cs typeface="Calibri" panose="020F0502020204030204" pitchFamily="34" charset="0"/>
              </a:rPr>
              <a:t>causing cracking of this alloy during plastic working.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Then, extrusion process was carried out. After each step, the microstructure of the alloys were analysed.</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6</a:t>
            </a:fld>
            <a:endParaRPr lang="pl-PL"/>
          </a:p>
        </p:txBody>
      </p:sp>
    </p:spTree>
    <p:extLst>
      <p:ext uri="{BB962C8B-B14F-4D97-AF65-F5344CB8AC3E}">
        <p14:creationId xmlns:p14="http://schemas.microsoft.com/office/powerpoint/2010/main" val="33900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Four alloys were produced which </a:t>
            </a:r>
            <a:r>
              <a:rPr lang="pl-PL" sz="1800" dirty="0">
                <a:effectLst/>
                <a:latin typeface="Calibri" panose="020F0502020204030204" pitchFamily="34" charset="0"/>
                <a:ea typeface="Calibri" panose="020F0502020204030204" pitchFamily="34" charset="0"/>
                <a:cs typeface="Calibri" panose="020F0502020204030204" pitchFamily="34" charset="0"/>
              </a:rPr>
              <a:t>the </a:t>
            </a:r>
            <a:r>
              <a:rPr lang="pl-PL" sz="1800" dirty="0" err="1">
                <a:effectLst/>
                <a:latin typeface="Calibri" panose="020F0502020204030204" pitchFamily="34" charset="0"/>
                <a:ea typeface="Calibri" panose="020F0502020204030204" pitchFamily="34" charset="0"/>
                <a:cs typeface="Calibri" panose="020F0502020204030204" pitchFamily="34" charset="0"/>
              </a:rPr>
              <a:t>basic</a:t>
            </a:r>
            <a:r>
              <a:rPr lang="pl-PL"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chemical composition is shown in the table</a:t>
            </a:r>
            <a:r>
              <a:rPr lang="pl-PL"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The charge material in the form of </a:t>
            </a:r>
            <a:r>
              <a:rPr lang="en-GB" sz="1800" dirty="0" err="1">
                <a:effectLst/>
                <a:latin typeface="Calibri" panose="020F0502020204030204" pitchFamily="34" charset="0"/>
                <a:ea typeface="Calibri" panose="020F0502020204030204" pitchFamily="34" charset="0"/>
                <a:cs typeface="Calibri" panose="020F0502020204030204" pitchFamily="34" charset="0"/>
              </a:rPr>
              <a:t>aluminum</a:t>
            </a:r>
            <a:r>
              <a:rPr lang="en-GB" sz="1800" dirty="0">
                <a:effectLst/>
                <a:latin typeface="Calibri" panose="020F0502020204030204" pitchFamily="34" charset="0"/>
                <a:ea typeface="Calibri" panose="020F0502020204030204" pitchFamily="34" charset="0"/>
                <a:cs typeface="Calibri" panose="020F0502020204030204" pitchFamily="34" charset="0"/>
              </a:rPr>
              <a:t> ingots was melted in an induction furnace. During the cast process, it was important to maintain the appropriate temperature and the order of adding alloying elements in the form of technically pure metals or mortars. The photos show the cast furnace, casting moulds and ingots. Each alloy was cast into a metal cast mould with a diameter of 40 mm.</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DB6853C7-62F8-4AAE-99A0-BD01B1F79DC4}" type="slidenum">
              <a:rPr lang="pl-PL" smtClean="0"/>
              <a:t>7</a:t>
            </a:fld>
            <a:endParaRPr lang="pl-PL"/>
          </a:p>
        </p:txBody>
      </p:sp>
    </p:spTree>
    <p:extLst>
      <p:ext uri="{BB962C8B-B14F-4D97-AF65-F5344CB8AC3E}">
        <p14:creationId xmlns:p14="http://schemas.microsoft.com/office/powerpoint/2010/main" val="331225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chemical composition of the ingots were analyzed by optical emission spectrometry. They show that the concentration of magnesium and selected micro-additives corresponded to the assumed chemical compositions of the alloys.</a:t>
            </a:r>
          </a:p>
          <a:p>
            <a:r>
              <a:rPr lang="en-US" dirty="0"/>
              <a:t>The chemical composition based on the standard, containing up to 5.6% Mg, is also shown in red frame, representing the alloy with the highest Mg content.</a:t>
            </a:r>
          </a:p>
          <a:p>
            <a:endParaRPr lang="pl-PL" dirty="0"/>
          </a:p>
        </p:txBody>
      </p:sp>
      <p:sp>
        <p:nvSpPr>
          <p:cNvPr id="4" name="Symbol zastępczy numeru slajdu 3"/>
          <p:cNvSpPr>
            <a:spLocks noGrp="1"/>
          </p:cNvSpPr>
          <p:nvPr>
            <p:ph type="sldNum" sz="quarter" idx="10"/>
          </p:nvPr>
        </p:nvSpPr>
        <p:spPr/>
        <p:txBody>
          <a:bodyPr/>
          <a:lstStyle/>
          <a:p>
            <a:fld id="{DB6853C7-62F8-4AAE-99A0-BD01B1F79DC4}" type="slidenum">
              <a:rPr lang="pl-PL" smtClean="0"/>
              <a:t>8</a:t>
            </a:fld>
            <a:endParaRPr lang="pl-PL"/>
          </a:p>
        </p:txBody>
      </p:sp>
    </p:spTree>
    <p:extLst>
      <p:ext uri="{BB962C8B-B14F-4D97-AF65-F5344CB8AC3E}">
        <p14:creationId xmlns:p14="http://schemas.microsoft.com/office/powerpoint/2010/main" val="357516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 microstructure of the ingots were determined. while the Sc, Er, and Zr alloying additives reduced the average grain size, the average grain size is shown in white in the photos of microstructures. The smallest grain size was observed in the sample with additions of Sc and Zr. All samples had equiaxed (</a:t>
            </a:r>
            <a:r>
              <a:rPr lang="en-US" dirty="0" err="1"/>
              <a:t>ekłiagzd</a:t>
            </a:r>
            <a:r>
              <a:rPr lang="en-US" dirty="0"/>
              <a:t>) grain except the sample with the addition of Ag and Cu, which was characterized by a semi-dendritic structure.</a:t>
            </a:r>
            <a:endParaRPr lang="pl-PL" dirty="0"/>
          </a:p>
        </p:txBody>
      </p:sp>
      <p:sp>
        <p:nvSpPr>
          <p:cNvPr id="4" name="Symbol zastępczy numeru slajdu 3"/>
          <p:cNvSpPr>
            <a:spLocks noGrp="1"/>
          </p:cNvSpPr>
          <p:nvPr>
            <p:ph type="sldNum" sz="quarter" idx="5"/>
          </p:nvPr>
        </p:nvSpPr>
        <p:spPr/>
        <p:txBody>
          <a:bodyPr/>
          <a:lstStyle/>
          <a:p>
            <a:fld id="{DB6853C7-62F8-4AAE-99A0-BD01B1F79DC4}" type="slidenum">
              <a:rPr lang="pl-PL" smtClean="0"/>
              <a:t>9</a:t>
            </a:fld>
            <a:endParaRPr lang="pl-PL"/>
          </a:p>
        </p:txBody>
      </p:sp>
    </p:spTree>
    <p:extLst>
      <p:ext uri="{BB962C8B-B14F-4D97-AF65-F5344CB8AC3E}">
        <p14:creationId xmlns:p14="http://schemas.microsoft.com/office/powerpoint/2010/main" val="1106166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analysis of the chemical composition in micro-areas was performed using a transmission electron microscope. the base alloy had standard precipitations (Mg2Si and iron phases) occurring in this alloys. TEM investigations allowed showing the fine dispersoids in the AlMg7 alloys with micro-alloying elements. The phases were identified by analysis of the chemical composition, and diffractions will be the subject of further studies The alloy containing Sc and Zr possessed (</a:t>
            </a:r>
            <a:r>
              <a:rPr lang="en-GB" sz="1800" dirty="0" err="1">
                <a:effectLst/>
                <a:latin typeface="Calibri" panose="020F0502020204030204" pitchFamily="34" charset="0"/>
                <a:ea typeface="Calibri" panose="020F0502020204030204" pitchFamily="34" charset="0"/>
                <a:cs typeface="Calibri" panose="020F0502020204030204" pitchFamily="34" charset="0"/>
              </a:rPr>
              <a:t>pozezd</a:t>
            </a:r>
            <a:r>
              <a:rPr lang="en-GB" sz="1800" dirty="0">
                <a:effectLst/>
                <a:latin typeface="Calibri" panose="020F0502020204030204" pitchFamily="34" charset="0"/>
                <a:ea typeface="Calibri" panose="020F0502020204030204" pitchFamily="34" charset="0"/>
                <a:cs typeface="Calibri" panose="020F0502020204030204" pitchFamily="34" charset="0"/>
              </a:rPr>
              <a:t>) the smallest and the most densely and evenly distributed dispersoids in the Al matrix . Meanwhile, the fine dispersoids were also observed in the  alloy with Ag and Cu. This alloy also had evenly distributed precipitates in the Al matrix, but significantly less than was observed in the AlMg7 alloy containing Sc and Zr . AlMg7 alloy with Er and Zr was characterized by an accidentally distribution of precipitates in the Al matrix</a:t>
            </a:r>
            <a:endParaRPr lang="pl-PL"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pl-PL"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pl-PL" sz="1800" dirty="0" err="1">
                <a:effectLst/>
                <a:latin typeface="Calibri" panose="020F0502020204030204" pitchFamily="34" charset="0"/>
                <a:ea typeface="Calibri" panose="020F0502020204030204" pitchFamily="34" charset="0"/>
                <a:cs typeface="Times New Roman" panose="02020603050405020304" pitchFamily="18" charset="0"/>
              </a:rPr>
              <a:t>Basis</a:t>
            </a:r>
            <a:r>
              <a:rPr lang="pl-PL" sz="1800" dirty="0">
                <a:effectLst/>
                <a:latin typeface="Calibri" panose="020F0502020204030204" pitchFamily="34" charset="0"/>
                <a:ea typeface="Calibri" panose="020F0502020204030204" pitchFamily="34" charset="0"/>
                <a:cs typeface="Times New Roman" panose="02020603050405020304" pitchFamily="18" charset="0"/>
              </a:rPr>
              <a:t> on the data in literaturę </a:t>
            </a:r>
            <a:r>
              <a:rPr lang="en-US" sz="1800" dirty="0">
                <a:effectLst/>
                <a:latin typeface="Calibri" panose="020F0502020204030204" pitchFamily="34" charset="0"/>
                <a:ea typeface="Calibri" panose="020F0502020204030204" pitchFamily="34" charset="0"/>
                <a:cs typeface="Times New Roman" panose="02020603050405020304" pitchFamily="18" charset="0"/>
              </a:rPr>
              <a:t>I expect three-component phases in alloys with ER and SC and 4 component phases in the alloy</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be verified on the basis of electron diffraction</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DB6853C7-62F8-4AAE-99A0-BD01B1F79DC4}" type="slidenum">
              <a:rPr lang="pl-PL" smtClean="0"/>
              <a:t>10</a:t>
            </a:fld>
            <a:endParaRPr lang="pl-PL"/>
          </a:p>
        </p:txBody>
      </p:sp>
    </p:spTree>
    <p:extLst>
      <p:ext uri="{BB962C8B-B14F-4D97-AF65-F5344CB8AC3E}">
        <p14:creationId xmlns:p14="http://schemas.microsoft.com/office/powerpoint/2010/main" val="8467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lvl1pPr>
          </a:lstStyle>
          <a:p>
            <a:r>
              <a:rPr lang="pl-PL"/>
              <a:t>Data</a:t>
            </a:r>
            <a:endParaRPr lang="pl-PL" dirty="0"/>
          </a:p>
        </p:txBody>
      </p:sp>
      <p:sp>
        <p:nvSpPr>
          <p:cNvPr id="5" name="Footer Placeholder 4"/>
          <p:cNvSpPr>
            <a:spLocks noGrp="1"/>
          </p:cNvSpPr>
          <p:nvPr>
            <p:ph type="ftr" sz="quarter" idx="11"/>
          </p:nvPr>
        </p:nvSpPr>
        <p:spPr/>
        <p:txBody>
          <a:bodyPr/>
          <a:lstStyle/>
          <a:p>
            <a:r>
              <a:rPr lang="pl-PL"/>
              <a:t>Tytuł prezentacji, Prelegent</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15968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r>
              <a:rPr lang="pl-PL"/>
              <a:t>Data</a:t>
            </a:r>
          </a:p>
        </p:txBody>
      </p:sp>
      <p:sp>
        <p:nvSpPr>
          <p:cNvPr id="5" name="Footer Placeholder 4"/>
          <p:cNvSpPr>
            <a:spLocks noGrp="1"/>
          </p:cNvSpPr>
          <p:nvPr>
            <p:ph type="ftr" sz="quarter" idx="11"/>
          </p:nvPr>
        </p:nvSpPr>
        <p:spPr/>
        <p:txBody>
          <a:bodyPr/>
          <a:lstStyle/>
          <a:p>
            <a:r>
              <a:rPr lang="pl-PL"/>
              <a:t>Tytuł prezentacji, Prelegent</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28525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r>
              <a:rPr lang="pl-PL"/>
              <a:t>Data</a:t>
            </a:r>
          </a:p>
        </p:txBody>
      </p:sp>
      <p:sp>
        <p:nvSpPr>
          <p:cNvPr id="5" name="Footer Placeholder 4"/>
          <p:cNvSpPr>
            <a:spLocks noGrp="1"/>
          </p:cNvSpPr>
          <p:nvPr>
            <p:ph type="ftr" sz="quarter" idx="11"/>
          </p:nvPr>
        </p:nvSpPr>
        <p:spPr/>
        <p:txBody>
          <a:bodyPr/>
          <a:lstStyle/>
          <a:p>
            <a:r>
              <a:rPr lang="pl-PL"/>
              <a:t>Tytuł prezentacji, Prelegent</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35264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37F00E-5ACE-4B07-AD47-78DDCFE87390}"/>
              </a:ext>
            </a:extLst>
          </p:cNvPr>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0C42AF4C-34A6-44C6-A544-560058550B0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4E85C24-B080-453D-878F-D85D8CDBCDBA}"/>
              </a:ext>
            </a:extLst>
          </p:cNvPr>
          <p:cNvSpPr>
            <a:spLocks noGrp="1"/>
          </p:cNvSpPr>
          <p:nvPr>
            <p:ph type="dt" sz="half" idx="10"/>
          </p:nvPr>
        </p:nvSpPr>
        <p:spPr/>
        <p:txBody>
          <a:bodyPr/>
          <a:lstStyle/>
          <a:p>
            <a:r>
              <a:rPr lang="pl-PL"/>
              <a:t>Data</a:t>
            </a:r>
            <a:endParaRPr lang="pl-PL" dirty="0"/>
          </a:p>
        </p:txBody>
      </p:sp>
      <p:sp>
        <p:nvSpPr>
          <p:cNvPr id="5" name="Symbol zastępczy stopki 4">
            <a:extLst>
              <a:ext uri="{FF2B5EF4-FFF2-40B4-BE49-F238E27FC236}">
                <a16:creationId xmlns:a16="http://schemas.microsoft.com/office/drawing/2014/main" id="{860BE565-AA26-453B-A938-56FA2F159217}"/>
              </a:ext>
            </a:extLst>
          </p:cNvPr>
          <p:cNvSpPr>
            <a:spLocks noGrp="1"/>
          </p:cNvSpPr>
          <p:nvPr>
            <p:ph type="ftr" sz="quarter" idx="11"/>
          </p:nvPr>
        </p:nvSpPr>
        <p:spPr/>
        <p:txBody>
          <a:bodyPr/>
          <a:lstStyle/>
          <a:p>
            <a:r>
              <a:rPr lang="pl-PL"/>
              <a:t>Tytuł prezentacji, Prelegent</a:t>
            </a:r>
          </a:p>
        </p:txBody>
      </p:sp>
      <p:sp>
        <p:nvSpPr>
          <p:cNvPr id="6" name="Symbol zastępczy numeru slajdu 5">
            <a:extLst>
              <a:ext uri="{FF2B5EF4-FFF2-40B4-BE49-F238E27FC236}">
                <a16:creationId xmlns:a16="http://schemas.microsoft.com/office/drawing/2014/main" id="{49BBD9C0-6872-457C-87AB-1671B4640EA2}"/>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72721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29DA3D-FE81-4B30-A811-914FB04098F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AABB3E2-F378-4CCC-BFDE-1E229E85688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3B05826-ED1A-499B-BD33-30083B9B49DF}"/>
              </a:ext>
            </a:extLst>
          </p:cNvPr>
          <p:cNvSpPr>
            <a:spLocks noGrp="1"/>
          </p:cNvSpPr>
          <p:nvPr>
            <p:ph type="dt" sz="half" idx="10"/>
          </p:nvPr>
        </p:nvSpPr>
        <p:spPr/>
        <p:txBody>
          <a:bodyPr/>
          <a:lstStyle/>
          <a:p>
            <a:r>
              <a:rPr lang="pl-PL"/>
              <a:t>Data</a:t>
            </a:r>
            <a:endParaRPr lang="pl-PL" dirty="0"/>
          </a:p>
        </p:txBody>
      </p:sp>
      <p:sp>
        <p:nvSpPr>
          <p:cNvPr id="5" name="Symbol zastępczy stopki 4">
            <a:extLst>
              <a:ext uri="{FF2B5EF4-FFF2-40B4-BE49-F238E27FC236}">
                <a16:creationId xmlns:a16="http://schemas.microsoft.com/office/drawing/2014/main" id="{F0DEECA3-5EE0-4424-B35B-CD180DC735B3}"/>
              </a:ext>
            </a:extLst>
          </p:cNvPr>
          <p:cNvSpPr>
            <a:spLocks noGrp="1"/>
          </p:cNvSpPr>
          <p:nvPr>
            <p:ph type="ftr" sz="quarter" idx="11"/>
          </p:nvPr>
        </p:nvSpPr>
        <p:spPr/>
        <p:txBody>
          <a:bodyPr/>
          <a:lstStyle/>
          <a:p>
            <a:pPr algn="l"/>
            <a:r>
              <a:rPr lang="pl-PL"/>
              <a:t>Tytuł prezentacji, Prelegent</a:t>
            </a:r>
            <a:endParaRPr lang="pl-PL" dirty="0"/>
          </a:p>
        </p:txBody>
      </p:sp>
      <p:sp>
        <p:nvSpPr>
          <p:cNvPr id="6" name="Symbol zastępczy numeru slajdu 5">
            <a:extLst>
              <a:ext uri="{FF2B5EF4-FFF2-40B4-BE49-F238E27FC236}">
                <a16:creationId xmlns:a16="http://schemas.microsoft.com/office/drawing/2014/main" id="{BE057FA2-417B-4020-9317-93039A1475C4}"/>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83155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95220D-92D7-4EC5-8121-5327B4A0DF4A}"/>
              </a:ext>
            </a:extLst>
          </p:cNvPr>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id="{4921E7B3-C5B4-472A-BD41-E1733D36C3D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2CA9B69-509E-4F99-9979-8DF2FAECFD8A}"/>
              </a:ext>
            </a:extLst>
          </p:cNvPr>
          <p:cNvSpPr>
            <a:spLocks noGrp="1"/>
          </p:cNvSpPr>
          <p:nvPr>
            <p:ph type="dt" sz="half" idx="10"/>
          </p:nvPr>
        </p:nvSpPr>
        <p:spPr/>
        <p:txBody>
          <a:bodyPr/>
          <a:lstStyle/>
          <a:p>
            <a:r>
              <a:rPr lang="pl-PL"/>
              <a:t>Data</a:t>
            </a:r>
          </a:p>
        </p:txBody>
      </p:sp>
      <p:sp>
        <p:nvSpPr>
          <p:cNvPr id="5" name="Symbol zastępczy stopki 4">
            <a:extLst>
              <a:ext uri="{FF2B5EF4-FFF2-40B4-BE49-F238E27FC236}">
                <a16:creationId xmlns:a16="http://schemas.microsoft.com/office/drawing/2014/main" id="{C05E6377-79C7-437B-880A-FF79F14353CF}"/>
              </a:ext>
            </a:extLst>
          </p:cNvPr>
          <p:cNvSpPr>
            <a:spLocks noGrp="1"/>
          </p:cNvSpPr>
          <p:nvPr>
            <p:ph type="ftr" sz="quarter" idx="11"/>
          </p:nvPr>
        </p:nvSpPr>
        <p:spPr/>
        <p:txBody>
          <a:bodyPr/>
          <a:lstStyle/>
          <a:p>
            <a:r>
              <a:rPr lang="pl-PL"/>
              <a:t>Tytuł prezentacji, Prelegent</a:t>
            </a:r>
          </a:p>
        </p:txBody>
      </p:sp>
      <p:sp>
        <p:nvSpPr>
          <p:cNvPr id="6" name="Symbol zastępczy numeru slajdu 5">
            <a:extLst>
              <a:ext uri="{FF2B5EF4-FFF2-40B4-BE49-F238E27FC236}">
                <a16:creationId xmlns:a16="http://schemas.microsoft.com/office/drawing/2014/main" id="{C1F51D2E-DB45-4911-BDD8-D7FC0C8AA01C}"/>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3497582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33BE02-F884-4406-96BC-5CF265FBC40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45EC2D5-03BA-426A-A1D0-B0E294A040F4}"/>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14AEE364-9958-447E-866B-5447D1D3B682}"/>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07AE7A9-EAC9-409A-A64E-1668A7D584A5}"/>
              </a:ext>
            </a:extLst>
          </p:cNvPr>
          <p:cNvSpPr>
            <a:spLocks noGrp="1"/>
          </p:cNvSpPr>
          <p:nvPr>
            <p:ph type="dt" sz="half" idx="10"/>
          </p:nvPr>
        </p:nvSpPr>
        <p:spPr/>
        <p:txBody>
          <a:bodyPr/>
          <a:lstStyle/>
          <a:p>
            <a:r>
              <a:rPr lang="pl-PL"/>
              <a:t>Data</a:t>
            </a:r>
          </a:p>
        </p:txBody>
      </p:sp>
      <p:sp>
        <p:nvSpPr>
          <p:cNvPr id="6" name="Symbol zastępczy stopki 5">
            <a:extLst>
              <a:ext uri="{FF2B5EF4-FFF2-40B4-BE49-F238E27FC236}">
                <a16:creationId xmlns:a16="http://schemas.microsoft.com/office/drawing/2014/main" id="{5F311CFB-3A4C-4379-8629-B5D5A94561C1}"/>
              </a:ext>
            </a:extLst>
          </p:cNvPr>
          <p:cNvSpPr>
            <a:spLocks noGrp="1"/>
          </p:cNvSpPr>
          <p:nvPr>
            <p:ph type="ftr" sz="quarter" idx="11"/>
          </p:nvPr>
        </p:nvSpPr>
        <p:spPr/>
        <p:txBody>
          <a:bodyPr/>
          <a:lstStyle/>
          <a:p>
            <a:r>
              <a:rPr lang="pl-PL"/>
              <a:t>Tytuł prezentacji, Prelegent</a:t>
            </a:r>
          </a:p>
        </p:txBody>
      </p:sp>
      <p:sp>
        <p:nvSpPr>
          <p:cNvPr id="7" name="Symbol zastępczy numeru slajdu 6">
            <a:extLst>
              <a:ext uri="{FF2B5EF4-FFF2-40B4-BE49-F238E27FC236}">
                <a16:creationId xmlns:a16="http://schemas.microsoft.com/office/drawing/2014/main" id="{92D31C4C-C863-47C7-B212-AACEA1051AB1}"/>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348682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12CC94-F9EA-468A-AA90-174E83E86545}"/>
              </a:ext>
            </a:extLst>
          </p:cNvPr>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8C6EDE0-AC88-4F11-BCA9-8FFCC2D0A37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A156558-C873-4CCF-BB11-A9A2E2F57CC2}"/>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0313D9D-AFE8-4A16-8AA5-8B5A8071B98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B433DED-00E7-4C0E-93B4-823EFCA0D91F}"/>
              </a:ext>
            </a:extLst>
          </p:cNvPr>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34A03E9-46E7-4AA6-A6B2-D9A00FB7FA74}"/>
              </a:ext>
            </a:extLst>
          </p:cNvPr>
          <p:cNvSpPr>
            <a:spLocks noGrp="1"/>
          </p:cNvSpPr>
          <p:nvPr>
            <p:ph type="dt" sz="half" idx="10"/>
          </p:nvPr>
        </p:nvSpPr>
        <p:spPr/>
        <p:txBody>
          <a:bodyPr/>
          <a:lstStyle/>
          <a:p>
            <a:r>
              <a:rPr lang="pl-PL"/>
              <a:t>Data</a:t>
            </a:r>
          </a:p>
        </p:txBody>
      </p:sp>
      <p:sp>
        <p:nvSpPr>
          <p:cNvPr id="8" name="Symbol zastępczy stopki 7">
            <a:extLst>
              <a:ext uri="{FF2B5EF4-FFF2-40B4-BE49-F238E27FC236}">
                <a16:creationId xmlns:a16="http://schemas.microsoft.com/office/drawing/2014/main" id="{48B4CD9C-F623-4A58-B6AA-DBC4E3A204A5}"/>
              </a:ext>
            </a:extLst>
          </p:cNvPr>
          <p:cNvSpPr>
            <a:spLocks noGrp="1"/>
          </p:cNvSpPr>
          <p:nvPr>
            <p:ph type="ftr" sz="quarter" idx="11"/>
          </p:nvPr>
        </p:nvSpPr>
        <p:spPr/>
        <p:txBody>
          <a:bodyPr/>
          <a:lstStyle/>
          <a:p>
            <a:r>
              <a:rPr lang="pl-PL"/>
              <a:t>Tytuł prezentacji, Prelegent</a:t>
            </a:r>
          </a:p>
        </p:txBody>
      </p:sp>
      <p:sp>
        <p:nvSpPr>
          <p:cNvPr id="9" name="Symbol zastępczy numeru slajdu 8">
            <a:extLst>
              <a:ext uri="{FF2B5EF4-FFF2-40B4-BE49-F238E27FC236}">
                <a16:creationId xmlns:a16="http://schemas.microsoft.com/office/drawing/2014/main" id="{A1D5020B-ED95-492A-82B3-E2822EBB0B9C}"/>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060121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746441-4F6E-420B-A3A8-2F3C62D30F1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6BBFAA4-352D-438F-B405-42C47F4BAF45}"/>
              </a:ext>
            </a:extLst>
          </p:cNvPr>
          <p:cNvSpPr>
            <a:spLocks noGrp="1"/>
          </p:cNvSpPr>
          <p:nvPr>
            <p:ph type="dt" sz="half" idx="10"/>
          </p:nvPr>
        </p:nvSpPr>
        <p:spPr/>
        <p:txBody>
          <a:bodyPr/>
          <a:lstStyle/>
          <a:p>
            <a:r>
              <a:rPr lang="pl-PL"/>
              <a:t>Data</a:t>
            </a:r>
          </a:p>
        </p:txBody>
      </p:sp>
      <p:sp>
        <p:nvSpPr>
          <p:cNvPr id="4" name="Symbol zastępczy stopki 3">
            <a:extLst>
              <a:ext uri="{FF2B5EF4-FFF2-40B4-BE49-F238E27FC236}">
                <a16:creationId xmlns:a16="http://schemas.microsoft.com/office/drawing/2014/main" id="{4BE59CDC-ABF0-4491-A15D-CA79F89C8289}"/>
              </a:ext>
            </a:extLst>
          </p:cNvPr>
          <p:cNvSpPr>
            <a:spLocks noGrp="1"/>
          </p:cNvSpPr>
          <p:nvPr>
            <p:ph type="ftr" sz="quarter" idx="11"/>
          </p:nvPr>
        </p:nvSpPr>
        <p:spPr/>
        <p:txBody>
          <a:bodyPr/>
          <a:lstStyle/>
          <a:p>
            <a:r>
              <a:rPr lang="pl-PL"/>
              <a:t>Tytuł prezentacji, Prelegent</a:t>
            </a:r>
          </a:p>
        </p:txBody>
      </p:sp>
      <p:sp>
        <p:nvSpPr>
          <p:cNvPr id="5" name="Symbol zastępczy numeru slajdu 4">
            <a:extLst>
              <a:ext uri="{FF2B5EF4-FFF2-40B4-BE49-F238E27FC236}">
                <a16:creationId xmlns:a16="http://schemas.microsoft.com/office/drawing/2014/main" id="{FD5380EC-65C1-43B8-990E-446D3AAC112B}"/>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3313632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D835EF7-BF8B-4C36-8D91-C8561D3910CE}"/>
              </a:ext>
            </a:extLst>
          </p:cNvPr>
          <p:cNvSpPr>
            <a:spLocks noGrp="1"/>
          </p:cNvSpPr>
          <p:nvPr>
            <p:ph type="dt" sz="half" idx="10"/>
          </p:nvPr>
        </p:nvSpPr>
        <p:spPr/>
        <p:txBody>
          <a:bodyPr/>
          <a:lstStyle/>
          <a:p>
            <a:r>
              <a:rPr lang="pl-PL"/>
              <a:t>Data</a:t>
            </a:r>
          </a:p>
        </p:txBody>
      </p:sp>
      <p:sp>
        <p:nvSpPr>
          <p:cNvPr id="3" name="Symbol zastępczy stopki 2">
            <a:extLst>
              <a:ext uri="{FF2B5EF4-FFF2-40B4-BE49-F238E27FC236}">
                <a16:creationId xmlns:a16="http://schemas.microsoft.com/office/drawing/2014/main" id="{EA59FCBA-FA05-4E4A-A00F-5EE1A73BA921}"/>
              </a:ext>
            </a:extLst>
          </p:cNvPr>
          <p:cNvSpPr>
            <a:spLocks noGrp="1"/>
          </p:cNvSpPr>
          <p:nvPr>
            <p:ph type="ftr" sz="quarter" idx="11"/>
          </p:nvPr>
        </p:nvSpPr>
        <p:spPr/>
        <p:txBody>
          <a:bodyPr/>
          <a:lstStyle/>
          <a:p>
            <a:r>
              <a:rPr lang="pl-PL"/>
              <a:t>Tytuł prezentacji, Prelegent</a:t>
            </a:r>
          </a:p>
        </p:txBody>
      </p:sp>
      <p:sp>
        <p:nvSpPr>
          <p:cNvPr id="4" name="Symbol zastępczy numeru slajdu 3">
            <a:extLst>
              <a:ext uri="{FF2B5EF4-FFF2-40B4-BE49-F238E27FC236}">
                <a16:creationId xmlns:a16="http://schemas.microsoft.com/office/drawing/2014/main" id="{27CD84FC-C414-48B4-AE5B-850B8B5F912C}"/>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086621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9E4C44-27A1-499A-892B-972B4F3BBD17}"/>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456926E3-221C-4A8C-9D77-F8EB4D151A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B82F4741-C0B5-47B0-81A4-CEDDBE94A5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9940E259-0CEE-40F9-8738-4DCF02F6C080}"/>
              </a:ext>
            </a:extLst>
          </p:cNvPr>
          <p:cNvSpPr>
            <a:spLocks noGrp="1"/>
          </p:cNvSpPr>
          <p:nvPr>
            <p:ph type="dt" sz="half" idx="10"/>
          </p:nvPr>
        </p:nvSpPr>
        <p:spPr/>
        <p:txBody>
          <a:bodyPr/>
          <a:lstStyle/>
          <a:p>
            <a:r>
              <a:rPr lang="pl-PL"/>
              <a:t>Data</a:t>
            </a:r>
          </a:p>
        </p:txBody>
      </p:sp>
      <p:sp>
        <p:nvSpPr>
          <p:cNvPr id="6" name="Symbol zastępczy stopki 5">
            <a:extLst>
              <a:ext uri="{FF2B5EF4-FFF2-40B4-BE49-F238E27FC236}">
                <a16:creationId xmlns:a16="http://schemas.microsoft.com/office/drawing/2014/main" id="{5DEC0672-BC87-4C40-AF57-B140FD67B59E}"/>
              </a:ext>
            </a:extLst>
          </p:cNvPr>
          <p:cNvSpPr>
            <a:spLocks noGrp="1"/>
          </p:cNvSpPr>
          <p:nvPr>
            <p:ph type="ftr" sz="quarter" idx="11"/>
          </p:nvPr>
        </p:nvSpPr>
        <p:spPr/>
        <p:txBody>
          <a:bodyPr/>
          <a:lstStyle/>
          <a:p>
            <a:r>
              <a:rPr lang="pl-PL"/>
              <a:t>Tytuł prezentacji, Prelegent</a:t>
            </a:r>
          </a:p>
        </p:txBody>
      </p:sp>
      <p:sp>
        <p:nvSpPr>
          <p:cNvPr id="7" name="Symbol zastępczy numeru slajdu 6">
            <a:extLst>
              <a:ext uri="{FF2B5EF4-FFF2-40B4-BE49-F238E27FC236}">
                <a16:creationId xmlns:a16="http://schemas.microsoft.com/office/drawing/2014/main" id="{BE94786C-B501-441A-B997-10AF91F546B0}"/>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316576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ymbol zastępczy daty 6">
            <a:extLst>
              <a:ext uri="{FF2B5EF4-FFF2-40B4-BE49-F238E27FC236}">
                <a16:creationId xmlns:a16="http://schemas.microsoft.com/office/drawing/2014/main" id="{3F4A28A0-6980-4C32-86AB-427D1B7C3D69}"/>
              </a:ext>
            </a:extLst>
          </p:cNvPr>
          <p:cNvSpPr>
            <a:spLocks noGrp="1"/>
          </p:cNvSpPr>
          <p:nvPr>
            <p:ph type="dt" sz="half" idx="10"/>
          </p:nvPr>
        </p:nvSpPr>
        <p:spPr/>
        <p:txBody>
          <a:bodyPr/>
          <a:lstStyle/>
          <a:p>
            <a:r>
              <a:rPr lang="pl-PL"/>
              <a:t>Data</a:t>
            </a:r>
            <a:endParaRPr lang="pl-PL" dirty="0"/>
          </a:p>
        </p:txBody>
      </p:sp>
      <p:sp>
        <p:nvSpPr>
          <p:cNvPr id="8" name="Symbol zastępczy stopki 7">
            <a:extLst>
              <a:ext uri="{FF2B5EF4-FFF2-40B4-BE49-F238E27FC236}">
                <a16:creationId xmlns:a16="http://schemas.microsoft.com/office/drawing/2014/main" id="{E1A704D1-A6AF-4AE7-9306-B7D2F385D340}"/>
              </a:ext>
            </a:extLst>
          </p:cNvPr>
          <p:cNvSpPr>
            <a:spLocks noGrp="1"/>
          </p:cNvSpPr>
          <p:nvPr>
            <p:ph type="ftr" sz="quarter" idx="11"/>
          </p:nvPr>
        </p:nvSpPr>
        <p:spPr/>
        <p:txBody>
          <a:bodyPr/>
          <a:lstStyle/>
          <a:p>
            <a:pPr algn="l"/>
            <a:r>
              <a:rPr lang="pl-PL"/>
              <a:t>Tytuł prezentacji, Prelegent</a:t>
            </a:r>
            <a:endParaRPr lang="pl-PL" dirty="0"/>
          </a:p>
        </p:txBody>
      </p:sp>
      <p:sp>
        <p:nvSpPr>
          <p:cNvPr id="9" name="Symbol zastępczy numeru slajdu 8">
            <a:extLst>
              <a:ext uri="{FF2B5EF4-FFF2-40B4-BE49-F238E27FC236}">
                <a16:creationId xmlns:a16="http://schemas.microsoft.com/office/drawing/2014/main" id="{3C6CF15D-74D4-4A35-ACAD-3C96027565B1}"/>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644654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805D65-158F-4D48-AFA4-C638A59E1D34}"/>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ACD81FBB-0CC5-47E1-BEB9-D0BE95D8862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8A91F136-67B9-4EDA-BF49-20032D7EE2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BC57073-59C9-4681-A2A7-FC163DF80F5D}"/>
              </a:ext>
            </a:extLst>
          </p:cNvPr>
          <p:cNvSpPr>
            <a:spLocks noGrp="1"/>
          </p:cNvSpPr>
          <p:nvPr>
            <p:ph type="dt" sz="half" idx="10"/>
          </p:nvPr>
        </p:nvSpPr>
        <p:spPr/>
        <p:txBody>
          <a:bodyPr/>
          <a:lstStyle/>
          <a:p>
            <a:r>
              <a:rPr lang="pl-PL"/>
              <a:t>Data</a:t>
            </a:r>
          </a:p>
        </p:txBody>
      </p:sp>
      <p:sp>
        <p:nvSpPr>
          <p:cNvPr id="6" name="Symbol zastępczy stopki 5">
            <a:extLst>
              <a:ext uri="{FF2B5EF4-FFF2-40B4-BE49-F238E27FC236}">
                <a16:creationId xmlns:a16="http://schemas.microsoft.com/office/drawing/2014/main" id="{606A524B-B4F0-45C2-A5B3-3F56F6DBEF2C}"/>
              </a:ext>
            </a:extLst>
          </p:cNvPr>
          <p:cNvSpPr>
            <a:spLocks noGrp="1"/>
          </p:cNvSpPr>
          <p:nvPr>
            <p:ph type="ftr" sz="quarter" idx="11"/>
          </p:nvPr>
        </p:nvSpPr>
        <p:spPr/>
        <p:txBody>
          <a:bodyPr/>
          <a:lstStyle/>
          <a:p>
            <a:r>
              <a:rPr lang="pl-PL"/>
              <a:t>Tytuł prezentacji, Prelegent</a:t>
            </a:r>
          </a:p>
        </p:txBody>
      </p:sp>
      <p:sp>
        <p:nvSpPr>
          <p:cNvPr id="7" name="Symbol zastępczy numeru slajdu 6">
            <a:extLst>
              <a:ext uri="{FF2B5EF4-FFF2-40B4-BE49-F238E27FC236}">
                <a16:creationId xmlns:a16="http://schemas.microsoft.com/office/drawing/2014/main" id="{A4A6F722-C873-45DF-8345-37F41E163DA4}"/>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3119626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63790E-771E-4152-B647-697F8CCE9966}"/>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978AD60-CB65-4460-B809-7D0C90580D68}"/>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B1E44F9-07C3-425B-8959-05144BDE4418}"/>
              </a:ext>
            </a:extLst>
          </p:cNvPr>
          <p:cNvSpPr>
            <a:spLocks noGrp="1"/>
          </p:cNvSpPr>
          <p:nvPr>
            <p:ph type="dt" sz="half" idx="10"/>
          </p:nvPr>
        </p:nvSpPr>
        <p:spPr/>
        <p:txBody>
          <a:bodyPr/>
          <a:lstStyle/>
          <a:p>
            <a:r>
              <a:rPr lang="pl-PL"/>
              <a:t>Data</a:t>
            </a:r>
          </a:p>
        </p:txBody>
      </p:sp>
      <p:sp>
        <p:nvSpPr>
          <p:cNvPr id="5" name="Symbol zastępczy stopki 4">
            <a:extLst>
              <a:ext uri="{FF2B5EF4-FFF2-40B4-BE49-F238E27FC236}">
                <a16:creationId xmlns:a16="http://schemas.microsoft.com/office/drawing/2014/main" id="{B8566795-A57D-46E5-8F45-CC522C706C27}"/>
              </a:ext>
            </a:extLst>
          </p:cNvPr>
          <p:cNvSpPr>
            <a:spLocks noGrp="1"/>
          </p:cNvSpPr>
          <p:nvPr>
            <p:ph type="ftr" sz="quarter" idx="11"/>
          </p:nvPr>
        </p:nvSpPr>
        <p:spPr/>
        <p:txBody>
          <a:bodyPr/>
          <a:lstStyle/>
          <a:p>
            <a:r>
              <a:rPr lang="pl-PL"/>
              <a:t>Tytuł prezentacji, Prelegent</a:t>
            </a:r>
          </a:p>
        </p:txBody>
      </p:sp>
      <p:sp>
        <p:nvSpPr>
          <p:cNvPr id="6" name="Symbol zastępczy numeru slajdu 5">
            <a:extLst>
              <a:ext uri="{FF2B5EF4-FFF2-40B4-BE49-F238E27FC236}">
                <a16:creationId xmlns:a16="http://schemas.microsoft.com/office/drawing/2014/main" id="{572A0DDB-BF45-4661-B5A2-E2E376E946B8}"/>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176426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BC46C3D-EF0A-4550-AD67-45ED2C3BA241}"/>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503B217-6213-406A-AB04-A010FED0A818}"/>
              </a:ext>
            </a:extLst>
          </p:cNvPr>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46F5FDD-0863-42DD-8E13-78AE9130A358}"/>
              </a:ext>
            </a:extLst>
          </p:cNvPr>
          <p:cNvSpPr>
            <a:spLocks noGrp="1"/>
          </p:cNvSpPr>
          <p:nvPr>
            <p:ph type="dt" sz="half" idx="10"/>
          </p:nvPr>
        </p:nvSpPr>
        <p:spPr/>
        <p:txBody>
          <a:bodyPr/>
          <a:lstStyle/>
          <a:p>
            <a:r>
              <a:rPr lang="pl-PL"/>
              <a:t>Data</a:t>
            </a:r>
          </a:p>
        </p:txBody>
      </p:sp>
      <p:sp>
        <p:nvSpPr>
          <p:cNvPr id="5" name="Symbol zastępczy stopki 4">
            <a:extLst>
              <a:ext uri="{FF2B5EF4-FFF2-40B4-BE49-F238E27FC236}">
                <a16:creationId xmlns:a16="http://schemas.microsoft.com/office/drawing/2014/main" id="{C773BD91-5B4E-4BC0-9420-9A020CFEC828}"/>
              </a:ext>
            </a:extLst>
          </p:cNvPr>
          <p:cNvSpPr>
            <a:spLocks noGrp="1"/>
          </p:cNvSpPr>
          <p:nvPr>
            <p:ph type="ftr" sz="quarter" idx="11"/>
          </p:nvPr>
        </p:nvSpPr>
        <p:spPr/>
        <p:txBody>
          <a:bodyPr/>
          <a:lstStyle/>
          <a:p>
            <a:r>
              <a:rPr lang="pl-PL"/>
              <a:t>Tytuł prezentacji, Prelegent</a:t>
            </a:r>
          </a:p>
        </p:txBody>
      </p:sp>
      <p:sp>
        <p:nvSpPr>
          <p:cNvPr id="6" name="Symbol zastępczy numeru slajdu 5">
            <a:extLst>
              <a:ext uri="{FF2B5EF4-FFF2-40B4-BE49-F238E27FC236}">
                <a16:creationId xmlns:a16="http://schemas.microsoft.com/office/drawing/2014/main" id="{51F94D73-1653-4BC3-8C12-9B94466BD1F5}"/>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92139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r>
              <a:rPr lang="pl-PL"/>
              <a:t>Data</a:t>
            </a:r>
          </a:p>
        </p:txBody>
      </p:sp>
      <p:sp>
        <p:nvSpPr>
          <p:cNvPr id="5" name="Footer Placeholder 4"/>
          <p:cNvSpPr>
            <a:spLocks noGrp="1"/>
          </p:cNvSpPr>
          <p:nvPr>
            <p:ph type="ftr" sz="quarter" idx="11"/>
          </p:nvPr>
        </p:nvSpPr>
        <p:spPr/>
        <p:txBody>
          <a:bodyPr/>
          <a:lstStyle/>
          <a:p>
            <a:r>
              <a:rPr lang="pl-PL"/>
              <a:t>Tytuł prezentacji, Prelegent</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79019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r>
              <a:rPr lang="pl-PL"/>
              <a:t>Data</a:t>
            </a:r>
          </a:p>
        </p:txBody>
      </p:sp>
      <p:sp>
        <p:nvSpPr>
          <p:cNvPr id="6" name="Footer Placeholder 5"/>
          <p:cNvSpPr>
            <a:spLocks noGrp="1"/>
          </p:cNvSpPr>
          <p:nvPr>
            <p:ph type="ftr" sz="quarter" idx="11"/>
          </p:nvPr>
        </p:nvSpPr>
        <p:spPr/>
        <p:txBody>
          <a:bodyPr/>
          <a:lstStyle/>
          <a:p>
            <a:r>
              <a:rPr lang="pl-PL"/>
              <a:t>Tytuł prezentacji, Prelegent</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00193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r>
              <a:rPr lang="pl-PL"/>
              <a:t>Data</a:t>
            </a:r>
          </a:p>
        </p:txBody>
      </p:sp>
      <p:sp>
        <p:nvSpPr>
          <p:cNvPr id="8" name="Footer Placeholder 7"/>
          <p:cNvSpPr>
            <a:spLocks noGrp="1"/>
          </p:cNvSpPr>
          <p:nvPr>
            <p:ph type="ftr" sz="quarter" idx="11"/>
          </p:nvPr>
        </p:nvSpPr>
        <p:spPr/>
        <p:txBody>
          <a:bodyPr/>
          <a:lstStyle/>
          <a:p>
            <a:r>
              <a:rPr lang="pl-PL"/>
              <a:t>Tytuł prezentacji, Prelegent</a:t>
            </a:r>
          </a:p>
        </p:txBody>
      </p:sp>
      <p:sp>
        <p:nvSpPr>
          <p:cNvPr id="9" name="Slide Number Placeholder 8"/>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76687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r>
              <a:rPr lang="pl-PL"/>
              <a:t>Data</a:t>
            </a:r>
          </a:p>
        </p:txBody>
      </p:sp>
      <p:sp>
        <p:nvSpPr>
          <p:cNvPr id="4" name="Footer Placeholder 3"/>
          <p:cNvSpPr>
            <a:spLocks noGrp="1"/>
          </p:cNvSpPr>
          <p:nvPr>
            <p:ph type="ftr" sz="quarter" idx="11"/>
          </p:nvPr>
        </p:nvSpPr>
        <p:spPr/>
        <p:txBody>
          <a:bodyPr/>
          <a:lstStyle/>
          <a:p>
            <a:r>
              <a:rPr lang="pl-PL"/>
              <a:t>Tytuł prezentacji, Prelegent</a:t>
            </a:r>
          </a:p>
        </p:txBody>
      </p:sp>
      <p:sp>
        <p:nvSpPr>
          <p:cNvPr id="5" name="Slide Number Placeholder 4"/>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24594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pl-PL"/>
              <a:t>Data</a:t>
            </a:r>
          </a:p>
        </p:txBody>
      </p:sp>
      <p:sp>
        <p:nvSpPr>
          <p:cNvPr id="3" name="Footer Placeholder 2"/>
          <p:cNvSpPr>
            <a:spLocks noGrp="1"/>
          </p:cNvSpPr>
          <p:nvPr>
            <p:ph type="ftr" sz="quarter" idx="11"/>
          </p:nvPr>
        </p:nvSpPr>
        <p:spPr/>
        <p:txBody>
          <a:bodyPr/>
          <a:lstStyle/>
          <a:p>
            <a:r>
              <a:rPr lang="pl-PL"/>
              <a:t>Tytuł prezentacji, Prelegent</a:t>
            </a:r>
          </a:p>
        </p:txBody>
      </p:sp>
      <p:sp>
        <p:nvSpPr>
          <p:cNvPr id="4" name="Slide Number Placeholder 3"/>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6282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r>
              <a:rPr lang="pl-PL"/>
              <a:t>Data</a:t>
            </a:r>
          </a:p>
        </p:txBody>
      </p:sp>
      <p:sp>
        <p:nvSpPr>
          <p:cNvPr id="6" name="Footer Placeholder 5"/>
          <p:cNvSpPr>
            <a:spLocks noGrp="1"/>
          </p:cNvSpPr>
          <p:nvPr>
            <p:ph type="ftr" sz="quarter" idx="11"/>
          </p:nvPr>
        </p:nvSpPr>
        <p:spPr/>
        <p:txBody>
          <a:bodyPr/>
          <a:lstStyle/>
          <a:p>
            <a:r>
              <a:rPr lang="pl-PL"/>
              <a:t>Tytuł prezentacji, Prelegent</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11774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r>
              <a:rPr lang="pl-PL"/>
              <a:t>Data</a:t>
            </a:r>
          </a:p>
        </p:txBody>
      </p:sp>
      <p:sp>
        <p:nvSpPr>
          <p:cNvPr id="6" name="Footer Placeholder 5"/>
          <p:cNvSpPr>
            <a:spLocks noGrp="1"/>
          </p:cNvSpPr>
          <p:nvPr>
            <p:ph type="ftr" sz="quarter" idx="11"/>
          </p:nvPr>
        </p:nvSpPr>
        <p:spPr/>
        <p:txBody>
          <a:bodyPr/>
          <a:lstStyle/>
          <a:p>
            <a:r>
              <a:rPr lang="pl-PL"/>
              <a:t>Tytuł prezentacji, Prelegent</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2729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r>
              <a:rPr lang="pl-PL"/>
              <a:t>Data</a:t>
            </a:r>
            <a:endParaRPr lang="pl-PL"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pPr algn="l"/>
            <a:r>
              <a:rPr lang="pl-PL"/>
              <a:t>Tytuł prezentacji, Prelegent</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8B581E52-F7CC-425B-9779-ED68F05C13BC}" type="slidenum">
              <a:rPr lang="pl-PL" smtClean="0"/>
              <a:pPr/>
              <a:t>‹#›</a:t>
            </a:fld>
            <a:endParaRPr lang="pl-PL" dirty="0"/>
          </a:p>
        </p:txBody>
      </p:sp>
    </p:spTree>
    <p:extLst>
      <p:ext uri="{BB962C8B-B14F-4D97-AF65-F5344CB8AC3E}">
        <p14:creationId xmlns:p14="http://schemas.microsoft.com/office/powerpoint/2010/main" val="397284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1C9E7D1-B2CA-4881-98FF-213FD72EEBB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10A68E2-90BE-434B-B423-F2C2EF1ED3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617D882-36EE-4832-BA95-C2BDE574C4D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pl-PL"/>
              <a:t>Data</a:t>
            </a:r>
            <a:endParaRPr lang="pl-PL" dirty="0"/>
          </a:p>
        </p:txBody>
      </p:sp>
      <p:sp>
        <p:nvSpPr>
          <p:cNvPr id="5" name="Symbol zastępczy stopki 4">
            <a:extLst>
              <a:ext uri="{FF2B5EF4-FFF2-40B4-BE49-F238E27FC236}">
                <a16:creationId xmlns:a16="http://schemas.microsoft.com/office/drawing/2014/main" id="{BBA2CF57-FBA3-412F-B8D3-0B9BF88957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pl-PL"/>
              <a:t>Tytuł prezentacji, Prelegent</a:t>
            </a:r>
            <a:endParaRPr lang="pl-PL" dirty="0"/>
          </a:p>
        </p:txBody>
      </p:sp>
      <p:sp>
        <p:nvSpPr>
          <p:cNvPr id="6" name="Symbol zastępczy numeru slajdu 5">
            <a:extLst>
              <a:ext uri="{FF2B5EF4-FFF2-40B4-BE49-F238E27FC236}">
                <a16:creationId xmlns:a16="http://schemas.microsoft.com/office/drawing/2014/main" id="{AB224455-12A6-4761-A555-8D32F6B98C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581E52-F7CC-425B-9779-ED68F05C13BC}" type="slidenum">
              <a:rPr lang="pl-PL" smtClean="0"/>
              <a:pPr/>
              <a:t>‹#›</a:t>
            </a:fld>
            <a:endParaRPr lang="pl-PL" dirty="0"/>
          </a:p>
        </p:txBody>
      </p:sp>
    </p:spTree>
    <p:extLst>
      <p:ext uri="{BB962C8B-B14F-4D97-AF65-F5344CB8AC3E}">
        <p14:creationId xmlns:p14="http://schemas.microsoft.com/office/powerpoint/2010/main" val="863153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tiff"/><Relationship Id="rId7"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39.png"/><Relationship Id="rId4" Type="http://schemas.openxmlformats.org/officeDocument/2006/relationships/image" Target="../media/image38.tif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cid:57158485852050851718785"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jpeg"/><Relationship Id="rId11" Type="http://schemas.microsoft.com/office/2007/relationships/hdphoto" Target="../media/hdphoto11.wdp"/><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1.pn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3.tiff"/><Relationship Id="rId3" Type="http://schemas.openxmlformats.org/officeDocument/2006/relationships/image" Target="../media/image31.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36.jpeg"/><Relationship Id="rId2" Type="http://schemas.openxmlformats.org/officeDocument/2006/relationships/notesSlide" Target="../notesSlides/notesSlide12.xml"/><Relationship Id="rId16" Type="http://schemas.microsoft.com/office/2007/relationships/hdphoto" Target="../media/hdphoto12.wdp"/><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35.tiff"/></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1.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microsoft.com/office/2007/relationships/hdphoto" Target="../media/hdphoto4.wdp"/><Relationship Id="rId3" Type="http://schemas.openxmlformats.org/officeDocument/2006/relationships/slideLayout" Target="../slideLayouts/slideLayout12.xml"/><Relationship Id="rId21" Type="http://schemas.openxmlformats.org/officeDocument/2006/relationships/image" Target="../media/image17.png"/><Relationship Id="rId7" Type="http://schemas.openxmlformats.org/officeDocument/2006/relationships/image" Target="../media/image7.emf"/><Relationship Id="rId12" Type="http://schemas.openxmlformats.org/officeDocument/2006/relationships/image" Target="../media/image11.jpeg"/><Relationship Id="rId17" Type="http://schemas.openxmlformats.org/officeDocument/2006/relationships/image" Target="../media/image14.png"/><Relationship Id="rId2" Type="http://schemas.openxmlformats.org/officeDocument/2006/relationships/video" Target="../media/media1.mp4"/><Relationship Id="rId16" Type="http://schemas.microsoft.com/office/2007/relationships/hdphoto" Target="../media/hdphoto3.wdp"/><Relationship Id="rId20" Type="http://schemas.openxmlformats.org/officeDocument/2006/relationships/image" Target="../media/image16.png"/><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0.png"/><Relationship Id="rId5" Type="http://schemas.openxmlformats.org/officeDocument/2006/relationships/image" Target="../media/image5.png"/><Relationship Id="rId15" Type="http://schemas.openxmlformats.org/officeDocument/2006/relationships/image" Target="../media/image13.jpeg"/><Relationship Id="rId23" Type="http://schemas.openxmlformats.org/officeDocument/2006/relationships/image" Target="../media/image19.png"/><Relationship Id="rId10" Type="http://schemas.microsoft.com/office/2007/relationships/hdphoto" Target="../media/hdphoto1.wdp"/><Relationship Id="rId19"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2.wdp"/><Relationship Id="rId22" Type="http://schemas.openxmlformats.org/officeDocument/2006/relationships/image" Target="../media/image18.emf"/></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gi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tiff"/><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tiff"/><Relationship Id="rId5" Type="http://schemas.microsoft.com/office/2007/relationships/hdphoto" Target="../media/hdphoto9.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3BD4A0C-054A-437A-AEC3-1259F9E5A49A}"/>
              </a:ext>
            </a:extLst>
          </p:cNvPr>
          <p:cNvSpPr>
            <a:spLocks noGrp="1"/>
          </p:cNvSpPr>
          <p:nvPr>
            <p:ph type="ctrTitle"/>
          </p:nvPr>
        </p:nvSpPr>
        <p:spPr>
          <a:xfrm>
            <a:off x="172025" y="2130185"/>
            <a:ext cx="8736027" cy="1842426"/>
          </a:xfrm>
        </p:spPr>
        <p:txBody>
          <a:bodyPr anchor="t">
            <a:noAutofit/>
          </a:bodyPr>
          <a:lstStyle/>
          <a:p>
            <a:pPr>
              <a:spcBef>
                <a:spcPts val="2000"/>
              </a:spcBef>
              <a:spcAft>
                <a:spcPts val="200"/>
              </a:spcAft>
            </a:pPr>
            <a:r>
              <a:rPr lang="en-GB" sz="32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The influence of micro-alloying elements on the microstructure of extruded Al-Mg alloy containing 7 wt.% of Mg</a:t>
            </a:r>
            <a:br>
              <a:rPr lang="pl-PL" sz="1800" dirty="0">
                <a:effectLst/>
                <a:latin typeface="Calibri" panose="020F0502020204030204" pitchFamily="34" charset="0"/>
                <a:ea typeface="Calibri" panose="020F0502020204030204" pitchFamily="34" charset="0"/>
                <a:cs typeface="Times New Roman" panose="02020603050405020304" pitchFamily="18" charset="0"/>
              </a:rPr>
            </a:br>
            <a:br>
              <a:rPr lang="pl-PL" sz="3200" b="1" kern="0" dirty="0">
                <a:solidFill>
                  <a:srgbClr val="000000"/>
                </a:solidFill>
                <a:latin typeface="Calibri Light" panose="020F0302020204030204" pitchFamily="34" charset="0"/>
                <a:ea typeface="Verdana" panose="020B0604030504040204" pitchFamily="34" charset="0"/>
                <a:cs typeface="Times New Roman" panose="02020603050405020304" pitchFamily="18" charset="0"/>
              </a:rPr>
            </a:br>
            <a:br>
              <a:rPr lang="pl-PL" sz="3200" b="1" kern="0" dirty="0">
                <a:solidFill>
                  <a:srgbClr val="000000"/>
                </a:solidFill>
                <a:latin typeface="Calibri Light" panose="020F0302020204030204" pitchFamily="34" charset="0"/>
                <a:ea typeface="Verdana" panose="020B0604030504040204" pitchFamily="34" charset="0"/>
                <a:cs typeface="Times New Roman" panose="02020603050405020304" pitchFamily="18" charset="0"/>
              </a:rPr>
            </a:br>
            <a:endParaRPr lang="pl-PL" sz="28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7" name="pole tekstowe 6">
            <a:extLst>
              <a:ext uri="{FF2B5EF4-FFF2-40B4-BE49-F238E27FC236}">
                <a16:creationId xmlns:a16="http://schemas.microsoft.com/office/drawing/2014/main" id="{6EE8F39A-5350-46CF-8386-1D5156E15909}"/>
              </a:ext>
            </a:extLst>
          </p:cNvPr>
          <p:cNvSpPr txBox="1"/>
          <p:nvPr/>
        </p:nvSpPr>
        <p:spPr>
          <a:xfrm>
            <a:off x="0" y="6368609"/>
            <a:ext cx="8908052" cy="461665"/>
          </a:xfrm>
          <a:prstGeom prst="rect">
            <a:avLst/>
          </a:prstGeom>
          <a:noFill/>
        </p:spPr>
        <p:txBody>
          <a:bodyPr wrap="square" rtlCol="0">
            <a:spAutoFit/>
          </a:bodyPr>
          <a:lstStyle/>
          <a:p>
            <a:r>
              <a:rPr lang="pl-PL" sz="1200" kern="100" dirty="0" err="1">
                <a:latin typeface="Verdana" panose="020B0604030504040204" pitchFamily="34" charset="0"/>
                <a:ea typeface="Verdana" panose="020B0604030504040204" pitchFamily="34" charset="0"/>
                <a:cs typeface="Times New Roman" panose="02020603050405020304" pitchFamily="18" charset="0"/>
              </a:rPr>
              <a:t>Researches</a:t>
            </a:r>
            <a:r>
              <a:rPr lang="pl-PL" sz="1200" kern="100" dirty="0">
                <a:latin typeface="Verdana" panose="020B0604030504040204" pitchFamily="34" charset="0"/>
                <a:ea typeface="Verdana" panose="020B0604030504040204" pitchFamily="34" charset="0"/>
                <a:cs typeface="Times New Roman" panose="02020603050405020304" pitchFamily="18" charset="0"/>
              </a:rPr>
              <a:t> </a:t>
            </a:r>
            <a:r>
              <a:rPr lang="pl-PL" sz="1200" kern="100" dirty="0" err="1">
                <a:latin typeface="Verdana" panose="020B0604030504040204" pitchFamily="34" charset="0"/>
                <a:ea typeface="Verdana" panose="020B0604030504040204" pitchFamily="34" charset="0"/>
                <a:cs typeface="Times New Roman" panose="02020603050405020304" pitchFamily="18" charset="0"/>
              </a:rPr>
              <a:t>conducted</a:t>
            </a:r>
            <a:r>
              <a:rPr lang="pl-PL" sz="1200" kern="100" dirty="0">
                <a:latin typeface="Verdana" panose="020B0604030504040204" pitchFamily="34" charset="0"/>
                <a:ea typeface="Verdana" panose="020B0604030504040204" pitchFamily="34" charset="0"/>
                <a:cs typeface="Times New Roman" panose="02020603050405020304" pitchFamily="18" charset="0"/>
              </a:rPr>
              <a:t> as a part of the </a:t>
            </a:r>
            <a:r>
              <a:rPr lang="pl-PL" sz="1200" kern="100" dirty="0" err="1">
                <a:latin typeface="Verdana" panose="020B0604030504040204" pitchFamily="34" charset="0"/>
                <a:ea typeface="Verdana" panose="020B0604030504040204" pitchFamily="34" charset="0"/>
                <a:cs typeface="Times New Roman" panose="02020603050405020304" pitchFamily="18" charset="0"/>
              </a:rPr>
              <a:t>Ministry</a:t>
            </a:r>
            <a:r>
              <a:rPr lang="pl-PL" sz="1200" kern="100" dirty="0">
                <a:latin typeface="Verdana" panose="020B0604030504040204" pitchFamily="34" charset="0"/>
                <a:ea typeface="Verdana" panose="020B0604030504040204" pitchFamily="34" charset="0"/>
                <a:cs typeface="Times New Roman" panose="02020603050405020304" pitchFamily="18" charset="0"/>
              </a:rPr>
              <a:t> of </a:t>
            </a:r>
            <a:r>
              <a:rPr lang="pl-PL" sz="1200" kern="100" dirty="0" err="1">
                <a:latin typeface="Verdana" panose="020B0604030504040204" pitchFamily="34" charset="0"/>
                <a:ea typeface="Verdana" panose="020B0604030504040204" pitchFamily="34" charset="0"/>
                <a:cs typeface="Times New Roman" panose="02020603050405020304" pitchFamily="18" charset="0"/>
              </a:rPr>
              <a:t>Education</a:t>
            </a:r>
            <a:r>
              <a:rPr lang="pl-PL" sz="1200" kern="100" dirty="0">
                <a:latin typeface="Verdana" panose="020B0604030504040204" pitchFamily="34" charset="0"/>
                <a:ea typeface="Verdana" panose="020B0604030504040204" pitchFamily="34" charset="0"/>
                <a:cs typeface="Times New Roman" panose="02020603050405020304" pitchFamily="18" charset="0"/>
              </a:rPr>
              <a:t> and Science program </a:t>
            </a:r>
            <a:r>
              <a:rPr lang="en-US" sz="1200" dirty="0">
                <a:latin typeface="Verdana" panose="020B0604030504040204" pitchFamily="34" charset="0"/>
                <a:ea typeface="Verdana" panose="020B0604030504040204" pitchFamily="34" charset="0"/>
              </a:rPr>
              <a:t>"Implementation Doctorate„</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project</a:t>
            </a:r>
            <a:r>
              <a:rPr lang="pl-PL" sz="1200" dirty="0">
                <a:latin typeface="Verdana" panose="020B0604030504040204" pitchFamily="34" charset="0"/>
                <a:ea typeface="Verdana" panose="020B0604030504040204" pitchFamily="34" charset="0"/>
              </a:rPr>
              <a:t> no DWD/4/42/2020 </a:t>
            </a:r>
          </a:p>
        </p:txBody>
      </p:sp>
      <p:grpSp>
        <p:nvGrpSpPr>
          <p:cNvPr id="10" name="Grupa 9">
            <a:extLst>
              <a:ext uri="{FF2B5EF4-FFF2-40B4-BE49-F238E27FC236}">
                <a16:creationId xmlns:a16="http://schemas.microsoft.com/office/drawing/2014/main" id="{753EA84B-D765-3511-B844-2A9942F3CF47}"/>
              </a:ext>
            </a:extLst>
          </p:cNvPr>
          <p:cNvGrpSpPr/>
          <p:nvPr/>
        </p:nvGrpSpPr>
        <p:grpSpPr>
          <a:xfrm>
            <a:off x="4163062" y="159561"/>
            <a:ext cx="1632193" cy="1354343"/>
            <a:chOff x="5561351" y="448811"/>
            <a:chExt cx="2241029" cy="1766656"/>
          </a:xfrm>
        </p:grpSpPr>
        <p:pic>
          <p:nvPicPr>
            <p:cNvPr id="12" name="Obraz 11">
              <a:extLst>
                <a:ext uri="{FF2B5EF4-FFF2-40B4-BE49-F238E27FC236}">
                  <a16:creationId xmlns:a16="http://schemas.microsoft.com/office/drawing/2014/main" id="{00F2669C-2FAB-4C21-B9AB-2F4521136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154" y="448811"/>
              <a:ext cx="876300" cy="1504315"/>
            </a:xfrm>
            <a:prstGeom prst="rect">
              <a:avLst/>
            </a:prstGeom>
          </p:spPr>
        </p:pic>
        <p:sp>
          <p:nvSpPr>
            <p:cNvPr id="9" name="pole tekstowe 8">
              <a:extLst>
                <a:ext uri="{FF2B5EF4-FFF2-40B4-BE49-F238E27FC236}">
                  <a16:creationId xmlns:a16="http://schemas.microsoft.com/office/drawing/2014/main" id="{487E3E1E-3649-D6C0-E01D-FAD3AC4F6C2A}"/>
                </a:ext>
              </a:extLst>
            </p:cNvPr>
            <p:cNvSpPr txBox="1"/>
            <p:nvPr/>
          </p:nvSpPr>
          <p:spPr>
            <a:xfrm>
              <a:off x="5561351" y="1492811"/>
              <a:ext cx="2241029" cy="722656"/>
            </a:xfrm>
            <a:prstGeom prst="rect">
              <a:avLst/>
            </a:prstGeom>
            <a:solidFill>
              <a:schemeClr val="bg1"/>
            </a:solidFill>
          </p:spPr>
          <p:txBody>
            <a:bodyPr wrap="square" rtlCol="0">
              <a:spAutoFit/>
            </a:bodyPr>
            <a:lstStyle/>
            <a:p>
              <a:r>
                <a:rPr lang="pl-PL" sz="1000" dirty="0">
                  <a:latin typeface="Verdana" panose="020B0604030504040204" pitchFamily="34" charset="0"/>
                  <a:ea typeface="Verdana" panose="020B0604030504040204" pitchFamily="34" charset="0"/>
                </a:rPr>
                <a:t>Łukasiewicz</a:t>
              </a:r>
            </a:p>
            <a:p>
              <a:r>
                <a:rPr lang="pl-PL" sz="1000" dirty="0" err="1">
                  <a:latin typeface="Verdana" panose="020B0604030504040204" pitchFamily="34" charset="0"/>
                  <a:ea typeface="Verdana" panose="020B0604030504040204" pitchFamily="34" charset="0"/>
                </a:rPr>
                <a:t>Institute</a:t>
              </a:r>
              <a:r>
                <a:rPr lang="pl-PL" sz="1000" dirty="0">
                  <a:latin typeface="Verdana" panose="020B0604030504040204" pitchFamily="34" charset="0"/>
                  <a:ea typeface="Verdana" panose="020B0604030504040204" pitchFamily="34" charset="0"/>
                </a:rPr>
                <a:t> of Non- </a:t>
              </a:r>
              <a:r>
                <a:rPr lang="pl-PL" sz="1000" dirty="0" err="1">
                  <a:latin typeface="Verdana" panose="020B0604030504040204" pitchFamily="34" charset="0"/>
                  <a:ea typeface="Verdana" panose="020B0604030504040204" pitchFamily="34" charset="0"/>
                </a:rPr>
                <a:t>Ferrous</a:t>
              </a:r>
              <a:r>
                <a:rPr lang="pl-PL" sz="1000" dirty="0">
                  <a:latin typeface="Verdana" panose="020B0604030504040204" pitchFamily="34" charset="0"/>
                  <a:ea typeface="Verdana" panose="020B0604030504040204" pitchFamily="34" charset="0"/>
                </a:rPr>
                <a:t> </a:t>
              </a:r>
              <a:r>
                <a:rPr lang="pl-PL" sz="1000" dirty="0" err="1">
                  <a:latin typeface="Verdana" panose="020B0604030504040204" pitchFamily="34" charset="0"/>
                  <a:ea typeface="Verdana" panose="020B0604030504040204" pitchFamily="34" charset="0"/>
                </a:rPr>
                <a:t>Metals</a:t>
              </a:r>
              <a:endParaRPr lang="pl-PL" sz="1000" dirty="0">
                <a:latin typeface="Verdana" panose="020B0604030504040204" pitchFamily="34" charset="0"/>
                <a:ea typeface="Verdana" panose="020B0604030504040204" pitchFamily="34" charset="0"/>
              </a:endParaRPr>
            </a:p>
          </p:txBody>
        </p:sp>
      </p:grpSp>
      <p:sp>
        <p:nvSpPr>
          <p:cNvPr id="20" name="pole tekstowe 19">
            <a:extLst>
              <a:ext uri="{FF2B5EF4-FFF2-40B4-BE49-F238E27FC236}">
                <a16:creationId xmlns:a16="http://schemas.microsoft.com/office/drawing/2014/main" id="{41096697-AAC5-0074-F5F6-56DFD7EA14F5}"/>
              </a:ext>
            </a:extLst>
          </p:cNvPr>
          <p:cNvSpPr txBox="1"/>
          <p:nvPr/>
        </p:nvSpPr>
        <p:spPr>
          <a:xfrm>
            <a:off x="180523" y="4277137"/>
            <a:ext cx="8168412" cy="1620957"/>
          </a:xfrm>
          <a:prstGeom prst="rect">
            <a:avLst/>
          </a:prstGeom>
          <a:noFill/>
        </p:spPr>
        <p:txBody>
          <a:bodyPr wrap="square" rtlCol="0">
            <a:spAutoFit/>
          </a:bodyPr>
          <a:lstStyle/>
          <a:p>
            <a:pPr algn="ctr">
              <a:spcAft>
                <a:spcPts val="1000"/>
              </a:spcAft>
            </a:pPr>
            <a:r>
              <a:rPr lang="pl-PL" sz="1400" b="1" u="sng" dirty="0">
                <a:effectLst/>
                <a:latin typeface="Verdana" panose="020B0604030504040204" pitchFamily="34" charset="0"/>
                <a:ea typeface="Verdana" panose="020B0604030504040204" pitchFamily="34" charset="0"/>
                <a:cs typeface="Times New Roman" panose="02020603050405020304" pitchFamily="18" charset="0"/>
              </a:rPr>
              <a:t>Kamila Limanówka</a:t>
            </a:r>
            <a:r>
              <a:rPr lang="pl-PL" sz="1400" b="1" baseline="30000" dirty="0">
                <a:effectLst/>
                <a:latin typeface="Verdana" panose="020B0604030504040204" pitchFamily="34" charset="0"/>
                <a:ea typeface="Verdana" panose="020B0604030504040204" pitchFamily="34" charset="0"/>
                <a:cs typeface="Times New Roman" panose="02020603050405020304" pitchFamily="18" charset="0"/>
              </a:rPr>
              <a:t>1,2</a:t>
            </a:r>
            <a:r>
              <a:rPr lang="pl-PL" sz="1400" b="1" dirty="0">
                <a:effectLst/>
                <a:latin typeface="Verdana" panose="020B0604030504040204" pitchFamily="34" charset="0"/>
                <a:ea typeface="Verdana" panose="020B0604030504040204" pitchFamily="34" charset="0"/>
                <a:cs typeface="Times New Roman" panose="02020603050405020304" pitchFamily="18" charset="0"/>
              </a:rPr>
              <a:t>, Sonia Boczkal</a:t>
            </a:r>
            <a:r>
              <a:rPr lang="pl-PL" sz="1400" b="1" baseline="30000" dirty="0">
                <a:effectLst/>
                <a:latin typeface="Verdana" panose="020B0604030504040204" pitchFamily="34" charset="0"/>
                <a:ea typeface="Verdana" panose="020B0604030504040204" pitchFamily="34" charset="0"/>
                <a:cs typeface="Times New Roman" panose="02020603050405020304" pitchFamily="18" charset="0"/>
              </a:rPr>
              <a:t>1</a:t>
            </a:r>
            <a:r>
              <a:rPr lang="pl-PL" sz="1400" b="1" dirty="0">
                <a:effectLst/>
                <a:latin typeface="Verdana" panose="020B0604030504040204" pitchFamily="34" charset="0"/>
                <a:ea typeface="Verdana" panose="020B0604030504040204" pitchFamily="34" charset="0"/>
                <a:cs typeface="Times New Roman" panose="02020603050405020304" pitchFamily="18" charset="0"/>
              </a:rPr>
              <a:t>, Monika Mitka</a:t>
            </a:r>
            <a:r>
              <a:rPr lang="pl-PL" sz="1400" b="1" baseline="30000" dirty="0">
                <a:effectLst/>
                <a:latin typeface="Verdana" panose="020B0604030504040204" pitchFamily="34" charset="0"/>
                <a:ea typeface="Verdana" panose="020B0604030504040204" pitchFamily="34" charset="0"/>
                <a:cs typeface="Times New Roman" panose="02020603050405020304" pitchFamily="18" charset="0"/>
              </a:rPr>
              <a:t>1</a:t>
            </a:r>
            <a:r>
              <a:rPr lang="pl-PL" sz="1400" b="1" dirty="0">
                <a:effectLst/>
                <a:latin typeface="Verdana" panose="020B0604030504040204" pitchFamily="34" charset="0"/>
                <a:ea typeface="Verdana" panose="020B0604030504040204" pitchFamily="34" charset="0"/>
                <a:cs typeface="Times New Roman" panose="02020603050405020304" pitchFamily="18" charset="0"/>
              </a:rPr>
              <a:t>, Anna Góral</a:t>
            </a:r>
            <a:r>
              <a:rPr lang="pl-PL" sz="1400" b="1" baseline="30000" dirty="0">
                <a:effectLst/>
                <a:latin typeface="Verdana" panose="020B0604030504040204" pitchFamily="34" charset="0"/>
                <a:ea typeface="Verdana" panose="020B0604030504040204" pitchFamily="34" charset="0"/>
                <a:cs typeface="Times New Roman" panose="02020603050405020304" pitchFamily="18" charset="0"/>
              </a:rPr>
              <a:t>2</a:t>
            </a:r>
            <a:endParaRPr lang="pl-PL" sz="1400" b="1" dirty="0">
              <a:effectLst/>
              <a:latin typeface="Verdana" panose="020B0604030504040204" pitchFamily="34" charset="0"/>
              <a:ea typeface="Verdana" panose="020B0604030504040204" pitchFamily="34" charset="0"/>
              <a:cs typeface="Times New Roman" panose="02020603050405020304" pitchFamily="18" charset="0"/>
            </a:endParaRPr>
          </a:p>
          <a:p>
            <a:pPr>
              <a:spcAft>
                <a:spcPts val="1000"/>
              </a:spcAft>
            </a:pPr>
            <a:r>
              <a:rPr lang="en-GB" sz="1200" baseline="30000" dirty="0">
                <a:effectLst/>
                <a:latin typeface="Verdana" panose="020B0604030504040204" pitchFamily="34" charset="0"/>
                <a:ea typeface="Verdana" panose="020B0604030504040204" pitchFamily="34" charset="0"/>
                <a:cs typeface="Times New Roman" panose="02020603050405020304" pitchFamily="18" charset="0"/>
              </a:rPr>
              <a:t>1</a:t>
            </a:r>
            <a:r>
              <a:rPr lang="en-GB" sz="1200" dirty="0">
                <a:effectLst/>
                <a:latin typeface="Verdana" panose="020B0604030504040204" pitchFamily="34" charset="0"/>
                <a:ea typeface="Verdana" panose="020B0604030504040204" pitchFamily="34" charset="0"/>
                <a:cs typeface="Times New Roman" panose="02020603050405020304" pitchFamily="18" charset="0"/>
              </a:rPr>
              <a:t> Łukasiewicz Research Network – Institute of Non- Ferrous Metals, </a:t>
            </a:r>
            <a:r>
              <a:rPr lang="en-GB" sz="1200" dirty="0" err="1">
                <a:effectLst/>
                <a:latin typeface="Verdana" panose="020B0604030504040204" pitchFamily="34" charset="0"/>
                <a:ea typeface="Verdana" panose="020B0604030504040204" pitchFamily="34" charset="0"/>
                <a:cs typeface="Times New Roman" panose="02020603050405020304" pitchFamily="18" charset="0"/>
              </a:rPr>
              <a:t>Skawina</a:t>
            </a:r>
            <a:r>
              <a:rPr lang="en-GB" sz="1200" dirty="0">
                <a:effectLst/>
                <a:latin typeface="Verdana" panose="020B0604030504040204" pitchFamily="34" charset="0"/>
                <a:ea typeface="Verdana" panose="020B0604030504040204" pitchFamily="34" charset="0"/>
                <a:cs typeface="Times New Roman" panose="02020603050405020304" pitchFamily="18" charset="0"/>
              </a:rPr>
              <a:t>, </a:t>
            </a:r>
            <a:r>
              <a:rPr lang="en-GB" sz="1200" dirty="0" err="1">
                <a:effectLst/>
                <a:latin typeface="Verdana" panose="020B0604030504040204" pitchFamily="34" charset="0"/>
                <a:ea typeface="Verdana" panose="020B0604030504040204" pitchFamily="34" charset="0"/>
                <a:cs typeface="Times New Roman" panose="02020603050405020304" pitchFamily="18" charset="0"/>
              </a:rPr>
              <a:t>Polan</a:t>
            </a:r>
            <a:r>
              <a:rPr lang="pl-PL" sz="1200" dirty="0">
                <a:latin typeface="Verdana" panose="020B0604030504040204" pitchFamily="34" charset="0"/>
                <a:ea typeface="Verdana" panose="020B0604030504040204" pitchFamily="34" charset="0"/>
                <a:cs typeface="Times New Roman" panose="02020603050405020304" pitchFamily="18" charset="0"/>
              </a:rPr>
              <a:t>d</a:t>
            </a:r>
          </a:p>
          <a:p>
            <a:pPr>
              <a:spcAft>
                <a:spcPts val="1000"/>
              </a:spcAft>
            </a:pPr>
            <a:r>
              <a:rPr lang="en-US" sz="1200" baseline="30000" dirty="0">
                <a:effectLst/>
                <a:latin typeface="Verdana" panose="020B0604030504040204" pitchFamily="34" charset="0"/>
                <a:ea typeface="Verdana" panose="020B0604030504040204" pitchFamily="34" charset="0"/>
                <a:cs typeface="Times New Roman" panose="02020603050405020304" pitchFamily="18" charset="0"/>
              </a:rPr>
              <a:t>2</a:t>
            </a:r>
            <a:r>
              <a:rPr lang="en-US" sz="1200" dirty="0">
                <a:effectLst/>
                <a:latin typeface="Verdana" panose="020B0604030504040204" pitchFamily="34" charset="0"/>
                <a:ea typeface="Verdana" panose="020B0604030504040204" pitchFamily="34" charset="0"/>
                <a:cs typeface="Times New Roman" panose="02020603050405020304" pitchFamily="18" charset="0"/>
              </a:rPr>
              <a:t> Institute of Metallurgy and Materials Science of the Polish Academy of Sciences, Cracow, Poland</a:t>
            </a:r>
          </a:p>
          <a:p>
            <a:pPr>
              <a:spcAft>
                <a:spcPts val="1000"/>
              </a:spcAft>
            </a:pP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p>
            <a:endParaRPr lang="pl-PL" sz="1600" dirty="0"/>
          </a:p>
        </p:txBody>
      </p:sp>
      <p:sp>
        <p:nvSpPr>
          <p:cNvPr id="4" name="Rectangle 2">
            <a:extLst>
              <a:ext uri="{FF2B5EF4-FFF2-40B4-BE49-F238E27FC236}">
                <a16:creationId xmlns:a16="http://schemas.microsoft.com/office/drawing/2014/main" id="{055C1233-DCE5-741A-38D6-56B0DFE615D7}"/>
              </a:ext>
            </a:extLst>
          </p:cNvPr>
          <p:cNvSpPr>
            <a:spLocks noChangeArrowheads="1"/>
          </p:cNvSpPr>
          <p:nvPr/>
        </p:nvSpPr>
        <p:spPr bwMode="auto">
          <a:xfrm>
            <a:off x="30791" y="-2208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3" name="pole tekstowe 12">
            <a:extLst>
              <a:ext uri="{FF2B5EF4-FFF2-40B4-BE49-F238E27FC236}">
                <a16:creationId xmlns:a16="http://schemas.microsoft.com/office/drawing/2014/main" id="{C50DC02F-1542-7E18-14F9-B29E4F049FD4}"/>
              </a:ext>
            </a:extLst>
          </p:cNvPr>
          <p:cNvSpPr txBox="1"/>
          <p:nvPr/>
        </p:nvSpPr>
        <p:spPr>
          <a:xfrm>
            <a:off x="394625" y="242055"/>
            <a:ext cx="2272807" cy="1773171"/>
          </a:xfrm>
          <a:prstGeom prst="rect">
            <a:avLst/>
          </a:prstGeom>
          <a:solidFill>
            <a:schemeClr val="bg1"/>
          </a:solidFill>
        </p:spPr>
        <p:txBody>
          <a:bodyPr wrap="square" rtlCol="0">
            <a:spAutoFit/>
          </a:bodyPr>
          <a:lstStyle/>
          <a:p>
            <a:endParaRPr lang="pl-PL" dirty="0"/>
          </a:p>
        </p:txBody>
      </p:sp>
      <p:grpSp>
        <p:nvGrpSpPr>
          <p:cNvPr id="16" name="Grupa 15">
            <a:extLst>
              <a:ext uri="{FF2B5EF4-FFF2-40B4-BE49-F238E27FC236}">
                <a16:creationId xmlns:a16="http://schemas.microsoft.com/office/drawing/2014/main" id="{72AE23E4-7C8E-27E6-230E-2DD9D69D6A1D}"/>
              </a:ext>
            </a:extLst>
          </p:cNvPr>
          <p:cNvGrpSpPr/>
          <p:nvPr/>
        </p:nvGrpSpPr>
        <p:grpSpPr>
          <a:xfrm>
            <a:off x="394625" y="365436"/>
            <a:ext cx="1515095" cy="1101110"/>
            <a:chOff x="126899" y="404362"/>
            <a:chExt cx="2336085" cy="1862172"/>
          </a:xfrm>
        </p:grpSpPr>
        <p:sp>
          <p:nvSpPr>
            <p:cNvPr id="18" name="pole tekstowe 17">
              <a:extLst>
                <a:ext uri="{FF2B5EF4-FFF2-40B4-BE49-F238E27FC236}">
                  <a16:creationId xmlns:a16="http://schemas.microsoft.com/office/drawing/2014/main" id="{65822F69-49FB-BF4C-9BC5-4A93EB7E3367}"/>
                </a:ext>
              </a:extLst>
            </p:cNvPr>
            <p:cNvSpPr txBox="1"/>
            <p:nvPr/>
          </p:nvSpPr>
          <p:spPr>
            <a:xfrm>
              <a:off x="198772" y="1329625"/>
              <a:ext cx="2248406" cy="936909"/>
            </a:xfrm>
            <a:prstGeom prst="rect">
              <a:avLst/>
            </a:prstGeom>
            <a:solidFill>
              <a:schemeClr val="bg1"/>
            </a:solidFill>
          </p:spPr>
          <p:txBody>
            <a:bodyPr wrap="square" rtlCol="0">
              <a:spAutoFit/>
            </a:bodyPr>
            <a:lstStyle/>
            <a:p>
              <a:r>
                <a:rPr lang="pl-PL" sz="1000" b="0" i="0" dirty="0">
                  <a:solidFill>
                    <a:srgbClr val="333333"/>
                  </a:solidFill>
                  <a:effectLst/>
                  <a:latin typeface="Verdana" panose="020B0604030504040204" pitchFamily="34" charset="0"/>
                  <a:ea typeface="Verdana" panose="020B0604030504040204" pitchFamily="34" charset="0"/>
                </a:rPr>
                <a:t>Krakow School of Interdisciplinary PhD Studies</a:t>
              </a:r>
              <a:endParaRPr lang="pl-PL" sz="1000" dirty="0">
                <a:latin typeface="Verdana" panose="020B0604030504040204" pitchFamily="34" charset="0"/>
                <a:ea typeface="Verdana" panose="020B0604030504040204" pitchFamily="34" charset="0"/>
              </a:endParaRPr>
            </a:p>
          </p:txBody>
        </p:sp>
        <p:pic>
          <p:nvPicPr>
            <p:cNvPr id="19" name="Obraz 18">
              <a:extLst>
                <a:ext uri="{FF2B5EF4-FFF2-40B4-BE49-F238E27FC236}">
                  <a16:creationId xmlns:a16="http://schemas.microsoft.com/office/drawing/2014/main" id="{58164203-67DA-08C5-7640-841958891E74}"/>
                </a:ext>
              </a:extLst>
            </p:cNvPr>
            <p:cNvPicPr>
              <a:picLocks noChangeAspect="1"/>
            </p:cNvPicPr>
            <p:nvPr/>
          </p:nvPicPr>
          <p:blipFill>
            <a:blip r:embed="rId5"/>
            <a:stretch>
              <a:fillRect/>
            </a:stretch>
          </p:blipFill>
          <p:spPr>
            <a:xfrm>
              <a:off x="126899" y="404362"/>
              <a:ext cx="2336085" cy="925263"/>
            </a:xfrm>
            <a:prstGeom prst="rect">
              <a:avLst/>
            </a:prstGeom>
          </p:spPr>
        </p:pic>
      </p:grpSp>
      <p:grpSp>
        <p:nvGrpSpPr>
          <p:cNvPr id="11" name="Grupa 10">
            <a:extLst>
              <a:ext uri="{FF2B5EF4-FFF2-40B4-BE49-F238E27FC236}">
                <a16:creationId xmlns:a16="http://schemas.microsoft.com/office/drawing/2014/main" id="{ADE63618-5B95-7BC3-D8FD-E3181E727970}"/>
              </a:ext>
            </a:extLst>
          </p:cNvPr>
          <p:cNvGrpSpPr/>
          <p:nvPr/>
        </p:nvGrpSpPr>
        <p:grpSpPr>
          <a:xfrm>
            <a:off x="1990505" y="73502"/>
            <a:ext cx="2081521" cy="1467053"/>
            <a:chOff x="2774126" y="448811"/>
            <a:chExt cx="2500730" cy="1492873"/>
          </a:xfrm>
        </p:grpSpPr>
        <p:pic>
          <p:nvPicPr>
            <p:cNvPr id="2" name="Obraz 1">
              <a:extLst>
                <a:ext uri="{FF2B5EF4-FFF2-40B4-BE49-F238E27FC236}">
                  <a16:creationId xmlns:a16="http://schemas.microsoft.com/office/drawing/2014/main" id="{6138FC77-4B23-4A5E-8702-0792F6875E09}"/>
                </a:ext>
              </a:extLst>
            </p:cNvPr>
            <p:cNvPicPr>
              <a:picLocks noChangeAspect="1"/>
            </p:cNvPicPr>
            <p:nvPr/>
          </p:nvPicPr>
          <p:blipFill>
            <a:blip r:embed="rId6"/>
            <a:stretch>
              <a:fillRect/>
            </a:stretch>
          </p:blipFill>
          <p:spPr>
            <a:xfrm>
              <a:off x="3284943" y="448811"/>
              <a:ext cx="1122598" cy="871006"/>
            </a:xfrm>
            <a:prstGeom prst="rect">
              <a:avLst/>
            </a:prstGeom>
          </p:spPr>
        </p:pic>
        <p:sp>
          <p:nvSpPr>
            <p:cNvPr id="3" name="pole tekstowe 2">
              <a:extLst>
                <a:ext uri="{FF2B5EF4-FFF2-40B4-BE49-F238E27FC236}">
                  <a16:creationId xmlns:a16="http://schemas.microsoft.com/office/drawing/2014/main" id="{664C5EAC-4491-44B9-A1FE-9AAF9191F5BB}"/>
                </a:ext>
              </a:extLst>
            </p:cNvPr>
            <p:cNvSpPr txBox="1"/>
            <p:nvPr/>
          </p:nvSpPr>
          <p:spPr>
            <a:xfrm>
              <a:off x="2774126" y="1364603"/>
              <a:ext cx="2500730" cy="577081"/>
            </a:xfrm>
            <a:prstGeom prst="rect">
              <a:avLst/>
            </a:prstGeom>
            <a:noFill/>
          </p:spPr>
          <p:txBody>
            <a:bodyPr wrap="square" rtlCol="0">
              <a:spAutoFit/>
            </a:bodyPr>
            <a:lstStyle/>
            <a:p>
              <a:r>
                <a:rPr lang="pl-PL" sz="1000" dirty="0" err="1">
                  <a:latin typeface="Verdana" panose="020B0604030504040204" pitchFamily="34" charset="0"/>
                  <a:ea typeface="Verdana" panose="020B0604030504040204" pitchFamily="34" charset="0"/>
                </a:rPr>
                <a:t>Institute</a:t>
              </a:r>
              <a:r>
                <a:rPr lang="pl-PL" sz="1000" dirty="0">
                  <a:latin typeface="Verdana" panose="020B0604030504040204" pitchFamily="34" charset="0"/>
                  <a:ea typeface="Verdana" panose="020B0604030504040204" pitchFamily="34" charset="0"/>
                </a:rPr>
                <a:t> of </a:t>
              </a:r>
              <a:r>
                <a:rPr lang="pl-PL" sz="1000" dirty="0" err="1">
                  <a:latin typeface="Verdana" panose="020B0604030504040204" pitchFamily="34" charset="0"/>
                  <a:ea typeface="Verdana" panose="020B0604030504040204" pitchFamily="34" charset="0"/>
                </a:rPr>
                <a:t>Metallurgy</a:t>
              </a:r>
              <a:r>
                <a:rPr lang="pl-PL" sz="1000" dirty="0">
                  <a:latin typeface="Verdana" panose="020B0604030504040204" pitchFamily="34" charset="0"/>
                  <a:ea typeface="Verdana" panose="020B0604030504040204" pitchFamily="34" charset="0"/>
                </a:rPr>
                <a:t> and Materials Science</a:t>
              </a:r>
            </a:p>
            <a:p>
              <a:r>
                <a:rPr lang="pl-PL" sz="1000" dirty="0" err="1">
                  <a:latin typeface="Verdana" panose="020B0604030504040204" pitchFamily="34" charset="0"/>
                  <a:ea typeface="Verdana" panose="020B0604030504040204" pitchFamily="34" charset="0"/>
                </a:rPr>
                <a:t>Polish</a:t>
              </a:r>
              <a:r>
                <a:rPr lang="pl-PL" sz="1000" dirty="0">
                  <a:latin typeface="Verdana" panose="020B0604030504040204" pitchFamily="34" charset="0"/>
                  <a:ea typeface="Verdana" panose="020B0604030504040204" pitchFamily="34" charset="0"/>
                </a:rPr>
                <a:t> </a:t>
              </a:r>
              <a:r>
                <a:rPr lang="pl-PL" sz="1000" dirty="0" err="1">
                  <a:latin typeface="Verdana" panose="020B0604030504040204" pitchFamily="34" charset="0"/>
                  <a:ea typeface="Verdana" panose="020B0604030504040204" pitchFamily="34" charset="0"/>
                </a:rPr>
                <a:t>Akademy</a:t>
              </a:r>
              <a:r>
                <a:rPr lang="pl-PL" sz="1000" dirty="0">
                  <a:latin typeface="Verdana" panose="020B0604030504040204" pitchFamily="34" charset="0"/>
                  <a:ea typeface="Verdana" panose="020B0604030504040204" pitchFamily="34" charset="0"/>
                </a:rPr>
                <a:t> of </a:t>
              </a:r>
              <a:r>
                <a:rPr lang="pl-PL" sz="1000" dirty="0" err="1">
                  <a:latin typeface="Verdana" panose="020B0604030504040204" pitchFamily="34" charset="0"/>
                  <a:ea typeface="Verdana" panose="020B0604030504040204" pitchFamily="34" charset="0"/>
                </a:rPr>
                <a:t>Sciences</a:t>
              </a:r>
              <a:endParaRPr lang="pl-PL" sz="11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306315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upa 38">
            <a:extLst>
              <a:ext uri="{FF2B5EF4-FFF2-40B4-BE49-F238E27FC236}">
                <a16:creationId xmlns:a16="http://schemas.microsoft.com/office/drawing/2014/main" id="{037C7B2A-A1A3-BC08-F4EA-E352C0D46B77}"/>
              </a:ext>
            </a:extLst>
          </p:cNvPr>
          <p:cNvGrpSpPr/>
          <p:nvPr/>
        </p:nvGrpSpPr>
        <p:grpSpPr>
          <a:xfrm>
            <a:off x="5171622" y="830590"/>
            <a:ext cx="2286432" cy="2871280"/>
            <a:chOff x="4457872" y="902225"/>
            <a:chExt cx="2286432" cy="2871280"/>
          </a:xfrm>
        </p:grpSpPr>
        <p:grpSp>
          <p:nvGrpSpPr>
            <p:cNvPr id="51" name="Grupa 50">
              <a:extLst>
                <a:ext uri="{FF2B5EF4-FFF2-40B4-BE49-F238E27FC236}">
                  <a16:creationId xmlns:a16="http://schemas.microsoft.com/office/drawing/2014/main" id="{9C8BFBB4-DC14-9CF7-CFFA-EAFD14D513A6}"/>
                </a:ext>
              </a:extLst>
            </p:cNvPr>
            <p:cNvGrpSpPr/>
            <p:nvPr/>
          </p:nvGrpSpPr>
          <p:grpSpPr>
            <a:xfrm>
              <a:off x="4457872" y="902225"/>
              <a:ext cx="2286432" cy="2871280"/>
              <a:chOff x="5048420" y="1161945"/>
              <a:chExt cx="2358672" cy="2907778"/>
            </a:xfrm>
          </p:grpSpPr>
          <p:grpSp>
            <p:nvGrpSpPr>
              <p:cNvPr id="2" name="Grupa 1">
                <a:extLst>
                  <a:ext uri="{FF2B5EF4-FFF2-40B4-BE49-F238E27FC236}">
                    <a16:creationId xmlns:a16="http://schemas.microsoft.com/office/drawing/2014/main" id="{E907E2C0-8A4F-23AF-2288-8B1BE97B9CAA}"/>
                  </a:ext>
                </a:extLst>
              </p:cNvPr>
              <p:cNvGrpSpPr/>
              <p:nvPr/>
            </p:nvGrpSpPr>
            <p:grpSpPr>
              <a:xfrm>
                <a:off x="5048420" y="1503949"/>
                <a:ext cx="2347544" cy="2565774"/>
                <a:chOff x="4151051" y="547354"/>
                <a:chExt cx="3329299" cy="3678221"/>
              </a:xfrm>
            </p:grpSpPr>
            <p:pic>
              <p:nvPicPr>
                <p:cNvPr id="12" name="Obraz 11" descr="Obraz zawierający przyroda, deszcz&#10;&#10;Opis wygenerowany automatycznie">
                  <a:extLst>
                    <a:ext uri="{FF2B5EF4-FFF2-40B4-BE49-F238E27FC236}">
                      <a16:creationId xmlns:a16="http://schemas.microsoft.com/office/drawing/2014/main" id="{70280847-AB08-0CE7-B0BF-B536748A0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051" y="547354"/>
                  <a:ext cx="3329299" cy="3582127"/>
                </a:xfrm>
                <a:prstGeom prst="rect">
                  <a:avLst/>
                </a:prstGeom>
              </p:spPr>
            </p:pic>
            <p:grpSp>
              <p:nvGrpSpPr>
                <p:cNvPr id="17" name="Grupa 16">
                  <a:extLst>
                    <a:ext uri="{FF2B5EF4-FFF2-40B4-BE49-F238E27FC236}">
                      <a16:creationId xmlns:a16="http://schemas.microsoft.com/office/drawing/2014/main" id="{52EAEAB0-3316-AE97-F9AA-CF4015A9A7BD}"/>
                    </a:ext>
                  </a:extLst>
                </p:cNvPr>
                <p:cNvGrpSpPr/>
                <p:nvPr/>
              </p:nvGrpSpPr>
              <p:grpSpPr>
                <a:xfrm>
                  <a:off x="4159917" y="3862792"/>
                  <a:ext cx="3320432" cy="362783"/>
                  <a:chOff x="439518" y="3753942"/>
                  <a:chExt cx="3320432" cy="362783"/>
                </a:xfrm>
              </p:grpSpPr>
              <p:sp>
                <p:nvSpPr>
                  <p:cNvPr id="18" name="Prostokąt 17">
                    <a:extLst>
                      <a:ext uri="{FF2B5EF4-FFF2-40B4-BE49-F238E27FC236}">
                        <a16:creationId xmlns:a16="http://schemas.microsoft.com/office/drawing/2014/main" id="{B398B923-1E77-9DB9-27E3-9BFEC61AF355}"/>
                      </a:ext>
                    </a:extLst>
                  </p:cNvPr>
                  <p:cNvSpPr/>
                  <p:nvPr/>
                </p:nvSpPr>
                <p:spPr>
                  <a:xfrm>
                    <a:off x="439518" y="3813568"/>
                    <a:ext cx="3320432" cy="2806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21" name="Łącznik prosty 20">
                    <a:extLst>
                      <a:ext uri="{FF2B5EF4-FFF2-40B4-BE49-F238E27FC236}">
                        <a16:creationId xmlns:a16="http://schemas.microsoft.com/office/drawing/2014/main" id="{A460FF88-CAAD-83C7-44EC-6897A9067A25}"/>
                      </a:ext>
                    </a:extLst>
                  </p:cNvPr>
                  <p:cNvCxnSpPr/>
                  <p:nvPr/>
                </p:nvCxnSpPr>
                <p:spPr>
                  <a:xfrm>
                    <a:off x="1733600" y="3964268"/>
                    <a:ext cx="4687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ole tekstowe 21">
                    <a:extLst>
                      <a:ext uri="{FF2B5EF4-FFF2-40B4-BE49-F238E27FC236}">
                        <a16:creationId xmlns:a16="http://schemas.microsoft.com/office/drawing/2014/main" id="{F94DACB4-2DEB-62FC-7706-7390E859674D}"/>
                      </a:ext>
                    </a:extLst>
                  </p:cNvPr>
                  <p:cNvSpPr txBox="1"/>
                  <p:nvPr/>
                </p:nvSpPr>
                <p:spPr>
                  <a:xfrm>
                    <a:off x="2112332" y="3753942"/>
                    <a:ext cx="1255854" cy="362783"/>
                  </a:xfrm>
                  <a:prstGeom prst="rect">
                    <a:avLst/>
                  </a:prstGeom>
                  <a:noFill/>
                </p:spPr>
                <p:txBody>
                  <a:bodyPr wrap="square" rtlCol="0">
                    <a:spAutoFit/>
                  </a:bodyPr>
                  <a:lstStyle/>
                  <a:p>
                    <a:r>
                      <a:rPr lang="pl-PL" sz="1200" b="1" dirty="0">
                        <a:solidFill>
                          <a:schemeClr val="bg1"/>
                        </a:solidFill>
                      </a:rPr>
                      <a:t>100 nm</a:t>
                    </a:r>
                  </a:p>
                </p:txBody>
              </p:sp>
            </p:grpSp>
          </p:grpSp>
          <p:sp>
            <p:nvSpPr>
              <p:cNvPr id="47" name="pole tekstowe 46">
                <a:extLst>
                  <a:ext uri="{FF2B5EF4-FFF2-40B4-BE49-F238E27FC236}">
                    <a16:creationId xmlns:a16="http://schemas.microsoft.com/office/drawing/2014/main" id="{F17D85A1-2B6D-0169-62ED-BF039F8A0EE2}"/>
                  </a:ext>
                </a:extLst>
              </p:cNvPr>
              <p:cNvSpPr txBox="1"/>
              <p:nvPr/>
            </p:nvSpPr>
            <p:spPr>
              <a:xfrm>
                <a:off x="5059549" y="1161945"/>
                <a:ext cx="2347543" cy="311689"/>
              </a:xfrm>
              <a:prstGeom prst="rect">
                <a:avLst/>
              </a:prstGeom>
              <a:solidFill>
                <a:srgbClr val="339933"/>
              </a:solidFill>
            </p:spPr>
            <p:txBody>
              <a:bodyPr wrap="square" rtlCol="0">
                <a:spAutoFit/>
              </a:bodyPr>
              <a:lstStyle/>
              <a:p>
                <a:pPr algn="ctr"/>
                <a:r>
                  <a:rPr lang="pl-PL" sz="1400" b="1" dirty="0" err="1">
                    <a:solidFill>
                      <a:schemeClr val="bg1"/>
                    </a:solidFill>
                  </a:rPr>
                  <a:t>AlMgScZr</a:t>
                </a:r>
                <a:endParaRPr lang="pl-PL" sz="1400" b="1" dirty="0">
                  <a:solidFill>
                    <a:schemeClr val="bg1"/>
                  </a:solidFill>
                </a:endParaRPr>
              </a:p>
            </p:txBody>
          </p:sp>
        </p:grpSp>
        <p:sp>
          <p:nvSpPr>
            <p:cNvPr id="32" name="pole tekstowe 31">
              <a:extLst>
                <a:ext uri="{FF2B5EF4-FFF2-40B4-BE49-F238E27FC236}">
                  <a16:creationId xmlns:a16="http://schemas.microsoft.com/office/drawing/2014/main" id="{E3BF70EA-81A2-AEAC-4858-B34B13F23DB0}"/>
                </a:ext>
              </a:extLst>
            </p:cNvPr>
            <p:cNvSpPr txBox="1"/>
            <p:nvPr/>
          </p:nvSpPr>
          <p:spPr>
            <a:xfrm>
              <a:off x="5080149" y="3010970"/>
              <a:ext cx="664051" cy="261610"/>
            </a:xfrm>
            <a:prstGeom prst="rect">
              <a:avLst/>
            </a:prstGeom>
            <a:solidFill>
              <a:schemeClr val="bg1"/>
            </a:solidFill>
            <a:ln>
              <a:solidFill>
                <a:srgbClr val="C00000"/>
              </a:solidFill>
            </a:ln>
          </p:spPr>
          <p:txBody>
            <a:bodyPr wrap="square" rtlCol="0">
              <a:spAutoFit/>
            </a:bodyPr>
            <a:lstStyle/>
            <a:p>
              <a:r>
                <a:rPr lang="pl-PL" sz="1050" b="1" dirty="0"/>
                <a:t>Al, Sc, Zr</a:t>
              </a:r>
              <a:endParaRPr lang="pl-PL" sz="1100" b="1" dirty="0"/>
            </a:p>
          </p:txBody>
        </p:sp>
      </p:grpSp>
      <p:sp>
        <p:nvSpPr>
          <p:cNvPr id="6" name="Symbol zastępczy numeru slajdu 5">
            <a:extLst>
              <a:ext uri="{FF2B5EF4-FFF2-40B4-BE49-F238E27FC236}">
                <a16:creationId xmlns:a16="http://schemas.microsoft.com/office/drawing/2014/main" id="{1306CBAD-539F-E6DA-4EA2-E91F59D4E465}"/>
              </a:ext>
            </a:extLst>
          </p:cNvPr>
          <p:cNvSpPr>
            <a:spLocks noGrp="1"/>
          </p:cNvSpPr>
          <p:nvPr>
            <p:ph type="sldNum" sz="quarter" idx="12"/>
          </p:nvPr>
        </p:nvSpPr>
        <p:spPr/>
        <p:txBody>
          <a:bodyPr/>
          <a:lstStyle/>
          <a:p>
            <a:fld id="{8B581E52-F7CC-425B-9779-ED68F05C13BC}" type="slidenum">
              <a:rPr lang="pl-PL" smtClean="0"/>
              <a:t>10</a:t>
            </a:fld>
            <a:endParaRPr lang="pl-PL"/>
          </a:p>
        </p:txBody>
      </p:sp>
      <p:grpSp>
        <p:nvGrpSpPr>
          <p:cNvPr id="41" name="Grupa 40">
            <a:extLst>
              <a:ext uri="{FF2B5EF4-FFF2-40B4-BE49-F238E27FC236}">
                <a16:creationId xmlns:a16="http://schemas.microsoft.com/office/drawing/2014/main" id="{C1CA5D4D-0892-2E3D-8EC8-DA2236E4167D}"/>
              </a:ext>
            </a:extLst>
          </p:cNvPr>
          <p:cNvGrpSpPr/>
          <p:nvPr/>
        </p:nvGrpSpPr>
        <p:grpSpPr>
          <a:xfrm>
            <a:off x="5171622" y="3847293"/>
            <a:ext cx="2315028" cy="2951824"/>
            <a:chOff x="5036091" y="3215316"/>
            <a:chExt cx="2315028" cy="2951824"/>
          </a:xfrm>
        </p:grpSpPr>
        <p:grpSp>
          <p:nvGrpSpPr>
            <p:cNvPr id="53" name="Grupa 52">
              <a:extLst>
                <a:ext uri="{FF2B5EF4-FFF2-40B4-BE49-F238E27FC236}">
                  <a16:creationId xmlns:a16="http://schemas.microsoft.com/office/drawing/2014/main" id="{E244D236-FEDE-C9BA-397C-4A8AD5A8C765}"/>
                </a:ext>
              </a:extLst>
            </p:cNvPr>
            <p:cNvGrpSpPr/>
            <p:nvPr/>
          </p:nvGrpSpPr>
          <p:grpSpPr>
            <a:xfrm>
              <a:off x="5036091" y="3215316"/>
              <a:ext cx="2315028" cy="2951824"/>
              <a:chOff x="5649732" y="3157659"/>
              <a:chExt cx="2315028" cy="2951824"/>
            </a:xfrm>
          </p:grpSpPr>
          <p:grpSp>
            <p:nvGrpSpPr>
              <p:cNvPr id="30" name="Grupa 29">
                <a:extLst>
                  <a:ext uri="{FF2B5EF4-FFF2-40B4-BE49-F238E27FC236}">
                    <a16:creationId xmlns:a16="http://schemas.microsoft.com/office/drawing/2014/main" id="{8D7F9366-374D-45FA-85AC-A8F3E36CA53F}"/>
                  </a:ext>
                </a:extLst>
              </p:cNvPr>
              <p:cNvGrpSpPr/>
              <p:nvPr/>
            </p:nvGrpSpPr>
            <p:grpSpPr>
              <a:xfrm>
                <a:off x="5664911" y="3502892"/>
                <a:ext cx="2299848" cy="2606591"/>
                <a:chOff x="1291294" y="-691385"/>
                <a:chExt cx="3261653" cy="3720310"/>
              </a:xfrm>
            </p:grpSpPr>
            <p:pic>
              <p:nvPicPr>
                <p:cNvPr id="31" name="Obraz 30" descr="Obraz zawierający przyroda, krater, dzień, nocne niebo&#10;&#10;Opis wygenerowany automatycznie">
                  <a:extLst>
                    <a:ext uri="{FF2B5EF4-FFF2-40B4-BE49-F238E27FC236}">
                      <a16:creationId xmlns:a16="http://schemas.microsoft.com/office/drawing/2014/main" id="{911A7D6D-D486-BA93-4FD7-84B8C2FAC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294" y="-691385"/>
                  <a:ext cx="3261653" cy="3519648"/>
                </a:xfrm>
                <a:prstGeom prst="rect">
                  <a:avLst/>
                </a:prstGeom>
              </p:spPr>
            </p:pic>
            <p:grpSp>
              <p:nvGrpSpPr>
                <p:cNvPr id="33" name="Grupa 32">
                  <a:extLst>
                    <a:ext uri="{FF2B5EF4-FFF2-40B4-BE49-F238E27FC236}">
                      <a16:creationId xmlns:a16="http://schemas.microsoft.com/office/drawing/2014/main" id="{C382AE8B-D01E-96E0-95E1-4D814C453A54}"/>
                    </a:ext>
                  </a:extLst>
                </p:cNvPr>
                <p:cNvGrpSpPr/>
                <p:nvPr/>
              </p:nvGrpSpPr>
              <p:grpSpPr>
                <a:xfrm>
                  <a:off x="1295884" y="2695860"/>
                  <a:ext cx="3257063" cy="333065"/>
                  <a:chOff x="1295884" y="2595888"/>
                  <a:chExt cx="3257063" cy="333065"/>
                </a:xfrm>
              </p:grpSpPr>
              <p:sp>
                <p:nvSpPr>
                  <p:cNvPr id="34" name="Prostokąt 33">
                    <a:extLst>
                      <a:ext uri="{FF2B5EF4-FFF2-40B4-BE49-F238E27FC236}">
                        <a16:creationId xmlns:a16="http://schemas.microsoft.com/office/drawing/2014/main" id="{30B079C8-38BD-3C71-55EE-C4D109ED656E}"/>
                      </a:ext>
                    </a:extLst>
                  </p:cNvPr>
                  <p:cNvSpPr/>
                  <p:nvPr/>
                </p:nvSpPr>
                <p:spPr>
                  <a:xfrm>
                    <a:off x="1295884" y="2618048"/>
                    <a:ext cx="3257063" cy="288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35" name="Łącznik prosty 34">
                    <a:extLst>
                      <a:ext uri="{FF2B5EF4-FFF2-40B4-BE49-F238E27FC236}">
                        <a16:creationId xmlns:a16="http://schemas.microsoft.com/office/drawing/2014/main" id="{ADC08391-669B-75CE-E137-50087B36E40B}"/>
                      </a:ext>
                    </a:extLst>
                  </p:cNvPr>
                  <p:cNvCxnSpPr/>
                  <p:nvPr/>
                </p:nvCxnSpPr>
                <p:spPr>
                  <a:xfrm>
                    <a:off x="2446465" y="2796551"/>
                    <a:ext cx="46877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pole tekstowe 35">
                    <a:extLst>
                      <a:ext uri="{FF2B5EF4-FFF2-40B4-BE49-F238E27FC236}">
                        <a16:creationId xmlns:a16="http://schemas.microsoft.com/office/drawing/2014/main" id="{573355E7-D734-1A69-6348-5E12EBD70704}"/>
                      </a:ext>
                    </a:extLst>
                  </p:cNvPr>
                  <p:cNvSpPr txBox="1"/>
                  <p:nvPr/>
                </p:nvSpPr>
                <p:spPr>
                  <a:xfrm>
                    <a:off x="2898730" y="2595888"/>
                    <a:ext cx="1255855" cy="333065"/>
                  </a:xfrm>
                  <a:prstGeom prst="rect">
                    <a:avLst/>
                  </a:prstGeom>
                  <a:noFill/>
                </p:spPr>
                <p:txBody>
                  <a:bodyPr wrap="square" rtlCol="0">
                    <a:spAutoFit/>
                  </a:bodyPr>
                  <a:lstStyle/>
                  <a:p>
                    <a:r>
                      <a:rPr lang="pl-PL" sz="1100" b="1" dirty="0">
                        <a:solidFill>
                          <a:schemeClr val="bg1"/>
                        </a:solidFill>
                      </a:rPr>
                      <a:t>100 nm</a:t>
                    </a:r>
                  </a:p>
                </p:txBody>
              </p:sp>
            </p:grpSp>
          </p:grpSp>
          <p:sp>
            <p:nvSpPr>
              <p:cNvPr id="48" name="pole tekstowe 47">
                <a:extLst>
                  <a:ext uri="{FF2B5EF4-FFF2-40B4-BE49-F238E27FC236}">
                    <a16:creationId xmlns:a16="http://schemas.microsoft.com/office/drawing/2014/main" id="{6B9B0208-9826-8109-AA7E-0750CCFD988A}"/>
                  </a:ext>
                </a:extLst>
              </p:cNvPr>
              <p:cNvSpPr txBox="1"/>
              <p:nvPr/>
            </p:nvSpPr>
            <p:spPr>
              <a:xfrm>
                <a:off x="5649732" y="3157659"/>
                <a:ext cx="2315028" cy="307777"/>
              </a:xfrm>
              <a:prstGeom prst="rect">
                <a:avLst/>
              </a:prstGeom>
              <a:solidFill>
                <a:srgbClr val="339933"/>
              </a:solidFill>
            </p:spPr>
            <p:txBody>
              <a:bodyPr wrap="square" rtlCol="0">
                <a:spAutoFit/>
              </a:bodyPr>
              <a:lstStyle/>
              <a:p>
                <a:pPr algn="ctr"/>
                <a:r>
                  <a:rPr lang="pl-PL" sz="1400" b="1" dirty="0">
                    <a:solidFill>
                      <a:schemeClr val="bg1"/>
                    </a:solidFill>
                  </a:rPr>
                  <a:t>AlMgErZr</a:t>
                </a:r>
                <a:endParaRPr lang="pl-PL" sz="1200" b="1" dirty="0">
                  <a:solidFill>
                    <a:schemeClr val="bg1"/>
                  </a:solidFill>
                </a:endParaRPr>
              </a:p>
            </p:txBody>
          </p:sp>
        </p:grpSp>
        <p:sp>
          <p:nvSpPr>
            <p:cNvPr id="23" name="pole tekstowe 22">
              <a:extLst>
                <a:ext uri="{FF2B5EF4-FFF2-40B4-BE49-F238E27FC236}">
                  <a16:creationId xmlns:a16="http://schemas.microsoft.com/office/drawing/2014/main" id="{C16820EB-D93C-0F4C-4D4D-8B30C877DBEC}"/>
                </a:ext>
              </a:extLst>
            </p:cNvPr>
            <p:cNvSpPr txBox="1"/>
            <p:nvPr/>
          </p:nvSpPr>
          <p:spPr>
            <a:xfrm>
              <a:off x="5075925" y="4796111"/>
              <a:ext cx="693831" cy="261610"/>
            </a:xfrm>
            <a:prstGeom prst="rect">
              <a:avLst/>
            </a:prstGeom>
            <a:solidFill>
              <a:schemeClr val="bg1"/>
            </a:solidFill>
            <a:ln>
              <a:solidFill>
                <a:srgbClr val="C00000"/>
              </a:solidFill>
            </a:ln>
          </p:spPr>
          <p:txBody>
            <a:bodyPr wrap="square" rtlCol="0">
              <a:spAutoFit/>
            </a:bodyPr>
            <a:lstStyle/>
            <a:p>
              <a:r>
                <a:rPr lang="pl-PL" sz="1050" b="1" dirty="0"/>
                <a:t>Al, Er, Zr</a:t>
              </a:r>
            </a:p>
          </p:txBody>
        </p:sp>
      </p:grpSp>
      <p:grpSp>
        <p:nvGrpSpPr>
          <p:cNvPr id="3" name="Grupa 2"/>
          <p:cNvGrpSpPr/>
          <p:nvPr/>
        </p:nvGrpSpPr>
        <p:grpSpPr>
          <a:xfrm>
            <a:off x="423433" y="3749007"/>
            <a:ext cx="2467833" cy="3034738"/>
            <a:chOff x="31791" y="3967496"/>
            <a:chExt cx="2313589" cy="2795137"/>
          </a:xfrm>
        </p:grpSpPr>
        <p:grpSp>
          <p:nvGrpSpPr>
            <p:cNvPr id="24" name="Grupa 23">
              <a:extLst>
                <a:ext uri="{FF2B5EF4-FFF2-40B4-BE49-F238E27FC236}">
                  <a16:creationId xmlns:a16="http://schemas.microsoft.com/office/drawing/2014/main" id="{45BEADFC-ADA7-EB58-61BD-73424534EC3D}"/>
                </a:ext>
              </a:extLst>
            </p:cNvPr>
            <p:cNvGrpSpPr/>
            <p:nvPr/>
          </p:nvGrpSpPr>
          <p:grpSpPr>
            <a:xfrm>
              <a:off x="31791" y="4319877"/>
              <a:ext cx="2313589" cy="2442756"/>
              <a:chOff x="7848506" y="339004"/>
              <a:chExt cx="3281141" cy="3621809"/>
            </a:xfrm>
          </p:grpSpPr>
          <p:pic>
            <p:nvPicPr>
              <p:cNvPr id="25" name="Obraz 24" descr="Obraz zawierający przyroda&#10;&#10;Opis wygenerowany automatycznie">
                <a:extLst>
                  <a:ext uri="{FF2B5EF4-FFF2-40B4-BE49-F238E27FC236}">
                    <a16:creationId xmlns:a16="http://schemas.microsoft.com/office/drawing/2014/main" id="{83306435-4DA6-F150-37F1-FA8585DE9621}"/>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48507" y="339004"/>
                <a:ext cx="3281140" cy="3367599"/>
              </a:xfrm>
              <a:prstGeom prst="rect">
                <a:avLst/>
              </a:prstGeom>
            </p:spPr>
          </p:pic>
          <p:grpSp>
            <p:nvGrpSpPr>
              <p:cNvPr id="26" name="Grupa 25">
                <a:extLst>
                  <a:ext uri="{FF2B5EF4-FFF2-40B4-BE49-F238E27FC236}">
                    <a16:creationId xmlns:a16="http://schemas.microsoft.com/office/drawing/2014/main" id="{C19561E8-8B4F-A303-5C90-E06A770E84CA}"/>
                  </a:ext>
                </a:extLst>
              </p:cNvPr>
              <p:cNvGrpSpPr/>
              <p:nvPr/>
            </p:nvGrpSpPr>
            <p:grpSpPr>
              <a:xfrm>
                <a:off x="7848506" y="3584654"/>
                <a:ext cx="3281140" cy="376159"/>
                <a:chOff x="407710" y="3459164"/>
                <a:chExt cx="3281140" cy="376159"/>
              </a:xfrm>
            </p:grpSpPr>
            <p:sp>
              <p:nvSpPr>
                <p:cNvPr id="27" name="Prostokąt 26">
                  <a:extLst>
                    <a:ext uri="{FF2B5EF4-FFF2-40B4-BE49-F238E27FC236}">
                      <a16:creationId xmlns:a16="http://schemas.microsoft.com/office/drawing/2014/main" id="{FFBFB6C5-0E83-CE82-1085-168EFC851A02}"/>
                    </a:ext>
                  </a:extLst>
                </p:cNvPr>
                <p:cNvSpPr/>
                <p:nvPr/>
              </p:nvSpPr>
              <p:spPr>
                <a:xfrm>
                  <a:off x="407710" y="3479409"/>
                  <a:ext cx="3281140" cy="3356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cxnSp>
              <p:nvCxnSpPr>
                <p:cNvPr id="28" name="Łącznik prosty 27">
                  <a:extLst>
                    <a:ext uri="{FF2B5EF4-FFF2-40B4-BE49-F238E27FC236}">
                      <a16:creationId xmlns:a16="http://schemas.microsoft.com/office/drawing/2014/main" id="{494827DB-B3FB-8DEF-5EF8-D778D5D07F17}"/>
                    </a:ext>
                  </a:extLst>
                </p:cNvPr>
                <p:cNvCxnSpPr/>
                <p:nvPr/>
              </p:nvCxnSpPr>
              <p:spPr>
                <a:xfrm>
                  <a:off x="1612626" y="3655611"/>
                  <a:ext cx="4687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pole tekstowe 28">
                  <a:extLst>
                    <a:ext uri="{FF2B5EF4-FFF2-40B4-BE49-F238E27FC236}">
                      <a16:creationId xmlns:a16="http://schemas.microsoft.com/office/drawing/2014/main" id="{09B2A973-349D-D51C-E269-0B27E886D4F0}"/>
                    </a:ext>
                  </a:extLst>
                </p:cNvPr>
                <p:cNvSpPr txBox="1"/>
                <p:nvPr/>
              </p:nvSpPr>
              <p:spPr>
                <a:xfrm>
                  <a:off x="2081401" y="3459164"/>
                  <a:ext cx="1255855" cy="376159"/>
                </a:xfrm>
                <a:prstGeom prst="rect">
                  <a:avLst/>
                </a:prstGeom>
                <a:noFill/>
              </p:spPr>
              <p:txBody>
                <a:bodyPr wrap="square" rtlCol="0">
                  <a:spAutoFit/>
                </a:bodyPr>
                <a:lstStyle/>
                <a:p>
                  <a:r>
                    <a:rPr lang="pl-PL" sz="1200" b="1" dirty="0">
                      <a:solidFill>
                        <a:schemeClr val="bg1"/>
                      </a:solidFill>
                    </a:rPr>
                    <a:t>100 nm</a:t>
                  </a:r>
                </a:p>
              </p:txBody>
            </p:sp>
          </p:grpSp>
        </p:grpSp>
        <p:grpSp>
          <p:nvGrpSpPr>
            <p:cNvPr id="3079" name="Grupa 3078">
              <a:extLst>
                <a:ext uri="{FF2B5EF4-FFF2-40B4-BE49-F238E27FC236}">
                  <a16:creationId xmlns:a16="http://schemas.microsoft.com/office/drawing/2014/main" id="{A65CB25D-565A-BFA1-F903-7E930AF2E466}"/>
                </a:ext>
              </a:extLst>
            </p:cNvPr>
            <p:cNvGrpSpPr/>
            <p:nvPr/>
          </p:nvGrpSpPr>
          <p:grpSpPr>
            <a:xfrm>
              <a:off x="31793" y="3967496"/>
              <a:ext cx="2313586" cy="1879474"/>
              <a:chOff x="4793" y="4012100"/>
              <a:chExt cx="2313586" cy="1879474"/>
            </a:xfrm>
          </p:grpSpPr>
          <p:sp>
            <p:nvSpPr>
              <p:cNvPr id="50" name="pole tekstowe 49">
                <a:extLst>
                  <a:ext uri="{FF2B5EF4-FFF2-40B4-BE49-F238E27FC236}">
                    <a16:creationId xmlns:a16="http://schemas.microsoft.com/office/drawing/2014/main" id="{D7D968A2-9809-808E-F0C6-8B4D0E6BADA4}"/>
                  </a:ext>
                </a:extLst>
              </p:cNvPr>
              <p:cNvSpPr txBox="1"/>
              <p:nvPr/>
            </p:nvSpPr>
            <p:spPr>
              <a:xfrm>
                <a:off x="4793" y="4012100"/>
                <a:ext cx="2313586" cy="283477"/>
              </a:xfrm>
              <a:prstGeom prst="rect">
                <a:avLst/>
              </a:prstGeom>
              <a:solidFill>
                <a:srgbClr val="339933"/>
              </a:solidFill>
            </p:spPr>
            <p:txBody>
              <a:bodyPr wrap="square" rtlCol="0">
                <a:spAutoFit/>
              </a:bodyPr>
              <a:lstStyle/>
              <a:p>
                <a:pPr algn="ctr"/>
                <a:r>
                  <a:rPr lang="pl-PL" sz="1400" b="1" dirty="0" err="1">
                    <a:solidFill>
                      <a:schemeClr val="bg1"/>
                    </a:solidFill>
                  </a:rPr>
                  <a:t>AlMgCuAg</a:t>
                </a:r>
                <a:endParaRPr lang="pl-PL" sz="1200" b="1" dirty="0">
                  <a:solidFill>
                    <a:schemeClr val="bg1"/>
                  </a:solidFill>
                </a:endParaRPr>
              </a:p>
            </p:txBody>
          </p:sp>
          <p:sp>
            <p:nvSpPr>
              <p:cNvPr id="4" name="pole tekstowe 3">
                <a:extLst>
                  <a:ext uri="{FF2B5EF4-FFF2-40B4-BE49-F238E27FC236}">
                    <a16:creationId xmlns:a16="http://schemas.microsoft.com/office/drawing/2014/main" id="{ED1DAA48-F161-2D24-491E-0D3F78623332}"/>
                  </a:ext>
                </a:extLst>
              </p:cNvPr>
              <p:cNvSpPr txBox="1"/>
              <p:nvPr/>
            </p:nvSpPr>
            <p:spPr>
              <a:xfrm>
                <a:off x="710988" y="5650619"/>
                <a:ext cx="947902" cy="240955"/>
              </a:xfrm>
              <a:prstGeom prst="rect">
                <a:avLst/>
              </a:prstGeom>
              <a:solidFill>
                <a:schemeClr val="bg1"/>
              </a:solidFill>
              <a:ln>
                <a:solidFill>
                  <a:srgbClr val="C00000"/>
                </a:solidFill>
              </a:ln>
            </p:spPr>
            <p:txBody>
              <a:bodyPr wrap="square" rtlCol="0">
                <a:spAutoFit/>
              </a:bodyPr>
              <a:lstStyle/>
              <a:p>
                <a:r>
                  <a:rPr lang="de-DE" sz="1100" b="1" dirty="0"/>
                  <a:t>Al</a:t>
                </a:r>
                <a:r>
                  <a:rPr lang="pl-PL" sz="1100" b="1" dirty="0"/>
                  <a:t>, Mg, Cu, Ag</a:t>
                </a:r>
              </a:p>
            </p:txBody>
          </p:sp>
        </p:grpSp>
      </p:grpSp>
      <p:grpSp>
        <p:nvGrpSpPr>
          <p:cNvPr id="5" name="Grupa 4"/>
          <p:cNvGrpSpPr/>
          <p:nvPr/>
        </p:nvGrpSpPr>
        <p:grpSpPr>
          <a:xfrm>
            <a:off x="423433" y="872065"/>
            <a:ext cx="2453845" cy="2694105"/>
            <a:chOff x="445025" y="968973"/>
            <a:chExt cx="2604629" cy="3230196"/>
          </a:xfrm>
        </p:grpSpPr>
        <p:grpSp>
          <p:nvGrpSpPr>
            <p:cNvPr id="46" name="Grupa 45">
              <a:extLst>
                <a:ext uri="{FF2B5EF4-FFF2-40B4-BE49-F238E27FC236}">
                  <a16:creationId xmlns:a16="http://schemas.microsoft.com/office/drawing/2014/main" id="{FE43564D-C8CA-EB13-08F0-D5E35F0DCFB6}"/>
                </a:ext>
              </a:extLst>
            </p:cNvPr>
            <p:cNvGrpSpPr/>
            <p:nvPr/>
          </p:nvGrpSpPr>
          <p:grpSpPr>
            <a:xfrm>
              <a:off x="445025" y="1374895"/>
              <a:ext cx="2604629" cy="2824274"/>
              <a:chOff x="125257" y="2493049"/>
              <a:chExt cx="2531031" cy="2759500"/>
            </a:xfrm>
          </p:grpSpPr>
          <p:grpSp>
            <p:nvGrpSpPr>
              <p:cNvPr id="49" name="Grupa 48">
                <a:extLst>
                  <a:ext uri="{FF2B5EF4-FFF2-40B4-BE49-F238E27FC236}">
                    <a16:creationId xmlns:a16="http://schemas.microsoft.com/office/drawing/2014/main" id="{5BEFCA79-D698-3790-656F-A10F00B78599}"/>
                  </a:ext>
                </a:extLst>
              </p:cNvPr>
              <p:cNvGrpSpPr/>
              <p:nvPr/>
            </p:nvGrpSpPr>
            <p:grpSpPr>
              <a:xfrm>
                <a:off x="125258" y="2493049"/>
                <a:ext cx="2531030" cy="2700000"/>
                <a:chOff x="316078" y="1701729"/>
                <a:chExt cx="2645814" cy="2880000"/>
              </a:xfrm>
            </p:grpSpPr>
            <p:pic>
              <p:nvPicPr>
                <p:cNvPr id="54" name="Obraz 53" descr="Obraz zawierający wewnątrz&#10;&#10;Opis wygenerowany automatycznie">
                  <a:extLst>
                    <a:ext uri="{FF2B5EF4-FFF2-40B4-BE49-F238E27FC236}">
                      <a16:creationId xmlns:a16="http://schemas.microsoft.com/office/drawing/2014/main" id="{07EFB8A5-BB5A-B6BB-A8E4-C819281F08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078" y="1701729"/>
                  <a:ext cx="2645814" cy="2880000"/>
                </a:xfrm>
                <a:prstGeom prst="rect">
                  <a:avLst/>
                </a:prstGeom>
                <a:ln>
                  <a:noFill/>
                </a:ln>
              </p:spPr>
            </p:pic>
            <p:sp>
              <p:nvSpPr>
                <p:cNvPr id="57" name="Objaśnienie: linia z obramowaniem i paskiem wyróżniającym 13">
                  <a:extLst>
                    <a:ext uri="{FF2B5EF4-FFF2-40B4-BE49-F238E27FC236}">
                      <a16:creationId xmlns:a16="http://schemas.microsoft.com/office/drawing/2014/main" id="{38753A6B-D8FE-6F0A-520A-3D527C1F2819}"/>
                    </a:ext>
                  </a:extLst>
                </p:cNvPr>
                <p:cNvSpPr/>
                <p:nvPr/>
              </p:nvSpPr>
              <p:spPr>
                <a:xfrm>
                  <a:off x="1777506" y="2299349"/>
                  <a:ext cx="1096551" cy="308940"/>
                </a:xfrm>
                <a:prstGeom prst="accentBorderCallout1">
                  <a:avLst>
                    <a:gd name="adj1" fmla="val 73631"/>
                    <a:gd name="adj2" fmla="val -1914"/>
                    <a:gd name="adj3" fmla="val 233238"/>
                    <a:gd name="adj4" fmla="val -8378"/>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pl-PL"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 Mn, </a:t>
                  </a:r>
                  <a:r>
                    <a:rPr lang="pl-PL" sz="9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a:t>
                  </a:r>
                  <a:r>
                    <a:rPr lang="pl-PL" sz="9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pl-PL" sz="9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a:t>
                  </a:r>
                  <a:endParaRPr lang="pl-PL"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Objaśnienie: linia z obramowaniem i paskiem wyróżniającym 14">
                  <a:extLst>
                    <a:ext uri="{FF2B5EF4-FFF2-40B4-BE49-F238E27FC236}">
                      <a16:creationId xmlns:a16="http://schemas.microsoft.com/office/drawing/2014/main" id="{3CEF243E-26B2-2C77-CB18-EEBB2A06A69F}"/>
                    </a:ext>
                  </a:extLst>
                </p:cNvPr>
                <p:cNvSpPr/>
                <p:nvPr/>
              </p:nvSpPr>
              <p:spPr>
                <a:xfrm>
                  <a:off x="1208561" y="3582172"/>
                  <a:ext cx="568945" cy="233454"/>
                </a:xfrm>
                <a:prstGeom prst="accentBorderCallout1">
                  <a:avLst>
                    <a:gd name="adj1" fmla="val 24238"/>
                    <a:gd name="adj2" fmla="val 1687"/>
                    <a:gd name="adj3" fmla="val -188513"/>
                    <a:gd name="adj4" fmla="val 3961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Mg</a:t>
                  </a:r>
                  <a:r>
                    <a:rPr lang="pl-PL" sz="9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l-PL"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a:t>
                  </a:r>
                  <a:endParaRPr lang="pl-PL" sz="900" b="1" dirty="0">
                    <a:solidFill>
                      <a:schemeClr val="tx1"/>
                    </a:solidFill>
                  </a:endParaRPr>
                </a:p>
              </p:txBody>
            </p:sp>
          </p:grpSp>
          <p:pic>
            <p:nvPicPr>
              <p:cNvPr id="52" name="Obraz 51">
                <a:extLst>
                  <a:ext uri="{FF2B5EF4-FFF2-40B4-BE49-F238E27FC236}">
                    <a16:creationId xmlns:a16="http://schemas.microsoft.com/office/drawing/2014/main" id="{362C1B71-B764-06D2-0DD8-2B15ECE13F81}"/>
                  </a:ext>
                </a:extLst>
              </p:cNvPr>
              <p:cNvPicPr>
                <a:picLocks noChangeAspect="1"/>
              </p:cNvPicPr>
              <p:nvPr/>
            </p:nvPicPr>
            <p:blipFill rotWithShape="1">
              <a:blip r:embed="rId8"/>
              <a:srcRect t="10090"/>
              <a:stretch/>
            </p:blipFill>
            <p:spPr>
              <a:xfrm>
                <a:off x="125257" y="5033686"/>
                <a:ext cx="2531030" cy="218863"/>
              </a:xfrm>
              <a:prstGeom prst="rect">
                <a:avLst/>
              </a:prstGeom>
            </p:spPr>
          </p:pic>
        </p:grpSp>
        <p:sp>
          <p:nvSpPr>
            <p:cNvPr id="59" name="pole tekstowe 58">
              <a:extLst>
                <a:ext uri="{FF2B5EF4-FFF2-40B4-BE49-F238E27FC236}">
                  <a16:creationId xmlns:a16="http://schemas.microsoft.com/office/drawing/2014/main" id="{F17D85A1-2B6D-0169-62ED-BF039F8A0EE2}"/>
                </a:ext>
              </a:extLst>
            </p:cNvPr>
            <p:cNvSpPr txBox="1"/>
            <p:nvPr/>
          </p:nvSpPr>
          <p:spPr>
            <a:xfrm>
              <a:off x="445025" y="968973"/>
              <a:ext cx="2604628" cy="369021"/>
            </a:xfrm>
            <a:prstGeom prst="rect">
              <a:avLst/>
            </a:prstGeom>
            <a:solidFill>
              <a:srgbClr val="339933"/>
            </a:solidFill>
          </p:spPr>
          <p:txBody>
            <a:bodyPr wrap="square" rtlCol="0">
              <a:spAutoFit/>
            </a:bodyPr>
            <a:lstStyle/>
            <a:p>
              <a:pPr algn="ctr"/>
              <a:r>
                <a:rPr lang="pl-PL" sz="1400" b="1" dirty="0">
                  <a:solidFill>
                    <a:schemeClr val="bg1"/>
                  </a:solidFill>
                </a:rPr>
                <a:t>AlMg7</a:t>
              </a:r>
            </a:p>
          </p:txBody>
        </p:sp>
      </p:grpSp>
      <p:pic>
        <p:nvPicPr>
          <p:cNvPr id="63" name="Obraz 62"/>
          <p:cNvPicPr>
            <a:picLocks noChangeAspect="1"/>
          </p:cNvPicPr>
          <p:nvPr/>
        </p:nvPicPr>
        <p:blipFill>
          <a:blip r:embed="rId9"/>
          <a:stretch>
            <a:fillRect/>
          </a:stretch>
        </p:blipFill>
        <p:spPr>
          <a:xfrm>
            <a:off x="7541024" y="791715"/>
            <a:ext cx="1585370" cy="1042508"/>
          </a:xfrm>
          <a:prstGeom prst="rect">
            <a:avLst/>
          </a:prstGeom>
        </p:spPr>
      </p:pic>
      <p:sp>
        <p:nvSpPr>
          <p:cNvPr id="64" name="Strzałka w dół 63"/>
          <p:cNvSpPr/>
          <p:nvPr/>
        </p:nvSpPr>
        <p:spPr>
          <a:xfrm>
            <a:off x="8337737" y="739381"/>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52936C50-EEA8-27C7-7B59-59F9E8888566}"/>
              </a:ext>
            </a:extLst>
          </p:cNvPr>
          <p:cNvGrpSpPr/>
          <p:nvPr/>
        </p:nvGrpSpPr>
        <p:grpSpPr>
          <a:xfrm>
            <a:off x="0" y="45333"/>
            <a:ext cx="8895976" cy="468856"/>
            <a:chOff x="116902" y="39582"/>
            <a:chExt cx="5426339" cy="509905"/>
          </a:xfrm>
        </p:grpSpPr>
        <p:sp>
          <p:nvSpPr>
            <p:cNvPr id="19" name="Prostokąt 18">
              <a:extLst>
                <a:ext uri="{FF2B5EF4-FFF2-40B4-BE49-F238E27FC236}">
                  <a16:creationId xmlns:a16="http://schemas.microsoft.com/office/drawing/2014/main" id="{1D6A5353-1C7C-A3A0-36D8-6D499A7D9CBA}"/>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3.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ingots</a:t>
              </a:r>
              <a:r>
                <a:rPr lang="pl-PL" sz="1200" b="0" dirty="0">
                  <a:solidFill>
                    <a:schemeClr val="tx1"/>
                  </a:solidFill>
                  <a:latin typeface="Verdana" panose="020B0604030504040204" pitchFamily="34" charset="0"/>
                  <a:ea typeface="Verdana" panose="020B0604030504040204" pitchFamily="34" charset="0"/>
                </a:rPr>
                <a:t>  </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3.3. </a:t>
              </a:r>
              <a:r>
                <a:rPr lang="pl-PL" sz="1200" b="1" dirty="0" err="1">
                  <a:solidFill>
                    <a:schemeClr val="tx1"/>
                  </a:solidFill>
                  <a:latin typeface="Verdana" panose="020B0604030504040204" pitchFamily="34" charset="0"/>
                  <a:ea typeface="Verdana" panose="020B0604030504040204" pitchFamily="34" charset="0"/>
                </a:rPr>
                <a:t>Microstructure</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ingots</a:t>
              </a:r>
              <a:endParaRPr lang="pl-PL" sz="1400" dirty="0">
                <a:solidFill>
                  <a:schemeClr val="tx1"/>
                </a:solidFill>
              </a:endParaRPr>
            </a:p>
          </p:txBody>
        </p:sp>
        <p:sp>
          <p:nvSpPr>
            <p:cNvPr id="37" name="Elipsa 64">
              <a:extLst>
                <a:ext uri="{FF2B5EF4-FFF2-40B4-BE49-F238E27FC236}">
                  <a16:creationId xmlns:a16="http://schemas.microsoft.com/office/drawing/2014/main" id="{E3E90777-4CC3-BB07-BCDB-281EDA215DB2}"/>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90" name="Grupa 89">
            <a:extLst>
              <a:ext uri="{FF2B5EF4-FFF2-40B4-BE49-F238E27FC236}">
                <a16:creationId xmlns:a16="http://schemas.microsoft.com/office/drawing/2014/main" id="{D12B1FB5-FFE5-B5F3-0113-2EB16A625DBC}"/>
              </a:ext>
            </a:extLst>
          </p:cNvPr>
          <p:cNvGrpSpPr/>
          <p:nvPr/>
        </p:nvGrpSpPr>
        <p:grpSpPr>
          <a:xfrm>
            <a:off x="1778826" y="2273055"/>
            <a:ext cx="4244790" cy="3155033"/>
            <a:chOff x="1778826" y="2273055"/>
            <a:chExt cx="4244790" cy="3155033"/>
          </a:xfrm>
        </p:grpSpPr>
        <p:cxnSp>
          <p:nvCxnSpPr>
            <p:cNvPr id="82" name="Łącznik prosty ze strzałką 81">
              <a:extLst>
                <a:ext uri="{FF2B5EF4-FFF2-40B4-BE49-F238E27FC236}">
                  <a16:creationId xmlns:a16="http://schemas.microsoft.com/office/drawing/2014/main" id="{08A27A98-5A0E-9B7A-5659-D8E76ED7919F}"/>
                </a:ext>
              </a:extLst>
            </p:cNvPr>
            <p:cNvCxnSpPr>
              <a:cxnSpLocks/>
              <a:stCxn id="69" idx="2"/>
            </p:cNvCxnSpPr>
            <p:nvPr/>
          </p:nvCxnSpPr>
          <p:spPr>
            <a:xfrm>
              <a:off x="4043006" y="2642387"/>
              <a:ext cx="1980610" cy="2172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9" name="pole tekstowe 68">
              <a:extLst>
                <a:ext uri="{FF2B5EF4-FFF2-40B4-BE49-F238E27FC236}">
                  <a16:creationId xmlns:a16="http://schemas.microsoft.com/office/drawing/2014/main" id="{DE3610A6-07F8-5C09-A69F-B632725B4565}"/>
                </a:ext>
              </a:extLst>
            </p:cNvPr>
            <p:cNvSpPr txBox="1"/>
            <p:nvPr/>
          </p:nvSpPr>
          <p:spPr>
            <a:xfrm>
              <a:off x="3109022" y="2273055"/>
              <a:ext cx="1867967" cy="369332"/>
            </a:xfrm>
            <a:prstGeom prst="rect">
              <a:avLst/>
            </a:prstGeom>
            <a:solidFill>
              <a:schemeClr val="bg1"/>
            </a:solidFill>
            <a:ln w="28575">
              <a:solidFill>
                <a:srgbClr val="C00000"/>
              </a:solidFill>
            </a:ln>
          </p:spPr>
          <p:txBody>
            <a:bodyPr wrap="square" rtlCol="0">
              <a:spAutoFit/>
            </a:bodyPr>
            <a:lstStyle/>
            <a:p>
              <a:r>
                <a:rPr lang="pl-PL" b="1" dirty="0"/>
                <a:t>Fine dispersoids</a:t>
              </a:r>
            </a:p>
          </p:txBody>
        </p:sp>
        <p:cxnSp>
          <p:nvCxnSpPr>
            <p:cNvPr id="75" name="Łącznik prosty ze strzałką 74">
              <a:extLst>
                <a:ext uri="{FF2B5EF4-FFF2-40B4-BE49-F238E27FC236}">
                  <a16:creationId xmlns:a16="http://schemas.microsoft.com/office/drawing/2014/main" id="{31A60B80-F5B9-573A-DBCB-A53B97F7B6FC}"/>
                </a:ext>
              </a:extLst>
            </p:cNvPr>
            <p:cNvCxnSpPr>
              <a:cxnSpLocks/>
              <a:stCxn id="69" idx="2"/>
            </p:cNvCxnSpPr>
            <p:nvPr/>
          </p:nvCxnSpPr>
          <p:spPr>
            <a:xfrm flipH="1">
              <a:off x="1778826" y="2642387"/>
              <a:ext cx="2264180" cy="27857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Łącznik prosty ze strzałką 76">
              <a:extLst>
                <a:ext uri="{FF2B5EF4-FFF2-40B4-BE49-F238E27FC236}">
                  <a16:creationId xmlns:a16="http://schemas.microsoft.com/office/drawing/2014/main" id="{3FAB94E6-4162-1999-CDD3-20011816E4D5}"/>
                </a:ext>
              </a:extLst>
            </p:cNvPr>
            <p:cNvCxnSpPr>
              <a:cxnSpLocks/>
              <a:stCxn id="69" idx="2"/>
            </p:cNvCxnSpPr>
            <p:nvPr/>
          </p:nvCxnSpPr>
          <p:spPr>
            <a:xfrm>
              <a:off x="4043006" y="2642387"/>
              <a:ext cx="1544317" cy="26604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65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e tekstowe 18">
            <a:extLst>
              <a:ext uri="{FF2B5EF4-FFF2-40B4-BE49-F238E27FC236}">
                <a16:creationId xmlns:a16="http://schemas.microsoft.com/office/drawing/2014/main" id="{471FFCB2-4875-0D75-1B54-95CBA27577D1}"/>
              </a:ext>
            </a:extLst>
          </p:cNvPr>
          <p:cNvSpPr txBox="1"/>
          <p:nvPr/>
        </p:nvSpPr>
        <p:spPr>
          <a:xfrm>
            <a:off x="63599" y="967757"/>
            <a:ext cx="2993352" cy="954107"/>
          </a:xfrm>
          <a:prstGeom prst="rect">
            <a:avLst/>
          </a:prstGeom>
          <a:solidFill>
            <a:schemeClr val="bg1"/>
          </a:solidFill>
          <a:ln w="19050">
            <a:solidFill>
              <a:srgbClr val="339933"/>
            </a:solidFill>
          </a:ln>
        </p:spPr>
        <p:txBody>
          <a:bodyPr wrap="square" rtlCol="0">
            <a:spAutoFit/>
          </a:bodyPr>
          <a:lstStyle/>
          <a:p>
            <a:pPr marL="285750" indent="-285750">
              <a:buFont typeface="Courier New" panose="02070309020205020404" pitchFamily="49" charset="0"/>
              <a:buChar char="o"/>
            </a:pPr>
            <a:r>
              <a:rPr lang="pl-PL" sz="1400" dirty="0" err="1">
                <a:latin typeface="Verdana" panose="020B0604030504040204" pitchFamily="34" charset="0"/>
                <a:ea typeface="Verdana" panose="020B0604030504040204" pitchFamily="34" charset="0"/>
              </a:rPr>
              <a:t>Vertical</a:t>
            </a:r>
            <a:r>
              <a:rPr lang="pl-PL" sz="1400" dirty="0">
                <a:latin typeface="Verdana" panose="020B0604030504040204" pitchFamily="34" charset="0"/>
                <a:ea typeface="Verdana" panose="020B0604030504040204" pitchFamily="34" charset="0"/>
              </a:rPr>
              <a:t> </a:t>
            </a:r>
            <a:r>
              <a:rPr lang="pl-PL" sz="1400" dirty="0" err="1">
                <a:latin typeface="Verdana" panose="020B0604030504040204" pitchFamily="34" charset="0"/>
                <a:ea typeface="Verdana" panose="020B0604030504040204" pitchFamily="34" charset="0"/>
              </a:rPr>
              <a:t>press</a:t>
            </a:r>
            <a:r>
              <a:rPr lang="pl-PL" sz="1400" dirty="0">
                <a:latin typeface="Verdana" panose="020B0604030504040204" pitchFamily="34" charset="0"/>
                <a:ea typeface="Verdana" panose="020B0604030504040204" pitchFamily="34" charset="0"/>
              </a:rPr>
              <a:t>: 100 t</a:t>
            </a:r>
          </a:p>
          <a:p>
            <a:pPr marL="285750" indent="-285750">
              <a:buFont typeface="Courier New" panose="02070309020205020404" pitchFamily="49" charset="0"/>
              <a:buChar char="o"/>
            </a:pPr>
            <a:r>
              <a:rPr lang="pl-PL" sz="1400" dirty="0">
                <a:latin typeface="Verdana" panose="020B0604030504040204" pitchFamily="34" charset="0"/>
                <a:ea typeface="Verdana" panose="020B0604030504040204" pitchFamily="34" charset="0"/>
              </a:rPr>
              <a:t>Temperature: 400 °C</a:t>
            </a:r>
          </a:p>
          <a:p>
            <a:pPr marL="285750" indent="-285750">
              <a:buFont typeface="Courier New" panose="02070309020205020404" pitchFamily="49" charset="0"/>
              <a:buChar char="o"/>
            </a:pPr>
            <a:r>
              <a:rPr lang="pl-PL" sz="1400" dirty="0" err="1">
                <a:latin typeface="Verdana" panose="020B0604030504040204" pitchFamily="34" charset="0"/>
                <a:ea typeface="Verdana" panose="020B0604030504040204" pitchFamily="34" charset="0"/>
              </a:rPr>
              <a:t>Strain</a:t>
            </a:r>
            <a:r>
              <a:rPr lang="pl-PL" sz="1400" dirty="0">
                <a:latin typeface="Verdana" panose="020B0604030504040204" pitchFamily="34" charset="0"/>
                <a:ea typeface="Verdana" panose="020B0604030504040204" pitchFamily="34" charset="0"/>
              </a:rPr>
              <a:t> </a:t>
            </a:r>
            <a:r>
              <a:rPr lang="pl-PL" sz="1400" dirty="0" err="1">
                <a:latin typeface="Verdana" panose="020B0604030504040204" pitchFamily="34" charset="0"/>
                <a:ea typeface="Verdana" panose="020B0604030504040204" pitchFamily="34" charset="0"/>
              </a:rPr>
              <a:t>force</a:t>
            </a:r>
            <a:r>
              <a:rPr lang="pl-PL" sz="1400" dirty="0">
                <a:latin typeface="Verdana" panose="020B0604030504040204" pitchFamily="34" charset="0"/>
                <a:ea typeface="Verdana" panose="020B0604030504040204" pitchFamily="34" charset="0"/>
              </a:rPr>
              <a:t>: 48 t</a:t>
            </a:r>
          </a:p>
          <a:p>
            <a:pPr marL="285750" indent="-285750">
              <a:buFont typeface="Courier New" panose="02070309020205020404" pitchFamily="49" charset="0"/>
              <a:buChar char="o"/>
            </a:pPr>
            <a:r>
              <a:rPr lang="pl-PL" sz="1400" dirty="0" err="1">
                <a:latin typeface="Verdana" panose="020B0604030504040204" pitchFamily="34" charset="0"/>
                <a:ea typeface="Verdana" panose="020B0604030504040204" pitchFamily="34" charset="0"/>
              </a:rPr>
              <a:t>Speed</a:t>
            </a:r>
            <a:r>
              <a:rPr lang="pl-PL" sz="1400" dirty="0">
                <a:latin typeface="Verdana" panose="020B0604030504040204" pitchFamily="34" charset="0"/>
                <a:ea typeface="Verdana" panose="020B0604030504040204" pitchFamily="34" charset="0"/>
              </a:rPr>
              <a:t>: 0.5 mm/s</a:t>
            </a:r>
            <a:endParaRPr lang="pl-PL" sz="1200" dirty="0">
              <a:latin typeface="Verdana" panose="020B0604030504040204" pitchFamily="34" charset="0"/>
              <a:ea typeface="Verdana" panose="020B0604030504040204" pitchFamily="34" charset="0"/>
            </a:endParaRPr>
          </a:p>
        </p:txBody>
      </p:sp>
      <p:grpSp>
        <p:nvGrpSpPr>
          <p:cNvPr id="9" name="Grupa 8">
            <a:extLst>
              <a:ext uri="{FF2B5EF4-FFF2-40B4-BE49-F238E27FC236}">
                <a16:creationId xmlns:a16="http://schemas.microsoft.com/office/drawing/2014/main" id="{60D00559-1298-9726-045A-4AFAEFCFB6B7}"/>
              </a:ext>
            </a:extLst>
          </p:cNvPr>
          <p:cNvGrpSpPr/>
          <p:nvPr/>
        </p:nvGrpSpPr>
        <p:grpSpPr>
          <a:xfrm>
            <a:off x="84275" y="2142284"/>
            <a:ext cx="2952000" cy="4608000"/>
            <a:chOff x="71697" y="3382367"/>
            <a:chExt cx="2969604" cy="4979646"/>
          </a:xfrm>
        </p:grpSpPr>
        <p:pic>
          <p:nvPicPr>
            <p:cNvPr id="2" name="Picture 2">
              <a:extLst>
                <a:ext uri="{FF2B5EF4-FFF2-40B4-BE49-F238E27FC236}">
                  <a16:creationId xmlns:a16="http://schemas.microsoft.com/office/drawing/2014/main" id="{80BCC26A-38A1-34E9-1BDB-DF2958347E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7" y="3839803"/>
              <a:ext cx="2969604" cy="4522210"/>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D9F1432A-FD1B-AD7B-8474-F88C5411C315}"/>
                </a:ext>
              </a:extLst>
            </p:cNvPr>
            <p:cNvSpPr txBox="1"/>
            <p:nvPr/>
          </p:nvSpPr>
          <p:spPr>
            <a:xfrm>
              <a:off x="71697" y="3382367"/>
              <a:ext cx="2969604" cy="386573"/>
            </a:xfrm>
            <a:prstGeom prst="rect">
              <a:avLst/>
            </a:prstGeom>
            <a:solidFill>
              <a:srgbClr val="339933"/>
            </a:solidFill>
          </p:spPr>
          <p:txBody>
            <a:bodyPr wrap="square" rtlCol="0">
              <a:spAutoFit/>
            </a:bodyPr>
            <a:lstStyle/>
            <a:p>
              <a:pPr algn="ctr"/>
              <a:r>
                <a:rPr lang="pl-PL" sz="1400" b="1" dirty="0" err="1">
                  <a:solidFill>
                    <a:schemeClr val="bg1"/>
                  </a:solidFill>
                  <a:latin typeface="Verdana" panose="020B0604030504040204" pitchFamily="34" charset="0"/>
                  <a:ea typeface="Verdana" panose="020B0604030504040204" pitchFamily="34" charset="0"/>
                </a:rPr>
                <a:t>Extrusion</a:t>
              </a:r>
              <a:r>
                <a:rPr lang="pl-PL" sz="1400" b="1" dirty="0">
                  <a:solidFill>
                    <a:schemeClr val="bg1"/>
                  </a:solidFill>
                  <a:latin typeface="Verdana" panose="020B0604030504040204" pitchFamily="34" charset="0"/>
                  <a:ea typeface="Verdana" panose="020B0604030504040204" pitchFamily="34" charset="0"/>
                </a:rPr>
                <a:t> </a:t>
              </a:r>
              <a:r>
                <a:rPr lang="pl-PL" sz="1400" b="1" dirty="0" err="1">
                  <a:solidFill>
                    <a:schemeClr val="bg1"/>
                  </a:solidFill>
                  <a:latin typeface="Verdana" panose="020B0604030504040204" pitchFamily="34" charset="0"/>
                  <a:ea typeface="Verdana" panose="020B0604030504040204" pitchFamily="34" charset="0"/>
                </a:rPr>
                <a:t>press</a:t>
              </a:r>
              <a:endParaRPr lang="pl-PL" sz="1400" b="1" dirty="0">
                <a:solidFill>
                  <a:schemeClr val="bg1"/>
                </a:solidFill>
                <a:latin typeface="Verdana" panose="020B0604030504040204" pitchFamily="34" charset="0"/>
                <a:ea typeface="Verdana" panose="020B0604030504040204" pitchFamily="34" charset="0"/>
              </a:endParaRPr>
            </a:p>
          </p:txBody>
        </p:sp>
      </p:grpSp>
      <p:sp>
        <p:nvSpPr>
          <p:cNvPr id="26" name="pole tekstowe 25">
            <a:extLst>
              <a:ext uri="{FF2B5EF4-FFF2-40B4-BE49-F238E27FC236}">
                <a16:creationId xmlns:a16="http://schemas.microsoft.com/office/drawing/2014/main" id="{E93961E1-A9CB-11C5-294F-F54C08FCD8DE}"/>
              </a:ext>
            </a:extLst>
          </p:cNvPr>
          <p:cNvSpPr txBox="1"/>
          <p:nvPr/>
        </p:nvSpPr>
        <p:spPr>
          <a:xfrm rot="780000">
            <a:off x="7819546" y="1965777"/>
            <a:ext cx="456711" cy="581873"/>
          </a:xfrm>
          <a:prstGeom prst="rect">
            <a:avLst/>
          </a:prstGeom>
          <a:noFill/>
        </p:spPr>
        <p:txBody>
          <a:bodyPr wrap="square" rtlCol="0">
            <a:spAutoFit/>
          </a:bodyPr>
          <a:lstStyle/>
          <a:p>
            <a:r>
              <a:rPr lang="pl-PL" sz="1100" b="1" kern="50" dirty="0">
                <a:effectLst/>
                <a:latin typeface="Verdana" panose="020B0604030504040204" pitchFamily="34" charset="0"/>
                <a:ea typeface="Verdana" panose="020B0604030504040204" pitchFamily="34" charset="0"/>
                <a:cs typeface="Calibri" panose="020F0502020204030204" pitchFamily="34" charset="0"/>
              </a:rPr>
              <a:t>Ø 8 mm</a:t>
            </a:r>
            <a:endParaRPr lang="pl-PL" sz="1100" dirty="0"/>
          </a:p>
        </p:txBody>
      </p:sp>
      <p:grpSp>
        <p:nvGrpSpPr>
          <p:cNvPr id="31" name="Grupa 30">
            <a:extLst>
              <a:ext uri="{FF2B5EF4-FFF2-40B4-BE49-F238E27FC236}">
                <a16:creationId xmlns:a16="http://schemas.microsoft.com/office/drawing/2014/main" id="{2E666E3A-F1FE-EBE5-25D3-C7F0D3A5E623}"/>
              </a:ext>
            </a:extLst>
          </p:cNvPr>
          <p:cNvGrpSpPr/>
          <p:nvPr/>
        </p:nvGrpSpPr>
        <p:grpSpPr>
          <a:xfrm>
            <a:off x="3241676" y="157856"/>
            <a:ext cx="5676618" cy="6700144"/>
            <a:chOff x="3630823" y="115962"/>
            <a:chExt cx="5676618" cy="6700144"/>
          </a:xfrm>
        </p:grpSpPr>
        <p:cxnSp>
          <p:nvCxnSpPr>
            <p:cNvPr id="30" name="Łącznik prosty 29">
              <a:extLst>
                <a:ext uri="{FF2B5EF4-FFF2-40B4-BE49-F238E27FC236}">
                  <a16:creationId xmlns:a16="http://schemas.microsoft.com/office/drawing/2014/main" id="{3410D74C-199D-394D-402F-FCFC82D73CFC}"/>
                </a:ext>
              </a:extLst>
            </p:cNvPr>
            <p:cNvCxnSpPr/>
            <p:nvPr/>
          </p:nvCxnSpPr>
          <p:spPr>
            <a:xfrm>
              <a:off x="6803220" y="5907962"/>
              <a:ext cx="950502" cy="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29" name="Łącznik prosty 28">
              <a:extLst>
                <a:ext uri="{FF2B5EF4-FFF2-40B4-BE49-F238E27FC236}">
                  <a16:creationId xmlns:a16="http://schemas.microsoft.com/office/drawing/2014/main" id="{C69EE671-5B91-3025-C986-9E5A44FC4308}"/>
                </a:ext>
              </a:extLst>
            </p:cNvPr>
            <p:cNvCxnSpPr/>
            <p:nvPr/>
          </p:nvCxnSpPr>
          <p:spPr>
            <a:xfrm>
              <a:off x="6780220" y="4604860"/>
              <a:ext cx="950502" cy="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id="{3E2CB824-694D-F7C6-CB66-1A60677986AC}"/>
                </a:ext>
              </a:extLst>
            </p:cNvPr>
            <p:cNvCxnSpPr/>
            <p:nvPr/>
          </p:nvCxnSpPr>
          <p:spPr>
            <a:xfrm>
              <a:off x="6782298" y="3225734"/>
              <a:ext cx="950502" cy="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grpSp>
          <p:nvGrpSpPr>
            <p:cNvPr id="20" name="Grupa 19">
              <a:extLst>
                <a:ext uri="{FF2B5EF4-FFF2-40B4-BE49-F238E27FC236}">
                  <a16:creationId xmlns:a16="http://schemas.microsoft.com/office/drawing/2014/main" id="{47555621-5025-453D-6B58-17B4A71797E3}"/>
                </a:ext>
              </a:extLst>
            </p:cNvPr>
            <p:cNvGrpSpPr/>
            <p:nvPr/>
          </p:nvGrpSpPr>
          <p:grpSpPr>
            <a:xfrm>
              <a:off x="3630823" y="1731762"/>
              <a:ext cx="4147896" cy="5038804"/>
              <a:chOff x="4044093" y="3538869"/>
              <a:chExt cx="3690362" cy="3154596"/>
            </a:xfrm>
          </p:grpSpPr>
          <p:pic>
            <p:nvPicPr>
              <p:cNvPr id="13" name="Picture 2">
                <a:extLst>
                  <a:ext uri="{FF2B5EF4-FFF2-40B4-BE49-F238E27FC236}">
                    <a16:creationId xmlns:a16="http://schemas.microsoft.com/office/drawing/2014/main" id="{59F2D13A-9967-AFF2-8564-04A9ABB6CD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5" t="10669" b="7255"/>
              <a:stretch/>
            </p:blipFill>
            <p:spPr bwMode="auto">
              <a:xfrm>
                <a:off x="4044093" y="3594176"/>
                <a:ext cx="2802003" cy="30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e tekstowe 14">
                <a:extLst>
                  <a:ext uri="{FF2B5EF4-FFF2-40B4-BE49-F238E27FC236}">
                    <a16:creationId xmlns:a16="http://schemas.microsoft.com/office/drawing/2014/main" id="{51872634-2F1E-5C18-F4C8-96DC2438DDB1}"/>
                  </a:ext>
                </a:extLst>
              </p:cNvPr>
              <p:cNvSpPr txBox="1"/>
              <p:nvPr/>
            </p:nvSpPr>
            <p:spPr>
              <a:xfrm>
                <a:off x="6937190" y="3538869"/>
                <a:ext cx="722993" cy="163784"/>
              </a:xfrm>
              <a:prstGeom prst="rect">
                <a:avLst/>
              </a:prstGeom>
              <a:solidFill>
                <a:schemeClr val="bg1"/>
              </a:solidFill>
            </p:spPr>
            <p:txBody>
              <a:bodyPr wrap="square" rtlCol="0">
                <a:spAutoFit/>
              </a:bodyPr>
              <a:lstStyle/>
              <a:p>
                <a:pPr algn="ctr"/>
                <a:r>
                  <a:rPr lang="pl-PL" sz="1050" b="1" dirty="0">
                    <a:latin typeface="Verdana" panose="020B0604030504040204" pitchFamily="34" charset="0"/>
                    <a:ea typeface="Verdana" panose="020B0604030504040204" pitchFamily="34" charset="0"/>
                  </a:rPr>
                  <a:t>AlMg7</a:t>
                </a:r>
              </a:p>
            </p:txBody>
          </p:sp>
          <p:sp>
            <p:nvSpPr>
              <p:cNvPr id="16" name="pole tekstowe 15">
                <a:extLst>
                  <a:ext uri="{FF2B5EF4-FFF2-40B4-BE49-F238E27FC236}">
                    <a16:creationId xmlns:a16="http://schemas.microsoft.com/office/drawing/2014/main" id="{BB196902-402C-C104-D355-FC5A27164DF6}"/>
                  </a:ext>
                </a:extLst>
              </p:cNvPr>
              <p:cNvSpPr txBox="1"/>
              <p:nvPr/>
            </p:nvSpPr>
            <p:spPr>
              <a:xfrm>
                <a:off x="6858045" y="4277959"/>
                <a:ext cx="833709" cy="163784"/>
              </a:xfrm>
              <a:prstGeom prst="rect">
                <a:avLst/>
              </a:prstGeom>
              <a:solidFill>
                <a:schemeClr val="bg1"/>
              </a:solidFill>
            </p:spPr>
            <p:txBody>
              <a:bodyPr wrap="square" rtlCol="0">
                <a:spAutoFit/>
              </a:bodyPr>
              <a:lstStyle/>
              <a:p>
                <a:pPr algn="ctr"/>
                <a:r>
                  <a:rPr lang="pl-PL" sz="1050" b="1" dirty="0" err="1">
                    <a:latin typeface="Verdana" panose="020B0604030504040204" pitchFamily="34" charset="0"/>
                    <a:ea typeface="Verdana" panose="020B0604030504040204" pitchFamily="34" charset="0"/>
                  </a:rPr>
                  <a:t>AlMgScZr</a:t>
                </a:r>
                <a:endParaRPr lang="pl-PL" sz="1050" b="1" dirty="0">
                  <a:latin typeface="Verdana" panose="020B0604030504040204" pitchFamily="34" charset="0"/>
                  <a:ea typeface="Verdana" panose="020B0604030504040204" pitchFamily="34" charset="0"/>
                </a:endParaRPr>
              </a:p>
            </p:txBody>
          </p:sp>
          <p:sp>
            <p:nvSpPr>
              <p:cNvPr id="17" name="pole tekstowe 16">
                <a:extLst>
                  <a:ext uri="{FF2B5EF4-FFF2-40B4-BE49-F238E27FC236}">
                    <a16:creationId xmlns:a16="http://schemas.microsoft.com/office/drawing/2014/main" id="{06B66FD3-C762-F7AE-8DE9-74E150BE0E54}"/>
                  </a:ext>
                </a:extLst>
              </p:cNvPr>
              <p:cNvSpPr txBox="1"/>
              <p:nvPr/>
            </p:nvSpPr>
            <p:spPr>
              <a:xfrm>
                <a:off x="6861240" y="5159608"/>
                <a:ext cx="815366" cy="154149"/>
              </a:xfrm>
              <a:prstGeom prst="rect">
                <a:avLst/>
              </a:prstGeom>
              <a:solidFill>
                <a:schemeClr val="bg1"/>
              </a:solidFill>
            </p:spPr>
            <p:txBody>
              <a:bodyPr wrap="square" rtlCol="0">
                <a:spAutoFit/>
              </a:bodyPr>
              <a:lstStyle/>
              <a:p>
                <a:pPr algn="ctr"/>
                <a:r>
                  <a:rPr lang="pl-PL" sz="1000" b="1" dirty="0" err="1">
                    <a:latin typeface="Verdana" panose="020B0604030504040204" pitchFamily="34" charset="0"/>
                    <a:ea typeface="Verdana" panose="020B0604030504040204" pitchFamily="34" charset="0"/>
                  </a:rPr>
                  <a:t>AlMgCuAg</a:t>
                </a:r>
                <a:endParaRPr lang="pl-PL" sz="1000" b="1" dirty="0">
                  <a:latin typeface="Verdana" panose="020B0604030504040204" pitchFamily="34" charset="0"/>
                  <a:ea typeface="Verdana" panose="020B0604030504040204" pitchFamily="34" charset="0"/>
                </a:endParaRPr>
              </a:p>
            </p:txBody>
          </p:sp>
          <p:sp>
            <p:nvSpPr>
              <p:cNvPr id="18" name="pole tekstowe 17">
                <a:extLst>
                  <a:ext uri="{FF2B5EF4-FFF2-40B4-BE49-F238E27FC236}">
                    <a16:creationId xmlns:a16="http://schemas.microsoft.com/office/drawing/2014/main" id="{EF232C92-7689-E696-0C60-DC779A84232E}"/>
                  </a:ext>
                </a:extLst>
              </p:cNvPr>
              <p:cNvSpPr txBox="1"/>
              <p:nvPr/>
            </p:nvSpPr>
            <p:spPr>
              <a:xfrm>
                <a:off x="6858045" y="5979389"/>
                <a:ext cx="876410" cy="163784"/>
              </a:xfrm>
              <a:prstGeom prst="rect">
                <a:avLst/>
              </a:prstGeom>
              <a:solidFill>
                <a:schemeClr val="bg1"/>
              </a:solidFill>
            </p:spPr>
            <p:txBody>
              <a:bodyPr wrap="square" rtlCol="0">
                <a:spAutoFit/>
              </a:bodyPr>
              <a:lstStyle/>
              <a:p>
                <a:pPr algn="ctr"/>
                <a:r>
                  <a:rPr lang="pl-PL" sz="1050" b="1" dirty="0">
                    <a:latin typeface="Verdana" panose="020B0604030504040204" pitchFamily="34" charset="0"/>
                    <a:ea typeface="Verdana" panose="020B0604030504040204" pitchFamily="34" charset="0"/>
                  </a:rPr>
                  <a:t>AlMgErZr</a:t>
                </a:r>
              </a:p>
            </p:txBody>
          </p:sp>
        </p:grpSp>
        <p:pic>
          <p:nvPicPr>
            <p:cNvPr id="22" name="Obraz 21">
              <a:extLst>
                <a:ext uri="{FF2B5EF4-FFF2-40B4-BE49-F238E27FC236}">
                  <a16:creationId xmlns:a16="http://schemas.microsoft.com/office/drawing/2014/main" id="{FC726259-A1BD-4A78-C535-DC1A9778E3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9917" y="115962"/>
              <a:ext cx="1647524" cy="1529074"/>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Obraz 22">
              <a:extLst>
                <a:ext uri="{FF2B5EF4-FFF2-40B4-BE49-F238E27FC236}">
                  <a16:creationId xmlns:a16="http://schemas.microsoft.com/office/drawing/2014/main" id="{6BB86C59-C23A-D652-E31D-CD695EC80A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7481" y="1820103"/>
              <a:ext cx="1647524" cy="1580698"/>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Obraz 23">
              <a:extLst>
                <a:ext uri="{FF2B5EF4-FFF2-40B4-BE49-F238E27FC236}">
                  <a16:creationId xmlns:a16="http://schemas.microsoft.com/office/drawing/2014/main" id="{2D6779B0-DBDC-FBD6-0875-AA164309DF0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3717" y="3548130"/>
              <a:ext cx="1647524" cy="1571038"/>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Obraz 24">
              <a:extLst>
                <a:ext uri="{FF2B5EF4-FFF2-40B4-BE49-F238E27FC236}">
                  <a16:creationId xmlns:a16="http://schemas.microsoft.com/office/drawing/2014/main" id="{1E78C62C-D360-200E-DE0C-A565DB9739E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3717" y="5245067"/>
              <a:ext cx="1647524" cy="15710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7" name="Łącznik prosty 26">
              <a:extLst>
                <a:ext uri="{FF2B5EF4-FFF2-40B4-BE49-F238E27FC236}">
                  <a16:creationId xmlns:a16="http://schemas.microsoft.com/office/drawing/2014/main" id="{B66A505F-4A08-DDCB-4A9B-444993885940}"/>
                </a:ext>
              </a:extLst>
            </p:cNvPr>
            <p:cNvCxnSpPr>
              <a:cxnSpLocks/>
            </p:cNvCxnSpPr>
            <p:nvPr/>
          </p:nvCxnSpPr>
          <p:spPr>
            <a:xfrm>
              <a:off x="6780220" y="1970690"/>
              <a:ext cx="999428" cy="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id="{CC3F1BDA-1FE8-A258-730D-BCF109BFF9AA}"/>
                </a:ext>
              </a:extLst>
            </p:cNvPr>
            <p:cNvCxnSpPr>
              <a:cxnSpLocks/>
            </p:cNvCxnSpPr>
            <p:nvPr/>
          </p:nvCxnSpPr>
          <p:spPr>
            <a:xfrm flipV="1">
              <a:off x="7779034" y="1536685"/>
              <a:ext cx="264666" cy="434005"/>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FE403E16-9BD9-EB9C-94C4-4BC163F0099F}"/>
                </a:ext>
              </a:extLst>
            </p:cNvPr>
            <p:cNvCxnSpPr>
              <a:cxnSpLocks/>
              <a:endCxn id="23" idx="3"/>
            </p:cNvCxnSpPr>
            <p:nvPr/>
          </p:nvCxnSpPr>
          <p:spPr>
            <a:xfrm flipV="1">
              <a:off x="7730722" y="3169313"/>
              <a:ext cx="158033" cy="56420"/>
            </a:xfrm>
            <a:prstGeom prst="line">
              <a:avLst/>
            </a:prstGeom>
            <a:ln w="28575">
              <a:solidFill>
                <a:srgbClr val="339933"/>
              </a:solidFill>
            </a:ln>
          </p:spPr>
          <p:style>
            <a:lnRef idx="1">
              <a:schemeClr val="accent1"/>
            </a:lnRef>
            <a:fillRef idx="0">
              <a:schemeClr val="accent1"/>
            </a:fillRef>
            <a:effectRef idx="0">
              <a:schemeClr val="accent1"/>
            </a:effectRef>
            <a:fontRef idx="minor">
              <a:schemeClr val="tx1"/>
            </a:fontRef>
          </p:style>
        </p:cxnSp>
      </p:grpSp>
      <p:grpSp>
        <p:nvGrpSpPr>
          <p:cNvPr id="7" name="Grupa 6">
            <a:extLst>
              <a:ext uri="{FF2B5EF4-FFF2-40B4-BE49-F238E27FC236}">
                <a16:creationId xmlns:a16="http://schemas.microsoft.com/office/drawing/2014/main" id="{EDCBD73B-E1A2-E3A1-BFE8-936A6394E9E7}"/>
              </a:ext>
            </a:extLst>
          </p:cNvPr>
          <p:cNvGrpSpPr/>
          <p:nvPr/>
        </p:nvGrpSpPr>
        <p:grpSpPr>
          <a:xfrm>
            <a:off x="104673" y="59670"/>
            <a:ext cx="5539662" cy="538801"/>
            <a:chOff x="0" y="39582"/>
            <a:chExt cx="3379065" cy="509905"/>
          </a:xfrm>
        </p:grpSpPr>
        <p:sp>
          <p:nvSpPr>
            <p:cNvPr id="10" name="Prostokąt 9">
              <a:extLst>
                <a:ext uri="{FF2B5EF4-FFF2-40B4-BE49-F238E27FC236}">
                  <a16:creationId xmlns:a16="http://schemas.microsoft.com/office/drawing/2014/main" id="{CDCC30D2-8882-4B04-A468-53BD46BBF1E5}"/>
                </a:ext>
              </a:extLst>
            </p:cNvPr>
            <p:cNvSpPr/>
            <p:nvPr/>
          </p:nvSpPr>
          <p:spPr>
            <a:xfrm>
              <a:off x="219856" y="39582"/>
              <a:ext cx="3159209"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defTabSz="977900">
                <a:lnSpc>
                  <a:spcPct val="90000"/>
                </a:lnSpc>
                <a:spcBef>
                  <a:spcPct val="0"/>
                </a:spcBef>
                <a:spcAft>
                  <a:spcPct val="35000"/>
                </a:spcAft>
              </a:pPr>
              <a:endParaRPr lang="pl-PL" sz="1400" dirty="0">
                <a:solidFill>
                  <a:schemeClr val="tx1"/>
                </a:solidFill>
                <a:latin typeface="Verdana" panose="020B0604030504040204" pitchFamily="34" charset="0"/>
                <a:ea typeface="Verdana" panose="020B0604030504040204" pitchFamily="34" charset="0"/>
              </a:endParaRPr>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4. Hot </a:t>
              </a:r>
              <a:r>
                <a:rPr lang="pl-PL" sz="1200" b="1" dirty="0" err="1">
                  <a:solidFill>
                    <a:schemeClr val="tx1"/>
                  </a:solidFill>
                  <a:latin typeface="Verdana" panose="020B0604030504040204" pitchFamily="34" charset="0"/>
                  <a:ea typeface="Verdana" panose="020B0604030504040204" pitchFamily="34" charset="0"/>
                </a:rPr>
                <a:t>extrusion</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process</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alloys</a:t>
              </a:r>
              <a:endParaRPr lang="pl-PL" sz="1200" dirty="0">
                <a:solidFill>
                  <a:schemeClr val="tx1"/>
                </a:solidFill>
                <a:latin typeface="Verdana" panose="020B0604030504040204" pitchFamily="34" charset="0"/>
                <a:ea typeface="Verdana" panose="020B0604030504040204" pitchFamily="34" charset="0"/>
              </a:endParaRPr>
            </a:p>
            <a:p>
              <a:pPr defTabSz="977900">
                <a:lnSpc>
                  <a:spcPct val="90000"/>
                </a:lnSpc>
                <a:spcBef>
                  <a:spcPct val="0"/>
                </a:spcBef>
                <a:spcAft>
                  <a:spcPct val="35000"/>
                </a:spcAft>
              </a:pPr>
              <a:endParaRPr lang="pl-PL" sz="1600" dirty="0">
                <a:solidFill>
                  <a:schemeClr val="tx1"/>
                </a:solidFill>
              </a:endParaRPr>
            </a:p>
          </p:txBody>
        </p:sp>
        <p:sp>
          <p:nvSpPr>
            <p:cNvPr id="11" name="Elipsa 32">
              <a:extLst>
                <a:ext uri="{FF2B5EF4-FFF2-40B4-BE49-F238E27FC236}">
                  <a16:creationId xmlns:a16="http://schemas.microsoft.com/office/drawing/2014/main" id="{C5B7536A-AAA6-E655-E971-A6829DD2B66C}"/>
                </a:ext>
              </a:extLst>
            </p:cNvPr>
            <p:cNvSpPr/>
            <p:nvPr/>
          </p:nvSpPr>
          <p:spPr>
            <a:xfrm>
              <a:off x="0" y="39582"/>
              <a:ext cx="565321"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9" name="Grupa 38">
            <a:extLst>
              <a:ext uri="{FF2B5EF4-FFF2-40B4-BE49-F238E27FC236}">
                <a16:creationId xmlns:a16="http://schemas.microsoft.com/office/drawing/2014/main" id="{446D43F3-2B18-52D0-53BA-28F3C5ACF00A}"/>
              </a:ext>
            </a:extLst>
          </p:cNvPr>
          <p:cNvGrpSpPr/>
          <p:nvPr/>
        </p:nvGrpSpPr>
        <p:grpSpPr>
          <a:xfrm>
            <a:off x="3950370" y="631403"/>
            <a:ext cx="1729873" cy="1277941"/>
            <a:chOff x="3950370" y="631403"/>
            <a:chExt cx="1729873" cy="1277941"/>
          </a:xfrm>
        </p:grpSpPr>
        <p:grpSp>
          <p:nvGrpSpPr>
            <p:cNvPr id="33" name="Grupa 32">
              <a:extLst>
                <a:ext uri="{FF2B5EF4-FFF2-40B4-BE49-F238E27FC236}">
                  <a16:creationId xmlns:a16="http://schemas.microsoft.com/office/drawing/2014/main" id="{EB89265A-3F6C-F16E-F467-A7EDF65EAF9F}"/>
                </a:ext>
              </a:extLst>
            </p:cNvPr>
            <p:cNvGrpSpPr/>
            <p:nvPr/>
          </p:nvGrpSpPr>
          <p:grpSpPr>
            <a:xfrm>
              <a:off x="3950370" y="631403"/>
              <a:ext cx="1729873" cy="1176421"/>
              <a:chOff x="3257034" y="533638"/>
              <a:chExt cx="1873008" cy="1370823"/>
            </a:xfrm>
          </p:grpSpPr>
          <p:pic>
            <p:nvPicPr>
              <p:cNvPr id="1026" name="Picture 2" descr="HSS Lathe Round Rod Solid Shaft Bar 5mm Dia 150mm Length 5Pcs - Newegg.com">
                <a:extLst>
                  <a:ext uri="{FF2B5EF4-FFF2-40B4-BE49-F238E27FC236}">
                    <a16:creationId xmlns:a16="http://schemas.microsoft.com/office/drawing/2014/main" id="{AF8FF0A0-1869-148E-1DBC-8F004A5F36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046" t="12502" r="45425" b="44459"/>
              <a:stretch/>
            </p:blipFill>
            <p:spPr bwMode="auto">
              <a:xfrm>
                <a:off x="3257034" y="533638"/>
                <a:ext cx="1873008" cy="1370823"/>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a:extLst>
                  <a:ext uri="{FF2B5EF4-FFF2-40B4-BE49-F238E27FC236}">
                    <a16:creationId xmlns:a16="http://schemas.microsoft.com/office/drawing/2014/main" id="{FE088727-7327-B062-00EE-025432BB2A08}"/>
                  </a:ext>
                </a:extLst>
              </p:cNvPr>
              <p:cNvSpPr txBox="1"/>
              <p:nvPr/>
            </p:nvSpPr>
            <p:spPr>
              <a:xfrm rot="-1260000">
                <a:off x="3979119" y="992982"/>
                <a:ext cx="206633" cy="638023"/>
              </a:xfrm>
              <a:prstGeom prst="rect">
                <a:avLst/>
              </a:prstGeom>
              <a:solidFill>
                <a:schemeClr val="bg1"/>
              </a:solidFill>
            </p:spPr>
            <p:txBody>
              <a:bodyPr wrap="square" rtlCol="0">
                <a:spAutoFit/>
              </a:bodyPr>
              <a:lstStyle/>
              <a:p>
                <a:endParaRPr lang="pl-PL" dirty="0"/>
              </a:p>
            </p:txBody>
          </p:sp>
        </p:grpSp>
        <p:sp>
          <p:nvSpPr>
            <p:cNvPr id="38" name="pole tekstowe 37">
              <a:extLst>
                <a:ext uri="{FF2B5EF4-FFF2-40B4-BE49-F238E27FC236}">
                  <a16:creationId xmlns:a16="http://schemas.microsoft.com/office/drawing/2014/main" id="{50F818B0-7B48-7236-232B-F83A16211524}"/>
                </a:ext>
              </a:extLst>
            </p:cNvPr>
            <p:cNvSpPr txBox="1"/>
            <p:nvPr/>
          </p:nvSpPr>
          <p:spPr>
            <a:xfrm rot="3960000">
              <a:off x="4210056" y="1268207"/>
              <a:ext cx="1005275" cy="276999"/>
            </a:xfrm>
            <a:prstGeom prst="rect">
              <a:avLst/>
            </a:prstGeom>
            <a:noFill/>
            <a:ln>
              <a:noFill/>
            </a:ln>
          </p:spPr>
          <p:txBody>
            <a:bodyPr wrap="square">
              <a:spAutoFit/>
            </a:bodyPr>
            <a:lstStyle/>
            <a:p>
              <a:r>
                <a:rPr lang="pl-PL" sz="1200" b="1" kern="50" dirty="0">
                  <a:solidFill>
                    <a:srgbClr val="238A1E"/>
                  </a:solidFill>
                  <a:effectLst/>
                  <a:latin typeface="Verdana" panose="020B0604030504040204" pitchFamily="34" charset="0"/>
                  <a:ea typeface="Verdana" panose="020B0604030504040204" pitchFamily="34" charset="0"/>
                  <a:cs typeface="Calibri" panose="020F0502020204030204" pitchFamily="34" charset="0"/>
                </a:rPr>
                <a:t>Ø 8 mm</a:t>
              </a:r>
              <a:endParaRPr lang="pl-PL" sz="1200" dirty="0">
                <a:solidFill>
                  <a:srgbClr val="238A1E"/>
                </a:solidFill>
              </a:endParaRPr>
            </a:p>
          </p:txBody>
        </p:sp>
      </p:grpSp>
      <p:cxnSp>
        <p:nvCxnSpPr>
          <p:cNvPr id="41" name="Łącznik prosty ze strzałką 40">
            <a:extLst>
              <a:ext uri="{FF2B5EF4-FFF2-40B4-BE49-F238E27FC236}">
                <a16:creationId xmlns:a16="http://schemas.microsoft.com/office/drawing/2014/main" id="{10CAE1F9-DA31-8C27-F9E4-E7540F0125E3}"/>
              </a:ext>
            </a:extLst>
          </p:cNvPr>
          <p:cNvCxnSpPr>
            <a:cxnSpLocks/>
          </p:cNvCxnSpPr>
          <p:nvPr/>
        </p:nvCxnSpPr>
        <p:spPr>
          <a:xfrm>
            <a:off x="4881994" y="1009593"/>
            <a:ext cx="161667" cy="435217"/>
          </a:xfrm>
          <a:prstGeom prst="straightConnector1">
            <a:avLst/>
          </a:prstGeom>
          <a:ln w="28575">
            <a:solidFill>
              <a:srgbClr val="238A1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EE39287E-C8FD-6514-B9B1-049D38B2BCE7}"/>
              </a:ext>
            </a:extLst>
          </p:cNvPr>
          <p:cNvPicPr>
            <a:picLocks noChangeAspect="1"/>
          </p:cNvPicPr>
          <p:nvPr/>
        </p:nvPicPr>
        <p:blipFill rotWithShape="1">
          <a:blip r:embed="rId10" r:link="rId12"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t="18831" b="10260"/>
          <a:stretch/>
        </p:blipFill>
        <p:spPr bwMode="auto">
          <a:xfrm>
            <a:off x="2048176" y="2035267"/>
            <a:ext cx="2819694" cy="2709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11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Obraz 34"/>
          <p:cNvPicPr>
            <a:picLocks noChangeAspect="1"/>
          </p:cNvPicPr>
          <p:nvPr/>
        </p:nvPicPr>
        <p:blipFill>
          <a:blip r:embed="rId3"/>
          <a:stretch>
            <a:fillRect/>
          </a:stretch>
        </p:blipFill>
        <p:spPr>
          <a:xfrm>
            <a:off x="7534915" y="600710"/>
            <a:ext cx="1585370" cy="1042508"/>
          </a:xfrm>
          <a:prstGeom prst="rect">
            <a:avLst/>
          </a:prstGeom>
        </p:spPr>
      </p:pic>
      <p:sp>
        <p:nvSpPr>
          <p:cNvPr id="6" name="Symbol zastępczy numeru slajdu 5">
            <a:extLst>
              <a:ext uri="{FF2B5EF4-FFF2-40B4-BE49-F238E27FC236}">
                <a16:creationId xmlns:a16="http://schemas.microsoft.com/office/drawing/2014/main" id="{B6B83460-13CF-0DE2-F08B-714EDD329AD3}"/>
              </a:ext>
            </a:extLst>
          </p:cNvPr>
          <p:cNvSpPr>
            <a:spLocks noGrp="1"/>
          </p:cNvSpPr>
          <p:nvPr>
            <p:ph type="sldNum" sz="quarter" idx="12"/>
          </p:nvPr>
        </p:nvSpPr>
        <p:spPr/>
        <p:txBody>
          <a:bodyPr/>
          <a:lstStyle/>
          <a:p>
            <a:fld id="{8B581E52-F7CC-425B-9779-ED68F05C13BC}" type="slidenum">
              <a:rPr lang="pl-PL" smtClean="0"/>
              <a:t>12</a:t>
            </a:fld>
            <a:endParaRPr lang="pl-PL"/>
          </a:p>
        </p:txBody>
      </p:sp>
      <p:grpSp>
        <p:nvGrpSpPr>
          <p:cNvPr id="37" name="Grupa 36">
            <a:extLst>
              <a:ext uri="{FF2B5EF4-FFF2-40B4-BE49-F238E27FC236}">
                <a16:creationId xmlns:a16="http://schemas.microsoft.com/office/drawing/2014/main" id="{FB41CAB9-5ADE-4EE7-3142-121A8E17625E}"/>
              </a:ext>
            </a:extLst>
          </p:cNvPr>
          <p:cNvGrpSpPr/>
          <p:nvPr/>
        </p:nvGrpSpPr>
        <p:grpSpPr>
          <a:xfrm>
            <a:off x="7567383" y="1793293"/>
            <a:ext cx="1520434" cy="824747"/>
            <a:chOff x="7623566" y="27236"/>
            <a:chExt cx="1520434" cy="824747"/>
          </a:xfrm>
        </p:grpSpPr>
        <p:cxnSp>
          <p:nvCxnSpPr>
            <p:cNvPr id="24" name="Łącznik prosty ze strzałką 23">
              <a:extLst>
                <a:ext uri="{FF2B5EF4-FFF2-40B4-BE49-F238E27FC236}">
                  <a16:creationId xmlns:a16="http://schemas.microsoft.com/office/drawing/2014/main" id="{8316BE82-64DB-4F17-6A5E-CA31325E1858}"/>
                </a:ext>
              </a:extLst>
            </p:cNvPr>
            <p:cNvCxnSpPr>
              <a:cxnSpLocks/>
            </p:cNvCxnSpPr>
            <p:nvPr/>
          </p:nvCxnSpPr>
          <p:spPr>
            <a:xfrm>
              <a:off x="8616592" y="608775"/>
              <a:ext cx="455591" cy="0"/>
            </a:xfrm>
            <a:prstGeom prst="straightConnector1">
              <a:avLst/>
            </a:prstGeom>
            <a:ln w="57150">
              <a:solidFill>
                <a:srgbClr val="238A1E"/>
              </a:solidFill>
              <a:tailEnd type="triangle"/>
            </a:ln>
          </p:spPr>
          <p:style>
            <a:lnRef idx="1">
              <a:schemeClr val="accent1"/>
            </a:lnRef>
            <a:fillRef idx="0">
              <a:schemeClr val="accent1"/>
            </a:fillRef>
            <a:effectRef idx="0">
              <a:schemeClr val="accent1"/>
            </a:effectRef>
            <a:fontRef idx="minor">
              <a:schemeClr val="tx1"/>
            </a:fontRef>
          </p:style>
        </p:cxnSp>
        <p:sp>
          <p:nvSpPr>
            <p:cNvPr id="26" name="pole tekstowe 25">
              <a:extLst>
                <a:ext uri="{FF2B5EF4-FFF2-40B4-BE49-F238E27FC236}">
                  <a16:creationId xmlns:a16="http://schemas.microsoft.com/office/drawing/2014/main" id="{B73D45D9-4EB7-BAF3-41BD-DF77886A01E4}"/>
                </a:ext>
              </a:extLst>
            </p:cNvPr>
            <p:cNvSpPr txBox="1"/>
            <p:nvPr/>
          </p:nvSpPr>
          <p:spPr>
            <a:xfrm>
              <a:off x="7623566" y="27236"/>
              <a:ext cx="1520434" cy="276999"/>
            </a:xfrm>
            <a:prstGeom prst="rect">
              <a:avLst/>
            </a:prstGeom>
            <a:noFill/>
            <a:ln>
              <a:noFill/>
            </a:ln>
          </p:spPr>
          <p:txBody>
            <a:bodyPr wrap="square" rtlCol="0">
              <a:spAutoFit/>
            </a:bodyPr>
            <a:lstStyle/>
            <a:p>
              <a:r>
                <a:rPr lang="pl-PL" sz="1200" dirty="0" err="1"/>
                <a:t>Extrusion</a:t>
              </a:r>
              <a:r>
                <a:rPr lang="pl-PL" sz="1200" dirty="0"/>
                <a:t> </a:t>
              </a:r>
              <a:r>
                <a:rPr lang="pl-PL" sz="1200" dirty="0" err="1"/>
                <a:t>direction</a:t>
              </a:r>
              <a:endParaRPr lang="pl-PL" sz="1200" dirty="0"/>
            </a:p>
          </p:txBody>
        </p:sp>
        <p:sp>
          <p:nvSpPr>
            <p:cNvPr id="29" name="Walec 28">
              <a:extLst>
                <a:ext uri="{FF2B5EF4-FFF2-40B4-BE49-F238E27FC236}">
                  <a16:creationId xmlns:a16="http://schemas.microsoft.com/office/drawing/2014/main" id="{1C150D4E-9662-7077-091B-416AC68D08C0}"/>
                </a:ext>
              </a:extLst>
            </p:cNvPr>
            <p:cNvSpPr/>
            <p:nvPr/>
          </p:nvSpPr>
          <p:spPr>
            <a:xfrm rot="5400000">
              <a:off x="8043483" y="264325"/>
              <a:ext cx="471867" cy="674351"/>
            </a:xfrm>
            <a:prstGeom prst="can">
              <a:avLst/>
            </a:prstGeom>
            <a:solidFill>
              <a:srgbClr val="238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29">
              <a:extLst>
                <a:ext uri="{FF2B5EF4-FFF2-40B4-BE49-F238E27FC236}">
                  <a16:creationId xmlns:a16="http://schemas.microsoft.com/office/drawing/2014/main" id="{BD75AA67-795D-B575-7E80-E2866187A95F}"/>
                </a:ext>
              </a:extLst>
            </p:cNvPr>
            <p:cNvSpPr/>
            <p:nvPr/>
          </p:nvSpPr>
          <p:spPr>
            <a:xfrm>
              <a:off x="7883566" y="365567"/>
              <a:ext cx="674351" cy="4864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4" name="Strzałka w dół 33"/>
          <p:cNvSpPr/>
          <p:nvPr/>
        </p:nvSpPr>
        <p:spPr>
          <a:xfrm>
            <a:off x="8733124" y="715983"/>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 name="Grupa 3"/>
          <p:cNvGrpSpPr/>
          <p:nvPr/>
        </p:nvGrpSpPr>
        <p:grpSpPr>
          <a:xfrm>
            <a:off x="271746" y="906977"/>
            <a:ext cx="2887350" cy="2709208"/>
            <a:chOff x="271746" y="926115"/>
            <a:chExt cx="2887350" cy="2709208"/>
          </a:xfrm>
        </p:grpSpPr>
        <p:grpSp>
          <p:nvGrpSpPr>
            <p:cNvPr id="10" name="Grupa 9">
              <a:extLst>
                <a:ext uri="{FF2B5EF4-FFF2-40B4-BE49-F238E27FC236}">
                  <a16:creationId xmlns:a16="http://schemas.microsoft.com/office/drawing/2014/main" id="{AE8F09D3-CFA5-1407-26C1-88CAAFDFFE83}"/>
                </a:ext>
              </a:extLst>
            </p:cNvPr>
            <p:cNvGrpSpPr/>
            <p:nvPr/>
          </p:nvGrpSpPr>
          <p:grpSpPr>
            <a:xfrm>
              <a:off x="271746" y="926115"/>
              <a:ext cx="2887350" cy="2709208"/>
              <a:chOff x="40157" y="583763"/>
              <a:chExt cx="2167549" cy="2060673"/>
            </a:xfrm>
          </p:grpSpPr>
          <p:pic>
            <p:nvPicPr>
              <p:cNvPr id="11" name="Obraz 10">
                <a:extLst>
                  <a:ext uri="{FF2B5EF4-FFF2-40B4-BE49-F238E27FC236}">
                    <a16:creationId xmlns:a16="http://schemas.microsoft.com/office/drawing/2014/main" id="{1FA9543E-23B2-6B76-E1F3-61DCA6D914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70" y="844436"/>
                <a:ext cx="2158836" cy="1800000"/>
              </a:xfrm>
              <a:prstGeom prst="rect">
                <a:avLst/>
              </a:prstGeom>
              <a:noFill/>
              <a:ln>
                <a:noFill/>
              </a:ln>
            </p:spPr>
          </p:pic>
          <p:sp>
            <p:nvSpPr>
              <p:cNvPr id="12" name="pole tekstowe 11">
                <a:extLst>
                  <a:ext uri="{FF2B5EF4-FFF2-40B4-BE49-F238E27FC236}">
                    <a16:creationId xmlns:a16="http://schemas.microsoft.com/office/drawing/2014/main" id="{90B397AB-E4A0-77D1-8FC7-22FDAEB8933D}"/>
                  </a:ext>
                </a:extLst>
              </p:cNvPr>
              <p:cNvSpPr txBox="1"/>
              <p:nvPr/>
            </p:nvSpPr>
            <p:spPr>
              <a:xfrm>
                <a:off x="40157" y="583763"/>
                <a:ext cx="2158836" cy="234101"/>
              </a:xfrm>
              <a:prstGeom prst="rect">
                <a:avLst/>
              </a:prstGeom>
              <a:noFill/>
              <a:ln>
                <a:solidFill>
                  <a:srgbClr val="238A1E"/>
                </a:solidFill>
              </a:ln>
            </p:spPr>
            <p:txBody>
              <a:bodyPr wrap="square" rtlCol="0">
                <a:spAutoFit/>
              </a:bodyPr>
              <a:lstStyle/>
              <a:p>
                <a:pPr algn="ctr"/>
                <a:r>
                  <a:rPr lang="pl-PL" sz="1400" b="1" dirty="0">
                    <a:latin typeface="Verdana" panose="020B0604030504040204" pitchFamily="34" charset="0"/>
                    <a:ea typeface="Verdana" panose="020B0604030504040204" pitchFamily="34" charset="0"/>
                  </a:rPr>
                  <a:t>AlMg7</a:t>
                </a:r>
              </a:p>
            </p:txBody>
          </p:sp>
        </p:grpSp>
        <p:pic>
          <p:nvPicPr>
            <p:cNvPr id="2" name="Obraz 1"/>
            <p:cNvPicPr>
              <a:picLocks noChangeAspect="1"/>
            </p:cNvPicPr>
            <p:nvPr/>
          </p:nvPicPr>
          <p:blipFill>
            <a:blip r:embed="rId5"/>
            <a:stretch>
              <a:fillRect/>
            </a:stretch>
          </p:blipFill>
          <p:spPr>
            <a:xfrm>
              <a:off x="2476280" y="3343757"/>
              <a:ext cx="558276" cy="252000"/>
            </a:xfrm>
            <a:prstGeom prst="rect">
              <a:avLst/>
            </a:prstGeom>
          </p:spPr>
        </p:pic>
      </p:grpSp>
      <p:grpSp>
        <p:nvGrpSpPr>
          <p:cNvPr id="28" name="Grupa 27"/>
          <p:cNvGrpSpPr/>
          <p:nvPr/>
        </p:nvGrpSpPr>
        <p:grpSpPr>
          <a:xfrm>
            <a:off x="4415914" y="918154"/>
            <a:ext cx="2875744" cy="2698031"/>
            <a:chOff x="4473990" y="923485"/>
            <a:chExt cx="2875744" cy="2698031"/>
          </a:xfrm>
        </p:grpSpPr>
        <p:grpSp>
          <p:nvGrpSpPr>
            <p:cNvPr id="13" name="Grupa 12">
              <a:extLst>
                <a:ext uri="{FF2B5EF4-FFF2-40B4-BE49-F238E27FC236}">
                  <a16:creationId xmlns:a16="http://schemas.microsoft.com/office/drawing/2014/main" id="{DDDF3B88-0676-045F-9A22-F3D5DD4DD7F0}"/>
                </a:ext>
              </a:extLst>
            </p:cNvPr>
            <p:cNvGrpSpPr/>
            <p:nvPr/>
          </p:nvGrpSpPr>
          <p:grpSpPr>
            <a:xfrm>
              <a:off x="4473990" y="923485"/>
              <a:ext cx="2875744" cy="2698031"/>
              <a:chOff x="2318559" y="565751"/>
              <a:chExt cx="2158836" cy="2077292"/>
            </a:xfrm>
          </p:grpSpPr>
          <p:pic>
            <p:nvPicPr>
              <p:cNvPr id="14" name="Obraz 13">
                <a:extLst>
                  <a:ext uri="{FF2B5EF4-FFF2-40B4-BE49-F238E27FC236}">
                    <a16:creationId xmlns:a16="http://schemas.microsoft.com/office/drawing/2014/main" id="{FE75C038-9F62-7BA8-A81C-0D9C78E24C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8559" y="843043"/>
                <a:ext cx="2158836" cy="1800000"/>
              </a:xfrm>
              <a:prstGeom prst="rect">
                <a:avLst/>
              </a:prstGeom>
              <a:noFill/>
              <a:ln>
                <a:noFill/>
              </a:ln>
            </p:spPr>
          </p:pic>
          <p:sp>
            <p:nvSpPr>
              <p:cNvPr id="15" name="pole tekstowe 14">
                <a:extLst>
                  <a:ext uri="{FF2B5EF4-FFF2-40B4-BE49-F238E27FC236}">
                    <a16:creationId xmlns:a16="http://schemas.microsoft.com/office/drawing/2014/main" id="{4601C57D-976F-2544-808D-931717B78506}"/>
                  </a:ext>
                </a:extLst>
              </p:cNvPr>
              <p:cNvSpPr txBox="1"/>
              <p:nvPr/>
            </p:nvSpPr>
            <p:spPr>
              <a:xfrm>
                <a:off x="2318559" y="565751"/>
                <a:ext cx="2158836" cy="236966"/>
              </a:xfrm>
              <a:prstGeom prst="rect">
                <a:avLst/>
              </a:prstGeom>
              <a:noFill/>
              <a:ln>
                <a:solidFill>
                  <a:srgbClr val="238A1E"/>
                </a:solidFill>
              </a:ln>
            </p:spPr>
            <p:txBody>
              <a:bodyPr wrap="square" rtlCol="0">
                <a:spAutoFit/>
              </a:bodyPr>
              <a:lstStyle/>
              <a:p>
                <a:pPr algn="ctr"/>
                <a:r>
                  <a:rPr lang="pl-PL" sz="1400" b="1" dirty="0" err="1">
                    <a:latin typeface="Verdana" panose="020B0604030504040204" pitchFamily="34" charset="0"/>
                    <a:ea typeface="Verdana" panose="020B0604030504040204" pitchFamily="34" charset="0"/>
                  </a:rPr>
                  <a:t>AlMgScZr</a:t>
                </a:r>
                <a:endParaRPr lang="pl-PL" sz="1400" b="1" dirty="0">
                  <a:latin typeface="Verdana" panose="020B0604030504040204" pitchFamily="34" charset="0"/>
                  <a:ea typeface="Verdana" panose="020B0604030504040204" pitchFamily="34" charset="0"/>
                </a:endParaRPr>
              </a:p>
            </p:txBody>
          </p:sp>
        </p:grpSp>
        <p:pic>
          <p:nvPicPr>
            <p:cNvPr id="36" name="Obraz 35"/>
            <p:cNvPicPr>
              <a:picLocks noChangeAspect="1"/>
            </p:cNvPicPr>
            <p:nvPr/>
          </p:nvPicPr>
          <p:blipFill>
            <a:blip r:embed="rId5"/>
            <a:stretch>
              <a:fillRect/>
            </a:stretch>
          </p:blipFill>
          <p:spPr>
            <a:xfrm>
              <a:off x="6650183" y="3313426"/>
              <a:ext cx="578714" cy="252000"/>
            </a:xfrm>
            <a:prstGeom prst="rect">
              <a:avLst/>
            </a:prstGeom>
          </p:spPr>
        </p:pic>
      </p:grpSp>
      <p:grpSp>
        <p:nvGrpSpPr>
          <p:cNvPr id="39" name="Grupa 38"/>
          <p:cNvGrpSpPr/>
          <p:nvPr/>
        </p:nvGrpSpPr>
        <p:grpSpPr>
          <a:xfrm>
            <a:off x="283352" y="4035984"/>
            <a:ext cx="2875744" cy="2707986"/>
            <a:chOff x="283352" y="4035984"/>
            <a:chExt cx="2875744" cy="2707986"/>
          </a:xfrm>
        </p:grpSpPr>
        <p:grpSp>
          <p:nvGrpSpPr>
            <p:cNvPr id="25" name="Grupa 24"/>
            <p:cNvGrpSpPr/>
            <p:nvPr/>
          </p:nvGrpSpPr>
          <p:grpSpPr>
            <a:xfrm>
              <a:off x="283352" y="4035984"/>
              <a:ext cx="2875744" cy="2707986"/>
              <a:chOff x="283352" y="4035984"/>
              <a:chExt cx="2875744" cy="2707986"/>
            </a:xfrm>
          </p:grpSpPr>
          <p:grpSp>
            <p:nvGrpSpPr>
              <p:cNvPr id="16" name="Grupa 15">
                <a:extLst>
                  <a:ext uri="{FF2B5EF4-FFF2-40B4-BE49-F238E27FC236}">
                    <a16:creationId xmlns:a16="http://schemas.microsoft.com/office/drawing/2014/main" id="{39B5CAE1-3001-4AEE-5F4E-5E17856FDB46}"/>
                  </a:ext>
                </a:extLst>
              </p:cNvPr>
              <p:cNvGrpSpPr/>
              <p:nvPr/>
            </p:nvGrpSpPr>
            <p:grpSpPr>
              <a:xfrm>
                <a:off x="283352" y="4035984"/>
                <a:ext cx="2875744" cy="2707986"/>
                <a:chOff x="4588248" y="683910"/>
                <a:chExt cx="2158836" cy="2060212"/>
              </a:xfrm>
            </p:grpSpPr>
            <p:pic>
              <p:nvPicPr>
                <p:cNvPr id="17" name="Obraz 16">
                  <a:extLst>
                    <a:ext uri="{FF2B5EF4-FFF2-40B4-BE49-F238E27FC236}">
                      <a16:creationId xmlns:a16="http://schemas.microsoft.com/office/drawing/2014/main" id="{FFD2AA0F-5095-2799-57FA-4F53E1DB245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8248" y="944122"/>
                  <a:ext cx="2158836" cy="1800000"/>
                </a:xfrm>
                <a:prstGeom prst="rect">
                  <a:avLst/>
                </a:prstGeom>
                <a:noFill/>
                <a:ln>
                  <a:noFill/>
                </a:ln>
              </p:spPr>
            </p:pic>
            <p:sp>
              <p:nvSpPr>
                <p:cNvPr id="18" name="pole tekstowe 17">
                  <a:extLst>
                    <a:ext uri="{FF2B5EF4-FFF2-40B4-BE49-F238E27FC236}">
                      <a16:creationId xmlns:a16="http://schemas.microsoft.com/office/drawing/2014/main" id="{97D2B1E1-CA72-0E05-C939-6578398C0DA3}"/>
                    </a:ext>
                  </a:extLst>
                </p:cNvPr>
                <p:cNvSpPr txBox="1"/>
                <p:nvPr/>
              </p:nvSpPr>
              <p:spPr>
                <a:xfrm>
                  <a:off x="4588248" y="683910"/>
                  <a:ext cx="2158836" cy="234154"/>
                </a:xfrm>
                <a:prstGeom prst="rect">
                  <a:avLst/>
                </a:prstGeom>
                <a:noFill/>
                <a:ln>
                  <a:solidFill>
                    <a:srgbClr val="238A1E"/>
                  </a:solidFill>
                </a:ln>
              </p:spPr>
              <p:txBody>
                <a:bodyPr wrap="square" rtlCol="0">
                  <a:spAutoFit/>
                </a:bodyPr>
                <a:lstStyle/>
                <a:p>
                  <a:pPr algn="ctr"/>
                  <a:r>
                    <a:rPr lang="pl-PL" sz="1400" b="1" dirty="0" err="1">
                      <a:latin typeface="Verdana" panose="020B0604030504040204" pitchFamily="34" charset="0"/>
                      <a:ea typeface="Verdana" panose="020B0604030504040204" pitchFamily="34" charset="0"/>
                    </a:rPr>
                    <a:t>AlMgCuAg</a:t>
                  </a:r>
                  <a:endParaRPr lang="pl-PL" sz="1400" b="1" dirty="0">
                    <a:latin typeface="Verdana" panose="020B0604030504040204" pitchFamily="34" charset="0"/>
                    <a:ea typeface="Verdana" panose="020B0604030504040204" pitchFamily="34" charset="0"/>
                  </a:endParaRPr>
                </a:p>
              </p:txBody>
            </p:sp>
          </p:grpSp>
          <p:cxnSp>
            <p:nvCxnSpPr>
              <p:cNvPr id="32" name="Łącznik prosty 31"/>
              <p:cNvCxnSpPr/>
              <p:nvPr/>
            </p:nvCxnSpPr>
            <p:spPr>
              <a:xfrm>
                <a:off x="2476281" y="6629781"/>
                <a:ext cx="563173" cy="3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Obraz 37"/>
            <p:cNvPicPr>
              <a:picLocks noChangeAspect="1"/>
            </p:cNvPicPr>
            <p:nvPr/>
          </p:nvPicPr>
          <p:blipFill>
            <a:blip r:embed="rId5"/>
            <a:stretch>
              <a:fillRect/>
            </a:stretch>
          </p:blipFill>
          <p:spPr>
            <a:xfrm>
              <a:off x="2476280" y="6412913"/>
              <a:ext cx="558276" cy="252000"/>
            </a:xfrm>
            <a:prstGeom prst="rect">
              <a:avLst/>
            </a:prstGeom>
          </p:spPr>
        </p:pic>
      </p:grpSp>
      <p:grpSp>
        <p:nvGrpSpPr>
          <p:cNvPr id="41" name="Grupa 40"/>
          <p:cNvGrpSpPr/>
          <p:nvPr/>
        </p:nvGrpSpPr>
        <p:grpSpPr>
          <a:xfrm>
            <a:off x="4356008" y="4042577"/>
            <a:ext cx="2875744" cy="2708322"/>
            <a:chOff x="4490752" y="4033146"/>
            <a:chExt cx="2875744" cy="2708322"/>
          </a:xfrm>
        </p:grpSpPr>
        <p:grpSp>
          <p:nvGrpSpPr>
            <p:cNvPr id="23" name="Grupa 22"/>
            <p:cNvGrpSpPr/>
            <p:nvPr/>
          </p:nvGrpSpPr>
          <p:grpSpPr>
            <a:xfrm>
              <a:off x="4490752" y="4033146"/>
              <a:ext cx="2875744" cy="2708322"/>
              <a:chOff x="4490752" y="4033146"/>
              <a:chExt cx="2875744" cy="2708322"/>
            </a:xfrm>
          </p:grpSpPr>
          <p:grpSp>
            <p:nvGrpSpPr>
              <p:cNvPr id="19" name="Grupa 18">
                <a:extLst>
                  <a:ext uri="{FF2B5EF4-FFF2-40B4-BE49-F238E27FC236}">
                    <a16:creationId xmlns:a16="http://schemas.microsoft.com/office/drawing/2014/main" id="{6B937A6B-454B-3FB9-AEB5-AD4052B30A29}"/>
                  </a:ext>
                </a:extLst>
              </p:cNvPr>
              <p:cNvGrpSpPr/>
              <p:nvPr/>
            </p:nvGrpSpPr>
            <p:grpSpPr>
              <a:xfrm>
                <a:off x="4490752" y="4033146"/>
                <a:ext cx="2875744" cy="2708322"/>
                <a:chOff x="6896105" y="683654"/>
                <a:chExt cx="2158836" cy="2060468"/>
              </a:xfrm>
            </p:grpSpPr>
            <p:pic>
              <p:nvPicPr>
                <p:cNvPr id="20" name="Obraz 19">
                  <a:extLst>
                    <a:ext uri="{FF2B5EF4-FFF2-40B4-BE49-F238E27FC236}">
                      <a16:creationId xmlns:a16="http://schemas.microsoft.com/office/drawing/2014/main" id="{9392C588-450C-B586-0DCB-80AA2BE738D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6105" y="944122"/>
                  <a:ext cx="2158836" cy="1800000"/>
                </a:xfrm>
                <a:prstGeom prst="rect">
                  <a:avLst/>
                </a:prstGeom>
                <a:noFill/>
                <a:ln>
                  <a:noFill/>
                </a:ln>
              </p:spPr>
            </p:pic>
            <p:sp>
              <p:nvSpPr>
                <p:cNvPr id="21" name="pole tekstowe 20">
                  <a:extLst>
                    <a:ext uri="{FF2B5EF4-FFF2-40B4-BE49-F238E27FC236}">
                      <a16:creationId xmlns:a16="http://schemas.microsoft.com/office/drawing/2014/main" id="{6D959E59-DB22-D829-CC85-DA7B52F7FEB2}"/>
                    </a:ext>
                  </a:extLst>
                </p:cNvPr>
                <p:cNvSpPr txBox="1"/>
                <p:nvPr/>
              </p:nvSpPr>
              <p:spPr>
                <a:xfrm>
                  <a:off x="6896105" y="683654"/>
                  <a:ext cx="2158836" cy="234154"/>
                </a:xfrm>
                <a:prstGeom prst="rect">
                  <a:avLst/>
                </a:prstGeom>
                <a:noFill/>
                <a:ln>
                  <a:solidFill>
                    <a:srgbClr val="238A1E"/>
                  </a:solidFill>
                </a:ln>
              </p:spPr>
              <p:txBody>
                <a:bodyPr wrap="square" rtlCol="0">
                  <a:spAutoFit/>
                </a:bodyPr>
                <a:lstStyle/>
                <a:p>
                  <a:pPr algn="ctr"/>
                  <a:r>
                    <a:rPr lang="pl-PL" sz="1400" b="1" dirty="0">
                      <a:latin typeface="Verdana" panose="020B0604030504040204" pitchFamily="34" charset="0"/>
                      <a:ea typeface="Verdana" panose="020B0604030504040204" pitchFamily="34" charset="0"/>
                    </a:rPr>
                    <a:t>AlMgErZr</a:t>
                  </a:r>
                </a:p>
              </p:txBody>
            </p:sp>
          </p:grpSp>
          <p:cxnSp>
            <p:nvCxnSpPr>
              <p:cNvPr id="31" name="Łącznik prosty 30"/>
              <p:cNvCxnSpPr/>
              <p:nvPr/>
            </p:nvCxnSpPr>
            <p:spPr>
              <a:xfrm>
                <a:off x="6689766" y="6628341"/>
                <a:ext cx="563173" cy="3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0" name="Obraz 39"/>
            <p:cNvPicPr>
              <a:picLocks noChangeAspect="1"/>
            </p:cNvPicPr>
            <p:nvPr/>
          </p:nvPicPr>
          <p:blipFill>
            <a:blip r:embed="rId5"/>
            <a:stretch>
              <a:fillRect/>
            </a:stretch>
          </p:blipFill>
          <p:spPr>
            <a:xfrm>
              <a:off x="6671275" y="6414928"/>
              <a:ext cx="581663" cy="252000"/>
            </a:xfrm>
            <a:prstGeom prst="rect">
              <a:avLst/>
            </a:prstGeom>
          </p:spPr>
        </p:pic>
      </p:grpSp>
      <p:grpSp>
        <p:nvGrpSpPr>
          <p:cNvPr id="42" name="Grupa 41">
            <a:extLst>
              <a:ext uri="{FF2B5EF4-FFF2-40B4-BE49-F238E27FC236}">
                <a16:creationId xmlns:a16="http://schemas.microsoft.com/office/drawing/2014/main" id="{79D433EB-A82F-5D81-0518-AB07077EB5A8}"/>
              </a:ext>
            </a:extLst>
          </p:cNvPr>
          <p:cNvGrpSpPr/>
          <p:nvPr/>
        </p:nvGrpSpPr>
        <p:grpSpPr>
          <a:xfrm>
            <a:off x="0" y="23791"/>
            <a:ext cx="8895976" cy="497862"/>
            <a:chOff x="116902" y="39582"/>
            <a:chExt cx="5426339" cy="509905"/>
          </a:xfrm>
        </p:grpSpPr>
        <p:sp>
          <p:nvSpPr>
            <p:cNvPr id="43" name="Prostokąt 42">
              <a:extLst>
                <a:ext uri="{FF2B5EF4-FFF2-40B4-BE49-F238E27FC236}">
                  <a16:creationId xmlns:a16="http://schemas.microsoft.com/office/drawing/2014/main" id="{2E39DB6E-F00D-BF91-0BC5-A4761A87B301}"/>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5.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and </a:t>
              </a:r>
              <a:r>
                <a:rPr lang="pl-PL" sz="1200" b="0" dirty="0" err="1">
                  <a:solidFill>
                    <a:schemeClr val="tx1"/>
                  </a:solidFill>
                  <a:latin typeface="Verdana" panose="020B0604030504040204" pitchFamily="34" charset="0"/>
                  <a:ea typeface="Verdana" panose="020B0604030504040204" pitchFamily="34" charset="0"/>
                </a:rPr>
                <a:t>mechanical</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properties</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rods</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after</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extrusion</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5.1. </a:t>
              </a:r>
              <a:r>
                <a:rPr lang="pl-PL" sz="1200" b="1" dirty="0" err="1">
                  <a:solidFill>
                    <a:schemeClr val="tx1"/>
                  </a:solidFill>
                  <a:latin typeface="Verdana" panose="020B0604030504040204" pitchFamily="34" charset="0"/>
                  <a:ea typeface="Verdana" panose="020B0604030504040204" pitchFamily="34" charset="0"/>
                </a:rPr>
                <a:t>Microstructure</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rods</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after</a:t>
              </a:r>
              <a:r>
                <a:rPr lang="pl-PL" sz="1200" b="1" dirty="0">
                  <a:solidFill>
                    <a:schemeClr val="tx1"/>
                  </a:solidFill>
                  <a:latin typeface="Verdana" panose="020B0604030504040204" pitchFamily="34" charset="0"/>
                  <a:ea typeface="Verdana" panose="020B0604030504040204" pitchFamily="34" charset="0"/>
                </a:rPr>
                <a:t> hot </a:t>
              </a:r>
              <a:r>
                <a:rPr lang="pl-PL" sz="1200" b="1" dirty="0" err="1">
                  <a:solidFill>
                    <a:schemeClr val="tx1"/>
                  </a:solidFill>
                  <a:latin typeface="Verdana" panose="020B0604030504040204" pitchFamily="34" charset="0"/>
                  <a:ea typeface="Verdana" panose="020B0604030504040204" pitchFamily="34" charset="0"/>
                </a:rPr>
                <a:t>extrusion</a:t>
              </a:r>
              <a:endParaRPr lang="pl-PL" sz="1400" dirty="0">
                <a:solidFill>
                  <a:schemeClr val="tx1"/>
                </a:solidFill>
              </a:endParaRPr>
            </a:p>
          </p:txBody>
        </p:sp>
        <p:sp>
          <p:nvSpPr>
            <p:cNvPr id="44" name="Elipsa 35">
              <a:extLst>
                <a:ext uri="{FF2B5EF4-FFF2-40B4-BE49-F238E27FC236}">
                  <a16:creationId xmlns:a16="http://schemas.microsoft.com/office/drawing/2014/main" id="{CD181938-4BFF-5B54-A6E5-A6D7B58CC0B5}"/>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7" name="Prostokąt 6">
            <a:extLst>
              <a:ext uri="{FF2B5EF4-FFF2-40B4-BE49-F238E27FC236}">
                <a16:creationId xmlns:a16="http://schemas.microsoft.com/office/drawing/2014/main" id="{D875661E-7B49-D12A-2A52-2DAEDD8D48AA}"/>
              </a:ext>
            </a:extLst>
          </p:cNvPr>
          <p:cNvSpPr/>
          <p:nvPr/>
        </p:nvSpPr>
        <p:spPr>
          <a:xfrm>
            <a:off x="101400" y="784406"/>
            <a:ext cx="3216436" cy="2976173"/>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C3258B32-5555-1379-917A-47B0C89FE009}"/>
              </a:ext>
            </a:extLst>
          </p:cNvPr>
          <p:cNvSpPr/>
          <p:nvPr/>
        </p:nvSpPr>
        <p:spPr>
          <a:xfrm>
            <a:off x="4185662" y="789122"/>
            <a:ext cx="3216436" cy="2976173"/>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D3073F0C-F33A-FE75-3065-41B5E4CD8400}"/>
              </a:ext>
            </a:extLst>
          </p:cNvPr>
          <p:cNvSpPr/>
          <p:nvPr/>
        </p:nvSpPr>
        <p:spPr>
          <a:xfrm>
            <a:off x="101400" y="3848222"/>
            <a:ext cx="3216436" cy="2976173"/>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BB446FEE-4254-D935-16A9-4AA3606C91F1}"/>
              </a:ext>
            </a:extLst>
          </p:cNvPr>
          <p:cNvSpPr/>
          <p:nvPr/>
        </p:nvSpPr>
        <p:spPr>
          <a:xfrm>
            <a:off x="4185662" y="3848222"/>
            <a:ext cx="3216436" cy="2976173"/>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7069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raz 39"/>
          <p:cNvPicPr>
            <a:picLocks noChangeAspect="1"/>
          </p:cNvPicPr>
          <p:nvPr/>
        </p:nvPicPr>
        <p:blipFill>
          <a:blip r:embed="rId3"/>
          <a:stretch>
            <a:fillRect/>
          </a:stretch>
        </p:blipFill>
        <p:spPr>
          <a:xfrm>
            <a:off x="7398970" y="624487"/>
            <a:ext cx="1745030" cy="1147497"/>
          </a:xfrm>
          <a:prstGeom prst="rect">
            <a:avLst/>
          </a:prstGeom>
        </p:spPr>
      </p:pic>
      <p:grpSp>
        <p:nvGrpSpPr>
          <p:cNvPr id="25" name="Grupa 24">
            <a:extLst>
              <a:ext uri="{FF2B5EF4-FFF2-40B4-BE49-F238E27FC236}">
                <a16:creationId xmlns:a16="http://schemas.microsoft.com/office/drawing/2014/main" id="{D270FBD4-DD6A-E9DA-239E-28F425AEDD1D}"/>
              </a:ext>
            </a:extLst>
          </p:cNvPr>
          <p:cNvGrpSpPr/>
          <p:nvPr/>
        </p:nvGrpSpPr>
        <p:grpSpPr>
          <a:xfrm>
            <a:off x="65816" y="738471"/>
            <a:ext cx="3216436" cy="2921321"/>
            <a:chOff x="338794" y="888446"/>
            <a:chExt cx="3216436" cy="2921321"/>
          </a:xfrm>
        </p:grpSpPr>
        <p:pic>
          <p:nvPicPr>
            <p:cNvPr id="2" name="Obraz 1" descr="Obraz zawierający kolorowy, tkanina&#10;&#10;Opis wygenerowany automatycznie">
              <a:extLst>
                <a:ext uri="{FF2B5EF4-FFF2-40B4-BE49-F238E27FC236}">
                  <a16:creationId xmlns:a16="http://schemas.microsoft.com/office/drawing/2014/main" id="{83AD1C81-8EA5-BB46-5E1C-94B231936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94" y="1289767"/>
              <a:ext cx="3216436" cy="2520000"/>
            </a:xfrm>
            <a:prstGeom prst="rect">
              <a:avLst/>
            </a:prstGeom>
          </p:spPr>
        </p:pic>
        <p:sp>
          <p:nvSpPr>
            <p:cNvPr id="20" name="pole tekstowe 19">
              <a:extLst>
                <a:ext uri="{FF2B5EF4-FFF2-40B4-BE49-F238E27FC236}">
                  <a16:creationId xmlns:a16="http://schemas.microsoft.com/office/drawing/2014/main" id="{28841227-CBF3-13CC-F2A4-1680AC601CC6}"/>
                </a:ext>
              </a:extLst>
            </p:cNvPr>
            <p:cNvSpPr txBox="1"/>
            <p:nvPr/>
          </p:nvSpPr>
          <p:spPr>
            <a:xfrm>
              <a:off x="338794" y="888446"/>
              <a:ext cx="3216436" cy="338554"/>
            </a:xfrm>
            <a:prstGeom prst="rect">
              <a:avLst/>
            </a:prstGeom>
            <a:noFill/>
            <a:ln w="12700">
              <a:solidFill>
                <a:srgbClr val="339933"/>
              </a:solidFill>
            </a:ln>
          </p:spPr>
          <p:txBody>
            <a:bodyPr wrap="square" rtlCol="0">
              <a:spAutoFit/>
            </a:bodyPr>
            <a:lstStyle/>
            <a:p>
              <a:pPr algn="ctr"/>
              <a:r>
                <a:rPr lang="pl-PL" sz="1600" b="1" dirty="0">
                  <a:latin typeface="Verdana" panose="020B0604030504040204" pitchFamily="34" charset="0"/>
                  <a:ea typeface="Verdana" panose="020B0604030504040204" pitchFamily="34" charset="0"/>
                </a:rPr>
                <a:t>AlMg7</a:t>
              </a:r>
            </a:p>
          </p:txBody>
        </p:sp>
      </p:grpSp>
      <p:pic>
        <p:nvPicPr>
          <p:cNvPr id="10" name="Obraz 9" descr="Obraz zawierający kolorowy&#10;&#10;Opis wygenerowany automatycznie">
            <a:extLst>
              <a:ext uri="{FF2B5EF4-FFF2-40B4-BE49-F238E27FC236}">
                <a16:creationId xmlns:a16="http://schemas.microsoft.com/office/drawing/2014/main" id="{BC96E3A5-102D-11CA-C3EB-36DBC2F6A4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0084" y="1139792"/>
            <a:ext cx="3221019" cy="2520000"/>
          </a:xfrm>
          <a:prstGeom prst="rect">
            <a:avLst/>
          </a:prstGeom>
        </p:spPr>
      </p:pic>
      <p:grpSp>
        <p:nvGrpSpPr>
          <p:cNvPr id="24" name="Grupa 23">
            <a:extLst>
              <a:ext uri="{FF2B5EF4-FFF2-40B4-BE49-F238E27FC236}">
                <a16:creationId xmlns:a16="http://schemas.microsoft.com/office/drawing/2014/main" id="{0D9B90AF-BDA8-798E-B9D2-61D6E7EAF372}"/>
              </a:ext>
            </a:extLst>
          </p:cNvPr>
          <p:cNvGrpSpPr/>
          <p:nvPr/>
        </p:nvGrpSpPr>
        <p:grpSpPr>
          <a:xfrm>
            <a:off x="61233" y="3814980"/>
            <a:ext cx="3221019" cy="2885328"/>
            <a:chOff x="304762" y="3869078"/>
            <a:chExt cx="3221019" cy="2885328"/>
          </a:xfrm>
        </p:grpSpPr>
        <p:pic>
          <p:nvPicPr>
            <p:cNvPr id="16" name="Obraz 15" descr="Obraz zawierający trawa, kolorowy&#10;&#10;Opis wygenerowany automatycznie">
              <a:extLst>
                <a:ext uri="{FF2B5EF4-FFF2-40B4-BE49-F238E27FC236}">
                  <a16:creationId xmlns:a16="http://schemas.microsoft.com/office/drawing/2014/main" id="{09D0963E-617D-6CC9-400E-CEDB916887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762" y="4234406"/>
              <a:ext cx="3221019" cy="2520000"/>
            </a:xfrm>
            <a:prstGeom prst="rect">
              <a:avLst/>
            </a:prstGeom>
          </p:spPr>
        </p:pic>
        <p:sp>
          <p:nvSpPr>
            <p:cNvPr id="22" name="pole tekstowe 21">
              <a:extLst>
                <a:ext uri="{FF2B5EF4-FFF2-40B4-BE49-F238E27FC236}">
                  <a16:creationId xmlns:a16="http://schemas.microsoft.com/office/drawing/2014/main" id="{5D192739-61B5-323C-8CCB-08633EF4A019}"/>
                </a:ext>
              </a:extLst>
            </p:cNvPr>
            <p:cNvSpPr txBox="1"/>
            <p:nvPr/>
          </p:nvSpPr>
          <p:spPr>
            <a:xfrm>
              <a:off x="304762" y="3869078"/>
              <a:ext cx="3216435" cy="338554"/>
            </a:xfrm>
            <a:prstGeom prst="rect">
              <a:avLst/>
            </a:prstGeom>
            <a:noFill/>
            <a:ln w="12700">
              <a:solidFill>
                <a:srgbClr val="238A1E"/>
              </a:solidFill>
            </a:ln>
          </p:spPr>
          <p:txBody>
            <a:bodyPr wrap="square" rtlCol="0">
              <a:spAutoFit/>
            </a:bodyPr>
            <a:lstStyle/>
            <a:p>
              <a:pPr algn="ctr"/>
              <a:r>
                <a:rPr lang="pl-PL" sz="1600" b="1" dirty="0" err="1">
                  <a:latin typeface="Verdana" panose="020B0604030504040204" pitchFamily="34" charset="0"/>
                  <a:ea typeface="Verdana" panose="020B0604030504040204" pitchFamily="34" charset="0"/>
                </a:rPr>
                <a:t>AlMgCuAg</a:t>
              </a:r>
              <a:endParaRPr lang="pl-PL" sz="1600" b="1" dirty="0">
                <a:latin typeface="Verdana" panose="020B0604030504040204" pitchFamily="34" charset="0"/>
                <a:ea typeface="Verdana" panose="020B0604030504040204" pitchFamily="34" charset="0"/>
              </a:endParaRPr>
            </a:p>
          </p:txBody>
        </p:sp>
      </p:grpSp>
      <p:grpSp>
        <p:nvGrpSpPr>
          <p:cNvPr id="28" name="Grupa 27">
            <a:extLst>
              <a:ext uri="{FF2B5EF4-FFF2-40B4-BE49-F238E27FC236}">
                <a16:creationId xmlns:a16="http://schemas.microsoft.com/office/drawing/2014/main" id="{6EB4622D-C538-81A8-E4A0-D9FCA3FD7815}"/>
              </a:ext>
            </a:extLst>
          </p:cNvPr>
          <p:cNvGrpSpPr/>
          <p:nvPr/>
        </p:nvGrpSpPr>
        <p:grpSpPr>
          <a:xfrm>
            <a:off x="3944891" y="3814980"/>
            <a:ext cx="3221017" cy="2885328"/>
            <a:chOff x="4901913" y="3866776"/>
            <a:chExt cx="3221017" cy="2885328"/>
          </a:xfrm>
        </p:grpSpPr>
        <p:pic>
          <p:nvPicPr>
            <p:cNvPr id="7" name="Obraz 6" descr="Obraz zawierający kolorowy&#10;&#10;Opis wygenerowany automatycznie">
              <a:extLst>
                <a:ext uri="{FF2B5EF4-FFF2-40B4-BE49-F238E27FC236}">
                  <a16:creationId xmlns:a16="http://schemas.microsoft.com/office/drawing/2014/main" id="{3AD8A543-84E3-574F-5AC8-B4D32E42CF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1913" y="4232104"/>
              <a:ext cx="3221017" cy="2520000"/>
            </a:xfrm>
            <a:prstGeom prst="rect">
              <a:avLst/>
            </a:prstGeom>
          </p:spPr>
        </p:pic>
        <p:sp>
          <p:nvSpPr>
            <p:cNvPr id="27" name="pole tekstowe 26">
              <a:extLst>
                <a:ext uri="{FF2B5EF4-FFF2-40B4-BE49-F238E27FC236}">
                  <a16:creationId xmlns:a16="http://schemas.microsoft.com/office/drawing/2014/main" id="{AD0358B0-A9F9-FD08-C291-6332E393CE09}"/>
                </a:ext>
              </a:extLst>
            </p:cNvPr>
            <p:cNvSpPr txBox="1"/>
            <p:nvPr/>
          </p:nvSpPr>
          <p:spPr>
            <a:xfrm>
              <a:off x="4904203" y="3866776"/>
              <a:ext cx="3216435" cy="338554"/>
            </a:xfrm>
            <a:prstGeom prst="rect">
              <a:avLst/>
            </a:prstGeom>
            <a:noFill/>
            <a:ln w="12700">
              <a:solidFill>
                <a:srgbClr val="238A1E"/>
              </a:solidFill>
            </a:ln>
          </p:spPr>
          <p:txBody>
            <a:bodyPr wrap="square" rtlCol="0">
              <a:spAutoFit/>
            </a:bodyPr>
            <a:lstStyle/>
            <a:p>
              <a:pPr algn="ctr"/>
              <a:r>
                <a:rPr lang="pl-PL" sz="1600" b="1" dirty="0">
                  <a:latin typeface="Verdana" panose="020B0604030504040204" pitchFamily="34" charset="0"/>
                  <a:ea typeface="Verdana" panose="020B0604030504040204" pitchFamily="34" charset="0"/>
                </a:rPr>
                <a:t>AlMgErZr</a:t>
              </a:r>
            </a:p>
          </p:txBody>
        </p:sp>
      </p:grpSp>
      <p:pic>
        <p:nvPicPr>
          <p:cNvPr id="30" name="Obraz 29">
            <a:extLst>
              <a:ext uri="{FF2B5EF4-FFF2-40B4-BE49-F238E27FC236}">
                <a16:creationId xmlns:a16="http://schemas.microsoft.com/office/drawing/2014/main" id="{28003723-7368-1232-6326-2886B8A0B7E0}"/>
              </a:ext>
            </a:extLst>
          </p:cNvPr>
          <p:cNvPicPr>
            <a:picLocks noChangeAspect="1"/>
          </p:cNvPicPr>
          <p:nvPr/>
        </p:nvPicPr>
        <p:blipFill>
          <a:blip r:embed="rId8"/>
          <a:stretch>
            <a:fillRect/>
          </a:stretch>
        </p:blipFill>
        <p:spPr>
          <a:xfrm>
            <a:off x="7789671" y="5558753"/>
            <a:ext cx="1299828" cy="1205764"/>
          </a:xfrm>
          <a:prstGeom prst="rect">
            <a:avLst/>
          </a:prstGeom>
        </p:spPr>
      </p:pic>
      <p:cxnSp>
        <p:nvCxnSpPr>
          <p:cNvPr id="3074" name="AutoShape 2">
            <a:extLst>
              <a:ext uri="{FF2B5EF4-FFF2-40B4-BE49-F238E27FC236}">
                <a16:creationId xmlns:a16="http://schemas.microsoft.com/office/drawing/2014/main" id="{6BE2B11E-C13D-7462-A354-21F5DFA27DC4}"/>
              </a:ext>
            </a:extLst>
          </p:cNvPr>
          <p:cNvCxnSpPr>
            <a:cxnSpLocks noChangeShapeType="1"/>
          </p:cNvCxnSpPr>
          <p:nvPr/>
        </p:nvCxnSpPr>
        <p:spPr bwMode="auto">
          <a:xfrm>
            <a:off x="36513" y="90488"/>
            <a:ext cx="422275" cy="7937"/>
          </a:xfrm>
          <a:prstGeom prst="straightConnector1">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cxnSp>
      <p:sp>
        <p:nvSpPr>
          <p:cNvPr id="29" name="pole tekstowe 28">
            <a:extLst>
              <a:ext uri="{FF2B5EF4-FFF2-40B4-BE49-F238E27FC236}">
                <a16:creationId xmlns:a16="http://schemas.microsoft.com/office/drawing/2014/main" id="{9B2B8384-A319-EB77-B66F-8ADEF711F9B5}"/>
              </a:ext>
            </a:extLst>
          </p:cNvPr>
          <p:cNvSpPr txBox="1"/>
          <p:nvPr/>
        </p:nvSpPr>
        <p:spPr>
          <a:xfrm>
            <a:off x="3971749" y="739138"/>
            <a:ext cx="3216435" cy="338554"/>
          </a:xfrm>
          <a:prstGeom prst="rect">
            <a:avLst/>
          </a:prstGeom>
          <a:noFill/>
          <a:ln w="12700">
            <a:solidFill>
              <a:srgbClr val="238A1E"/>
            </a:solidFill>
          </a:ln>
        </p:spPr>
        <p:txBody>
          <a:bodyPr wrap="square" rtlCol="0">
            <a:spAutoFit/>
          </a:bodyPr>
          <a:lstStyle/>
          <a:p>
            <a:pPr algn="ctr"/>
            <a:r>
              <a:rPr lang="pl-PL" sz="1600" b="1" dirty="0" err="1">
                <a:latin typeface="Verdana" panose="020B0604030504040204" pitchFamily="34" charset="0"/>
                <a:ea typeface="Verdana" panose="020B0604030504040204" pitchFamily="34" charset="0"/>
              </a:rPr>
              <a:t>AlMgScZr</a:t>
            </a:r>
            <a:endParaRPr lang="pl-PL" sz="1600" b="1" dirty="0">
              <a:latin typeface="Verdana" panose="020B0604030504040204" pitchFamily="34" charset="0"/>
              <a:ea typeface="Verdana" panose="020B0604030504040204" pitchFamily="34" charset="0"/>
            </a:endParaRPr>
          </a:p>
        </p:txBody>
      </p:sp>
      <p:grpSp>
        <p:nvGrpSpPr>
          <p:cNvPr id="31" name="Grupa 30">
            <a:extLst>
              <a:ext uri="{FF2B5EF4-FFF2-40B4-BE49-F238E27FC236}">
                <a16:creationId xmlns:a16="http://schemas.microsoft.com/office/drawing/2014/main" id="{758BDEE3-F393-F017-FCFA-9C97E4DAB566}"/>
              </a:ext>
            </a:extLst>
          </p:cNvPr>
          <p:cNvGrpSpPr/>
          <p:nvPr/>
        </p:nvGrpSpPr>
        <p:grpSpPr>
          <a:xfrm>
            <a:off x="7495734" y="1689491"/>
            <a:ext cx="1593766" cy="781591"/>
            <a:chOff x="7623566" y="27236"/>
            <a:chExt cx="1730568" cy="824747"/>
          </a:xfrm>
        </p:grpSpPr>
        <p:cxnSp>
          <p:nvCxnSpPr>
            <p:cNvPr id="32" name="Łącznik prosty ze strzałką 31">
              <a:extLst>
                <a:ext uri="{FF2B5EF4-FFF2-40B4-BE49-F238E27FC236}">
                  <a16:creationId xmlns:a16="http://schemas.microsoft.com/office/drawing/2014/main" id="{86B84AF1-B746-E532-508B-DD9A54727831}"/>
                </a:ext>
              </a:extLst>
            </p:cNvPr>
            <p:cNvCxnSpPr>
              <a:cxnSpLocks/>
            </p:cNvCxnSpPr>
            <p:nvPr/>
          </p:nvCxnSpPr>
          <p:spPr>
            <a:xfrm>
              <a:off x="8674304" y="631804"/>
              <a:ext cx="455591" cy="0"/>
            </a:xfrm>
            <a:prstGeom prst="straightConnector1">
              <a:avLst/>
            </a:prstGeom>
            <a:ln w="57150">
              <a:solidFill>
                <a:srgbClr val="238A1E"/>
              </a:solidFill>
              <a:tailEnd type="triangle"/>
            </a:ln>
          </p:spPr>
          <p:style>
            <a:lnRef idx="1">
              <a:schemeClr val="accent1"/>
            </a:lnRef>
            <a:fillRef idx="0">
              <a:schemeClr val="accent1"/>
            </a:fillRef>
            <a:effectRef idx="0">
              <a:schemeClr val="accent1"/>
            </a:effectRef>
            <a:fontRef idx="minor">
              <a:schemeClr val="tx1"/>
            </a:fontRef>
          </p:style>
        </p:cxnSp>
        <p:sp>
          <p:nvSpPr>
            <p:cNvPr id="33" name="pole tekstowe 32">
              <a:extLst>
                <a:ext uri="{FF2B5EF4-FFF2-40B4-BE49-F238E27FC236}">
                  <a16:creationId xmlns:a16="http://schemas.microsoft.com/office/drawing/2014/main" id="{1905BE62-76AC-F03E-E7E9-497F24C83B48}"/>
                </a:ext>
              </a:extLst>
            </p:cNvPr>
            <p:cNvSpPr txBox="1"/>
            <p:nvPr/>
          </p:nvSpPr>
          <p:spPr>
            <a:xfrm>
              <a:off x="7623566" y="27236"/>
              <a:ext cx="1730568" cy="276055"/>
            </a:xfrm>
            <a:prstGeom prst="rect">
              <a:avLst/>
            </a:prstGeom>
            <a:noFill/>
            <a:ln>
              <a:noFill/>
            </a:ln>
          </p:spPr>
          <p:txBody>
            <a:bodyPr wrap="square" rtlCol="0">
              <a:spAutoFit/>
            </a:bodyPr>
            <a:lstStyle/>
            <a:p>
              <a:r>
                <a:rPr lang="pl-PL" sz="1100" dirty="0" err="1">
                  <a:latin typeface="Verdana" panose="020B0604030504040204" pitchFamily="34" charset="0"/>
                  <a:ea typeface="Verdana" panose="020B0604030504040204" pitchFamily="34" charset="0"/>
                </a:rPr>
                <a:t>Extrusion</a:t>
              </a:r>
              <a:r>
                <a:rPr lang="pl-PL" sz="1100" dirty="0">
                  <a:latin typeface="Verdana" panose="020B0604030504040204" pitchFamily="34" charset="0"/>
                  <a:ea typeface="Verdana" panose="020B0604030504040204" pitchFamily="34" charset="0"/>
                </a:rPr>
                <a:t> </a:t>
              </a:r>
              <a:r>
                <a:rPr lang="pl-PL" sz="1100" dirty="0" err="1">
                  <a:latin typeface="Verdana" panose="020B0604030504040204" pitchFamily="34" charset="0"/>
                  <a:ea typeface="Verdana" panose="020B0604030504040204" pitchFamily="34" charset="0"/>
                </a:rPr>
                <a:t>direction</a:t>
              </a:r>
              <a:endParaRPr lang="pl-PL" sz="1100" dirty="0">
                <a:latin typeface="Verdana" panose="020B0604030504040204" pitchFamily="34" charset="0"/>
                <a:ea typeface="Verdana" panose="020B0604030504040204" pitchFamily="34" charset="0"/>
              </a:endParaRPr>
            </a:p>
          </p:txBody>
        </p:sp>
        <p:sp>
          <p:nvSpPr>
            <p:cNvPr id="34" name="Walec 33">
              <a:extLst>
                <a:ext uri="{FF2B5EF4-FFF2-40B4-BE49-F238E27FC236}">
                  <a16:creationId xmlns:a16="http://schemas.microsoft.com/office/drawing/2014/main" id="{47E2189C-BF1A-69EE-1C0F-814439479328}"/>
                </a:ext>
              </a:extLst>
            </p:cNvPr>
            <p:cNvSpPr/>
            <p:nvPr/>
          </p:nvSpPr>
          <p:spPr>
            <a:xfrm rot="5400000">
              <a:off x="8043483" y="264325"/>
              <a:ext cx="471867" cy="674351"/>
            </a:xfrm>
            <a:prstGeom prst="can">
              <a:avLst/>
            </a:prstGeom>
            <a:solidFill>
              <a:srgbClr val="238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rostokąt 34">
              <a:extLst>
                <a:ext uri="{FF2B5EF4-FFF2-40B4-BE49-F238E27FC236}">
                  <a16:creationId xmlns:a16="http://schemas.microsoft.com/office/drawing/2014/main" id="{C2DE5F82-446A-D77F-8A0E-32F8A3E40A89}"/>
                </a:ext>
              </a:extLst>
            </p:cNvPr>
            <p:cNvSpPr/>
            <p:nvPr/>
          </p:nvSpPr>
          <p:spPr>
            <a:xfrm>
              <a:off x="7883566" y="365567"/>
              <a:ext cx="674351" cy="4864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6" name="Obraz 25" descr="Obraz zawierający tekst&#10;&#10;Opis wygenerowany automatycznie">
            <a:extLst>
              <a:ext uri="{FF2B5EF4-FFF2-40B4-BE49-F238E27FC236}">
                <a16:creationId xmlns:a16="http://schemas.microsoft.com/office/drawing/2014/main" id="{8388FB2F-9C78-E3BF-60D4-ADA96CAB71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33" y="1145517"/>
            <a:ext cx="3216436" cy="2520000"/>
          </a:xfrm>
          <a:prstGeom prst="rect">
            <a:avLst/>
          </a:prstGeom>
        </p:spPr>
      </p:pic>
      <p:pic>
        <p:nvPicPr>
          <p:cNvPr id="37" name="Obraz 36" descr="Obraz zawierający tekst, droga, chodnik, bruk&#10;&#10;Opis wygenerowany automatycznie">
            <a:extLst>
              <a:ext uri="{FF2B5EF4-FFF2-40B4-BE49-F238E27FC236}">
                <a16:creationId xmlns:a16="http://schemas.microsoft.com/office/drawing/2014/main" id="{49F890CA-98FD-6638-D612-A718E63961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8879" y="1139792"/>
            <a:ext cx="3221018" cy="2520000"/>
          </a:xfrm>
          <a:prstGeom prst="rect">
            <a:avLst/>
          </a:prstGeom>
        </p:spPr>
      </p:pic>
      <p:pic>
        <p:nvPicPr>
          <p:cNvPr id="38" name="Obraz 37" descr="Obraz zawierający tekst, zewnętrzne, mapa, niebo&#10;&#10;Opis wygenerowany automatycznie">
            <a:extLst>
              <a:ext uri="{FF2B5EF4-FFF2-40B4-BE49-F238E27FC236}">
                <a16:creationId xmlns:a16="http://schemas.microsoft.com/office/drawing/2014/main" id="{72AA4A93-E505-8AF0-F9E6-26208575D2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33" y="4189047"/>
            <a:ext cx="3221018" cy="2520000"/>
          </a:xfrm>
          <a:prstGeom prst="rect">
            <a:avLst/>
          </a:prstGeom>
        </p:spPr>
      </p:pic>
      <p:pic>
        <p:nvPicPr>
          <p:cNvPr id="39" name="Obraz 38">
            <a:extLst>
              <a:ext uri="{FF2B5EF4-FFF2-40B4-BE49-F238E27FC236}">
                <a16:creationId xmlns:a16="http://schemas.microsoft.com/office/drawing/2014/main" id="{183C2FBC-91E2-7F6A-7BD7-2947B091C3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38158" y="4180308"/>
            <a:ext cx="3221018" cy="2520000"/>
          </a:xfrm>
          <a:prstGeom prst="rect">
            <a:avLst/>
          </a:prstGeom>
        </p:spPr>
      </p:pic>
      <p:sp>
        <p:nvSpPr>
          <p:cNvPr id="41" name="Strzałka w dół 40"/>
          <p:cNvSpPr/>
          <p:nvPr/>
        </p:nvSpPr>
        <p:spPr>
          <a:xfrm>
            <a:off x="8772048" y="768486"/>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3" name="Grupa 2">
            <a:extLst>
              <a:ext uri="{FF2B5EF4-FFF2-40B4-BE49-F238E27FC236}">
                <a16:creationId xmlns:a16="http://schemas.microsoft.com/office/drawing/2014/main" id="{F8FDCFB6-6024-5D31-B22D-363BC4E80A8B}"/>
              </a:ext>
            </a:extLst>
          </p:cNvPr>
          <p:cNvGrpSpPr/>
          <p:nvPr/>
        </p:nvGrpSpPr>
        <p:grpSpPr>
          <a:xfrm>
            <a:off x="20546" y="39072"/>
            <a:ext cx="8862440" cy="503752"/>
            <a:chOff x="137358" y="68954"/>
            <a:chExt cx="5405883" cy="509905"/>
          </a:xfrm>
        </p:grpSpPr>
        <p:sp>
          <p:nvSpPr>
            <p:cNvPr id="4" name="Prostokąt 3">
              <a:extLst>
                <a:ext uri="{FF2B5EF4-FFF2-40B4-BE49-F238E27FC236}">
                  <a16:creationId xmlns:a16="http://schemas.microsoft.com/office/drawing/2014/main" id="{07902557-4585-7A0D-2B9C-347071FAC533}"/>
                </a:ext>
              </a:extLst>
            </p:cNvPr>
            <p:cNvSpPr/>
            <p:nvPr/>
          </p:nvSpPr>
          <p:spPr>
            <a:xfrm>
              <a:off x="282660" y="89057"/>
              <a:ext cx="5260581" cy="471261"/>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5.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and </a:t>
              </a:r>
              <a:r>
                <a:rPr lang="pl-PL" sz="1200" b="0" dirty="0" err="1">
                  <a:solidFill>
                    <a:schemeClr val="tx1"/>
                  </a:solidFill>
                  <a:latin typeface="Verdana" panose="020B0604030504040204" pitchFamily="34" charset="0"/>
                  <a:ea typeface="Verdana" panose="020B0604030504040204" pitchFamily="34" charset="0"/>
                </a:rPr>
                <a:t>mechanical</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properties</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rods</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after</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extrusion</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5.2. </a:t>
              </a:r>
              <a:r>
                <a:rPr lang="pl-PL" sz="1200" b="1" dirty="0" err="1">
                  <a:solidFill>
                    <a:schemeClr val="tx1"/>
                  </a:solidFill>
                  <a:latin typeface="Verdana" panose="020B0604030504040204" pitchFamily="34" charset="0"/>
                  <a:ea typeface="Verdana" panose="020B0604030504040204" pitchFamily="34" charset="0"/>
                </a:rPr>
                <a:t>Microstructure</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rods</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after</a:t>
              </a:r>
              <a:r>
                <a:rPr lang="pl-PL" sz="1200" b="1" dirty="0">
                  <a:solidFill>
                    <a:schemeClr val="tx1"/>
                  </a:solidFill>
                  <a:latin typeface="Verdana" panose="020B0604030504040204" pitchFamily="34" charset="0"/>
                  <a:ea typeface="Verdana" panose="020B0604030504040204" pitchFamily="34" charset="0"/>
                </a:rPr>
                <a:t> hot </a:t>
              </a:r>
              <a:r>
                <a:rPr lang="pl-PL" sz="1200" b="1" dirty="0" err="1">
                  <a:solidFill>
                    <a:schemeClr val="tx1"/>
                  </a:solidFill>
                  <a:latin typeface="Verdana" panose="020B0604030504040204" pitchFamily="34" charset="0"/>
                  <a:ea typeface="Verdana" panose="020B0604030504040204" pitchFamily="34" charset="0"/>
                </a:rPr>
                <a:t>extrusion</a:t>
              </a:r>
              <a:endParaRPr lang="pl-PL" sz="1400" dirty="0">
                <a:solidFill>
                  <a:schemeClr val="tx1"/>
                </a:solidFill>
              </a:endParaRPr>
            </a:p>
          </p:txBody>
        </p:sp>
        <p:sp>
          <p:nvSpPr>
            <p:cNvPr id="5" name="Elipsa 37">
              <a:extLst>
                <a:ext uri="{FF2B5EF4-FFF2-40B4-BE49-F238E27FC236}">
                  <a16:creationId xmlns:a16="http://schemas.microsoft.com/office/drawing/2014/main" id="{66FE4253-E6E5-00FF-3774-0D73795D9548}"/>
                </a:ext>
              </a:extLst>
            </p:cNvPr>
            <p:cNvSpPr/>
            <p:nvPr/>
          </p:nvSpPr>
          <p:spPr>
            <a:xfrm>
              <a:off x="137358" y="68954"/>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11" name="Obraz 10" descr="Obraz zawierający mapa&#10;&#10;Opis wygenerowany automatycznie">
            <a:extLst>
              <a:ext uri="{FF2B5EF4-FFF2-40B4-BE49-F238E27FC236}">
                <a16:creationId xmlns:a16="http://schemas.microsoft.com/office/drawing/2014/main" id="{69493F43-7357-22A5-691A-5EB1E0584E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5773" y="1373036"/>
            <a:ext cx="2670996" cy="2520000"/>
          </a:xfrm>
          <a:prstGeom prst="rect">
            <a:avLst/>
          </a:prstGeom>
        </p:spPr>
      </p:pic>
      <p:pic>
        <p:nvPicPr>
          <p:cNvPr id="12" name="Obraz 11" descr="Obraz zawierający zewnętrzne, znak, drzewo, roślina&#10;&#10;Opis wygenerowany automatycznie">
            <a:extLst>
              <a:ext uri="{FF2B5EF4-FFF2-40B4-BE49-F238E27FC236}">
                <a16:creationId xmlns:a16="http://schemas.microsoft.com/office/drawing/2014/main" id="{2468433E-ABCF-97CC-50FD-60E5203788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53173" y="1290047"/>
            <a:ext cx="2654815" cy="2520000"/>
          </a:xfrm>
          <a:prstGeom prst="rect">
            <a:avLst/>
          </a:prstGeom>
        </p:spPr>
      </p:pic>
      <p:pic>
        <p:nvPicPr>
          <p:cNvPr id="13" name="Obraz 12" descr="Obraz zawierający mapa&#10;&#10;Opis wygenerowany automatycznie">
            <a:extLst>
              <a:ext uri="{FF2B5EF4-FFF2-40B4-BE49-F238E27FC236}">
                <a16:creationId xmlns:a16="http://schemas.microsoft.com/office/drawing/2014/main" id="{F475CC4B-243D-8736-7D32-06A28FE91227}"/>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6575" y="4350784"/>
            <a:ext cx="2680194" cy="2520000"/>
          </a:xfrm>
          <a:prstGeom prst="rect">
            <a:avLst/>
          </a:prstGeom>
        </p:spPr>
      </p:pic>
      <p:pic>
        <p:nvPicPr>
          <p:cNvPr id="14" name="Picture 9">
            <a:extLst>
              <a:ext uri="{FF2B5EF4-FFF2-40B4-BE49-F238E27FC236}">
                <a16:creationId xmlns:a16="http://schemas.microsoft.com/office/drawing/2014/main" id="{D205ADA7-103C-95BD-6733-44142ABBFF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173" y="4347452"/>
            <a:ext cx="273650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raz 27">
            <a:extLst>
              <a:ext uri="{FF2B5EF4-FFF2-40B4-BE49-F238E27FC236}">
                <a16:creationId xmlns:a16="http://schemas.microsoft.com/office/drawing/2014/main" id="{F35D8CAC-F51F-76C8-37A9-D0116F0A5497}"/>
              </a:ext>
            </a:extLst>
          </p:cNvPr>
          <p:cNvPicPr>
            <a:picLocks noChangeAspect="1"/>
          </p:cNvPicPr>
          <p:nvPr/>
        </p:nvPicPr>
        <p:blipFill>
          <a:blip r:embed="rId2"/>
          <a:stretch>
            <a:fillRect/>
          </a:stretch>
        </p:blipFill>
        <p:spPr>
          <a:xfrm>
            <a:off x="7395550" y="753189"/>
            <a:ext cx="1745030" cy="1147497"/>
          </a:xfrm>
          <a:prstGeom prst="rect">
            <a:avLst/>
          </a:prstGeom>
        </p:spPr>
      </p:pic>
      <p:sp>
        <p:nvSpPr>
          <p:cNvPr id="6" name="Symbol zastępczy numeru slajdu 5">
            <a:extLst>
              <a:ext uri="{FF2B5EF4-FFF2-40B4-BE49-F238E27FC236}">
                <a16:creationId xmlns:a16="http://schemas.microsoft.com/office/drawing/2014/main" id="{497850AB-494A-2603-3AF4-18F9DAE48375}"/>
              </a:ext>
            </a:extLst>
          </p:cNvPr>
          <p:cNvSpPr>
            <a:spLocks noGrp="1"/>
          </p:cNvSpPr>
          <p:nvPr>
            <p:ph type="sldNum" sz="quarter" idx="12"/>
          </p:nvPr>
        </p:nvSpPr>
        <p:spPr/>
        <p:txBody>
          <a:bodyPr/>
          <a:lstStyle/>
          <a:p>
            <a:fld id="{8B581E52-F7CC-425B-9779-ED68F05C13BC}" type="slidenum">
              <a:rPr lang="pl-PL" smtClean="0"/>
              <a:t>14</a:t>
            </a:fld>
            <a:endParaRPr lang="pl-PL"/>
          </a:p>
        </p:txBody>
      </p:sp>
      <p:grpSp>
        <p:nvGrpSpPr>
          <p:cNvPr id="7" name="Grupa 6">
            <a:extLst>
              <a:ext uri="{FF2B5EF4-FFF2-40B4-BE49-F238E27FC236}">
                <a16:creationId xmlns:a16="http://schemas.microsoft.com/office/drawing/2014/main" id="{E9A29A32-3168-13E5-34D6-2A6D3222228C}"/>
              </a:ext>
            </a:extLst>
          </p:cNvPr>
          <p:cNvGrpSpPr/>
          <p:nvPr/>
        </p:nvGrpSpPr>
        <p:grpSpPr>
          <a:xfrm>
            <a:off x="0" y="136524"/>
            <a:ext cx="8862440" cy="503752"/>
            <a:chOff x="137358" y="68954"/>
            <a:chExt cx="5405883" cy="509905"/>
          </a:xfrm>
        </p:grpSpPr>
        <p:sp>
          <p:nvSpPr>
            <p:cNvPr id="8" name="Prostokąt 7">
              <a:extLst>
                <a:ext uri="{FF2B5EF4-FFF2-40B4-BE49-F238E27FC236}">
                  <a16:creationId xmlns:a16="http://schemas.microsoft.com/office/drawing/2014/main" id="{0D3A9E72-6E6C-B082-AFF0-AAB668A99F18}"/>
                </a:ext>
              </a:extLst>
            </p:cNvPr>
            <p:cNvSpPr/>
            <p:nvPr/>
          </p:nvSpPr>
          <p:spPr>
            <a:xfrm>
              <a:off x="282660" y="89057"/>
              <a:ext cx="5260581" cy="471261"/>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5.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and </a:t>
              </a:r>
              <a:r>
                <a:rPr lang="pl-PL" sz="1200" b="0" dirty="0" err="1">
                  <a:solidFill>
                    <a:schemeClr val="tx1"/>
                  </a:solidFill>
                  <a:latin typeface="Verdana" panose="020B0604030504040204" pitchFamily="34" charset="0"/>
                  <a:ea typeface="Verdana" panose="020B0604030504040204" pitchFamily="34" charset="0"/>
                </a:rPr>
                <a:t>mechanical</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properties</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rods</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after</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extrusion</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5.2. </a:t>
              </a:r>
              <a:r>
                <a:rPr lang="pl-PL" sz="1200" b="1" dirty="0" err="1">
                  <a:solidFill>
                    <a:schemeClr val="tx1"/>
                  </a:solidFill>
                  <a:latin typeface="Verdana" panose="020B0604030504040204" pitchFamily="34" charset="0"/>
                  <a:ea typeface="Verdana" panose="020B0604030504040204" pitchFamily="34" charset="0"/>
                </a:rPr>
                <a:t>Microstructure</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rods</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after</a:t>
              </a:r>
              <a:r>
                <a:rPr lang="pl-PL" sz="1200" b="1" dirty="0">
                  <a:solidFill>
                    <a:schemeClr val="tx1"/>
                  </a:solidFill>
                  <a:latin typeface="Verdana" panose="020B0604030504040204" pitchFamily="34" charset="0"/>
                  <a:ea typeface="Verdana" panose="020B0604030504040204" pitchFamily="34" charset="0"/>
                </a:rPr>
                <a:t> hot </a:t>
              </a:r>
              <a:r>
                <a:rPr lang="pl-PL" sz="1200" b="1" dirty="0" err="1">
                  <a:solidFill>
                    <a:schemeClr val="tx1"/>
                  </a:solidFill>
                  <a:latin typeface="Verdana" panose="020B0604030504040204" pitchFamily="34" charset="0"/>
                  <a:ea typeface="Verdana" panose="020B0604030504040204" pitchFamily="34" charset="0"/>
                </a:rPr>
                <a:t>extrusion</a:t>
              </a:r>
              <a:endParaRPr lang="pl-PL" sz="1400" dirty="0">
                <a:solidFill>
                  <a:schemeClr val="tx1"/>
                </a:solidFill>
              </a:endParaRPr>
            </a:p>
          </p:txBody>
        </p:sp>
        <p:sp>
          <p:nvSpPr>
            <p:cNvPr id="9" name="Elipsa 37">
              <a:extLst>
                <a:ext uri="{FF2B5EF4-FFF2-40B4-BE49-F238E27FC236}">
                  <a16:creationId xmlns:a16="http://schemas.microsoft.com/office/drawing/2014/main" id="{373F4640-51B6-FCFE-0938-A6617AED81A8}"/>
                </a:ext>
              </a:extLst>
            </p:cNvPr>
            <p:cNvSpPr/>
            <p:nvPr/>
          </p:nvSpPr>
          <p:spPr>
            <a:xfrm>
              <a:off x="137358" y="68954"/>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19" name="Obraz 18">
            <a:extLst>
              <a:ext uri="{FF2B5EF4-FFF2-40B4-BE49-F238E27FC236}">
                <a16:creationId xmlns:a16="http://schemas.microsoft.com/office/drawing/2014/main" id="{2EEF2DCA-47E3-BB23-A1CB-B6D162D764B5}"/>
              </a:ext>
            </a:extLst>
          </p:cNvPr>
          <p:cNvPicPr>
            <a:picLocks noChangeAspect="1"/>
          </p:cNvPicPr>
          <p:nvPr/>
        </p:nvPicPr>
        <p:blipFill>
          <a:blip r:embed="rId3"/>
          <a:stretch>
            <a:fillRect/>
          </a:stretch>
        </p:blipFill>
        <p:spPr>
          <a:xfrm>
            <a:off x="7701327" y="2898035"/>
            <a:ext cx="1133475" cy="662976"/>
          </a:xfrm>
          <a:prstGeom prst="rect">
            <a:avLst/>
          </a:prstGeom>
        </p:spPr>
      </p:pic>
      <p:grpSp>
        <p:nvGrpSpPr>
          <p:cNvPr id="21" name="Grupa 20">
            <a:extLst>
              <a:ext uri="{FF2B5EF4-FFF2-40B4-BE49-F238E27FC236}">
                <a16:creationId xmlns:a16="http://schemas.microsoft.com/office/drawing/2014/main" id="{572F7295-1A0E-3EAD-A534-F1CAA7421D7A}"/>
              </a:ext>
            </a:extLst>
          </p:cNvPr>
          <p:cNvGrpSpPr/>
          <p:nvPr/>
        </p:nvGrpSpPr>
        <p:grpSpPr>
          <a:xfrm>
            <a:off x="372152" y="753189"/>
            <a:ext cx="3216436" cy="2907120"/>
            <a:chOff x="525306" y="1107502"/>
            <a:chExt cx="3216436" cy="2907120"/>
          </a:xfrm>
        </p:grpSpPr>
        <p:pic>
          <p:nvPicPr>
            <p:cNvPr id="11" name="Obraz 10" descr="Obraz zawierający tekst, mapa&#10;&#10;Opis wygenerowany automatycznie">
              <a:extLst>
                <a:ext uri="{FF2B5EF4-FFF2-40B4-BE49-F238E27FC236}">
                  <a16:creationId xmlns:a16="http://schemas.microsoft.com/office/drawing/2014/main" id="{7448A105-013A-E569-4A29-FAA1B5520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6" y="1494622"/>
              <a:ext cx="3216436" cy="2520000"/>
            </a:xfrm>
            <a:prstGeom prst="rect">
              <a:avLst/>
            </a:prstGeom>
          </p:spPr>
        </p:pic>
        <p:sp>
          <p:nvSpPr>
            <p:cNvPr id="20" name="pole tekstowe 19">
              <a:extLst>
                <a:ext uri="{FF2B5EF4-FFF2-40B4-BE49-F238E27FC236}">
                  <a16:creationId xmlns:a16="http://schemas.microsoft.com/office/drawing/2014/main" id="{CEBF4544-2ECB-53F8-A17F-D9E7470CAB9E}"/>
                </a:ext>
              </a:extLst>
            </p:cNvPr>
            <p:cNvSpPr txBox="1"/>
            <p:nvPr/>
          </p:nvSpPr>
          <p:spPr>
            <a:xfrm>
              <a:off x="525306" y="1107502"/>
              <a:ext cx="3216436" cy="338554"/>
            </a:xfrm>
            <a:prstGeom prst="rect">
              <a:avLst/>
            </a:prstGeom>
            <a:noFill/>
            <a:ln w="12700">
              <a:solidFill>
                <a:srgbClr val="339933"/>
              </a:solidFill>
            </a:ln>
          </p:spPr>
          <p:txBody>
            <a:bodyPr wrap="square" rtlCol="0">
              <a:spAutoFit/>
            </a:bodyPr>
            <a:lstStyle/>
            <a:p>
              <a:pPr algn="ctr"/>
              <a:r>
                <a:rPr lang="pl-PL" sz="1600" b="1" dirty="0">
                  <a:latin typeface="Verdana" panose="020B0604030504040204" pitchFamily="34" charset="0"/>
                  <a:ea typeface="Verdana" panose="020B0604030504040204" pitchFamily="34" charset="0"/>
                </a:rPr>
                <a:t>AlMg7</a:t>
              </a:r>
            </a:p>
          </p:txBody>
        </p:sp>
      </p:grpSp>
      <p:grpSp>
        <p:nvGrpSpPr>
          <p:cNvPr id="23" name="Grupa 22">
            <a:extLst>
              <a:ext uri="{FF2B5EF4-FFF2-40B4-BE49-F238E27FC236}">
                <a16:creationId xmlns:a16="http://schemas.microsoft.com/office/drawing/2014/main" id="{4657A3DD-E733-4C35-94E8-E6C30E11D74F}"/>
              </a:ext>
            </a:extLst>
          </p:cNvPr>
          <p:cNvGrpSpPr/>
          <p:nvPr/>
        </p:nvGrpSpPr>
        <p:grpSpPr>
          <a:xfrm>
            <a:off x="4135352" y="753189"/>
            <a:ext cx="3221019" cy="2900210"/>
            <a:chOff x="5150395" y="919331"/>
            <a:chExt cx="3221019" cy="2900210"/>
          </a:xfrm>
        </p:grpSpPr>
        <p:pic>
          <p:nvPicPr>
            <p:cNvPr id="15" name="Obraz 14">
              <a:extLst>
                <a:ext uri="{FF2B5EF4-FFF2-40B4-BE49-F238E27FC236}">
                  <a16:creationId xmlns:a16="http://schemas.microsoft.com/office/drawing/2014/main" id="{45C6F7FC-B74B-EC39-9903-4785B90D0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395" y="1299541"/>
              <a:ext cx="3221019" cy="2520000"/>
            </a:xfrm>
            <a:prstGeom prst="rect">
              <a:avLst/>
            </a:prstGeom>
          </p:spPr>
        </p:pic>
        <p:sp>
          <p:nvSpPr>
            <p:cNvPr id="22" name="pole tekstowe 21">
              <a:extLst>
                <a:ext uri="{FF2B5EF4-FFF2-40B4-BE49-F238E27FC236}">
                  <a16:creationId xmlns:a16="http://schemas.microsoft.com/office/drawing/2014/main" id="{182FBAAC-6598-F197-824C-41C4BCC6AB79}"/>
                </a:ext>
              </a:extLst>
            </p:cNvPr>
            <p:cNvSpPr txBox="1"/>
            <p:nvPr/>
          </p:nvSpPr>
          <p:spPr>
            <a:xfrm>
              <a:off x="5150395" y="919331"/>
              <a:ext cx="3216435" cy="338554"/>
            </a:xfrm>
            <a:prstGeom prst="rect">
              <a:avLst/>
            </a:prstGeom>
            <a:noFill/>
            <a:ln w="12700">
              <a:solidFill>
                <a:srgbClr val="238A1E"/>
              </a:solidFill>
            </a:ln>
          </p:spPr>
          <p:txBody>
            <a:bodyPr wrap="square" rtlCol="0">
              <a:spAutoFit/>
            </a:bodyPr>
            <a:lstStyle/>
            <a:p>
              <a:pPr algn="ctr"/>
              <a:r>
                <a:rPr lang="pl-PL" sz="1600" b="1" dirty="0" err="1">
                  <a:latin typeface="Verdana" panose="020B0604030504040204" pitchFamily="34" charset="0"/>
                  <a:ea typeface="Verdana" panose="020B0604030504040204" pitchFamily="34" charset="0"/>
                </a:rPr>
                <a:t>AlMgScZr</a:t>
              </a:r>
              <a:endParaRPr lang="pl-PL" sz="1600" b="1" dirty="0">
                <a:latin typeface="Verdana" panose="020B0604030504040204" pitchFamily="34" charset="0"/>
                <a:ea typeface="Verdana" panose="020B0604030504040204" pitchFamily="34" charset="0"/>
              </a:endParaRPr>
            </a:p>
          </p:txBody>
        </p:sp>
      </p:grpSp>
      <p:grpSp>
        <p:nvGrpSpPr>
          <p:cNvPr id="27" name="Grupa 26">
            <a:extLst>
              <a:ext uri="{FF2B5EF4-FFF2-40B4-BE49-F238E27FC236}">
                <a16:creationId xmlns:a16="http://schemas.microsoft.com/office/drawing/2014/main" id="{2AC17DA1-7221-D9E6-6583-2A4D600CDB71}"/>
              </a:ext>
            </a:extLst>
          </p:cNvPr>
          <p:cNvGrpSpPr/>
          <p:nvPr/>
        </p:nvGrpSpPr>
        <p:grpSpPr>
          <a:xfrm>
            <a:off x="307337" y="3818571"/>
            <a:ext cx="3221019" cy="2883045"/>
            <a:chOff x="369860" y="3838431"/>
            <a:chExt cx="3221019" cy="2883045"/>
          </a:xfrm>
        </p:grpSpPr>
        <p:pic>
          <p:nvPicPr>
            <p:cNvPr id="17" name="Obraz 16" descr="Obraz zawierający mapa&#10;&#10;Opis wygenerowany automatycznie">
              <a:extLst>
                <a:ext uri="{FF2B5EF4-FFF2-40B4-BE49-F238E27FC236}">
                  <a16:creationId xmlns:a16="http://schemas.microsoft.com/office/drawing/2014/main" id="{680635DA-003B-6A48-E4BB-5E7A1EE73E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860" y="4201476"/>
              <a:ext cx="3221019" cy="2520000"/>
            </a:xfrm>
            <a:prstGeom prst="rect">
              <a:avLst/>
            </a:prstGeom>
          </p:spPr>
        </p:pic>
        <p:sp>
          <p:nvSpPr>
            <p:cNvPr id="24" name="pole tekstowe 23">
              <a:extLst>
                <a:ext uri="{FF2B5EF4-FFF2-40B4-BE49-F238E27FC236}">
                  <a16:creationId xmlns:a16="http://schemas.microsoft.com/office/drawing/2014/main" id="{4BD9881C-C5D5-B3D8-9E8F-6BB8588743A0}"/>
                </a:ext>
              </a:extLst>
            </p:cNvPr>
            <p:cNvSpPr txBox="1"/>
            <p:nvPr/>
          </p:nvSpPr>
          <p:spPr>
            <a:xfrm>
              <a:off x="372153" y="3838431"/>
              <a:ext cx="3216435" cy="338554"/>
            </a:xfrm>
            <a:prstGeom prst="rect">
              <a:avLst/>
            </a:prstGeom>
            <a:noFill/>
            <a:ln w="12700">
              <a:solidFill>
                <a:srgbClr val="238A1E"/>
              </a:solidFill>
            </a:ln>
          </p:spPr>
          <p:txBody>
            <a:bodyPr wrap="square" rtlCol="0">
              <a:spAutoFit/>
            </a:bodyPr>
            <a:lstStyle/>
            <a:p>
              <a:pPr algn="ctr"/>
              <a:r>
                <a:rPr lang="pl-PL" sz="1600" b="1" dirty="0" err="1">
                  <a:latin typeface="Verdana" panose="020B0604030504040204" pitchFamily="34" charset="0"/>
                  <a:ea typeface="Verdana" panose="020B0604030504040204" pitchFamily="34" charset="0"/>
                </a:rPr>
                <a:t>AlMgCuAg</a:t>
              </a:r>
              <a:endParaRPr lang="pl-PL" sz="1600" b="1" dirty="0">
                <a:latin typeface="Verdana" panose="020B0604030504040204" pitchFamily="34" charset="0"/>
                <a:ea typeface="Verdana" panose="020B0604030504040204" pitchFamily="34" charset="0"/>
              </a:endParaRPr>
            </a:p>
          </p:txBody>
        </p:sp>
      </p:grpSp>
      <p:grpSp>
        <p:nvGrpSpPr>
          <p:cNvPr id="26" name="Grupa 25">
            <a:extLst>
              <a:ext uri="{FF2B5EF4-FFF2-40B4-BE49-F238E27FC236}">
                <a16:creationId xmlns:a16="http://schemas.microsoft.com/office/drawing/2014/main" id="{6891C74F-1F92-E246-BB2B-0D48361AFBFA}"/>
              </a:ext>
            </a:extLst>
          </p:cNvPr>
          <p:cNvGrpSpPr/>
          <p:nvPr/>
        </p:nvGrpSpPr>
        <p:grpSpPr>
          <a:xfrm>
            <a:off x="4126829" y="3794695"/>
            <a:ext cx="3221019" cy="2883045"/>
            <a:chOff x="5423934" y="3838431"/>
            <a:chExt cx="3221019" cy="2883045"/>
          </a:xfrm>
        </p:grpSpPr>
        <p:pic>
          <p:nvPicPr>
            <p:cNvPr id="13" name="Obraz 12">
              <a:extLst>
                <a:ext uri="{FF2B5EF4-FFF2-40B4-BE49-F238E27FC236}">
                  <a16:creationId xmlns:a16="http://schemas.microsoft.com/office/drawing/2014/main" id="{8607F2AA-68C6-34A8-515A-056940059B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3934" y="4201476"/>
              <a:ext cx="3221019" cy="2520000"/>
            </a:xfrm>
            <a:prstGeom prst="rect">
              <a:avLst/>
            </a:prstGeom>
          </p:spPr>
        </p:pic>
        <p:sp>
          <p:nvSpPr>
            <p:cNvPr id="25" name="pole tekstowe 24">
              <a:extLst>
                <a:ext uri="{FF2B5EF4-FFF2-40B4-BE49-F238E27FC236}">
                  <a16:creationId xmlns:a16="http://schemas.microsoft.com/office/drawing/2014/main" id="{55D5FF17-0A7F-D076-3D48-E24171B35296}"/>
                </a:ext>
              </a:extLst>
            </p:cNvPr>
            <p:cNvSpPr txBox="1"/>
            <p:nvPr/>
          </p:nvSpPr>
          <p:spPr>
            <a:xfrm>
              <a:off x="5428518" y="3838431"/>
              <a:ext cx="3216435" cy="338554"/>
            </a:xfrm>
            <a:prstGeom prst="rect">
              <a:avLst/>
            </a:prstGeom>
            <a:noFill/>
            <a:ln w="12700">
              <a:solidFill>
                <a:srgbClr val="238A1E"/>
              </a:solidFill>
            </a:ln>
          </p:spPr>
          <p:txBody>
            <a:bodyPr wrap="square" rtlCol="0">
              <a:spAutoFit/>
            </a:bodyPr>
            <a:lstStyle/>
            <a:p>
              <a:pPr algn="ctr"/>
              <a:r>
                <a:rPr lang="pl-PL" sz="1600" b="1" dirty="0">
                  <a:latin typeface="Verdana" panose="020B0604030504040204" pitchFamily="34" charset="0"/>
                  <a:ea typeface="Verdana" panose="020B0604030504040204" pitchFamily="34" charset="0"/>
                </a:rPr>
                <a:t>AlMgErZr</a:t>
              </a:r>
            </a:p>
          </p:txBody>
        </p:sp>
      </p:grpSp>
      <p:grpSp>
        <p:nvGrpSpPr>
          <p:cNvPr id="29" name="Grupa 28">
            <a:extLst>
              <a:ext uri="{FF2B5EF4-FFF2-40B4-BE49-F238E27FC236}">
                <a16:creationId xmlns:a16="http://schemas.microsoft.com/office/drawing/2014/main" id="{05F37489-1A0D-D55F-A6D8-FFB92FDA722F}"/>
              </a:ext>
            </a:extLst>
          </p:cNvPr>
          <p:cNvGrpSpPr/>
          <p:nvPr/>
        </p:nvGrpSpPr>
        <p:grpSpPr>
          <a:xfrm>
            <a:off x="7471182" y="2031917"/>
            <a:ext cx="1593766" cy="781591"/>
            <a:chOff x="7623566" y="27236"/>
            <a:chExt cx="1730568" cy="824747"/>
          </a:xfrm>
        </p:grpSpPr>
        <p:cxnSp>
          <p:nvCxnSpPr>
            <p:cNvPr id="30" name="Łącznik prosty ze strzałką 29">
              <a:extLst>
                <a:ext uri="{FF2B5EF4-FFF2-40B4-BE49-F238E27FC236}">
                  <a16:creationId xmlns:a16="http://schemas.microsoft.com/office/drawing/2014/main" id="{ACF3A268-0568-EB74-2CD3-6916930580A1}"/>
                </a:ext>
              </a:extLst>
            </p:cNvPr>
            <p:cNvCxnSpPr>
              <a:cxnSpLocks/>
            </p:cNvCxnSpPr>
            <p:nvPr/>
          </p:nvCxnSpPr>
          <p:spPr>
            <a:xfrm>
              <a:off x="8674304" y="631804"/>
              <a:ext cx="455591" cy="0"/>
            </a:xfrm>
            <a:prstGeom prst="straightConnector1">
              <a:avLst/>
            </a:prstGeom>
            <a:ln w="57150">
              <a:solidFill>
                <a:srgbClr val="238A1E"/>
              </a:solidFill>
              <a:tailEnd type="triangle"/>
            </a:ln>
          </p:spPr>
          <p:style>
            <a:lnRef idx="1">
              <a:schemeClr val="accent1"/>
            </a:lnRef>
            <a:fillRef idx="0">
              <a:schemeClr val="accent1"/>
            </a:fillRef>
            <a:effectRef idx="0">
              <a:schemeClr val="accent1"/>
            </a:effectRef>
            <a:fontRef idx="minor">
              <a:schemeClr val="tx1"/>
            </a:fontRef>
          </p:style>
        </p:cxnSp>
        <p:sp>
          <p:nvSpPr>
            <p:cNvPr id="31" name="pole tekstowe 30">
              <a:extLst>
                <a:ext uri="{FF2B5EF4-FFF2-40B4-BE49-F238E27FC236}">
                  <a16:creationId xmlns:a16="http://schemas.microsoft.com/office/drawing/2014/main" id="{38FCE241-7E97-949E-2764-9AFCAC33C518}"/>
                </a:ext>
              </a:extLst>
            </p:cNvPr>
            <p:cNvSpPr txBox="1"/>
            <p:nvPr/>
          </p:nvSpPr>
          <p:spPr>
            <a:xfrm>
              <a:off x="7623566" y="27236"/>
              <a:ext cx="1730568" cy="276055"/>
            </a:xfrm>
            <a:prstGeom prst="rect">
              <a:avLst/>
            </a:prstGeom>
            <a:noFill/>
            <a:ln>
              <a:noFill/>
            </a:ln>
          </p:spPr>
          <p:txBody>
            <a:bodyPr wrap="square" rtlCol="0">
              <a:spAutoFit/>
            </a:bodyPr>
            <a:lstStyle/>
            <a:p>
              <a:r>
                <a:rPr lang="pl-PL" sz="1100" dirty="0" err="1">
                  <a:latin typeface="Verdana" panose="020B0604030504040204" pitchFamily="34" charset="0"/>
                  <a:ea typeface="Verdana" panose="020B0604030504040204" pitchFamily="34" charset="0"/>
                </a:rPr>
                <a:t>Extrusion</a:t>
              </a:r>
              <a:r>
                <a:rPr lang="pl-PL" sz="1100" dirty="0">
                  <a:latin typeface="Verdana" panose="020B0604030504040204" pitchFamily="34" charset="0"/>
                  <a:ea typeface="Verdana" panose="020B0604030504040204" pitchFamily="34" charset="0"/>
                </a:rPr>
                <a:t> </a:t>
              </a:r>
              <a:r>
                <a:rPr lang="pl-PL" sz="1100" dirty="0" err="1">
                  <a:latin typeface="Verdana" panose="020B0604030504040204" pitchFamily="34" charset="0"/>
                  <a:ea typeface="Verdana" panose="020B0604030504040204" pitchFamily="34" charset="0"/>
                </a:rPr>
                <a:t>direction</a:t>
              </a:r>
              <a:endParaRPr lang="pl-PL" sz="1100" dirty="0">
                <a:latin typeface="Verdana" panose="020B0604030504040204" pitchFamily="34" charset="0"/>
                <a:ea typeface="Verdana" panose="020B0604030504040204" pitchFamily="34" charset="0"/>
              </a:endParaRPr>
            </a:p>
          </p:txBody>
        </p:sp>
        <p:sp>
          <p:nvSpPr>
            <p:cNvPr id="32" name="Walec 31">
              <a:extLst>
                <a:ext uri="{FF2B5EF4-FFF2-40B4-BE49-F238E27FC236}">
                  <a16:creationId xmlns:a16="http://schemas.microsoft.com/office/drawing/2014/main" id="{D517A86E-A3A4-8AAE-1B11-B075EEA294EE}"/>
                </a:ext>
              </a:extLst>
            </p:cNvPr>
            <p:cNvSpPr/>
            <p:nvPr/>
          </p:nvSpPr>
          <p:spPr>
            <a:xfrm rot="5400000">
              <a:off x="8043483" y="264325"/>
              <a:ext cx="471867" cy="674351"/>
            </a:xfrm>
            <a:prstGeom prst="can">
              <a:avLst/>
            </a:prstGeom>
            <a:solidFill>
              <a:srgbClr val="238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32">
              <a:extLst>
                <a:ext uri="{FF2B5EF4-FFF2-40B4-BE49-F238E27FC236}">
                  <a16:creationId xmlns:a16="http://schemas.microsoft.com/office/drawing/2014/main" id="{20DCB784-6E6F-A750-952E-B0A94F0A337F}"/>
                </a:ext>
              </a:extLst>
            </p:cNvPr>
            <p:cNvSpPr/>
            <p:nvPr/>
          </p:nvSpPr>
          <p:spPr>
            <a:xfrm>
              <a:off x="7883566" y="365567"/>
              <a:ext cx="674351" cy="4864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4" name="Strzałka w dół 40">
            <a:extLst>
              <a:ext uri="{FF2B5EF4-FFF2-40B4-BE49-F238E27FC236}">
                <a16:creationId xmlns:a16="http://schemas.microsoft.com/office/drawing/2014/main" id="{00F74E09-BEF3-C02A-CB27-040D26E191C4}"/>
              </a:ext>
            </a:extLst>
          </p:cNvPr>
          <p:cNvSpPr/>
          <p:nvPr/>
        </p:nvSpPr>
        <p:spPr>
          <a:xfrm>
            <a:off x="8772048" y="768486"/>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84048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p:cNvPicPr>
            <a:picLocks noChangeAspect="1"/>
          </p:cNvPicPr>
          <p:nvPr/>
        </p:nvPicPr>
        <p:blipFill>
          <a:blip r:embed="rId3"/>
          <a:stretch>
            <a:fillRect/>
          </a:stretch>
        </p:blipFill>
        <p:spPr>
          <a:xfrm>
            <a:off x="7342653" y="813295"/>
            <a:ext cx="1745030" cy="1147497"/>
          </a:xfrm>
          <a:prstGeom prst="rect">
            <a:avLst/>
          </a:prstGeom>
        </p:spPr>
      </p:pic>
      <p:sp>
        <p:nvSpPr>
          <p:cNvPr id="6" name="Symbol zastępczy numeru slajdu 5">
            <a:extLst>
              <a:ext uri="{FF2B5EF4-FFF2-40B4-BE49-F238E27FC236}">
                <a16:creationId xmlns:a16="http://schemas.microsoft.com/office/drawing/2014/main" id="{C545B25A-65DA-AB37-077E-D3B3ED547F08}"/>
              </a:ext>
            </a:extLst>
          </p:cNvPr>
          <p:cNvSpPr>
            <a:spLocks noGrp="1"/>
          </p:cNvSpPr>
          <p:nvPr>
            <p:ph type="sldNum" sz="quarter" idx="12"/>
          </p:nvPr>
        </p:nvSpPr>
        <p:spPr/>
        <p:txBody>
          <a:bodyPr/>
          <a:lstStyle/>
          <a:p>
            <a:fld id="{8B581E52-F7CC-425B-9779-ED68F05C13BC}" type="slidenum">
              <a:rPr lang="pl-PL" smtClean="0"/>
              <a:t>15</a:t>
            </a:fld>
            <a:endParaRPr lang="pl-PL"/>
          </a:p>
        </p:txBody>
      </p:sp>
      <p:pic>
        <p:nvPicPr>
          <p:cNvPr id="7" name="Symbol zastępczy zawartości 6">
            <a:extLst>
              <a:ext uri="{FF2B5EF4-FFF2-40B4-BE49-F238E27FC236}">
                <a16:creationId xmlns:a16="http://schemas.microsoft.com/office/drawing/2014/main" id="{1E140259-4EB4-4569-B871-073DF6EA989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2828" y="1215917"/>
            <a:ext cx="2520000" cy="2520000"/>
          </a:xfrm>
          <a:prstGeom prst="rect">
            <a:avLst/>
          </a:prstGeom>
        </p:spPr>
      </p:pic>
      <p:pic>
        <p:nvPicPr>
          <p:cNvPr id="8" name="Obraz 7">
            <a:extLst>
              <a:ext uri="{FF2B5EF4-FFF2-40B4-BE49-F238E27FC236}">
                <a16:creationId xmlns:a16="http://schemas.microsoft.com/office/drawing/2014/main" id="{BAC18327-1832-1B0D-F4AC-EE69158D4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35" y="1160962"/>
            <a:ext cx="2520000" cy="2520000"/>
          </a:xfrm>
          <a:prstGeom prst="rect">
            <a:avLst/>
          </a:prstGeom>
        </p:spPr>
      </p:pic>
      <p:pic>
        <p:nvPicPr>
          <p:cNvPr id="9" name="Obraz 8">
            <a:extLst>
              <a:ext uri="{FF2B5EF4-FFF2-40B4-BE49-F238E27FC236}">
                <a16:creationId xmlns:a16="http://schemas.microsoft.com/office/drawing/2014/main" id="{F4B155D9-3C8E-A2C3-29C2-F4BDEE2C5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218" y="4247213"/>
            <a:ext cx="2520000" cy="2520000"/>
          </a:xfrm>
          <a:prstGeom prst="rect">
            <a:avLst/>
          </a:prstGeom>
        </p:spPr>
      </p:pic>
      <p:pic>
        <p:nvPicPr>
          <p:cNvPr id="10" name="Obraz 9">
            <a:extLst>
              <a:ext uri="{FF2B5EF4-FFF2-40B4-BE49-F238E27FC236}">
                <a16:creationId xmlns:a16="http://schemas.microsoft.com/office/drawing/2014/main" id="{7035CD89-CF74-CD9D-A739-0257D8A279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1107" y="4271132"/>
            <a:ext cx="2524828" cy="2524828"/>
          </a:xfrm>
          <a:prstGeom prst="rect">
            <a:avLst/>
          </a:prstGeom>
        </p:spPr>
      </p:pic>
      <p:sp>
        <p:nvSpPr>
          <p:cNvPr id="15" name="pole tekstowe 14">
            <a:extLst>
              <a:ext uri="{FF2B5EF4-FFF2-40B4-BE49-F238E27FC236}">
                <a16:creationId xmlns:a16="http://schemas.microsoft.com/office/drawing/2014/main" id="{503BF376-53E4-4A38-1F0C-8DF08202ABAF}"/>
              </a:ext>
            </a:extLst>
          </p:cNvPr>
          <p:cNvSpPr txBox="1"/>
          <p:nvPr/>
        </p:nvSpPr>
        <p:spPr>
          <a:xfrm>
            <a:off x="56317" y="836662"/>
            <a:ext cx="3216436" cy="307777"/>
          </a:xfrm>
          <a:prstGeom prst="rect">
            <a:avLst/>
          </a:prstGeom>
          <a:solidFill>
            <a:srgbClr val="339933"/>
          </a:solidFill>
          <a:ln w="12700">
            <a:solidFill>
              <a:srgbClr val="339933"/>
            </a:solidFill>
          </a:ln>
        </p:spPr>
        <p:txBody>
          <a:bodyPr wrap="square" rtlCol="0">
            <a:spAutoFit/>
          </a:bodyPr>
          <a:lstStyle/>
          <a:p>
            <a:pPr algn="ctr"/>
            <a:r>
              <a:rPr lang="pl-PL" sz="1400" b="1" dirty="0">
                <a:solidFill>
                  <a:schemeClr val="bg1"/>
                </a:solidFill>
              </a:rPr>
              <a:t>AlMg7</a:t>
            </a:r>
          </a:p>
        </p:txBody>
      </p:sp>
      <p:sp>
        <p:nvSpPr>
          <p:cNvPr id="16" name="pole tekstowe 15">
            <a:extLst>
              <a:ext uri="{FF2B5EF4-FFF2-40B4-BE49-F238E27FC236}">
                <a16:creationId xmlns:a16="http://schemas.microsoft.com/office/drawing/2014/main" id="{2DC92402-AA02-24E2-D037-87330CCC3B86}"/>
              </a:ext>
            </a:extLst>
          </p:cNvPr>
          <p:cNvSpPr txBox="1"/>
          <p:nvPr/>
        </p:nvSpPr>
        <p:spPr>
          <a:xfrm>
            <a:off x="3954442" y="836662"/>
            <a:ext cx="3216436" cy="307777"/>
          </a:xfrm>
          <a:prstGeom prst="rect">
            <a:avLst/>
          </a:prstGeom>
          <a:solidFill>
            <a:srgbClr val="339933"/>
          </a:solidFill>
          <a:ln w="12700">
            <a:solidFill>
              <a:srgbClr val="238A1E"/>
            </a:solidFill>
          </a:ln>
        </p:spPr>
        <p:txBody>
          <a:bodyPr wrap="square" rtlCol="0">
            <a:spAutoFit/>
          </a:bodyPr>
          <a:lstStyle/>
          <a:p>
            <a:pPr algn="ctr"/>
            <a:r>
              <a:rPr lang="pl-PL" sz="1400" b="1" dirty="0" err="1">
                <a:solidFill>
                  <a:schemeClr val="bg1"/>
                </a:solidFill>
              </a:rPr>
              <a:t>AlMgScZr</a:t>
            </a:r>
            <a:endParaRPr lang="pl-PL" sz="1400" b="1" dirty="0">
              <a:solidFill>
                <a:schemeClr val="bg1"/>
              </a:solidFill>
            </a:endParaRPr>
          </a:p>
        </p:txBody>
      </p:sp>
      <p:sp>
        <p:nvSpPr>
          <p:cNvPr id="17" name="pole tekstowe 16">
            <a:extLst>
              <a:ext uri="{FF2B5EF4-FFF2-40B4-BE49-F238E27FC236}">
                <a16:creationId xmlns:a16="http://schemas.microsoft.com/office/drawing/2014/main" id="{EA281271-C97C-42BE-928A-821400C77ED3}"/>
              </a:ext>
            </a:extLst>
          </p:cNvPr>
          <p:cNvSpPr txBox="1"/>
          <p:nvPr/>
        </p:nvSpPr>
        <p:spPr>
          <a:xfrm>
            <a:off x="59427" y="3816311"/>
            <a:ext cx="3216436" cy="307777"/>
          </a:xfrm>
          <a:prstGeom prst="rect">
            <a:avLst/>
          </a:prstGeom>
          <a:solidFill>
            <a:srgbClr val="339933"/>
          </a:solidFill>
          <a:ln w="12700">
            <a:solidFill>
              <a:srgbClr val="238A1E"/>
            </a:solidFill>
          </a:ln>
        </p:spPr>
        <p:txBody>
          <a:bodyPr wrap="square" rtlCol="0">
            <a:spAutoFit/>
          </a:bodyPr>
          <a:lstStyle/>
          <a:p>
            <a:pPr algn="ctr"/>
            <a:r>
              <a:rPr lang="pl-PL" sz="1400" b="1" dirty="0" err="1">
                <a:solidFill>
                  <a:schemeClr val="bg1"/>
                </a:solidFill>
              </a:rPr>
              <a:t>AlMgCuAg</a:t>
            </a:r>
            <a:endParaRPr lang="pl-PL" sz="1400" b="1" dirty="0">
              <a:solidFill>
                <a:schemeClr val="bg1"/>
              </a:solidFill>
            </a:endParaRPr>
          </a:p>
        </p:txBody>
      </p:sp>
      <p:sp>
        <p:nvSpPr>
          <p:cNvPr id="18" name="pole tekstowe 17">
            <a:extLst>
              <a:ext uri="{FF2B5EF4-FFF2-40B4-BE49-F238E27FC236}">
                <a16:creationId xmlns:a16="http://schemas.microsoft.com/office/drawing/2014/main" id="{33E2967B-069B-1888-245B-E8B91A1968E5}"/>
              </a:ext>
            </a:extLst>
          </p:cNvPr>
          <p:cNvSpPr txBox="1"/>
          <p:nvPr/>
        </p:nvSpPr>
        <p:spPr>
          <a:xfrm>
            <a:off x="3948592" y="3816311"/>
            <a:ext cx="3229907" cy="307777"/>
          </a:xfrm>
          <a:prstGeom prst="rect">
            <a:avLst/>
          </a:prstGeom>
          <a:solidFill>
            <a:srgbClr val="339933"/>
          </a:solidFill>
          <a:ln w="12700">
            <a:solidFill>
              <a:srgbClr val="238A1E"/>
            </a:solidFill>
          </a:ln>
        </p:spPr>
        <p:txBody>
          <a:bodyPr wrap="square" rtlCol="0">
            <a:spAutoFit/>
          </a:bodyPr>
          <a:lstStyle/>
          <a:p>
            <a:pPr algn="ctr"/>
            <a:r>
              <a:rPr lang="pl-PL" sz="1400" b="1" dirty="0">
                <a:solidFill>
                  <a:schemeClr val="bg1"/>
                </a:solidFill>
              </a:rPr>
              <a:t>AlMgErZr</a:t>
            </a:r>
          </a:p>
        </p:txBody>
      </p:sp>
      <p:grpSp>
        <p:nvGrpSpPr>
          <p:cNvPr id="20" name="Grupa 19">
            <a:extLst>
              <a:ext uri="{FF2B5EF4-FFF2-40B4-BE49-F238E27FC236}">
                <a16:creationId xmlns:a16="http://schemas.microsoft.com/office/drawing/2014/main" id="{1DA5B659-0350-9863-FB40-44D3EA6FD401}"/>
              </a:ext>
            </a:extLst>
          </p:cNvPr>
          <p:cNvGrpSpPr/>
          <p:nvPr/>
        </p:nvGrpSpPr>
        <p:grpSpPr>
          <a:xfrm>
            <a:off x="7486650" y="2929911"/>
            <a:ext cx="1409326" cy="2024337"/>
            <a:chOff x="7854233" y="120049"/>
            <a:chExt cx="1164432" cy="1759376"/>
          </a:xfrm>
        </p:grpSpPr>
        <p:pic>
          <p:nvPicPr>
            <p:cNvPr id="14" name="Picture 2">
              <a:extLst>
                <a:ext uri="{FF2B5EF4-FFF2-40B4-BE49-F238E27FC236}">
                  <a16:creationId xmlns:a16="http://schemas.microsoft.com/office/drawing/2014/main" id="{11CB165E-ED62-79E6-EF92-EED65F1B7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4233" y="173780"/>
              <a:ext cx="1164432" cy="170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ole tekstowe 18">
              <a:extLst>
                <a:ext uri="{FF2B5EF4-FFF2-40B4-BE49-F238E27FC236}">
                  <a16:creationId xmlns:a16="http://schemas.microsoft.com/office/drawing/2014/main" id="{53667216-23BF-B17A-33DD-F24FDA1E0214}"/>
                </a:ext>
              </a:extLst>
            </p:cNvPr>
            <p:cNvSpPr txBox="1"/>
            <p:nvPr/>
          </p:nvSpPr>
          <p:spPr>
            <a:xfrm>
              <a:off x="8245784" y="120049"/>
              <a:ext cx="772881" cy="237090"/>
            </a:xfrm>
            <a:prstGeom prst="rect">
              <a:avLst/>
            </a:prstGeom>
            <a:solidFill>
              <a:schemeClr val="bg1"/>
            </a:solidFill>
          </p:spPr>
          <p:txBody>
            <a:bodyPr wrap="square" rtlCol="0">
              <a:spAutoFit/>
            </a:bodyPr>
            <a:lstStyle/>
            <a:p>
              <a:endParaRPr lang="pl-PL" dirty="0"/>
            </a:p>
          </p:txBody>
        </p:sp>
      </p:grpSp>
      <p:sp>
        <p:nvSpPr>
          <p:cNvPr id="21" name="Strzałka w dół 20"/>
          <p:cNvSpPr/>
          <p:nvPr/>
        </p:nvSpPr>
        <p:spPr>
          <a:xfrm>
            <a:off x="8674100" y="941193"/>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p:cNvSpPr/>
          <p:nvPr/>
        </p:nvSpPr>
        <p:spPr>
          <a:xfrm>
            <a:off x="37175" y="1184881"/>
            <a:ext cx="3216436" cy="2520000"/>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p:cNvSpPr/>
          <p:nvPr/>
        </p:nvSpPr>
        <p:spPr>
          <a:xfrm>
            <a:off x="3955303" y="1184881"/>
            <a:ext cx="3216436" cy="2520000"/>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24"/>
          <p:cNvSpPr/>
          <p:nvPr/>
        </p:nvSpPr>
        <p:spPr>
          <a:xfrm>
            <a:off x="59427" y="4196648"/>
            <a:ext cx="3216436" cy="2520000"/>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rostokąt 25"/>
          <p:cNvSpPr/>
          <p:nvPr/>
        </p:nvSpPr>
        <p:spPr>
          <a:xfrm>
            <a:off x="3962064" y="4247213"/>
            <a:ext cx="3216436" cy="2520000"/>
          </a:xfrm>
          <a:prstGeom prst="rect">
            <a:avLst/>
          </a:prstGeom>
          <a:no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 name="Grupa 2">
            <a:extLst>
              <a:ext uri="{FF2B5EF4-FFF2-40B4-BE49-F238E27FC236}">
                <a16:creationId xmlns:a16="http://schemas.microsoft.com/office/drawing/2014/main" id="{E7C61F17-715D-4F13-6486-0E5A528FB8C9}"/>
              </a:ext>
            </a:extLst>
          </p:cNvPr>
          <p:cNvGrpSpPr/>
          <p:nvPr/>
        </p:nvGrpSpPr>
        <p:grpSpPr>
          <a:xfrm>
            <a:off x="0" y="23791"/>
            <a:ext cx="8895976" cy="425635"/>
            <a:chOff x="116902" y="39582"/>
            <a:chExt cx="5426339" cy="509905"/>
          </a:xfrm>
        </p:grpSpPr>
        <p:sp>
          <p:nvSpPr>
            <p:cNvPr id="4" name="Prostokąt 3">
              <a:extLst>
                <a:ext uri="{FF2B5EF4-FFF2-40B4-BE49-F238E27FC236}">
                  <a16:creationId xmlns:a16="http://schemas.microsoft.com/office/drawing/2014/main" id="{CAA81D98-233E-3C7F-BC4A-A6AF1A2C4366}"/>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5.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and </a:t>
              </a:r>
              <a:r>
                <a:rPr lang="pl-PL" sz="1200" b="0" dirty="0" err="1">
                  <a:solidFill>
                    <a:schemeClr val="tx1"/>
                  </a:solidFill>
                  <a:latin typeface="Verdana" panose="020B0604030504040204" pitchFamily="34" charset="0"/>
                  <a:ea typeface="Verdana" panose="020B0604030504040204" pitchFamily="34" charset="0"/>
                </a:rPr>
                <a:t>mechanical</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properties</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rods</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after</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extrusion</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5.3. </a:t>
              </a:r>
              <a:r>
                <a:rPr lang="pl-PL" sz="1200" b="1" dirty="0" err="1">
                  <a:solidFill>
                    <a:schemeClr val="tx1"/>
                  </a:solidFill>
                  <a:latin typeface="Verdana" panose="020B0604030504040204" pitchFamily="34" charset="0"/>
                  <a:ea typeface="Verdana" panose="020B0604030504040204" pitchFamily="34" charset="0"/>
                </a:rPr>
                <a:t>Inverse</a:t>
              </a:r>
              <a:r>
                <a:rPr lang="pl-PL" sz="1200" b="1" dirty="0">
                  <a:solidFill>
                    <a:schemeClr val="tx1"/>
                  </a:solidFill>
                  <a:latin typeface="Verdana" panose="020B0604030504040204" pitchFamily="34" charset="0"/>
                  <a:ea typeface="Verdana" panose="020B0604030504040204" pitchFamily="34" charset="0"/>
                </a:rPr>
                <a:t> pole </a:t>
              </a:r>
              <a:r>
                <a:rPr lang="pl-PL" sz="1200" b="1" dirty="0" err="1">
                  <a:solidFill>
                    <a:schemeClr val="tx1"/>
                  </a:solidFill>
                  <a:latin typeface="Verdana" panose="020B0604030504040204" pitchFamily="34" charset="0"/>
                  <a:ea typeface="Verdana" panose="020B0604030504040204" pitchFamily="34" charset="0"/>
                </a:rPr>
                <a:t>figures</a:t>
              </a:r>
              <a:endParaRPr lang="pl-PL" sz="1400" dirty="0">
                <a:solidFill>
                  <a:schemeClr val="tx1"/>
                </a:solidFill>
              </a:endParaRPr>
            </a:p>
          </p:txBody>
        </p:sp>
        <p:sp>
          <p:nvSpPr>
            <p:cNvPr id="5" name="Elipsa 23">
              <a:extLst>
                <a:ext uri="{FF2B5EF4-FFF2-40B4-BE49-F238E27FC236}">
                  <a16:creationId xmlns:a16="http://schemas.microsoft.com/office/drawing/2014/main" id="{F9BED510-D927-F0AC-8211-C8B37FBCF94C}"/>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90806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DDC9FC0D-11A4-99A0-FFB4-BD4667842F6F}"/>
              </a:ext>
            </a:extLst>
          </p:cNvPr>
          <p:cNvGrpSpPr/>
          <p:nvPr/>
        </p:nvGrpSpPr>
        <p:grpSpPr>
          <a:xfrm>
            <a:off x="0" y="23791"/>
            <a:ext cx="7764905" cy="560825"/>
            <a:chOff x="116902" y="39582"/>
            <a:chExt cx="5426339" cy="509905"/>
          </a:xfrm>
        </p:grpSpPr>
        <p:sp>
          <p:nvSpPr>
            <p:cNvPr id="11" name="Prostokąt 10">
              <a:extLst>
                <a:ext uri="{FF2B5EF4-FFF2-40B4-BE49-F238E27FC236}">
                  <a16:creationId xmlns:a16="http://schemas.microsoft.com/office/drawing/2014/main" id="{E8E315FB-10B4-2D9E-F827-BEFBE9C4073E}"/>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5.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and </a:t>
              </a:r>
              <a:r>
                <a:rPr lang="pl-PL" sz="1200" b="0" dirty="0" err="1">
                  <a:solidFill>
                    <a:schemeClr val="tx1"/>
                  </a:solidFill>
                  <a:latin typeface="Verdana" panose="020B0604030504040204" pitchFamily="34" charset="0"/>
                  <a:ea typeface="Verdana" panose="020B0604030504040204" pitchFamily="34" charset="0"/>
                </a:rPr>
                <a:t>mechanical</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properties</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rods</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after</a:t>
              </a:r>
              <a:r>
                <a:rPr lang="pl-PL" sz="1200" b="0" dirty="0">
                  <a:solidFill>
                    <a:schemeClr val="tx1"/>
                  </a:solidFill>
                  <a:latin typeface="Verdana" panose="020B0604030504040204" pitchFamily="34" charset="0"/>
                  <a:ea typeface="Verdana" panose="020B0604030504040204" pitchFamily="34" charset="0"/>
                </a:rPr>
                <a:t> </a:t>
              </a:r>
              <a:r>
                <a:rPr lang="pl-PL" sz="1200" b="0" dirty="0" err="1">
                  <a:solidFill>
                    <a:schemeClr val="tx1"/>
                  </a:solidFill>
                  <a:latin typeface="Verdana" panose="020B0604030504040204" pitchFamily="34" charset="0"/>
                  <a:ea typeface="Verdana" panose="020B0604030504040204" pitchFamily="34" charset="0"/>
                </a:rPr>
                <a:t>extrusion</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5.4. </a:t>
              </a:r>
              <a:r>
                <a:rPr lang="pl-PL" sz="1200" b="1" dirty="0" err="1">
                  <a:solidFill>
                    <a:schemeClr val="tx1"/>
                  </a:solidFill>
                  <a:latin typeface="Verdana" panose="020B0604030504040204" pitchFamily="34" charset="0"/>
                  <a:ea typeface="Verdana" panose="020B0604030504040204" pitchFamily="34" charset="0"/>
                </a:rPr>
                <a:t>Brinell</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hardness</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after</a:t>
              </a:r>
              <a:r>
                <a:rPr lang="pl-PL" sz="1200" b="1" dirty="0">
                  <a:solidFill>
                    <a:schemeClr val="tx1"/>
                  </a:solidFill>
                  <a:latin typeface="Verdana" panose="020B0604030504040204" pitchFamily="34" charset="0"/>
                  <a:ea typeface="Verdana" panose="020B0604030504040204" pitchFamily="34" charset="0"/>
                </a:rPr>
                <a:t> hot </a:t>
              </a:r>
              <a:r>
                <a:rPr lang="pl-PL" sz="1200" b="1" dirty="0" err="1">
                  <a:solidFill>
                    <a:schemeClr val="tx1"/>
                  </a:solidFill>
                  <a:latin typeface="Verdana" panose="020B0604030504040204" pitchFamily="34" charset="0"/>
                  <a:ea typeface="Verdana" panose="020B0604030504040204" pitchFamily="34" charset="0"/>
                </a:rPr>
                <a:t>extrusion</a:t>
              </a:r>
              <a:endParaRPr lang="pl-PL" sz="1400" dirty="0">
                <a:solidFill>
                  <a:schemeClr val="tx1"/>
                </a:solidFill>
              </a:endParaRPr>
            </a:p>
          </p:txBody>
        </p:sp>
        <p:sp>
          <p:nvSpPr>
            <p:cNvPr id="14" name="Elipsa 12">
              <a:extLst>
                <a:ext uri="{FF2B5EF4-FFF2-40B4-BE49-F238E27FC236}">
                  <a16:creationId xmlns:a16="http://schemas.microsoft.com/office/drawing/2014/main" id="{888DABB8-4130-427D-46B9-29A05BA889E9}"/>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6" name="Symbol zastępczy numeru slajdu 5">
            <a:extLst>
              <a:ext uri="{FF2B5EF4-FFF2-40B4-BE49-F238E27FC236}">
                <a16:creationId xmlns:a16="http://schemas.microsoft.com/office/drawing/2014/main" id="{2D9F0B49-58C1-92DD-8B21-4B6F6600D30A}"/>
              </a:ext>
            </a:extLst>
          </p:cNvPr>
          <p:cNvSpPr>
            <a:spLocks noGrp="1"/>
          </p:cNvSpPr>
          <p:nvPr>
            <p:ph type="sldNum" sz="quarter" idx="12"/>
          </p:nvPr>
        </p:nvSpPr>
        <p:spPr/>
        <p:txBody>
          <a:bodyPr/>
          <a:lstStyle/>
          <a:p>
            <a:fld id="{8B581E52-F7CC-425B-9779-ED68F05C13BC}" type="slidenum">
              <a:rPr lang="pl-PL" smtClean="0"/>
              <a:t>16</a:t>
            </a:fld>
            <a:endParaRPr lang="pl-PL"/>
          </a:p>
        </p:txBody>
      </p:sp>
      <p:graphicFrame>
        <p:nvGraphicFramePr>
          <p:cNvPr id="2" name="Wykres 1">
            <a:extLst>
              <a:ext uri="{FF2B5EF4-FFF2-40B4-BE49-F238E27FC236}">
                <a16:creationId xmlns:a16="http://schemas.microsoft.com/office/drawing/2014/main" id="{CD59948F-4EB1-4F64-A9F9-D638649DB0FD}"/>
              </a:ext>
            </a:extLst>
          </p:cNvPr>
          <p:cNvGraphicFramePr>
            <a:graphicFrameLocks/>
          </p:cNvGraphicFramePr>
          <p:nvPr>
            <p:extLst>
              <p:ext uri="{D42A27DB-BD31-4B8C-83A1-F6EECF244321}">
                <p14:modId xmlns:p14="http://schemas.microsoft.com/office/powerpoint/2010/main" val="4201523422"/>
              </p:ext>
            </p:extLst>
          </p:nvPr>
        </p:nvGraphicFramePr>
        <p:xfrm>
          <a:off x="271744" y="1687423"/>
          <a:ext cx="7943854" cy="4534977"/>
        </p:xfrm>
        <a:graphic>
          <a:graphicData uri="http://schemas.openxmlformats.org/drawingml/2006/chart">
            <c:chart xmlns:c="http://schemas.openxmlformats.org/drawingml/2006/chart" xmlns:r="http://schemas.openxmlformats.org/officeDocument/2006/relationships" r:id="rId3"/>
          </a:graphicData>
        </a:graphic>
      </p:graphicFrame>
      <p:sp>
        <p:nvSpPr>
          <p:cNvPr id="3" name="pole tekstowe 2">
            <a:extLst>
              <a:ext uri="{FF2B5EF4-FFF2-40B4-BE49-F238E27FC236}">
                <a16:creationId xmlns:a16="http://schemas.microsoft.com/office/drawing/2014/main" id="{EC5B2413-81A8-D8FD-7B75-C28459C821AA}"/>
              </a:ext>
            </a:extLst>
          </p:cNvPr>
          <p:cNvSpPr txBox="1"/>
          <p:nvPr/>
        </p:nvSpPr>
        <p:spPr>
          <a:xfrm>
            <a:off x="271745" y="1184141"/>
            <a:ext cx="7943853" cy="369332"/>
          </a:xfrm>
          <a:prstGeom prst="rect">
            <a:avLst/>
          </a:prstGeom>
          <a:solidFill>
            <a:srgbClr val="339933"/>
          </a:solidFill>
        </p:spPr>
        <p:txBody>
          <a:bodyPr wrap="square" rtlCol="0">
            <a:spAutoFit/>
          </a:bodyPr>
          <a:lstStyle/>
          <a:p>
            <a:pPr algn="ctr"/>
            <a:r>
              <a:rPr lang="pl-PL" b="1" dirty="0">
                <a:solidFill>
                  <a:schemeClr val="bg1"/>
                </a:solidFill>
                <a:latin typeface="Verdana" panose="020B0604030504040204" pitchFamily="34" charset="0"/>
                <a:ea typeface="Verdana" panose="020B0604030504040204" pitchFamily="34" charset="0"/>
              </a:rPr>
              <a:t>Brinell </a:t>
            </a:r>
            <a:r>
              <a:rPr lang="pl-PL" b="1" dirty="0" err="1">
                <a:solidFill>
                  <a:schemeClr val="bg1"/>
                </a:solidFill>
                <a:latin typeface="Verdana" panose="020B0604030504040204" pitchFamily="34" charset="0"/>
                <a:ea typeface="Verdana" panose="020B0604030504040204" pitchFamily="34" charset="0"/>
              </a:rPr>
              <a:t>hardness</a:t>
            </a:r>
            <a:r>
              <a:rPr lang="pl-PL" b="1" dirty="0">
                <a:solidFill>
                  <a:schemeClr val="bg1"/>
                </a:solidFill>
                <a:latin typeface="Verdana" panose="020B0604030504040204" pitchFamily="34" charset="0"/>
                <a:ea typeface="Verdana" panose="020B0604030504040204" pitchFamily="34" charset="0"/>
              </a:rPr>
              <a:t> after casting and </a:t>
            </a:r>
            <a:r>
              <a:rPr lang="pl-PL" b="1" dirty="0" err="1">
                <a:solidFill>
                  <a:schemeClr val="bg1"/>
                </a:solidFill>
                <a:latin typeface="Verdana" panose="020B0604030504040204" pitchFamily="34" charset="0"/>
                <a:ea typeface="Verdana" panose="020B0604030504040204" pitchFamily="34" charset="0"/>
              </a:rPr>
              <a:t>extrusion</a:t>
            </a:r>
            <a:r>
              <a:rPr lang="pl-PL" b="1" dirty="0">
                <a:solidFill>
                  <a:schemeClr val="bg1"/>
                </a:solidFill>
                <a:latin typeface="Verdana" panose="020B0604030504040204" pitchFamily="34" charset="0"/>
                <a:ea typeface="Verdana" panose="020B0604030504040204" pitchFamily="34" charset="0"/>
              </a:rPr>
              <a:t> </a:t>
            </a:r>
          </a:p>
        </p:txBody>
      </p:sp>
      <p:sp>
        <p:nvSpPr>
          <p:cNvPr id="4" name="Strzałka w dół 3"/>
          <p:cNvSpPr/>
          <p:nvPr/>
        </p:nvSpPr>
        <p:spPr>
          <a:xfrm>
            <a:off x="8676218" y="23791"/>
            <a:ext cx="230588" cy="3231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dół 12"/>
          <p:cNvSpPr/>
          <p:nvPr/>
        </p:nvSpPr>
        <p:spPr>
          <a:xfrm>
            <a:off x="7985011" y="44329"/>
            <a:ext cx="230588" cy="323166"/>
          </a:xfrm>
          <a:prstGeom prst="downArrow">
            <a:avLst/>
          </a:prstGeom>
          <a:solidFill>
            <a:srgbClr val="238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p:cNvPicPr>
            <a:picLocks noChangeAspect="1"/>
          </p:cNvPicPr>
          <p:nvPr/>
        </p:nvPicPr>
        <p:blipFill>
          <a:blip r:embed="rId4"/>
          <a:stretch>
            <a:fillRect/>
          </a:stretch>
        </p:blipFill>
        <p:spPr>
          <a:xfrm>
            <a:off x="7779878" y="367495"/>
            <a:ext cx="1242222" cy="816860"/>
          </a:xfrm>
          <a:prstGeom prst="rect">
            <a:avLst/>
          </a:prstGeom>
        </p:spPr>
      </p:pic>
    </p:spTree>
    <p:extLst>
      <p:ext uri="{BB962C8B-B14F-4D97-AF65-F5344CB8AC3E}">
        <p14:creationId xmlns:p14="http://schemas.microsoft.com/office/powerpoint/2010/main" val="1759933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C6E2F9F-18AD-49B2-9CBF-C94A53389CF2}"/>
              </a:ext>
            </a:extLst>
          </p:cNvPr>
          <p:cNvSpPr>
            <a:spLocks noGrp="1"/>
          </p:cNvSpPr>
          <p:nvPr>
            <p:ph idx="1"/>
          </p:nvPr>
        </p:nvSpPr>
        <p:spPr>
          <a:xfrm>
            <a:off x="215936" y="1471275"/>
            <a:ext cx="8823133" cy="4584965"/>
          </a:xfrm>
          <a:ln>
            <a:solidFill>
              <a:srgbClr val="339933"/>
            </a:solidFill>
          </a:ln>
        </p:spPr>
        <p:txBody>
          <a:bodyPr>
            <a:noAutofit/>
          </a:bodyPr>
          <a:lstStyle/>
          <a:p>
            <a:pPr algn="just">
              <a:lnSpc>
                <a:spcPct val="170000"/>
              </a:lnSpc>
              <a:spcAft>
                <a:spcPts val="600"/>
              </a:spcAft>
            </a:pPr>
            <a:r>
              <a:rPr lang="pl-PL" sz="1200" dirty="0">
                <a:latin typeface="Verdana" panose="020B0604030504040204" pitchFamily="34" charset="0"/>
                <a:ea typeface="Verdana" panose="020B0604030504040204" pitchFamily="34" charset="0"/>
              </a:rPr>
              <a:t>The Al-7 wt.% Mg </a:t>
            </a:r>
            <a:r>
              <a:rPr lang="pl-PL" sz="1200" dirty="0" err="1">
                <a:latin typeface="Verdana" panose="020B0604030504040204" pitchFamily="34" charset="0"/>
                <a:ea typeface="Verdana" panose="020B0604030504040204" pitchFamily="34" charset="0"/>
              </a:rPr>
              <a:t>alloy</a:t>
            </a:r>
            <a:r>
              <a:rPr lang="pl-PL" sz="1200" dirty="0">
                <a:latin typeface="Verdana" panose="020B0604030504040204" pitchFamily="34" charset="0"/>
                <a:ea typeface="Verdana" panose="020B0604030504040204" pitchFamily="34" charset="0"/>
              </a:rPr>
              <a:t> with </a:t>
            </a:r>
            <a:r>
              <a:rPr lang="pl-PL" sz="1200" dirty="0" err="1">
                <a:latin typeface="Verdana" panose="020B0604030504040204" pitchFamily="34" charset="0"/>
                <a:ea typeface="Verdana" panose="020B0604030504040204" pitchFamily="34" charset="0"/>
              </a:rPr>
              <a:t>addition</a:t>
            </a:r>
            <a:r>
              <a:rPr lang="pl-PL" sz="1200" dirty="0">
                <a:latin typeface="Verdana" panose="020B0604030504040204" pitchFamily="34" charset="0"/>
                <a:ea typeface="Verdana" panose="020B0604030504040204" pitchFamily="34" charset="0"/>
              </a:rPr>
              <a:t> of Sc and Zr, Ag and Cu, Er and Zr </a:t>
            </a:r>
            <a:r>
              <a:rPr lang="pl-PL" sz="1200" dirty="0" err="1">
                <a:latin typeface="Verdana" panose="020B0604030504040204" pitchFamily="34" charset="0"/>
                <a:ea typeface="Verdana" panose="020B0604030504040204" pitchFamily="34" charset="0"/>
              </a:rPr>
              <a:t>were</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casted</a:t>
            </a:r>
            <a:r>
              <a:rPr lang="pl-PL" sz="1200" dirty="0">
                <a:latin typeface="Verdana" panose="020B0604030504040204" pitchFamily="34" charset="0"/>
                <a:ea typeface="Verdana" panose="020B0604030504040204" pitchFamily="34" charset="0"/>
              </a:rPr>
              <a:t>.</a:t>
            </a:r>
          </a:p>
          <a:p>
            <a:pPr algn="just">
              <a:lnSpc>
                <a:spcPct val="100000"/>
              </a:lnSpc>
              <a:spcAft>
                <a:spcPts val="600"/>
              </a:spcAft>
            </a:pPr>
            <a:r>
              <a:rPr lang="pl-PL" sz="1200" dirty="0">
                <a:latin typeface="Verdana" panose="020B0604030504040204" pitchFamily="34" charset="0"/>
                <a:ea typeface="Verdana" panose="020B0604030504040204" pitchFamily="34" charset="0"/>
              </a:rPr>
              <a:t>The </a:t>
            </a:r>
            <a:r>
              <a:rPr lang="pl-PL" sz="1200" dirty="0" err="1">
                <a:latin typeface="Verdana" panose="020B0604030504040204" pitchFamily="34" charset="0"/>
                <a:ea typeface="Verdana" panose="020B0604030504040204" pitchFamily="34" charset="0"/>
              </a:rPr>
              <a:t>addition</a:t>
            </a:r>
            <a:r>
              <a:rPr lang="pl-PL" sz="1200" dirty="0">
                <a:latin typeface="Verdana" panose="020B0604030504040204" pitchFamily="34" charset="0"/>
                <a:ea typeface="Verdana" panose="020B0604030504040204" pitchFamily="34" charset="0"/>
              </a:rPr>
              <a:t> of Sc and Zr as </a:t>
            </a:r>
            <a:r>
              <a:rPr lang="pl-PL" sz="1200" dirty="0" err="1">
                <a:latin typeface="Verdana" panose="020B0604030504040204" pitchFamily="34" charset="0"/>
                <a:ea typeface="Verdana" panose="020B0604030504040204" pitchFamily="34" charset="0"/>
              </a:rPr>
              <a:t>well</a:t>
            </a:r>
            <a:r>
              <a:rPr lang="pl-PL" sz="1200" dirty="0">
                <a:latin typeface="Verdana" panose="020B0604030504040204" pitchFamily="34" charset="0"/>
                <a:ea typeface="Verdana" panose="020B0604030504040204" pitchFamily="34" charset="0"/>
              </a:rPr>
              <a:t> as Er and Zr </a:t>
            </a:r>
            <a:r>
              <a:rPr lang="pl-PL" sz="1200" dirty="0" err="1">
                <a:latin typeface="Verdana" panose="020B0604030504040204" pitchFamily="34" charset="0"/>
                <a:ea typeface="Verdana" panose="020B0604030504040204" pitchFamily="34" charset="0"/>
              </a:rPr>
              <a:t>reduced</a:t>
            </a:r>
            <a:r>
              <a:rPr lang="pl-PL" sz="1200" dirty="0">
                <a:latin typeface="Verdana" panose="020B0604030504040204" pitchFamily="34" charset="0"/>
                <a:ea typeface="Verdana" panose="020B0604030504040204" pitchFamily="34" charset="0"/>
              </a:rPr>
              <a:t> the </a:t>
            </a:r>
            <a:r>
              <a:rPr lang="pl-PL" sz="1200" dirty="0" err="1">
                <a:latin typeface="Verdana" panose="020B0604030504040204" pitchFamily="34" charset="0"/>
                <a:ea typeface="Verdana" panose="020B0604030504040204" pitchFamily="34" charset="0"/>
              </a:rPr>
              <a:t>average</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grain</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size</a:t>
            </a:r>
            <a:r>
              <a:rPr lang="pl-PL" sz="1200" dirty="0">
                <a:latin typeface="Verdana" panose="020B0604030504040204" pitchFamily="34" charset="0"/>
                <a:ea typeface="Verdana" panose="020B0604030504040204" pitchFamily="34" charset="0"/>
              </a:rPr>
              <a:t> in AlMg7 </a:t>
            </a:r>
            <a:r>
              <a:rPr lang="pl-PL" sz="1200" dirty="0" err="1">
                <a:latin typeface="Verdana" panose="020B0604030504040204" pitchFamily="34" charset="0"/>
                <a:ea typeface="Verdana" panose="020B0604030504040204" pitchFamily="34" charset="0"/>
              </a:rPr>
              <a:t>alloy</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however</a:t>
            </a:r>
            <a:r>
              <a:rPr lang="pl-PL" sz="1200" dirty="0">
                <a:latin typeface="Verdana" panose="020B0604030504040204" pitchFamily="34" charset="0"/>
                <a:ea typeface="Verdana" panose="020B0604030504040204" pitchFamily="34" charset="0"/>
              </a:rPr>
              <a:t>, micro-</a:t>
            </a:r>
            <a:r>
              <a:rPr lang="pl-PL" sz="1200" dirty="0" err="1">
                <a:latin typeface="Verdana" panose="020B0604030504040204" pitchFamily="34" charset="0"/>
                <a:ea typeface="Verdana" panose="020B0604030504040204" pitchFamily="34" charset="0"/>
              </a:rPr>
              <a:t>alloying</a:t>
            </a:r>
            <a:r>
              <a:rPr lang="pl-PL" sz="1200" dirty="0">
                <a:latin typeface="Verdana" panose="020B0604030504040204" pitchFamily="34" charset="0"/>
                <a:ea typeface="Verdana" panose="020B0604030504040204" pitchFamily="34" charset="0"/>
              </a:rPr>
              <a:t> of Ag and Cu </a:t>
            </a:r>
            <a:r>
              <a:rPr lang="pl-PL" sz="1200" dirty="0" err="1">
                <a:latin typeface="Verdana" panose="020B0604030504040204" pitchFamily="34" charset="0"/>
                <a:ea typeface="Verdana" panose="020B0604030504040204" pitchFamily="34" charset="0"/>
              </a:rPr>
              <a:t>did</a:t>
            </a:r>
            <a:r>
              <a:rPr lang="pl-PL" sz="1200" dirty="0">
                <a:latin typeface="Verdana" panose="020B0604030504040204" pitchFamily="34" charset="0"/>
                <a:ea typeface="Verdana" panose="020B0604030504040204" pitchFamily="34" charset="0"/>
              </a:rPr>
              <a:t> not </a:t>
            </a:r>
            <a:r>
              <a:rPr lang="pl-PL" sz="1200" dirty="0" err="1">
                <a:latin typeface="Verdana" panose="020B0604030504040204" pitchFamily="34" charset="0"/>
                <a:ea typeface="Verdana" panose="020B0604030504040204" pitchFamily="34" charset="0"/>
              </a:rPr>
              <a:t>change</a:t>
            </a:r>
            <a:r>
              <a:rPr lang="pl-PL" sz="1200" dirty="0">
                <a:latin typeface="Verdana" panose="020B0604030504040204" pitchFamily="34" charset="0"/>
                <a:ea typeface="Verdana" panose="020B0604030504040204" pitchFamily="34" charset="0"/>
              </a:rPr>
              <a:t> the </a:t>
            </a:r>
            <a:r>
              <a:rPr lang="pl-PL" sz="1200" dirty="0" err="1">
                <a:latin typeface="Verdana" panose="020B0604030504040204" pitchFamily="34" charset="0"/>
                <a:ea typeface="Verdana" panose="020B0604030504040204" pitchFamily="34" charset="0"/>
              </a:rPr>
              <a:t>grain</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size</a:t>
            </a:r>
            <a:r>
              <a:rPr lang="pl-PL" sz="1200" dirty="0">
                <a:latin typeface="Verdana" panose="020B0604030504040204" pitchFamily="34" charset="0"/>
                <a:ea typeface="Verdana" panose="020B0604030504040204" pitchFamily="34" charset="0"/>
              </a:rPr>
              <a:t> after casting and homogenization.</a:t>
            </a:r>
          </a:p>
          <a:p>
            <a:pPr algn="just">
              <a:lnSpc>
                <a:spcPct val="170000"/>
              </a:lnSpc>
              <a:spcAft>
                <a:spcPts val="600"/>
              </a:spcAft>
            </a:pPr>
            <a:r>
              <a:rPr lang="pl-PL" sz="1200" dirty="0">
                <a:latin typeface="Verdana" panose="020B0604030504040204" pitchFamily="34" charset="0"/>
                <a:ea typeface="Verdana" panose="020B0604030504040204" pitchFamily="34" charset="0"/>
              </a:rPr>
              <a:t>The </a:t>
            </a:r>
            <a:r>
              <a:rPr lang="pl-PL" sz="1200" dirty="0" err="1">
                <a:latin typeface="Verdana" panose="020B0604030504040204" pitchFamily="34" charset="0"/>
                <a:ea typeface="Verdana" panose="020B0604030504040204" pitchFamily="34" charset="0"/>
              </a:rPr>
              <a:t>base</a:t>
            </a:r>
            <a:r>
              <a:rPr lang="pl-PL" sz="1200" dirty="0">
                <a:latin typeface="Verdana" panose="020B0604030504040204" pitchFamily="34" charset="0"/>
                <a:ea typeface="Verdana" panose="020B0604030504040204" pitchFamily="34" charset="0"/>
              </a:rPr>
              <a:t> AlMg7 </a:t>
            </a:r>
            <a:r>
              <a:rPr lang="en-US" sz="1200" dirty="0">
                <a:latin typeface="Verdana" panose="020B0604030504040204" pitchFamily="34" charset="0"/>
                <a:ea typeface="Verdana" panose="020B0604030504040204" pitchFamily="34" charset="0"/>
              </a:rPr>
              <a:t>alloy was characterized by a partially recrystallized structure</a:t>
            </a:r>
            <a:r>
              <a:rPr lang="pl-PL" sz="1200" dirty="0">
                <a:latin typeface="Verdana" panose="020B0604030504040204" pitchFamily="34" charset="0"/>
                <a:ea typeface="Verdana" panose="020B0604030504040204" pitchFamily="34" charset="0"/>
              </a:rPr>
              <a:t> after the hot </a:t>
            </a:r>
            <a:r>
              <a:rPr lang="pl-PL" sz="1200" dirty="0" err="1">
                <a:latin typeface="Verdana" panose="020B0604030504040204" pitchFamily="34" charset="0"/>
                <a:ea typeface="Verdana" panose="020B0604030504040204" pitchFamily="34" charset="0"/>
              </a:rPr>
              <a:t>extrusion</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process</a:t>
            </a:r>
            <a:r>
              <a:rPr lang="pl-PL" sz="1200" dirty="0">
                <a:latin typeface="Verdana" panose="020B0604030504040204" pitchFamily="34" charset="0"/>
                <a:ea typeface="Verdana" panose="020B0604030504040204" pitchFamily="34" charset="0"/>
              </a:rPr>
              <a:t>.</a:t>
            </a:r>
          </a:p>
          <a:p>
            <a:pPr algn="just">
              <a:lnSpc>
                <a:spcPct val="100000"/>
              </a:lnSpc>
              <a:spcAft>
                <a:spcPts val="600"/>
              </a:spcAft>
            </a:pPr>
            <a:r>
              <a:rPr lang="en-US" sz="1200" dirty="0">
                <a:solidFill>
                  <a:srgbClr val="000000"/>
                </a:solidFill>
                <a:latin typeface="Verdana" panose="020B0604030504040204" pitchFamily="34" charset="0"/>
                <a:ea typeface="Verdana" panose="020B0604030504040204" pitchFamily="34" charset="0"/>
              </a:rPr>
              <a:t>The alloys</a:t>
            </a:r>
            <a:r>
              <a:rPr lang="pl-PL" sz="1200" dirty="0">
                <a:solidFill>
                  <a:srgbClr val="000000"/>
                </a:solidFill>
                <a:latin typeface="Verdana" panose="020B0604030504040204" pitchFamily="34" charset="0"/>
                <a:ea typeface="Verdana" panose="020B0604030504040204" pitchFamily="34" charset="0"/>
              </a:rPr>
              <a:t> with micro-</a:t>
            </a:r>
            <a:r>
              <a:rPr lang="pl-PL" sz="1200" dirty="0" err="1">
                <a:solidFill>
                  <a:srgbClr val="000000"/>
                </a:solidFill>
                <a:latin typeface="Verdana" panose="020B0604030504040204" pitchFamily="34" charset="0"/>
                <a:ea typeface="Verdana" panose="020B0604030504040204" pitchFamily="34" charset="0"/>
              </a:rPr>
              <a:t>alloying</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elements</a:t>
            </a:r>
            <a:r>
              <a:rPr lang="en-US" sz="1200" dirty="0">
                <a:solidFill>
                  <a:srgbClr val="000000"/>
                </a:solidFill>
                <a:latin typeface="Verdana" panose="020B0604030504040204" pitchFamily="34" charset="0"/>
                <a:ea typeface="Verdana" panose="020B0604030504040204" pitchFamily="34" charset="0"/>
              </a:rPr>
              <a:t> showed deformed structures</a:t>
            </a:r>
            <a:r>
              <a:rPr lang="pl-PL" sz="1200" dirty="0">
                <a:solidFill>
                  <a:srgbClr val="000000"/>
                </a:solidFill>
                <a:latin typeface="Verdana" panose="020B0604030504040204" pitchFamily="34" charset="0"/>
                <a:ea typeface="Verdana" panose="020B0604030504040204" pitchFamily="34" charset="0"/>
              </a:rPr>
              <a:t> with </a:t>
            </a:r>
            <a:r>
              <a:rPr lang="pl-PL" sz="1200" dirty="0" err="1">
                <a:solidFill>
                  <a:srgbClr val="000000"/>
                </a:solidFill>
                <a:latin typeface="Verdana" panose="020B0604030504040204" pitchFamily="34" charset="0"/>
                <a:ea typeface="Verdana" panose="020B0604030504040204" pitchFamily="34" charset="0"/>
              </a:rPr>
              <a:t>elongated</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grains</a:t>
            </a:r>
            <a:r>
              <a:rPr lang="en-US" sz="1200" dirty="0">
                <a:solidFill>
                  <a:srgbClr val="000000"/>
                </a:solidFill>
                <a:latin typeface="Verdana" panose="020B0604030504040204" pitchFamily="34" charset="0"/>
                <a:ea typeface="Verdana" panose="020B0604030504040204" pitchFamily="34" charset="0"/>
              </a:rPr>
              <a:t> after </a:t>
            </a:r>
            <a:r>
              <a:rPr lang="pl-PL" sz="1200" dirty="0">
                <a:solidFill>
                  <a:srgbClr val="000000"/>
                </a:solidFill>
                <a:latin typeface="Verdana" panose="020B0604030504040204" pitchFamily="34" charset="0"/>
                <a:ea typeface="Verdana" panose="020B0604030504040204" pitchFamily="34" charset="0"/>
              </a:rPr>
              <a:t>the hot </a:t>
            </a:r>
            <a:r>
              <a:rPr lang="pl-PL" sz="1200" dirty="0" err="1">
                <a:solidFill>
                  <a:srgbClr val="000000"/>
                </a:solidFill>
                <a:latin typeface="Verdana" panose="020B0604030504040204" pitchFamily="34" charset="0"/>
                <a:ea typeface="Verdana" panose="020B0604030504040204" pitchFamily="34" charset="0"/>
              </a:rPr>
              <a:t>extrusion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process</a:t>
            </a:r>
            <a:r>
              <a:rPr lang="pl-PL" sz="1200" dirty="0">
                <a:solidFill>
                  <a:srgbClr val="000000"/>
                </a:solidFill>
                <a:latin typeface="Verdana" panose="020B0604030504040204" pitchFamily="34" charset="0"/>
                <a:ea typeface="Verdana" panose="020B0604030504040204" pitchFamily="34" charset="0"/>
              </a:rPr>
              <a:t>:</a:t>
            </a:r>
          </a:p>
          <a:p>
            <a:pPr lvl="1" algn="just">
              <a:lnSpc>
                <a:spcPct val="100000"/>
              </a:lnSpc>
              <a:spcAft>
                <a:spcPts val="600"/>
              </a:spcAft>
              <a:buFont typeface="Wingdings" panose="05000000000000000000" pitchFamily="2" charset="2"/>
              <a:buChar char="ü"/>
            </a:pP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with the </a:t>
            </a:r>
            <a:r>
              <a:rPr lang="pl-PL" sz="1200" dirty="0" err="1">
                <a:solidFill>
                  <a:srgbClr val="000000"/>
                </a:solidFill>
                <a:latin typeface="Verdana" panose="020B0604030504040204" pitchFamily="34" charset="0"/>
                <a:ea typeface="Verdana" panose="020B0604030504040204" pitchFamily="34" charset="0"/>
              </a:rPr>
              <a:t>additions</a:t>
            </a:r>
            <a:r>
              <a:rPr lang="pl-PL" sz="1200" dirty="0">
                <a:solidFill>
                  <a:srgbClr val="000000"/>
                </a:solidFill>
                <a:latin typeface="Verdana" panose="020B0604030504040204" pitchFamily="34" charset="0"/>
                <a:ea typeface="Verdana" panose="020B0604030504040204" pitchFamily="34" charset="0"/>
              </a:rPr>
              <a:t> of Sc and Zr </a:t>
            </a:r>
            <a:r>
              <a:rPr lang="pl-PL" sz="1200" dirty="0" err="1">
                <a:solidFill>
                  <a:srgbClr val="000000"/>
                </a:solidFill>
                <a:latin typeface="Verdana" panose="020B0604030504040204" pitchFamily="34" charset="0"/>
                <a:ea typeface="Verdana" panose="020B0604030504040204" pitchFamily="34" charset="0"/>
              </a:rPr>
              <a:t>had</a:t>
            </a: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smallest</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grain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size</a:t>
            </a: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recrystallization</a:t>
            </a:r>
            <a:r>
              <a:rPr lang="pl-PL" sz="1200" dirty="0">
                <a:solidFill>
                  <a:srgbClr val="000000"/>
                </a:solidFill>
                <a:latin typeface="Verdana" panose="020B0604030504040204" pitchFamily="34" charset="0"/>
                <a:ea typeface="Verdana" panose="020B0604030504040204" pitchFamily="34" charset="0"/>
              </a:rPr>
              <a:t> was </a:t>
            </a:r>
            <a:r>
              <a:rPr lang="pl-PL" sz="1200" dirty="0" err="1">
                <a:solidFill>
                  <a:srgbClr val="000000"/>
                </a:solidFill>
                <a:latin typeface="Verdana" panose="020B0604030504040204" pitchFamily="34" charset="0"/>
                <a:ea typeface="Verdana" panose="020B0604030504040204" pitchFamily="34" charset="0"/>
              </a:rPr>
              <a:t>inappreciable</a:t>
            </a:r>
            <a:endParaRPr lang="pl-PL" sz="1200" dirty="0">
              <a:solidFill>
                <a:srgbClr val="000000"/>
              </a:solidFill>
              <a:latin typeface="Verdana" panose="020B0604030504040204" pitchFamily="34" charset="0"/>
              <a:ea typeface="Verdana" panose="020B0604030504040204" pitchFamily="34" charset="0"/>
            </a:endParaRPr>
          </a:p>
          <a:p>
            <a:pPr lvl="1" algn="just">
              <a:lnSpc>
                <a:spcPct val="100000"/>
              </a:lnSpc>
              <a:spcAft>
                <a:spcPts val="600"/>
              </a:spcAft>
              <a:buFont typeface="Wingdings" panose="05000000000000000000" pitchFamily="2" charset="2"/>
              <a:buChar char="ü"/>
            </a:pP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with </a:t>
            </a:r>
            <a:r>
              <a:rPr lang="pl-PL" sz="1200" dirty="0" err="1">
                <a:solidFill>
                  <a:srgbClr val="000000"/>
                </a:solidFill>
                <a:latin typeface="Verdana" panose="020B0604030504040204" pitchFamily="34" charset="0"/>
                <a:ea typeface="Verdana" panose="020B0604030504040204" pitchFamily="34" charset="0"/>
              </a:rPr>
              <a:t>additions</a:t>
            </a:r>
            <a:r>
              <a:rPr lang="pl-PL" sz="1200" dirty="0">
                <a:solidFill>
                  <a:srgbClr val="000000"/>
                </a:solidFill>
                <a:latin typeface="Verdana" panose="020B0604030504040204" pitchFamily="34" charset="0"/>
                <a:ea typeface="Verdana" panose="020B0604030504040204" pitchFamily="34" charset="0"/>
              </a:rPr>
              <a:t> of Ag and Cu was </a:t>
            </a:r>
            <a:r>
              <a:rPr lang="pl-PL" sz="1200" dirty="0" err="1">
                <a:solidFill>
                  <a:srgbClr val="000000"/>
                </a:solidFill>
                <a:latin typeface="Verdana" panose="020B0604030504040204" pitchFamily="34" charset="0"/>
                <a:ea typeface="Verdana" panose="020B0604030504040204" pitchFamily="34" charset="0"/>
              </a:rPr>
              <a:t>characterized</a:t>
            </a:r>
            <a:r>
              <a:rPr lang="pl-PL" sz="1200" dirty="0">
                <a:solidFill>
                  <a:srgbClr val="000000"/>
                </a:solidFill>
                <a:latin typeface="Verdana" panose="020B0604030504040204" pitchFamily="34" charset="0"/>
                <a:ea typeface="Verdana" panose="020B0604030504040204" pitchFamily="34" charset="0"/>
              </a:rPr>
              <a:t> by </a:t>
            </a:r>
            <a:r>
              <a:rPr lang="pl-PL" sz="1200" dirty="0" err="1">
                <a:solidFill>
                  <a:srgbClr val="000000"/>
                </a:solidFill>
                <a:latin typeface="Verdana" panose="020B0604030504040204" pitchFamily="34" charset="0"/>
                <a:ea typeface="Verdana" panose="020B0604030504040204" pitchFamily="34" charset="0"/>
              </a:rPr>
              <a:t>large</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grains</a:t>
            </a: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recrystallization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phenomenon</a:t>
            </a:r>
            <a:r>
              <a:rPr lang="pl-PL" sz="1200" dirty="0">
                <a:solidFill>
                  <a:srgbClr val="000000"/>
                </a:solidFill>
                <a:latin typeface="Verdana" panose="020B0604030504040204" pitchFamily="34" charset="0"/>
                <a:ea typeface="Verdana" panose="020B0604030504040204" pitchFamily="34" charset="0"/>
              </a:rPr>
              <a:t> was </a:t>
            </a:r>
            <a:r>
              <a:rPr lang="pl-PL" sz="1200">
                <a:solidFill>
                  <a:srgbClr val="000000"/>
                </a:solidFill>
                <a:latin typeface="Verdana" panose="020B0604030504040204" pitchFamily="34" charset="0"/>
                <a:ea typeface="Verdana" panose="020B0604030504040204" pitchFamily="34" charset="0"/>
              </a:rPr>
              <a:t>appreciable,</a:t>
            </a:r>
            <a:endParaRPr lang="pl-PL" sz="1200" dirty="0">
              <a:solidFill>
                <a:srgbClr val="000000"/>
              </a:solidFill>
              <a:latin typeface="Verdana" panose="020B0604030504040204" pitchFamily="34" charset="0"/>
              <a:ea typeface="Verdana" panose="020B0604030504040204" pitchFamily="34" charset="0"/>
            </a:endParaRPr>
          </a:p>
          <a:p>
            <a:pPr lvl="1" algn="just">
              <a:lnSpc>
                <a:spcPct val="100000"/>
              </a:lnSpc>
              <a:spcAft>
                <a:spcPts val="600"/>
              </a:spcAft>
              <a:buFont typeface="Wingdings" panose="05000000000000000000" pitchFamily="2" charset="2"/>
              <a:buChar char="ü"/>
            </a:pPr>
            <a:r>
              <a:rPr lang="pl-PL" sz="1200" dirty="0">
                <a:solidFill>
                  <a:srgbClr val="000000"/>
                </a:solidFill>
                <a:latin typeface="Verdana" panose="020B0604030504040204" pitchFamily="34" charset="0"/>
                <a:ea typeface="Verdana" panose="020B0604030504040204" pitchFamily="34" charset="0"/>
              </a:rPr>
              <a:t>the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with </a:t>
            </a:r>
            <a:r>
              <a:rPr lang="pl-PL" sz="1200" dirty="0" err="1">
                <a:solidFill>
                  <a:srgbClr val="000000"/>
                </a:solidFill>
                <a:latin typeface="Verdana" panose="020B0604030504040204" pitchFamily="34" charset="0"/>
                <a:ea typeface="Verdana" panose="020B0604030504040204" pitchFamily="34" charset="0"/>
              </a:rPr>
              <a:t>additions</a:t>
            </a:r>
            <a:r>
              <a:rPr lang="pl-PL" sz="1200" dirty="0">
                <a:solidFill>
                  <a:srgbClr val="000000"/>
                </a:solidFill>
                <a:latin typeface="Verdana" panose="020B0604030504040204" pitchFamily="34" charset="0"/>
                <a:ea typeface="Verdana" panose="020B0604030504040204" pitchFamily="34" charset="0"/>
              </a:rPr>
              <a:t> of Er and Zr </a:t>
            </a:r>
            <a:r>
              <a:rPr lang="pl-PL" sz="1200" dirty="0" err="1">
                <a:solidFill>
                  <a:srgbClr val="000000"/>
                </a:solidFill>
                <a:latin typeface="Verdana" panose="020B0604030504040204" pitchFamily="34" charset="0"/>
                <a:ea typeface="Verdana" panose="020B0604030504040204" pitchFamily="34" charset="0"/>
              </a:rPr>
              <a:t>showed</a:t>
            </a:r>
            <a:r>
              <a:rPr lang="pl-PL" sz="1200" dirty="0">
                <a:solidFill>
                  <a:srgbClr val="000000"/>
                </a:solidFill>
                <a:latin typeface="Verdana" panose="020B0604030504040204" pitchFamily="34" charset="0"/>
                <a:ea typeface="Verdana" panose="020B0604030504040204" pitchFamily="34" charset="0"/>
              </a:rPr>
              <a:t> the </a:t>
            </a:r>
            <a:r>
              <a:rPr lang="pl-PL" sz="1200" dirty="0" err="1">
                <a:solidFill>
                  <a:srgbClr val="000000"/>
                </a:solidFill>
                <a:latin typeface="Verdana" panose="020B0604030504040204" pitchFamily="34" charset="0"/>
                <a:ea typeface="Verdana" panose="020B0604030504040204" pitchFamily="34" charset="0"/>
              </a:rPr>
              <a:t>beginning</a:t>
            </a:r>
            <a:r>
              <a:rPr lang="pl-PL" sz="1200" dirty="0">
                <a:solidFill>
                  <a:srgbClr val="000000"/>
                </a:solidFill>
                <a:latin typeface="Verdana" panose="020B0604030504040204" pitchFamily="34" charset="0"/>
                <a:ea typeface="Verdana" panose="020B0604030504040204" pitchFamily="34" charset="0"/>
              </a:rPr>
              <a:t> of the </a:t>
            </a:r>
            <a:r>
              <a:rPr lang="pl-PL" sz="1200" dirty="0" err="1">
                <a:solidFill>
                  <a:srgbClr val="000000"/>
                </a:solidFill>
                <a:latin typeface="Verdana" panose="020B0604030504040204" pitchFamily="34" charset="0"/>
                <a:ea typeface="Verdana" panose="020B0604030504040204" pitchFamily="34" charset="0"/>
              </a:rPr>
              <a:t>recrystallization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process</a:t>
            </a:r>
            <a:r>
              <a:rPr lang="pl-PL" sz="1200" dirty="0">
                <a:solidFill>
                  <a:srgbClr val="000000"/>
                </a:solidFill>
                <a:latin typeface="Verdana" panose="020B0604030504040204" pitchFamily="34" charset="0"/>
                <a:ea typeface="Verdana" panose="020B0604030504040204" pitchFamily="34" charset="0"/>
              </a:rPr>
              <a:t>.</a:t>
            </a:r>
          </a:p>
          <a:p>
            <a:pPr algn="just">
              <a:lnSpc>
                <a:spcPct val="100000"/>
              </a:lnSpc>
              <a:spcAft>
                <a:spcPts val="600"/>
              </a:spcAft>
            </a:pPr>
            <a:r>
              <a:rPr lang="pl-PL" sz="1200" dirty="0">
                <a:solidFill>
                  <a:srgbClr val="000000"/>
                </a:solidFill>
                <a:latin typeface="Verdana" panose="020B0604030504040204" pitchFamily="34" charset="0"/>
                <a:ea typeface="Verdana" panose="020B0604030504040204" pitchFamily="34" charset="0"/>
              </a:rPr>
              <a:t>T</a:t>
            </a:r>
            <a:r>
              <a:rPr lang="en-US" sz="1200" dirty="0">
                <a:solidFill>
                  <a:srgbClr val="000000"/>
                </a:solidFill>
                <a:latin typeface="Verdana" panose="020B0604030504040204" pitchFamily="34" charset="0"/>
                <a:ea typeface="Verdana" panose="020B0604030504040204" pitchFamily="34" charset="0"/>
              </a:rPr>
              <a:t>he</a:t>
            </a:r>
            <a:r>
              <a:rPr lang="pl-PL" sz="1200" dirty="0">
                <a:solidFill>
                  <a:srgbClr val="000000"/>
                </a:solidFill>
                <a:latin typeface="Verdana" panose="020B0604030504040204" pitchFamily="34" charset="0"/>
                <a:ea typeface="Verdana" panose="020B0604030504040204" pitchFamily="34" charset="0"/>
              </a:rPr>
              <a:t> AlMg7</a:t>
            </a:r>
            <a:r>
              <a:rPr lang="en-US" sz="1200" dirty="0">
                <a:solidFill>
                  <a:srgbClr val="000000"/>
                </a:solidFill>
                <a:latin typeface="Verdana" panose="020B0604030504040204" pitchFamily="34" charset="0"/>
                <a:ea typeface="Verdana" panose="020B0604030504040204" pitchFamily="34" charset="0"/>
              </a:rPr>
              <a:t> alloys with micro-alloying elements revealed </a:t>
            </a:r>
            <a:r>
              <a:rPr lang="pl-PL" sz="1200" dirty="0" err="1">
                <a:solidFill>
                  <a:srgbClr val="000000"/>
                </a:solidFill>
                <a:latin typeface="Verdana" panose="020B0604030504040204" pitchFamily="34" charset="0"/>
                <a:ea typeface="Verdana" panose="020B0604030504040204" pitchFamily="34" charset="0"/>
              </a:rPr>
              <a:t>an</a:t>
            </a:r>
            <a:r>
              <a:rPr lang="pl-PL" sz="1200" dirty="0">
                <a:solidFill>
                  <a:srgbClr val="000000"/>
                </a:solidFill>
                <a:latin typeface="Verdana" panose="020B0604030504040204" pitchFamily="34" charset="0"/>
                <a:ea typeface="Verdana" panose="020B0604030504040204" pitchFamily="34" charset="0"/>
              </a:rPr>
              <a:t> </a:t>
            </a:r>
            <a:r>
              <a:rPr lang="en-US" sz="1200" dirty="0">
                <a:solidFill>
                  <a:srgbClr val="000000"/>
                </a:solidFill>
                <a:latin typeface="Verdana" panose="020B0604030504040204" pitchFamily="34" charset="0"/>
                <a:ea typeface="Verdana" panose="020B0604030504040204" pitchFamily="34" charset="0"/>
              </a:rPr>
              <a:t>axial texture in the direction of &lt;101&gt;. </a:t>
            </a:r>
            <a:r>
              <a:rPr lang="pl-PL" sz="1200" dirty="0">
                <a:solidFill>
                  <a:srgbClr val="000000"/>
                </a:solidFill>
                <a:latin typeface="Verdana" panose="020B0604030504040204" pitchFamily="34" charset="0"/>
                <a:ea typeface="Verdana" panose="020B0604030504040204" pitchFamily="34" charset="0"/>
              </a:rPr>
              <a:t>The </a:t>
            </a:r>
            <a:r>
              <a:rPr lang="pl-PL" sz="1200" dirty="0" err="1">
                <a:solidFill>
                  <a:srgbClr val="000000"/>
                </a:solidFill>
                <a:latin typeface="Verdana" panose="020B0604030504040204" pitchFamily="34" charset="0"/>
                <a:ea typeface="Verdana" panose="020B0604030504040204" pitchFamily="34" charset="0"/>
              </a:rPr>
              <a:t>base</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was </a:t>
            </a:r>
            <a:r>
              <a:rPr lang="pl-PL" sz="1200" dirty="0" err="1">
                <a:solidFill>
                  <a:srgbClr val="000000"/>
                </a:solidFill>
                <a:latin typeface="Verdana" panose="020B0604030504040204" pitchFamily="34" charset="0"/>
                <a:ea typeface="Verdana" panose="020B0604030504040204" pitchFamily="34" charset="0"/>
              </a:rPr>
              <a:t>characterized</a:t>
            </a:r>
            <a:r>
              <a:rPr lang="pl-PL" sz="1200" dirty="0">
                <a:solidFill>
                  <a:srgbClr val="000000"/>
                </a:solidFill>
                <a:latin typeface="Verdana" panose="020B0604030504040204" pitchFamily="34" charset="0"/>
                <a:ea typeface="Verdana" panose="020B0604030504040204" pitchFamily="34" charset="0"/>
              </a:rPr>
              <a:t> by a </a:t>
            </a:r>
            <a:r>
              <a:rPr lang="pl-PL" sz="1200" dirty="0" err="1">
                <a:latin typeface="Verdana" panose="020B0604030504040204" pitchFamily="34" charset="0"/>
                <a:ea typeface="Verdana" panose="020B0604030504040204" pitchFamily="34" charset="0"/>
              </a:rPr>
              <a:t>weak</a:t>
            </a:r>
            <a:r>
              <a:rPr lang="pl-PL" sz="1200" dirty="0">
                <a:solidFill>
                  <a:srgbClr val="FF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texture</a:t>
            </a:r>
            <a:r>
              <a:rPr lang="pl-PL" sz="1200" dirty="0">
                <a:solidFill>
                  <a:srgbClr val="000000"/>
                </a:solidFill>
                <a:latin typeface="Verdana" panose="020B0604030504040204" pitchFamily="34" charset="0"/>
                <a:ea typeface="Verdana" panose="020B0604030504040204" pitchFamily="34" charset="0"/>
              </a:rPr>
              <a:t>.</a:t>
            </a:r>
          </a:p>
          <a:p>
            <a:pPr algn="just">
              <a:lnSpc>
                <a:spcPct val="100000"/>
              </a:lnSpc>
              <a:spcAft>
                <a:spcPts val="600"/>
              </a:spcAft>
            </a:pPr>
            <a:r>
              <a:rPr lang="pl-PL" sz="1200" dirty="0">
                <a:solidFill>
                  <a:srgbClr val="000000"/>
                </a:solidFill>
                <a:latin typeface="Verdana" panose="020B0604030504040204" pitchFamily="34" charset="0"/>
                <a:ea typeface="Verdana" panose="020B0604030504040204" pitchFamily="34" charset="0"/>
              </a:rPr>
              <a:t>Micro-</a:t>
            </a:r>
            <a:r>
              <a:rPr lang="pl-PL" sz="1200" dirty="0" err="1">
                <a:solidFill>
                  <a:srgbClr val="000000"/>
                </a:solidFill>
                <a:latin typeface="Verdana" panose="020B0604030504040204" pitchFamily="34" charset="0"/>
                <a:ea typeface="Verdana" panose="020B0604030504040204" pitchFamily="34" charset="0"/>
              </a:rPr>
              <a:t>alloying</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elements</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caused</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an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increase</a:t>
            </a:r>
            <a:r>
              <a:rPr lang="pl-PL" sz="1200" dirty="0">
                <a:solidFill>
                  <a:srgbClr val="000000"/>
                </a:solidFill>
                <a:latin typeface="Verdana" panose="020B0604030504040204" pitchFamily="34" charset="0"/>
                <a:ea typeface="Verdana" panose="020B0604030504040204" pitchFamily="34" charset="0"/>
              </a:rPr>
              <a:t> in the </a:t>
            </a:r>
            <a:r>
              <a:rPr lang="pl-PL" sz="1200" dirty="0" err="1">
                <a:solidFill>
                  <a:srgbClr val="000000"/>
                </a:solidFill>
                <a:latin typeface="Verdana" panose="020B0604030504040204" pitchFamily="34" charset="0"/>
                <a:ea typeface="Verdana" panose="020B0604030504040204" pitchFamily="34" charset="0"/>
              </a:rPr>
              <a:t>Brinell</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hardness</a:t>
            </a:r>
            <a:r>
              <a:rPr lang="pl-PL" sz="1200" dirty="0">
                <a:solidFill>
                  <a:srgbClr val="000000"/>
                </a:solidFill>
                <a:latin typeface="Verdana" panose="020B0604030504040204" pitchFamily="34" charset="0"/>
                <a:ea typeface="Verdana" panose="020B0604030504040204" pitchFamily="34" charset="0"/>
              </a:rPr>
              <a:t> by </a:t>
            </a:r>
            <a:r>
              <a:rPr lang="pl-PL" sz="1200" dirty="0" err="1">
                <a:solidFill>
                  <a:srgbClr val="000000"/>
                </a:solidFill>
                <a:latin typeface="Verdana" panose="020B0604030504040204" pitchFamily="34" charset="0"/>
                <a:ea typeface="Verdana" panose="020B0604030504040204" pitchFamily="34" charset="0"/>
              </a:rPr>
              <a:t>approx</a:t>
            </a:r>
            <a:r>
              <a:rPr lang="pl-PL" sz="1200" dirty="0">
                <a:solidFill>
                  <a:srgbClr val="000000"/>
                </a:solidFill>
                <a:latin typeface="Verdana" panose="020B0604030504040204" pitchFamily="34" charset="0"/>
                <a:ea typeface="Verdana" panose="020B0604030504040204" pitchFamily="34" charset="0"/>
              </a:rPr>
              <a:t>. 15% in AlMg7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after</a:t>
            </a:r>
            <a:r>
              <a:rPr lang="pl-PL" sz="1200" dirty="0">
                <a:solidFill>
                  <a:srgbClr val="000000"/>
                </a:solidFill>
                <a:latin typeface="Verdana" panose="020B0604030504040204" pitchFamily="34" charset="0"/>
                <a:ea typeface="Verdana" panose="020B0604030504040204" pitchFamily="34" charset="0"/>
              </a:rPr>
              <a:t> the hot </a:t>
            </a:r>
            <a:r>
              <a:rPr lang="pl-PL" sz="1200" dirty="0" err="1">
                <a:solidFill>
                  <a:srgbClr val="000000"/>
                </a:solidFill>
                <a:latin typeface="Verdana" panose="020B0604030504040204" pitchFamily="34" charset="0"/>
                <a:ea typeface="Verdana" panose="020B0604030504040204" pitchFamily="34" charset="0"/>
              </a:rPr>
              <a:t>extrusion</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while</a:t>
            </a:r>
            <a:r>
              <a:rPr lang="pl-PL" sz="1200" dirty="0">
                <a:solidFill>
                  <a:srgbClr val="000000"/>
                </a:solidFill>
                <a:latin typeface="Verdana" panose="020B0604030504040204" pitchFamily="34" charset="0"/>
                <a:ea typeface="Verdana" panose="020B0604030504040204" pitchFamily="34" charset="0"/>
              </a:rPr>
              <a:t> the Brinell </a:t>
            </a:r>
            <a:r>
              <a:rPr lang="pl-PL" sz="1200" dirty="0" err="1">
                <a:solidFill>
                  <a:srgbClr val="000000"/>
                </a:solidFill>
                <a:latin typeface="Verdana" panose="020B0604030504040204" pitchFamily="34" charset="0"/>
                <a:ea typeface="Verdana" panose="020B0604030504040204" pitchFamily="34" charset="0"/>
              </a:rPr>
              <a:t>hardness</a:t>
            </a:r>
            <a:r>
              <a:rPr lang="pl-PL" sz="1200" dirty="0">
                <a:solidFill>
                  <a:srgbClr val="000000"/>
                </a:solidFill>
                <a:latin typeface="Verdana" panose="020B0604030504040204" pitchFamily="34" charset="0"/>
                <a:ea typeface="Verdana" panose="020B0604030504040204" pitchFamily="34" charset="0"/>
              </a:rPr>
              <a:t> of the </a:t>
            </a:r>
            <a:r>
              <a:rPr lang="pl-PL" sz="1200" dirty="0" err="1">
                <a:solidFill>
                  <a:srgbClr val="000000"/>
                </a:solidFill>
                <a:latin typeface="Verdana" panose="020B0604030504040204" pitchFamily="34" charset="0"/>
                <a:ea typeface="Verdana" panose="020B0604030504040204" pitchFamily="34" charset="0"/>
              </a:rPr>
              <a:t>base</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alloy</a:t>
            </a:r>
            <a:r>
              <a:rPr lang="pl-PL" sz="1200" dirty="0">
                <a:solidFill>
                  <a:srgbClr val="000000"/>
                </a:solidFill>
                <a:latin typeface="Verdana" panose="020B0604030504040204" pitchFamily="34" charset="0"/>
                <a:ea typeface="Verdana" panose="020B0604030504040204" pitchFamily="34" charset="0"/>
              </a:rPr>
              <a:t> </a:t>
            </a:r>
            <a:r>
              <a:rPr lang="pl-PL" sz="1200" dirty="0" err="1">
                <a:solidFill>
                  <a:srgbClr val="000000"/>
                </a:solidFill>
                <a:latin typeface="Verdana" panose="020B0604030504040204" pitchFamily="34" charset="0"/>
                <a:ea typeface="Verdana" panose="020B0604030504040204" pitchFamily="34" charset="0"/>
              </a:rPr>
              <a:t>did</a:t>
            </a:r>
            <a:r>
              <a:rPr lang="pl-PL" sz="1200" dirty="0">
                <a:solidFill>
                  <a:srgbClr val="000000"/>
                </a:solidFill>
                <a:latin typeface="Verdana" panose="020B0604030504040204" pitchFamily="34" charset="0"/>
                <a:ea typeface="Verdana" panose="020B0604030504040204" pitchFamily="34" charset="0"/>
              </a:rPr>
              <a:t> not </a:t>
            </a:r>
            <a:r>
              <a:rPr lang="pl-PL" sz="1200" dirty="0" err="1">
                <a:solidFill>
                  <a:srgbClr val="000000"/>
                </a:solidFill>
                <a:latin typeface="Verdana" panose="020B0604030504040204" pitchFamily="34" charset="0"/>
                <a:ea typeface="Verdana" panose="020B0604030504040204" pitchFamily="34" charset="0"/>
              </a:rPr>
              <a:t>change</a:t>
            </a:r>
            <a:r>
              <a:rPr lang="pl-PL" sz="1200" dirty="0">
                <a:solidFill>
                  <a:srgbClr val="000000"/>
                </a:solidFill>
                <a:latin typeface="Verdana" panose="020B0604030504040204" pitchFamily="34" charset="0"/>
                <a:ea typeface="Verdana" panose="020B0604030504040204" pitchFamily="34" charset="0"/>
              </a:rPr>
              <a:t>.</a:t>
            </a:r>
          </a:p>
          <a:p>
            <a:pPr marL="0" indent="0" algn="just">
              <a:lnSpc>
                <a:spcPct val="170000"/>
              </a:lnSpc>
              <a:buNone/>
            </a:pPr>
            <a:endParaRPr lang="pl-PL" sz="1000" dirty="0">
              <a:solidFill>
                <a:srgbClr val="000000"/>
              </a:solidFill>
              <a:latin typeface="Verdana" panose="020B0604030504040204" pitchFamily="34" charset="0"/>
              <a:ea typeface="Verdana" panose="020B0604030504040204" pitchFamily="34" charset="0"/>
            </a:endParaRPr>
          </a:p>
          <a:p>
            <a:pPr marL="0" indent="0" algn="just">
              <a:lnSpc>
                <a:spcPct val="170000"/>
              </a:lnSpc>
              <a:buNone/>
            </a:pPr>
            <a:endParaRPr lang="pl-PL" sz="1000" dirty="0">
              <a:solidFill>
                <a:srgbClr val="000000"/>
              </a:solidFill>
              <a:latin typeface="Verdana" panose="020B0604030504040204" pitchFamily="34" charset="0"/>
              <a:ea typeface="Verdana" panose="020B0604030504040204" pitchFamily="34" charset="0"/>
            </a:endParaRPr>
          </a:p>
          <a:p>
            <a:pPr algn="just">
              <a:lnSpc>
                <a:spcPct val="170000"/>
              </a:lnSpc>
            </a:pPr>
            <a:endParaRPr lang="pl-PL" sz="1000" b="0" i="0" dirty="0">
              <a:solidFill>
                <a:srgbClr val="000000"/>
              </a:solidFill>
              <a:effectLst/>
              <a:latin typeface="Verdana" panose="020B0604030504040204" pitchFamily="34" charset="0"/>
              <a:ea typeface="Verdana" panose="020B0604030504040204" pitchFamily="34" charset="0"/>
            </a:endParaRPr>
          </a:p>
          <a:p>
            <a:pPr algn="just">
              <a:lnSpc>
                <a:spcPct val="170000"/>
              </a:lnSpc>
            </a:pPr>
            <a:endParaRPr lang="pl-PL" sz="1000" b="0" i="0" dirty="0">
              <a:solidFill>
                <a:srgbClr val="000000"/>
              </a:solidFill>
              <a:effectLst/>
              <a:latin typeface="Verdana" panose="020B0604030504040204" pitchFamily="34" charset="0"/>
              <a:ea typeface="Verdana" panose="020B0604030504040204" pitchFamily="34" charset="0"/>
            </a:endParaRPr>
          </a:p>
          <a:p>
            <a:pPr algn="just">
              <a:lnSpc>
                <a:spcPct val="170000"/>
              </a:lnSpc>
            </a:pPr>
            <a:endParaRPr lang="pl-PL" sz="1000" dirty="0">
              <a:solidFill>
                <a:srgbClr val="000000"/>
              </a:solidFill>
              <a:latin typeface="Verdana" panose="020B0604030504040204" pitchFamily="34" charset="0"/>
              <a:ea typeface="Verdana" panose="020B0604030504040204" pitchFamily="34" charset="0"/>
            </a:endParaRPr>
          </a:p>
        </p:txBody>
      </p:sp>
      <p:sp>
        <p:nvSpPr>
          <p:cNvPr id="6" name="Symbol zastępczy numeru slajdu 5">
            <a:extLst>
              <a:ext uri="{FF2B5EF4-FFF2-40B4-BE49-F238E27FC236}">
                <a16:creationId xmlns:a16="http://schemas.microsoft.com/office/drawing/2014/main" id="{D3C859B2-A9B1-9613-0F3C-7433F0C5A095}"/>
              </a:ext>
            </a:extLst>
          </p:cNvPr>
          <p:cNvSpPr>
            <a:spLocks noGrp="1"/>
          </p:cNvSpPr>
          <p:nvPr>
            <p:ph type="sldNum" sz="quarter" idx="12"/>
          </p:nvPr>
        </p:nvSpPr>
        <p:spPr/>
        <p:txBody>
          <a:bodyPr/>
          <a:lstStyle/>
          <a:p>
            <a:fld id="{8B581E52-F7CC-425B-9779-ED68F05C13BC}" type="slidenum">
              <a:rPr lang="pl-PL" smtClean="0"/>
              <a:t>17</a:t>
            </a:fld>
            <a:endParaRPr lang="pl-PL" dirty="0"/>
          </a:p>
        </p:txBody>
      </p:sp>
      <p:grpSp>
        <p:nvGrpSpPr>
          <p:cNvPr id="10" name="Grupa 9">
            <a:extLst>
              <a:ext uri="{FF2B5EF4-FFF2-40B4-BE49-F238E27FC236}">
                <a16:creationId xmlns:a16="http://schemas.microsoft.com/office/drawing/2014/main" id="{8D5CC6BC-5F97-D3B2-7E43-BDAECA8AFC80}"/>
              </a:ext>
            </a:extLst>
          </p:cNvPr>
          <p:cNvGrpSpPr/>
          <p:nvPr/>
        </p:nvGrpSpPr>
        <p:grpSpPr>
          <a:xfrm>
            <a:off x="21799" y="136524"/>
            <a:ext cx="9017270" cy="449705"/>
            <a:chOff x="116902" y="39582"/>
            <a:chExt cx="5426339" cy="509905"/>
          </a:xfrm>
        </p:grpSpPr>
        <p:sp>
          <p:nvSpPr>
            <p:cNvPr id="11" name="Prostokąt 10">
              <a:extLst>
                <a:ext uri="{FF2B5EF4-FFF2-40B4-BE49-F238E27FC236}">
                  <a16:creationId xmlns:a16="http://schemas.microsoft.com/office/drawing/2014/main" id="{255E0A51-DD07-D2A8-ED34-6E5642A23549}"/>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defTabSz="977900">
                <a:lnSpc>
                  <a:spcPct val="90000"/>
                </a:lnSpc>
                <a:spcBef>
                  <a:spcPct val="0"/>
                </a:spcBef>
                <a:spcAft>
                  <a:spcPct val="35000"/>
                </a:spcAft>
              </a:pPr>
              <a:r>
                <a:rPr lang="pl-PL" sz="1400" b="1" dirty="0">
                  <a:solidFill>
                    <a:schemeClr val="tx1"/>
                  </a:solidFill>
                  <a:latin typeface="Verdana" panose="020B0604030504040204" pitchFamily="34" charset="0"/>
                  <a:ea typeface="Verdana" panose="020B0604030504040204" pitchFamily="34" charset="0"/>
                </a:rPr>
                <a:t>6. </a:t>
              </a:r>
              <a:r>
                <a:rPr lang="pl-PL" sz="1400" b="1" dirty="0" err="1">
                  <a:solidFill>
                    <a:schemeClr val="tx1"/>
                  </a:solidFill>
                  <a:latin typeface="Verdana" panose="020B0604030504040204" pitchFamily="34" charset="0"/>
                  <a:ea typeface="Verdana" panose="020B0604030504040204" pitchFamily="34" charset="0"/>
                </a:rPr>
                <a:t>Conclusions</a:t>
              </a:r>
              <a:endParaRPr lang="pl-PL" sz="1600" b="1" dirty="0">
                <a:solidFill>
                  <a:schemeClr val="tx1"/>
                </a:solidFill>
              </a:endParaRPr>
            </a:p>
          </p:txBody>
        </p:sp>
        <p:sp>
          <p:nvSpPr>
            <p:cNvPr id="12" name="Elipsa 11">
              <a:extLst>
                <a:ext uri="{FF2B5EF4-FFF2-40B4-BE49-F238E27FC236}">
                  <a16:creationId xmlns:a16="http://schemas.microsoft.com/office/drawing/2014/main" id="{8CCDA38A-6CBA-5073-BAAA-28E9F3B4F062}"/>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56119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3"/>
          <a:stretch>
            <a:fillRect/>
          </a:stretch>
        </p:blipFill>
        <p:spPr>
          <a:xfrm>
            <a:off x="454820" y="290047"/>
            <a:ext cx="2312374" cy="1841201"/>
          </a:xfrm>
          <a:prstGeom prst="rect">
            <a:avLst/>
          </a:prstGeom>
        </p:spPr>
      </p:pic>
      <p:sp>
        <p:nvSpPr>
          <p:cNvPr id="10" name="Podtytuł 9"/>
          <p:cNvSpPr>
            <a:spLocks noGrp="1"/>
          </p:cNvSpPr>
          <p:nvPr>
            <p:ph type="subTitle" idx="1"/>
          </p:nvPr>
        </p:nvSpPr>
        <p:spPr>
          <a:xfrm>
            <a:off x="1024535" y="3610438"/>
            <a:ext cx="6858000" cy="1655762"/>
          </a:xfrm>
        </p:spPr>
        <p:txBody>
          <a:bodyPr>
            <a:normAutofit/>
          </a:bodyPr>
          <a:lstStyle/>
          <a:p>
            <a:r>
              <a:rPr lang="pl-PL" sz="2400" b="1" dirty="0" err="1">
                <a:solidFill>
                  <a:srgbClr val="339933"/>
                </a:solidFill>
              </a:rPr>
              <a:t>Thank</a:t>
            </a:r>
            <a:r>
              <a:rPr lang="pl-PL" sz="2400" b="1" dirty="0">
                <a:solidFill>
                  <a:srgbClr val="339933"/>
                </a:solidFill>
              </a:rPr>
              <a:t> </a:t>
            </a:r>
            <a:r>
              <a:rPr lang="pl-PL" sz="2400" b="1" dirty="0" err="1">
                <a:solidFill>
                  <a:srgbClr val="339933"/>
                </a:solidFill>
              </a:rPr>
              <a:t>you</a:t>
            </a:r>
            <a:r>
              <a:rPr lang="pl-PL" sz="2400" b="1" dirty="0">
                <a:solidFill>
                  <a:srgbClr val="339933"/>
                </a:solidFill>
              </a:rPr>
              <a:t> for </a:t>
            </a:r>
            <a:r>
              <a:rPr lang="pl-PL" sz="2400" b="1" dirty="0" err="1">
                <a:solidFill>
                  <a:srgbClr val="339933"/>
                </a:solidFill>
              </a:rPr>
              <a:t>your</a:t>
            </a:r>
            <a:r>
              <a:rPr lang="pl-PL" sz="2400" b="1" dirty="0">
                <a:solidFill>
                  <a:srgbClr val="339933"/>
                </a:solidFill>
              </a:rPr>
              <a:t> </a:t>
            </a:r>
            <a:r>
              <a:rPr lang="pl-PL" sz="2400" b="1" dirty="0" err="1">
                <a:solidFill>
                  <a:srgbClr val="339933"/>
                </a:solidFill>
              </a:rPr>
              <a:t>attention</a:t>
            </a:r>
            <a:r>
              <a:rPr lang="pl-PL" sz="2400" b="1" dirty="0">
                <a:solidFill>
                  <a:srgbClr val="339933"/>
                </a:solidFill>
              </a:rPr>
              <a:t>!</a:t>
            </a:r>
          </a:p>
        </p:txBody>
      </p:sp>
      <p:grpSp>
        <p:nvGrpSpPr>
          <p:cNvPr id="8" name="Grupa 7">
            <a:extLst>
              <a:ext uri="{FF2B5EF4-FFF2-40B4-BE49-F238E27FC236}">
                <a16:creationId xmlns:a16="http://schemas.microsoft.com/office/drawing/2014/main" id="{EFEB6D09-1BA3-700A-88E5-D9B2E11135CF}"/>
              </a:ext>
            </a:extLst>
          </p:cNvPr>
          <p:cNvGrpSpPr/>
          <p:nvPr/>
        </p:nvGrpSpPr>
        <p:grpSpPr>
          <a:xfrm>
            <a:off x="401787" y="290047"/>
            <a:ext cx="2500730" cy="1841201"/>
            <a:chOff x="450505" y="290047"/>
            <a:chExt cx="2453564" cy="1722469"/>
          </a:xfrm>
        </p:grpSpPr>
        <p:grpSp>
          <p:nvGrpSpPr>
            <p:cNvPr id="4" name="Grupa 3">
              <a:extLst>
                <a:ext uri="{FF2B5EF4-FFF2-40B4-BE49-F238E27FC236}">
                  <a16:creationId xmlns:a16="http://schemas.microsoft.com/office/drawing/2014/main" id="{E6E00B53-0DCA-A0D0-B30B-1C0D85253829}"/>
                </a:ext>
              </a:extLst>
            </p:cNvPr>
            <p:cNvGrpSpPr/>
            <p:nvPr/>
          </p:nvGrpSpPr>
          <p:grpSpPr>
            <a:xfrm>
              <a:off x="505351" y="408777"/>
              <a:ext cx="2398718" cy="1603739"/>
              <a:chOff x="457200" y="523277"/>
              <a:chExt cx="2248406" cy="1478004"/>
            </a:xfrm>
          </p:grpSpPr>
          <p:sp>
            <p:nvSpPr>
              <p:cNvPr id="5" name="pole tekstowe 4">
                <a:extLst>
                  <a:ext uri="{FF2B5EF4-FFF2-40B4-BE49-F238E27FC236}">
                    <a16:creationId xmlns:a16="http://schemas.microsoft.com/office/drawing/2014/main" id="{94A5023D-BF76-2B8A-B701-5F7A436A95CF}"/>
                  </a:ext>
                </a:extLst>
              </p:cNvPr>
              <p:cNvSpPr txBox="1"/>
              <p:nvPr/>
            </p:nvSpPr>
            <p:spPr>
              <a:xfrm>
                <a:off x="457200" y="1354950"/>
                <a:ext cx="2248406" cy="646331"/>
              </a:xfrm>
              <a:prstGeom prst="rect">
                <a:avLst/>
              </a:prstGeom>
              <a:solidFill>
                <a:schemeClr val="bg1"/>
              </a:solidFill>
            </p:spPr>
            <p:txBody>
              <a:bodyPr wrap="square" rtlCol="0">
                <a:spAutoFit/>
              </a:bodyPr>
              <a:lstStyle/>
              <a:p>
                <a:r>
                  <a:rPr lang="pl-PL" sz="1200" b="0" i="0" dirty="0">
                    <a:solidFill>
                      <a:srgbClr val="333333"/>
                    </a:solidFill>
                    <a:effectLst/>
                    <a:latin typeface="Verdana" panose="020B0604030504040204" pitchFamily="34" charset="0"/>
                    <a:ea typeface="Verdana" panose="020B0604030504040204" pitchFamily="34" charset="0"/>
                  </a:rPr>
                  <a:t>Krakow School of Interdisciplinary PhD Studies</a:t>
                </a:r>
                <a:endParaRPr lang="pl-PL" sz="1200" dirty="0">
                  <a:latin typeface="Verdana" panose="020B0604030504040204" pitchFamily="34" charset="0"/>
                  <a:ea typeface="Verdana" panose="020B0604030504040204" pitchFamily="34" charset="0"/>
                </a:endParaRPr>
              </a:p>
            </p:txBody>
          </p:sp>
          <p:pic>
            <p:nvPicPr>
              <p:cNvPr id="6" name="Obraz 5">
                <a:extLst>
                  <a:ext uri="{FF2B5EF4-FFF2-40B4-BE49-F238E27FC236}">
                    <a16:creationId xmlns:a16="http://schemas.microsoft.com/office/drawing/2014/main" id="{3204B87C-C013-CD76-5B5F-DACA4243FF7B}"/>
                  </a:ext>
                </a:extLst>
              </p:cNvPr>
              <p:cNvPicPr>
                <a:picLocks noChangeAspect="1"/>
              </p:cNvPicPr>
              <p:nvPr/>
            </p:nvPicPr>
            <p:blipFill>
              <a:blip r:embed="rId4"/>
              <a:stretch>
                <a:fillRect/>
              </a:stretch>
            </p:blipFill>
            <p:spPr>
              <a:xfrm>
                <a:off x="457200" y="523277"/>
                <a:ext cx="1965991" cy="866873"/>
              </a:xfrm>
              <a:prstGeom prst="rect">
                <a:avLst/>
              </a:prstGeom>
            </p:spPr>
          </p:pic>
        </p:grpSp>
        <p:sp>
          <p:nvSpPr>
            <p:cNvPr id="7" name="pole tekstowe 6">
              <a:extLst>
                <a:ext uri="{FF2B5EF4-FFF2-40B4-BE49-F238E27FC236}">
                  <a16:creationId xmlns:a16="http://schemas.microsoft.com/office/drawing/2014/main" id="{1C158A7B-00EF-07D4-8A2A-4104DBA9B01C}"/>
                </a:ext>
              </a:extLst>
            </p:cNvPr>
            <p:cNvSpPr txBox="1"/>
            <p:nvPr/>
          </p:nvSpPr>
          <p:spPr>
            <a:xfrm>
              <a:off x="450505" y="290047"/>
              <a:ext cx="108112" cy="1103609"/>
            </a:xfrm>
            <a:prstGeom prst="rect">
              <a:avLst/>
            </a:prstGeom>
            <a:solidFill>
              <a:schemeClr val="bg1"/>
            </a:solidFill>
          </p:spPr>
          <p:txBody>
            <a:bodyPr wrap="square" rtlCol="0">
              <a:spAutoFit/>
            </a:bodyPr>
            <a:lstStyle/>
            <a:p>
              <a:endParaRPr lang="pl-PL" dirty="0"/>
            </a:p>
          </p:txBody>
        </p:sp>
      </p:grpSp>
      <p:grpSp>
        <p:nvGrpSpPr>
          <p:cNvPr id="11" name="Grupa 10">
            <a:extLst>
              <a:ext uri="{FF2B5EF4-FFF2-40B4-BE49-F238E27FC236}">
                <a16:creationId xmlns:a16="http://schemas.microsoft.com/office/drawing/2014/main" id="{7F19D1E7-90B7-D518-1337-5CE66B410137}"/>
              </a:ext>
            </a:extLst>
          </p:cNvPr>
          <p:cNvGrpSpPr/>
          <p:nvPr/>
        </p:nvGrpSpPr>
        <p:grpSpPr>
          <a:xfrm>
            <a:off x="3203170" y="381742"/>
            <a:ext cx="2500730" cy="1598636"/>
            <a:chOff x="2705606" y="448811"/>
            <a:chExt cx="2500730" cy="1598636"/>
          </a:xfrm>
        </p:grpSpPr>
        <p:pic>
          <p:nvPicPr>
            <p:cNvPr id="13" name="Obraz 12">
              <a:extLst>
                <a:ext uri="{FF2B5EF4-FFF2-40B4-BE49-F238E27FC236}">
                  <a16:creationId xmlns:a16="http://schemas.microsoft.com/office/drawing/2014/main" id="{4DC037DC-8C0F-19D6-07FF-05CB512BB305}"/>
                </a:ext>
              </a:extLst>
            </p:cNvPr>
            <p:cNvPicPr>
              <a:picLocks noChangeAspect="1"/>
            </p:cNvPicPr>
            <p:nvPr/>
          </p:nvPicPr>
          <p:blipFill>
            <a:blip r:embed="rId5"/>
            <a:stretch>
              <a:fillRect/>
            </a:stretch>
          </p:blipFill>
          <p:spPr>
            <a:xfrm>
              <a:off x="3284942" y="448811"/>
              <a:ext cx="1044000" cy="1044000"/>
            </a:xfrm>
            <a:prstGeom prst="rect">
              <a:avLst/>
            </a:prstGeom>
          </p:spPr>
        </p:pic>
        <p:sp>
          <p:nvSpPr>
            <p:cNvPr id="14" name="pole tekstowe 13">
              <a:extLst>
                <a:ext uri="{FF2B5EF4-FFF2-40B4-BE49-F238E27FC236}">
                  <a16:creationId xmlns:a16="http://schemas.microsoft.com/office/drawing/2014/main" id="{F547D408-426B-61AA-1269-1FE30E443633}"/>
                </a:ext>
              </a:extLst>
            </p:cNvPr>
            <p:cNvSpPr txBox="1"/>
            <p:nvPr/>
          </p:nvSpPr>
          <p:spPr>
            <a:xfrm>
              <a:off x="2705606" y="1401116"/>
              <a:ext cx="2500730" cy="646331"/>
            </a:xfrm>
            <a:prstGeom prst="rect">
              <a:avLst/>
            </a:prstGeom>
            <a:noFill/>
          </p:spPr>
          <p:txBody>
            <a:bodyPr wrap="square" rtlCol="0">
              <a:spAutoFit/>
            </a:bodyPr>
            <a:lstStyle/>
            <a:p>
              <a:r>
                <a:rPr lang="pl-PL" sz="1200" dirty="0" err="1">
                  <a:latin typeface="Verdana" panose="020B0604030504040204" pitchFamily="34" charset="0"/>
                  <a:ea typeface="Verdana" panose="020B0604030504040204" pitchFamily="34" charset="0"/>
                </a:rPr>
                <a:t>Institute</a:t>
              </a:r>
              <a:r>
                <a:rPr lang="pl-PL" sz="1200" dirty="0">
                  <a:latin typeface="Verdana" panose="020B0604030504040204" pitchFamily="34" charset="0"/>
                  <a:ea typeface="Verdana" panose="020B0604030504040204" pitchFamily="34" charset="0"/>
                </a:rPr>
                <a:t> of </a:t>
              </a:r>
              <a:r>
                <a:rPr lang="pl-PL" sz="1200" dirty="0" err="1">
                  <a:latin typeface="Verdana" panose="020B0604030504040204" pitchFamily="34" charset="0"/>
                  <a:ea typeface="Verdana" panose="020B0604030504040204" pitchFamily="34" charset="0"/>
                </a:rPr>
                <a:t>Metallurgy</a:t>
              </a:r>
              <a:r>
                <a:rPr lang="pl-PL" sz="1200" dirty="0">
                  <a:latin typeface="Verdana" panose="020B0604030504040204" pitchFamily="34" charset="0"/>
                  <a:ea typeface="Verdana" panose="020B0604030504040204" pitchFamily="34" charset="0"/>
                </a:rPr>
                <a:t> and Materials Science</a:t>
              </a:r>
            </a:p>
            <a:p>
              <a:r>
                <a:rPr lang="pl-PL" sz="1200" dirty="0" err="1">
                  <a:latin typeface="Verdana" panose="020B0604030504040204" pitchFamily="34" charset="0"/>
                  <a:ea typeface="Verdana" panose="020B0604030504040204" pitchFamily="34" charset="0"/>
                </a:rPr>
                <a:t>Polish</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Akademy</a:t>
              </a:r>
              <a:r>
                <a:rPr lang="pl-PL" sz="1200" dirty="0">
                  <a:latin typeface="Verdana" panose="020B0604030504040204" pitchFamily="34" charset="0"/>
                  <a:ea typeface="Verdana" panose="020B0604030504040204" pitchFamily="34" charset="0"/>
                </a:rPr>
                <a:t> of </a:t>
              </a:r>
              <a:r>
                <a:rPr lang="pl-PL" sz="1200" dirty="0" err="1">
                  <a:latin typeface="Verdana" panose="020B0604030504040204" pitchFamily="34" charset="0"/>
                  <a:ea typeface="Verdana" panose="020B0604030504040204" pitchFamily="34" charset="0"/>
                </a:rPr>
                <a:t>Sciences</a:t>
              </a:r>
              <a:endParaRPr lang="pl-PL" sz="1200" dirty="0">
                <a:latin typeface="Verdana" panose="020B0604030504040204" pitchFamily="34" charset="0"/>
                <a:ea typeface="Verdana" panose="020B0604030504040204" pitchFamily="34" charset="0"/>
              </a:endParaRPr>
            </a:p>
          </p:txBody>
        </p:sp>
      </p:grpSp>
      <p:grpSp>
        <p:nvGrpSpPr>
          <p:cNvPr id="15" name="Grupa 14">
            <a:extLst>
              <a:ext uri="{FF2B5EF4-FFF2-40B4-BE49-F238E27FC236}">
                <a16:creationId xmlns:a16="http://schemas.microsoft.com/office/drawing/2014/main" id="{4B38263B-4DAE-3CDC-854E-223BE29F20DD}"/>
              </a:ext>
            </a:extLst>
          </p:cNvPr>
          <p:cNvGrpSpPr/>
          <p:nvPr/>
        </p:nvGrpSpPr>
        <p:grpSpPr>
          <a:xfrm>
            <a:off x="6501184" y="290047"/>
            <a:ext cx="2241029" cy="1690331"/>
            <a:chOff x="5561351" y="448811"/>
            <a:chExt cx="2241029" cy="1690331"/>
          </a:xfrm>
        </p:grpSpPr>
        <p:pic>
          <p:nvPicPr>
            <p:cNvPr id="16" name="Obraz 15">
              <a:extLst>
                <a:ext uri="{FF2B5EF4-FFF2-40B4-BE49-F238E27FC236}">
                  <a16:creationId xmlns:a16="http://schemas.microsoft.com/office/drawing/2014/main" id="{E88F26F7-5BEC-45CD-9F10-B63E2F3C94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9154" y="448811"/>
              <a:ext cx="876300" cy="1504315"/>
            </a:xfrm>
            <a:prstGeom prst="rect">
              <a:avLst/>
            </a:prstGeom>
          </p:spPr>
        </p:pic>
        <p:sp>
          <p:nvSpPr>
            <p:cNvPr id="17" name="pole tekstowe 16">
              <a:extLst>
                <a:ext uri="{FF2B5EF4-FFF2-40B4-BE49-F238E27FC236}">
                  <a16:creationId xmlns:a16="http://schemas.microsoft.com/office/drawing/2014/main" id="{9D928D20-2AF4-9550-522F-EFE7CAF761B2}"/>
                </a:ext>
              </a:extLst>
            </p:cNvPr>
            <p:cNvSpPr txBox="1"/>
            <p:nvPr/>
          </p:nvSpPr>
          <p:spPr>
            <a:xfrm>
              <a:off x="5561351" y="1492811"/>
              <a:ext cx="2241029" cy="646331"/>
            </a:xfrm>
            <a:prstGeom prst="rect">
              <a:avLst/>
            </a:prstGeom>
            <a:solidFill>
              <a:schemeClr val="bg1"/>
            </a:solidFill>
          </p:spPr>
          <p:txBody>
            <a:bodyPr wrap="square" rtlCol="0">
              <a:spAutoFit/>
            </a:bodyPr>
            <a:lstStyle/>
            <a:p>
              <a:r>
                <a:rPr lang="pl-PL" sz="1200" dirty="0">
                  <a:latin typeface="Verdana" panose="020B0604030504040204" pitchFamily="34" charset="0"/>
                  <a:ea typeface="Verdana" panose="020B0604030504040204" pitchFamily="34" charset="0"/>
                </a:rPr>
                <a:t>Łukasiewicz</a:t>
              </a:r>
            </a:p>
            <a:p>
              <a:r>
                <a:rPr lang="pl-PL" sz="1200" dirty="0" err="1">
                  <a:latin typeface="Verdana" panose="020B0604030504040204" pitchFamily="34" charset="0"/>
                  <a:ea typeface="Verdana" panose="020B0604030504040204" pitchFamily="34" charset="0"/>
                </a:rPr>
                <a:t>Institute</a:t>
              </a:r>
              <a:r>
                <a:rPr lang="pl-PL" sz="1200" dirty="0">
                  <a:latin typeface="Verdana" panose="020B0604030504040204" pitchFamily="34" charset="0"/>
                  <a:ea typeface="Verdana" panose="020B0604030504040204" pitchFamily="34" charset="0"/>
                </a:rPr>
                <a:t> of Non- </a:t>
              </a:r>
              <a:r>
                <a:rPr lang="pl-PL" sz="1200" dirty="0" err="1">
                  <a:latin typeface="Verdana" panose="020B0604030504040204" pitchFamily="34" charset="0"/>
                  <a:ea typeface="Verdana" panose="020B0604030504040204" pitchFamily="34" charset="0"/>
                </a:rPr>
                <a:t>Ferrous</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Metals</a:t>
              </a:r>
              <a:endParaRPr lang="pl-PL" sz="1200" dirty="0">
                <a:latin typeface="Verdana" panose="020B0604030504040204" pitchFamily="34" charset="0"/>
                <a:ea typeface="Verdana" panose="020B0604030504040204" pitchFamily="34" charset="0"/>
              </a:endParaRPr>
            </a:p>
          </p:txBody>
        </p:sp>
      </p:grpSp>
      <p:sp>
        <p:nvSpPr>
          <p:cNvPr id="3" name="pole tekstowe 2">
            <a:extLst>
              <a:ext uri="{FF2B5EF4-FFF2-40B4-BE49-F238E27FC236}">
                <a16:creationId xmlns:a16="http://schemas.microsoft.com/office/drawing/2014/main" id="{443AC3C9-BED2-C5A9-EAED-F3727A5A8E64}"/>
              </a:ext>
            </a:extLst>
          </p:cNvPr>
          <p:cNvSpPr txBox="1"/>
          <p:nvPr/>
        </p:nvSpPr>
        <p:spPr>
          <a:xfrm>
            <a:off x="0" y="6337120"/>
            <a:ext cx="8908052" cy="461665"/>
          </a:xfrm>
          <a:prstGeom prst="rect">
            <a:avLst/>
          </a:prstGeom>
          <a:noFill/>
        </p:spPr>
        <p:txBody>
          <a:bodyPr wrap="square" rtlCol="0">
            <a:spAutoFit/>
          </a:bodyPr>
          <a:lstStyle/>
          <a:p>
            <a:r>
              <a:rPr lang="pl-PL" sz="1200" kern="100" dirty="0" err="1">
                <a:latin typeface="Verdana" panose="020B0604030504040204" pitchFamily="34" charset="0"/>
                <a:ea typeface="Verdana" panose="020B0604030504040204" pitchFamily="34" charset="0"/>
                <a:cs typeface="Times New Roman" panose="02020603050405020304" pitchFamily="18" charset="0"/>
              </a:rPr>
              <a:t>Researches</a:t>
            </a:r>
            <a:r>
              <a:rPr lang="pl-PL" sz="1200" kern="100" dirty="0">
                <a:latin typeface="Verdana" panose="020B0604030504040204" pitchFamily="34" charset="0"/>
                <a:ea typeface="Verdana" panose="020B0604030504040204" pitchFamily="34" charset="0"/>
                <a:cs typeface="Times New Roman" panose="02020603050405020304" pitchFamily="18" charset="0"/>
              </a:rPr>
              <a:t> </a:t>
            </a:r>
            <a:r>
              <a:rPr lang="pl-PL" sz="1200" kern="100" dirty="0" err="1">
                <a:latin typeface="Verdana" panose="020B0604030504040204" pitchFamily="34" charset="0"/>
                <a:ea typeface="Verdana" panose="020B0604030504040204" pitchFamily="34" charset="0"/>
                <a:cs typeface="Times New Roman" panose="02020603050405020304" pitchFamily="18" charset="0"/>
              </a:rPr>
              <a:t>conducted</a:t>
            </a:r>
            <a:r>
              <a:rPr lang="pl-PL" sz="1200" kern="100" dirty="0">
                <a:latin typeface="Verdana" panose="020B0604030504040204" pitchFamily="34" charset="0"/>
                <a:ea typeface="Verdana" panose="020B0604030504040204" pitchFamily="34" charset="0"/>
                <a:cs typeface="Times New Roman" panose="02020603050405020304" pitchFamily="18" charset="0"/>
              </a:rPr>
              <a:t> as a part of the </a:t>
            </a:r>
            <a:r>
              <a:rPr lang="pl-PL" sz="1200" kern="100" dirty="0" err="1">
                <a:latin typeface="Verdana" panose="020B0604030504040204" pitchFamily="34" charset="0"/>
                <a:ea typeface="Verdana" panose="020B0604030504040204" pitchFamily="34" charset="0"/>
                <a:cs typeface="Times New Roman" panose="02020603050405020304" pitchFamily="18" charset="0"/>
              </a:rPr>
              <a:t>Ministry</a:t>
            </a:r>
            <a:r>
              <a:rPr lang="pl-PL" sz="1200" kern="100" dirty="0">
                <a:latin typeface="Verdana" panose="020B0604030504040204" pitchFamily="34" charset="0"/>
                <a:ea typeface="Verdana" panose="020B0604030504040204" pitchFamily="34" charset="0"/>
                <a:cs typeface="Times New Roman" panose="02020603050405020304" pitchFamily="18" charset="0"/>
              </a:rPr>
              <a:t> of </a:t>
            </a:r>
            <a:r>
              <a:rPr lang="pl-PL" sz="1200" kern="100" dirty="0" err="1">
                <a:latin typeface="Verdana" panose="020B0604030504040204" pitchFamily="34" charset="0"/>
                <a:ea typeface="Verdana" panose="020B0604030504040204" pitchFamily="34" charset="0"/>
                <a:cs typeface="Times New Roman" panose="02020603050405020304" pitchFamily="18" charset="0"/>
              </a:rPr>
              <a:t>Education</a:t>
            </a:r>
            <a:r>
              <a:rPr lang="pl-PL" sz="1200" kern="100" dirty="0">
                <a:latin typeface="Verdana" panose="020B0604030504040204" pitchFamily="34" charset="0"/>
                <a:ea typeface="Verdana" panose="020B0604030504040204" pitchFamily="34" charset="0"/>
                <a:cs typeface="Times New Roman" panose="02020603050405020304" pitchFamily="18" charset="0"/>
              </a:rPr>
              <a:t> and Science program </a:t>
            </a:r>
            <a:r>
              <a:rPr lang="en-US" sz="1200" dirty="0">
                <a:latin typeface="Verdana" panose="020B0604030504040204" pitchFamily="34" charset="0"/>
                <a:ea typeface="Verdana" panose="020B0604030504040204" pitchFamily="34" charset="0"/>
              </a:rPr>
              <a:t>"Implementation Doctorate„</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project</a:t>
            </a:r>
            <a:r>
              <a:rPr lang="pl-PL" sz="1200" dirty="0">
                <a:latin typeface="Verdana" panose="020B0604030504040204" pitchFamily="34" charset="0"/>
                <a:ea typeface="Verdana" panose="020B0604030504040204" pitchFamily="34" charset="0"/>
              </a:rPr>
              <a:t> no DWD/4/42/2020 </a:t>
            </a:r>
          </a:p>
        </p:txBody>
      </p:sp>
    </p:spTree>
    <p:extLst>
      <p:ext uri="{BB962C8B-B14F-4D97-AF65-F5344CB8AC3E}">
        <p14:creationId xmlns:p14="http://schemas.microsoft.com/office/powerpoint/2010/main" val="46373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3C680F0-1E59-4EB1-A8A0-91A5E8835661}"/>
              </a:ext>
            </a:extLst>
          </p:cNvPr>
          <p:cNvPicPr>
            <a:picLocks noChangeAspect="1"/>
          </p:cNvPicPr>
          <p:nvPr/>
        </p:nvPicPr>
        <p:blipFill>
          <a:blip r:embed="rId4"/>
          <a:stretch>
            <a:fillRect/>
          </a:stretch>
        </p:blipFill>
        <p:spPr>
          <a:xfrm>
            <a:off x="18709" y="27236"/>
            <a:ext cx="1209569" cy="547924"/>
          </a:xfrm>
          <a:prstGeom prst="rect">
            <a:avLst/>
          </a:prstGeom>
        </p:spPr>
      </p:pic>
      <p:pic>
        <p:nvPicPr>
          <p:cNvPr id="5" name="Obraz 4">
            <a:extLst>
              <a:ext uri="{FF2B5EF4-FFF2-40B4-BE49-F238E27FC236}">
                <a16:creationId xmlns:a16="http://schemas.microsoft.com/office/drawing/2014/main" id="{719FCBED-D76D-4A93-AB1D-D6223871422A}"/>
              </a:ext>
            </a:extLst>
          </p:cNvPr>
          <p:cNvPicPr>
            <a:picLocks noChangeAspect="1"/>
          </p:cNvPicPr>
          <p:nvPr/>
        </p:nvPicPr>
        <p:blipFill>
          <a:blip r:embed="rId5"/>
          <a:stretch>
            <a:fillRect/>
          </a:stretch>
        </p:blipFill>
        <p:spPr>
          <a:xfrm>
            <a:off x="1164432" y="7759"/>
            <a:ext cx="556792" cy="556792"/>
          </a:xfrm>
          <a:prstGeom prst="rect">
            <a:avLst/>
          </a:prstGeom>
        </p:spPr>
      </p:pic>
      <p:pic>
        <p:nvPicPr>
          <p:cNvPr id="6" name="Obraz 5">
            <a:extLst>
              <a:ext uri="{FF2B5EF4-FFF2-40B4-BE49-F238E27FC236}">
                <a16:creationId xmlns:a16="http://schemas.microsoft.com/office/drawing/2014/main" id="{C0F9B4A0-00E2-4449-B872-2326F99ED2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022" b="31608"/>
          <a:stretch/>
        </p:blipFill>
        <p:spPr>
          <a:xfrm>
            <a:off x="1777506" y="27236"/>
            <a:ext cx="420128" cy="474179"/>
          </a:xfrm>
          <a:prstGeom prst="rect">
            <a:avLst/>
          </a:prstGeom>
        </p:spPr>
      </p:pic>
      <p:sp>
        <p:nvSpPr>
          <p:cNvPr id="7" name="pole tekstowe 6">
            <a:extLst>
              <a:ext uri="{FF2B5EF4-FFF2-40B4-BE49-F238E27FC236}">
                <a16:creationId xmlns:a16="http://schemas.microsoft.com/office/drawing/2014/main" id="{B0FB1565-DAA9-486F-8661-20D10459124E}"/>
              </a:ext>
            </a:extLst>
          </p:cNvPr>
          <p:cNvSpPr txBox="1"/>
          <p:nvPr/>
        </p:nvSpPr>
        <p:spPr>
          <a:xfrm>
            <a:off x="2197634" y="101143"/>
            <a:ext cx="6461470" cy="400110"/>
          </a:xfrm>
          <a:prstGeom prst="rect">
            <a:avLst/>
          </a:prstGeom>
          <a:noFill/>
        </p:spPr>
        <p:txBody>
          <a:bodyPr wrap="square" rtlCol="0">
            <a:spAutoFit/>
          </a:bodyPr>
          <a:lstStyle/>
          <a:p>
            <a:pPr algn="ctr"/>
            <a:r>
              <a:rPr lang="pl-PL" sz="2000" b="1" dirty="0"/>
              <a:t>Łukasiewicz – </a:t>
            </a:r>
            <a:r>
              <a:rPr lang="pl-PL" sz="2000" b="1" dirty="0" err="1"/>
              <a:t>Research</a:t>
            </a:r>
            <a:r>
              <a:rPr lang="pl-PL" sz="2000" b="1" dirty="0"/>
              <a:t> Network, </a:t>
            </a:r>
            <a:r>
              <a:rPr lang="pl-PL" sz="2000" b="1" dirty="0" err="1"/>
              <a:t>Division</a:t>
            </a:r>
            <a:r>
              <a:rPr lang="pl-PL" sz="2000" b="1" dirty="0"/>
              <a:t> in Skawina</a:t>
            </a:r>
          </a:p>
        </p:txBody>
      </p:sp>
      <p:pic>
        <p:nvPicPr>
          <p:cNvPr id="8" name="Obraz 7">
            <a:extLst>
              <a:ext uri="{FF2B5EF4-FFF2-40B4-BE49-F238E27FC236}">
                <a16:creationId xmlns:a16="http://schemas.microsoft.com/office/drawing/2014/main" id="{8CA8F7DE-AAD6-40C7-986F-B7FB01870134}"/>
              </a:ext>
            </a:extLst>
          </p:cNvPr>
          <p:cNvPicPr>
            <a:picLocks noChangeAspect="1"/>
          </p:cNvPicPr>
          <p:nvPr/>
        </p:nvPicPr>
        <p:blipFill>
          <a:blip r:embed="rId7"/>
          <a:stretch>
            <a:fillRect/>
          </a:stretch>
        </p:blipFill>
        <p:spPr>
          <a:xfrm>
            <a:off x="91947" y="717693"/>
            <a:ext cx="2388807" cy="180000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9" name="Obraz 8">
            <a:extLst>
              <a:ext uri="{FF2B5EF4-FFF2-40B4-BE49-F238E27FC236}">
                <a16:creationId xmlns:a16="http://schemas.microsoft.com/office/drawing/2014/main" id="{68BDC115-8900-471C-B7C0-B86EB004AD13}"/>
              </a:ext>
            </a:extLst>
          </p:cNvPr>
          <p:cNvPicPr>
            <a:picLocks noChangeAspect="1"/>
          </p:cNvPicPr>
          <p:nvPr/>
        </p:nvPicPr>
        <p:blipFill>
          <a:blip r:embed="rId8"/>
          <a:stretch>
            <a:fillRect/>
          </a:stretch>
        </p:blipFill>
        <p:spPr>
          <a:xfrm>
            <a:off x="2639959" y="717693"/>
            <a:ext cx="2352000" cy="1764000"/>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10" name="Picture 2">
            <a:extLst>
              <a:ext uri="{FF2B5EF4-FFF2-40B4-BE49-F238E27FC236}">
                <a16:creationId xmlns:a16="http://schemas.microsoft.com/office/drawing/2014/main" id="{4FC74C1F-6C73-4018-B853-C37D1F08556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62" t="16044" r="18155" b="14355"/>
          <a:stretch/>
        </p:blipFill>
        <p:spPr bwMode="auto">
          <a:xfrm>
            <a:off x="5205719" y="723000"/>
            <a:ext cx="1554053" cy="18000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1" name="Picture 4">
            <a:extLst>
              <a:ext uri="{FF2B5EF4-FFF2-40B4-BE49-F238E27FC236}">
                <a16:creationId xmlns:a16="http://schemas.microsoft.com/office/drawing/2014/main" id="{8064C915-97C7-44BB-8B85-7E7D92B985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73532" y="700179"/>
            <a:ext cx="2048795" cy="1798865"/>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2" name="Obraz 11" descr="http://www.imn.skawina.pl/zdjecia/800x600/aparatura/In%C5%BCynieria+materia%C5%82owa/duramin.JPG">
            <a:extLst>
              <a:ext uri="{FF2B5EF4-FFF2-40B4-BE49-F238E27FC236}">
                <a16:creationId xmlns:a16="http://schemas.microsoft.com/office/drawing/2014/main" id="{8249065A-5AB8-4A09-BC88-7E8EF289817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632" y="2896157"/>
            <a:ext cx="1332000" cy="1764000"/>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3" name="Picture 6">
            <a:extLst>
              <a:ext uri="{FF2B5EF4-FFF2-40B4-BE49-F238E27FC236}">
                <a16:creationId xmlns:a16="http://schemas.microsoft.com/office/drawing/2014/main" id="{6EE25FFB-4EBA-45E1-8076-DE168ECB3DA2}"/>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13891" r="19851"/>
          <a:stretch/>
        </p:blipFill>
        <p:spPr bwMode="auto">
          <a:xfrm rot="5400000">
            <a:off x="1646784" y="3038716"/>
            <a:ext cx="1737443" cy="14760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4" name="Picture 3">
            <a:extLst>
              <a:ext uri="{FF2B5EF4-FFF2-40B4-BE49-F238E27FC236}">
                <a16:creationId xmlns:a16="http://schemas.microsoft.com/office/drawing/2014/main" id="{F8E20CFF-A001-4227-B37F-CA837D825B47}"/>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r="34873"/>
          <a:stretch/>
        </p:blipFill>
        <p:spPr bwMode="auto">
          <a:xfrm rot="5400000">
            <a:off x="3360727" y="3014706"/>
            <a:ext cx="1749462" cy="15120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5" name="Picture 5">
            <a:extLst>
              <a:ext uri="{FF2B5EF4-FFF2-40B4-BE49-F238E27FC236}">
                <a16:creationId xmlns:a16="http://schemas.microsoft.com/office/drawing/2014/main" id="{CA1C60A3-EE6F-49B9-9A4D-064483B1097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b="20745"/>
          <a:stretch/>
        </p:blipFill>
        <p:spPr bwMode="auto">
          <a:xfrm>
            <a:off x="5225096" y="2895975"/>
            <a:ext cx="1583673" cy="1750303"/>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6" name="Obraz 5">
            <a:extLst>
              <a:ext uri="{FF2B5EF4-FFF2-40B4-BE49-F238E27FC236}">
                <a16:creationId xmlns:a16="http://schemas.microsoft.com/office/drawing/2014/main" id="{9E5568C1-0DEF-4F7C-B2DA-A85A41AAB0AE}"/>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042407" y="2907993"/>
            <a:ext cx="1620000" cy="172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pole tekstowe 16">
            <a:extLst>
              <a:ext uri="{FF2B5EF4-FFF2-40B4-BE49-F238E27FC236}">
                <a16:creationId xmlns:a16="http://schemas.microsoft.com/office/drawing/2014/main" id="{28F4A817-79FE-461A-992A-A4BB0E7249C9}"/>
              </a:ext>
            </a:extLst>
          </p:cNvPr>
          <p:cNvSpPr txBox="1"/>
          <p:nvPr/>
        </p:nvSpPr>
        <p:spPr>
          <a:xfrm>
            <a:off x="0" y="2537066"/>
            <a:ext cx="2576674" cy="261610"/>
          </a:xfrm>
          <a:prstGeom prst="rect">
            <a:avLst/>
          </a:prstGeom>
          <a:noFill/>
        </p:spPr>
        <p:txBody>
          <a:bodyPr wrap="square" rtlCol="0">
            <a:spAutoFit/>
          </a:bodyPr>
          <a:lstStyle/>
          <a:p>
            <a:r>
              <a:rPr lang="pl-PL" sz="1100" dirty="0" err="1"/>
              <a:t>Crucible</a:t>
            </a:r>
            <a:r>
              <a:rPr lang="pl-PL" sz="1100" dirty="0"/>
              <a:t> </a:t>
            </a:r>
            <a:r>
              <a:rPr lang="pl-PL" sz="1100" dirty="0" err="1"/>
              <a:t>furnace</a:t>
            </a:r>
            <a:r>
              <a:rPr lang="pl-PL" sz="1100" dirty="0"/>
              <a:t> </a:t>
            </a:r>
            <a:r>
              <a:rPr lang="pl-PL" sz="1100" dirty="0" err="1"/>
              <a:t>Manometer</a:t>
            </a:r>
            <a:r>
              <a:rPr lang="pl-PL" sz="1100" dirty="0"/>
              <a:t> 300 kg</a:t>
            </a:r>
          </a:p>
        </p:txBody>
      </p:sp>
      <p:sp>
        <p:nvSpPr>
          <p:cNvPr id="18" name="pole tekstowe 17">
            <a:extLst>
              <a:ext uri="{FF2B5EF4-FFF2-40B4-BE49-F238E27FC236}">
                <a16:creationId xmlns:a16="http://schemas.microsoft.com/office/drawing/2014/main" id="{E109CB31-593F-4E68-83FD-0E744300C3ED}"/>
              </a:ext>
            </a:extLst>
          </p:cNvPr>
          <p:cNvSpPr txBox="1"/>
          <p:nvPr/>
        </p:nvSpPr>
        <p:spPr>
          <a:xfrm>
            <a:off x="2544890" y="2477106"/>
            <a:ext cx="2610336" cy="261610"/>
          </a:xfrm>
          <a:prstGeom prst="rect">
            <a:avLst/>
          </a:prstGeom>
          <a:noFill/>
        </p:spPr>
        <p:txBody>
          <a:bodyPr wrap="square" rtlCol="0">
            <a:spAutoFit/>
          </a:bodyPr>
          <a:lstStyle/>
          <a:p>
            <a:r>
              <a:rPr lang="pl-PL" sz="1100" b="0" i="0" dirty="0" err="1">
                <a:effectLst/>
              </a:rPr>
              <a:t>hydraulic</a:t>
            </a:r>
            <a:r>
              <a:rPr lang="pl-PL" sz="1100" b="0" i="0" dirty="0">
                <a:effectLst/>
              </a:rPr>
              <a:t> </a:t>
            </a:r>
            <a:r>
              <a:rPr lang="pl-PL" sz="1100" b="0" i="0" dirty="0" err="1">
                <a:effectLst/>
              </a:rPr>
              <a:t>press</a:t>
            </a:r>
            <a:r>
              <a:rPr lang="pl-PL" sz="1100" b="0" i="0" dirty="0">
                <a:effectLst/>
              </a:rPr>
              <a:t> max. 500 T</a:t>
            </a:r>
            <a:endParaRPr lang="pl-PL" sz="1100" dirty="0"/>
          </a:p>
        </p:txBody>
      </p:sp>
      <p:sp>
        <p:nvSpPr>
          <p:cNvPr id="19" name="pole tekstowe 18">
            <a:extLst>
              <a:ext uri="{FF2B5EF4-FFF2-40B4-BE49-F238E27FC236}">
                <a16:creationId xmlns:a16="http://schemas.microsoft.com/office/drawing/2014/main" id="{3B6AB1BD-0AD2-43A0-B571-67E4C0184451}"/>
              </a:ext>
            </a:extLst>
          </p:cNvPr>
          <p:cNvSpPr txBox="1"/>
          <p:nvPr/>
        </p:nvSpPr>
        <p:spPr>
          <a:xfrm>
            <a:off x="5172057" y="2499044"/>
            <a:ext cx="1583673" cy="430887"/>
          </a:xfrm>
          <a:prstGeom prst="rect">
            <a:avLst/>
          </a:prstGeom>
          <a:noFill/>
        </p:spPr>
        <p:txBody>
          <a:bodyPr wrap="square" rtlCol="0">
            <a:spAutoFit/>
          </a:bodyPr>
          <a:lstStyle/>
          <a:p>
            <a:r>
              <a:rPr lang="pl-PL" sz="1100" dirty="0"/>
              <a:t>Optical </a:t>
            </a:r>
            <a:r>
              <a:rPr lang="pl-PL" sz="1100" dirty="0" err="1"/>
              <a:t>Emission</a:t>
            </a:r>
            <a:r>
              <a:rPr lang="pl-PL" sz="1100" dirty="0"/>
              <a:t> </a:t>
            </a:r>
            <a:r>
              <a:rPr lang="pl-PL" sz="1100" dirty="0" err="1"/>
              <a:t>Spectrometer</a:t>
            </a:r>
            <a:r>
              <a:rPr lang="pl-PL" sz="1100" dirty="0"/>
              <a:t> ARL 4400</a:t>
            </a:r>
          </a:p>
        </p:txBody>
      </p:sp>
      <p:sp>
        <p:nvSpPr>
          <p:cNvPr id="20" name="pole tekstowe 19">
            <a:extLst>
              <a:ext uri="{FF2B5EF4-FFF2-40B4-BE49-F238E27FC236}">
                <a16:creationId xmlns:a16="http://schemas.microsoft.com/office/drawing/2014/main" id="{F45814CF-B8A6-4E55-937F-84B60F108FBE}"/>
              </a:ext>
            </a:extLst>
          </p:cNvPr>
          <p:cNvSpPr txBox="1"/>
          <p:nvPr/>
        </p:nvSpPr>
        <p:spPr>
          <a:xfrm>
            <a:off x="6973532" y="2499044"/>
            <a:ext cx="2048795" cy="261610"/>
          </a:xfrm>
          <a:prstGeom prst="rect">
            <a:avLst/>
          </a:prstGeom>
          <a:noFill/>
        </p:spPr>
        <p:txBody>
          <a:bodyPr wrap="square" rtlCol="0">
            <a:spAutoFit/>
          </a:bodyPr>
          <a:lstStyle/>
          <a:p>
            <a:r>
              <a:rPr lang="pl-PL" sz="1100" dirty="0" err="1"/>
              <a:t>Testing</a:t>
            </a:r>
            <a:r>
              <a:rPr lang="pl-PL" sz="1100" dirty="0"/>
              <a:t> </a:t>
            </a:r>
            <a:r>
              <a:rPr lang="pl-PL" sz="1100" dirty="0" err="1"/>
              <a:t>machine</a:t>
            </a:r>
            <a:r>
              <a:rPr lang="pl-PL" sz="1100" dirty="0"/>
              <a:t> </a:t>
            </a:r>
            <a:r>
              <a:rPr lang="pl-PL" sz="1100" dirty="0" err="1"/>
              <a:t>Instron</a:t>
            </a:r>
            <a:r>
              <a:rPr lang="pl-PL" sz="1100" dirty="0"/>
              <a:t> DX 600</a:t>
            </a:r>
          </a:p>
        </p:txBody>
      </p:sp>
      <p:sp>
        <p:nvSpPr>
          <p:cNvPr id="21" name="pole tekstowe 20">
            <a:extLst>
              <a:ext uri="{FF2B5EF4-FFF2-40B4-BE49-F238E27FC236}">
                <a16:creationId xmlns:a16="http://schemas.microsoft.com/office/drawing/2014/main" id="{DDE1C2FD-54AF-48BE-AF53-060F78C8F45E}"/>
              </a:ext>
            </a:extLst>
          </p:cNvPr>
          <p:cNvSpPr txBox="1"/>
          <p:nvPr/>
        </p:nvSpPr>
        <p:spPr>
          <a:xfrm>
            <a:off x="90945" y="4615629"/>
            <a:ext cx="1468924" cy="430887"/>
          </a:xfrm>
          <a:prstGeom prst="rect">
            <a:avLst/>
          </a:prstGeom>
          <a:noFill/>
        </p:spPr>
        <p:txBody>
          <a:bodyPr wrap="square" rtlCol="0">
            <a:spAutoFit/>
          </a:bodyPr>
          <a:lstStyle/>
          <a:p>
            <a:r>
              <a:rPr lang="pl-PL" sz="1100" dirty="0" err="1"/>
              <a:t>Hardness</a:t>
            </a:r>
            <a:r>
              <a:rPr lang="pl-PL" sz="1100" dirty="0"/>
              <a:t> tester </a:t>
            </a:r>
            <a:r>
              <a:rPr lang="pl-PL" sz="1100" dirty="0" err="1"/>
              <a:t>Duramin</a:t>
            </a:r>
            <a:r>
              <a:rPr lang="pl-PL" sz="1100" dirty="0"/>
              <a:t> 2500</a:t>
            </a:r>
          </a:p>
        </p:txBody>
      </p:sp>
      <p:sp>
        <p:nvSpPr>
          <p:cNvPr id="22" name="pole tekstowe 21">
            <a:extLst>
              <a:ext uri="{FF2B5EF4-FFF2-40B4-BE49-F238E27FC236}">
                <a16:creationId xmlns:a16="http://schemas.microsoft.com/office/drawing/2014/main" id="{D81E76D3-8217-42B1-8F77-27539E70FDCC}"/>
              </a:ext>
            </a:extLst>
          </p:cNvPr>
          <p:cNvSpPr txBox="1"/>
          <p:nvPr/>
        </p:nvSpPr>
        <p:spPr>
          <a:xfrm>
            <a:off x="1728936" y="4580961"/>
            <a:ext cx="1468924" cy="430887"/>
          </a:xfrm>
          <a:prstGeom prst="rect">
            <a:avLst/>
          </a:prstGeom>
          <a:noFill/>
        </p:spPr>
        <p:txBody>
          <a:bodyPr wrap="square" rtlCol="0">
            <a:spAutoFit/>
          </a:bodyPr>
          <a:lstStyle/>
          <a:p>
            <a:r>
              <a:rPr lang="pl-PL" sz="1100" dirty="0" err="1"/>
              <a:t>Light</a:t>
            </a:r>
            <a:r>
              <a:rPr lang="pl-PL" sz="1100" dirty="0"/>
              <a:t> </a:t>
            </a:r>
            <a:r>
              <a:rPr lang="pl-PL" sz="1100" dirty="0" err="1"/>
              <a:t>microscope</a:t>
            </a:r>
            <a:r>
              <a:rPr lang="pl-PL" sz="1100" dirty="0"/>
              <a:t> Olympus GX 71</a:t>
            </a:r>
          </a:p>
        </p:txBody>
      </p:sp>
      <p:sp>
        <p:nvSpPr>
          <p:cNvPr id="23" name="pole tekstowe 22">
            <a:extLst>
              <a:ext uri="{FF2B5EF4-FFF2-40B4-BE49-F238E27FC236}">
                <a16:creationId xmlns:a16="http://schemas.microsoft.com/office/drawing/2014/main" id="{684001C3-C622-496B-86F6-CD055EFC08C2}"/>
              </a:ext>
            </a:extLst>
          </p:cNvPr>
          <p:cNvSpPr txBox="1"/>
          <p:nvPr/>
        </p:nvSpPr>
        <p:spPr>
          <a:xfrm>
            <a:off x="3476631" y="4660157"/>
            <a:ext cx="1678595" cy="261610"/>
          </a:xfrm>
          <a:prstGeom prst="rect">
            <a:avLst/>
          </a:prstGeom>
          <a:noFill/>
        </p:spPr>
        <p:txBody>
          <a:bodyPr wrap="square" rtlCol="0">
            <a:spAutoFit/>
          </a:bodyPr>
          <a:lstStyle/>
          <a:p>
            <a:r>
              <a:rPr lang="pl-PL" sz="1100" dirty="0"/>
              <a:t>SEM </a:t>
            </a:r>
            <a:r>
              <a:rPr lang="pl-PL" sz="1100" dirty="0" err="1"/>
              <a:t>Inspect</a:t>
            </a:r>
            <a:r>
              <a:rPr lang="pl-PL" sz="1100" dirty="0"/>
              <a:t> F50</a:t>
            </a:r>
          </a:p>
        </p:txBody>
      </p:sp>
      <p:sp>
        <p:nvSpPr>
          <p:cNvPr id="24" name="pole tekstowe 23">
            <a:extLst>
              <a:ext uri="{FF2B5EF4-FFF2-40B4-BE49-F238E27FC236}">
                <a16:creationId xmlns:a16="http://schemas.microsoft.com/office/drawing/2014/main" id="{C23CE8C3-D1C5-4F6C-97EA-70A0950F4141}"/>
              </a:ext>
            </a:extLst>
          </p:cNvPr>
          <p:cNvSpPr txBox="1"/>
          <p:nvPr/>
        </p:nvSpPr>
        <p:spPr>
          <a:xfrm>
            <a:off x="5298845" y="4645437"/>
            <a:ext cx="1852546" cy="261610"/>
          </a:xfrm>
          <a:prstGeom prst="rect">
            <a:avLst/>
          </a:prstGeom>
          <a:noFill/>
        </p:spPr>
        <p:txBody>
          <a:bodyPr wrap="square" rtlCol="0">
            <a:spAutoFit/>
          </a:bodyPr>
          <a:lstStyle/>
          <a:p>
            <a:r>
              <a:rPr lang="pl-PL" sz="1100" dirty="0"/>
              <a:t>TEM </a:t>
            </a:r>
            <a:r>
              <a:rPr lang="pl-PL" sz="1100" dirty="0" err="1"/>
              <a:t>Tecnai</a:t>
            </a:r>
            <a:r>
              <a:rPr lang="pl-PL" sz="1100" dirty="0"/>
              <a:t> G2</a:t>
            </a:r>
          </a:p>
        </p:txBody>
      </p:sp>
      <p:sp>
        <p:nvSpPr>
          <p:cNvPr id="25" name="pole tekstowe 24">
            <a:extLst>
              <a:ext uri="{FF2B5EF4-FFF2-40B4-BE49-F238E27FC236}">
                <a16:creationId xmlns:a16="http://schemas.microsoft.com/office/drawing/2014/main" id="{F01E8C6A-764F-42ED-AD04-A4116292BDC1}"/>
              </a:ext>
            </a:extLst>
          </p:cNvPr>
          <p:cNvSpPr txBox="1"/>
          <p:nvPr/>
        </p:nvSpPr>
        <p:spPr>
          <a:xfrm>
            <a:off x="6962284" y="4614055"/>
            <a:ext cx="1852546" cy="430887"/>
          </a:xfrm>
          <a:prstGeom prst="rect">
            <a:avLst/>
          </a:prstGeom>
          <a:noFill/>
        </p:spPr>
        <p:txBody>
          <a:bodyPr wrap="square" rtlCol="0">
            <a:spAutoFit/>
          </a:bodyPr>
          <a:lstStyle/>
          <a:p>
            <a:r>
              <a:rPr lang="pl-PL" sz="1100" dirty="0"/>
              <a:t>X-</a:t>
            </a:r>
            <a:r>
              <a:rPr lang="pl-PL" sz="1100" dirty="0" err="1"/>
              <a:t>ray</a:t>
            </a:r>
            <a:r>
              <a:rPr lang="pl-PL" sz="1100" dirty="0"/>
              <a:t> </a:t>
            </a:r>
            <a:r>
              <a:rPr lang="pl-PL" sz="1100" dirty="0" err="1"/>
              <a:t>diffractometer</a:t>
            </a:r>
            <a:r>
              <a:rPr lang="pl-PL" sz="1100" dirty="0"/>
              <a:t> Bruker D8 </a:t>
            </a:r>
            <a:r>
              <a:rPr lang="pl-PL" sz="1100" dirty="0" err="1"/>
              <a:t>Advance</a:t>
            </a:r>
            <a:endParaRPr lang="pl-PL" sz="1100" dirty="0"/>
          </a:p>
        </p:txBody>
      </p:sp>
      <p:pic>
        <p:nvPicPr>
          <p:cNvPr id="26" name="Part_1a_converted_(1)">
            <a:hlinkClick r:id="" action="ppaction://media"/>
            <a:extLst>
              <a:ext uri="{FF2B5EF4-FFF2-40B4-BE49-F238E27FC236}">
                <a16:creationId xmlns:a16="http://schemas.microsoft.com/office/drawing/2014/main" id="{CC1E9C7A-BD8E-487A-B484-9D46F7542556}"/>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71977" y="5011848"/>
            <a:ext cx="2739180" cy="1846152"/>
          </a:xfrm>
          <a:prstGeom prst="rect">
            <a:avLst/>
          </a:prstGeom>
        </p:spPr>
      </p:pic>
      <p:pic>
        <p:nvPicPr>
          <p:cNvPr id="27" name="Picture 4">
            <a:extLst>
              <a:ext uri="{FF2B5EF4-FFF2-40B4-BE49-F238E27FC236}">
                <a16:creationId xmlns:a16="http://schemas.microsoft.com/office/drawing/2014/main" id="{E2A10C0E-2888-4C5E-B5D0-B5E0BC6C6F4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76930" y="5151610"/>
            <a:ext cx="1043107" cy="14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5">
            <a:extLst>
              <a:ext uri="{FF2B5EF4-FFF2-40B4-BE49-F238E27FC236}">
                <a16:creationId xmlns:a16="http://schemas.microsoft.com/office/drawing/2014/main" id="{2B0CF107-6162-4F97-88C8-13A496A5D699}"/>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512466" y="5169610"/>
            <a:ext cx="1018183"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6">
            <a:extLst>
              <a:ext uri="{FF2B5EF4-FFF2-40B4-BE49-F238E27FC236}">
                <a16:creationId xmlns:a16="http://schemas.microsoft.com/office/drawing/2014/main" id="{1BDBFBBF-74F0-4846-9F66-4B1900A5390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24445" y="5223610"/>
            <a:ext cx="783531"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a:extLst>
              <a:ext uri="{FF2B5EF4-FFF2-40B4-BE49-F238E27FC236}">
                <a16:creationId xmlns:a16="http://schemas.microsoft.com/office/drawing/2014/main" id="{9A9460CD-78D3-4959-8428-9F5975BE68B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40384" t="31100" r="41260" b="34450"/>
          <a:stretch>
            <a:fillRect/>
          </a:stretch>
        </p:blipFill>
        <p:spPr bwMode="auto">
          <a:xfrm>
            <a:off x="7997929" y="5388376"/>
            <a:ext cx="818271"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1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3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0" mute="1">
                <p:cTn id="12" fill="hold" display="0">
                  <p:stCondLst>
                    <p:cond delay="indefinite"/>
                  </p:stCondLst>
                </p:cTn>
                <p:tgtEl>
                  <p:spTgt spid="2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9ACEB1-2808-5A2D-911B-436B71856F12}"/>
              </a:ext>
            </a:extLst>
          </p:cNvPr>
          <p:cNvSpPr>
            <a:spLocks noGrp="1"/>
          </p:cNvSpPr>
          <p:nvPr>
            <p:ph type="title"/>
          </p:nvPr>
        </p:nvSpPr>
        <p:spPr>
          <a:xfrm>
            <a:off x="3673450" y="-221763"/>
            <a:ext cx="7886700" cy="1325563"/>
          </a:xfrm>
        </p:spPr>
        <p:txBody>
          <a:bodyPr>
            <a:normAutofit/>
          </a:bodyPr>
          <a:lstStyle/>
          <a:p>
            <a:r>
              <a:rPr lang="pl-PL" sz="2400" b="1" dirty="0" err="1">
                <a:latin typeface="Verdana" panose="020B0604030504040204" pitchFamily="34" charset="0"/>
                <a:ea typeface="Verdana" panose="020B0604030504040204" pitchFamily="34" charset="0"/>
              </a:rPr>
              <a:t>Outline</a:t>
            </a:r>
            <a:endParaRPr lang="pl-PL" sz="2400" b="1" dirty="0">
              <a:latin typeface="Verdana" panose="020B0604030504040204" pitchFamily="34" charset="0"/>
              <a:ea typeface="Verdana" panose="020B0604030504040204" pitchFamily="34" charset="0"/>
            </a:endParaRPr>
          </a:p>
        </p:txBody>
      </p:sp>
      <p:sp>
        <p:nvSpPr>
          <p:cNvPr id="6" name="Symbol zastępczy numeru slajdu 5">
            <a:extLst>
              <a:ext uri="{FF2B5EF4-FFF2-40B4-BE49-F238E27FC236}">
                <a16:creationId xmlns:a16="http://schemas.microsoft.com/office/drawing/2014/main" id="{415C2DF0-6AB0-13D3-8025-5C7A44C58FD0}"/>
              </a:ext>
            </a:extLst>
          </p:cNvPr>
          <p:cNvSpPr>
            <a:spLocks noGrp="1"/>
          </p:cNvSpPr>
          <p:nvPr>
            <p:ph type="sldNum" sz="quarter" idx="12"/>
          </p:nvPr>
        </p:nvSpPr>
        <p:spPr/>
        <p:txBody>
          <a:bodyPr/>
          <a:lstStyle/>
          <a:p>
            <a:fld id="{8B581E52-F7CC-425B-9779-ED68F05C13BC}" type="slidenum">
              <a:rPr lang="pl-PL" smtClean="0"/>
              <a:t>3</a:t>
            </a:fld>
            <a:endParaRPr lang="pl-PL"/>
          </a:p>
        </p:txBody>
      </p:sp>
      <p:pic>
        <p:nvPicPr>
          <p:cNvPr id="8" name="Obraz 7">
            <a:extLst>
              <a:ext uri="{FF2B5EF4-FFF2-40B4-BE49-F238E27FC236}">
                <a16:creationId xmlns:a16="http://schemas.microsoft.com/office/drawing/2014/main" id="{6E086FDD-4D7A-21E4-26FC-4B3913967F3E}"/>
              </a:ext>
            </a:extLst>
          </p:cNvPr>
          <p:cNvPicPr>
            <a:picLocks noChangeAspect="1"/>
          </p:cNvPicPr>
          <p:nvPr/>
        </p:nvPicPr>
        <p:blipFill>
          <a:blip r:embed="rId3"/>
          <a:stretch>
            <a:fillRect/>
          </a:stretch>
        </p:blipFill>
        <p:spPr>
          <a:xfrm>
            <a:off x="14462" y="8182"/>
            <a:ext cx="955508" cy="432837"/>
          </a:xfrm>
          <a:prstGeom prst="rect">
            <a:avLst/>
          </a:prstGeom>
        </p:spPr>
      </p:pic>
      <p:pic>
        <p:nvPicPr>
          <p:cNvPr id="9" name="Obraz 8">
            <a:extLst>
              <a:ext uri="{FF2B5EF4-FFF2-40B4-BE49-F238E27FC236}">
                <a16:creationId xmlns:a16="http://schemas.microsoft.com/office/drawing/2014/main" id="{F42D182B-125F-6302-934A-E9E47A3F4CC7}"/>
              </a:ext>
            </a:extLst>
          </p:cNvPr>
          <p:cNvPicPr>
            <a:picLocks noChangeAspect="1"/>
          </p:cNvPicPr>
          <p:nvPr/>
        </p:nvPicPr>
        <p:blipFill>
          <a:blip r:embed="rId4"/>
          <a:stretch>
            <a:fillRect/>
          </a:stretch>
        </p:blipFill>
        <p:spPr>
          <a:xfrm>
            <a:off x="961726" y="-2118"/>
            <a:ext cx="473506" cy="432837"/>
          </a:xfrm>
          <a:prstGeom prst="rect">
            <a:avLst/>
          </a:prstGeom>
        </p:spPr>
      </p:pic>
      <p:pic>
        <p:nvPicPr>
          <p:cNvPr id="10" name="Obraz 9">
            <a:extLst>
              <a:ext uri="{FF2B5EF4-FFF2-40B4-BE49-F238E27FC236}">
                <a16:creationId xmlns:a16="http://schemas.microsoft.com/office/drawing/2014/main" id="{9589D25B-E7C8-C254-7A4A-CF4395EFD1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r="-4022" b="31608"/>
          <a:stretch/>
        </p:blipFill>
        <p:spPr>
          <a:xfrm>
            <a:off x="1568452" y="0"/>
            <a:ext cx="332043" cy="374761"/>
          </a:xfrm>
          <a:prstGeom prst="rect">
            <a:avLst/>
          </a:prstGeom>
        </p:spPr>
      </p:pic>
      <p:graphicFrame>
        <p:nvGraphicFramePr>
          <p:cNvPr id="3" name="Diagram 2"/>
          <p:cNvGraphicFramePr/>
          <p:nvPr>
            <p:extLst>
              <p:ext uri="{D42A27DB-BD31-4B8C-83A1-F6EECF244321}">
                <p14:modId xmlns:p14="http://schemas.microsoft.com/office/powerpoint/2010/main" val="3531325048"/>
              </p:ext>
            </p:extLst>
          </p:nvPr>
        </p:nvGraphicFramePr>
        <p:xfrm>
          <a:off x="0" y="1289486"/>
          <a:ext cx="8900160" cy="48332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7888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9C714927-F323-3BD8-A5EF-139D644D4EB8}"/>
              </a:ext>
            </a:extLst>
          </p:cNvPr>
          <p:cNvGrpSpPr/>
          <p:nvPr/>
        </p:nvGrpSpPr>
        <p:grpSpPr>
          <a:xfrm>
            <a:off x="4330857" y="3717235"/>
            <a:ext cx="2611062" cy="1630787"/>
            <a:chOff x="4803581" y="3686772"/>
            <a:chExt cx="2555315" cy="1625634"/>
          </a:xfrm>
        </p:grpSpPr>
        <p:pic>
          <p:nvPicPr>
            <p:cNvPr id="18" name="Obraz 17">
              <a:extLst>
                <a:ext uri="{FF2B5EF4-FFF2-40B4-BE49-F238E27FC236}">
                  <a16:creationId xmlns:a16="http://schemas.microsoft.com/office/drawing/2014/main" id="{93E0B8D5-A0E4-1E37-B18E-CB4263F48D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4803581" y="3686772"/>
              <a:ext cx="1720308" cy="1625634"/>
            </a:xfrm>
            <a:prstGeom prst="rect">
              <a:avLst/>
            </a:prstGeom>
          </p:spPr>
        </p:pic>
        <p:sp>
          <p:nvSpPr>
            <p:cNvPr id="34" name="pole tekstowe 33">
              <a:extLst>
                <a:ext uri="{FF2B5EF4-FFF2-40B4-BE49-F238E27FC236}">
                  <a16:creationId xmlns:a16="http://schemas.microsoft.com/office/drawing/2014/main" id="{3CD80AD3-320E-5DED-A01D-1CAC1E86C8B5}"/>
                </a:ext>
              </a:extLst>
            </p:cNvPr>
            <p:cNvSpPr txBox="1"/>
            <p:nvPr/>
          </p:nvSpPr>
          <p:spPr>
            <a:xfrm>
              <a:off x="5872917" y="4840285"/>
              <a:ext cx="1485979" cy="240919"/>
            </a:xfrm>
            <a:prstGeom prst="rect">
              <a:avLst/>
            </a:prstGeom>
            <a:solidFill>
              <a:schemeClr val="bg1"/>
            </a:solidFill>
          </p:spPr>
          <p:txBody>
            <a:bodyPr wrap="square" rtlCol="0">
              <a:spAutoFit/>
            </a:bodyPr>
            <a:lstStyle/>
            <a:p>
              <a:r>
                <a:rPr lang="pl-PL" sz="1200" dirty="0">
                  <a:latin typeface="Verdana" panose="020B0604030504040204" pitchFamily="34" charset="0"/>
                  <a:ea typeface="Verdana" panose="020B0604030504040204" pitchFamily="34" charset="0"/>
                </a:rPr>
                <a:t>Al: 0.142 nm</a:t>
              </a:r>
            </a:p>
          </p:txBody>
        </p:sp>
        <p:sp>
          <p:nvSpPr>
            <p:cNvPr id="35" name="pole tekstowe 34">
              <a:extLst>
                <a:ext uri="{FF2B5EF4-FFF2-40B4-BE49-F238E27FC236}">
                  <a16:creationId xmlns:a16="http://schemas.microsoft.com/office/drawing/2014/main" id="{D5BC0A4C-3CF3-B16C-6D05-540AEECC2FDD}"/>
                </a:ext>
              </a:extLst>
            </p:cNvPr>
            <p:cNvSpPr txBox="1"/>
            <p:nvPr/>
          </p:nvSpPr>
          <p:spPr>
            <a:xfrm>
              <a:off x="5626220" y="5047129"/>
              <a:ext cx="1485979" cy="240919"/>
            </a:xfrm>
            <a:prstGeom prst="rect">
              <a:avLst/>
            </a:prstGeom>
            <a:solidFill>
              <a:schemeClr val="bg1"/>
            </a:solidFill>
          </p:spPr>
          <p:txBody>
            <a:bodyPr wrap="square" rtlCol="0">
              <a:spAutoFit/>
            </a:bodyPr>
            <a:lstStyle/>
            <a:p>
              <a:r>
                <a:rPr lang="pl-PL" sz="1200" dirty="0">
                  <a:latin typeface="Verdana" panose="020B0604030504040204" pitchFamily="34" charset="0"/>
                  <a:ea typeface="Verdana" panose="020B0604030504040204" pitchFamily="34" charset="0"/>
                </a:rPr>
                <a:t>Mg: 0.160 nm</a:t>
              </a:r>
            </a:p>
          </p:txBody>
        </p:sp>
      </p:grpSp>
      <p:pic>
        <p:nvPicPr>
          <p:cNvPr id="52" name="Obraz 6">
            <a:extLst>
              <a:ext uri="{FF2B5EF4-FFF2-40B4-BE49-F238E27FC236}">
                <a16:creationId xmlns:a16="http://schemas.microsoft.com/office/drawing/2014/main" id="{7D4832E1-5BA1-27D3-6A61-C1C2E2C738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0857" y="5435431"/>
            <a:ext cx="4774992" cy="14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e tekstowe 13">
            <a:extLst>
              <a:ext uri="{FF2B5EF4-FFF2-40B4-BE49-F238E27FC236}">
                <a16:creationId xmlns:a16="http://schemas.microsoft.com/office/drawing/2014/main" id="{772C5C4E-E854-3BA2-42DE-EA5CBCBB7D7E}"/>
              </a:ext>
            </a:extLst>
          </p:cNvPr>
          <p:cNvSpPr txBox="1"/>
          <p:nvPr/>
        </p:nvSpPr>
        <p:spPr>
          <a:xfrm>
            <a:off x="6978445" y="1549016"/>
            <a:ext cx="1916016" cy="784830"/>
          </a:xfrm>
          <a:prstGeom prst="rect">
            <a:avLst/>
          </a:prstGeom>
          <a:noFill/>
          <a:ln w="28575">
            <a:noFill/>
          </a:ln>
        </p:spPr>
        <p:txBody>
          <a:bodyPr wrap="square" rtlCol="0">
            <a:spAutoFit/>
          </a:bodyPr>
          <a:lstStyle/>
          <a:p>
            <a:r>
              <a:rPr lang="pl-PL" sz="900" b="1" kern="50" dirty="0" err="1">
                <a:latin typeface="Verdana" panose="020B0604030504040204" pitchFamily="34" charset="0"/>
                <a:ea typeface="Verdana" panose="020B0604030504040204" pitchFamily="34" charset="0"/>
                <a:cs typeface="Arial Unicode MS"/>
              </a:rPr>
              <a:t>References</a:t>
            </a:r>
            <a:r>
              <a:rPr lang="pl-PL" sz="900" b="1" kern="50" dirty="0">
                <a:latin typeface="Verdana" panose="020B0604030504040204" pitchFamily="34" charset="0"/>
                <a:ea typeface="Verdana" panose="020B0604030504040204" pitchFamily="34" charset="0"/>
                <a:cs typeface="Arial Unicode MS"/>
              </a:rPr>
              <a:t>:</a:t>
            </a:r>
          </a:p>
          <a:p>
            <a:endParaRPr lang="pl-PL" sz="900" kern="50" dirty="0">
              <a:latin typeface="Verdana" panose="020B0604030504040204" pitchFamily="34" charset="0"/>
              <a:ea typeface="Verdana" panose="020B0604030504040204" pitchFamily="34" charset="0"/>
              <a:cs typeface="Arial Unicode MS"/>
            </a:endParaRPr>
          </a:p>
          <a:p>
            <a:r>
              <a:rPr lang="en-US" sz="900" b="1" kern="50" dirty="0">
                <a:latin typeface="Verdana" panose="020B0604030504040204" pitchFamily="34" charset="0"/>
                <a:ea typeface="Verdana" panose="020B0604030504040204" pitchFamily="34" charset="0"/>
                <a:cs typeface="Arial Unicode MS"/>
              </a:rPr>
              <a:t>[</a:t>
            </a:r>
            <a:r>
              <a:rPr lang="pl-PL" sz="900" b="1" kern="50" dirty="0">
                <a:latin typeface="Verdana" panose="020B0604030504040204" pitchFamily="34" charset="0"/>
                <a:ea typeface="Verdana" panose="020B0604030504040204" pitchFamily="34" charset="0"/>
                <a:cs typeface="Arial Unicode MS"/>
              </a:rPr>
              <a:t>1</a:t>
            </a:r>
            <a:r>
              <a:rPr lang="en-US" sz="900" b="1" kern="50" dirty="0">
                <a:latin typeface="Verdana" panose="020B0604030504040204" pitchFamily="34" charset="0"/>
                <a:ea typeface="Verdana" panose="020B0604030504040204" pitchFamily="34" charset="0"/>
                <a:cs typeface="Arial Unicode MS"/>
              </a:rPr>
              <a:t>] </a:t>
            </a:r>
            <a:r>
              <a:rPr lang="en-US" sz="900" kern="50" dirty="0">
                <a:latin typeface="Verdana" panose="020B0604030504040204" pitchFamily="34" charset="0"/>
                <a:ea typeface="Verdana" panose="020B0604030504040204" pitchFamily="34" charset="0"/>
                <a:cs typeface="Arial Unicode MS"/>
              </a:rPr>
              <a:t>D. </a:t>
            </a:r>
            <a:r>
              <a:rPr lang="pl-PL" sz="900" kern="50" dirty="0">
                <a:latin typeface="Verdana" panose="020B0604030504040204" pitchFamily="34" charset="0"/>
                <a:ea typeface="Verdana" panose="020B0604030504040204" pitchFamily="34" charset="0"/>
                <a:cs typeface="Arial Unicode MS"/>
              </a:rPr>
              <a:t>H</a:t>
            </a:r>
            <a:r>
              <a:rPr lang="en-US" sz="900" kern="50" dirty="0">
                <a:latin typeface="Verdana" panose="020B0604030504040204" pitchFamily="34" charset="0"/>
                <a:ea typeface="Verdana" panose="020B0604030504040204" pitchFamily="34" charset="0"/>
                <a:cs typeface="Arial Unicode MS"/>
              </a:rPr>
              <a:t>. Jang, Y.</a:t>
            </a:r>
            <a:r>
              <a:rPr lang="pl-PL" sz="900" kern="50" dirty="0">
                <a:latin typeface="Verdana" panose="020B0604030504040204" pitchFamily="34" charset="0"/>
                <a:ea typeface="Verdana" panose="020B0604030504040204" pitchFamily="34" charset="0"/>
                <a:cs typeface="Arial Unicode MS"/>
              </a:rPr>
              <a:t> </a:t>
            </a:r>
            <a:r>
              <a:rPr lang="en-US" sz="900" kern="50" dirty="0">
                <a:latin typeface="Verdana" panose="020B0604030504040204" pitchFamily="34" charset="0"/>
                <a:ea typeface="Verdana" panose="020B0604030504040204" pitchFamily="34" charset="0"/>
                <a:cs typeface="Arial Unicode MS"/>
              </a:rPr>
              <a:t>B Park, W.</a:t>
            </a:r>
            <a:r>
              <a:rPr lang="pl-PL" sz="900" kern="50" dirty="0">
                <a:latin typeface="Verdana" panose="020B0604030504040204" pitchFamily="34" charset="0"/>
                <a:ea typeface="Verdana" panose="020B0604030504040204" pitchFamily="34" charset="0"/>
                <a:cs typeface="Arial Unicode MS"/>
              </a:rPr>
              <a:t> </a:t>
            </a:r>
            <a:r>
              <a:rPr lang="en-US" sz="900" kern="50" dirty="0">
                <a:latin typeface="Verdana" panose="020B0604030504040204" pitchFamily="34" charset="0"/>
                <a:ea typeface="Verdana" panose="020B0604030504040204" pitchFamily="34" charset="0"/>
                <a:cs typeface="Arial Unicode MS"/>
              </a:rPr>
              <a:t>J. Kim,, Mater</a:t>
            </a:r>
            <a:r>
              <a:rPr lang="pl-PL" sz="900" kern="50" dirty="0">
                <a:latin typeface="Verdana" panose="020B0604030504040204" pitchFamily="34" charset="0"/>
                <a:ea typeface="Verdana" panose="020B0604030504040204" pitchFamily="34" charset="0"/>
                <a:cs typeface="Arial Unicode MS"/>
              </a:rPr>
              <a:t>.</a:t>
            </a:r>
            <a:r>
              <a:rPr lang="en-US" sz="900" kern="50" dirty="0">
                <a:latin typeface="Verdana" panose="020B0604030504040204" pitchFamily="34" charset="0"/>
                <a:ea typeface="Verdana" panose="020B0604030504040204" pitchFamily="34" charset="0"/>
                <a:cs typeface="Arial Unicode MS"/>
              </a:rPr>
              <a:t> Sci</a:t>
            </a:r>
            <a:r>
              <a:rPr lang="pl-PL" sz="900" kern="50" dirty="0">
                <a:latin typeface="Verdana" panose="020B0604030504040204" pitchFamily="34" charset="0"/>
                <a:ea typeface="Verdana" panose="020B0604030504040204" pitchFamily="34" charset="0"/>
                <a:cs typeface="Arial Unicode MS"/>
              </a:rPr>
              <a:t>.</a:t>
            </a:r>
            <a:r>
              <a:rPr lang="en-US" sz="900" kern="50" dirty="0">
                <a:latin typeface="Verdana" panose="020B0604030504040204" pitchFamily="34" charset="0"/>
                <a:ea typeface="Verdana" panose="020B0604030504040204" pitchFamily="34" charset="0"/>
                <a:cs typeface="Arial Unicode MS"/>
              </a:rPr>
              <a:t> and </a:t>
            </a:r>
            <a:r>
              <a:rPr lang="en-US" sz="900" kern="50" dirty="0" err="1">
                <a:latin typeface="Verdana" panose="020B0604030504040204" pitchFamily="34" charset="0"/>
                <a:ea typeface="Verdana" panose="020B0604030504040204" pitchFamily="34" charset="0"/>
                <a:cs typeface="Arial Unicode MS"/>
              </a:rPr>
              <a:t>Eng</a:t>
            </a:r>
            <a:r>
              <a:rPr lang="pl-PL" sz="900" kern="50" dirty="0">
                <a:latin typeface="Verdana" panose="020B0604030504040204" pitchFamily="34" charset="0"/>
                <a:ea typeface="Verdana" panose="020B0604030504040204" pitchFamily="34" charset="0"/>
                <a:cs typeface="Arial Unicode MS"/>
              </a:rPr>
              <a:t>.</a:t>
            </a:r>
            <a:r>
              <a:rPr lang="en-US" sz="900" kern="50" dirty="0">
                <a:latin typeface="Verdana" panose="020B0604030504040204" pitchFamily="34" charset="0"/>
                <a:ea typeface="Verdana" panose="020B0604030504040204" pitchFamily="34" charset="0"/>
                <a:cs typeface="Arial Unicode MS"/>
              </a:rPr>
              <a:t>, 744(2019</a:t>
            </a:r>
            <a:r>
              <a:rPr lang="en-US" sz="800" kern="50" dirty="0">
                <a:latin typeface="Verdana" panose="020B0604030504040204" pitchFamily="34" charset="0"/>
                <a:ea typeface="Verdana" panose="020B0604030504040204" pitchFamily="34" charset="0"/>
                <a:cs typeface="Arial Unicode MS"/>
              </a:rPr>
              <a:t>)</a:t>
            </a:r>
            <a:endParaRPr lang="pl-PL" sz="800" kern="50" dirty="0">
              <a:latin typeface="Verdana" panose="020B0604030504040204" pitchFamily="34" charset="0"/>
              <a:ea typeface="Verdana" panose="020B0604030504040204" pitchFamily="34" charset="0"/>
              <a:cs typeface="Arial Unicode MS"/>
            </a:endParaRPr>
          </a:p>
        </p:txBody>
      </p:sp>
      <p:grpSp>
        <p:nvGrpSpPr>
          <p:cNvPr id="10" name="Grupa 9">
            <a:extLst>
              <a:ext uri="{FF2B5EF4-FFF2-40B4-BE49-F238E27FC236}">
                <a16:creationId xmlns:a16="http://schemas.microsoft.com/office/drawing/2014/main" id="{5E3116C0-2C3F-51BB-1077-F88B8CED4AAF}"/>
              </a:ext>
            </a:extLst>
          </p:cNvPr>
          <p:cNvGrpSpPr/>
          <p:nvPr/>
        </p:nvGrpSpPr>
        <p:grpSpPr>
          <a:xfrm>
            <a:off x="565321" y="517016"/>
            <a:ext cx="6376597" cy="704490"/>
            <a:chOff x="1633402" y="523464"/>
            <a:chExt cx="6376597" cy="704490"/>
          </a:xfrm>
        </p:grpSpPr>
        <p:sp>
          <p:nvSpPr>
            <p:cNvPr id="12" name="pole tekstowe 11">
              <a:extLst>
                <a:ext uri="{FF2B5EF4-FFF2-40B4-BE49-F238E27FC236}">
                  <a16:creationId xmlns:a16="http://schemas.microsoft.com/office/drawing/2014/main" id="{BD536ED5-8A26-24F8-685B-8791A8333E41}"/>
                </a:ext>
              </a:extLst>
            </p:cNvPr>
            <p:cNvSpPr txBox="1"/>
            <p:nvPr/>
          </p:nvSpPr>
          <p:spPr>
            <a:xfrm>
              <a:off x="2111818" y="981733"/>
              <a:ext cx="2160214" cy="246221"/>
            </a:xfrm>
            <a:prstGeom prst="rect">
              <a:avLst/>
            </a:prstGeom>
            <a:noFill/>
            <a:ln>
              <a:noFill/>
            </a:ln>
          </p:spPr>
          <p:txBody>
            <a:bodyPr wrap="square" rtlCol="0">
              <a:spAutoFit/>
            </a:bodyPr>
            <a:lstStyle/>
            <a:p>
              <a:r>
                <a:rPr lang="pl-PL" sz="1000" b="1" dirty="0">
                  <a:solidFill>
                    <a:srgbClr val="C00000"/>
                  </a:solidFill>
                  <a:latin typeface="Verdana" panose="020B0604030504040204" pitchFamily="34" charset="0"/>
                  <a:ea typeface="Verdana" panose="020B0604030504040204" pitchFamily="34" charset="0"/>
                </a:rPr>
                <a:t>Solid solution hardening</a:t>
              </a:r>
            </a:p>
          </p:txBody>
        </p:sp>
        <p:sp>
          <p:nvSpPr>
            <p:cNvPr id="13" name="pole tekstowe 12">
              <a:extLst>
                <a:ext uri="{FF2B5EF4-FFF2-40B4-BE49-F238E27FC236}">
                  <a16:creationId xmlns:a16="http://schemas.microsoft.com/office/drawing/2014/main" id="{7EEA8349-03BA-9A6B-B214-5FD5AB16E944}"/>
                </a:ext>
              </a:extLst>
            </p:cNvPr>
            <p:cNvSpPr txBox="1"/>
            <p:nvPr/>
          </p:nvSpPr>
          <p:spPr>
            <a:xfrm>
              <a:off x="4694248" y="965701"/>
              <a:ext cx="3315751" cy="246221"/>
            </a:xfrm>
            <a:prstGeom prst="rect">
              <a:avLst/>
            </a:prstGeom>
            <a:noFill/>
            <a:ln>
              <a:noFill/>
            </a:ln>
          </p:spPr>
          <p:txBody>
            <a:bodyPr wrap="square" rtlCol="0">
              <a:spAutoFit/>
            </a:bodyPr>
            <a:lstStyle/>
            <a:p>
              <a:pPr algn="ctr"/>
              <a:r>
                <a:rPr lang="pl-PL" sz="1000" b="1" dirty="0">
                  <a:solidFill>
                    <a:srgbClr val="0430BC"/>
                  </a:solidFill>
                  <a:latin typeface="Verdana" panose="020B0604030504040204" pitchFamily="34" charset="0"/>
                  <a:ea typeface="Verdana" panose="020B0604030504040204" pitchFamily="34" charset="0"/>
                </a:rPr>
                <a:t>Solid solution hardening + work hardening</a:t>
              </a:r>
            </a:p>
          </p:txBody>
        </p:sp>
        <p:grpSp>
          <p:nvGrpSpPr>
            <p:cNvPr id="8" name="Grupa 7">
              <a:extLst>
                <a:ext uri="{FF2B5EF4-FFF2-40B4-BE49-F238E27FC236}">
                  <a16:creationId xmlns:a16="http://schemas.microsoft.com/office/drawing/2014/main" id="{3B893F2A-F3EF-F633-3BBE-E80E9A51BA10}"/>
                </a:ext>
              </a:extLst>
            </p:cNvPr>
            <p:cNvGrpSpPr/>
            <p:nvPr/>
          </p:nvGrpSpPr>
          <p:grpSpPr>
            <a:xfrm>
              <a:off x="1633402" y="523464"/>
              <a:ext cx="6376597" cy="521643"/>
              <a:chOff x="82980" y="500690"/>
              <a:chExt cx="6376597" cy="521643"/>
            </a:xfrm>
          </p:grpSpPr>
          <p:sp>
            <p:nvSpPr>
              <p:cNvPr id="11" name="pole tekstowe 10">
                <a:extLst>
                  <a:ext uri="{FF2B5EF4-FFF2-40B4-BE49-F238E27FC236}">
                    <a16:creationId xmlns:a16="http://schemas.microsoft.com/office/drawing/2014/main" id="{6C9FF07D-C40D-3DA5-B528-DA5890B24EEB}"/>
                  </a:ext>
                </a:extLst>
              </p:cNvPr>
              <p:cNvSpPr txBox="1"/>
              <p:nvPr/>
            </p:nvSpPr>
            <p:spPr>
              <a:xfrm>
                <a:off x="82980" y="500690"/>
                <a:ext cx="6376597" cy="276999"/>
              </a:xfrm>
              <a:prstGeom prst="rect">
                <a:avLst/>
              </a:prstGeom>
              <a:noFill/>
              <a:ln>
                <a:solidFill>
                  <a:srgbClr val="339933"/>
                </a:solidFill>
              </a:ln>
            </p:spPr>
            <p:txBody>
              <a:bodyPr wrap="square" rtlCol="0">
                <a:spAutoFit/>
              </a:bodyPr>
              <a:lstStyle/>
              <a:p>
                <a:pPr algn="ctr"/>
                <a:r>
                  <a:rPr lang="pl-PL" sz="1200" b="1" dirty="0" err="1">
                    <a:latin typeface="Verdana" panose="020B0604030504040204" pitchFamily="34" charset="0"/>
                    <a:ea typeface="Verdana" panose="020B0604030504040204" pitchFamily="34" charset="0"/>
                  </a:rPr>
                  <a:t>Mechanical</a:t>
                </a:r>
                <a:r>
                  <a:rPr lang="pl-PL" sz="1200" b="1" dirty="0">
                    <a:latin typeface="Verdana" panose="020B0604030504040204" pitchFamily="34" charset="0"/>
                    <a:ea typeface="Verdana" panose="020B0604030504040204" pitchFamily="34" charset="0"/>
                  </a:rPr>
                  <a:t> </a:t>
                </a:r>
                <a:r>
                  <a:rPr lang="pl-PL" sz="1200" b="1" dirty="0" err="1">
                    <a:latin typeface="Verdana" panose="020B0604030504040204" pitchFamily="34" charset="0"/>
                    <a:ea typeface="Verdana" panose="020B0604030504040204" pitchFamily="34" charset="0"/>
                  </a:rPr>
                  <a:t>properties</a:t>
                </a:r>
                <a:r>
                  <a:rPr lang="pl-PL" sz="1200" b="1" dirty="0">
                    <a:latin typeface="Verdana" panose="020B0604030504040204" pitchFamily="34" charset="0"/>
                    <a:ea typeface="Verdana" panose="020B0604030504040204" pitchFamily="34" charset="0"/>
                  </a:rPr>
                  <a:t> of Al-Mg </a:t>
                </a:r>
                <a:r>
                  <a:rPr lang="pl-PL" sz="1200" b="1" dirty="0" err="1">
                    <a:latin typeface="Verdana" panose="020B0604030504040204" pitchFamily="34" charset="0"/>
                    <a:ea typeface="Verdana" panose="020B0604030504040204" pitchFamily="34" charset="0"/>
                  </a:rPr>
                  <a:t>alloys</a:t>
                </a:r>
                <a:r>
                  <a:rPr lang="pl-PL" sz="1200" b="1" dirty="0">
                    <a:latin typeface="Verdana" panose="020B0604030504040204" pitchFamily="34" charset="0"/>
                    <a:ea typeface="Verdana" panose="020B0604030504040204" pitchFamily="34" charset="0"/>
                  </a:rPr>
                  <a:t> [1]:</a:t>
                </a:r>
              </a:p>
            </p:txBody>
          </p:sp>
          <p:sp>
            <p:nvSpPr>
              <p:cNvPr id="20" name="Strzałka: w dół 19">
                <a:extLst>
                  <a:ext uri="{FF2B5EF4-FFF2-40B4-BE49-F238E27FC236}">
                    <a16:creationId xmlns:a16="http://schemas.microsoft.com/office/drawing/2014/main" id="{442AD429-A197-AB29-DCBA-8C9D6B71FC76}"/>
                  </a:ext>
                </a:extLst>
              </p:cNvPr>
              <p:cNvSpPr/>
              <p:nvPr/>
            </p:nvSpPr>
            <p:spPr>
              <a:xfrm>
                <a:off x="4572000" y="802701"/>
                <a:ext cx="219075" cy="219632"/>
              </a:xfrm>
              <a:prstGeom prst="downArrow">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p>
            </p:txBody>
          </p:sp>
          <p:sp>
            <p:nvSpPr>
              <p:cNvPr id="23" name="Strzałka: w dół 22">
                <a:extLst>
                  <a:ext uri="{FF2B5EF4-FFF2-40B4-BE49-F238E27FC236}">
                    <a16:creationId xmlns:a16="http://schemas.microsoft.com/office/drawing/2014/main" id="{1FD38398-13EA-7F80-1883-B326BD24CC53}"/>
                  </a:ext>
                </a:extLst>
              </p:cNvPr>
              <p:cNvSpPr/>
              <p:nvPr/>
            </p:nvSpPr>
            <p:spPr>
              <a:xfrm>
                <a:off x="1311534" y="786652"/>
                <a:ext cx="219075" cy="219632"/>
              </a:xfrm>
              <a:prstGeom prst="downArrow">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pic>
        <p:nvPicPr>
          <p:cNvPr id="9" name="Obraz 8">
            <a:extLst>
              <a:ext uri="{FF2B5EF4-FFF2-40B4-BE49-F238E27FC236}">
                <a16:creationId xmlns:a16="http://schemas.microsoft.com/office/drawing/2014/main" id="{76D692EB-CA4F-59C3-80F7-C4642FC78389}"/>
              </a:ext>
            </a:extLst>
          </p:cNvPr>
          <p:cNvPicPr>
            <a:picLocks noChangeAspect="1"/>
          </p:cNvPicPr>
          <p:nvPr/>
        </p:nvPicPr>
        <p:blipFill>
          <a:blip r:embed="rId6"/>
          <a:stretch>
            <a:fillRect/>
          </a:stretch>
        </p:blipFill>
        <p:spPr>
          <a:xfrm>
            <a:off x="565322" y="1178886"/>
            <a:ext cx="6376597" cy="2613040"/>
          </a:xfrm>
          <a:prstGeom prst="rect">
            <a:avLst/>
          </a:prstGeom>
        </p:spPr>
      </p:pic>
      <p:sp>
        <p:nvSpPr>
          <p:cNvPr id="37" name="pole tekstowe 36">
            <a:extLst>
              <a:ext uri="{FF2B5EF4-FFF2-40B4-BE49-F238E27FC236}">
                <a16:creationId xmlns:a16="http://schemas.microsoft.com/office/drawing/2014/main" id="{AEDC2613-C580-330B-7488-5494E5F4B670}"/>
              </a:ext>
            </a:extLst>
          </p:cNvPr>
          <p:cNvSpPr txBox="1"/>
          <p:nvPr/>
        </p:nvSpPr>
        <p:spPr>
          <a:xfrm>
            <a:off x="6088695" y="3847581"/>
            <a:ext cx="2824732" cy="1015663"/>
          </a:xfrm>
          <a:prstGeom prst="rect">
            <a:avLst/>
          </a:prstGeom>
          <a:noFill/>
          <a:ln w="19050">
            <a:solidFill>
              <a:srgbClr val="238A1E"/>
            </a:solidFill>
          </a:ln>
        </p:spPr>
        <p:txBody>
          <a:bodyPr wrap="square" rtlCol="0">
            <a:spAutoFit/>
          </a:bodyPr>
          <a:lstStyle/>
          <a:p>
            <a:r>
              <a:rPr lang="pl-PL" sz="1200" b="1" dirty="0">
                <a:latin typeface="Verdana" panose="020B0604030504040204" pitchFamily="34" charset="0"/>
                <a:ea typeface="Verdana" panose="020B0604030504040204" pitchFamily="34" charset="0"/>
              </a:rPr>
              <a:t>Mg:</a:t>
            </a:r>
          </a:p>
          <a:p>
            <a:endParaRPr lang="pl-PL" sz="1200" b="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pl-PL" sz="1200" dirty="0">
                <a:latin typeface="Verdana" panose="020B0604030504040204" pitchFamily="34" charset="0"/>
                <a:ea typeface="Verdana" panose="020B0604030504040204" pitchFamily="34" charset="0"/>
              </a:rPr>
              <a:t>Has a high </a:t>
            </a:r>
            <a:r>
              <a:rPr lang="pl-PL" sz="1200" dirty="0" err="1">
                <a:latin typeface="Verdana" panose="020B0604030504040204" pitchFamily="34" charset="0"/>
                <a:ea typeface="Verdana" panose="020B0604030504040204" pitchFamily="34" charset="0"/>
              </a:rPr>
              <a:t>solubility</a:t>
            </a:r>
            <a:r>
              <a:rPr lang="pl-PL" sz="1200" dirty="0">
                <a:latin typeface="Verdana" panose="020B0604030504040204" pitchFamily="34" charset="0"/>
                <a:ea typeface="Verdana" panose="020B0604030504040204" pitchFamily="34" charset="0"/>
              </a:rPr>
              <a:t> in Al</a:t>
            </a:r>
          </a:p>
          <a:p>
            <a:pPr marL="285750" indent="-285750">
              <a:buFont typeface="Wingdings" panose="05000000000000000000" pitchFamily="2" charset="2"/>
              <a:buChar char="Ø"/>
            </a:pPr>
            <a:r>
              <a:rPr lang="pl-PL" sz="1200" dirty="0">
                <a:latin typeface="Verdana" panose="020B0604030504040204" pitchFamily="34" charset="0"/>
                <a:ea typeface="Verdana" panose="020B0604030504040204" pitchFamily="34" charset="0"/>
              </a:rPr>
              <a:t>The </a:t>
            </a:r>
            <a:r>
              <a:rPr lang="pl-PL" sz="1200" dirty="0" err="1">
                <a:latin typeface="Verdana" panose="020B0604030504040204" pitchFamily="34" charset="0"/>
                <a:ea typeface="Verdana" panose="020B0604030504040204" pitchFamily="34" charset="0"/>
              </a:rPr>
              <a:t>atomic</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misfit</a:t>
            </a:r>
            <a:r>
              <a:rPr lang="pl-PL" sz="1200" dirty="0">
                <a:latin typeface="Verdana" panose="020B0604030504040204" pitchFamily="34" charset="0"/>
                <a:ea typeface="Verdana" panose="020B0604030504040204" pitchFamily="34" charset="0"/>
              </a:rPr>
              <a:t> of Mg </a:t>
            </a:r>
            <a:r>
              <a:rPr lang="pl-PL" sz="1200" dirty="0" err="1">
                <a:latin typeface="Verdana" panose="020B0604030504040204" pitchFamily="34" charset="0"/>
                <a:ea typeface="Verdana" panose="020B0604030504040204" pitchFamily="34" charset="0"/>
              </a:rPr>
              <a:t>is</a:t>
            </a:r>
            <a:r>
              <a:rPr lang="pl-PL" sz="1200" dirty="0">
                <a:latin typeface="Verdana" panose="020B0604030504040204" pitchFamily="34" charset="0"/>
                <a:ea typeface="Verdana" panose="020B0604030504040204" pitchFamily="34" charset="0"/>
              </a:rPr>
              <a:t> </a:t>
            </a:r>
            <a:r>
              <a:rPr lang="pl-PL" sz="1200" dirty="0" err="1">
                <a:latin typeface="Verdana" panose="020B0604030504040204" pitchFamily="34" charset="0"/>
                <a:ea typeface="Verdana" panose="020B0604030504040204" pitchFamily="34" charset="0"/>
              </a:rPr>
              <a:t>quite</a:t>
            </a:r>
            <a:r>
              <a:rPr lang="pl-PL" sz="1200" dirty="0">
                <a:latin typeface="Verdana" panose="020B0604030504040204" pitchFamily="34" charset="0"/>
                <a:ea typeface="Verdana" panose="020B0604030504040204" pitchFamily="34" charset="0"/>
              </a:rPr>
              <a:t> high</a:t>
            </a:r>
          </a:p>
        </p:txBody>
      </p:sp>
      <p:sp>
        <p:nvSpPr>
          <p:cNvPr id="6" name="pole tekstowe 5">
            <a:extLst>
              <a:ext uri="{FF2B5EF4-FFF2-40B4-BE49-F238E27FC236}">
                <a16:creationId xmlns:a16="http://schemas.microsoft.com/office/drawing/2014/main" id="{124E3620-C1B8-6E34-57F0-DB32298FD234}"/>
              </a:ext>
            </a:extLst>
          </p:cNvPr>
          <p:cNvSpPr txBox="1"/>
          <p:nvPr/>
        </p:nvSpPr>
        <p:spPr>
          <a:xfrm>
            <a:off x="126766" y="3830528"/>
            <a:ext cx="3969408" cy="1327671"/>
          </a:xfrm>
          <a:prstGeom prst="rect">
            <a:avLst/>
          </a:prstGeom>
          <a:noFill/>
          <a:ln w="19050">
            <a:solidFill>
              <a:srgbClr val="238A1E"/>
            </a:solidFill>
          </a:ln>
        </p:spPr>
        <p:txBody>
          <a:bodyPr wrap="square">
            <a:spAutoFit/>
          </a:bodyPr>
          <a:lstStyle/>
          <a:p>
            <a:pPr>
              <a:lnSpc>
                <a:spcPct val="150000"/>
              </a:lnSpc>
            </a:pPr>
            <a:r>
              <a:rPr lang="pl-PL" sz="1100" b="1" i="0" dirty="0" err="1">
                <a:solidFill>
                  <a:srgbClr val="000000"/>
                </a:solidFill>
                <a:effectLst/>
                <a:latin typeface="Verdana" panose="020B0604030504040204" pitchFamily="34" charset="0"/>
                <a:ea typeface="Verdana" panose="020B0604030504040204" pitchFamily="34" charset="0"/>
              </a:rPr>
              <a:t>Properties</a:t>
            </a:r>
            <a:r>
              <a:rPr lang="pl-PL" sz="1100" b="1" i="0" dirty="0">
                <a:solidFill>
                  <a:srgbClr val="000000"/>
                </a:solidFill>
                <a:effectLst/>
                <a:latin typeface="Verdana" panose="020B0604030504040204" pitchFamily="34" charset="0"/>
                <a:ea typeface="Verdana" panose="020B0604030504040204" pitchFamily="34" charset="0"/>
              </a:rPr>
              <a:t> of Al-Mg </a:t>
            </a:r>
            <a:r>
              <a:rPr lang="pl-PL" sz="1100" b="1" i="0" dirty="0" err="1">
                <a:solidFill>
                  <a:srgbClr val="000000"/>
                </a:solidFill>
                <a:effectLst/>
                <a:latin typeface="Verdana" panose="020B0604030504040204" pitchFamily="34" charset="0"/>
                <a:ea typeface="Verdana" panose="020B0604030504040204" pitchFamily="34" charset="0"/>
              </a:rPr>
              <a:t>alloys</a:t>
            </a:r>
            <a:r>
              <a:rPr lang="pl-PL" sz="1100" b="1" i="0" dirty="0">
                <a:solidFill>
                  <a:srgbClr val="000000"/>
                </a:solidFill>
                <a:effectLst/>
                <a:latin typeface="Verdana" panose="020B0604030504040204" pitchFamily="34" charset="0"/>
                <a:ea typeface="Verdana" panose="020B0604030504040204" pitchFamily="34" charset="0"/>
              </a:rPr>
              <a:t>:</a:t>
            </a:r>
            <a:r>
              <a:rPr lang="en-US" sz="1100" b="1" i="0" dirty="0">
                <a:solidFill>
                  <a:srgbClr val="000000"/>
                </a:solidFill>
                <a:effectLst/>
                <a:latin typeface="Verdana" panose="020B0604030504040204" pitchFamily="34" charset="0"/>
                <a:ea typeface="Verdana" panose="020B0604030504040204" pitchFamily="34" charset="0"/>
              </a:rPr>
              <a:t> </a:t>
            </a:r>
            <a:endParaRPr lang="pl-PL" sz="1100" b="1" i="0" dirty="0">
              <a:solidFill>
                <a:srgbClr val="000000"/>
              </a:solidFill>
              <a:effectLst/>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en-US" sz="1100" b="0" i="0" dirty="0">
                <a:solidFill>
                  <a:srgbClr val="000000"/>
                </a:solidFill>
                <a:effectLst/>
                <a:latin typeface="Verdana" panose="020B0604030504040204" pitchFamily="34" charset="0"/>
                <a:ea typeface="Verdana" panose="020B0604030504040204" pitchFamily="34" charset="0"/>
              </a:rPr>
              <a:t>High durability</a:t>
            </a:r>
            <a:endParaRPr lang="pl-PL" sz="1100" b="0" i="0" dirty="0">
              <a:solidFill>
                <a:srgbClr val="000000"/>
              </a:solidFill>
              <a:effectLst/>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en-US" sz="1100" b="0" i="0" dirty="0">
                <a:solidFill>
                  <a:srgbClr val="000000"/>
                </a:solidFill>
                <a:effectLst/>
                <a:latin typeface="Verdana" panose="020B0604030504040204" pitchFamily="34" charset="0"/>
                <a:ea typeface="Verdana" panose="020B0604030504040204" pitchFamily="34" charset="0"/>
              </a:rPr>
              <a:t>Susceptibility to mechanical processing</a:t>
            </a:r>
            <a:endParaRPr lang="pl-PL" sz="1100" b="0" i="0" dirty="0">
              <a:solidFill>
                <a:srgbClr val="000000"/>
              </a:solidFill>
              <a:effectLst/>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en-US" sz="1100" b="0" i="0" dirty="0">
                <a:solidFill>
                  <a:srgbClr val="000000"/>
                </a:solidFill>
                <a:effectLst/>
                <a:latin typeface="Verdana" panose="020B0604030504040204" pitchFamily="34" charset="0"/>
                <a:ea typeface="Verdana" panose="020B0604030504040204" pitchFamily="34" charset="0"/>
              </a:rPr>
              <a:t>Welding susceptibility</a:t>
            </a:r>
            <a:endParaRPr lang="pl-PL" sz="1100" b="0" i="0" dirty="0">
              <a:solidFill>
                <a:srgbClr val="000000"/>
              </a:solidFill>
              <a:effectLst/>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en-US" sz="1100" b="0" i="0" dirty="0">
                <a:solidFill>
                  <a:srgbClr val="000000"/>
                </a:solidFill>
                <a:effectLst/>
                <a:latin typeface="Verdana" panose="020B0604030504040204" pitchFamily="34" charset="0"/>
                <a:ea typeface="Verdana" panose="020B0604030504040204" pitchFamily="34" charset="0"/>
              </a:rPr>
              <a:t>Corrosion resistance</a:t>
            </a:r>
            <a:endParaRPr lang="pl-PL" sz="1100" dirty="0">
              <a:latin typeface="Verdana" panose="020B0604030504040204" pitchFamily="34" charset="0"/>
              <a:ea typeface="Verdana" panose="020B0604030504040204" pitchFamily="34" charset="0"/>
            </a:endParaRPr>
          </a:p>
        </p:txBody>
      </p:sp>
      <p:sp>
        <p:nvSpPr>
          <p:cNvPr id="7" name="pole tekstowe 6">
            <a:extLst>
              <a:ext uri="{FF2B5EF4-FFF2-40B4-BE49-F238E27FC236}">
                <a16:creationId xmlns:a16="http://schemas.microsoft.com/office/drawing/2014/main" id="{5DF5A685-BE58-D89D-144B-C8FD5512B959}"/>
              </a:ext>
            </a:extLst>
          </p:cNvPr>
          <p:cNvSpPr txBox="1"/>
          <p:nvPr/>
        </p:nvSpPr>
        <p:spPr>
          <a:xfrm>
            <a:off x="126766" y="5435430"/>
            <a:ext cx="3969408" cy="1327671"/>
          </a:xfrm>
          <a:prstGeom prst="rect">
            <a:avLst/>
          </a:prstGeom>
          <a:noFill/>
          <a:ln w="19050">
            <a:solidFill>
              <a:srgbClr val="238A1E"/>
            </a:solidFill>
          </a:ln>
        </p:spPr>
        <p:txBody>
          <a:bodyPr wrap="square" rtlCol="0">
            <a:spAutoFit/>
          </a:bodyPr>
          <a:lstStyle/>
          <a:p>
            <a:pPr>
              <a:lnSpc>
                <a:spcPct val="150000"/>
              </a:lnSpc>
            </a:pPr>
            <a:r>
              <a:rPr lang="en-US" sz="1100" b="1" i="0" dirty="0">
                <a:solidFill>
                  <a:srgbClr val="000000"/>
                </a:solidFill>
                <a:effectLst/>
                <a:latin typeface="Verdana" panose="020B0604030504040204" pitchFamily="34" charset="0"/>
                <a:ea typeface="Verdana" panose="020B0604030504040204" pitchFamily="34" charset="0"/>
              </a:rPr>
              <a:t>Application</a:t>
            </a:r>
            <a:r>
              <a:rPr lang="pl-PL" sz="1100" b="1" i="0" dirty="0">
                <a:solidFill>
                  <a:srgbClr val="000000"/>
                </a:solidFill>
                <a:effectLst/>
                <a:latin typeface="Verdana" panose="020B0604030504040204" pitchFamily="34" charset="0"/>
                <a:ea typeface="Verdana" panose="020B0604030504040204" pitchFamily="34" charset="0"/>
              </a:rPr>
              <a:t> of </a:t>
            </a:r>
            <a:r>
              <a:rPr lang="pl-PL" sz="1100" b="1" i="0" dirty="0" err="1">
                <a:solidFill>
                  <a:srgbClr val="000000"/>
                </a:solidFill>
                <a:effectLst/>
                <a:latin typeface="Verdana" panose="020B0604030504040204" pitchFamily="34" charset="0"/>
                <a:ea typeface="Verdana" panose="020B0604030504040204" pitchFamily="34" charset="0"/>
              </a:rPr>
              <a:t>extruded</a:t>
            </a:r>
            <a:r>
              <a:rPr lang="pl-PL" sz="1100" b="1" i="0" dirty="0">
                <a:solidFill>
                  <a:srgbClr val="000000"/>
                </a:solidFill>
                <a:effectLst/>
                <a:latin typeface="Verdana" panose="020B0604030504040204" pitchFamily="34" charset="0"/>
                <a:ea typeface="Verdana" panose="020B0604030504040204" pitchFamily="34" charset="0"/>
              </a:rPr>
              <a:t> products from Al-Mg </a:t>
            </a:r>
            <a:r>
              <a:rPr lang="pl-PL" sz="1100" b="1" i="0" dirty="0" err="1">
                <a:solidFill>
                  <a:srgbClr val="000000"/>
                </a:solidFill>
                <a:effectLst/>
                <a:latin typeface="Verdana" panose="020B0604030504040204" pitchFamily="34" charset="0"/>
                <a:ea typeface="Verdana" panose="020B0604030504040204" pitchFamily="34" charset="0"/>
              </a:rPr>
              <a:t>alloys</a:t>
            </a:r>
            <a:r>
              <a:rPr lang="pl-PL" sz="1100" b="1" i="0" dirty="0">
                <a:solidFill>
                  <a:srgbClr val="000000"/>
                </a:solidFill>
                <a:effectLst/>
                <a:latin typeface="Verdana" panose="020B0604030504040204" pitchFamily="34" charset="0"/>
                <a:ea typeface="Verdana" panose="020B0604030504040204" pitchFamily="34" charset="0"/>
              </a:rPr>
              <a:t>:</a:t>
            </a:r>
            <a:endParaRPr lang="pl-PL" sz="1100" dirty="0">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pl-PL" sz="1100" b="0" i="0" dirty="0">
                <a:solidFill>
                  <a:srgbClr val="000000"/>
                </a:solidFill>
                <a:effectLst/>
                <a:latin typeface="Verdana" panose="020B0604030504040204" pitchFamily="34" charset="0"/>
                <a:ea typeface="Verdana" panose="020B0604030504040204" pitchFamily="34" charset="0"/>
              </a:rPr>
              <a:t>Construction</a:t>
            </a:r>
            <a:r>
              <a:rPr lang="en-US" sz="1100" b="0" i="0" dirty="0">
                <a:solidFill>
                  <a:srgbClr val="000000"/>
                </a:solidFill>
                <a:effectLst/>
                <a:latin typeface="Verdana" panose="020B0604030504040204" pitchFamily="34" charset="0"/>
                <a:ea typeface="Verdana" panose="020B0604030504040204" pitchFamily="34" charset="0"/>
              </a:rPr>
              <a:t> elements in the automotive, rail and marine industries</a:t>
            </a:r>
            <a:endParaRPr lang="pl-PL" sz="1100" b="0" i="0" dirty="0">
              <a:solidFill>
                <a:srgbClr val="000000"/>
              </a:solidFill>
              <a:effectLst/>
              <a:latin typeface="Verdana" panose="020B0604030504040204" pitchFamily="34" charset="0"/>
              <a:ea typeface="Verdana" panose="020B0604030504040204" pitchFamily="34" charset="0"/>
            </a:endParaRPr>
          </a:p>
          <a:p>
            <a:pPr marL="285750" indent="-285750">
              <a:lnSpc>
                <a:spcPct val="150000"/>
              </a:lnSpc>
              <a:buFont typeface="Courier New" panose="02070309020205020404" pitchFamily="49" charset="0"/>
              <a:buChar char="o"/>
            </a:pPr>
            <a:r>
              <a:rPr lang="pl-PL" sz="1100" b="0" i="0" dirty="0" err="1">
                <a:solidFill>
                  <a:srgbClr val="000000"/>
                </a:solidFill>
                <a:effectLst/>
                <a:latin typeface="Verdana" panose="020B0604030504040204" pitchFamily="34" charset="0"/>
                <a:ea typeface="Verdana" panose="020B0604030504040204" pitchFamily="34" charset="0"/>
              </a:rPr>
              <a:t>Welding</a:t>
            </a:r>
            <a:r>
              <a:rPr lang="pl-PL" sz="1100" b="0" i="0" dirty="0">
                <a:solidFill>
                  <a:srgbClr val="000000"/>
                </a:solidFill>
                <a:effectLst/>
                <a:latin typeface="Verdana" panose="020B0604030504040204" pitchFamily="34" charset="0"/>
                <a:ea typeface="Verdana" panose="020B0604030504040204" pitchFamily="34" charset="0"/>
              </a:rPr>
              <a:t> </a:t>
            </a:r>
            <a:r>
              <a:rPr lang="pl-PL" sz="1100" b="0" i="0" dirty="0" err="1">
                <a:solidFill>
                  <a:srgbClr val="000000"/>
                </a:solidFill>
                <a:effectLst/>
                <a:latin typeface="Verdana" panose="020B0604030504040204" pitchFamily="34" charset="0"/>
                <a:ea typeface="Verdana" panose="020B0604030504040204" pitchFamily="34" charset="0"/>
              </a:rPr>
              <a:t>wires</a:t>
            </a:r>
            <a:endParaRPr lang="pl-PL" sz="300" dirty="0">
              <a:latin typeface="Verdana" panose="020B0604030504040204" pitchFamily="34" charset="0"/>
              <a:ea typeface="Verdana" panose="020B0604030504040204" pitchFamily="34" charset="0"/>
            </a:endParaRPr>
          </a:p>
        </p:txBody>
      </p:sp>
      <p:grpSp>
        <p:nvGrpSpPr>
          <p:cNvPr id="3" name="Grupa 2">
            <a:extLst>
              <a:ext uri="{FF2B5EF4-FFF2-40B4-BE49-F238E27FC236}">
                <a16:creationId xmlns:a16="http://schemas.microsoft.com/office/drawing/2014/main" id="{63A50800-B72B-D5F1-B6A9-74293238E929}"/>
              </a:ext>
            </a:extLst>
          </p:cNvPr>
          <p:cNvGrpSpPr/>
          <p:nvPr/>
        </p:nvGrpSpPr>
        <p:grpSpPr>
          <a:xfrm>
            <a:off x="0" y="16978"/>
            <a:ext cx="6941918" cy="444384"/>
            <a:chOff x="0" y="16977"/>
            <a:chExt cx="6846747" cy="456739"/>
          </a:xfrm>
        </p:grpSpPr>
        <p:grpSp>
          <p:nvGrpSpPr>
            <p:cNvPr id="16" name="Grupa 15">
              <a:extLst>
                <a:ext uri="{FF2B5EF4-FFF2-40B4-BE49-F238E27FC236}">
                  <a16:creationId xmlns:a16="http://schemas.microsoft.com/office/drawing/2014/main" id="{EE8867CC-86CD-87AF-2718-69475C880891}"/>
                </a:ext>
              </a:extLst>
            </p:cNvPr>
            <p:cNvGrpSpPr/>
            <p:nvPr/>
          </p:nvGrpSpPr>
          <p:grpSpPr>
            <a:xfrm>
              <a:off x="318192" y="53297"/>
              <a:ext cx="6528555" cy="391630"/>
              <a:chOff x="420916" y="339030"/>
              <a:chExt cx="17088441" cy="794276"/>
            </a:xfrm>
          </p:grpSpPr>
          <p:sp>
            <p:nvSpPr>
              <p:cNvPr id="19" name="Prostokąt 18">
                <a:extLst>
                  <a:ext uri="{FF2B5EF4-FFF2-40B4-BE49-F238E27FC236}">
                    <a16:creationId xmlns:a16="http://schemas.microsoft.com/office/drawing/2014/main" id="{164BC108-46FF-534C-864D-4D099E16D8B1}"/>
                  </a:ext>
                </a:extLst>
              </p:cNvPr>
              <p:cNvSpPr/>
              <p:nvPr/>
            </p:nvSpPr>
            <p:spPr>
              <a:xfrm>
                <a:off x="545520" y="371580"/>
                <a:ext cx="6936097" cy="74354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Prostokąt 20">
                <a:extLst>
                  <a:ext uri="{FF2B5EF4-FFF2-40B4-BE49-F238E27FC236}">
                    <a16:creationId xmlns:a16="http://schemas.microsoft.com/office/drawing/2014/main" id="{FF88195F-AFCE-357A-D02D-24469C6DD3CB}"/>
                  </a:ext>
                </a:extLst>
              </p:cNvPr>
              <p:cNvSpPr/>
              <p:nvPr/>
            </p:nvSpPr>
            <p:spPr>
              <a:xfrm>
                <a:off x="420916" y="339030"/>
                <a:ext cx="17088441" cy="794276"/>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lgn="l" defTabSz="977900">
                  <a:lnSpc>
                    <a:spcPct val="90000"/>
                  </a:lnSpc>
                  <a:spcBef>
                    <a:spcPct val="0"/>
                  </a:spcBef>
                  <a:spcAft>
                    <a:spcPct val="35000"/>
                  </a:spcAft>
                </a:pPr>
                <a:r>
                  <a:rPr lang="pl-PL" sz="1600" b="1" kern="1200" dirty="0">
                    <a:solidFill>
                      <a:schemeClr val="tx1"/>
                    </a:solidFill>
                    <a:latin typeface="Verdana" panose="020B0604030504040204" pitchFamily="34" charset="0"/>
                    <a:ea typeface="Verdana" panose="020B0604030504040204" pitchFamily="34" charset="0"/>
                  </a:rPr>
                  <a:t>1. </a:t>
                </a:r>
                <a:r>
                  <a:rPr lang="pl-PL" sz="1600" b="1" kern="1200" dirty="0" err="1">
                    <a:solidFill>
                      <a:schemeClr val="tx1"/>
                    </a:solidFill>
                    <a:latin typeface="Verdana" panose="020B0604030504040204" pitchFamily="34" charset="0"/>
                    <a:ea typeface="Verdana" panose="020B0604030504040204" pitchFamily="34" charset="0"/>
                  </a:rPr>
                  <a:t>Motivation</a:t>
                </a:r>
                <a:endParaRPr lang="pl-PL" sz="1600" b="1" kern="1200" dirty="0">
                  <a:solidFill>
                    <a:schemeClr val="tx1"/>
                  </a:solidFill>
                  <a:latin typeface="Verdana" panose="020B0604030504040204" pitchFamily="34" charset="0"/>
                  <a:ea typeface="Verdana" panose="020B0604030504040204" pitchFamily="34" charset="0"/>
                </a:endParaRPr>
              </a:p>
            </p:txBody>
          </p:sp>
        </p:grpSp>
        <p:sp>
          <p:nvSpPr>
            <p:cNvPr id="17" name="Elipsa 29">
              <a:extLst>
                <a:ext uri="{FF2B5EF4-FFF2-40B4-BE49-F238E27FC236}">
                  <a16:creationId xmlns:a16="http://schemas.microsoft.com/office/drawing/2014/main" id="{9D283794-6B5C-F12F-AA4E-62BD58DFDD71}"/>
                </a:ext>
              </a:extLst>
            </p:cNvPr>
            <p:cNvSpPr/>
            <p:nvPr/>
          </p:nvSpPr>
          <p:spPr>
            <a:xfrm>
              <a:off x="0" y="16977"/>
              <a:ext cx="727501" cy="456739"/>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15166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a:extLst>
              <a:ext uri="{FF2B5EF4-FFF2-40B4-BE49-F238E27FC236}">
                <a16:creationId xmlns:a16="http://schemas.microsoft.com/office/drawing/2014/main" id="{215DB184-0CD2-EE5B-D411-9EA0959C364D}"/>
              </a:ext>
            </a:extLst>
          </p:cNvPr>
          <p:cNvSpPr>
            <a:spLocks noGrp="1"/>
          </p:cNvSpPr>
          <p:nvPr>
            <p:ph type="sldNum" sz="quarter" idx="12"/>
          </p:nvPr>
        </p:nvSpPr>
        <p:spPr/>
        <p:txBody>
          <a:bodyPr/>
          <a:lstStyle/>
          <a:p>
            <a:fld id="{8B581E52-F7CC-425B-9779-ED68F05C13BC}" type="slidenum">
              <a:rPr lang="pl-PL" smtClean="0"/>
              <a:t>5</a:t>
            </a:fld>
            <a:endParaRPr lang="pl-PL"/>
          </a:p>
        </p:txBody>
      </p:sp>
      <p:sp>
        <p:nvSpPr>
          <p:cNvPr id="13" name="pole tekstowe 12">
            <a:extLst>
              <a:ext uri="{FF2B5EF4-FFF2-40B4-BE49-F238E27FC236}">
                <a16:creationId xmlns:a16="http://schemas.microsoft.com/office/drawing/2014/main" id="{1B3AF697-616C-A5D9-6D15-BC74F5FC89B3}"/>
              </a:ext>
            </a:extLst>
          </p:cNvPr>
          <p:cNvSpPr txBox="1"/>
          <p:nvPr/>
        </p:nvSpPr>
        <p:spPr>
          <a:xfrm>
            <a:off x="5420238" y="3745518"/>
            <a:ext cx="3661784" cy="1107996"/>
          </a:xfrm>
          <a:prstGeom prst="rect">
            <a:avLst/>
          </a:prstGeom>
          <a:noFill/>
          <a:ln>
            <a:solidFill>
              <a:srgbClr val="339933"/>
            </a:solidFill>
          </a:ln>
        </p:spPr>
        <p:txBody>
          <a:bodyPr wrap="square" rtlCol="0">
            <a:spAutoFit/>
          </a:bodyPr>
          <a:lstStyle/>
          <a:p>
            <a:r>
              <a:rPr lang="pl-PL" sz="1100" b="1" dirty="0">
                <a:solidFill>
                  <a:srgbClr val="339933"/>
                </a:solidFill>
                <a:latin typeface="Verdana" panose="020B0604030504040204" pitchFamily="34" charset="0"/>
                <a:ea typeface="Verdana" panose="020B0604030504040204" pitchFamily="34" charset="0"/>
              </a:rPr>
              <a:t>Ag, Cu</a:t>
            </a:r>
          </a:p>
          <a:p>
            <a:r>
              <a:rPr lang="en-US" sz="1100" dirty="0">
                <a:latin typeface="Verdana" panose="020B0604030504040204" pitchFamily="34" charset="0"/>
                <a:ea typeface="Verdana" panose="020B0604030504040204" pitchFamily="34" charset="0"/>
              </a:rPr>
              <a:t>simultaneous addition of Ag and Cu is effective in strengthening Al alloys but also results in the formation of fine precipitates leading to an increase in the thermal stability of Al-based alloys</a:t>
            </a:r>
            <a:r>
              <a:rPr lang="pl-PL" sz="1100" dirty="0">
                <a:latin typeface="Verdana" panose="020B0604030504040204" pitchFamily="34" charset="0"/>
                <a:ea typeface="Verdana" panose="020B0604030504040204" pitchFamily="34" charset="0"/>
              </a:rPr>
              <a:t>.</a:t>
            </a:r>
            <a:endParaRPr lang="en-US" sz="1100" dirty="0">
              <a:latin typeface="Verdana" panose="020B0604030504040204" pitchFamily="34" charset="0"/>
              <a:ea typeface="Verdana" panose="020B0604030504040204" pitchFamily="34" charset="0"/>
            </a:endParaRPr>
          </a:p>
        </p:txBody>
      </p:sp>
      <p:sp>
        <p:nvSpPr>
          <p:cNvPr id="14" name="pole tekstowe 13">
            <a:extLst>
              <a:ext uri="{FF2B5EF4-FFF2-40B4-BE49-F238E27FC236}">
                <a16:creationId xmlns:a16="http://schemas.microsoft.com/office/drawing/2014/main" id="{84C76AC1-7B56-98C9-61CC-8C9FB937BE8E}"/>
              </a:ext>
            </a:extLst>
          </p:cNvPr>
          <p:cNvSpPr txBox="1"/>
          <p:nvPr/>
        </p:nvSpPr>
        <p:spPr>
          <a:xfrm>
            <a:off x="5420238" y="2116797"/>
            <a:ext cx="3579234" cy="1446550"/>
          </a:xfrm>
          <a:prstGeom prst="rect">
            <a:avLst/>
          </a:prstGeom>
          <a:noFill/>
          <a:ln>
            <a:solidFill>
              <a:srgbClr val="339933"/>
            </a:solidFill>
          </a:ln>
        </p:spPr>
        <p:txBody>
          <a:bodyPr wrap="square" rtlCol="0">
            <a:spAutoFit/>
          </a:bodyPr>
          <a:lstStyle/>
          <a:p>
            <a:r>
              <a:rPr lang="pl-PL" sz="1100" b="1" dirty="0">
                <a:solidFill>
                  <a:srgbClr val="339933"/>
                </a:solidFill>
                <a:latin typeface="Verdana" panose="020B0604030504040204" pitchFamily="34" charset="0"/>
                <a:ea typeface="Verdana" panose="020B0604030504040204" pitchFamily="34" charset="0"/>
              </a:rPr>
              <a:t>Sc, Zr</a:t>
            </a:r>
          </a:p>
          <a:p>
            <a:r>
              <a:rPr lang="pl-PL" sz="1100" dirty="0">
                <a:latin typeface="Verdana" panose="020B0604030504040204" pitchFamily="34" charset="0"/>
                <a:ea typeface="Verdana" panose="020B0604030504040204" pitchFamily="34" charset="0"/>
              </a:rPr>
              <a:t>Fine- dispersoids Al</a:t>
            </a:r>
            <a:r>
              <a:rPr lang="en-US" sz="1100" baseline="-25000" dirty="0">
                <a:latin typeface="Verdana" panose="020B0604030504040204" pitchFamily="34" charset="0"/>
                <a:ea typeface="Verdana" panose="020B0604030504040204" pitchFamily="34" charset="0"/>
              </a:rPr>
              <a:t>3</a:t>
            </a:r>
            <a:r>
              <a:rPr lang="pl-PL" sz="1100" dirty="0">
                <a:latin typeface="Verdana" panose="020B0604030504040204" pitchFamily="34" charset="0"/>
                <a:ea typeface="Verdana" panose="020B0604030504040204" pitchFamily="34" charset="0"/>
              </a:rPr>
              <a:t>(</a:t>
            </a:r>
            <a:r>
              <a:rPr lang="pl-PL" sz="1100" dirty="0" err="1">
                <a:latin typeface="Verdana" panose="020B0604030504040204" pitchFamily="34" charset="0"/>
                <a:ea typeface="Verdana" panose="020B0604030504040204" pitchFamily="34" charset="0"/>
              </a:rPr>
              <a:t>Sc,Zr</a:t>
            </a:r>
            <a:r>
              <a:rPr lang="pl-PL" sz="1100" dirty="0">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significantly improve</a:t>
            </a:r>
            <a:r>
              <a:rPr lang="pl-PL" sz="1100" dirty="0">
                <a:latin typeface="Verdana" panose="020B0604030504040204" pitchFamily="34" charset="0"/>
                <a:ea typeface="Verdana" panose="020B0604030504040204" pitchFamily="34" charset="0"/>
              </a:rPr>
              <a:t> the </a:t>
            </a:r>
            <a:r>
              <a:rPr lang="pl-PL" sz="1100" dirty="0" err="1">
                <a:latin typeface="Verdana" panose="020B0604030504040204" pitchFamily="34" charset="0"/>
                <a:ea typeface="Verdana" panose="020B0604030504040204" pitchFamily="34" charset="0"/>
              </a:rPr>
              <a:t>microstructure</a:t>
            </a:r>
            <a:r>
              <a:rPr lang="pl-PL" sz="1100" dirty="0">
                <a:latin typeface="Verdana" panose="020B0604030504040204" pitchFamily="34" charset="0"/>
                <a:ea typeface="Verdana" panose="020B0604030504040204" pitchFamily="34" charset="0"/>
              </a:rPr>
              <a:t> and</a:t>
            </a:r>
            <a:r>
              <a:rPr lang="en-US" sz="1100" dirty="0">
                <a:latin typeface="Verdana" panose="020B0604030504040204" pitchFamily="34" charset="0"/>
                <a:ea typeface="Verdana" panose="020B0604030504040204" pitchFamily="34" charset="0"/>
              </a:rPr>
              <a:t> mechanical properties </a:t>
            </a:r>
            <a:r>
              <a:rPr lang="pl-PL" sz="1100" dirty="0">
                <a:latin typeface="Verdana" panose="020B0604030504040204" pitchFamily="34" charset="0"/>
                <a:ea typeface="Verdana" panose="020B0604030504040204" pitchFamily="34" charset="0"/>
              </a:rPr>
              <a:t>of Al-Mg </a:t>
            </a:r>
            <a:r>
              <a:rPr lang="pl-PL" sz="1100" dirty="0" err="1">
                <a:latin typeface="Verdana" panose="020B0604030504040204" pitchFamily="34" charset="0"/>
                <a:ea typeface="Verdana" panose="020B0604030504040204" pitchFamily="34" charset="0"/>
              </a:rPr>
              <a:t>alloys</a:t>
            </a:r>
            <a:r>
              <a:rPr lang="pl-PL" sz="1100" dirty="0">
                <a:latin typeface="Verdana" panose="020B0604030504040204" pitchFamily="34" charset="0"/>
                <a:ea typeface="Verdana" panose="020B0604030504040204" pitchFamily="34" charset="0"/>
              </a:rPr>
              <a:t>. </a:t>
            </a:r>
            <a:r>
              <a:rPr lang="pl-PL" sz="1100" dirty="0" err="1">
                <a:latin typeface="Verdana" panose="020B0604030504040204" pitchFamily="34" charset="0"/>
                <a:ea typeface="Verdana" panose="020B0604030504040204" pitchFamily="34" charset="0"/>
              </a:rPr>
              <a:t>Those</a:t>
            </a:r>
            <a:r>
              <a:rPr lang="pl-PL" sz="1100" dirty="0">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particles have good thermal stability,</a:t>
            </a:r>
            <a:r>
              <a:rPr lang="pl-PL" sz="1100" dirty="0">
                <a:latin typeface="Verdana" panose="020B0604030504040204" pitchFamily="34" charset="0"/>
                <a:ea typeface="Verdana" panose="020B0604030504040204" pitchFamily="34" charset="0"/>
              </a:rPr>
              <a:t> and the</a:t>
            </a:r>
            <a:r>
              <a:rPr lang="en-US" sz="1100" dirty="0">
                <a:latin typeface="Verdana" panose="020B0604030504040204" pitchFamily="34" charset="0"/>
                <a:ea typeface="Verdana" panose="020B0604030504040204" pitchFamily="34" charset="0"/>
              </a:rPr>
              <a:t> grain boundaries can be strongly pinned by Al</a:t>
            </a:r>
            <a:r>
              <a:rPr lang="en-US" sz="1100" baseline="-25000" dirty="0">
                <a:latin typeface="Verdana" panose="020B0604030504040204" pitchFamily="34" charset="0"/>
                <a:ea typeface="Verdana" panose="020B0604030504040204" pitchFamily="34" charset="0"/>
              </a:rPr>
              <a:t>3</a:t>
            </a:r>
            <a:r>
              <a:rPr lang="en-US" sz="1100" dirty="0">
                <a:latin typeface="Verdana" panose="020B0604030504040204" pitchFamily="34" charset="0"/>
                <a:ea typeface="Verdana" panose="020B0604030504040204" pitchFamily="34" charset="0"/>
              </a:rPr>
              <a:t>(Sc</a:t>
            </a:r>
            <a:r>
              <a:rPr lang="pl-PL" sz="1100" dirty="0">
                <a:latin typeface="Verdana" panose="020B0604030504040204" pitchFamily="34" charset="0"/>
                <a:ea typeface="Verdana" panose="020B0604030504040204" pitchFamily="34" charset="0"/>
              </a:rPr>
              <a:t>,</a:t>
            </a:r>
            <a:r>
              <a:rPr lang="en-US" sz="1100" dirty="0">
                <a:latin typeface="Verdana" panose="020B0604030504040204" pitchFamily="34" charset="0"/>
                <a:ea typeface="Verdana" panose="020B0604030504040204" pitchFamily="34" charset="0"/>
              </a:rPr>
              <a:t>Zr) particles, which contribute to </a:t>
            </a:r>
            <a:r>
              <a:rPr lang="pl-PL" sz="1100" dirty="0" err="1">
                <a:latin typeface="Verdana" panose="020B0604030504040204" pitchFamily="34" charset="0"/>
                <a:ea typeface="Verdana" panose="020B0604030504040204" pitchFamily="34" charset="0"/>
              </a:rPr>
              <a:t>inhibit</a:t>
            </a:r>
            <a:r>
              <a:rPr lang="pl-PL" sz="1100" dirty="0">
                <a:latin typeface="Verdana" panose="020B0604030504040204" pitchFamily="34" charset="0"/>
                <a:ea typeface="Verdana" panose="020B0604030504040204" pitchFamily="34" charset="0"/>
              </a:rPr>
              <a:t> the </a:t>
            </a:r>
            <a:r>
              <a:rPr lang="pl-PL" sz="1100" dirty="0" err="1">
                <a:latin typeface="Verdana" panose="020B0604030504040204" pitchFamily="34" charset="0"/>
                <a:ea typeface="Verdana" panose="020B0604030504040204" pitchFamily="34" charset="0"/>
              </a:rPr>
              <a:t>recrystallization</a:t>
            </a:r>
            <a:r>
              <a:rPr lang="pl-PL" sz="1100" dirty="0">
                <a:latin typeface="Verdana" panose="020B0604030504040204" pitchFamily="34" charset="0"/>
                <a:ea typeface="Verdana" panose="020B0604030504040204" pitchFamily="34" charset="0"/>
              </a:rPr>
              <a:t>.</a:t>
            </a:r>
          </a:p>
        </p:txBody>
      </p:sp>
      <p:sp>
        <p:nvSpPr>
          <p:cNvPr id="15" name="pole tekstowe 14">
            <a:extLst>
              <a:ext uri="{FF2B5EF4-FFF2-40B4-BE49-F238E27FC236}">
                <a16:creationId xmlns:a16="http://schemas.microsoft.com/office/drawing/2014/main" id="{A2083637-9C63-3ADD-CAFC-176758062F61}"/>
              </a:ext>
            </a:extLst>
          </p:cNvPr>
          <p:cNvSpPr txBox="1"/>
          <p:nvPr/>
        </p:nvSpPr>
        <p:spPr>
          <a:xfrm>
            <a:off x="5420238" y="637546"/>
            <a:ext cx="3579234" cy="1277273"/>
          </a:xfrm>
          <a:prstGeom prst="rect">
            <a:avLst/>
          </a:prstGeom>
          <a:noFill/>
          <a:ln>
            <a:solidFill>
              <a:srgbClr val="339933"/>
            </a:solidFill>
          </a:ln>
        </p:spPr>
        <p:txBody>
          <a:bodyPr wrap="square" rtlCol="0">
            <a:spAutoFit/>
          </a:bodyPr>
          <a:lstStyle/>
          <a:p>
            <a:r>
              <a:rPr lang="pl-PL" sz="1100" b="1" dirty="0">
                <a:solidFill>
                  <a:srgbClr val="339933"/>
                </a:solidFill>
                <a:latin typeface="Verdana" panose="020B0604030504040204" pitchFamily="34" charset="0"/>
                <a:ea typeface="Verdana" panose="020B0604030504040204" pitchFamily="34" charset="0"/>
              </a:rPr>
              <a:t>Er, Zr</a:t>
            </a:r>
          </a:p>
          <a:p>
            <a:r>
              <a:rPr lang="pl-PL" sz="1100" dirty="0">
                <a:latin typeface="Verdana" panose="020B0604030504040204" pitchFamily="34" charset="0"/>
                <a:ea typeface="Verdana" panose="020B0604030504040204" pitchFamily="34" charset="0"/>
              </a:rPr>
              <a:t>F</a:t>
            </a:r>
            <a:r>
              <a:rPr lang="en-US" sz="1100" dirty="0" err="1">
                <a:latin typeface="Verdana" panose="020B0604030504040204" pitchFamily="34" charset="0"/>
                <a:ea typeface="Verdana" panose="020B0604030504040204" pitchFamily="34" charset="0"/>
              </a:rPr>
              <a:t>ine</a:t>
            </a:r>
            <a:r>
              <a:rPr lang="en-US" sz="1100" dirty="0">
                <a:latin typeface="Verdana" panose="020B0604030504040204" pitchFamily="34" charset="0"/>
                <a:ea typeface="Verdana" panose="020B0604030504040204" pitchFamily="34" charset="0"/>
              </a:rPr>
              <a:t>-</a:t>
            </a:r>
            <a:r>
              <a:rPr lang="pl-PL" sz="1100" dirty="0">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dispersion Al</a:t>
            </a:r>
            <a:r>
              <a:rPr lang="en-US" sz="1100" baseline="-25000" dirty="0">
                <a:latin typeface="Verdana" panose="020B0604030504040204" pitchFamily="34" charset="0"/>
                <a:ea typeface="Verdana" panose="020B0604030504040204" pitchFamily="34" charset="0"/>
              </a:rPr>
              <a:t>3</a:t>
            </a:r>
            <a:r>
              <a:rPr lang="en-US" sz="1100" dirty="0">
                <a:latin typeface="Verdana" panose="020B0604030504040204" pitchFamily="34" charset="0"/>
                <a:ea typeface="Verdana" panose="020B0604030504040204" pitchFamily="34" charset="0"/>
              </a:rPr>
              <a:t>(</a:t>
            </a:r>
            <a:r>
              <a:rPr lang="en-US" sz="1100" dirty="0" err="1">
                <a:latin typeface="Verdana" panose="020B0604030504040204" pitchFamily="34" charset="0"/>
                <a:ea typeface="Verdana" panose="020B0604030504040204" pitchFamily="34" charset="0"/>
              </a:rPr>
              <a:t>Er,Zr</a:t>
            </a:r>
            <a:r>
              <a:rPr lang="en-US" sz="1100" dirty="0">
                <a:latin typeface="Verdana" panose="020B0604030504040204" pitchFamily="34" charset="0"/>
                <a:ea typeface="Verdana" panose="020B0604030504040204" pitchFamily="34" charset="0"/>
              </a:rPr>
              <a:t>) phases inhibit recrystallization and improve the mechanical properties of Al-Mg alloys. The final recrystallization temperature of the Al-Mg alloy with Er and Zr is at least 200 °C higher than for alloys without Er and Zr.</a:t>
            </a:r>
          </a:p>
        </p:txBody>
      </p:sp>
      <p:sp>
        <p:nvSpPr>
          <p:cNvPr id="12" name="pole tekstowe 11">
            <a:extLst>
              <a:ext uri="{FF2B5EF4-FFF2-40B4-BE49-F238E27FC236}">
                <a16:creationId xmlns:a16="http://schemas.microsoft.com/office/drawing/2014/main" id="{03AA5AE5-FF7B-01EF-CB69-685996C12FA5}"/>
              </a:ext>
            </a:extLst>
          </p:cNvPr>
          <p:cNvSpPr txBox="1"/>
          <p:nvPr/>
        </p:nvSpPr>
        <p:spPr>
          <a:xfrm>
            <a:off x="2711450" y="5308958"/>
            <a:ext cx="6370572" cy="1477328"/>
          </a:xfrm>
          <a:prstGeom prst="rect">
            <a:avLst/>
          </a:prstGeom>
          <a:noFill/>
          <a:ln w="19050">
            <a:solidFill>
              <a:srgbClr val="238A1E"/>
            </a:solidFill>
          </a:ln>
        </p:spPr>
        <p:txBody>
          <a:bodyPr wrap="square" rtlCol="0">
            <a:spAutoFit/>
          </a:bodyPr>
          <a:lstStyle/>
          <a:p>
            <a:pPr lvl="0" algn="ctr">
              <a:defRPr/>
            </a:pP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Inhibition</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of the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recovery</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and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recrystallization</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processes</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in Al-Mg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alloys</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after the hot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extrusion</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by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introducing</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the micro-</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alloying</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pl-P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elements</a:t>
            </a:r>
            <a:r>
              <a:rPr kumimoji="0" lang="pl-P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endParaRPr lang="pl-PL" sz="1200" b="1" dirty="0">
              <a:solidFill>
                <a:prstClr val="black"/>
              </a:solidFill>
              <a:latin typeface="Verdana" panose="020B0604030504040204" pitchFamily="34" charset="0"/>
              <a:ea typeface="Verdana" panose="020B0604030504040204" pitchFamily="34" charset="0"/>
            </a:endParaRPr>
          </a:p>
          <a:p>
            <a:pPr lvl="0" algn="ctr">
              <a:defRPr/>
            </a:pPr>
            <a:endParaRPr lang="pl-PL" b="1" dirty="0">
              <a:solidFill>
                <a:prstClr val="black"/>
              </a:solidFill>
              <a:latin typeface="Verdana" panose="020B0604030504040204" pitchFamily="34" charset="0"/>
              <a:ea typeface="Verdana" panose="020B0604030504040204" pitchFamily="34" charset="0"/>
            </a:endParaRPr>
          </a:p>
        </p:txBody>
      </p:sp>
      <p:pic>
        <p:nvPicPr>
          <p:cNvPr id="3" name="Obraz 2"/>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2452" y="1849949"/>
            <a:ext cx="2588638" cy="2160000"/>
          </a:xfrm>
          <a:prstGeom prst="rect">
            <a:avLst/>
          </a:prstGeom>
        </p:spPr>
      </p:pic>
      <p:pic>
        <p:nvPicPr>
          <p:cNvPr id="4" name="Obraz 3"/>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2707774" y="1849949"/>
            <a:ext cx="2588638" cy="2160000"/>
          </a:xfrm>
          <a:prstGeom prst="rect">
            <a:avLst/>
          </a:prstGeom>
        </p:spPr>
      </p:pic>
      <p:pic>
        <p:nvPicPr>
          <p:cNvPr id="7" name="Obraz 6"/>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46104" y="4626286"/>
            <a:ext cx="2588638" cy="2160000"/>
          </a:xfrm>
          <a:prstGeom prst="rect">
            <a:avLst/>
          </a:prstGeom>
        </p:spPr>
      </p:pic>
      <p:sp>
        <p:nvSpPr>
          <p:cNvPr id="16" name="pole tekstowe 15"/>
          <p:cNvSpPr txBox="1"/>
          <p:nvPr/>
        </p:nvSpPr>
        <p:spPr>
          <a:xfrm>
            <a:off x="46104" y="832116"/>
            <a:ext cx="5262053" cy="338554"/>
          </a:xfrm>
          <a:prstGeom prst="rect">
            <a:avLst/>
          </a:prstGeom>
          <a:solidFill>
            <a:srgbClr val="238A1E"/>
          </a:solidFill>
        </p:spPr>
        <p:txBody>
          <a:bodyPr wrap="square" rtlCol="0">
            <a:spAutoFit/>
          </a:bodyPr>
          <a:lstStyle/>
          <a:p>
            <a:pPr algn="ctr"/>
            <a:r>
              <a:rPr lang="pl-PL" sz="1600" b="1" dirty="0" err="1">
                <a:solidFill>
                  <a:schemeClr val="bg1"/>
                </a:solidFill>
                <a:latin typeface="Verdana" panose="020B0604030504040204" pitchFamily="34" charset="0"/>
                <a:ea typeface="Verdana" panose="020B0604030504040204" pitchFamily="34" charset="0"/>
              </a:rPr>
              <a:t>Extruded</a:t>
            </a:r>
            <a:r>
              <a:rPr lang="pl-PL" sz="1600" b="1" dirty="0">
                <a:solidFill>
                  <a:schemeClr val="bg1"/>
                </a:solidFill>
                <a:latin typeface="Verdana" panose="020B0604030504040204" pitchFamily="34" charset="0"/>
                <a:ea typeface="Verdana" panose="020B0604030504040204" pitchFamily="34" charset="0"/>
              </a:rPr>
              <a:t> Al-Mg </a:t>
            </a:r>
            <a:r>
              <a:rPr lang="pl-PL" sz="1600" b="1" dirty="0" err="1">
                <a:solidFill>
                  <a:schemeClr val="bg1"/>
                </a:solidFill>
                <a:latin typeface="Verdana" panose="020B0604030504040204" pitchFamily="34" charset="0"/>
                <a:ea typeface="Verdana" panose="020B0604030504040204" pitchFamily="34" charset="0"/>
              </a:rPr>
              <a:t>alloys</a:t>
            </a:r>
            <a:endParaRPr lang="pl-PL" sz="1600" b="1" dirty="0">
              <a:solidFill>
                <a:schemeClr val="bg1"/>
              </a:solidFill>
              <a:latin typeface="Verdana" panose="020B0604030504040204" pitchFamily="34" charset="0"/>
              <a:ea typeface="Verdana" panose="020B0604030504040204" pitchFamily="34" charset="0"/>
            </a:endParaRPr>
          </a:p>
        </p:txBody>
      </p:sp>
      <p:sp>
        <p:nvSpPr>
          <p:cNvPr id="17" name="pole tekstowe 16"/>
          <p:cNvSpPr txBox="1"/>
          <p:nvPr/>
        </p:nvSpPr>
        <p:spPr>
          <a:xfrm>
            <a:off x="46104" y="1388888"/>
            <a:ext cx="2574986" cy="369332"/>
          </a:xfrm>
          <a:prstGeom prst="rect">
            <a:avLst/>
          </a:prstGeom>
          <a:noFill/>
          <a:ln>
            <a:solidFill>
              <a:srgbClr val="238A1E"/>
            </a:solidFill>
          </a:ln>
        </p:spPr>
        <p:txBody>
          <a:bodyPr wrap="square" rtlCol="0">
            <a:spAutoFit/>
          </a:bodyPr>
          <a:lstStyle/>
          <a:p>
            <a:pPr algn="ctr"/>
            <a:r>
              <a:rPr lang="pl-PL" dirty="0">
                <a:latin typeface="Verdana" panose="020B0604030504040204" pitchFamily="34" charset="0"/>
                <a:ea typeface="Verdana" panose="020B0604030504040204" pitchFamily="34" charset="0"/>
              </a:rPr>
              <a:t>Al-3 wt.% Mg</a:t>
            </a:r>
          </a:p>
        </p:txBody>
      </p:sp>
      <p:sp>
        <p:nvSpPr>
          <p:cNvPr id="18" name="pole tekstowe 17"/>
          <p:cNvSpPr txBox="1"/>
          <p:nvPr/>
        </p:nvSpPr>
        <p:spPr>
          <a:xfrm>
            <a:off x="2688975" y="1388888"/>
            <a:ext cx="2588638" cy="369332"/>
          </a:xfrm>
          <a:prstGeom prst="rect">
            <a:avLst/>
          </a:prstGeom>
          <a:noFill/>
          <a:ln>
            <a:solidFill>
              <a:srgbClr val="238A1E"/>
            </a:solidFill>
          </a:ln>
        </p:spPr>
        <p:txBody>
          <a:bodyPr wrap="square" rtlCol="0">
            <a:spAutoFit/>
          </a:bodyPr>
          <a:lstStyle/>
          <a:p>
            <a:pPr algn="ctr"/>
            <a:r>
              <a:rPr lang="pl-PL" dirty="0">
                <a:latin typeface="Verdana" panose="020B0604030504040204" pitchFamily="34" charset="0"/>
                <a:ea typeface="Verdana" panose="020B0604030504040204" pitchFamily="34" charset="0"/>
              </a:rPr>
              <a:t>Al-6 wt.% Mg</a:t>
            </a:r>
          </a:p>
        </p:txBody>
      </p:sp>
      <p:sp>
        <p:nvSpPr>
          <p:cNvPr id="19" name="pole tekstowe 18"/>
          <p:cNvSpPr txBox="1"/>
          <p:nvPr/>
        </p:nvSpPr>
        <p:spPr>
          <a:xfrm>
            <a:off x="46104" y="4148715"/>
            <a:ext cx="2588638" cy="369332"/>
          </a:xfrm>
          <a:prstGeom prst="rect">
            <a:avLst/>
          </a:prstGeom>
          <a:noFill/>
          <a:ln>
            <a:solidFill>
              <a:srgbClr val="238A1E"/>
            </a:solidFill>
          </a:ln>
        </p:spPr>
        <p:txBody>
          <a:bodyPr wrap="square" rtlCol="0">
            <a:spAutoFit/>
          </a:bodyPr>
          <a:lstStyle/>
          <a:p>
            <a:pPr algn="ctr"/>
            <a:r>
              <a:rPr lang="pl-PL" dirty="0">
                <a:latin typeface="Verdana" panose="020B0604030504040204" pitchFamily="34" charset="0"/>
                <a:ea typeface="Verdana" panose="020B0604030504040204" pitchFamily="34" charset="0"/>
              </a:rPr>
              <a:t>Al-7 wt.% Mg</a:t>
            </a:r>
          </a:p>
        </p:txBody>
      </p:sp>
      <p:grpSp>
        <p:nvGrpSpPr>
          <p:cNvPr id="22" name="Grupa 21"/>
          <p:cNvGrpSpPr/>
          <p:nvPr/>
        </p:nvGrpSpPr>
        <p:grpSpPr>
          <a:xfrm>
            <a:off x="2827001" y="4193407"/>
            <a:ext cx="2373675" cy="1115551"/>
            <a:chOff x="2788159" y="4193407"/>
            <a:chExt cx="2373675" cy="1246005"/>
          </a:xfrm>
        </p:grpSpPr>
        <p:sp>
          <p:nvSpPr>
            <p:cNvPr id="20" name="Objaśnienie ze strzałką w dół 19"/>
            <p:cNvSpPr/>
            <p:nvPr/>
          </p:nvSpPr>
          <p:spPr>
            <a:xfrm>
              <a:off x="2788159" y="4193407"/>
              <a:ext cx="2373675" cy="1246005"/>
            </a:xfrm>
            <a:prstGeom prst="downArrowCallout">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ole tekstowe 20"/>
            <p:cNvSpPr txBox="1"/>
            <p:nvPr/>
          </p:nvSpPr>
          <p:spPr>
            <a:xfrm>
              <a:off x="2840652" y="4349750"/>
              <a:ext cx="2158460" cy="369332"/>
            </a:xfrm>
            <a:prstGeom prst="rect">
              <a:avLst/>
            </a:prstGeom>
            <a:noFill/>
          </p:spPr>
          <p:txBody>
            <a:bodyPr wrap="square" rtlCol="0">
              <a:spAutoFit/>
            </a:bodyPr>
            <a:lstStyle/>
            <a:p>
              <a:r>
                <a:rPr lang="pl-PL" b="1" dirty="0" err="1">
                  <a:solidFill>
                    <a:prstClr val="white"/>
                  </a:solidFill>
                  <a:latin typeface="Verdana" panose="020B0604030504040204" pitchFamily="34" charset="0"/>
                  <a:ea typeface="Verdana" panose="020B0604030504040204" pitchFamily="34" charset="0"/>
                </a:rPr>
                <a:t>Scientific</a:t>
              </a:r>
              <a:r>
                <a:rPr lang="pl-PL" b="1" dirty="0">
                  <a:solidFill>
                    <a:prstClr val="white"/>
                  </a:solidFill>
                  <a:latin typeface="Verdana" panose="020B0604030504040204" pitchFamily="34" charset="0"/>
                  <a:ea typeface="Verdana" panose="020B0604030504040204" pitchFamily="34" charset="0"/>
                </a:rPr>
                <a:t> </a:t>
              </a:r>
              <a:r>
                <a:rPr lang="pl-PL" b="1" dirty="0" err="1">
                  <a:solidFill>
                    <a:prstClr val="white"/>
                  </a:solidFill>
                  <a:latin typeface="Verdana" panose="020B0604030504040204" pitchFamily="34" charset="0"/>
                  <a:ea typeface="Verdana" panose="020B0604030504040204" pitchFamily="34" charset="0"/>
                </a:rPr>
                <a:t>goal</a:t>
              </a:r>
              <a:r>
                <a:rPr lang="pl-PL" b="1" dirty="0">
                  <a:solidFill>
                    <a:prstClr val="white"/>
                  </a:solidFill>
                  <a:latin typeface="Verdana" panose="020B0604030504040204" pitchFamily="34" charset="0"/>
                  <a:ea typeface="Verdana" panose="020B0604030504040204" pitchFamily="34" charset="0"/>
                </a:rPr>
                <a:t>:</a:t>
              </a:r>
              <a:endParaRPr lang="pl-PL" dirty="0"/>
            </a:p>
          </p:txBody>
        </p:sp>
      </p:grpSp>
      <p:grpSp>
        <p:nvGrpSpPr>
          <p:cNvPr id="11" name="Grupa 10">
            <a:extLst>
              <a:ext uri="{FF2B5EF4-FFF2-40B4-BE49-F238E27FC236}">
                <a16:creationId xmlns:a16="http://schemas.microsoft.com/office/drawing/2014/main" id="{05C428EA-27EC-AEC8-EFF5-60CDC52850E5}"/>
              </a:ext>
            </a:extLst>
          </p:cNvPr>
          <p:cNvGrpSpPr/>
          <p:nvPr/>
        </p:nvGrpSpPr>
        <p:grpSpPr>
          <a:xfrm>
            <a:off x="-1" y="16977"/>
            <a:ext cx="5296413" cy="456739"/>
            <a:chOff x="0" y="16977"/>
            <a:chExt cx="4655283" cy="456739"/>
          </a:xfrm>
        </p:grpSpPr>
        <p:grpSp>
          <p:nvGrpSpPr>
            <p:cNvPr id="23" name="Grupa 22">
              <a:extLst>
                <a:ext uri="{FF2B5EF4-FFF2-40B4-BE49-F238E27FC236}">
                  <a16:creationId xmlns:a16="http://schemas.microsoft.com/office/drawing/2014/main" id="{4A222BEC-54CB-64A5-8545-A05E6B7A3FB5}"/>
                </a:ext>
              </a:extLst>
            </p:cNvPr>
            <p:cNvGrpSpPr/>
            <p:nvPr/>
          </p:nvGrpSpPr>
          <p:grpSpPr>
            <a:xfrm>
              <a:off x="365796" y="44334"/>
              <a:ext cx="4289487" cy="391630"/>
              <a:chOff x="545520" y="320852"/>
              <a:chExt cx="11227697" cy="794276"/>
            </a:xfrm>
          </p:grpSpPr>
          <p:sp>
            <p:nvSpPr>
              <p:cNvPr id="25" name="Prostokąt 24">
                <a:extLst>
                  <a:ext uri="{FF2B5EF4-FFF2-40B4-BE49-F238E27FC236}">
                    <a16:creationId xmlns:a16="http://schemas.microsoft.com/office/drawing/2014/main" id="{00F9628A-6107-F900-B02D-733968242962}"/>
                  </a:ext>
                </a:extLst>
              </p:cNvPr>
              <p:cNvSpPr/>
              <p:nvPr/>
            </p:nvSpPr>
            <p:spPr>
              <a:xfrm>
                <a:off x="545520" y="371580"/>
                <a:ext cx="6936097" cy="74354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Prostokąt 25">
                <a:extLst>
                  <a:ext uri="{FF2B5EF4-FFF2-40B4-BE49-F238E27FC236}">
                    <a16:creationId xmlns:a16="http://schemas.microsoft.com/office/drawing/2014/main" id="{B7DE25CF-A2A7-1298-DF88-1D8DD8525F0E}"/>
                  </a:ext>
                </a:extLst>
              </p:cNvPr>
              <p:cNvSpPr/>
              <p:nvPr/>
            </p:nvSpPr>
            <p:spPr>
              <a:xfrm>
                <a:off x="545520" y="320852"/>
                <a:ext cx="11227697" cy="794276"/>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lgn="l" defTabSz="977900">
                  <a:lnSpc>
                    <a:spcPct val="90000"/>
                  </a:lnSpc>
                  <a:spcBef>
                    <a:spcPct val="0"/>
                  </a:spcBef>
                  <a:spcAft>
                    <a:spcPct val="35000"/>
                  </a:spcAft>
                </a:pPr>
                <a:r>
                  <a:rPr lang="pl-PL" sz="1600" b="1" kern="1200" dirty="0">
                    <a:solidFill>
                      <a:schemeClr val="tx1"/>
                    </a:solidFill>
                    <a:latin typeface="Verdana" panose="020B0604030504040204" pitchFamily="34" charset="0"/>
                    <a:ea typeface="Verdana" panose="020B0604030504040204" pitchFamily="34" charset="0"/>
                  </a:rPr>
                  <a:t>1. </a:t>
                </a:r>
                <a:r>
                  <a:rPr lang="pl-PL" sz="1600" b="1" kern="1200" dirty="0" err="1">
                    <a:solidFill>
                      <a:schemeClr val="tx1"/>
                    </a:solidFill>
                    <a:latin typeface="Verdana" panose="020B0604030504040204" pitchFamily="34" charset="0"/>
                    <a:ea typeface="Verdana" panose="020B0604030504040204" pitchFamily="34" charset="0"/>
                  </a:rPr>
                  <a:t>Motivation</a:t>
                </a:r>
                <a:endParaRPr lang="pl-PL" sz="1600" b="1" kern="1200" dirty="0">
                  <a:solidFill>
                    <a:schemeClr val="tx1"/>
                  </a:solidFill>
                  <a:latin typeface="Verdana" panose="020B0604030504040204" pitchFamily="34" charset="0"/>
                  <a:ea typeface="Verdana" panose="020B0604030504040204" pitchFamily="34" charset="0"/>
                </a:endParaRPr>
              </a:p>
            </p:txBody>
          </p:sp>
        </p:grpSp>
        <p:sp>
          <p:nvSpPr>
            <p:cNvPr id="24" name="Elipsa 29">
              <a:extLst>
                <a:ext uri="{FF2B5EF4-FFF2-40B4-BE49-F238E27FC236}">
                  <a16:creationId xmlns:a16="http://schemas.microsoft.com/office/drawing/2014/main" id="{1452B1AA-8820-5AD7-A444-D36B39186B28}"/>
                </a:ext>
              </a:extLst>
            </p:cNvPr>
            <p:cNvSpPr/>
            <p:nvPr/>
          </p:nvSpPr>
          <p:spPr>
            <a:xfrm>
              <a:off x="0" y="16977"/>
              <a:ext cx="565321" cy="456739"/>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58569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a:extLst>
              <a:ext uri="{FF2B5EF4-FFF2-40B4-BE49-F238E27FC236}">
                <a16:creationId xmlns:a16="http://schemas.microsoft.com/office/drawing/2014/main" id="{48C33D1B-66AE-D06A-3045-307CF5CE8547}"/>
              </a:ext>
            </a:extLst>
          </p:cNvPr>
          <p:cNvSpPr>
            <a:spLocks noGrp="1"/>
          </p:cNvSpPr>
          <p:nvPr>
            <p:ph type="sldNum" sz="quarter" idx="12"/>
          </p:nvPr>
        </p:nvSpPr>
        <p:spPr/>
        <p:txBody>
          <a:bodyPr/>
          <a:lstStyle/>
          <a:p>
            <a:fld id="{8B581E52-F7CC-425B-9779-ED68F05C13BC}" type="slidenum">
              <a:rPr lang="pl-PL" smtClean="0"/>
              <a:t>6</a:t>
            </a:fld>
            <a:endParaRPr lang="pl-PL"/>
          </a:p>
        </p:txBody>
      </p:sp>
      <p:grpSp>
        <p:nvGrpSpPr>
          <p:cNvPr id="82" name="Grupa 81"/>
          <p:cNvGrpSpPr/>
          <p:nvPr/>
        </p:nvGrpSpPr>
        <p:grpSpPr>
          <a:xfrm>
            <a:off x="2979969" y="955221"/>
            <a:ext cx="4554700" cy="895794"/>
            <a:chOff x="2915233" y="694660"/>
            <a:chExt cx="4554700" cy="895794"/>
          </a:xfrm>
        </p:grpSpPr>
        <p:sp>
          <p:nvSpPr>
            <p:cNvPr id="74" name="pole tekstowe 73"/>
            <p:cNvSpPr txBox="1"/>
            <p:nvPr/>
          </p:nvSpPr>
          <p:spPr>
            <a:xfrm>
              <a:off x="2915233" y="694660"/>
              <a:ext cx="4554700" cy="369332"/>
            </a:xfrm>
            <a:prstGeom prst="rect">
              <a:avLst/>
            </a:prstGeom>
            <a:solidFill>
              <a:srgbClr val="238A1E"/>
            </a:solidFill>
            <a:ln>
              <a:solidFill>
                <a:srgbClr val="238A1E"/>
              </a:solidFill>
            </a:ln>
          </p:spPr>
          <p:txBody>
            <a:bodyPr wrap="square" rtlCol="0">
              <a:spAutoFit/>
            </a:bodyPr>
            <a:lstStyle/>
            <a:p>
              <a:pPr algn="ctr"/>
              <a:r>
                <a:rPr lang="pl-PL" b="1" dirty="0" err="1">
                  <a:solidFill>
                    <a:schemeClr val="bg1"/>
                  </a:solidFill>
                  <a:latin typeface="Verdana" panose="020B0604030504040204" pitchFamily="34" charset="0"/>
                  <a:ea typeface="Verdana" panose="020B0604030504040204" pitchFamily="34" charset="0"/>
                </a:rPr>
                <a:t>Microstructure</a:t>
              </a:r>
              <a:endParaRPr lang="pl-PL" b="1" dirty="0">
                <a:solidFill>
                  <a:schemeClr val="bg1"/>
                </a:solidFill>
                <a:latin typeface="Verdana" panose="020B0604030504040204" pitchFamily="34" charset="0"/>
                <a:ea typeface="Verdana" panose="020B0604030504040204" pitchFamily="34" charset="0"/>
              </a:endParaRPr>
            </a:p>
          </p:txBody>
        </p:sp>
        <p:cxnSp>
          <p:nvCxnSpPr>
            <p:cNvPr id="76" name="Łącznik prosty ze strzałką 75"/>
            <p:cNvCxnSpPr/>
            <p:nvPr/>
          </p:nvCxnSpPr>
          <p:spPr>
            <a:xfrm flipH="1">
              <a:off x="2915233" y="1063992"/>
              <a:ext cx="2463209" cy="526462"/>
            </a:xfrm>
            <a:prstGeom prst="straightConnector1">
              <a:avLst/>
            </a:prstGeom>
            <a:ln>
              <a:solidFill>
                <a:srgbClr val="238A1E"/>
              </a:solidFill>
              <a:tailEnd type="triangle"/>
            </a:ln>
          </p:spPr>
          <p:style>
            <a:lnRef idx="1">
              <a:schemeClr val="accent1"/>
            </a:lnRef>
            <a:fillRef idx="0">
              <a:schemeClr val="accent1"/>
            </a:fillRef>
            <a:effectRef idx="0">
              <a:schemeClr val="accent1"/>
            </a:effectRef>
            <a:fontRef idx="minor">
              <a:schemeClr val="tx1"/>
            </a:fontRef>
          </p:style>
        </p:cxnSp>
        <p:cxnSp>
          <p:nvCxnSpPr>
            <p:cNvPr id="78" name="Łącznik prosty ze strzałką 77"/>
            <p:cNvCxnSpPr/>
            <p:nvPr/>
          </p:nvCxnSpPr>
          <p:spPr>
            <a:xfrm>
              <a:off x="5378442" y="1063992"/>
              <a:ext cx="0" cy="445831"/>
            </a:xfrm>
            <a:prstGeom prst="straightConnector1">
              <a:avLst/>
            </a:prstGeom>
            <a:ln>
              <a:solidFill>
                <a:srgbClr val="238A1E"/>
              </a:solidFill>
              <a:tailEnd type="triangle"/>
            </a:ln>
          </p:spPr>
          <p:style>
            <a:lnRef idx="1">
              <a:schemeClr val="accent1"/>
            </a:lnRef>
            <a:fillRef idx="0">
              <a:schemeClr val="accent1"/>
            </a:fillRef>
            <a:effectRef idx="0">
              <a:schemeClr val="accent1"/>
            </a:effectRef>
            <a:fontRef idx="minor">
              <a:schemeClr val="tx1"/>
            </a:fontRef>
          </p:style>
        </p:cxnSp>
        <p:cxnSp>
          <p:nvCxnSpPr>
            <p:cNvPr id="81" name="Łącznik prosty ze strzałką 80"/>
            <p:cNvCxnSpPr/>
            <p:nvPr/>
          </p:nvCxnSpPr>
          <p:spPr>
            <a:xfrm>
              <a:off x="5378442" y="1063992"/>
              <a:ext cx="1963015" cy="526462"/>
            </a:xfrm>
            <a:prstGeom prst="straightConnector1">
              <a:avLst/>
            </a:prstGeom>
            <a:ln>
              <a:solidFill>
                <a:srgbClr val="238A1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upa 3"/>
          <p:cNvGrpSpPr/>
          <p:nvPr/>
        </p:nvGrpSpPr>
        <p:grpSpPr>
          <a:xfrm>
            <a:off x="173970" y="1726978"/>
            <a:ext cx="8074285" cy="5131022"/>
            <a:chOff x="109234" y="1590454"/>
            <a:chExt cx="8074285" cy="5131022"/>
          </a:xfrm>
        </p:grpSpPr>
        <p:grpSp>
          <p:nvGrpSpPr>
            <p:cNvPr id="73" name="Grupa 72"/>
            <p:cNvGrpSpPr/>
            <p:nvPr/>
          </p:nvGrpSpPr>
          <p:grpSpPr>
            <a:xfrm>
              <a:off x="109234" y="1590454"/>
              <a:ext cx="8074285" cy="5131022"/>
              <a:chOff x="109234" y="1590454"/>
              <a:chExt cx="8074285" cy="5131022"/>
            </a:xfrm>
          </p:grpSpPr>
          <p:grpSp>
            <p:nvGrpSpPr>
              <p:cNvPr id="50" name="Grupa 49"/>
              <p:cNvGrpSpPr/>
              <p:nvPr/>
            </p:nvGrpSpPr>
            <p:grpSpPr>
              <a:xfrm>
                <a:off x="109234" y="1721683"/>
                <a:ext cx="8074285" cy="4999793"/>
                <a:chOff x="121591" y="1559642"/>
                <a:chExt cx="8074285" cy="4999793"/>
              </a:xfrm>
            </p:grpSpPr>
            <p:sp>
              <p:nvSpPr>
                <p:cNvPr id="38" name="pole tekstowe 37"/>
                <p:cNvSpPr txBox="1"/>
                <p:nvPr/>
              </p:nvSpPr>
              <p:spPr>
                <a:xfrm>
                  <a:off x="5885162" y="6190103"/>
                  <a:ext cx="2310714" cy="369332"/>
                </a:xfrm>
                <a:prstGeom prst="rect">
                  <a:avLst/>
                </a:prstGeom>
                <a:noFill/>
              </p:spPr>
              <p:txBody>
                <a:bodyPr wrap="square" rtlCol="0">
                  <a:spAutoFit/>
                </a:bodyPr>
                <a:lstStyle/>
                <a:p>
                  <a:r>
                    <a:rPr lang="pl-PL" dirty="0">
                      <a:latin typeface="Verdana" panose="020B0604030504040204" pitchFamily="34" charset="0"/>
                      <a:ea typeface="Verdana" panose="020B0604030504040204" pitchFamily="34" charset="0"/>
                    </a:rPr>
                    <a:t>Time [h]</a:t>
                  </a:r>
                </a:p>
              </p:txBody>
            </p:sp>
            <p:grpSp>
              <p:nvGrpSpPr>
                <p:cNvPr id="49" name="Grupa 48"/>
                <p:cNvGrpSpPr/>
                <p:nvPr/>
              </p:nvGrpSpPr>
              <p:grpSpPr>
                <a:xfrm>
                  <a:off x="121591" y="1559642"/>
                  <a:ext cx="7817882" cy="4653607"/>
                  <a:chOff x="368726" y="1536497"/>
                  <a:chExt cx="7817882" cy="4653607"/>
                </a:xfrm>
              </p:grpSpPr>
              <p:sp>
                <p:nvSpPr>
                  <p:cNvPr id="39" name="pole tekstowe 38"/>
                  <p:cNvSpPr txBox="1"/>
                  <p:nvPr/>
                </p:nvSpPr>
                <p:spPr>
                  <a:xfrm rot="16200000">
                    <a:off x="-663749" y="2568972"/>
                    <a:ext cx="2434281" cy="369332"/>
                  </a:xfrm>
                  <a:prstGeom prst="rect">
                    <a:avLst/>
                  </a:prstGeom>
                  <a:noFill/>
                </p:spPr>
                <p:txBody>
                  <a:bodyPr wrap="square" rtlCol="0">
                    <a:spAutoFit/>
                  </a:bodyPr>
                  <a:lstStyle/>
                  <a:p>
                    <a:r>
                      <a:rPr lang="pl-PL" dirty="0">
                        <a:latin typeface="Verdana" panose="020B0604030504040204" pitchFamily="34" charset="0"/>
                        <a:ea typeface="Verdana" panose="020B0604030504040204" pitchFamily="34" charset="0"/>
                      </a:rPr>
                      <a:t>Temperature [°C]</a:t>
                    </a:r>
                  </a:p>
                </p:txBody>
              </p:sp>
              <p:grpSp>
                <p:nvGrpSpPr>
                  <p:cNvPr id="48" name="Grupa 47"/>
                  <p:cNvGrpSpPr/>
                  <p:nvPr/>
                </p:nvGrpSpPr>
                <p:grpSpPr>
                  <a:xfrm>
                    <a:off x="738058" y="1751454"/>
                    <a:ext cx="7448550" cy="4438650"/>
                    <a:chOff x="742692" y="1751453"/>
                    <a:chExt cx="7448550" cy="4438650"/>
                  </a:xfrm>
                </p:grpSpPr>
                <p:pic>
                  <p:nvPicPr>
                    <p:cNvPr id="37" name="Obraz 36"/>
                    <p:cNvPicPr>
                      <a:picLocks noChangeAspect="1"/>
                    </p:cNvPicPr>
                    <p:nvPr/>
                  </p:nvPicPr>
                  <p:blipFill>
                    <a:blip r:embed="rId3"/>
                    <a:stretch>
                      <a:fillRect/>
                    </a:stretch>
                  </p:blipFill>
                  <p:spPr>
                    <a:xfrm>
                      <a:off x="742692" y="1751453"/>
                      <a:ext cx="7448550" cy="4438650"/>
                    </a:xfrm>
                    <a:prstGeom prst="rect">
                      <a:avLst/>
                    </a:prstGeom>
                  </p:spPr>
                </p:pic>
                <p:sp>
                  <p:nvSpPr>
                    <p:cNvPr id="40" name="pole tekstowe 39"/>
                    <p:cNvSpPr txBox="1"/>
                    <p:nvPr/>
                  </p:nvSpPr>
                  <p:spPr>
                    <a:xfrm>
                      <a:off x="1228278" y="5319584"/>
                      <a:ext cx="1465495" cy="307777"/>
                    </a:xfrm>
                    <a:prstGeom prst="rect">
                      <a:avLst/>
                    </a:prstGeom>
                    <a:solidFill>
                      <a:srgbClr val="238A1E"/>
                    </a:solidFill>
                  </p:spPr>
                  <p:txBody>
                    <a:bodyPr wrap="square" rtlCol="0">
                      <a:spAutoFit/>
                    </a:bodyPr>
                    <a:lstStyle/>
                    <a:p>
                      <a:pPr algn="ctr"/>
                      <a:r>
                        <a:rPr lang="pl-PL" sz="1400" b="1" dirty="0">
                          <a:solidFill>
                            <a:schemeClr val="bg1"/>
                          </a:solidFill>
                          <a:latin typeface="Verdana" panose="020B0604030504040204" pitchFamily="34" charset="0"/>
                          <a:ea typeface="Verdana" panose="020B0604030504040204" pitchFamily="34" charset="0"/>
                        </a:rPr>
                        <a:t>Casting</a:t>
                      </a:r>
                    </a:p>
                  </p:txBody>
                </p:sp>
                <p:sp>
                  <p:nvSpPr>
                    <p:cNvPr id="41" name="pole tekstowe 40"/>
                    <p:cNvSpPr txBox="1"/>
                    <p:nvPr/>
                  </p:nvSpPr>
                  <p:spPr>
                    <a:xfrm>
                      <a:off x="3518397" y="5319583"/>
                      <a:ext cx="1986539" cy="307777"/>
                    </a:xfrm>
                    <a:prstGeom prst="rect">
                      <a:avLst/>
                    </a:prstGeom>
                    <a:solidFill>
                      <a:srgbClr val="238A1E"/>
                    </a:solidFill>
                  </p:spPr>
                  <p:txBody>
                    <a:bodyPr wrap="square" rtlCol="0">
                      <a:spAutoFit/>
                    </a:bodyPr>
                    <a:lstStyle/>
                    <a:p>
                      <a:pPr algn="ctr"/>
                      <a:r>
                        <a:rPr lang="pl-PL" sz="1400" b="1" dirty="0">
                          <a:solidFill>
                            <a:schemeClr val="bg1"/>
                          </a:solidFill>
                          <a:latin typeface="Verdana" panose="020B0604030504040204" pitchFamily="34" charset="0"/>
                          <a:ea typeface="Verdana" panose="020B0604030504040204" pitchFamily="34" charset="0"/>
                        </a:rPr>
                        <a:t>Homogenization</a:t>
                      </a:r>
                    </a:p>
                  </p:txBody>
                </p:sp>
                <p:sp>
                  <p:nvSpPr>
                    <p:cNvPr id="42" name="pole tekstowe 41"/>
                    <p:cNvSpPr txBox="1"/>
                    <p:nvPr/>
                  </p:nvSpPr>
                  <p:spPr>
                    <a:xfrm>
                      <a:off x="5742003" y="5319582"/>
                      <a:ext cx="1863580" cy="307777"/>
                    </a:xfrm>
                    <a:prstGeom prst="rect">
                      <a:avLst/>
                    </a:prstGeom>
                    <a:solidFill>
                      <a:srgbClr val="238A1E"/>
                    </a:solidFill>
                  </p:spPr>
                  <p:txBody>
                    <a:bodyPr wrap="square" rtlCol="0">
                      <a:spAutoFit/>
                    </a:bodyPr>
                    <a:lstStyle/>
                    <a:p>
                      <a:pPr algn="ctr"/>
                      <a:r>
                        <a:rPr lang="pl-PL" sz="1400" b="1" dirty="0">
                          <a:solidFill>
                            <a:schemeClr val="bg1"/>
                          </a:solidFill>
                          <a:latin typeface="Verdana" panose="020B0604030504040204" pitchFamily="34" charset="0"/>
                          <a:ea typeface="Verdana" panose="020B0604030504040204" pitchFamily="34" charset="0"/>
                        </a:rPr>
                        <a:t>Hot </a:t>
                      </a:r>
                      <a:r>
                        <a:rPr lang="pl-PL" sz="1400" b="1" dirty="0" err="1">
                          <a:solidFill>
                            <a:schemeClr val="bg1"/>
                          </a:solidFill>
                          <a:latin typeface="Verdana" panose="020B0604030504040204" pitchFamily="34" charset="0"/>
                          <a:ea typeface="Verdana" panose="020B0604030504040204" pitchFamily="34" charset="0"/>
                        </a:rPr>
                        <a:t>extrusion</a:t>
                      </a:r>
                      <a:endParaRPr lang="pl-PL" sz="1400" b="1" dirty="0">
                        <a:solidFill>
                          <a:schemeClr val="bg1"/>
                        </a:solidFill>
                        <a:latin typeface="Verdana" panose="020B0604030504040204" pitchFamily="34" charset="0"/>
                        <a:ea typeface="Verdana" panose="020B0604030504040204" pitchFamily="34" charset="0"/>
                      </a:endParaRPr>
                    </a:p>
                  </p:txBody>
                </p:sp>
                <p:sp>
                  <p:nvSpPr>
                    <p:cNvPr id="43" name="pole tekstowe 42"/>
                    <p:cNvSpPr txBox="1"/>
                    <p:nvPr/>
                  </p:nvSpPr>
                  <p:spPr>
                    <a:xfrm>
                      <a:off x="1228278" y="1989002"/>
                      <a:ext cx="2075569" cy="276999"/>
                    </a:xfrm>
                    <a:prstGeom prst="rect">
                      <a:avLst/>
                    </a:prstGeom>
                    <a:noFill/>
                  </p:spPr>
                  <p:txBody>
                    <a:bodyPr wrap="square" rtlCol="0">
                      <a:spAutoFit/>
                    </a:bodyPr>
                    <a:lstStyle/>
                    <a:p>
                      <a:r>
                        <a:rPr lang="pl-PL" sz="1200" dirty="0" err="1">
                          <a:latin typeface="Verdana" panose="020B0604030504040204" pitchFamily="34" charset="0"/>
                          <a:ea typeface="Verdana" panose="020B0604030504040204" pitchFamily="34" charset="0"/>
                        </a:rPr>
                        <a:t>Approx</a:t>
                      </a:r>
                      <a:r>
                        <a:rPr lang="pl-PL" sz="1200" dirty="0">
                          <a:latin typeface="Verdana" panose="020B0604030504040204" pitchFamily="34" charset="0"/>
                          <a:ea typeface="Verdana" panose="020B0604030504040204" pitchFamily="34" charset="0"/>
                        </a:rPr>
                        <a:t>. 720 °C</a:t>
                      </a:r>
                    </a:p>
                  </p:txBody>
                </p:sp>
                <p:sp>
                  <p:nvSpPr>
                    <p:cNvPr id="44" name="pole tekstowe 43"/>
                    <p:cNvSpPr txBox="1"/>
                    <p:nvPr/>
                  </p:nvSpPr>
                  <p:spPr>
                    <a:xfrm>
                      <a:off x="3371809" y="3911407"/>
                      <a:ext cx="1626499" cy="276999"/>
                    </a:xfrm>
                    <a:prstGeom prst="rect">
                      <a:avLst/>
                    </a:prstGeom>
                    <a:noFill/>
                  </p:spPr>
                  <p:txBody>
                    <a:bodyPr wrap="square" rtlCol="0">
                      <a:spAutoFit/>
                    </a:bodyPr>
                    <a:lstStyle/>
                    <a:p>
                      <a:r>
                        <a:rPr lang="pl-PL" sz="1200" dirty="0">
                          <a:latin typeface="Verdana" panose="020B0604030504040204" pitchFamily="34" charset="0"/>
                          <a:ea typeface="Verdana" panose="020B0604030504040204" pitchFamily="34" charset="0"/>
                        </a:rPr>
                        <a:t>420 °C / 12 h</a:t>
                      </a:r>
                    </a:p>
                  </p:txBody>
                </p:sp>
                <p:sp>
                  <p:nvSpPr>
                    <p:cNvPr id="45" name="pole tekstowe 44"/>
                    <p:cNvSpPr txBox="1"/>
                    <p:nvPr/>
                  </p:nvSpPr>
                  <p:spPr>
                    <a:xfrm>
                      <a:off x="4426008" y="2990886"/>
                      <a:ext cx="1626499" cy="276999"/>
                    </a:xfrm>
                    <a:prstGeom prst="rect">
                      <a:avLst/>
                    </a:prstGeom>
                    <a:solidFill>
                      <a:schemeClr val="bg1"/>
                    </a:solidFill>
                  </p:spPr>
                  <p:txBody>
                    <a:bodyPr wrap="square" rtlCol="0">
                      <a:spAutoFit/>
                    </a:bodyPr>
                    <a:lstStyle/>
                    <a:p>
                      <a:r>
                        <a:rPr lang="pl-PL" sz="1200" dirty="0">
                          <a:latin typeface="Verdana" panose="020B0604030504040204" pitchFamily="34" charset="0"/>
                          <a:ea typeface="Verdana" panose="020B0604030504040204" pitchFamily="34" charset="0"/>
                        </a:rPr>
                        <a:t>480 °C / 5 h</a:t>
                      </a:r>
                    </a:p>
                  </p:txBody>
                </p:sp>
                <p:sp>
                  <p:nvSpPr>
                    <p:cNvPr id="47" name="pole tekstowe 46"/>
                    <p:cNvSpPr txBox="1"/>
                    <p:nvPr/>
                  </p:nvSpPr>
                  <p:spPr>
                    <a:xfrm>
                      <a:off x="6360897" y="4171037"/>
                      <a:ext cx="1626499" cy="276999"/>
                    </a:xfrm>
                    <a:prstGeom prst="rect">
                      <a:avLst/>
                    </a:prstGeom>
                    <a:solidFill>
                      <a:schemeClr val="bg1"/>
                    </a:solidFill>
                  </p:spPr>
                  <p:txBody>
                    <a:bodyPr wrap="square" rtlCol="0">
                      <a:spAutoFit/>
                    </a:bodyPr>
                    <a:lstStyle/>
                    <a:p>
                      <a:r>
                        <a:rPr lang="pl-PL" sz="1200" dirty="0">
                          <a:latin typeface="Verdana" panose="020B0604030504040204" pitchFamily="34" charset="0"/>
                          <a:ea typeface="Verdana" panose="020B0604030504040204" pitchFamily="34" charset="0"/>
                        </a:rPr>
                        <a:t>400 °C</a:t>
                      </a:r>
                    </a:p>
                  </p:txBody>
                </p:sp>
              </p:grpSp>
            </p:grpSp>
          </p:grpSp>
          <p:cxnSp>
            <p:nvCxnSpPr>
              <p:cNvPr id="53" name="Łącznik prosty 52"/>
              <p:cNvCxnSpPr/>
              <p:nvPr/>
            </p:nvCxnSpPr>
            <p:spPr>
              <a:xfrm flipV="1">
                <a:off x="2915233" y="1590454"/>
                <a:ext cx="0" cy="46118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Łącznik prosty 53"/>
              <p:cNvCxnSpPr/>
              <p:nvPr/>
            </p:nvCxnSpPr>
            <p:spPr>
              <a:xfrm flipV="1">
                <a:off x="5378442" y="1590454"/>
                <a:ext cx="0" cy="46118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Łącznik prosty 54"/>
              <p:cNvCxnSpPr/>
              <p:nvPr/>
            </p:nvCxnSpPr>
            <p:spPr>
              <a:xfrm flipV="1">
                <a:off x="7391540" y="1590454"/>
                <a:ext cx="0" cy="46118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 name="pole tekstowe 2"/>
            <p:cNvSpPr txBox="1"/>
            <p:nvPr/>
          </p:nvSpPr>
          <p:spPr>
            <a:xfrm>
              <a:off x="5983941" y="2998694"/>
              <a:ext cx="948018" cy="558053"/>
            </a:xfrm>
            <a:prstGeom prst="rect">
              <a:avLst/>
            </a:prstGeom>
            <a:solidFill>
              <a:schemeClr val="bg1"/>
            </a:solidFill>
          </p:spPr>
          <p:txBody>
            <a:bodyPr wrap="square" rtlCol="0">
              <a:spAutoFit/>
            </a:bodyPr>
            <a:lstStyle/>
            <a:p>
              <a:endParaRPr lang="pl-PL" dirty="0"/>
            </a:p>
          </p:txBody>
        </p:sp>
      </p:grpSp>
      <p:grpSp>
        <p:nvGrpSpPr>
          <p:cNvPr id="8" name="Grupa 7">
            <a:extLst>
              <a:ext uri="{FF2B5EF4-FFF2-40B4-BE49-F238E27FC236}">
                <a16:creationId xmlns:a16="http://schemas.microsoft.com/office/drawing/2014/main" id="{46D0B407-4BB4-A773-0EA5-8696BADBECD2}"/>
              </a:ext>
            </a:extLst>
          </p:cNvPr>
          <p:cNvGrpSpPr/>
          <p:nvPr/>
        </p:nvGrpSpPr>
        <p:grpSpPr>
          <a:xfrm>
            <a:off x="56374" y="39134"/>
            <a:ext cx="7291194" cy="687408"/>
            <a:chOff x="0" y="39582"/>
            <a:chExt cx="4447459" cy="509905"/>
          </a:xfrm>
        </p:grpSpPr>
        <p:sp>
          <p:nvSpPr>
            <p:cNvPr id="9" name="Prostokąt 8">
              <a:extLst>
                <a:ext uri="{FF2B5EF4-FFF2-40B4-BE49-F238E27FC236}">
                  <a16:creationId xmlns:a16="http://schemas.microsoft.com/office/drawing/2014/main" id="{254DC7C5-9120-7DF4-1683-D06725392FEE}"/>
                </a:ext>
              </a:extLst>
            </p:cNvPr>
            <p:cNvSpPr/>
            <p:nvPr/>
          </p:nvSpPr>
          <p:spPr>
            <a:xfrm>
              <a:off x="282660" y="59683"/>
              <a:ext cx="4164799"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defTabSz="977900">
                <a:lnSpc>
                  <a:spcPct val="90000"/>
                </a:lnSpc>
                <a:spcBef>
                  <a:spcPct val="0"/>
                </a:spcBef>
                <a:spcAft>
                  <a:spcPct val="35000"/>
                </a:spcAft>
              </a:pPr>
              <a:endParaRPr lang="pl-PL" sz="1600" dirty="0">
                <a:solidFill>
                  <a:schemeClr val="tx1"/>
                </a:solidFill>
              </a:endParaRPr>
            </a:p>
            <a:p>
              <a:pPr lvl="0"/>
              <a:r>
                <a:rPr lang="pl-PL" sz="1200" dirty="0">
                  <a:solidFill>
                    <a:schemeClr val="tx1"/>
                  </a:solidFill>
                  <a:latin typeface="Verdana" panose="020B0604030504040204" pitchFamily="34" charset="0"/>
                  <a:ea typeface="Verdana" panose="020B0604030504040204" pitchFamily="34" charset="0"/>
                </a:rPr>
                <a:t>2. Casting of the </a:t>
              </a:r>
              <a:r>
                <a:rPr lang="pl-PL" sz="1200" dirty="0" err="1">
                  <a:solidFill>
                    <a:schemeClr val="tx1"/>
                  </a:solidFill>
                  <a:latin typeface="Verdana" panose="020B0604030504040204" pitchFamily="34" charset="0"/>
                  <a:ea typeface="Verdana" panose="020B0604030504040204" pitchFamily="34" charset="0"/>
                </a:rPr>
                <a:t>ingots</a:t>
              </a:r>
              <a:r>
                <a:rPr lang="pl-PL" sz="1200" dirty="0">
                  <a:solidFill>
                    <a:schemeClr val="tx1"/>
                  </a:solidFill>
                  <a:latin typeface="Verdana" panose="020B0604030504040204" pitchFamily="34" charset="0"/>
                  <a:ea typeface="Verdana" panose="020B0604030504040204" pitchFamily="34" charset="0"/>
                </a:rPr>
                <a:t> and </a:t>
              </a:r>
              <a:r>
                <a:rPr lang="pl-PL" sz="1200" i="0" dirty="0" err="1">
                  <a:solidFill>
                    <a:schemeClr val="tx1"/>
                  </a:solidFill>
                  <a:latin typeface="Verdana" panose="020B0604030504040204" pitchFamily="34" charset="0"/>
                  <a:ea typeface="Verdana" panose="020B0604030504040204" pitchFamily="34" charset="0"/>
                </a:rPr>
                <a:t>experiment</a:t>
              </a:r>
              <a:r>
                <a:rPr lang="pl-PL" sz="1200" i="0" dirty="0">
                  <a:solidFill>
                    <a:schemeClr val="tx1"/>
                  </a:solidFill>
                  <a:latin typeface="Verdana" panose="020B0604030504040204" pitchFamily="34" charset="0"/>
                  <a:ea typeface="Verdana" panose="020B0604030504040204" pitchFamily="34" charset="0"/>
                </a:rPr>
                <a:t> plan </a:t>
              </a:r>
              <a:endParaRPr lang="pl-PL" sz="1200" dirty="0">
                <a:solidFill>
                  <a:schemeClr val="tx1"/>
                </a:solidFill>
                <a:latin typeface="Verdana" panose="020B0604030504040204" pitchFamily="34" charset="0"/>
                <a:ea typeface="Verdana" panose="020B0604030504040204" pitchFamily="34" charset="0"/>
              </a:endParaRPr>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2.1. </a:t>
              </a:r>
              <a:r>
                <a:rPr lang="pl-PL" sz="1200" b="1" dirty="0" err="1">
                  <a:solidFill>
                    <a:schemeClr val="tx1"/>
                  </a:solidFill>
                  <a:latin typeface="Verdana" panose="020B0604030504040204" pitchFamily="34" charset="0"/>
                  <a:ea typeface="Verdana" panose="020B0604030504040204" pitchFamily="34" charset="0"/>
                </a:rPr>
                <a:t>Scheme</a:t>
              </a:r>
              <a:r>
                <a:rPr lang="pl-PL" sz="1200" b="1" dirty="0">
                  <a:solidFill>
                    <a:schemeClr val="tx1"/>
                  </a:solidFill>
                  <a:latin typeface="Verdana" panose="020B0604030504040204" pitchFamily="34" charset="0"/>
                  <a:ea typeface="Verdana" panose="020B0604030504040204" pitchFamily="34" charset="0"/>
                </a:rPr>
                <a:t> of </a:t>
              </a:r>
              <a:r>
                <a:rPr lang="pl-PL" sz="1200" b="1" dirty="0" err="1">
                  <a:solidFill>
                    <a:schemeClr val="tx1"/>
                  </a:solidFill>
                  <a:latin typeface="Verdana" panose="020B0604030504040204" pitchFamily="34" charset="0"/>
                  <a:ea typeface="Verdana" panose="020B0604030504040204" pitchFamily="34" charset="0"/>
                </a:rPr>
                <a:t>conducted</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researches</a:t>
              </a:r>
              <a:endParaRPr lang="pl-PL" sz="1200" dirty="0">
                <a:solidFill>
                  <a:schemeClr val="tx1"/>
                </a:solidFill>
                <a:latin typeface="Verdana" panose="020B0604030504040204" pitchFamily="34" charset="0"/>
                <a:ea typeface="Verdana" panose="020B0604030504040204" pitchFamily="34" charset="0"/>
              </a:endParaRPr>
            </a:p>
            <a:p>
              <a:pPr defTabSz="977900">
                <a:lnSpc>
                  <a:spcPct val="90000"/>
                </a:lnSpc>
                <a:spcBef>
                  <a:spcPct val="0"/>
                </a:spcBef>
                <a:spcAft>
                  <a:spcPct val="35000"/>
                </a:spcAft>
              </a:pPr>
              <a:endParaRPr lang="pl-PL" sz="1600" dirty="0">
                <a:solidFill>
                  <a:schemeClr val="tx1"/>
                </a:solidFill>
              </a:endParaRPr>
            </a:p>
          </p:txBody>
        </p:sp>
        <p:sp>
          <p:nvSpPr>
            <p:cNvPr id="10" name="Elipsa 55">
              <a:extLst>
                <a:ext uri="{FF2B5EF4-FFF2-40B4-BE49-F238E27FC236}">
                  <a16:creationId xmlns:a16="http://schemas.microsoft.com/office/drawing/2014/main" id="{A3B7A25B-F64C-09BF-1BD9-A144E41771C5}"/>
                </a:ext>
              </a:extLst>
            </p:cNvPr>
            <p:cNvSpPr/>
            <p:nvPr/>
          </p:nvSpPr>
          <p:spPr>
            <a:xfrm>
              <a:off x="0" y="39582"/>
              <a:ext cx="565321"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9333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a:extLst>
              <a:ext uri="{FF2B5EF4-FFF2-40B4-BE49-F238E27FC236}">
                <a16:creationId xmlns:a16="http://schemas.microsoft.com/office/drawing/2014/main" id="{9D760B98-3018-1C52-6063-1649096E3C6B}"/>
              </a:ext>
            </a:extLst>
          </p:cNvPr>
          <p:cNvGrpSpPr/>
          <p:nvPr/>
        </p:nvGrpSpPr>
        <p:grpSpPr>
          <a:xfrm>
            <a:off x="18709" y="4192476"/>
            <a:ext cx="2698259" cy="2561065"/>
            <a:chOff x="3922774" y="811786"/>
            <a:chExt cx="3147568" cy="2610020"/>
          </a:xfrm>
        </p:grpSpPr>
        <p:pic>
          <p:nvPicPr>
            <p:cNvPr id="3" name="Obraz 2" descr="Obraz zawierający beton, cement, brudne&#10;&#10;Opis wygenerowany automatycznie">
              <a:extLst>
                <a:ext uri="{FF2B5EF4-FFF2-40B4-BE49-F238E27FC236}">
                  <a16:creationId xmlns:a16="http://schemas.microsoft.com/office/drawing/2014/main" id="{C59EE313-4DE5-4068-96D8-669DE6745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18"/>
            <a:stretch/>
          </p:blipFill>
          <p:spPr>
            <a:xfrm>
              <a:off x="3922774" y="811786"/>
              <a:ext cx="3105439" cy="2205936"/>
            </a:xfrm>
            <a:prstGeom prst="rect">
              <a:avLst/>
            </a:prstGeom>
            <a:ln w="9525" cap="sq">
              <a:solidFill>
                <a:schemeClr val="accent1"/>
              </a:solidFill>
              <a:prstDash val="solid"/>
              <a:miter lim="800000"/>
            </a:ln>
            <a:effectLst>
              <a:outerShdw blurRad="50800" dist="38100" dir="2700000" algn="tl" rotWithShape="0">
                <a:srgbClr val="000000">
                  <a:alpha val="43000"/>
                </a:srgbClr>
              </a:outerShdw>
            </a:effectLst>
          </p:spPr>
        </p:pic>
        <p:sp>
          <p:nvSpPr>
            <p:cNvPr id="24" name="pole tekstowe 23">
              <a:extLst>
                <a:ext uri="{FF2B5EF4-FFF2-40B4-BE49-F238E27FC236}">
                  <a16:creationId xmlns:a16="http://schemas.microsoft.com/office/drawing/2014/main" id="{9AE8EBCD-D569-495E-9BA8-7F081FDEFA8C}"/>
                </a:ext>
              </a:extLst>
            </p:cNvPr>
            <p:cNvSpPr txBox="1"/>
            <p:nvPr/>
          </p:nvSpPr>
          <p:spPr>
            <a:xfrm>
              <a:off x="3964903" y="3139512"/>
              <a:ext cx="3105439" cy="282294"/>
            </a:xfrm>
            <a:prstGeom prst="rect">
              <a:avLst/>
            </a:prstGeom>
            <a:solidFill>
              <a:schemeClr val="bg1"/>
            </a:solidFill>
            <a:ln w="12700">
              <a:solidFill>
                <a:srgbClr val="339933"/>
              </a:solidFill>
            </a:ln>
          </p:spPr>
          <p:txBody>
            <a:bodyPr wrap="square" rtlCol="0">
              <a:spAutoFit/>
            </a:bodyPr>
            <a:lstStyle/>
            <a:p>
              <a:pPr algn="ctr"/>
              <a:r>
                <a:rPr lang="pl-PL" sz="1200" b="1" dirty="0">
                  <a:latin typeface="Verdana" panose="020B0604030504040204" pitchFamily="34" charset="0"/>
                  <a:ea typeface="Verdana" panose="020B0604030504040204" pitchFamily="34" charset="0"/>
                </a:rPr>
                <a:t>Casting </a:t>
              </a:r>
              <a:r>
                <a:rPr lang="pl-PL" sz="1200" b="1" dirty="0" err="1">
                  <a:latin typeface="Verdana" panose="020B0604030504040204" pitchFamily="34" charset="0"/>
                  <a:ea typeface="Verdana" panose="020B0604030504040204" pitchFamily="34" charset="0"/>
                </a:rPr>
                <a:t>mould</a:t>
              </a:r>
              <a:r>
                <a:rPr lang="pl-PL" sz="1200" b="1" dirty="0">
                  <a:latin typeface="Verdana" panose="020B0604030504040204" pitchFamily="34" charset="0"/>
                  <a:ea typeface="Verdana" panose="020B0604030504040204" pitchFamily="34" charset="0"/>
                </a:rPr>
                <a:t> </a:t>
              </a:r>
              <a:r>
                <a:rPr lang="pl-PL" sz="1200" b="1" kern="50" dirty="0">
                  <a:effectLst/>
                  <a:latin typeface="Verdana" panose="020B0604030504040204" pitchFamily="34" charset="0"/>
                  <a:ea typeface="Verdana" panose="020B0604030504040204" pitchFamily="34" charset="0"/>
                  <a:cs typeface="Calibri" panose="020F0502020204030204" pitchFamily="34" charset="0"/>
                </a:rPr>
                <a:t>Ø 40 mm</a:t>
              </a:r>
              <a:r>
                <a:rPr lang="pl-PL" sz="1200" b="1" dirty="0">
                  <a:latin typeface="Verdana" panose="020B0604030504040204" pitchFamily="34" charset="0"/>
                  <a:ea typeface="Verdana" panose="020B0604030504040204" pitchFamily="34" charset="0"/>
                </a:rPr>
                <a:t> </a:t>
              </a:r>
            </a:p>
          </p:txBody>
        </p:sp>
      </p:grpSp>
      <p:grpSp>
        <p:nvGrpSpPr>
          <p:cNvPr id="13" name="Grupa 12">
            <a:extLst>
              <a:ext uri="{FF2B5EF4-FFF2-40B4-BE49-F238E27FC236}">
                <a16:creationId xmlns:a16="http://schemas.microsoft.com/office/drawing/2014/main" id="{91E66053-62CB-6960-756E-4CFA5B3446B6}"/>
              </a:ext>
            </a:extLst>
          </p:cNvPr>
          <p:cNvGrpSpPr/>
          <p:nvPr/>
        </p:nvGrpSpPr>
        <p:grpSpPr>
          <a:xfrm>
            <a:off x="54824" y="1596755"/>
            <a:ext cx="2644243" cy="2476215"/>
            <a:chOff x="-6904854" y="1264410"/>
            <a:chExt cx="2485488" cy="2084417"/>
          </a:xfrm>
        </p:grpSpPr>
        <p:sp>
          <p:nvSpPr>
            <p:cNvPr id="21" name="pole tekstowe 20">
              <a:extLst>
                <a:ext uri="{FF2B5EF4-FFF2-40B4-BE49-F238E27FC236}">
                  <a16:creationId xmlns:a16="http://schemas.microsoft.com/office/drawing/2014/main" id="{43B2F657-F4DD-4143-ACE3-A2930C6482EF}"/>
                </a:ext>
              </a:extLst>
            </p:cNvPr>
            <p:cNvSpPr txBox="1"/>
            <p:nvPr/>
          </p:nvSpPr>
          <p:spPr>
            <a:xfrm>
              <a:off x="-6904854" y="3096545"/>
              <a:ext cx="2485488" cy="252282"/>
            </a:xfrm>
            <a:prstGeom prst="rect">
              <a:avLst/>
            </a:prstGeom>
            <a:solidFill>
              <a:schemeClr val="bg1"/>
            </a:solidFill>
            <a:ln w="12700">
              <a:solidFill>
                <a:srgbClr val="339933"/>
              </a:solidFill>
            </a:ln>
          </p:spPr>
          <p:txBody>
            <a:bodyPr wrap="square" rtlCol="0">
              <a:spAutoFit/>
            </a:bodyPr>
            <a:lstStyle/>
            <a:p>
              <a:pPr algn="ctr"/>
              <a:r>
                <a:rPr lang="pl-PL" sz="1200" b="1" dirty="0" err="1">
                  <a:latin typeface="Verdana" panose="020B0604030504040204" pitchFamily="34" charset="0"/>
                  <a:ea typeface="Verdana" panose="020B0604030504040204" pitchFamily="34" charset="0"/>
                </a:rPr>
                <a:t>Induction</a:t>
              </a:r>
              <a:r>
                <a:rPr lang="pl-PL" sz="1200" b="1" dirty="0">
                  <a:latin typeface="Verdana" panose="020B0604030504040204" pitchFamily="34" charset="0"/>
                  <a:ea typeface="Verdana" panose="020B0604030504040204" pitchFamily="34" charset="0"/>
                </a:rPr>
                <a:t> </a:t>
              </a:r>
              <a:r>
                <a:rPr lang="pl-PL" sz="1200" b="1" dirty="0" err="1">
                  <a:latin typeface="Verdana" panose="020B0604030504040204" pitchFamily="34" charset="0"/>
                  <a:ea typeface="Verdana" panose="020B0604030504040204" pitchFamily="34" charset="0"/>
                </a:rPr>
                <a:t>furnace</a:t>
              </a:r>
              <a:endParaRPr lang="pl-PL" sz="1200" b="1" dirty="0">
                <a:latin typeface="Verdana" panose="020B0604030504040204" pitchFamily="34" charset="0"/>
                <a:ea typeface="Verdana" panose="020B0604030504040204" pitchFamily="34" charset="0"/>
              </a:endParaRPr>
            </a:p>
          </p:txBody>
        </p:sp>
        <p:pic>
          <p:nvPicPr>
            <p:cNvPr id="23" name="Obraz 22" descr="Obraz zawierający urządzenie, młynarz&#10;&#10;Opis wygenerowany automatycznie">
              <a:extLst>
                <a:ext uri="{FF2B5EF4-FFF2-40B4-BE49-F238E27FC236}">
                  <a16:creationId xmlns:a16="http://schemas.microsoft.com/office/drawing/2014/main" id="{414348BB-A41F-4B04-ADCA-A34768251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031" y="1264410"/>
              <a:ext cx="2397846" cy="1671007"/>
            </a:xfrm>
            <a:prstGeom prst="rect">
              <a:avLst/>
            </a:prstGeom>
            <a:ln w="9525" cap="sq">
              <a:solidFill>
                <a:schemeClr val="accent1"/>
              </a:solidFill>
              <a:prstDash val="solid"/>
              <a:miter lim="800000"/>
            </a:ln>
            <a:effectLst>
              <a:outerShdw blurRad="50800" dist="38100" dir="2700000" algn="tl" rotWithShape="0">
                <a:srgbClr val="000000">
                  <a:alpha val="43000"/>
                </a:srgbClr>
              </a:outerShdw>
            </a:effectLst>
          </p:spPr>
        </p:pic>
      </p:grpSp>
      <p:sp>
        <p:nvSpPr>
          <p:cNvPr id="11" name="pole tekstowe 10">
            <a:extLst>
              <a:ext uri="{FF2B5EF4-FFF2-40B4-BE49-F238E27FC236}">
                <a16:creationId xmlns:a16="http://schemas.microsoft.com/office/drawing/2014/main" id="{47708207-211A-44C0-9B69-247F274FEB20}"/>
              </a:ext>
            </a:extLst>
          </p:cNvPr>
          <p:cNvSpPr txBox="1"/>
          <p:nvPr/>
        </p:nvSpPr>
        <p:spPr>
          <a:xfrm>
            <a:off x="3667171" y="6476541"/>
            <a:ext cx="2816867" cy="276999"/>
          </a:xfrm>
          <a:prstGeom prst="rect">
            <a:avLst/>
          </a:prstGeom>
          <a:solidFill>
            <a:schemeClr val="bg1"/>
          </a:solidFill>
          <a:ln w="12700">
            <a:solidFill>
              <a:srgbClr val="339933"/>
            </a:solidFill>
          </a:ln>
        </p:spPr>
        <p:txBody>
          <a:bodyPr wrap="square" rtlCol="0">
            <a:spAutoFit/>
          </a:bodyPr>
          <a:lstStyle/>
          <a:p>
            <a:pPr algn="ctr"/>
            <a:r>
              <a:rPr lang="pl-PL" sz="1200" b="1" kern="50" dirty="0" err="1">
                <a:effectLst/>
                <a:latin typeface="Verdana" panose="020B0604030504040204" pitchFamily="34" charset="0"/>
                <a:ea typeface="Verdana" panose="020B0604030504040204" pitchFamily="34" charset="0"/>
                <a:cs typeface="Calibri" panose="020F0502020204030204" pitchFamily="34" charset="0"/>
              </a:rPr>
              <a:t>Cast</a:t>
            </a:r>
            <a:r>
              <a:rPr lang="pl-PL" sz="1200" b="1" kern="50" dirty="0">
                <a:effectLst/>
                <a:latin typeface="Verdana" panose="020B0604030504040204" pitchFamily="34" charset="0"/>
                <a:ea typeface="Verdana" panose="020B0604030504040204" pitchFamily="34" charset="0"/>
                <a:cs typeface="Calibri" panose="020F0502020204030204" pitchFamily="34" charset="0"/>
              </a:rPr>
              <a:t> </a:t>
            </a:r>
            <a:r>
              <a:rPr lang="pl-PL" sz="1200" b="1" kern="50" dirty="0" err="1">
                <a:effectLst/>
                <a:latin typeface="Verdana" panose="020B0604030504040204" pitchFamily="34" charset="0"/>
                <a:ea typeface="Verdana" panose="020B0604030504040204" pitchFamily="34" charset="0"/>
                <a:cs typeface="Calibri" panose="020F0502020204030204" pitchFamily="34" charset="0"/>
              </a:rPr>
              <a:t>ingots</a:t>
            </a:r>
            <a:r>
              <a:rPr lang="pl-PL" sz="1200" b="1" kern="50" dirty="0">
                <a:effectLst/>
                <a:latin typeface="Verdana" panose="020B0604030504040204" pitchFamily="34" charset="0"/>
                <a:ea typeface="Verdana" panose="020B0604030504040204" pitchFamily="34" charset="0"/>
                <a:cs typeface="Calibri" panose="020F0502020204030204" pitchFamily="34" charset="0"/>
              </a:rPr>
              <a:t> Ø 40 mm</a:t>
            </a:r>
            <a:endParaRPr lang="pl-PL" sz="1200" b="1" dirty="0">
              <a:latin typeface="Verdana" panose="020B0604030504040204" pitchFamily="34" charset="0"/>
              <a:ea typeface="Verdana" panose="020B0604030504040204" pitchFamily="34" charset="0"/>
            </a:endParaRPr>
          </a:p>
        </p:txBody>
      </p:sp>
      <p:sp>
        <p:nvSpPr>
          <p:cNvPr id="25" name="pole tekstowe 24"/>
          <p:cNvSpPr txBox="1"/>
          <p:nvPr/>
        </p:nvSpPr>
        <p:spPr>
          <a:xfrm>
            <a:off x="5937200" y="4616795"/>
            <a:ext cx="1925345" cy="307777"/>
          </a:xfrm>
          <a:prstGeom prst="rect">
            <a:avLst/>
          </a:prstGeom>
          <a:noFill/>
        </p:spPr>
        <p:txBody>
          <a:bodyPr wrap="square" rtlCol="0">
            <a:spAutoFit/>
          </a:bodyPr>
          <a:lstStyle/>
          <a:p>
            <a:r>
              <a:rPr lang="pl-PL" sz="1400" b="1" dirty="0">
                <a:solidFill>
                  <a:schemeClr val="bg1"/>
                </a:solidFill>
                <a:latin typeface="Verdana" panose="020B0604030504040204" pitchFamily="34" charset="0"/>
                <a:ea typeface="Verdana" panose="020B0604030504040204" pitchFamily="34" charset="0"/>
              </a:rPr>
              <a:t>Target rods</a:t>
            </a:r>
          </a:p>
        </p:txBody>
      </p:sp>
      <p:graphicFrame>
        <p:nvGraphicFramePr>
          <p:cNvPr id="8" name="Tabela 12">
            <a:extLst>
              <a:ext uri="{FF2B5EF4-FFF2-40B4-BE49-F238E27FC236}">
                <a16:creationId xmlns:a16="http://schemas.microsoft.com/office/drawing/2014/main" id="{9511033D-6DED-206C-41D3-2DA2FBD0B8D7}"/>
              </a:ext>
            </a:extLst>
          </p:cNvPr>
          <p:cNvGraphicFramePr>
            <a:graphicFrameLocks noGrp="1"/>
          </p:cNvGraphicFramePr>
          <p:nvPr>
            <p:extLst>
              <p:ext uri="{D42A27DB-BD31-4B8C-83A1-F6EECF244321}">
                <p14:modId xmlns:p14="http://schemas.microsoft.com/office/powerpoint/2010/main" val="3098362758"/>
              </p:ext>
            </p:extLst>
          </p:nvPr>
        </p:nvGraphicFramePr>
        <p:xfrm>
          <a:off x="2816160" y="1650783"/>
          <a:ext cx="6059537" cy="2351098"/>
        </p:xfrm>
        <a:graphic>
          <a:graphicData uri="http://schemas.openxmlformats.org/drawingml/2006/table">
            <a:tbl>
              <a:tblPr firstRow="1" bandRow="1">
                <a:tableStyleId>{BC89EF96-8CEA-46FF-86C4-4CE0E7609802}</a:tableStyleId>
              </a:tblPr>
              <a:tblGrid>
                <a:gridCol w="4500250">
                  <a:extLst>
                    <a:ext uri="{9D8B030D-6E8A-4147-A177-3AD203B41FA5}">
                      <a16:colId xmlns:a16="http://schemas.microsoft.com/office/drawing/2014/main" val="2644909581"/>
                    </a:ext>
                  </a:extLst>
                </a:gridCol>
                <a:gridCol w="1559287">
                  <a:extLst>
                    <a:ext uri="{9D8B030D-6E8A-4147-A177-3AD203B41FA5}">
                      <a16:colId xmlns:a16="http://schemas.microsoft.com/office/drawing/2014/main" val="2491658092"/>
                    </a:ext>
                  </a:extLst>
                </a:gridCol>
              </a:tblGrid>
              <a:tr h="397774">
                <a:tc>
                  <a:txBody>
                    <a:bodyPr/>
                    <a:lstStyle/>
                    <a:p>
                      <a:pPr algn="ctr"/>
                      <a:r>
                        <a:rPr lang="pl-PL" sz="1100" b="1" dirty="0">
                          <a:latin typeface="Verdana" panose="020B0604030504040204" pitchFamily="34" charset="0"/>
                          <a:ea typeface="Verdana" panose="020B0604030504040204" pitchFamily="34" charset="0"/>
                        </a:rPr>
                        <a:t>Composition</a:t>
                      </a:r>
                    </a:p>
                  </a:txBody>
                  <a:tcPr anchor="ctr"/>
                </a:tc>
                <a:tc>
                  <a:txBody>
                    <a:bodyPr/>
                    <a:lstStyle/>
                    <a:p>
                      <a:pPr algn="ctr"/>
                      <a:r>
                        <a:rPr lang="pl-PL" sz="1100" b="1" dirty="0">
                          <a:latin typeface="Verdana" panose="020B0604030504040204" pitchFamily="34" charset="0"/>
                          <a:ea typeface="Verdana" panose="020B0604030504040204" pitchFamily="34" charset="0"/>
                        </a:rPr>
                        <a:t>Abbrevation</a:t>
                      </a:r>
                    </a:p>
                  </a:txBody>
                  <a:tcPr anchor="ctr"/>
                </a:tc>
                <a:extLst>
                  <a:ext uri="{0D108BD9-81ED-4DB2-BD59-A6C34878D82A}">
                    <a16:rowId xmlns:a16="http://schemas.microsoft.com/office/drawing/2014/main" val="2420607933"/>
                  </a:ext>
                </a:extLst>
              </a:tr>
              <a:tr h="4938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pl-PL" sz="1100" dirty="0">
                          <a:latin typeface="Verdana" panose="020B0604030504040204" pitchFamily="34" charset="0"/>
                          <a:ea typeface="Verdana" panose="020B0604030504040204" pitchFamily="34" charset="0"/>
                        </a:rPr>
                        <a:t>Al- 7 wt.% Mg (</a:t>
                      </a:r>
                      <a:r>
                        <a:rPr lang="pl-PL" sz="1100" dirty="0" err="1">
                          <a:latin typeface="Verdana" panose="020B0604030504040204" pitchFamily="34" charset="0"/>
                          <a:ea typeface="Verdana" panose="020B0604030504040204" pitchFamily="34" charset="0"/>
                        </a:rPr>
                        <a:t>base</a:t>
                      </a:r>
                      <a:r>
                        <a:rPr lang="pl-PL" sz="1100" dirty="0">
                          <a:latin typeface="Verdana" panose="020B0604030504040204" pitchFamily="34" charset="0"/>
                          <a:ea typeface="Verdana" panose="020B0604030504040204" pitchFamily="34" charset="0"/>
                        </a:rPr>
                        <a:t> </a:t>
                      </a:r>
                      <a:r>
                        <a:rPr lang="pl-PL" sz="1100" dirty="0" err="1">
                          <a:latin typeface="Verdana" panose="020B0604030504040204" pitchFamily="34" charset="0"/>
                          <a:ea typeface="Verdana" panose="020B0604030504040204" pitchFamily="34" charset="0"/>
                        </a:rPr>
                        <a:t>alloy</a:t>
                      </a:r>
                      <a:r>
                        <a:rPr lang="pl-PL" sz="1100" dirty="0">
                          <a:latin typeface="Verdana" panose="020B0604030504040204" pitchFamily="34" charset="0"/>
                          <a:ea typeface="Verdana" panose="020B0604030504040204" pitchFamily="34" charset="0"/>
                        </a:rPr>
                        <a:t>)</a:t>
                      </a:r>
                    </a:p>
                  </a:txBody>
                  <a:tcPr anchor="ctr">
                    <a:solidFill>
                      <a:srgbClr val="238A1E">
                        <a:alpha val="20000"/>
                      </a:srgbClr>
                    </a:solidFill>
                  </a:tcPr>
                </a:tc>
                <a:tc>
                  <a:txBody>
                    <a:bodyPr/>
                    <a:lstStyle/>
                    <a:p>
                      <a:r>
                        <a:rPr lang="pl-PL" sz="1100" b="1" i="0" dirty="0">
                          <a:latin typeface="Verdana" panose="020B0604030504040204" pitchFamily="34" charset="0"/>
                          <a:ea typeface="Verdana" panose="020B0604030504040204" pitchFamily="34" charset="0"/>
                        </a:rPr>
                        <a:t>AlMg7</a:t>
                      </a:r>
                    </a:p>
                  </a:txBody>
                  <a:tcPr anchor="ctr">
                    <a:solidFill>
                      <a:srgbClr val="238A1E">
                        <a:alpha val="20000"/>
                      </a:srgbClr>
                    </a:solidFill>
                  </a:tcPr>
                </a:tc>
                <a:extLst>
                  <a:ext uri="{0D108BD9-81ED-4DB2-BD59-A6C34878D82A}">
                    <a16:rowId xmlns:a16="http://schemas.microsoft.com/office/drawing/2014/main" val="1781963185"/>
                  </a:ext>
                </a:extLst>
              </a:tr>
              <a:tr h="491859">
                <a:tc>
                  <a:txBody>
                    <a:bodyPr/>
                    <a:lstStyle/>
                    <a:p>
                      <a:r>
                        <a:rPr lang="pl-PL" sz="1100" dirty="0">
                          <a:latin typeface="Verdana" panose="020B0604030504040204" pitchFamily="34" charset="0"/>
                          <a:ea typeface="Verdana" panose="020B0604030504040204" pitchFamily="34" charset="0"/>
                        </a:rPr>
                        <a:t>Al- 7 wt.% Mg + 0.25 wt.% Sc + 0.2 wt.% Zr</a:t>
                      </a:r>
                    </a:p>
                  </a:txBody>
                  <a:tcPr anchor="ctr"/>
                </a:tc>
                <a:tc>
                  <a:txBody>
                    <a:bodyPr/>
                    <a:lstStyle/>
                    <a:p>
                      <a:r>
                        <a:rPr lang="pl-PL" sz="1100" b="1" dirty="0" err="1">
                          <a:latin typeface="Verdana" panose="020B0604030504040204" pitchFamily="34" charset="0"/>
                          <a:ea typeface="Verdana" panose="020B0604030504040204" pitchFamily="34" charset="0"/>
                        </a:rPr>
                        <a:t>AlMgScZr</a:t>
                      </a:r>
                      <a:endParaRPr lang="pl-PL" sz="11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163707634"/>
                  </a:ext>
                </a:extLst>
              </a:tr>
              <a:tr h="4808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pl-PL" sz="1100" dirty="0">
                          <a:latin typeface="Verdana" panose="020B0604030504040204" pitchFamily="34" charset="0"/>
                          <a:ea typeface="Verdana" panose="020B0604030504040204" pitchFamily="34" charset="0"/>
                        </a:rPr>
                        <a:t>Al- 7 wt.% Mg + 0.5 wt.% Cu + 0.5 wt.% Ag</a:t>
                      </a:r>
                    </a:p>
                    <a:p>
                      <a:endParaRPr lang="pl-PL" sz="1100" dirty="0">
                        <a:latin typeface="Verdana" panose="020B0604030504040204" pitchFamily="34" charset="0"/>
                        <a:ea typeface="Verdana" panose="020B0604030504040204" pitchFamily="34" charset="0"/>
                      </a:endParaRPr>
                    </a:p>
                  </a:txBody>
                  <a:tcPr anchor="ctr">
                    <a:solidFill>
                      <a:srgbClr val="238A1E">
                        <a:alpha val="20000"/>
                      </a:srgbClr>
                    </a:solidFill>
                  </a:tcPr>
                </a:tc>
                <a:tc>
                  <a:txBody>
                    <a:bodyPr/>
                    <a:lstStyle/>
                    <a:p>
                      <a:r>
                        <a:rPr lang="pl-PL" sz="1100" b="1" dirty="0" err="1">
                          <a:latin typeface="Verdana" panose="020B0604030504040204" pitchFamily="34" charset="0"/>
                          <a:ea typeface="Verdana" panose="020B0604030504040204" pitchFamily="34" charset="0"/>
                        </a:rPr>
                        <a:t>AlMgCuAg</a:t>
                      </a:r>
                      <a:endParaRPr lang="pl-PL" sz="1100" b="1" dirty="0">
                        <a:latin typeface="Verdana" panose="020B0604030504040204" pitchFamily="34" charset="0"/>
                        <a:ea typeface="Verdana" panose="020B0604030504040204" pitchFamily="34" charset="0"/>
                      </a:endParaRPr>
                    </a:p>
                  </a:txBody>
                  <a:tcPr anchor="ctr">
                    <a:solidFill>
                      <a:srgbClr val="238A1E">
                        <a:alpha val="20000"/>
                      </a:srgbClr>
                    </a:solidFill>
                  </a:tcPr>
                </a:tc>
                <a:extLst>
                  <a:ext uri="{0D108BD9-81ED-4DB2-BD59-A6C34878D82A}">
                    <a16:rowId xmlns:a16="http://schemas.microsoft.com/office/drawing/2014/main" val="2117269228"/>
                  </a:ext>
                </a:extLst>
              </a:tr>
              <a:tr h="4867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pl-PL" sz="1100" dirty="0">
                          <a:latin typeface="Verdana" panose="020B0604030504040204" pitchFamily="34" charset="0"/>
                          <a:ea typeface="Verdana" panose="020B0604030504040204" pitchFamily="34" charset="0"/>
                        </a:rPr>
                        <a:t>Al- 7 wt.% Mg + 0.25 wt.% Er + 0.2 wt.% Zr</a:t>
                      </a:r>
                    </a:p>
                    <a:p>
                      <a:endParaRPr lang="pl-PL" sz="1100" dirty="0">
                        <a:latin typeface="Verdana" panose="020B0604030504040204" pitchFamily="34" charset="0"/>
                        <a:ea typeface="Verdana" panose="020B0604030504040204" pitchFamily="34" charset="0"/>
                      </a:endParaRPr>
                    </a:p>
                  </a:txBody>
                  <a:tcPr anchor="ctr"/>
                </a:tc>
                <a:tc>
                  <a:txBody>
                    <a:bodyPr/>
                    <a:lstStyle/>
                    <a:p>
                      <a:r>
                        <a:rPr lang="pl-PL" sz="1100" b="1" dirty="0">
                          <a:latin typeface="Verdana" panose="020B0604030504040204" pitchFamily="34" charset="0"/>
                          <a:ea typeface="Verdana" panose="020B0604030504040204" pitchFamily="34" charset="0"/>
                        </a:rPr>
                        <a:t>AlMgErZr</a:t>
                      </a:r>
                    </a:p>
                  </a:txBody>
                  <a:tcPr anchor="ctr"/>
                </a:tc>
                <a:extLst>
                  <a:ext uri="{0D108BD9-81ED-4DB2-BD59-A6C34878D82A}">
                    <a16:rowId xmlns:a16="http://schemas.microsoft.com/office/drawing/2014/main" val="1763203992"/>
                  </a:ext>
                </a:extLst>
              </a:tr>
            </a:tbl>
          </a:graphicData>
        </a:graphic>
      </p:graphicFrame>
      <p:sp>
        <p:nvSpPr>
          <p:cNvPr id="26" name="Prostokąt 25"/>
          <p:cNvSpPr/>
          <p:nvPr/>
        </p:nvSpPr>
        <p:spPr>
          <a:xfrm>
            <a:off x="3448665" y="3360835"/>
            <a:ext cx="1944783" cy="1640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pl-PL" sz="6500" kern="1200" dirty="0"/>
          </a:p>
        </p:txBody>
      </p:sp>
      <p:sp>
        <p:nvSpPr>
          <p:cNvPr id="12" name="Strzałka: w prawo 11">
            <a:extLst>
              <a:ext uri="{FF2B5EF4-FFF2-40B4-BE49-F238E27FC236}">
                <a16:creationId xmlns:a16="http://schemas.microsoft.com/office/drawing/2014/main" id="{69FECD00-D244-FA06-F63A-A6B89227711B}"/>
              </a:ext>
            </a:extLst>
          </p:cNvPr>
          <p:cNvSpPr/>
          <p:nvPr/>
        </p:nvSpPr>
        <p:spPr>
          <a:xfrm>
            <a:off x="2816160" y="5124110"/>
            <a:ext cx="755994" cy="449880"/>
          </a:xfrm>
          <a:prstGeom prst="rightArrow">
            <a:avLst/>
          </a:prstGeom>
          <a:solidFill>
            <a:srgbClr val="238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descr="Obraz zawierający tekst, wewnątrz, liniowany, kilka&#10;&#10;Opis wygenerowany automatycznie">
            <a:extLst>
              <a:ext uri="{FF2B5EF4-FFF2-40B4-BE49-F238E27FC236}">
                <a16:creationId xmlns:a16="http://schemas.microsoft.com/office/drawing/2014/main" id="{2B2F78EB-4DDA-44EF-85AA-AF5B52DE9C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858" b="5684"/>
          <a:stretch/>
        </p:blipFill>
        <p:spPr>
          <a:xfrm>
            <a:off x="3650772" y="4459437"/>
            <a:ext cx="2779809" cy="1897599"/>
          </a:xfrm>
          <a:prstGeom prst="rect">
            <a:avLst/>
          </a:prstGeom>
        </p:spPr>
      </p:pic>
      <p:pic>
        <p:nvPicPr>
          <p:cNvPr id="18" name="Obraz 17"/>
          <p:cNvPicPr>
            <a:picLocks noChangeAspect="1"/>
          </p:cNvPicPr>
          <p:nvPr/>
        </p:nvPicPr>
        <p:blipFill>
          <a:blip r:embed="rId6"/>
          <a:stretch>
            <a:fillRect/>
          </a:stretch>
        </p:blipFill>
        <p:spPr>
          <a:xfrm>
            <a:off x="7329906" y="247320"/>
            <a:ext cx="1767029" cy="1161964"/>
          </a:xfrm>
          <a:prstGeom prst="rect">
            <a:avLst/>
          </a:prstGeom>
        </p:spPr>
      </p:pic>
      <p:sp>
        <p:nvSpPr>
          <p:cNvPr id="19" name="Strzałka w dół 18"/>
          <p:cNvSpPr/>
          <p:nvPr/>
        </p:nvSpPr>
        <p:spPr>
          <a:xfrm>
            <a:off x="7600976" y="64270"/>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 name="Grupa 1">
            <a:extLst>
              <a:ext uri="{FF2B5EF4-FFF2-40B4-BE49-F238E27FC236}">
                <a16:creationId xmlns:a16="http://schemas.microsoft.com/office/drawing/2014/main" id="{682002AB-BF4A-14DA-A89B-C5E44329575A}"/>
              </a:ext>
            </a:extLst>
          </p:cNvPr>
          <p:cNvGrpSpPr/>
          <p:nvPr/>
        </p:nvGrpSpPr>
        <p:grpSpPr>
          <a:xfrm>
            <a:off x="56374" y="39134"/>
            <a:ext cx="5642623" cy="557738"/>
            <a:chOff x="0" y="39582"/>
            <a:chExt cx="3441869" cy="509905"/>
          </a:xfrm>
        </p:grpSpPr>
        <p:sp>
          <p:nvSpPr>
            <p:cNvPr id="5" name="Prostokąt 4">
              <a:extLst>
                <a:ext uri="{FF2B5EF4-FFF2-40B4-BE49-F238E27FC236}">
                  <a16:creationId xmlns:a16="http://schemas.microsoft.com/office/drawing/2014/main" id="{AD4DF4DC-AC2F-A105-F6DF-18C1766AC904}"/>
                </a:ext>
              </a:extLst>
            </p:cNvPr>
            <p:cNvSpPr/>
            <p:nvPr/>
          </p:nvSpPr>
          <p:spPr>
            <a:xfrm>
              <a:off x="282660" y="59683"/>
              <a:ext cx="3159209"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defTabSz="977900">
                <a:lnSpc>
                  <a:spcPct val="90000"/>
                </a:lnSpc>
                <a:spcBef>
                  <a:spcPct val="0"/>
                </a:spcBef>
                <a:spcAft>
                  <a:spcPct val="35000"/>
                </a:spcAft>
              </a:pPr>
              <a:endParaRPr lang="pl-PL" sz="1400" dirty="0">
                <a:solidFill>
                  <a:schemeClr val="tx1"/>
                </a:solidFill>
              </a:endParaRPr>
            </a:p>
            <a:p>
              <a:pPr defTabSz="977900">
                <a:lnSpc>
                  <a:spcPct val="90000"/>
                </a:lnSpc>
                <a:spcBef>
                  <a:spcPct val="0"/>
                </a:spcBef>
                <a:spcAft>
                  <a:spcPct val="35000"/>
                </a:spcAft>
              </a:pPr>
              <a:r>
                <a:rPr lang="pl-PL" sz="1200" dirty="0">
                  <a:solidFill>
                    <a:schemeClr val="tx1"/>
                  </a:solidFill>
                  <a:latin typeface="Verdana" panose="020B0604030504040204" pitchFamily="34" charset="0"/>
                  <a:ea typeface="Verdana" panose="020B0604030504040204" pitchFamily="34" charset="0"/>
                </a:rPr>
                <a:t>2 Casting of the </a:t>
              </a:r>
              <a:r>
                <a:rPr lang="pl-PL" sz="1200" dirty="0" err="1">
                  <a:solidFill>
                    <a:schemeClr val="tx1"/>
                  </a:solidFill>
                  <a:latin typeface="Verdana" panose="020B0604030504040204" pitchFamily="34" charset="0"/>
                  <a:ea typeface="Verdana" panose="020B0604030504040204" pitchFamily="34" charset="0"/>
                </a:rPr>
                <a:t>ingots</a:t>
              </a:r>
              <a:r>
                <a:rPr lang="pl-PL" sz="1200" dirty="0">
                  <a:solidFill>
                    <a:schemeClr val="tx1"/>
                  </a:solidFill>
                  <a:latin typeface="Verdana" panose="020B0604030504040204" pitchFamily="34" charset="0"/>
                  <a:ea typeface="Verdana" panose="020B0604030504040204" pitchFamily="34" charset="0"/>
                </a:rPr>
                <a:t> and </a:t>
              </a:r>
              <a:r>
                <a:rPr lang="pl-PL" sz="1200" i="0" dirty="0" err="1">
                  <a:solidFill>
                    <a:schemeClr val="tx1"/>
                  </a:solidFill>
                  <a:latin typeface="Verdana" panose="020B0604030504040204" pitchFamily="34" charset="0"/>
                  <a:ea typeface="Verdana" panose="020B0604030504040204" pitchFamily="34" charset="0"/>
                </a:rPr>
                <a:t>experiment</a:t>
              </a:r>
              <a:r>
                <a:rPr lang="pl-PL" sz="1200" i="0" dirty="0">
                  <a:solidFill>
                    <a:schemeClr val="tx1"/>
                  </a:solidFill>
                  <a:latin typeface="Verdana" panose="020B0604030504040204" pitchFamily="34" charset="0"/>
                  <a:ea typeface="Verdana" panose="020B0604030504040204" pitchFamily="34" charset="0"/>
                </a:rPr>
                <a:t> plan </a:t>
              </a:r>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2.3. Casting of the </a:t>
              </a:r>
              <a:r>
                <a:rPr lang="pl-PL" sz="1200" b="1" dirty="0" err="1">
                  <a:solidFill>
                    <a:schemeClr val="tx1"/>
                  </a:solidFill>
                  <a:latin typeface="Verdana" panose="020B0604030504040204" pitchFamily="34" charset="0"/>
                  <a:ea typeface="Verdana" panose="020B0604030504040204" pitchFamily="34" charset="0"/>
                </a:rPr>
                <a:t>ingots</a:t>
              </a:r>
              <a:endParaRPr lang="pl-PL" sz="1200" dirty="0">
                <a:solidFill>
                  <a:schemeClr val="tx1"/>
                </a:solidFill>
              </a:endParaRPr>
            </a:p>
            <a:p>
              <a:pPr defTabSz="977900">
                <a:lnSpc>
                  <a:spcPct val="90000"/>
                </a:lnSpc>
                <a:spcBef>
                  <a:spcPct val="0"/>
                </a:spcBef>
                <a:spcAft>
                  <a:spcPct val="35000"/>
                </a:spcAft>
              </a:pPr>
              <a:endParaRPr lang="pl-PL" sz="1600" dirty="0">
                <a:solidFill>
                  <a:schemeClr val="tx1"/>
                </a:solidFill>
              </a:endParaRPr>
            </a:p>
          </p:txBody>
        </p:sp>
        <p:sp>
          <p:nvSpPr>
            <p:cNvPr id="9" name="Elipsa 29">
              <a:extLst>
                <a:ext uri="{FF2B5EF4-FFF2-40B4-BE49-F238E27FC236}">
                  <a16:creationId xmlns:a16="http://schemas.microsoft.com/office/drawing/2014/main" id="{BB2014B0-2AB0-2686-14FF-F0C0B495FEA9}"/>
                </a:ext>
              </a:extLst>
            </p:cNvPr>
            <p:cNvSpPr/>
            <p:nvPr/>
          </p:nvSpPr>
          <p:spPr>
            <a:xfrm>
              <a:off x="0" y="39582"/>
              <a:ext cx="565321"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34932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fld id="{8B581E52-F7CC-425B-9779-ED68F05C13BC}" type="slidenum">
              <a:rPr lang="pl-PL" smtClean="0"/>
              <a:t>8</a:t>
            </a:fld>
            <a:endParaRPr lang="pl-PL"/>
          </a:p>
        </p:txBody>
      </p:sp>
      <p:pic>
        <p:nvPicPr>
          <p:cNvPr id="13" name="Obraz 12"/>
          <p:cNvPicPr>
            <a:picLocks noChangeAspect="1"/>
          </p:cNvPicPr>
          <p:nvPr/>
        </p:nvPicPr>
        <p:blipFill rotWithShape="1">
          <a:blip r:embed="rId3">
            <a:extLst>
              <a:ext uri="{28A0092B-C50C-407E-A947-70E740481C1C}">
                <a14:useLocalDpi xmlns:a14="http://schemas.microsoft.com/office/drawing/2010/main" val="0"/>
              </a:ext>
            </a:extLst>
          </a:blip>
          <a:srcRect l="59781" b="1435"/>
          <a:stretch/>
        </p:blipFill>
        <p:spPr>
          <a:xfrm>
            <a:off x="124012" y="4371742"/>
            <a:ext cx="2080840" cy="2272595"/>
          </a:xfrm>
          <a:prstGeom prst="rect">
            <a:avLst/>
          </a:prstGeom>
          <a:ln w="19050">
            <a:solidFill>
              <a:schemeClr val="tx1"/>
            </a:solidFill>
          </a:ln>
        </p:spPr>
      </p:pic>
      <p:sp>
        <p:nvSpPr>
          <p:cNvPr id="14" name="Rectangle 1"/>
          <p:cNvSpPr>
            <a:spLocks noChangeArrowheads="1"/>
          </p:cNvSpPr>
          <p:nvPr/>
        </p:nvSpPr>
        <p:spPr bwMode="auto">
          <a:xfrm>
            <a:off x="-83842" y="965310"/>
            <a:ext cx="64037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Chemical</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composition</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analysis</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lang="pl-PL" altLang="pl-PL" sz="1400" dirty="0">
                <a:latin typeface="Verdana" panose="020B0604030504040204" pitchFamily="34" charset="0"/>
                <a:ea typeface="Verdana" panose="020B0604030504040204" pitchFamily="34" charset="0"/>
              </a:rPr>
              <a:t>by</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optical</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emission</a:t>
            </a:r>
            <a:r>
              <a:rPr kumimoji="0" lang="pl-PL" altLang="pl-PL" sz="140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pl-PL" altLang="pl-PL" sz="14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spectrometry</a:t>
            </a:r>
            <a:endParaRPr kumimoji="0" lang="pl-PL" altLang="pl-PL" sz="440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9" name="pole tekstowe 18">
            <a:extLst>
              <a:ext uri="{FF2B5EF4-FFF2-40B4-BE49-F238E27FC236}">
                <a16:creationId xmlns:a16="http://schemas.microsoft.com/office/drawing/2014/main" id="{BF47F98F-F7FB-EB42-7643-17C0751023AD}"/>
              </a:ext>
            </a:extLst>
          </p:cNvPr>
          <p:cNvSpPr txBox="1"/>
          <p:nvPr/>
        </p:nvSpPr>
        <p:spPr>
          <a:xfrm>
            <a:off x="2409694" y="4478992"/>
            <a:ext cx="6610294" cy="415498"/>
          </a:xfrm>
          <a:prstGeom prst="rect">
            <a:avLst/>
          </a:prstGeom>
          <a:noFill/>
        </p:spPr>
        <p:txBody>
          <a:bodyPr wrap="square">
            <a:spAutoFit/>
          </a:bodyPr>
          <a:lstStyle/>
          <a:p>
            <a:r>
              <a:rPr lang="pl-PL" sz="1050" dirty="0">
                <a:latin typeface="Verdana" panose="020B0604030504040204" pitchFamily="34" charset="0"/>
                <a:ea typeface="Verdana" panose="020B0604030504040204" pitchFamily="34" charset="0"/>
              </a:rPr>
              <a:t>[3] PN EN 573-3 </a:t>
            </a:r>
            <a:r>
              <a:rPr lang="en-US" sz="1050" dirty="0" err="1">
                <a:latin typeface="Verdana" panose="020B0604030504040204" pitchFamily="34" charset="0"/>
                <a:ea typeface="Verdana" panose="020B0604030504040204" pitchFamily="34" charset="0"/>
              </a:rPr>
              <a:t>Aluminium</a:t>
            </a:r>
            <a:r>
              <a:rPr lang="en-US" sz="1050" dirty="0">
                <a:latin typeface="Verdana" panose="020B0604030504040204" pitchFamily="34" charset="0"/>
                <a:ea typeface="Verdana" panose="020B0604030504040204" pitchFamily="34" charset="0"/>
              </a:rPr>
              <a:t> and </a:t>
            </a:r>
            <a:r>
              <a:rPr lang="en-US" sz="1050" dirty="0" err="1">
                <a:latin typeface="Verdana" panose="020B0604030504040204" pitchFamily="34" charset="0"/>
                <a:ea typeface="Verdana" panose="020B0604030504040204" pitchFamily="34" charset="0"/>
              </a:rPr>
              <a:t>aluminium</a:t>
            </a:r>
            <a:r>
              <a:rPr lang="en-US" sz="1050" dirty="0">
                <a:latin typeface="Verdana" panose="020B0604030504040204" pitchFamily="34" charset="0"/>
                <a:ea typeface="Verdana" panose="020B0604030504040204" pitchFamily="34" charset="0"/>
              </a:rPr>
              <a:t> alloys - Chemical composition and form of wrought products</a:t>
            </a:r>
            <a:r>
              <a:rPr lang="pl-PL" sz="1050" dirty="0">
                <a:latin typeface="Verdana" panose="020B0604030504040204" pitchFamily="34" charset="0"/>
                <a:ea typeface="Verdana" panose="020B0604030504040204" pitchFamily="34" charset="0"/>
              </a:rPr>
              <a:t>, part 3 (</a:t>
            </a:r>
            <a:r>
              <a:rPr lang="pl-PL" sz="1050" dirty="0" err="1">
                <a:latin typeface="Verdana" panose="020B0604030504040204" pitchFamily="34" charset="0"/>
                <a:ea typeface="Verdana" panose="020B0604030504040204" pitchFamily="34" charset="0"/>
              </a:rPr>
              <a:t>portion</a:t>
            </a:r>
            <a:r>
              <a:rPr lang="pl-PL" sz="1050" dirty="0">
                <a:latin typeface="Verdana" panose="020B0604030504040204" pitchFamily="34" charset="0"/>
                <a:ea typeface="Verdana" panose="020B0604030504040204" pitchFamily="34" charset="0"/>
              </a:rPr>
              <a:t>)</a:t>
            </a:r>
            <a:endParaRPr lang="pl-PL" sz="1050" kern="50" dirty="0">
              <a:latin typeface="Verdana" panose="020B0604030504040204" pitchFamily="34" charset="0"/>
              <a:ea typeface="Verdana" panose="020B0604030504040204" pitchFamily="34" charset="0"/>
              <a:cs typeface="Arial Unicode MS"/>
            </a:endParaRPr>
          </a:p>
        </p:txBody>
      </p:sp>
      <p:graphicFrame>
        <p:nvGraphicFramePr>
          <p:cNvPr id="10" name="Tabela 9">
            <a:extLst>
              <a:ext uri="{FF2B5EF4-FFF2-40B4-BE49-F238E27FC236}">
                <a16:creationId xmlns:a16="http://schemas.microsoft.com/office/drawing/2014/main" id="{33E153DE-9D9A-3C6E-FB15-AF7CA6297A20}"/>
              </a:ext>
            </a:extLst>
          </p:cNvPr>
          <p:cNvGraphicFramePr>
            <a:graphicFrameLocks noGrp="1"/>
          </p:cNvGraphicFramePr>
          <p:nvPr>
            <p:extLst>
              <p:ext uri="{D42A27DB-BD31-4B8C-83A1-F6EECF244321}">
                <p14:modId xmlns:p14="http://schemas.microsoft.com/office/powerpoint/2010/main" val="3072534690"/>
              </p:ext>
            </p:extLst>
          </p:nvPr>
        </p:nvGraphicFramePr>
        <p:xfrm>
          <a:off x="124012" y="1325841"/>
          <a:ext cx="8895976" cy="2348122"/>
        </p:xfrm>
        <a:graphic>
          <a:graphicData uri="http://schemas.openxmlformats.org/drawingml/2006/table">
            <a:tbl>
              <a:tblPr firstRow="1" firstCol="1" bandRow="1">
                <a:tableStyleId>{5940675A-B579-460E-94D1-54222C63F5DA}</a:tableStyleId>
              </a:tblPr>
              <a:tblGrid>
                <a:gridCol w="1307598">
                  <a:extLst>
                    <a:ext uri="{9D8B030D-6E8A-4147-A177-3AD203B41FA5}">
                      <a16:colId xmlns:a16="http://schemas.microsoft.com/office/drawing/2014/main" val="631438124"/>
                    </a:ext>
                  </a:extLst>
                </a:gridCol>
                <a:gridCol w="583090">
                  <a:extLst>
                    <a:ext uri="{9D8B030D-6E8A-4147-A177-3AD203B41FA5}">
                      <a16:colId xmlns:a16="http://schemas.microsoft.com/office/drawing/2014/main" val="385591810"/>
                    </a:ext>
                  </a:extLst>
                </a:gridCol>
                <a:gridCol w="583090">
                  <a:extLst>
                    <a:ext uri="{9D8B030D-6E8A-4147-A177-3AD203B41FA5}">
                      <a16:colId xmlns:a16="http://schemas.microsoft.com/office/drawing/2014/main" val="1507267048"/>
                    </a:ext>
                  </a:extLst>
                </a:gridCol>
                <a:gridCol w="584116">
                  <a:extLst>
                    <a:ext uri="{9D8B030D-6E8A-4147-A177-3AD203B41FA5}">
                      <a16:colId xmlns:a16="http://schemas.microsoft.com/office/drawing/2014/main" val="3370462627"/>
                    </a:ext>
                  </a:extLst>
                </a:gridCol>
                <a:gridCol w="584116">
                  <a:extLst>
                    <a:ext uri="{9D8B030D-6E8A-4147-A177-3AD203B41FA5}">
                      <a16:colId xmlns:a16="http://schemas.microsoft.com/office/drawing/2014/main" val="3261151709"/>
                    </a:ext>
                  </a:extLst>
                </a:gridCol>
                <a:gridCol w="583090">
                  <a:extLst>
                    <a:ext uri="{9D8B030D-6E8A-4147-A177-3AD203B41FA5}">
                      <a16:colId xmlns:a16="http://schemas.microsoft.com/office/drawing/2014/main" val="2511106702"/>
                    </a:ext>
                  </a:extLst>
                </a:gridCol>
                <a:gridCol w="584116">
                  <a:extLst>
                    <a:ext uri="{9D8B030D-6E8A-4147-A177-3AD203B41FA5}">
                      <a16:colId xmlns:a16="http://schemas.microsoft.com/office/drawing/2014/main" val="3915985490"/>
                    </a:ext>
                  </a:extLst>
                </a:gridCol>
                <a:gridCol w="584116">
                  <a:extLst>
                    <a:ext uri="{9D8B030D-6E8A-4147-A177-3AD203B41FA5}">
                      <a16:colId xmlns:a16="http://schemas.microsoft.com/office/drawing/2014/main" val="309189834"/>
                    </a:ext>
                  </a:extLst>
                </a:gridCol>
                <a:gridCol w="583090">
                  <a:extLst>
                    <a:ext uri="{9D8B030D-6E8A-4147-A177-3AD203B41FA5}">
                      <a16:colId xmlns:a16="http://schemas.microsoft.com/office/drawing/2014/main" val="1695925553"/>
                    </a:ext>
                  </a:extLst>
                </a:gridCol>
                <a:gridCol w="584116">
                  <a:extLst>
                    <a:ext uri="{9D8B030D-6E8A-4147-A177-3AD203B41FA5}">
                      <a16:colId xmlns:a16="http://schemas.microsoft.com/office/drawing/2014/main" val="1055930017"/>
                    </a:ext>
                  </a:extLst>
                </a:gridCol>
                <a:gridCol w="584116">
                  <a:extLst>
                    <a:ext uri="{9D8B030D-6E8A-4147-A177-3AD203B41FA5}">
                      <a16:colId xmlns:a16="http://schemas.microsoft.com/office/drawing/2014/main" val="2869364586"/>
                    </a:ext>
                  </a:extLst>
                </a:gridCol>
                <a:gridCol w="583090">
                  <a:extLst>
                    <a:ext uri="{9D8B030D-6E8A-4147-A177-3AD203B41FA5}">
                      <a16:colId xmlns:a16="http://schemas.microsoft.com/office/drawing/2014/main" val="3571517439"/>
                    </a:ext>
                  </a:extLst>
                </a:gridCol>
                <a:gridCol w="584116">
                  <a:extLst>
                    <a:ext uri="{9D8B030D-6E8A-4147-A177-3AD203B41FA5}">
                      <a16:colId xmlns:a16="http://schemas.microsoft.com/office/drawing/2014/main" val="4258223893"/>
                    </a:ext>
                  </a:extLst>
                </a:gridCol>
                <a:gridCol w="584116">
                  <a:extLst>
                    <a:ext uri="{9D8B030D-6E8A-4147-A177-3AD203B41FA5}">
                      <a16:colId xmlns:a16="http://schemas.microsoft.com/office/drawing/2014/main" val="444870611"/>
                    </a:ext>
                  </a:extLst>
                </a:gridCol>
              </a:tblGrid>
              <a:tr h="264766">
                <a:tc rowSpan="2">
                  <a:txBody>
                    <a:bodyPr/>
                    <a:lstStyle/>
                    <a:p>
                      <a:pPr algn="just">
                        <a:lnSpc>
                          <a:spcPct val="115000"/>
                        </a:lnSpc>
                        <a:spcAft>
                          <a:spcPts val="1000"/>
                        </a:spcAft>
                      </a:pPr>
                      <a:r>
                        <a:rPr lang="en-GB" sz="1200" dirty="0">
                          <a:effectLst/>
                          <a:latin typeface="Verdana" panose="020B0604030504040204" pitchFamily="34" charset="0"/>
                          <a:ea typeface="Verdana" panose="020B0604030504040204" pitchFamily="34" charset="0"/>
                        </a:rPr>
                        <a:t> </a:t>
                      </a:r>
                      <a:endParaRPr lang="pl-PL" sz="1100" dirty="0">
                        <a:effectLst/>
                        <a:latin typeface="Verdana" panose="020B0604030504040204" pitchFamily="34" charset="0"/>
                        <a:ea typeface="Verdana" panose="020B0604030504040204" pitchFamily="34" charset="0"/>
                      </a:endParaRPr>
                    </a:p>
                    <a:p>
                      <a:pPr algn="ctr">
                        <a:lnSpc>
                          <a:spcPct val="115000"/>
                        </a:lnSpc>
                        <a:spcAft>
                          <a:spcPts val="1000"/>
                        </a:spcAft>
                      </a:pPr>
                      <a:r>
                        <a:rPr lang="en-GB" sz="1200" dirty="0">
                          <a:effectLst/>
                          <a:latin typeface="Verdana" panose="020B0604030504040204" pitchFamily="34" charset="0"/>
                          <a:ea typeface="Verdana" panose="020B0604030504040204" pitchFamily="34" charset="0"/>
                        </a:rPr>
                        <a:t>Alloy</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tc>
                <a:tc gridSpan="13">
                  <a:txBody>
                    <a:bodyPr/>
                    <a:lstStyle/>
                    <a:p>
                      <a:pPr algn="ctr">
                        <a:lnSpc>
                          <a:spcPct val="115000"/>
                        </a:lnSpc>
                        <a:spcAft>
                          <a:spcPts val="1000"/>
                        </a:spcAft>
                      </a:pPr>
                      <a:r>
                        <a:rPr lang="en-GB" sz="1200" dirty="0">
                          <a:effectLst/>
                          <a:latin typeface="Verdana" panose="020B0604030504040204" pitchFamily="34" charset="0"/>
                          <a:ea typeface="Verdana" panose="020B0604030504040204" pitchFamily="34" charset="0"/>
                        </a:rPr>
                        <a:t>Chemical composition [wt.%]</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rgbClr val="339933"/>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339928065"/>
                  </a:ext>
                </a:extLst>
              </a:tr>
              <a:tr h="520839">
                <a:tc vMerge="1">
                  <a:txBody>
                    <a:bodyPr/>
                    <a:lstStyle/>
                    <a:p>
                      <a:endParaRPr lang="pl-PL"/>
                    </a:p>
                  </a:txBody>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Al</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Fe</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Si</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Mg</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Mn</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Cr</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V</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Zr</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Be</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Sc</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Er</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Ag</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tc>
                  <a:txBody>
                    <a:bodyPr/>
                    <a:lstStyle/>
                    <a:p>
                      <a:pPr algn="ctr">
                        <a:lnSpc>
                          <a:spcPct val="115000"/>
                        </a:lnSpc>
                        <a:spcAft>
                          <a:spcPts val="1000"/>
                        </a:spcAft>
                      </a:pPr>
                      <a:r>
                        <a:rPr lang="en-GB" sz="1200" b="1" dirty="0">
                          <a:effectLst/>
                          <a:latin typeface="Verdana" panose="020B0604030504040204" pitchFamily="34" charset="0"/>
                          <a:ea typeface="Verdana" panose="020B0604030504040204" pitchFamily="34" charset="0"/>
                        </a:rPr>
                        <a:t>Cu</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solidFill>
                      <a:schemeClr val="bg1"/>
                    </a:solidFill>
                  </a:tcPr>
                </a:tc>
                <a:extLst>
                  <a:ext uri="{0D108BD9-81ED-4DB2-BD59-A6C34878D82A}">
                    <a16:rowId xmlns:a16="http://schemas.microsoft.com/office/drawing/2014/main" val="2164943667"/>
                  </a:ext>
                </a:extLst>
              </a:tr>
              <a:tr h="520839">
                <a:tc>
                  <a:txBody>
                    <a:bodyPr/>
                    <a:lstStyle/>
                    <a:p>
                      <a:pPr algn="ctr">
                        <a:lnSpc>
                          <a:spcPct val="115000"/>
                        </a:lnSpc>
                        <a:spcAft>
                          <a:spcPts val="1000"/>
                        </a:spcAft>
                      </a:pPr>
                      <a:r>
                        <a:rPr lang="en-GB" sz="1200" dirty="0">
                          <a:effectLst/>
                          <a:latin typeface="Verdana" panose="020B0604030504040204" pitchFamily="34" charset="0"/>
                          <a:ea typeface="Verdana" panose="020B0604030504040204" pitchFamily="34" charset="0"/>
                        </a:rPr>
                        <a:t>AlMg7</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92.97</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0.055</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0.091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7.011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0.006</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&gt; 0.01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0.003</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0.002</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extLst>
                  <a:ext uri="{0D108BD9-81ED-4DB2-BD59-A6C34878D82A}">
                    <a16:rowId xmlns:a16="http://schemas.microsoft.com/office/drawing/2014/main" val="3880557625"/>
                  </a:ext>
                </a:extLst>
              </a:tr>
              <a:tr h="520839">
                <a:tc>
                  <a:txBody>
                    <a:bodyPr/>
                    <a:lstStyle/>
                    <a:p>
                      <a:pPr algn="ctr">
                        <a:lnSpc>
                          <a:spcPct val="115000"/>
                        </a:lnSpc>
                        <a:spcAft>
                          <a:spcPts val="1000"/>
                        </a:spcAft>
                      </a:pPr>
                      <a:r>
                        <a:rPr lang="en-GB" sz="1200" dirty="0" err="1">
                          <a:effectLst/>
                          <a:latin typeface="Verdana" panose="020B0604030504040204" pitchFamily="34" charset="0"/>
                          <a:ea typeface="Verdana" panose="020B0604030504040204" pitchFamily="34" charset="0"/>
                        </a:rPr>
                        <a:t>AlMgScZr</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92.28</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0.058</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0.065</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6.981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0.451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&gt; 0.01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0.006</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0.203</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0.221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 </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 </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 </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extLst>
                  <a:ext uri="{0D108BD9-81ED-4DB2-BD59-A6C34878D82A}">
                    <a16:rowId xmlns:a16="http://schemas.microsoft.com/office/drawing/2014/main" val="548730243"/>
                  </a:ext>
                </a:extLst>
              </a:tr>
              <a:tr h="520839">
                <a:tc>
                  <a:txBody>
                    <a:bodyPr/>
                    <a:lstStyle/>
                    <a:p>
                      <a:pPr algn="ctr">
                        <a:lnSpc>
                          <a:spcPct val="115000"/>
                        </a:lnSpc>
                        <a:spcAft>
                          <a:spcPts val="1000"/>
                        </a:spcAft>
                      </a:pPr>
                      <a:r>
                        <a:rPr lang="en-GB" sz="1200" dirty="0" err="1">
                          <a:effectLst/>
                          <a:latin typeface="Verdana" panose="020B0604030504040204" pitchFamily="34" charset="0"/>
                          <a:ea typeface="Verdana" panose="020B0604030504040204" pitchFamily="34" charset="0"/>
                        </a:rPr>
                        <a:t>AlMgCuAg</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92.28</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0.111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0.058</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7.143</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0.009</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&gt; 0.01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0.001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tc>
                <a:tc>
                  <a:txBody>
                    <a:bodyPr/>
                    <a:lstStyle/>
                    <a:p>
                      <a:pPr algn="ctr">
                        <a:lnSpc>
                          <a:spcPct val="115000"/>
                        </a:lnSpc>
                        <a:spcAft>
                          <a:spcPts val="1000"/>
                        </a:spcAft>
                      </a:pPr>
                      <a:r>
                        <a:rPr lang="en-GB" sz="1050">
                          <a:effectLst/>
                          <a:latin typeface="Verdana" panose="020B0604030504040204" pitchFamily="34" charset="0"/>
                          <a:ea typeface="Verdana" panose="020B0604030504040204" pitchFamily="34" charset="0"/>
                        </a:rPr>
                        <a:t>0.001</a:t>
                      </a:r>
                      <a:endParaRPr lang="pl-PL" sz="120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0.492</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0.511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extLst>
                  <a:ext uri="{0D108BD9-81ED-4DB2-BD59-A6C34878D82A}">
                    <a16:rowId xmlns:a16="http://schemas.microsoft.com/office/drawing/2014/main" val="3737076937"/>
                  </a:ext>
                </a:extLst>
              </a:tr>
            </a:tbl>
          </a:graphicData>
        </a:graphic>
      </p:graphicFrame>
      <p:graphicFrame>
        <p:nvGraphicFramePr>
          <p:cNvPr id="2" name="Tabela 1">
            <a:extLst>
              <a:ext uri="{FF2B5EF4-FFF2-40B4-BE49-F238E27FC236}">
                <a16:creationId xmlns:a16="http://schemas.microsoft.com/office/drawing/2014/main" id="{3BBADDF1-DC40-58F2-8DD2-507CCEB18A07}"/>
              </a:ext>
            </a:extLst>
          </p:cNvPr>
          <p:cNvGraphicFramePr>
            <a:graphicFrameLocks noGrp="1"/>
          </p:cNvGraphicFramePr>
          <p:nvPr>
            <p:extLst>
              <p:ext uri="{D42A27DB-BD31-4B8C-83A1-F6EECF244321}">
                <p14:modId xmlns:p14="http://schemas.microsoft.com/office/powerpoint/2010/main" val="4195600065"/>
              </p:ext>
            </p:extLst>
          </p:nvPr>
        </p:nvGraphicFramePr>
        <p:xfrm>
          <a:off x="124012" y="3673963"/>
          <a:ext cx="8895976" cy="520839"/>
        </p:xfrm>
        <a:graphic>
          <a:graphicData uri="http://schemas.openxmlformats.org/drawingml/2006/table">
            <a:tbl>
              <a:tblPr firstRow="1" firstCol="1" bandRow="1">
                <a:tableStyleId>{5940675A-B579-460E-94D1-54222C63F5DA}</a:tableStyleId>
              </a:tblPr>
              <a:tblGrid>
                <a:gridCol w="1307598">
                  <a:extLst>
                    <a:ext uri="{9D8B030D-6E8A-4147-A177-3AD203B41FA5}">
                      <a16:colId xmlns:a16="http://schemas.microsoft.com/office/drawing/2014/main" val="2285562296"/>
                    </a:ext>
                  </a:extLst>
                </a:gridCol>
                <a:gridCol w="583090">
                  <a:extLst>
                    <a:ext uri="{9D8B030D-6E8A-4147-A177-3AD203B41FA5}">
                      <a16:colId xmlns:a16="http://schemas.microsoft.com/office/drawing/2014/main" val="499667387"/>
                    </a:ext>
                  </a:extLst>
                </a:gridCol>
                <a:gridCol w="583090">
                  <a:extLst>
                    <a:ext uri="{9D8B030D-6E8A-4147-A177-3AD203B41FA5}">
                      <a16:colId xmlns:a16="http://schemas.microsoft.com/office/drawing/2014/main" val="3768164714"/>
                    </a:ext>
                  </a:extLst>
                </a:gridCol>
                <a:gridCol w="584116">
                  <a:extLst>
                    <a:ext uri="{9D8B030D-6E8A-4147-A177-3AD203B41FA5}">
                      <a16:colId xmlns:a16="http://schemas.microsoft.com/office/drawing/2014/main" val="1536381357"/>
                    </a:ext>
                  </a:extLst>
                </a:gridCol>
                <a:gridCol w="584116">
                  <a:extLst>
                    <a:ext uri="{9D8B030D-6E8A-4147-A177-3AD203B41FA5}">
                      <a16:colId xmlns:a16="http://schemas.microsoft.com/office/drawing/2014/main" val="3453653350"/>
                    </a:ext>
                  </a:extLst>
                </a:gridCol>
                <a:gridCol w="583090">
                  <a:extLst>
                    <a:ext uri="{9D8B030D-6E8A-4147-A177-3AD203B41FA5}">
                      <a16:colId xmlns:a16="http://schemas.microsoft.com/office/drawing/2014/main" val="4032436663"/>
                    </a:ext>
                  </a:extLst>
                </a:gridCol>
                <a:gridCol w="584116">
                  <a:extLst>
                    <a:ext uri="{9D8B030D-6E8A-4147-A177-3AD203B41FA5}">
                      <a16:colId xmlns:a16="http://schemas.microsoft.com/office/drawing/2014/main" val="3475182456"/>
                    </a:ext>
                  </a:extLst>
                </a:gridCol>
                <a:gridCol w="584116">
                  <a:extLst>
                    <a:ext uri="{9D8B030D-6E8A-4147-A177-3AD203B41FA5}">
                      <a16:colId xmlns:a16="http://schemas.microsoft.com/office/drawing/2014/main" val="1716262785"/>
                    </a:ext>
                  </a:extLst>
                </a:gridCol>
                <a:gridCol w="583090">
                  <a:extLst>
                    <a:ext uri="{9D8B030D-6E8A-4147-A177-3AD203B41FA5}">
                      <a16:colId xmlns:a16="http://schemas.microsoft.com/office/drawing/2014/main" val="3826775780"/>
                    </a:ext>
                  </a:extLst>
                </a:gridCol>
                <a:gridCol w="584116">
                  <a:extLst>
                    <a:ext uri="{9D8B030D-6E8A-4147-A177-3AD203B41FA5}">
                      <a16:colId xmlns:a16="http://schemas.microsoft.com/office/drawing/2014/main" val="2830515463"/>
                    </a:ext>
                  </a:extLst>
                </a:gridCol>
                <a:gridCol w="584116">
                  <a:extLst>
                    <a:ext uri="{9D8B030D-6E8A-4147-A177-3AD203B41FA5}">
                      <a16:colId xmlns:a16="http://schemas.microsoft.com/office/drawing/2014/main" val="3881567115"/>
                    </a:ext>
                  </a:extLst>
                </a:gridCol>
                <a:gridCol w="583090">
                  <a:extLst>
                    <a:ext uri="{9D8B030D-6E8A-4147-A177-3AD203B41FA5}">
                      <a16:colId xmlns:a16="http://schemas.microsoft.com/office/drawing/2014/main" val="152810041"/>
                    </a:ext>
                  </a:extLst>
                </a:gridCol>
                <a:gridCol w="584116">
                  <a:extLst>
                    <a:ext uri="{9D8B030D-6E8A-4147-A177-3AD203B41FA5}">
                      <a16:colId xmlns:a16="http://schemas.microsoft.com/office/drawing/2014/main" val="2569575816"/>
                    </a:ext>
                  </a:extLst>
                </a:gridCol>
                <a:gridCol w="584116">
                  <a:extLst>
                    <a:ext uri="{9D8B030D-6E8A-4147-A177-3AD203B41FA5}">
                      <a16:colId xmlns:a16="http://schemas.microsoft.com/office/drawing/2014/main" val="884640650"/>
                    </a:ext>
                  </a:extLst>
                </a:gridCol>
              </a:tblGrid>
              <a:tr h="520839">
                <a:tc>
                  <a:txBody>
                    <a:bodyPr/>
                    <a:lstStyle/>
                    <a:p>
                      <a:pPr algn="ctr">
                        <a:lnSpc>
                          <a:spcPct val="115000"/>
                        </a:lnSpc>
                        <a:spcAft>
                          <a:spcPts val="1000"/>
                        </a:spcAft>
                      </a:pPr>
                      <a:r>
                        <a:rPr lang="en-GB" sz="1200" dirty="0">
                          <a:effectLst/>
                          <a:latin typeface="Verdana" panose="020B0604030504040204" pitchFamily="34" charset="0"/>
                          <a:ea typeface="Verdana" panose="020B0604030504040204" pitchFamily="34" charset="0"/>
                        </a:rPr>
                        <a:t>AlMgErZr</a:t>
                      </a:r>
                      <a:endParaRPr lang="pl-PL" sz="11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92.47</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0.054</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0.062</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6.979</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0.391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&gt; 0.01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0.004</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0.204</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0.001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pPr algn="ctr">
                        <a:lnSpc>
                          <a:spcPct val="115000"/>
                        </a:lnSpc>
                        <a:spcAft>
                          <a:spcPts val="1000"/>
                        </a:spcAft>
                      </a:pPr>
                      <a:r>
                        <a:rPr lang="en-GB" sz="1050" dirty="0">
                          <a:effectLst/>
                          <a:latin typeface="Verdana" panose="020B0604030504040204" pitchFamily="34" charset="0"/>
                          <a:ea typeface="Verdana" panose="020B0604030504040204" pitchFamily="34" charset="0"/>
                        </a:rPr>
                        <a:t>0.271</a:t>
                      </a:r>
                      <a:endParaRPr lang="pl-PL"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tc>
                <a:tc>
                  <a:txBody>
                    <a:bodyPr/>
                    <a:lstStyle/>
                    <a:p>
                      <a:endParaRPr lang="pl-PL" sz="1050" dirty="0">
                        <a:effectLst/>
                        <a:latin typeface="Verdana" panose="020B0604030504040204" pitchFamily="34" charset="0"/>
                        <a:ea typeface="Verdana" panose="020B0604030504040204" pitchFamily="34" charset="0"/>
                        <a:cs typeface="Times New Roman" panose="02020603050405020304" pitchFamily="18" charset="0"/>
                      </a:endParaRPr>
                    </a:p>
                  </a:txBody>
                  <a:tcPr marL="6985" marR="6985" marT="6985" marB="0" anchor="ctr"/>
                </a:tc>
                <a:extLst>
                  <a:ext uri="{0D108BD9-81ED-4DB2-BD59-A6C34878D82A}">
                    <a16:rowId xmlns:a16="http://schemas.microsoft.com/office/drawing/2014/main" val="4055577723"/>
                  </a:ext>
                </a:extLst>
              </a:tr>
            </a:tbl>
          </a:graphicData>
        </a:graphic>
      </p:graphicFrame>
      <p:grpSp>
        <p:nvGrpSpPr>
          <p:cNvPr id="3" name="Grupa 2">
            <a:extLst>
              <a:ext uri="{FF2B5EF4-FFF2-40B4-BE49-F238E27FC236}">
                <a16:creationId xmlns:a16="http://schemas.microsoft.com/office/drawing/2014/main" id="{CABA519C-EBE2-9F54-534F-9ADC8AE9BE60}"/>
              </a:ext>
            </a:extLst>
          </p:cNvPr>
          <p:cNvGrpSpPr/>
          <p:nvPr/>
        </p:nvGrpSpPr>
        <p:grpSpPr>
          <a:xfrm>
            <a:off x="0" y="45333"/>
            <a:ext cx="8895976" cy="501808"/>
            <a:chOff x="116902" y="39582"/>
            <a:chExt cx="5426339" cy="509905"/>
          </a:xfrm>
        </p:grpSpPr>
        <p:sp>
          <p:nvSpPr>
            <p:cNvPr id="4" name="Prostokąt 3">
              <a:extLst>
                <a:ext uri="{FF2B5EF4-FFF2-40B4-BE49-F238E27FC236}">
                  <a16:creationId xmlns:a16="http://schemas.microsoft.com/office/drawing/2014/main" id="{EFC44B69-C38C-54EC-3E93-295495196C0A}"/>
                </a:ext>
              </a:extLst>
            </p:cNvPr>
            <p:cNvSpPr/>
            <p:nvPr/>
          </p:nvSpPr>
          <p:spPr>
            <a:xfrm>
              <a:off x="282660" y="49633"/>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3.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ingots</a:t>
              </a:r>
              <a:r>
                <a:rPr lang="pl-PL" sz="1200" b="0" dirty="0">
                  <a:solidFill>
                    <a:schemeClr val="tx1"/>
                  </a:solidFill>
                  <a:latin typeface="Verdana" panose="020B0604030504040204" pitchFamily="34" charset="0"/>
                  <a:ea typeface="Verdana" panose="020B0604030504040204" pitchFamily="34" charset="0"/>
                </a:rPr>
                <a:t>  </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3.1. </a:t>
              </a:r>
              <a:r>
                <a:rPr lang="pl-PL" sz="1200" b="1" dirty="0" err="1">
                  <a:solidFill>
                    <a:schemeClr val="tx1"/>
                  </a:solidFill>
                  <a:latin typeface="Verdana" panose="020B0604030504040204" pitchFamily="34" charset="0"/>
                  <a:ea typeface="Verdana" panose="020B0604030504040204" pitchFamily="34" charset="0"/>
                </a:rPr>
                <a:t>Chemical</a:t>
              </a:r>
              <a:r>
                <a:rPr lang="pl-PL" sz="1200" b="1" dirty="0">
                  <a:solidFill>
                    <a:schemeClr val="tx1"/>
                  </a:solidFill>
                  <a:latin typeface="Verdana" panose="020B0604030504040204" pitchFamily="34" charset="0"/>
                  <a:ea typeface="Verdana" panose="020B0604030504040204" pitchFamily="34" charset="0"/>
                </a:rPr>
                <a:t>  </a:t>
              </a:r>
              <a:r>
                <a:rPr lang="pl-PL" sz="1200" b="1" dirty="0" err="1">
                  <a:solidFill>
                    <a:schemeClr val="tx1"/>
                  </a:solidFill>
                  <a:latin typeface="Verdana" panose="020B0604030504040204" pitchFamily="34" charset="0"/>
                  <a:ea typeface="Verdana" panose="020B0604030504040204" pitchFamily="34" charset="0"/>
                </a:rPr>
                <a:t>analysis</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ingots</a:t>
              </a:r>
              <a:endParaRPr lang="pl-PL" sz="1400" dirty="0">
                <a:solidFill>
                  <a:schemeClr val="tx1"/>
                </a:solidFill>
              </a:endParaRPr>
            </a:p>
          </p:txBody>
        </p:sp>
        <p:sp>
          <p:nvSpPr>
            <p:cNvPr id="5" name="Elipsa 27">
              <a:extLst>
                <a:ext uri="{FF2B5EF4-FFF2-40B4-BE49-F238E27FC236}">
                  <a16:creationId xmlns:a16="http://schemas.microsoft.com/office/drawing/2014/main" id="{71DF4F98-C657-4CBC-959E-8009617FE465}"/>
                </a:ext>
              </a:extLst>
            </p:cNvPr>
            <p:cNvSpPr/>
            <p:nvPr/>
          </p:nvSpPr>
          <p:spPr>
            <a:xfrm>
              <a:off x="116902" y="39582"/>
              <a:ext cx="448419"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aphicFrame>
        <p:nvGraphicFramePr>
          <p:cNvPr id="7" name="Tabela 6">
            <a:extLst>
              <a:ext uri="{FF2B5EF4-FFF2-40B4-BE49-F238E27FC236}">
                <a16:creationId xmlns:a16="http://schemas.microsoft.com/office/drawing/2014/main" id="{BDC967B0-F7C3-EBB7-11E8-5CA205918EA8}"/>
              </a:ext>
            </a:extLst>
          </p:cNvPr>
          <p:cNvGraphicFramePr>
            <a:graphicFrameLocks noGrp="1"/>
          </p:cNvGraphicFramePr>
          <p:nvPr>
            <p:extLst>
              <p:ext uri="{D42A27DB-BD31-4B8C-83A1-F6EECF244321}">
                <p14:modId xmlns:p14="http://schemas.microsoft.com/office/powerpoint/2010/main" val="280162816"/>
              </p:ext>
            </p:extLst>
          </p:nvPr>
        </p:nvGraphicFramePr>
        <p:xfrm>
          <a:off x="2487295" y="5007230"/>
          <a:ext cx="6408679" cy="524930"/>
        </p:xfrm>
        <a:graphic>
          <a:graphicData uri="http://schemas.openxmlformats.org/drawingml/2006/table">
            <a:tbl>
              <a:tblPr firstRow="1" firstCol="1" bandRow="1">
                <a:tableStyleId>{5940675A-B579-460E-94D1-54222C63F5DA}</a:tableStyleId>
              </a:tblPr>
              <a:tblGrid>
                <a:gridCol w="1053149">
                  <a:extLst>
                    <a:ext uri="{9D8B030D-6E8A-4147-A177-3AD203B41FA5}">
                      <a16:colId xmlns:a16="http://schemas.microsoft.com/office/drawing/2014/main" val="3947501609"/>
                    </a:ext>
                  </a:extLst>
                </a:gridCol>
                <a:gridCol w="461090">
                  <a:extLst>
                    <a:ext uri="{9D8B030D-6E8A-4147-A177-3AD203B41FA5}">
                      <a16:colId xmlns:a16="http://schemas.microsoft.com/office/drawing/2014/main" val="208086268"/>
                    </a:ext>
                  </a:extLst>
                </a:gridCol>
                <a:gridCol w="611636">
                  <a:extLst>
                    <a:ext uri="{9D8B030D-6E8A-4147-A177-3AD203B41FA5}">
                      <a16:colId xmlns:a16="http://schemas.microsoft.com/office/drawing/2014/main" val="709344815"/>
                    </a:ext>
                  </a:extLst>
                </a:gridCol>
                <a:gridCol w="611636">
                  <a:extLst>
                    <a:ext uri="{9D8B030D-6E8A-4147-A177-3AD203B41FA5}">
                      <a16:colId xmlns:a16="http://schemas.microsoft.com/office/drawing/2014/main" val="2584987907"/>
                    </a:ext>
                  </a:extLst>
                </a:gridCol>
                <a:gridCol w="611636">
                  <a:extLst>
                    <a:ext uri="{9D8B030D-6E8A-4147-A177-3AD203B41FA5}">
                      <a16:colId xmlns:a16="http://schemas.microsoft.com/office/drawing/2014/main" val="1704032943"/>
                    </a:ext>
                  </a:extLst>
                </a:gridCol>
                <a:gridCol w="611636">
                  <a:extLst>
                    <a:ext uri="{9D8B030D-6E8A-4147-A177-3AD203B41FA5}">
                      <a16:colId xmlns:a16="http://schemas.microsoft.com/office/drawing/2014/main" val="2867719004"/>
                    </a:ext>
                  </a:extLst>
                </a:gridCol>
                <a:gridCol w="611636">
                  <a:extLst>
                    <a:ext uri="{9D8B030D-6E8A-4147-A177-3AD203B41FA5}">
                      <a16:colId xmlns:a16="http://schemas.microsoft.com/office/drawing/2014/main" val="2049738870"/>
                    </a:ext>
                  </a:extLst>
                </a:gridCol>
                <a:gridCol w="611636">
                  <a:extLst>
                    <a:ext uri="{9D8B030D-6E8A-4147-A177-3AD203B41FA5}">
                      <a16:colId xmlns:a16="http://schemas.microsoft.com/office/drawing/2014/main" val="542029780"/>
                    </a:ext>
                  </a:extLst>
                </a:gridCol>
                <a:gridCol w="612312">
                  <a:extLst>
                    <a:ext uri="{9D8B030D-6E8A-4147-A177-3AD203B41FA5}">
                      <a16:colId xmlns:a16="http://schemas.microsoft.com/office/drawing/2014/main" val="1231871392"/>
                    </a:ext>
                  </a:extLst>
                </a:gridCol>
                <a:gridCol w="612312">
                  <a:extLst>
                    <a:ext uri="{9D8B030D-6E8A-4147-A177-3AD203B41FA5}">
                      <a16:colId xmlns:a16="http://schemas.microsoft.com/office/drawing/2014/main" val="4080280"/>
                    </a:ext>
                  </a:extLst>
                </a:gridCol>
              </a:tblGrid>
              <a:tr h="262465">
                <a:tc>
                  <a:txBody>
                    <a:bodyPr/>
                    <a:lstStyle/>
                    <a:p>
                      <a:pPr algn="ctr">
                        <a:lnSpc>
                          <a:spcPct val="107000"/>
                        </a:lnSpc>
                        <a:spcAft>
                          <a:spcPts val="800"/>
                        </a:spcAft>
                        <a:tabLst>
                          <a:tab pos="850900" algn="l"/>
                        </a:tabLst>
                      </a:pPr>
                      <a:r>
                        <a:rPr lang="pl-PL" sz="1100" dirty="0" err="1">
                          <a:effectLst/>
                        </a:rPr>
                        <a:t>Alloy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Si</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Fe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Cu</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Mn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Mg</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Cr</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Ni</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Zn</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Ti</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619950"/>
                  </a:ext>
                </a:extLst>
              </a:tr>
              <a:tr h="262465">
                <a:tc>
                  <a:txBody>
                    <a:bodyPr/>
                    <a:lstStyle/>
                    <a:p>
                      <a:pPr algn="ctr">
                        <a:lnSpc>
                          <a:spcPct val="107000"/>
                        </a:lnSpc>
                        <a:spcAft>
                          <a:spcPts val="800"/>
                        </a:spcAft>
                        <a:tabLst>
                          <a:tab pos="850900" algn="l"/>
                        </a:tabLst>
                      </a:pPr>
                      <a:r>
                        <a:rPr lang="pl-PL" sz="1100">
                          <a:effectLst/>
                        </a:rPr>
                        <a:t>EN-AW 5058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0.40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0.50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0.10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0.20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4.5-5.6</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0.10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a:effectLst/>
                        </a:rPr>
                        <a:t>-</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0.20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tabLst>
                          <a:tab pos="850900" algn="l"/>
                        </a:tabLst>
                      </a:pPr>
                      <a:r>
                        <a:rPr lang="pl-PL" sz="1100" dirty="0">
                          <a:effectLst/>
                        </a:rPr>
                        <a:t>0.20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8120056"/>
                  </a:ext>
                </a:extLst>
              </a:tr>
            </a:tbl>
          </a:graphicData>
        </a:graphic>
      </p:graphicFrame>
      <p:sp>
        <p:nvSpPr>
          <p:cNvPr id="8" name="Prostokąt 7">
            <a:extLst>
              <a:ext uri="{FF2B5EF4-FFF2-40B4-BE49-F238E27FC236}">
                <a16:creationId xmlns:a16="http://schemas.microsoft.com/office/drawing/2014/main" id="{B250B783-CDB9-36BA-A3F5-78F4533BB74C}"/>
              </a:ext>
            </a:extLst>
          </p:cNvPr>
          <p:cNvSpPr/>
          <p:nvPr/>
        </p:nvSpPr>
        <p:spPr>
          <a:xfrm>
            <a:off x="2473377" y="5254052"/>
            <a:ext cx="6422599" cy="27810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43714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ole tekstowe 33">
            <a:extLst>
              <a:ext uri="{FF2B5EF4-FFF2-40B4-BE49-F238E27FC236}">
                <a16:creationId xmlns:a16="http://schemas.microsoft.com/office/drawing/2014/main" id="{222D0909-16FA-435B-B977-140A3B3C08B5}"/>
              </a:ext>
            </a:extLst>
          </p:cNvPr>
          <p:cNvSpPr txBox="1"/>
          <p:nvPr/>
        </p:nvSpPr>
        <p:spPr>
          <a:xfrm>
            <a:off x="1972893" y="2983048"/>
            <a:ext cx="1254173" cy="338554"/>
          </a:xfrm>
          <a:prstGeom prst="rect">
            <a:avLst/>
          </a:prstGeom>
          <a:noFill/>
        </p:spPr>
        <p:txBody>
          <a:bodyPr wrap="square" rtlCol="0">
            <a:spAutoFit/>
          </a:bodyPr>
          <a:lstStyle/>
          <a:p>
            <a:r>
              <a:rPr lang="pl-PL" sz="1600" b="1" dirty="0">
                <a:solidFill>
                  <a:schemeClr val="bg1"/>
                </a:solidFill>
              </a:rPr>
              <a:t>d= 230 µm</a:t>
            </a:r>
          </a:p>
        </p:txBody>
      </p:sp>
      <p:sp>
        <p:nvSpPr>
          <p:cNvPr id="53" name="pole tekstowe 52">
            <a:extLst>
              <a:ext uri="{FF2B5EF4-FFF2-40B4-BE49-F238E27FC236}">
                <a16:creationId xmlns:a16="http://schemas.microsoft.com/office/drawing/2014/main" id="{628DE1CF-5784-7E47-0CEA-861A82E17652}"/>
              </a:ext>
            </a:extLst>
          </p:cNvPr>
          <p:cNvSpPr txBox="1"/>
          <p:nvPr/>
        </p:nvSpPr>
        <p:spPr>
          <a:xfrm>
            <a:off x="4602530" y="5268429"/>
            <a:ext cx="1315722" cy="338554"/>
          </a:xfrm>
          <a:prstGeom prst="rect">
            <a:avLst/>
          </a:prstGeom>
          <a:noFill/>
        </p:spPr>
        <p:txBody>
          <a:bodyPr wrap="square" rtlCol="0">
            <a:spAutoFit/>
          </a:bodyPr>
          <a:lstStyle/>
          <a:p>
            <a:r>
              <a:rPr lang="pl-PL" sz="1600" b="1" dirty="0">
                <a:solidFill>
                  <a:schemeClr val="bg1"/>
                </a:solidFill>
              </a:rPr>
              <a:t>d= 361 µm </a:t>
            </a:r>
          </a:p>
        </p:txBody>
      </p:sp>
      <p:sp>
        <p:nvSpPr>
          <p:cNvPr id="54" name="pole tekstowe 53">
            <a:extLst>
              <a:ext uri="{FF2B5EF4-FFF2-40B4-BE49-F238E27FC236}">
                <a16:creationId xmlns:a16="http://schemas.microsoft.com/office/drawing/2014/main" id="{93A8FB01-CDE8-CB49-D64E-C2194ADE7FD1}"/>
              </a:ext>
            </a:extLst>
          </p:cNvPr>
          <p:cNvSpPr txBox="1"/>
          <p:nvPr/>
        </p:nvSpPr>
        <p:spPr>
          <a:xfrm>
            <a:off x="2252349" y="5370791"/>
            <a:ext cx="1315722" cy="338554"/>
          </a:xfrm>
          <a:prstGeom prst="rect">
            <a:avLst/>
          </a:prstGeom>
          <a:noFill/>
        </p:spPr>
        <p:txBody>
          <a:bodyPr wrap="square" rtlCol="0">
            <a:spAutoFit/>
          </a:bodyPr>
          <a:lstStyle/>
          <a:p>
            <a:r>
              <a:rPr lang="pl-PL" sz="1600" b="1" dirty="0">
                <a:solidFill>
                  <a:schemeClr val="bg1"/>
                </a:solidFill>
              </a:rPr>
              <a:t>d= 116 µm </a:t>
            </a:r>
          </a:p>
        </p:txBody>
      </p:sp>
      <p:sp>
        <p:nvSpPr>
          <p:cNvPr id="55" name="pole tekstowe 54">
            <a:extLst>
              <a:ext uri="{FF2B5EF4-FFF2-40B4-BE49-F238E27FC236}">
                <a16:creationId xmlns:a16="http://schemas.microsoft.com/office/drawing/2014/main" id="{D6D57EBB-7259-0313-1E5D-92A75DB81956}"/>
              </a:ext>
            </a:extLst>
          </p:cNvPr>
          <p:cNvSpPr txBox="1"/>
          <p:nvPr/>
        </p:nvSpPr>
        <p:spPr>
          <a:xfrm>
            <a:off x="26646" y="5408743"/>
            <a:ext cx="1614257" cy="338554"/>
          </a:xfrm>
          <a:prstGeom prst="rect">
            <a:avLst/>
          </a:prstGeom>
          <a:noFill/>
        </p:spPr>
        <p:txBody>
          <a:bodyPr wrap="square" rtlCol="0">
            <a:spAutoFit/>
          </a:bodyPr>
          <a:lstStyle/>
          <a:p>
            <a:r>
              <a:rPr lang="pl-PL" sz="1600" b="1" dirty="0">
                <a:solidFill>
                  <a:schemeClr val="bg1"/>
                </a:solidFill>
              </a:rPr>
              <a:t>d= 384 µm </a:t>
            </a:r>
          </a:p>
        </p:txBody>
      </p:sp>
      <p:grpSp>
        <p:nvGrpSpPr>
          <p:cNvPr id="13" name="Grupa 12"/>
          <p:cNvGrpSpPr/>
          <p:nvPr/>
        </p:nvGrpSpPr>
        <p:grpSpPr>
          <a:xfrm>
            <a:off x="205265" y="942108"/>
            <a:ext cx="3516406" cy="2954572"/>
            <a:chOff x="172843" y="729581"/>
            <a:chExt cx="3516407" cy="2954572"/>
          </a:xfrm>
        </p:grpSpPr>
        <p:grpSp>
          <p:nvGrpSpPr>
            <p:cNvPr id="5" name="Grupa 4"/>
            <p:cNvGrpSpPr/>
            <p:nvPr/>
          </p:nvGrpSpPr>
          <p:grpSpPr>
            <a:xfrm>
              <a:off x="533396" y="924970"/>
              <a:ext cx="2491429" cy="2644182"/>
              <a:chOff x="25435" y="4752355"/>
              <a:chExt cx="2188256" cy="2053983"/>
            </a:xfrm>
          </p:grpSpPr>
          <p:grpSp>
            <p:nvGrpSpPr>
              <p:cNvPr id="2" name="Grupa 1"/>
              <p:cNvGrpSpPr/>
              <p:nvPr/>
            </p:nvGrpSpPr>
            <p:grpSpPr>
              <a:xfrm>
                <a:off x="25435" y="4752355"/>
                <a:ext cx="2188256" cy="2053983"/>
                <a:chOff x="25435" y="4752355"/>
                <a:chExt cx="2188256" cy="2053983"/>
              </a:xfrm>
            </p:grpSpPr>
            <p:sp>
              <p:nvSpPr>
                <p:cNvPr id="38" name="pole tekstowe 37">
                  <a:extLst>
                    <a:ext uri="{FF2B5EF4-FFF2-40B4-BE49-F238E27FC236}">
                      <a16:creationId xmlns:a16="http://schemas.microsoft.com/office/drawing/2014/main" id="{D2B61B8F-0F9F-D795-F516-3C1D495C7241}"/>
                    </a:ext>
                  </a:extLst>
                </p:cNvPr>
                <p:cNvSpPr txBox="1"/>
                <p:nvPr/>
              </p:nvSpPr>
              <p:spPr>
                <a:xfrm>
                  <a:off x="25435" y="4752355"/>
                  <a:ext cx="2178405" cy="203217"/>
                </a:xfrm>
                <a:prstGeom prst="rect">
                  <a:avLst/>
                </a:prstGeom>
                <a:noFill/>
                <a:ln>
                  <a:solidFill>
                    <a:srgbClr val="238A1E"/>
                  </a:solidFill>
                </a:ln>
              </p:spPr>
              <p:txBody>
                <a:bodyPr wrap="square" rtlCol="0">
                  <a:spAutoFit/>
                </a:bodyPr>
                <a:lstStyle/>
                <a:p>
                  <a:pPr algn="ctr"/>
                  <a:r>
                    <a:rPr lang="pl-PL" sz="1100" b="1" dirty="0">
                      <a:latin typeface="Verdana" panose="020B0604030504040204" pitchFamily="34" charset="0"/>
                      <a:ea typeface="Verdana" panose="020B0604030504040204" pitchFamily="34" charset="0"/>
                    </a:rPr>
                    <a:t>AlMg7</a:t>
                  </a:r>
                </a:p>
              </p:txBody>
            </p:sp>
            <p:pic>
              <p:nvPicPr>
                <p:cNvPr id="66" name="Obraz 65" descr="Obraz zawierający mapa&#10;&#10;Opis wygenerowany automatycznie">
                  <a:extLst>
                    <a:ext uri="{FF2B5EF4-FFF2-40B4-BE49-F238E27FC236}">
                      <a16:creationId xmlns:a16="http://schemas.microsoft.com/office/drawing/2014/main" id="{0BC2C3C5-71DF-7001-ED2D-446DED0E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6" y="4988641"/>
                  <a:ext cx="2178405" cy="1817697"/>
                </a:xfrm>
                <a:prstGeom prst="rect">
                  <a:avLst/>
                </a:prstGeom>
              </p:spPr>
            </p:pic>
          </p:grpSp>
          <p:sp>
            <p:nvSpPr>
              <p:cNvPr id="64" name="pole tekstowe 63">
                <a:extLst>
                  <a:ext uri="{FF2B5EF4-FFF2-40B4-BE49-F238E27FC236}">
                    <a16:creationId xmlns:a16="http://schemas.microsoft.com/office/drawing/2014/main" id="{05CA00EA-1F88-D321-D4D7-F340692344DD}"/>
                  </a:ext>
                </a:extLst>
              </p:cNvPr>
              <p:cNvSpPr txBox="1"/>
              <p:nvPr/>
            </p:nvSpPr>
            <p:spPr>
              <a:xfrm>
                <a:off x="33723" y="4988641"/>
                <a:ext cx="1315722" cy="262987"/>
              </a:xfrm>
              <a:prstGeom prst="rect">
                <a:avLst/>
              </a:prstGeom>
              <a:noFill/>
            </p:spPr>
            <p:txBody>
              <a:bodyPr wrap="square" rtlCol="0">
                <a:spAutoFit/>
              </a:bodyPr>
              <a:lstStyle/>
              <a:p>
                <a:r>
                  <a:rPr lang="pl-PL" sz="1600" b="1" dirty="0">
                    <a:solidFill>
                      <a:schemeClr val="bg1"/>
                    </a:solidFill>
                  </a:rPr>
                  <a:t>d= 270 µm </a:t>
                </a:r>
              </a:p>
            </p:txBody>
          </p:sp>
        </p:grpSp>
        <p:sp>
          <p:nvSpPr>
            <p:cNvPr id="12" name="Prostokąt 11"/>
            <p:cNvSpPr/>
            <p:nvPr/>
          </p:nvSpPr>
          <p:spPr>
            <a:xfrm>
              <a:off x="172843" y="729581"/>
              <a:ext cx="3516407" cy="2954572"/>
            </a:xfrm>
            <a:prstGeom prst="rect">
              <a:avLst/>
            </a:prstGeom>
            <a:noFill/>
            <a:ln w="28575">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 name="Grupa 13"/>
          <p:cNvGrpSpPr/>
          <p:nvPr/>
        </p:nvGrpSpPr>
        <p:grpSpPr>
          <a:xfrm>
            <a:off x="188259" y="3992781"/>
            <a:ext cx="3533412" cy="2803638"/>
            <a:chOff x="188260" y="4091766"/>
            <a:chExt cx="3533412" cy="2803638"/>
          </a:xfrm>
        </p:grpSpPr>
        <p:grpSp>
          <p:nvGrpSpPr>
            <p:cNvPr id="6" name="Grupa 5"/>
            <p:cNvGrpSpPr/>
            <p:nvPr/>
          </p:nvGrpSpPr>
          <p:grpSpPr>
            <a:xfrm>
              <a:off x="450620" y="4217764"/>
              <a:ext cx="2488752" cy="2658200"/>
              <a:chOff x="4533957" y="4814178"/>
              <a:chExt cx="2161325" cy="2048684"/>
            </a:xfrm>
          </p:grpSpPr>
          <p:pic>
            <p:nvPicPr>
              <p:cNvPr id="20" name="Obraz 19" descr="Obraz zawierający mapa&#10;&#10;Opis wygenerowany automatycznie">
                <a:extLst>
                  <a:ext uri="{FF2B5EF4-FFF2-40B4-BE49-F238E27FC236}">
                    <a16:creationId xmlns:a16="http://schemas.microsoft.com/office/drawing/2014/main" id="{F229F09D-61FB-4067-C6DD-273C96625BEC}"/>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33957" y="5059416"/>
                <a:ext cx="2161325" cy="1803446"/>
              </a:xfrm>
              <a:prstGeom prst="rect">
                <a:avLst/>
              </a:prstGeom>
            </p:spPr>
          </p:pic>
          <p:sp>
            <p:nvSpPr>
              <p:cNvPr id="59" name="pole tekstowe 58">
                <a:extLst>
                  <a:ext uri="{FF2B5EF4-FFF2-40B4-BE49-F238E27FC236}">
                    <a16:creationId xmlns:a16="http://schemas.microsoft.com/office/drawing/2014/main" id="{F003AD95-736A-46A6-16F9-B338FF1E1E12}"/>
                  </a:ext>
                </a:extLst>
              </p:cNvPr>
              <p:cNvSpPr txBox="1"/>
              <p:nvPr/>
            </p:nvSpPr>
            <p:spPr>
              <a:xfrm>
                <a:off x="4542132" y="4814178"/>
                <a:ext cx="2153150" cy="201624"/>
              </a:xfrm>
              <a:prstGeom prst="rect">
                <a:avLst/>
              </a:prstGeom>
              <a:noFill/>
              <a:ln>
                <a:solidFill>
                  <a:srgbClr val="238A1E"/>
                </a:solidFill>
              </a:ln>
            </p:spPr>
            <p:txBody>
              <a:bodyPr wrap="square" rtlCol="0">
                <a:spAutoFit/>
              </a:bodyPr>
              <a:lstStyle/>
              <a:p>
                <a:pPr algn="ctr"/>
                <a:r>
                  <a:rPr lang="pl-PL" sz="1100" b="1" dirty="0"/>
                  <a:t> </a:t>
                </a:r>
                <a:r>
                  <a:rPr lang="pl-PL" sz="1100" b="1" dirty="0" err="1">
                    <a:latin typeface="Verdana" panose="020B0604030504040204" pitchFamily="34" charset="0"/>
                    <a:ea typeface="Verdana" panose="020B0604030504040204" pitchFamily="34" charset="0"/>
                  </a:rPr>
                  <a:t>AlMgCuAg</a:t>
                </a:r>
                <a:endParaRPr lang="pl-PL" sz="1100" b="1" dirty="0">
                  <a:latin typeface="Verdana" panose="020B0604030504040204" pitchFamily="34" charset="0"/>
                  <a:ea typeface="Verdana" panose="020B0604030504040204" pitchFamily="34" charset="0"/>
                </a:endParaRPr>
              </a:p>
            </p:txBody>
          </p:sp>
          <p:sp>
            <p:nvSpPr>
              <p:cNvPr id="68" name="pole tekstowe 67">
                <a:extLst>
                  <a:ext uri="{FF2B5EF4-FFF2-40B4-BE49-F238E27FC236}">
                    <a16:creationId xmlns:a16="http://schemas.microsoft.com/office/drawing/2014/main" id="{E389D6A3-E272-3EB7-868C-44FF0EBEAA1D}"/>
                  </a:ext>
                </a:extLst>
              </p:cNvPr>
              <p:cNvSpPr txBox="1"/>
              <p:nvPr/>
            </p:nvSpPr>
            <p:spPr>
              <a:xfrm>
                <a:off x="4540232" y="5113464"/>
                <a:ext cx="1315722" cy="260925"/>
              </a:xfrm>
              <a:prstGeom prst="rect">
                <a:avLst/>
              </a:prstGeom>
              <a:noFill/>
            </p:spPr>
            <p:txBody>
              <a:bodyPr wrap="square" rtlCol="0">
                <a:spAutoFit/>
              </a:bodyPr>
              <a:lstStyle/>
              <a:p>
                <a:r>
                  <a:rPr lang="pl-PL" sz="1600" b="1" dirty="0">
                    <a:solidFill>
                      <a:schemeClr val="bg1"/>
                    </a:solidFill>
                  </a:rPr>
                  <a:t>d= 330 µm </a:t>
                </a:r>
              </a:p>
            </p:txBody>
          </p:sp>
        </p:grpSp>
        <p:sp>
          <p:nvSpPr>
            <p:cNvPr id="50" name="Prostokąt 49"/>
            <p:cNvSpPr/>
            <p:nvPr/>
          </p:nvSpPr>
          <p:spPr>
            <a:xfrm>
              <a:off x="188260" y="4091766"/>
              <a:ext cx="3533412" cy="2803638"/>
            </a:xfrm>
            <a:prstGeom prst="rect">
              <a:avLst/>
            </a:prstGeom>
            <a:noFill/>
            <a:ln w="28575">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5" name="Grupa 14"/>
          <p:cNvGrpSpPr/>
          <p:nvPr/>
        </p:nvGrpSpPr>
        <p:grpSpPr>
          <a:xfrm>
            <a:off x="3813809" y="942108"/>
            <a:ext cx="3455893" cy="2954572"/>
            <a:chOff x="5003660" y="767749"/>
            <a:chExt cx="3455893" cy="2954572"/>
          </a:xfrm>
        </p:grpSpPr>
        <p:grpSp>
          <p:nvGrpSpPr>
            <p:cNvPr id="11" name="Grupa 10"/>
            <p:cNvGrpSpPr/>
            <p:nvPr/>
          </p:nvGrpSpPr>
          <p:grpSpPr>
            <a:xfrm>
              <a:off x="5526602" y="896574"/>
              <a:ext cx="2541039" cy="2740270"/>
              <a:chOff x="5810155" y="1185231"/>
              <a:chExt cx="2541039" cy="2740270"/>
            </a:xfrm>
          </p:grpSpPr>
          <p:grpSp>
            <p:nvGrpSpPr>
              <p:cNvPr id="4" name="Grupa 3"/>
              <p:cNvGrpSpPr/>
              <p:nvPr/>
            </p:nvGrpSpPr>
            <p:grpSpPr>
              <a:xfrm>
                <a:off x="5810156" y="1185231"/>
                <a:ext cx="2541038" cy="2740270"/>
                <a:chOff x="2331591" y="4982833"/>
                <a:chExt cx="2231827" cy="2115724"/>
              </a:xfrm>
            </p:grpSpPr>
            <p:pic>
              <p:nvPicPr>
                <p:cNvPr id="41" name="Obraz 40" descr="Obraz zawierający zewnętrzne, znak, drzewo, roślina&#10;&#10;Opis wygenerowany automatycznie">
                  <a:extLst>
                    <a:ext uri="{FF2B5EF4-FFF2-40B4-BE49-F238E27FC236}">
                      <a16:creationId xmlns:a16="http://schemas.microsoft.com/office/drawing/2014/main" id="{CEDE5EE8-9499-AE1F-F458-B32BA558B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1591" y="5236285"/>
                  <a:ext cx="2231827" cy="1862272"/>
                </a:xfrm>
                <a:prstGeom prst="rect">
                  <a:avLst/>
                </a:prstGeom>
              </p:spPr>
            </p:pic>
            <p:sp>
              <p:nvSpPr>
                <p:cNvPr id="46" name="pole tekstowe 45">
                  <a:extLst>
                    <a:ext uri="{FF2B5EF4-FFF2-40B4-BE49-F238E27FC236}">
                      <a16:creationId xmlns:a16="http://schemas.microsoft.com/office/drawing/2014/main" id="{215469DA-D1BE-2E14-A54C-54F7A8EC0CE3}"/>
                    </a:ext>
                  </a:extLst>
                </p:cNvPr>
                <p:cNvSpPr txBox="1"/>
                <p:nvPr/>
              </p:nvSpPr>
              <p:spPr>
                <a:xfrm>
                  <a:off x="2331591" y="4982833"/>
                  <a:ext cx="2231827" cy="201985"/>
                </a:xfrm>
                <a:prstGeom prst="rect">
                  <a:avLst/>
                </a:prstGeom>
                <a:noFill/>
                <a:ln>
                  <a:solidFill>
                    <a:srgbClr val="238A1E"/>
                  </a:solidFill>
                </a:ln>
              </p:spPr>
              <p:txBody>
                <a:bodyPr wrap="square" rtlCol="0">
                  <a:spAutoFit/>
                </a:bodyPr>
                <a:lstStyle/>
                <a:p>
                  <a:pPr algn="ctr"/>
                  <a:r>
                    <a:rPr lang="pl-PL" sz="1100" b="1" dirty="0" err="1">
                      <a:latin typeface="Verdana" panose="020B0604030504040204" pitchFamily="34" charset="0"/>
                      <a:ea typeface="Verdana" panose="020B0604030504040204" pitchFamily="34" charset="0"/>
                    </a:rPr>
                    <a:t>AlMgScZr</a:t>
                  </a:r>
                  <a:endParaRPr lang="pl-PL" sz="1100" b="1" dirty="0">
                    <a:latin typeface="Verdana" panose="020B0604030504040204" pitchFamily="34" charset="0"/>
                    <a:ea typeface="Verdana" panose="020B0604030504040204" pitchFamily="34" charset="0"/>
                  </a:endParaRPr>
                </a:p>
              </p:txBody>
            </p:sp>
          </p:grpSp>
          <p:sp>
            <p:nvSpPr>
              <p:cNvPr id="35" name="pole tekstowe 34">
                <a:extLst>
                  <a:ext uri="{FF2B5EF4-FFF2-40B4-BE49-F238E27FC236}">
                    <a16:creationId xmlns:a16="http://schemas.microsoft.com/office/drawing/2014/main" id="{B378E0A6-2696-8BC7-D029-12F054E305FC}"/>
                  </a:ext>
                </a:extLst>
              </p:cNvPr>
              <p:cNvSpPr txBox="1"/>
              <p:nvPr/>
            </p:nvSpPr>
            <p:spPr>
              <a:xfrm>
                <a:off x="5810155" y="1545896"/>
                <a:ext cx="1315722" cy="338554"/>
              </a:xfrm>
              <a:prstGeom prst="rect">
                <a:avLst/>
              </a:prstGeom>
              <a:noFill/>
            </p:spPr>
            <p:txBody>
              <a:bodyPr wrap="square" rtlCol="0">
                <a:spAutoFit/>
              </a:bodyPr>
              <a:lstStyle/>
              <a:p>
                <a:r>
                  <a:rPr lang="pl-PL" sz="1600" b="1" dirty="0">
                    <a:solidFill>
                      <a:schemeClr val="bg1"/>
                    </a:solidFill>
                  </a:rPr>
                  <a:t>d= 36 µm </a:t>
                </a:r>
              </a:p>
            </p:txBody>
          </p:sp>
        </p:grpSp>
        <p:sp>
          <p:nvSpPr>
            <p:cNvPr id="51" name="Prostokąt 50"/>
            <p:cNvSpPr/>
            <p:nvPr/>
          </p:nvSpPr>
          <p:spPr>
            <a:xfrm>
              <a:off x="5003660" y="767749"/>
              <a:ext cx="3455893" cy="2954572"/>
            </a:xfrm>
            <a:prstGeom prst="rect">
              <a:avLst/>
            </a:prstGeom>
            <a:noFill/>
            <a:ln w="28575">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 name="Grupa 15"/>
          <p:cNvGrpSpPr/>
          <p:nvPr/>
        </p:nvGrpSpPr>
        <p:grpSpPr>
          <a:xfrm>
            <a:off x="3829857" y="3978129"/>
            <a:ext cx="3455892" cy="2818289"/>
            <a:chOff x="5006630" y="4043358"/>
            <a:chExt cx="3455892" cy="2818289"/>
          </a:xfrm>
        </p:grpSpPr>
        <p:grpSp>
          <p:nvGrpSpPr>
            <p:cNvPr id="9" name="Grupa 8"/>
            <p:cNvGrpSpPr/>
            <p:nvPr/>
          </p:nvGrpSpPr>
          <p:grpSpPr>
            <a:xfrm>
              <a:off x="5503925" y="4178665"/>
              <a:ext cx="2550636" cy="2663542"/>
              <a:chOff x="5769143" y="4166238"/>
              <a:chExt cx="2550636" cy="2929897"/>
            </a:xfrm>
          </p:grpSpPr>
          <p:grpSp>
            <p:nvGrpSpPr>
              <p:cNvPr id="29" name="Grupa 28">
                <a:extLst>
                  <a:ext uri="{FF2B5EF4-FFF2-40B4-BE49-F238E27FC236}">
                    <a16:creationId xmlns:a16="http://schemas.microsoft.com/office/drawing/2014/main" id="{9493814E-7B50-0AB4-2494-955ADF4257BD}"/>
                  </a:ext>
                </a:extLst>
              </p:cNvPr>
              <p:cNvGrpSpPr/>
              <p:nvPr/>
            </p:nvGrpSpPr>
            <p:grpSpPr>
              <a:xfrm>
                <a:off x="5769143" y="4516866"/>
                <a:ext cx="2550636" cy="2579269"/>
                <a:chOff x="5533876" y="4677531"/>
                <a:chExt cx="2550636" cy="2579269"/>
              </a:xfrm>
            </p:grpSpPr>
            <p:pic>
              <p:nvPicPr>
                <p:cNvPr id="45" name="Picture 9">
                  <a:extLst>
                    <a:ext uri="{FF2B5EF4-FFF2-40B4-BE49-F238E27FC236}">
                      <a16:creationId xmlns:a16="http://schemas.microsoft.com/office/drawing/2014/main" id="{AC737169-6A1C-A3E0-1332-1BF8D0CCB5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3475" y="4682800"/>
                  <a:ext cx="2541037" cy="25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pole tekstowe 51">
                  <a:extLst>
                    <a:ext uri="{FF2B5EF4-FFF2-40B4-BE49-F238E27FC236}">
                      <a16:creationId xmlns:a16="http://schemas.microsoft.com/office/drawing/2014/main" id="{B378E0A6-2696-8BC7-D029-12F054E305FC}"/>
                    </a:ext>
                  </a:extLst>
                </p:cNvPr>
                <p:cNvSpPr txBox="1"/>
                <p:nvPr/>
              </p:nvSpPr>
              <p:spPr>
                <a:xfrm>
                  <a:off x="5533876" y="4677531"/>
                  <a:ext cx="1315722" cy="372410"/>
                </a:xfrm>
                <a:prstGeom prst="rect">
                  <a:avLst/>
                </a:prstGeom>
                <a:noFill/>
              </p:spPr>
              <p:txBody>
                <a:bodyPr wrap="square" rtlCol="0">
                  <a:spAutoFit/>
                </a:bodyPr>
                <a:lstStyle/>
                <a:p>
                  <a:r>
                    <a:rPr lang="pl-PL" sz="1600" b="1" dirty="0">
                      <a:solidFill>
                        <a:schemeClr val="bg1"/>
                      </a:solidFill>
                    </a:rPr>
                    <a:t>d= 68 µm </a:t>
                  </a:r>
                </a:p>
              </p:txBody>
            </p:sp>
          </p:grpSp>
          <p:sp>
            <p:nvSpPr>
              <p:cNvPr id="31" name="pole tekstowe 30">
                <a:extLst>
                  <a:ext uri="{FF2B5EF4-FFF2-40B4-BE49-F238E27FC236}">
                    <a16:creationId xmlns:a16="http://schemas.microsoft.com/office/drawing/2014/main" id="{04CEB4B6-6CDC-92A6-03EE-FF48F2200987}"/>
                  </a:ext>
                </a:extLst>
              </p:cNvPr>
              <p:cNvSpPr txBox="1"/>
              <p:nvPr/>
            </p:nvSpPr>
            <p:spPr>
              <a:xfrm>
                <a:off x="5778742" y="4166238"/>
                <a:ext cx="2465185" cy="287771"/>
              </a:xfrm>
              <a:prstGeom prst="rect">
                <a:avLst/>
              </a:prstGeom>
              <a:noFill/>
              <a:ln>
                <a:solidFill>
                  <a:srgbClr val="238A1E"/>
                </a:solidFill>
              </a:ln>
            </p:spPr>
            <p:txBody>
              <a:bodyPr wrap="square" rtlCol="0">
                <a:spAutoFit/>
              </a:bodyPr>
              <a:lstStyle/>
              <a:p>
                <a:pPr algn="ctr"/>
                <a:r>
                  <a:rPr lang="pl-PL" sz="1100" b="1" dirty="0" err="1">
                    <a:latin typeface="Verdana" panose="020B0604030504040204" pitchFamily="34" charset="0"/>
                    <a:ea typeface="Verdana" panose="020B0604030504040204" pitchFamily="34" charset="0"/>
                  </a:rPr>
                  <a:t>AlMgErZr</a:t>
                </a:r>
                <a:endParaRPr lang="pl-PL" sz="1100" b="1" dirty="0">
                  <a:latin typeface="Verdana" panose="020B0604030504040204" pitchFamily="34" charset="0"/>
                  <a:ea typeface="Verdana" panose="020B0604030504040204" pitchFamily="34" charset="0"/>
                </a:endParaRPr>
              </a:p>
            </p:txBody>
          </p:sp>
        </p:grpSp>
        <p:sp>
          <p:nvSpPr>
            <p:cNvPr id="56" name="Prostokąt 55"/>
            <p:cNvSpPr/>
            <p:nvPr/>
          </p:nvSpPr>
          <p:spPr>
            <a:xfrm>
              <a:off x="5006630" y="4043358"/>
              <a:ext cx="3455892" cy="2818289"/>
            </a:xfrm>
            <a:prstGeom prst="rect">
              <a:avLst/>
            </a:prstGeom>
            <a:noFill/>
            <a:ln w="28575">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p:cNvPicPr>
            <a:picLocks noChangeAspect="1"/>
          </p:cNvPicPr>
          <p:nvPr/>
        </p:nvPicPr>
        <p:blipFill>
          <a:blip r:embed="rId8"/>
          <a:stretch>
            <a:fillRect/>
          </a:stretch>
        </p:blipFill>
        <p:spPr>
          <a:xfrm>
            <a:off x="7285749" y="701664"/>
            <a:ext cx="1767029" cy="1161964"/>
          </a:xfrm>
          <a:prstGeom prst="rect">
            <a:avLst/>
          </a:prstGeom>
        </p:spPr>
      </p:pic>
      <p:sp>
        <p:nvSpPr>
          <p:cNvPr id="17" name="Strzałka w dół 16"/>
          <p:cNvSpPr/>
          <p:nvPr/>
        </p:nvSpPr>
        <p:spPr>
          <a:xfrm>
            <a:off x="8219206" y="669644"/>
            <a:ext cx="221876" cy="293937"/>
          </a:xfrm>
          <a:prstGeom prst="downArrow">
            <a:avLst/>
          </a:prstGeom>
          <a:solidFill>
            <a:srgbClr val="238A1E"/>
          </a:solidFill>
          <a:ln>
            <a:solidFill>
              <a:srgbClr val="23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9" name="Grupa 18">
            <a:extLst>
              <a:ext uri="{FF2B5EF4-FFF2-40B4-BE49-F238E27FC236}">
                <a16:creationId xmlns:a16="http://schemas.microsoft.com/office/drawing/2014/main" id="{08FC9F2D-D0D8-A536-A78E-39286E21CCAB}"/>
              </a:ext>
            </a:extLst>
          </p:cNvPr>
          <p:cNvGrpSpPr/>
          <p:nvPr/>
        </p:nvGrpSpPr>
        <p:grpSpPr>
          <a:xfrm>
            <a:off x="14141" y="20260"/>
            <a:ext cx="8991801" cy="475594"/>
            <a:chOff x="116902" y="39582"/>
            <a:chExt cx="5484790" cy="509905"/>
          </a:xfrm>
        </p:grpSpPr>
        <p:sp>
          <p:nvSpPr>
            <p:cNvPr id="21" name="Prostokąt 20">
              <a:extLst>
                <a:ext uri="{FF2B5EF4-FFF2-40B4-BE49-F238E27FC236}">
                  <a16:creationId xmlns:a16="http://schemas.microsoft.com/office/drawing/2014/main" id="{9A3C816B-702A-FADC-DF49-0037226AB9F9}"/>
                </a:ext>
              </a:extLst>
            </p:cNvPr>
            <p:cNvSpPr/>
            <p:nvPr/>
          </p:nvSpPr>
          <p:spPr>
            <a:xfrm>
              <a:off x="341111" y="47406"/>
              <a:ext cx="5260581" cy="489803"/>
            </a:xfrm>
            <a:prstGeom prst="rect">
              <a:avLst/>
            </a:prstGeom>
            <a:solidFill>
              <a:schemeClr val="bg1"/>
            </a:solidFill>
            <a:ln>
              <a:solidFill>
                <a:srgbClr val="238A1E"/>
              </a:solidFill>
            </a:ln>
          </p:spPr>
          <p:style>
            <a:lnRef idx="0">
              <a:scrgbClr r="0" g="0" b="0"/>
            </a:lnRef>
            <a:fillRef idx="0">
              <a:scrgbClr r="0" g="0" b="0"/>
            </a:fillRef>
            <a:effectRef idx="0">
              <a:scrgbClr r="0" g="0" b="0"/>
            </a:effectRef>
            <a:fontRef idx="minor">
              <a:schemeClr val="lt1"/>
            </a:fontRef>
          </p:style>
          <p:txBody>
            <a:bodyPr spcFirstLastPara="0" vert="horz" wrap="square" lIns="590192" tIns="55880" rIns="55880" bIns="55880" numCol="1" spcCol="1270" anchor="ctr" anchorCtr="0">
              <a:noAutofit/>
            </a:bodyPr>
            <a:lstStyle/>
            <a:p>
              <a:pPr lvl="0"/>
              <a:r>
                <a:rPr lang="pl-PL" sz="1200" dirty="0">
                  <a:solidFill>
                    <a:schemeClr val="tx1"/>
                  </a:solidFill>
                  <a:latin typeface="Verdana" panose="020B0604030504040204" pitchFamily="34" charset="0"/>
                  <a:ea typeface="Verdana" panose="020B0604030504040204" pitchFamily="34" charset="0"/>
                </a:rPr>
                <a:t>3. </a:t>
              </a:r>
              <a:r>
                <a:rPr lang="pl-PL" sz="1200" b="0" dirty="0">
                  <a:solidFill>
                    <a:schemeClr val="tx1"/>
                  </a:solidFill>
                  <a:latin typeface="Verdana" panose="020B0604030504040204" pitchFamily="34" charset="0"/>
                  <a:ea typeface="Verdana" panose="020B0604030504040204" pitchFamily="34" charset="0"/>
                </a:rPr>
                <a:t>Analysis of the </a:t>
              </a:r>
              <a:r>
                <a:rPr lang="pl-PL" sz="1200" b="0" dirty="0" err="1">
                  <a:solidFill>
                    <a:schemeClr val="tx1"/>
                  </a:solidFill>
                  <a:latin typeface="Verdana" panose="020B0604030504040204" pitchFamily="34" charset="0"/>
                  <a:ea typeface="Verdana" panose="020B0604030504040204" pitchFamily="34" charset="0"/>
                </a:rPr>
                <a:t>microstructure</a:t>
              </a:r>
              <a:r>
                <a:rPr lang="pl-PL" sz="1200" b="0" dirty="0">
                  <a:solidFill>
                    <a:schemeClr val="tx1"/>
                  </a:solidFill>
                  <a:latin typeface="Verdana" panose="020B0604030504040204" pitchFamily="34" charset="0"/>
                  <a:ea typeface="Verdana" panose="020B0604030504040204" pitchFamily="34" charset="0"/>
                </a:rPr>
                <a:t> of the </a:t>
              </a:r>
              <a:r>
                <a:rPr lang="pl-PL" sz="1200" b="0" dirty="0" err="1">
                  <a:solidFill>
                    <a:schemeClr val="tx1"/>
                  </a:solidFill>
                  <a:latin typeface="Verdana" panose="020B0604030504040204" pitchFamily="34" charset="0"/>
                  <a:ea typeface="Verdana" panose="020B0604030504040204" pitchFamily="34" charset="0"/>
                </a:rPr>
                <a:t>ingots</a:t>
              </a:r>
              <a:r>
                <a:rPr lang="pl-PL" sz="1200" b="0" dirty="0">
                  <a:solidFill>
                    <a:schemeClr val="tx1"/>
                  </a:solidFill>
                  <a:latin typeface="Verdana" panose="020B0604030504040204" pitchFamily="34" charset="0"/>
                  <a:ea typeface="Verdana" panose="020B0604030504040204" pitchFamily="34" charset="0"/>
                </a:rPr>
                <a:t>  </a:t>
              </a:r>
              <a:endParaRPr lang="pl-PL" sz="1200" dirty="0"/>
            </a:p>
            <a:p>
              <a:pPr defTabSz="977900">
                <a:lnSpc>
                  <a:spcPct val="90000"/>
                </a:lnSpc>
                <a:spcBef>
                  <a:spcPct val="0"/>
                </a:spcBef>
                <a:spcAft>
                  <a:spcPct val="35000"/>
                </a:spcAft>
              </a:pPr>
              <a:r>
                <a:rPr lang="pl-PL" sz="1200" b="1" dirty="0">
                  <a:solidFill>
                    <a:schemeClr val="tx1"/>
                  </a:solidFill>
                  <a:latin typeface="Verdana" panose="020B0604030504040204" pitchFamily="34" charset="0"/>
                  <a:ea typeface="Verdana" panose="020B0604030504040204" pitchFamily="34" charset="0"/>
                </a:rPr>
                <a:t>3.2. </a:t>
              </a:r>
              <a:r>
                <a:rPr lang="pl-PL" sz="1200" b="1" dirty="0" err="1">
                  <a:solidFill>
                    <a:schemeClr val="tx1"/>
                  </a:solidFill>
                  <a:latin typeface="Verdana" panose="020B0604030504040204" pitchFamily="34" charset="0"/>
                  <a:ea typeface="Verdana" panose="020B0604030504040204" pitchFamily="34" charset="0"/>
                </a:rPr>
                <a:t>Microstructure</a:t>
              </a:r>
              <a:r>
                <a:rPr lang="pl-PL" sz="1200" b="1" dirty="0">
                  <a:solidFill>
                    <a:schemeClr val="tx1"/>
                  </a:solidFill>
                  <a:latin typeface="Verdana" panose="020B0604030504040204" pitchFamily="34" charset="0"/>
                  <a:ea typeface="Verdana" panose="020B0604030504040204" pitchFamily="34" charset="0"/>
                </a:rPr>
                <a:t> of the </a:t>
              </a:r>
              <a:r>
                <a:rPr lang="pl-PL" sz="1200" b="1" dirty="0" err="1">
                  <a:solidFill>
                    <a:schemeClr val="tx1"/>
                  </a:solidFill>
                  <a:latin typeface="Verdana" panose="020B0604030504040204" pitchFamily="34" charset="0"/>
                  <a:ea typeface="Verdana" panose="020B0604030504040204" pitchFamily="34" charset="0"/>
                </a:rPr>
                <a:t>ingots</a:t>
              </a:r>
              <a:endParaRPr lang="pl-PL" sz="1400" dirty="0">
                <a:solidFill>
                  <a:schemeClr val="tx1"/>
                </a:solidFill>
              </a:endParaRPr>
            </a:p>
          </p:txBody>
        </p:sp>
        <p:sp>
          <p:nvSpPr>
            <p:cNvPr id="22" name="Elipsa 41">
              <a:extLst>
                <a:ext uri="{FF2B5EF4-FFF2-40B4-BE49-F238E27FC236}">
                  <a16:creationId xmlns:a16="http://schemas.microsoft.com/office/drawing/2014/main" id="{1E1FCC4B-0623-D416-85AE-18AE66250CBC}"/>
                </a:ext>
              </a:extLst>
            </p:cNvPr>
            <p:cNvSpPr/>
            <p:nvPr/>
          </p:nvSpPr>
          <p:spPr>
            <a:xfrm>
              <a:off x="116902" y="39582"/>
              <a:ext cx="544201" cy="509905"/>
            </a:xfrm>
            <a:prstGeom prst="ellipse">
              <a:avLst/>
            </a:prstGeom>
            <a:ln>
              <a:solidFill>
                <a:srgbClr val="238A1E"/>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cxnSp>
        <p:nvCxnSpPr>
          <p:cNvPr id="24" name="Łącznik prosty 23">
            <a:extLst>
              <a:ext uri="{FF2B5EF4-FFF2-40B4-BE49-F238E27FC236}">
                <a16:creationId xmlns:a16="http://schemas.microsoft.com/office/drawing/2014/main" id="{C084A28B-DB79-A314-A4A5-7B1D4E2E3C65}"/>
              </a:ext>
            </a:extLst>
          </p:cNvPr>
          <p:cNvCxnSpPr/>
          <p:nvPr/>
        </p:nvCxnSpPr>
        <p:spPr>
          <a:xfrm>
            <a:off x="4432300" y="4479925"/>
            <a:ext cx="139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55C278C7-A72E-61BA-D8CD-0E32D753F747}"/>
              </a:ext>
            </a:extLst>
          </p:cNvPr>
          <p:cNvCxnSpPr/>
          <p:nvPr/>
        </p:nvCxnSpPr>
        <p:spPr>
          <a:xfrm>
            <a:off x="4432300" y="1485900"/>
            <a:ext cx="139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C510D5EC-C245-C859-7AFD-5D8B90A8AB21}"/>
              </a:ext>
            </a:extLst>
          </p:cNvPr>
          <p:cNvCxnSpPr/>
          <p:nvPr/>
        </p:nvCxnSpPr>
        <p:spPr>
          <a:xfrm>
            <a:off x="565818" y="4549775"/>
            <a:ext cx="139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85A5648C-5D8C-E197-96CA-974902E46E07}"/>
              </a:ext>
            </a:extLst>
          </p:cNvPr>
          <p:cNvCxnSpPr/>
          <p:nvPr/>
        </p:nvCxnSpPr>
        <p:spPr>
          <a:xfrm>
            <a:off x="694074" y="1489075"/>
            <a:ext cx="139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947764"/>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14722</TotalTime>
  <Words>3008</Words>
  <Application>Microsoft Macintosh PowerPoint</Application>
  <PresentationFormat>Pokaz na ekranie (4:3)</PresentationFormat>
  <Paragraphs>319</Paragraphs>
  <Slides>18</Slides>
  <Notes>16</Notes>
  <HiddenSlides>1</HiddenSlides>
  <MMClips>1</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18</vt:i4>
      </vt:variant>
    </vt:vector>
  </HeadingPairs>
  <TitlesOfParts>
    <vt:vector size="27" baseType="lpstr">
      <vt:lpstr>Arial</vt:lpstr>
      <vt:lpstr>Calibri</vt:lpstr>
      <vt:lpstr>Calibri Light</vt:lpstr>
      <vt:lpstr>Courier New</vt:lpstr>
      <vt:lpstr>Times New Roman</vt:lpstr>
      <vt:lpstr>Verdana</vt:lpstr>
      <vt:lpstr>Wingdings</vt:lpstr>
      <vt:lpstr>Motyw pakietu Office</vt:lpstr>
      <vt:lpstr>1_Motyw pakietu Office</vt:lpstr>
      <vt:lpstr>The influence of micro-alloying elements on the microstructure of extruded Al-Mg alloy containing 7 wt.% of Mg   </vt:lpstr>
      <vt:lpstr>Prezentacja programu PowerPoint</vt:lpstr>
      <vt:lpstr>Outline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prezentacja-ifj-pl</dc:title>
  <dc:creator>Agata Flis</dc:creator>
  <cp:lastModifiedBy>Kamila Pachut</cp:lastModifiedBy>
  <cp:revision>238</cp:revision>
  <dcterms:created xsi:type="dcterms:W3CDTF">2020-09-23T10:32:17Z</dcterms:created>
  <dcterms:modified xsi:type="dcterms:W3CDTF">2023-04-28T05:37:01Z</dcterms:modified>
</cp:coreProperties>
</file>